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aveSubsetFonts="1">
  <p:sldMasterIdLst>
    <p:sldMasterId id="2147483717" r:id="rId1"/>
  </p:sldMasterIdLst>
  <p:notesMasterIdLst>
    <p:notesMasterId r:id="rId33"/>
  </p:notesMasterIdLst>
  <p:sldIdLst>
    <p:sldId id="728" r:id="rId2"/>
    <p:sldId id="746" r:id="rId3"/>
    <p:sldId id="729" r:id="rId4"/>
    <p:sldId id="730" r:id="rId5"/>
    <p:sldId id="749" r:id="rId6"/>
    <p:sldId id="750" r:id="rId7"/>
    <p:sldId id="752" r:id="rId8"/>
    <p:sldId id="753" r:id="rId9"/>
    <p:sldId id="755" r:id="rId10"/>
    <p:sldId id="771" r:id="rId11"/>
    <p:sldId id="756" r:id="rId12"/>
    <p:sldId id="772" r:id="rId13"/>
    <p:sldId id="776" r:id="rId14"/>
    <p:sldId id="773" r:id="rId15"/>
    <p:sldId id="774" r:id="rId16"/>
    <p:sldId id="775" r:id="rId17"/>
    <p:sldId id="757" r:id="rId18"/>
    <p:sldId id="758" r:id="rId19"/>
    <p:sldId id="759" r:id="rId20"/>
    <p:sldId id="778" r:id="rId21"/>
    <p:sldId id="777" r:id="rId22"/>
    <p:sldId id="760" r:id="rId23"/>
    <p:sldId id="779" r:id="rId24"/>
    <p:sldId id="768" r:id="rId25"/>
    <p:sldId id="769" r:id="rId26"/>
    <p:sldId id="770" r:id="rId27"/>
    <p:sldId id="763" r:id="rId28"/>
    <p:sldId id="764" r:id="rId29"/>
    <p:sldId id="765" r:id="rId30"/>
    <p:sldId id="766" r:id="rId31"/>
    <p:sldId id="767" r:id="rId3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0066CC"/>
    <a:srgbClr val="0033CC"/>
    <a:srgbClr val="6699FF"/>
    <a:srgbClr val="001B72"/>
    <a:srgbClr val="FF0000"/>
    <a:srgbClr val="CCCCFF"/>
    <a:srgbClr val="FFFF00"/>
    <a:srgbClr val="FF33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9852" autoAdjust="0"/>
  </p:normalViewPr>
  <p:slideViewPr>
    <p:cSldViewPr>
      <p:cViewPr>
        <p:scale>
          <a:sx n="100" d="100"/>
          <a:sy n="100" d="100"/>
        </p:scale>
        <p:origin x="-1344" y="-3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8.wmf"/><Relationship Id="rId1" Type="http://schemas.openxmlformats.org/officeDocument/2006/relationships/image" Target="../media/image5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18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Textmasterformate durch Klicken bearbeiten</a:t>
            </a:r>
          </a:p>
          <a:p>
            <a:pPr lvl="1"/>
            <a:r>
              <a:rPr lang="en-US" noProof="0" smtClean="0"/>
              <a:t>Zweite Ebene</a:t>
            </a:r>
          </a:p>
          <a:p>
            <a:pPr lvl="2"/>
            <a:r>
              <a:rPr lang="en-US" noProof="0" smtClean="0"/>
              <a:t>Dritte Ebene</a:t>
            </a:r>
          </a:p>
          <a:p>
            <a:pPr lvl="3"/>
            <a:r>
              <a:rPr lang="en-US" noProof="0" smtClean="0"/>
              <a:t>Vierte Ebene</a:t>
            </a:r>
          </a:p>
          <a:p>
            <a:pPr lvl="4"/>
            <a:r>
              <a:rPr lang="en-US" noProof="0" smtClean="0"/>
              <a:t>Fünfte Ebene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7EAE415-6CB0-499B-997B-7D2DAC3748F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2770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698" name="Rectangle 7"/>
          <p:cNvSpPr txBox="1">
            <a:spLocks noGrp="1" noChangeArrowheads="1"/>
          </p:cNvSpPr>
          <p:nvPr/>
        </p:nvSpPr>
        <p:spPr bwMode="auto">
          <a:xfrm>
            <a:off x="3885454" y="8684900"/>
            <a:ext cx="2970946" cy="457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153" tIns="46077" rIns="92153" bIns="46077" anchor="b"/>
          <a:lstStyle>
            <a:lvl1pPr algn="ctr" defTabSz="920750">
              <a:spcBef>
                <a:spcPct val="50000"/>
              </a:spcBef>
              <a:defRPr sz="2400">
                <a:solidFill>
                  <a:schemeClr val="tx2"/>
                </a:solidFill>
                <a:latin typeface="Arial" charset="0"/>
              </a:defRPr>
            </a:lvl1pPr>
            <a:lvl2pPr marL="749300" indent="-288925" algn="ctr" defTabSz="920750">
              <a:spcBef>
                <a:spcPct val="50000"/>
              </a:spcBef>
              <a:defRPr sz="2400">
                <a:solidFill>
                  <a:schemeClr val="tx2"/>
                </a:solidFill>
                <a:latin typeface="Arial" charset="0"/>
              </a:defRPr>
            </a:lvl2pPr>
            <a:lvl3pPr marL="1152525" indent="-231775" algn="ctr" defTabSz="920750">
              <a:spcBef>
                <a:spcPct val="50000"/>
              </a:spcBef>
              <a:defRPr sz="2400">
                <a:solidFill>
                  <a:schemeClr val="tx2"/>
                </a:solidFill>
                <a:latin typeface="Arial" charset="0"/>
              </a:defRPr>
            </a:lvl3pPr>
            <a:lvl4pPr marL="1612900" indent="-230188" algn="ctr" defTabSz="920750">
              <a:spcBef>
                <a:spcPct val="50000"/>
              </a:spcBef>
              <a:defRPr sz="2400">
                <a:solidFill>
                  <a:schemeClr val="tx2"/>
                </a:solidFill>
                <a:latin typeface="Arial" charset="0"/>
              </a:defRPr>
            </a:lvl4pPr>
            <a:lvl5pPr marL="2073275" indent="-230188" algn="ctr" defTabSz="920750">
              <a:spcBef>
                <a:spcPct val="50000"/>
              </a:spcBef>
              <a:defRPr sz="2400">
                <a:solidFill>
                  <a:schemeClr val="tx2"/>
                </a:solidFill>
                <a:latin typeface="Arial" charset="0"/>
              </a:defRPr>
            </a:lvl5pPr>
            <a:lvl6pPr marL="2530475" indent="-230188" algn="ctr" defTabSz="92075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2987675" indent="-230188" algn="ctr" defTabSz="92075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3444875" indent="-230188" algn="ctr" defTabSz="92075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3902075" indent="-230188" algn="ctr" defTabSz="92075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</a:pPr>
            <a:fld id="{1124B8D2-8589-4273-87DF-09F19401666A}" type="slidenum">
              <a:rPr lang="de-DE" sz="1200">
                <a:solidFill>
                  <a:prstClr val="black"/>
                </a:solidFill>
              </a:rPr>
              <a:pPr algn="r">
                <a:spcBef>
                  <a:spcPct val="0"/>
                </a:spcBef>
              </a:pPr>
              <a:t>2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541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17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1"/>
          <p:cNvSpPr txBox="1">
            <a:spLocks noChangeArrowheads="1"/>
          </p:cNvSpPr>
          <p:nvPr userDrawn="1"/>
        </p:nvSpPr>
        <p:spPr bwMode="auto">
          <a:xfrm>
            <a:off x="-49213" y="6461125"/>
            <a:ext cx="5762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fld id="{7FD48191-31FE-47F7-A25C-5EE091FBF035}" type="slidenum">
              <a:rPr lang="en-US" b="1">
                <a:solidFill>
                  <a:srgbClr val="FFFFFF"/>
                </a:solidFill>
              </a:rPr>
              <a:pPr algn="ctr" eaLnBrk="1" hangingPunct="1">
                <a:spcBef>
                  <a:spcPct val="50000"/>
                </a:spcBef>
              </a:pPr>
              <a:t>‹Nr.›</a:t>
            </a:fld>
            <a:endParaRPr lang="en-US" b="1">
              <a:solidFill>
                <a:srgbClr val="FFFFFF"/>
              </a:solidFill>
            </a:endParaRPr>
          </a:p>
        </p:txBody>
      </p:sp>
      <p:sp>
        <p:nvSpPr>
          <p:cNvPr id="6594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765175"/>
            <a:ext cx="8604250" cy="519113"/>
          </a:xfrm>
        </p:spPr>
        <p:txBody>
          <a:bodyPr/>
          <a:lstStyle>
            <a:lvl1pPr>
              <a:defRPr smtClean="0"/>
            </a:lvl1pPr>
          </a:lstStyle>
          <a:p>
            <a:pPr lvl="0"/>
            <a:r>
              <a:rPr lang="en-US" noProof="0" dirty="0" err="1" smtClean="0"/>
              <a:t>Titelmasterformat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</p:txBody>
      </p:sp>
      <p:pic>
        <p:nvPicPr>
          <p:cNvPr id="7" name="Bild 6" descr="pp_header_titl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1463" cy="239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Bild 13" descr="acp_logo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260648"/>
            <a:ext cx="3733800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uppieren 7"/>
          <p:cNvGrpSpPr/>
          <p:nvPr userDrawn="1"/>
        </p:nvGrpSpPr>
        <p:grpSpPr>
          <a:xfrm>
            <a:off x="7178367" y="5445223"/>
            <a:ext cx="2362186" cy="1032023"/>
            <a:chOff x="8415490" y="5570819"/>
            <a:chExt cx="1004018" cy="501188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5490" y="5570819"/>
              <a:ext cx="666527" cy="4992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Textfeld 10"/>
            <p:cNvSpPr txBox="1"/>
            <p:nvPr/>
          </p:nvSpPr>
          <p:spPr bwMode="auto">
            <a:xfrm>
              <a:off x="8843444" y="5892646"/>
              <a:ext cx="576064" cy="179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de-DE" dirty="0" smtClean="0">
                  <a:solidFill>
                    <a:schemeClr val="bg1"/>
                  </a:solidFill>
                  <a:latin typeface="Adobe Kaiti Std R" pitchFamily="18" charset="-128"/>
                  <a:ea typeface="Adobe Kaiti Std R" pitchFamily="18" charset="-128"/>
                  <a:sym typeface="Symbol"/>
                </a:rPr>
                <a:t>ICO</a:t>
              </a:r>
              <a:endParaRPr lang="de-DE" dirty="0">
                <a:solidFill>
                  <a:schemeClr val="bg1"/>
                </a:solidFill>
                <a:latin typeface="Adobe Kaiti Std R" pitchFamily="18" charset="-128"/>
                <a:ea typeface="Adobe Kaiti Std R" pitchFamily="18" charset="-128"/>
                <a:sym typeface="Symbol"/>
              </a:endParaRPr>
            </a:p>
          </p:txBody>
        </p:sp>
      </p:grpSp>
      <p:sp>
        <p:nvSpPr>
          <p:cNvPr id="12" name="Rechteck 11"/>
          <p:cNvSpPr/>
          <p:nvPr userDrawn="1"/>
        </p:nvSpPr>
        <p:spPr>
          <a:xfrm>
            <a:off x="7104811" y="6477530"/>
            <a:ext cx="17876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hangingPunct="0">
              <a:spcBef>
                <a:spcPts val="0"/>
              </a:spcBef>
            </a:pPr>
            <a:r>
              <a:rPr lang="en-US" sz="1400" kern="0" dirty="0">
                <a:solidFill>
                  <a:srgbClr val="295989"/>
                </a:solidFill>
              </a:rPr>
              <a:t>www.ico.uni-jena.de</a:t>
            </a:r>
          </a:p>
        </p:txBody>
      </p:sp>
    </p:spTree>
    <p:extLst>
      <p:ext uri="{BB962C8B-B14F-4D97-AF65-F5344CB8AC3E}">
        <p14:creationId xmlns:p14="http://schemas.microsoft.com/office/powerpoint/2010/main" val="2629861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err="1" smtClean="0"/>
              <a:t>Titelmasterformat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850" y="1341438"/>
            <a:ext cx="8526463" cy="44640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8"/>
          </p:nvPr>
        </p:nvSpPr>
        <p:spPr>
          <a:xfrm>
            <a:off x="8388350" y="0"/>
            <a:ext cx="75565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7D46BDC3-EBE8-4656-BC33-CA4E125021DF}" type="slidenum">
              <a:rPr lang="en-US" sz="2000" smtClean="0">
                <a:solidFill>
                  <a:srgbClr val="000000"/>
                </a:solidFill>
              </a:rPr>
              <a:pPr/>
              <a:t>‹Nr.›</a:t>
            </a:fld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67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0408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87640" y="3140968"/>
            <a:ext cx="8656360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3378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16632"/>
            <a:ext cx="88931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dirty="0" err="1" smtClean="0"/>
              <a:t>Titelmasterformat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</p:txBody>
      </p:sp>
      <p:pic>
        <p:nvPicPr>
          <p:cNvPr id="4103" name="Picture 7" descr="D:\Transfer\ASP_ACP_IAP_Website\Version_2011-09-14_inkl_ACP\JPG\ASP_RGB_VL.jp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820433"/>
            <a:ext cx="2016225" cy="1027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 userDrawn="1"/>
        </p:nvSpPr>
        <p:spPr bwMode="auto">
          <a:xfrm>
            <a:off x="8460432" y="6525344"/>
            <a:ext cx="72008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r">
              <a:spcBef>
                <a:spcPct val="50000"/>
              </a:spcBef>
            </a:pPr>
            <a:fld id="{78D19444-21CF-49E0-8941-574E7305D9B3}" type="slidenum">
              <a:rPr lang="de-DE" sz="1400" smtClean="0">
                <a:solidFill>
                  <a:srgbClr val="BBE0E3">
                    <a:lumMod val="10000"/>
                  </a:srgbClr>
                </a:solidFill>
                <a:sym typeface="Symbol"/>
              </a:rPr>
              <a:pPr algn="r">
                <a:spcBef>
                  <a:spcPct val="50000"/>
                </a:spcBef>
              </a:pPr>
              <a:t>‹Nr.›</a:t>
            </a:fld>
            <a:endParaRPr lang="de-DE" sz="1400" dirty="0" smtClean="0">
              <a:solidFill>
                <a:srgbClr val="BBE0E3">
                  <a:lumMod val="10000"/>
                </a:srgbClr>
              </a:solidFill>
              <a:sym typeface="Symbol"/>
            </a:endParaRPr>
          </a:p>
        </p:txBody>
      </p:sp>
      <p:pic>
        <p:nvPicPr>
          <p:cNvPr id="7" name="Bild 10" descr="pp_header.jpg"/>
          <p:cNvPicPr>
            <a:picLocks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185602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Bild 10" descr="pp_header.jp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5495" y="6334287"/>
            <a:ext cx="7127775" cy="551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uppieren 3"/>
          <p:cNvGrpSpPr/>
          <p:nvPr userDrawn="1"/>
        </p:nvGrpSpPr>
        <p:grpSpPr>
          <a:xfrm>
            <a:off x="8143154" y="0"/>
            <a:ext cx="1109366" cy="815226"/>
            <a:chOff x="8143154" y="0"/>
            <a:chExt cx="1109366" cy="815226"/>
          </a:xfrm>
        </p:grpSpPr>
        <p:pic>
          <p:nvPicPr>
            <p:cNvPr id="10" name="Picture 2"/>
            <p:cNvPicPr>
              <a:picLocks noChangeAspect="1" noChangeArrowheads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43154" y="0"/>
              <a:ext cx="1020969" cy="7647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Textfeld 10"/>
            <p:cNvSpPr txBox="1"/>
            <p:nvPr userDrawn="1"/>
          </p:nvSpPr>
          <p:spPr bwMode="auto">
            <a:xfrm>
              <a:off x="8676456" y="476672"/>
              <a:ext cx="57606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de-DE" sz="1600" dirty="0" smtClean="0">
                  <a:solidFill>
                    <a:schemeClr val="bg1"/>
                  </a:solidFill>
                  <a:latin typeface="+mj-lt"/>
                  <a:ea typeface="Adobe Kaiti Std R" pitchFamily="18" charset="-128"/>
                  <a:sym typeface="Symbol"/>
                </a:rPr>
                <a:t>ICO</a:t>
              </a:r>
              <a:endParaRPr lang="de-DE" sz="1600" dirty="0">
                <a:solidFill>
                  <a:schemeClr val="bg1"/>
                </a:solidFill>
                <a:latin typeface="+mj-lt"/>
                <a:ea typeface="Adobe Kaiti Std R" pitchFamily="18" charset="-128"/>
                <a:sym typeface="Symbo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89974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B76A5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B76A5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B76A5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B76A5"/>
          </a:solidFill>
          <a:latin typeface="Arial" charset="0"/>
        </a:defRPr>
      </a:lvl9pPr>
    </p:titleStyle>
    <p:bodyStyle>
      <a:lvl1pPr marL="179388" indent="-179388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Arial" charset="0"/>
          <a:ea typeface="+mn-ea"/>
          <a:cs typeface="+mn-cs"/>
        </a:defRPr>
      </a:lvl1pPr>
      <a:lvl2pPr marL="625475" indent="-2667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2pPr>
      <a:lvl3pPr marL="982663" indent="-1778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Arial" charset="0"/>
        </a:defRPr>
      </a:lvl3pPr>
      <a:lvl4pPr marL="1444625" indent="-28257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1793875" indent="-16986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4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5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8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57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9.png"/><Relationship Id="rId4" Type="http://schemas.openxmlformats.org/officeDocument/2006/relationships/image" Target="../media/image7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7" Type="http://schemas.openxmlformats.org/officeDocument/2006/relationships/image" Target="../media/image85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4.png"/><Relationship Id="rId5" Type="http://schemas.openxmlformats.org/officeDocument/2006/relationships/image" Target="../media/image79.png"/><Relationship Id="rId4" Type="http://schemas.openxmlformats.org/officeDocument/2006/relationships/image" Target="../media/image8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90.png"/><Relationship Id="rId7" Type="http://schemas.openxmlformats.org/officeDocument/2006/relationships/image" Target="../media/image94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97.png"/><Relationship Id="rId7" Type="http://schemas.openxmlformats.org/officeDocument/2006/relationships/image" Target="../media/image101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7" Type="http://schemas.openxmlformats.org/officeDocument/2006/relationships/image" Target="../media/image108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7.png"/><Relationship Id="rId5" Type="http://schemas.openxmlformats.org/officeDocument/2006/relationships/image" Target="../media/image106.png"/><Relationship Id="rId4" Type="http://schemas.openxmlformats.org/officeDocument/2006/relationships/image" Target="../media/image10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683" name="Line 11"/>
          <p:cNvSpPr>
            <a:spLocks noChangeShapeType="1"/>
          </p:cNvSpPr>
          <p:nvPr/>
        </p:nvSpPr>
        <p:spPr bwMode="auto">
          <a:xfrm flipH="1">
            <a:off x="272479" y="1628800"/>
            <a:ext cx="927100" cy="358775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 sz="2000" dirty="0">
              <a:solidFill>
                <a:srgbClr val="000000"/>
              </a:solidFill>
            </a:endParaRPr>
          </a:p>
        </p:txBody>
      </p:sp>
      <p:sp>
        <p:nvSpPr>
          <p:cNvPr id="2" name="Untertitel 1"/>
          <p:cNvSpPr>
            <a:spLocks noGrp="1"/>
          </p:cNvSpPr>
          <p:nvPr>
            <p:ph type="subTitle" idx="4294967295"/>
          </p:nvPr>
        </p:nvSpPr>
        <p:spPr>
          <a:xfrm>
            <a:off x="539750" y="4005089"/>
            <a:ext cx="8280400" cy="2808287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300" dirty="0" smtClean="0">
                <a:solidFill>
                  <a:srgbClr val="295989"/>
                </a:solidFill>
              </a:rPr>
              <a:t>R. Filter, K. </a:t>
            </a:r>
            <a:r>
              <a:rPr lang="en-US" sz="2300" dirty="0" err="1">
                <a:solidFill>
                  <a:srgbClr val="295989"/>
                </a:solidFill>
              </a:rPr>
              <a:t>Słowik</a:t>
            </a:r>
            <a:r>
              <a:rPr lang="en-US" sz="2300" dirty="0">
                <a:solidFill>
                  <a:srgbClr val="295989"/>
                </a:solidFill>
              </a:rPr>
              <a:t>, </a:t>
            </a:r>
            <a:r>
              <a:rPr lang="en-US" sz="2300" dirty="0" smtClean="0">
                <a:solidFill>
                  <a:srgbClr val="295989"/>
                </a:solidFill>
              </a:rPr>
              <a:t>J. </a:t>
            </a:r>
            <a:r>
              <a:rPr lang="en-US" sz="2300" dirty="0" err="1">
                <a:solidFill>
                  <a:srgbClr val="295989"/>
                </a:solidFill>
              </a:rPr>
              <a:t>Straubel</a:t>
            </a:r>
            <a:r>
              <a:rPr lang="en-US" sz="2300" dirty="0">
                <a:solidFill>
                  <a:srgbClr val="295989"/>
                </a:solidFill>
              </a:rPr>
              <a:t>, </a:t>
            </a:r>
            <a:r>
              <a:rPr lang="en-US" sz="2300" dirty="0" smtClean="0">
                <a:solidFill>
                  <a:srgbClr val="295989"/>
                </a:solidFill>
              </a:rPr>
              <a:t>F. </a:t>
            </a:r>
            <a:r>
              <a:rPr lang="en-US" sz="2300" dirty="0" err="1">
                <a:solidFill>
                  <a:srgbClr val="295989"/>
                </a:solidFill>
              </a:rPr>
              <a:t>Lederer</a:t>
            </a:r>
            <a:r>
              <a:rPr lang="en-US" sz="2300" dirty="0">
                <a:solidFill>
                  <a:srgbClr val="295989"/>
                </a:solidFill>
              </a:rPr>
              <a:t>, and </a:t>
            </a:r>
            <a:r>
              <a:rPr lang="en-US" sz="2300" dirty="0" smtClean="0">
                <a:solidFill>
                  <a:srgbClr val="295989"/>
                </a:solidFill>
              </a:rPr>
              <a:t>C. </a:t>
            </a:r>
            <a:r>
              <a:rPr lang="en-US" sz="2300" dirty="0" err="1">
                <a:solidFill>
                  <a:srgbClr val="295989"/>
                </a:solidFill>
              </a:rPr>
              <a:t>Rockstuhl</a:t>
            </a:r>
            <a:endParaRPr lang="en-US" sz="2300" dirty="0" smtClean="0">
              <a:solidFill>
                <a:srgbClr val="295989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dirty="0" smtClean="0">
              <a:solidFill>
                <a:srgbClr val="295989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 smtClean="0">
                <a:solidFill>
                  <a:srgbClr val="295989"/>
                </a:solidFill>
              </a:rPr>
              <a:t>Institute of Condensed Matter Theory and Solid State Optics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 smtClean="0">
                <a:solidFill>
                  <a:srgbClr val="295989"/>
                </a:solidFill>
              </a:rPr>
              <a:t>Abbe Center of Photonics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 smtClean="0">
                <a:solidFill>
                  <a:srgbClr val="295989"/>
                </a:solidFill>
              </a:rPr>
              <a:t>Friedrich-Schiller-</a:t>
            </a:r>
            <a:r>
              <a:rPr lang="en-US" dirty="0" err="1" smtClean="0">
                <a:solidFill>
                  <a:srgbClr val="295989"/>
                </a:solidFill>
              </a:rPr>
              <a:t>Universität</a:t>
            </a:r>
            <a:r>
              <a:rPr lang="en-US" dirty="0" smtClean="0">
                <a:solidFill>
                  <a:srgbClr val="295989"/>
                </a:solidFill>
              </a:rPr>
              <a:t> Jena, Germany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1600" dirty="0" smtClean="0">
              <a:solidFill>
                <a:srgbClr val="295989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 smtClean="0">
                <a:solidFill>
                  <a:srgbClr val="295989"/>
                </a:solidFill>
              </a:rPr>
              <a:t>robert.filter@uni-jena.de</a:t>
            </a:r>
          </a:p>
          <a:p>
            <a:pPr>
              <a:spcBef>
                <a:spcPts val="0"/>
              </a:spcBef>
            </a:pPr>
            <a:endParaRPr lang="en-US" sz="1400" dirty="0" smtClean="0">
              <a:solidFill>
                <a:srgbClr val="295989"/>
              </a:solidFill>
            </a:endParaRPr>
          </a:p>
          <a:p>
            <a:endParaRPr lang="en-US" dirty="0">
              <a:solidFill>
                <a:srgbClr val="295989"/>
              </a:solidFill>
            </a:endParaRPr>
          </a:p>
        </p:txBody>
      </p:sp>
      <p:sp>
        <p:nvSpPr>
          <p:cNvPr id="5" name="Titel 4"/>
          <p:cNvSpPr>
            <a:spLocks noGrp="1"/>
          </p:cNvSpPr>
          <p:nvPr>
            <p:ph type="ctrTitle"/>
          </p:nvPr>
        </p:nvSpPr>
        <p:spPr>
          <a:xfrm>
            <a:off x="-252536" y="2492896"/>
            <a:ext cx="9036496" cy="1200329"/>
          </a:xfr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de-DE" sz="3600" b="1" dirty="0" err="1" smtClean="0">
                <a:ln w="50800"/>
                <a:solidFill>
                  <a:srgbClr val="0066CC"/>
                </a:solidFill>
              </a:rPr>
              <a:t>Nanoantennas</a:t>
            </a:r>
            <a:r>
              <a:rPr lang="de-DE" sz="3600" b="1" dirty="0" smtClean="0">
                <a:ln w="50800"/>
                <a:solidFill>
                  <a:srgbClr val="0066CC"/>
                </a:solidFill>
              </a:rPr>
              <a:t> </a:t>
            </a:r>
            <a:r>
              <a:rPr lang="de-DE" sz="3600" b="1" dirty="0" err="1" smtClean="0">
                <a:ln w="50800"/>
                <a:solidFill>
                  <a:srgbClr val="0066CC"/>
                </a:solidFill>
              </a:rPr>
              <a:t>for</a:t>
            </a:r>
            <a:r>
              <a:rPr lang="de-DE" sz="3600" b="1" dirty="0" smtClean="0">
                <a:ln w="50800"/>
                <a:solidFill>
                  <a:srgbClr val="0066CC"/>
                </a:solidFill>
              </a:rPr>
              <a:t> </a:t>
            </a:r>
            <a:r>
              <a:rPr lang="de-DE" sz="3600" b="1" dirty="0" err="1" smtClean="0">
                <a:ln w="50800"/>
                <a:solidFill>
                  <a:srgbClr val="0066CC"/>
                </a:solidFill>
              </a:rPr>
              <a:t>ultrabright</a:t>
            </a:r>
            <a:r>
              <a:rPr lang="de-DE" sz="3600" b="1" dirty="0">
                <a:ln w="50800"/>
                <a:solidFill>
                  <a:srgbClr val="0066CC"/>
                </a:solidFill>
              </a:rPr>
              <a:t/>
            </a:r>
            <a:br>
              <a:rPr lang="de-DE" sz="3600" b="1" dirty="0">
                <a:ln w="50800"/>
                <a:solidFill>
                  <a:srgbClr val="0066CC"/>
                </a:solidFill>
              </a:rPr>
            </a:br>
            <a:r>
              <a:rPr lang="de-DE" sz="3600" b="1" dirty="0" err="1" smtClean="0">
                <a:ln w="50800"/>
                <a:solidFill>
                  <a:srgbClr val="0066CC"/>
                </a:solidFill>
              </a:rPr>
              <a:t>single</a:t>
            </a:r>
            <a:r>
              <a:rPr lang="de-DE" sz="3600" b="1" dirty="0" smtClean="0">
                <a:ln w="50800"/>
                <a:solidFill>
                  <a:srgbClr val="0066CC"/>
                </a:solidFill>
              </a:rPr>
              <a:t> </a:t>
            </a:r>
            <a:r>
              <a:rPr lang="de-DE" sz="3600" b="1" dirty="0" err="1" smtClean="0">
                <a:ln w="50800"/>
                <a:solidFill>
                  <a:srgbClr val="0066CC"/>
                </a:solidFill>
              </a:rPr>
              <a:t>photon</a:t>
            </a:r>
            <a:r>
              <a:rPr lang="de-DE" sz="3600" b="1" dirty="0" smtClean="0">
                <a:ln w="50800"/>
                <a:solidFill>
                  <a:srgbClr val="0066CC"/>
                </a:solidFill>
              </a:rPr>
              <a:t> </a:t>
            </a:r>
            <a:r>
              <a:rPr lang="de-DE" sz="3600" b="1" dirty="0" err="1" smtClean="0">
                <a:ln w="50800"/>
                <a:solidFill>
                  <a:srgbClr val="0066CC"/>
                </a:solidFill>
              </a:rPr>
              <a:t>sources</a:t>
            </a:r>
            <a:endParaRPr lang="de-DE" sz="3600" b="1" dirty="0">
              <a:ln w="50800"/>
              <a:solidFill>
                <a:srgbClr val="0066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092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454842"/>
            <a:ext cx="3837399" cy="2294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0825" y="116632"/>
            <a:ext cx="8893175" cy="461665"/>
          </a:xfrm>
        </p:spPr>
        <p:txBody>
          <a:bodyPr/>
          <a:lstStyle/>
          <a:p>
            <a:r>
              <a:rPr lang="en-US" sz="2400" dirty="0" smtClean="0"/>
              <a:t>Why </a:t>
            </a:r>
            <a:r>
              <a:rPr lang="en-US" sz="2400" dirty="0" err="1" smtClean="0"/>
              <a:t>Nanoantennas</a:t>
            </a:r>
            <a:r>
              <a:rPr lang="en-US" sz="2400" dirty="0" smtClean="0"/>
              <a:t> for Single-Photon Sources?</a:t>
            </a:r>
            <a:endParaRPr lang="en-US" sz="2400" dirty="0"/>
          </a:p>
        </p:txBody>
      </p:sp>
      <p:pic>
        <p:nvPicPr>
          <p:cNvPr id="2050" name="Picture 2" descr="U:\Talks\201210 Quantum DokDok\Bilder\Antenne\yagi_antenn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31" y="1854116"/>
            <a:ext cx="2518177" cy="243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/>
          <p:cNvSpPr txBox="1"/>
          <p:nvPr/>
        </p:nvSpPr>
        <p:spPr bwMode="auto">
          <a:xfrm>
            <a:off x="400030" y="971436"/>
            <a:ext cx="3429144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dirty="0" smtClean="0">
                <a:solidFill>
                  <a:srgbClr val="001B72"/>
                </a:solidFill>
                <a:sym typeface="Symbol"/>
              </a:rPr>
              <a:t>Far field ↔ Near field (passive</a:t>
            </a:r>
            <a:r>
              <a:rPr lang="en-US" dirty="0" smtClean="0">
                <a:solidFill>
                  <a:srgbClr val="001B72"/>
                </a:solidFill>
                <a:sym typeface="Symbol"/>
              </a:rPr>
              <a:t>):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dirty="0" smtClean="0">
                <a:solidFill>
                  <a:srgbClr val="FF0000"/>
                </a:solidFill>
                <a:sym typeface="Symbol"/>
              </a:rPr>
              <a:t>enhanced interaction</a:t>
            </a:r>
            <a:endParaRPr lang="en-US" dirty="0">
              <a:solidFill>
                <a:srgbClr val="FF0000"/>
              </a:solidFill>
              <a:sym typeface="Symbol"/>
            </a:endParaRPr>
          </a:p>
        </p:txBody>
      </p:sp>
      <p:sp>
        <p:nvSpPr>
          <p:cNvPr id="7" name="Textfeld 6"/>
          <p:cNvSpPr txBox="1"/>
          <p:nvPr/>
        </p:nvSpPr>
        <p:spPr bwMode="auto">
          <a:xfrm>
            <a:off x="323528" y="4293096"/>
            <a:ext cx="175907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 dirty="0" smtClean="0">
                <a:solidFill>
                  <a:srgbClr val="001B72"/>
                </a:solidFill>
                <a:sym typeface="Symbol"/>
              </a:rPr>
              <a:t>H. </a:t>
            </a:r>
            <a:r>
              <a:rPr lang="en-US" sz="1200" dirty="0" err="1" smtClean="0">
                <a:solidFill>
                  <a:srgbClr val="001B72"/>
                </a:solidFill>
                <a:sym typeface="Symbol"/>
              </a:rPr>
              <a:t>Yagi</a:t>
            </a:r>
            <a:r>
              <a:rPr lang="en-US" sz="1200" dirty="0" smtClean="0">
                <a:solidFill>
                  <a:srgbClr val="001B72"/>
                </a:solidFill>
                <a:sym typeface="Symbol"/>
              </a:rPr>
              <a:t> &amp; S. </a:t>
            </a:r>
            <a:r>
              <a:rPr lang="en-US" sz="1200" dirty="0" err="1" smtClean="0">
                <a:solidFill>
                  <a:srgbClr val="001B72"/>
                </a:solidFill>
                <a:sym typeface="Symbol"/>
              </a:rPr>
              <a:t>Uda</a:t>
            </a:r>
            <a:r>
              <a:rPr lang="en-US" sz="1200" dirty="0" smtClean="0">
                <a:solidFill>
                  <a:srgbClr val="001B72"/>
                </a:solidFill>
                <a:sym typeface="Symbol"/>
              </a:rPr>
              <a:t>, 1926</a:t>
            </a:r>
            <a:endParaRPr lang="en-US" sz="1200" dirty="0">
              <a:solidFill>
                <a:srgbClr val="001B72"/>
              </a:solidFill>
              <a:sym typeface="Symbol"/>
            </a:endParaRPr>
          </a:p>
        </p:txBody>
      </p:sp>
      <p:sp>
        <p:nvSpPr>
          <p:cNvPr id="10" name="Textfeld 9"/>
          <p:cNvSpPr txBox="1"/>
          <p:nvPr/>
        </p:nvSpPr>
        <p:spPr bwMode="auto">
          <a:xfrm>
            <a:off x="1677170" y="5805264"/>
            <a:ext cx="29668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 dirty="0" err="1">
                <a:solidFill>
                  <a:srgbClr val="001B72"/>
                </a:solidFill>
                <a:sym typeface="Symbol"/>
              </a:rPr>
              <a:t>Bharadwaj</a:t>
            </a:r>
            <a:r>
              <a:rPr lang="en-US" sz="1200" dirty="0">
                <a:solidFill>
                  <a:srgbClr val="001B72"/>
                </a:solidFill>
                <a:sym typeface="Symbol"/>
              </a:rPr>
              <a:t> et al, Adv. </a:t>
            </a:r>
            <a:r>
              <a:rPr lang="en-US" sz="1200" dirty="0" smtClean="0">
                <a:solidFill>
                  <a:srgbClr val="001B72"/>
                </a:solidFill>
                <a:sym typeface="Symbol"/>
              </a:rPr>
              <a:t>Opt. </a:t>
            </a:r>
            <a:r>
              <a:rPr lang="en-US" sz="1200" dirty="0" err="1" smtClean="0">
                <a:solidFill>
                  <a:srgbClr val="001B72"/>
                </a:solidFill>
                <a:sym typeface="Symbol"/>
              </a:rPr>
              <a:t>Phot</a:t>
            </a:r>
            <a:r>
              <a:rPr lang="en-US" sz="1200" dirty="0">
                <a:solidFill>
                  <a:srgbClr val="001B72"/>
                </a:solidFill>
                <a:sym typeface="Symbol"/>
              </a:rPr>
              <a:t>. </a:t>
            </a:r>
            <a:r>
              <a:rPr lang="en-US" sz="1200" b="1" dirty="0">
                <a:solidFill>
                  <a:srgbClr val="001B72"/>
                </a:solidFill>
                <a:sym typeface="Symbol"/>
              </a:rPr>
              <a:t>1</a:t>
            </a:r>
            <a:r>
              <a:rPr lang="en-US" sz="1200" dirty="0">
                <a:solidFill>
                  <a:srgbClr val="001B72"/>
                </a:solidFill>
                <a:sym typeface="Symbol"/>
              </a:rPr>
              <a:t> (2009)</a:t>
            </a:r>
          </a:p>
        </p:txBody>
      </p:sp>
      <p:sp>
        <p:nvSpPr>
          <p:cNvPr id="11" name="Textfeld 10"/>
          <p:cNvSpPr txBox="1"/>
          <p:nvPr/>
        </p:nvSpPr>
        <p:spPr bwMode="auto">
          <a:xfrm>
            <a:off x="5653510" y="5445224"/>
            <a:ext cx="287893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 dirty="0" err="1" smtClean="0">
                <a:solidFill>
                  <a:srgbClr val="001B72"/>
                </a:solidFill>
                <a:sym typeface="Symbol"/>
              </a:rPr>
              <a:t>Utikal</a:t>
            </a:r>
            <a:r>
              <a:rPr lang="en-US" sz="1200" dirty="0" smtClean="0">
                <a:solidFill>
                  <a:srgbClr val="001B72"/>
                </a:solidFill>
                <a:sym typeface="Symbol"/>
              </a:rPr>
              <a:t> et al., Phys. Rev. </a:t>
            </a:r>
            <a:r>
              <a:rPr lang="en-US" sz="1200" dirty="0" err="1" smtClean="0">
                <a:solidFill>
                  <a:srgbClr val="001B72"/>
                </a:solidFill>
                <a:sym typeface="Symbol"/>
              </a:rPr>
              <a:t>Lett</a:t>
            </a:r>
            <a:r>
              <a:rPr lang="en-US" sz="1200" dirty="0" smtClean="0">
                <a:solidFill>
                  <a:srgbClr val="001B72"/>
                </a:solidFill>
                <a:sym typeface="Symbol"/>
              </a:rPr>
              <a:t>. </a:t>
            </a:r>
            <a:r>
              <a:rPr lang="en-US" sz="1200" b="1" dirty="0" smtClean="0">
                <a:solidFill>
                  <a:srgbClr val="001B72"/>
                </a:solidFill>
                <a:sym typeface="Symbol"/>
              </a:rPr>
              <a:t>106</a:t>
            </a:r>
            <a:r>
              <a:rPr lang="en-US" sz="1200" dirty="0" smtClean="0">
                <a:solidFill>
                  <a:srgbClr val="001B72"/>
                </a:solidFill>
                <a:sym typeface="Symbol"/>
              </a:rPr>
              <a:t> (2011)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547" y="1659863"/>
            <a:ext cx="2493769" cy="3641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 bwMode="auto">
          <a:xfrm>
            <a:off x="5580112" y="971436"/>
            <a:ext cx="31341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de-DE" dirty="0" err="1" smtClean="0">
                <a:solidFill>
                  <a:srgbClr val="001B72"/>
                </a:solidFill>
                <a:sym typeface="Symbol"/>
              </a:rPr>
              <a:t>Nonlinear</a:t>
            </a:r>
            <a:r>
              <a:rPr lang="de-DE" dirty="0" smtClean="0">
                <a:solidFill>
                  <a:srgbClr val="001B72"/>
                </a:solidFill>
                <a:sym typeface="Symbol"/>
              </a:rPr>
              <a:t> </a:t>
            </a:r>
            <a:r>
              <a:rPr lang="de-DE" dirty="0" err="1" smtClean="0">
                <a:solidFill>
                  <a:srgbClr val="001B72"/>
                </a:solidFill>
                <a:sym typeface="Symbol"/>
              </a:rPr>
              <a:t>Processes</a:t>
            </a:r>
            <a:r>
              <a:rPr lang="de-DE" dirty="0" smtClean="0">
                <a:solidFill>
                  <a:srgbClr val="001B72"/>
                </a:solidFill>
                <a:sym typeface="Symbol"/>
              </a:rPr>
              <a:t> (aktive)</a:t>
            </a:r>
            <a:endParaRPr lang="de-DE" dirty="0">
              <a:solidFill>
                <a:srgbClr val="001B72"/>
              </a:solidFill>
              <a:sym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264772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Textfeld 3"/>
          <p:cNvSpPr txBox="1"/>
          <p:nvPr/>
        </p:nvSpPr>
        <p:spPr bwMode="auto">
          <a:xfrm>
            <a:off x="683568" y="5867980"/>
            <a:ext cx="49680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de-DE" dirty="0" err="1" smtClean="0">
                <a:solidFill>
                  <a:srgbClr val="001B72"/>
                </a:solidFill>
                <a:sym typeface="Symbol"/>
              </a:rPr>
              <a:t>main</a:t>
            </a:r>
            <a:r>
              <a:rPr lang="de-DE" dirty="0" smtClean="0">
                <a:solidFill>
                  <a:srgbClr val="001B72"/>
                </a:solidFill>
                <a:sym typeface="Symbol"/>
              </a:rPr>
              <a:t> </a:t>
            </a:r>
            <a:r>
              <a:rPr lang="de-DE" dirty="0" err="1" smtClean="0">
                <a:solidFill>
                  <a:srgbClr val="001B72"/>
                </a:solidFill>
                <a:sym typeface="Symbol"/>
              </a:rPr>
              <a:t>aspects</a:t>
            </a:r>
            <a:r>
              <a:rPr lang="de-DE" dirty="0" smtClean="0">
                <a:solidFill>
                  <a:srgbClr val="001B72"/>
                </a:solidFill>
                <a:sym typeface="Symbol"/>
              </a:rPr>
              <a:t>: </a:t>
            </a:r>
            <a:r>
              <a:rPr lang="de-DE" dirty="0" smtClean="0">
                <a:solidFill>
                  <a:srgbClr val="FF0000"/>
                </a:solidFill>
                <a:sym typeface="Symbol"/>
              </a:rPr>
              <a:t>Emission Rate &amp; </a:t>
            </a:r>
            <a:r>
              <a:rPr lang="de-DE" dirty="0" err="1" smtClean="0">
                <a:solidFill>
                  <a:srgbClr val="FF0000"/>
                </a:solidFill>
                <a:sym typeface="Symbol"/>
              </a:rPr>
              <a:t>Nonclassicality</a:t>
            </a:r>
            <a:endParaRPr lang="de-DE" dirty="0">
              <a:solidFill>
                <a:srgbClr val="FF0000"/>
              </a:solidFill>
              <a:sym typeface="Symbol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65" y="980728"/>
            <a:ext cx="2753751" cy="2936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 bwMode="auto">
          <a:xfrm>
            <a:off x="-36512" y="4144250"/>
            <a:ext cx="306987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de-DE" sz="1200" dirty="0" smtClean="0">
                <a:solidFill>
                  <a:srgbClr val="001B72"/>
                </a:solidFill>
                <a:sym typeface="Symbol"/>
              </a:rPr>
              <a:t>Esteban et al., Phys. </a:t>
            </a:r>
            <a:r>
              <a:rPr lang="de-DE" sz="1200" dirty="0" err="1" smtClean="0">
                <a:solidFill>
                  <a:srgbClr val="001B72"/>
                </a:solidFill>
                <a:sym typeface="Symbol"/>
              </a:rPr>
              <a:t>Rev</a:t>
            </a:r>
            <a:r>
              <a:rPr lang="de-DE" sz="1200" dirty="0" smtClean="0">
                <a:solidFill>
                  <a:srgbClr val="001B72"/>
                </a:solidFill>
                <a:sym typeface="Symbol"/>
              </a:rPr>
              <a:t>. </a:t>
            </a:r>
            <a:r>
              <a:rPr lang="de-DE" sz="1200" dirty="0" err="1" smtClean="0">
                <a:solidFill>
                  <a:srgbClr val="001B72"/>
                </a:solidFill>
                <a:sym typeface="Symbol"/>
              </a:rPr>
              <a:t>Lett</a:t>
            </a:r>
            <a:r>
              <a:rPr lang="de-DE" sz="1200" dirty="0" smtClean="0">
                <a:solidFill>
                  <a:srgbClr val="001B72"/>
                </a:solidFill>
                <a:sym typeface="Symbol"/>
              </a:rPr>
              <a:t>. </a:t>
            </a:r>
            <a:r>
              <a:rPr lang="de-DE" sz="1200" b="1" dirty="0" smtClean="0">
                <a:solidFill>
                  <a:srgbClr val="001B72"/>
                </a:solidFill>
                <a:sym typeface="Symbol"/>
              </a:rPr>
              <a:t>104</a:t>
            </a:r>
            <a:r>
              <a:rPr lang="de-DE" sz="1200" dirty="0" smtClean="0">
                <a:solidFill>
                  <a:srgbClr val="001B72"/>
                </a:solidFill>
                <a:sym typeface="Symbol"/>
              </a:rPr>
              <a:t> (2010)</a:t>
            </a:r>
            <a:endParaRPr lang="de-DE" sz="1200" dirty="0">
              <a:solidFill>
                <a:srgbClr val="001B72"/>
              </a:solidFill>
              <a:sym typeface="Symbol"/>
            </a:endParaRPr>
          </a:p>
        </p:txBody>
      </p:sp>
      <p:pic>
        <p:nvPicPr>
          <p:cNvPr id="21508" name="Picture 4" descr="SM fluorescence lifetimes and time traces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036873"/>
            <a:ext cx="2520280" cy="4182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feld 9"/>
          <p:cNvSpPr txBox="1"/>
          <p:nvPr/>
        </p:nvSpPr>
        <p:spPr bwMode="auto">
          <a:xfrm>
            <a:off x="3347864" y="5357353"/>
            <a:ext cx="25939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de-DE" sz="1200" dirty="0" err="1" smtClean="0">
                <a:solidFill>
                  <a:srgbClr val="001B72"/>
                </a:solidFill>
                <a:sym typeface="Symbol"/>
              </a:rPr>
              <a:t>Busson</a:t>
            </a:r>
            <a:r>
              <a:rPr lang="de-DE" sz="1200" dirty="0" smtClean="0">
                <a:solidFill>
                  <a:srgbClr val="001B72"/>
                </a:solidFill>
                <a:sym typeface="Symbol"/>
              </a:rPr>
              <a:t> et al., Nat. </a:t>
            </a:r>
            <a:r>
              <a:rPr lang="de-DE" sz="1200" dirty="0" err="1" smtClean="0">
                <a:solidFill>
                  <a:srgbClr val="001B72"/>
                </a:solidFill>
                <a:sym typeface="Symbol"/>
              </a:rPr>
              <a:t>Comm</a:t>
            </a:r>
            <a:r>
              <a:rPr lang="de-DE" sz="1200" dirty="0" smtClean="0">
                <a:solidFill>
                  <a:srgbClr val="001B72"/>
                </a:solidFill>
                <a:sym typeface="Symbol"/>
              </a:rPr>
              <a:t>. </a:t>
            </a:r>
            <a:r>
              <a:rPr lang="de-DE" sz="1200" b="1" dirty="0" smtClean="0">
                <a:solidFill>
                  <a:srgbClr val="001B72"/>
                </a:solidFill>
                <a:sym typeface="Symbol"/>
              </a:rPr>
              <a:t>4</a:t>
            </a:r>
            <a:r>
              <a:rPr lang="de-DE" sz="1200" dirty="0" smtClean="0">
                <a:solidFill>
                  <a:srgbClr val="001B72"/>
                </a:solidFill>
                <a:sym typeface="Symbol"/>
              </a:rPr>
              <a:t> (2012)</a:t>
            </a:r>
            <a:endParaRPr lang="de-DE" sz="1200" dirty="0">
              <a:solidFill>
                <a:srgbClr val="001B72"/>
              </a:solidFill>
              <a:sym typeface="Symbol"/>
            </a:endParaRPr>
          </a:p>
        </p:txBody>
      </p:sp>
      <p:sp>
        <p:nvSpPr>
          <p:cNvPr id="3" name="Textfeld 2"/>
          <p:cNvSpPr txBox="1"/>
          <p:nvPr/>
        </p:nvSpPr>
        <p:spPr bwMode="auto">
          <a:xfrm>
            <a:off x="5436096" y="4493257"/>
            <a:ext cx="901889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de-DE" sz="1100" dirty="0" err="1" smtClean="0">
                <a:solidFill>
                  <a:srgbClr val="001B72"/>
                </a:solidFill>
                <a:sym typeface="Symbol"/>
              </a:rPr>
              <a:t>sub</a:t>
            </a:r>
            <a:r>
              <a:rPr lang="de-DE" sz="1100" dirty="0" smtClean="0">
                <a:solidFill>
                  <a:srgbClr val="001B72"/>
                </a:solidFill>
                <a:sym typeface="Symbol"/>
              </a:rPr>
              <a:t> GHz</a:t>
            </a:r>
            <a:endParaRPr lang="de-DE" sz="1100" dirty="0">
              <a:solidFill>
                <a:srgbClr val="001B72"/>
              </a:solidFill>
              <a:sym typeface="Symbol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996952"/>
            <a:ext cx="2627784" cy="2223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036873"/>
            <a:ext cx="2286372" cy="190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/>
          <p:cNvSpPr txBox="1"/>
          <p:nvPr/>
        </p:nvSpPr>
        <p:spPr bwMode="auto">
          <a:xfrm>
            <a:off x="6660232" y="5373216"/>
            <a:ext cx="228299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de-DE" sz="1100" dirty="0" smtClean="0">
                <a:solidFill>
                  <a:srgbClr val="001B72"/>
                </a:solidFill>
                <a:sym typeface="Symbol"/>
              </a:rPr>
              <a:t>Michler et al., Science </a:t>
            </a:r>
            <a:r>
              <a:rPr lang="de-DE" sz="1100" b="1" dirty="0" smtClean="0">
                <a:solidFill>
                  <a:srgbClr val="001B72"/>
                </a:solidFill>
                <a:sym typeface="Symbol"/>
              </a:rPr>
              <a:t>290</a:t>
            </a:r>
            <a:r>
              <a:rPr lang="de-DE" sz="1100" dirty="0" smtClean="0">
                <a:solidFill>
                  <a:srgbClr val="001B72"/>
                </a:solidFill>
                <a:sym typeface="Symbol"/>
              </a:rPr>
              <a:t> (2000)</a:t>
            </a:r>
            <a:endParaRPr lang="de-DE" sz="1100" dirty="0">
              <a:solidFill>
                <a:srgbClr val="001B72"/>
              </a:solidFill>
              <a:sym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2159377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0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 bwMode="auto">
          <a:xfrm>
            <a:off x="2697133" y="951111"/>
            <a:ext cx="3387036" cy="478214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 of </a:t>
            </a:r>
            <a:r>
              <a:rPr lang="en-US" dirty="0" err="1" smtClean="0"/>
              <a:t>Nanoantennas</a:t>
            </a:r>
            <a:endParaRPr lang="en-US" dirty="0"/>
          </a:p>
        </p:txBody>
      </p:sp>
      <p:pic>
        <p:nvPicPr>
          <p:cNvPr id="4098" name="Picture 2" descr="U:\Talks\201210 Quantum DokDok\Bilder\Antenne\2005 Muehlschlegel Fig 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72042"/>
            <a:ext cx="2016224" cy="2708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U:\Talks\201210 Quantum DokDok\Bilder\Antenne\Bessel_A4_klei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653" y="1572042"/>
            <a:ext cx="2139166" cy="2708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/>
          <p:cNvSpPr txBox="1"/>
          <p:nvPr/>
        </p:nvSpPr>
        <p:spPr bwMode="auto">
          <a:xfrm>
            <a:off x="-36512" y="4391526"/>
            <a:ext cx="265329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100" dirty="0" err="1" smtClean="0">
                <a:solidFill>
                  <a:srgbClr val="001B72"/>
                </a:solidFill>
                <a:sym typeface="Symbol"/>
              </a:rPr>
              <a:t>Mühlschlegel</a:t>
            </a:r>
            <a:r>
              <a:rPr lang="en-US" sz="1100" dirty="0" smtClean="0">
                <a:solidFill>
                  <a:srgbClr val="001B72"/>
                </a:solidFill>
                <a:sym typeface="Symbol"/>
              </a:rPr>
              <a:t> </a:t>
            </a:r>
            <a:r>
              <a:rPr lang="en-US" sz="1100" dirty="0">
                <a:solidFill>
                  <a:srgbClr val="001B72"/>
                </a:solidFill>
                <a:sym typeface="Symbol"/>
              </a:rPr>
              <a:t>et al</a:t>
            </a:r>
            <a:r>
              <a:rPr lang="en-US" sz="1100" dirty="0" smtClean="0">
                <a:solidFill>
                  <a:srgbClr val="001B72"/>
                </a:solidFill>
                <a:sym typeface="Symbol"/>
              </a:rPr>
              <a:t>., Science </a:t>
            </a:r>
            <a:r>
              <a:rPr lang="en-US" sz="1100" b="1" dirty="0">
                <a:solidFill>
                  <a:srgbClr val="001B72"/>
                </a:solidFill>
                <a:sym typeface="Symbol"/>
              </a:rPr>
              <a:t>308</a:t>
            </a:r>
            <a:r>
              <a:rPr lang="en-US" sz="1100" dirty="0">
                <a:solidFill>
                  <a:srgbClr val="001B72"/>
                </a:solidFill>
                <a:sym typeface="Symbol"/>
              </a:rPr>
              <a:t> (2005)</a:t>
            </a:r>
          </a:p>
        </p:txBody>
      </p:sp>
      <p:sp>
        <p:nvSpPr>
          <p:cNvPr id="4" name="Textfeld 3"/>
          <p:cNvSpPr txBox="1"/>
          <p:nvPr/>
        </p:nvSpPr>
        <p:spPr bwMode="auto">
          <a:xfrm>
            <a:off x="899592" y="951111"/>
            <a:ext cx="78418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dirty="0" smtClean="0">
                <a:solidFill>
                  <a:srgbClr val="001B72"/>
                </a:solidFill>
                <a:sym typeface="Symbol"/>
              </a:rPr>
              <a:t>Size</a:t>
            </a:r>
            <a:endParaRPr lang="en-US" sz="2400" dirty="0">
              <a:solidFill>
                <a:srgbClr val="001B72"/>
              </a:solidFill>
              <a:sym typeface="Symbol"/>
            </a:endParaRPr>
          </a:p>
        </p:txBody>
      </p:sp>
      <p:sp>
        <p:nvSpPr>
          <p:cNvPr id="5" name="Textfeld 4"/>
          <p:cNvSpPr txBox="1"/>
          <p:nvPr/>
        </p:nvSpPr>
        <p:spPr bwMode="auto">
          <a:xfrm>
            <a:off x="6732240" y="980728"/>
            <a:ext cx="172675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dirty="0" smtClean="0">
                <a:solidFill>
                  <a:srgbClr val="001B72"/>
                </a:solidFill>
                <a:sym typeface="Symbol"/>
              </a:rPr>
              <a:t>Description</a:t>
            </a:r>
            <a:endParaRPr lang="en-US" sz="2400" dirty="0">
              <a:solidFill>
                <a:srgbClr val="001B72"/>
              </a:solidFill>
              <a:sym typeface="Symbol"/>
            </a:endParaRPr>
          </a:p>
        </p:txBody>
      </p:sp>
      <p:sp>
        <p:nvSpPr>
          <p:cNvPr id="6" name="Textfeld 5"/>
          <p:cNvSpPr txBox="1"/>
          <p:nvPr/>
        </p:nvSpPr>
        <p:spPr bwMode="auto">
          <a:xfrm>
            <a:off x="6442633" y="4437112"/>
            <a:ext cx="2297424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sz="1100" dirty="0" err="1" smtClean="0">
                <a:solidFill>
                  <a:srgbClr val="001B72"/>
                </a:solidFill>
                <a:sym typeface="Symbol"/>
              </a:rPr>
              <a:t>Filter</a:t>
            </a:r>
            <a:r>
              <a:rPr lang="fr-FR" sz="1100" dirty="0" smtClean="0">
                <a:solidFill>
                  <a:srgbClr val="001B72"/>
                </a:solidFill>
                <a:sym typeface="Symbol"/>
              </a:rPr>
              <a:t> et </a:t>
            </a:r>
            <a:r>
              <a:rPr lang="fr-FR" sz="1100" dirty="0">
                <a:solidFill>
                  <a:srgbClr val="001B72"/>
                </a:solidFill>
                <a:sym typeface="Symbol"/>
              </a:rPr>
              <a:t>al</a:t>
            </a:r>
            <a:r>
              <a:rPr lang="fr-FR" sz="1100" dirty="0" smtClean="0">
                <a:solidFill>
                  <a:srgbClr val="001B72"/>
                </a:solidFill>
                <a:sym typeface="Symbol"/>
              </a:rPr>
              <a:t>., </a:t>
            </a:r>
            <a:r>
              <a:rPr lang="fr-FR" sz="1100" dirty="0" err="1" smtClean="0">
                <a:solidFill>
                  <a:srgbClr val="001B72"/>
                </a:solidFill>
                <a:sym typeface="Symbol"/>
              </a:rPr>
              <a:t>Phys.Rev.B</a:t>
            </a:r>
            <a:r>
              <a:rPr lang="fr-FR" sz="1100" dirty="0" smtClean="0">
                <a:solidFill>
                  <a:srgbClr val="001B72"/>
                </a:solidFill>
                <a:sym typeface="Symbol"/>
              </a:rPr>
              <a:t> </a:t>
            </a:r>
            <a:r>
              <a:rPr lang="fr-FR" sz="1100" b="1" dirty="0" smtClean="0">
                <a:solidFill>
                  <a:srgbClr val="001B72"/>
                </a:solidFill>
                <a:sym typeface="Symbol"/>
              </a:rPr>
              <a:t>85</a:t>
            </a:r>
            <a:r>
              <a:rPr lang="fr-FR" sz="1100" dirty="0" smtClean="0">
                <a:solidFill>
                  <a:srgbClr val="001B72"/>
                </a:solidFill>
                <a:sym typeface="Symbol"/>
              </a:rPr>
              <a:t> </a:t>
            </a:r>
            <a:r>
              <a:rPr lang="fr-FR" sz="1100" dirty="0">
                <a:solidFill>
                  <a:srgbClr val="001B72"/>
                </a:solidFill>
                <a:sym typeface="Symbol"/>
              </a:rPr>
              <a:t>(2012)</a:t>
            </a:r>
            <a:endParaRPr lang="en-US" sz="1100" dirty="0">
              <a:solidFill>
                <a:srgbClr val="001B72"/>
              </a:solidFill>
              <a:sym typeface="Symbol"/>
            </a:endParaRPr>
          </a:p>
        </p:txBody>
      </p:sp>
      <p:sp>
        <p:nvSpPr>
          <p:cNvPr id="7" name="Textfeld 6"/>
          <p:cNvSpPr txBox="1"/>
          <p:nvPr/>
        </p:nvSpPr>
        <p:spPr bwMode="auto">
          <a:xfrm>
            <a:off x="3369250" y="5380474"/>
            <a:ext cx="221086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100" dirty="0" err="1" smtClean="0">
                <a:solidFill>
                  <a:srgbClr val="001B72"/>
                </a:solidFill>
                <a:sym typeface="Symbol"/>
              </a:rPr>
              <a:t>Akimov</a:t>
            </a:r>
            <a:r>
              <a:rPr lang="en-US" sz="1100" dirty="0" smtClean="0">
                <a:solidFill>
                  <a:srgbClr val="001B72"/>
                </a:solidFill>
                <a:sym typeface="Symbol"/>
              </a:rPr>
              <a:t> et al., Nature </a:t>
            </a:r>
            <a:r>
              <a:rPr lang="en-US" sz="1100" b="1" dirty="0">
                <a:solidFill>
                  <a:srgbClr val="001B72"/>
                </a:solidFill>
                <a:sym typeface="Symbol"/>
              </a:rPr>
              <a:t>450</a:t>
            </a:r>
            <a:r>
              <a:rPr lang="en-US" sz="1100" dirty="0">
                <a:solidFill>
                  <a:srgbClr val="001B72"/>
                </a:solidFill>
                <a:sym typeface="Symbol"/>
              </a:rPr>
              <a:t> </a:t>
            </a:r>
            <a:r>
              <a:rPr lang="en-US" sz="1100" dirty="0" smtClean="0">
                <a:solidFill>
                  <a:srgbClr val="001B72"/>
                </a:solidFill>
                <a:sym typeface="Symbol"/>
              </a:rPr>
              <a:t>(2007)</a:t>
            </a:r>
            <a:endParaRPr lang="en-US" sz="1100" dirty="0">
              <a:solidFill>
                <a:srgbClr val="001B72"/>
              </a:solidFill>
              <a:sym typeface="Symbol"/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207" y="3208668"/>
            <a:ext cx="2373034" cy="2164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293" y="1572042"/>
            <a:ext cx="3024336" cy="1876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feld 12"/>
          <p:cNvSpPr txBox="1"/>
          <p:nvPr/>
        </p:nvSpPr>
        <p:spPr bwMode="auto">
          <a:xfrm>
            <a:off x="3203848" y="980728"/>
            <a:ext cx="24609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dirty="0" smtClean="0">
                <a:solidFill>
                  <a:srgbClr val="001B72"/>
                </a:solidFill>
                <a:sym typeface="Symbol"/>
              </a:rPr>
              <a:t>Receiver/Emitter</a:t>
            </a:r>
            <a:endParaRPr lang="en-US" sz="2400" dirty="0">
              <a:solidFill>
                <a:srgbClr val="001B72"/>
              </a:solidFill>
              <a:sym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3842174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/>
      <p:bldP spid="6" grpId="0"/>
      <p:bldP spid="7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feld 2"/>
          <p:cNvSpPr txBox="1"/>
          <p:nvPr/>
        </p:nvSpPr>
        <p:spPr bwMode="auto">
          <a:xfrm>
            <a:off x="233921" y="2098591"/>
            <a:ext cx="8400056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de-DE" sz="4000" dirty="0" err="1">
                <a:solidFill>
                  <a:srgbClr val="FF0000"/>
                </a:solidFill>
                <a:sym typeface="Symbol"/>
              </a:rPr>
              <a:t>n</a:t>
            </a:r>
            <a:r>
              <a:rPr lang="de-DE" sz="4000" dirty="0" err="1" smtClean="0">
                <a:solidFill>
                  <a:srgbClr val="FF0000"/>
                </a:solidFill>
                <a:sym typeface="Symbol"/>
              </a:rPr>
              <a:t>onclassical</a:t>
            </a:r>
            <a:r>
              <a:rPr lang="de-DE" sz="4000" dirty="0" smtClean="0">
                <a:solidFill>
                  <a:srgbClr val="FF0000"/>
                </a:solidFill>
                <a:sym typeface="Symbol"/>
              </a:rPr>
              <a:t> light </a:t>
            </a:r>
            <a:r>
              <a:rPr lang="de-DE" sz="4000" dirty="0" err="1" smtClean="0">
                <a:solidFill>
                  <a:srgbClr val="001B72"/>
                </a:solidFill>
                <a:sym typeface="Symbol"/>
              </a:rPr>
              <a:t>properties</a:t>
            </a:r>
            <a:r>
              <a:rPr lang="de-DE" sz="4000" dirty="0" smtClean="0">
                <a:solidFill>
                  <a:srgbClr val="001B72"/>
                </a:solidFill>
                <a:sym typeface="Symbol"/>
              </a:rPr>
              <a:t>:</a:t>
            </a:r>
          </a:p>
          <a:p>
            <a:pPr algn="ctr" eaLnBrk="1" hangingPunct="1">
              <a:spcBef>
                <a:spcPct val="50000"/>
              </a:spcBef>
            </a:pPr>
            <a:endParaRPr lang="de-DE" sz="4000" dirty="0">
              <a:solidFill>
                <a:srgbClr val="001B72"/>
              </a:solidFill>
              <a:sym typeface="Symbol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de-DE" sz="4000" dirty="0" err="1">
                <a:solidFill>
                  <a:srgbClr val="001B72"/>
                </a:solidFill>
                <a:sym typeface="Symbol"/>
              </a:rPr>
              <a:t>n</a:t>
            </a:r>
            <a:r>
              <a:rPr lang="de-DE" sz="4000" dirty="0" err="1" smtClean="0">
                <a:solidFill>
                  <a:srgbClr val="001B72"/>
                </a:solidFill>
                <a:sym typeface="Symbol"/>
              </a:rPr>
              <a:t>anoantenna</a:t>
            </a:r>
            <a:r>
              <a:rPr lang="de-DE" sz="4000" dirty="0" smtClean="0">
                <a:solidFill>
                  <a:srgbClr val="001B72"/>
                </a:solidFill>
                <a:sym typeface="Symbol"/>
              </a:rPr>
              <a:t> </a:t>
            </a:r>
            <a:r>
              <a:rPr lang="de-DE" sz="4000" dirty="0" err="1" smtClean="0">
                <a:solidFill>
                  <a:srgbClr val="FF0000"/>
                </a:solidFill>
                <a:sym typeface="Symbol"/>
              </a:rPr>
              <a:t>quantization</a:t>
            </a:r>
            <a:r>
              <a:rPr lang="de-DE" sz="4000" dirty="0" smtClean="0">
                <a:solidFill>
                  <a:srgbClr val="001B72"/>
                </a:solidFill>
                <a:sym typeface="Symbol"/>
              </a:rPr>
              <a:t> </a:t>
            </a:r>
            <a:r>
              <a:rPr lang="de-DE" sz="4000" dirty="0" err="1" smtClean="0">
                <a:solidFill>
                  <a:srgbClr val="001B72"/>
                </a:solidFill>
                <a:sym typeface="Symbol"/>
              </a:rPr>
              <a:t>inevitable</a:t>
            </a:r>
            <a:endParaRPr lang="de-DE" sz="4000" dirty="0" smtClean="0">
              <a:solidFill>
                <a:srgbClr val="001B72"/>
              </a:solidFill>
              <a:sym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2658767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/>
          <p:cNvSpPr/>
          <p:nvPr/>
        </p:nvSpPr>
        <p:spPr bwMode="auto">
          <a:xfrm>
            <a:off x="179512" y="2708921"/>
            <a:ext cx="8712968" cy="136308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Nanoantenna</a:t>
            </a:r>
            <a:r>
              <a:rPr lang="en-US" dirty="0" smtClean="0"/>
              <a:t> </a:t>
            </a:r>
            <a:r>
              <a:rPr lang="en-US" dirty="0"/>
              <a:t>&amp;</a:t>
            </a:r>
            <a:r>
              <a:rPr lang="en-US" dirty="0" smtClean="0"/>
              <a:t> Quantum System Interaction</a:t>
            </a:r>
            <a:endParaRPr lang="en-US" dirty="0"/>
          </a:p>
        </p:txBody>
      </p:sp>
      <p:pic>
        <p:nvPicPr>
          <p:cNvPr id="1026" name="Picture 2" descr="U:\BetaProjekte\taylored coupling of quantum systems using nanoantennas\Bilder\Karsten\3 spehroids compositing final 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797113"/>
            <a:ext cx="1944216" cy="97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 bwMode="auto">
          <a:xfrm>
            <a:off x="2267744" y="4494615"/>
            <a:ext cx="597695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 dirty="0" smtClean="0">
                <a:solidFill>
                  <a:srgbClr val="001B72"/>
                </a:solidFill>
                <a:sym typeface="Symbol"/>
              </a:rPr>
              <a:t>Time Dependent Density Functional Theory </a:t>
            </a:r>
            <a:r>
              <a:rPr lang="en-US" dirty="0" smtClean="0">
                <a:solidFill>
                  <a:srgbClr val="001B72"/>
                </a:solidFill>
                <a:sym typeface="Symbol"/>
              </a:rPr>
              <a:t>treatment</a:t>
            </a:r>
          </a:p>
          <a:p>
            <a:pPr marL="285750" indent="-285750" eaLnBrk="1" hangingPunct="1">
              <a:spcBef>
                <a:spcPct val="50000"/>
              </a:spcBef>
              <a:buFontTx/>
              <a:buChar char="-"/>
            </a:pPr>
            <a:r>
              <a:rPr lang="en-US" dirty="0" smtClean="0">
                <a:solidFill>
                  <a:srgbClr val="001B72"/>
                </a:solidFill>
                <a:sym typeface="Symbol"/>
              </a:rPr>
              <a:t>exhaustive and demanding</a:t>
            </a:r>
          </a:p>
          <a:p>
            <a:pPr marL="285750" indent="-285750" eaLnBrk="1" hangingPunct="1">
              <a:spcBef>
                <a:spcPct val="50000"/>
              </a:spcBef>
              <a:buFontTx/>
              <a:buChar char="-"/>
            </a:pPr>
            <a:r>
              <a:rPr lang="en-US" dirty="0" smtClean="0">
                <a:solidFill>
                  <a:srgbClr val="001B72"/>
                </a:solidFill>
                <a:sym typeface="Symbol"/>
              </a:rPr>
              <a:t>internal properties of </a:t>
            </a:r>
            <a:r>
              <a:rPr lang="en-US" dirty="0" err="1" smtClean="0">
                <a:solidFill>
                  <a:srgbClr val="001B72"/>
                </a:solidFill>
                <a:sym typeface="Symbol"/>
              </a:rPr>
              <a:t>nanoantenna</a:t>
            </a:r>
            <a:r>
              <a:rPr lang="en-US" dirty="0" smtClean="0">
                <a:solidFill>
                  <a:srgbClr val="001B72"/>
                </a:solidFill>
                <a:sym typeface="Symbol"/>
              </a:rPr>
              <a:t>, “exact” near-field</a:t>
            </a:r>
            <a:endParaRPr lang="en-US" dirty="0">
              <a:solidFill>
                <a:srgbClr val="001B72"/>
              </a:solidFill>
              <a:sym typeface="Symbol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719" y="4437112"/>
            <a:ext cx="1813037" cy="1185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 bwMode="auto">
          <a:xfrm>
            <a:off x="-5226" y="2060848"/>
            <a:ext cx="3857146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100" dirty="0" smtClean="0">
                <a:solidFill>
                  <a:srgbClr val="001B72"/>
                </a:solidFill>
                <a:sym typeface="Symbol"/>
              </a:rPr>
              <a:t>Filter et al., Opt. </a:t>
            </a:r>
            <a:r>
              <a:rPr lang="en-US" sz="1100" dirty="0" err="1" smtClean="0">
                <a:solidFill>
                  <a:srgbClr val="001B72"/>
                </a:solidFill>
                <a:sym typeface="Symbol"/>
              </a:rPr>
              <a:t>Expr</a:t>
            </a:r>
            <a:r>
              <a:rPr lang="en-US" sz="1100" dirty="0" smtClean="0">
                <a:solidFill>
                  <a:srgbClr val="001B72"/>
                </a:solidFill>
                <a:sym typeface="Symbol"/>
              </a:rPr>
              <a:t>. </a:t>
            </a:r>
            <a:r>
              <a:rPr lang="en-US" sz="1100" b="1" dirty="0" smtClean="0">
                <a:solidFill>
                  <a:srgbClr val="001B72"/>
                </a:solidFill>
                <a:sym typeface="Symbol"/>
              </a:rPr>
              <a:t>21</a:t>
            </a:r>
            <a:r>
              <a:rPr lang="en-US" sz="1100" dirty="0" smtClean="0">
                <a:solidFill>
                  <a:srgbClr val="001B72"/>
                </a:solidFill>
                <a:sym typeface="Symbol"/>
              </a:rPr>
              <a:t> (2013) &amp; Phys. Rev. B </a:t>
            </a:r>
            <a:r>
              <a:rPr lang="en-US" sz="1100" b="1" dirty="0" smtClean="0">
                <a:solidFill>
                  <a:srgbClr val="001B72"/>
                </a:solidFill>
                <a:sym typeface="Symbol"/>
              </a:rPr>
              <a:t>86</a:t>
            </a:r>
            <a:r>
              <a:rPr lang="en-US" sz="1100" dirty="0" smtClean="0">
                <a:solidFill>
                  <a:srgbClr val="001B72"/>
                </a:solidFill>
                <a:sym typeface="Symbol"/>
              </a:rPr>
              <a:t> (2012) </a:t>
            </a:r>
            <a:endParaRPr lang="en-US" sz="1100" dirty="0">
              <a:solidFill>
                <a:srgbClr val="001B72"/>
              </a:solidFill>
              <a:sym typeface="Symbol"/>
            </a:endParaRPr>
          </a:p>
        </p:txBody>
      </p:sp>
      <p:sp>
        <p:nvSpPr>
          <p:cNvPr id="7" name="Textfeld 6"/>
          <p:cNvSpPr txBox="1"/>
          <p:nvPr/>
        </p:nvSpPr>
        <p:spPr bwMode="auto">
          <a:xfrm>
            <a:off x="3581156" y="1196752"/>
            <a:ext cx="4705134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 dirty="0" err="1" smtClean="0">
                <a:solidFill>
                  <a:srgbClr val="001B72"/>
                </a:solidFill>
                <a:sym typeface="Symbol"/>
              </a:rPr>
              <a:t>Semiclassical</a:t>
            </a:r>
            <a:r>
              <a:rPr lang="en-US" b="1" dirty="0" smtClean="0">
                <a:solidFill>
                  <a:srgbClr val="001B72"/>
                </a:solidFill>
                <a:sym typeface="Symbol"/>
              </a:rPr>
              <a:t> Description</a:t>
            </a:r>
            <a:r>
              <a:rPr lang="en-US" dirty="0" smtClean="0">
                <a:solidFill>
                  <a:srgbClr val="001B72"/>
                </a:solidFill>
                <a:sym typeface="Symbol"/>
              </a:rPr>
              <a:t> </a:t>
            </a:r>
          </a:p>
          <a:p>
            <a:pPr marL="285750" indent="-285750" eaLnBrk="1" hangingPunct="1">
              <a:spcBef>
                <a:spcPct val="50000"/>
              </a:spcBef>
              <a:buFontTx/>
              <a:buChar char="-"/>
            </a:pPr>
            <a:r>
              <a:rPr lang="en-US" dirty="0" smtClean="0">
                <a:solidFill>
                  <a:srgbClr val="001B72"/>
                </a:solidFill>
                <a:sym typeface="Symbol"/>
              </a:rPr>
              <a:t>back-action of quantum system negligible</a:t>
            </a:r>
          </a:p>
        </p:txBody>
      </p:sp>
      <p:pic>
        <p:nvPicPr>
          <p:cNvPr id="1028" name="Picture 4" descr="U:\BetaProjekte\THz Graphene Antenna\Karsten\Karsten Graphen_mediu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1428124" cy="78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U:\QuadrupolDriven\Karsten\ToC---klei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588" y="1196752"/>
            <a:ext cx="1669284" cy="78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feld 11"/>
          <p:cNvSpPr txBox="1"/>
          <p:nvPr/>
        </p:nvSpPr>
        <p:spPr bwMode="auto">
          <a:xfrm>
            <a:off x="35496" y="5694944"/>
            <a:ext cx="2327881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it-IT" sz="1100" dirty="0" err="1" smtClean="0">
                <a:solidFill>
                  <a:srgbClr val="001B72"/>
                </a:solidFill>
                <a:sym typeface="Symbol"/>
              </a:rPr>
              <a:t>Zuolaga</a:t>
            </a:r>
            <a:r>
              <a:rPr lang="it-IT" sz="1100" dirty="0" smtClean="0">
                <a:solidFill>
                  <a:srgbClr val="001B72"/>
                </a:solidFill>
                <a:sym typeface="Symbol"/>
              </a:rPr>
              <a:t> </a:t>
            </a:r>
            <a:r>
              <a:rPr lang="it-IT" sz="1100" dirty="0">
                <a:solidFill>
                  <a:srgbClr val="001B72"/>
                </a:solidFill>
                <a:sym typeface="Symbol"/>
              </a:rPr>
              <a:t>et al., Nano </a:t>
            </a:r>
            <a:r>
              <a:rPr lang="it-IT" sz="1100" dirty="0" err="1">
                <a:solidFill>
                  <a:srgbClr val="001B72"/>
                </a:solidFill>
                <a:sym typeface="Symbol"/>
              </a:rPr>
              <a:t>Lett</a:t>
            </a:r>
            <a:r>
              <a:rPr lang="it-IT" sz="1100" dirty="0" smtClean="0">
                <a:solidFill>
                  <a:srgbClr val="001B72"/>
                </a:solidFill>
                <a:sym typeface="Symbol"/>
              </a:rPr>
              <a:t>. 9 </a:t>
            </a:r>
            <a:r>
              <a:rPr lang="it-IT" sz="1100" dirty="0">
                <a:solidFill>
                  <a:srgbClr val="001B72"/>
                </a:solidFill>
                <a:sym typeface="Symbol"/>
              </a:rPr>
              <a:t>(2009)</a:t>
            </a:r>
            <a:endParaRPr lang="en-US" sz="1100" dirty="0">
              <a:solidFill>
                <a:srgbClr val="001B72"/>
              </a:solidFill>
              <a:sym typeface="Symbol"/>
            </a:endParaRPr>
          </a:p>
        </p:txBody>
      </p:sp>
      <p:sp>
        <p:nvSpPr>
          <p:cNvPr id="8" name="Textfeld 7"/>
          <p:cNvSpPr txBox="1"/>
          <p:nvPr/>
        </p:nvSpPr>
        <p:spPr bwMode="auto">
          <a:xfrm>
            <a:off x="247568" y="2804735"/>
            <a:ext cx="569258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 dirty="0" smtClean="0">
                <a:solidFill>
                  <a:srgbClr val="001B72"/>
                </a:solidFill>
                <a:sym typeface="Symbol"/>
              </a:rPr>
              <a:t>Cavity QED description</a:t>
            </a:r>
          </a:p>
          <a:p>
            <a:pPr marL="285750" indent="-285750" eaLnBrk="1" hangingPunct="1">
              <a:spcBef>
                <a:spcPct val="50000"/>
              </a:spcBef>
              <a:buFontTx/>
              <a:buChar char="-"/>
            </a:pPr>
            <a:r>
              <a:rPr lang="en-US" dirty="0" smtClean="0">
                <a:solidFill>
                  <a:srgbClr val="001B72"/>
                </a:solidFill>
                <a:sym typeface="Symbol"/>
              </a:rPr>
              <a:t>back-action of quantum system taken into account</a:t>
            </a:r>
          </a:p>
          <a:p>
            <a:pPr marL="285750" indent="-285750" eaLnBrk="1" hangingPunct="1">
              <a:spcBef>
                <a:spcPct val="50000"/>
              </a:spcBef>
              <a:buFontTx/>
              <a:buChar char="-"/>
            </a:pPr>
            <a:r>
              <a:rPr lang="en-US" dirty="0" err="1" smtClean="0">
                <a:solidFill>
                  <a:srgbClr val="001B72"/>
                </a:solidFill>
                <a:sym typeface="Symbol"/>
              </a:rPr>
              <a:t>nonclassical</a:t>
            </a:r>
            <a:r>
              <a:rPr lang="en-US" dirty="0" smtClean="0">
                <a:solidFill>
                  <a:srgbClr val="001B72"/>
                </a:solidFill>
                <a:sym typeface="Symbol"/>
              </a:rPr>
              <a:t> field dynamics</a:t>
            </a:r>
            <a:endParaRPr lang="en-US" dirty="0">
              <a:solidFill>
                <a:srgbClr val="001B72"/>
              </a:solidFill>
              <a:sym typeface="Symbol"/>
            </a:endParaRPr>
          </a:p>
        </p:txBody>
      </p:sp>
      <p:sp>
        <p:nvSpPr>
          <p:cNvPr id="9" name="Textfeld 8"/>
          <p:cNvSpPr txBox="1"/>
          <p:nvPr/>
        </p:nvSpPr>
        <p:spPr bwMode="auto">
          <a:xfrm>
            <a:off x="6030799" y="3789040"/>
            <a:ext cx="2861681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100" dirty="0" err="1" smtClean="0">
                <a:solidFill>
                  <a:srgbClr val="001B72"/>
                </a:solidFill>
                <a:sym typeface="Symbol"/>
              </a:rPr>
              <a:t>Słowik</a:t>
            </a:r>
            <a:r>
              <a:rPr lang="en-US" sz="1100" dirty="0" smtClean="0">
                <a:solidFill>
                  <a:srgbClr val="001B72"/>
                </a:solidFill>
                <a:sym typeface="Symbol"/>
              </a:rPr>
              <a:t>, Filter et al., Phys. Rev. B </a:t>
            </a:r>
            <a:r>
              <a:rPr lang="en-US" sz="1100" b="1" dirty="0" smtClean="0">
                <a:solidFill>
                  <a:srgbClr val="001B72"/>
                </a:solidFill>
                <a:sym typeface="Symbol"/>
              </a:rPr>
              <a:t>88 </a:t>
            </a:r>
            <a:r>
              <a:rPr lang="en-US" sz="1100" dirty="0" smtClean="0">
                <a:solidFill>
                  <a:srgbClr val="001B72"/>
                </a:solidFill>
                <a:sym typeface="Symbol"/>
              </a:rPr>
              <a:t>(2013)</a:t>
            </a:r>
            <a:endParaRPr lang="en-US" sz="1100" dirty="0">
              <a:solidFill>
                <a:srgbClr val="001B72"/>
              </a:solidFill>
              <a:sym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291932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5" grpId="0"/>
      <p:bldP spid="6" grpId="0"/>
      <p:bldP spid="7" grpId="0"/>
      <p:bldP spid="12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0825" y="116632"/>
            <a:ext cx="8893175" cy="523220"/>
          </a:xfrm>
        </p:spPr>
        <p:txBody>
          <a:bodyPr/>
          <a:lstStyle/>
          <a:p>
            <a:r>
              <a:rPr lang="en-US" dirty="0" err="1" smtClean="0"/>
              <a:t>Nanoantenna</a:t>
            </a:r>
            <a:r>
              <a:rPr lang="en-US" dirty="0" smtClean="0"/>
              <a:t> </a:t>
            </a:r>
            <a:r>
              <a:rPr lang="en-US" dirty="0" err="1" smtClean="0"/>
              <a:t>cQED</a:t>
            </a:r>
            <a:endParaRPr lang="en-US" dirty="0"/>
          </a:p>
        </p:txBody>
      </p:sp>
      <p:pic>
        <p:nvPicPr>
          <p:cNvPr id="1026" name="Picture 2" descr="U:\BetaProjekte\THz Graphene Antenna\Poster\Bilder\schoen\nanoantenn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591" y="4005064"/>
            <a:ext cx="3434929" cy="112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U:\Talks\201309 Nanoantennas for Strong Coupling\Bilder\cqed mirrors and two level system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647" y="1268760"/>
            <a:ext cx="2207801" cy="189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/>
          <p:cNvSpPr txBox="1"/>
          <p:nvPr/>
        </p:nvSpPr>
        <p:spPr bwMode="auto">
          <a:xfrm>
            <a:off x="251520" y="1193086"/>
            <a:ext cx="4384534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dirty="0" err="1">
                <a:solidFill>
                  <a:srgbClr val="001B72"/>
                </a:solidFill>
                <a:sym typeface="Symbol"/>
              </a:rPr>
              <a:t>c</a:t>
            </a:r>
            <a:r>
              <a:rPr lang="en-US" dirty="0" err="1" smtClean="0">
                <a:solidFill>
                  <a:srgbClr val="001B72"/>
                </a:solidFill>
                <a:sym typeface="Symbol"/>
              </a:rPr>
              <a:t>QED</a:t>
            </a:r>
            <a:r>
              <a:rPr lang="en-US" dirty="0" smtClean="0">
                <a:solidFill>
                  <a:srgbClr val="001B72"/>
                </a:solidFill>
                <a:sym typeface="Symbol"/>
              </a:rPr>
              <a:t> working horse: atom in a cavity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 smtClean="0">
                <a:solidFill>
                  <a:srgbClr val="001B72"/>
                </a:solidFill>
                <a:sym typeface="Symbol"/>
              </a:rPr>
              <a:t>Parameters:</a:t>
            </a:r>
          </a:p>
          <a:p>
            <a:pPr marL="285750" indent="-285750" eaLnBrk="1" hangingPunct="1">
              <a:spcBef>
                <a:spcPct val="50000"/>
              </a:spcBef>
              <a:buFontTx/>
              <a:buChar char="-"/>
            </a:pPr>
            <a:r>
              <a:rPr lang="en-US" dirty="0">
                <a:solidFill>
                  <a:srgbClr val="001B72"/>
                </a:solidFill>
                <a:sym typeface="Symbol"/>
              </a:rPr>
              <a:t>l</a:t>
            </a:r>
            <a:r>
              <a:rPr lang="en-US" dirty="0" smtClean="0">
                <a:solidFill>
                  <a:srgbClr val="001B72"/>
                </a:solidFill>
                <a:sym typeface="Symbol"/>
              </a:rPr>
              <a:t>oss rate   </a:t>
            </a:r>
            <a:r>
              <a:rPr lang="el-GR" dirty="0" smtClean="0">
                <a:solidFill>
                  <a:srgbClr val="001B72"/>
                </a:solidFill>
                <a:sym typeface="Symbol"/>
              </a:rPr>
              <a:t>Γ</a:t>
            </a:r>
            <a:endParaRPr lang="de-DE" dirty="0" smtClean="0">
              <a:solidFill>
                <a:srgbClr val="001B72"/>
              </a:solidFill>
              <a:sym typeface="Symbol"/>
            </a:endParaRPr>
          </a:p>
          <a:p>
            <a:pPr marL="285750" indent="-285750">
              <a:spcBef>
                <a:spcPct val="50000"/>
              </a:spcBef>
              <a:buFontTx/>
              <a:buChar char="-"/>
            </a:pPr>
            <a:r>
              <a:rPr lang="de-DE" dirty="0" err="1">
                <a:solidFill>
                  <a:srgbClr val="001B72"/>
                </a:solidFill>
                <a:sym typeface="Symbol"/>
              </a:rPr>
              <a:t>c</a:t>
            </a:r>
            <a:r>
              <a:rPr lang="de-DE" dirty="0" err="1" smtClean="0">
                <a:solidFill>
                  <a:srgbClr val="001B72"/>
                </a:solidFill>
                <a:sym typeface="Symbol"/>
              </a:rPr>
              <a:t>oupling</a:t>
            </a:r>
            <a:r>
              <a:rPr lang="de-DE" dirty="0" smtClean="0">
                <a:solidFill>
                  <a:srgbClr val="001B72"/>
                </a:solidFill>
                <a:sym typeface="Symbol"/>
              </a:rPr>
              <a:t> </a:t>
            </a:r>
            <a:r>
              <a:rPr lang="en-US" dirty="0" smtClean="0">
                <a:solidFill>
                  <a:srgbClr val="001B72"/>
                </a:solidFill>
                <a:sym typeface="Symbol"/>
              </a:rPr>
              <a:t>constant   </a:t>
            </a:r>
            <a:r>
              <a:rPr lang="el-GR" dirty="0" smtClean="0">
                <a:solidFill>
                  <a:srgbClr val="001B72"/>
                </a:solidFill>
                <a:sym typeface="Symbol"/>
              </a:rPr>
              <a:t>ϰ</a:t>
            </a:r>
            <a:r>
              <a:rPr lang="en-US" dirty="0" smtClean="0">
                <a:solidFill>
                  <a:srgbClr val="001B72"/>
                </a:solidFill>
                <a:sym typeface="Symbol"/>
              </a:rPr>
              <a:t>   </a:t>
            </a:r>
            <a:endParaRPr lang="de-DE" dirty="0" smtClean="0">
              <a:solidFill>
                <a:srgbClr val="001B72"/>
              </a:solidFill>
              <a:sym typeface="Symbol"/>
            </a:endParaRPr>
          </a:p>
          <a:p>
            <a:pPr marL="285750" indent="-285750" eaLnBrk="1" hangingPunct="1">
              <a:spcBef>
                <a:spcPct val="50000"/>
              </a:spcBef>
              <a:buFontTx/>
              <a:buChar char="-"/>
            </a:pPr>
            <a:r>
              <a:rPr lang="en-US" dirty="0" smtClean="0">
                <a:solidFill>
                  <a:srgbClr val="001B72"/>
                </a:solidFill>
                <a:sym typeface="Symbol"/>
              </a:rPr>
              <a:t>cavity</a:t>
            </a:r>
            <a:r>
              <a:rPr lang="de-DE" dirty="0" smtClean="0">
                <a:solidFill>
                  <a:srgbClr val="001B72"/>
                </a:solidFill>
                <a:sym typeface="Symbol"/>
              </a:rPr>
              <a:t> </a:t>
            </a:r>
            <a:r>
              <a:rPr lang="en-US" dirty="0" smtClean="0">
                <a:solidFill>
                  <a:srgbClr val="001B72"/>
                </a:solidFill>
                <a:sym typeface="Symbol"/>
              </a:rPr>
              <a:t>and</a:t>
            </a:r>
            <a:r>
              <a:rPr lang="de-DE" dirty="0" smtClean="0">
                <a:solidFill>
                  <a:srgbClr val="001B72"/>
                </a:solidFill>
                <a:sym typeface="Symbol"/>
              </a:rPr>
              <a:t> </a:t>
            </a:r>
            <a:r>
              <a:rPr lang="de-DE" dirty="0" err="1" smtClean="0">
                <a:solidFill>
                  <a:srgbClr val="001B72"/>
                </a:solidFill>
                <a:sym typeface="Symbol"/>
              </a:rPr>
              <a:t>atom</a:t>
            </a:r>
            <a:r>
              <a:rPr lang="de-DE" dirty="0" smtClean="0">
                <a:solidFill>
                  <a:srgbClr val="001B72"/>
                </a:solidFill>
                <a:sym typeface="Symbol"/>
              </a:rPr>
              <a:t> </a:t>
            </a:r>
            <a:r>
              <a:rPr lang="de-DE" dirty="0" err="1" smtClean="0">
                <a:solidFill>
                  <a:srgbClr val="001B72"/>
                </a:solidFill>
                <a:sym typeface="Symbol"/>
              </a:rPr>
              <a:t>frequencies</a:t>
            </a:r>
            <a:r>
              <a:rPr lang="de-DE" dirty="0" smtClean="0">
                <a:solidFill>
                  <a:srgbClr val="001B72"/>
                </a:solidFill>
                <a:sym typeface="Symbol"/>
              </a:rPr>
              <a:t>   </a:t>
            </a:r>
            <a:r>
              <a:rPr lang="el-GR" dirty="0" smtClean="0">
                <a:solidFill>
                  <a:srgbClr val="001B72"/>
                </a:solidFill>
                <a:sym typeface="Symbol"/>
              </a:rPr>
              <a:t>ω</a:t>
            </a:r>
            <a:r>
              <a:rPr lang="de-DE" baseline="-25000" dirty="0" smtClean="0">
                <a:solidFill>
                  <a:srgbClr val="001B72"/>
                </a:solidFill>
                <a:sym typeface="Symbol"/>
              </a:rPr>
              <a:t>c</a:t>
            </a:r>
            <a:r>
              <a:rPr lang="de-DE" dirty="0" smtClean="0">
                <a:solidFill>
                  <a:srgbClr val="001B72"/>
                </a:solidFill>
                <a:sym typeface="Symbol"/>
              </a:rPr>
              <a:t> &amp; </a:t>
            </a:r>
            <a:r>
              <a:rPr lang="el-GR" dirty="0" smtClean="0">
                <a:solidFill>
                  <a:srgbClr val="001B72"/>
                </a:solidFill>
                <a:sym typeface="Symbol"/>
              </a:rPr>
              <a:t>ω</a:t>
            </a:r>
            <a:r>
              <a:rPr lang="de-DE" baseline="-25000" dirty="0" err="1" smtClean="0">
                <a:solidFill>
                  <a:srgbClr val="001B72"/>
                </a:solidFill>
                <a:sym typeface="Symbol"/>
              </a:rPr>
              <a:t>at</a:t>
            </a:r>
            <a:endParaRPr lang="en-US" baseline="-25000" dirty="0">
              <a:solidFill>
                <a:srgbClr val="001B72"/>
              </a:solidFill>
              <a:sym typeface="Symbol"/>
            </a:endParaRPr>
          </a:p>
        </p:txBody>
      </p:sp>
      <p:sp>
        <p:nvSpPr>
          <p:cNvPr id="7" name="Textfeld 6"/>
          <p:cNvSpPr txBox="1"/>
          <p:nvPr/>
        </p:nvSpPr>
        <p:spPr bwMode="auto">
          <a:xfrm>
            <a:off x="251520" y="3901405"/>
            <a:ext cx="5859296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dirty="0" err="1" smtClean="0">
                <a:solidFill>
                  <a:srgbClr val="001B72"/>
                </a:solidFill>
                <a:sym typeface="Symbol"/>
              </a:rPr>
              <a:t>Nanoantennas</a:t>
            </a:r>
            <a:r>
              <a:rPr lang="en-US" dirty="0" smtClean="0">
                <a:solidFill>
                  <a:srgbClr val="001B72"/>
                </a:solidFill>
                <a:sym typeface="Symbol"/>
              </a:rPr>
              <a:t> can be treated similar</a:t>
            </a:r>
          </a:p>
          <a:p>
            <a:pPr marL="285750" indent="-285750" eaLnBrk="1" hangingPunct="1">
              <a:spcBef>
                <a:spcPct val="50000"/>
              </a:spcBef>
              <a:buFontTx/>
              <a:buChar char="-"/>
            </a:pPr>
            <a:r>
              <a:rPr lang="en-US" dirty="0" smtClean="0">
                <a:solidFill>
                  <a:srgbClr val="001B72"/>
                </a:solidFill>
                <a:sym typeface="Symbol"/>
              </a:rPr>
              <a:t>Loss rate  </a:t>
            </a:r>
            <a:r>
              <a:rPr lang="el-GR" dirty="0" smtClean="0">
                <a:solidFill>
                  <a:srgbClr val="001B72"/>
                </a:solidFill>
                <a:sym typeface="Symbol"/>
              </a:rPr>
              <a:t> Γ</a:t>
            </a:r>
            <a:r>
              <a:rPr lang="de-DE" dirty="0">
                <a:solidFill>
                  <a:srgbClr val="001B72"/>
                </a:solidFill>
                <a:sym typeface="Symbol"/>
              </a:rPr>
              <a:t> </a:t>
            </a:r>
            <a:r>
              <a:rPr lang="de-DE" dirty="0" smtClean="0">
                <a:solidFill>
                  <a:srgbClr val="001B72"/>
                </a:solidFill>
                <a:sym typeface="Symbol"/>
              </a:rPr>
              <a:t>= </a:t>
            </a:r>
            <a:r>
              <a:rPr lang="el-GR" dirty="0" smtClean="0">
                <a:solidFill>
                  <a:srgbClr val="001B72"/>
                </a:solidFill>
                <a:sym typeface="Symbol"/>
              </a:rPr>
              <a:t>Γ</a:t>
            </a:r>
            <a:r>
              <a:rPr lang="de-DE" baseline="-25000" dirty="0" err="1" smtClean="0">
                <a:solidFill>
                  <a:srgbClr val="001B72"/>
                </a:solidFill>
                <a:sym typeface="Symbol"/>
              </a:rPr>
              <a:t>rad</a:t>
            </a:r>
            <a:r>
              <a:rPr lang="el-GR" dirty="0">
                <a:solidFill>
                  <a:srgbClr val="001B72"/>
                </a:solidFill>
                <a:sym typeface="Symbol"/>
              </a:rPr>
              <a:t> </a:t>
            </a:r>
            <a:r>
              <a:rPr lang="de-DE" dirty="0" smtClean="0">
                <a:solidFill>
                  <a:srgbClr val="001B72"/>
                </a:solidFill>
                <a:sym typeface="Symbol"/>
              </a:rPr>
              <a:t>+ </a:t>
            </a:r>
            <a:r>
              <a:rPr lang="el-GR" dirty="0" smtClean="0">
                <a:solidFill>
                  <a:srgbClr val="001B72"/>
                </a:solidFill>
                <a:sym typeface="Symbol"/>
              </a:rPr>
              <a:t>Γ</a:t>
            </a:r>
            <a:r>
              <a:rPr lang="de-DE" baseline="-25000" dirty="0" err="1" smtClean="0">
                <a:solidFill>
                  <a:srgbClr val="001B72"/>
                </a:solidFill>
                <a:sym typeface="Symbol"/>
              </a:rPr>
              <a:t>diss</a:t>
            </a:r>
            <a:endParaRPr lang="de-DE" baseline="-25000" dirty="0" smtClean="0">
              <a:solidFill>
                <a:srgbClr val="001B72"/>
              </a:solidFill>
              <a:sym typeface="Symbol"/>
            </a:endParaRPr>
          </a:p>
          <a:p>
            <a:pPr marL="285750" indent="-285750" eaLnBrk="1" hangingPunct="1">
              <a:spcBef>
                <a:spcPct val="50000"/>
              </a:spcBef>
              <a:buFontTx/>
              <a:buChar char="-"/>
            </a:pPr>
            <a:r>
              <a:rPr lang="de-DE" dirty="0" err="1" smtClean="0">
                <a:solidFill>
                  <a:srgbClr val="001B72"/>
                </a:solidFill>
                <a:sym typeface="Symbol"/>
              </a:rPr>
              <a:t>coupling</a:t>
            </a:r>
            <a:r>
              <a:rPr lang="de-DE" dirty="0" smtClean="0">
                <a:solidFill>
                  <a:srgbClr val="001B72"/>
                </a:solidFill>
                <a:sym typeface="Symbol"/>
              </a:rPr>
              <a:t> </a:t>
            </a:r>
            <a:r>
              <a:rPr lang="en-US" dirty="0" smtClean="0">
                <a:solidFill>
                  <a:srgbClr val="001B72"/>
                </a:solidFill>
                <a:sym typeface="Symbol"/>
              </a:rPr>
              <a:t>constant   </a:t>
            </a:r>
            <a:r>
              <a:rPr lang="el-GR" dirty="0" smtClean="0">
                <a:solidFill>
                  <a:srgbClr val="001B72"/>
                </a:solidFill>
                <a:sym typeface="Symbol"/>
              </a:rPr>
              <a:t>ϰ</a:t>
            </a:r>
            <a:r>
              <a:rPr lang="en-US" dirty="0" smtClean="0">
                <a:solidFill>
                  <a:srgbClr val="001B72"/>
                </a:solidFill>
                <a:sym typeface="Symbol"/>
              </a:rPr>
              <a:t> </a:t>
            </a:r>
            <a:endParaRPr lang="de-DE" dirty="0" smtClean="0">
              <a:solidFill>
                <a:srgbClr val="001B72"/>
              </a:solidFill>
              <a:sym typeface="Symbol"/>
            </a:endParaRPr>
          </a:p>
          <a:p>
            <a:pPr marL="285750" indent="-285750" eaLnBrk="1" hangingPunct="1">
              <a:spcBef>
                <a:spcPct val="50000"/>
              </a:spcBef>
              <a:buFontTx/>
              <a:buChar char="-"/>
            </a:pPr>
            <a:r>
              <a:rPr lang="en-US" dirty="0" err="1" smtClean="0">
                <a:solidFill>
                  <a:srgbClr val="001B72"/>
                </a:solidFill>
                <a:sym typeface="Symbol"/>
              </a:rPr>
              <a:t>nanoantenna</a:t>
            </a:r>
            <a:r>
              <a:rPr lang="en-US" dirty="0" smtClean="0">
                <a:solidFill>
                  <a:srgbClr val="001B72"/>
                </a:solidFill>
                <a:sym typeface="Symbol"/>
              </a:rPr>
              <a:t> mode</a:t>
            </a:r>
            <a:r>
              <a:rPr lang="de-DE" dirty="0" smtClean="0">
                <a:solidFill>
                  <a:srgbClr val="001B72"/>
                </a:solidFill>
                <a:sym typeface="Symbol"/>
              </a:rPr>
              <a:t> </a:t>
            </a:r>
            <a:r>
              <a:rPr lang="en-US" dirty="0" smtClean="0">
                <a:solidFill>
                  <a:srgbClr val="001B72"/>
                </a:solidFill>
                <a:sym typeface="Symbol"/>
              </a:rPr>
              <a:t>and</a:t>
            </a:r>
            <a:r>
              <a:rPr lang="de-DE" dirty="0" smtClean="0">
                <a:solidFill>
                  <a:srgbClr val="001B72"/>
                </a:solidFill>
                <a:sym typeface="Symbol"/>
              </a:rPr>
              <a:t> </a:t>
            </a:r>
            <a:r>
              <a:rPr lang="de-DE" dirty="0" err="1" smtClean="0">
                <a:solidFill>
                  <a:srgbClr val="001B72"/>
                </a:solidFill>
                <a:sym typeface="Symbol"/>
              </a:rPr>
              <a:t>atom</a:t>
            </a:r>
            <a:r>
              <a:rPr lang="de-DE" dirty="0" smtClean="0">
                <a:solidFill>
                  <a:srgbClr val="001B72"/>
                </a:solidFill>
                <a:sym typeface="Symbol"/>
              </a:rPr>
              <a:t> </a:t>
            </a:r>
            <a:r>
              <a:rPr lang="de-DE" dirty="0" err="1" smtClean="0">
                <a:solidFill>
                  <a:srgbClr val="001B72"/>
                </a:solidFill>
                <a:sym typeface="Symbol"/>
              </a:rPr>
              <a:t>frequencies</a:t>
            </a:r>
            <a:r>
              <a:rPr lang="de-DE" dirty="0" smtClean="0">
                <a:solidFill>
                  <a:srgbClr val="001B72"/>
                </a:solidFill>
                <a:sym typeface="Symbol"/>
              </a:rPr>
              <a:t>   </a:t>
            </a:r>
            <a:r>
              <a:rPr lang="el-GR" dirty="0" smtClean="0">
                <a:solidFill>
                  <a:srgbClr val="001B72"/>
                </a:solidFill>
                <a:sym typeface="Symbol"/>
              </a:rPr>
              <a:t>ω</a:t>
            </a:r>
            <a:r>
              <a:rPr lang="de-DE" baseline="-25000" dirty="0" smtClean="0">
                <a:solidFill>
                  <a:srgbClr val="001B72"/>
                </a:solidFill>
                <a:sym typeface="Symbol"/>
              </a:rPr>
              <a:t>na</a:t>
            </a:r>
            <a:r>
              <a:rPr lang="de-DE" dirty="0" smtClean="0">
                <a:solidFill>
                  <a:srgbClr val="001B72"/>
                </a:solidFill>
                <a:sym typeface="Symbol"/>
              </a:rPr>
              <a:t> &amp; </a:t>
            </a:r>
            <a:r>
              <a:rPr lang="el-GR" dirty="0" smtClean="0">
                <a:solidFill>
                  <a:srgbClr val="001B72"/>
                </a:solidFill>
                <a:sym typeface="Symbol"/>
              </a:rPr>
              <a:t>ω</a:t>
            </a:r>
            <a:r>
              <a:rPr lang="de-DE" baseline="-25000" dirty="0" err="1" smtClean="0">
                <a:solidFill>
                  <a:srgbClr val="001B72"/>
                </a:solidFill>
                <a:sym typeface="Symbol"/>
              </a:rPr>
              <a:t>at</a:t>
            </a:r>
            <a:endParaRPr lang="de-DE" baseline="-25000" dirty="0" smtClean="0">
              <a:solidFill>
                <a:srgbClr val="001B72"/>
              </a:solidFill>
              <a:sym typeface="Symbol"/>
            </a:endParaRPr>
          </a:p>
          <a:p>
            <a:pPr marL="285750" indent="-285750" eaLnBrk="1" hangingPunct="1">
              <a:spcBef>
                <a:spcPct val="50000"/>
              </a:spcBef>
              <a:buFontTx/>
              <a:buChar char="-"/>
            </a:pPr>
            <a:r>
              <a:rPr lang="de-DE" dirty="0" err="1">
                <a:solidFill>
                  <a:srgbClr val="001B72"/>
                </a:solidFill>
                <a:sym typeface="Symbol"/>
              </a:rPr>
              <a:t>a</a:t>
            </a:r>
            <a:r>
              <a:rPr lang="de-DE" dirty="0" err="1" smtClean="0">
                <a:solidFill>
                  <a:srgbClr val="001B72"/>
                </a:solidFill>
                <a:sym typeface="Symbol"/>
              </a:rPr>
              <a:t>ssumption</a:t>
            </a:r>
            <a:r>
              <a:rPr lang="de-DE" dirty="0" smtClean="0">
                <a:solidFill>
                  <a:srgbClr val="001B72"/>
                </a:solidFill>
                <a:sym typeface="Symbol"/>
              </a:rPr>
              <a:t>: </a:t>
            </a:r>
            <a:r>
              <a:rPr lang="de-DE" dirty="0" err="1" smtClean="0">
                <a:solidFill>
                  <a:srgbClr val="001B72"/>
                </a:solidFill>
                <a:sym typeface="Symbol"/>
              </a:rPr>
              <a:t>bosonic</a:t>
            </a:r>
            <a:r>
              <a:rPr lang="de-DE" dirty="0" smtClean="0">
                <a:solidFill>
                  <a:srgbClr val="001B72"/>
                </a:solidFill>
                <a:sym typeface="Symbol"/>
              </a:rPr>
              <a:t> </a:t>
            </a:r>
            <a:r>
              <a:rPr lang="de-DE" dirty="0" err="1" smtClean="0">
                <a:solidFill>
                  <a:srgbClr val="001B72"/>
                </a:solidFill>
                <a:sym typeface="Symbol"/>
              </a:rPr>
              <a:t>excitation</a:t>
            </a:r>
            <a:r>
              <a:rPr lang="de-DE" dirty="0" smtClean="0">
                <a:solidFill>
                  <a:srgbClr val="001B72"/>
                </a:solidFill>
                <a:sym typeface="Symbol"/>
              </a:rPr>
              <a:t>, i.e. </a:t>
            </a:r>
            <a:r>
              <a:rPr lang="de-DE" dirty="0" err="1" smtClean="0">
                <a:solidFill>
                  <a:srgbClr val="001B72"/>
                </a:solidFill>
                <a:sym typeface="Symbol"/>
              </a:rPr>
              <a:t>harm</a:t>
            </a:r>
            <a:r>
              <a:rPr lang="de-DE" dirty="0" smtClean="0">
                <a:solidFill>
                  <a:srgbClr val="001B72"/>
                </a:solidFill>
                <a:sym typeface="Symbol"/>
              </a:rPr>
              <a:t>. </a:t>
            </a:r>
            <a:r>
              <a:rPr lang="de-DE" dirty="0" err="1" smtClean="0">
                <a:solidFill>
                  <a:srgbClr val="001B72"/>
                </a:solidFill>
                <a:sym typeface="Symbol"/>
              </a:rPr>
              <a:t>oscillator</a:t>
            </a:r>
            <a:endParaRPr lang="en-US" baseline="-25000" dirty="0">
              <a:solidFill>
                <a:srgbClr val="001B72"/>
              </a:solidFill>
              <a:sym typeface="Symbol"/>
            </a:endParaRPr>
          </a:p>
        </p:txBody>
      </p:sp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9156985"/>
              </p:ext>
            </p:extLst>
          </p:nvPr>
        </p:nvGraphicFramePr>
        <p:xfrm>
          <a:off x="5321300" y="32893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55" name="Equation" r:id="rId5" imgW="914400" imgH="198720" progId="Equation.DSMT4">
                  <p:embed/>
                </p:oleObj>
              </mc:Choice>
              <mc:Fallback>
                <p:oleObj name="Equation" r:id="rId5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21300" y="32893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491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Cavity</a:t>
            </a:r>
            <a:r>
              <a:rPr lang="de-DE" dirty="0" smtClean="0"/>
              <a:t> </a:t>
            </a:r>
            <a:r>
              <a:rPr lang="de-DE" dirty="0" err="1" smtClean="0"/>
              <a:t>Quantization</a:t>
            </a:r>
            <a:r>
              <a:rPr lang="de-DE" dirty="0" smtClean="0"/>
              <a:t> also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Nanoantennas</a:t>
            </a:r>
            <a:r>
              <a:rPr lang="de-DE" dirty="0" smtClean="0"/>
              <a:t>?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 bwMode="auto">
          <a:xfrm>
            <a:off x="179512" y="1196752"/>
            <a:ext cx="7744428" cy="216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285750" indent="-285750" eaLnBrk="1" hangingPunct="1">
              <a:spcBef>
                <a:spcPct val="50000"/>
              </a:spcBef>
              <a:buFontTx/>
              <a:buChar char="-"/>
            </a:pPr>
            <a:r>
              <a:rPr lang="de-DE" dirty="0" err="1" smtClean="0">
                <a:solidFill>
                  <a:srgbClr val="001B72"/>
                </a:solidFill>
                <a:sym typeface="Symbol"/>
              </a:rPr>
              <a:t>cQED</a:t>
            </a:r>
            <a:r>
              <a:rPr lang="de-DE" dirty="0" smtClean="0">
                <a:solidFill>
                  <a:srgbClr val="001B72"/>
                </a:solidFill>
                <a:sym typeface="Symbol"/>
              </a:rPr>
              <a:t> </a:t>
            </a:r>
            <a:r>
              <a:rPr lang="de-DE" dirty="0" err="1" smtClean="0">
                <a:solidFill>
                  <a:srgbClr val="001B72"/>
                </a:solidFill>
                <a:sym typeface="Symbol"/>
              </a:rPr>
              <a:t>approach</a:t>
            </a:r>
            <a:r>
              <a:rPr lang="de-DE" dirty="0" smtClean="0">
                <a:solidFill>
                  <a:srgbClr val="001B72"/>
                </a:solidFill>
                <a:sym typeface="Symbol"/>
              </a:rPr>
              <a:t> </a:t>
            </a:r>
            <a:r>
              <a:rPr lang="de-DE" dirty="0" err="1" smtClean="0">
                <a:solidFill>
                  <a:srgbClr val="001B72"/>
                </a:solidFill>
                <a:sym typeface="Symbol"/>
              </a:rPr>
              <a:t>appealing</a:t>
            </a:r>
            <a:r>
              <a:rPr lang="de-DE" dirty="0" smtClean="0">
                <a:solidFill>
                  <a:srgbClr val="001B72"/>
                </a:solidFill>
                <a:sym typeface="Symbol"/>
              </a:rPr>
              <a:t> </a:t>
            </a:r>
            <a:r>
              <a:rPr lang="de-DE" dirty="0" err="1" smtClean="0">
                <a:solidFill>
                  <a:srgbClr val="001B72"/>
                </a:solidFill>
                <a:sym typeface="Symbol"/>
              </a:rPr>
              <a:t>vs</a:t>
            </a:r>
            <a:r>
              <a:rPr lang="de-DE" dirty="0" smtClean="0">
                <a:solidFill>
                  <a:srgbClr val="001B72"/>
                </a:solidFill>
                <a:sym typeface="Symbol"/>
              </a:rPr>
              <a:t> </a:t>
            </a:r>
            <a:r>
              <a:rPr lang="de-DE" dirty="0" err="1" smtClean="0">
                <a:solidFill>
                  <a:srgbClr val="001B72"/>
                </a:solidFill>
                <a:sym typeface="Symbol"/>
              </a:rPr>
              <a:t>involved</a:t>
            </a:r>
            <a:r>
              <a:rPr lang="de-DE" dirty="0" smtClean="0">
                <a:solidFill>
                  <a:srgbClr val="001B72"/>
                </a:solidFill>
                <a:sym typeface="Symbol"/>
              </a:rPr>
              <a:t> </a:t>
            </a:r>
            <a:r>
              <a:rPr lang="de-DE" dirty="0" err="1" smtClean="0">
                <a:solidFill>
                  <a:srgbClr val="001B72"/>
                </a:solidFill>
                <a:sym typeface="Symbol"/>
              </a:rPr>
              <a:t>Green‘s</a:t>
            </a:r>
            <a:r>
              <a:rPr lang="de-DE" dirty="0" smtClean="0">
                <a:solidFill>
                  <a:srgbClr val="001B72"/>
                </a:solidFill>
                <a:sym typeface="Symbol"/>
              </a:rPr>
              <a:t> </a:t>
            </a:r>
            <a:r>
              <a:rPr lang="de-DE" dirty="0" err="1" smtClean="0">
                <a:solidFill>
                  <a:srgbClr val="001B72"/>
                </a:solidFill>
                <a:sym typeface="Symbol"/>
              </a:rPr>
              <a:t>function</a:t>
            </a:r>
            <a:r>
              <a:rPr lang="de-DE" dirty="0" smtClean="0">
                <a:solidFill>
                  <a:srgbClr val="001B72"/>
                </a:solidFill>
                <a:sym typeface="Symbol"/>
              </a:rPr>
              <a:t> </a:t>
            </a:r>
            <a:r>
              <a:rPr lang="de-DE" dirty="0" err="1" smtClean="0">
                <a:solidFill>
                  <a:srgbClr val="001B72"/>
                </a:solidFill>
                <a:sym typeface="Symbol"/>
              </a:rPr>
              <a:t>quantization</a:t>
            </a:r>
            <a:r>
              <a:rPr lang="de-DE" dirty="0" smtClean="0">
                <a:solidFill>
                  <a:srgbClr val="001B72"/>
                </a:solidFill>
                <a:sym typeface="Symbol"/>
              </a:rPr>
              <a:t> </a:t>
            </a:r>
          </a:p>
          <a:p>
            <a:pPr marL="285750" indent="-285750" eaLnBrk="1" hangingPunct="1">
              <a:spcBef>
                <a:spcPct val="50000"/>
              </a:spcBef>
              <a:buFontTx/>
              <a:buChar char="-"/>
            </a:pPr>
            <a:r>
              <a:rPr lang="de-DE" dirty="0">
                <a:solidFill>
                  <a:srgbClr val="001B72"/>
                </a:solidFill>
                <a:sym typeface="Symbol"/>
              </a:rPr>
              <a:t>o</a:t>
            </a:r>
            <a:r>
              <a:rPr lang="de-DE" dirty="0" smtClean="0">
                <a:solidFill>
                  <a:srgbClr val="001B72"/>
                </a:solidFill>
                <a:sym typeface="Symbol"/>
              </a:rPr>
              <a:t>pen </a:t>
            </a:r>
            <a:r>
              <a:rPr lang="de-DE" dirty="0" err="1" smtClean="0">
                <a:solidFill>
                  <a:srgbClr val="001B72"/>
                </a:solidFill>
                <a:sym typeface="Symbol"/>
              </a:rPr>
              <a:t>cavity</a:t>
            </a:r>
            <a:r>
              <a:rPr lang="de-DE" dirty="0" smtClean="0">
                <a:solidFill>
                  <a:srgbClr val="001B72"/>
                </a:solidFill>
                <a:sym typeface="Symbol"/>
              </a:rPr>
              <a:t>: </a:t>
            </a:r>
            <a:r>
              <a:rPr lang="de-DE" dirty="0" err="1">
                <a:solidFill>
                  <a:srgbClr val="001B72"/>
                </a:solidFill>
                <a:sym typeface="Symbol"/>
              </a:rPr>
              <a:t>l</a:t>
            </a:r>
            <a:r>
              <a:rPr lang="de-DE" dirty="0" err="1" smtClean="0">
                <a:solidFill>
                  <a:srgbClr val="001B72"/>
                </a:solidFill>
                <a:sym typeface="Symbol"/>
              </a:rPr>
              <a:t>osses</a:t>
            </a:r>
            <a:r>
              <a:rPr lang="de-DE" dirty="0" smtClean="0">
                <a:solidFill>
                  <a:srgbClr val="001B72"/>
                </a:solidFill>
                <a:sym typeface="Symbol"/>
              </a:rPr>
              <a:t>!</a:t>
            </a:r>
          </a:p>
          <a:p>
            <a:pPr marL="742950" lvl="1" indent="-285750">
              <a:spcBef>
                <a:spcPct val="50000"/>
              </a:spcBef>
              <a:buFontTx/>
              <a:buChar char="-"/>
            </a:pPr>
            <a:r>
              <a:rPr lang="de-DE" dirty="0" smtClean="0">
                <a:solidFill>
                  <a:srgbClr val="001B72"/>
                </a:solidFill>
                <a:sym typeface="Symbol"/>
              </a:rPr>
              <a:t>Mode </a:t>
            </a:r>
            <a:r>
              <a:rPr lang="de-DE" dirty="0" err="1" smtClean="0">
                <a:solidFill>
                  <a:srgbClr val="001B72"/>
                </a:solidFill>
                <a:sym typeface="Symbol"/>
              </a:rPr>
              <a:t>usage</a:t>
            </a:r>
            <a:r>
              <a:rPr lang="de-DE" dirty="0" smtClean="0">
                <a:solidFill>
                  <a:srgbClr val="001B72"/>
                </a:solidFill>
                <a:sym typeface="Symbol"/>
              </a:rPr>
              <a:t> </a:t>
            </a:r>
            <a:r>
              <a:rPr lang="de-DE" dirty="0" err="1" smtClean="0">
                <a:solidFill>
                  <a:srgbClr val="001B72"/>
                </a:solidFill>
                <a:sym typeface="Symbol"/>
              </a:rPr>
              <a:t>justified</a:t>
            </a:r>
            <a:r>
              <a:rPr lang="de-DE" dirty="0" smtClean="0">
                <a:solidFill>
                  <a:srgbClr val="001B72"/>
                </a:solidFill>
                <a:sym typeface="Symbol"/>
              </a:rPr>
              <a:t>? Yes, </a:t>
            </a:r>
            <a:r>
              <a:rPr lang="de-DE" dirty="0" smtClean="0">
                <a:solidFill>
                  <a:srgbClr val="FF0000"/>
                </a:solidFill>
                <a:sym typeface="Symbol"/>
              </a:rPr>
              <a:t>quasinormal </a:t>
            </a:r>
            <a:r>
              <a:rPr lang="de-DE" dirty="0" err="1" smtClean="0">
                <a:solidFill>
                  <a:srgbClr val="FF0000"/>
                </a:solidFill>
                <a:sym typeface="Symbol"/>
              </a:rPr>
              <a:t>modes</a:t>
            </a:r>
            <a:r>
              <a:rPr lang="de-DE" dirty="0">
                <a:solidFill>
                  <a:srgbClr val="001B72"/>
                </a:solidFill>
                <a:sym typeface="Symbol"/>
              </a:rPr>
              <a:t> </a:t>
            </a:r>
            <a:endParaRPr lang="de-DE" dirty="0" smtClean="0">
              <a:solidFill>
                <a:srgbClr val="001B72"/>
              </a:solidFill>
              <a:sym typeface="Symbol"/>
            </a:endParaRPr>
          </a:p>
          <a:p>
            <a:pPr marL="742950" lvl="1" indent="-285750">
              <a:spcBef>
                <a:spcPct val="50000"/>
              </a:spcBef>
              <a:buFontTx/>
              <a:buChar char="-"/>
            </a:pPr>
            <a:r>
              <a:rPr lang="de-DE" sz="1100" dirty="0" smtClean="0">
                <a:solidFill>
                  <a:srgbClr val="001B72"/>
                </a:solidFill>
                <a:sym typeface="Symbol"/>
              </a:rPr>
              <a:t>Basics: </a:t>
            </a:r>
            <a:r>
              <a:rPr lang="de-DE" sz="1100" dirty="0" err="1" smtClean="0">
                <a:solidFill>
                  <a:srgbClr val="001B72"/>
                </a:solidFill>
                <a:sym typeface="Symbol"/>
              </a:rPr>
              <a:t>Ching</a:t>
            </a:r>
            <a:r>
              <a:rPr lang="de-DE" sz="1100" dirty="0" smtClean="0">
                <a:solidFill>
                  <a:srgbClr val="001B72"/>
                </a:solidFill>
                <a:sym typeface="Symbol"/>
              </a:rPr>
              <a:t> et al., </a:t>
            </a:r>
            <a:r>
              <a:rPr lang="de-DE" sz="1100" dirty="0" err="1">
                <a:solidFill>
                  <a:srgbClr val="001B72"/>
                </a:solidFill>
                <a:sym typeface="Symbol"/>
              </a:rPr>
              <a:t>Rev</a:t>
            </a:r>
            <a:r>
              <a:rPr lang="de-DE" sz="1100" dirty="0">
                <a:solidFill>
                  <a:srgbClr val="001B72"/>
                </a:solidFill>
                <a:sym typeface="Symbol"/>
              </a:rPr>
              <a:t>. Mod. Phys. </a:t>
            </a:r>
            <a:r>
              <a:rPr lang="de-DE" sz="1100" b="1" dirty="0" smtClean="0">
                <a:solidFill>
                  <a:srgbClr val="001B72"/>
                </a:solidFill>
                <a:sym typeface="Symbol"/>
              </a:rPr>
              <a:t>70</a:t>
            </a:r>
            <a:r>
              <a:rPr lang="de-DE" sz="1100" dirty="0" smtClean="0">
                <a:solidFill>
                  <a:srgbClr val="001B72"/>
                </a:solidFill>
                <a:sym typeface="Symbol"/>
              </a:rPr>
              <a:t> (</a:t>
            </a:r>
            <a:r>
              <a:rPr lang="de-DE" sz="1100" dirty="0">
                <a:solidFill>
                  <a:srgbClr val="001B72"/>
                </a:solidFill>
                <a:sym typeface="Symbol"/>
              </a:rPr>
              <a:t>1998</a:t>
            </a:r>
            <a:r>
              <a:rPr lang="de-DE" sz="1100" dirty="0" smtClean="0">
                <a:solidFill>
                  <a:srgbClr val="001B72"/>
                </a:solidFill>
                <a:sym typeface="Symbol"/>
              </a:rPr>
              <a:t>), </a:t>
            </a:r>
            <a:r>
              <a:rPr lang="de-DE" sz="1100" dirty="0" err="1" smtClean="0">
                <a:solidFill>
                  <a:srgbClr val="001B72"/>
                </a:solidFill>
                <a:sym typeface="Symbol"/>
              </a:rPr>
              <a:t>plasmonics</a:t>
            </a:r>
            <a:r>
              <a:rPr lang="de-DE" sz="1100" dirty="0" smtClean="0">
                <a:solidFill>
                  <a:srgbClr val="001B72"/>
                </a:solidFill>
                <a:sym typeface="Symbol"/>
              </a:rPr>
              <a:t> </a:t>
            </a:r>
            <a:r>
              <a:rPr lang="de-DE" sz="1100" dirty="0" err="1" smtClean="0">
                <a:solidFill>
                  <a:srgbClr val="001B72"/>
                </a:solidFill>
                <a:sym typeface="Symbol"/>
              </a:rPr>
              <a:t>calculations</a:t>
            </a:r>
            <a:r>
              <a:rPr lang="de-DE" sz="1100" dirty="0" smtClean="0">
                <a:solidFill>
                  <a:srgbClr val="001B72"/>
                </a:solidFill>
                <a:sym typeface="Symbol"/>
              </a:rPr>
              <a:t>: de </a:t>
            </a:r>
            <a:r>
              <a:rPr lang="de-DE" sz="1100" dirty="0" err="1" smtClean="0">
                <a:solidFill>
                  <a:srgbClr val="001B72"/>
                </a:solidFill>
                <a:sym typeface="Symbol"/>
              </a:rPr>
              <a:t>Lasson</a:t>
            </a:r>
            <a:r>
              <a:rPr lang="de-DE" sz="1100" dirty="0" smtClean="0">
                <a:solidFill>
                  <a:srgbClr val="001B72"/>
                </a:solidFill>
                <a:sym typeface="Symbol"/>
              </a:rPr>
              <a:t> et al., JOSA </a:t>
            </a:r>
            <a:r>
              <a:rPr lang="de-DE" sz="1100" dirty="0">
                <a:solidFill>
                  <a:srgbClr val="001B72"/>
                </a:solidFill>
                <a:sym typeface="Symbol"/>
              </a:rPr>
              <a:t>B </a:t>
            </a:r>
            <a:r>
              <a:rPr lang="de-DE" sz="1100" b="1" dirty="0" smtClean="0">
                <a:solidFill>
                  <a:srgbClr val="001B72"/>
                </a:solidFill>
                <a:sym typeface="Symbol"/>
              </a:rPr>
              <a:t>30</a:t>
            </a:r>
            <a:r>
              <a:rPr lang="de-DE" sz="1100" dirty="0" smtClean="0">
                <a:solidFill>
                  <a:srgbClr val="001B72"/>
                </a:solidFill>
                <a:sym typeface="Symbol"/>
              </a:rPr>
              <a:t> </a:t>
            </a:r>
            <a:r>
              <a:rPr lang="de-DE" sz="1100" dirty="0">
                <a:solidFill>
                  <a:srgbClr val="001B72"/>
                </a:solidFill>
                <a:sym typeface="Symbol"/>
              </a:rPr>
              <a:t>(</a:t>
            </a:r>
            <a:r>
              <a:rPr lang="de-DE" sz="1100" dirty="0" smtClean="0">
                <a:solidFill>
                  <a:srgbClr val="001B72"/>
                </a:solidFill>
                <a:sym typeface="Symbol"/>
              </a:rPr>
              <a:t>2013)</a:t>
            </a:r>
          </a:p>
          <a:p>
            <a:pPr marL="742950" lvl="1" indent="-285750">
              <a:spcBef>
                <a:spcPct val="50000"/>
              </a:spcBef>
              <a:buFontTx/>
              <a:buChar char="-"/>
            </a:pPr>
            <a:r>
              <a:rPr lang="de-DE" dirty="0" err="1" smtClean="0">
                <a:solidFill>
                  <a:srgbClr val="001B72"/>
                </a:solidFill>
                <a:sym typeface="Symbol"/>
              </a:rPr>
              <a:t>quantization</a:t>
            </a:r>
            <a:r>
              <a:rPr lang="de-DE" dirty="0" smtClean="0">
                <a:solidFill>
                  <a:srgbClr val="001B72"/>
                </a:solidFill>
                <a:sym typeface="Symbol"/>
              </a:rPr>
              <a:t> not trivial</a:t>
            </a:r>
          </a:p>
          <a:p>
            <a:pPr marL="742950" lvl="1" indent="-285750">
              <a:spcBef>
                <a:spcPct val="50000"/>
              </a:spcBef>
              <a:buFontTx/>
              <a:buChar char="-"/>
            </a:pPr>
            <a:endParaRPr lang="de-DE" sz="1100" dirty="0">
              <a:solidFill>
                <a:srgbClr val="001B72"/>
              </a:solidFill>
              <a:sym typeface="Symbol"/>
            </a:endParaRPr>
          </a:p>
        </p:txBody>
      </p:sp>
      <p:sp>
        <p:nvSpPr>
          <p:cNvPr id="4" name="Textfeld 3"/>
          <p:cNvSpPr txBox="1"/>
          <p:nvPr/>
        </p:nvSpPr>
        <p:spPr bwMode="auto">
          <a:xfrm>
            <a:off x="179512" y="3212976"/>
            <a:ext cx="6769802" cy="161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  <a:sym typeface="Symbol"/>
              </a:rPr>
              <a:t>a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pproximate</a:t>
            </a:r>
            <a:r>
              <a:rPr lang="en-US" dirty="0" smtClean="0">
                <a:solidFill>
                  <a:srgbClr val="001B72"/>
                </a:solidFill>
                <a:sym typeface="Symbol"/>
              </a:rPr>
              <a:t> determination:</a:t>
            </a:r>
          </a:p>
          <a:p>
            <a:pPr marL="342900" indent="-342900" eaLnBrk="1" hangingPunct="1">
              <a:spcBef>
                <a:spcPct val="50000"/>
              </a:spcBef>
              <a:buAutoNum type="arabicPeriod"/>
            </a:pPr>
            <a:r>
              <a:rPr lang="en-US" dirty="0" err="1" smtClean="0">
                <a:solidFill>
                  <a:srgbClr val="001B72"/>
                </a:solidFill>
                <a:sym typeface="Symbol"/>
              </a:rPr>
              <a:t>eigenmode</a:t>
            </a:r>
            <a:r>
              <a:rPr lang="en-US" dirty="0" smtClean="0">
                <a:solidFill>
                  <a:srgbClr val="001B72"/>
                </a:solidFill>
                <a:sym typeface="Symbol"/>
              </a:rPr>
              <a:t> </a:t>
            </a:r>
            <a:r>
              <a:rPr lang="en-US" dirty="0">
                <a:solidFill>
                  <a:srgbClr val="FF0000"/>
                </a:solidFill>
                <a:sym typeface="Symbol"/>
              </a:rPr>
              <a:t>frequency</a:t>
            </a:r>
            <a:r>
              <a:rPr lang="en-US" dirty="0" smtClean="0">
                <a:solidFill>
                  <a:srgbClr val="001B72"/>
                </a:solidFill>
                <a:sym typeface="Symbol"/>
              </a:rPr>
              <a:t> </a:t>
            </a:r>
            <a:r>
              <a:rPr lang="el-GR" dirty="0">
                <a:solidFill>
                  <a:srgbClr val="001B72"/>
                </a:solidFill>
                <a:sym typeface="Symbol"/>
              </a:rPr>
              <a:t>ω</a:t>
            </a:r>
            <a:r>
              <a:rPr lang="de-DE" baseline="-25000" dirty="0" smtClean="0">
                <a:solidFill>
                  <a:srgbClr val="001B72"/>
                </a:solidFill>
                <a:sym typeface="Symbol"/>
              </a:rPr>
              <a:t>n</a:t>
            </a:r>
            <a:r>
              <a:rPr lang="de-DE" dirty="0" smtClean="0">
                <a:solidFill>
                  <a:srgbClr val="001B72"/>
                </a:solidFill>
                <a:sym typeface="Symbol"/>
              </a:rPr>
              <a:t> via </a:t>
            </a:r>
            <a:r>
              <a:rPr lang="de-DE" dirty="0" err="1" smtClean="0">
                <a:solidFill>
                  <a:srgbClr val="001B72"/>
                </a:solidFill>
                <a:sym typeface="Symbol"/>
              </a:rPr>
              <a:t>scattering</a:t>
            </a:r>
            <a:r>
              <a:rPr lang="de-DE" dirty="0" smtClean="0">
                <a:solidFill>
                  <a:srgbClr val="001B72"/>
                </a:solidFill>
                <a:sym typeface="Symbol"/>
              </a:rPr>
              <a:t> </a:t>
            </a:r>
            <a:r>
              <a:rPr lang="de-DE" dirty="0" err="1" smtClean="0">
                <a:solidFill>
                  <a:srgbClr val="001B72"/>
                </a:solidFill>
                <a:sym typeface="Symbol"/>
              </a:rPr>
              <a:t>analysis</a:t>
            </a:r>
            <a:endParaRPr lang="en-US" dirty="0" smtClean="0">
              <a:solidFill>
                <a:srgbClr val="001B72"/>
              </a:solidFill>
              <a:sym typeface="Symbol"/>
            </a:endParaRP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dirty="0" smtClean="0">
                <a:solidFill>
                  <a:srgbClr val="FF0000"/>
                </a:solidFill>
                <a:sym typeface="Symbol"/>
              </a:rPr>
              <a:t>normalize </a:t>
            </a:r>
            <a:r>
              <a:rPr lang="en-US" dirty="0">
                <a:solidFill>
                  <a:srgbClr val="001B72"/>
                </a:solidFill>
                <a:sym typeface="Symbol"/>
              </a:rPr>
              <a:t>scattered near fields </a:t>
            </a:r>
            <a:r>
              <a:rPr lang="en-US" dirty="0" smtClean="0">
                <a:solidFill>
                  <a:srgbClr val="001B72"/>
                </a:solidFill>
                <a:sym typeface="Symbol"/>
              </a:rPr>
              <a:t>to energy ħ</a:t>
            </a:r>
            <a:r>
              <a:rPr lang="el-GR" dirty="0" smtClean="0">
                <a:sym typeface="Symbol"/>
              </a:rPr>
              <a:t>ω</a:t>
            </a:r>
            <a:r>
              <a:rPr lang="de-DE" baseline="-25000" dirty="0" smtClean="0">
                <a:sym typeface="Symbol"/>
              </a:rPr>
              <a:t>n</a:t>
            </a:r>
            <a:r>
              <a:rPr lang="de-DE" dirty="0" smtClean="0">
                <a:sym typeface="Symbol"/>
              </a:rPr>
              <a:t> </a:t>
            </a:r>
            <a:r>
              <a:rPr lang="de-DE" dirty="0" smtClean="0">
                <a:solidFill>
                  <a:srgbClr val="001B72"/>
                </a:solidFill>
                <a:sym typeface="Wingdings" panose="05000000000000000000" pitchFamily="2" charset="2"/>
              </a:rPr>
              <a:t> </a:t>
            </a:r>
            <a:r>
              <a:rPr lang="de-DE" b="1" dirty="0" smtClean="0">
                <a:solidFill>
                  <a:srgbClr val="001B72"/>
                </a:solidFill>
                <a:sym typeface="Symbol"/>
              </a:rPr>
              <a:t>E</a:t>
            </a:r>
            <a:r>
              <a:rPr lang="de-DE" baseline="-25000" dirty="0" smtClean="0">
                <a:solidFill>
                  <a:srgbClr val="001B72"/>
                </a:solidFill>
                <a:sym typeface="Symbol"/>
              </a:rPr>
              <a:t>n</a:t>
            </a:r>
            <a:r>
              <a:rPr lang="de-DE" dirty="0" smtClean="0">
                <a:solidFill>
                  <a:srgbClr val="001B72"/>
                </a:solidFill>
                <a:sym typeface="Symbol"/>
              </a:rPr>
              <a:t>(</a:t>
            </a:r>
            <a:r>
              <a:rPr lang="de-DE" b="1" dirty="0" smtClean="0">
                <a:solidFill>
                  <a:srgbClr val="001B72"/>
                </a:solidFill>
                <a:sym typeface="Symbol"/>
              </a:rPr>
              <a:t>r</a:t>
            </a:r>
            <a:r>
              <a:rPr lang="de-DE" dirty="0" smtClean="0">
                <a:solidFill>
                  <a:srgbClr val="001B72"/>
                </a:solidFill>
                <a:sym typeface="Symbol"/>
              </a:rPr>
              <a:t>) &amp; </a:t>
            </a:r>
            <a:r>
              <a:rPr lang="de-DE" b="1" dirty="0" err="1" smtClean="0">
                <a:solidFill>
                  <a:srgbClr val="001B72"/>
                </a:solidFill>
                <a:sym typeface="Symbol"/>
              </a:rPr>
              <a:t>B</a:t>
            </a:r>
            <a:r>
              <a:rPr lang="de-DE" baseline="-25000" dirty="0" err="1" smtClean="0">
                <a:solidFill>
                  <a:srgbClr val="001B72"/>
                </a:solidFill>
                <a:sym typeface="Symbol"/>
              </a:rPr>
              <a:t>n</a:t>
            </a:r>
            <a:r>
              <a:rPr lang="de-DE" dirty="0" smtClean="0">
                <a:solidFill>
                  <a:srgbClr val="001B72"/>
                </a:solidFill>
                <a:sym typeface="Symbol"/>
              </a:rPr>
              <a:t>(</a:t>
            </a:r>
            <a:r>
              <a:rPr lang="de-DE" b="1" dirty="0" smtClean="0">
                <a:solidFill>
                  <a:srgbClr val="001B72"/>
                </a:solidFill>
                <a:sym typeface="Symbol"/>
              </a:rPr>
              <a:t>r</a:t>
            </a:r>
            <a:r>
              <a:rPr lang="de-DE" dirty="0" smtClean="0">
                <a:solidFill>
                  <a:srgbClr val="001B72"/>
                </a:solidFill>
                <a:sym typeface="Symbol"/>
              </a:rPr>
              <a:t>)</a:t>
            </a:r>
          </a:p>
          <a:p>
            <a:pPr marL="342900" indent="-342900" eaLnBrk="1" hangingPunct="1">
              <a:spcBef>
                <a:spcPct val="50000"/>
              </a:spcBef>
              <a:buAutoNum type="arabicPeriod"/>
            </a:pPr>
            <a:r>
              <a:rPr lang="de-DE" dirty="0" err="1" smtClean="0">
                <a:solidFill>
                  <a:srgbClr val="001B72"/>
                </a:solidFill>
                <a:sym typeface="Symbol"/>
              </a:rPr>
              <a:t>calculate</a:t>
            </a:r>
            <a:r>
              <a:rPr lang="de-DE" dirty="0" smtClean="0">
                <a:solidFill>
                  <a:srgbClr val="001B72"/>
                </a:solidFill>
                <a:sym typeface="Symbol"/>
              </a:rPr>
              <a:t> </a:t>
            </a:r>
            <a:r>
              <a:rPr lang="de-DE" dirty="0" err="1" smtClean="0">
                <a:solidFill>
                  <a:srgbClr val="FF0000"/>
                </a:solidFill>
                <a:sym typeface="Symbol"/>
              </a:rPr>
              <a:t>loss</a:t>
            </a:r>
            <a:r>
              <a:rPr lang="de-DE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de-DE" dirty="0" err="1" smtClean="0">
                <a:solidFill>
                  <a:srgbClr val="FF0000"/>
                </a:solidFill>
                <a:sym typeface="Symbol"/>
              </a:rPr>
              <a:t>rates</a:t>
            </a:r>
            <a:r>
              <a:rPr lang="de-DE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de-DE" dirty="0" smtClean="0">
                <a:solidFill>
                  <a:srgbClr val="001B72"/>
                </a:solidFill>
                <a:sym typeface="Symbol"/>
              </a:rPr>
              <a:t>via </a:t>
            </a:r>
            <a:r>
              <a:rPr lang="de-DE" dirty="0" err="1" smtClean="0">
                <a:solidFill>
                  <a:srgbClr val="001B72"/>
                </a:solidFill>
                <a:sym typeface="Symbol"/>
              </a:rPr>
              <a:t>Poynting‘s</a:t>
            </a:r>
            <a:r>
              <a:rPr lang="de-DE" dirty="0" smtClean="0">
                <a:solidFill>
                  <a:srgbClr val="001B72"/>
                </a:solidFill>
                <a:sym typeface="Symbol"/>
              </a:rPr>
              <a:t> </a:t>
            </a:r>
            <a:r>
              <a:rPr lang="de-DE" dirty="0" err="1" smtClean="0">
                <a:solidFill>
                  <a:srgbClr val="001B72"/>
                </a:solidFill>
                <a:sym typeface="Symbol"/>
              </a:rPr>
              <a:t>theorem</a:t>
            </a:r>
            <a:endParaRPr lang="en-US" dirty="0">
              <a:solidFill>
                <a:srgbClr val="001B72"/>
              </a:solidFill>
              <a:sym typeface="Symbol"/>
            </a:endParaRPr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4288492"/>
              </p:ext>
            </p:extLst>
          </p:nvPr>
        </p:nvGraphicFramePr>
        <p:xfrm>
          <a:off x="1107444" y="4869160"/>
          <a:ext cx="5480780" cy="57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48" name="Equation" r:id="rId3" imgW="3136680" imgH="330120" progId="Equation.DSMT4">
                  <p:embed/>
                </p:oleObj>
              </mc:Choice>
              <mc:Fallback>
                <p:oleObj name="Equation" r:id="rId3" imgW="313668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7444" y="4869160"/>
                        <a:ext cx="5480780" cy="5760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6042912"/>
              </p:ext>
            </p:extLst>
          </p:nvPr>
        </p:nvGraphicFramePr>
        <p:xfrm>
          <a:off x="2607246" y="5858470"/>
          <a:ext cx="2036762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49" name="Equation" r:id="rId5" imgW="1143000" imgH="253800" progId="Equation.DSMT4">
                  <p:embed/>
                </p:oleObj>
              </mc:Choice>
              <mc:Fallback>
                <p:oleObj name="Equation" r:id="rId5" imgW="11430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7246" y="5858470"/>
                        <a:ext cx="2036762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feld 6"/>
          <p:cNvSpPr txBox="1"/>
          <p:nvPr/>
        </p:nvSpPr>
        <p:spPr bwMode="auto">
          <a:xfrm>
            <a:off x="186090" y="5877272"/>
            <a:ext cx="24416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de-DE" dirty="0" smtClean="0">
                <a:solidFill>
                  <a:srgbClr val="001B72"/>
                </a:solidFill>
                <a:sym typeface="Symbol"/>
              </a:rPr>
              <a:t>e.g. </a:t>
            </a:r>
            <a:r>
              <a:rPr lang="de-DE" dirty="0" err="1" smtClean="0">
                <a:solidFill>
                  <a:srgbClr val="001B72"/>
                </a:solidFill>
                <a:sym typeface="Symbol"/>
              </a:rPr>
              <a:t>dipole</a:t>
            </a:r>
            <a:r>
              <a:rPr lang="de-DE" dirty="0" smtClean="0">
                <a:solidFill>
                  <a:srgbClr val="001B72"/>
                </a:solidFill>
                <a:sym typeface="Symbol"/>
              </a:rPr>
              <a:t> </a:t>
            </a:r>
            <a:r>
              <a:rPr lang="de-DE" dirty="0" err="1" smtClean="0">
                <a:solidFill>
                  <a:srgbClr val="001B72"/>
                </a:solidFill>
                <a:sym typeface="Symbol"/>
              </a:rPr>
              <a:t>interaction</a:t>
            </a:r>
            <a:r>
              <a:rPr lang="de-DE" dirty="0" smtClean="0">
                <a:solidFill>
                  <a:srgbClr val="001B72"/>
                </a:solidFill>
                <a:sym typeface="Symbol"/>
              </a:rPr>
              <a:t>:</a:t>
            </a:r>
            <a:endParaRPr lang="de-DE" dirty="0">
              <a:solidFill>
                <a:srgbClr val="001B72"/>
              </a:solidFill>
              <a:sym typeface="Symbol"/>
            </a:endParaRPr>
          </a:p>
        </p:txBody>
      </p:sp>
      <p:sp>
        <p:nvSpPr>
          <p:cNvPr id="10" name="Textfeld 9"/>
          <p:cNvSpPr txBox="1"/>
          <p:nvPr/>
        </p:nvSpPr>
        <p:spPr bwMode="auto">
          <a:xfrm>
            <a:off x="186090" y="6453336"/>
            <a:ext cx="2861681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100" dirty="0" err="1" smtClean="0">
                <a:solidFill>
                  <a:schemeClr val="bg1"/>
                </a:solidFill>
                <a:sym typeface="Symbol"/>
              </a:rPr>
              <a:t>Słowik</a:t>
            </a:r>
            <a:r>
              <a:rPr lang="en-US" sz="1100" dirty="0" smtClean="0">
                <a:solidFill>
                  <a:schemeClr val="bg1"/>
                </a:solidFill>
                <a:sym typeface="Symbol"/>
              </a:rPr>
              <a:t>, Filter et al., Phys. Rev. B </a:t>
            </a:r>
            <a:r>
              <a:rPr lang="en-US" sz="1100" b="1" dirty="0" smtClean="0">
                <a:solidFill>
                  <a:schemeClr val="bg1"/>
                </a:solidFill>
                <a:sym typeface="Symbol"/>
              </a:rPr>
              <a:t>88 </a:t>
            </a:r>
            <a:r>
              <a:rPr lang="en-US" sz="1100" dirty="0" smtClean="0">
                <a:solidFill>
                  <a:schemeClr val="bg1"/>
                </a:solidFill>
                <a:sym typeface="Symbol"/>
              </a:rPr>
              <a:t>(2013)</a:t>
            </a:r>
            <a:endParaRPr lang="en-US" sz="1100" dirty="0">
              <a:solidFill>
                <a:schemeClr val="bg1"/>
              </a:solidFill>
              <a:sym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1402656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0825" y="116632"/>
            <a:ext cx="8893175" cy="461665"/>
          </a:xfrm>
        </p:spPr>
        <p:txBody>
          <a:bodyPr/>
          <a:lstStyle/>
          <a:p>
            <a:r>
              <a:rPr lang="de-DE" sz="2400" dirty="0"/>
              <a:t>Single-Photon </a:t>
            </a:r>
            <a:r>
              <a:rPr lang="de-DE" sz="2400" dirty="0" err="1"/>
              <a:t>Sources</a:t>
            </a:r>
            <a:r>
              <a:rPr lang="de-DE" sz="2400" dirty="0"/>
              <a:t> </a:t>
            </a:r>
            <a:r>
              <a:rPr lang="de-DE" sz="2400" dirty="0" smtClean="0"/>
              <a:t>– Real Quantum Approach</a:t>
            </a:r>
            <a:endParaRPr lang="de-DE" sz="2400" dirty="0"/>
          </a:p>
        </p:txBody>
      </p:sp>
      <p:sp>
        <p:nvSpPr>
          <p:cNvPr id="3" name="Textfeld 2"/>
          <p:cNvSpPr txBox="1"/>
          <p:nvPr/>
        </p:nvSpPr>
        <p:spPr bwMode="auto">
          <a:xfrm>
            <a:off x="179512" y="982469"/>
            <a:ext cx="878497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de-DE" dirty="0" err="1" smtClean="0">
                <a:solidFill>
                  <a:srgbClr val="001B72"/>
                </a:solidFill>
                <a:sym typeface="Symbol"/>
              </a:rPr>
              <a:t>Is</a:t>
            </a:r>
            <a:r>
              <a:rPr lang="de-DE" dirty="0" smtClean="0">
                <a:solidFill>
                  <a:srgbClr val="001B72"/>
                </a:solidFill>
                <a:sym typeface="Symbol"/>
              </a:rPr>
              <a:t> </a:t>
            </a:r>
            <a:r>
              <a:rPr lang="de-DE" dirty="0" err="1" smtClean="0">
                <a:solidFill>
                  <a:srgbClr val="001B72"/>
                </a:solidFill>
                <a:sym typeface="Symbol"/>
              </a:rPr>
              <a:t>it</a:t>
            </a:r>
            <a:r>
              <a:rPr lang="de-DE" dirty="0" smtClean="0">
                <a:solidFill>
                  <a:srgbClr val="001B72"/>
                </a:solidFill>
                <a:sym typeface="Symbol"/>
              </a:rPr>
              <a:t> </a:t>
            </a:r>
            <a:r>
              <a:rPr lang="de-DE" dirty="0" err="1" smtClean="0">
                <a:solidFill>
                  <a:srgbClr val="001B72"/>
                </a:solidFill>
                <a:sym typeface="Symbol"/>
              </a:rPr>
              <a:t>possible</a:t>
            </a:r>
            <a:r>
              <a:rPr lang="de-DE" dirty="0" smtClean="0">
                <a:solidFill>
                  <a:srgbClr val="001B72"/>
                </a:solidFill>
                <a:sym typeface="Symbol"/>
              </a:rPr>
              <a:t> </a:t>
            </a:r>
            <a:r>
              <a:rPr lang="de-DE" dirty="0" err="1" smtClean="0">
                <a:solidFill>
                  <a:srgbClr val="001B72"/>
                </a:solidFill>
                <a:sym typeface="Symbol"/>
              </a:rPr>
              <a:t>to</a:t>
            </a:r>
            <a:r>
              <a:rPr lang="de-DE" dirty="0" smtClean="0">
                <a:solidFill>
                  <a:srgbClr val="001B72"/>
                </a:solidFill>
                <a:sym typeface="Symbol"/>
              </a:rPr>
              <a:t> </a:t>
            </a:r>
            <a:r>
              <a:rPr lang="de-DE" dirty="0" err="1" smtClean="0">
                <a:solidFill>
                  <a:srgbClr val="001B72"/>
                </a:solidFill>
                <a:sym typeface="Symbol"/>
              </a:rPr>
              <a:t>build</a:t>
            </a:r>
            <a:r>
              <a:rPr lang="de-DE" dirty="0" smtClean="0">
                <a:solidFill>
                  <a:srgbClr val="001B72"/>
                </a:solidFill>
                <a:sym typeface="Symbol"/>
              </a:rPr>
              <a:t> a </a:t>
            </a:r>
            <a:r>
              <a:rPr lang="de-DE" dirty="0" err="1" smtClean="0">
                <a:solidFill>
                  <a:srgbClr val="FF0000"/>
                </a:solidFill>
                <a:sym typeface="Symbol"/>
              </a:rPr>
              <a:t>miniaturized</a:t>
            </a:r>
            <a:r>
              <a:rPr lang="de-DE" dirty="0" smtClean="0">
                <a:solidFill>
                  <a:srgbClr val="001B72"/>
                </a:solidFill>
                <a:sym typeface="Symbol"/>
              </a:rPr>
              <a:t> </a:t>
            </a:r>
            <a:r>
              <a:rPr lang="de-DE" dirty="0" smtClean="0">
                <a:solidFill>
                  <a:srgbClr val="FF0000"/>
                </a:solidFill>
                <a:sym typeface="Symbol"/>
              </a:rPr>
              <a:t>ultra-</a:t>
            </a:r>
            <a:r>
              <a:rPr lang="de-DE" dirty="0" err="1" smtClean="0">
                <a:solidFill>
                  <a:srgbClr val="FF0000"/>
                </a:solidFill>
                <a:sym typeface="Symbol"/>
              </a:rPr>
              <a:t>bright</a:t>
            </a:r>
            <a:r>
              <a:rPr lang="de-DE" dirty="0" smtClean="0">
                <a:solidFill>
                  <a:srgbClr val="001B72"/>
                </a:solidFill>
                <a:sym typeface="Symbol"/>
              </a:rPr>
              <a:t> </a:t>
            </a:r>
            <a:r>
              <a:rPr lang="de-DE" dirty="0" err="1" smtClean="0">
                <a:solidFill>
                  <a:srgbClr val="001B72"/>
                </a:solidFill>
                <a:sym typeface="Symbol"/>
              </a:rPr>
              <a:t>single</a:t>
            </a:r>
            <a:r>
              <a:rPr lang="de-DE" dirty="0" smtClean="0">
                <a:solidFill>
                  <a:srgbClr val="001B72"/>
                </a:solidFill>
                <a:sym typeface="Symbol"/>
              </a:rPr>
              <a:t> </a:t>
            </a:r>
            <a:r>
              <a:rPr lang="de-DE" dirty="0" err="1" smtClean="0">
                <a:solidFill>
                  <a:srgbClr val="001B72"/>
                </a:solidFill>
                <a:sym typeface="Symbol"/>
              </a:rPr>
              <a:t>photon</a:t>
            </a:r>
            <a:r>
              <a:rPr lang="de-DE" dirty="0" smtClean="0">
                <a:solidFill>
                  <a:srgbClr val="001B72"/>
                </a:solidFill>
                <a:sym typeface="Symbol"/>
              </a:rPr>
              <a:t> </a:t>
            </a:r>
            <a:r>
              <a:rPr lang="de-DE" dirty="0" err="1" smtClean="0">
                <a:solidFill>
                  <a:srgbClr val="001B72"/>
                </a:solidFill>
                <a:sym typeface="Symbol"/>
              </a:rPr>
              <a:t>source</a:t>
            </a:r>
            <a:r>
              <a:rPr lang="de-DE" dirty="0" smtClean="0">
                <a:solidFill>
                  <a:srgbClr val="001B72"/>
                </a:solidFill>
                <a:sym typeface="Symbol"/>
              </a:rPr>
              <a:t> </a:t>
            </a:r>
            <a:r>
              <a:rPr lang="de-DE" dirty="0" err="1" smtClean="0">
                <a:solidFill>
                  <a:srgbClr val="001B72"/>
                </a:solidFill>
                <a:sym typeface="Symbol"/>
              </a:rPr>
              <a:t>with</a:t>
            </a:r>
            <a:r>
              <a:rPr lang="de-DE" dirty="0" smtClean="0">
                <a:solidFill>
                  <a:srgbClr val="001B72"/>
                </a:solidFill>
                <a:sym typeface="Symbol"/>
              </a:rPr>
              <a:t> </a:t>
            </a:r>
            <a:r>
              <a:rPr lang="de-DE" dirty="0" err="1" smtClean="0">
                <a:solidFill>
                  <a:srgbClr val="001B72"/>
                </a:solidFill>
                <a:sym typeface="Symbol"/>
              </a:rPr>
              <a:t>nice</a:t>
            </a:r>
            <a:r>
              <a:rPr lang="de-DE" dirty="0" smtClean="0">
                <a:solidFill>
                  <a:srgbClr val="001B72"/>
                </a:solidFill>
                <a:sym typeface="Symbol"/>
              </a:rPr>
              <a:t> </a:t>
            </a:r>
            <a:r>
              <a:rPr lang="de-DE" dirty="0" err="1" smtClean="0">
                <a:solidFill>
                  <a:srgbClr val="FF0000"/>
                </a:solidFill>
                <a:sym typeface="Symbol"/>
              </a:rPr>
              <a:t>nonclassical</a:t>
            </a:r>
            <a:r>
              <a:rPr lang="de-DE" dirty="0" smtClean="0">
                <a:solidFill>
                  <a:srgbClr val="001B72"/>
                </a:solidFill>
                <a:sym typeface="Symbol"/>
              </a:rPr>
              <a:t> </a:t>
            </a:r>
            <a:r>
              <a:rPr lang="de-DE" dirty="0" err="1" smtClean="0">
                <a:solidFill>
                  <a:srgbClr val="001B72"/>
                </a:solidFill>
                <a:sym typeface="Symbol"/>
              </a:rPr>
              <a:t>properties</a:t>
            </a:r>
            <a:r>
              <a:rPr lang="de-DE" dirty="0" smtClean="0">
                <a:solidFill>
                  <a:srgbClr val="001B72"/>
                </a:solidFill>
                <a:sym typeface="Symbol"/>
              </a:rPr>
              <a:t>?</a:t>
            </a:r>
            <a:endParaRPr lang="de-DE" dirty="0">
              <a:solidFill>
                <a:srgbClr val="001B72"/>
              </a:solidFill>
              <a:sym typeface="Symbol"/>
            </a:endParaRPr>
          </a:p>
        </p:txBody>
      </p:sp>
      <p:sp>
        <p:nvSpPr>
          <p:cNvPr id="4" name="Textfeld 3"/>
          <p:cNvSpPr txBox="1"/>
          <p:nvPr/>
        </p:nvSpPr>
        <p:spPr bwMode="auto">
          <a:xfrm>
            <a:off x="179512" y="1772816"/>
            <a:ext cx="63017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de-DE" dirty="0" err="1" smtClean="0">
                <a:solidFill>
                  <a:srgbClr val="001B72"/>
                </a:solidFill>
                <a:sym typeface="Symbol"/>
              </a:rPr>
              <a:t>Answer</a:t>
            </a:r>
            <a:r>
              <a:rPr lang="de-DE" dirty="0" smtClean="0">
                <a:solidFill>
                  <a:srgbClr val="001B72"/>
                </a:solidFill>
                <a:sym typeface="Symbol"/>
              </a:rPr>
              <a:t> so </a:t>
            </a:r>
            <a:r>
              <a:rPr lang="de-DE" dirty="0" err="1" smtClean="0">
                <a:solidFill>
                  <a:srgbClr val="001B72"/>
                </a:solidFill>
                <a:sym typeface="Symbol"/>
              </a:rPr>
              <a:t>far</a:t>
            </a:r>
            <a:r>
              <a:rPr lang="de-DE" dirty="0" smtClean="0">
                <a:solidFill>
                  <a:srgbClr val="001B72"/>
                </a:solidFill>
                <a:sym typeface="Symbol"/>
              </a:rPr>
              <a:t>: </a:t>
            </a:r>
            <a:r>
              <a:rPr lang="de-DE" dirty="0" err="1" smtClean="0">
                <a:solidFill>
                  <a:srgbClr val="001B72"/>
                </a:solidFill>
                <a:sym typeface="Symbol"/>
              </a:rPr>
              <a:t>of</a:t>
            </a:r>
            <a:r>
              <a:rPr lang="de-DE" dirty="0" smtClean="0">
                <a:solidFill>
                  <a:srgbClr val="001B72"/>
                </a:solidFill>
                <a:sym typeface="Symbol"/>
              </a:rPr>
              <a:t> </a:t>
            </a:r>
            <a:r>
              <a:rPr lang="de-DE" dirty="0" err="1" smtClean="0">
                <a:solidFill>
                  <a:srgbClr val="001B72"/>
                </a:solidFill>
                <a:sym typeface="Symbol"/>
              </a:rPr>
              <a:t>course</a:t>
            </a:r>
            <a:r>
              <a:rPr lang="de-DE" dirty="0" smtClean="0">
                <a:solidFill>
                  <a:srgbClr val="001B72"/>
                </a:solidFill>
                <a:sym typeface="Symbol"/>
              </a:rPr>
              <a:t>, just a matter </a:t>
            </a:r>
            <a:r>
              <a:rPr lang="de-DE" dirty="0" err="1" smtClean="0">
                <a:solidFill>
                  <a:srgbClr val="001B72"/>
                </a:solidFill>
                <a:sym typeface="Symbol"/>
              </a:rPr>
              <a:t>of</a:t>
            </a:r>
            <a:r>
              <a:rPr lang="de-DE" dirty="0" smtClean="0">
                <a:solidFill>
                  <a:srgbClr val="001B72"/>
                </a:solidFill>
                <a:sym typeface="Symbol"/>
              </a:rPr>
              <a:t> high </a:t>
            </a:r>
            <a:r>
              <a:rPr lang="de-DE" dirty="0" smtClean="0">
                <a:solidFill>
                  <a:srgbClr val="FF0000"/>
                </a:solidFill>
                <a:sym typeface="Symbol"/>
              </a:rPr>
              <a:t>Purcell </a:t>
            </a:r>
            <a:r>
              <a:rPr lang="de-DE" dirty="0" err="1" smtClean="0">
                <a:solidFill>
                  <a:srgbClr val="FF0000"/>
                </a:solidFill>
                <a:sym typeface="Symbol"/>
              </a:rPr>
              <a:t>factor</a:t>
            </a:r>
            <a:r>
              <a:rPr lang="de-DE" dirty="0">
                <a:solidFill>
                  <a:srgbClr val="001B72"/>
                </a:solidFill>
                <a:sym typeface="Symbol"/>
              </a:rPr>
              <a:t>!</a:t>
            </a:r>
          </a:p>
        </p:txBody>
      </p:sp>
      <p:sp>
        <p:nvSpPr>
          <p:cNvPr id="5" name="Textfeld 4"/>
          <p:cNvSpPr txBox="1"/>
          <p:nvPr/>
        </p:nvSpPr>
        <p:spPr bwMode="auto">
          <a:xfrm>
            <a:off x="1317741" y="2348880"/>
            <a:ext cx="65155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de-DE" dirty="0" smtClean="0">
                <a:solidFill>
                  <a:srgbClr val="001B72"/>
                </a:solidFill>
                <a:sym typeface="Symbol"/>
              </a:rPr>
              <a:t>But: Things </a:t>
            </a:r>
            <a:r>
              <a:rPr lang="de-DE" dirty="0" err="1" smtClean="0">
                <a:solidFill>
                  <a:srgbClr val="001B72"/>
                </a:solidFill>
                <a:sym typeface="Symbol"/>
              </a:rPr>
              <a:t>are</a:t>
            </a:r>
            <a:r>
              <a:rPr lang="de-DE" dirty="0" smtClean="0">
                <a:solidFill>
                  <a:srgbClr val="001B72"/>
                </a:solidFill>
                <a:sym typeface="Symbol"/>
              </a:rPr>
              <a:t> </a:t>
            </a:r>
            <a:r>
              <a:rPr lang="de-DE" dirty="0" smtClean="0">
                <a:solidFill>
                  <a:srgbClr val="FF0000"/>
                </a:solidFill>
                <a:sym typeface="Symbol"/>
              </a:rPr>
              <a:t>not </a:t>
            </a:r>
            <a:r>
              <a:rPr lang="de-DE" dirty="0" err="1" smtClean="0">
                <a:solidFill>
                  <a:srgbClr val="FF0000"/>
                </a:solidFill>
                <a:sym typeface="Symbol"/>
              </a:rPr>
              <a:t>that</a:t>
            </a:r>
            <a:r>
              <a:rPr lang="de-DE" dirty="0" smtClean="0">
                <a:solidFill>
                  <a:srgbClr val="FF0000"/>
                </a:solidFill>
                <a:sym typeface="Symbol"/>
              </a:rPr>
              <a:t> easy</a:t>
            </a:r>
            <a:r>
              <a:rPr lang="de-DE" dirty="0" smtClean="0">
                <a:solidFill>
                  <a:srgbClr val="001B72"/>
                </a:solidFill>
                <a:sym typeface="Symbol"/>
              </a:rPr>
              <a:t>… Need </a:t>
            </a:r>
            <a:r>
              <a:rPr lang="de-DE" dirty="0" err="1" smtClean="0">
                <a:solidFill>
                  <a:srgbClr val="001B72"/>
                </a:solidFill>
                <a:sym typeface="Symbol"/>
              </a:rPr>
              <a:t>fully</a:t>
            </a:r>
            <a:r>
              <a:rPr lang="de-DE" dirty="0" smtClean="0">
                <a:solidFill>
                  <a:srgbClr val="001B72"/>
                </a:solidFill>
                <a:sym typeface="Symbol"/>
              </a:rPr>
              <a:t> </a:t>
            </a:r>
            <a:r>
              <a:rPr lang="de-DE" dirty="0" err="1" smtClean="0">
                <a:solidFill>
                  <a:srgbClr val="001B72"/>
                </a:solidFill>
                <a:sym typeface="Symbol"/>
              </a:rPr>
              <a:t>quantum</a:t>
            </a:r>
            <a:r>
              <a:rPr lang="de-DE" dirty="0" smtClean="0">
                <a:solidFill>
                  <a:srgbClr val="001B72"/>
                </a:solidFill>
                <a:sym typeface="Symbol"/>
              </a:rPr>
              <a:t> </a:t>
            </a:r>
            <a:r>
              <a:rPr lang="de-DE" dirty="0" err="1" smtClean="0">
                <a:solidFill>
                  <a:srgbClr val="001B72"/>
                </a:solidFill>
                <a:sym typeface="Symbol"/>
              </a:rPr>
              <a:t>approach</a:t>
            </a:r>
            <a:r>
              <a:rPr lang="de-DE" dirty="0" smtClean="0">
                <a:solidFill>
                  <a:srgbClr val="001B72"/>
                </a:solidFill>
                <a:sym typeface="Symbol"/>
              </a:rPr>
              <a:t>!</a:t>
            </a:r>
            <a:endParaRPr lang="de-DE" dirty="0">
              <a:solidFill>
                <a:srgbClr val="001B72"/>
              </a:solidFill>
              <a:sym typeface="Symbol"/>
            </a:endParaRPr>
          </a:p>
        </p:txBody>
      </p:sp>
      <p:sp>
        <p:nvSpPr>
          <p:cNvPr id="7" name="Textfeld 6"/>
          <p:cNvSpPr txBox="1"/>
          <p:nvPr/>
        </p:nvSpPr>
        <p:spPr bwMode="auto">
          <a:xfrm>
            <a:off x="291435" y="3148226"/>
            <a:ext cx="4198585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de-DE" dirty="0" smtClean="0">
                <a:solidFill>
                  <a:srgbClr val="001B72"/>
                </a:solidFill>
                <a:sym typeface="Symbol"/>
              </a:rPr>
              <a:t>Quantum </a:t>
            </a:r>
            <a:r>
              <a:rPr lang="de-DE" dirty="0" err="1" smtClean="0">
                <a:solidFill>
                  <a:srgbClr val="001B72"/>
                </a:solidFill>
                <a:sym typeface="Symbol"/>
              </a:rPr>
              <a:t>dot</a:t>
            </a:r>
            <a:r>
              <a:rPr lang="de-DE" dirty="0" smtClean="0">
                <a:solidFill>
                  <a:srgbClr val="001B72"/>
                </a:solidFill>
                <a:sym typeface="Symbol"/>
              </a:rPr>
              <a:t> </a:t>
            </a:r>
            <a:r>
              <a:rPr lang="de-DE" dirty="0" err="1" smtClean="0">
                <a:solidFill>
                  <a:srgbClr val="001B72"/>
                </a:solidFill>
                <a:sym typeface="Symbol"/>
              </a:rPr>
              <a:t>coupled</a:t>
            </a:r>
            <a:r>
              <a:rPr lang="de-DE" dirty="0" smtClean="0">
                <a:solidFill>
                  <a:srgbClr val="001B72"/>
                </a:solidFill>
                <a:sym typeface="Symbol"/>
              </a:rPr>
              <a:t> </a:t>
            </a:r>
            <a:r>
              <a:rPr lang="de-DE" dirty="0" err="1" smtClean="0">
                <a:solidFill>
                  <a:srgbClr val="001B72"/>
                </a:solidFill>
                <a:sym typeface="Symbol"/>
              </a:rPr>
              <a:t>to</a:t>
            </a:r>
            <a:r>
              <a:rPr lang="de-DE" dirty="0" smtClean="0">
                <a:solidFill>
                  <a:srgbClr val="001B72"/>
                </a:solidFill>
                <a:sym typeface="Symbol"/>
              </a:rPr>
              <a:t> </a:t>
            </a:r>
            <a:r>
              <a:rPr lang="de-DE" dirty="0" err="1" smtClean="0">
                <a:solidFill>
                  <a:srgbClr val="001B72"/>
                </a:solidFill>
                <a:sym typeface="Symbol"/>
              </a:rPr>
              <a:t>nanoantenna</a:t>
            </a:r>
            <a:endParaRPr lang="de-DE" dirty="0">
              <a:solidFill>
                <a:srgbClr val="001B72"/>
              </a:solidFill>
              <a:sym typeface="Symbol"/>
            </a:endParaRPr>
          </a:p>
          <a:p>
            <a:pPr eaLnBrk="1" hangingPunct="1">
              <a:spcBef>
                <a:spcPct val="50000"/>
              </a:spcBef>
            </a:pPr>
            <a:r>
              <a:rPr lang="de-DE" dirty="0" smtClean="0">
                <a:solidFill>
                  <a:srgbClr val="001B72"/>
                </a:solidFill>
                <a:sym typeface="Symbol"/>
              </a:rPr>
              <a:t>in </a:t>
            </a:r>
            <a:r>
              <a:rPr lang="de-DE" dirty="0" err="1" smtClean="0">
                <a:solidFill>
                  <a:srgbClr val="001B72"/>
                </a:solidFill>
                <a:sym typeface="Symbol"/>
              </a:rPr>
              <a:t>cQED</a:t>
            </a:r>
            <a:r>
              <a:rPr lang="de-DE" dirty="0" smtClean="0">
                <a:solidFill>
                  <a:srgbClr val="001B72"/>
                </a:solidFill>
                <a:sym typeface="Symbol"/>
              </a:rPr>
              <a:t> </a:t>
            </a:r>
            <a:r>
              <a:rPr lang="de-DE" dirty="0" err="1" smtClean="0">
                <a:solidFill>
                  <a:srgbClr val="001B72"/>
                </a:solidFill>
                <a:sym typeface="Symbol"/>
              </a:rPr>
              <a:t>formalism</a:t>
            </a:r>
            <a:r>
              <a:rPr lang="de-DE" dirty="0" smtClean="0">
                <a:solidFill>
                  <a:srgbClr val="001B72"/>
                </a:solidFill>
                <a:sym typeface="Symbol"/>
              </a:rPr>
              <a:t>, Jaynes-Cummings</a:t>
            </a:r>
            <a:endParaRPr lang="de-DE" dirty="0">
              <a:solidFill>
                <a:srgbClr val="001B72"/>
              </a:solidFill>
              <a:sym typeface="Symbol"/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924944"/>
            <a:ext cx="4105548" cy="1080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950" y="4727141"/>
            <a:ext cx="5560054" cy="1036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feld 7"/>
          <p:cNvSpPr txBox="1"/>
          <p:nvPr/>
        </p:nvSpPr>
        <p:spPr bwMode="auto">
          <a:xfrm>
            <a:off x="283547" y="4293096"/>
            <a:ext cx="76995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de-DE" dirty="0" smtClean="0">
                <a:solidFill>
                  <a:srgbClr val="001B72"/>
                </a:solidFill>
                <a:sym typeface="Symbol"/>
              </a:rPr>
              <a:t>Heisenberg </a:t>
            </a:r>
            <a:r>
              <a:rPr lang="de-DE" dirty="0" err="1" smtClean="0">
                <a:solidFill>
                  <a:srgbClr val="001B72"/>
                </a:solidFill>
                <a:sym typeface="Symbol"/>
              </a:rPr>
              <a:t>picture</a:t>
            </a:r>
            <a:r>
              <a:rPr lang="de-DE" dirty="0">
                <a:solidFill>
                  <a:srgbClr val="001B72"/>
                </a:solidFill>
                <a:sym typeface="Symbol"/>
              </a:rPr>
              <a:t> </a:t>
            </a:r>
            <a:r>
              <a:rPr lang="de-DE" dirty="0" err="1" smtClean="0">
                <a:solidFill>
                  <a:srgbClr val="001B72"/>
                </a:solidFill>
                <a:sym typeface="Symbol"/>
              </a:rPr>
              <a:t>with</a:t>
            </a:r>
            <a:r>
              <a:rPr lang="de-DE" dirty="0" smtClean="0">
                <a:solidFill>
                  <a:srgbClr val="001B72"/>
                </a:solidFill>
                <a:sym typeface="Symbol"/>
              </a:rPr>
              <a:t> </a:t>
            </a:r>
            <a:r>
              <a:rPr lang="de-DE" dirty="0" err="1" smtClean="0">
                <a:solidFill>
                  <a:srgbClr val="FF0000"/>
                </a:solidFill>
                <a:sym typeface="Symbol"/>
              </a:rPr>
              <a:t>incoherent</a:t>
            </a:r>
            <a:r>
              <a:rPr lang="de-DE" dirty="0" smtClean="0">
                <a:solidFill>
                  <a:srgbClr val="FF0000"/>
                </a:solidFill>
                <a:sym typeface="Symbol"/>
              </a:rPr>
              <a:t> pump </a:t>
            </a:r>
            <a:r>
              <a:rPr lang="de-DE" dirty="0" err="1" smtClean="0">
                <a:solidFill>
                  <a:srgbClr val="001B72"/>
                </a:solidFill>
                <a:sym typeface="Symbol"/>
              </a:rPr>
              <a:t>of</a:t>
            </a:r>
            <a:r>
              <a:rPr lang="de-DE" dirty="0" smtClean="0">
                <a:solidFill>
                  <a:srgbClr val="001B72"/>
                </a:solidFill>
                <a:sym typeface="Symbol"/>
              </a:rPr>
              <a:t> QD </a:t>
            </a:r>
            <a:r>
              <a:rPr lang="de-DE" dirty="0" err="1" smtClean="0">
                <a:solidFill>
                  <a:srgbClr val="001B72"/>
                </a:solidFill>
                <a:sym typeface="Symbol"/>
              </a:rPr>
              <a:t>and</a:t>
            </a:r>
            <a:r>
              <a:rPr lang="de-DE" dirty="0" smtClean="0">
                <a:solidFill>
                  <a:srgbClr val="001B72"/>
                </a:solidFill>
                <a:sym typeface="Symbol"/>
              </a:rPr>
              <a:t> </a:t>
            </a:r>
            <a:r>
              <a:rPr lang="de-DE" dirty="0" err="1" smtClean="0">
                <a:solidFill>
                  <a:srgbClr val="001B72"/>
                </a:solidFill>
                <a:sym typeface="Symbol"/>
              </a:rPr>
              <a:t>loss</a:t>
            </a:r>
            <a:r>
              <a:rPr lang="de-DE" dirty="0" smtClean="0">
                <a:solidFill>
                  <a:srgbClr val="001B72"/>
                </a:solidFill>
                <a:sym typeface="Symbol"/>
              </a:rPr>
              <a:t> </a:t>
            </a:r>
            <a:r>
              <a:rPr lang="de-DE" dirty="0" err="1" smtClean="0">
                <a:solidFill>
                  <a:srgbClr val="001B72"/>
                </a:solidFill>
                <a:sym typeface="Symbol"/>
              </a:rPr>
              <a:t>of</a:t>
            </a:r>
            <a:r>
              <a:rPr lang="de-DE" dirty="0" smtClean="0">
                <a:solidFill>
                  <a:srgbClr val="001B72"/>
                </a:solidFill>
                <a:sym typeface="Symbol"/>
              </a:rPr>
              <a:t> </a:t>
            </a:r>
            <a:r>
              <a:rPr lang="de-DE" dirty="0" err="1" smtClean="0">
                <a:solidFill>
                  <a:srgbClr val="001B72"/>
                </a:solidFill>
                <a:sym typeface="Symbol"/>
              </a:rPr>
              <a:t>nanoantenna</a:t>
            </a:r>
            <a:r>
              <a:rPr lang="de-DE" dirty="0" smtClean="0">
                <a:solidFill>
                  <a:srgbClr val="001B72"/>
                </a:solidFill>
                <a:sym typeface="Symbol"/>
              </a:rPr>
              <a:t>:</a:t>
            </a:r>
            <a:endParaRPr lang="de-DE" dirty="0">
              <a:solidFill>
                <a:srgbClr val="001B72"/>
              </a:solidFill>
              <a:sym typeface="Symbol"/>
            </a:endParaRPr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877272"/>
            <a:ext cx="2149420" cy="339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6" descr="U:\Talks\201312 Nanoantennas nonclassical light sources\incoherent pump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858116"/>
            <a:ext cx="977900" cy="1331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feld 11"/>
          <p:cNvSpPr txBox="1"/>
          <p:nvPr/>
        </p:nvSpPr>
        <p:spPr bwMode="auto">
          <a:xfrm>
            <a:off x="186090" y="6453336"/>
            <a:ext cx="2135521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100" dirty="0" smtClean="0">
                <a:solidFill>
                  <a:schemeClr val="bg1"/>
                </a:solidFill>
                <a:sym typeface="Symbol"/>
              </a:rPr>
              <a:t>Filter et al., Opt. </a:t>
            </a:r>
            <a:r>
              <a:rPr lang="en-US" sz="1100" dirty="0" err="1" smtClean="0">
                <a:solidFill>
                  <a:schemeClr val="bg1"/>
                </a:solidFill>
                <a:sym typeface="Symbol"/>
              </a:rPr>
              <a:t>Lett</a:t>
            </a:r>
            <a:r>
              <a:rPr lang="en-US" sz="1100" dirty="0" smtClean="0">
                <a:solidFill>
                  <a:schemeClr val="bg1"/>
                </a:solidFill>
                <a:sym typeface="Symbol"/>
              </a:rPr>
              <a:t>. </a:t>
            </a:r>
            <a:r>
              <a:rPr lang="en-US" sz="1100" b="1" dirty="0" smtClean="0">
                <a:solidFill>
                  <a:schemeClr val="bg1"/>
                </a:solidFill>
                <a:sym typeface="Symbol"/>
              </a:rPr>
              <a:t>39 </a:t>
            </a:r>
            <a:r>
              <a:rPr lang="en-US" sz="1100" dirty="0" smtClean="0">
                <a:solidFill>
                  <a:schemeClr val="bg1"/>
                </a:solidFill>
                <a:sym typeface="Symbol"/>
              </a:rPr>
              <a:t>(2014)</a:t>
            </a:r>
            <a:endParaRPr lang="en-US" sz="1100" dirty="0">
              <a:solidFill>
                <a:schemeClr val="bg1"/>
              </a:solidFill>
              <a:sym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383997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Quantum Single Photon Source – Emission rate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 bwMode="auto">
          <a:xfrm>
            <a:off x="1379642" y="1331476"/>
            <a:ext cx="249299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de-DE" dirty="0" err="1">
                <a:solidFill>
                  <a:srgbClr val="001B72"/>
                </a:solidFill>
                <a:sym typeface="Symbol"/>
              </a:rPr>
              <a:t>c</a:t>
            </a:r>
            <a:r>
              <a:rPr lang="de-DE" dirty="0" err="1" smtClean="0">
                <a:solidFill>
                  <a:srgbClr val="001B72"/>
                </a:solidFill>
                <a:sym typeface="Symbol"/>
              </a:rPr>
              <a:t>old</a:t>
            </a:r>
            <a:r>
              <a:rPr lang="de-DE" dirty="0" smtClean="0">
                <a:solidFill>
                  <a:srgbClr val="001B72"/>
                </a:solidFill>
                <a:sym typeface="Symbol"/>
              </a:rPr>
              <a:t> </a:t>
            </a:r>
            <a:r>
              <a:rPr lang="de-DE" dirty="0" err="1" smtClean="0">
                <a:solidFill>
                  <a:srgbClr val="001B72"/>
                </a:solidFill>
                <a:sym typeface="Symbol"/>
              </a:rPr>
              <a:t>reservoir</a:t>
            </a:r>
            <a:r>
              <a:rPr lang="de-DE" dirty="0" smtClean="0">
                <a:solidFill>
                  <a:srgbClr val="001B72"/>
                </a:solidFill>
                <a:sym typeface="Symbol"/>
              </a:rPr>
              <a:t> </a:t>
            </a:r>
            <a:r>
              <a:rPr lang="de-DE" dirty="0" err="1" smtClean="0">
                <a:solidFill>
                  <a:srgbClr val="001B72"/>
                </a:solidFill>
                <a:sym typeface="Symbol"/>
              </a:rPr>
              <a:t>solution</a:t>
            </a:r>
            <a:r>
              <a:rPr lang="de-DE" dirty="0" smtClean="0">
                <a:solidFill>
                  <a:srgbClr val="001B72"/>
                </a:solidFill>
                <a:sym typeface="Symbol"/>
              </a:rPr>
              <a:t>:</a:t>
            </a:r>
            <a:endParaRPr lang="de-DE" dirty="0">
              <a:solidFill>
                <a:srgbClr val="001B72"/>
              </a:solidFill>
              <a:sym typeface="Symbol"/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986" y="860349"/>
            <a:ext cx="4249291" cy="1222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671" y="2420888"/>
            <a:ext cx="1404369" cy="369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 bwMode="auto">
          <a:xfrm>
            <a:off x="539552" y="2420888"/>
            <a:ext cx="30274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de-DE" dirty="0" err="1" smtClean="0">
                <a:solidFill>
                  <a:srgbClr val="001B72"/>
                </a:solidFill>
                <a:sym typeface="Symbol"/>
              </a:rPr>
              <a:t>with</a:t>
            </a:r>
            <a:r>
              <a:rPr lang="de-DE" dirty="0" smtClean="0">
                <a:solidFill>
                  <a:srgbClr val="001B72"/>
                </a:solidFill>
                <a:sym typeface="Symbol"/>
              </a:rPr>
              <a:t> </a:t>
            </a:r>
            <a:r>
              <a:rPr lang="de-DE" dirty="0" err="1" smtClean="0">
                <a:solidFill>
                  <a:srgbClr val="001B72"/>
                </a:solidFill>
                <a:sym typeface="Symbol"/>
              </a:rPr>
              <a:t>nanoantenna</a:t>
            </a:r>
            <a:r>
              <a:rPr lang="de-DE" dirty="0" smtClean="0">
                <a:solidFill>
                  <a:srgbClr val="001B72"/>
                </a:solidFill>
                <a:sym typeface="Symbol"/>
              </a:rPr>
              <a:t> </a:t>
            </a:r>
            <a:r>
              <a:rPr lang="de-DE" dirty="0" err="1" smtClean="0">
                <a:solidFill>
                  <a:srgbClr val="001B72"/>
                </a:solidFill>
                <a:sym typeface="Symbol"/>
              </a:rPr>
              <a:t>efficiency</a:t>
            </a:r>
            <a:endParaRPr lang="de-DE" dirty="0" smtClean="0">
              <a:solidFill>
                <a:srgbClr val="001B72"/>
              </a:solidFill>
              <a:sym typeface="Symbol"/>
            </a:endParaRPr>
          </a:p>
        </p:txBody>
      </p:sp>
      <p:sp>
        <p:nvSpPr>
          <p:cNvPr id="5" name="Textfeld 4"/>
          <p:cNvSpPr txBox="1"/>
          <p:nvPr/>
        </p:nvSpPr>
        <p:spPr bwMode="auto">
          <a:xfrm>
            <a:off x="539552" y="3645024"/>
            <a:ext cx="3031664" cy="161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de-DE" dirty="0" err="1" smtClean="0">
                <a:solidFill>
                  <a:srgbClr val="001B72"/>
                </a:solidFill>
                <a:sym typeface="Symbol"/>
              </a:rPr>
              <a:t>Two</a:t>
            </a:r>
            <a:r>
              <a:rPr lang="de-DE" dirty="0" smtClean="0">
                <a:solidFill>
                  <a:srgbClr val="001B72"/>
                </a:solidFill>
                <a:sym typeface="Symbol"/>
              </a:rPr>
              <a:t> </a:t>
            </a:r>
            <a:r>
              <a:rPr lang="de-DE" dirty="0" err="1" smtClean="0">
                <a:solidFill>
                  <a:srgbClr val="001B72"/>
                </a:solidFill>
                <a:sym typeface="Symbol"/>
              </a:rPr>
              <a:t>limiting</a:t>
            </a:r>
            <a:r>
              <a:rPr lang="de-DE" dirty="0" smtClean="0">
                <a:solidFill>
                  <a:srgbClr val="001B72"/>
                </a:solidFill>
                <a:sym typeface="Symbol"/>
              </a:rPr>
              <a:t> </a:t>
            </a:r>
            <a:r>
              <a:rPr lang="de-DE" dirty="0" err="1" smtClean="0">
                <a:solidFill>
                  <a:srgbClr val="001B72"/>
                </a:solidFill>
                <a:sym typeface="Symbol"/>
              </a:rPr>
              <a:t>cases</a:t>
            </a:r>
            <a:r>
              <a:rPr lang="de-DE" dirty="0">
                <a:solidFill>
                  <a:srgbClr val="001B72"/>
                </a:solidFill>
                <a:sym typeface="Symbol"/>
              </a:rPr>
              <a:t> </a:t>
            </a:r>
            <a:r>
              <a:rPr lang="de-DE" dirty="0" err="1" smtClean="0">
                <a:solidFill>
                  <a:srgbClr val="001B72"/>
                </a:solidFill>
                <a:sym typeface="Symbol"/>
              </a:rPr>
              <a:t>of</a:t>
            </a:r>
            <a:r>
              <a:rPr lang="de-DE" dirty="0" smtClean="0">
                <a:solidFill>
                  <a:srgbClr val="001B72"/>
                </a:solidFill>
                <a:sym typeface="Symbol"/>
              </a:rPr>
              <a:t> R vs. :</a:t>
            </a:r>
          </a:p>
          <a:p>
            <a:pPr marL="285750" indent="-285750" eaLnBrk="1" hangingPunct="1">
              <a:spcBef>
                <a:spcPct val="50000"/>
              </a:spcBef>
              <a:buFontTx/>
              <a:buChar char="-"/>
            </a:pPr>
            <a:r>
              <a:rPr lang="de-DE" dirty="0" err="1" smtClean="0">
                <a:solidFill>
                  <a:srgbClr val="001B72"/>
                </a:solidFill>
                <a:sym typeface="Symbol"/>
              </a:rPr>
              <a:t>weak</a:t>
            </a:r>
            <a:r>
              <a:rPr lang="de-DE" dirty="0" smtClean="0">
                <a:solidFill>
                  <a:srgbClr val="001B72"/>
                </a:solidFill>
                <a:sym typeface="Symbol"/>
              </a:rPr>
              <a:t> pump:</a:t>
            </a:r>
          </a:p>
          <a:p>
            <a:pPr marL="285750" indent="-285750" eaLnBrk="1" hangingPunct="1">
              <a:spcBef>
                <a:spcPct val="50000"/>
              </a:spcBef>
              <a:buFontTx/>
              <a:buChar char="-"/>
            </a:pPr>
            <a:r>
              <a:rPr lang="de-DE" dirty="0" smtClean="0">
                <a:solidFill>
                  <a:srgbClr val="001B72"/>
                </a:solidFill>
                <a:sym typeface="Symbol"/>
              </a:rPr>
              <a:t>strong pump:</a:t>
            </a:r>
          </a:p>
          <a:p>
            <a:pPr marL="285750" indent="-285750" eaLnBrk="1" hangingPunct="1">
              <a:spcBef>
                <a:spcPct val="50000"/>
              </a:spcBef>
              <a:buFontTx/>
              <a:buChar char="-"/>
            </a:pPr>
            <a:endParaRPr lang="de-DE" dirty="0">
              <a:solidFill>
                <a:srgbClr val="001B72"/>
              </a:solidFill>
              <a:sym typeface="Symbol"/>
            </a:endParaRP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733" y="4061549"/>
            <a:ext cx="1872208" cy="37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448475"/>
            <a:ext cx="2120251" cy="420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685381"/>
            <a:ext cx="391544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 bwMode="auto">
          <a:xfrm>
            <a:off x="5877721" y="3856650"/>
            <a:ext cx="2249334" cy="784830"/>
          </a:xfrm>
          <a:prstGeom prst="rect">
            <a:avLst/>
          </a:prstGeom>
          <a:ln/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de-DE" dirty="0" smtClean="0">
                <a:solidFill>
                  <a:srgbClr val="001B72"/>
                </a:solidFill>
                <a:sym typeface="Symbol"/>
              </a:rPr>
              <a:t>But </a:t>
            </a:r>
            <a:r>
              <a:rPr lang="de-DE" dirty="0" err="1" smtClean="0">
                <a:solidFill>
                  <a:srgbClr val="001B72"/>
                </a:solidFill>
                <a:sym typeface="Symbol"/>
              </a:rPr>
              <a:t>usually</a:t>
            </a:r>
            <a:r>
              <a:rPr lang="de-DE" dirty="0" smtClean="0">
                <a:solidFill>
                  <a:srgbClr val="001B72"/>
                </a:solidFill>
                <a:sym typeface="Symbol"/>
              </a:rPr>
              <a:t> </a:t>
            </a:r>
            <a:r>
              <a:rPr lang="de-DE" dirty="0" err="1" smtClean="0">
                <a:solidFill>
                  <a:srgbClr val="001B72"/>
                </a:solidFill>
                <a:sym typeface="Symbol"/>
              </a:rPr>
              <a:t>far</a:t>
            </a:r>
            <a:r>
              <a:rPr lang="de-DE" dirty="0" smtClean="0">
                <a:solidFill>
                  <a:srgbClr val="001B72"/>
                </a:solidFill>
                <a:sym typeface="Symbol"/>
              </a:rPr>
              <a:t> </a:t>
            </a:r>
            <a:r>
              <a:rPr lang="de-DE" dirty="0" err="1" smtClean="0">
                <a:solidFill>
                  <a:srgbClr val="001B72"/>
                </a:solidFill>
                <a:sym typeface="Symbol"/>
              </a:rPr>
              <a:t>away</a:t>
            </a:r>
            <a:endParaRPr lang="de-DE" dirty="0" smtClean="0">
              <a:solidFill>
                <a:srgbClr val="001B72"/>
              </a:solidFill>
              <a:sym typeface="Symbol"/>
            </a:endParaRPr>
          </a:p>
          <a:p>
            <a:pPr eaLnBrk="1" hangingPunct="1">
              <a:spcBef>
                <a:spcPct val="50000"/>
              </a:spcBef>
            </a:pPr>
            <a:r>
              <a:rPr lang="de-DE" dirty="0" err="1" smtClean="0">
                <a:solidFill>
                  <a:srgbClr val="001B72"/>
                </a:solidFill>
                <a:sym typeface="Symbol"/>
              </a:rPr>
              <a:t>from</a:t>
            </a:r>
            <a:r>
              <a:rPr lang="de-DE" dirty="0" smtClean="0">
                <a:solidFill>
                  <a:srgbClr val="001B72"/>
                </a:solidFill>
                <a:sym typeface="Symbol"/>
              </a:rPr>
              <a:t> strong pump!</a:t>
            </a:r>
            <a:endParaRPr lang="de-DE" dirty="0">
              <a:solidFill>
                <a:srgbClr val="001B72"/>
              </a:solidFill>
              <a:sym typeface="Symbol"/>
            </a:endParaRPr>
          </a:p>
        </p:txBody>
      </p:sp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746" y="2996952"/>
            <a:ext cx="16859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/>
          <p:cNvSpPr txBox="1"/>
          <p:nvPr/>
        </p:nvSpPr>
        <p:spPr bwMode="auto">
          <a:xfrm>
            <a:off x="572745" y="2996952"/>
            <a:ext cx="277511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de-DE" dirty="0" smtClean="0">
                <a:solidFill>
                  <a:srgbClr val="001B72"/>
                </a:solidFill>
                <a:sym typeface="Symbol"/>
              </a:rPr>
              <a:t>Purcell </a:t>
            </a:r>
            <a:r>
              <a:rPr lang="de-DE" dirty="0" err="1" smtClean="0">
                <a:solidFill>
                  <a:srgbClr val="001B72"/>
                </a:solidFill>
                <a:sym typeface="Symbol"/>
              </a:rPr>
              <a:t>factor</a:t>
            </a:r>
            <a:r>
              <a:rPr lang="de-DE" dirty="0" smtClean="0">
                <a:solidFill>
                  <a:srgbClr val="001B72"/>
                </a:solidFill>
                <a:sym typeface="Symbol"/>
              </a:rPr>
              <a:t> </a:t>
            </a:r>
            <a:r>
              <a:rPr lang="de-DE" dirty="0" err="1" smtClean="0">
                <a:solidFill>
                  <a:srgbClr val="001B72"/>
                </a:solidFill>
                <a:sym typeface="Symbol"/>
              </a:rPr>
              <a:t>connection</a:t>
            </a:r>
            <a:r>
              <a:rPr lang="de-DE" dirty="0" smtClean="0">
                <a:solidFill>
                  <a:srgbClr val="001B72"/>
                </a:solidFill>
                <a:sym typeface="Symbol"/>
              </a:rPr>
              <a:t>:</a:t>
            </a:r>
            <a:endParaRPr lang="de-DE" dirty="0">
              <a:solidFill>
                <a:srgbClr val="001B72"/>
              </a:solidFill>
              <a:sym typeface="Symbol"/>
            </a:endParaRPr>
          </a:p>
        </p:txBody>
      </p:sp>
      <p:sp>
        <p:nvSpPr>
          <p:cNvPr id="8" name="Textfeld 7"/>
          <p:cNvSpPr txBox="1"/>
          <p:nvPr/>
        </p:nvSpPr>
        <p:spPr bwMode="auto">
          <a:xfrm>
            <a:off x="913873" y="5260851"/>
            <a:ext cx="54569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de-DE" sz="2400" dirty="0" smtClean="0">
                <a:solidFill>
                  <a:srgbClr val="001B72"/>
                </a:solidFill>
                <a:sym typeface="Symbol"/>
              </a:rPr>
              <a:t>Emission Rate: </a:t>
            </a:r>
            <a:r>
              <a:rPr lang="de-DE" sz="2400" dirty="0" smtClean="0">
                <a:solidFill>
                  <a:srgbClr val="FF0000"/>
                </a:solidFill>
                <a:sym typeface="Symbol"/>
              </a:rPr>
              <a:t>Purcell</a:t>
            </a:r>
            <a:r>
              <a:rPr lang="de-DE" sz="2400" dirty="0" smtClean="0">
                <a:solidFill>
                  <a:srgbClr val="001B72"/>
                </a:solidFill>
                <a:sym typeface="Symbol"/>
              </a:rPr>
              <a:t> &amp; </a:t>
            </a:r>
            <a:r>
              <a:rPr lang="de-DE" sz="2400" dirty="0" err="1" smtClean="0">
                <a:solidFill>
                  <a:srgbClr val="FF0000"/>
                </a:solidFill>
                <a:sym typeface="Symbol"/>
              </a:rPr>
              <a:t>pumping</a:t>
            </a:r>
            <a:r>
              <a:rPr lang="de-DE" sz="2400" dirty="0" smtClean="0">
                <a:solidFill>
                  <a:srgbClr val="FF0000"/>
                </a:solidFill>
                <a:sym typeface="Symbol"/>
              </a:rPr>
              <a:t> rate</a:t>
            </a:r>
            <a:endParaRPr lang="de-DE" sz="2400" dirty="0">
              <a:solidFill>
                <a:srgbClr val="FF0000"/>
              </a:solidFill>
              <a:sym typeface="Symbol"/>
            </a:endParaRPr>
          </a:p>
        </p:txBody>
      </p:sp>
      <p:sp>
        <p:nvSpPr>
          <p:cNvPr id="15" name="Textfeld 14"/>
          <p:cNvSpPr txBox="1"/>
          <p:nvPr/>
        </p:nvSpPr>
        <p:spPr bwMode="auto">
          <a:xfrm>
            <a:off x="186090" y="6453336"/>
            <a:ext cx="2135521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100" dirty="0" smtClean="0">
                <a:solidFill>
                  <a:schemeClr val="bg1"/>
                </a:solidFill>
                <a:sym typeface="Symbol"/>
              </a:rPr>
              <a:t>Filter et al., Opt. </a:t>
            </a:r>
            <a:r>
              <a:rPr lang="en-US" sz="1100" dirty="0" err="1" smtClean="0">
                <a:solidFill>
                  <a:schemeClr val="bg1"/>
                </a:solidFill>
                <a:sym typeface="Symbol"/>
              </a:rPr>
              <a:t>Lett</a:t>
            </a:r>
            <a:r>
              <a:rPr lang="en-US" sz="1100" dirty="0" smtClean="0">
                <a:solidFill>
                  <a:schemeClr val="bg1"/>
                </a:solidFill>
                <a:sym typeface="Symbol"/>
              </a:rPr>
              <a:t>. </a:t>
            </a:r>
            <a:r>
              <a:rPr lang="en-US" sz="1100" b="1" dirty="0" smtClean="0">
                <a:solidFill>
                  <a:schemeClr val="bg1"/>
                </a:solidFill>
                <a:sym typeface="Symbol"/>
              </a:rPr>
              <a:t>39 </a:t>
            </a:r>
            <a:r>
              <a:rPr lang="en-US" sz="1100" dirty="0" smtClean="0">
                <a:solidFill>
                  <a:schemeClr val="bg1"/>
                </a:solidFill>
                <a:sym typeface="Symbol"/>
              </a:rPr>
              <a:t>(2014)</a:t>
            </a:r>
            <a:endParaRPr lang="en-US" sz="1100" dirty="0">
              <a:solidFill>
                <a:schemeClr val="bg1"/>
              </a:solidFill>
              <a:sym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4259630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Nanoantenna</a:t>
            </a:r>
            <a:r>
              <a:rPr lang="de-DE" dirty="0" smtClean="0"/>
              <a:t> Design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 bwMode="auto">
          <a:xfrm>
            <a:off x="1581167" y="4941168"/>
            <a:ext cx="623119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285750" indent="-28575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dirty="0" err="1" smtClean="0">
                <a:solidFill>
                  <a:srgbClr val="001B72"/>
                </a:solidFill>
                <a:sym typeface="Symbol"/>
              </a:rPr>
              <a:t>two</a:t>
            </a:r>
            <a:r>
              <a:rPr lang="de-DE" dirty="0" smtClean="0">
                <a:solidFill>
                  <a:srgbClr val="001B72"/>
                </a:solidFill>
                <a:sym typeface="Symbol"/>
              </a:rPr>
              <a:t>-ellipsoid </a:t>
            </a:r>
            <a:r>
              <a:rPr lang="de-DE" dirty="0" err="1" smtClean="0">
                <a:solidFill>
                  <a:srgbClr val="001B72"/>
                </a:solidFill>
                <a:sym typeface="Symbol"/>
              </a:rPr>
              <a:t>nanoantennas</a:t>
            </a:r>
            <a:r>
              <a:rPr lang="de-DE" dirty="0" smtClean="0">
                <a:solidFill>
                  <a:srgbClr val="001B72"/>
                </a:solidFill>
                <a:sym typeface="Symbol"/>
              </a:rPr>
              <a:t>, </a:t>
            </a:r>
            <a:r>
              <a:rPr lang="de-DE" dirty="0" err="1" smtClean="0">
                <a:solidFill>
                  <a:srgbClr val="001B72"/>
                </a:solidFill>
                <a:sym typeface="Symbol"/>
              </a:rPr>
              <a:t>varying</a:t>
            </a:r>
            <a:r>
              <a:rPr lang="de-DE" dirty="0" smtClean="0">
                <a:solidFill>
                  <a:srgbClr val="001B72"/>
                </a:solidFill>
                <a:sym typeface="Symbol"/>
              </a:rPr>
              <a:t> </a:t>
            </a:r>
            <a:r>
              <a:rPr lang="de-DE" dirty="0" err="1" smtClean="0">
                <a:solidFill>
                  <a:srgbClr val="001B72"/>
                </a:solidFill>
                <a:sym typeface="Symbol"/>
              </a:rPr>
              <a:t>conformal</a:t>
            </a:r>
            <a:r>
              <a:rPr lang="de-DE" dirty="0" smtClean="0">
                <a:solidFill>
                  <a:srgbClr val="001B72"/>
                </a:solidFill>
                <a:sym typeface="Symbol"/>
              </a:rPr>
              <a:t> </a:t>
            </a:r>
            <a:r>
              <a:rPr lang="de-DE" dirty="0" err="1" smtClean="0">
                <a:solidFill>
                  <a:srgbClr val="001B72"/>
                </a:solidFill>
                <a:sym typeface="Symbol"/>
              </a:rPr>
              <a:t>ratios</a:t>
            </a:r>
            <a:r>
              <a:rPr lang="de-DE" dirty="0" smtClean="0">
                <a:solidFill>
                  <a:srgbClr val="001B72"/>
                </a:solidFill>
                <a:sym typeface="Symbol"/>
              </a:rPr>
              <a:t> a/d</a:t>
            </a:r>
          </a:p>
          <a:p>
            <a:pPr marL="285750" indent="-28575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dirty="0" err="1" smtClean="0">
                <a:solidFill>
                  <a:srgbClr val="FF0000"/>
                </a:solidFill>
                <a:sym typeface="Symbol"/>
              </a:rPr>
              <a:t>parameter</a:t>
            </a:r>
            <a:r>
              <a:rPr lang="de-DE" dirty="0" smtClean="0">
                <a:solidFill>
                  <a:srgbClr val="001B72"/>
                </a:solidFill>
                <a:sym typeface="Symbol"/>
              </a:rPr>
              <a:t> </a:t>
            </a:r>
            <a:r>
              <a:rPr lang="de-DE" dirty="0" err="1" smtClean="0">
                <a:solidFill>
                  <a:srgbClr val="001B72"/>
                </a:solidFill>
                <a:sym typeface="Symbol"/>
              </a:rPr>
              <a:t>determination</a:t>
            </a:r>
            <a:endParaRPr lang="de-DE" dirty="0" smtClean="0">
              <a:solidFill>
                <a:srgbClr val="001B72"/>
              </a:solidFill>
              <a:sym typeface="Symbol"/>
            </a:endParaRPr>
          </a:p>
          <a:p>
            <a:pPr marL="285750" indent="-28575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1B72"/>
                </a:solidFill>
                <a:sym typeface="Symbol"/>
              </a:rPr>
              <a:t>t</a:t>
            </a:r>
            <a:r>
              <a:rPr lang="de-DE" dirty="0" smtClean="0">
                <a:solidFill>
                  <a:srgbClr val="001B72"/>
                </a:solidFill>
                <a:sym typeface="Symbol"/>
              </a:rPr>
              <a:t>rade-off: </a:t>
            </a:r>
            <a:r>
              <a:rPr lang="de-DE" dirty="0" err="1" smtClean="0">
                <a:solidFill>
                  <a:srgbClr val="FF0000"/>
                </a:solidFill>
                <a:sym typeface="Symbol"/>
              </a:rPr>
              <a:t>efficiency</a:t>
            </a:r>
            <a:r>
              <a:rPr lang="de-DE" dirty="0" smtClean="0">
                <a:solidFill>
                  <a:srgbClr val="FF0000"/>
                </a:solidFill>
                <a:sym typeface="Symbol"/>
              </a:rPr>
              <a:t> vs. </a:t>
            </a:r>
            <a:r>
              <a:rPr lang="de-DE" dirty="0" err="1">
                <a:solidFill>
                  <a:srgbClr val="FF0000"/>
                </a:solidFill>
                <a:sym typeface="Symbol"/>
              </a:rPr>
              <a:t>c</a:t>
            </a:r>
            <a:r>
              <a:rPr lang="de-DE" dirty="0" err="1" smtClean="0">
                <a:solidFill>
                  <a:srgbClr val="FF0000"/>
                </a:solidFill>
                <a:sym typeface="Symbol"/>
              </a:rPr>
              <a:t>oupling</a:t>
            </a:r>
            <a:r>
              <a:rPr lang="de-DE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de-DE" dirty="0" err="1" smtClean="0">
                <a:solidFill>
                  <a:srgbClr val="FF0000"/>
                </a:solidFill>
                <a:sym typeface="Symbol"/>
              </a:rPr>
              <a:t>strength</a:t>
            </a:r>
            <a:endParaRPr lang="de-DE" dirty="0">
              <a:solidFill>
                <a:srgbClr val="FF0000"/>
              </a:solidFill>
              <a:sym typeface="Symbol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050646"/>
            <a:ext cx="6263904" cy="3665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feld 8"/>
          <p:cNvSpPr txBox="1"/>
          <p:nvPr/>
        </p:nvSpPr>
        <p:spPr bwMode="auto">
          <a:xfrm>
            <a:off x="186090" y="6453336"/>
            <a:ext cx="2135521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100" dirty="0" smtClean="0">
                <a:solidFill>
                  <a:schemeClr val="bg1"/>
                </a:solidFill>
                <a:sym typeface="Symbol"/>
              </a:rPr>
              <a:t>Filter et al., Opt. </a:t>
            </a:r>
            <a:r>
              <a:rPr lang="en-US" sz="1100" dirty="0" err="1" smtClean="0">
                <a:solidFill>
                  <a:schemeClr val="bg1"/>
                </a:solidFill>
                <a:sym typeface="Symbol"/>
              </a:rPr>
              <a:t>Lett</a:t>
            </a:r>
            <a:r>
              <a:rPr lang="en-US" sz="1100" dirty="0" smtClean="0">
                <a:solidFill>
                  <a:schemeClr val="bg1"/>
                </a:solidFill>
                <a:sym typeface="Symbol"/>
              </a:rPr>
              <a:t>. </a:t>
            </a:r>
            <a:r>
              <a:rPr lang="en-US" sz="1100" b="1" dirty="0" smtClean="0">
                <a:solidFill>
                  <a:schemeClr val="bg1"/>
                </a:solidFill>
                <a:sym typeface="Symbol"/>
              </a:rPr>
              <a:t>39 </a:t>
            </a:r>
            <a:r>
              <a:rPr lang="en-US" sz="1100" dirty="0" smtClean="0">
                <a:solidFill>
                  <a:schemeClr val="bg1"/>
                </a:solidFill>
                <a:sym typeface="Symbol"/>
              </a:rPr>
              <a:t>(2014)</a:t>
            </a:r>
            <a:endParaRPr lang="en-US" sz="1100" dirty="0">
              <a:solidFill>
                <a:schemeClr val="bg1"/>
              </a:solidFill>
              <a:sym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1290872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:\Talks\201210 Quantum DokDok\Bilder\Unterhaltung\feynman-3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968" y="979574"/>
            <a:ext cx="3603504" cy="4969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 bwMode="auto">
          <a:xfrm>
            <a:off x="136535" y="1196752"/>
            <a:ext cx="4435465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dirty="0" smtClean="0">
                <a:solidFill>
                  <a:srgbClr val="001B72"/>
                </a:solidFill>
                <a:sym typeface="Symbol"/>
              </a:rPr>
              <a:t>„There‘s Plenty of Room at the Bottom“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 smtClean="0">
                <a:solidFill>
                  <a:srgbClr val="001B72"/>
                </a:solidFill>
                <a:sym typeface="Symbol"/>
              </a:rPr>
              <a:t>Feynman, Caltech 1959</a:t>
            </a:r>
          </a:p>
          <a:p>
            <a:pPr marL="285750" indent="-285750" eaLnBrk="1" hangingPunct="1">
              <a:spcBef>
                <a:spcPct val="50000"/>
              </a:spcBef>
              <a:buFontTx/>
              <a:buChar char="-"/>
            </a:pPr>
            <a:r>
              <a:rPr lang="en-US" dirty="0" smtClean="0">
                <a:solidFill>
                  <a:srgbClr val="001B72"/>
                </a:solidFill>
                <a:sym typeface="Symbol"/>
              </a:rPr>
              <a:t>goal: 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arrange atoms </a:t>
            </a:r>
            <a:r>
              <a:rPr lang="en-US" dirty="0" smtClean="0">
                <a:solidFill>
                  <a:srgbClr val="001B72"/>
                </a:solidFill>
                <a:sym typeface="Symbol"/>
              </a:rPr>
              <a:t>on the </a:t>
            </a:r>
            <a:r>
              <a:rPr lang="en-US" dirty="0" err="1" smtClean="0">
                <a:solidFill>
                  <a:srgbClr val="001B72"/>
                </a:solidFill>
                <a:sym typeface="Symbol"/>
              </a:rPr>
              <a:t>nanoscale</a:t>
            </a:r>
            <a:endParaRPr lang="en-US" dirty="0" smtClean="0">
              <a:solidFill>
                <a:srgbClr val="001B72"/>
              </a:solidFill>
              <a:sym typeface="Symbol"/>
            </a:endParaRPr>
          </a:p>
          <a:p>
            <a:pPr marL="285750" indent="-285750" eaLnBrk="1" hangingPunct="1">
              <a:spcBef>
                <a:spcPct val="50000"/>
              </a:spcBef>
              <a:buFontTx/>
              <a:buChar char="-"/>
            </a:pPr>
            <a:r>
              <a:rPr lang="en-US" dirty="0">
                <a:solidFill>
                  <a:srgbClr val="001B72"/>
                </a:solidFill>
                <a:sym typeface="Symbol"/>
              </a:rPr>
              <a:t>n</a:t>
            </a:r>
            <a:r>
              <a:rPr lang="en-US" dirty="0" smtClean="0">
                <a:solidFill>
                  <a:srgbClr val="001B72"/>
                </a:solidFill>
                <a:sym typeface="Symbol"/>
              </a:rPr>
              <a:t>ew 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opportunities</a:t>
            </a:r>
            <a:r>
              <a:rPr lang="en-US" dirty="0" smtClean="0">
                <a:solidFill>
                  <a:srgbClr val="001B72"/>
                </a:solidFill>
                <a:sym typeface="Symbol"/>
              </a:rPr>
              <a:t> for design</a:t>
            </a:r>
          </a:p>
          <a:p>
            <a:pPr marL="285750" indent="-285750" eaLnBrk="1" hangingPunct="1">
              <a:spcBef>
                <a:spcPct val="50000"/>
              </a:spcBef>
              <a:buFontTx/>
              <a:buChar char="-"/>
            </a:pPr>
            <a:r>
              <a:rPr lang="en-US" dirty="0" smtClean="0">
                <a:solidFill>
                  <a:srgbClr val="001B72"/>
                </a:solidFill>
                <a:sym typeface="Symbol"/>
              </a:rPr>
              <a:t>laws of 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quantum mechanics</a:t>
            </a:r>
            <a:endParaRPr lang="en-US" dirty="0">
              <a:solidFill>
                <a:srgbClr val="001B72"/>
              </a:solidFill>
              <a:sym typeface="Symbol"/>
            </a:endParaRPr>
          </a:p>
        </p:txBody>
      </p:sp>
      <p:sp>
        <p:nvSpPr>
          <p:cNvPr id="3" name="Textfeld 2"/>
          <p:cNvSpPr txBox="1"/>
          <p:nvPr/>
        </p:nvSpPr>
        <p:spPr bwMode="auto">
          <a:xfrm>
            <a:off x="467544" y="3645024"/>
            <a:ext cx="4268409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srgbClr val="001B72"/>
                </a:solidFill>
                <a:sym typeface="Symbol"/>
              </a:rPr>
              <a:t>Conclusion: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dirty="0" err="1" smtClean="0">
                <a:solidFill>
                  <a:srgbClr val="FF0000"/>
                </a:solidFill>
                <a:sym typeface="Symbol"/>
              </a:rPr>
              <a:t>Nanoantennas</a:t>
            </a:r>
            <a:r>
              <a:rPr lang="en-US" sz="2400" dirty="0" smtClean="0">
                <a:solidFill>
                  <a:srgbClr val="001B72"/>
                </a:solidFill>
                <a:sym typeface="Symbol"/>
              </a:rPr>
              <a:t> – a dream becoming reality</a:t>
            </a:r>
            <a:endParaRPr lang="en-US" sz="2400" dirty="0">
              <a:solidFill>
                <a:srgbClr val="001B72"/>
              </a:solidFill>
              <a:sym typeface="Symbol"/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Feynman’s Dream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16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Quantum </a:t>
            </a:r>
            <a:r>
              <a:rPr lang="de-DE" dirty="0" err="1" smtClean="0"/>
              <a:t>Calculations</a:t>
            </a:r>
            <a:endParaRPr lang="de-DE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068960"/>
            <a:ext cx="5129488" cy="1354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567735"/>
            <a:ext cx="859260" cy="35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446" y="2564707"/>
            <a:ext cx="3741042" cy="33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 bwMode="auto">
          <a:xfrm>
            <a:off x="246241" y="2996952"/>
            <a:ext cx="281359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de-DE" dirty="0" err="1" smtClean="0">
                <a:solidFill>
                  <a:srgbClr val="FF0000"/>
                </a:solidFill>
                <a:sym typeface="Symbol"/>
              </a:rPr>
              <a:t>density</a:t>
            </a:r>
            <a:r>
              <a:rPr lang="de-DE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de-DE" dirty="0" err="1" smtClean="0">
                <a:solidFill>
                  <a:srgbClr val="FF0000"/>
                </a:solidFill>
                <a:sym typeface="Symbol"/>
              </a:rPr>
              <a:t>matrix</a:t>
            </a:r>
            <a:r>
              <a:rPr lang="de-DE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de-DE" dirty="0" err="1" smtClean="0">
                <a:solidFill>
                  <a:srgbClr val="001B72"/>
                </a:solidFill>
                <a:sym typeface="Symbol"/>
              </a:rPr>
              <a:t>formulation</a:t>
            </a:r>
            <a:endParaRPr lang="de-DE" dirty="0" smtClean="0">
              <a:solidFill>
                <a:srgbClr val="001B72"/>
              </a:solidFill>
              <a:sym typeface="Symbol"/>
            </a:endParaRPr>
          </a:p>
          <a:p>
            <a:pPr marL="285750" indent="-285750" eaLnBrk="1" hangingPunct="1">
              <a:spcBef>
                <a:spcPct val="50000"/>
              </a:spcBef>
              <a:buFontTx/>
              <a:buChar char="-"/>
            </a:pPr>
            <a:r>
              <a:rPr lang="de-DE" dirty="0" err="1" smtClean="0">
                <a:solidFill>
                  <a:srgbClr val="001B72"/>
                </a:solidFill>
                <a:sym typeface="Symbol"/>
              </a:rPr>
              <a:t>include</a:t>
            </a:r>
            <a:r>
              <a:rPr lang="de-DE" dirty="0" smtClean="0">
                <a:solidFill>
                  <a:srgbClr val="001B72"/>
                </a:solidFill>
                <a:sym typeface="Symbol"/>
              </a:rPr>
              <a:t> </a:t>
            </a:r>
            <a:r>
              <a:rPr lang="de-DE" dirty="0" err="1" smtClean="0">
                <a:solidFill>
                  <a:srgbClr val="001B72"/>
                </a:solidFill>
                <a:sym typeface="Symbol"/>
              </a:rPr>
              <a:t>losses</a:t>
            </a:r>
            <a:endParaRPr lang="de-DE" dirty="0" smtClean="0">
              <a:solidFill>
                <a:srgbClr val="001B72"/>
              </a:solidFill>
              <a:sym typeface="Symbol"/>
            </a:endParaRPr>
          </a:p>
          <a:p>
            <a:pPr eaLnBrk="1" hangingPunct="1">
              <a:spcBef>
                <a:spcPct val="50000"/>
              </a:spcBef>
            </a:pPr>
            <a:r>
              <a:rPr lang="de-DE" dirty="0" smtClean="0">
                <a:solidFill>
                  <a:srgbClr val="001B72"/>
                </a:solidFill>
                <a:sym typeface="Symbol"/>
              </a:rPr>
              <a:t> </a:t>
            </a:r>
            <a:endParaRPr lang="de-DE" dirty="0">
              <a:solidFill>
                <a:srgbClr val="001B72"/>
              </a:solidFill>
              <a:sym typeface="Symbol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052736"/>
            <a:ext cx="4277108" cy="1125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feld 8"/>
          <p:cNvSpPr txBox="1"/>
          <p:nvPr/>
        </p:nvSpPr>
        <p:spPr bwMode="auto">
          <a:xfrm>
            <a:off x="797757" y="5013176"/>
            <a:ext cx="712406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de-DE" sz="2800" dirty="0" smtClean="0">
                <a:solidFill>
                  <a:srgbClr val="001B72"/>
                </a:solidFill>
                <a:sym typeface="Symbol"/>
              </a:rPr>
              <a:t>All </a:t>
            </a:r>
            <a:r>
              <a:rPr lang="de-DE" sz="2800" dirty="0" err="1" smtClean="0">
                <a:solidFill>
                  <a:srgbClr val="001B72"/>
                </a:solidFill>
                <a:sym typeface="Symbol"/>
              </a:rPr>
              <a:t>quantum</a:t>
            </a:r>
            <a:r>
              <a:rPr lang="de-DE" sz="2800" dirty="0" smtClean="0">
                <a:solidFill>
                  <a:srgbClr val="001B72"/>
                </a:solidFill>
                <a:sym typeface="Symbol"/>
              </a:rPr>
              <a:t> observables </a:t>
            </a:r>
            <a:r>
              <a:rPr lang="de-DE" sz="2800" dirty="0" err="1" smtClean="0">
                <a:solidFill>
                  <a:srgbClr val="001B72"/>
                </a:solidFill>
                <a:sym typeface="Symbol"/>
              </a:rPr>
              <a:t>can</a:t>
            </a:r>
            <a:r>
              <a:rPr lang="de-DE" sz="2800" dirty="0" smtClean="0">
                <a:solidFill>
                  <a:srgbClr val="001B72"/>
                </a:solidFill>
                <a:sym typeface="Symbol"/>
              </a:rPr>
              <a:t> </a:t>
            </a:r>
            <a:r>
              <a:rPr lang="de-DE" sz="2800" dirty="0" err="1" smtClean="0">
                <a:solidFill>
                  <a:srgbClr val="001B72"/>
                </a:solidFill>
                <a:sym typeface="Symbol"/>
              </a:rPr>
              <a:t>be</a:t>
            </a:r>
            <a:r>
              <a:rPr lang="de-DE" sz="2800" dirty="0" smtClean="0">
                <a:solidFill>
                  <a:srgbClr val="001B72"/>
                </a:solidFill>
                <a:sym typeface="Symbol"/>
              </a:rPr>
              <a:t> </a:t>
            </a:r>
            <a:r>
              <a:rPr lang="de-DE" sz="2800" dirty="0" err="1" smtClean="0">
                <a:solidFill>
                  <a:srgbClr val="001B72"/>
                </a:solidFill>
                <a:sym typeface="Symbol"/>
              </a:rPr>
              <a:t>calculated</a:t>
            </a:r>
            <a:r>
              <a:rPr lang="de-DE" sz="2800" dirty="0" smtClean="0">
                <a:solidFill>
                  <a:srgbClr val="001B72"/>
                </a:solidFill>
                <a:sym typeface="Symbol"/>
              </a:rPr>
              <a:t>!</a:t>
            </a:r>
            <a:endParaRPr lang="de-DE" sz="2800" dirty="0">
              <a:solidFill>
                <a:srgbClr val="001B72"/>
              </a:solidFill>
              <a:sym typeface="Symbol"/>
            </a:endParaRPr>
          </a:p>
        </p:txBody>
      </p:sp>
      <p:sp>
        <p:nvSpPr>
          <p:cNvPr id="10" name="Textfeld 9"/>
          <p:cNvSpPr txBox="1"/>
          <p:nvPr/>
        </p:nvSpPr>
        <p:spPr bwMode="auto">
          <a:xfrm>
            <a:off x="186090" y="6453336"/>
            <a:ext cx="2135521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100" dirty="0" smtClean="0">
                <a:solidFill>
                  <a:schemeClr val="bg1"/>
                </a:solidFill>
                <a:sym typeface="Symbol"/>
              </a:rPr>
              <a:t>Filter et al., Opt. </a:t>
            </a:r>
            <a:r>
              <a:rPr lang="en-US" sz="1100" dirty="0" err="1" smtClean="0">
                <a:solidFill>
                  <a:schemeClr val="bg1"/>
                </a:solidFill>
                <a:sym typeface="Symbol"/>
              </a:rPr>
              <a:t>Lett</a:t>
            </a:r>
            <a:r>
              <a:rPr lang="en-US" sz="1100" dirty="0" smtClean="0">
                <a:solidFill>
                  <a:schemeClr val="bg1"/>
                </a:solidFill>
                <a:sym typeface="Symbol"/>
              </a:rPr>
              <a:t>. </a:t>
            </a:r>
            <a:r>
              <a:rPr lang="en-US" sz="1100" b="1" dirty="0" smtClean="0">
                <a:solidFill>
                  <a:schemeClr val="bg1"/>
                </a:solidFill>
                <a:sym typeface="Symbol"/>
              </a:rPr>
              <a:t>39 </a:t>
            </a:r>
            <a:r>
              <a:rPr lang="en-US" sz="1100" dirty="0" smtClean="0">
                <a:solidFill>
                  <a:schemeClr val="bg1"/>
                </a:solidFill>
                <a:sym typeface="Symbol"/>
              </a:rPr>
              <a:t>(2014)</a:t>
            </a:r>
            <a:endParaRPr lang="en-US" sz="1100" dirty="0">
              <a:solidFill>
                <a:schemeClr val="bg1"/>
              </a:solidFill>
              <a:sym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2333672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Emission Rate </a:t>
            </a:r>
            <a:r>
              <a:rPr lang="de-DE" dirty="0" err="1" smtClean="0"/>
              <a:t>Theory</a:t>
            </a:r>
            <a:r>
              <a:rPr lang="de-DE" dirty="0" smtClean="0"/>
              <a:t> Check</a:t>
            </a:r>
            <a:endParaRPr lang="de-DE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980728"/>
            <a:ext cx="9012265" cy="3469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4797152"/>
            <a:ext cx="3168352" cy="911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 bwMode="auto">
          <a:xfrm>
            <a:off x="186090" y="6453336"/>
            <a:ext cx="2135521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100" dirty="0" smtClean="0">
                <a:solidFill>
                  <a:schemeClr val="bg1"/>
                </a:solidFill>
                <a:sym typeface="Symbol"/>
              </a:rPr>
              <a:t>Filter et al., Opt. </a:t>
            </a:r>
            <a:r>
              <a:rPr lang="en-US" sz="1100" dirty="0" err="1" smtClean="0">
                <a:solidFill>
                  <a:schemeClr val="bg1"/>
                </a:solidFill>
                <a:sym typeface="Symbol"/>
              </a:rPr>
              <a:t>Lett</a:t>
            </a:r>
            <a:r>
              <a:rPr lang="en-US" sz="1100" dirty="0" smtClean="0">
                <a:solidFill>
                  <a:schemeClr val="bg1"/>
                </a:solidFill>
                <a:sym typeface="Symbol"/>
              </a:rPr>
              <a:t>. </a:t>
            </a:r>
            <a:r>
              <a:rPr lang="en-US" sz="1100" b="1" dirty="0" smtClean="0">
                <a:solidFill>
                  <a:schemeClr val="bg1"/>
                </a:solidFill>
                <a:sym typeface="Symbol"/>
              </a:rPr>
              <a:t>39 </a:t>
            </a:r>
            <a:r>
              <a:rPr lang="en-US" sz="1100" dirty="0" smtClean="0">
                <a:solidFill>
                  <a:schemeClr val="bg1"/>
                </a:solidFill>
                <a:sym typeface="Symbol"/>
              </a:rPr>
              <a:t>(2014)</a:t>
            </a:r>
            <a:endParaRPr lang="en-US" sz="1100" dirty="0">
              <a:solidFill>
                <a:schemeClr val="bg1"/>
              </a:solidFill>
              <a:sym typeface="Symbol"/>
            </a:endParaRPr>
          </a:p>
        </p:txBody>
      </p:sp>
      <p:sp>
        <p:nvSpPr>
          <p:cNvPr id="3" name="Textfeld 2"/>
          <p:cNvSpPr txBox="1"/>
          <p:nvPr/>
        </p:nvSpPr>
        <p:spPr bwMode="auto">
          <a:xfrm>
            <a:off x="4150399" y="4869160"/>
            <a:ext cx="38779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de-DE" dirty="0">
                <a:solidFill>
                  <a:srgbClr val="001B72"/>
                </a:solidFill>
                <a:sym typeface="Symbol"/>
              </a:rPr>
              <a:t>v</a:t>
            </a:r>
            <a:r>
              <a:rPr lang="de-DE" dirty="0" smtClean="0">
                <a:solidFill>
                  <a:srgbClr val="001B72"/>
                </a:solidFill>
                <a:sym typeface="Symbol"/>
              </a:rPr>
              <a:t>s.           </a:t>
            </a:r>
            <a:r>
              <a:rPr lang="de-DE" dirty="0" err="1" smtClean="0">
                <a:solidFill>
                  <a:srgbClr val="001B72"/>
                </a:solidFill>
                <a:sym typeface="Symbol"/>
              </a:rPr>
              <a:t>fully</a:t>
            </a:r>
            <a:r>
              <a:rPr lang="de-DE" dirty="0" smtClean="0">
                <a:solidFill>
                  <a:srgbClr val="001B72"/>
                </a:solidFill>
                <a:sym typeface="Symbol"/>
              </a:rPr>
              <a:t> </a:t>
            </a:r>
            <a:r>
              <a:rPr lang="de-DE" dirty="0" err="1" smtClean="0">
                <a:solidFill>
                  <a:srgbClr val="001B72"/>
                </a:solidFill>
                <a:sym typeface="Symbol"/>
              </a:rPr>
              <a:t>quantum</a:t>
            </a:r>
            <a:r>
              <a:rPr lang="de-DE" dirty="0" smtClean="0">
                <a:solidFill>
                  <a:srgbClr val="001B72"/>
                </a:solidFill>
                <a:sym typeface="Symbol"/>
              </a:rPr>
              <a:t> </a:t>
            </a:r>
            <a:r>
              <a:rPr lang="de-DE" dirty="0" err="1" smtClean="0">
                <a:solidFill>
                  <a:srgbClr val="001B72"/>
                </a:solidFill>
                <a:sym typeface="Symbol"/>
              </a:rPr>
              <a:t>computation</a:t>
            </a:r>
            <a:endParaRPr lang="de-DE" dirty="0">
              <a:solidFill>
                <a:srgbClr val="001B72"/>
              </a:solidFill>
              <a:sym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1143638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Check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nonclassicality</a:t>
            </a:r>
            <a:r>
              <a:rPr lang="de-DE" dirty="0" smtClean="0"/>
              <a:t> – </a:t>
            </a:r>
            <a:r>
              <a:rPr lang="de-DE" dirty="0" err="1" smtClean="0"/>
              <a:t>quantum</a:t>
            </a:r>
            <a:r>
              <a:rPr lang="de-DE" dirty="0" smtClean="0"/>
              <a:t> </a:t>
            </a:r>
            <a:r>
              <a:rPr lang="de-DE" dirty="0" err="1" smtClean="0"/>
              <a:t>simulations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 bwMode="auto">
          <a:xfrm>
            <a:off x="2195736" y="5055567"/>
            <a:ext cx="45055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de-DE" sz="2400" dirty="0">
                <a:solidFill>
                  <a:srgbClr val="001B72"/>
                </a:solidFill>
                <a:sym typeface="Symbol"/>
              </a:rPr>
              <a:t>t</a:t>
            </a:r>
            <a:r>
              <a:rPr lang="de-DE" sz="2400" dirty="0" smtClean="0">
                <a:solidFill>
                  <a:srgbClr val="001B72"/>
                </a:solidFill>
                <a:sym typeface="Symbol"/>
              </a:rPr>
              <a:t>rade-off: </a:t>
            </a:r>
            <a:r>
              <a:rPr lang="de-DE" sz="2400" dirty="0" smtClean="0">
                <a:solidFill>
                  <a:srgbClr val="FF0000"/>
                </a:solidFill>
                <a:sym typeface="Symbol"/>
              </a:rPr>
              <a:t>Purcell </a:t>
            </a:r>
            <a:r>
              <a:rPr lang="de-DE" sz="2400" dirty="0" err="1" smtClean="0">
                <a:solidFill>
                  <a:srgbClr val="FF0000"/>
                </a:solidFill>
                <a:sym typeface="Symbol"/>
              </a:rPr>
              <a:t>factor</a:t>
            </a:r>
            <a:r>
              <a:rPr lang="de-DE" sz="2400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de-DE" sz="2400" dirty="0" smtClean="0">
                <a:solidFill>
                  <a:srgbClr val="001B72"/>
                </a:solidFill>
                <a:sym typeface="Symbol"/>
              </a:rPr>
              <a:t>vs. </a:t>
            </a:r>
            <a:r>
              <a:rPr lang="de-DE" sz="2400" dirty="0">
                <a:solidFill>
                  <a:srgbClr val="FF0000"/>
                </a:solidFill>
                <a:sym typeface="Symbol"/>
              </a:rPr>
              <a:t>g</a:t>
            </a:r>
            <a:r>
              <a:rPr lang="de-DE" sz="2400" dirty="0" smtClean="0">
                <a:solidFill>
                  <a:srgbClr val="FF0000"/>
                </a:solidFill>
                <a:sym typeface="Symbol"/>
              </a:rPr>
              <a:t>²(0)</a:t>
            </a:r>
          </a:p>
        </p:txBody>
      </p:sp>
      <p:sp>
        <p:nvSpPr>
          <p:cNvPr id="10" name="Textfeld 9"/>
          <p:cNvSpPr txBox="1"/>
          <p:nvPr/>
        </p:nvSpPr>
        <p:spPr bwMode="auto">
          <a:xfrm>
            <a:off x="186090" y="6453336"/>
            <a:ext cx="2135521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100" dirty="0" smtClean="0">
                <a:solidFill>
                  <a:schemeClr val="bg1"/>
                </a:solidFill>
                <a:sym typeface="Symbol"/>
              </a:rPr>
              <a:t>Filter et al., Opt. </a:t>
            </a:r>
            <a:r>
              <a:rPr lang="en-US" sz="1100" dirty="0" err="1" smtClean="0">
                <a:solidFill>
                  <a:schemeClr val="bg1"/>
                </a:solidFill>
                <a:sym typeface="Symbol"/>
              </a:rPr>
              <a:t>Lett</a:t>
            </a:r>
            <a:r>
              <a:rPr lang="en-US" sz="1100" dirty="0" smtClean="0">
                <a:solidFill>
                  <a:schemeClr val="bg1"/>
                </a:solidFill>
                <a:sym typeface="Symbol"/>
              </a:rPr>
              <a:t>. </a:t>
            </a:r>
            <a:r>
              <a:rPr lang="en-US" sz="1100" b="1" dirty="0" smtClean="0">
                <a:solidFill>
                  <a:schemeClr val="bg1"/>
                </a:solidFill>
                <a:sym typeface="Symbol"/>
              </a:rPr>
              <a:t>39 </a:t>
            </a:r>
            <a:r>
              <a:rPr lang="en-US" sz="1100" dirty="0" smtClean="0">
                <a:solidFill>
                  <a:schemeClr val="bg1"/>
                </a:solidFill>
                <a:sym typeface="Symbol"/>
              </a:rPr>
              <a:t>(2014)</a:t>
            </a:r>
            <a:endParaRPr lang="en-US" sz="1100" dirty="0">
              <a:solidFill>
                <a:schemeClr val="bg1"/>
              </a:solidFill>
              <a:sym typeface="Symbol"/>
            </a:endParaRP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295260"/>
            <a:ext cx="4464496" cy="3357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9347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Conclusion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 bwMode="auto">
          <a:xfrm>
            <a:off x="1850521" y="1397675"/>
            <a:ext cx="5025735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de-DE" dirty="0" err="1" smtClean="0">
                <a:solidFill>
                  <a:srgbClr val="001B72"/>
                </a:solidFill>
                <a:sym typeface="Symbol"/>
              </a:rPr>
              <a:t>Plasmonics</a:t>
            </a:r>
            <a:r>
              <a:rPr lang="de-DE" dirty="0">
                <a:solidFill>
                  <a:srgbClr val="001B72"/>
                </a:solidFill>
                <a:sym typeface="Symbol"/>
              </a:rPr>
              <a:t>:</a:t>
            </a:r>
            <a:endParaRPr lang="de-DE" dirty="0" smtClean="0">
              <a:solidFill>
                <a:srgbClr val="001B72"/>
              </a:solidFill>
              <a:sym typeface="Symbol"/>
            </a:endParaRPr>
          </a:p>
          <a:p>
            <a:pPr marL="285750" indent="-28575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dirty="0" err="1" smtClean="0">
                <a:solidFill>
                  <a:srgbClr val="001B72"/>
                </a:solidFill>
                <a:sym typeface="Symbol"/>
              </a:rPr>
              <a:t>Electrical</a:t>
            </a:r>
            <a:r>
              <a:rPr lang="de-DE" dirty="0" smtClean="0">
                <a:solidFill>
                  <a:srgbClr val="001B72"/>
                </a:solidFill>
                <a:sym typeface="Symbol"/>
              </a:rPr>
              <a:t> </a:t>
            </a:r>
            <a:r>
              <a:rPr lang="de-DE" dirty="0" err="1" smtClean="0">
                <a:solidFill>
                  <a:srgbClr val="001B72"/>
                </a:solidFill>
                <a:sym typeface="Symbol"/>
              </a:rPr>
              <a:t>engineering</a:t>
            </a:r>
            <a:r>
              <a:rPr lang="de-DE" dirty="0" smtClean="0">
                <a:solidFill>
                  <a:srgbClr val="001B72"/>
                </a:solidFill>
                <a:sym typeface="Symbol"/>
              </a:rPr>
              <a:t> – </a:t>
            </a:r>
            <a:r>
              <a:rPr lang="de-DE" dirty="0" err="1" smtClean="0">
                <a:solidFill>
                  <a:srgbClr val="001B72"/>
                </a:solidFill>
                <a:sym typeface="Symbol"/>
              </a:rPr>
              <a:t>nanoantenna</a:t>
            </a:r>
            <a:r>
              <a:rPr lang="de-DE" dirty="0" smtClean="0">
                <a:solidFill>
                  <a:srgbClr val="001B72"/>
                </a:solidFill>
                <a:sym typeface="Symbol"/>
              </a:rPr>
              <a:t> design</a:t>
            </a:r>
          </a:p>
          <a:p>
            <a:pPr marL="285750" indent="-28575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dirty="0" err="1" smtClean="0">
                <a:solidFill>
                  <a:srgbClr val="001B72"/>
                </a:solidFill>
                <a:sym typeface="Symbol"/>
              </a:rPr>
              <a:t>Nanofabrication</a:t>
            </a:r>
            <a:r>
              <a:rPr lang="de-DE" dirty="0" smtClean="0">
                <a:solidFill>
                  <a:srgbClr val="001B72"/>
                </a:solidFill>
                <a:sym typeface="Symbol"/>
              </a:rPr>
              <a:t> – </a:t>
            </a:r>
            <a:r>
              <a:rPr lang="de-DE" dirty="0" err="1" smtClean="0">
                <a:solidFill>
                  <a:srgbClr val="001B72"/>
                </a:solidFill>
                <a:sym typeface="Symbol"/>
              </a:rPr>
              <a:t>physical</a:t>
            </a:r>
            <a:r>
              <a:rPr lang="de-DE" dirty="0" smtClean="0">
                <a:solidFill>
                  <a:srgbClr val="001B72"/>
                </a:solidFill>
                <a:sym typeface="Symbol"/>
              </a:rPr>
              <a:t>, </a:t>
            </a:r>
            <a:r>
              <a:rPr lang="de-DE" dirty="0" err="1" smtClean="0">
                <a:solidFill>
                  <a:srgbClr val="001B72"/>
                </a:solidFill>
                <a:sym typeface="Symbol"/>
              </a:rPr>
              <a:t>chemical</a:t>
            </a:r>
            <a:endParaRPr lang="de-DE" dirty="0" smtClean="0">
              <a:solidFill>
                <a:srgbClr val="001B72"/>
              </a:solidFill>
              <a:sym typeface="Symbol"/>
            </a:endParaRPr>
          </a:p>
          <a:p>
            <a:pPr marL="285750" indent="-28575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dirty="0" err="1" smtClean="0">
                <a:solidFill>
                  <a:srgbClr val="001B72"/>
                </a:solidFill>
                <a:sym typeface="Symbol"/>
              </a:rPr>
              <a:t>Nanophotonics</a:t>
            </a:r>
            <a:r>
              <a:rPr lang="de-DE" dirty="0" smtClean="0">
                <a:solidFill>
                  <a:srgbClr val="001B72"/>
                </a:solidFill>
                <a:sym typeface="Symbol"/>
              </a:rPr>
              <a:t> – </a:t>
            </a:r>
            <a:r>
              <a:rPr lang="de-DE" dirty="0" err="1" smtClean="0">
                <a:solidFill>
                  <a:srgbClr val="001B72"/>
                </a:solidFill>
                <a:sym typeface="Symbol"/>
              </a:rPr>
              <a:t>theoretical</a:t>
            </a:r>
            <a:r>
              <a:rPr lang="de-DE" dirty="0" smtClean="0">
                <a:solidFill>
                  <a:srgbClr val="001B72"/>
                </a:solidFill>
                <a:sym typeface="Symbol"/>
              </a:rPr>
              <a:t> </a:t>
            </a:r>
            <a:r>
              <a:rPr lang="de-DE" dirty="0" err="1" smtClean="0">
                <a:solidFill>
                  <a:srgbClr val="001B72"/>
                </a:solidFill>
                <a:sym typeface="Symbol"/>
              </a:rPr>
              <a:t>description</a:t>
            </a:r>
            <a:endParaRPr lang="de-DE" dirty="0" smtClean="0">
              <a:solidFill>
                <a:srgbClr val="001B72"/>
              </a:solidFill>
              <a:sym typeface="Symbol"/>
            </a:endParaRPr>
          </a:p>
          <a:p>
            <a:pPr marL="285750" indent="-28575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rgbClr val="FF0000"/>
                </a:solidFill>
                <a:sym typeface="Symbol"/>
              </a:rPr>
              <a:t>Quantum </a:t>
            </a:r>
            <a:r>
              <a:rPr lang="de-DE" dirty="0" err="1" smtClean="0">
                <a:solidFill>
                  <a:srgbClr val="FF0000"/>
                </a:solidFill>
                <a:sym typeface="Symbol"/>
              </a:rPr>
              <a:t>optics</a:t>
            </a:r>
            <a:endParaRPr lang="de-DE" dirty="0" smtClean="0">
              <a:solidFill>
                <a:srgbClr val="FF0000"/>
              </a:solidFill>
              <a:sym typeface="Symbol"/>
            </a:endParaRPr>
          </a:p>
        </p:txBody>
      </p:sp>
      <p:sp>
        <p:nvSpPr>
          <p:cNvPr id="4" name="Textfeld 3"/>
          <p:cNvSpPr txBox="1"/>
          <p:nvPr/>
        </p:nvSpPr>
        <p:spPr bwMode="auto">
          <a:xfrm>
            <a:off x="1907704" y="4293096"/>
            <a:ext cx="432041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de-DE" dirty="0" err="1" smtClean="0">
                <a:solidFill>
                  <a:srgbClr val="001B72"/>
                </a:solidFill>
                <a:sym typeface="Symbol"/>
              </a:rPr>
              <a:t>nanoantenna</a:t>
            </a:r>
            <a:r>
              <a:rPr lang="de-DE" dirty="0" smtClean="0">
                <a:solidFill>
                  <a:srgbClr val="001B72"/>
                </a:solidFill>
                <a:sym typeface="Symbol"/>
              </a:rPr>
              <a:t> </a:t>
            </a:r>
            <a:r>
              <a:rPr lang="de-DE" dirty="0" err="1" smtClean="0">
                <a:solidFill>
                  <a:srgbClr val="001B72"/>
                </a:solidFill>
                <a:sym typeface="Symbol"/>
              </a:rPr>
              <a:t>cQED</a:t>
            </a:r>
            <a:r>
              <a:rPr lang="de-DE" dirty="0" smtClean="0">
                <a:solidFill>
                  <a:srgbClr val="001B72"/>
                </a:solidFill>
                <a:sym typeface="Symbol"/>
              </a:rPr>
              <a:t>:</a:t>
            </a:r>
          </a:p>
          <a:p>
            <a:pPr marL="285750" indent="-28575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dirty="0" err="1" smtClean="0">
                <a:solidFill>
                  <a:srgbClr val="001B72"/>
                </a:solidFill>
                <a:sym typeface="Symbol"/>
              </a:rPr>
              <a:t>parameters</a:t>
            </a:r>
            <a:r>
              <a:rPr lang="de-DE" dirty="0" smtClean="0">
                <a:solidFill>
                  <a:srgbClr val="001B72"/>
                </a:solidFill>
                <a:sym typeface="Symbol"/>
              </a:rPr>
              <a:t> </a:t>
            </a:r>
            <a:r>
              <a:rPr lang="de-DE" dirty="0" err="1" smtClean="0">
                <a:solidFill>
                  <a:srgbClr val="001B72"/>
                </a:solidFill>
                <a:sym typeface="Symbol"/>
              </a:rPr>
              <a:t>from</a:t>
            </a:r>
            <a:r>
              <a:rPr lang="de-DE" dirty="0" smtClean="0">
                <a:solidFill>
                  <a:srgbClr val="001B72"/>
                </a:solidFill>
                <a:sym typeface="Symbol"/>
              </a:rPr>
              <a:t> </a:t>
            </a:r>
            <a:r>
              <a:rPr lang="de-DE" dirty="0" err="1" smtClean="0">
                <a:solidFill>
                  <a:srgbClr val="001B72"/>
                </a:solidFill>
                <a:sym typeface="Symbol"/>
              </a:rPr>
              <a:t>classical</a:t>
            </a:r>
            <a:r>
              <a:rPr lang="de-DE" dirty="0" smtClean="0">
                <a:solidFill>
                  <a:srgbClr val="001B72"/>
                </a:solidFill>
                <a:sym typeface="Symbol"/>
              </a:rPr>
              <a:t> </a:t>
            </a:r>
            <a:r>
              <a:rPr lang="de-DE" dirty="0" err="1" smtClean="0">
                <a:solidFill>
                  <a:srgbClr val="001B72"/>
                </a:solidFill>
                <a:sym typeface="Symbol"/>
              </a:rPr>
              <a:t>simulations</a:t>
            </a:r>
            <a:endParaRPr lang="de-DE" dirty="0" smtClean="0">
              <a:solidFill>
                <a:srgbClr val="001B72"/>
              </a:solidFill>
              <a:sym typeface="Symbol"/>
            </a:endParaRPr>
          </a:p>
          <a:p>
            <a:pPr marL="285750" indent="-28575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dirty="0" err="1" smtClean="0">
                <a:solidFill>
                  <a:srgbClr val="001B72"/>
                </a:solidFill>
                <a:sym typeface="Symbol"/>
              </a:rPr>
              <a:t>true</a:t>
            </a:r>
            <a:r>
              <a:rPr lang="de-DE" dirty="0" smtClean="0">
                <a:solidFill>
                  <a:srgbClr val="001B72"/>
                </a:solidFill>
                <a:sym typeface="Symbol"/>
              </a:rPr>
              <a:t> </a:t>
            </a:r>
            <a:r>
              <a:rPr lang="de-DE" dirty="0" err="1" smtClean="0">
                <a:solidFill>
                  <a:srgbClr val="001B72"/>
                </a:solidFill>
                <a:sym typeface="Symbol"/>
              </a:rPr>
              <a:t>quantum</a:t>
            </a:r>
            <a:r>
              <a:rPr lang="de-DE" dirty="0" smtClean="0">
                <a:solidFill>
                  <a:srgbClr val="001B72"/>
                </a:solidFill>
                <a:sym typeface="Symbol"/>
              </a:rPr>
              <a:t> </a:t>
            </a:r>
            <a:r>
              <a:rPr lang="de-DE" dirty="0" err="1" smtClean="0">
                <a:solidFill>
                  <a:srgbClr val="001B72"/>
                </a:solidFill>
                <a:sym typeface="Symbol"/>
              </a:rPr>
              <a:t>phenomena</a:t>
            </a:r>
            <a:endParaRPr lang="de-DE" dirty="0">
              <a:solidFill>
                <a:srgbClr val="001B72"/>
              </a:solidFill>
              <a:sym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3030554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feld 2"/>
          <p:cNvSpPr txBox="1"/>
          <p:nvPr/>
        </p:nvSpPr>
        <p:spPr bwMode="auto">
          <a:xfrm>
            <a:off x="3419872" y="3068960"/>
            <a:ext cx="232307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de-DE" sz="4000" dirty="0" smtClean="0">
                <a:solidFill>
                  <a:srgbClr val="001B72"/>
                </a:solidFill>
                <a:sym typeface="Symbol"/>
              </a:rPr>
              <a:t>Appendix</a:t>
            </a:r>
            <a:endParaRPr lang="de-DE" sz="4000" dirty="0">
              <a:solidFill>
                <a:srgbClr val="001B72"/>
              </a:solidFill>
              <a:sym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1406012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Cavity</a:t>
            </a:r>
            <a:r>
              <a:rPr lang="de-DE" dirty="0" smtClean="0"/>
              <a:t> </a:t>
            </a:r>
            <a:r>
              <a:rPr lang="de-DE" dirty="0" err="1" smtClean="0"/>
              <a:t>Quantization</a:t>
            </a:r>
            <a:r>
              <a:rPr lang="de-DE" dirty="0" smtClean="0"/>
              <a:t> in a </a:t>
            </a:r>
            <a:r>
              <a:rPr lang="de-DE" dirty="0" err="1" smtClean="0"/>
              <a:t>Nutshell</a:t>
            </a:r>
            <a:r>
              <a:rPr lang="de-DE" dirty="0" smtClean="0"/>
              <a:t> I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 bwMode="auto">
          <a:xfrm>
            <a:off x="1043608" y="1417850"/>
            <a:ext cx="30786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de-DE" dirty="0" smtClean="0">
                <a:solidFill>
                  <a:srgbClr val="001B72"/>
                </a:solidFill>
                <a:sym typeface="Symbol"/>
              </a:rPr>
              <a:t>Single-mode </a:t>
            </a:r>
            <a:r>
              <a:rPr lang="de-DE" dirty="0" err="1" smtClean="0">
                <a:solidFill>
                  <a:srgbClr val="001B72"/>
                </a:solidFill>
                <a:sym typeface="Symbol"/>
              </a:rPr>
              <a:t>cavity</a:t>
            </a:r>
            <a:r>
              <a:rPr lang="de-DE" dirty="0" smtClean="0">
                <a:solidFill>
                  <a:srgbClr val="001B72"/>
                </a:solidFill>
                <a:sym typeface="Symbol"/>
              </a:rPr>
              <a:t>, Volume </a:t>
            </a:r>
            <a:endParaRPr lang="de-DE" dirty="0">
              <a:solidFill>
                <a:srgbClr val="FF0000"/>
              </a:solidFill>
              <a:sym typeface="Symbol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46" y="2409345"/>
            <a:ext cx="4531474" cy="1379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712" y="1447229"/>
            <a:ext cx="2228825" cy="310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26" y="4549551"/>
            <a:ext cx="8205238" cy="1543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123474"/>
            <a:ext cx="721374" cy="276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 bwMode="auto">
          <a:xfrm>
            <a:off x="251520" y="4077072"/>
            <a:ext cx="64556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de-DE" dirty="0" smtClean="0">
                <a:solidFill>
                  <a:srgbClr val="001B72"/>
                </a:solidFill>
                <a:sym typeface="Symbol"/>
              </a:rPr>
              <a:t>Hamilton </a:t>
            </a:r>
            <a:r>
              <a:rPr lang="de-DE" dirty="0" err="1" smtClean="0">
                <a:solidFill>
                  <a:srgbClr val="001B72"/>
                </a:solidFill>
                <a:sym typeface="Symbol"/>
              </a:rPr>
              <a:t>function</a:t>
            </a:r>
            <a:r>
              <a:rPr lang="de-DE" dirty="0" smtClean="0">
                <a:solidFill>
                  <a:srgbClr val="001B72"/>
                </a:solidFill>
                <a:sym typeface="Symbol"/>
              </a:rPr>
              <a:t> </a:t>
            </a:r>
            <a:r>
              <a:rPr lang="de-DE" dirty="0" err="1" smtClean="0">
                <a:solidFill>
                  <a:srgbClr val="001B72"/>
                </a:solidFill>
                <a:sym typeface="Symbol"/>
              </a:rPr>
              <a:t>from</a:t>
            </a:r>
            <a:r>
              <a:rPr lang="de-DE" dirty="0" smtClean="0">
                <a:solidFill>
                  <a:srgbClr val="001B72"/>
                </a:solidFill>
                <a:sym typeface="Symbol"/>
              </a:rPr>
              <a:t> </a:t>
            </a:r>
            <a:r>
              <a:rPr lang="de-DE" dirty="0" err="1" smtClean="0">
                <a:solidFill>
                  <a:srgbClr val="001B72"/>
                </a:solidFill>
                <a:sym typeface="Symbol"/>
              </a:rPr>
              <a:t>energy</a:t>
            </a:r>
            <a:r>
              <a:rPr lang="de-DE" dirty="0" smtClean="0">
                <a:solidFill>
                  <a:srgbClr val="001B72"/>
                </a:solidFill>
                <a:sym typeface="Symbol"/>
              </a:rPr>
              <a:t> </a:t>
            </a:r>
            <a:r>
              <a:rPr lang="de-DE" dirty="0" err="1" smtClean="0">
                <a:solidFill>
                  <a:srgbClr val="001B72"/>
                </a:solidFill>
                <a:sym typeface="Symbol"/>
              </a:rPr>
              <a:t>density</a:t>
            </a:r>
            <a:r>
              <a:rPr lang="de-DE" dirty="0" smtClean="0">
                <a:solidFill>
                  <a:srgbClr val="001B72"/>
                </a:solidFill>
                <a:sym typeface="Symbol"/>
              </a:rPr>
              <a:t> </a:t>
            </a:r>
            <a:r>
              <a:rPr lang="de-DE" dirty="0" err="1" smtClean="0">
                <a:solidFill>
                  <a:srgbClr val="001B72"/>
                </a:solidFill>
                <a:sym typeface="Symbol"/>
              </a:rPr>
              <a:t>and</a:t>
            </a:r>
            <a:r>
              <a:rPr lang="de-DE" dirty="0" smtClean="0">
                <a:solidFill>
                  <a:srgbClr val="001B72"/>
                </a:solidFill>
                <a:sym typeface="Symbol"/>
              </a:rPr>
              <a:t> </a:t>
            </a:r>
            <a:r>
              <a:rPr lang="de-DE" dirty="0" err="1" smtClean="0">
                <a:solidFill>
                  <a:srgbClr val="001B72"/>
                </a:solidFill>
                <a:sym typeface="Symbol"/>
              </a:rPr>
              <a:t>with</a:t>
            </a:r>
            <a:r>
              <a:rPr lang="de-DE" dirty="0" smtClean="0">
                <a:solidFill>
                  <a:srgbClr val="001B72"/>
                </a:solidFill>
                <a:sym typeface="Symbol"/>
              </a:rPr>
              <a:t> Hamilton </a:t>
            </a:r>
            <a:r>
              <a:rPr lang="de-DE" dirty="0" err="1" smtClean="0">
                <a:solidFill>
                  <a:srgbClr val="001B72"/>
                </a:solidFill>
                <a:sym typeface="Symbol"/>
              </a:rPr>
              <a:t>eqs</a:t>
            </a:r>
            <a:r>
              <a:rPr lang="de-DE" dirty="0">
                <a:solidFill>
                  <a:srgbClr val="001B72"/>
                </a:solidFill>
                <a:sym typeface="Symbol"/>
              </a:rPr>
              <a:t>:</a:t>
            </a:r>
          </a:p>
        </p:txBody>
      </p:sp>
      <p:pic>
        <p:nvPicPr>
          <p:cNvPr id="13" name="Picture 3" descr="U:\Talks\201309 Nanoantennas for Strong Coupling\Bilder\cqed mirrors and two level system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336" y="1072176"/>
            <a:ext cx="1237460" cy="106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eck 3"/>
          <p:cNvSpPr/>
          <p:nvPr/>
        </p:nvSpPr>
        <p:spPr bwMode="auto">
          <a:xfrm>
            <a:off x="4139952" y="2470305"/>
            <a:ext cx="572484" cy="288032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476" y="2276872"/>
            <a:ext cx="4371012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7098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Cavity</a:t>
            </a:r>
            <a:r>
              <a:rPr lang="de-DE" dirty="0" smtClean="0"/>
              <a:t> </a:t>
            </a:r>
            <a:r>
              <a:rPr lang="de-DE" dirty="0" err="1" smtClean="0"/>
              <a:t>Quantization</a:t>
            </a:r>
            <a:r>
              <a:rPr lang="de-DE" dirty="0" smtClean="0"/>
              <a:t> in a </a:t>
            </a:r>
            <a:r>
              <a:rPr lang="de-DE" dirty="0" err="1" smtClean="0"/>
              <a:t>Nutshell</a:t>
            </a:r>
            <a:r>
              <a:rPr lang="de-DE" dirty="0" smtClean="0"/>
              <a:t> II</a:t>
            </a:r>
            <a:endParaRPr lang="de-DE" dirty="0"/>
          </a:p>
        </p:txBody>
      </p:sp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420889"/>
            <a:ext cx="2232247" cy="283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49" y="2813236"/>
            <a:ext cx="7153203" cy="759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71" y="3553979"/>
            <a:ext cx="2451317" cy="739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 descr="U:\Talks\201309 Nanoantennas for Strong Coupling\Bilder\cqed mirrors and two level system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336" y="1072176"/>
            <a:ext cx="1237460" cy="106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/>
          <p:cNvSpPr txBox="1"/>
          <p:nvPr/>
        </p:nvSpPr>
        <p:spPr bwMode="auto">
          <a:xfrm>
            <a:off x="611560" y="1072176"/>
            <a:ext cx="476284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de-DE" dirty="0" err="1" smtClean="0">
                <a:solidFill>
                  <a:srgbClr val="001B72"/>
                </a:solidFill>
                <a:sym typeface="Symbol"/>
              </a:rPr>
              <a:t>Canonical</a:t>
            </a:r>
            <a:r>
              <a:rPr lang="de-DE" dirty="0" smtClean="0">
                <a:solidFill>
                  <a:srgbClr val="001B72"/>
                </a:solidFill>
                <a:sym typeface="Symbol"/>
              </a:rPr>
              <a:t> </a:t>
            </a:r>
            <a:r>
              <a:rPr lang="de-DE" dirty="0" err="1" smtClean="0">
                <a:solidFill>
                  <a:srgbClr val="001B72"/>
                </a:solidFill>
                <a:sym typeface="Symbol"/>
              </a:rPr>
              <a:t>commutation</a:t>
            </a:r>
            <a:r>
              <a:rPr lang="de-DE" dirty="0" smtClean="0">
                <a:solidFill>
                  <a:srgbClr val="001B72"/>
                </a:solidFill>
                <a:sym typeface="Symbol"/>
              </a:rPr>
              <a:t> </a:t>
            </a:r>
            <a:r>
              <a:rPr lang="de-DE" dirty="0" err="1" smtClean="0">
                <a:solidFill>
                  <a:srgbClr val="001B72"/>
                </a:solidFill>
                <a:sym typeface="Symbol"/>
              </a:rPr>
              <a:t>relation</a:t>
            </a:r>
            <a:endParaRPr lang="de-DE" dirty="0" smtClean="0">
              <a:solidFill>
                <a:srgbClr val="001B72"/>
              </a:solidFill>
              <a:sym typeface="Symbol"/>
            </a:endParaRPr>
          </a:p>
          <a:p>
            <a:pPr eaLnBrk="1" hangingPunct="1">
              <a:spcBef>
                <a:spcPct val="50000"/>
              </a:spcBef>
            </a:pPr>
            <a:r>
              <a:rPr lang="de-DE" dirty="0" smtClean="0">
                <a:solidFill>
                  <a:srgbClr val="001B72"/>
                </a:solidFill>
                <a:sym typeface="Symbol"/>
              </a:rPr>
              <a:t>	→ </a:t>
            </a:r>
            <a:r>
              <a:rPr lang="de-DE" dirty="0" err="1" smtClean="0">
                <a:solidFill>
                  <a:srgbClr val="001B72"/>
                </a:solidFill>
                <a:sym typeface="Symbol"/>
              </a:rPr>
              <a:t>annihilation</a:t>
            </a:r>
            <a:r>
              <a:rPr lang="de-DE" dirty="0" smtClean="0">
                <a:solidFill>
                  <a:srgbClr val="001B72"/>
                </a:solidFill>
                <a:sym typeface="Symbol"/>
              </a:rPr>
              <a:t> &amp; </a:t>
            </a:r>
            <a:r>
              <a:rPr lang="de-DE" dirty="0" err="1" smtClean="0">
                <a:solidFill>
                  <a:srgbClr val="001B72"/>
                </a:solidFill>
                <a:sym typeface="Symbol"/>
              </a:rPr>
              <a:t>creation</a:t>
            </a:r>
            <a:r>
              <a:rPr lang="de-DE" dirty="0" smtClean="0">
                <a:solidFill>
                  <a:srgbClr val="001B72"/>
                </a:solidFill>
                <a:sym typeface="Symbol"/>
              </a:rPr>
              <a:t> </a:t>
            </a:r>
            <a:r>
              <a:rPr lang="de-DE" dirty="0" err="1" smtClean="0">
                <a:solidFill>
                  <a:srgbClr val="001B72"/>
                </a:solidFill>
                <a:sym typeface="Symbol"/>
              </a:rPr>
              <a:t>operators</a:t>
            </a:r>
            <a:endParaRPr lang="de-DE" dirty="0" smtClean="0">
              <a:solidFill>
                <a:srgbClr val="001B72"/>
              </a:solidFill>
              <a:sym typeface="Symbol"/>
            </a:endParaRPr>
          </a:p>
          <a:p>
            <a:pPr eaLnBrk="1" hangingPunct="1">
              <a:spcBef>
                <a:spcPct val="50000"/>
              </a:spcBef>
            </a:pPr>
            <a:r>
              <a:rPr lang="de-DE" dirty="0">
                <a:solidFill>
                  <a:srgbClr val="001B72"/>
                </a:solidFill>
                <a:sym typeface="Symbol"/>
              </a:rPr>
              <a:t>	</a:t>
            </a:r>
            <a:r>
              <a:rPr lang="de-DE" dirty="0" smtClean="0">
                <a:solidFill>
                  <a:srgbClr val="001B72"/>
                </a:solidFill>
                <a:sym typeface="Symbol"/>
              </a:rPr>
              <a:t>	</a:t>
            </a:r>
            <a:r>
              <a:rPr lang="de-DE" dirty="0">
                <a:solidFill>
                  <a:srgbClr val="001B72"/>
                </a:solidFill>
                <a:sym typeface="Symbol"/>
              </a:rPr>
              <a:t> → </a:t>
            </a:r>
            <a:r>
              <a:rPr lang="de-DE" dirty="0" smtClean="0">
                <a:solidFill>
                  <a:srgbClr val="001B72"/>
                </a:solidFill>
                <a:sym typeface="Symbol"/>
              </a:rPr>
              <a:t>Hamilton &amp; </a:t>
            </a:r>
            <a:r>
              <a:rPr lang="de-DE" dirty="0" err="1" smtClean="0">
                <a:solidFill>
                  <a:srgbClr val="001B72"/>
                </a:solidFill>
                <a:sym typeface="Symbol"/>
              </a:rPr>
              <a:t>interactions</a:t>
            </a:r>
            <a:endParaRPr lang="de-DE" dirty="0">
              <a:solidFill>
                <a:srgbClr val="001B72"/>
              </a:solidFill>
              <a:sym typeface="Symbol"/>
            </a:endParaRPr>
          </a:p>
        </p:txBody>
      </p:sp>
      <p:pic>
        <p:nvPicPr>
          <p:cNvPr id="13322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835210"/>
            <a:ext cx="4643717" cy="1474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514572"/>
            <a:ext cx="1839997" cy="363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feld 7"/>
          <p:cNvSpPr txBox="1"/>
          <p:nvPr/>
        </p:nvSpPr>
        <p:spPr bwMode="auto">
          <a:xfrm>
            <a:off x="1763688" y="4509120"/>
            <a:ext cx="24160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de-DE" dirty="0" smtClean="0">
                <a:solidFill>
                  <a:srgbClr val="001B72"/>
                </a:solidFill>
                <a:sym typeface="Symbol"/>
              </a:rPr>
              <a:t>:  </a:t>
            </a:r>
            <a:r>
              <a:rPr lang="de-DE" dirty="0" err="1" smtClean="0">
                <a:solidFill>
                  <a:srgbClr val="001B72"/>
                </a:solidFill>
                <a:sym typeface="Symbol"/>
              </a:rPr>
              <a:t>fully</a:t>
            </a:r>
            <a:r>
              <a:rPr lang="de-DE" dirty="0" smtClean="0">
                <a:solidFill>
                  <a:srgbClr val="001B72"/>
                </a:solidFill>
                <a:sym typeface="Symbol"/>
              </a:rPr>
              <a:t> </a:t>
            </a:r>
            <a:r>
              <a:rPr lang="de-DE" dirty="0" err="1" smtClean="0">
                <a:solidFill>
                  <a:srgbClr val="001B72"/>
                </a:solidFill>
                <a:sym typeface="Symbol"/>
              </a:rPr>
              <a:t>quantum</a:t>
            </a:r>
            <a:r>
              <a:rPr lang="de-DE" dirty="0" smtClean="0">
                <a:solidFill>
                  <a:srgbClr val="001B72"/>
                </a:solidFill>
                <a:sym typeface="Symbol"/>
              </a:rPr>
              <a:t> </a:t>
            </a:r>
            <a:r>
              <a:rPr lang="de-DE" dirty="0" err="1" smtClean="0">
                <a:solidFill>
                  <a:srgbClr val="001B72"/>
                </a:solidFill>
                <a:sym typeface="Symbol"/>
              </a:rPr>
              <a:t>fields</a:t>
            </a:r>
            <a:r>
              <a:rPr lang="de-DE" dirty="0" smtClean="0">
                <a:solidFill>
                  <a:srgbClr val="001B72"/>
                </a:solidFill>
                <a:sym typeface="Symbol"/>
              </a:rPr>
              <a:t>:</a:t>
            </a:r>
            <a:endParaRPr lang="de-DE" dirty="0">
              <a:solidFill>
                <a:srgbClr val="001B72"/>
              </a:solidFill>
              <a:sym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1614296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Squeezed</a:t>
            </a:r>
            <a:r>
              <a:rPr lang="de-DE" dirty="0" smtClean="0"/>
              <a:t> Light - Heisenberg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8388350" y="0"/>
            <a:ext cx="755650" cy="476250"/>
          </a:xfrm>
          <a:prstGeom prst="rect">
            <a:avLst/>
          </a:prstGeom>
        </p:spPr>
        <p:txBody>
          <a:bodyPr/>
          <a:lstStyle/>
          <a:p>
            <a:fld id="{7D46BDC3-EBE8-4656-BC33-CA4E125021DF}" type="slidenum">
              <a:rPr lang="en-US" sz="2000" smtClean="0">
                <a:solidFill>
                  <a:srgbClr val="000000"/>
                </a:solidFill>
              </a:rPr>
              <a:pPr/>
              <a:t>28</a:t>
            </a:fld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6" name="Textfeld 5"/>
          <p:cNvSpPr txBox="1"/>
          <p:nvPr/>
        </p:nvSpPr>
        <p:spPr bwMode="auto">
          <a:xfrm>
            <a:off x="1403648" y="1541691"/>
            <a:ext cx="2018501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de-DE" dirty="0" smtClean="0">
                <a:solidFill>
                  <a:srgbClr val="FF0000"/>
                </a:solidFill>
                <a:sym typeface="Symbol"/>
              </a:rPr>
              <a:t>Heisenberg</a:t>
            </a:r>
            <a:r>
              <a:rPr lang="de-DE" dirty="0" smtClean="0">
                <a:solidFill>
                  <a:srgbClr val="001B72"/>
                </a:solidFill>
                <a:sym typeface="Symbol"/>
              </a:rPr>
              <a:t>:</a:t>
            </a:r>
          </a:p>
          <a:p>
            <a:pPr eaLnBrk="1" hangingPunct="1">
              <a:spcBef>
                <a:spcPct val="50000"/>
              </a:spcBef>
            </a:pPr>
            <a:endParaRPr lang="de-DE" dirty="0">
              <a:solidFill>
                <a:srgbClr val="001B72"/>
              </a:solidFill>
              <a:sym typeface="Symbol"/>
            </a:endParaRPr>
          </a:p>
          <a:p>
            <a:pPr eaLnBrk="1" hangingPunct="1">
              <a:spcBef>
                <a:spcPct val="50000"/>
              </a:spcBef>
            </a:pPr>
            <a:r>
              <a:rPr lang="de-DE" dirty="0" err="1">
                <a:solidFill>
                  <a:srgbClr val="001B72"/>
                </a:solidFill>
                <a:sym typeface="Symbol"/>
              </a:rPr>
              <a:t>w</a:t>
            </a:r>
            <a:r>
              <a:rPr lang="de-DE" dirty="0" err="1" smtClean="0">
                <a:solidFill>
                  <a:srgbClr val="001B72"/>
                </a:solidFill>
                <a:sym typeface="Symbol"/>
              </a:rPr>
              <a:t>ith</a:t>
            </a:r>
            <a:r>
              <a:rPr lang="de-DE" dirty="0" smtClean="0">
                <a:solidFill>
                  <a:srgbClr val="001B72"/>
                </a:solidFill>
                <a:sym typeface="Symbol"/>
              </a:rPr>
              <a:t> </a:t>
            </a:r>
            <a:r>
              <a:rPr lang="de-DE" dirty="0" err="1" smtClean="0">
                <a:solidFill>
                  <a:srgbClr val="001B72"/>
                </a:solidFill>
                <a:sym typeface="Symbol"/>
              </a:rPr>
              <a:t>std.</a:t>
            </a:r>
            <a:r>
              <a:rPr lang="de-DE" dirty="0" smtClean="0">
                <a:solidFill>
                  <a:srgbClr val="001B72"/>
                </a:solidFill>
                <a:sym typeface="Symbol"/>
              </a:rPr>
              <a:t> </a:t>
            </a:r>
            <a:r>
              <a:rPr lang="de-DE" dirty="0" err="1" smtClean="0">
                <a:solidFill>
                  <a:srgbClr val="001B72"/>
                </a:solidFill>
                <a:sym typeface="Symbol"/>
              </a:rPr>
              <a:t>deviation</a:t>
            </a:r>
            <a:endParaRPr lang="de-DE" dirty="0" smtClean="0">
              <a:solidFill>
                <a:srgbClr val="001B72"/>
              </a:solidFill>
              <a:sym typeface="Symbol"/>
            </a:endParaRPr>
          </a:p>
          <a:p>
            <a:pPr eaLnBrk="1" hangingPunct="1">
              <a:spcBef>
                <a:spcPct val="50000"/>
              </a:spcBef>
            </a:pPr>
            <a:endParaRPr lang="de-DE" dirty="0">
              <a:solidFill>
                <a:srgbClr val="001B72"/>
              </a:solidFill>
              <a:sym typeface="Symbol"/>
            </a:endParaRPr>
          </a:p>
          <a:p>
            <a:pPr eaLnBrk="1" hangingPunct="1">
              <a:spcBef>
                <a:spcPct val="50000"/>
              </a:spcBef>
            </a:pPr>
            <a:r>
              <a:rPr lang="de-DE" dirty="0" err="1" smtClean="0">
                <a:solidFill>
                  <a:srgbClr val="001B72"/>
                </a:solidFill>
                <a:sym typeface="Symbol"/>
              </a:rPr>
              <a:t>example</a:t>
            </a:r>
            <a:r>
              <a:rPr lang="de-DE" dirty="0" smtClean="0">
                <a:solidFill>
                  <a:srgbClr val="001B72"/>
                </a:solidFill>
                <a:sym typeface="Symbol"/>
              </a:rPr>
              <a:t>:</a:t>
            </a:r>
            <a:endParaRPr lang="de-DE" dirty="0">
              <a:solidFill>
                <a:srgbClr val="001B72"/>
              </a:solidFill>
              <a:sym typeface="Symbol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325667"/>
            <a:ext cx="33337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157368"/>
            <a:ext cx="289560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0470" y="3176915"/>
            <a:ext cx="17716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/>
          <p:cNvSpPr txBox="1"/>
          <p:nvPr/>
        </p:nvSpPr>
        <p:spPr bwMode="auto">
          <a:xfrm>
            <a:off x="451127" y="4372362"/>
            <a:ext cx="8161209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de-DE" dirty="0" err="1" smtClean="0">
                <a:solidFill>
                  <a:srgbClr val="001B72"/>
                </a:solidFill>
                <a:sym typeface="Symbol"/>
              </a:rPr>
              <a:t>Possibility</a:t>
            </a:r>
            <a:r>
              <a:rPr lang="de-DE" dirty="0" smtClean="0">
                <a:solidFill>
                  <a:srgbClr val="001B72"/>
                </a:solidFill>
                <a:sym typeface="Symbol"/>
              </a:rPr>
              <a:t>: </a:t>
            </a:r>
            <a:r>
              <a:rPr lang="de-DE" dirty="0" err="1" smtClean="0">
                <a:solidFill>
                  <a:srgbClr val="FF0000"/>
                </a:solidFill>
                <a:sym typeface="Symbol"/>
              </a:rPr>
              <a:t>improve</a:t>
            </a:r>
            <a:r>
              <a:rPr lang="de-DE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de-DE" dirty="0" err="1" smtClean="0">
                <a:solidFill>
                  <a:srgbClr val="FF0000"/>
                </a:solidFill>
                <a:sym typeface="Symbol"/>
              </a:rPr>
              <a:t>one</a:t>
            </a:r>
            <a:r>
              <a:rPr lang="de-DE" dirty="0" smtClean="0">
                <a:solidFill>
                  <a:srgbClr val="001B72"/>
                </a:solidFill>
                <a:sym typeface="Symbol"/>
              </a:rPr>
              <a:t> </a:t>
            </a:r>
            <a:r>
              <a:rPr lang="de-DE" dirty="0" err="1" smtClean="0">
                <a:solidFill>
                  <a:srgbClr val="001B72"/>
                </a:solidFill>
                <a:sym typeface="Symbol"/>
              </a:rPr>
              <a:t>standard</a:t>
            </a:r>
            <a:r>
              <a:rPr lang="de-DE" dirty="0" smtClean="0">
                <a:solidFill>
                  <a:srgbClr val="001B72"/>
                </a:solidFill>
                <a:sym typeface="Symbol"/>
              </a:rPr>
              <a:t> </a:t>
            </a:r>
            <a:r>
              <a:rPr lang="de-DE" dirty="0" err="1" smtClean="0">
                <a:solidFill>
                  <a:srgbClr val="001B72"/>
                </a:solidFill>
                <a:sym typeface="Symbol"/>
              </a:rPr>
              <a:t>deviation</a:t>
            </a:r>
            <a:r>
              <a:rPr lang="de-DE" dirty="0" smtClean="0">
                <a:solidFill>
                  <a:srgbClr val="001B72"/>
                </a:solidFill>
                <a:sym typeface="Symbol"/>
              </a:rPr>
              <a:t> </a:t>
            </a:r>
            <a:r>
              <a:rPr lang="de-DE" dirty="0" err="1" smtClean="0">
                <a:solidFill>
                  <a:srgbClr val="001B72"/>
                </a:solidFill>
                <a:sym typeface="Symbol"/>
              </a:rPr>
              <a:t>at</a:t>
            </a:r>
            <a:r>
              <a:rPr lang="de-DE" dirty="0" smtClean="0">
                <a:solidFill>
                  <a:srgbClr val="001B72"/>
                </a:solidFill>
                <a:sym typeface="Symbol"/>
              </a:rPr>
              <a:t> </a:t>
            </a:r>
            <a:r>
              <a:rPr lang="de-DE" dirty="0" err="1" smtClean="0">
                <a:solidFill>
                  <a:srgbClr val="FF0000"/>
                </a:solidFill>
                <a:sym typeface="Symbol"/>
              </a:rPr>
              <a:t>cost</a:t>
            </a:r>
            <a:r>
              <a:rPr lang="de-DE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de-DE" dirty="0" err="1" smtClean="0">
                <a:solidFill>
                  <a:srgbClr val="FF0000"/>
                </a:solidFill>
                <a:sym typeface="Symbol"/>
              </a:rPr>
              <a:t>of</a:t>
            </a:r>
            <a:r>
              <a:rPr lang="de-DE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de-DE" dirty="0" err="1" smtClean="0">
                <a:solidFill>
                  <a:srgbClr val="FF0000"/>
                </a:solidFill>
                <a:sym typeface="Symbol"/>
              </a:rPr>
              <a:t>the</a:t>
            </a:r>
            <a:r>
              <a:rPr lang="de-DE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de-DE" dirty="0" err="1" smtClean="0">
                <a:solidFill>
                  <a:srgbClr val="FF0000"/>
                </a:solidFill>
                <a:sym typeface="Symbol"/>
              </a:rPr>
              <a:t>other</a:t>
            </a:r>
            <a:endParaRPr lang="de-DE" dirty="0" smtClean="0">
              <a:solidFill>
                <a:srgbClr val="FF0000"/>
              </a:solidFill>
              <a:sym typeface="Symbol"/>
            </a:endParaRPr>
          </a:p>
          <a:p>
            <a:pPr eaLnBrk="1" hangingPunct="1">
              <a:spcBef>
                <a:spcPct val="50000"/>
              </a:spcBef>
            </a:pPr>
            <a:r>
              <a:rPr lang="de-DE" dirty="0" smtClean="0">
                <a:solidFill>
                  <a:srgbClr val="001B72"/>
                </a:solidFill>
                <a:sym typeface="Symbol"/>
              </a:rPr>
              <a:t>- ex.: </a:t>
            </a:r>
            <a:r>
              <a:rPr lang="de-DE" dirty="0" err="1" smtClean="0">
                <a:solidFill>
                  <a:srgbClr val="001B72"/>
                </a:solidFill>
                <a:sym typeface="Symbol"/>
              </a:rPr>
              <a:t>defined</a:t>
            </a:r>
            <a:r>
              <a:rPr lang="de-DE" dirty="0" smtClean="0">
                <a:solidFill>
                  <a:srgbClr val="001B72"/>
                </a:solidFill>
                <a:sym typeface="Symbol"/>
              </a:rPr>
              <a:t> </a:t>
            </a:r>
            <a:r>
              <a:rPr lang="de-DE" dirty="0" err="1" smtClean="0">
                <a:solidFill>
                  <a:srgbClr val="001B72"/>
                </a:solidFill>
                <a:sym typeface="Symbol"/>
              </a:rPr>
              <a:t>state</a:t>
            </a:r>
            <a:r>
              <a:rPr lang="de-DE" dirty="0" smtClean="0">
                <a:solidFill>
                  <a:srgbClr val="001B72"/>
                </a:solidFill>
                <a:sym typeface="Symbol"/>
              </a:rPr>
              <a:t> </a:t>
            </a:r>
            <a:r>
              <a:rPr lang="de-DE" dirty="0" err="1" smtClean="0">
                <a:solidFill>
                  <a:srgbClr val="001B72"/>
                </a:solidFill>
                <a:sym typeface="Symbol"/>
              </a:rPr>
              <a:t>with</a:t>
            </a:r>
            <a:r>
              <a:rPr lang="de-DE" dirty="0" smtClean="0">
                <a:solidFill>
                  <a:srgbClr val="001B72"/>
                </a:solidFill>
                <a:sym typeface="Symbol"/>
              </a:rPr>
              <a:t> </a:t>
            </a:r>
            <a:r>
              <a:rPr lang="de-DE" dirty="0" err="1" smtClean="0">
                <a:solidFill>
                  <a:srgbClr val="001B72"/>
                </a:solidFill>
                <a:sym typeface="Symbol"/>
              </a:rPr>
              <a:t>respect</a:t>
            </a:r>
            <a:r>
              <a:rPr lang="de-DE" dirty="0" smtClean="0">
                <a:solidFill>
                  <a:srgbClr val="001B72"/>
                </a:solidFill>
                <a:sym typeface="Symbol"/>
              </a:rPr>
              <a:t> </a:t>
            </a:r>
            <a:r>
              <a:rPr lang="de-DE" dirty="0" err="1" smtClean="0">
                <a:solidFill>
                  <a:srgbClr val="001B72"/>
                </a:solidFill>
                <a:sym typeface="Symbol"/>
              </a:rPr>
              <a:t>to</a:t>
            </a:r>
            <a:r>
              <a:rPr lang="de-DE" dirty="0" smtClean="0">
                <a:solidFill>
                  <a:srgbClr val="001B72"/>
                </a:solidFill>
                <a:sym typeface="Symbol"/>
              </a:rPr>
              <a:t> </a:t>
            </a:r>
            <a:r>
              <a:rPr lang="de-DE" dirty="0" err="1" smtClean="0">
                <a:solidFill>
                  <a:srgbClr val="001B72"/>
                </a:solidFill>
                <a:sym typeface="Symbol"/>
              </a:rPr>
              <a:t>position</a:t>
            </a:r>
            <a:r>
              <a:rPr lang="de-DE" dirty="0" smtClean="0">
                <a:solidFill>
                  <a:srgbClr val="001B72"/>
                </a:solidFill>
                <a:sym typeface="Symbol"/>
              </a:rPr>
              <a:t>, but high </a:t>
            </a:r>
            <a:r>
              <a:rPr lang="de-DE" dirty="0" err="1" smtClean="0">
                <a:solidFill>
                  <a:srgbClr val="001B72"/>
                </a:solidFill>
                <a:sym typeface="Symbol"/>
              </a:rPr>
              <a:t>uncertainty</a:t>
            </a:r>
            <a:r>
              <a:rPr lang="de-DE" dirty="0" smtClean="0">
                <a:solidFill>
                  <a:srgbClr val="001B72"/>
                </a:solidFill>
                <a:sym typeface="Symbol"/>
              </a:rPr>
              <a:t> in </a:t>
            </a:r>
            <a:r>
              <a:rPr lang="de-DE" dirty="0" err="1" smtClean="0">
                <a:solidFill>
                  <a:srgbClr val="001B72"/>
                </a:solidFill>
                <a:sym typeface="Symbol"/>
              </a:rPr>
              <a:t>momentum</a:t>
            </a:r>
            <a:r>
              <a:rPr lang="de-DE" dirty="0" smtClean="0">
                <a:solidFill>
                  <a:srgbClr val="001B72"/>
                </a:solidFill>
                <a:sym typeface="Symbol"/>
              </a:rPr>
              <a:t> </a:t>
            </a:r>
            <a:endParaRPr lang="de-DE" dirty="0">
              <a:solidFill>
                <a:srgbClr val="001B72"/>
              </a:solidFill>
              <a:sym typeface="Symbol"/>
            </a:endParaRPr>
          </a:p>
        </p:txBody>
      </p:sp>
      <p:sp>
        <p:nvSpPr>
          <p:cNvPr id="8" name="Textfeld 7"/>
          <p:cNvSpPr txBox="1"/>
          <p:nvPr/>
        </p:nvSpPr>
        <p:spPr bwMode="auto">
          <a:xfrm>
            <a:off x="1220867" y="5517232"/>
            <a:ext cx="601542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de-DE" dirty="0" err="1" smtClean="0">
                <a:solidFill>
                  <a:srgbClr val="FF0000"/>
                </a:solidFill>
                <a:sym typeface="Symbol"/>
              </a:rPr>
              <a:t>Squeezed</a:t>
            </a:r>
            <a:r>
              <a:rPr lang="de-DE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de-DE" dirty="0" err="1" smtClean="0">
                <a:solidFill>
                  <a:srgbClr val="FF0000"/>
                </a:solidFill>
                <a:sym typeface="Symbol"/>
              </a:rPr>
              <a:t>states</a:t>
            </a:r>
            <a:r>
              <a:rPr lang="de-DE" dirty="0" smtClean="0">
                <a:solidFill>
                  <a:srgbClr val="001B72"/>
                </a:solidFill>
                <a:sym typeface="Symbol"/>
              </a:rPr>
              <a:t>: </a:t>
            </a:r>
            <a:r>
              <a:rPr lang="de-DE" dirty="0" err="1" smtClean="0">
                <a:solidFill>
                  <a:srgbClr val="001B72"/>
                </a:solidFill>
                <a:sym typeface="Symbol"/>
              </a:rPr>
              <a:t>amplitude</a:t>
            </a:r>
            <a:r>
              <a:rPr lang="de-DE" dirty="0" smtClean="0">
                <a:solidFill>
                  <a:srgbClr val="001B72"/>
                </a:solidFill>
                <a:sym typeface="Symbol"/>
              </a:rPr>
              <a:t> vs. </a:t>
            </a:r>
            <a:r>
              <a:rPr lang="de-DE" dirty="0" err="1" smtClean="0">
                <a:solidFill>
                  <a:srgbClr val="001B72"/>
                </a:solidFill>
                <a:sym typeface="Symbol"/>
              </a:rPr>
              <a:t>phase</a:t>
            </a:r>
            <a:r>
              <a:rPr lang="de-DE" dirty="0" smtClean="0">
                <a:solidFill>
                  <a:srgbClr val="001B72"/>
                </a:solidFill>
                <a:sym typeface="Symbol"/>
              </a:rPr>
              <a:t> </a:t>
            </a:r>
            <a:r>
              <a:rPr lang="de-DE" dirty="0" err="1" smtClean="0">
                <a:solidFill>
                  <a:srgbClr val="001B72"/>
                </a:solidFill>
                <a:sym typeface="Symbol"/>
              </a:rPr>
              <a:t>deviation</a:t>
            </a:r>
            <a:r>
              <a:rPr lang="de-DE" dirty="0" smtClean="0">
                <a:solidFill>
                  <a:srgbClr val="001B72"/>
                </a:solidFill>
                <a:sym typeface="Symbol"/>
              </a:rPr>
              <a:t> trade-off</a:t>
            </a:r>
            <a:endParaRPr lang="de-DE" dirty="0">
              <a:solidFill>
                <a:srgbClr val="001B72"/>
              </a:solidFill>
              <a:sym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3864677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Squeezed</a:t>
            </a:r>
            <a:r>
              <a:rPr lang="de-DE" dirty="0" smtClean="0"/>
              <a:t> Light - Operators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 bwMode="auto">
          <a:xfrm>
            <a:off x="1115616" y="1238508"/>
            <a:ext cx="250581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de-DE" dirty="0" err="1" smtClean="0">
                <a:solidFill>
                  <a:srgbClr val="FF0000"/>
                </a:solidFill>
                <a:sym typeface="Symbol"/>
              </a:rPr>
              <a:t>Quadrature</a:t>
            </a:r>
            <a:r>
              <a:rPr lang="de-DE" dirty="0" smtClean="0">
                <a:solidFill>
                  <a:srgbClr val="FF0000"/>
                </a:solidFill>
                <a:sym typeface="Symbol"/>
              </a:rPr>
              <a:t> Operators</a:t>
            </a:r>
            <a:r>
              <a:rPr lang="de-DE" dirty="0" smtClean="0">
                <a:solidFill>
                  <a:srgbClr val="001B72"/>
                </a:solidFill>
                <a:sym typeface="Symbol"/>
              </a:rPr>
              <a:t>:</a:t>
            </a:r>
            <a:endParaRPr lang="de-DE" dirty="0">
              <a:solidFill>
                <a:srgbClr val="001B72"/>
              </a:solidFill>
              <a:sym typeface="Symbol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8847" y="1238508"/>
            <a:ext cx="15716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4336" y="1823864"/>
            <a:ext cx="23907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777210"/>
            <a:ext cx="15240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777210"/>
            <a:ext cx="15525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 bwMode="auto">
          <a:xfrm>
            <a:off x="1115616" y="4077072"/>
            <a:ext cx="38779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de-DE" dirty="0" smtClean="0">
                <a:solidFill>
                  <a:srgbClr val="001B72"/>
                </a:solidFill>
                <a:sym typeface="Symbol"/>
              </a:rPr>
              <a:t>Connection </a:t>
            </a:r>
            <a:r>
              <a:rPr lang="de-DE" dirty="0" err="1" smtClean="0">
                <a:solidFill>
                  <a:srgbClr val="001B72"/>
                </a:solidFill>
                <a:sym typeface="Symbol"/>
              </a:rPr>
              <a:t>to</a:t>
            </a:r>
            <a:r>
              <a:rPr lang="de-DE" dirty="0" smtClean="0">
                <a:solidFill>
                  <a:srgbClr val="001B72"/>
                </a:solidFill>
                <a:sym typeface="Symbol"/>
              </a:rPr>
              <a:t> </a:t>
            </a:r>
            <a:r>
              <a:rPr lang="de-DE" dirty="0" err="1" smtClean="0">
                <a:solidFill>
                  <a:srgbClr val="FF0000"/>
                </a:solidFill>
                <a:sym typeface="Symbol"/>
              </a:rPr>
              <a:t>amplitude</a:t>
            </a:r>
            <a:r>
              <a:rPr lang="de-DE" dirty="0" smtClean="0">
                <a:solidFill>
                  <a:srgbClr val="001B72"/>
                </a:solidFill>
                <a:sym typeface="Symbol"/>
              </a:rPr>
              <a:t> </a:t>
            </a:r>
            <a:r>
              <a:rPr lang="de-DE" dirty="0" err="1" smtClean="0">
                <a:solidFill>
                  <a:srgbClr val="001B72"/>
                </a:solidFill>
                <a:sym typeface="Symbol"/>
              </a:rPr>
              <a:t>and</a:t>
            </a:r>
            <a:r>
              <a:rPr lang="de-DE" dirty="0" smtClean="0">
                <a:solidFill>
                  <a:srgbClr val="001B72"/>
                </a:solidFill>
                <a:sym typeface="Symbol"/>
              </a:rPr>
              <a:t> </a:t>
            </a:r>
            <a:r>
              <a:rPr lang="de-DE" dirty="0" err="1" smtClean="0">
                <a:solidFill>
                  <a:srgbClr val="FF0000"/>
                </a:solidFill>
                <a:sym typeface="Symbol"/>
              </a:rPr>
              <a:t>phase</a:t>
            </a:r>
            <a:r>
              <a:rPr lang="de-DE" dirty="0" smtClean="0">
                <a:solidFill>
                  <a:srgbClr val="001B72"/>
                </a:solidFill>
                <a:sym typeface="Symbol"/>
              </a:rPr>
              <a:t>:</a:t>
            </a:r>
            <a:endParaRPr lang="de-DE" dirty="0">
              <a:solidFill>
                <a:srgbClr val="001B72"/>
              </a:solidFill>
              <a:sym typeface="Symbol"/>
            </a:endParaRP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420888"/>
            <a:ext cx="19526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049" y="3057525"/>
            <a:ext cx="32861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 bwMode="auto">
          <a:xfrm>
            <a:off x="1259632" y="5661248"/>
            <a:ext cx="189026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de-DE" dirty="0" err="1" smtClean="0">
                <a:solidFill>
                  <a:srgbClr val="001B72"/>
                </a:solidFill>
                <a:sym typeface="Symbol"/>
              </a:rPr>
              <a:t>Squeezed</a:t>
            </a:r>
            <a:r>
              <a:rPr lang="de-DE" dirty="0" smtClean="0">
                <a:solidFill>
                  <a:srgbClr val="001B72"/>
                </a:solidFill>
                <a:sym typeface="Symbol"/>
              </a:rPr>
              <a:t> State:</a:t>
            </a:r>
            <a:endParaRPr lang="de-DE" dirty="0">
              <a:solidFill>
                <a:srgbClr val="001B72"/>
              </a:solidFill>
              <a:sym typeface="Symbol"/>
            </a:endParaRPr>
          </a:p>
        </p:txBody>
      </p:sp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412" y="5679226"/>
            <a:ext cx="17907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6192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Squeezed</a:t>
            </a:r>
            <a:r>
              <a:rPr lang="de-DE" dirty="0" smtClean="0"/>
              <a:t> State Generation - </a:t>
            </a:r>
            <a:r>
              <a:rPr lang="de-DE" dirty="0" err="1" smtClean="0"/>
              <a:t>Theory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 bwMode="auto">
          <a:xfrm>
            <a:off x="683568" y="1484784"/>
            <a:ext cx="2659702" cy="161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de-DE" dirty="0" err="1" smtClean="0">
                <a:solidFill>
                  <a:srgbClr val="FF0000"/>
                </a:solidFill>
                <a:sym typeface="Symbol"/>
              </a:rPr>
              <a:t>Squeeze</a:t>
            </a:r>
            <a:r>
              <a:rPr lang="de-DE" dirty="0" smtClean="0">
                <a:solidFill>
                  <a:srgbClr val="FF0000"/>
                </a:solidFill>
                <a:sym typeface="Symbol"/>
              </a:rPr>
              <a:t> Operator</a:t>
            </a:r>
            <a:r>
              <a:rPr lang="de-DE" dirty="0" smtClean="0">
                <a:solidFill>
                  <a:srgbClr val="001B72"/>
                </a:solidFill>
                <a:sym typeface="Symbol"/>
              </a:rPr>
              <a:t>:</a:t>
            </a:r>
          </a:p>
          <a:p>
            <a:pPr eaLnBrk="1" hangingPunct="1">
              <a:spcBef>
                <a:spcPct val="50000"/>
              </a:spcBef>
            </a:pPr>
            <a:endParaRPr lang="de-DE" dirty="0">
              <a:solidFill>
                <a:srgbClr val="001B72"/>
              </a:solidFill>
              <a:sym typeface="Symbol"/>
            </a:endParaRPr>
          </a:p>
          <a:p>
            <a:pPr eaLnBrk="1" hangingPunct="1">
              <a:spcBef>
                <a:spcPct val="50000"/>
              </a:spcBef>
            </a:pPr>
            <a:endParaRPr lang="de-DE" dirty="0" smtClean="0">
              <a:solidFill>
                <a:srgbClr val="001B72"/>
              </a:solidFill>
              <a:sym typeface="Symbol"/>
            </a:endParaRPr>
          </a:p>
          <a:p>
            <a:pPr eaLnBrk="1" hangingPunct="1">
              <a:spcBef>
                <a:spcPct val="50000"/>
              </a:spcBef>
            </a:pPr>
            <a:r>
              <a:rPr lang="de-DE" dirty="0" err="1" smtClean="0">
                <a:solidFill>
                  <a:srgbClr val="001B72"/>
                </a:solidFill>
                <a:sym typeface="Symbol"/>
              </a:rPr>
              <a:t>Squeezed</a:t>
            </a:r>
            <a:r>
              <a:rPr lang="de-DE" dirty="0" smtClean="0">
                <a:solidFill>
                  <a:srgbClr val="001B72"/>
                </a:solidFill>
                <a:sym typeface="Symbol"/>
              </a:rPr>
              <a:t> </a:t>
            </a:r>
            <a:r>
              <a:rPr lang="de-DE" dirty="0" err="1" smtClean="0">
                <a:solidFill>
                  <a:srgbClr val="001B72"/>
                </a:solidFill>
                <a:sym typeface="Symbol"/>
              </a:rPr>
              <a:t>vacuum</a:t>
            </a:r>
            <a:r>
              <a:rPr lang="de-DE" dirty="0" smtClean="0">
                <a:solidFill>
                  <a:srgbClr val="001B72"/>
                </a:solidFill>
                <a:sym typeface="Symbol"/>
              </a:rPr>
              <a:t> </a:t>
            </a:r>
            <a:r>
              <a:rPr lang="de-DE" dirty="0" err="1" smtClean="0">
                <a:solidFill>
                  <a:srgbClr val="001B72"/>
                </a:solidFill>
                <a:sym typeface="Symbol"/>
              </a:rPr>
              <a:t>state</a:t>
            </a:r>
            <a:endParaRPr lang="de-DE" dirty="0">
              <a:solidFill>
                <a:srgbClr val="001B72"/>
              </a:solidFill>
              <a:sym typeface="Symbol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188" y="1482641"/>
            <a:ext cx="38481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271" y="2060848"/>
            <a:ext cx="164782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708920"/>
            <a:ext cx="178117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077072"/>
            <a:ext cx="675322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701" y="5357217"/>
            <a:ext cx="67627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5157192"/>
            <a:ext cx="27527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5661248"/>
            <a:ext cx="25241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 bwMode="auto">
          <a:xfrm>
            <a:off x="683568" y="5301208"/>
            <a:ext cx="307007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de-DE" dirty="0" smtClean="0">
                <a:solidFill>
                  <a:srgbClr val="001B72"/>
                </a:solidFill>
                <a:sym typeface="Symbol"/>
              </a:rPr>
              <a:t>i.e. </a:t>
            </a:r>
            <a:r>
              <a:rPr lang="de-DE" dirty="0" err="1" smtClean="0">
                <a:solidFill>
                  <a:srgbClr val="001B72"/>
                </a:solidFill>
                <a:sym typeface="Symbol"/>
              </a:rPr>
              <a:t>amplitude</a:t>
            </a:r>
            <a:r>
              <a:rPr lang="de-DE" dirty="0" smtClean="0">
                <a:solidFill>
                  <a:srgbClr val="001B72"/>
                </a:solidFill>
                <a:sym typeface="Symbol"/>
              </a:rPr>
              <a:t> </a:t>
            </a:r>
            <a:r>
              <a:rPr lang="de-DE" dirty="0" err="1" smtClean="0">
                <a:solidFill>
                  <a:srgbClr val="001B72"/>
                </a:solidFill>
                <a:sym typeface="Symbol"/>
              </a:rPr>
              <a:t>squeezing</a:t>
            </a:r>
            <a:r>
              <a:rPr lang="de-DE" dirty="0" smtClean="0">
                <a:solidFill>
                  <a:srgbClr val="001B72"/>
                </a:solidFill>
                <a:sym typeface="Symbol"/>
              </a:rPr>
              <a:t> </a:t>
            </a:r>
            <a:r>
              <a:rPr lang="de-DE" dirty="0" err="1" smtClean="0">
                <a:solidFill>
                  <a:srgbClr val="001B72"/>
                </a:solidFill>
                <a:sym typeface="Symbol"/>
              </a:rPr>
              <a:t>for</a:t>
            </a:r>
            <a:r>
              <a:rPr lang="de-DE" dirty="0" smtClean="0">
                <a:solidFill>
                  <a:srgbClr val="001B72"/>
                </a:solidFill>
                <a:sym typeface="Symbol"/>
              </a:rPr>
              <a:t> </a:t>
            </a:r>
            <a:endParaRPr lang="de-DE" dirty="0">
              <a:solidFill>
                <a:srgbClr val="001B72"/>
              </a:solidFill>
              <a:sym typeface="Symbol"/>
            </a:endParaRPr>
          </a:p>
        </p:txBody>
      </p:sp>
      <p:sp>
        <p:nvSpPr>
          <p:cNvPr id="13" name="Textfeld 12"/>
          <p:cNvSpPr txBox="1"/>
          <p:nvPr/>
        </p:nvSpPr>
        <p:spPr bwMode="auto">
          <a:xfrm>
            <a:off x="683568" y="3573016"/>
            <a:ext cx="614995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de-DE" dirty="0" err="1" smtClean="0">
                <a:solidFill>
                  <a:srgbClr val="FF0000"/>
                </a:solidFill>
                <a:sym typeface="Symbol"/>
              </a:rPr>
              <a:t>Variances</a:t>
            </a:r>
            <a:r>
              <a:rPr lang="de-DE" dirty="0" smtClean="0">
                <a:solidFill>
                  <a:srgbClr val="001B72"/>
                </a:solidFill>
                <a:sym typeface="Symbol"/>
              </a:rPr>
              <a:t> </a:t>
            </a:r>
            <a:r>
              <a:rPr lang="de-DE" dirty="0" err="1" smtClean="0">
                <a:solidFill>
                  <a:srgbClr val="001B72"/>
                </a:solidFill>
                <a:sym typeface="Symbol"/>
              </a:rPr>
              <a:t>of</a:t>
            </a:r>
            <a:r>
              <a:rPr lang="de-DE" dirty="0" smtClean="0">
                <a:solidFill>
                  <a:srgbClr val="001B72"/>
                </a:solidFill>
                <a:sym typeface="Symbol"/>
              </a:rPr>
              <a:t> </a:t>
            </a:r>
            <a:r>
              <a:rPr lang="de-DE" dirty="0" err="1" smtClean="0">
                <a:solidFill>
                  <a:srgbClr val="001B72"/>
                </a:solidFill>
                <a:sym typeface="Symbol"/>
              </a:rPr>
              <a:t>quadrature</a:t>
            </a:r>
            <a:r>
              <a:rPr lang="de-DE" dirty="0" smtClean="0">
                <a:solidFill>
                  <a:srgbClr val="001B72"/>
                </a:solidFill>
                <a:sym typeface="Symbol"/>
              </a:rPr>
              <a:t> </a:t>
            </a:r>
            <a:r>
              <a:rPr lang="de-DE" dirty="0" err="1" smtClean="0">
                <a:solidFill>
                  <a:srgbClr val="001B72"/>
                </a:solidFill>
                <a:sym typeface="Symbol"/>
              </a:rPr>
              <a:t>operators</a:t>
            </a:r>
            <a:r>
              <a:rPr lang="de-DE" dirty="0" smtClean="0">
                <a:solidFill>
                  <a:srgbClr val="001B72"/>
                </a:solidFill>
                <a:sym typeface="Symbol"/>
              </a:rPr>
              <a:t>, </a:t>
            </a:r>
            <a:r>
              <a:rPr lang="de-DE" dirty="0" err="1" smtClean="0">
                <a:solidFill>
                  <a:srgbClr val="001B72"/>
                </a:solidFill>
                <a:sym typeface="Symbol"/>
              </a:rPr>
              <a:t>squeezing</a:t>
            </a:r>
            <a:r>
              <a:rPr lang="de-DE" dirty="0" smtClean="0">
                <a:solidFill>
                  <a:srgbClr val="001B72"/>
                </a:solidFill>
                <a:sym typeface="Symbol"/>
              </a:rPr>
              <a:t> </a:t>
            </a:r>
            <a:r>
              <a:rPr lang="de-DE" dirty="0" err="1" smtClean="0">
                <a:solidFill>
                  <a:srgbClr val="001B72"/>
                </a:solidFill>
                <a:sym typeface="Symbol"/>
              </a:rPr>
              <a:t>strength</a:t>
            </a:r>
            <a:r>
              <a:rPr lang="de-DE" dirty="0" smtClean="0">
                <a:solidFill>
                  <a:srgbClr val="001B72"/>
                </a:solidFill>
                <a:sym typeface="Symbol"/>
              </a:rPr>
              <a:t> ~ r:</a:t>
            </a:r>
            <a:endParaRPr lang="de-DE" dirty="0">
              <a:solidFill>
                <a:srgbClr val="001B72"/>
              </a:solidFill>
              <a:sym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1304582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:\Paper\2013_strong_coupling_prb\Bilder\Karsten\nanoantennas-qubits-strong-coupling-ultra-fast-quantum-computation-slowik-filter-straub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980728"/>
            <a:ext cx="9753600" cy="4876800"/>
          </a:xfrm>
          <a:prstGeom prst="rect">
            <a:avLst/>
          </a:prstGeom>
          <a:noFill/>
        </p:spPr>
      </p:pic>
      <p:sp>
        <p:nvSpPr>
          <p:cNvPr id="5" name="Rechteck 4"/>
          <p:cNvSpPr/>
          <p:nvPr/>
        </p:nvSpPr>
        <p:spPr bwMode="auto">
          <a:xfrm>
            <a:off x="-468560" y="980728"/>
            <a:ext cx="10009112" cy="4876800"/>
          </a:xfrm>
          <a:prstGeom prst="rect">
            <a:avLst/>
          </a:prstGeom>
          <a:solidFill>
            <a:schemeClr val="bg1">
              <a:alpha val="65000"/>
            </a:schemeClr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Outline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D46BDC3-EBE8-4656-BC33-CA4E125021DF}" type="slidenum">
              <a:rPr lang="en-US" sz="2000" smtClean="0">
                <a:solidFill>
                  <a:srgbClr val="000000"/>
                </a:solidFill>
              </a:rPr>
              <a:pPr/>
              <a:t>4</a:t>
            </a:fld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7" name="Inhaltsplatzhalter 2"/>
          <p:cNvSpPr txBox="1">
            <a:spLocks/>
          </p:cNvSpPr>
          <p:nvPr/>
        </p:nvSpPr>
        <p:spPr>
          <a:xfrm>
            <a:off x="1115616" y="3284984"/>
            <a:ext cx="7920880" cy="1656184"/>
          </a:xfrm>
          <a:prstGeom prst="rect">
            <a:avLst/>
          </a:prstGeom>
        </p:spPr>
        <p:txBody>
          <a:bodyPr/>
          <a:lstStyle>
            <a:lvl1pPr marL="179388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625475" indent="-2667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982663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444625" indent="-28257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1793875" indent="-16986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sz="3200" kern="0" dirty="0" err="1" smtClean="0"/>
              <a:t>Nanoantennas</a:t>
            </a:r>
            <a:r>
              <a:rPr lang="de-DE" sz="3200" kern="0" dirty="0" smtClean="0"/>
              <a:t> </a:t>
            </a:r>
            <a:r>
              <a:rPr lang="de-DE" sz="3200" kern="0" dirty="0" err="1" smtClean="0"/>
              <a:t>for</a:t>
            </a:r>
            <a:r>
              <a:rPr lang="de-DE" sz="3200" kern="0" dirty="0" smtClean="0"/>
              <a:t> </a:t>
            </a:r>
            <a:r>
              <a:rPr lang="de-DE" sz="3200" kern="0" dirty="0" err="1" smtClean="0"/>
              <a:t>ultrabright</a:t>
            </a:r>
            <a:r>
              <a:rPr lang="de-DE" sz="3200" kern="0" dirty="0" smtClean="0"/>
              <a:t> </a:t>
            </a:r>
            <a:r>
              <a:rPr lang="de-DE" sz="3200" kern="0" dirty="0" err="1" smtClean="0"/>
              <a:t>single</a:t>
            </a:r>
            <a:r>
              <a:rPr lang="de-DE" sz="3200" kern="0" dirty="0" smtClean="0"/>
              <a:t> </a:t>
            </a:r>
            <a:r>
              <a:rPr lang="de-DE" sz="3200" kern="0" dirty="0" err="1" smtClean="0"/>
              <a:t>photon</a:t>
            </a:r>
            <a:r>
              <a:rPr lang="de-DE" sz="3200" kern="0" dirty="0" smtClean="0"/>
              <a:t> </a:t>
            </a:r>
            <a:r>
              <a:rPr lang="de-DE" sz="3200" kern="0" dirty="0" err="1" smtClean="0"/>
              <a:t>sources</a:t>
            </a:r>
            <a:endParaRPr lang="de-DE" sz="3200" kern="0" dirty="0"/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1115616" y="1700808"/>
            <a:ext cx="7272808" cy="1656184"/>
          </a:xfrm>
          <a:prstGeom prst="rect">
            <a:avLst/>
          </a:prstGeom>
        </p:spPr>
        <p:txBody>
          <a:bodyPr/>
          <a:lstStyle>
            <a:lvl1pPr marL="179388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625475" indent="-2667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982663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444625" indent="-28257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1793875" indent="-16986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sz="3200" kern="0" dirty="0" err="1" smtClean="0"/>
              <a:t>Nonclassical</a:t>
            </a:r>
            <a:r>
              <a:rPr lang="de-DE" sz="3200" kern="0" dirty="0" smtClean="0"/>
              <a:t> light </a:t>
            </a:r>
            <a:r>
              <a:rPr lang="de-DE" sz="3200" kern="0" dirty="0" err="1" smtClean="0"/>
              <a:t>basics</a:t>
            </a:r>
            <a:endParaRPr lang="de-DE" sz="3200" kern="0" dirty="0"/>
          </a:p>
        </p:txBody>
      </p:sp>
    </p:spTree>
    <p:extLst>
      <p:ext uri="{BB962C8B-B14F-4D97-AF65-F5344CB8AC3E}">
        <p14:creationId xmlns:p14="http://schemas.microsoft.com/office/powerpoint/2010/main" val="1322413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Squeezed</a:t>
            </a:r>
            <a:r>
              <a:rPr lang="de-DE" dirty="0" smtClean="0"/>
              <a:t> State Generation - </a:t>
            </a:r>
            <a:r>
              <a:rPr lang="de-DE" dirty="0" err="1" smtClean="0"/>
              <a:t>Physics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 bwMode="auto">
          <a:xfrm>
            <a:off x="683568" y="980728"/>
            <a:ext cx="7255256" cy="161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de-DE" dirty="0" err="1" smtClean="0">
                <a:solidFill>
                  <a:srgbClr val="001B72"/>
                </a:solidFill>
                <a:sym typeface="Symbol"/>
              </a:rPr>
              <a:t>Two</a:t>
            </a:r>
            <a:r>
              <a:rPr lang="de-DE" dirty="0" smtClean="0">
                <a:solidFill>
                  <a:srgbClr val="001B72"/>
                </a:solidFill>
                <a:sym typeface="Symbol"/>
              </a:rPr>
              <a:t> different </a:t>
            </a:r>
            <a:r>
              <a:rPr lang="de-DE" dirty="0" err="1" smtClean="0">
                <a:solidFill>
                  <a:srgbClr val="FF0000"/>
                </a:solidFill>
                <a:sym typeface="Symbol"/>
              </a:rPr>
              <a:t>nonlinear</a:t>
            </a:r>
            <a:r>
              <a:rPr lang="de-DE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de-DE" dirty="0" err="1" smtClean="0">
                <a:solidFill>
                  <a:srgbClr val="FF0000"/>
                </a:solidFill>
                <a:sym typeface="Symbol"/>
              </a:rPr>
              <a:t>effects</a:t>
            </a:r>
            <a:r>
              <a:rPr lang="de-DE" dirty="0" smtClean="0">
                <a:solidFill>
                  <a:srgbClr val="001B72"/>
                </a:solidFill>
                <a:sym typeface="Symbol"/>
              </a:rPr>
              <a:t> </a:t>
            </a:r>
            <a:r>
              <a:rPr lang="de-DE" dirty="0" err="1" smtClean="0">
                <a:solidFill>
                  <a:srgbClr val="001B72"/>
                </a:solidFill>
                <a:sym typeface="Symbol"/>
              </a:rPr>
              <a:t>are</a:t>
            </a:r>
            <a:r>
              <a:rPr lang="de-DE" dirty="0" smtClean="0">
                <a:solidFill>
                  <a:srgbClr val="001B72"/>
                </a:solidFill>
                <a:sym typeface="Symbol"/>
              </a:rPr>
              <a:t> </a:t>
            </a:r>
            <a:r>
              <a:rPr lang="de-DE" dirty="0" err="1" smtClean="0">
                <a:solidFill>
                  <a:srgbClr val="001B72"/>
                </a:solidFill>
                <a:sym typeface="Symbol"/>
              </a:rPr>
              <a:t>used</a:t>
            </a:r>
            <a:r>
              <a:rPr lang="de-DE" dirty="0" smtClean="0">
                <a:solidFill>
                  <a:srgbClr val="001B72"/>
                </a:solidFill>
                <a:sym typeface="Symbol"/>
              </a:rPr>
              <a:t> </a:t>
            </a:r>
            <a:r>
              <a:rPr lang="de-DE" dirty="0" err="1" smtClean="0">
                <a:solidFill>
                  <a:srgbClr val="001B72"/>
                </a:solidFill>
                <a:sym typeface="Symbol"/>
              </a:rPr>
              <a:t>to</a:t>
            </a:r>
            <a:r>
              <a:rPr lang="de-DE" dirty="0" smtClean="0">
                <a:solidFill>
                  <a:srgbClr val="001B72"/>
                </a:solidFill>
                <a:sym typeface="Symbol"/>
              </a:rPr>
              <a:t> </a:t>
            </a:r>
            <a:r>
              <a:rPr lang="de-DE" dirty="0" err="1" smtClean="0">
                <a:solidFill>
                  <a:srgbClr val="001B72"/>
                </a:solidFill>
                <a:sym typeface="Symbol"/>
              </a:rPr>
              <a:t>generate</a:t>
            </a:r>
            <a:r>
              <a:rPr lang="de-DE" dirty="0" smtClean="0">
                <a:solidFill>
                  <a:srgbClr val="001B72"/>
                </a:solidFill>
                <a:sym typeface="Symbol"/>
              </a:rPr>
              <a:t> </a:t>
            </a:r>
            <a:r>
              <a:rPr lang="de-DE" dirty="0" err="1" smtClean="0">
                <a:solidFill>
                  <a:srgbClr val="001B72"/>
                </a:solidFill>
                <a:sym typeface="Symbol"/>
              </a:rPr>
              <a:t>squeezed</a:t>
            </a:r>
            <a:r>
              <a:rPr lang="de-DE" dirty="0" smtClean="0">
                <a:solidFill>
                  <a:srgbClr val="001B72"/>
                </a:solidFill>
                <a:sym typeface="Symbol"/>
              </a:rPr>
              <a:t> </a:t>
            </a:r>
            <a:r>
              <a:rPr lang="de-DE" dirty="0" err="1" smtClean="0">
                <a:solidFill>
                  <a:srgbClr val="001B72"/>
                </a:solidFill>
                <a:sym typeface="Symbol"/>
              </a:rPr>
              <a:t>states</a:t>
            </a:r>
            <a:r>
              <a:rPr lang="de-DE" dirty="0" smtClean="0">
                <a:solidFill>
                  <a:srgbClr val="001B72"/>
                </a:solidFill>
                <a:sym typeface="Symbol"/>
              </a:rPr>
              <a:t>:</a:t>
            </a:r>
          </a:p>
          <a:p>
            <a:pPr marL="285750" indent="-285750" eaLnBrk="1" hangingPunct="1">
              <a:spcBef>
                <a:spcPct val="50000"/>
              </a:spcBef>
              <a:buFontTx/>
              <a:buChar char="-"/>
            </a:pPr>
            <a:r>
              <a:rPr lang="de-DE" dirty="0" err="1" smtClean="0">
                <a:solidFill>
                  <a:srgbClr val="001B72"/>
                </a:solidFill>
                <a:sym typeface="Symbol"/>
              </a:rPr>
              <a:t>degenerate</a:t>
            </a:r>
            <a:r>
              <a:rPr lang="de-DE" dirty="0" smtClean="0">
                <a:solidFill>
                  <a:srgbClr val="001B72"/>
                </a:solidFill>
                <a:sym typeface="Symbol"/>
              </a:rPr>
              <a:t> </a:t>
            </a:r>
            <a:r>
              <a:rPr lang="de-DE" dirty="0" err="1" smtClean="0">
                <a:solidFill>
                  <a:srgbClr val="FF0000"/>
                </a:solidFill>
                <a:sym typeface="Symbol"/>
              </a:rPr>
              <a:t>parametric</a:t>
            </a:r>
            <a:r>
              <a:rPr lang="de-DE" dirty="0" smtClean="0">
                <a:solidFill>
                  <a:srgbClr val="FF0000"/>
                </a:solidFill>
                <a:sym typeface="Symbol"/>
              </a:rPr>
              <a:t> down </a:t>
            </a:r>
            <a:r>
              <a:rPr lang="de-DE" dirty="0" err="1" smtClean="0">
                <a:solidFill>
                  <a:srgbClr val="FF0000"/>
                </a:solidFill>
                <a:sym typeface="Symbol"/>
              </a:rPr>
              <a:t>conversion</a:t>
            </a:r>
            <a:endParaRPr lang="de-DE" dirty="0" smtClean="0">
              <a:solidFill>
                <a:srgbClr val="FF0000"/>
              </a:solidFill>
              <a:sym typeface="Symbol"/>
            </a:endParaRPr>
          </a:p>
          <a:p>
            <a:pPr marL="285750" indent="-285750" eaLnBrk="1" hangingPunct="1">
              <a:spcBef>
                <a:spcPct val="50000"/>
              </a:spcBef>
              <a:buFontTx/>
              <a:buChar char="-"/>
            </a:pPr>
            <a:endParaRPr lang="de-DE" dirty="0">
              <a:solidFill>
                <a:srgbClr val="001B72"/>
              </a:solidFill>
              <a:sym typeface="Symbol"/>
            </a:endParaRPr>
          </a:p>
          <a:p>
            <a:pPr marL="285750" indent="-285750" eaLnBrk="1" hangingPunct="1">
              <a:spcBef>
                <a:spcPct val="50000"/>
              </a:spcBef>
              <a:buFontTx/>
              <a:buChar char="-"/>
            </a:pPr>
            <a:r>
              <a:rPr lang="de-DE" dirty="0" err="1" smtClean="0">
                <a:solidFill>
                  <a:srgbClr val="001B72"/>
                </a:solidFill>
                <a:sym typeface="Symbol"/>
              </a:rPr>
              <a:t>degenerate</a:t>
            </a:r>
            <a:r>
              <a:rPr lang="de-DE" dirty="0" smtClean="0">
                <a:solidFill>
                  <a:srgbClr val="001B72"/>
                </a:solidFill>
                <a:sym typeface="Symbol"/>
              </a:rPr>
              <a:t> </a:t>
            </a:r>
            <a:r>
              <a:rPr lang="de-DE" dirty="0" err="1" smtClean="0">
                <a:solidFill>
                  <a:srgbClr val="FF0000"/>
                </a:solidFill>
                <a:sym typeface="Symbol"/>
              </a:rPr>
              <a:t>four-wave</a:t>
            </a:r>
            <a:r>
              <a:rPr lang="de-DE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de-DE" dirty="0" err="1" smtClean="0">
                <a:solidFill>
                  <a:srgbClr val="FF0000"/>
                </a:solidFill>
                <a:sym typeface="Symbol"/>
              </a:rPr>
              <a:t>mixing</a:t>
            </a:r>
            <a:endParaRPr lang="de-DE" dirty="0">
              <a:solidFill>
                <a:srgbClr val="FF0000"/>
              </a:solidFill>
              <a:sym typeface="Symbol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273" y="1844824"/>
            <a:ext cx="59721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708920"/>
            <a:ext cx="60674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 bwMode="auto">
          <a:xfrm>
            <a:off x="683568" y="3557915"/>
            <a:ext cx="6774611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de-DE" dirty="0" smtClean="0">
                <a:solidFill>
                  <a:srgbClr val="001B72"/>
                </a:solidFill>
                <a:sym typeface="Symbol"/>
              </a:rPr>
              <a:t>Connection </a:t>
            </a:r>
            <a:r>
              <a:rPr lang="de-DE" dirty="0" err="1" smtClean="0">
                <a:solidFill>
                  <a:srgbClr val="001B72"/>
                </a:solidFill>
                <a:sym typeface="Symbol"/>
              </a:rPr>
              <a:t>to</a:t>
            </a:r>
            <a:r>
              <a:rPr lang="de-DE" dirty="0" smtClean="0">
                <a:solidFill>
                  <a:srgbClr val="001B72"/>
                </a:solidFill>
                <a:sym typeface="Symbol"/>
              </a:rPr>
              <a:t> </a:t>
            </a:r>
            <a:r>
              <a:rPr lang="de-DE" dirty="0" err="1" smtClean="0">
                <a:solidFill>
                  <a:srgbClr val="001B72"/>
                </a:solidFill>
                <a:sym typeface="Symbol"/>
              </a:rPr>
              <a:t>squeezed</a:t>
            </a:r>
            <a:r>
              <a:rPr lang="de-DE" dirty="0" smtClean="0">
                <a:solidFill>
                  <a:srgbClr val="001B72"/>
                </a:solidFill>
                <a:sym typeface="Symbol"/>
              </a:rPr>
              <a:t> </a:t>
            </a:r>
            <a:r>
              <a:rPr lang="de-DE" dirty="0" err="1" smtClean="0">
                <a:solidFill>
                  <a:srgbClr val="001B72"/>
                </a:solidFill>
                <a:sym typeface="Symbol"/>
              </a:rPr>
              <a:t>state</a:t>
            </a:r>
            <a:r>
              <a:rPr lang="de-DE" dirty="0" err="1">
                <a:solidFill>
                  <a:srgbClr val="001B72"/>
                </a:solidFill>
                <a:sym typeface="Symbol"/>
              </a:rPr>
              <a:t>s</a:t>
            </a:r>
            <a:r>
              <a:rPr lang="de-DE" dirty="0" smtClean="0">
                <a:solidFill>
                  <a:srgbClr val="001B72"/>
                </a:solidFill>
                <a:sym typeface="Symbol"/>
              </a:rPr>
              <a:t>:</a:t>
            </a:r>
          </a:p>
          <a:p>
            <a:pPr marL="285750" indent="-285750" eaLnBrk="1" hangingPunct="1">
              <a:spcBef>
                <a:spcPct val="50000"/>
              </a:spcBef>
              <a:buFontTx/>
              <a:buChar char="-"/>
            </a:pPr>
            <a:r>
              <a:rPr lang="de-DE" dirty="0" err="1" smtClean="0">
                <a:solidFill>
                  <a:srgbClr val="001B72"/>
                </a:solidFill>
                <a:sym typeface="Symbol"/>
              </a:rPr>
              <a:t>assume</a:t>
            </a:r>
            <a:r>
              <a:rPr lang="de-DE" dirty="0" smtClean="0">
                <a:solidFill>
                  <a:srgbClr val="001B72"/>
                </a:solidFill>
                <a:sym typeface="Symbol"/>
              </a:rPr>
              <a:t> </a:t>
            </a:r>
            <a:r>
              <a:rPr lang="de-DE" dirty="0" err="1" smtClean="0">
                <a:solidFill>
                  <a:srgbClr val="001B72"/>
                </a:solidFill>
                <a:sym typeface="Symbol"/>
              </a:rPr>
              <a:t>coherent</a:t>
            </a:r>
            <a:r>
              <a:rPr lang="de-DE" dirty="0" smtClean="0">
                <a:solidFill>
                  <a:srgbClr val="001B72"/>
                </a:solidFill>
                <a:sym typeface="Symbol"/>
              </a:rPr>
              <a:t> (</a:t>
            </a:r>
            <a:r>
              <a:rPr lang="de-DE" dirty="0" err="1" smtClean="0">
                <a:solidFill>
                  <a:srgbClr val="001B72"/>
                </a:solidFill>
                <a:sym typeface="Symbol"/>
              </a:rPr>
              <a:t>classical</a:t>
            </a:r>
            <a:r>
              <a:rPr lang="de-DE" dirty="0" smtClean="0">
                <a:solidFill>
                  <a:srgbClr val="001B72"/>
                </a:solidFill>
                <a:sym typeface="Symbol"/>
              </a:rPr>
              <a:t>) </a:t>
            </a:r>
            <a:r>
              <a:rPr lang="de-DE" dirty="0" err="1" smtClean="0">
                <a:solidFill>
                  <a:srgbClr val="001B72"/>
                </a:solidFill>
                <a:sym typeface="Symbol"/>
              </a:rPr>
              <a:t>state</a:t>
            </a:r>
            <a:r>
              <a:rPr lang="de-DE" dirty="0" smtClean="0">
                <a:solidFill>
                  <a:srgbClr val="001B72"/>
                </a:solidFill>
                <a:sym typeface="Symbol"/>
              </a:rPr>
              <a:t> in pump b, </a:t>
            </a:r>
            <a:r>
              <a:rPr lang="de-DE" dirty="0" err="1" smtClean="0">
                <a:solidFill>
                  <a:srgbClr val="001B72"/>
                </a:solidFill>
                <a:sym typeface="Symbol"/>
              </a:rPr>
              <a:t>with</a:t>
            </a:r>
            <a:r>
              <a:rPr lang="de-DE" dirty="0" smtClean="0">
                <a:solidFill>
                  <a:srgbClr val="001B72"/>
                </a:solidFill>
                <a:sym typeface="Symbol"/>
              </a:rPr>
              <a:t> </a:t>
            </a:r>
            <a:r>
              <a:rPr lang="de-DE" dirty="0" err="1" smtClean="0">
                <a:solidFill>
                  <a:srgbClr val="001B72"/>
                </a:solidFill>
                <a:sym typeface="Symbol"/>
              </a:rPr>
              <a:t>amplitude</a:t>
            </a:r>
            <a:r>
              <a:rPr lang="de-DE" dirty="0" smtClean="0">
                <a:solidFill>
                  <a:srgbClr val="001B72"/>
                </a:solidFill>
                <a:sym typeface="Symbol"/>
              </a:rPr>
              <a:t> </a:t>
            </a:r>
            <a:r>
              <a:rPr lang="el-GR" dirty="0" smtClean="0"/>
              <a:t>β</a:t>
            </a:r>
            <a:endParaRPr lang="de-DE" dirty="0" smtClean="0"/>
          </a:p>
          <a:p>
            <a:pPr marL="285750" indent="-285750" eaLnBrk="1" hangingPunct="1">
              <a:spcBef>
                <a:spcPct val="50000"/>
              </a:spcBef>
              <a:buFontTx/>
              <a:buChar char="-"/>
            </a:pPr>
            <a:r>
              <a:rPr lang="de-DE" dirty="0" err="1" smtClean="0">
                <a:solidFill>
                  <a:srgbClr val="001B72"/>
                </a:solidFill>
                <a:sym typeface="Symbol"/>
              </a:rPr>
              <a:t>define</a:t>
            </a:r>
            <a:r>
              <a:rPr lang="de-DE" dirty="0" smtClean="0">
                <a:solidFill>
                  <a:srgbClr val="001B72"/>
                </a:solidFill>
                <a:sym typeface="Symbol"/>
              </a:rPr>
              <a:t>                       </a:t>
            </a:r>
            <a:r>
              <a:rPr lang="de-DE" dirty="0" err="1" smtClean="0">
                <a:solidFill>
                  <a:srgbClr val="001B72"/>
                </a:solidFill>
                <a:sym typeface="Symbol"/>
              </a:rPr>
              <a:t>and</a:t>
            </a:r>
            <a:endParaRPr lang="de-DE" dirty="0" smtClean="0">
              <a:solidFill>
                <a:srgbClr val="001B72"/>
              </a:solidFill>
              <a:sym typeface="Symbol"/>
            </a:endParaRPr>
          </a:p>
          <a:p>
            <a:pPr marL="285750" indent="-285750" eaLnBrk="1" hangingPunct="1">
              <a:spcBef>
                <a:spcPct val="50000"/>
              </a:spcBef>
              <a:buFontTx/>
              <a:buChar char="-"/>
            </a:pPr>
            <a:r>
              <a:rPr lang="de-DE" dirty="0" err="1">
                <a:solidFill>
                  <a:srgbClr val="001B72"/>
                </a:solidFill>
                <a:sym typeface="Symbol"/>
              </a:rPr>
              <a:t>i</a:t>
            </a:r>
            <a:r>
              <a:rPr lang="de-DE" dirty="0" err="1" smtClean="0">
                <a:solidFill>
                  <a:srgbClr val="001B72"/>
                </a:solidFill>
                <a:sym typeface="Symbol"/>
              </a:rPr>
              <a:t>nteraction</a:t>
            </a:r>
            <a:r>
              <a:rPr lang="de-DE" dirty="0" smtClean="0">
                <a:solidFill>
                  <a:srgbClr val="001B72"/>
                </a:solidFill>
                <a:sym typeface="Symbol"/>
              </a:rPr>
              <a:t> </a:t>
            </a:r>
            <a:r>
              <a:rPr lang="de-DE" dirty="0" err="1" smtClean="0">
                <a:solidFill>
                  <a:srgbClr val="001B72"/>
                </a:solidFill>
                <a:sym typeface="Symbol"/>
              </a:rPr>
              <a:t>can</a:t>
            </a:r>
            <a:r>
              <a:rPr lang="de-DE" dirty="0" smtClean="0">
                <a:solidFill>
                  <a:srgbClr val="001B72"/>
                </a:solidFill>
                <a:sym typeface="Symbol"/>
              </a:rPr>
              <a:t> </a:t>
            </a:r>
            <a:r>
              <a:rPr lang="de-DE" dirty="0" err="1" smtClean="0">
                <a:solidFill>
                  <a:srgbClr val="001B72"/>
                </a:solidFill>
                <a:sym typeface="Symbol"/>
              </a:rPr>
              <a:t>be</a:t>
            </a:r>
            <a:r>
              <a:rPr lang="de-DE" dirty="0" smtClean="0">
                <a:solidFill>
                  <a:srgbClr val="001B72"/>
                </a:solidFill>
                <a:sym typeface="Symbol"/>
              </a:rPr>
              <a:t> </a:t>
            </a:r>
            <a:r>
              <a:rPr lang="de-DE" dirty="0" err="1" smtClean="0">
                <a:solidFill>
                  <a:srgbClr val="001B72"/>
                </a:solidFill>
                <a:sym typeface="Symbol"/>
              </a:rPr>
              <a:t>written</a:t>
            </a:r>
            <a:r>
              <a:rPr lang="de-DE" dirty="0" smtClean="0">
                <a:solidFill>
                  <a:srgbClr val="001B72"/>
                </a:solidFill>
                <a:sym typeface="Symbol"/>
              </a:rPr>
              <a:t> </a:t>
            </a:r>
            <a:r>
              <a:rPr lang="de-DE" dirty="0" err="1" smtClean="0">
                <a:solidFill>
                  <a:srgbClr val="001B72"/>
                </a:solidFill>
                <a:sym typeface="Symbol"/>
              </a:rPr>
              <a:t>as</a:t>
            </a:r>
            <a:endParaRPr lang="de-DE" dirty="0" smtClean="0">
              <a:solidFill>
                <a:srgbClr val="001B72"/>
              </a:solidFill>
              <a:sym typeface="Symbol"/>
            </a:endParaRPr>
          </a:p>
          <a:p>
            <a:pPr eaLnBrk="1" hangingPunct="1">
              <a:spcBef>
                <a:spcPct val="50000"/>
              </a:spcBef>
            </a:pPr>
            <a:r>
              <a:rPr lang="de-DE" dirty="0" err="1" smtClean="0">
                <a:solidFill>
                  <a:srgbClr val="001B72"/>
                </a:solidFill>
                <a:sym typeface="Symbol"/>
              </a:rPr>
              <a:t>Unitary</a:t>
            </a:r>
            <a:r>
              <a:rPr lang="de-DE" dirty="0" smtClean="0">
                <a:solidFill>
                  <a:srgbClr val="001B72"/>
                </a:solidFill>
                <a:sym typeface="Symbol"/>
              </a:rPr>
              <a:t> time </a:t>
            </a:r>
            <a:r>
              <a:rPr lang="de-DE" dirty="0" err="1" smtClean="0">
                <a:solidFill>
                  <a:srgbClr val="001B72"/>
                </a:solidFill>
                <a:sym typeface="Symbol"/>
              </a:rPr>
              <a:t>evolution</a:t>
            </a:r>
            <a:r>
              <a:rPr lang="de-DE" dirty="0">
                <a:solidFill>
                  <a:srgbClr val="001B72"/>
                </a:solidFill>
                <a:sym typeface="Symbol"/>
              </a:rPr>
              <a:t>:</a:t>
            </a:r>
            <a:r>
              <a:rPr lang="de-DE" dirty="0" smtClean="0">
                <a:solidFill>
                  <a:srgbClr val="001B72"/>
                </a:solidFill>
                <a:sym typeface="Symbol"/>
              </a:rPr>
              <a:t> </a:t>
            </a:r>
            <a:r>
              <a:rPr lang="de-DE" dirty="0" err="1" smtClean="0">
                <a:solidFill>
                  <a:srgbClr val="001B72"/>
                </a:solidFill>
                <a:sym typeface="Symbol"/>
              </a:rPr>
              <a:t>squeezed</a:t>
            </a:r>
            <a:r>
              <a:rPr lang="de-DE" dirty="0" smtClean="0">
                <a:solidFill>
                  <a:srgbClr val="001B72"/>
                </a:solidFill>
                <a:sym typeface="Symbol"/>
              </a:rPr>
              <a:t> </a:t>
            </a:r>
            <a:r>
              <a:rPr lang="de-DE" dirty="0" err="1" smtClean="0">
                <a:solidFill>
                  <a:srgbClr val="001B72"/>
                </a:solidFill>
                <a:sym typeface="Symbol"/>
              </a:rPr>
              <a:t>states</a:t>
            </a:r>
            <a:endParaRPr lang="de-DE" dirty="0">
              <a:solidFill>
                <a:srgbClr val="001B72"/>
              </a:solidFill>
              <a:sym typeface="Symbol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466044"/>
            <a:ext cx="12192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437112"/>
            <a:ext cx="13335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873" y="4760962"/>
            <a:ext cx="345757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981" y="5674196"/>
            <a:ext cx="761047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6557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Squeezed</a:t>
            </a:r>
            <a:r>
              <a:rPr lang="de-DE" dirty="0" smtClean="0"/>
              <a:t> </a:t>
            </a:r>
            <a:r>
              <a:rPr lang="de-DE" dirty="0" err="1" smtClean="0"/>
              <a:t>states</a:t>
            </a:r>
            <a:r>
              <a:rPr lang="de-DE" dirty="0" smtClean="0"/>
              <a:t> – </a:t>
            </a:r>
            <a:r>
              <a:rPr lang="de-DE" dirty="0" err="1" smtClean="0"/>
              <a:t>Opportunities</a:t>
            </a:r>
            <a:r>
              <a:rPr lang="de-DE" dirty="0" smtClean="0"/>
              <a:t>?!</a:t>
            </a:r>
            <a:endParaRPr lang="de-DE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3942348"/>
            <a:ext cx="4752528" cy="1798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 bwMode="auto">
          <a:xfrm>
            <a:off x="988050" y="5877272"/>
            <a:ext cx="2287806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sz="1100" dirty="0" smtClean="0"/>
              <a:t>Karr et al, Phys. </a:t>
            </a:r>
            <a:r>
              <a:rPr lang="fr-FR" sz="1100" dirty="0" err="1" smtClean="0"/>
              <a:t>Rev</a:t>
            </a:r>
            <a:r>
              <a:rPr lang="fr-FR" sz="1100" dirty="0" smtClean="0"/>
              <a:t>. A </a:t>
            </a:r>
            <a:r>
              <a:rPr lang="fr-FR" sz="1100" b="1" dirty="0" smtClean="0"/>
              <a:t>69</a:t>
            </a:r>
            <a:r>
              <a:rPr lang="fr-FR" sz="1100" dirty="0" smtClean="0"/>
              <a:t> (2004)</a:t>
            </a:r>
            <a:endParaRPr lang="de-DE" sz="1100" dirty="0">
              <a:solidFill>
                <a:srgbClr val="001B72"/>
              </a:solidFill>
              <a:sym typeface="Symbol"/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052736"/>
            <a:ext cx="7156080" cy="1925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 bwMode="auto">
          <a:xfrm>
            <a:off x="107504" y="3501008"/>
            <a:ext cx="35589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de-DE" sz="1600" dirty="0" err="1" smtClean="0">
                <a:solidFill>
                  <a:srgbClr val="FF0000"/>
                </a:solidFill>
                <a:sym typeface="Symbol"/>
              </a:rPr>
              <a:t>cavity</a:t>
            </a:r>
            <a:r>
              <a:rPr lang="de-DE" sz="1600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de-DE" sz="1600" dirty="0" err="1" smtClean="0">
                <a:solidFill>
                  <a:srgbClr val="FF0000"/>
                </a:solidFill>
                <a:sym typeface="Symbol"/>
              </a:rPr>
              <a:t>polaritons</a:t>
            </a:r>
            <a:r>
              <a:rPr lang="de-DE" sz="1600" dirty="0" smtClean="0">
                <a:solidFill>
                  <a:srgbClr val="001B72"/>
                </a:solidFill>
                <a:sym typeface="Symbol"/>
              </a:rPr>
              <a:t> – strong </a:t>
            </a:r>
            <a:r>
              <a:rPr lang="de-DE" sz="1600" dirty="0" err="1" smtClean="0">
                <a:solidFill>
                  <a:srgbClr val="001B72"/>
                </a:solidFill>
                <a:sym typeface="Symbol"/>
              </a:rPr>
              <a:t>nonlinearity</a:t>
            </a:r>
            <a:endParaRPr lang="de-DE" sz="1600" dirty="0">
              <a:solidFill>
                <a:srgbClr val="001B72"/>
              </a:solidFill>
              <a:sym typeface="Symbol"/>
            </a:endParaRPr>
          </a:p>
        </p:txBody>
      </p:sp>
      <p:sp>
        <p:nvSpPr>
          <p:cNvPr id="5" name="Textfeld 4"/>
          <p:cNvSpPr txBox="1"/>
          <p:nvPr/>
        </p:nvSpPr>
        <p:spPr bwMode="auto">
          <a:xfrm>
            <a:off x="6084168" y="3933056"/>
            <a:ext cx="181331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de-DE" dirty="0" err="1" smtClean="0">
                <a:solidFill>
                  <a:srgbClr val="001B72"/>
                </a:solidFill>
                <a:sym typeface="Symbol"/>
              </a:rPr>
              <a:t>Nanoantennas</a:t>
            </a:r>
            <a:r>
              <a:rPr lang="de-DE" dirty="0" smtClean="0">
                <a:solidFill>
                  <a:srgbClr val="001B72"/>
                </a:solidFill>
                <a:sym typeface="Symbol"/>
              </a:rPr>
              <a:t>?</a:t>
            </a:r>
            <a:endParaRPr lang="de-DE" dirty="0">
              <a:solidFill>
                <a:srgbClr val="001B72"/>
              </a:solidFill>
              <a:sym typeface="Symbol"/>
            </a:endParaRPr>
          </a:p>
        </p:txBody>
      </p:sp>
      <p:sp>
        <p:nvSpPr>
          <p:cNvPr id="6" name="Textfeld 5"/>
          <p:cNvSpPr txBox="1"/>
          <p:nvPr/>
        </p:nvSpPr>
        <p:spPr bwMode="auto">
          <a:xfrm>
            <a:off x="5148064" y="4477762"/>
            <a:ext cx="3762568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de-DE" dirty="0" err="1" smtClean="0">
                <a:solidFill>
                  <a:srgbClr val="001B72"/>
                </a:solidFill>
                <a:sym typeface="Symbol"/>
              </a:rPr>
              <a:t>Nonlinearities</a:t>
            </a:r>
            <a:r>
              <a:rPr lang="de-DE" dirty="0" smtClean="0">
                <a:solidFill>
                  <a:srgbClr val="001B72"/>
                </a:solidFill>
                <a:sym typeface="Symbol"/>
              </a:rPr>
              <a:t> vs. </a:t>
            </a:r>
            <a:r>
              <a:rPr lang="de-DE" dirty="0" err="1" smtClean="0">
                <a:solidFill>
                  <a:srgbClr val="FF0000"/>
                </a:solidFill>
                <a:sym typeface="Symbol"/>
              </a:rPr>
              <a:t>losses</a:t>
            </a:r>
            <a:r>
              <a:rPr lang="de-DE" dirty="0" smtClean="0">
                <a:solidFill>
                  <a:srgbClr val="001B72"/>
                </a:solidFill>
                <a:sym typeface="Symbol"/>
              </a:rPr>
              <a:t> </a:t>
            </a:r>
            <a:r>
              <a:rPr lang="de-DE" dirty="0" err="1" smtClean="0">
                <a:solidFill>
                  <a:srgbClr val="001B72"/>
                </a:solidFill>
                <a:sym typeface="Symbol"/>
              </a:rPr>
              <a:t>very</a:t>
            </a:r>
            <a:r>
              <a:rPr lang="de-DE" dirty="0" smtClean="0">
                <a:solidFill>
                  <a:srgbClr val="001B72"/>
                </a:solidFill>
                <a:sym typeface="Symbol"/>
              </a:rPr>
              <a:t> </a:t>
            </a:r>
            <a:r>
              <a:rPr lang="de-DE" dirty="0" err="1" smtClean="0">
                <a:solidFill>
                  <a:srgbClr val="001B72"/>
                </a:solidFill>
                <a:sym typeface="Symbol"/>
              </a:rPr>
              <a:t>small</a:t>
            </a:r>
            <a:endParaRPr lang="de-DE" dirty="0">
              <a:solidFill>
                <a:srgbClr val="001B72"/>
              </a:solidFill>
              <a:sym typeface="Symbol"/>
            </a:endParaRPr>
          </a:p>
          <a:p>
            <a:pPr eaLnBrk="1" hangingPunct="1">
              <a:spcBef>
                <a:spcPct val="50000"/>
              </a:spcBef>
            </a:pPr>
            <a:r>
              <a:rPr lang="de-DE" dirty="0" err="1">
                <a:solidFill>
                  <a:srgbClr val="FF0000"/>
                </a:solidFill>
                <a:sym typeface="Symbol"/>
              </a:rPr>
              <a:t>n</a:t>
            </a:r>
            <a:r>
              <a:rPr lang="de-DE" dirty="0" err="1" smtClean="0">
                <a:solidFill>
                  <a:srgbClr val="FF0000"/>
                </a:solidFill>
                <a:sym typeface="Symbol"/>
              </a:rPr>
              <a:t>egligible</a:t>
            </a:r>
            <a:r>
              <a:rPr lang="de-DE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de-DE" dirty="0" err="1" smtClean="0">
                <a:solidFill>
                  <a:srgbClr val="FF0000"/>
                </a:solidFill>
                <a:sym typeface="Symbol"/>
              </a:rPr>
              <a:t>squeezing</a:t>
            </a:r>
            <a:endParaRPr lang="de-DE" dirty="0">
              <a:solidFill>
                <a:srgbClr val="FF0000"/>
              </a:solidFill>
              <a:sym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3795337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Nonclassical</a:t>
            </a:r>
            <a:r>
              <a:rPr lang="de-DE" dirty="0" smtClean="0"/>
              <a:t> Light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850" y="836712"/>
            <a:ext cx="8526463" cy="504056"/>
          </a:xfrm>
        </p:spPr>
        <p:txBody>
          <a:bodyPr/>
          <a:lstStyle/>
          <a:p>
            <a:r>
              <a:rPr lang="de-DE" kern="1200" dirty="0" smtClean="0">
                <a:solidFill>
                  <a:srgbClr val="001B72"/>
                </a:solidFill>
              </a:rPr>
              <a:t>light </a:t>
            </a:r>
            <a:r>
              <a:rPr lang="de-DE" kern="1200" dirty="0" err="1">
                <a:solidFill>
                  <a:srgbClr val="001B72"/>
                </a:solidFill>
              </a:rPr>
              <a:t>properties</a:t>
            </a:r>
            <a:r>
              <a:rPr lang="de-DE" kern="1200" dirty="0">
                <a:solidFill>
                  <a:srgbClr val="001B72"/>
                </a:solidFill>
              </a:rPr>
              <a:t> </a:t>
            </a:r>
            <a:r>
              <a:rPr lang="de-DE" kern="1200" dirty="0" err="1">
                <a:solidFill>
                  <a:srgbClr val="001B72"/>
                </a:solidFill>
              </a:rPr>
              <a:t>that</a:t>
            </a:r>
            <a:r>
              <a:rPr lang="de-DE" kern="1200" dirty="0">
                <a:solidFill>
                  <a:srgbClr val="001B72"/>
                </a:solidFill>
              </a:rPr>
              <a:t> </a:t>
            </a:r>
            <a:r>
              <a:rPr lang="de-DE" kern="1200" dirty="0" err="1">
                <a:solidFill>
                  <a:srgbClr val="001B72"/>
                </a:solidFill>
              </a:rPr>
              <a:t>cannot</a:t>
            </a:r>
            <a:r>
              <a:rPr lang="de-DE" kern="1200" dirty="0">
                <a:solidFill>
                  <a:srgbClr val="001B72"/>
                </a:solidFill>
              </a:rPr>
              <a:t> </a:t>
            </a:r>
            <a:r>
              <a:rPr lang="de-DE" kern="1200" dirty="0" err="1">
                <a:solidFill>
                  <a:srgbClr val="001B72"/>
                </a:solidFill>
              </a:rPr>
              <a:t>be</a:t>
            </a:r>
            <a:r>
              <a:rPr lang="de-DE" kern="1200" dirty="0">
                <a:solidFill>
                  <a:srgbClr val="001B72"/>
                </a:solidFill>
              </a:rPr>
              <a:t> </a:t>
            </a:r>
            <a:r>
              <a:rPr lang="de-DE" kern="1200" dirty="0" err="1">
                <a:solidFill>
                  <a:srgbClr val="001B72"/>
                </a:solidFill>
              </a:rPr>
              <a:t>explained</a:t>
            </a:r>
            <a:r>
              <a:rPr lang="de-DE" kern="1200" dirty="0">
                <a:solidFill>
                  <a:srgbClr val="001B72"/>
                </a:solidFill>
              </a:rPr>
              <a:t> </a:t>
            </a:r>
            <a:r>
              <a:rPr lang="de-DE" kern="1200" dirty="0" err="1">
                <a:solidFill>
                  <a:srgbClr val="001B72"/>
                </a:solidFill>
              </a:rPr>
              <a:t>using</a:t>
            </a:r>
            <a:r>
              <a:rPr lang="de-DE" kern="1200" dirty="0">
                <a:solidFill>
                  <a:srgbClr val="001B72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classical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theories</a:t>
            </a:r>
            <a:endParaRPr lang="de-DE" dirty="0" smtClean="0">
              <a:solidFill>
                <a:srgbClr val="FF000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D46BDC3-EBE8-4656-BC33-CA4E125021DF}" type="slidenum">
              <a:rPr lang="en-US" sz="2000" smtClean="0">
                <a:solidFill>
                  <a:srgbClr val="000000"/>
                </a:solidFill>
              </a:rPr>
              <a:pPr/>
              <a:t>5</a:t>
            </a:fld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6" name="Textfeld 5"/>
          <p:cNvSpPr txBox="1"/>
          <p:nvPr/>
        </p:nvSpPr>
        <p:spPr bwMode="auto">
          <a:xfrm>
            <a:off x="136396" y="4391526"/>
            <a:ext cx="249138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sz="1100" dirty="0" smtClean="0">
                <a:solidFill>
                  <a:srgbClr val="333399"/>
                </a:solidFill>
              </a:rPr>
              <a:t>Han et al, </a:t>
            </a:r>
            <a:r>
              <a:rPr lang="fr-FR" sz="1100" dirty="0" err="1" smtClean="0">
                <a:solidFill>
                  <a:srgbClr val="333399"/>
                </a:solidFill>
              </a:rPr>
              <a:t>Appl</a:t>
            </a:r>
            <a:r>
              <a:rPr lang="fr-FR" sz="1100" dirty="0">
                <a:solidFill>
                  <a:srgbClr val="333399"/>
                </a:solidFill>
              </a:rPr>
              <a:t>. Phys. </a:t>
            </a:r>
            <a:r>
              <a:rPr lang="fr-FR" sz="1100" dirty="0" err="1">
                <a:solidFill>
                  <a:srgbClr val="333399"/>
                </a:solidFill>
              </a:rPr>
              <a:t>Lett</a:t>
            </a:r>
            <a:r>
              <a:rPr lang="fr-FR" sz="1100" dirty="0">
                <a:solidFill>
                  <a:srgbClr val="333399"/>
                </a:solidFill>
              </a:rPr>
              <a:t>. </a:t>
            </a:r>
            <a:r>
              <a:rPr lang="fr-FR" sz="1100" b="1" dirty="0" smtClean="0">
                <a:solidFill>
                  <a:srgbClr val="333399"/>
                </a:solidFill>
              </a:rPr>
              <a:t>92</a:t>
            </a:r>
            <a:r>
              <a:rPr lang="fr-FR" sz="1100" dirty="0">
                <a:solidFill>
                  <a:srgbClr val="333399"/>
                </a:solidFill>
              </a:rPr>
              <a:t> </a:t>
            </a:r>
            <a:r>
              <a:rPr lang="fr-FR" sz="1100" dirty="0" smtClean="0">
                <a:solidFill>
                  <a:srgbClr val="333399"/>
                </a:solidFill>
              </a:rPr>
              <a:t>(2008</a:t>
            </a:r>
            <a:r>
              <a:rPr lang="fr-FR" sz="1100" dirty="0">
                <a:solidFill>
                  <a:srgbClr val="333399"/>
                </a:solidFill>
              </a:rPr>
              <a:t>)</a:t>
            </a:r>
            <a:endParaRPr lang="de-DE" sz="1100" dirty="0">
              <a:solidFill>
                <a:srgbClr val="333399"/>
              </a:solidFill>
              <a:sym typeface="Symbol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76" y="2159278"/>
            <a:ext cx="2262092" cy="2103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156776"/>
            <a:ext cx="2880320" cy="2090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feld 8"/>
          <p:cNvSpPr txBox="1"/>
          <p:nvPr/>
        </p:nvSpPr>
        <p:spPr bwMode="auto">
          <a:xfrm>
            <a:off x="3010304" y="4391526"/>
            <a:ext cx="2635404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r>
              <a:rPr lang="fr-FR" sz="1100" dirty="0" err="1" smtClean="0">
                <a:solidFill>
                  <a:srgbClr val="333399"/>
                </a:solidFill>
              </a:rPr>
              <a:t>Ates</a:t>
            </a:r>
            <a:r>
              <a:rPr lang="fr-FR" sz="1100" dirty="0" smtClean="0">
                <a:solidFill>
                  <a:srgbClr val="333399"/>
                </a:solidFill>
              </a:rPr>
              <a:t> et al., </a:t>
            </a:r>
            <a:r>
              <a:rPr lang="de-DE" sz="1100" dirty="0" smtClean="0">
                <a:solidFill>
                  <a:srgbClr val="333399"/>
                </a:solidFill>
              </a:rPr>
              <a:t>Phys. </a:t>
            </a:r>
            <a:r>
              <a:rPr lang="de-DE" sz="1100" dirty="0" err="1" smtClean="0">
                <a:solidFill>
                  <a:srgbClr val="333399"/>
                </a:solidFill>
              </a:rPr>
              <a:t>Rev</a:t>
            </a:r>
            <a:r>
              <a:rPr lang="de-DE" sz="1100" dirty="0" smtClean="0">
                <a:solidFill>
                  <a:srgbClr val="333399"/>
                </a:solidFill>
              </a:rPr>
              <a:t>. </a:t>
            </a:r>
            <a:r>
              <a:rPr lang="de-DE" sz="1100" dirty="0" err="1" smtClean="0">
                <a:solidFill>
                  <a:srgbClr val="333399"/>
                </a:solidFill>
              </a:rPr>
              <a:t>Lett</a:t>
            </a:r>
            <a:r>
              <a:rPr lang="de-DE" sz="1100" dirty="0">
                <a:solidFill>
                  <a:srgbClr val="333399"/>
                </a:solidFill>
              </a:rPr>
              <a:t>.</a:t>
            </a:r>
            <a:r>
              <a:rPr lang="de-DE" sz="1100" dirty="0" smtClean="0">
                <a:solidFill>
                  <a:srgbClr val="333399"/>
                </a:solidFill>
              </a:rPr>
              <a:t> </a:t>
            </a:r>
            <a:r>
              <a:rPr lang="de-DE" sz="1100" b="1" dirty="0" smtClean="0">
                <a:solidFill>
                  <a:srgbClr val="333399"/>
                </a:solidFill>
              </a:rPr>
              <a:t>103</a:t>
            </a:r>
            <a:r>
              <a:rPr lang="de-DE" sz="1100" dirty="0" smtClean="0">
                <a:solidFill>
                  <a:srgbClr val="333399"/>
                </a:solidFill>
              </a:rPr>
              <a:t> (2009)</a:t>
            </a:r>
            <a:endParaRPr lang="de-DE" sz="1100" dirty="0">
              <a:solidFill>
                <a:srgbClr val="333399"/>
              </a:solidFill>
              <a:sym typeface="Symbol"/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159278"/>
            <a:ext cx="2767250" cy="2182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/>
          <p:cNvSpPr txBox="1"/>
          <p:nvPr/>
        </p:nvSpPr>
        <p:spPr bwMode="auto">
          <a:xfrm>
            <a:off x="523483" y="1583214"/>
            <a:ext cx="167225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de-DE" dirty="0" err="1" smtClean="0">
                <a:solidFill>
                  <a:srgbClr val="001B72"/>
                </a:solidFill>
                <a:sym typeface="Symbol"/>
              </a:rPr>
              <a:t>squeezed</a:t>
            </a:r>
            <a:r>
              <a:rPr lang="de-DE" dirty="0" smtClean="0">
                <a:solidFill>
                  <a:srgbClr val="001B72"/>
                </a:solidFill>
                <a:sym typeface="Symbol"/>
              </a:rPr>
              <a:t> light</a:t>
            </a:r>
            <a:endParaRPr lang="de-DE" dirty="0">
              <a:solidFill>
                <a:srgbClr val="001B72"/>
              </a:solidFill>
              <a:sym typeface="Symbol"/>
            </a:endParaRPr>
          </a:p>
        </p:txBody>
      </p:sp>
      <p:sp>
        <p:nvSpPr>
          <p:cNvPr id="8" name="Textfeld 7"/>
          <p:cNvSpPr txBox="1"/>
          <p:nvPr/>
        </p:nvSpPr>
        <p:spPr bwMode="auto">
          <a:xfrm>
            <a:off x="6372200" y="4391526"/>
            <a:ext cx="2263761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de-DE" sz="1100" dirty="0" err="1" smtClean="0">
                <a:solidFill>
                  <a:srgbClr val="001B72"/>
                </a:solidFill>
                <a:sym typeface="Symbol"/>
              </a:rPr>
              <a:t>Oka</a:t>
            </a:r>
            <a:r>
              <a:rPr lang="de-DE" sz="1100" dirty="0" smtClean="0">
                <a:solidFill>
                  <a:srgbClr val="001B72"/>
                </a:solidFill>
                <a:sym typeface="Symbol"/>
              </a:rPr>
              <a:t>, </a:t>
            </a:r>
            <a:r>
              <a:rPr lang="de-DE" sz="1100" dirty="0" err="1" smtClean="0">
                <a:solidFill>
                  <a:srgbClr val="001B72"/>
                </a:solidFill>
                <a:sym typeface="Symbol"/>
              </a:rPr>
              <a:t>Appl</a:t>
            </a:r>
            <a:r>
              <a:rPr lang="de-DE" sz="1100" dirty="0" smtClean="0">
                <a:solidFill>
                  <a:srgbClr val="001B72"/>
                </a:solidFill>
                <a:sym typeface="Symbol"/>
              </a:rPr>
              <a:t>. Phys. </a:t>
            </a:r>
            <a:r>
              <a:rPr lang="de-DE" sz="1100" dirty="0" err="1" smtClean="0">
                <a:solidFill>
                  <a:srgbClr val="001B72"/>
                </a:solidFill>
                <a:sym typeface="Symbol"/>
              </a:rPr>
              <a:t>Lett</a:t>
            </a:r>
            <a:r>
              <a:rPr lang="de-DE" sz="1100" dirty="0">
                <a:solidFill>
                  <a:srgbClr val="001B72"/>
                </a:solidFill>
                <a:sym typeface="Symbol"/>
              </a:rPr>
              <a:t>.</a:t>
            </a:r>
            <a:r>
              <a:rPr lang="de-DE" sz="1100" dirty="0" smtClean="0">
                <a:solidFill>
                  <a:srgbClr val="001B72"/>
                </a:solidFill>
                <a:sym typeface="Symbol"/>
              </a:rPr>
              <a:t> 103 (2013)</a:t>
            </a:r>
            <a:endParaRPr lang="de-DE" sz="1100" dirty="0">
              <a:solidFill>
                <a:srgbClr val="001B72"/>
              </a:solidFill>
              <a:sym typeface="Symbol"/>
            </a:endParaRPr>
          </a:p>
        </p:txBody>
      </p:sp>
      <p:sp>
        <p:nvSpPr>
          <p:cNvPr id="14" name="Textfeld 13"/>
          <p:cNvSpPr txBox="1"/>
          <p:nvPr/>
        </p:nvSpPr>
        <p:spPr bwMode="auto">
          <a:xfrm>
            <a:off x="3491880" y="1583214"/>
            <a:ext cx="167225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de-DE" dirty="0" err="1">
                <a:solidFill>
                  <a:srgbClr val="001B72"/>
                </a:solidFill>
                <a:sym typeface="Symbol"/>
              </a:rPr>
              <a:t>s</a:t>
            </a:r>
            <a:r>
              <a:rPr lang="de-DE" dirty="0" err="1" smtClean="0">
                <a:solidFill>
                  <a:srgbClr val="001B72"/>
                </a:solidFill>
                <a:sym typeface="Symbol"/>
              </a:rPr>
              <a:t>ingle</a:t>
            </a:r>
            <a:r>
              <a:rPr lang="de-DE" dirty="0" smtClean="0">
                <a:solidFill>
                  <a:srgbClr val="001B72"/>
                </a:solidFill>
                <a:sym typeface="Symbol"/>
              </a:rPr>
              <a:t> </a:t>
            </a:r>
            <a:r>
              <a:rPr lang="de-DE" dirty="0" err="1" smtClean="0">
                <a:solidFill>
                  <a:srgbClr val="001B72"/>
                </a:solidFill>
                <a:sym typeface="Symbol"/>
              </a:rPr>
              <a:t>photons</a:t>
            </a:r>
            <a:endParaRPr lang="de-DE" dirty="0">
              <a:solidFill>
                <a:srgbClr val="001B72"/>
              </a:solidFill>
              <a:sym typeface="Symbol"/>
            </a:endParaRPr>
          </a:p>
        </p:txBody>
      </p:sp>
      <p:sp>
        <p:nvSpPr>
          <p:cNvPr id="15" name="Textfeld 14"/>
          <p:cNvSpPr txBox="1"/>
          <p:nvPr/>
        </p:nvSpPr>
        <p:spPr bwMode="auto">
          <a:xfrm>
            <a:off x="6716171" y="1583214"/>
            <a:ext cx="15824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de-DE" dirty="0" err="1" smtClean="0">
                <a:solidFill>
                  <a:srgbClr val="001B72"/>
                </a:solidFill>
                <a:sym typeface="Symbol"/>
              </a:rPr>
              <a:t>entanglement</a:t>
            </a:r>
            <a:endParaRPr lang="de-DE" dirty="0">
              <a:solidFill>
                <a:srgbClr val="001B72"/>
              </a:solidFill>
              <a:sym typeface="Symbol"/>
            </a:endParaRPr>
          </a:p>
        </p:txBody>
      </p:sp>
      <p:sp>
        <p:nvSpPr>
          <p:cNvPr id="10" name="Textfeld 9"/>
          <p:cNvSpPr txBox="1"/>
          <p:nvPr/>
        </p:nvSpPr>
        <p:spPr bwMode="auto">
          <a:xfrm>
            <a:off x="109654" y="4936192"/>
            <a:ext cx="266214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285750" indent="-28575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dirty="0" err="1">
                <a:solidFill>
                  <a:srgbClr val="001B72"/>
                </a:solidFill>
                <a:sym typeface="Symbol"/>
              </a:rPr>
              <a:t>n</a:t>
            </a:r>
            <a:r>
              <a:rPr lang="de-DE" dirty="0" err="1" smtClean="0">
                <a:solidFill>
                  <a:srgbClr val="001B72"/>
                </a:solidFill>
                <a:sym typeface="Symbol"/>
              </a:rPr>
              <a:t>onlin</a:t>
            </a:r>
            <a:r>
              <a:rPr lang="de-DE" dirty="0" smtClean="0">
                <a:solidFill>
                  <a:srgbClr val="001B72"/>
                </a:solidFill>
                <a:sym typeface="Symbol"/>
              </a:rPr>
              <a:t>. vs. </a:t>
            </a:r>
            <a:r>
              <a:rPr lang="de-DE" dirty="0" err="1" smtClean="0">
                <a:solidFill>
                  <a:srgbClr val="001B72"/>
                </a:solidFill>
                <a:sym typeface="Symbol"/>
              </a:rPr>
              <a:t>loss</a:t>
            </a:r>
            <a:r>
              <a:rPr lang="de-DE" dirty="0" smtClean="0">
                <a:solidFill>
                  <a:srgbClr val="001B72"/>
                </a:solidFill>
                <a:sym typeface="Symbol"/>
              </a:rPr>
              <a:t> time </a:t>
            </a:r>
            <a:r>
              <a:rPr lang="de-DE" dirty="0" err="1" smtClean="0">
                <a:solidFill>
                  <a:srgbClr val="001B72"/>
                </a:solidFill>
                <a:sym typeface="Symbol"/>
              </a:rPr>
              <a:t>scales</a:t>
            </a:r>
            <a:endParaRPr lang="de-DE" dirty="0" smtClean="0">
              <a:solidFill>
                <a:srgbClr val="001B72"/>
              </a:solidFill>
              <a:sym typeface="Symbol"/>
            </a:endParaRPr>
          </a:p>
        </p:txBody>
      </p:sp>
      <p:sp>
        <p:nvSpPr>
          <p:cNvPr id="18" name="Textfeld 17"/>
          <p:cNvSpPr txBox="1"/>
          <p:nvPr/>
        </p:nvSpPr>
        <p:spPr bwMode="auto">
          <a:xfrm>
            <a:off x="3059833" y="4941168"/>
            <a:ext cx="2880320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285750" indent="-28575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dirty="0" err="1">
                <a:solidFill>
                  <a:srgbClr val="001B72"/>
                </a:solidFill>
                <a:sym typeface="Symbol"/>
              </a:rPr>
              <a:t>c</a:t>
            </a:r>
            <a:r>
              <a:rPr lang="de-DE" dirty="0" err="1" smtClean="0">
                <a:solidFill>
                  <a:srgbClr val="001B72"/>
                </a:solidFill>
                <a:sym typeface="Symbol"/>
              </a:rPr>
              <a:t>oupling</a:t>
            </a:r>
            <a:r>
              <a:rPr lang="de-DE" dirty="0" smtClean="0">
                <a:solidFill>
                  <a:srgbClr val="001B72"/>
                </a:solidFill>
                <a:sym typeface="Symbol"/>
              </a:rPr>
              <a:t> </a:t>
            </a:r>
            <a:r>
              <a:rPr lang="de-DE" dirty="0" err="1" smtClean="0">
                <a:solidFill>
                  <a:srgbClr val="001B72"/>
                </a:solidFill>
                <a:sym typeface="Symbol"/>
              </a:rPr>
              <a:t>to</a:t>
            </a:r>
            <a:r>
              <a:rPr lang="de-DE" dirty="0" smtClean="0">
                <a:solidFill>
                  <a:srgbClr val="001B72"/>
                </a:solidFill>
                <a:sym typeface="Symbol"/>
              </a:rPr>
              <a:t> non-</a:t>
            </a:r>
            <a:r>
              <a:rPr lang="de-DE" dirty="0" err="1" smtClean="0">
                <a:solidFill>
                  <a:srgbClr val="001B72"/>
                </a:solidFill>
                <a:sym typeface="Symbol"/>
              </a:rPr>
              <a:t>bosonic</a:t>
            </a:r>
            <a:r>
              <a:rPr lang="de-DE" dirty="0" smtClean="0">
                <a:solidFill>
                  <a:srgbClr val="001B72"/>
                </a:solidFill>
                <a:sym typeface="Symbol"/>
              </a:rPr>
              <a:t> </a:t>
            </a:r>
            <a:r>
              <a:rPr lang="de-DE" dirty="0" err="1" smtClean="0">
                <a:solidFill>
                  <a:srgbClr val="001B72"/>
                </a:solidFill>
                <a:sym typeface="Symbol"/>
              </a:rPr>
              <a:t>systems</a:t>
            </a:r>
            <a:endParaRPr lang="de-DE" dirty="0">
              <a:solidFill>
                <a:srgbClr val="001B72"/>
              </a:solidFill>
              <a:sym typeface="Symbol"/>
            </a:endParaRPr>
          </a:p>
          <a:p>
            <a:pPr marL="285750" indent="-28575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dirty="0" err="1">
                <a:solidFill>
                  <a:srgbClr val="001B72"/>
                </a:solidFill>
                <a:sym typeface="Symbol"/>
              </a:rPr>
              <a:t>e</a:t>
            </a:r>
            <a:r>
              <a:rPr lang="de-DE" dirty="0" err="1" smtClean="0">
                <a:solidFill>
                  <a:srgbClr val="001B72"/>
                </a:solidFill>
                <a:sym typeface="Symbol"/>
              </a:rPr>
              <a:t>nhanced</a:t>
            </a:r>
            <a:r>
              <a:rPr lang="de-DE" dirty="0" smtClean="0">
                <a:solidFill>
                  <a:srgbClr val="001B72"/>
                </a:solidFill>
                <a:sym typeface="Symbol"/>
              </a:rPr>
              <a:t> </a:t>
            </a:r>
            <a:r>
              <a:rPr lang="de-DE" dirty="0" err="1" smtClean="0">
                <a:solidFill>
                  <a:srgbClr val="001B72"/>
                </a:solidFill>
                <a:sym typeface="Symbol"/>
              </a:rPr>
              <a:t>emission</a:t>
            </a:r>
            <a:endParaRPr lang="de-DE" dirty="0">
              <a:solidFill>
                <a:srgbClr val="001B72"/>
              </a:solidFill>
              <a:sym typeface="Symbol"/>
            </a:endParaRPr>
          </a:p>
        </p:txBody>
      </p:sp>
      <p:sp>
        <p:nvSpPr>
          <p:cNvPr id="19" name="Textfeld 18"/>
          <p:cNvSpPr txBox="1"/>
          <p:nvPr/>
        </p:nvSpPr>
        <p:spPr bwMode="auto">
          <a:xfrm>
            <a:off x="6302342" y="4941168"/>
            <a:ext cx="284165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285750" indent="-28575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rgbClr val="001B72"/>
                </a:solidFill>
                <a:sym typeface="Symbol"/>
              </a:rPr>
              <a:t>via </a:t>
            </a:r>
            <a:r>
              <a:rPr lang="de-DE" dirty="0" err="1" smtClean="0">
                <a:solidFill>
                  <a:srgbClr val="001B72"/>
                </a:solidFill>
                <a:sym typeface="Symbol"/>
              </a:rPr>
              <a:t>interaction</a:t>
            </a:r>
            <a:r>
              <a:rPr lang="de-DE" dirty="0" smtClean="0">
                <a:solidFill>
                  <a:srgbClr val="001B72"/>
                </a:solidFill>
                <a:sym typeface="Symbol"/>
              </a:rPr>
              <a:t> </a:t>
            </a:r>
            <a:r>
              <a:rPr lang="de-DE" dirty="0" err="1" smtClean="0">
                <a:solidFill>
                  <a:srgbClr val="001B72"/>
                </a:solidFill>
                <a:sym typeface="Symbol"/>
              </a:rPr>
              <a:t>of</a:t>
            </a:r>
            <a:r>
              <a:rPr lang="de-DE" dirty="0" smtClean="0">
                <a:solidFill>
                  <a:srgbClr val="001B72"/>
                </a:solidFill>
                <a:sym typeface="Symbol"/>
              </a:rPr>
              <a:t> </a:t>
            </a:r>
            <a:r>
              <a:rPr lang="de-DE" dirty="0" err="1" smtClean="0">
                <a:solidFill>
                  <a:srgbClr val="001B72"/>
                </a:solidFill>
                <a:sym typeface="Symbol"/>
              </a:rPr>
              <a:t>quantum</a:t>
            </a:r>
            <a:r>
              <a:rPr lang="de-DE" dirty="0" smtClean="0">
                <a:solidFill>
                  <a:srgbClr val="001B72"/>
                </a:solidFill>
                <a:sym typeface="Symbol"/>
              </a:rPr>
              <a:t> </a:t>
            </a:r>
            <a:r>
              <a:rPr lang="de-DE" dirty="0" err="1" smtClean="0">
                <a:solidFill>
                  <a:srgbClr val="001B72"/>
                </a:solidFill>
                <a:sym typeface="Symbol"/>
              </a:rPr>
              <a:t>systems</a:t>
            </a:r>
            <a:endParaRPr lang="de-DE" dirty="0" smtClean="0">
              <a:solidFill>
                <a:srgbClr val="001B72"/>
              </a:solidFill>
              <a:sym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1140961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0825" y="116632"/>
            <a:ext cx="8893175" cy="461665"/>
          </a:xfrm>
        </p:spPr>
        <p:txBody>
          <a:bodyPr/>
          <a:lstStyle/>
          <a:p>
            <a:r>
              <a:rPr lang="de-DE" sz="2400" dirty="0" err="1" smtClean="0"/>
              <a:t>Nanostructures</a:t>
            </a:r>
            <a:r>
              <a:rPr lang="de-DE" sz="2400" dirty="0" smtClean="0"/>
              <a:t>: </a:t>
            </a:r>
            <a:r>
              <a:rPr lang="de-DE" sz="2400" dirty="0" smtClean="0"/>
              <a:t>Single Photon </a:t>
            </a:r>
            <a:r>
              <a:rPr lang="de-DE" sz="2400" dirty="0" err="1" smtClean="0"/>
              <a:t>Sources</a:t>
            </a:r>
            <a:endParaRPr lang="de-DE" sz="2400" dirty="0"/>
          </a:p>
        </p:txBody>
      </p:sp>
      <p:sp>
        <p:nvSpPr>
          <p:cNvPr id="4" name="Textfeld 3"/>
          <p:cNvSpPr txBox="1"/>
          <p:nvPr/>
        </p:nvSpPr>
        <p:spPr bwMode="auto">
          <a:xfrm>
            <a:off x="179512" y="1492042"/>
            <a:ext cx="3095719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de-DE" dirty="0" err="1">
                <a:solidFill>
                  <a:srgbClr val="001B72"/>
                </a:solidFill>
                <a:sym typeface="Symbol"/>
              </a:rPr>
              <a:t>e</a:t>
            </a:r>
            <a:r>
              <a:rPr lang="de-DE" dirty="0" err="1" smtClean="0">
                <a:solidFill>
                  <a:srgbClr val="001B72"/>
                </a:solidFill>
                <a:sym typeface="Symbol"/>
              </a:rPr>
              <a:t>nhanced</a:t>
            </a:r>
            <a:r>
              <a:rPr lang="de-DE" dirty="0" smtClean="0">
                <a:solidFill>
                  <a:srgbClr val="001B72"/>
                </a:solidFill>
                <a:sym typeface="Symbol"/>
              </a:rPr>
              <a:t> </a:t>
            </a:r>
            <a:r>
              <a:rPr lang="de-DE" dirty="0" smtClean="0">
                <a:solidFill>
                  <a:srgbClr val="001B72"/>
                </a:solidFill>
                <a:sym typeface="Symbol"/>
              </a:rPr>
              <a:t>single-photon </a:t>
            </a:r>
            <a:r>
              <a:rPr lang="de-DE" dirty="0" err="1" smtClean="0">
                <a:solidFill>
                  <a:srgbClr val="001B72"/>
                </a:solidFill>
                <a:sym typeface="Symbol"/>
              </a:rPr>
              <a:t>em</a:t>
            </a:r>
            <a:r>
              <a:rPr lang="de-DE" dirty="0" smtClean="0">
                <a:solidFill>
                  <a:srgbClr val="001B72"/>
                </a:solidFill>
                <a:sym typeface="Symbol"/>
              </a:rPr>
              <a:t>.</a:t>
            </a:r>
            <a:endParaRPr lang="de-DE" dirty="0" smtClean="0">
              <a:solidFill>
                <a:srgbClr val="001B72"/>
              </a:solidFill>
              <a:sym typeface="Symbol"/>
            </a:endParaRPr>
          </a:p>
          <a:p>
            <a:pPr eaLnBrk="1" hangingPunct="1">
              <a:spcBef>
                <a:spcPct val="50000"/>
              </a:spcBef>
            </a:pPr>
            <a:r>
              <a:rPr lang="de-DE" dirty="0" err="1" smtClean="0">
                <a:solidFill>
                  <a:srgbClr val="FF0000"/>
                </a:solidFill>
                <a:sym typeface="Symbol"/>
              </a:rPr>
              <a:t>quantum</a:t>
            </a:r>
            <a:r>
              <a:rPr lang="de-DE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de-DE" dirty="0" err="1" smtClean="0">
                <a:solidFill>
                  <a:srgbClr val="FF0000"/>
                </a:solidFill>
                <a:sym typeface="Symbol"/>
              </a:rPr>
              <a:t>properties</a:t>
            </a:r>
            <a:r>
              <a:rPr lang="de-DE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de-DE" dirty="0" err="1" smtClean="0">
                <a:solidFill>
                  <a:srgbClr val="FF0000"/>
                </a:solidFill>
                <a:sym typeface="Symbol"/>
              </a:rPr>
              <a:t>survive</a:t>
            </a:r>
            <a:endParaRPr lang="de-DE" dirty="0">
              <a:solidFill>
                <a:srgbClr val="FF0000"/>
              </a:solidFill>
              <a:sym typeface="Symbol"/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948" y="836712"/>
            <a:ext cx="2373034" cy="2164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991" y="1052736"/>
            <a:ext cx="3024336" cy="1876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2" descr="http://www.nature.com/nphoton/journal/v4/n3/covers/largecover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699" y="3454186"/>
            <a:ext cx="1633781" cy="2135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478831"/>
            <a:ext cx="2924863" cy="2110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feld 9"/>
          <p:cNvSpPr txBox="1"/>
          <p:nvPr/>
        </p:nvSpPr>
        <p:spPr bwMode="auto">
          <a:xfrm>
            <a:off x="5292080" y="5661248"/>
            <a:ext cx="251543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 dirty="0" err="1" smtClean="0">
                <a:solidFill>
                  <a:srgbClr val="001B72"/>
                </a:solidFill>
                <a:sym typeface="Symbol"/>
              </a:rPr>
              <a:t>Claudon</a:t>
            </a:r>
            <a:r>
              <a:rPr lang="en-US" sz="1200" dirty="0" smtClean="0">
                <a:solidFill>
                  <a:srgbClr val="001B72"/>
                </a:solidFill>
                <a:sym typeface="Symbol"/>
              </a:rPr>
              <a:t> et al., Nat. </a:t>
            </a:r>
            <a:r>
              <a:rPr lang="en-US" sz="1200" dirty="0" err="1" smtClean="0">
                <a:solidFill>
                  <a:srgbClr val="001B72"/>
                </a:solidFill>
                <a:sym typeface="Symbol"/>
              </a:rPr>
              <a:t>Phot</a:t>
            </a:r>
            <a:r>
              <a:rPr lang="en-US" sz="1200" dirty="0" smtClean="0">
                <a:solidFill>
                  <a:srgbClr val="001B72"/>
                </a:solidFill>
                <a:sym typeface="Symbol"/>
              </a:rPr>
              <a:t>. </a:t>
            </a:r>
            <a:r>
              <a:rPr lang="en-US" sz="1200" b="1" dirty="0" smtClean="0">
                <a:solidFill>
                  <a:srgbClr val="001B72"/>
                </a:solidFill>
                <a:sym typeface="Symbol"/>
              </a:rPr>
              <a:t>4 </a:t>
            </a:r>
            <a:r>
              <a:rPr lang="en-US" sz="1200" dirty="0" smtClean="0">
                <a:solidFill>
                  <a:srgbClr val="001B72"/>
                </a:solidFill>
                <a:sym typeface="Symbol"/>
              </a:rPr>
              <a:t>(2010)</a:t>
            </a:r>
            <a:endParaRPr lang="en-US" sz="1200" dirty="0">
              <a:solidFill>
                <a:srgbClr val="001B72"/>
              </a:solidFill>
              <a:sym typeface="Symbol"/>
            </a:endParaRPr>
          </a:p>
        </p:txBody>
      </p:sp>
      <p:sp>
        <p:nvSpPr>
          <p:cNvPr id="5" name="Textfeld 4"/>
          <p:cNvSpPr txBox="1"/>
          <p:nvPr/>
        </p:nvSpPr>
        <p:spPr bwMode="auto">
          <a:xfrm>
            <a:off x="6084168" y="2996952"/>
            <a:ext cx="239520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 dirty="0" err="1" smtClean="0">
                <a:solidFill>
                  <a:srgbClr val="001B72"/>
                </a:solidFill>
                <a:sym typeface="Symbol"/>
              </a:rPr>
              <a:t>Akimov</a:t>
            </a:r>
            <a:r>
              <a:rPr lang="en-US" sz="1200" dirty="0" smtClean="0">
                <a:solidFill>
                  <a:srgbClr val="001B72"/>
                </a:solidFill>
                <a:sym typeface="Symbol"/>
              </a:rPr>
              <a:t> et al., Nature </a:t>
            </a:r>
            <a:r>
              <a:rPr lang="en-US" sz="1200" b="1" dirty="0">
                <a:solidFill>
                  <a:srgbClr val="001B72"/>
                </a:solidFill>
                <a:sym typeface="Symbol"/>
              </a:rPr>
              <a:t>450</a:t>
            </a:r>
            <a:r>
              <a:rPr lang="en-US" sz="1200" dirty="0">
                <a:solidFill>
                  <a:srgbClr val="001B72"/>
                </a:solidFill>
                <a:sym typeface="Symbol"/>
              </a:rPr>
              <a:t> </a:t>
            </a:r>
            <a:r>
              <a:rPr lang="en-US" sz="1200" dirty="0" smtClean="0">
                <a:solidFill>
                  <a:srgbClr val="001B72"/>
                </a:solidFill>
                <a:sym typeface="Symbol"/>
              </a:rPr>
              <a:t>(2007)</a:t>
            </a:r>
            <a:endParaRPr lang="en-US" sz="1200" dirty="0">
              <a:solidFill>
                <a:srgbClr val="001B72"/>
              </a:solidFill>
              <a:sym typeface="Symbol"/>
            </a:endParaRPr>
          </a:p>
        </p:txBody>
      </p:sp>
      <p:sp>
        <p:nvSpPr>
          <p:cNvPr id="9" name="Textfeld 8"/>
          <p:cNvSpPr txBox="1"/>
          <p:nvPr/>
        </p:nvSpPr>
        <p:spPr bwMode="auto">
          <a:xfrm>
            <a:off x="179512" y="3356992"/>
            <a:ext cx="3102131" cy="2446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de-DE" dirty="0" smtClean="0">
                <a:solidFill>
                  <a:srgbClr val="001B72"/>
                </a:solidFill>
                <a:sym typeface="Symbol"/>
              </a:rPr>
              <a:t>Goal: Ultra-</a:t>
            </a:r>
            <a:r>
              <a:rPr lang="de-DE" dirty="0" err="1" smtClean="0">
                <a:solidFill>
                  <a:srgbClr val="001B72"/>
                </a:solidFill>
                <a:sym typeface="Symbol"/>
              </a:rPr>
              <a:t>bright</a:t>
            </a:r>
            <a:r>
              <a:rPr lang="de-DE" dirty="0" smtClean="0">
                <a:solidFill>
                  <a:srgbClr val="001B72"/>
                </a:solidFill>
                <a:sym typeface="Symbol"/>
              </a:rPr>
              <a:t> </a:t>
            </a:r>
            <a:r>
              <a:rPr lang="de-DE" dirty="0" err="1" smtClean="0">
                <a:solidFill>
                  <a:srgbClr val="FF0000"/>
                </a:solidFill>
                <a:sym typeface="Symbol"/>
              </a:rPr>
              <a:t>integrated</a:t>
            </a:r>
            <a:endParaRPr lang="de-DE" dirty="0">
              <a:solidFill>
                <a:srgbClr val="FF0000"/>
              </a:solidFill>
              <a:sym typeface="Symbol"/>
            </a:endParaRPr>
          </a:p>
          <a:p>
            <a:pPr eaLnBrk="1" hangingPunct="1">
              <a:spcBef>
                <a:spcPct val="50000"/>
              </a:spcBef>
            </a:pPr>
            <a:r>
              <a:rPr lang="de-DE" dirty="0" smtClean="0">
                <a:solidFill>
                  <a:srgbClr val="001B72"/>
                </a:solidFill>
                <a:sym typeface="Symbol"/>
              </a:rPr>
              <a:t>single-photon </a:t>
            </a:r>
            <a:r>
              <a:rPr lang="de-DE" dirty="0" err="1" smtClean="0">
                <a:solidFill>
                  <a:srgbClr val="001B72"/>
                </a:solidFill>
                <a:sym typeface="Symbol"/>
              </a:rPr>
              <a:t>sources</a:t>
            </a:r>
            <a:endParaRPr lang="de-DE" dirty="0" smtClean="0">
              <a:solidFill>
                <a:srgbClr val="001B72"/>
              </a:solidFill>
              <a:sym typeface="Symbol"/>
            </a:endParaRPr>
          </a:p>
          <a:p>
            <a:pPr marL="285750" indent="-285750" eaLnBrk="1" hangingPunct="1">
              <a:spcBef>
                <a:spcPct val="50000"/>
              </a:spcBef>
              <a:buFontTx/>
              <a:buChar char="-"/>
            </a:pPr>
            <a:r>
              <a:rPr lang="de-DE" dirty="0" err="1" smtClean="0">
                <a:solidFill>
                  <a:srgbClr val="001B72"/>
                </a:solidFill>
                <a:sym typeface="Symbol"/>
              </a:rPr>
              <a:t>quantum</a:t>
            </a:r>
            <a:r>
              <a:rPr lang="de-DE" dirty="0" smtClean="0">
                <a:solidFill>
                  <a:srgbClr val="001B72"/>
                </a:solidFill>
                <a:sym typeface="Symbol"/>
              </a:rPr>
              <a:t> </a:t>
            </a:r>
            <a:r>
              <a:rPr lang="de-DE" dirty="0" err="1" smtClean="0">
                <a:solidFill>
                  <a:srgbClr val="001B72"/>
                </a:solidFill>
                <a:sym typeface="Symbol"/>
              </a:rPr>
              <a:t>computation</a:t>
            </a:r>
            <a:endParaRPr lang="de-DE" dirty="0" smtClean="0">
              <a:solidFill>
                <a:srgbClr val="001B72"/>
              </a:solidFill>
              <a:sym typeface="Symbol"/>
            </a:endParaRPr>
          </a:p>
          <a:p>
            <a:pPr marL="285750" indent="-285750" eaLnBrk="1" hangingPunct="1">
              <a:spcBef>
                <a:spcPct val="50000"/>
              </a:spcBef>
              <a:buFontTx/>
              <a:buChar char="-"/>
            </a:pPr>
            <a:r>
              <a:rPr lang="de-DE" dirty="0" err="1">
                <a:solidFill>
                  <a:srgbClr val="001B72"/>
                </a:solidFill>
                <a:sym typeface="Symbol"/>
              </a:rPr>
              <a:t>q</a:t>
            </a:r>
            <a:r>
              <a:rPr lang="de-DE" dirty="0" err="1" smtClean="0">
                <a:solidFill>
                  <a:srgbClr val="001B72"/>
                </a:solidFill>
                <a:sym typeface="Symbol"/>
              </a:rPr>
              <a:t>uantum</a:t>
            </a:r>
            <a:r>
              <a:rPr lang="de-DE" dirty="0" smtClean="0">
                <a:solidFill>
                  <a:srgbClr val="001B72"/>
                </a:solidFill>
                <a:sym typeface="Symbol"/>
              </a:rPr>
              <a:t> </a:t>
            </a:r>
            <a:r>
              <a:rPr lang="de-DE" dirty="0" err="1" smtClean="0">
                <a:solidFill>
                  <a:srgbClr val="001B72"/>
                </a:solidFill>
                <a:sym typeface="Symbol"/>
              </a:rPr>
              <a:t>Cryptography</a:t>
            </a:r>
            <a:endParaRPr lang="de-DE" dirty="0" smtClean="0">
              <a:solidFill>
                <a:srgbClr val="001B72"/>
              </a:solidFill>
              <a:sym typeface="Symbol"/>
            </a:endParaRPr>
          </a:p>
          <a:p>
            <a:pPr marL="285750" indent="-285750" eaLnBrk="1" hangingPunct="1">
              <a:spcBef>
                <a:spcPct val="50000"/>
              </a:spcBef>
              <a:buFontTx/>
              <a:buChar char="-"/>
            </a:pPr>
            <a:r>
              <a:rPr lang="de-DE" dirty="0" smtClean="0">
                <a:solidFill>
                  <a:srgbClr val="001B72"/>
                </a:solidFill>
                <a:sym typeface="Symbol"/>
              </a:rPr>
              <a:t>single-photon </a:t>
            </a:r>
            <a:r>
              <a:rPr lang="de-DE" dirty="0" err="1" smtClean="0">
                <a:solidFill>
                  <a:srgbClr val="001B72"/>
                </a:solidFill>
                <a:sym typeface="Symbol"/>
              </a:rPr>
              <a:t>interactions</a:t>
            </a:r>
            <a:endParaRPr lang="de-DE" dirty="0" smtClean="0">
              <a:solidFill>
                <a:srgbClr val="001B72"/>
              </a:solidFill>
              <a:sym typeface="Symbol"/>
            </a:endParaRPr>
          </a:p>
          <a:p>
            <a:pPr marL="285750" indent="-285750" eaLnBrk="1" hangingPunct="1">
              <a:spcBef>
                <a:spcPct val="50000"/>
              </a:spcBef>
              <a:buFontTx/>
              <a:buChar char="-"/>
            </a:pPr>
            <a:r>
              <a:rPr lang="de-DE" dirty="0" smtClean="0">
                <a:solidFill>
                  <a:srgbClr val="001B72"/>
                </a:solidFill>
                <a:sym typeface="Symbol"/>
              </a:rPr>
              <a:t>…</a:t>
            </a:r>
            <a:endParaRPr lang="de-DE" dirty="0">
              <a:solidFill>
                <a:srgbClr val="001B72"/>
              </a:solidFill>
              <a:sym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3126795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Single-Photon Source </a:t>
            </a:r>
            <a:r>
              <a:rPr lang="de-DE" dirty="0" err="1" smtClean="0"/>
              <a:t>Characterization</a:t>
            </a:r>
            <a:r>
              <a:rPr lang="de-DE" dirty="0" smtClean="0"/>
              <a:t> – g²(</a:t>
            </a:r>
            <a:r>
              <a:rPr lang="el-GR" dirty="0"/>
              <a:t>τ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 bwMode="auto">
          <a:xfrm>
            <a:off x="107504" y="764704"/>
            <a:ext cx="3685624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de-DE" dirty="0" err="1" smtClean="0">
                <a:solidFill>
                  <a:srgbClr val="001B72"/>
                </a:solidFill>
                <a:sym typeface="Symbol"/>
              </a:rPr>
              <a:t>Usual</a:t>
            </a:r>
            <a:r>
              <a:rPr lang="de-DE" dirty="0" smtClean="0">
                <a:solidFill>
                  <a:srgbClr val="001B72"/>
                </a:solidFill>
                <a:sym typeface="Symbol"/>
              </a:rPr>
              <a:t> </a:t>
            </a:r>
            <a:r>
              <a:rPr lang="de-DE" dirty="0" err="1" smtClean="0">
                <a:solidFill>
                  <a:srgbClr val="001B72"/>
                </a:solidFill>
                <a:sym typeface="Symbol"/>
              </a:rPr>
              <a:t>quantification</a:t>
            </a:r>
            <a:r>
              <a:rPr lang="de-DE" dirty="0" smtClean="0">
                <a:solidFill>
                  <a:srgbClr val="001B72"/>
                </a:solidFill>
                <a:sym typeface="Symbol"/>
              </a:rPr>
              <a:t>: </a:t>
            </a:r>
            <a:r>
              <a:rPr lang="de-DE" dirty="0" err="1" smtClean="0">
                <a:solidFill>
                  <a:srgbClr val="FF0000"/>
                </a:solidFill>
                <a:sym typeface="Symbol"/>
              </a:rPr>
              <a:t>second</a:t>
            </a:r>
            <a:r>
              <a:rPr lang="de-DE" dirty="0" smtClean="0">
                <a:solidFill>
                  <a:srgbClr val="FF0000"/>
                </a:solidFill>
                <a:sym typeface="Symbol"/>
              </a:rPr>
              <a:t>-order</a:t>
            </a:r>
          </a:p>
          <a:p>
            <a:pPr eaLnBrk="1" hangingPunct="1">
              <a:spcBef>
                <a:spcPct val="50000"/>
              </a:spcBef>
            </a:pPr>
            <a:r>
              <a:rPr lang="de-DE" dirty="0" err="1" smtClean="0">
                <a:solidFill>
                  <a:srgbClr val="FF0000"/>
                </a:solidFill>
                <a:sym typeface="Symbol"/>
              </a:rPr>
              <a:t>correlation</a:t>
            </a:r>
            <a:r>
              <a:rPr lang="de-DE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de-DE" dirty="0" err="1" smtClean="0">
                <a:solidFill>
                  <a:srgbClr val="FF0000"/>
                </a:solidFill>
                <a:sym typeface="Symbol"/>
              </a:rPr>
              <a:t>function</a:t>
            </a:r>
            <a:endParaRPr lang="de-DE" dirty="0">
              <a:solidFill>
                <a:srgbClr val="FF0000"/>
              </a:solidFill>
              <a:sym typeface="Symbol"/>
            </a:endParaRPr>
          </a:p>
        </p:txBody>
      </p:sp>
      <p:sp>
        <p:nvSpPr>
          <p:cNvPr id="4" name="Textfeld 3"/>
          <p:cNvSpPr txBox="1"/>
          <p:nvPr/>
        </p:nvSpPr>
        <p:spPr bwMode="auto">
          <a:xfrm>
            <a:off x="179512" y="2572162"/>
            <a:ext cx="584006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de-DE" dirty="0" err="1" smtClean="0">
                <a:solidFill>
                  <a:srgbClr val="FF0000"/>
                </a:solidFill>
                <a:sym typeface="Symbol"/>
              </a:rPr>
              <a:t>Why</a:t>
            </a:r>
            <a:r>
              <a:rPr lang="de-DE" dirty="0" smtClean="0">
                <a:solidFill>
                  <a:srgbClr val="001B72"/>
                </a:solidFill>
                <a:sym typeface="Symbol"/>
              </a:rPr>
              <a:t>? </a:t>
            </a:r>
            <a:r>
              <a:rPr lang="de-DE" dirty="0" err="1" smtClean="0">
                <a:solidFill>
                  <a:srgbClr val="001B72"/>
                </a:solidFill>
                <a:sym typeface="Symbol"/>
              </a:rPr>
              <a:t>Compare</a:t>
            </a:r>
            <a:r>
              <a:rPr lang="de-DE" dirty="0" smtClean="0">
                <a:solidFill>
                  <a:srgbClr val="001B72"/>
                </a:solidFill>
                <a:sym typeface="Symbol"/>
              </a:rPr>
              <a:t> </a:t>
            </a:r>
            <a:r>
              <a:rPr lang="de-DE" dirty="0" err="1" smtClean="0">
                <a:solidFill>
                  <a:srgbClr val="001B72"/>
                </a:solidFill>
                <a:sym typeface="Symbol"/>
              </a:rPr>
              <a:t>possible</a:t>
            </a:r>
            <a:r>
              <a:rPr lang="de-DE" dirty="0" smtClean="0">
                <a:solidFill>
                  <a:srgbClr val="001B72"/>
                </a:solidFill>
                <a:sym typeface="Symbol"/>
              </a:rPr>
              <a:t> </a:t>
            </a:r>
            <a:r>
              <a:rPr lang="de-DE" dirty="0" err="1" smtClean="0">
                <a:solidFill>
                  <a:srgbClr val="001B72"/>
                </a:solidFill>
                <a:sym typeface="Symbol"/>
              </a:rPr>
              <a:t>classical</a:t>
            </a:r>
            <a:r>
              <a:rPr lang="de-DE" dirty="0" smtClean="0">
                <a:solidFill>
                  <a:srgbClr val="001B72"/>
                </a:solidFill>
                <a:sym typeface="Symbol"/>
              </a:rPr>
              <a:t> </a:t>
            </a:r>
            <a:r>
              <a:rPr lang="de-DE" dirty="0" err="1" smtClean="0">
                <a:solidFill>
                  <a:srgbClr val="001B72"/>
                </a:solidFill>
                <a:sym typeface="Symbol"/>
              </a:rPr>
              <a:t>and</a:t>
            </a:r>
            <a:r>
              <a:rPr lang="de-DE" dirty="0" smtClean="0">
                <a:solidFill>
                  <a:srgbClr val="001B72"/>
                </a:solidFill>
                <a:sym typeface="Symbol"/>
              </a:rPr>
              <a:t> </a:t>
            </a:r>
            <a:r>
              <a:rPr lang="de-DE" dirty="0" err="1" smtClean="0">
                <a:solidFill>
                  <a:srgbClr val="001B72"/>
                </a:solidFill>
                <a:sym typeface="Symbol"/>
              </a:rPr>
              <a:t>quantum</a:t>
            </a:r>
            <a:r>
              <a:rPr lang="de-DE" dirty="0" smtClean="0">
                <a:solidFill>
                  <a:srgbClr val="001B72"/>
                </a:solidFill>
                <a:sym typeface="Symbol"/>
              </a:rPr>
              <a:t> </a:t>
            </a:r>
            <a:r>
              <a:rPr lang="de-DE" dirty="0" err="1" smtClean="0">
                <a:solidFill>
                  <a:srgbClr val="001B72"/>
                </a:solidFill>
                <a:sym typeface="Symbol"/>
              </a:rPr>
              <a:t>values</a:t>
            </a:r>
            <a:r>
              <a:rPr lang="de-DE" dirty="0" smtClean="0">
                <a:solidFill>
                  <a:srgbClr val="001B72"/>
                </a:solidFill>
                <a:sym typeface="Symbol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de-DE" dirty="0" err="1" smtClean="0">
                <a:solidFill>
                  <a:srgbClr val="001B72"/>
                </a:solidFill>
                <a:sym typeface="Symbol"/>
              </a:rPr>
              <a:t>Classically</a:t>
            </a:r>
            <a:r>
              <a:rPr lang="de-DE" dirty="0" smtClean="0">
                <a:solidFill>
                  <a:srgbClr val="001B72"/>
                </a:solidFill>
                <a:sym typeface="Symbol"/>
              </a:rPr>
              <a:t>: Order not </a:t>
            </a:r>
            <a:r>
              <a:rPr lang="de-DE" dirty="0" err="1" smtClean="0">
                <a:solidFill>
                  <a:srgbClr val="001B72"/>
                </a:solidFill>
                <a:sym typeface="Symbol"/>
              </a:rPr>
              <a:t>impartant</a:t>
            </a:r>
            <a:r>
              <a:rPr lang="de-DE" dirty="0" smtClean="0">
                <a:solidFill>
                  <a:srgbClr val="001B72"/>
                </a:solidFill>
                <a:sym typeface="Symbol"/>
              </a:rPr>
              <a:t>:</a:t>
            </a:r>
            <a:endParaRPr lang="de-DE" dirty="0">
              <a:solidFill>
                <a:srgbClr val="001B72"/>
              </a:solidFill>
              <a:sym typeface="Symbol"/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297399"/>
            <a:ext cx="4752528" cy="135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 bwMode="auto">
          <a:xfrm>
            <a:off x="251520" y="4869160"/>
            <a:ext cx="108234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de-DE" dirty="0" err="1">
                <a:solidFill>
                  <a:srgbClr val="001B72"/>
                </a:solidFill>
                <a:sym typeface="Symbol"/>
              </a:rPr>
              <a:t>a</a:t>
            </a:r>
            <a:r>
              <a:rPr lang="de-DE" dirty="0" err="1" smtClean="0">
                <a:solidFill>
                  <a:srgbClr val="001B72"/>
                </a:solidFill>
                <a:sym typeface="Symbol"/>
              </a:rPr>
              <a:t>t</a:t>
            </a:r>
            <a:r>
              <a:rPr lang="de-DE" dirty="0" smtClean="0">
                <a:solidFill>
                  <a:srgbClr val="001B72"/>
                </a:solidFill>
                <a:sym typeface="Symbol"/>
              </a:rPr>
              <a:t>         : </a:t>
            </a:r>
            <a:endParaRPr lang="de-DE" dirty="0">
              <a:solidFill>
                <a:srgbClr val="001B72"/>
              </a:solidFill>
              <a:sym typeface="Symbol"/>
            </a:endParaRP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987551"/>
            <a:ext cx="469776" cy="169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843771"/>
            <a:ext cx="1733550" cy="45720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180" y="836712"/>
            <a:ext cx="2284324" cy="178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097458"/>
            <a:ext cx="4650325" cy="881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13203"/>
            <a:ext cx="4642123" cy="735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 descr="U:\Talks\201312 Nanoantennas nonclassical light sources\Hanbury Brown and Twiss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151807"/>
            <a:ext cx="1857609" cy="257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1312" y="4828351"/>
            <a:ext cx="2400646" cy="4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835" y="5796813"/>
            <a:ext cx="2033029" cy="296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470" y="5733256"/>
            <a:ext cx="23637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956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Quantum </a:t>
            </a:r>
            <a:r>
              <a:rPr lang="de-DE" dirty="0"/>
              <a:t>g²(</a:t>
            </a:r>
            <a:r>
              <a:rPr lang="el-GR" dirty="0"/>
              <a:t>τ</a:t>
            </a:r>
            <a:r>
              <a:rPr lang="de-DE" dirty="0"/>
              <a:t>)</a:t>
            </a:r>
          </a:p>
        </p:txBody>
      </p:sp>
      <p:sp>
        <p:nvSpPr>
          <p:cNvPr id="3" name="Textfeld 2"/>
          <p:cNvSpPr txBox="1"/>
          <p:nvPr/>
        </p:nvSpPr>
        <p:spPr bwMode="auto">
          <a:xfrm>
            <a:off x="251520" y="940078"/>
            <a:ext cx="5622052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de-DE" dirty="0" err="1" smtClean="0">
                <a:solidFill>
                  <a:srgbClr val="001B72"/>
                </a:solidFill>
                <a:sym typeface="Symbol"/>
              </a:rPr>
              <a:t>Cannot</a:t>
            </a:r>
            <a:r>
              <a:rPr lang="de-DE" dirty="0" smtClean="0">
                <a:solidFill>
                  <a:srgbClr val="001B72"/>
                </a:solidFill>
                <a:sym typeface="Symbol"/>
              </a:rPr>
              <a:t> </a:t>
            </a:r>
            <a:r>
              <a:rPr lang="de-DE" dirty="0" err="1" smtClean="0">
                <a:solidFill>
                  <a:srgbClr val="001B72"/>
                </a:solidFill>
                <a:sym typeface="Symbol"/>
              </a:rPr>
              <a:t>ignore</a:t>
            </a:r>
            <a:r>
              <a:rPr lang="de-DE" dirty="0" smtClean="0">
                <a:solidFill>
                  <a:srgbClr val="001B72"/>
                </a:solidFill>
                <a:sym typeface="Symbol"/>
              </a:rPr>
              <a:t> </a:t>
            </a:r>
            <a:r>
              <a:rPr lang="de-DE" dirty="0" err="1" smtClean="0">
                <a:solidFill>
                  <a:srgbClr val="001B72"/>
                </a:solidFill>
                <a:sym typeface="Symbol"/>
              </a:rPr>
              <a:t>order</a:t>
            </a:r>
            <a:r>
              <a:rPr lang="de-DE" dirty="0" smtClean="0">
                <a:solidFill>
                  <a:srgbClr val="001B72"/>
                </a:solidFill>
                <a:sym typeface="Symbol"/>
              </a:rPr>
              <a:t> </a:t>
            </a:r>
            <a:r>
              <a:rPr lang="de-DE" dirty="0" err="1" smtClean="0">
                <a:solidFill>
                  <a:srgbClr val="001B72"/>
                </a:solidFill>
                <a:sym typeface="Symbol"/>
              </a:rPr>
              <a:t>of</a:t>
            </a:r>
            <a:r>
              <a:rPr lang="de-DE" dirty="0" smtClean="0">
                <a:solidFill>
                  <a:srgbClr val="001B72"/>
                </a:solidFill>
                <a:sym typeface="Symbol"/>
              </a:rPr>
              <a:t> </a:t>
            </a:r>
            <a:r>
              <a:rPr lang="de-DE" dirty="0" err="1" smtClean="0">
                <a:solidFill>
                  <a:srgbClr val="001B72"/>
                </a:solidFill>
                <a:sym typeface="Symbol"/>
              </a:rPr>
              <a:t>operators</a:t>
            </a:r>
            <a:r>
              <a:rPr lang="de-DE" dirty="0" smtClean="0">
                <a:solidFill>
                  <a:srgbClr val="001B72"/>
                </a:solidFill>
                <a:sym typeface="Symbol"/>
              </a:rPr>
              <a:t>!</a:t>
            </a:r>
          </a:p>
          <a:p>
            <a:pPr eaLnBrk="1" hangingPunct="1">
              <a:spcBef>
                <a:spcPct val="50000"/>
              </a:spcBef>
            </a:pPr>
            <a:r>
              <a:rPr lang="de-DE" dirty="0" err="1">
                <a:solidFill>
                  <a:srgbClr val="001B72"/>
                </a:solidFill>
                <a:sym typeface="Symbol"/>
              </a:rPr>
              <a:t>a</a:t>
            </a:r>
            <a:r>
              <a:rPr lang="de-DE" dirty="0" err="1" smtClean="0">
                <a:solidFill>
                  <a:srgbClr val="001B72"/>
                </a:solidFill>
                <a:sym typeface="Symbol"/>
              </a:rPr>
              <a:t>ssumption</a:t>
            </a:r>
            <a:r>
              <a:rPr lang="de-DE" dirty="0" smtClean="0">
                <a:solidFill>
                  <a:srgbClr val="001B72"/>
                </a:solidFill>
                <a:sym typeface="Symbol"/>
              </a:rPr>
              <a:t>: </a:t>
            </a:r>
            <a:r>
              <a:rPr lang="de-DE" dirty="0" err="1" smtClean="0">
                <a:solidFill>
                  <a:srgbClr val="001B72"/>
                </a:solidFill>
                <a:sym typeface="Symbol"/>
              </a:rPr>
              <a:t>single</a:t>
            </a:r>
            <a:r>
              <a:rPr lang="de-DE" dirty="0" smtClean="0">
                <a:solidFill>
                  <a:srgbClr val="001B72"/>
                </a:solidFill>
                <a:sym typeface="Symbol"/>
              </a:rPr>
              <a:t> </a:t>
            </a:r>
            <a:r>
              <a:rPr lang="de-DE" dirty="0" err="1" smtClean="0">
                <a:solidFill>
                  <a:srgbClr val="001B72"/>
                </a:solidFill>
                <a:sym typeface="Symbol"/>
              </a:rPr>
              <a:t>mode</a:t>
            </a:r>
            <a:r>
              <a:rPr lang="de-DE" dirty="0" smtClean="0">
                <a:solidFill>
                  <a:srgbClr val="001B72"/>
                </a:solidFill>
                <a:sym typeface="Symbol"/>
              </a:rPr>
              <a:t> </a:t>
            </a:r>
            <a:r>
              <a:rPr lang="de-DE" dirty="0" err="1" smtClean="0">
                <a:solidFill>
                  <a:srgbClr val="001B72"/>
                </a:solidFill>
                <a:sym typeface="Symbol"/>
              </a:rPr>
              <a:t>field</a:t>
            </a:r>
            <a:r>
              <a:rPr lang="de-DE" dirty="0" smtClean="0">
                <a:solidFill>
                  <a:srgbClr val="001B72"/>
                </a:solidFill>
                <a:sym typeface="Symbol"/>
              </a:rPr>
              <a:t> (</a:t>
            </a:r>
            <a:r>
              <a:rPr lang="de-DE" dirty="0" err="1" smtClean="0">
                <a:solidFill>
                  <a:srgbClr val="001B72"/>
                </a:solidFill>
                <a:sym typeface="Symbol"/>
              </a:rPr>
              <a:t>otherwise</a:t>
            </a:r>
            <a:r>
              <a:rPr lang="de-DE" dirty="0" smtClean="0">
                <a:solidFill>
                  <a:srgbClr val="001B72"/>
                </a:solidFill>
                <a:sym typeface="Symbol"/>
              </a:rPr>
              <a:t> </a:t>
            </a:r>
            <a:r>
              <a:rPr lang="de-DE" dirty="0" err="1" smtClean="0">
                <a:solidFill>
                  <a:srgbClr val="001B72"/>
                </a:solidFill>
                <a:sym typeface="Symbol"/>
              </a:rPr>
              <a:t>summation</a:t>
            </a:r>
            <a:r>
              <a:rPr lang="de-DE" dirty="0" smtClean="0">
                <a:solidFill>
                  <a:srgbClr val="001B72"/>
                </a:solidFill>
                <a:sym typeface="Symbol"/>
              </a:rPr>
              <a:t>)</a:t>
            </a:r>
            <a:endParaRPr lang="de-DE" dirty="0">
              <a:solidFill>
                <a:srgbClr val="001B72"/>
              </a:solidFill>
              <a:sym typeface="Symbol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143429"/>
            <a:ext cx="4537496" cy="637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330469"/>
            <a:ext cx="5264249" cy="1682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4"/>
          <p:cNvSpPr/>
          <p:nvPr/>
        </p:nvSpPr>
        <p:spPr bwMode="auto">
          <a:xfrm>
            <a:off x="4539828" y="4171822"/>
            <a:ext cx="608236" cy="337298"/>
          </a:xfrm>
          <a:prstGeom prst="rect">
            <a:avLst/>
          </a:prstGeom>
          <a:noFill/>
          <a:ln w="3175" cap="flat" cmpd="sng" algn="ctr">
            <a:solidFill>
              <a:schemeClr val="accent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348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Quantum </a:t>
            </a:r>
            <a:r>
              <a:rPr lang="de-DE" dirty="0"/>
              <a:t>g²(</a:t>
            </a:r>
            <a:r>
              <a:rPr lang="el-GR" dirty="0"/>
              <a:t>τ</a:t>
            </a:r>
            <a:r>
              <a:rPr lang="de-DE" dirty="0" smtClean="0"/>
              <a:t>) - </a:t>
            </a:r>
            <a:r>
              <a:rPr lang="de-DE" dirty="0" err="1" smtClean="0"/>
              <a:t>examples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 bwMode="auto">
          <a:xfrm>
            <a:off x="251520" y="940078"/>
            <a:ext cx="21339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de-DE" dirty="0" smtClean="0">
                <a:solidFill>
                  <a:srgbClr val="FF0000"/>
                </a:solidFill>
                <a:sym typeface="Symbol"/>
              </a:rPr>
              <a:t>Thermal Radiation</a:t>
            </a:r>
            <a:r>
              <a:rPr lang="de-DE" dirty="0" smtClean="0">
                <a:solidFill>
                  <a:srgbClr val="001B72"/>
                </a:solidFill>
                <a:sym typeface="Symbol"/>
              </a:rPr>
              <a:t>:</a:t>
            </a:r>
            <a:endParaRPr lang="de-DE" dirty="0">
              <a:solidFill>
                <a:srgbClr val="001B72"/>
              </a:solidFill>
              <a:sym typeface="Symbol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029727"/>
            <a:ext cx="1224135" cy="239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04054"/>
            <a:ext cx="3867894" cy="916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48" y="2668760"/>
            <a:ext cx="5825738" cy="83224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988" y="908720"/>
            <a:ext cx="2803134" cy="1502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 bwMode="auto">
          <a:xfrm>
            <a:off x="6583046" y="2503929"/>
            <a:ext cx="250562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de-DE" sz="1200" dirty="0" err="1" smtClean="0">
                <a:solidFill>
                  <a:srgbClr val="001B72"/>
                </a:solidFill>
                <a:sym typeface="Symbol"/>
              </a:rPr>
              <a:t>Boitier</a:t>
            </a:r>
            <a:r>
              <a:rPr lang="de-DE" sz="1200" dirty="0" smtClean="0">
                <a:solidFill>
                  <a:srgbClr val="001B72"/>
                </a:solidFill>
                <a:sym typeface="Symbol"/>
              </a:rPr>
              <a:t> et al., Nat. </a:t>
            </a:r>
            <a:r>
              <a:rPr lang="de-DE" sz="1200" dirty="0" err="1" smtClean="0">
                <a:solidFill>
                  <a:srgbClr val="001B72"/>
                </a:solidFill>
                <a:sym typeface="Symbol"/>
              </a:rPr>
              <a:t>Comm</a:t>
            </a:r>
            <a:r>
              <a:rPr lang="de-DE" sz="1200" dirty="0" smtClean="0">
                <a:solidFill>
                  <a:srgbClr val="001B72"/>
                </a:solidFill>
                <a:sym typeface="Symbol"/>
              </a:rPr>
              <a:t>. </a:t>
            </a:r>
            <a:r>
              <a:rPr lang="de-DE" sz="1200" b="1" dirty="0" smtClean="0">
                <a:solidFill>
                  <a:srgbClr val="001B72"/>
                </a:solidFill>
                <a:sym typeface="Symbol"/>
              </a:rPr>
              <a:t>2</a:t>
            </a:r>
            <a:r>
              <a:rPr lang="de-DE" sz="1200" dirty="0" smtClean="0">
                <a:solidFill>
                  <a:srgbClr val="001B72"/>
                </a:solidFill>
                <a:sym typeface="Symbol"/>
              </a:rPr>
              <a:t> (2011)</a:t>
            </a:r>
            <a:endParaRPr lang="de-DE" sz="1200" dirty="0">
              <a:solidFill>
                <a:srgbClr val="001B72"/>
              </a:solidFill>
              <a:sym typeface="Symbol"/>
            </a:endParaRPr>
          </a:p>
        </p:txBody>
      </p:sp>
      <p:sp>
        <p:nvSpPr>
          <p:cNvPr id="13" name="Textfeld 12"/>
          <p:cNvSpPr txBox="1"/>
          <p:nvPr/>
        </p:nvSpPr>
        <p:spPr bwMode="auto">
          <a:xfrm>
            <a:off x="251520" y="4075078"/>
            <a:ext cx="22365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de-DE" dirty="0" err="1" smtClean="0">
                <a:solidFill>
                  <a:srgbClr val="FF0000"/>
                </a:solidFill>
                <a:sym typeface="Symbol"/>
              </a:rPr>
              <a:t>Coherent</a:t>
            </a:r>
            <a:r>
              <a:rPr lang="de-DE" dirty="0" smtClean="0">
                <a:solidFill>
                  <a:srgbClr val="FF0000"/>
                </a:solidFill>
                <a:sym typeface="Symbol"/>
              </a:rPr>
              <a:t> Radiation</a:t>
            </a:r>
            <a:r>
              <a:rPr lang="de-DE" dirty="0" smtClean="0">
                <a:solidFill>
                  <a:srgbClr val="001B72"/>
                </a:solidFill>
                <a:sym typeface="Symbol"/>
              </a:rPr>
              <a:t>:</a:t>
            </a:r>
            <a:endParaRPr lang="de-DE" dirty="0">
              <a:solidFill>
                <a:srgbClr val="001B72"/>
              </a:solidFill>
              <a:sym typeface="Symbol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653136"/>
            <a:ext cx="3112574" cy="610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feld 14"/>
          <p:cNvSpPr txBox="1"/>
          <p:nvPr/>
        </p:nvSpPr>
        <p:spPr bwMode="auto">
          <a:xfrm>
            <a:off x="3560306" y="4773471"/>
            <a:ext cx="115929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de-DE" dirty="0" smtClean="0">
                <a:solidFill>
                  <a:srgbClr val="001B72"/>
                </a:solidFill>
                <a:sym typeface="Symbol"/>
              </a:rPr>
              <a:t>(</a:t>
            </a:r>
            <a:r>
              <a:rPr lang="de-DE" dirty="0" err="1" smtClean="0">
                <a:solidFill>
                  <a:srgbClr val="001B72"/>
                </a:solidFill>
                <a:sym typeface="Symbol"/>
              </a:rPr>
              <a:t>Poisson</a:t>
            </a:r>
            <a:r>
              <a:rPr lang="de-DE" dirty="0" smtClean="0">
                <a:solidFill>
                  <a:srgbClr val="001B72"/>
                </a:solidFill>
                <a:sym typeface="Symbol"/>
              </a:rPr>
              <a:t>)</a:t>
            </a:r>
            <a:endParaRPr lang="de-DE" dirty="0" smtClean="0">
              <a:solidFill>
                <a:srgbClr val="001B72"/>
              </a:solidFill>
              <a:sym typeface="Symbol"/>
            </a:endParaRPr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077072"/>
            <a:ext cx="1584176" cy="30975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7" name="Textfeld 16"/>
          <p:cNvSpPr txBox="1"/>
          <p:nvPr/>
        </p:nvSpPr>
        <p:spPr bwMode="auto">
          <a:xfrm>
            <a:off x="323528" y="5733256"/>
            <a:ext cx="468589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de-DE" dirty="0" err="1">
                <a:solidFill>
                  <a:srgbClr val="001B72"/>
                </a:solidFill>
                <a:sym typeface="Symbol"/>
              </a:rPr>
              <a:t>i</a:t>
            </a:r>
            <a:r>
              <a:rPr lang="de-DE" dirty="0" err="1" smtClean="0">
                <a:solidFill>
                  <a:srgbClr val="001B72"/>
                </a:solidFill>
                <a:sym typeface="Symbol"/>
              </a:rPr>
              <a:t>nterpretation</a:t>
            </a:r>
            <a:r>
              <a:rPr lang="de-DE" dirty="0" smtClean="0">
                <a:solidFill>
                  <a:srgbClr val="001B72"/>
                </a:solidFill>
                <a:sym typeface="Symbol"/>
              </a:rPr>
              <a:t>: </a:t>
            </a:r>
            <a:r>
              <a:rPr lang="de-DE" dirty="0" err="1" smtClean="0">
                <a:solidFill>
                  <a:srgbClr val="001B72"/>
                </a:solidFill>
                <a:sym typeface="Symbol"/>
              </a:rPr>
              <a:t>the</a:t>
            </a:r>
            <a:r>
              <a:rPr lang="de-DE" dirty="0" smtClean="0">
                <a:solidFill>
                  <a:srgbClr val="001B72"/>
                </a:solidFill>
                <a:sym typeface="Symbol"/>
              </a:rPr>
              <a:t> </a:t>
            </a:r>
            <a:r>
              <a:rPr lang="de-DE" dirty="0" err="1" smtClean="0">
                <a:solidFill>
                  <a:srgbClr val="001B72"/>
                </a:solidFill>
                <a:sym typeface="Symbol"/>
              </a:rPr>
              <a:t>photons</a:t>
            </a:r>
            <a:r>
              <a:rPr lang="de-DE" dirty="0" smtClean="0">
                <a:solidFill>
                  <a:srgbClr val="001B72"/>
                </a:solidFill>
                <a:sym typeface="Symbol"/>
              </a:rPr>
              <a:t> </a:t>
            </a:r>
            <a:r>
              <a:rPr lang="de-DE" dirty="0" err="1" smtClean="0">
                <a:solidFill>
                  <a:srgbClr val="001B72"/>
                </a:solidFill>
                <a:sym typeface="Symbol"/>
              </a:rPr>
              <a:t>arrive</a:t>
            </a:r>
            <a:r>
              <a:rPr lang="de-DE" dirty="0" smtClean="0">
                <a:solidFill>
                  <a:srgbClr val="001B72"/>
                </a:solidFill>
                <a:sym typeface="Symbol"/>
              </a:rPr>
              <a:t> in </a:t>
            </a:r>
            <a:r>
              <a:rPr lang="de-DE" dirty="0" err="1" smtClean="0">
                <a:solidFill>
                  <a:srgbClr val="001B72"/>
                </a:solidFill>
                <a:sym typeface="Symbol"/>
              </a:rPr>
              <a:t>bunches</a:t>
            </a:r>
            <a:endParaRPr lang="de-DE" dirty="0">
              <a:solidFill>
                <a:srgbClr val="001B72"/>
              </a:solidFill>
              <a:sym typeface="Symbol"/>
            </a:endParaRPr>
          </a:p>
        </p:txBody>
      </p:sp>
      <p:sp>
        <p:nvSpPr>
          <p:cNvPr id="4" name="Textfeld 3"/>
          <p:cNvSpPr txBox="1"/>
          <p:nvPr/>
        </p:nvSpPr>
        <p:spPr bwMode="auto">
          <a:xfrm>
            <a:off x="4495890" y="1835532"/>
            <a:ext cx="14285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de-DE" dirty="0" smtClean="0">
                <a:solidFill>
                  <a:srgbClr val="001B72"/>
                </a:solidFill>
                <a:sym typeface="Symbol"/>
              </a:rPr>
              <a:t>(Boltzmann)</a:t>
            </a:r>
            <a:endParaRPr lang="de-DE" dirty="0">
              <a:solidFill>
                <a:srgbClr val="001B72"/>
              </a:solidFill>
              <a:sym typeface="Symbol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6053" y="2968315"/>
            <a:ext cx="2048435" cy="2692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feld 18"/>
          <p:cNvSpPr txBox="1"/>
          <p:nvPr/>
        </p:nvSpPr>
        <p:spPr bwMode="auto">
          <a:xfrm>
            <a:off x="6156176" y="5661248"/>
            <a:ext cx="261943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de-DE" sz="1200" dirty="0" smtClean="0">
                <a:solidFill>
                  <a:srgbClr val="001B72"/>
                </a:solidFill>
                <a:sym typeface="Symbol"/>
              </a:rPr>
              <a:t>Öttl et </a:t>
            </a:r>
            <a:r>
              <a:rPr lang="de-DE" sz="1200" dirty="0" smtClean="0">
                <a:solidFill>
                  <a:srgbClr val="001B72"/>
                </a:solidFill>
                <a:sym typeface="Symbol"/>
              </a:rPr>
              <a:t>al., </a:t>
            </a:r>
            <a:r>
              <a:rPr lang="de-DE" sz="1200" dirty="0" smtClean="0">
                <a:solidFill>
                  <a:srgbClr val="001B72"/>
                </a:solidFill>
                <a:sym typeface="Symbol"/>
              </a:rPr>
              <a:t>Phys. </a:t>
            </a:r>
            <a:r>
              <a:rPr lang="de-DE" sz="1200" dirty="0" err="1" smtClean="0">
                <a:solidFill>
                  <a:srgbClr val="001B72"/>
                </a:solidFill>
                <a:sym typeface="Symbol"/>
              </a:rPr>
              <a:t>Rev</a:t>
            </a:r>
            <a:r>
              <a:rPr lang="de-DE" sz="1200" dirty="0" smtClean="0">
                <a:solidFill>
                  <a:srgbClr val="001B72"/>
                </a:solidFill>
                <a:sym typeface="Symbol"/>
              </a:rPr>
              <a:t>. </a:t>
            </a:r>
            <a:r>
              <a:rPr lang="de-DE" sz="1200" dirty="0" err="1" smtClean="0">
                <a:solidFill>
                  <a:srgbClr val="001B72"/>
                </a:solidFill>
                <a:sym typeface="Symbol"/>
              </a:rPr>
              <a:t>Lett</a:t>
            </a:r>
            <a:r>
              <a:rPr lang="de-DE" sz="1200" dirty="0" smtClean="0">
                <a:solidFill>
                  <a:srgbClr val="001B72"/>
                </a:solidFill>
                <a:sym typeface="Symbol"/>
              </a:rPr>
              <a:t> </a:t>
            </a:r>
            <a:r>
              <a:rPr lang="de-DE" sz="1200" b="1" dirty="0" smtClean="0">
                <a:solidFill>
                  <a:srgbClr val="001B72"/>
                </a:solidFill>
                <a:sym typeface="Symbol"/>
              </a:rPr>
              <a:t>95</a:t>
            </a:r>
            <a:r>
              <a:rPr lang="de-DE" sz="1200" dirty="0" smtClean="0">
                <a:solidFill>
                  <a:srgbClr val="001B72"/>
                </a:solidFill>
                <a:sym typeface="Symbol"/>
              </a:rPr>
              <a:t> </a:t>
            </a:r>
            <a:r>
              <a:rPr lang="de-DE" sz="1200" dirty="0" smtClean="0">
                <a:solidFill>
                  <a:srgbClr val="001B72"/>
                </a:solidFill>
                <a:sym typeface="Symbol"/>
              </a:rPr>
              <a:t>(</a:t>
            </a:r>
            <a:r>
              <a:rPr lang="de-DE" sz="1200" dirty="0" smtClean="0">
                <a:solidFill>
                  <a:srgbClr val="001B72"/>
                </a:solidFill>
                <a:sym typeface="Symbol"/>
              </a:rPr>
              <a:t>2005)</a:t>
            </a:r>
            <a:endParaRPr lang="de-DE" sz="1200" dirty="0">
              <a:solidFill>
                <a:srgbClr val="001B72"/>
              </a:solidFill>
              <a:sym typeface="Symbol"/>
            </a:endParaRP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3835458"/>
            <a:ext cx="504056" cy="241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899118"/>
            <a:ext cx="1209327" cy="1618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5153530"/>
            <a:ext cx="360040" cy="219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3363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5" grpId="0"/>
      <p:bldP spid="17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Quantum </a:t>
            </a:r>
            <a:r>
              <a:rPr lang="de-DE" dirty="0"/>
              <a:t>g²(</a:t>
            </a:r>
            <a:r>
              <a:rPr lang="el-GR" dirty="0"/>
              <a:t>τ</a:t>
            </a:r>
            <a:r>
              <a:rPr lang="de-DE" dirty="0" smtClean="0"/>
              <a:t>) - </a:t>
            </a:r>
            <a:r>
              <a:rPr lang="de-DE" dirty="0" err="1" smtClean="0"/>
              <a:t>examples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 bwMode="auto">
          <a:xfrm>
            <a:off x="251520" y="940078"/>
            <a:ext cx="191590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de-DE" dirty="0" smtClean="0">
                <a:solidFill>
                  <a:srgbClr val="FF0000"/>
                </a:solidFill>
                <a:sym typeface="Symbol"/>
              </a:rPr>
              <a:t>n-photon </a:t>
            </a:r>
            <a:r>
              <a:rPr lang="de-DE" dirty="0" err="1" smtClean="0">
                <a:solidFill>
                  <a:srgbClr val="FF0000"/>
                </a:solidFill>
                <a:sym typeface="Symbol"/>
              </a:rPr>
              <a:t>source</a:t>
            </a:r>
            <a:r>
              <a:rPr lang="de-DE" dirty="0" smtClean="0">
                <a:solidFill>
                  <a:srgbClr val="001B72"/>
                </a:solidFill>
                <a:sym typeface="Symbol"/>
              </a:rPr>
              <a:t>:</a:t>
            </a:r>
            <a:endParaRPr lang="de-DE" dirty="0">
              <a:solidFill>
                <a:srgbClr val="001B72"/>
              </a:solidFill>
              <a:sym typeface="Symbol"/>
            </a:endParaRPr>
          </a:p>
        </p:txBody>
      </p:sp>
      <p:sp>
        <p:nvSpPr>
          <p:cNvPr id="11" name="Textfeld 10"/>
          <p:cNvSpPr txBox="1"/>
          <p:nvPr/>
        </p:nvSpPr>
        <p:spPr bwMode="auto">
          <a:xfrm>
            <a:off x="2395592" y="940078"/>
            <a:ext cx="35445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de-DE" dirty="0" smtClean="0">
                <a:solidFill>
                  <a:srgbClr val="001B72"/>
                </a:solidFill>
                <a:sym typeface="Symbol"/>
              </a:rPr>
              <a:t>all light </a:t>
            </a:r>
            <a:r>
              <a:rPr lang="de-DE" dirty="0" err="1" smtClean="0">
                <a:solidFill>
                  <a:srgbClr val="001B72"/>
                </a:solidFill>
                <a:sym typeface="Symbol"/>
              </a:rPr>
              <a:t>is</a:t>
            </a:r>
            <a:r>
              <a:rPr lang="de-DE" dirty="0" smtClean="0">
                <a:solidFill>
                  <a:srgbClr val="001B72"/>
                </a:solidFill>
                <a:sym typeface="Symbol"/>
              </a:rPr>
              <a:t> in </a:t>
            </a:r>
            <a:r>
              <a:rPr lang="de-DE" dirty="0" err="1" smtClean="0">
                <a:solidFill>
                  <a:srgbClr val="001B72"/>
                </a:solidFill>
                <a:sym typeface="Symbol"/>
              </a:rPr>
              <a:t>the</a:t>
            </a:r>
            <a:r>
              <a:rPr lang="de-DE" dirty="0" smtClean="0">
                <a:solidFill>
                  <a:srgbClr val="001B72"/>
                </a:solidFill>
                <a:sym typeface="Symbol"/>
              </a:rPr>
              <a:t> </a:t>
            </a:r>
            <a:r>
              <a:rPr lang="de-DE" dirty="0" err="1" smtClean="0">
                <a:solidFill>
                  <a:srgbClr val="001B72"/>
                </a:solidFill>
                <a:sym typeface="Symbol"/>
              </a:rPr>
              <a:t>n‘th</a:t>
            </a:r>
            <a:r>
              <a:rPr lang="de-DE" dirty="0" smtClean="0">
                <a:solidFill>
                  <a:srgbClr val="001B72"/>
                </a:solidFill>
                <a:sym typeface="Symbol"/>
              </a:rPr>
              <a:t> (Fock) </a:t>
            </a:r>
            <a:r>
              <a:rPr lang="de-DE" dirty="0" err="1" smtClean="0">
                <a:solidFill>
                  <a:srgbClr val="001B72"/>
                </a:solidFill>
                <a:sym typeface="Symbol"/>
              </a:rPr>
              <a:t>state</a:t>
            </a:r>
            <a:r>
              <a:rPr lang="de-DE" dirty="0" smtClean="0">
                <a:solidFill>
                  <a:srgbClr val="001B72"/>
                </a:solidFill>
                <a:sym typeface="Symbol"/>
              </a:rPr>
              <a:t>:</a:t>
            </a:r>
            <a:endParaRPr lang="de-DE" dirty="0">
              <a:solidFill>
                <a:srgbClr val="001B72"/>
              </a:solidFill>
              <a:sym typeface="Symbol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488" y="921053"/>
            <a:ext cx="1728192" cy="626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628800"/>
            <a:ext cx="3844344" cy="79567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4" name="Textfeld 3"/>
          <p:cNvSpPr txBox="1"/>
          <p:nvPr/>
        </p:nvSpPr>
        <p:spPr bwMode="auto">
          <a:xfrm>
            <a:off x="251520" y="2852936"/>
            <a:ext cx="56092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de-DE" dirty="0" smtClean="0">
                <a:solidFill>
                  <a:srgbClr val="001B72"/>
                </a:solidFill>
                <a:sym typeface="Symbol"/>
              </a:rPr>
              <a:t>n = 1: g²(0) = 0! </a:t>
            </a:r>
            <a:r>
              <a:rPr lang="de-DE" dirty="0" err="1" smtClean="0">
                <a:solidFill>
                  <a:srgbClr val="001B72"/>
                </a:solidFill>
                <a:sym typeface="Symbol"/>
              </a:rPr>
              <a:t>no</a:t>
            </a:r>
            <a:r>
              <a:rPr lang="de-DE" dirty="0" smtClean="0">
                <a:solidFill>
                  <a:srgbClr val="001B72"/>
                </a:solidFill>
                <a:sym typeface="Symbol"/>
              </a:rPr>
              <a:t> </a:t>
            </a:r>
            <a:r>
              <a:rPr lang="de-DE" dirty="0" err="1" smtClean="0">
                <a:solidFill>
                  <a:srgbClr val="001B72"/>
                </a:solidFill>
                <a:sym typeface="Symbol"/>
              </a:rPr>
              <a:t>classical</a:t>
            </a:r>
            <a:r>
              <a:rPr lang="de-DE" dirty="0" smtClean="0">
                <a:solidFill>
                  <a:srgbClr val="001B72"/>
                </a:solidFill>
                <a:sym typeface="Symbol"/>
              </a:rPr>
              <a:t> </a:t>
            </a:r>
            <a:r>
              <a:rPr lang="de-DE" dirty="0" err="1" smtClean="0">
                <a:solidFill>
                  <a:srgbClr val="001B72"/>
                </a:solidFill>
                <a:sym typeface="Symbol"/>
              </a:rPr>
              <a:t>analogon</a:t>
            </a:r>
            <a:r>
              <a:rPr lang="de-DE" dirty="0" smtClean="0">
                <a:solidFill>
                  <a:srgbClr val="001B72"/>
                </a:solidFill>
                <a:sym typeface="Symbol"/>
              </a:rPr>
              <a:t> – </a:t>
            </a:r>
            <a:r>
              <a:rPr lang="de-DE" dirty="0" err="1" smtClean="0">
                <a:solidFill>
                  <a:srgbClr val="FF0000"/>
                </a:solidFill>
                <a:sym typeface="Symbol"/>
              </a:rPr>
              <a:t>antibunching</a:t>
            </a:r>
            <a:endParaRPr lang="de-DE" dirty="0">
              <a:solidFill>
                <a:srgbClr val="001B72"/>
              </a:solidFill>
              <a:sym typeface="Symbol"/>
            </a:endParaRP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195" y="3501008"/>
            <a:ext cx="5591949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 bwMode="auto">
          <a:xfrm>
            <a:off x="1691680" y="5517232"/>
            <a:ext cx="289034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de-DE" sz="1200" dirty="0" err="1" smtClean="0">
                <a:solidFill>
                  <a:srgbClr val="001B72"/>
                </a:solidFill>
                <a:sym typeface="Symbol"/>
              </a:rPr>
              <a:t>Kimble</a:t>
            </a:r>
            <a:r>
              <a:rPr lang="de-DE" sz="1200" dirty="0" smtClean="0">
                <a:solidFill>
                  <a:srgbClr val="001B72"/>
                </a:solidFill>
                <a:sym typeface="Symbol"/>
              </a:rPr>
              <a:t> et al., Phys. </a:t>
            </a:r>
            <a:r>
              <a:rPr lang="de-DE" sz="1200" dirty="0" err="1" smtClean="0">
                <a:solidFill>
                  <a:srgbClr val="001B72"/>
                </a:solidFill>
                <a:sym typeface="Symbol"/>
              </a:rPr>
              <a:t>Rev</a:t>
            </a:r>
            <a:r>
              <a:rPr lang="de-DE" sz="1200" dirty="0" smtClean="0">
                <a:solidFill>
                  <a:srgbClr val="001B72"/>
                </a:solidFill>
                <a:sym typeface="Symbol"/>
              </a:rPr>
              <a:t>. </a:t>
            </a:r>
            <a:r>
              <a:rPr lang="de-DE" sz="1200" dirty="0" err="1" smtClean="0">
                <a:solidFill>
                  <a:srgbClr val="001B72"/>
                </a:solidFill>
                <a:sym typeface="Symbol"/>
              </a:rPr>
              <a:t>Lett</a:t>
            </a:r>
            <a:r>
              <a:rPr lang="de-DE" sz="1200" dirty="0" smtClean="0">
                <a:solidFill>
                  <a:srgbClr val="001B72"/>
                </a:solidFill>
                <a:sym typeface="Symbol"/>
              </a:rPr>
              <a:t>. </a:t>
            </a:r>
            <a:r>
              <a:rPr lang="de-DE" sz="1200" b="1" dirty="0" smtClean="0">
                <a:solidFill>
                  <a:srgbClr val="001B72"/>
                </a:solidFill>
                <a:sym typeface="Symbol"/>
              </a:rPr>
              <a:t>39</a:t>
            </a:r>
            <a:r>
              <a:rPr lang="de-DE" sz="1200" dirty="0" smtClean="0">
                <a:solidFill>
                  <a:srgbClr val="001B72"/>
                </a:solidFill>
                <a:sym typeface="Symbol"/>
              </a:rPr>
              <a:t> (1977)</a:t>
            </a:r>
            <a:endParaRPr lang="de-DE" sz="1200" dirty="0">
              <a:solidFill>
                <a:srgbClr val="001B72"/>
              </a:solidFill>
              <a:sym typeface="Symbol"/>
            </a:endParaRPr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0926" y="3500195"/>
            <a:ext cx="2675570" cy="2377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5206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1_default">
  <a:themeElements>
    <a:clrScheme name="defaul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317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solidFill>
          <a:schemeClr val="accent1"/>
        </a:solidFill>
        <a:ln w="31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algn="ctr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wrap="square" rtlCol="0">
        <a:spAutoFit/>
      </a:bodyPr>
      <a:lstStyle>
        <a:defPPr eaLnBrk="1" hangingPunct="1">
          <a:spcBef>
            <a:spcPct val="50000"/>
          </a:spcBef>
          <a:defRPr dirty="0">
            <a:solidFill>
              <a:srgbClr val="001B72"/>
            </a:solidFill>
            <a:sym typeface="Symbol"/>
          </a:defRPr>
        </a:defPPr>
      </a:lstStyle>
    </a:txDef>
  </a:objectDefaults>
  <a:extraClrSchemeLst>
    <a:extraClrScheme>
      <a:clrScheme name="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grau_blau_2</Template>
  <TotalTime>0</TotalTime>
  <Words>1251</Words>
  <Application>Microsoft Office PowerPoint</Application>
  <PresentationFormat>Bildschirmpräsentation (4:3)</PresentationFormat>
  <Paragraphs>215</Paragraphs>
  <Slides>31</Slides>
  <Notes>2</Notes>
  <HiddenSlides>1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31</vt:i4>
      </vt:variant>
    </vt:vector>
  </HeadingPairs>
  <TitlesOfParts>
    <vt:vector size="33" baseType="lpstr">
      <vt:lpstr>1_default</vt:lpstr>
      <vt:lpstr>Equation</vt:lpstr>
      <vt:lpstr>Nanoantennas for ultrabright single photon sources</vt:lpstr>
      <vt:lpstr>Feynman’s Dream</vt:lpstr>
      <vt:lpstr>Outline</vt:lpstr>
      <vt:lpstr>Nonclassical Light</vt:lpstr>
      <vt:lpstr>Nanostructures: Single Photon Sources</vt:lpstr>
      <vt:lpstr>Single-Photon Source Characterization – g²(τ)</vt:lpstr>
      <vt:lpstr>Quantum g²(τ)</vt:lpstr>
      <vt:lpstr>Quantum g²(τ) - examples</vt:lpstr>
      <vt:lpstr>Quantum g²(τ) - examples</vt:lpstr>
      <vt:lpstr>Why Nanoantennas for Single-Photon Sources?</vt:lpstr>
      <vt:lpstr>PowerPoint-Präsentation</vt:lpstr>
      <vt:lpstr>Characteristics of Nanoantennas</vt:lpstr>
      <vt:lpstr>PowerPoint-Präsentation</vt:lpstr>
      <vt:lpstr>Nanoantenna &amp; Quantum System Interaction</vt:lpstr>
      <vt:lpstr>Nanoantenna cQED</vt:lpstr>
      <vt:lpstr>Cavity Quantization also for Nanoantennas?</vt:lpstr>
      <vt:lpstr>Single-Photon Sources – Real Quantum Approach</vt:lpstr>
      <vt:lpstr>Quantum Single Photon Source – Emission rate</vt:lpstr>
      <vt:lpstr>Nanoantenna Design</vt:lpstr>
      <vt:lpstr>Quantum Calculations</vt:lpstr>
      <vt:lpstr>Emission Rate Theory Check</vt:lpstr>
      <vt:lpstr>Check for nonclassicality – quantum simulations</vt:lpstr>
      <vt:lpstr>Conclusion</vt:lpstr>
      <vt:lpstr>PowerPoint-Präsentation</vt:lpstr>
      <vt:lpstr>Cavity Quantization in a Nutshell I</vt:lpstr>
      <vt:lpstr>Cavity Quantization in a Nutshell II</vt:lpstr>
      <vt:lpstr>Squeezed Light - Heisenberg</vt:lpstr>
      <vt:lpstr>Squeezed Light - Operators</vt:lpstr>
      <vt:lpstr>Squeezed State Generation - Theory</vt:lpstr>
      <vt:lpstr>Squeezed State Generation - Physics</vt:lpstr>
      <vt:lpstr>Squeezed states – Opportunities?!</vt:lpstr>
    </vt:vector>
  </TitlesOfParts>
  <Company>FSU Jena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falk</dc:creator>
  <cp:lastModifiedBy>Robert Filter</cp:lastModifiedBy>
  <cp:revision>745</cp:revision>
  <dcterms:created xsi:type="dcterms:W3CDTF">2006-01-17T07:54:24Z</dcterms:created>
  <dcterms:modified xsi:type="dcterms:W3CDTF">2014-03-01T09:02:51Z</dcterms:modified>
</cp:coreProperties>
</file>