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75"/>
  </p:notesMasterIdLst>
  <p:handoutMasterIdLst>
    <p:handoutMasterId r:id="rId76"/>
  </p:handoutMasterIdLst>
  <p:sldIdLst>
    <p:sldId id="272" r:id="rId4"/>
    <p:sldId id="319" r:id="rId5"/>
    <p:sldId id="320" r:id="rId6"/>
    <p:sldId id="275" r:id="rId7"/>
    <p:sldId id="277" r:id="rId8"/>
    <p:sldId id="279" r:id="rId9"/>
    <p:sldId id="283" r:id="rId10"/>
    <p:sldId id="287" r:id="rId11"/>
    <p:sldId id="286" r:id="rId12"/>
    <p:sldId id="376" r:id="rId13"/>
    <p:sldId id="377" r:id="rId14"/>
    <p:sldId id="378" r:id="rId15"/>
    <p:sldId id="379" r:id="rId16"/>
    <p:sldId id="380" r:id="rId17"/>
    <p:sldId id="339" r:id="rId18"/>
    <p:sldId id="340" r:id="rId19"/>
    <p:sldId id="341" r:id="rId20"/>
    <p:sldId id="288" r:id="rId21"/>
    <p:sldId id="386" r:id="rId22"/>
    <p:sldId id="289" r:id="rId23"/>
    <p:sldId id="302" r:id="rId24"/>
    <p:sldId id="313" r:id="rId25"/>
    <p:sldId id="315" r:id="rId26"/>
    <p:sldId id="316" r:id="rId27"/>
    <p:sldId id="300" r:id="rId28"/>
    <p:sldId id="317" r:id="rId29"/>
    <p:sldId id="303" r:id="rId30"/>
    <p:sldId id="309" r:id="rId31"/>
    <p:sldId id="307" r:id="rId32"/>
    <p:sldId id="304" r:id="rId33"/>
    <p:sldId id="310" r:id="rId34"/>
    <p:sldId id="362" r:id="rId35"/>
    <p:sldId id="314" r:id="rId36"/>
    <p:sldId id="384" r:id="rId37"/>
    <p:sldId id="318" r:id="rId38"/>
    <p:sldId id="322" r:id="rId39"/>
    <p:sldId id="325" r:id="rId40"/>
    <p:sldId id="323" r:id="rId41"/>
    <p:sldId id="327" r:id="rId42"/>
    <p:sldId id="329" r:id="rId43"/>
    <p:sldId id="332" r:id="rId44"/>
    <p:sldId id="324" r:id="rId45"/>
    <p:sldId id="342" r:id="rId46"/>
    <p:sldId id="343" r:id="rId47"/>
    <p:sldId id="344" r:id="rId48"/>
    <p:sldId id="349" r:id="rId49"/>
    <p:sldId id="346" r:id="rId50"/>
    <p:sldId id="347" r:id="rId51"/>
    <p:sldId id="348" r:id="rId52"/>
    <p:sldId id="385" r:id="rId53"/>
    <p:sldId id="387" r:id="rId54"/>
    <p:sldId id="354" r:id="rId55"/>
    <p:sldId id="355" r:id="rId56"/>
    <p:sldId id="356" r:id="rId57"/>
    <p:sldId id="359" r:id="rId58"/>
    <p:sldId id="358" r:id="rId59"/>
    <p:sldId id="363" r:id="rId60"/>
    <p:sldId id="360" r:id="rId61"/>
    <p:sldId id="364" r:id="rId62"/>
    <p:sldId id="311" r:id="rId63"/>
    <p:sldId id="365" r:id="rId64"/>
    <p:sldId id="366" r:id="rId65"/>
    <p:sldId id="372" r:id="rId66"/>
    <p:sldId id="368" r:id="rId67"/>
    <p:sldId id="367" r:id="rId68"/>
    <p:sldId id="371" r:id="rId69"/>
    <p:sldId id="369" r:id="rId70"/>
    <p:sldId id="370" r:id="rId71"/>
    <p:sldId id="374" r:id="rId72"/>
    <p:sldId id="373" r:id="rId73"/>
    <p:sldId id="383" r:id="rId74"/>
  </p:sldIdLst>
  <p:sldSz cx="9144000" cy="6858000" type="screen4x3"/>
  <p:notesSz cx="7099300" cy="10234613"/>
  <p:defaultTextStyle>
    <a:defPPr>
      <a:defRPr lang="en-GB"/>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996600"/>
    <a:srgbClr val="FFCC00"/>
    <a:srgbClr val="66FF33"/>
    <a:srgbClr val="FFFFCC"/>
    <a:srgbClr val="CCFFFF"/>
    <a:srgbClr val="F9FEFF"/>
    <a:srgbClr val="64A6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54" autoAdjust="0"/>
  </p:normalViewPr>
  <p:slideViewPr>
    <p:cSldViewPr snapToGrid="0">
      <p:cViewPr>
        <p:scale>
          <a:sx n="112" d="100"/>
          <a:sy n="112" d="100"/>
        </p:scale>
        <p:origin x="-13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7" d="100"/>
          <a:sy n="87" d="100"/>
        </p:scale>
        <p:origin x="-1950" y="-84"/>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ea typeface="ＭＳ Ｐゴシック" charset="-128"/>
                <a:cs typeface="+mn-cs"/>
              </a:defRPr>
            </a:lvl1pPr>
          </a:lstStyle>
          <a:p>
            <a:pPr>
              <a:defRPr/>
            </a:pPr>
            <a:endParaRPr lang="es-ES_tradnl"/>
          </a:p>
        </p:txBody>
      </p:sp>
      <p:sp>
        <p:nvSpPr>
          <p:cNvPr id="14339"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ＭＳ Ｐゴシック" charset="-128"/>
                <a:cs typeface="+mn-cs"/>
              </a:defRPr>
            </a:lvl1pPr>
          </a:lstStyle>
          <a:p>
            <a:pPr>
              <a:defRPr/>
            </a:pPr>
            <a:endParaRPr lang="es-ES_tradnl"/>
          </a:p>
        </p:txBody>
      </p:sp>
      <p:sp>
        <p:nvSpPr>
          <p:cNvPr id="14340"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ea typeface="ＭＳ Ｐゴシック" charset="-128"/>
                <a:cs typeface="+mn-cs"/>
              </a:defRPr>
            </a:lvl1pPr>
          </a:lstStyle>
          <a:p>
            <a:pPr>
              <a:defRPr/>
            </a:pPr>
            <a:endParaRPr lang="es-ES_tradnl"/>
          </a:p>
        </p:txBody>
      </p:sp>
      <p:sp>
        <p:nvSpPr>
          <p:cNvPr id="14341"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490E5013-94E1-6247-A6DB-D0A2583B0687}" type="slidenum">
              <a:rPr lang="en-GB"/>
              <a:pPr>
                <a:defRPr/>
              </a:pPr>
              <a:t>‹#›</a:t>
            </a:fld>
            <a:endParaRPr lang="en-GB"/>
          </a:p>
        </p:txBody>
      </p:sp>
    </p:spTree>
    <p:extLst>
      <p:ext uri="{BB962C8B-B14F-4D97-AF65-F5344CB8AC3E}">
        <p14:creationId xmlns:p14="http://schemas.microsoft.com/office/powerpoint/2010/main" val="898483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ea typeface="ＭＳ Ｐゴシック" charset="-128"/>
                <a:cs typeface="+mn-cs"/>
              </a:defRPr>
            </a:lvl1pPr>
          </a:lstStyle>
          <a:p>
            <a:pPr>
              <a:defRPr/>
            </a:pPr>
            <a:endParaRPr lang="es-ES_tradnl"/>
          </a:p>
        </p:txBody>
      </p:sp>
      <p:sp>
        <p:nvSpPr>
          <p:cNvPr id="1843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ＭＳ Ｐゴシック" charset="-128"/>
                <a:cs typeface="+mn-cs"/>
              </a:defRPr>
            </a:lvl1pPr>
          </a:lstStyle>
          <a:p>
            <a:pPr>
              <a:defRPr/>
            </a:pPr>
            <a:endParaRPr lang="es-ES_tradnl"/>
          </a:p>
        </p:txBody>
      </p:sp>
      <p:sp>
        <p:nvSpPr>
          <p:cNvPr id="13316" name="Rectangle 4"/>
          <p:cNvSpPr>
            <a:spLocks noGrp="1" noRot="1" noChangeAspect="1" noChangeArrowheads="1" noTextEdit="1"/>
          </p:cNvSpPr>
          <p:nvPr>
            <p:ph type="sldImg" idx="2"/>
          </p:nvPr>
        </p:nvSpPr>
        <p:spPr bwMode="auto">
          <a:xfrm>
            <a:off x="990600" y="59690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550863" y="4606925"/>
            <a:ext cx="5997575" cy="511651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843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ea typeface="ＭＳ Ｐゴシック" charset="-128"/>
                <a:cs typeface="+mn-cs"/>
              </a:defRPr>
            </a:lvl1pPr>
          </a:lstStyle>
          <a:p>
            <a:pPr>
              <a:defRPr/>
            </a:pPr>
            <a:endParaRPr lang="es-ES_tradnl"/>
          </a:p>
        </p:txBody>
      </p:sp>
      <p:sp>
        <p:nvSpPr>
          <p:cNvPr id="1843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DF5DC752-39D5-CE44-B38E-7BB16B8B5475}" type="slidenum">
              <a:rPr lang="en-GB"/>
              <a:pPr>
                <a:defRPr/>
              </a:pPr>
              <a:t>‹#›</a:t>
            </a:fld>
            <a:endParaRPr lang="en-GB"/>
          </a:p>
        </p:txBody>
      </p:sp>
    </p:spTree>
    <p:extLst>
      <p:ext uri="{BB962C8B-B14F-4D97-AF65-F5344CB8AC3E}">
        <p14:creationId xmlns:p14="http://schemas.microsoft.com/office/powerpoint/2010/main" val="450790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0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0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0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0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1</a:t>
            </a:fld>
            <a:endParaRPr lang="en-GB"/>
          </a:p>
        </p:txBody>
      </p:sp>
    </p:spTree>
    <p:extLst>
      <p:ext uri="{BB962C8B-B14F-4D97-AF65-F5344CB8AC3E}">
        <p14:creationId xmlns:p14="http://schemas.microsoft.com/office/powerpoint/2010/main" val="68350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D0B27E-EB06-3646-B114-918D1FA4666C}" type="slidenum">
              <a:rPr lang="es-ES" sz="1300"/>
              <a:pPr eaLnBrk="1" hangingPunct="1"/>
              <a:t>11</a:t>
            </a:fld>
            <a:endParaRPr lang="es-ES" sz="13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12</a:t>
            </a:fld>
            <a:endParaRPr lang="en-GB"/>
          </a:p>
        </p:txBody>
      </p:sp>
    </p:spTree>
    <p:extLst>
      <p:ext uri="{BB962C8B-B14F-4D97-AF65-F5344CB8AC3E}">
        <p14:creationId xmlns:p14="http://schemas.microsoft.com/office/powerpoint/2010/main" val="414930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2E1E-6C53-CC4B-84C0-67655B1D31C5}" type="slidenum">
              <a:rPr lang="es-ES" sz="1300"/>
              <a:pPr eaLnBrk="1" hangingPunct="1"/>
              <a:t>13</a:t>
            </a:fld>
            <a:endParaRPr lang="es-ES" sz="13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584CD4-2E4C-6A4B-931B-837C89E15852}" type="slidenum">
              <a:rPr lang="es-ES" sz="1300"/>
              <a:pPr eaLnBrk="1" hangingPunct="1"/>
              <a:t>14</a:t>
            </a:fld>
            <a:endParaRPr lang="es-ES" sz="13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EBA731-7194-EB42-A353-57ADE7C31BCC}" type="slidenum">
              <a:rPr lang="es-ES" sz="1300"/>
              <a:pPr eaLnBrk="1" hangingPunct="1"/>
              <a:t>18</a:t>
            </a:fld>
            <a:endParaRPr lang="es-ES" sz="13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3016DA-A73A-DF4B-8F67-CE5AD60C757B}" type="slidenum">
              <a:rPr lang="es-ES" sz="1300"/>
              <a:pPr eaLnBrk="1" hangingPunct="1"/>
              <a:t>19</a:t>
            </a:fld>
            <a:endParaRPr lang="es-ES" sz="13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smtClean="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ADB30D-7E23-6445-93EE-45F338811FCA}" type="slidenum">
              <a:rPr lang="es-ES" sz="1300"/>
              <a:pPr eaLnBrk="1" hangingPunct="1"/>
              <a:t>20</a:t>
            </a:fld>
            <a:endParaRPr lang="es-ES" sz="13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buFontTx/>
              <a:buNone/>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21</a:t>
            </a:fld>
            <a:endParaRPr lang="en-GB"/>
          </a:p>
        </p:txBody>
      </p:sp>
    </p:spTree>
    <p:extLst>
      <p:ext uri="{BB962C8B-B14F-4D97-AF65-F5344CB8AC3E}">
        <p14:creationId xmlns:p14="http://schemas.microsoft.com/office/powerpoint/2010/main" val="276563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22</a:t>
            </a:fld>
            <a:endParaRPr lang="en-GB"/>
          </a:p>
        </p:txBody>
      </p:sp>
    </p:spTree>
    <p:extLst>
      <p:ext uri="{BB962C8B-B14F-4D97-AF65-F5344CB8AC3E}">
        <p14:creationId xmlns:p14="http://schemas.microsoft.com/office/powerpoint/2010/main" val="358832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23</a:t>
            </a:fld>
            <a:endParaRPr lang="en-GB"/>
          </a:p>
        </p:txBody>
      </p:sp>
    </p:spTree>
    <p:extLst>
      <p:ext uri="{BB962C8B-B14F-4D97-AF65-F5344CB8AC3E}">
        <p14:creationId xmlns:p14="http://schemas.microsoft.com/office/powerpoint/2010/main" val="251243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a:t>
            </a:fld>
            <a:endParaRPr lang="en-GB"/>
          </a:p>
        </p:txBody>
      </p:sp>
    </p:spTree>
    <p:extLst>
      <p:ext uri="{BB962C8B-B14F-4D97-AF65-F5344CB8AC3E}">
        <p14:creationId xmlns:p14="http://schemas.microsoft.com/office/powerpoint/2010/main" val="2299753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this</a:t>
            </a:r>
            <a:r>
              <a:rPr lang="en-US" baseline="0" dirty="0" smtClean="0"/>
              <a:t> cartoon I show you the basic services provided by the Grid. I’m not going to go into details, but the Grid provides services to manage the data and services to manage and execute the tasks that process the data with which the users interact with a simple and standard. </a:t>
            </a:r>
          </a:p>
          <a:p>
            <a:pPr marL="171450" indent="-171450">
              <a:buFontTx/>
              <a:buChar char="-"/>
            </a:pPr>
            <a:endParaRPr lang="en-US" baseline="0" dirty="0" smtClean="0"/>
          </a:p>
          <a:p>
            <a:pPr marL="171450" indent="-171450">
              <a:buFontTx/>
              <a:buChar char="-"/>
            </a:pPr>
            <a:r>
              <a:rPr lang="en-US" dirty="0" smtClean="0"/>
              <a:t>Security</a:t>
            </a:r>
            <a:r>
              <a:rPr lang="en-US" baseline="0" dirty="0" smtClean="0"/>
              <a:t> is one of the important requirements of the Grid.</a:t>
            </a:r>
          </a:p>
          <a:p>
            <a:pPr marL="171450" indent="-171450">
              <a:buFontTx/>
              <a:buChar char="-"/>
            </a:pPr>
            <a:r>
              <a:rPr lang="en-US" baseline="0" dirty="0" smtClean="0"/>
              <a:t>Digital certificates are provided to users that are used to authenticate them with the Grid services. In addition to the authentication, there is an authorization service that controls which operations a user can do in the Grid (there are for example power users that can delete detector data, have access to a larger share of the resources, </a:t>
            </a:r>
            <a:r>
              <a:rPr lang="en-US" baseline="0" dirty="0" err="1" smtClean="0"/>
              <a:t>etc</a:t>
            </a:r>
            <a:r>
              <a:rPr lang="en-US" baseline="0" dirty="0" smtClean="0"/>
              <a:t>)</a:t>
            </a:r>
            <a:endParaRPr lang="en-US" dirty="0" smtClean="0"/>
          </a:p>
          <a:p>
            <a:pPr marL="171450" indent="-171450">
              <a:buFontTx/>
              <a:buChar cha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The information system compiles information about the existing resources in the Grid </a:t>
            </a:r>
            <a:r>
              <a:rPr lang="en-US" baseline="0" dirty="0" smtClean="0"/>
              <a:t>and provides this information to external clients that take data management of processing decisions based on the existing resources (e.g. where there are free space to store data or free processors to execute user tasks).</a:t>
            </a:r>
            <a:endParaRPr lang="en-US" dirty="0" smtClean="0"/>
          </a:p>
          <a:p>
            <a:pPr marL="171450" indent="-171450">
              <a:buFontTx/>
              <a:buChar char="-"/>
            </a:pPr>
            <a:endParaRPr lang="en-US" baseline="0" dirty="0" smtClean="0"/>
          </a:p>
          <a:p>
            <a:pPr marL="171450" indent="-171450">
              <a:buFontTx/>
              <a:buChar char="-"/>
            </a:pPr>
            <a:r>
              <a:rPr lang="en-US" dirty="0" smtClean="0"/>
              <a:t>There is a service that receives processing</a:t>
            </a:r>
            <a:r>
              <a:rPr lang="en-US" baseline="0" dirty="0" smtClean="0"/>
              <a:t> requests from the users and controls the execution of the tasks, implements the policy of the organization, priorities, share, etc. </a:t>
            </a:r>
          </a:p>
          <a:p>
            <a:pPr marL="171450" indent="-171450">
              <a:buFontTx/>
              <a:buChar char="-"/>
            </a:pPr>
            <a:r>
              <a:rPr lang="en-US" baseline="0" dirty="0" smtClean="0"/>
              <a:t>Each site connects to the Grid and provides a number or execution nodes (the so-called worker nodes). The processing requests that reach the site as queued in a local batch system that controls their execution in the worker nodes.</a:t>
            </a:r>
            <a:endParaRPr lang="en-US" dirty="0" smtClean="0"/>
          </a:p>
          <a:p>
            <a:pPr marL="171450" indent="-171450">
              <a:buFontTx/>
              <a:buChar char="-"/>
            </a:pPr>
            <a:endParaRPr lang="en-US" baseline="0" dirty="0" smtClean="0"/>
          </a:p>
          <a:p>
            <a:pPr marL="171450" indent="-171450">
              <a:buFontTx/>
              <a:buChar char="-"/>
            </a:pPr>
            <a:r>
              <a:rPr lang="en-US" baseline="0" dirty="0" smtClean="0"/>
              <a:t>There is a number of data management services in charge of moving data between sites, to aggregate the storage resources at the sites in a global file system (the so-called storage elements) and to register which data is available where (data catalogs)</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24</a:t>
            </a:fld>
            <a:endParaRPr lang="en-GB"/>
          </a:p>
        </p:txBody>
      </p:sp>
    </p:spTree>
    <p:extLst>
      <p:ext uri="{BB962C8B-B14F-4D97-AF65-F5344CB8AC3E}">
        <p14:creationId xmlns:p14="http://schemas.microsoft.com/office/powerpoint/2010/main" val="3110876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6315B9-76DC-2B4E-8EBE-54134F9DD369}" type="slidenum">
              <a:rPr lang="es-ES" sz="1300"/>
              <a:pPr eaLnBrk="1" hangingPunct="1"/>
              <a:t>25</a:t>
            </a:fld>
            <a:endParaRPr lang="es-ES" sz="13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buFontTx/>
              <a:buNone/>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26</a:t>
            </a:fld>
            <a:endParaRPr lang="en-GB"/>
          </a:p>
        </p:txBody>
      </p:sp>
    </p:spTree>
    <p:extLst>
      <p:ext uri="{BB962C8B-B14F-4D97-AF65-F5344CB8AC3E}">
        <p14:creationId xmlns:p14="http://schemas.microsoft.com/office/powerpoint/2010/main" val="2200127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EDC63-BDB5-ED4F-9358-6D1D86771A54}" type="slidenum">
              <a:rPr lang="es-ES" sz="1300"/>
              <a:pPr eaLnBrk="1" hangingPunct="1"/>
              <a:t>27</a:t>
            </a:fld>
            <a:endParaRPr lang="es-ES" sz="13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28</a:t>
            </a:fld>
            <a:endParaRPr lang="en-GB"/>
          </a:p>
        </p:txBody>
      </p:sp>
    </p:spTree>
    <p:extLst>
      <p:ext uri="{BB962C8B-B14F-4D97-AF65-F5344CB8AC3E}">
        <p14:creationId xmlns:p14="http://schemas.microsoft.com/office/powerpoint/2010/main" val="1449823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917090-1E02-C145-B728-A2CB6CB339BE}" type="slidenum">
              <a:rPr lang="es-ES" sz="1300"/>
              <a:pPr eaLnBrk="1" hangingPunct="1"/>
              <a:t>29</a:t>
            </a:fld>
            <a:endParaRPr lang="es-ES" sz="13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443974-7764-EE4A-939A-ABB89DDC31EE}" type="slidenum">
              <a:rPr lang="es-ES" sz="1300"/>
              <a:pPr eaLnBrk="1" hangingPunct="1"/>
              <a:t>30</a:t>
            </a:fld>
            <a:endParaRPr lang="es-ES" sz="13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F04A0-03D9-45A8-92CB-418139CFF457}" type="slidenum">
              <a:rPr lang="en-US" smtClean="0"/>
              <a:pPr>
                <a:defRPr/>
              </a:pPr>
              <a:t>32</a:t>
            </a:fld>
            <a:endParaRPr lang="en-US" dirty="0"/>
          </a:p>
        </p:txBody>
      </p:sp>
    </p:spTree>
    <p:extLst>
      <p:ext uri="{BB962C8B-B14F-4D97-AF65-F5344CB8AC3E}">
        <p14:creationId xmlns:p14="http://schemas.microsoft.com/office/powerpoint/2010/main" val="446580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33</a:t>
            </a:fld>
            <a:endParaRPr lang="en-GB"/>
          </a:p>
        </p:txBody>
      </p:sp>
    </p:spTree>
    <p:extLst>
      <p:ext uri="{BB962C8B-B14F-4D97-AF65-F5344CB8AC3E}">
        <p14:creationId xmlns:p14="http://schemas.microsoft.com/office/powerpoint/2010/main" val="3276015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buFontTx/>
              <a:buNone/>
            </a:pPr>
            <a:endParaRPr lang="en-US" dirty="0">
              <a:latin typeface="Times New Roman"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ea typeface="ＭＳ Ｐゴシック" charset="0"/>
              </a:defRPr>
            </a:lvl1pPr>
            <a:lvl2pPr marL="742950" indent="-285750" defTabSz="966788" eaLnBrk="0" hangingPunct="0">
              <a:defRPr>
                <a:solidFill>
                  <a:schemeClr val="tx1"/>
                </a:solidFill>
                <a:latin typeface="Arial" charset="0"/>
                <a:ea typeface="ＭＳ Ｐゴシック" charset="0"/>
              </a:defRPr>
            </a:lvl2pPr>
            <a:lvl3pPr marL="1143000" indent="-228600" defTabSz="966788" eaLnBrk="0" hangingPunct="0">
              <a:defRPr>
                <a:solidFill>
                  <a:schemeClr val="tx1"/>
                </a:solidFill>
                <a:latin typeface="Arial" charset="0"/>
                <a:ea typeface="ＭＳ Ｐゴシック" charset="0"/>
              </a:defRPr>
            </a:lvl3pPr>
            <a:lvl4pPr marL="1600200" indent="-228600" defTabSz="966788" eaLnBrk="0" hangingPunct="0">
              <a:defRPr>
                <a:solidFill>
                  <a:schemeClr val="tx1"/>
                </a:solidFill>
                <a:latin typeface="Arial" charset="0"/>
                <a:ea typeface="ＭＳ Ｐゴシック" charset="0"/>
              </a:defRPr>
            </a:lvl4pPr>
            <a:lvl5pPr marL="2057400" indent="-228600" defTabSz="966788" eaLnBrk="0" hangingPunct="0">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65FB18-F2E3-F94A-92C3-C40A82E48AE0}" type="slidenum">
              <a:rPr lang="en-GB"/>
              <a:pPr eaLnBrk="1" hangingPunct="1"/>
              <a:t>34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3</a:t>
            </a:fld>
            <a:endParaRPr lang="en-GB"/>
          </a:p>
        </p:txBody>
      </p:sp>
    </p:spTree>
    <p:extLst>
      <p:ext uri="{BB962C8B-B14F-4D97-AF65-F5344CB8AC3E}">
        <p14:creationId xmlns:p14="http://schemas.microsoft.com/office/powerpoint/2010/main" val="596889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CFA837-A4C2-9348-A0DE-FD49D756257A}" type="slidenum">
              <a:rPr lang="es-ES" sz="1300"/>
              <a:pPr eaLnBrk="1" hangingPunct="1"/>
              <a:t>36</a:t>
            </a:fld>
            <a:endParaRPr lang="es-ES" sz="13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37</a:t>
            </a:fld>
            <a:endParaRPr lang="en-GB"/>
          </a:p>
        </p:txBody>
      </p:sp>
    </p:spTree>
    <p:extLst>
      <p:ext uri="{BB962C8B-B14F-4D97-AF65-F5344CB8AC3E}">
        <p14:creationId xmlns:p14="http://schemas.microsoft.com/office/powerpoint/2010/main" val="3879778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09B2E7-AC40-9749-BE18-03C1EF9F1067}" type="slidenum">
              <a:rPr lang="es-ES" sz="1300"/>
              <a:pPr eaLnBrk="1" hangingPunct="1"/>
              <a:t>38</a:t>
            </a:fld>
            <a:endParaRPr lang="es-ES" sz="13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39</a:t>
            </a:fld>
            <a:endParaRPr lang="en-GB"/>
          </a:p>
        </p:txBody>
      </p:sp>
    </p:spTree>
    <p:extLst>
      <p:ext uri="{BB962C8B-B14F-4D97-AF65-F5344CB8AC3E}">
        <p14:creationId xmlns:p14="http://schemas.microsoft.com/office/powerpoint/2010/main" val="261737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40</a:t>
            </a:fld>
            <a:endParaRPr lang="en-GB"/>
          </a:p>
        </p:txBody>
      </p:sp>
    </p:spTree>
    <p:extLst>
      <p:ext uri="{BB962C8B-B14F-4D97-AF65-F5344CB8AC3E}">
        <p14:creationId xmlns:p14="http://schemas.microsoft.com/office/powerpoint/2010/main" val="410561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41</a:t>
            </a:fld>
            <a:endParaRPr lang="en-GB"/>
          </a:p>
        </p:txBody>
      </p:sp>
    </p:spTree>
    <p:extLst>
      <p:ext uri="{BB962C8B-B14F-4D97-AF65-F5344CB8AC3E}">
        <p14:creationId xmlns:p14="http://schemas.microsoft.com/office/powerpoint/2010/main" val="784363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42</a:t>
            </a:fld>
            <a:endParaRPr lang="en-GB"/>
          </a:p>
        </p:txBody>
      </p:sp>
    </p:spTree>
    <p:extLst>
      <p:ext uri="{BB962C8B-B14F-4D97-AF65-F5344CB8AC3E}">
        <p14:creationId xmlns:p14="http://schemas.microsoft.com/office/powerpoint/2010/main" val="1637644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44</a:t>
            </a:fld>
            <a:endParaRPr lang="en-GB"/>
          </a:p>
        </p:txBody>
      </p:sp>
    </p:spTree>
    <p:extLst>
      <p:ext uri="{BB962C8B-B14F-4D97-AF65-F5344CB8AC3E}">
        <p14:creationId xmlns:p14="http://schemas.microsoft.com/office/powerpoint/2010/main" val="2128218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45</a:t>
            </a:fld>
            <a:endParaRPr lang="en-GB"/>
          </a:p>
        </p:txBody>
      </p:sp>
    </p:spTree>
    <p:extLst>
      <p:ext uri="{BB962C8B-B14F-4D97-AF65-F5344CB8AC3E}">
        <p14:creationId xmlns:p14="http://schemas.microsoft.com/office/powerpoint/2010/main" val="2784695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46</a:t>
            </a:fld>
            <a:endParaRPr lang="en-GB"/>
          </a:p>
        </p:txBody>
      </p:sp>
    </p:spTree>
    <p:extLst>
      <p:ext uri="{BB962C8B-B14F-4D97-AF65-F5344CB8AC3E}">
        <p14:creationId xmlns:p14="http://schemas.microsoft.com/office/powerpoint/2010/main" val="19343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a:t>
            </a:fld>
            <a:endParaRPr lang="en-GB"/>
          </a:p>
        </p:txBody>
      </p:sp>
    </p:spTree>
    <p:extLst>
      <p:ext uri="{BB962C8B-B14F-4D97-AF65-F5344CB8AC3E}">
        <p14:creationId xmlns:p14="http://schemas.microsoft.com/office/powerpoint/2010/main" val="3294177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47</a:t>
            </a:fld>
            <a:endParaRPr lang="en-GB"/>
          </a:p>
        </p:txBody>
      </p:sp>
    </p:spTree>
    <p:extLst>
      <p:ext uri="{BB962C8B-B14F-4D97-AF65-F5344CB8AC3E}">
        <p14:creationId xmlns:p14="http://schemas.microsoft.com/office/powerpoint/2010/main" val="445677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48</a:t>
            </a:fld>
            <a:endParaRPr lang="en-GB"/>
          </a:p>
        </p:txBody>
      </p:sp>
    </p:spTree>
    <p:extLst>
      <p:ext uri="{BB962C8B-B14F-4D97-AF65-F5344CB8AC3E}">
        <p14:creationId xmlns:p14="http://schemas.microsoft.com/office/powerpoint/2010/main" val="893540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51</a:t>
            </a:fld>
            <a:endParaRPr lang="en-GB"/>
          </a:p>
        </p:txBody>
      </p:sp>
    </p:spTree>
    <p:extLst>
      <p:ext uri="{BB962C8B-B14F-4D97-AF65-F5344CB8AC3E}">
        <p14:creationId xmlns:p14="http://schemas.microsoft.com/office/powerpoint/2010/main" val="1643800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52</a:t>
            </a:fld>
            <a:endParaRPr lang="en-GB"/>
          </a:p>
        </p:txBody>
      </p:sp>
    </p:spTree>
    <p:extLst>
      <p:ext uri="{BB962C8B-B14F-4D97-AF65-F5344CB8AC3E}">
        <p14:creationId xmlns:p14="http://schemas.microsoft.com/office/powerpoint/2010/main" val="22250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53</a:t>
            </a:fld>
            <a:endParaRPr lang="en-GB"/>
          </a:p>
        </p:txBody>
      </p:sp>
    </p:spTree>
    <p:extLst>
      <p:ext uri="{BB962C8B-B14F-4D97-AF65-F5344CB8AC3E}">
        <p14:creationId xmlns:p14="http://schemas.microsoft.com/office/powerpoint/2010/main" val="310992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54</a:t>
            </a:fld>
            <a:endParaRPr lang="en-GB"/>
          </a:p>
        </p:txBody>
      </p:sp>
    </p:spTree>
    <p:extLst>
      <p:ext uri="{BB962C8B-B14F-4D97-AF65-F5344CB8AC3E}">
        <p14:creationId xmlns:p14="http://schemas.microsoft.com/office/powerpoint/2010/main" val="3092882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55</a:t>
            </a:fld>
            <a:endParaRPr lang="en-GB"/>
          </a:p>
        </p:txBody>
      </p:sp>
    </p:spTree>
    <p:extLst>
      <p:ext uri="{BB962C8B-B14F-4D97-AF65-F5344CB8AC3E}">
        <p14:creationId xmlns:p14="http://schemas.microsoft.com/office/powerpoint/2010/main" val="648196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56</a:t>
            </a:fld>
            <a:endParaRPr lang="en-GB"/>
          </a:p>
        </p:txBody>
      </p:sp>
    </p:spTree>
    <p:extLst>
      <p:ext uri="{BB962C8B-B14F-4D97-AF65-F5344CB8AC3E}">
        <p14:creationId xmlns:p14="http://schemas.microsoft.com/office/powerpoint/2010/main" val="319362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57</a:t>
            </a:fld>
            <a:endParaRPr lang="en-GB"/>
          </a:p>
        </p:txBody>
      </p:sp>
    </p:spTree>
    <p:extLst>
      <p:ext uri="{BB962C8B-B14F-4D97-AF65-F5344CB8AC3E}">
        <p14:creationId xmlns:p14="http://schemas.microsoft.com/office/powerpoint/2010/main" val="430090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58</a:t>
            </a:fld>
            <a:endParaRPr lang="en-GB"/>
          </a:p>
        </p:txBody>
      </p:sp>
    </p:spTree>
    <p:extLst>
      <p:ext uri="{BB962C8B-B14F-4D97-AF65-F5344CB8AC3E}">
        <p14:creationId xmlns:p14="http://schemas.microsoft.com/office/powerpoint/2010/main" val="103335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a:t>
            </a:fld>
            <a:endParaRPr lang="en-GB"/>
          </a:p>
        </p:txBody>
      </p:sp>
    </p:spTree>
    <p:extLst>
      <p:ext uri="{BB962C8B-B14F-4D97-AF65-F5344CB8AC3E}">
        <p14:creationId xmlns:p14="http://schemas.microsoft.com/office/powerpoint/2010/main" val="4010378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59</a:t>
            </a:fld>
            <a:endParaRPr lang="en-GB"/>
          </a:p>
        </p:txBody>
      </p:sp>
    </p:spTree>
    <p:extLst>
      <p:ext uri="{BB962C8B-B14F-4D97-AF65-F5344CB8AC3E}">
        <p14:creationId xmlns:p14="http://schemas.microsoft.com/office/powerpoint/2010/main" val="4018133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60</a:t>
            </a:fld>
            <a:endParaRPr lang="en-GB"/>
          </a:p>
        </p:txBody>
      </p:sp>
    </p:spTree>
    <p:extLst>
      <p:ext uri="{BB962C8B-B14F-4D97-AF65-F5344CB8AC3E}">
        <p14:creationId xmlns:p14="http://schemas.microsoft.com/office/powerpoint/2010/main" val="3159204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61</a:t>
            </a:fld>
            <a:endParaRPr lang="en-GB"/>
          </a:p>
        </p:txBody>
      </p:sp>
    </p:spTree>
    <p:extLst>
      <p:ext uri="{BB962C8B-B14F-4D97-AF65-F5344CB8AC3E}">
        <p14:creationId xmlns:p14="http://schemas.microsoft.com/office/powerpoint/2010/main" val="1068208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62</a:t>
            </a:fld>
            <a:endParaRPr lang="en-GB"/>
          </a:p>
        </p:txBody>
      </p:sp>
    </p:spTree>
    <p:extLst>
      <p:ext uri="{BB962C8B-B14F-4D97-AF65-F5344CB8AC3E}">
        <p14:creationId xmlns:p14="http://schemas.microsoft.com/office/powerpoint/2010/main" val="371771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DC752-39D5-CE44-B38E-7BB16B8B5475}" type="slidenum">
              <a:rPr lang="en-GB" smtClean="0"/>
              <a:pPr>
                <a:defRPr/>
              </a:pPr>
              <a:t>6</a:t>
            </a:fld>
            <a:endParaRPr lang="en-GB"/>
          </a:p>
        </p:txBody>
      </p:sp>
    </p:spTree>
    <p:extLst>
      <p:ext uri="{BB962C8B-B14F-4D97-AF65-F5344CB8AC3E}">
        <p14:creationId xmlns:p14="http://schemas.microsoft.com/office/powerpoint/2010/main" val="305281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A451C9-DF61-D840-96E6-AE13AD8F9232}" type="slidenum">
              <a:rPr lang="es-ES" sz="1300"/>
              <a:pPr eaLnBrk="1" hangingPunct="1"/>
              <a:t>8</a:t>
            </a:fld>
            <a:endParaRPr lang="es-ES" sz="13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D6646C-963B-B343-87AC-245106A51CC6}" type="slidenum">
              <a:rPr lang="es-ES" sz="1300"/>
              <a:pPr eaLnBrk="1" hangingPunct="1"/>
              <a:t>9</a:t>
            </a:fld>
            <a:endParaRPr lang="es-ES" sz="13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0608A-ECA0-394F-827D-CCCAACE5A2DB}" type="slidenum">
              <a:rPr lang="es-ES" sz="1300"/>
              <a:pPr eaLnBrk="1" hangingPunct="1"/>
              <a:t>10</a:t>
            </a:fld>
            <a:endParaRPr lang="es-ES" sz="13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7940" name="Rectangle 4"/>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67941" name="Rectangle 5"/>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94756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5" name="Rectangle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6" name="Rectangle 6"/>
          <p:cNvSpPr>
            <a:spLocks noGrp="1" noChangeArrowheads="1"/>
          </p:cNvSpPr>
          <p:nvPr>
            <p:ph type="sldNum" sz="quarter" idx="12"/>
          </p:nvPr>
        </p:nvSpPr>
        <p:spPr/>
        <p:txBody>
          <a:bodyPr/>
          <a:lstStyle>
            <a:lvl1pPr>
              <a:defRPr/>
            </a:lvl1pPr>
          </a:lstStyle>
          <a:p>
            <a:pPr>
              <a:defRPr/>
            </a:pPr>
            <a:fld id="{EF3EE717-5B62-7E45-8CEB-F97F5ED04EF2}" type="slidenum">
              <a:rPr lang="en-GB"/>
              <a:pPr>
                <a:defRPr/>
              </a:pPr>
              <a:t>‹#›</a:t>
            </a:fld>
            <a:endParaRPr lang="en-GB"/>
          </a:p>
        </p:txBody>
      </p:sp>
    </p:spTree>
    <p:extLst>
      <p:ext uri="{BB962C8B-B14F-4D97-AF65-F5344CB8AC3E}">
        <p14:creationId xmlns:p14="http://schemas.microsoft.com/office/powerpoint/2010/main" val="30537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2700"/>
            <a:ext cx="2286000" cy="6442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2700"/>
            <a:ext cx="6705600" cy="6442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5" name="Rectangle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6" name="Rectangle 6"/>
          <p:cNvSpPr>
            <a:spLocks noGrp="1" noChangeArrowheads="1"/>
          </p:cNvSpPr>
          <p:nvPr>
            <p:ph type="sldNum" sz="quarter" idx="12"/>
          </p:nvPr>
        </p:nvSpPr>
        <p:spPr/>
        <p:txBody>
          <a:bodyPr/>
          <a:lstStyle>
            <a:lvl1pPr>
              <a:defRPr/>
            </a:lvl1pPr>
          </a:lstStyle>
          <a:p>
            <a:pPr>
              <a:defRPr/>
            </a:pPr>
            <a:fld id="{1C161772-C02C-764C-9165-00E67CFDA376}" type="slidenum">
              <a:rPr lang="en-GB"/>
              <a:pPr>
                <a:defRPr/>
              </a:pPr>
              <a:t>‹#›</a:t>
            </a:fld>
            <a:endParaRPr lang="en-GB"/>
          </a:p>
        </p:txBody>
      </p:sp>
    </p:spTree>
    <p:extLst>
      <p:ext uri="{BB962C8B-B14F-4D97-AF65-F5344CB8AC3E}">
        <p14:creationId xmlns:p14="http://schemas.microsoft.com/office/powerpoint/2010/main" val="57209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685800"/>
          </a:xfrm>
          <a:prstGeom prst="rect">
            <a:avLst/>
          </a:prstGeom>
          <a:solidFill>
            <a:schemeClr val="accent2"/>
          </a:solidFill>
          <a:ln>
            <a:noFill/>
          </a:ln>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endParaRPr lang="en-US" altLang="en-US" sz="3200" b="1" smtClean="0">
              <a:solidFill>
                <a:schemeClr val="bg1"/>
              </a:solidFill>
              <a:cs typeface="+mn-cs"/>
            </a:endParaRPr>
          </a:p>
        </p:txBody>
      </p:sp>
      <p:sp>
        <p:nvSpPr>
          <p:cNvPr id="2" name="Title 1"/>
          <p:cNvSpPr>
            <a:spLocks noGrp="1"/>
          </p:cNvSpPr>
          <p:nvPr>
            <p:ph type="title"/>
          </p:nvPr>
        </p:nvSpPr>
        <p:spPr>
          <a:xfrm>
            <a:off x="0" y="12700"/>
            <a:ext cx="9144000" cy="666750"/>
          </a:xfrm>
        </p:spPr>
        <p:txBody>
          <a:bodyPr/>
          <a:lstStyle/>
          <a:p>
            <a:r>
              <a:rPr lang="en-US" smtClean="0"/>
              <a:t>Click to edit Master title style</a:t>
            </a:r>
            <a:endParaRPr lang="en-US"/>
          </a:p>
        </p:txBody>
      </p:sp>
      <p:sp>
        <p:nvSpPr>
          <p:cNvPr id="3" name="Content Placeholder 2"/>
          <p:cNvSpPr>
            <a:spLocks noGrp="1"/>
          </p:cNvSpPr>
          <p:nvPr>
            <p:ph idx="1"/>
          </p:nvPr>
        </p:nvSpPr>
        <p:spPr>
          <a:xfrm>
            <a:off x="469900" y="1054099"/>
            <a:ext cx="8486775" cy="5524501"/>
          </a:xfrm>
        </p:spPr>
        <p:txBody>
          <a:bodyPr/>
          <a:lstStyle>
            <a:lvl3pPr>
              <a:defRPr sz="1800"/>
            </a:lvl3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p:txBody>
          <a:bodyPr/>
          <a:lstStyle>
            <a:lvl1pPr>
              <a:defRPr/>
            </a:lvl1pPr>
          </a:lstStyle>
          <a:p>
            <a:pPr>
              <a:defRPr/>
            </a:pPr>
            <a:fld id="{7290B1FD-F29A-0144-AA98-6171663D782F}" type="slidenum">
              <a:rPr lang="en-GB"/>
              <a:pPr>
                <a:defRPr/>
              </a:pPr>
              <a:t>‹#›</a:t>
            </a:fld>
            <a:endParaRPr lang="en-GB"/>
          </a:p>
        </p:txBody>
      </p:sp>
    </p:spTree>
    <p:extLst>
      <p:ext uri="{BB962C8B-B14F-4D97-AF65-F5344CB8AC3E}">
        <p14:creationId xmlns:p14="http://schemas.microsoft.com/office/powerpoint/2010/main" val="119830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5" name="Rectangle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6" name="Rectangle 6"/>
          <p:cNvSpPr>
            <a:spLocks noGrp="1" noChangeArrowheads="1"/>
          </p:cNvSpPr>
          <p:nvPr>
            <p:ph type="sldNum" sz="quarter" idx="12"/>
          </p:nvPr>
        </p:nvSpPr>
        <p:spPr/>
        <p:txBody>
          <a:bodyPr/>
          <a:lstStyle>
            <a:lvl1pPr>
              <a:defRPr/>
            </a:lvl1pPr>
          </a:lstStyle>
          <a:p>
            <a:pPr>
              <a:defRPr/>
            </a:pPr>
            <a:fld id="{24CBAA6C-B00C-AD41-BC3B-096ACFB67702}" type="slidenum">
              <a:rPr lang="en-GB"/>
              <a:pPr>
                <a:defRPr/>
              </a:pPr>
              <a:t>‹#›</a:t>
            </a:fld>
            <a:endParaRPr lang="en-GB"/>
          </a:p>
        </p:txBody>
      </p:sp>
    </p:spTree>
    <p:extLst>
      <p:ext uri="{BB962C8B-B14F-4D97-AF65-F5344CB8AC3E}">
        <p14:creationId xmlns:p14="http://schemas.microsoft.com/office/powerpoint/2010/main" val="269626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860425"/>
            <a:ext cx="4298950" cy="559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138" y="860425"/>
            <a:ext cx="4300537" cy="559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6" name="Footer Placeholder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7" name="Rectangle 6"/>
          <p:cNvSpPr>
            <a:spLocks noGrp="1" noChangeArrowheads="1"/>
          </p:cNvSpPr>
          <p:nvPr>
            <p:ph type="sldNum" sz="quarter" idx="12"/>
          </p:nvPr>
        </p:nvSpPr>
        <p:spPr/>
        <p:txBody>
          <a:bodyPr/>
          <a:lstStyle>
            <a:lvl1pPr>
              <a:defRPr/>
            </a:lvl1pPr>
          </a:lstStyle>
          <a:p>
            <a:pPr>
              <a:defRPr/>
            </a:pPr>
            <a:fld id="{72B15D97-4D57-0946-94CF-029D442F4681}" type="slidenum">
              <a:rPr lang="en-GB"/>
              <a:pPr>
                <a:defRPr/>
              </a:pPr>
              <a:t>‹#›</a:t>
            </a:fld>
            <a:endParaRPr lang="en-GB"/>
          </a:p>
        </p:txBody>
      </p:sp>
    </p:spTree>
    <p:extLst>
      <p:ext uri="{BB962C8B-B14F-4D97-AF65-F5344CB8AC3E}">
        <p14:creationId xmlns:p14="http://schemas.microsoft.com/office/powerpoint/2010/main" val="3505850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8" name="Rectangle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9" name="Rectangle 6"/>
          <p:cNvSpPr>
            <a:spLocks noGrp="1" noChangeArrowheads="1"/>
          </p:cNvSpPr>
          <p:nvPr>
            <p:ph type="sldNum" sz="quarter" idx="12"/>
          </p:nvPr>
        </p:nvSpPr>
        <p:spPr/>
        <p:txBody>
          <a:bodyPr/>
          <a:lstStyle>
            <a:lvl1pPr>
              <a:defRPr/>
            </a:lvl1pPr>
          </a:lstStyle>
          <a:p>
            <a:pPr>
              <a:defRPr/>
            </a:pPr>
            <a:fld id="{6BD89BA2-B60C-554D-B4CE-32E76A6274FB}" type="slidenum">
              <a:rPr lang="en-GB"/>
              <a:pPr>
                <a:defRPr/>
              </a:pPr>
              <a:t>‹#›</a:t>
            </a:fld>
            <a:endParaRPr lang="en-GB"/>
          </a:p>
        </p:txBody>
      </p:sp>
    </p:spTree>
    <p:extLst>
      <p:ext uri="{BB962C8B-B14F-4D97-AF65-F5344CB8AC3E}">
        <p14:creationId xmlns:p14="http://schemas.microsoft.com/office/powerpoint/2010/main" val="22295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6C5F548-86C9-944A-B914-24A167D5CD9F}" type="slidenum">
              <a:rPr lang="en-GB"/>
              <a:pPr>
                <a:defRPr/>
              </a:pPr>
              <a:t>‹#›</a:t>
            </a:fld>
            <a:endParaRPr lang="en-GB"/>
          </a:p>
        </p:txBody>
      </p:sp>
    </p:spTree>
    <p:extLst>
      <p:ext uri="{BB962C8B-B14F-4D97-AF65-F5344CB8AC3E}">
        <p14:creationId xmlns:p14="http://schemas.microsoft.com/office/powerpoint/2010/main" val="105048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3" name="Rectangle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4" name="Rectangle 6"/>
          <p:cNvSpPr>
            <a:spLocks noGrp="1" noChangeArrowheads="1"/>
          </p:cNvSpPr>
          <p:nvPr>
            <p:ph type="sldNum" sz="quarter" idx="12"/>
          </p:nvPr>
        </p:nvSpPr>
        <p:spPr/>
        <p:txBody>
          <a:bodyPr/>
          <a:lstStyle>
            <a:lvl1pPr>
              <a:defRPr/>
            </a:lvl1pPr>
          </a:lstStyle>
          <a:p>
            <a:pPr>
              <a:defRPr/>
            </a:pPr>
            <a:fld id="{A0D4101C-A1B7-A64A-B887-BA0F8B937E81}" type="slidenum">
              <a:rPr lang="en-GB"/>
              <a:pPr>
                <a:defRPr/>
              </a:pPr>
              <a:t>‹#›</a:t>
            </a:fld>
            <a:endParaRPr lang="en-GB"/>
          </a:p>
        </p:txBody>
      </p:sp>
    </p:spTree>
    <p:extLst>
      <p:ext uri="{BB962C8B-B14F-4D97-AF65-F5344CB8AC3E}">
        <p14:creationId xmlns:p14="http://schemas.microsoft.com/office/powerpoint/2010/main" val="390877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6" name="Footer Placeholder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7" name="Rectangle 6"/>
          <p:cNvSpPr>
            <a:spLocks noGrp="1" noChangeArrowheads="1"/>
          </p:cNvSpPr>
          <p:nvPr>
            <p:ph type="sldNum" sz="quarter" idx="12"/>
          </p:nvPr>
        </p:nvSpPr>
        <p:spPr/>
        <p:txBody>
          <a:bodyPr/>
          <a:lstStyle>
            <a:lvl1pPr>
              <a:defRPr/>
            </a:lvl1pPr>
          </a:lstStyle>
          <a:p>
            <a:pPr>
              <a:defRPr/>
            </a:pPr>
            <a:fld id="{6E207CE8-0871-5440-B488-282EF842BF6C}" type="slidenum">
              <a:rPr lang="en-GB"/>
              <a:pPr>
                <a:defRPr/>
              </a:pPr>
              <a:t>‹#›</a:t>
            </a:fld>
            <a:endParaRPr lang="en-GB"/>
          </a:p>
        </p:txBody>
      </p:sp>
    </p:spTree>
    <p:extLst>
      <p:ext uri="{BB962C8B-B14F-4D97-AF65-F5344CB8AC3E}">
        <p14:creationId xmlns:p14="http://schemas.microsoft.com/office/powerpoint/2010/main" val="213277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100763" y="6662738"/>
            <a:ext cx="2060575" cy="247650"/>
          </a:xfrm>
          <a:prstGeom prst="rect">
            <a:avLst/>
          </a:prstGeom>
        </p:spPr>
        <p:txBody>
          <a:bodyPr/>
          <a:lstStyle>
            <a:lvl1pPr>
              <a:defRPr/>
            </a:lvl1pPr>
          </a:lstStyle>
          <a:p>
            <a:pPr>
              <a:defRPr/>
            </a:pPr>
            <a:r>
              <a:rPr lang="en-US"/>
              <a:t>Integration meeeting, 31 Jul 2008</a:t>
            </a:r>
            <a:endParaRPr lang="en-GB"/>
          </a:p>
        </p:txBody>
      </p:sp>
      <p:sp>
        <p:nvSpPr>
          <p:cNvPr id="6" name="Footer Placeholder 5"/>
          <p:cNvSpPr>
            <a:spLocks noGrp="1" noChangeArrowheads="1"/>
          </p:cNvSpPr>
          <p:nvPr>
            <p:ph type="ftr" sz="quarter" idx="11"/>
          </p:nvPr>
        </p:nvSpPr>
        <p:spPr>
          <a:xfrm>
            <a:off x="2335213" y="6661150"/>
            <a:ext cx="3740150" cy="252413"/>
          </a:xfrm>
          <a:prstGeom prst="rect">
            <a:avLst/>
          </a:prstGeom>
        </p:spPr>
        <p:txBody>
          <a:bodyPr/>
          <a:lstStyle>
            <a:lvl1pPr>
              <a:defRPr/>
            </a:lvl1pPr>
          </a:lstStyle>
          <a:p>
            <a:pPr>
              <a:defRPr/>
            </a:pPr>
            <a:r>
              <a:rPr lang="en-GB"/>
              <a:t>Production system commissioning in PADA</a:t>
            </a:r>
          </a:p>
        </p:txBody>
      </p:sp>
      <p:sp>
        <p:nvSpPr>
          <p:cNvPr id="7" name="Rectangle 6"/>
          <p:cNvSpPr>
            <a:spLocks noGrp="1" noChangeArrowheads="1"/>
          </p:cNvSpPr>
          <p:nvPr>
            <p:ph type="sldNum" sz="quarter" idx="12"/>
          </p:nvPr>
        </p:nvSpPr>
        <p:spPr/>
        <p:txBody>
          <a:bodyPr/>
          <a:lstStyle>
            <a:lvl1pPr>
              <a:defRPr/>
            </a:lvl1pPr>
          </a:lstStyle>
          <a:p>
            <a:pPr>
              <a:defRPr/>
            </a:pPr>
            <a:fld id="{2C00E3BE-BD92-A045-8A68-AC21C4D13286}" type="slidenum">
              <a:rPr lang="en-GB"/>
              <a:pPr>
                <a:defRPr/>
              </a:pPr>
              <a:t>‹#›</a:t>
            </a:fld>
            <a:endParaRPr lang="en-GB"/>
          </a:p>
        </p:txBody>
      </p:sp>
    </p:spTree>
    <p:extLst>
      <p:ext uri="{BB962C8B-B14F-4D97-AF65-F5344CB8AC3E}">
        <p14:creationId xmlns:p14="http://schemas.microsoft.com/office/powerpoint/2010/main" val="2609201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04788" y="860425"/>
            <a:ext cx="875188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endParaRPr lang="en-GB"/>
          </a:p>
          <a:p>
            <a:pPr lvl="1"/>
            <a:endParaRPr lang="en-GB"/>
          </a:p>
          <a:p>
            <a:pPr lvl="2"/>
            <a:endParaRPr lang="en-GB"/>
          </a:p>
          <a:p>
            <a:pPr lvl="3"/>
            <a:endParaRPr lang="en-GB"/>
          </a:p>
          <a:p>
            <a:pPr lvl="4"/>
            <a:endParaRPr lang="en-GB"/>
          </a:p>
        </p:txBody>
      </p:sp>
      <p:sp>
        <p:nvSpPr>
          <p:cNvPr id="1027" name="Rectangle 7"/>
          <p:cNvSpPr>
            <a:spLocks noChangeArrowheads="1"/>
          </p:cNvSpPr>
          <p:nvPr/>
        </p:nvSpPr>
        <p:spPr bwMode="auto">
          <a:xfrm>
            <a:off x="0" y="0"/>
            <a:ext cx="9144000" cy="685800"/>
          </a:xfrm>
          <a:prstGeom prst="rect">
            <a:avLst/>
          </a:prstGeom>
          <a:solidFill>
            <a:schemeClr val="accent2"/>
          </a:solidFill>
          <a:ln>
            <a:noFill/>
          </a:ln>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endParaRPr lang="en-US" altLang="en-US" sz="3200" b="1" smtClean="0">
              <a:solidFill>
                <a:schemeClr val="bg1"/>
              </a:solidFill>
              <a:cs typeface="+mn-cs"/>
            </a:endParaRPr>
          </a:p>
        </p:txBody>
      </p:sp>
      <p:sp>
        <p:nvSpPr>
          <p:cNvPr id="1028" name="Rectangle 2"/>
          <p:cNvSpPr>
            <a:spLocks noGrp="1" noChangeArrowheads="1"/>
          </p:cNvSpPr>
          <p:nvPr>
            <p:ph type="title"/>
          </p:nvPr>
        </p:nvSpPr>
        <p:spPr bwMode="auto">
          <a:xfrm>
            <a:off x="0" y="12700"/>
            <a:ext cx="914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1030" name="Rectangle 6"/>
          <p:cNvSpPr>
            <a:spLocks noGrp="1" noChangeArrowheads="1"/>
          </p:cNvSpPr>
          <p:nvPr>
            <p:ph type="sldNum" sz="quarter" idx="4"/>
          </p:nvPr>
        </p:nvSpPr>
        <p:spPr bwMode="auto">
          <a:xfrm>
            <a:off x="8186738" y="6654800"/>
            <a:ext cx="957262"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atin typeface="Times New Roman" charset="0"/>
              </a:defRPr>
            </a:lvl1pPr>
          </a:lstStyle>
          <a:p>
            <a:pPr>
              <a:defRPr/>
            </a:pPr>
            <a:fld id="{77FA4F27-6485-2E46-B313-B9F68A9B015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294" r:id="rId6"/>
    <p:sldLayoutId id="2147484300" r:id="rId7"/>
    <p:sldLayoutId id="2147484301" r:id="rId8"/>
    <p:sldLayoutId id="2147484302" r:id="rId9"/>
    <p:sldLayoutId id="2147484303" r:id="rId10"/>
    <p:sldLayoutId id="2147484304" r:id="rId11"/>
  </p:sldLayoutIdLst>
  <p:hf hdr="0"/>
  <p:txStyles>
    <p:titleStyle>
      <a:lvl1pPr algn="ctr" rtl="0" eaLnBrk="0" fontAlgn="base" hangingPunct="0">
        <a:spcBef>
          <a:spcPct val="0"/>
        </a:spcBef>
        <a:spcAft>
          <a:spcPct val="0"/>
        </a:spcAft>
        <a:defRPr sz="32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10000"/>
        </a:spcAft>
        <a:buFont typeface="Wingdings" charset="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10000"/>
        </a:spcAft>
        <a:buFont typeface="Wingdings" charset="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10000"/>
        </a:spcAft>
        <a:buFont typeface="Wingdings" charset="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10000"/>
        </a:spcAft>
        <a:buFont typeface="Wingdings"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10000"/>
        </a:spcAft>
        <a:buFont typeface="Wingdings" charset="0"/>
        <a:buChar char="§"/>
        <a:defRPr sz="1600">
          <a:solidFill>
            <a:schemeClr val="tx1"/>
          </a:solidFill>
          <a:latin typeface="+mn-lt"/>
          <a:ea typeface="ＭＳ Ｐゴシック" charset="-128"/>
        </a:defRPr>
      </a:lvl5pPr>
      <a:lvl6pPr marL="2514600" indent="-228600" algn="l" rtl="0" fontAlgn="base">
        <a:spcBef>
          <a:spcPct val="20000"/>
        </a:spcBef>
        <a:spcAft>
          <a:spcPct val="10000"/>
        </a:spcAft>
        <a:buFont typeface="Wingdings" pitchFamily="2" charset="2"/>
        <a:buChar char="§"/>
        <a:defRPr sz="1600">
          <a:solidFill>
            <a:schemeClr val="tx1"/>
          </a:solidFill>
          <a:latin typeface="+mn-lt"/>
        </a:defRPr>
      </a:lvl6pPr>
      <a:lvl7pPr marL="2971800" indent="-228600" algn="l" rtl="0" fontAlgn="base">
        <a:spcBef>
          <a:spcPct val="20000"/>
        </a:spcBef>
        <a:spcAft>
          <a:spcPct val="10000"/>
        </a:spcAft>
        <a:buFont typeface="Wingdings" pitchFamily="2" charset="2"/>
        <a:buChar char="§"/>
        <a:defRPr sz="1600">
          <a:solidFill>
            <a:schemeClr val="tx1"/>
          </a:solidFill>
          <a:latin typeface="+mn-lt"/>
        </a:defRPr>
      </a:lvl7pPr>
      <a:lvl8pPr marL="3429000" indent="-228600" algn="l" rtl="0" fontAlgn="base">
        <a:spcBef>
          <a:spcPct val="20000"/>
        </a:spcBef>
        <a:spcAft>
          <a:spcPct val="10000"/>
        </a:spcAft>
        <a:buFont typeface="Wingdings" pitchFamily="2" charset="2"/>
        <a:buChar char="§"/>
        <a:defRPr sz="1600">
          <a:solidFill>
            <a:schemeClr val="tx1"/>
          </a:solidFill>
          <a:latin typeface="+mn-lt"/>
        </a:defRPr>
      </a:lvl8pPr>
      <a:lvl9pPr marL="3886200" indent="-228600" algn="l" rtl="0" fontAlgn="base">
        <a:spcBef>
          <a:spcPct val="20000"/>
        </a:spcBef>
        <a:spcAft>
          <a:spcPct val="1000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9" Type="http://schemas.openxmlformats.org/officeDocument/2006/relationships/image" Target="../media/image52.jpeg"/><Relationship Id="rId20" Type="http://schemas.openxmlformats.org/officeDocument/2006/relationships/image" Target="../media/image63.gif"/><Relationship Id="rId21" Type="http://schemas.openxmlformats.org/officeDocument/2006/relationships/image" Target="../media/image64.png"/><Relationship Id="rId22" Type="http://schemas.openxmlformats.org/officeDocument/2006/relationships/image" Target="../media/image65.jpeg"/><Relationship Id="rId23" Type="http://schemas.openxmlformats.org/officeDocument/2006/relationships/image" Target="../media/image66.png"/><Relationship Id="rId10" Type="http://schemas.openxmlformats.org/officeDocument/2006/relationships/image" Target="../media/image53.jpeg"/><Relationship Id="rId11" Type="http://schemas.openxmlformats.org/officeDocument/2006/relationships/image" Target="../media/image54.jpeg"/><Relationship Id="rId12" Type="http://schemas.openxmlformats.org/officeDocument/2006/relationships/image" Target="../media/image55.jpeg"/><Relationship Id="rId13" Type="http://schemas.openxmlformats.org/officeDocument/2006/relationships/image" Target="../media/image56.jpeg"/><Relationship Id="rId14" Type="http://schemas.openxmlformats.org/officeDocument/2006/relationships/image" Target="../media/image57.jpeg"/><Relationship Id="rId15" Type="http://schemas.openxmlformats.org/officeDocument/2006/relationships/image" Target="../media/image58.jpeg"/><Relationship Id="rId16" Type="http://schemas.openxmlformats.org/officeDocument/2006/relationships/image" Target="../media/image59.jpeg"/><Relationship Id="rId17" Type="http://schemas.openxmlformats.org/officeDocument/2006/relationships/image" Target="../media/image60.png"/><Relationship Id="rId18" Type="http://schemas.openxmlformats.org/officeDocument/2006/relationships/image" Target="../media/image61.png"/><Relationship Id="rId19" Type="http://schemas.openxmlformats.org/officeDocument/2006/relationships/image" Target="../media/image62.gif"/><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lhcone.net/" TargetMode="External"/><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wmf"/><Relationship Id="rId5" Type="http://schemas.openxmlformats.org/officeDocument/2006/relationships/image" Target="../media/image75.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hyperlink" Target="http://www.google.ch/url?sa=i&amp;rct=j&amp;q=&amp;esrc=s&amp;frm=1&amp;source=images&amp;cd=&amp;cad=rja&amp;docid=eIp3j3lPtdrCkM&amp;tbnid=4YWSrSFgNjBleM:&amp;ved=0CAUQjRw&amp;url=http://www.uibk.ac.at/austrian-wlcg-tier-2/background.html&amp;ei=gPs6UqbbEMeP0AXPjoGoAg&amp;bvm=bv.52288139,d.bGE&amp;psig=AFQjCNE6He_jRV9-ZTtmPzN7ofYHVBODnQ&amp;ust=1379683580639431" TargetMode="External"/><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723900"/>
            <a:ext cx="7772400" cy="1470025"/>
          </a:xfrm>
        </p:spPr>
        <p:txBody>
          <a:bodyPr/>
          <a:lstStyle/>
          <a:p>
            <a:r>
              <a:rPr lang="en-US" sz="4400" dirty="0" smtClean="0">
                <a:solidFill>
                  <a:schemeClr val="accent2"/>
                </a:solidFill>
                <a:latin typeface="Arial" charset="0"/>
                <a:ea typeface="ＭＳ Ｐゴシック" charset="0"/>
                <a:cs typeface="ＭＳ Ｐゴシック" charset="0"/>
              </a:rPr>
              <a:t>Computing in LHC</a:t>
            </a:r>
            <a:endParaRPr lang="en-US" sz="4400" dirty="0">
              <a:latin typeface="Arial" charset="0"/>
              <a:ea typeface="ＭＳ Ｐゴシック" charset="0"/>
              <a:cs typeface="ＭＳ Ｐゴシック" charset="0"/>
            </a:endParaRPr>
          </a:p>
        </p:txBody>
      </p:sp>
      <p:sp>
        <p:nvSpPr>
          <p:cNvPr id="14338" name="Subtitle 2"/>
          <p:cNvSpPr>
            <a:spLocks noGrp="1"/>
          </p:cNvSpPr>
          <p:nvPr>
            <p:ph type="subTitle" idx="1"/>
          </p:nvPr>
        </p:nvSpPr>
        <p:spPr>
          <a:xfrm>
            <a:off x="1371600" y="3017838"/>
            <a:ext cx="6746875" cy="1033462"/>
          </a:xfrm>
        </p:spPr>
        <p:txBody>
          <a:bodyPr/>
          <a:lstStyle/>
          <a:p>
            <a:pPr>
              <a:buFont typeface="Wingdings" charset="0"/>
              <a:buNone/>
            </a:pPr>
            <a:r>
              <a:rPr lang="en-US" dirty="0">
                <a:latin typeface="Arial" charset="0"/>
                <a:ea typeface="ＭＳ Ｐゴシック" charset="0"/>
                <a:cs typeface="ＭＳ Ｐゴシック" charset="0"/>
              </a:rPr>
              <a:t>José M. Hernández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CIEMAT</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Madrid</a:t>
            </a:r>
            <a:endParaRPr lang="en-US" sz="2000" dirty="0">
              <a:latin typeface="Arial" charset="0"/>
              <a:ea typeface="ＭＳ Ｐゴシック" charset="0"/>
              <a:cs typeface="ＭＳ Ｐゴシック" charset="0"/>
            </a:endParaRPr>
          </a:p>
          <a:p>
            <a:pPr>
              <a:buFont typeface="Wingdings" charset="0"/>
              <a:buNone/>
            </a:pPr>
            <a:endParaRPr lang="en-US" sz="2000" dirty="0">
              <a:latin typeface="Arial" charset="0"/>
              <a:ea typeface="ＭＳ Ｐゴシック" charset="0"/>
              <a:cs typeface="ＭＳ Ｐゴシック" charset="0"/>
            </a:endParaRPr>
          </a:p>
          <a:p>
            <a:pPr>
              <a:buFont typeface="Wingdings" charset="0"/>
              <a:buNone/>
            </a:pPr>
            <a:endParaRPr lang="en-US" sz="2000" dirty="0">
              <a:latin typeface="Arial" charset="0"/>
              <a:ea typeface="ＭＳ Ｐゴシック" charset="0"/>
              <a:cs typeface="ＭＳ Ｐゴシック" charset="0"/>
            </a:endParaRPr>
          </a:p>
        </p:txBody>
      </p:sp>
      <p:sp>
        <p:nvSpPr>
          <p:cNvPr id="14339" name="Subtitle 2"/>
          <p:cNvSpPr txBox="1">
            <a:spLocks/>
          </p:cNvSpPr>
          <p:nvPr/>
        </p:nvSpPr>
        <p:spPr bwMode="auto">
          <a:xfrm>
            <a:off x="2120900" y="5708227"/>
            <a:ext cx="5283200" cy="9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spcAft>
                <a:spcPct val="10000"/>
              </a:spcAft>
              <a:buFont typeface="Wingdings" charset="0"/>
              <a:buNone/>
            </a:pPr>
            <a:r>
              <a:rPr lang="en-US" sz="2000" dirty="0" smtClean="0"/>
              <a:t>Taller </a:t>
            </a:r>
            <a:r>
              <a:rPr lang="en-US" sz="2000" dirty="0" err="1" smtClean="0"/>
              <a:t>Altas</a:t>
            </a:r>
            <a:r>
              <a:rPr lang="en-US" sz="2000" dirty="0" smtClean="0"/>
              <a:t> </a:t>
            </a:r>
            <a:r>
              <a:rPr lang="en-US" sz="2000" dirty="0" err="1" smtClean="0"/>
              <a:t>Energías</a:t>
            </a:r>
            <a:r>
              <a:rPr lang="en-US" sz="2000" dirty="0" smtClean="0"/>
              <a:t> 2014</a:t>
            </a:r>
            <a:endParaRPr lang="en-US" sz="2000" dirty="0"/>
          </a:p>
          <a:p>
            <a:pPr>
              <a:spcBef>
                <a:spcPct val="20000"/>
              </a:spcBef>
              <a:spcAft>
                <a:spcPct val="10000"/>
              </a:spcAft>
              <a:buFont typeface="Wingdings" charset="0"/>
              <a:buNone/>
            </a:pPr>
            <a:r>
              <a:rPr lang="en-US" sz="2000" dirty="0" err="1" smtClean="0"/>
              <a:t>Benasque</a:t>
            </a:r>
            <a:r>
              <a:rPr lang="en-US" sz="2000" dirty="0" smtClean="0"/>
              <a:t>, </a:t>
            </a:r>
            <a:r>
              <a:rPr lang="en-US" sz="2000" dirty="0" err="1" smtClean="0"/>
              <a:t>septiembre</a:t>
            </a:r>
            <a:r>
              <a:rPr lang="en-US" sz="2000" dirty="0" smtClean="0"/>
              <a:t> 2014</a:t>
            </a:r>
            <a:endParaRPr lang="en-US" sz="2000" dirty="0"/>
          </a:p>
        </p:txBody>
      </p:sp>
      <p:pic>
        <p:nvPicPr>
          <p:cNvPr id="2" name="Picture 1"/>
          <p:cNvPicPr>
            <a:picLocks noChangeAspect="1"/>
          </p:cNvPicPr>
          <p:nvPr/>
        </p:nvPicPr>
        <p:blipFill>
          <a:blip r:embed="rId3"/>
          <a:stretch>
            <a:fillRect/>
          </a:stretch>
        </p:blipFill>
        <p:spPr>
          <a:xfrm>
            <a:off x="661225" y="5726813"/>
            <a:ext cx="1799004" cy="849276"/>
          </a:xfrm>
          <a:prstGeom prst="rect">
            <a:avLst/>
          </a:prstGeom>
        </p:spPr>
      </p:pic>
      <p:pic>
        <p:nvPicPr>
          <p:cNvPr id="3" name="Picture 2"/>
          <p:cNvPicPr>
            <a:picLocks noChangeAspect="1"/>
          </p:cNvPicPr>
          <p:nvPr/>
        </p:nvPicPr>
        <p:blipFill>
          <a:blip r:embed="rId4"/>
          <a:stretch>
            <a:fillRect/>
          </a:stretch>
        </p:blipFill>
        <p:spPr>
          <a:xfrm>
            <a:off x="6928519" y="5533242"/>
            <a:ext cx="1245375" cy="12453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3945" y="728133"/>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 name="Rectangle 2"/>
          <p:cNvSpPr>
            <a:spLocks noGrp="1" noChangeArrowheads="1"/>
          </p:cNvSpPr>
          <p:nvPr>
            <p:ph type="title"/>
          </p:nvPr>
        </p:nvSpPr>
        <p:spPr/>
        <p:txBody>
          <a:bodyPr/>
          <a:lstStyle/>
          <a:p>
            <a:r>
              <a:rPr lang="es-ES" dirty="0" smtClean="0">
                <a:latin typeface="Arial" charset="0"/>
                <a:ea typeface="ＭＳ Ｐゴシック" charset="0"/>
                <a:cs typeface="ＭＳ Ｐゴシック" charset="0"/>
              </a:rPr>
              <a:t>Storage </a:t>
            </a:r>
            <a:r>
              <a:rPr lang="es-ES" dirty="0" err="1" smtClean="0">
                <a:latin typeface="Arial" charset="0"/>
                <a:ea typeface="ＭＳ Ｐゴシック" charset="0"/>
                <a:cs typeface="ＭＳ Ｐゴシック" charset="0"/>
              </a:rPr>
              <a:t>on</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magnetic</a:t>
            </a:r>
            <a:r>
              <a:rPr lang="es-ES" dirty="0" smtClean="0">
                <a:latin typeface="Arial" charset="0"/>
                <a:ea typeface="ＭＳ Ｐゴシック" charset="0"/>
                <a:cs typeface="ＭＳ Ｐゴシック" charset="0"/>
              </a:rPr>
              <a:t> tape</a:t>
            </a:r>
            <a:endParaRPr lang="es-ES" dirty="0">
              <a:latin typeface="Arial" charset="0"/>
              <a:ea typeface="ＭＳ Ｐゴシック" charset="0"/>
              <a:cs typeface="ＭＳ Ｐゴシック" charset="0"/>
            </a:endParaRPr>
          </a:p>
        </p:txBody>
      </p:sp>
      <p:sp>
        <p:nvSpPr>
          <p:cNvPr id="22535" name="Text Box 7"/>
          <p:cNvSpPr txBox="1">
            <a:spLocks noChangeArrowheads="1"/>
          </p:cNvSpPr>
          <p:nvPr/>
        </p:nvSpPr>
        <p:spPr bwMode="auto">
          <a:xfrm>
            <a:off x="179388" y="5797549"/>
            <a:ext cx="89646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smtClean="0"/>
              <a:t>To manipulate tapes in an efficient way, robotic tape libraries are used to locate/allocate and read/write data</a:t>
            </a:r>
            <a:endParaRPr lang="en-US" dirty="0"/>
          </a:p>
        </p:txBody>
      </p:sp>
      <p:pic>
        <p:nvPicPr>
          <p:cNvPr id="20484" name="Picture 11" descr="sl8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2159000"/>
            <a:ext cx="33639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2205038"/>
            <a:ext cx="39354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Line 13"/>
          <p:cNvSpPr>
            <a:spLocks noChangeShapeType="1"/>
          </p:cNvSpPr>
          <p:nvPr/>
        </p:nvSpPr>
        <p:spPr bwMode="auto">
          <a:xfrm>
            <a:off x="3851275" y="4005263"/>
            <a:ext cx="1008063" cy="0"/>
          </a:xfrm>
          <a:prstGeom prst="line">
            <a:avLst/>
          </a:prstGeom>
          <a:noFill/>
          <a:ln w="762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Text Box 6"/>
          <p:cNvSpPr txBox="1">
            <a:spLocks noChangeArrowheads="1"/>
          </p:cNvSpPr>
          <p:nvPr/>
        </p:nvSpPr>
        <p:spPr bwMode="auto">
          <a:xfrm>
            <a:off x="309739" y="913871"/>
            <a:ext cx="5475817"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sz="2400" dirty="0" smtClean="0"/>
              <a:t>Nowadays, in a magnetic tape of about 10 x 10 x 2 cm up to 5 </a:t>
            </a:r>
            <a:r>
              <a:rPr lang="en-US" sz="2400" dirty="0" err="1" smtClean="0"/>
              <a:t>TeraBytes</a:t>
            </a:r>
            <a:r>
              <a:rPr lang="en-US" sz="2400" dirty="0" smtClean="0"/>
              <a:t> of data can be stored </a:t>
            </a:r>
            <a:endParaRPr lang="en-US" sz="2400" dirty="0"/>
          </a:p>
        </p:txBody>
      </p:sp>
    </p:spTree>
    <p:extLst>
      <p:ext uri="{BB962C8B-B14F-4D97-AF65-F5344CB8AC3E}">
        <p14:creationId xmlns:p14="http://schemas.microsoft.com/office/powerpoint/2010/main" val="20331705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999" y="738893"/>
            <a:ext cx="1758773" cy="175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Rectangle 2"/>
          <p:cNvSpPr>
            <a:spLocks noGrp="1" noChangeArrowheads="1"/>
          </p:cNvSpPr>
          <p:nvPr>
            <p:ph type="title"/>
          </p:nvPr>
        </p:nvSpPr>
        <p:spPr/>
        <p:txBody>
          <a:bodyPr/>
          <a:lstStyle/>
          <a:p>
            <a:r>
              <a:rPr lang="es-ES" dirty="0" smtClean="0">
                <a:latin typeface="Arial" charset="0"/>
                <a:ea typeface="ＭＳ Ｐゴシック" charset="0"/>
                <a:cs typeface="ＭＳ Ｐゴシック" charset="0"/>
              </a:rPr>
              <a:t>Storage </a:t>
            </a:r>
            <a:r>
              <a:rPr lang="es-ES" dirty="0" err="1" smtClean="0">
                <a:latin typeface="Arial" charset="0"/>
                <a:ea typeface="ＭＳ Ｐゴシック" charset="0"/>
                <a:cs typeface="ＭＳ Ｐゴシック" charset="0"/>
              </a:rPr>
              <a:t>on</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hard</a:t>
            </a:r>
            <a:r>
              <a:rPr lang="es-ES" dirty="0" smtClean="0">
                <a:latin typeface="Arial" charset="0"/>
                <a:ea typeface="ＭＳ Ｐゴシック" charset="0"/>
                <a:cs typeface="ＭＳ Ｐゴシック" charset="0"/>
              </a:rPr>
              <a:t> disks</a:t>
            </a:r>
            <a:endParaRPr lang="es-ES" dirty="0">
              <a:latin typeface="Arial" charset="0"/>
              <a:ea typeface="ＭＳ Ｐゴシック" charset="0"/>
              <a:cs typeface="ＭＳ Ｐゴシック" charset="0"/>
            </a:endParaRPr>
          </a:p>
        </p:txBody>
      </p:sp>
      <p:sp>
        <p:nvSpPr>
          <p:cNvPr id="8" name="Text Box 6"/>
          <p:cNvSpPr txBox="1">
            <a:spLocks noChangeArrowheads="1"/>
          </p:cNvSpPr>
          <p:nvPr/>
        </p:nvSpPr>
        <p:spPr bwMode="auto">
          <a:xfrm>
            <a:off x="176214" y="965376"/>
            <a:ext cx="5060950" cy="297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defRPr/>
            </a:pPr>
            <a:r>
              <a:rPr lang="en-US" sz="2400" dirty="0" smtClean="0"/>
              <a:t>Nowadays, hard disks in disk servers have a typical capacity of 4 </a:t>
            </a:r>
            <a:r>
              <a:rPr lang="en-US" sz="2400" dirty="0" err="1" smtClean="0"/>
              <a:t>TeraBytes</a:t>
            </a:r>
            <a:endParaRPr lang="en-US" sz="2400" dirty="0" smtClean="0"/>
          </a:p>
          <a:p>
            <a:pPr>
              <a:spcBef>
                <a:spcPct val="20000"/>
              </a:spcBef>
              <a:defRPr/>
            </a:pPr>
            <a:endParaRPr lang="en-US" sz="2400" dirty="0" smtClean="0"/>
          </a:p>
          <a:p>
            <a:pPr>
              <a:spcBef>
                <a:spcPct val="20000"/>
              </a:spcBef>
              <a:defRPr/>
            </a:pPr>
            <a:endParaRPr lang="es-ES" sz="2400" dirty="0"/>
          </a:p>
          <a:p>
            <a:pPr>
              <a:spcBef>
                <a:spcPct val="20000"/>
              </a:spcBef>
              <a:defRPr/>
            </a:pPr>
            <a:endParaRPr lang="es-ES" sz="2400" dirty="0"/>
          </a:p>
          <a:p>
            <a:pPr>
              <a:spcBef>
                <a:spcPct val="20000"/>
              </a:spcBef>
              <a:defRPr/>
            </a:pPr>
            <a:endParaRPr lang="es-ES" sz="2400" dirty="0"/>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497" y="2724679"/>
            <a:ext cx="4285247" cy="283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13" y="2779889"/>
            <a:ext cx="1812835" cy="371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926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dirty="0" smtClean="0">
                <a:latin typeface="Arial" charset="0"/>
                <a:ea typeface="ＭＳ Ｐゴシック" charset="0"/>
                <a:cs typeface="ＭＳ Ｐゴシック" charset="0"/>
              </a:rPr>
              <a:t>Compute servers</a:t>
            </a:r>
            <a:endParaRPr lang="en-US" dirty="0">
              <a:latin typeface="Arial" charset="0"/>
              <a:ea typeface="ＭＳ Ｐゴシック" charset="0"/>
              <a:cs typeface="ＭＳ Ｐゴシック" charset="0"/>
            </a:endParaRPr>
          </a:p>
        </p:txBody>
      </p:sp>
      <p:sp>
        <p:nvSpPr>
          <p:cNvPr id="942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83D782-7F70-6840-993F-8408DCC6314B}" type="slidenum">
              <a:rPr lang="en-GB" sz="800">
                <a:latin typeface="Times New Roman" charset="0"/>
              </a:rPr>
              <a:pPr eaLnBrk="1" hangingPunct="1"/>
              <a:t>12</a:t>
            </a:fld>
            <a:endParaRPr lang="en-GB" sz="800">
              <a:latin typeface="Times New Roman" charset="0"/>
            </a:endParaRPr>
          </a:p>
        </p:txBody>
      </p:sp>
      <p:pic>
        <p:nvPicPr>
          <p:cNvPr id="942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63" y="990600"/>
            <a:ext cx="48180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8850" y="4178300"/>
            <a:ext cx="40322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481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dirty="0" smtClean="0">
                <a:latin typeface="Arial" charset="0"/>
                <a:ea typeface="ＭＳ Ｐゴシック" charset="0"/>
                <a:cs typeface="ＭＳ Ｐゴシック" charset="0"/>
              </a:rPr>
              <a:t>CERN Computing center</a:t>
            </a:r>
            <a:endParaRPr lang="en-US" dirty="0">
              <a:latin typeface="Arial" charset="0"/>
              <a:ea typeface="ＭＳ Ｐゴシック" charset="0"/>
              <a:cs typeface="ＭＳ Ｐゴシック" charset="0"/>
            </a:endParaRPr>
          </a:p>
        </p:txBody>
      </p:sp>
      <p:pic>
        <p:nvPicPr>
          <p:cNvPr id="34818" name="Picture 4" descr="0804041_01-A4-at-144-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823913"/>
            <a:ext cx="101758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5850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dirty="0" smtClean="0">
                <a:latin typeface="Arial" charset="0"/>
                <a:ea typeface="ＭＳ Ｐゴシック" charset="0"/>
                <a:cs typeface="ＭＳ Ｐゴシック" charset="0"/>
              </a:rPr>
              <a:t>CERN Computing center</a:t>
            </a:r>
            <a:endParaRPr lang="en-US" dirty="0">
              <a:latin typeface="Arial" charset="0"/>
              <a:ea typeface="ＭＳ Ｐゴシック" charset="0"/>
              <a:cs typeface="ＭＳ Ｐゴシック" charset="0"/>
            </a:endParaRPr>
          </a:p>
        </p:txBody>
      </p:sp>
      <p:pic>
        <p:nvPicPr>
          <p:cNvPr id="36866" name="Picture 4" descr="0804041_13-A4-at-144-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7875"/>
            <a:ext cx="9699625"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9621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dirty="0">
                <a:latin typeface="Arial" charset="0"/>
                <a:ea typeface="ＭＳ Ｐゴシック" charset="0"/>
                <a:cs typeface="ＭＳ Ｐゴシック" charset="0"/>
              </a:rPr>
              <a:t>Divide </a:t>
            </a:r>
            <a:r>
              <a:rPr lang="en-US" dirty="0" smtClean="0">
                <a:latin typeface="Arial" charset="0"/>
                <a:ea typeface="ＭＳ Ｐゴシック" charset="0"/>
                <a:cs typeface="ＭＳ Ｐゴシック" charset="0"/>
              </a:rPr>
              <a:t>and  rule</a:t>
            </a:r>
            <a:endParaRPr lang="en-US" dirty="0">
              <a:latin typeface="Arial" charset="0"/>
              <a:ea typeface="ＭＳ Ｐゴシック" charset="0"/>
              <a:cs typeface="ＭＳ Ｐゴシック" charset="0"/>
            </a:endParaRPr>
          </a:p>
        </p:txBody>
      </p:sp>
      <p:sp>
        <p:nvSpPr>
          <p:cNvPr id="91138" name="Content Placeholder 2"/>
          <p:cNvSpPr>
            <a:spLocks noGrp="1"/>
          </p:cNvSpPr>
          <p:nvPr>
            <p:ph idx="1"/>
          </p:nvPr>
        </p:nvSpPr>
        <p:spPr>
          <a:xfrm>
            <a:off x="469900" y="1054100"/>
            <a:ext cx="8486775" cy="5524500"/>
          </a:xfrm>
        </p:spPr>
        <p:txBody>
          <a:bodyPr/>
          <a:lstStyle/>
          <a:p>
            <a:r>
              <a:rPr lang="en-US" dirty="0" smtClean="0">
                <a:latin typeface="Arial" charset="0"/>
                <a:ea typeface="ＭＳ Ｐゴシック" charset="0"/>
                <a:cs typeface="ＭＳ Ｐゴシック" charset="0"/>
              </a:rPr>
              <a:t>The problem of HEP data processing and analysis can be divided and distributed</a:t>
            </a:r>
          </a:p>
          <a:p>
            <a:pPr lvl="1"/>
            <a:r>
              <a:rPr lang="en-US" dirty="0" smtClean="0">
                <a:latin typeface="Arial" charset="0"/>
                <a:ea typeface="ＭＳ Ｐゴシック" charset="0"/>
                <a:cs typeface="ＭＳ Ｐゴシック" charset="0"/>
              </a:rPr>
              <a:t>Each registered event can be processed independently</a:t>
            </a:r>
          </a:p>
          <a:p>
            <a:r>
              <a:rPr lang="en-US" dirty="0" smtClean="0">
                <a:latin typeface="Arial" charset="0"/>
                <a:ea typeface="ＭＳ Ｐゴシック" charset="0"/>
                <a:cs typeface="ＭＳ Ｐゴシック" charset="0"/>
              </a:rPr>
              <a:t>A super-computer is not necessary</a:t>
            </a:r>
          </a:p>
          <a:p>
            <a:pPr lvl="1"/>
            <a:r>
              <a:rPr lang="en-US" dirty="0" smtClean="0">
                <a:latin typeface="Arial" charset="0"/>
                <a:ea typeface="ＭＳ Ｐゴシック" charset="0"/>
              </a:rPr>
              <a:t>Very expensive facilities and with difficult access</a:t>
            </a:r>
          </a:p>
          <a:p>
            <a:pPr lvl="1"/>
            <a:r>
              <a:rPr lang="en-US" dirty="0" smtClean="0">
                <a:latin typeface="Arial" charset="0"/>
                <a:ea typeface="ＭＳ Ｐゴシック" charset="0"/>
              </a:rPr>
              <a:t>Typically used for running a single complex application that can be parallelized and execute in many nodes simultaneously, requiring a high speed and low latency internal network between nodes and common access to memory </a:t>
            </a:r>
            <a:r>
              <a:rPr lang="en-US" dirty="0" smtClean="0">
                <a:latin typeface="Wingdings" charset="0"/>
                <a:ea typeface="ＭＳ Ｐゴシック" charset="0"/>
                <a:cs typeface="Wingdings" charset="0"/>
                <a:sym typeface="Wingdings" charset="0"/>
              </a:rPr>
              <a:t></a:t>
            </a:r>
            <a:r>
              <a:rPr lang="en-US" dirty="0" smtClean="0">
                <a:latin typeface="Arial" charset="0"/>
                <a:ea typeface="ＭＳ Ｐゴシック" charset="0"/>
                <a:cs typeface="Wingdings" charset="0"/>
                <a:sym typeface="Wingdings" charset="0"/>
              </a:rPr>
              <a:t> </a:t>
            </a:r>
            <a:r>
              <a:rPr lang="en-US" i="1" dirty="0">
                <a:solidFill>
                  <a:srgbClr val="3333CC"/>
                </a:solidFill>
                <a:latin typeface="Arial" charset="0"/>
                <a:ea typeface="ＭＳ Ｐゴシック" charset="0"/>
                <a:cs typeface="Wingdings" charset="0"/>
                <a:sym typeface="Wingdings" charset="0"/>
              </a:rPr>
              <a:t>High Performance Computing</a:t>
            </a:r>
          </a:p>
          <a:p>
            <a:pPr lvl="1"/>
            <a:r>
              <a:rPr lang="en-US" dirty="0" smtClean="0">
                <a:solidFill>
                  <a:srgbClr val="000000"/>
                </a:solidFill>
                <a:latin typeface="Arial" charset="0"/>
                <a:ea typeface="ＭＳ Ｐゴシック" charset="0"/>
                <a:cs typeface="Wingdings" charset="0"/>
                <a:sym typeface="Wingdings" charset="0"/>
              </a:rPr>
              <a:t>Stringent requirements of memory, processing, speed</a:t>
            </a:r>
          </a:p>
          <a:p>
            <a:pPr lvl="1"/>
            <a:r>
              <a:rPr lang="en-US" dirty="0" smtClean="0">
                <a:solidFill>
                  <a:srgbClr val="000000"/>
                </a:solidFill>
                <a:latin typeface="Arial" charset="0"/>
                <a:ea typeface="ＭＳ Ｐゴシック" charset="0"/>
                <a:cs typeface="Wingdings" charset="0"/>
                <a:sym typeface="Wingdings" charset="0"/>
              </a:rPr>
              <a:t>Applications in meteorology, nuclear fusion, </a:t>
            </a:r>
            <a:r>
              <a:rPr lang="en-US" dirty="0" err="1" smtClean="0">
                <a:solidFill>
                  <a:srgbClr val="000000"/>
                </a:solidFill>
                <a:latin typeface="Arial" charset="0"/>
                <a:ea typeface="ＭＳ Ｐゴシック" charset="0"/>
                <a:cs typeface="Wingdings" charset="0"/>
                <a:sym typeface="Wingdings" charset="0"/>
              </a:rPr>
              <a:t>etc</a:t>
            </a:r>
            <a:endParaRPr lang="en-US" dirty="0">
              <a:solidFill>
                <a:srgbClr val="000000"/>
              </a:solidFill>
              <a:latin typeface="Arial" charset="0"/>
              <a:ea typeface="ＭＳ Ｐゴシック" charset="0"/>
            </a:endParaRPr>
          </a:p>
        </p:txBody>
      </p:sp>
      <p:sp>
        <p:nvSpPr>
          <p:cNvPr id="9113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A9571F-BEC4-3845-AF59-A8A53684B414}" type="slidenum">
              <a:rPr lang="en-GB" sz="800">
                <a:latin typeface="Times New Roman" charset="0"/>
              </a:rPr>
              <a:pPr eaLnBrk="1" hangingPunct="1"/>
              <a:t>15</a:t>
            </a:fld>
            <a:endParaRPr lang="en-GB" sz="8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Arial" charset="0"/>
                <a:ea typeface="ＭＳ Ｐゴシック" charset="0"/>
                <a:cs typeface="ＭＳ Ｐゴシック" charset="0"/>
              </a:rPr>
              <a:t>Barcelona supercomputing center</a:t>
            </a:r>
          </a:p>
        </p:txBody>
      </p:sp>
      <p:pic>
        <p:nvPicPr>
          <p:cNvPr id="92162"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5209" r="5209"/>
          <a:stretch>
            <a:fillRect/>
          </a:stretch>
        </p:blipFill>
        <p:spPr>
          <a:xfrm>
            <a:off x="469900" y="1054100"/>
            <a:ext cx="8486775" cy="5524500"/>
          </a:xfrm>
        </p:spPr>
      </p:pic>
      <p:sp>
        <p:nvSpPr>
          <p:cNvPr id="9216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F9A753-5697-454A-8548-7E34812293DD}" type="slidenum">
              <a:rPr lang="en-GB" sz="800">
                <a:latin typeface="Times New Roman" charset="0"/>
              </a:rPr>
              <a:pPr eaLnBrk="1" hangingPunct="1"/>
              <a:t>16</a:t>
            </a:fld>
            <a:endParaRPr lang="en-GB" sz="8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atin typeface="Arial" charset="0"/>
                <a:ea typeface="ＭＳ Ｐゴシック" charset="0"/>
                <a:cs typeface="ＭＳ Ｐゴシック" charset="0"/>
              </a:rPr>
              <a:t>High Throughput Computing</a:t>
            </a:r>
          </a:p>
        </p:txBody>
      </p:sp>
      <p:sp>
        <p:nvSpPr>
          <p:cNvPr id="93186" name="Content Placeholder 2"/>
          <p:cNvSpPr>
            <a:spLocks noGrp="1"/>
          </p:cNvSpPr>
          <p:nvPr>
            <p:ph idx="1"/>
          </p:nvPr>
        </p:nvSpPr>
        <p:spPr>
          <a:xfrm>
            <a:off x="469900" y="1054100"/>
            <a:ext cx="8486775" cy="5524500"/>
          </a:xfrm>
        </p:spPr>
        <p:txBody>
          <a:bodyPr/>
          <a:lstStyle/>
          <a:p>
            <a:r>
              <a:rPr lang="en-US" dirty="0" smtClean="0">
                <a:latin typeface="Arial" charset="0"/>
                <a:ea typeface="ＭＳ Ｐゴシック" charset="0"/>
                <a:cs typeface="ＭＳ Ｐゴシック" charset="0"/>
                <a:sym typeface="Wingdings" charset="0"/>
              </a:rPr>
              <a:t>The computing and memory requirements to execute a data processing application in LHC are modest</a:t>
            </a:r>
          </a:p>
          <a:p>
            <a:r>
              <a:rPr lang="en-US" dirty="0" smtClean="0">
                <a:latin typeface="Arial" charset="0"/>
                <a:ea typeface="ＭＳ Ｐゴシック" charset="0"/>
                <a:cs typeface="ＭＳ Ｐゴシック" charset="0"/>
              </a:rPr>
              <a:t>Commodity hardware (e.g. ordinary PCs) can be used</a:t>
            </a:r>
          </a:p>
          <a:p>
            <a:pPr lvl="1"/>
            <a:r>
              <a:rPr lang="en-US" dirty="0" smtClean="0">
                <a:latin typeface="Arial" charset="0"/>
                <a:ea typeface="ＭＳ Ｐゴシック" charset="0"/>
                <a:cs typeface="ＭＳ Ｐゴシック" charset="0"/>
              </a:rPr>
              <a:t>Provision of computing resources becomes affordable</a:t>
            </a:r>
          </a:p>
          <a:p>
            <a:r>
              <a:rPr lang="en-US" dirty="0" smtClean="0">
                <a:latin typeface="Arial" charset="0"/>
                <a:ea typeface="ＭＳ Ｐゴシック" charset="0"/>
                <a:cs typeface="ＭＳ Ｐゴシック" charset="0"/>
              </a:rPr>
              <a:t>What matters is the aggregate result of processing billions of events executing hundreds of thousands of jobs </a:t>
            </a:r>
          </a:p>
          <a:p>
            <a:r>
              <a:rPr lang="en-US" dirty="0" smtClean="0">
                <a:solidFill>
                  <a:schemeClr val="accent2"/>
                </a:solidFill>
                <a:latin typeface="Arial" charset="0"/>
                <a:ea typeface="ＭＳ Ｐゴシック" charset="0"/>
                <a:cs typeface="ＭＳ Ｐゴシック" charset="0"/>
              </a:rPr>
              <a:t>High </a:t>
            </a:r>
            <a:r>
              <a:rPr lang="en-US" dirty="0">
                <a:solidFill>
                  <a:schemeClr val="accent2"/>
                </a:solidFill>
                <a:latin typeface="Arial" charset="0"/>
                <a:ea typeface="ＭＳ Ｐゴシック" charset="0"/>
                <a:cs typeface="ＭＳ Ｐゴシック" charset="0"/>
              </a:rPr>
              <a:t>Throughput Computing</a:t>
            </a:r>
          </a:p>
          <a:p>
            <a:r>
              <a:rPr lang="en-US" dirty="0" smtClean="0">
                <a:latin typeface="Arial" charset="0"/>
                <a:ea typeface="ＭＳ Ｐゴシック" charset="0"/>
                <a:cs typeface="ＭＳ Ｐゴシック" charset="0"/>
              </a:rPr>
              <a:t>Proposal for the processing and analysis of LHC data:</a:t>
            </a:r>
          </a:p>
          <a:p>
            <a:pPr lvl="1"/>
            <a:r>
              <a:rPr lang="en-US" dirty="0" smtClean="0">
                <a:latin typeface="Arial" charset="0"/>
                <a:ea typeface="ＭＳ Ｐゴシック" charset="0"/>
                <a:cs typeface="ＭＳ Ｐゴシック" charset="0"/>
              </a:rPr>
              <a:t>Let’s use computing resources available at the institutions participating in the LHC experiments</a:t>
            </a:r>
          </a:p>
          <a:p>
            <a:pPr lvl="1"/>
            <a:r>
              <a:rPr lang="en-US" dirty="0" smtClean="0">
                <a:latin typeface="Arial" charset="0"/>
                <a:ea typeface="ＭＳ Ｐゴシック" charset="0"/>
              </a:rPr>
              <a:t>Let’s develop a system to </a:t>
            </a:r>
            <a:r>
              <a:rPr lang="en-US" dirty="0" smtClean="0">
                <a:solidFill>
                  <a:srgbClr val="3333CC"/>
                </a:solidFill>
                <a:latin typeface="Arial" charset="0"/>
                <a:ea typeface="ＭＳ Ｐゴシック" charset="0"/>
              </a:rPr>
              <a:t>federate</a:t>
            </a:r>
            <a:r>
              <a:rPr lang="en-US" dirty="0" smtClean="0">
                <a:latin typeface="Arial" charset="0"/>
                <a:ea typeface="ＭＳ Ｐゴシック" charset="0"/>
              </a:rPr>
              <a:t> those </a:t>
            </a:r>
            <a:r>
              <a:rPr lang="en-US" dirty="0" smtClean="0">
                <a:solidFill>
                  <a:srgbClr val="3333CC"/>
                </a:solidFill>
                <a:latin typeface="Arial" charset="0"/>
                <a:ea typeface="ＭＳ Ｐゴシック" charset="0"/>
              </a:rPr>
              <a:t>heterogeneous and dynamic</a:t>
            </a:r>
            <a:r>
              <a:rPr lang="en-US" dirty="0" smtClean="0">
                <a:latin typeface="Arial" charset="0"/>
                <a:ea typeface="ＭＳ Ｐゴシック" charset="0"/>
              </a:rPr>
              <a:t> resources </a:t>
            </a:r>
          </a:p>
        </p:txBody>
      </p:sp>
      <p:sp>
        <p:nvSpPr>
          <p:cNvPr id="931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7E20EA-EC16-F441-BF31-E396F95D7848}" type="slidenum">
              <a:rPr lang="en-GB" sz="800">
                <a:latin typeface="Times New Roman" charset="0"/>
              </a:rPr>
              <a:pPr eaLnBrk="1" hangingPunct="1"/>
              <a:t>17</a:t>
            </a:fld>
            <a:endParaRPr lang="en-GB" sz="8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dirty="0" smtClean="0">
                <a:latin typeface="Arial" charset="0"/>
                <a:ea typeface="ＭＳ Ｐゴシック" charset="0"/>
                <a:cs typeface="ＭＳ Ｐゴシック" charset="0"/>
                <a:sym typeface="Wingdings" charset="0"/>
              </a:rPr>
              <a:t>Grid Computing</a:t>
            </a:r>
            <a:endParaRPr lang="en-US" dirty="0">
              <a:latin typeface="Arial" charset="0"/>
              <a:ea typeface="ＭＳ Ｐゴシック" charset="0"/>
              <a:cs typeface="ＭＳ Ｐゴシック" charset="0"/>
            </a:endParaRPr>
          </a:p>
        </p:txBody>
      </p:sp>
      <p:sp>
        <p:nvSpPr>
          <p:cNvPr id="357381" name="Text Box 5"/>
          <p:cNvSpPr txBox="1">
            <a:spLocks noChangeArrowheads="1"/>
          </p:cNvSpPr>
          <p:nvPr/>
        </p:nvSpPr>
        <p:spPr bwMode="auto">
          <a:xfrm>
            <a:off x="250825" y="938213"/>
            <a:ext cx="8410575"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sz="2400" b="1" dirty="0" err="1" smtClean="0">
                <a:solidFill>
                  <a:srgbClr val="008000"/>
                </a:solidFill>
                <a:effectLst>
                  <a:outerShdw blurRad="38100" dist="38100" dir="2700000" algn="tl">
                    <a:srgbClr val="DDDDDD"/>
                  </a:outerShdw>
                </a:effectLst>
                <a:sym typeface="Wingdings" charset="0"/>
              </a:rPr>
              <a:t>The</a:t>
            </a:r>
            <a:r>
              <a:rPr lang="es-ES" sz="2400" b="1" dirty="0" smtClean="0">
                <a:solidFill>
                  <a:srgbClr val="008000"/>
                </a:solidFill>
                <a:effectLst>
                  <a:outerShdw blurRad="38100" dist="38100" dir="2700000" algn="tl">
                    <a:srgbClr val="DDDDDD"/>
                  </a:outerShdw>
                </a:effectLst>
                <a:sym typeface="Wingdings" charset="0"/>
              </a:rPr>
              <a:t> </a:t>
            </a:r>
            <a:r>
              <a:rPr lang="es-ES" sz="2400" b="1" dirty="0" err="1" smtClean="0">
                <a:solidFill>
                  <a:srgbClr val="008000"/>
                </a:solidFill>
                <a:effectLst>
                  <a:outerShdw blurRad="38100" dist="38100" dir="2700000" algn="tl">
                    <a:srgbClr val="DDDDDD"/>
                  </a:outerShdw>
                </a:effectLst>
                <a:sym typeface="Wingdings" charset="0"/>
              </a:rPr>
              <a:t>Worldwide</a:t>
            </a:r>
            <a:r>
              <a:rPr lang="es-ES" sz="2400" b="1" dirty="0" smtClean="0">
                <a:solidFill>
                  <a:srgbClr val="008000"/>
                </a:solidFill>
                <a:effectLst>
                  <a:outerShdw blurRad="38100" dist="38100" dir="2700000" algn="tl">
                    <a:srgbClr val="DDDDDD"/>
                  </a:outerShdw>
                </a:effectLst>
                <a:sym typeface="Wingdings" charset="0"/>
              </a:rPr>
              <a:t> LHC </a:t>
            </a:r>
            <a:r>
              <a:rPr lang="es-ES" sz="2400" b="1" dirty="0">
                <a:solidFill>
                  <a:srgbClr val="008000"/>
                </a:solidFill>
                <a:effectLst>
                  <a:outerShdw blurRad="38100" dist="38100" dir="2700000" algn="tl">
                    <a:srgbClr val="DDDDDD"/>
                  </a:outerShdw>
                </a:effectLst>
                <a:sym typeface="Wingdings" charset="0"/>
              </a:rPr>
              <a:t>Computing </a:t>
            </a:r>
            <a:r>
              <a:rPr lang="es-ES" sz="2400" b="1" dirty="0" err="1">
                <a:solidFill>
                  <a:srgbClr val="008000"/>
                </a:solidFill>
                <a:effectLst>
                  <a:outerShdw blurRad="38100" dist="38100" dir="2700000" algn="tl">
                    <a:srgbClr val="DDDDDD"/>
                  </a:outerShdw>
                </a:effectLst>
                <a:sym typeface="Wingdings" charset="0"/>
              </a:rPr>
              <a:t>Grid</a:t>
            </a:r>
            <a:r>
              <a:rPr lang="es-ES" sz="2400" b="1" dirty="0">
                <a:solidFill>
                  <a:srgbClr val="008000"/>
                </a:solidFill>
                <a:effectLst>
                  <a:outerShdw blurRad="38100" dist="38100" dir="2700000" algn="tl">
                    <a:srgbClr val="DDDDDD"/>
                  </a:outerShdw>
                </a:effectLst>
                <a:sym typeface="Wingdings" charset="0"/>
              </a:rPr>
              <a:t> </a:t>
            </a:r>
            <a:r>
              <a:rPr lang="es-ES" sz="2400" b="1" dirty="0" smtClean="0">
                <a:solidFill>
                  <a:srgbClr val="008000"/>
                </a:solidFill>
                <a:effectLst>
                  <a:outerShdw blurRad="38100" dist="38100" dir="2700000" algn="tl">
                    <a:srgbClr val="DDDDDD"/>
                  </a:outerShdw>
                </a:effectLst>
                <a:sym typeface="Wingdings" charset="0"/>
              </a:rPr>
              <a:t>(WLCG)</a:t>
            </a:r>
            <a:endParaRPr lang="en-US" sz="2400" dirty="0" smtClean="0"/>
          </a:p>
          <a:p>
            <a:pPr>
              <a:spcBef>
                <a:spcPct val="50000"/>
              </a:spcBef>
              <a:defRPr/>
            </a:pPr>
            <a:r>
              <a:rPr lang="en-US" sz="2400" dirty="0" smtClean="0"/>
              <a:t>In LHC</a:t>
            </a:r>
            <a:r>
              <a:rPr lang="en-US" sz="2400" dirty="0"/>
              <a:t> </a:t>
            </a:r>
            <a:r>
              <a:rPr lang="en-US" sz="2400" dirty="0" smtClean="0"/>
              <a:t>data are stored, processed and analyzed in a worldwide web of computing centers interconnected through Internet</a:t>
            </a:r>
          </a:p>
        </p:txBody>
      </p:sp>
      <p:sp>
        <p:nvSpPr>
          <p:cNvPr id="357387" name="Text Box 11"/>
          <p:cNvSpPr txBox="1">
            <a:spLocks noChangeArrowheads="1"/>
          </p:cNvSpPr>
          <p:nvPr/>
        </p:nvSpPr>
        <p:spPr bwMode="auto">
          <a:xfrm>
            <a:off x="5051425" y="2630488"/>
            <a:ext cx="405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rPr>
              <a:t>1er servidor web (www) – CERN 1991</a:t>
            </a:r>
          </a:p>
        </p:txBody>
      </p:sp>
      <p:pic>
        <p:nvPicPr>
          <p:cNvPr id="471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5613" y="2848328"/>
            <a:ext cx="53340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dirty="0">
                <a:latin typeface="Arial" charset="0"/>
                <a:ea typeface="ＭＳ Ｐゴシック" charset="0"/>
                <a:cs typeface="ＭＳ Ｐゴシック" charset="0"/>
              </a:rPr>
              <a:t>Web </a:t>
            </a:r>
            <a:r>
              <a:rPr lang="en-US" dirty="0">
                <a:latin typeface="Arial" charset="0"/>
                <a:ea typeface="ＭＳ Ｐゴシック" charset="0"/>
                <a:cs typeface="ＭＳ Ｐゴシック" charset="0"/>
                <a:sym typeface="Wingdings" charset="0"/>
              </a:rPr>
              <a:t>  </a:t>
            </a:r>
            <a:r>
              <a:rPr lang="en-US" dirty="0" err="1">
                <a:latin typeface="Arial" charset="0"/>
                <a:ea typeface="ＭＳ Ｐゴシック" charset="0"/>
                <a:cs typeface="ＭＳ Ｐゴシック" charset="0"/>
                <a:sym typeface="Wingdings" charset="0"/>
              </a:rPr>
              <a:t>Computación</a:t>
            </a:r>
            <a:r>
              <a:rPr lang="en-US" dirty="0">
                <a:latin typeface="Arial" charset="0"/>
                <a:ea typeface="ＭＳ Ｐゴシック" charset="0"/>
                <a:cs typeface="ＭＳ Ｐゴシック" charset="0"/>
                <a:sym typeface="Wingdings" charset="0"/>
              </a:rPr>
              <a:t> Grid</a:t>
            </a:r>
            <a:endParaRPr lang="en-US" dirty="0">
              <a:latin typeface="Arial" charset="0"/>
              <a:ea typeface="ＭＳ Ｐゴシック" charset="0"/>
              <a:cs typeface="ＭＳ Ｐゴシック" charset="0"/>
            </a:endParaRPr>
          </a:p>
        </p:txBody>
      </p:sp>
      <p:pic>
        <p:nvPicPr>
          <p:cNvPr id="49154" name="Picture 4" descr="20080922090304!First_Web_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921000"/>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7" name="Text Box 11"/>
          <p:cNvSpPr txBox="1">
            <a:spLocks noChangeArrowheads="1"/>
          </p:cNvSpPr>
          <p:nvPr/>
        </p:nvSpPr>
        <p:spPr bwMode="auto">
          <a:xfrm>
            <a:off x="5121421" y="2909888"/>
            <a:ext cx="3917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rPr>
              <a:t>1er </a:t>
            </a:r>
            <a:r>
              <a:rPr lang="en-US" dirty="0" smtClean="0">
                <a:solidFill>
                  <a:schemeClr val="bg1"/>
                </a:solidFill>
              </a:rPr>
              <a:t>web server </a:t>
            </a:r>
            <a:r>
              <a:rPr lang="en-US" dirty="0">
                <a:solidFill>
                  <a:schemeClr val="bg1"/>
                </a:solidFill>
              </a:rPr>
              <a:t>(www) – CERN 1991</a:t>
            </a:r>
          </a:p>
        </p:txBody>
      </p:sp>
      <p:pic>
        <p:nvPicPr>
          <p:cNvPr id="491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787400"/>
            <a:ext cx="3125787"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8" y="952500"/>
            <a:ext cx="49466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Box 3"/>
          <p:cNvSpPr txBox="1">
            <a:spLocks noChangeArrowheads="1"/>
          </p:cNvSpPr>
          <p:nvPr/>
        </p:nvSpPr>
        <p:spPr bwMode="auto">
          <a:xfrm>
            <a:off x="5537200" y="774700"/>
            <a:ext cx="256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Tim Berners-Lee </a:t>
            </a:r>
            <a:endParaRPr lang="en-US" sz="1800"/>
          </a:p>
        </p:txBody>
      </p:sp>
      <p:pic>
        <p:nvPicPr>
          <p:cNvPr id="2" name="Picture 1"/>
          <p:cNvPicPr>
            <a:picLocks noChangeAspect="1"/>
          </p:cNvPicPr>
          <p:nvPr/>
        </p:nvPicPr>
        <p:blipFill>
          <a:blip r:embed="rId6"/>
          <a:stretch>
            <a:fillRect/>
          </a:stretch>
        </p:blipFill>
        <p:spPr>
          <a:xfrm>
            <a:off x="0" y="3731774"/>
            <a:ext cx="3937000" cy="5835555"/>
          </a:xfrm>
          <a:prstGeom prst="rect">
            <a:avLst/>
          </a:prstGeom>
        </p:spPr>
      </p:pic>
      <p:pic>
        <p:nvPicPr>
          <p:cNvPr id="3" name="Picture 2"/>
          <p:cNvPicPr>
            <a:picLocks noChangeAspect="1"/>
          </p:cNvPicPr>
          <p:nvPr/>
        </p:nvPicPr>
        <p:blipFill>
          <a:blip r:embed="rId7"/>
          <a:stretch>
            <a:fillRect/>
          </a:stretch>
        </p:blipFill>
        <p:spPr>
          <a:xfrm>
            <a:off x="908472" y="3444010"/>
            <a:ext cx="5295900" cy="977900"/>
          </a:xfrm>
          <a:prstGeom prst="rect">
            <a:avLst/>
          </a:prstGeom>
        </p:spPr>
      </p:pic>
    </p:spTree>
    <p:extLst>
      <p:ext uri="{BB962C8B-B14F-4D97-AF65-F5344CB8AC3E}">
        <p14:creationId xmlns:p14="http://schemas.microsoft.com/office/powerpoint/2010/main" val="2321716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Arial" charset="0"/>
                <a:ea typeface="ＭＳ Ｐゴシック" charset="0"/>
                <a:cs typeface="ＭＳ Ｐゴシック" charset="0"/>
              </a:rPr>
              <a:t>Experimentación en Física de Partículas</a:t>
            </a:r>
          </a:p>
        </p:txBody>
      </p:sp>
      <p:sp>
        <p:nvSpPr>
          <p:cNvPr id="15362" name="Date Placeholder 3"/>
          <p:cNvSpPr>
            <a:spLocks noGrp="1"/>
          </p:cNvSpPr>
          <p:nvPr>
            <p:ph type="dt" sz="quarter" idx="4294967295"/>
          </p:nvPr>
        </p:nvSpPr>
        <p:spPr bwMode="auto">
          <a:xfrm>
            <a:off x="6100763" y="6662738"/>
            <a:ext cx="2060575"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28 October 2013, Seoul, Korea</a:t>
            </a:r>
            <a:endParaRPr lang="en-GB" sz="800"/>
          </a:p>
        </p:txBody>
      </p:sp>
      <p:sp>
        <p:nvSpPr>
          <p:cNvPr id="15363" name="Footer Placeholder 4"/>
          <p:cNvSpPr>
            <a:spLocks noGrp="1"/>
          </p:cNvSpPr>
          <p:nvPr>
            <p:ph type="ftr" sz="quarter" idx="4294967295"/>
          </p:nvPr>
        </p:nvSpPr>
        <p:spPr bwMode="auto">
          <a:xfrm>
            <a:off x="2335213" y="6661150"/>
            <a:ext cx="3740150" cy="252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CMS Computing Upgrade and Evolution</a:t>
            </a:r>
          </a:p>
        </p:txBody>
      </p:sp>
      <p:sp>
        <p:nvSpPr>
          <p:cNvPr id="15364"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288368-6190-884F-9E83-54EC06A182BA}" type="slidenum">
              <a:rPr lang="en-GB" sz="800">
                <a:latin typeface="Times New Roman" charset="0"/>
              </a:rPr>
              <a:pPr eaLnBrk="1" hangingPunct="1"/>
              <a:t>2</a:t>
            </a:fld>
            <a:endParaRPr lang="en-GB" sz="800">
              <a:latin typeface="Times New Roman" charset="0"/>
            </a:endParaRP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676275"/>
            <a:ext cx="9229725"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286000" y="462915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Computing</a:t>
            </a:r>
          </a:p>
        </p:txBody>
      </p:sp>
      <p:sp>
        <p:nvSpPr>
          <p:cNvPr id="15367" name="Rectangle 7"/>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 calcmode="lin" valueType="num">
                                      <p:cBhvr>
                                        <p:cTn id="9" dur="1500" fill="hold"/>
                                        <p:tgtEl>
                                          <p:spTgt spid="7"/>
                                        </p:tgtEl>
                                        <p:attrNameLst>
                                          <p:attrName>style.rotation</p:attrName>
                                        </p:attrNameLst>
                                      </p:cBhvr>
                                      <p:tavLst>
                                        <p:tav tm="0">
                                          <p:val>
                                            <p:fltVal val="360"/>
                                          </p:val>
                                        </p:tav>
                                        <p:tav tm="100000">
                                          <p:val>
                                            <p:fltVal val="0"/>
                                          </p:val>
                                        </p:tav>
                                      </p:tavLst>
                                    </p:anim>
                                    <p:animEffect transition="in" filter="fade">
                                      <p:cBhvr>
                                        <p:cTn id="1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p:txBody>
          <a:bodyPr/>
          <a:lstStyle/>
          <a:p>
            <a:r>
              <a:rPr lang="es-ES" dirty="0">
                <a:latin typeface="Arial" charset="0"/>
                <a:ea typeface="ＭＳ Ｐゴシック" charset="0"/>
                <a:cs typeface="ＭＳ Ｐゴシック" charset="0"/>
              </a:rPr>
              <a:t>20 </a:t>
            </a:r>
            <a:r>
              <a:rPr lang="es-ES" dirty="0" err="1" smtClean="0">
                <a:latin typeface="Arial" charset="0"/>
                <a:ea typeface="ＭＳ Ｐゴシック" charset="0"/>
                <a:cs typeface="ＭＳ Ｐゴシック" charset="0"/>
              </a:rPr>
              <a:t>years</a:t>
            </a:r>
            <a:r>
              <a:rPr lang="es-ES" dirty="0" smtClean="0">
                <a:latin typeface="Arial" charset="0"/>
                <a:ea typeface="ＭＳ Ｐゴシック" charset="0"/>
                <a:cs typeface="ＭＳ Ｐゴシック" charset="0"/>
              </a:rPr>
              <a:t> of </a:t>
            </a:r>
            <a:r>
              <a:rPr lang="es-ES" dirty="0" err="1" smtClean="0">
                <a:latin typeface="Arial" charset="0"/>
                <a:ea typeface="ＭＳ Ｐゴシック" charset="0"/>
                <a:cs typeface="ＭＳ Ｐゴシック" charset="0"/>
              </a:rPr>
              <a:t>history</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from</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the</a:t>
            </a:r>
            <a:r>
              <a:rPr lang="es-ES" dirty="0" smtClean="0">
                <a:latin typeface="Arial" charset="0"/>
                <a:ea typeface="ＭＳ Ｐゴシック" charset="0"/>
                <a:cs typeface="ＭＳ Ｐゴシック" charset="0"/>
              </a:rPr>
              <a:t> </a:t>
            </a:r>
            <a:r>
              <a:rPr lang="es-ES" dirty="0">
                <a:latin typeface="Arial" charset="0"/>
                <a:ea typeface="ＭＳ Ｐゴシック" charset="0"/>
                <a:cs typeface="ＭＳ Ｐゴシック" charset="0"/>
              </a:rPr>
              <a:t>WWW </a:t>
            </a:r>
            <a:r>
              <a:rPr lang="es-ES" dirty="0" err="1" smtClean="0">
                <a:latin typeface="Arial" charset="0"/>
                <a:ea typeface="ＭＳ Ｐゴシック" charset="0"/>
                <a:cs typeface="ＭＳ Ｐゴシック" charset="0"/>
              </a:rPr>
              <a:t>to</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the</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Grid</a:t>
            </a:r>
            <a:endParaRPr lang="es-ES" dirty="0">
              <a:latin typeface="Arial" charset="0"/>
              <a:ea typeface="ＭＳ Ｐゴシック" charset="0"/>
              <a:cs typeface="ＭＳ Ｐゴシック" charset="0"/>
            </a:endParaRPr>
          </a:p>
        </p:txBody>
      </p:sp>
      <p:sp>
        <p:nvSpPr>
          <p:cNvPr id="349188" name="Rectangle 4"/>
          <p:cNvSpPr>
            <a:spLocks noGrp="1" noChangeArrowheads="1"/>
          </p:cNvSpPr>
          <p:nvPr>
            <p:ph type="body" idx="1"/>
          </p:nvPr>
        </p:nvSpPr>
        <p:spPr>
          <a:xfrm>
            <a:off x="120295" y="790113"/>
            <a:ext cx="9012238" cy="5381625"/>
          </a:xfrm>
        </p:spPr>
        <p:txBody>
          <a:bodyPr/>
          <a:lstStyle/>
          <a:p>
            <a:pPr>
              <a:buFontTx/>
              <a:buNone/>
            </a:pPr>
            <a:r>
              <a:rPr lang="en-US" sz="2200" dirty="0" smtClean="0">
                <a:solidFill>
                  <a:srgbClr val="FF0000"/>
                </a:solidFill>
                <a:latin typeface="Arial" charset="0"/>
                <a:ea typeface="ＭＳ Ｐゴシック" charset="0"/>
                <a:cs typeface="ＭＳ Ｐゴシック" charset="0"/>
              </a:rPr>
              <a:t>1989</a:t>
            </a:r>
            <a:r>
              <a:rPr lang="en-US" sz="2200" dirty="0" smtClean="0">
                <a:latin typeface="Arial" charset="0"/>
                <a:ea typeface="ＭＳ Ｐゴシック" charset="0"/>
                <a:cs typeface="ＭＳ Ｐゴシック" charset="0"/>
              </a:rPr>
              <a:t>: </a:t>
            </a:r>
            <a:r>
              <a:rPr lang="en-US" sz="2200" dirty="0" smtClean="0">
                <a:latin typeface="Arial" charset="0"/>
                <a:ea typeface="ＭＳ Ｐゴシック" charset="0"/>
              </a:rPr>
              <a:t>Tim Berners-Lee proposes at CERN a project of global hypertext</a:t>
            </a:r>
          </a:p>
          <a:p>
            <a:pPr>
              <a:buFontTx/>
              <a:buNone/>
            </a:pPr>
            <a:r>
              <a:rPr lang="en-US" sz="2200" dirty="0">
                <a:latin typeface="Arial" charset="0"/>
                <a:ea typeface="ＭＳ Ｐゴシック" charset="0"/>
              </a:rPr>
              <a:t> </a:t>
            </a:r>
            <a:r>
              <a:rPr lang="en-US" sz="2200" dirty="0" smtClean="0">
                <a:latin typeface="Arial" charset="0"/>
                <a:ea typeface="ＭＳ Ｐゴシック" charset="0"/>
              </a:rPr>
              <a:t>         (http://)</a:t>
            </a:r>
          </a:p>
          <a:p>
            <a:pPr>
              <a:buFontTx/>
              <a:buNone/>
            </a:pPr>
            <a:r>
              <a:rPr lang="en-US" sz="2200" dirty="0" smtClean="0">
                <a:solidFill>
                  <a:srgbClr val="FF0000"/>
                </a:solidFill>
                <a:latin typeface="Arial" charset="0"/>
                <a:ea typeface="ＭＳ Ｐゴシック" charset="0"/>
                <a:cs typeface="ＭＳ Ｐゴシック" charset="0"/>
              </a:rPr>
              <a:t>1990</a:t>
            </a:r>
            <a:r>
              <a:rPr lang="en-US" sz="2200" dirty="0" smtClean="0">
                <a:latin typeface="Arial" charset="0"/>
                <a:ea typeface="ＭＳ Ｐゴシック" charset="0"/>
                <a:cs typeface="ＭＳ Ｐゴシック" charset="0"/>
              </a:rPr>
              <a:t>: Windows 3.0 – popularization of PC – millions of people can</a:t>
            </a:r>
            <a:br>
              <a:rPr lang="en-US" sz="2200" dirty="0" smtClean="0">
                <a:latin typeface="Arial" charset="0"/>
                <a:ea typeface="ＭＳ Ｐゴシック" charset="0"/>
                <a:cs typeface="ＭＳ Ｐゴシック" charset="0"/>
              </a:rPr>
            </a:br>
            <a:r>
              <a:rPr lang="en-US" sz="2200" dirty="0" smtClean="0">
                <a:latin typeface="Arial" charset="0"/>
                <a:ea typeface="ＭＳ Ｐゴシック" charset="0"/>
                <a:cs typeface="ＭＳ Ｐゴシック" charset="0"/>
              </a:rPr>
              <a:t>      create digital content</a:t>
            </a:r>
          </a:p>
          <a:p>
            <a:pPr>
              <a:buFontTx/>
              <a:buNone/>
            </a:pPr>
            <a:r>
              <a:rPr lang="en-US" sz="2200" dirty="0" smtClean="0">
                <a:solidFill>
                  <a:srgbClr val="FF0000"/>
                </a:solidFill>
                <a:latin typeface="Arial" charset="0"/>
                <a:ea typeface="ＭＳ Ｐゴシック" charset="0"/>
                <a:cs typeface="ＭＳ Ｐゴシック" charset="0"/>
              </a:rPr>
              <a:t>1991</a:t>
            </a:r>
            <a:r>
              <a:rPr lang="en-US" sz="2200" dirty="0" smtClean="0">
                <a:latin typeface="Arial" charset="0"/>
                <a:ea typeface="ＭＳ Ｐゴシック" charset="0"/>
                <a:cs typeface="ＭＳ Ｐゴシック" charset="0"/>
              </a:rPr>
              <a:t>: First web site http://</a:t>
            </a:r>
            <a:r>
              <a:rPr lang="en-US" sz="2200" dirty="0" err="1" smtClean="0">
                <a:latin typeface="Arial" charset="0"/>
                <a:ea typeface="ＭＳ Ｐゴシック" charset="0"/>
                <a:cs typeface="ＭＳ Ｐゴシック" charset="0"/>
              </a:rPr>
              <a:t>info.cern.ch</a:t>
            </a:r>
            <a:endParaRPr lang="en-US" sz="2200" dirty="0" smtClean="0">
              <a:latin typeface="Arial" charset="0"/>
              <a:ea typeface="ＭＳ Ｐゴシック" charset="0"/>
              <a:cs typeface="ＭＳ Ｐゴシック" charset="0"/>
            </a:endParaRPr>
          </a:p>
          <a:p>
            <a:pPr>
              <a:buFontTx/>
              <a:buNone/>
            </a:pPr>
            <a:r>
              <a:rPr lang="en-US" sz="2200" dirty="0" smtClean="0">
                <a:solidFill>
                  <a:srgbClr val="FF0000"/>
                </a:solidFill>
                <a:latin typeface="Arial" charset="0"/>
                <a:ea typeface="ＭＳ Ｐゴシック" charset="0"/>
                <a:cs typeface="ＭＳ Ｐゴシック" charset="0"/>
              </a:rPr>
              <a:t>1993</a:t>
            </a:r>
            <a:r>
              <a:rPr lang="en-US" sz="2200" dirty="0" smtClean="0">
                <a:latin typeface="Arial" charset="0"/>
                <a:ea typeface="ＭＳ Ｐゴシック" charset="0"/>
                <a:cs typeface="ＭＳ Ｐゴシック" charset="0"/>
              </a:rPr>
              <a:t>: 12 users of the 1</a:t>
            </a:r>
            <a:r>
              <a:rPr lang="en-US" sz="2200" baseline="30000" dirty="0" smtClean="0">
                <a:latin typeface="Arial" charset="0"/>
                <a:ea typeface="ＭＳ Ｐゴシック" charset="0"/>
                <a:cs typeface="ＭＳ Ｐゴシック" charset="0"/>
              </a:rPr>
              <a:t>st</a:t>
            </a:r>
            <a:r>
              <a:rPr lang="en-US" sz="2200" dirty="0" smtClean="0">
                <a:latin typeface="Arial" charset="0"/>
                <a:ea typeface="ＭＳ Ｐゴシック" charset="0"/>
                <a:cs typeface="ＭＳ Ｐゴシック" charset="0"/>
              </a:rPr>
              <a:t>  browser, 50 web servers</a:t>
            </a:r>
          </a:p>
          <a:p>
            <a:pPr>
              <a:buFontTx/>
              <a:buNone/>
            </a:pPr>
            <a:r>
              <a:rPr lang="en-US" sz="2200" dirty="0" smtClean="0">
                <a:solidFill>
                  <a:srgbClr val="FF0000"/>
                </a:solidFill>
                <a:latin typeface="Arial" charset="0"/>
                <a:ea typeface="ＭＳ Ｐゴシック" charset="0"/>
                <a:cs typeface="ＭＳ Ｐゴシック" charset="0"/>
              </a:rPr>
              <a:t>1994</a:t>
            </a:r>
            <a:r>
              <a:rPr lang="en-US" sz="2200" dirty="0" smtClean="0">
                <a:latin typeface="Arial" charset="0"/>
                <a:ea typeface="ＭＳ Ｐゴシック" charset="0"/>
                <a:cs typeface="ＭＳ Ｐゴシック" charset="0"/>
              </a:rPr>
              <a:t>: </a:t>
            </a:r>
            <a:r>
              <a:rPr lang="en-US" sz="2200" dirty="0" err="1" smtClean="0">
                <a:latin typeface="Arial" charset="0"/>
                <a:ea typeface="ＭＳ Ｐゴシック" charset="0"/>
                <a:cs typeface="ＭＳ Ｐゴシック" charset="0"/>
              </a:rPr>
              <a:t>barrabes.com</a:t>
            </a:r>
            <a:endParaRPr lang="en-US" sz="2200" dirty="0" smtClean="0">
              <a:latin typeface="Arial" charset="0"/>
              <a:ea typeface="ＭＳ Ｐゴシック" charset="0"/>
              <a:cs typeface="ＭＳ Ｐゴシック" charset="0"/>
            </a:endParaRPr>
          </a:p>
          <a:p>
            <a:pPr>
              <a:buFontTx/>
              <a:buNone/>
            </a:pPr>
            <a:r>
              <a:rPr lang="en-US" sz="2200" dirty="0" smtClean="0">
                <a:solidFill>
                  <a:srgbClr val="FF0000"/>
                </a:solidFill>
                <a:latin typeface="Arial" charset="0"/>
                <a:ea typeface="ＭＳ Ｐゴシック" charset="0"/>
                <a:cs typeface="ＭＳ Ｐゴシック" charset="0"/>
              </a:rPr>
              <a:t>1995</a:t>
            </a:r>
            <a:r>
              <a:rPr lang="en-US" sz="2200" dirty="0" smtClean="0">
                <a:latin typeface="Arial" charset="0"/>
                <a:ea typeface="ＭＳ Ｐゴシック" charset="0"/>
                <a:cs typeface="ＭＳ Ｐゴシック" charset="0"/>
              </a:rPr>
              <a:t>: Netscape on the stock exchange– Start of the .com bubble</a:t>
            </a:r>
          </a:p>
          <a:p>
            <a:pPr>
              <a:buFontTx/>
              <a:buNone/>
            </a:pPr>
            <a:r>
              <a:rPr lang="en-US" sz="2200" dirty="0" smtClean="0">
                <a:solidFill>
                  <a:srgbClr val="FF0000"/>
                </a:solidFill>
                <a:latin typeface="Arial" charset="0"/>
                <a:ea typeface="ＭＳ Ｐゴシック" charset="0"/>
                <a:cs typeface="ＭＳ Ｐゴシック" charset="0"/>
              </a:rPr>
              <a:t>2001</a:t>
            </a:r>
            <a:r>
              <a:rPr lang="en-US" sz="2200" dirty="0" smtClean="0">
                <a:latin typeface="Arial" charset="0"/>
                <a:ea typeface="ＭＳ Ｐゴシック" charset="0"/>
                <a:cs typeface="ＭＳ Ｐゴシック" charset="0"/>
              </a:rPr>
              <a:t>: Collapse of the .com bubble </a:t>
            </a:r>
          </a:p>
          <a:p>
            <a:pPr lvl="1"/>
            <a:r>
              <a:rPr lang="en-US" sz="2200" dirty="0" smtClean="0">
                <a:latin typeface="Arial" charset="0"/>
                <a:ea typeface="ＭＳ Ｐゴシック" charset="0"/>
              </a:rPr>
              <a:t>The world remains hyper-connected: the projects of Grid deployment at large scale become feasible</a:t>
            </a:r>
          </a:p>
          <a:p>
            <a:pPr>
              <a:buFontTx/>
              <a:buNone/>
            </a:pPr>
            <a:r>
              <a:rPr lang="en-US" sz="2200" dirty="0" smtClean="0">
                <a:solidFill>
                  <a:srgbClr val="FF0000"/>
                </a:solidFill>
                <a:latin typeface="Arial" charset="0"/>
                <a:ea typeface="ＭＳ Ｐゴシック" charset="0"/>
                <a:cs typeface="ＭＳ Ｐゴシック" charset="0"/>
              </a:rPr>
              <a:t>2009</a:t>
            </a:r>
            <a:r>
              <a:rPr lang="en-US" sz="2200" dirty="0" smtClean="0">
                <a:latin typeface="Arial" charset="0"/>
                <a:ea typeface="ＭＳ Ｐゴシック" charset="0"/>
                <a:cs typeface="ＭＳ Ｐゴシック" charset="0"/>
              </a:rPr>
              <a:t>: First LHC data, analyzed by thousands of researchers around</a:t>
            </a:r>
            <a:br>
              <a:rPr lang="en-US" sz="2200" dirty="0" smtClean="0">
                <a:latin typeface="Arial" charset="0"/>
                <a:ea typeface="ＭＳ Ｐゴシック" charset="0"/>
                <a:cs typeface="ＭＳ Ｐゴシック" charset="0"/>
              </a:rPr>
            </a:br>
            <a:r>
              <a:rPr lang="en-US" sz="2200" dirty="0" smtClean="0">
                <a:latin typeface="Arial" charset="0"/>
                <a:ea typeface="ＭＳ Ｐゴシック" charset="0"/>
                <a:cs typeface="ＭＳ Ｐゴシック" charset="0"/>
              </a:rPr>
              <a:t>     the globe using the </a:t>
            </a:r>
            <a:r>
              <a:rPr lang="en-US" sz="2200" b="1" dirty="0" smtClean="0">
                <a:latin typeface="Arial" charset="0"/>
                <a:ea typeface="ＭＳ Ｐゴシック" charset="0"/>
                <a:cs typeface="ＭＳ Ｐゴシック" charset="0"/>
              </a:rPr>
              <a:t>Grid</a:t>
            </a:r>
            <a:endParaRPr lang="en-US" sz="2200" b="1"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91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918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918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918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918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918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918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9188">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918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91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s-ES" sz="2800">
                <a:latin typeface="Arial" charset="0"/>
                <a:ea typeface="ＭＳ Ｐゴシック" charset="0"/>
                <a:cs typeface="ＭＳ Ｐゴシック" charset="0"/>
              </a:rPr>
              <a:t>“</a:t>
            </a:r>
            <a:r>
              <a:rPr lang="es-ES" altLang="ja-JP" sz="2800">
                <a:latin typeface="Arial" charset="0"/>
                <a:ea typeface="ＭＳ Ｐゴシック" charset="0"/>
                <a:cs typeface="ＭＳ Ｐゴシック" charset="0"/>
              </a:rPr>
              <a:t>The Grid</a:t>
            </a:r>
            <a:r>
              <a:rPr lang="es-ES" sz="2800">
                <a:latin typeface="Arial" charset="0"/>
                <a:ea typeface="ＭＳ Ｐゴシック" charset="0"/>
                <a:cs typeface="ＭＳ Ｐゴシック" charset="0"/>
              </a:rPr>
              <a:t>”</a:t>
            </a:r>
            <a:r>
              <a:rPr lang="es-ES" altLang="ja-JP" sz="2800">
                <a:latin typeface="Arial" charset="0"/>
                <a:ea typeface="ＭＳ Ｐゴシック" charset="0"/>
                <a:cs typeface="ＭＳ Ｐゴシック" charset="0"/>
              </a:rPr>
              <a:t> (Ian Foster y Carl Kesselman, </a:t>
            </a:r>
            <a:r>
              <a:rPr lang="es-ES" altLang="ja-JP" sz="2800">
                <a:solidFill>
                  <a:srgbClr val="CC3300"/>
                </a:solidFill>
                <a:latin typeface="Arial" charset="0"/>
                <a:ea typeface="ＭＳ Ｐゴシック" charset="0"/>
                <a:cs typeface="ＭＳ Ｐゴシック" charset="0"/>
              </a:rPr>
              <a:t>1998</a:t>
            </a:r>
            <a:r>
              <a:rPr lang="es-ES" altLang="ja-JP" sz="2800">
                <a:latin typeface="Arial" charset="0"/>
                <a:ea typeface="ＭＳ Ｐゴシック" charset="0"/>
                <a:cs typeface="ＭＳ Ｐゴシック" charset="0"/>
              </a:rPr>
              <a:t>)</a:t>
            </a:r>
            <a:endParaRPr lang="en-US" sz="2800">
              <a:latin typeface="Arial" charset="0"/>
              <a:ea typeface="ＭＳ Ｐゴシック" charset="0"/>
              <a:cs typeface="ＭＳ Ｐゴシック" charset="0"/>
            </a:endParaRPr>
          </a:p>
        </p:txBody>
      </p:sp>
      <p:sp>
        <p:nvSpPr>
          <p:cNvPr id="952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1AAAE7-15B3-F943-A72E-1B1EC777DF22}" type="slidenum">
              <a:rPr lang="en-US" sz="800">
                <a:latin typeface="Times New Roman" charset="0"/>
              </a:rPr>
              <a:pPr eaLnBrk="1" hangingPunct="1"/>
              <a:t>21</a:t>
            </a:fld>
            <a:endParaRPr lang="en-US" sz="800">
              <a:latin typeface="Times New Roman" charset="0"/>
            </a:endParaRPr>
          </a:p>
        </p:txBody>
      </p:sp>
      <p:pic>
        <p:nvPicPr>
          <p:cNvPr id="95235" name="Picture 6"/>
          <p:cNvPicPr>
            <a:picLocks noChangeAspect="1" noChangeArrowheads="1"/>
          </p:cNvPicPr>
          <p:nvPr/>
        </p:nvPicPr>
        <p:blipFill>
          <a:blip r:embed="rId3">
            <a:extLst>
              <a:ext uri="{28A0092B-C50C-407E-A947-70E740481C1C}">
                <a14:useLocalDpi xmlns:a14="http://schemas.microsoft.com/office/drawing/2010/main" val="0"/>
              </a:ext>
            </a:extLst>
          </a:blip>
          <a:srcRect l="9271" r="19632"/>
          <a:stretch>
            <a:fillRect/>
          </a:stretch>
        </p:blipFill>
        <p:spPr bwMode="auto">
          <a:xfrm>
            <a:off x="388938" y="1163638"/>
            <a:ext cx="18700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3" y="3776663"/>
            <a:ext cx="27003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3046413" y="1163638"/>
            <a:ext cx="5360987" cy="5440362"/>
          </a:xfrm>
          <a:prstGeom prst="rect">
            <a:avLst/>
          </a:prstGeom>
        </p:spPr>
        <p:txBody>
          <a:bodyPr/>
          <a:lstStyle/>
          <a:p>
            <a:pPr marL="342900" indent="-342900" algn="l" defTabSz="457200" fontAlgn="auto">
              <a:spcBef>
                <a:spcPct val="20000"/>
              </a:spcBef>
              <a:spcAft>
                <a:spcPts val="0"/>
              </a:spcAft>
              <a:buFont typeface="Arial"/>
              <a:buChar char="•"/>
              <a:defRPr/>
            </a:pPr>
            <a:r>
              <a:rPr lang="en-US" sz="2000" dirty="0">
                <a:latin typeface="+mn-lt"/>
                <a:ea typeface="+mn-ea"/>
                <a:cs typeface="+mn-cs"/>
              </a:rPr>
              <a:t>1990’s </a:t>
            </a:r>
            <a:r>
              <a:rPr lang="en-US" sz="2000" dirty="0">
                <a:solidFill>
                  <a:srgbClr val="3333CC"/>
                </a:solidFill>
                <a:latin typeface="+mn-lt"/>
                <a:ea typeface="+mn-ea"/>
                <a:cs typeface="+mn-cs"/>
              </a:rPr>
              <a:t>boom of accessible computing </a:t>
            </a:r>
            <a:r>
              <a:rPr lang="en-US" sz="2000" dirty="0">
                <a:latin typeface="+mn-lt"/>
                <a:ea typeface="+mn-ea"/>
                <a:cs typeface="+mn-cs"/>
              </a:rPr>
              <a:t>(PC, better communication networks, Internet, Linux, etc)</a:t>
            </a:r>
          </a:p>
          <a:p>
            <a:pPr marL="342900" indent="-342900" algn="l" defTabSz="457200" fontAlgn="auto">
              <a:spcBef>
                <a:spcPct val="20000"/>
              </a:spcBef>
              <a:spcAft>
                <a:spcPts val="0"/>
              </a:spcAft>
              <a:buFont typeface="Arial"/>
              <a:buChar char="•"/>
              <a:defRPr/>
            </a:pPr>
            <a:r>
              <a:rPr lang="en-US" sz="2000" dirty="0"/>
              <a:t>State of computing similar to the development of electricity at the beginning of 1900</a:t>
            </a:r>
          </a:p>
          <a:p>
            <a:pPr marL="342900" indent="-342900" algn="l" defTabSz="457200" fontAlgn="auto">
              <a:spcBef>
                <a:spcPct val="20000"/>
              </a:spcBef>
              <a:spcAft>
                <a:spcPts val="0"/>
              </a:spcAft>
              <a:buFont typeface="Arial"/>
              <a:buChar char="•"/>
              <a:defRPr/>
            </a:pPr>
            <a:r>
              <a:rPr lang="en-US" sz="2000" dirty="0">
                <a:latin typeface="+mn-lt"/>
                <a:ea typeface="+mn-ea"/>
                <a:cs typeface="+mn-cs"/>
              </a:rPr>
              <a:t>The real revolution of electricity was the possibility to </a:t>
            </a:r>
            <a:r>
              <a:rPr lang="en-US" sz="2000" dirty="0" smtClean="0">
                <a:latin typeface="+mn-lt"/>
                <a:ea typeface="+mn-ea"/>
                <a:cs typeface="+mn-cs"/>
              </a:rPr>
              <a:t>distribute it </a:t>
            </a:r>
            <a:r>
              <a:rPr lang="en-US" sz="2000" dirty="0">
                <a:latin typeface="+mn-lt"/>
                <a:ea typeface="+mn-ea"/>
                <a:cs typeface="+mn-cs"/>
              </a:rPr>
              <a:t>over a network</a:t>
            </a:r>
          </a:p>
          <a:p>
            <a:pPr marL="342900" indent="-342900" algn="l" defTabSz="457200" fontAlgn="auto">
              <a:spcBef>
                <a:spcPct val="20000"/>
              </a:spcBef>
              <a:spcAft>
                <a:spcPts val="0"/>
              </a:spcAft>
              <a:buFont typeface="Arial"/>
              <a:buChar char="•"/>
              <a:defRPr/>
            </a:pPr>
            <a:r>
              <a:rPr lang="en-US" sz="2000" dirty="0">
                <a:latin typeface="+mn-lt"/>
                <a:ea typeface="+mn-ea"/>
                <a:cs typeface="+mn-cs"/>
              </a:rPr>
              <a:t>The use of computational services should be as transparent as using a power plug</a:t>
            </a:r>
          </a:p>
          <a:p>
            <a:pPr marL="342900" indent="-342900" algn="l" defTabSz="457200" fontAlgn="auto">
              <a:spcBef>
                <a:spcPct val="20000"/>
              </a:spcBef>
              <a:spcAft>
                <a:spcPts val="0"/>
              </a:spcAft>
              <a:buFont typeface="Arial"/>
              <a:buChar char="•"/>
              <a:defRPr/>
            </a:pPr>
            <a:r>
              <a:rPr lang="en-US" sz="2000" dirty="0"/>
              <a:t>Users don’t need to know from where the computing power is coming from </a:t>
            </a:r>
          </a:p>
          <a:p>
            <a:pPr marL="342900" indent="-342900" algn="l" defTabSz="457200" fontAlgn="auto">
              <a:spcBef>
                <a:spcPct val="20000"/>
              </a:spcBef>
              <a:spcAft>
                <a:spcPts val="0"/>
              </a:spcAft>
              <a:buFont typeface="Arial"/>
              <a:buChar char="•"/>
              <a:defRPr/>
            </a:pPr>
            <a:r>
              <a:rPr lang="en-US" sz="2000" dirty="0"/>
              <a:t>Computing revolution similar to the invention of the Web at CERN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smtClean="0">
                <a:latin typeface="Arial" charset="0"/>
                <a:ea typeface="ＭＳ Ｐゴシック" charset="0"/>
                <a:cs typeface="ＭＳ Ｐゴシック" charset="0"/>
              </a:rPr>
              <a:t>Computing </a:t>
            </a:r>
            <a:r>
              <a:rPr lang="en-US" dirty="0">
                <a:latin typeface="Arial" charset="0"/>
                <a:ea typeface="ＭＳ Ｐゴシック" charset="0"/>
                <a:cs typeface="ＭＳ Ｐゴシック" charset="0"/>
              </a:rPr>
              <a:t>Grid</a:t>
            </a:r>
          </a:p>
        </p:txBody>
      </p:sp>
      <p:sp>
        <p:nvSpPr>
          <p:cNvPr id="53250" name="Content Placeholder 2"/>
          <p:cNvSpPr>
            <a:spLocks noGrp="1"/>
          </p:cNvSpPr>
          <p:nvPr>
            <p:ph idx="1"/>
          </p:nvPr>
        </p:nvSpPr>
        <p:spPr>
          <a:xfrm>
            <a:off x="292100" y="1054100"/>
            <a:ext cx="8572500" cy="1655233"/>
          </a:xfrm>
        </p:spPr>
        <p:txBody>
          <a:bodyPr/>
          <a:lstStyle/>
          <a:p>
            <a:r>
              <a:rPr lang="en-US" sz="2000" dirty="0" smtClean="0">
                <a:latin typeface="Arial" charset="0"/>
                <a:ea typeface="ＭＳ Ｐゴシック" charset="0"/>
                <a:cs typeface="ＭＳ Ｐゴシック" charset="0"/>
              </a:rPr>
              <a:t>The </a:t>
            </a:r>
            <a:r>
              <a:rPr lang="en-US" sz="2000" dirty="0" smtClean="0">
                <a:solidFill>
                  <a:srgbClr val="3333CC"/>
                </a:solidFill>
                <a:latin typeface="Arial" charset="0"/>
                <a:ea typeface="ＭＳ Ｐゴシック" charset="0"/>
                <a:cs typeface="ＭＳ Ｐゴシック" charset="0"/>
              </a:rPr>
              <a:t>Grid</a:t>
            </a:r>
            <a:r>
              <a:rPr lang="en-US" sz="2000" dirty="0" smtClean="0">
                <a:latin typeface="Arial" charset="0"/>
                <a:ea typeface="ＭＳ Ｐゴシック" charset="0"/>
                <a:cs typeface="ＭＳ Ｐゴシック" charset="0"/>
              </a:rPr>
              <a:t>, integrating connectivity, computing power and information provides a </a:t>
            </a:r>
            <a:r>
              <a:rPr lang="en-US" sz="2000" dirty="0" smtClean="0">
                <a:solidFill>
                  <a:srgbClr val="3333CC"/>
                </a:solidFill>
                <a:latin typeface="Arial" charset="0"/>
                <a:ea typeface="ＭＳ Ｐゴシック" charset="0"/>
                <a:cs typeface="ＭＳ Ｐゴシック" charset="0"/>
              </a:rPr>
              <a:t>virtual platform for computation and data management</a:t>
            </a:r>
            <a:r>
              <a:rPr lang="en-US" sz="2000" dirty="0" smtClean="0">
                <a:latin typeface="Arial" charset="0"/>
                <a:ea typeface="ＭＳ Ｐゴシック" charset="0"/>
                <a:cs typeface="ＭＳ Ｐゴシック" charset="0"/>
              </a:rPr>
              <a:t>, in the same way the Web integrates resources to create a virtual platform for information</a:t>
            </a:r>
            <a:endParaRPr lang="en-US" sz="200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5325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AC5595-0C47-5041-B3C5-81B664C5664D}" type="slidenum">
              <a:rPr lang="en-GB" sz="800">
                <a:latin typeface="Times New Roman" charset="0"/>
              </a:rPr>
              <a:pPr eaLnBrk="1" hangingPunct="1"/>
              <a:t>22</a:t>
            </a:fld>
            <a:endParaRPr lang="en-GB" sz="800">
              <a:latin typeface="Times New Roman"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041" y="2441223"/>
            <a:ext cx="4630797" cy="27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253" name="Content Placeholder 2"/>
          <p:cNvSpPr txBox="1">
            <a:spLocks/>
          </p:cNvSpPr>
          <p:nvPr/>
        </p:nvSpPr>
        <p:spPr bwMode="auto">
          <a:xfrm>
            <a:off x="318911" y="2448285"/>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20000"/>
              </a:spcBef>
              <a:spcAft>
                <a:spcPct val="10000"/>
              </a:spcAft>
              <a:buFont typeface="Wingdings" charset="0"/>
              <a:buChar char="§"/>
            </a:pPr>
            <a:r>
              <a:rPr lang="en-US" sz="2000" dirty="0" smtClean="0"/>
              <a:t>The Grid makes it possible to </a:t>
            </a:r>
            <a:r>
              <a:rPr lang="en-US" sz="2000" dirty="0" smtClean="0">
                <a:solidFill>
                  <a:srgbClr val="FF0000"/>
                </a:solidFill>
              </a:rPr>
              <a:t>dynamically</a:t>
            </a:r>
            <a:r>
              <a:rPr lang="en-US" sz="2000" dirty="0" smtClean="0"/>
              <a:t> link </a:t>
            </a:r>
            <a:r>
              <a:rPr lang="en-US" sz="2000" dirty="0" smtClean="0">
                <a:solidFill>
                  <a:srgbClr val="FF0000"/>
                </a:solidFill>
              </a:rPr>
              <a:t>heterogeneous</a:t>
            </a:r>
            <a:r>
              <a:rPr lang="en-US" sz="2000" dirty="0" smtClean="0"/>
              <a:t> resources that support large scale processing</a:t>
            </a:r>
            <a:r>
              <a:rPr lang="en-US" sz="2000" dirty="0"/>
              <a:t> </a:t>
            </a:r>
            <a:r>
              <a:rPr lang="en-US" sz="2000" dirty="0" smtClean="0"/>
              <a:t>and intensive use of resources and </a:t>
            </a:r>
            <a:r>
              <a:rPr lang="en-US" sz="2000" dirty="0" smtClean="0">
                <a:solidFill>
                  <a:schemeClr val="accent2"/>
                </a:solidFill>
              </a:rPr>
              <a:t>distributed applications</a:t>
            </a:r>
          </a:p>
          <a:p>
            <a:pPr algn="l">
              <a:spcBef>
                <a:spcPct val="20000"/>
              </a:spcBef>
              <a:spcAft>
                <a:spcPct val="10000"/>
              </a:spcAft>
              <a:buFont typeface="Wingdings" charset="0"/>
              <a:buChar char="§"/>
            </a:pPr>
            <a:r>
              <a:rPr lang="en-US" sz="2000" dirty="0" smtClean="0"/>
              <a:t>The </a:t>
            </a:r>
            <a:r>
              <a:rPr lang="en-US" sz="2000" dirty="0"/>
              <a:t>Grid </a:t>
            </a:r>
            <a:r>
              <a:rPr lang="en-US" sz="2000" dirty="0" smtClean="0"/>
              <a:t>must provided </a:t>
            </a:r>
            <a:r>
              <a:rPr lang="en-US" sz="2000" dirty="0" smtClean="0">
                <a:solidFill>
                  <a:schemeClr val="accent2"/>
                </a:solidFill>
              </a:rPr>
              <a:t>non-trivial quality of service</a:t>
            </a:r>
            <a:r>
              <a:rPr lang="en-US" sz="2000" dirty="0" smtClean="0">
                <a:solidFill>
                  <a:srgbClr val="3333CC"/>
                </a:solidFill>
              </a:rPr>
              <a:t> </a:t>
            </a:r>
            <a:r>
              <a:rPr lang="en-US" sz="2000" dirty="0" smtClean="0"/>
              <a:t>(specified in  service level agreements)</a:t>
            </a:r>
            <a:endParaRPr lang="en-US" sz="2000" dirty="0"/>
          </a:p>
          <a:p>
            <a:pPr algn="l">
              <a:spcBef>
                <a:spcPct val="20000"/>
              </a:spcBef>
              <a:spcAft>
                <a:spcPct val="10000"/>
              </a:spcAft>
              <a:buFont typeface="Wingdings" charset="0"/>
              <a:buChar char="§"/>
            </a:pPr>
            <a:endParaRPr lang="en-US" dirty="0"/>
          </a:p>
        </p:txBody>
      </p:sp>
      <p:sp>
        <p:nvSpPr>
          <p:cNvPr id="7" name="Content Placeholder 2"/>
          <p:cNvSpPr txBox="1">
            <a:spLocks/>
          </p:cNvSpPr>
          <p:nvPr/>
        </p:nvSpPr>
        <p:spPr bwMode="auto">
          <a:xfrm>
            <a:off x="304800" y="5359397"/>
            <a:ext cx="8521700" cy="149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10000"/>
              </a:spcAft>
              <a:buFont typeface="Wingdings" charset="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10000"/>
              </a:spcAft>
              <a:buFont typeface="Wingdings" charset="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10000"/>
              </a:spcAft>
              <a:buFont typeface="Wingdings" charset="0"/>
              <a:buChar char="§"/>
              <a:defRPr sz="1800">
                <a:solidFill>
                  <a:schemeClr val="tx1"/>
                </a:solidFill>
                <a:latin typeface="+mn-lt"/>
                <a:ea typeface="ＭＳ Ｐゴシック" charset="-128"/>
              </a:defRPr>
            </a:lvl3pPr>
            <a:lvl4pPr marL="1600200" indent="-228600" algn="l" rtl="0" eaLnBrk="0" fontAlgn="base" hangingPunct="0">
              <a:spcBef>
                <a:spcPct val="20000"/>
              </a:spcBef>
              <a:spcAft>
                <a:spcPct val="10000"/>
              </a:spcAft>
              <a:buFont typeface="Wingdings"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10000"/>
              </a:spcAft>
              <a:buFont typeface="Wingdings" charset="0"/>
              <a:buChar char="§"/>
              <a:defRPr sz="1400">
                <a:solidFill>
                  <a:schemeClr val="tx1"/>
                </a:solidFill>
                <a:latin typeface="+mn-lt"/>
                <a:ea typeface="ＭＳ Ｐゴシック" charset="-128"/>
              </a:defRPr>
            </a:lvl5pPr>
            <a:lvl6pPr marL="2514600" indent="-228600" algn="l" rtl="0" fontAlgn="base">
              <a:spcBef>
                <a:spcPct val="20000"/>
              </a:spcBef>
              <a:spcAft>
                <a:spcPct val="10000"/>
              </a:spcAft>
              <a:buFont typeface="Wingdings" pitchFamily="2" charset="2"/>
              <a:buChar char="§"/>
              <a:defRPr sz="1600">
                <a:solidFill>
                  <a:schemeClr val="tx1"/>
                </a:solidFill>
                <a:latin typeface="+mn-lt"/>
              </a:defRPr>
            </a:lvl6pPr>
            <a:lvl7pPr marL="2971800" indent="-228600" algn="l" rtl="0" fontAlgn="base">
              <a:spcBef>
                <a:spcPct val="20000"/>
              </a:spcBef>
              <a:spcAft>
                <a:spcPct val="10000"/>
              </a:spcAft>
              <a:buFont typeface="Wingdings" pitchFamily="2" charset="2"/>
              <a:buChar char="§"/>
              <a:defRPr sz="1600">
                <a:solidFill>
                  <a:schemeClr val="tx1"/>
                </a:solidFill>
                <a:latin typeface="+mn-lt"/>
              </a:defRPr>
            </a:lvl7pPr>
            <a:lvl8pPr marL="3429000" indent="-228600" algn="l" rtl="0" fontAlgn="base">
              <a:spcBef>
                <a:spcPct val="20000"/>
              </a:spcBef>
              <a:spcAft>
                <a:spcPct val="10000"/>
              </a:spcAft>
              <a:buFont typeface="Wingdings" pitchFamily="2" charset="2"/>
              <a:buChar char="§"/>
              <a:defRPr sz="1600">
                <a:solidFill>
                  <a:schemeClr val="tx1"/>
                </a:solidFill>
                <a:latin typeface="+mn-lt"/>
              </a:defRPr>
            </a:lvl8pPr>
            <a:lvl9pPr marL="3886200" indent="-228600" algn="l" rtl="0" fontAlgn="base">
              <a:spcBef>
                <a:spcPct val="20000"/>
              </a:spcBef>
              <a:spcAft>
                <a:spcPct val="10000"/>
              </a:spcAft>
              <a:buFont typeface="Wingdings" pitchFamily="2" charset="2"/>
              <a:buChar char="§"/>
              <a:defRPr sz="1600">
                <a:solidFill>
                  <a:schemeClr val="tx1"/>
                </a:solidFill>
                <a:latin typeface="+mn-lt"/>
              </a:defRPr>
            </a:lvl9pPr>
          </a:lstStyle>
          <a:p>
            <a:pPr>
              <a:defRPr/>
            </a:pPr>
            <a:r>
              <a:rPr lang="en-US" sz="2000" dirty="0" smtClean="0">
                <a:solidFill>
                  <a:srgbClr val="3333CC"/>
                </a:solidFill>
              </a:rPr>
              <a:t>Complex software systems and services </a:t>
            </a:r>
            <a:r>
              <a:rPr lang="en-US" sz="2000" dirty="0" smtClean="0"/>
              <a:t>are necessary to provide the   user with an easy and secure access by means of </a:t>
            </a:r>
            <a:r>
              <a:rPr lang="en-US" sz="2000" dirty="0" smtClean="0">
                <a:solidFill>
                  <a:srgbClr val="3333CC"/>
                </a:solidFill>
              </a:rPr>
              <a:t>standard </a:t>
            </a:r>
            <a:r>
              <a:rPr lang="en-US" sz="2000" dirty="0" smtClean="0">
                <a:solidFill>
                  <a:schemeClr val="accent2"/>
                </a:solidFill>
              </a:rPr>
              <a:t>protocols</a:t>
            </a:r>
            <a:r>
              <a:rPr lang="en-US" sz="2000" dirty="0" smtClean="0"/>
              <a:t>, so that resources can be efficiently utilized and allow the organizations to coordinate their resources in a stable way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749300"/>
            <a:ext cx="3903662"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itle 1"/>
          <p:cNvSpPr>
            <a:spLocks noGrp="1"/>
          </p:cNvSpPr>
          <p:nvPr>
            <p:ph type="title"/>
          </p:nvPr>
        </p:nvSpPr>
        <p:spPr/>
        <p:txBody>
          <a:bodyPr/>
          <a:lstStyle/>
          <a:p>
            <a:r>
              <a:rPr lang="en-US" dirty="0" smtClean="0">
                <a:latin typeface="Arial" charset="0"/>
                <a:ea typeface="ＭＳ Ｐゴシック" charset="0"/>
                <a:cs typeface="ＭＳ Ｐゴシック" charset="0"/>
              </a:rPr>
              <a:t>Grid architecture</a:t>
            </a:r>
            <a:endParaRPr lang="en-US" dirty="0">
              <a:latin typeface="Arial" charset="0"/>
              <a:ea typeface="ＭＳ Ｐゴシック" charset="0"/>
              <a:cs typeface="ＭＳ Ｐゴシック" charset="0"/>
            </a:endParaRPr>
          </a:p>
        </p:txBody>
      </p:sp>
      <p:sp>
        <p:nvSpPr>
          <p:cNvPr id="96259" name="Content Placeholder 2"/>
          <p:cNvSpPr>
            <a:spLocks noGrp="1"/>
          </p:cNvSpPr>
          <p:nvPr>
            <p:ph idx="1"/>
          </p:nvPr>
        </p:nvSpPr>
        <p:spPr>
          <a:xfrm>
            <a:off x="304800" y="1054100"/>
            <a:ext cx="5130800" cy="5524500"/>
          </a:xfrm>
        </p:spPr>
        <p:txBody>
          <a:bodyPr/>
          <a:lstStyle/>
          <a:p>
            <a:r>
              <a:rPr lang="en-US" dirty="0">
                <a:latin typeface="Arial" charset="0"/>
                <a:ea typeface="ＭＳ Ｐゴシック" charset="0"/>
                <a:cs typeface="ＭＳ Ｐゴシック" charset="0"/>
              </a:rPr>
              <a:t> </a:t>
            </a:r>
            <a:r>
              <a:rPr lang="en-US" b="1" dirty="0" smtClean="0">
                <a:solidFill>
                  <a:srgbClr val="3333CC"/>
                </a:solidFill>
                <a:latin typeface="Arial" charset="0"/>
                <a:ea typeface="ＭＳ Ｐゴシック" charset="0"/>
                <a:cs typeface="ＭＳ Ｐゴシック" charset="0"/>
              </a:rPr>
              <a:t>Resources</a:t>
            </a:r>
            <a:endParaRPr lang="en-US" b="1" dirty="0">
              <a:solidFill>
                <a:srgbClr val="3333CC"/>
              </a:solidFill>
              <a:latin typeface="Arial" charset="0"/>
              <a:ea typeface="ＭＳ Ｐゴシック" charset="0"/>
              <a:cs typeface="ＭＳ Ｐゴシック" charset="0"/>
            </a:endParaRPr>
          </a:p>
          <a:p>
            <a:pPr lvl="1"/>
            <a:r>
              <a:rPr lang="en-US" dirty="0" smtClean="0">
                <a:latin typeface="Arial" charset="0"/>
                <a:ea typeface="ＭＳ Ｐゴシック" charset="0"/>
              </a:rPr>
              <a:t>Computers, storage, communication networks</a:t>
            </a:r>
            <a:endParaRPr lang="en-US" dirty="0">
              <a:latin typeface="Arial" charset="0"/>
              <a:ea typeface="ＭＳ Ｐゴシック" charset="0"/>
            </a:endParaRPr>
          </a:p>
          <a:p>
            <a:pPr lvl="1"/>
            <a:r>
              <a:rPr lang="en-US" dirty="0" smtClean="0">
                <a:latin typeface="Arial" charset="0"/>
                <a:ea typeface="ＭＳ Ｐゴシック" charset="0"/>
              </a:rPr>
              <a:t>Heterogeneous</a:t>
            </a:r>
            <a:r>
              <a:rPr lang="en-US" dirty="0">
                <a:latin typeface="Arial" charset="0"/>
                <a:ea typeface="ＭＳ Ｐゴシック" charset="0"/>
              </a:rPr>
              <a:t>, </a:t>
            </a:r>
            <a:r>
              <a:rPr lang="en-US" dirty="0" smtClean="0">
                <a:latin typeface="Arial" charset="0"/>
                <a:ea typeface="ＭＳ Ｐゴシック" charset="0"/>
              </a:rPr>
              <a:t>geographically distributed, dynamic</a:t>
            </a:r>
            <a:endParaRPr lang="en-US" dirty="0">
              <a:latin typeface="Arial" charset="0"/>
              <a:ea typeface="ＭＳ Ｐゴシック" charset="0"/>
            </a:endParaRPr>
          </a:p>
          <a:p>
            <a:r>
              <a:rPr lang="en-US" b="1" dirty="0">
                <a:solidFill>
                  <a:srgbClr val="3333CC"/>
                </a:solidFill>
                <a:latin typeface="Arial" charset="0"/>
                <a:ea typeface="ＭＳ Ｐゴシック" charset="0"/>
                <a:cs typeface="ＭＳ Ｐゴシック" charset="0"/>
              </a:rPr>
              <a:t>Middleware</a:t>
            </a:r>
          </a:p>
          <a:p>
            <a:pPr lvl="1"/>
            <a:r>
              <a:rPr lang="en-US" dirty="0">
                <a:latin typeface="Arial" charset="0"/>
                <a:ea typeface="ＭＳ Ｐゴシック" charset="0"/>
              </a:rPr>
              <a:t>Software </a:t>
            </a:r>
            <a:r>
              <a:rPr lang="en-US" dirty="0" smtClean="0">
                <a:latin typeface="Arial" charset="0"/>
                <a:ea typeface="ＭＳ Ｐゴシック" charset="0"/>
              </a:rPr>
              <a:t>to connect and coordinate the resources</a:t>
            </a:r>
            <a:endParaRPr lang="en-US" dirty="0">
              <a:latin typeface="Arial" charset="0"/>
              <a:ea typeface="ＭＳ Ｐゴシック" charset="0"/>
            </a:endParaRPr>
          </a:p>
          <a:p>
            <a:pPr lvl="1"/>
            <a:r>
              <a:rPr lang="en-US" dirty="0" smtClean="0">
                <a:latin typeface="Arial" charset="0"/>
                <a:ea typeface="ＭＳ Ｐゴシック" charset="0"/>
              </a:rPr>
              <a:t>Basic information services, security, data management and execution of tasks, monitoring</a:t>
            </a:r>
            <a:endParaRPr lang="en-US" dirty="0">
              <a:latin typeface="Arial" charset="0"/>
              <a:ea typeface="ＭＳ Ｐゴシック" charset="0"/>
            </a:endParaRPr>
          </a:p>
          <a:p>
            <a:r>
              <a:rPr lang="en-US" b="1" dirty="0" smtClean="0">
                <a:solidFill>
                  <a:srgbClr val="3333CC"/>
                </a:solidFill>
                <a:latin typeface="Arial" charset="0"/>
                <a:ea typeface="ＭＳ Ｐゴシック" charset="0"/>
                <a:cs typeface="ＭＳ Ｐゴシック" charset="0"/>
              </a:rPr>
              <a:t>Applications</a:t>
            </a:r>
            <a:endParaRPr lang="en-US" b="1" dirty="0">
              <a:solidFill>
                <a:srgbClr val="3333CC"/>
              </a:solidFill>
              <a:latin typeface="Arial" charset="0"/>
              <a:ea typeface="ＭＳ Ｐゴシック" charset="0"/>
              <a:cs typeface="ＭＳ Ｐゴシック" charset="0"/>
            </a:endParaRPr>
          </a:p>
          <a:p>
            <a:pPr lvl="1"/>
            <a:r>
              <a:rPr lang="en-US" dirty="0" smtClean="0">
                <a:latin typeface="Arial" charset="0"/>
                <a:ea typeface="ＭＳ Ｐゴシック" charset="0"/>
              </a:rPr>
              <a:t>Interaction of the user with the Grid</a:t>
            </a:r>
            <a:endParaRPr lang="en-US" dirty="0">
              <a:latin typeface="Arial" charset="0"/>
              <a:ea typeface="ＭＳ Ｐゴシック" charset="0"/>
            </a:endParaRPr>
          </a:p>
        </p:txBody>
      </p:sp>
      <p:sp>
        <p:nvSpPr>
          <p:cNvPr id="962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962BE9-D186-6042-9487-A70D64659035}" type="slidenum">
              <a:rPr lang="en-GB" sz="800">
                <a:latin typeface="Times New Roman" charset="0"/>
              </a:rPr>
              <a:pPr eaLnBrk="1" hangingPunct="1"/>
              <a:t>23</a:t>
            </a:fld>
            <a:endParaRPr lang="en-GB" sz="8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dirty="0" smtClean="0">
                <a:latin typeface="Arial" charset="0"/>
                <a:ea typeface="ＭＳ Ｐゴシック" charset="0"/>
                <a:cs typeface="ＭＳ Ｐゴシック" charset="0"/>
              </a:rPr>
              <a:t>Grid Services at a glance</a:t>
            </a:r>
            <a:endParaRPr lang="en-US" dirty="0">
              <a:latin typeface="Arial" charset="0"/>
              <a:ea typeface="ＭＳ Ｐゴシック" charset="0"/>
              <a:cs typeface="ＭＳ Ｐゴシック" charset="0"/>
            </a:endParaRPr>
          </a:p>
        </p:txBody>
      </p:sp>
      <p:sp>
        <p:nvSpPr>
          <p:cNvPr id="972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A4B364-8F4D-1D47-8B16-25FFF51454AF}" type="slidenum">
              <a:rPr lang="en-GB" sz="800">
                <a:latin typeface="Times New Roman" charset="0"/>
              </a:rPr>
              <a:pPr eaLnBrk="1" hangingPunct="1"/>
              <a:t>24</a:t>
            </a:fld>
            <a:endParaRPr lang="en-GB" sz="800">
              <a:latin typeface="Times New Roman" charset="0"/>
            </a:endParaRPr>
          </a:p>
        </p:txBody>
      </p:sp>
      <p:pic>
        <p:nvPicPr>
          <p:cNvPr id="9728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1219200"/>
            <a:ext cx="79883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Grp="1" noChangeArrowheads="1"/>
          </p:cNvSpPr>
          <p:nvPr>
            <p:ph type="title"/>
          </p:nvPr>
        </p:nvSpPr>
        <p:spPr/>
        <p:txBody>
          <a:bodyPr/>
          <a:lstStyle/>
          <a:p>
            <a:r>
              <a:rPr lang="es-ES" dirty="0" err="1" smtClean="0">
                <a:latin typeface="Arial" charset="0"/>
                <a:ea typeface="ＭＳ Ｐゴシック" charset="0"/>
                <a:cs typeface="ＭＳ Ｐゴシック" charset="0"/>
              </a:rPr>
              <a:t>The</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Worldwide</a:t>
            </a:r>
            <a:r>
              <a:rPr lang="es-ES" dirty="0" smtClean="0">
                <a:latin typeface="Arial" charset="0"/>
                <a:ea typeface="ＭＳ Ｐゴシック" charset="0"/>
                <a:cs typeface="ＭＳ Ｐゴシック" charset="0"/>
              </a:rPr>
              <a:t> LHC Computing </a:t>
            </a:r>
            <a:r>
              <a:rPr lang="es-ES" dirty="0" err="1" smtClean="0">
                <a:latin typeface="Arial" charset="0"/>
                <a:ea typeface="ＭＳ Ｐゴシック" charset="0"/>
                <a:cs typeface="ＭＳ Ｐゴシック" charset="0"/>
              </a:rPr>
              <a:t>Grid</a:t>
            </a:r>
            <a:r>
              <a:rPr lang="es-ES" dirty="0" smtClean="0">
                <a:latin typeface="Arial" charset="0"/>
                <a:ea typeface="ＭＳ Ｐゴシック" charset="0"/>
                <a:cs typeface="ＭＳ Ｐゴシック" charset="0"/>
              </a:rPr>
              <a:t> (</a:t>
            </a:r>
            <a:r>
              <a:rPr lang="es-ES" dirty="0">
                <a:latin typeface="Arial" charset="0"/>
                <a:ea typeface="ＭＳ Ｐゴシック" charset="0"/>
                <a:cs typeface="ＭＳ Ｐゴシック" charset="0"/>
              </a:rPr>
              <a:t>WLCG)</a:t>
            </a:r>
          </a:p>
        </p:txBody>
      </p:sp>
      <p:sp>
        <p:nvSpPr>
          <p:cNvPr id="300038" name="Text Box 6"/>
          <p:cNvSpPr txBox="1">
            <a:spLocks noChangeArrowheads="1"/>
          </p:cNvSpPr>
          <p:nvPr/>
        </p:nvSpPr>
        <p:spPr bwMode="auto">
          <a:xfrm>
            <a:off x="2134304" y="6025268"/>
            <a:ext cx="46134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2400" b="1" dirty="0" smtClean="0">
                <a:solidFill>
                  <a:schemeClr val="accent2"/>
                </a:solidFill>
              </a:rPr>
              <a:t>Real </a:t>
            </a:r>
            <a:r>
              <a:rPr lang="es-ES" sz="2400" b="1" dirty="0" err="1" smtClean="0">
                <a:solidFill>
                  <a:schemeClr val="accent2"/>
                </a:solidFill>
              </a:rPr>
              <a:t>globalization</a:t>
            </a:r>
            <a:r>
              <a:rPr lang="es-ES" sz="2400" b="1" dirty="0" smtClean="0">
                <a:solidFill>
                  <a:schemeClr val="accent2"/>
                </a:solidFill>
              </a:rPr>
              <a:t> of LHC data</a:t>
            </a:r>
            <a:endParaRPr lang="es-ES" sz="2400" b="1" dirty="0">
              <a:solidFill>
                <a:schemeClr val="accent2"/>
              </a:solidFill>
            </a:endParaRPr>
          </a:p>
        </p:txBody>
      </p:sp>
      <p:sp>
        <p:nvSpPr>
          <p:cNvPr id="300039" name="Rectangle 7"/>
          <p:cNvSpPr>
            <a:spLocks noChangeArrowheads="1"/>
          </p:cNvSpPr>
          <p:nvPr/>
        </p:nvSpPr>
        <p:spPr bwMode="auto">
          <a:xfrm>
            <a:off x="127000" y="857250"/>
            <a:ext cx="8928100"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spcBef>
                <a:spcPct val="20000"/>
              </a:spcBef>
              <a:defRPr/>
            </a:pPr>
            <a:r>
              <a:rPr lang="en-US" sz="2400" dirty="0" smtClean="0"/>
              <a:t>WLCG is the computing infrastructure that allows </a:t>
            </a:r>
          </a:p>
          <a:p>
            <a:pPr marL="742950" lvl="1" indent="-285750" algn="l">
              <a:spcBef>
                <a:spcPct val="20000"/>
              </a:spcBef>
              <a:buFontTx/>
              <a:buChar char="–"/>
              <a:defRPr/>
            </a:pPr>
            <a:r>
              <a:rPr lang="en-US" sz="2400" dirty="0" smtClean="0">
                <a:solidFill>
                  <a:schemeClr val="accent2"/>
                </a:solidFill>
              </a:rPr>
              <a:t>The connection of all LHC computing centers and its integration in a single “super-computer”</a:t>
            </a:r>
          </a:p>
          <a:p>
            <a:pPr marL="742950" lvl="1" indent="-285750" algn="l">
              <a:spcBef>
                <a:spcPct val="20000"/>
              </a:spcBef>
              <a:buFontTx/>
              <a:buChar char="–"/>
              <a:defRPr/>
            </a:pPr>
            <a:r>
              <a:rPr lang="en-US" sz="2400" dirty="0" smtClean="0">
                <a:solidFill>
                  <a:schemeClr val="accent2"/>
                </a:solidFill>
              </a:rPr>
              <a:t>Make accessible the computing resources to thousands of researchers who in turn are distributed around the globe</a:t>
            </a:r>
          </a:p>
          <a:p>
            <a:pPr marL="342900" indent="-342900">
              <a:spcBef>
                <a:spcPct val="20000"/>
              </a:spcBef>
              <a:buFontTx/>
              <a:buChar char="•"/>
              <a:defRPr/>
            </a:pPr>
            <a:endParaRPr lang="es-ES" sz="2400" dirty="0"/>
          </a:p>
        </p:txBody>
      </p:sp>
      <p:sp>
        <p:nvSpPr>
          <p:cNvPr id="54276" name="Slide Number Placeholder 3"/>
          <p:cNvSpPr>
            <a:spLocks noGrp="1"/>
          </p:cNvSpPr>
          <p:nvPr>
            <p:ph type="sldNum" sz="quarter" idx="10"/>
          </p:nvPr>
        </p:nvSpPr>
        <p:spPr>
          <a:xfrm>
            <a:off x="5689600" y="5516563"/>
            <a:ext cx="469900" cy="43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4DBDBB-2B62-7D4E-966C-4C997D37C9EE}" type="slidenum">
              <a:rPr lang="en-US" sz="800">
                <a:latin typeface="Times New Roman" charset="0"/>
              </a:rPr>
              <a:pPr eaLnBrk="1" hangingPunct="1"/>
              <a:t>25</a:t>
            </a:fld>
            <a:endParaRPr lang="en-US" sz="800">
              <a:latin typeface="Times New Roman" charset="0"/>
            </a:endParaRPr>
          </a:p>
        </p:txBody>
      </p:sp>
      <p:pic>
        <p:nvPicPr>
          <p:cNvPr id="54277" name="Picture 6" descr="WLC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2971800"/>
            <a:ext cx="5810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7"/>
          <p:cNvSpPr txBox="1">
            <a:spLocks noChangeArrowheads="1"/>
          </p:cNvSpPr>
          <p:nvPr/>
        </p:nvSpPr>
        <p:spPr bwMode="auto">
          <a:xfrm>
            <a:off x="1576388" y="5505450"/>
            <a:ext cx="576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1"/>
                </a:solidFill>
              </a:rPr>
              <a:t>WLCG</a:t>
            </a:r>
            <a:r>
              <a:rPr lang="en-US" sz="1200">
                <a:solidFill>
                  <a:schemeClr val="bg1"/>
                </a:solidFill>
              </a:rPr>
              <a:t>: 150+ centers, 50+ countries, ~300k CPUs, ~ 200PB disk/tape, 10k users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dirty="0" smtClean="0">
                <a:latin typeface="Arial" charset="0"/>
                <a:ea typeface="ＭＳ Ｐゴシック" charset="0"/>
                <a:cs typeface="ＭＳ Ｐゴシック" charset="0"/>
              </a:rPr>
              <a:t>Topology of WLCG</a:t>
            </a:r>
            <a:endParaRPr lang="en-US" dirty="0">
              <a:latin typeface="Arial" charset="0"/>
              <a:ea typeface="ＭＳ Ｐゴシック" charset="0"/>
              <a:cs typeface="ＭＳ Ｐゴシック" charset="0"/>
            </a:endParaRPr>
          </a:p>
        </p:txBody>
      </p:sp>
      <p:sp>
        <p:nvSpPr>
          <p:cNvPr id="563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2153FA-8D7D-FF45-8558-DBE637C7994D}" type="slidenum">
              <a:rPr lang="en-GB" sz="800">
                <a:latin typeface="Times New Roman" charset="0"/>
              </a:rPr>
              <a:pPr eaLnBrk="1" hangingPunct="1"/>
              <a:t>26</a:t>
            </a:fld>
            <a:endParaRPr lang="en-GB" sz="800">
              <a:latin typeface="Times New Roman" charset="0"/>
            </a:endParaRPr>
          </a:p>
        </p:txBody>
      </p:sp>
      <p:pic>
        <p:nvPicPr>
          <p:cNvPr id="563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75" y="3302000"/>
            <a:ext cx="465296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88976"/>
            <a:ext cx="4568563" cy="450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5"/>
          <p:cNvSpPr txBox="1">
            <a:spLocks noChangeArrowheads="1"/>
          </p:cNvSpPr>
          <p:nvPr/>
        </p:nvSpPr>
        <p:spPr bwMode="auto">
          <a:xfrm>
            <a:off x="4896733" y="1350962"/>
            <a:ext cx="417671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WLCG</a:t>
            </a:r>
            <a:r>
              <a:rPr lang="en-US" dirty="0"/>
              <a:t>: 150+ centers, </a:t>
            </a:r>
            <a:br>
              <a:rPr lang="en-US" dirty="0"/>
            </a:br>
            <a:r>
              <a:rPr lang="en-US" dirty="0"/>
              <a:t>50+ countries, ~300k CPUs, </a:t>
            </a:r>
            <a:br>
              <a:rPr lang="en-US" dirty="0"/>
            </a:br>
            <a:r>
              <a:rPr lang="en-US" dirty="0"/>
              <a:t>~ 200PB disk/tape, 10k users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noChangeArrowheads="1"/>
          </p:cNvPicPr>
          <p:nvPr/>
        </p:nvPicPr>
        <p:blipFill>
          <a:blip r:embed="rId3">
            <a:extLst>
              <a:ext uri="{28A0092B-C50C-407E-A947-70E740481C1C}">
                <a14:useLocalDpi xmlns:a14="http://schemas.microsoft.com/office/drawing/2010/main" val="0"/>
              </a:ext>
            </a:extLst>
          </a:blip>
          <a:srcRect l="7124" r="6854"/>
          <a:stretch>
            <a:fillRect/>
          </a:stretch>
        </p:blipFill>
        <p:spPr bwMode="auto">
          <a:xfrm>
            <a:off x="0" y="83661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4" name="Rectangle 8"/>
          <p:cNvSpPr>
            <a:spLocks noChangeArrowheads="1"/>
          </p:cNvSpPr>
          <p:nvPr/>
        </p:nvSpPr>
        <p:spPr bwMode="auto">
          <a:xfrm>
            <a:off x="7812088" y="836613"/>
            <a:ext cx="1331912" cy="288925"/>
          </a:xfrm>
          <a:prstGeom prst="rect">
            <a:avLst/>
          </a:prstGeom>
          <a:solidFill>
            <a:srgbClr val="A4AF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7347" name="Rectangle 4"/>
          <p:cNvSpPr>
            <a:spLocks noGrp="1" noChangeArrowheads="1"/>
          </p:cNvSpPr>
          <p:nvPr>
            <p:ph type="title"/>
          </p:nvPr>
        </p:nvSpPr>
        <p:spPr/>
        <p:txBody>
          <a:bodyPr/>
          <a:lstStyle/>
          <a:p>
            <a:r>
              <a:rPr lang="es-ES" dirty="0" smtClean="0">
                <a:latin typeface="Arial" charset="0"/>
                <a:ea typeface="ＭＳ Ｐゴシック" charset="0"/>
                <a:cs typeface="ＭＳ Ｐゴシック" charset="0"/>
              </a:rPr>
              <a:t>Data </a:t>
            </a:r>
            <a:r>
              <a:rPr lang="es-ES" dirty="0" err="1" smtClean="0">
                <a:latin typeface="Arial" charset="0"/>
                <a:ea typeface="ＭＳ Ｐゴシック" charset="0"/>
                <a:cs typeface="ＭＳ Ｐゴシック" charset="0"/>
              </a:rPr>
              <a:t>distribution</a:t>
            </a:r>
            <a:r>
              <a:rPr lang="es-ES" dirty="0" smtClean="0">
                <a:latin typeface="Arial" charset="0"/>
                <a:ea typeface="ＭＳ Ｐゴシック" charset="0"/>
                <a:cs typeface="ＭＳ Ｐゴシック" charset="0"/>
              </a:rPr>
              <a:t> in real time</a:t>
            </a:r>
            <a:endParaRPr lang="es-ES" dirty="0">
              <a:latin typeface="Arial" charset="0"/>
              <a:ea typeface="ＭＳ Ｐゴシック" charset="0"/>
              <a:cs typeface="ＭＳ Ｐゴシック" charset="0"/>
            </a:endParaRPr>
          </a:p>
        </p:txBody>
      </p:sp>
      <p:sp>
        <p:nvSpPr>
          <p:cNvPr id="285702" name="Text Box 6"/>
          <p:cNvSpPr txBox="1">
            <a:spLocks noChangeArrowheads="1"/>
          </p:cNvSpPr>
          <p:nvPr/>
        </p:nvSpPr>
        <p:spPr bwMode="auto">
          <a:xfrm>
            <a:off x="323850" y="935038"/>
            <a:ext cx="870585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 sz="2400" dirty="0" smtClean="0"/>
              <a:t>Data </a:t>
            </a:r>
            <a:r>
              <a:rPr lang="es-ES" sz="2400" dirty="0" err="1" smtClean="0"/>
              <a:t>taken</a:t>
            </a:r>
            <a:r>
              <a:rPr lang="es-ES" sz="2400" dirty="0" smtClean="0"/>
              <a:t> at </a:t>
            </a:r>
            <a:r>
              <a:rPr lang="es-ES" sz="2400" dirty="0"/>
              <a:t>CERN (</a:t>
            </a:r>
            <a:r>
              <a:rPr lang="es-ES" sz="2400" b="1" dirty="0">
                <a:solidFill>
                  <a:srgbClr val="008000"/>
                </a:solidFill>
                <a:effectLst>
                  <a:outerShdw blurRad="38100" dist="38100" dir="2700000" algn="tl">
                    <a:srgbClr val="000000"/>
                  </a:outerShdw>
                </a:effectLst>
              </a:rPr>
              <a:t>Tier-0</a:t>
            </a:r>
            <a:r>
              <a:rPr lang="es-ES" sz="2400" dirty="0" smtClean="0"/>
              <a:t>) are </a:t>
            </a:r>
            <a:r>
              <a:rPr lang="es-ES" sz="2400" dirty="0" err="1" smtClean="0"/>
              <a:t>distributed</a:t>
            </a:r>
            <a:r>
              <a:rPr lang="es-ES" sz="2400" dirty="0" smtClean="0"/>
              <a:t> </a:t>
            </a:r>
            <a:r>
              <a:rPr lang="es-ES" sz="2400" dirty="0" err="1" smtClean="0"/>
              <a:t>to</a:t>
            </a:r>
            <a:r>
              <a:rPr lang="es-ES" sz="2400" dirty="0" smtClean="0"/>
              <a:t> 11 </a:t>
            </a:r>
            <a:r>
              <a:rPr lang="es-ES" sz="2400" dirty="0" err="1" smtClean="0"/>
              <a:t>main</a:t>
            </a:r>
            <a:r>
              <a:rPr lang="es-ES" sz="2400" dirty="0" smtClean="0"/>
              <a:t> centers </a:t>
            </a:r>
            <a:r>
              <a:rPr lang="es-ES" sz="2400" dirty="0" err="1" smtClean="0"/>
              <a:t>located</a:t>
            </a:r>
            <a:r>
              <a:rPr lang="es-ES" sz="2400" dirty="0" smtClean="0"/>
              <a:t> </a:t>
            </a:r>
            <a:r>
              <a:rPr lang="es-ES" sz="2400" dirty="0" err="1" smtClean="0"/>
              <a:t>around</a:t>
            </a:r>
            <a:r>
              <a:rPr lang="es-ES" sz="2400" dirty="0" smtClean="0"/>
              <a:t> </a:t>
            </a:r>
            <a:r>
              <a:rPr lang="es-ES" sz="2400" dirty="0" err="1" smtClean="0"/>
              <a:t>the</a:t>
            </a:r>
            <a:r>
              <a:rPr lang="es-ES" sz="2400" dirty="0" smtClean="0"/>
              <a:t> </a:t>
            </a:r>
            <a:r>
              <a:rPr lang="es-ES" sz="2400" dirty="0" err="1" smtClean="0"/>
              <a:t>world</a:t>
            </a:r>
            <a:r>
              <a:rPr lang="es-ES" sz="2400" dirty="0" smtClean="0"/>
              <a:t>: </a:t>
            </a:r>
            <a:r>
              <a:rPr lang="es-ES" sz="2400" dirty="0" err="1" smtClean="0"/>
              <a:t>the</a:t>
            </a:r>
            <a:r>
              <a:rPr lang="es-ES" sz="2400" dirty="0" smtClean="0"/>
              <a:t> so-</a:t>
            </a:r>
            <a:r>
              <a:rPr lang="es-ES" sz="2400" dirty="0" err="1" smtClean="0"/>
              <a:t>called</a:t>
            </a:r>
            <a:r>
              <a:rPr lang="es-ES" sz="2400" dirty="0" smtClean="0"/>
              <a:t> </a:t>
            </a:r>
            <a:r>
              <a:rPr lang="es-ES" sz="2400" b="1" dirty="0">
                <a:solidFill>
                  <a:srgbClr val="008000"/>
                </a:solidFill>
                <a:effectLst>
                  <a:outerShdw blurRad="38100" dist="38100" dir="2700000" algn="tl">
                    <a:srgbClr val="000000"/>
                  </a:outerShdw>
                </a:effectLst>
              </a:rPr>
              <a:t>Tier-</a:t>
            </a:r>
            <a:r>
              <a:rPr lang="es-ES" sz="2400" b="1" dirty="0" smtClean="0">
                <a:solidFill>
                  <a:srgbClr val="008000"/>
                </a:solidFill>
                <a:effectLst>
                  <a:outerShdw blurRad="38100" dist="38100" dir="2700000" algn="tl">
                    <a:srgbClr val="000000"/>
                  </a:outerShdw>
                </a:effectLst>
              </a:rPr>
              <a:t>1s</a:t>
            </a:r>
            <a:endParaRPr lang="es-ES" sz="2400" b="1" dirty="0">
              <a:solidFill>
                <a:srgbClr val="008000"/>
              </a:solidFill>
              <a:effectLst>
                <a:outerShdw blurRad="38100" dist="38100" dir="2700000" algn="tl">
                  <a:srgbClr val="000000"/>
                </a:outerShdw>
              </a:effectLst>
            </a:endParaRPr>
          </a:p>
        </p:txBody>
      </p:sp>
      <p:sp>
        <p:nvSpPr>
          <p:cNvPr id="285703" name="Text Box 7"/>
          <p:cNvSpPr txBox="1">
            <a:spLocks noChangeArrowheads="1"/>
          </p:cNvSpPr>
          <p:nvPr/>
        </p:nvSpPr>
        <p:spPr bwMode="auto">
          <a:xfrm>
            <a:off x="322263" y="5373688"/>
            <a:ext cx="8497887"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 sz="2400" dirty="0" smtClean="0"/>
              <a:t>CERN and </a:t>
            </a:r>
            <a:r>
              <a:rPr lang="es-ES" sz="2400" dirty="0" err="1" smtClean="0"/>
              <a:t>the</a:t>
            </a:r>
            <a:r>
              <a:rPr lang="es-ES" sz="2400" dirty="0" smtClean="0"/>
              <a:t> Tier-1 centers are </a:t>
            </a:r>
            <a:r>
              <a:rPr lang="es-ES" sz="2400" dirty="0" err="1" smtClean="0"/>
              <a:t>connected</a:t>
            </a:r>
            <a:r>
              <a:rPr lang="es-ES" sz="2400" dirty="0" smtClean="0"/>
              <a:t> </a:t>
            </a:r>
            <a:r>
              <a:rPr lang="es-ES" sz="2400" dirty="0" err="1" smtClean="0"/>
              <a:t>through</a:t>
            </a:r>
            <a:r>
              <a:rPr lang="es-ES" sz="2400" dirty="0" smtClean="0"/>
              <a:t> </a:t>
            </a:r>
            <a:r>
              <a:rPr lang="es-ES" sz="2400" dirty="0" err="1" smtClean="0"/>
              <a:t>an</a:t>
            </a:r>
            <a:r>
              <a:rPr lang="es-ES" sz="2400" dirty="0" smtClean="0"/>
              <a:t> </a:t>
            </a:r>
            <a:r>
              <a:rPr lang="es-ES" sz="2400" dirty="0" err="1" smtClean="0"/>
              <a:t>optical</a:t>
            </a:r>
            <a:r>
              <a:rPr lang="es-ES" sz="2400" dirty="0" smtClean="0"/>
              <a:t> </a:t>
            </a:r>
            <a:r>
              <a:rPr lang="es-ES" sz="2400" dirty="0" err="1" smtClean="0"/>
              <a:t>private</a:t>
            </a:r>
            <a:r>
              <a:rPr lang="es-ES" sz="2400" dirty="0" smtClean="0"/>
              <a:t> </a:t>
            </a:r>
            <a:r>
              <a:rPr lang="es-ES" sz="2400" dirty="0" err="1" smtClean="0"/>
              <a:t>communications</a:t>
            </a:r>
            <a:r>
              <a:rPr lang="es-ES" sz="2400" dirty="0" smtClean="0"/>
              <a:t> </a:t>
            </a:r>
            <a:r>
              <a:rPr lang="es-ES" sz="2400" dirty="0" err="1" smtClean="0"/>
              <a:t>network</a:t>
            </a:r>
            <a:r>
              <a:rPr lang="es-ES" sz="2400" dirty="0" smtClean="0"/>
              <a:t> </a:t>
            </a:r>
            <a:r>
              <a:rPr lang="es-ES" sz="2400" dirty="0" err="1" smtClean="0"/>
              <a:t>with</a:t>
            </a:r>
            <a:r>
              <a:rPr lang="es-ES" sz="2400" dirty="0" smtClean="0"/>
              <a:t> a </a:t>
            </a:r>
            <a:r>
              <a:rPr lang="es-ES" sz="2400" dirty="0" err="1" smtClean="0"/>
              <a:t>bandwidth</a:t>
            </a:r>
            <a:r>
              <a:rPr lang="es-ES" sz="2400" dirty="0" smtClean="0"/>
              <a:t> of </a:t>
            </a:r>
            <a:r>
              <a:rPr lang="es-ES" sz="2400" b="1" dirty="0" smtClean="0">
                <a:solidFill>
                  <a:srgbClr val="008000"/>
                </a:solidFill>
                <a:effectLst>
                  <a:outerShdw blurRad="38100" dist="38100" dir="2700000" algn="tl">
                    <a:srgbClr val="000000"/>
                  </a:outerShdw>
                </a:effectLst>
              </a:rPr>
              <a:t>10.000 </a:t>
            </a:r>
            <a:r>
              <a:rPr lang="es-ES" sz="2400" b="1" dirty="0">
                <a:solidFill>
                  <a:srgbClr val="008000"/>
                </a:solidFill>
                <a:effectLst>
                  <a:outerShdw blurRad="38100" dist="38100" dir="2700000" algn="tl">
                    <a:srgbClr val="000000"/>
                  </a:outerShdw>
                </a:effectLst>
              </a:rPr>
              <a:t>Megabits </a:t>
            </a:r>
            <a:r>
              <a:rPr lang="es-ES" sz="2400" b="1" dirty="0" smtClean="0">
                <a:solidFill>
                  <a:srgbClr val="008000"/>
                </a:solidFill>
                <a:effectLst>
                  <a:outerShdw blurRad="38100" dist="38100" dir="2700000" algn="tl">
                    <a:srgbClr val="000000"/>
                  </a:outerShdw>
                </a:effectLst>
              </a:rPr>
              <a:t>per </a:t>
            </a:r>
            <a:r>
              <a:rPr lang="es-ES" sz="2400" b="1" dirty="0" err="1" smtClean="0">
                <a:solidFill>
                  <a:srgbClr val="008000"/>
                </a:solidFill>
                <a:effectLst>
                  <a:outerShdw blurRad="38100" dist="38100" dir="2700000" algn="tl">
                    <a:srgbClr val="000000"/>
                  </a:outerShdw>
                </a:effectLst>
              </a:rPr>
              <a:t>second</a:t>
            </a:r>
            <a:r>
              <a:rPr lang="es-ES" sz="2400" b="1" dirty="0" smtClean="0">
                <a:solidFill>
                  <a:srgbClr val="008000"/>
                </a:solidFill>
                <a:effectLst>
                  <a:outerShdw blurRad="38100" dist="38100" dir="2700000" algn="tl">
                    <a:srgbClr val="000000"/>
                  </a:outerShdw>
                </a:effectLst>
              </a:rPr>
              <a:t> – </a:t>
            </a:r>
            <a:r>
              <a:rPr lang="es-ES" sz="2400" b="1" dirty="0" smtClean="0">
                <a:solidFill>
                  <a:srgbClr val="FF6600"/>
                </a:solidFill>
                <a:effectLst>
                  <a:outerShdw blurRad="38100" dist="38100" dir="2700000" algn="tl">
                    <a:srgbClr val="000000"/>
                  </a:outerShdw>
                </a:effectLst>
              </a:rPr>
              <a:t>more </a:t>
            </a:r>
            <a:r>
              <a:rPr lang="es-ES" sz="2400" b="1" dirty="0" err="1" smtClean="0">
                <a:solidFill>
                  <a:srgbClr val="FF6600"/>
                </a:solidFill>
                <a:effectLst>
                  <a:outerShdw blurRad="38100" dist="38100" dir="2700000" algn="tl">
                    <a:srgbClr val="000000"/>
                  </a:outerShdw>
                </a:effectLst>
              </a:rPr>
              <a:t>than</a:t>
            </a:r>
            <a:r>
              <a:rPr lang="es-ES" sz="2400" b="1" dirty="0" smtClean="0">
                <a:solidFill>
                  <a:srgbClr val="FF6600"/>
                </a:solidFill>
                <a:effectLst>
                  <a:outerShdw blurRad="38100" dist="38100" dir="2700000" algn="tl">
                    <a:srgbClr val="000000"/>
                  </a:outerShdw>
                </a:effectLst>
              </a:rPr>
              <a:t> 1000 ADSL </a:t>
            </a:r>
            <a:r>
              <a:rPr lang="es-ES" sz="2400" b="1" dirty="0" err="1" smtClean="0">
                <a:solidFill>
                  <a:srgbClr val="FF6600"/>
                </a:solidFill>
                <a:effectLst>
                  <a:outerShdw blurRad="38100" dist="38100" dir="2700000" algn="tl">
                    <a:srgbClr val="000000"/>
                  </a:outerShdw>
                </a:effectLst>
              </a:rPr>
              <a:t>lines</a:t>
            </a:r>
            <a:r>
              <a:rPr lang="es-ES" sz="2400" b="1" dirty="0" smtClean="0">
                <a:solidFill>
                  <a:srgbClr val="FF6600"/>
                </a:solidFill>
                <a:effectLst>
                  <a:outerShdw blurRad="38100" dist="38100" dir="2700000" algn="tl">
                    <a:srgbClr val="000000"/>
                  </a:outerShdw>
                </a:effectLst>
              </a:rPr>
              <a:t> </a:t>
            </a:r>
            <a:endParaRPr lang="es-ES" sz="2400" b="1" dirty="0">
              <a:solidFill>
                <a:srgbClr val="FF6600"/>
              </a:solidFill>
              <a:effectLst>
                <a:outerShdw blurRad="38100" dist="38100" dir="2700000" algn="tl">
                  <a:srgbClr val="000000"/>
                </a:outerShdw>
              </a:effectLst>
            </a:endParaRPr>
          </a:p>
        </p:txBody>
      </p:sp>
      <p:sp>
        <p:nvSpPr>
          <p:cNvPr id="285706" name="Text Box 10"/>
          <p:cNvSpPr txBox="1">
            <a:spLocks noChangeArrowheads="1"/>
          </p:cNvSpPr>
          <p:nvPr/>
        </p:nvSpPr>
        <p:spPr bwMode="auto">
          <a:xfrm>
            <a:off x="323849" y="4113213"/>
            <a:ext cx="839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2400" dirty="0" err="1" smtClean="0"/>
              <a:t>These</a:t>
            </a:r>
            <a:r>
              <a:rPr lang="es-ES" sz="2400" dirty="0" smtClean="0"/>
              <a:t> centers </a:t>
            </a:r>
            <a:r>
              <a:rPr lang="es-ES" sz="2400" dirty="0" err="1" smtClean="0"/>
              <a:t>keep</a:t>
            </a:r>
            <a:r>
              <a:rPr lang="es-ES" sz="2400" dirty="0" smtClean="0"/>
              <a:t> a </a:t>
            </a:r>
            <a:r>
              <a:rPr lang="es-ES" sz="2400" b="1" dirty="0" err="1" smtClean="0">
                <a:solidFill>
                  <a:srgbClr val="3333CC"/>
                </a:solidFill>
              </a:rPr>
              <a:t>backup</a:t>
            </a:r>
            <a:r>
              <a:rPr lang="es-ES" sz="2400" b="1" dirty="0" smtClean="0">
                <a:solidFill>
                  <a:srgbClr val="3333CC"/>
                </a:solidFill>
              </a:rPr>
              <a:t> </a:t>
            </a:r>
            <a:r>
              <a:rPr lang="es-ES" sz="2400" b="1" dirty="0" err="1" smtClean="0">
                <a:solidFill>
                  <a:srgbClr val="3333CC"/>
                </a:solidFill>
              </a:rPr>
              <a:t>copy</a:t>
            </a:r>
            <a:r>
              <a:rPr lang="es-ES" sz="2400" b="1" dirty="0" smtClean="0">
                <a:solidFill>
                  <a:srgbClr val="3333CC"/>
                </a:solidFill>
              </a:rPr>
              <a:t> of </a:t>
            </a:r>
            <a:r>
              <a:rPr lang="es-ES" sz="2400" b="1" dirty="0" err="1" smtClean="0">
                <a:solidFill>
                  <a:srgbClr val="3333CC"/>
                </a:solidFill>
              </a:rPr>
              <a:t>the</a:t>
            </a:r>
            <a:r>
              <a:rPr lang="es-ES" sz="2400" b="1" dirty="0" smtClean="0">
                <a:solidFill>
                  <a:srgbClr val="3333CC"/>
                </a:solidFill>
              </a:rPr>
              <a:t> </a:t>
            </a:r>
            <a:r>
              <a:rPr lang="es-ES" sz="2400" b="1" dirty="0" err="1" smtClean="0">
                <a:solidFill>
                  <a:srgbClr val="3333CC"/>
                </a:solidFill>
              </a:rPr>
              <a:t>raw</a:t>
            </a:r>
            <a:r>
              <a:rPr lang="es-ES" sz="2400" b="1" dirty="0" smtClean="0">
                <a:solidFill>
                  <a:srgbClr val="3333CC"/>
                </a:solidFill>
              </a:rPr>
              <a:t> data </a:t>
            </a:r>
            <a:r>
              <a:rPr lang="es-ES" sz="2400" dirty="0" smtClean="0"/>
              <a:t>and </a:t>
            </a:r>
            <a:r>
              <a:rPr lang="es-ES" sz="2400" dirty="0" err="1" smtClean="0"/>
              <a:t>perform</a:t>
            </a:r>
            <a:r>
              <a:rPr lang="es-ES" sz="2400" dirty="0" smtClean="0"/>
              <a:t> </a:t>
            </a:r>
            <a:r>
              <a:rPr lang="es-ES" sz="2400" b="1" dirty="0" err="1" smtClean="0">
                <a:solidFill>
                  <a:srgbClr val="3333CC"/>
                </a:solidFill>
              </a:rPr>
              <a:t>organized</a:t>
            </a:r>
            <a:r>
              <a:rPr lang="es-ES" sz="2400" b="1" dirty="0" smtClean="0">
                <a:solidFill>
                  <a:srgbClr val="3333CC"/>
                </a:solidFill>
              </a:rPr>
              <a:t> </a:t>
            </a:r>
            <a:r>
              <a:rPr lang="es-ES" sz="2400" b="1" dirty="0" err="1" smtClean="0">
                <a:solidFill>
                  <a:srgbClr val="3333CC"/>
                </a:solidFill>
              </a:rPr>
              <a:t>mass</a:t>
            </a:r>
            <a:r>
              <a:rPr lang="es-ES" sz="2400" b="1" dirty="0" smtClean="0">
                <a:solidFill>
                  <a:srgbClr val="3333CC"/>
                </a:solidFill>
              </a:rPr>
              <a:t> data </a:t>
            </a:r>
            <a:r>
              <a:rPr lang="es-ES" sz="2400" b="1" dirty="0" err="1" smtClean="0">
                <a:solidFill>
                  <a:srgbClr val="3333CC"/>
                </a:solidFill>
              </a:rPr>
              <a:t>processing</a:t>
            </a:r>
            <a:r>
              <a:rPr lang="es-ES" sz="2400" b="1" dirty="0" smtClean="0">
                <a:solidFill>
                  <a:srgbClr val="3333CC"/>
                </a:solidFill>
              </a:rPr>
              <a:t> </a:t>
            </a:r>
            <a:r>
              <a:rPr lang="es-ES" sz="2400" dirty="0" smtClean="0"/>
              <a:t>(</a:t>
            </a:r>
            <a:r>
              <a:rPr lang="es-ES" sz="2400" dirty="0" err="1" smtClean="0"/>
              <a:t>reconstruction</a:t>
            </a:r>
            <a:r>
              <a:rPr lang="es-ES" sz="2400" dirty="0" smtClean="0"/>
              <a:t>)</a:t>
            </a:r>
            <a:endParaRPr lang="es-ES" sz="2400" dirty="0"/>
          </a:p>
        </p:txBody>
      </p:sp>
      <p:sp>
        <p:nvSpPr>
          <p:cNvPr id="285707" name="Line 11"/>
          <p:cNvSpPr>
            <a:spLocks noChangeShapeType="1"/>
          </p:cNvSpPr>
          <p:nvPr/>
        </p:nvSpPr>
        <p:spPr bwMode="auto">
          <a:xfrm flipH="1">
            <a:off x="4932363" y="2636838"/>
            <a:ext cx="431800" cy="2873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5708" name="Text Box 12"/>
          <p:cNvSpPr txBox="1">
            <a:spLocks noChangeArrowheads="1"/>
          </p:cNvSpPr>
          <p:nvPr/>
        </p:nvSpPr>
        <p:spPr bwMode="auto">
          <a:xfrm>
            <a:off x="5324475" y="2492375"/>
            <a:ext cx="614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FF0000"/>
                </a:solidFill>
              </a:rPr>
              <a:t>CERN</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10240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7F09A4-3683-1644-8918-2B0D89489344}" type="slidenum">
              <a:rPr lang="en-GB" sz="800">
                <a:latin typeface="Times New Roman" charset="0"/>
              </a:rPr>
              <a:pPr eaLnBrk="1" hangingPunct="1"/>
              <a:t>28</a:t>
            </a:fld>
            <a:endParaRPr lang="en-GB" sz="800">
              <a:latin typeface="Times New Roman" charset="0"/>
            </a:endParaRPr>
          </a:p>
        </p:txBody>
      </p:sp>
      <p:pic>
        <p:nvPicPr>
          <p:cNvPr id="1024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PIC Tier-1 (Barcelona)</a:t>
            </a:r>
          </a:p>
        </p:txBody>
      </p:sp>
      <p:pic>
        <p:nvPicPr>
          <p:cNvPr id="59394" name="Picture 4" descr="DSC_05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4102100"/>
            <a:ext cx="4570412"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descr="DSC_05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3556000"/>
            <a:ext cx="44354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68900" y="990600"/>
            <a:ext cx="2921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457200" y="908050"/>
            <a:ext cx="45847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lgn="l">
              <a:spcBef>
                <a:spcPct val="20000"/>
              </a:spcBef>
              <a:defRPr/>
            </a:pPr>
            <a:r>
              <a:rPr lang="es-ES" sz="2400" dirty="0" err="1" smtClean="0"/>
              <a:t>The</a:t>
            </a:r>
            <a:r>
              <a:rPr lang="es-ES" sz="2400" dirty="0" smtClean="0"/>
              <a:t> </a:t>
            </a:r>
            <a:r>
              <a:rPr lang="es-ES" sz="2400" dirty="0" err="1" smtClean="0"/>
              <a:t>Spanish</a:t>
            </a:r>
            <a:r>
              <a:rPr lang="es-ES" sz="2400" dirty="0" smtClean="0"/>
              <a:t> Tier-1 center: </a:t>
            </a:r>
            <a:r>
              <a:rPr lang="es-ES" sz="2400" dirty="0"/>
              <a:t/>
            </a:r>
            <a:br>
              <a:rPr lang="es-ES" sz="2400" dirty="0"/>
            </a:br>
            <a:r>
              <a:rPr lang="es-ES" sz="2400" dirty="0">
                <a:solidFill>
                  <a:srgbClr val="3333CC"/>
                </a:solidFill>
              </a:rPr>
              <a:t>Puerto de Información Científica (PIC)</a:t>
            </a:r>
            <a:r>
              <a:rPr lang="es-ES" sz="2400" dirty="0"/>
              <a:t>, Barcelona</a:t>
            </a:r>
          </a:p>
          <a:p>
            <a:pPr marL="342900" indent="-342900" algn="l">
              <a:spcBef>
                <a:spcPct val="20000"/>
              </a:spcBef>
              <a:defRPr/>
            </a:pPr>
            <a:r>
              <a:rPr lang="es-ES" sz="2400" dirty="0" err="1" smtClean="0"/>
              <a:t>Managed</a:t>
            </a:r>
            <a:r>
              <a:rPr lang="es-ES" sz="2400" dirty="0" smtClean="0"/>
              <a:t> </a:t>
            </a:r>
            <a:r>
              <a:rPr lang="es-ES" sz="2400" dirty="0" err="1" smtClean="0"/>
              <a:t>by</a:t>
            </a:r>
            <a:r>
              <a:rPr lang="es-ES" sz="2400" dirty="0" smtClean="0"/>
              <a:t> CIEMAT </a:t>
            </a:r>
            <a:r>
              <a:rPr lang="es-ES" sz="2400" dirty="0"/>
              <a:t>&amp;</a:t>
            </a:r>
            <a:r>
              <a:rPr lang="es-ES" sz="2400" dirty="0" smtClean="0"/>
              <a:t> </a:t>
            </a:r>
            <a:r>
              <a:rPr lang="es-ES" sz="2400" dirty="0"/>
              <a:t>IFAE</a:t>
            </a:r>
          </a:p>
          <a:p>
            <a:pPr marL="342900" indent="-342900" algn="l">
              <a:spcBef>
                <a:spcPct val="20000"/>
              </a:spcBef>
              <a:defRPr/>
            </a:pPr>
            <a:r>
              <a:rPr lang="es-ES" sz="2400" dirty="0"/>
              <a:t>4k </a:t>
            </a:r>
            <a:r>
              <a:rPr lang="es-ES" sz="2400" dirty="0" err="1"/>
              <a:t>CPUs</a:t>
            </a:r>
            <a:r>
              <a:rPr lang="es-ES" sz="2400" dirty="0"/>
              <a:t>, 6 PB </a:t>
            </a:r>
            <a:r>
              <a:rPr lang="es-ES" sz="2400" dirty="0" smtClean="0"/>
              <a:t>disk, </a:t>
            </a:r>
            <a:r>
              <a:rPr lang="es-ES" sz="2400" dirty="0"/>
              <a:t>8 PB </a:t>
            </a:r>
            <a:r>
              <a:rPr lang="es-ES" sz="2400" dirty="0" smtClean="0"/>
              <a:t>tape</a:t>
            </a:r>
            <a:endParaRPr lang="es-ES" sz="2400" dirty="0"/>
          </a:p>
          <a:p>
            <a:pPr marL="342900" indent="-342900" algn="l">
              <a:spcBef>
                <a:spcPct val="20000"/>
              </a:spcBef>
              <a:defRPr/>
            </a:pPr>
            <a:r>
              <a:rPr lang="es-ES" sz="2400" dirty="0"/>
              <a:t> </a:t>
            </a:r>
          </a:p>
        </p:txBody>
      </p:sp>
      <p:pic>
        <p:nvPicPr>
          <p:cNvPr id="5939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6050" y="2425700"/>
            <a:ext cx="24955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1825" y="3073400"/>
            <a:ext cx="2378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atin typeface="Arial" charset="0"/>
                <a:ea typeface="ＭＳ Ｐゴシック" charset="0"/>
                <a:cs typeface="ＭＳ Ｐゴシック" charset="0"/>
              </a:rPr>
              <a:t>Global effort, global success</a:t>
            </a:r>
          </a:p>
        </p:txBody>
      </p:sp>
      <p:sp>
        <p:nvSpPr>
          <p:cNvPr id="16386" name="Footer Placeholder 4"/>
          <p:cNvSpPr>
            <a:spLocks noGrp="1"/>
          </p:cNvSpPr>
          <p:nvPr>
            <p:ph type="ftr" sz="quarter" idx="4294967295"/>
          </p:nvPr>
        </p:nvSpPr>
        <p:spPr bwMode="auto">
          <a:xfrm>
            <a:off x="2335213" y="6661150"/>
            <a:ext cx="3740150" cy="252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Perspectives</a:t>
            </a:r>
          </a:p>
        </p:txBody>
      </p:sp>
      <p:sp>
        <p:nvSpPr>
          <p:cNvPr id="16387"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632426-35C7-0E43-AA64-2C5E266190BD}" type="slidenum">
              <a:rPr lang="en-GB" sz="800">
                <a:latin typeface="Times New Roman" charset="0"/>
              </a:rPr>
              <a:pPr eaLnBrk="1" hangingPunct="1"/>
              <a:t>3</a:t>
            </a:fld>
            <a:endParaRPr lang="en-GB" sz="800">
              <a:latin typeface="Times New Roman" charset="0"/>
            </a:endParaRPr>
          </a:p>
        </p:txBody>
      </p:sp>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892175"/>
            <a:ext cx="2373312"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4211638"/>
            <a:ext cx="39195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975" y="928688"/>
            <a:ext cx="432911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175" y="4881563"/>
            <a:ext cx="49291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hanksForTheBoso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17700" y="1811338"/>
            <a:ext cx="53340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9"/>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p:cTn id="7" dur="1000" fill="hold"/>
                                        <p:tgtEl>
                                          <p:spTgt spid="17416"/>
                                        </p:tgtEl>
                                        <p:attrNameLst>
                                          <p:attrName>ppt_w</p:attrName>
                                        </p:attrNameLst>
                                      </p:cBhvr>
                                      <p:tavLst>
                                        <p:tav tm="0">
                                          <p:val>
                                            <p:fltVal val="0"/>
                                          </p:val>
                                        </p:tav>
                                        <p:tav tm="100000">
                                          <p:val>
                                            <p:strVal val="#ppt_w"/>
                                          </p:val>
                                        </p:tav>
                                      </p:tavLst>
                                    </p:anim>
                                    <p:anim calcmode="lin" valueType="num">
                                      <p:cBhvr>
                                        <p:cTn id="8" dur="1000" fill="hold"/>
                                        <p:tgtEl>
                                          <p:spTgt spid="174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p:cTn id="13" dur="1000" fill="hold"/>
                                        <p:tgtEl>
                                          <p:spTgt spid="17414"/>
                                        </p:tgtEl>
                                        <p:attrNameLst>
                                          <p:attrName>ppt_w</p:attrName>
                                        </p:attrNameLst>
                                      </p:cBhvr>
                                      <p:tavLst>
                                        <p:tav tm="0">
                                          <p:val>
                                            <p:fltVal val="0"/>
                                          </p:val>
                                        </p:tav>
                                        <p:tav tm="100000">
                                          <p:val>
                                            <p:strVal val="#ppt_w"/>
                                          </p:val>
                                        </p:tav>
                                      </p:tavLst>
                                    </p:anim>
                                    <p:anim calcmode="lin" valueType="num">
                                      <p:cBhvr>
                                        <p:cTn id="14" dur="10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a:extLst>
              <a:ext uri="{28A0092B-C50C-407E-A947-70E740481C1C}">
                <a14:useLocalDpi xmlns:a14="http://schemas.microsoft.com/office/drawing/2010/main" val="0"/>
              </a:ext>
            </a:extLst>
          </a:blip>
          <a:srcRect l="9288" r="9288" b="3490"/>
          <a:stretch>
            <a:fillRect/>
          </a:stretch>
        </p:blipFill>
        <p:spPr bwMode="auto">
          <a:xfrm>
            <a:off x="-36513" y="777875"/>
            <a:ext cx="9144001"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Rectangle 3"/>
          <p:cNvSpPr>
            <a:spLocks noChangeArrowheads="1"/>
          </p:cNvSpPr>
          <p:nvPr/>
        </p:nvSpPr>
        <p:spPr bwMode="auto">
          <a:xfrm>
            <a:off x="7610299" y="822502"/>
            <a:ext cx="1547812" cy="288925"/>
          </a:xfrm>
          <a:prstGeom prst="rect">
            <a:avLst/>
          </a:prstGeom>
          <a:solidFill>
            <a:srgbClr val="A4AF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443" name="Rectangle 4"/>
          <p:cNvSpPr>
            <a:spLocks noGrp="1" noChangeArrowheads="1"/>
          </p:cNvSpPr>
          <p:nvPr>
            <p:ph type="title"/>
          </p:nvPr>
        </p:nvSpPr>
        <p:spPr/>
        <p:txBody>
          <a:bodyPr/>
          <a:lstStyle/>
          <a:p>
            <a:r>
              <a:rPr lang="es-ES" dirty="0" smtClean="0">
                <a:latin typeface="Arial" charset="0"/>
                <a:ea typeface="ＭＳ Ｐゴシック" charset="0"/>
                <a:cs typeface="ＭＳ Ｐゴシック" charset="0"/>
              </a:rPr>
              <a:t>Tier</a:t>
            </a:r>
            <a:r>
              <a:rPr lang="es-ES" dirty="0">
                <a:latin typeface="Arial" charset="0"/>
                <a:ea typeface="ＭＳ Ｐゴシック" charset="0"/>
                <a:cs typeface="ＭＳ Ｐゴシック" charset="0"/>
              </a:rPr>
              <a:t>-</a:t>
            </a:r>
            <a:r>
              <a:rPr lang="es-ES" dirty="0" smtClean="0">
                <a:latin typeface="Arial" charset="0"/>
                <a:ea typeface="ＭＳ Ｐゴシック" charset="0"/>
                <a:cs typeface="ＭＳ Ｐゴシック" charset="0"/>
              </a:rPr>
              <a:t>2 Centers</a:t>
            </a:r>
            <a:endParaRPr lang="es-ES" dirty="0">
              <a:latin typeface="Arial" charset="0"/>
              <a:ea typeface="ＭＳ Ｐゴシック" charset="0"/>
              <a:cs typeface="ＭＳ Ｐゴシック" charset="0"/>
            </a:endParaRPr>
          </a:p>
        </p:txBody>
      </p:sp>
      <p:sp>
        <p:nvSpPr>
          <p:cNvPr id="295941" name="Text Box 5"/>
          <p:cNvSpPr txBox="1">
            <a:spLocks noChangeArrowheads="1"/>
          </p:cNvSpPr>
          <p:nvPr/>
        </p:nvSpPr>
        <p:spPr bwMode="auto">
          <a:xfrm>
            <a:off x="250825" y="950913"/>
            <a:ext cx="8135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 sz="2400" dirty="0" smtClean="0"/>
              <a:t>150+ </a:t>
            </a:r>
            <a:r>
              <a:rPr lang="es-ES" sz="2400" dirty="0" err="1" smtClean="0"/>
              <a:t>secondary</a:t>
            </a:r>
            <a:r>
              <a:rPr lang="es-ES" sz="2400" dirty="0" smtClean="0"/>
              <a:t> centers in </a:t>
            </a:r>
            <a:r>
              <a:rPr lang="es-ES" sz="2400" dirty="0"/>
              <a:t>50+ </a:t>
            </a:r>
            <a:r>
              <a:rPr lang="es-ES" sz="2400" dirty="0" err="1" smtClean="0"/>
              <a:t>countries</a:t>
            </a:r>
            <a:r>
              <a:rPr lang="es-ES" sz="2400" dirty="0" smtClean="0"/>
              <a:t>: </a:t>
            </a:r>
            <a:r>
              <a:rPr lang="es-ES" sz="2400" b="1" dirty="0" smtClean="0">
                <a:solidFill>
                  <a:srgbClr val="0000F2"/>
                </a:solidFill>
                <a:effectLst>
                  <a:outerShdw blurRad="38100" dist="38100" dir="2700000" algn="tl">
                    <a:srgbClr val="000000"/>
                  </a:outerShdw>
                </a:effectLst>
              </a:rPr>
              <a:t>Tier</a:t>
            </a:r>
            <a:r>
              <a:rPr lang="es-ES" sz="2400" b="1" dirty="0">
                <a:solidFill>
                  <a:srgbClr val="0000F2"/>
                </a:solidFill>
                <a:effectLst>
                  <a:outerShdw blurRad="38100" dist="38100" dir="2700000" algn="tl">
                    <a:srgbClr val="000000"/>
                  </a:outerShdw>
                </a:effectLst>
              </a:rPr>
              <a:t>-</a:t>
            </a:r>
            <a:r>
              <a:rPr lang="es-ES" sz="2400" b="1" dirty="0" smtClean="0">
                <a:solidFill>
                  <a:srgbClr val="0000F2"/>
                </a:solidFill>
                <a:effectLst>
                  <a:outerShdw blurRad="38100" dist="38100" dir="2700000" algn="tl">
                    <a:srgbClr val="000000"/>
                  </a:outerShdw>
                </a:effectLst>
              </a:rPr>
              <a:t>2s</a:t>
            </a:r>
            <a:endParaRPr lang="es-ES" sz="2400" b="1" dirty="0">
              <a:solidFill>
                <a:srgbClr val="0000F2"/>
              </a:solidFill>
              <a:effectLst>
                <a:outerShdw blurRad="38100" dist="38100" dir="2700000" algn="tl">
                  <a:srgbClr val="000000"/>
                </a:outerShdw>
              </a:effectLst>
            </a:endParaRPr>
          </a:p>
        </p:txBody>
      </p:sp>
      <p:sp>
        <p:nvSpPr>
          <p:cNvPr id="295942" name="Text Box 6"/>
          <p:cNvSpPr txBox="1">
            <a:spLocks noChangeArrowheads="1"/>
          </p:cNvSpPr>
          <p:nvPr/>
        </p:nvSpPr>
        <p:spPr bwMode="auto">
          <a:xfrm>
            <a:off x="266525" y="5527675"/>
            <a:ext cx="8135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 sz="2400" dirty="0" err="1" smtClean="0"/>
              <a:t>These</a:t>
            </a:r>
            <a:r>
              <a:rPr lang="es-ES" sz="2400" dirty="0" smtClean="0"/>
              <a:t> centers are </a:t>
            </a:r>
            <a:r>
              <a:rPr lang="es-ES" sz="2400" dirty="0" err="1" smtClean="0"/>
              <a:t>specialized</a:t>
            </a:r>
            <a:r>
              <a:rPr lang="es-ES" sz="2400" dirty="0" smtClean="0"/>
              <a:t> in </a:t>
            </a:r>
            <a:r>
              <a:rPr lang="es-ES" sz="2400" b="1" dirty="0" err="1" smtClean="0">
                <a:solidFill>
                  <a:srgbClr val="3333CC"/>
                </a:solidFill>
              </a:rPr>
              <a:t>production</a:t>
            </a:r>
            <a:r>
              <a:rPr lang="es-ES" sz="2400" b="1" dirty="0" smtClean="0">
                <a:solidFill>
                  <a:srgbClr val="3333CC"/>
                </a:solidFill>
              </a:rPr>
              <a:t> of </a:t>
            </a:r>
            <a:r>
              <a:rPr lang="es-ES" sz="2400" b="1" dirty="0" err="1" smtClean="0">
                <a:solidFill>
                  <a:srgbClr val="3333CC"/>
                </a:solidFill>
              </a:rPr>
              <a:t>simulated</a:t>
            </a:r>
            <a:r>
              <a:rPr lang="es-ES" sz="2400" dirty="0" smtClean="0"/>
              <a:t> </a:t>
            </a:r>
            <a:r>
              <a:rPr lang="es-ES" sz="2400" b="1" dirty="0" smtClean="0">
                <a:solidFill>
                  <a:srgbClr val="3333CC"/>
                </a:solidFill>
              </a:rPr>
              <a:t>data</a:t>
            </a:r>
            <a:r>
              <a:rPr lang="es-ES" sz="2400" dirty="0" smtClean="0"/>
              <a:t> and </a:t>
            </a:r>
            <a:r>
              <a:rPr lang="es-ES" sz="2400" b="1" dirty="0" smtClean="0">
                <a:solidFill>
                  <a:srgbClr val="3333CC"/>
                </a:solidFill>
              </a:rPr>
              <a:t>data </a:t>
            </a:r>
            <a:r>
              <a:rPr lang="es-ES" sz="2400" b="1" dirty="0" err="1" smtClean="0">
                <a:solidFill>
                  <a:srgbClr val="3333CC"/>
                </a:solidFill>
              </a:rPr>
              <a:t>analysis</a:t>
            </a:r>
            <a:endParaRPr lang="es-ES" sz="2400" b="1" dirty="0">
              <a:solidFill>
                <a:srgbClr val="3333CC"/>
              </a:solidFill>
            </a:endParaRPr>
          </a:p>
        </p:txBody>
      </p:sp>
      <p:sp>
        <p:nvSpPr>
          <p:cNvPr id="9" name="Rectangle 3"/>
          <p:cNvSpPr>
            <a:spLocks noChangeArrowheads="1"/>
          </p:cNvSpPr>
          <p:nvPr/>
        </p:nvSpPr>
        <p:spPr bwMode="auto">
          <a:xfrm>
            <a:off x="7610299" y="1541280"/>
            <a:ext cx="1547812" cy="288925"/>
          </a:xfrm>
          <a:prstGeom prst="rect">
            <a:avLst/>
          </a:prstGeom>
          <a:solidFill>
            <a:srgbClr val="A4AF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Text Box 9"/>
          <p:cNvSpPr txBox="1">
            <a:spLocks noChangeArrowheads="1"/>
          </p:cNvSpPr>
          <p:nvPr/>
        </p:nvSpPr>
        <p:spPr bwMode="auto">
          <a:xfrm>
            <a:off x="7899224" y="4265789"/>
            <a:ext cx="1041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solidFill>
                  <a:schemeClr val="bg1"/>
                </a:solidFill>
              </a:rPr>
              <a:t>PIC Tier-1</a:t>
            </a:r>
          </a:p>
          <a:p>
            <a:pPr>
              <a:defRPr/>
            </a:pPr>
            <a:r>
              <a:rPr lang="en-US" sz="1400" b="1">
                <a:solidFill>
                  <a:schemeClr val="bg1"/>
                </a:solidFill>
              </a:rPr>
              <a:t>Barcelona</a:t>
            </a:r>
          </a:p>
        </p:txBody>
      </p:sp>
      <p:pic>
        <p:nvPicPr>
          <p:cNvPr id="11" name="Picture 11" descr="SWE region all V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545" y="1460677"/>
            <a:ext cx="4102100" cy="357028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7937324" y="2583039"/>
            <a:ext cx="1127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000" b="1">
                <a:solidFill>
                  <a:srgbClr val="00FF00"/>
                </a:solidFill>
              </a:rPr>
              <a:t>PIC [Barcelona]</a:t>
            </a:r>
          </a:p>
        </p:txBody>
      </p:sp>
      <p:sp>
        <p:nvSpPr>
          <p:cNvPr id="13" name="Text Box 13"/>
          <p:cNvSpPr txBox="1">
            <a:spLocks noChangeArrowheads="1"/>
          </p:cNvSpPr>
          <p:nvPr/>
        </p:nvSpPr>
        <p:spPr bwMode="auto">
          <a:xfrm>
            <a:off x="4779786" y="1073327"/>
            <a:ext cx="4249738" cy="320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 sz="1400" b="1">
                <a:solidFill>
                  <a:srgbClr val="FFFF00"/>
                </a:solidFill>
              </a:rPr>
              <a:t>Tier-2s</a:t>
            </a:r>
            <a:r>
              <a:rPr lang="es-ES" sz="1400" b="1">
                <a:solidFill>
                  <a:schemeClr val="bg1"/>
                </a:solidFill>
              </a:rPr>
              <a:t> associados a </a:t>
            </a:r>
            <a:r>
              <a:rPr lang="es-ES" sz="1400" b="1">
                <a:solidFill>
                  <a:srgbClr val="00FF00"/>
                </a:solidFill>
              </a:rPr>
              <a:t>Tier-1 PIC</a:t>
            </a:r>
            <a:endParaRPr lang="es-ES" sz="1400" b="1">
              <a:solidFill>
                <a:schemeClr val="bg1"/>
              </a:solidFill>
            </a:endParaRPr>
          </a:p>
        </p:txBody>
      </p:sp>
      <p:sp>
        <p:nvSpPr>
          <p:cNvPr id="14" name="Rectangle 14"/>
          <p:cNvSpPr>
            <a:spLocks noChangeArrowheads="1"/>
          </p:cNvSpPr>
          <p:nvPr/>
        </p:nvSpPr>
        <p:spPr bwMode="auto">
          <a:xfrm>
            <a:off x="4770261" y="1057452"/>
            <a:ext cx="4260850" cy="49276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Text Box 15"/>
          <p:cNvSpPr txBox="1">
            <a:spLocks noChangeArrowheads="1"/>
          </p:cNvSpPr>
          <p:nvPr/>
        </p:nvSpPr>
        <p:spPr bwMode="auto">
          <a:xfrm>
            <a:off x="7753174" y="2797352"/>
            <a:ext cx="87153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UB [Barcelona]</a:t>
            </a:r>
          </a:p>
        </p:txBody>
      </p:sp>
      <p:sp>
        <p:nvSpPr>
          <p:cNvPr id="16" name="Text Box 16"/>
          <p:cNvSpPr txBox="1">
            <a:spLocks noChangeArrowheads="1"/>
          </p:cNvSpPr>
          <p:nvPr/>
        </p:nvSpPr>
        <p:spPr bwMode="auto">
          <a:xfrm>
            <a:off x="6395861" y="1757539"/>
            <a:ext cx="9747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IFCA [Santander]</a:t>
            </a:r>
          </a:p>
        </p:txBody>
      </p:sp>
      <p:sp>
        <p:nvSpPr>
          <p:cNvPr id="17" name="Text Box 17"/>
          <p:cNvSpPr txBox="1">
            <a:spLocks noChangeArrowheads="1"/>
          </p:cNvSpPr>
          <p:nvPr/>
        </p:nvSpPr>
        <p:spPr bwMode="auto">
          <a:xfrm>
            <a:off x="5532261" y="1922639"/>
            <a:ext cx="889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USC [Santiago]</a:t>
            </a:r>
          </a:p>
        </p:txBody>
      </p:sp>
      <p:sp>
        <p:nvSpPr>
          <p:cNvPr id="18" name="Text Box 18"/>
          <p:cNvSpPr txBox="1">
            <a:spLocks noChangeArrowheads="1"/>
          </p:cNvSpPr>
          <p:nvPr/>
        </p:nvSpPr>
        <p:spPr bwMode="auto">
          <a:xfrm>
            <a:off x="7145161" y="3357739"/>
            <a:ext cx="8540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IFIC [Valéncia]</a:t>
            </a:r>
          </a:p>
        </p:txBody>
      </p:sp>
      <p:sp>
        <p:nvSpPr>
          <p:cNvPr id="19" name="Text Box 19"/>
          <p:cNvSpPr txBox="1">
            <a:spLocks noChangeArrowheads="1"/>
          </p:cNvSpPr>
          <p:nvPr/>
        </p:nvSpPr>
        <p:spPr bwMode="auto">
          <a:xfrm>
            <a:off x="6472061" y="3091039"/>
            <a:ext cx="8064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UAM [Madrid]</a:t>
            </a:r>
          </a:p>
        </p:txBody>
      </p:sp>
      <p:sp>
        <p:nvSpPr>
          <p:cNvPr id="20" name="Text Box 20"/>
          <p:cNvSpPr txBox="1">
            <a:spLocks noChangeArrowheads="1"/>
          </p:cNvSpPr>
          <p:nvPr/>
        </p:nvSpPr>
        <p:spPr bwMode="auto">
          <a:xfrm>
            <a:off x="6345061" y="2608439"/>
            <a:ext cx="965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CIEMAT [Madrid]</a:t>
            </a:r>
          </a:p>
        </p:txBody>
      </p:sp>
      <p:sp>
        <p:nvSpPr>
          <p:cNvPr id="21" name="Text Box 21"/>
          <p:cNvSpPr txBox="1">
            <a:spLocks noChangeArrowheads="1"/>
          </p:cNvSpPr>
          <p:nvPr/>
        </p:nvSpPr>
        <p:spPr bwMode="auto">
          <a:xfrm>
            <a:off x="5459236" y="2710039"/>
            <a:ext cx="8080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LIP [Coimbra]</a:t>
            </a:r>
          </a:p>
        </p:txBody>
      </p:sp>
      <p:sp>
        <p:nvSpPr>
          <p:cNvPr id="22" name="Text Box 22"/>
          <p:cNvSpPr txBox="1">
            <a:spLocks noChangeArrowheads="1"/>
          </p:cNvSpPr>
          <p:nvPr/>
        </p:nvSpPr>
        <p:spPr bwMode="auto">
          <a:xfrm>
            <a:off x="5392561" y="3622852"/>
            <a:ext cx="7254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LIP [Lisboa]</a:t>
            </a:r>
          </a:p>
        </p:txBody>
      </p:sp>
      <p:sp>
        <p:nvSpPr>
          <p:cNvPr id="23" name="Text Box 23"/>
          <p:cNvSpPr txBox="1">
            <a:spLocks noChangeArrowheads="1"/>
          </p:cNvSpPr>
          <p:nvPr/>
        </p:nvSpPr>
        <p:spPr bwMode="auto">
          <a:xfrm>
            <a:off x="4775024" y="5057952"/>
            <a:ext cx="4249737" cy="914400"/>
          </a:xfrm>
          <a:prstGeom prst="rect">
            <a:avLst/>
          </a:prstGeom>
          <a:solidFill>
            <a:schemeClr val="tx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 sz="1900" b="1">
                <a:solidFill>
                  <a:schemeClr val="bg1"/>
                </a:solidFill>
              </a:rPr>
              <a:t>CMS:</a:t>
            </a:r>
            <a:r>
              <a:rPr lang="es-ES" sz="1200" b="1">
                <a:solidFill>
                  <a:schemeClr val="bg2"/>
                </a:solidFill>
              </a:rPr>
              <a:t> </a:t>
            </a:r>
            <a:r>
              <a:rPr lang="es-ES" sz="1100" b="1">
                <a:solidFill>
                  <a:schemeClr val="bg2"/>
                </a:solidFill>
              </a:rPr>
              <a:t>CIEMAT</a:t>
            </a:r>
            <a:r>
              <a:rPr lang="es-ES" sz="1100" b="1">
                <a:solidFill>
                  <a:schemeClr val="bg1"/>
                </a:solidFill>
              </a:rPr>
              <a:t>&amp;</a:t>
            </a:r>
            <a:r>
              <a:rPr lang="es-ES" sz="1100" b="1">
                <a:solidFill>
                  <a:schemeClr val="bg2"/>
                </a:solidFill>
              </a:rPr>
              <a:t>IFCA – LIP_Lisbon</a:t>
            </a:r>
            <a:r>
              <a:rPr lang="es-ES" sz="1100" b="1">
                <a:solidFill>
                  <a:schemeClr val="bg1"/>
                </a:solidFill>
              </a:rPr>
              <a:t>&amp;</a:t>
            </a:r>
            <a:r>
              <a:rPr lang="es-ES" sz="1100" b="1">
                <a:solidFill>
                  <a:schemeClr val="bg2"/>
                </a:solidFill>
              </a:rPr>
              <a:t>LIP_Coimbra</a:t>
            </a:r>
          </a:p>
          <a:p>
            <a:pPr>
              <a:defRPr/>
            </a:pPr>
            <a:r>
              <a:rPr lang="es-ES" sz="1900" b="1">
                <a:solidFill>
                  <a:schemeClr val="bg1"/>
                </a:solidFill>
              </a:rPr>
              <a:t>ATLAS:</a:t>
            </a:r>
            <a:r>
              <a:rPr lang="es-ES" sz="1200" b="1">
                <a:solidFill>
                  <a:schemeClr val="bg2"/>
                </a:solidFill>
              </a:rPr>
              <a:t> </a:t>
            </a:r>
            <a:r>
              <a:rPr lang="es-ES" sz="1100" b="1">
                <a:solidFill>
                  <a:schemeClr val="bg2"/>
                </a:solidFill>
              </a:rPr>
              <a:t>IFAE</a:t>
            </a:r>
            <a:r>
              <a:rPr lang="es-ES" sz="1100" b="1">
                <a:solidFill>
                  <a:schemeClr val="bg1"/>
                </a:solidFill>
              </a:rPr>
              <a:t>&amp;</a:t>
            </a:r>
            <a:r>
              <a:rPr lang="es-ES" sz="1100" b="1">
                <a:solidFill>
                  <a:schemeClr val="bg2"/>
                </a:solidFill>
              </a:rPr>
              <a:t>IFIC</a:t>
            </a:r>
            <a:r>
              <a:rPr lang="es-ES" sz="1100" b="1">
                <a:solidFill>
                  <a:schemeClr val="bg1"/>
                </a:solidFill>
              </a:rPr>
              <a:t>&amp;</a:t>
            </a:r>
            <a:r>
              <a:rPr lang="es-ES" sz="1100" b="1">
                <a:solidFill>
                  <a:schemeClr val="bg2"/>
                </a:solidFill>
              </a:rPr>
              <a:t>UAM – LIP_Lisbon</a:t>
            </a:r>
            <a:r>
              <a:rPr lang="es-ES" sz="1100" b="1">
                <a:solidFill>
                  <a:schemeClr val="bg1"/>
                </a:solidFill>
              </a:rPr>
              <a:t>&amp;</a:t>
            </a:r>
            <a:r>
              <a:rPr lang="es-ES" sz="1100" b="1">
                <a:solidFill>
                  <a:schemeClr val="bg2"/>
                </a:solidFill>
              </a:rPr>
              <a:t>LIP_Coimbra</a:t>
            </a:r>
          </a:p>
          <a:p>
            <a:pPr>
              <a:defRPr/>
            </a:pPr>
            <a:r>
              <a:rPr lang="es-ES" sz="1900" b="1">
                <a:solidFill>
                  <a:schemeClr val="bg1"/>
                </a:solidFill>
              </a:rPr>
              <a:t>LHCb:</a:t>
            </a:r>
            <a:r>
              <a:rPr lang="es-ES" sz="1200" b="1">
                <a:solidFill>
                  <a:schemeClr val="bg2"/>
                </a:solidFill>
              </a:rPr>
              <a:t> </a:t>
            </a:r>
            <a:r>
              <a:rPr lang="es-ES" sz="1100" b="1">
                <a:solidFill>
                  <a:schemeClr val="bg2"/>
                </a:solidFill>
              </a:rPr>
              <a:t>UB</a:t>
            </a:r>
            <a:r>
              <a:rPr lang="es-ES" sz="1100" b="1">
                <a:solidFill>
                  <a:schemeClr val="bg1"/>
                </a:solidFill>
              </a:rPr>
              <a:t>&amp;</a:t>
            </a:r>
            <a:r>
              <a:rPr lang="es-ES" sz="1100" b="1">
                <a:solidFill>
                  <a:schemeClr val="bg2"/>
                </a:solidFill>
              </a:rPr>
              <a:t>USC</a:t>
            </a:r>
          </a:p>
        </p:txBody>
      </p:sp>
      <p:sp>
        <p:nvSpPr>
          <p:cNvPr id="24" name="Line 24"/>
          <p:cNvSpPr>
            <a:spLocks noChangeShapeType="1"/>
          </p:cNvSpPr>
          <p:nvPr/>
        </p:nvSpPr>
        <p:spPr bwMode="auto">
          <a:xfrm flipH="1">
            <a:off x="8123061" y="1667052"/>
            <a:ext cx="685800" cy="762000"/>
          </a:xfrm>
          <a:prstGeom prst="line">
            <a:avLst/>
          </a:prstGeom>
          <a:noFill/>
          <a:ln w="3810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 name="Text Box 25"/>
          <p:cNvSpPr txBox="1">
            <a:spLocks noChangeArrowheads="1"/>
          </p:cNvSpPr>
          <p:nvPr/>
        </p:nvSpPr>
        <p:spPr bwMode="auto">
          <a:xfrm>
            <a:off x="7680149" y="2367139"/>
            <a:ext cx="9572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800">
                <a:solidFill>
                  <a:srgbClr val="FFFF00"/>
                </a:solidFill>
              </a:rPr>
              <a:t>IFAE [Barcelona]</a:t>
            </a:r>
          </a:p>
        </p:txBody>
      </p:sp>
      <p:sp>
        <p:nvSpPr>
          <p:cNvPr id="26" name="Text Box 26"/>
          <p:cNvSpPr txBox="1">
            <a:spLocks noChangeArrowheads="1"/>
          </p:cNvSpPr>
          <p:nvPr/>
        </p:nvSpPr>
        <p:spPr bwMode="auto">
          <a:xfrm>
            <a:off x="8578674" y="1462264"/>
            <a:ext cx="5445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1">
                <a:solidFill>
                  <a:srgbClr val="FF3300"/>
                </a:solidFill>
              </a:rPr>
              <a:t>CERN</a:t>
            </a:r>
          </a:p>
        </p:txBody>
      </p:sp>
      <p:sp>
        <p:nvSpPr>
          <p:cNvPr id="27" name="Line 8"/>
          <p:cNvSpPr>
            <a:spLocks noChangeShapeType="1"/>
          </p:cNvSpPr>
          <p:nvPr/>
        </p:nvSpPr>
        <p:spPr bwMode="auto">
          <a:xfrm>
            <a:off x="4506731" y="3164529"/>
            <a:ext cx="863600" cy="0"/>
          </a:xfrm>
          <a:prstGeom prst="line">
            <a:avLst/>
          </a:prstGeom>
          <a:noFill/>
          <a:ln w="762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animBg="1"/>
      <p:bldP spid="14" grpId="0" animBg="1"/>
      <p:bldP spid="15" grpId="0"/>
      <p:bldP spid="16" grpId="0"/>
      <p:bldP spid="17" grpId="0"/>
      <p:bldP spid="18" grpId="0"/>
      <p:bldP spid="19" grpId="0"/>
      <p:bldP spid="20" grpId="0"/>
      <p:bldP spid="21" grpId="0"/>
      <p:bldP spid="22" grpId="0"/>
      <p:bldP spid="23" grpId="0" animBg="1"/>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dirty="0" err="1">
                <a:latin typeface="Arial" charset="0"/>
                <a:ea typeface="ＭＳ Ｐゴシック" charset="0"/>
                <a:cs typeface="ＭＳ Ｐゴシック" charset="0"/>
              </a:rPr>
              <a:t>RedIris</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Spanish academic network</a:t>
            </a:r>
            <a:endParaRPr lang="en-US" dirty="0">
              <a:latin typeface="Arial" charset="0"/>
              <a:ea typeface="ＭＳ Ｐゴシック" charset="0"/>
              <a:cs typeface="ＭＳ Ｐゴシック" charset="0"/>
            </a:endParaRPr>
          </a:p>
        </p:txBody>
      </p:sp>
      <p:sp>
        <p:nvSpPr>
          <p:cNvPr id="1034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090271-7727-4C44-9311-60982DFD88AF}" type="slidenum">
              <a:rPr lang="en-GB" sz="800">
                <a:latin typeface="Times New Roman" charset="0"/>
              </a:rPr>
              <a:pPr eaLnBrk="1" hangingPunct="1"/>
              <a:t>31</a:t>
            </a:fld>
            <a:endParaRPr lang="en-GB" sz="800">
              <a:latin typeface="Times New Roman" charset="0"/>
            </a:endParaRPr>
          </a:p>
        </p:txBody>
      </p:sp>
      <p:pic>
        <p:nvPicPr>
          <p:cNvPr id="1034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100" y="762000"/>
            <a:ext cx="81407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Freeform 168"/>
          <p:cNvSpPr/>
          <p:nvPr/>
        </p:nvSpPr>
        <p:spPr bwMode="auto">
          <a:xfrm>
            <a:off x="5781359" y="1870730"/>
            <a:ext cx="939186" cy="1671855"/>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1153235"/>
              <a:gd name="connsiteY0" fmla="*/ 0 h 1644556"/>
              <a:gd name="connsiteX1" fmla="*/ 620972 w 1153235"/>
              <a:gd name="connsiteY1" fmla="*/ 477672 h 1644556"/>
              <a:gd name="connsiteX2" fmla="*/ 1153235 w 1153235"/>
              <a:gd name="connsiteY2" fmla="*/ 1644556 h 1644556"/>
              <a:gd name="connsiteX0" fmla="*/ 0 w 1153235"/>
              <a:gd name="connsiteY0" fmla="*/ 0 h 1644556"/>
              <a:gd name="connsiteX1" fmla="*/ 1153235 w 1153235"/>
              <a:gd name="connsiteY1" fmla="*/ 1644556 h 1644556"/>
              <a:gd name="connsiteX0" fmla="*/ 0 w 1153235"/>
              <a:gd name="connsiteY0" fmla="*/ 0 h 1644556"/>
              <a:gd name="connsiteX1" fmla="*/ 1153235 w 1153235"/>
              <a:gd name="connsiteY1" fmla="*/ 1644556 h 1644556"/>
              <a:gd name="connsiteX0" fmla="*/ 0 w 1153235"/>
              <a:gd name="connsiteY0" fmla="*/ 0 h 1644556"/>
              <a:gd name="connsiteX1" fmla="*/ 1153235 w 1153235"/>
              <a:gd name="connsiteY1" fmla="*/ 1644556 h 1644556"/>
            </a:gdLst>
            <a:ahLst/>
            <a:cxnLst>
              <a:cxn ang="0">
                <a:pos x="connsiteX0" y="connsiteY0"/>
              </a:cxn>
              <a:cxn ang="0">
                <a:pos x="connsiteX1" y="connsiteY1"/>
              </a:cxn>
            </a:cxnLst>
            <a:rect l="l" t="t" r="r" b="b"/>
            <a:pathLst>
              <a:path w="1153235" h="1644556">
                <a:moveTo>
                  <a:pt x="0" y="0"/>
                </a:moveTo>
                <a:cubicBezTo>
                  <a:pt x="991737" y="479946"/>
                  <a:pt x="823414" y="1041780"/>
                  <a:pt x="1153235" y="1644556"/>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72" name="Freeform 171"/>
          <p:cNvSpPr/>
          <p:nvPr/>
        </p:nvSpPr>
        <p:spPr bwMode="auto">
          <a:xfrm>
            <a:off x="3851102" y="1138206"/>
            <a:ext cx="939186" cy="1671855"/>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1153235"/>
              <a:gd name="connsiteY0" fmla="*/ 0 h 1644556"/>
              <a:gd name="connsiteX1" fmla="*/ 620972 w 1153235"/>
              <a:gd name="connsiteY1" fmla="*/ 477672 h 1644556"/>
              <a:gd name="connsiteX2" fmla="*/ 1153235 w 1153235"/>
              <a:gd name="connsiteY2" fmla="*/ 1644556 h 1644556"/>
              <a:gd name="connsiteX0" fmla="*/ 0 w 1153235"/>
              <a:gd name="connsiteY0" fmla="*/ 0 h 1644556"/>
              <a:gd name="connsiteX1" fmla="*/ 1153235 w 1153235"/>
              <a:gd name="connsiteY1" fmla="*/ 1644556 h 1644556"/>
              <a:gd name="connsiteX0" fmla="*/ 0 w 1153235"/>
              <a:gd name="connsiteY0" fmla="*/ 0 h 1644556"/>
              <a:gd name="connsiteX1" fmla="*/ 1153235 w 1153235"/>
              <a:gd name="connsiteY1" fmla="*/ 1644556 h 1644556"/>
              <a:gd name="connsiteX0" fmla="*/ 0 w 1153235"/>
              <a:gd name="connsiteY0" fmla="*/ 0 h 1644556"/>
              <a:gd name="connsiteX1" fmla="*/ 1153235 w 1153235"/>
              <a:gd name="connsiteY1" fmla="*/ 1644556 h 1644556"/>
            </a:gdLst>
            <a:ahLst/>
            <a:cxnLst>
              <a:cxn ang="0">
                <a:pos x="connsiteX0" y="connsiteY0"/>
              </a:cxn>
              <a:cxn ang="0">
                <a:pos x="connsiteX1" y="connsiteY1"/>
              </a:cxn>
            </a:cxnLst>
            <a:rect l="l" t="t" r="r" b="b"/>
            <a:pathLst>
              <a:path w="1153235" h="1644556">
                <a:moveTo>
                  <a:pt x="0" y="0"/>
                </a:moveTo>
                <a:cubicBezTo>
                  <a:pt x="991737" y="479946"/>
                  <a:pt x="823414" y="1041780"/>
                  <a:pt x="1153235" y="1644556"/>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71" name="Freeform 170"/>
          <p:cNvSpPr/>
          <p:nvPr/>
        </p:nvSpPr>
        <p:spPr bwMode="auto">
          <a:xfrm flipV="1">
            <a:off x="2790820" y="1631579"/>
            <a:ext cx="466507" cy="225246"/>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589899 w 589899"/>
              <a:gd name="connsiteY0" fmla="*/ 0 h 709684"/>
              <a:gd name="connsiteX1" fmla="*/ 310119 w 589899"/>
              <a:gd name="connsiteY1" fmla="*/ 709684 h 709684"/>
              <a:gd name="connsiteX0" fmla="*/ 564216 w 564216"/>
              <a:gd name="connsiteY0" fmla="*/ 0 h 805218"/>
              <a:gd name="connsiteX1" fmla="*/ 332204 w 564216"/>
              <a:gd name="connsiteY1" fmla="*/ 805218 h 805218"/>
              <a:gd name="connsiteX0" fmla="*/ 456397 w 456397"/>
              <a:gd name="connsiteY0" fmla="*/ 0 h 805218"/>
              <a:gd name="connsiteX1" fmla="*/ 224385 w 456397"/>
              <a:gd name="connsiteY1" fmla="*/ 805218 h 805218"/>
              <a:gd name="connsiteX0" fmla="*/ 268060 w 268060"/>
              <a:gd name="connsiteY0" fmla="*/ 0 h 805218"/>
              <a:gd name="connsiteX1" fmla="*/ 36048 w 268060"/>
              <a:gd name="connsiteY1" fmla="*/ 805218 h 805218"/>
              <a:gd name="connsiteX0" fmla="*/ 262105 w 262105"/>
              <a:gd name="connsiteY0" fmla="*/ 0 h 452514"/>
              <a:gd name="connsiteX1" fmla="*/ 37148 w 262105"/>
              <a:gd name="connsiteY1" fmla="*/ 452514 h 452514"/>
              <a:gd name="connsiteX0" fmla="*/ 224957 w 224957"/>
              <a:gd name="connsiteY0" fmla="*/ 0 h 452514"/>
              <a:gd name="connsiteX1" fmla="*/ 0 w 224957"/>
              <a:gd name="connsiteY1" fmla="*/ 452514 h 452514"/>
              <a:gd name="connsiteX0" fmla="*/ 224957 w 224957"/>
              <a:gd name="connsiteY0" fmla="*/ 0 h 452514"/>
              <a:gd name="connsiteX1" fmla="*/ 0 w 224957"/>
              <a:gd name="connsiteY1" fmla="*/ 452514 h 452514"/>
            </a:gdLst>
            <a:ahLst/>
            <a:cxnLst>
              <a:cxn ang="0">
                <a:pos x="connsiteX0" y="connsiteY0"/>
              </a:cxn>
              <a:cxn ang="0">
                <a:pos x="connsiteX1" y="connsiteY1"/>
              </a:cxn>
            </a:cxnLst>
            <a:rect l="l" t="t" r="r" b="b"/>
            <a:pathLst>
              <a:path w="224957" h="452514">
                <a:moveTo>
                  <a:pt x="224957" y="0"/>
                </a:moveTo>
                <a:cubicBezTo>
                  <a:pt x="131077" y="29751"/>
                  <a:pt x="65708" y="-110012"/>
                  <a:pt x="0" y="452514"/>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65" name="Freeform 164"/>
          <p:cNvSpPr/>
          <p:nvPr/>
        </p:nvSpPr>
        <p:spPr bwMode="auto">
          <a:xfrm flipH="1">
            <a:off x="1472497" y="2032621"/>
            <a:ext cx="2583496" cy="3746107"/>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475639"/>
              <a:gd name="connsiteY0" fmla="*/ 9999 h 426105"/>
              <a:gd name="connsiteX1" fmla="*/ 12475639 w 12475639"/>
              <a:gd name="connsiteY1" fmla="*/ 426105 h 426105"/>
              <a:gd name="connsiteX0" fmla="*/ 0 w 12475639"/>
              <a:gd name="connsiteY0" fmla="*/ 11827 h 427933"/>
              <a:gd name="connsiteX1" fmla="*/ 12475639 w 12475639"/>
              <a:gd name="connsiteY1" fmla="*/ 427933 h 427933"/>
              <a:gd name="connsiteX0" fmla="*/ 0 w 11954274"/>
              <a:gd name="connsiteY0" fmla="*/ 11235 h 444857"/>
              <a:gd name="connsiteX1" fmla="*/ 11954274 w 11954274"/>
              <a:gd name="connsiteY1" fmla="*/ 444857 h 444857"/>
              <a:gd name="connsiteX0" fmla="*/ 0 w 11954274"/>
              <a:gd name="connsiteY0" fmla="*/ 2922 h 436544"/>
              <a:gd name="connsiteX1" fmla="*/ 11954274 w 11954274"/>
              <a:gd name="connsiteY1" fmla="*/ 436544 h 436544"/>
              <a:gd name="connsiteX0" fmla="*/ 0 w 12811263"/>
              <a:gd name="connsiteY0" fmla="*/ 3913 h 367435"/>
              <a:gd name="connsiteX1" fmla="*/ 12811263 w 12811263"/>
              <a:gd name="connsiteY1" fmla="*/ 367435 h 367435"/>
              <a:gd name="connsiteX0" fmla="*/ 0 w 12811263"/>
              <a:gd name="connsiteY0" fmla="*/ 4573 h 368095"/>
              <a:gd name="connsiteX1" fmla="*/ 12811263 w 12811263"/>
              <a:gd name="connsiteY1" fmla="*/ 368095 h 368095"/>
              <a:gd name="connsiteX0" fmla="*/ 4252420 w 8117462"/>
              <a:gd name="connsiteY0" fmla="*/ 1774 h 642817"/>
              <a:gd name="connsiteX1" fmla="*/ 278978 w 8117462"/>
              <a:gd name="connsiteY1" fmla="*/ 642817 h 642817"/>
              <a:gd name="connsiteX0" fmla="*/ 3973442 w 8769680"/>
              <a:gd name="connsiteY0" fmla="*/ 1343 h 642386"/>
              <a:gd name="connsiteX1" fmla="*/ 0 w 8769680"/>
              <a:gd name="connsiteY1" fmla="*/ 642386 h 642386"/>
              <a:gd name="connsiteX0" fmla="*/ 3973442 w 12823631"/>
              <a:gd name="connsiteY0" fmla="*/ 0 h 641043"/>
              <a:gd name="connsiteX1" fmla="*/ 10023573 w 12823631"/>
              <a:gd name="connsiteY1" fmla="*/ 469973 h 641043"/>
              <a:gd name="connsiteX2" fmla="*/ 0 w 12823631"/>
              <a:gd name="connsiteY2" fmla="*/ 641043 h 641043"/>
              <a:gd name="connsiteX0" fmla="*/ 3973442 w 12823631"/>
              <a:gd name="connsiteY0" fmla="*/ 0 h 641043"/>
              <a:gd name="connsiteX1" fmla="*/ 10023573 w 12823631"/>
              <a:gd name="connsiteY1" fmla="*/ 469973 h 641043"/>
              <a:gd name="connsiteX2" fmla="*/ 0 w 12823631"/>
              <a:gd name="connsiteY2" fmla="*/ 641043 h 641043"/>
              <a:gd name="connsiteX0" fmla="*/ 3973442 w 12824232"/>
              <a:gd name="connsiteY0" fmla="*/ 0 h 641043"/>
              <a:gd name="connsiteX1" fmla="*/ 10023573 w 12824232"/>
              <a:gd name="connsiteY1" fmla="*/ 469973 h 641043"/>
              <a:gd name="connsiteX2" fmla="*/ 0 w 12824232"/>
              <a:gd name="connsiteY2" fmla="*/ 641043 h 641043"/>
              <a:gd name="connsiteX0" fmla="*/ 3973442 w 10134994"/>
              <a:gd name="connsiteY0" fmla="*/ 0 h 641043"/>
              <a:gd name="connsiteX1" fmla="*/ 10023573 w 10134994"/>
              <a:gd name="connsiteY1" fmla="*/ 469973 h 641043"/>
              <a:gd name="connsiteX2" fmla="*/ 0 w 10134994"/>
              <a:gd name="connsiteY2" fmla="*/ 641043 h 641043"/>
              <a:gd name="connsiteX0" fmla="*/ 3973442 w 10134989"/>
              <a:gd name="connsiteY0" fmla="*/ 0 h 641043"/>
              <a:gd name="connsiteX1" fmla="*/ 10023573 w 10134989"/>
              <a:gd name="connsiteY1" fmla="*/ 469973 h 641043"/>
              <a:gd name="connsiteX2" fmla="*/ 0 w 10134989"/>
              <a:gd name="connsiteY2" fmla="*/ 641043 h 641043"/>
              <a:gd name="connsiteX0" fmla="*/ 3973442 w 10264864"/>
              <a:gd name="connsiteY0" fmla="*/ 0 h 641043"/>
              <a:gd name="connsiteX1" fmla="*/ 10155389 w 10264864"/>
              <a:gd name="connsiteY1" fmla="*/ 511306 h 641043"/>
              <a:gd name="connsiteX2" fmla="*/ 0 w 10264864"/>
              <a:gd name="connsiteY2" fmla="*/ 641043 h 641043"/>
              <a:gd name="connsiteX0" fmla="*/ 3973442 w 10523514"/>
              <a:gd name="connsiteY0" fmla="*/ 0 h 641043"/>
              <a:gd name="connsiteX1" fmla="*/ 10155389 w 10523514"/>
              <a:gd name="connsiteY1" fmla="*/ 511306 h 641043"/>
              <a:gd name="connsiteX2" fmla="*/ 0 w 10523514"/>
              <a:gd name="connsiteY2" fmla="*/ 641043 h 641043"/>
              <a:gd name="connsiteX0" fmla="*/ 3973442 w 10607996"/>
              <a:gd name="connsiteY0" fmla="*/ 0 h 641043"/>
              <a:gd name="connsiteX1" fmla="*/ 10243267 w 10607996"/>
              <a:gd name="connsiteY1" fmla="*/ 452259 h 641043"/>
              <a:gd name="connsiteX2" fmla="*/ 0 w 10607996"/>
              <a:gd name="connsiteY2" fmla="*/ 641043 h 641043"/>
              <a:gd name="connsiteX0" fmla="*/ 3973442 w 10607996"/>
              <a:gd name="connsiteY0" fmla="*/ 0 h 641043"/>
              <a:gd name="connsiteX1" fmla="*/ 10243267 w 10607996"/>
              <a:gd name="connsiteY1" fmla="*/ 452259 h 641043"/>
              <a:gd name="connsiteX2" fmla="*/ 0 w 10607996"/>
              <a:gd name="connsiteY2" fmla="*/ 641043 h 641043"/>
              <a:gd name="connsiteX0" fmla="*/ 3973442 w 10607996"/>
              <a:gd name="connsiteY0" fmla="*/ 0 h 641043"/>
              <a:gd name="connsiteX1" fmla="*/ 10243267 w 10607996"/>
              <a:gd name="connsiteY1" fmla="*/ 452259 h 641043"/>
              <a:gd name="connsiteX2" fmla="*/ 0 w 10607996"/>
              <a:gd name="connsiteY2" fmla="*/ 641043 h 641043"/>
              <a:gd name="connsiteX0" fmla="*/ 3973442 w 10607996"/>
              <a:gd name="connsiteY0" fmla="*/ 0 h 641043"/>
              <a:gd name="connsiteX1" fmla="*/ 10243267 w 10607996"/>
              <a:gd name="connsiteY1" fmla="*/ 452259 h 641043"/>
              <a:gd name="connsiteX2" fmla="*/ 0 w 10607996"/>
              <a:gd name="connsiteY2" fmla="*/ 641043 h 641043"/>
              <a:gd name="connsiteX0" fmla="*/ 3973442 w 10607996"/>
              <a:gd name="connsiteY0" fmla="*/ 0 h 641043"/>
              <a:gd name="connsiteX1" fmla="*/ 10243267 w 10607996"/>
              <a:gd name="connsiteY1" fmla="*/ 452259 h 641043"/>
              <a:gd name="connsiteX2" fmla="*/ 0 w 10607996"/>
              <a:gd name="connsiteY2" fmla="*/ 641043 h 641043"/>
              <a:gd name="connsiteX0" fmla="*/ 3973442 w 10607996"/>
              <a:gd name="connsiteY0" fmla="*/ 0 h 661349"/>
              <a:gd name="connsiteX1" fmla="*/ 10243267 w 10607996"/>
              <a:gd name="connsiteY1" fmla="*/ 452259 h 661349"/>
              <a:gd name="connsiteX2" fmla="*/ 0 w 10607996"/>
              <a:gd name="connsiteY2" fmla="*/ 641043 h 661349"/>
              <a:gd name="connsiteX0" fmla="*/ 3973442 w 10607996"/>
              <a:gd name="connsiteY0" fmla="*/ 0 h 641043"/>
              <a:gd name="connsiteX1" fmla="*/ 10243267 w 10607996"/>
              <a:gd name="connsiteY1" fmla="*/ 452259 h 641043"/>
              <a:gd name="connsiteX2" fmla="*/ 0 w 10607996"/>
              <a:gd name="connsiteY2" fmla="*/ 641043 h 641043"/>
              <a:gd name="connsiteX0" fmla="*/ 3973442 w 10565750"/>
              <a:gd name="connsiteY0" fmla="*/ 0 h 641043"/>
              <a:gd name="connsiteX1" fmla="*/ 10199331 w 10565750"/>
              <a:gd name="connsiteY1" fmla="*/ 467021 h 641043"/>
              <a:gd name="connsiteX2" fmla="*/ 0 w 10565750"/>
              <a:gd name="connsiteY2" fmla="*/ 641043 h 641043"/>
              <a:gd name="connsiteX0" fmla="*/ 3973442 w 10220866"/>
              <a:gd name="connsiteY0" fmla="*/ 0 h 641043"/>
              <a:gd name="connsiteX1" fmla="*/ 10199331 w 10220866"/>
              <a:gd name="connsiteY1" fmla="*/ 467021 h 641043"/>
              <a:gd name="connsiteX2" fmla="*/ 1367591 w 10220866"/>
              <a:gd name="connsiteY2" fmla="*/ 568877 h 641043"/>
              <a:gd name="connsiteX3" fmla="*/ 0 w 10220866"/>
              <a:gd name="connsiteY3" fmla="*/ 641043 h 641043"/>
              <a:gd name="connsiteX0" fmla="*/ 3973442 w 11886185"/>
              <a:gd name="connsiteY0" fmla="*/ 0 h 641043"/>
              <a:gd name="connsiteX1" fmla="*/ 11869014 w 11886185"/>
              <a:gd name="connsiteY1" fmla="*/ 378451 h 641043"/>
              <a:gd name="connsiteX2" fmla="*/ 1367591 w 11886185"/>
              <a:gd name="connsiteY2" fmla="*/ 568877 h 641043"/>
              <a:gd name="connsiteX3" fmla="*/ 0 w 11886185"/>
              <a:gd name="connsiteY3" fmla="*/ 641043 h 641043"/>
              <a:gd name="connsiteX0" fmla="*/ 3973442 w 12898909"/>
              <a:gd name="connsiteY0" fmla="*/ 0 h 641043"/>
              <a:gd name="connsiteX1" fmla="*/ 11869014 w 12898909"/>
              <a:gd name="connsiteY1" fmla="*/ 378451 h 641043"/>
              <a:gd name="connsiteX2" fmla="*/ 1367591 w 12898909"/>
              <a:gd name="connsiteY2" fmla="*/ 568877 h 641043"/>
              <a:gd name="connsiteX3" fmla="*/ 0 w 12898909"/>
              <a:gd name="connsiteY3" fmla="*/ 641043 h 641043"/>
              <a:gd name="connsiteX0" fmla="*/ 3973442 w 13142319"/>
              <a:gd name="connsiteY0" fmla="*/ 0 h 641043"/>
              <a:gd name="connsiteX1" fmla="*/ 11869014 w 13142319"/>
              <a:gd name="connsiteY1" fmla="*/ 378451 h 641043"/>
              <a:gd name="connsiteX2" fmla="*/ 1367591 w 13142319"/>
              <a:gd name="connsiteY2" fmla="*/ 568877 h 641043"/>
              <a:gd name="connsiteX3" fmla="*/ 0 w 13142319"/>
              <a:gd name="connsiteY3" fmla="*/ 641043 h 641043"/>
              <a:gd name="connsiteX0" fmla="*/ 3973442 w 12902653"/>
              <a:gd name="connsiteY0" fmla="*/ 0 h 641043"/>
              <a:gd name="connsiteX1" fmla="*/ 11869014 w 12902653"/>
              <a:gd name="connsiteY1" fmla="*/ 378451 h 641043"/>
              <a:gd name="connsiteX2" fmla="*/ 1367591 w 12902653"/>
              <a:gd name="connsiteY2" fmla="*/ 568877 h 641043"/>
              <a:gd name="connsiteX3" fmla="*/ 0 w 12902653"/>
              <a:gd name="connsiteY3" fmla="*/ 641043 h 641043"/>
              <a:gd name="connsiteX0" fmla="*/ 3973442 w 12902653"/>
              <a:gd name="connsiteY0" fmla="*/ 0 h 641043"/>
              <a:gd name="connsiteX1" fmla="*/ 11869014 w 12902653"/>
              <a:gd name="connsiteY1" fmla="*/ 378451 h 641043"/>
              <a:gd name="connsiteX2" fmla="*/ 1367591 w 12902653"/>
              <a:gd name="connsiteY2" fmla="*/ 568877 h 641043"/>
              <a:gd name="connsiteX3" fmla="*/ 0 w 12902653"/>
              <a:gd name="connsiteY3" fmla="*/ 641043 h 641043"/>
              <a:gd name="connsiteX0" fmla="*/ 3973442 w 12902653"/>
              <a:gd name="connsiteY0" fmla="*/ 0 h 641043"/>
              <a:gd name="connsiteX1" fmla="*/ 11869014 w 12902653"/>
              <a:gd name="connsiteY1" fmla="*/ 378451 h 641043"/>
              <a:gd name="connsiteX2" fmla="*/ 1367591 w 12902653"/>
              <a:gd name="connsiteY2" fmla="*/ 568877 h 641043"/>
              <a:gd name="connsiteX3" fmla="*/ 0 w 12902653"/>
              <a:gd name="connsiteY3" fmla="*/ 641043 h 641043"/>
              <a:gd name="connsiteX0" fmla="*/ 4101687 w 13030898"/>
              <a:gd name="connsiteY0" fmla="*/ 0 h 641043"/>
              <a:gd name="connsiteX1" fmla="*/ 11997259 w 13030898"/>
              <a:gd name="connsiteY1" fmla="*/ 378451 h 641043"/>
              <a:gd name="connsiteX2" fmla="*/ 1495836 w 13030898"/>
              <a:gd name="connsiteY2" fmla="*/ 568877 h 641043"/>
              <a:gd name="connsiteX3" fmla="*/ 128245 w 13030898"/>
              <a:gd name="connsiteY3" fmla="*/ 641043 h 641043"/>
              <a:gd name="connsiteX0" fmla="*/ 4348143 w 13277354"/>
              <a:gd name="connsiteY0" fmla="*/ 0 h 641043"/>
              <a:gd name="connsiteX1" fmla="*/ 12243715 w 13277354"/>
              <a:gd name="connsiteY1" fmla="*/ 378451 h 641043"/>
              <a:gd name="connsiteX2" fmla="*/ 1742292 w 13277354"/>
              <a:gd name="connsiteY2" fmla="*/ 568877 h 641043"/>
              <a:gd name="connsiteX3" fmla="*/ 374701 w 13277354"/>
              <a:gd name="connsiteY3" fmla="*/ 641043 h 641043"/>
              <a:gd name="connsiteX0" fmla="*/ 4348143 w 13277354"/>
              <a:gd name="connsiteY0" fmla="*/ 0 h 641043"/>
              <a:gd name="connsiteX1" fmla="*/ 12243715 w 13277354"/>
              <a:gd name="connsiteY1" fmla="*/ 378451 h 641043"/>
              <a:gd name="connsiteX2" fmla="*/ 1742292 w 13277354"/>
              <a:gd name="connsiteY2" fmla="*/ 568877 h 641043"/>
              <a:gd name="connsiteX3" fmla="*/ 374701 w 13277354"/>
              <a:gd name="connsiteY3" fmla="*/ 641043 h 641043"/>
              <a:gd name="connsiteX0" fmla="*/ 4348143 w 13277481"/>
              <a:gd name="connsiteY0" fmla="*/ 0 h 641043"/>
              <a:gd name="connsiteX1" fmla="*/ 12243715 w 13277481"/>
              <a:gd name="connsiteY1" fmla="*/ 378451 h 641043"/>
              <a:gd name="connsiteX2" fmla="*/ 1742292 w 13277481"/>
              <a:gd name="connsiteY2" fmla="*/ 568877 h 641043"/>
              <a:gd name="connsiteX3" fmla="*/ 374701 w 13277481"/>
              <a:gd name="connsiteY3" fmla="*/ 641043 h 641043"/>
              <a:gd name="connsiteX0" fmla="*/ 4348143 w 13445812"/>
              <a:gd name="connsiteY0" fmla="*/ 0 h 641043"/>
              <a:gd name="connsiteX1" fmla="*/ 12243715 w 13445812"/>
              <a:gd name="connsiteY1" fmla="*/ 378451 h 641043"/>
              <a:gd name="connsiteX2" fmla="*/ 1742292 w 13445812"/>
              <a:gd name="connsiteY2" fmla="*/ 568877 h 641043"/>
              <a:gd name="connsiteX3" fmla="*/ 374701 w 13445812"/>
              <a:gd name="connsiteY3" fmla="*/ 641043 h 641043"/>
              <a:gd name="connsiteX0" fmla="*/ 4035909 w 12876884"/>
              <a:gd name="connsiteY0" fmla="*/ 0 h 641043"/>
              <a:gd name="connsiteX1" fmla="*/ 11931481 w 12876884"/>
              <a:gd name="connsiteY1" fmla="*/ 378451 h 641043"/>
              <a:gd name="connsiteX2" fmla="*/ 2626786 w 12876884"/>
              <a:gd name="connsiteY2" fmla="*/ 550404 h 641043"/>
              <a:gd name="connsiteX3" fmla="*/ 62467 w 12876884"/>
              <a:gd name="connsiteY3" fmla="*/ 641043 h 641043"/>
              <a:gd name="connsiteX0" fmla="*/ 4035909 w 12883664"/>
              <a:gd name="connsiteY0" fmla="*/ 0 h 641043"/>
              <a:gd name="connsiteX1" fmla="*/ 11931481 w 12883664"/>
              <a:gd name="connsiteY1" fmla="*/ 378451 h 641043"/>
              <a:gd name="connsiteX2" fmla="*/ 2626786 w 12883664"/>
              <a:gd name="connsiteY2" fmla="*/ 550404 h 641043"/>
              <a:gd name="connsiteX3" fmla="*/ 62467 w 12883664"/>
              <a:gd name="connsiteY3" fmla="*/ 641043 h 641043"/>
              <a:gd name="connsiteX0" fmla="*/ 4035909 w 12952167"/>
              <a:gd name="connsiteY0" fmla="*/ 0 h 641043"/>
              <a:gd name="connsiteX1" fmla="*/ 11931481 w 12952167"/>
              <a:gd name="connsiteY1" fmla="*/ 378451 h 641043"/>
              <a:gd name="connsiteX2" fmla="*/ 2626786 w 12952167"/>
              <a:gd name="connsiteY2" fmla="*/ 550404 h 641043"/>
              <a:gd name="connsiteX3" fmla="*/ 62467 w 12952167"/>
              <a:gd name="connsiteY3" fmla="*/ 641043 h 641043"/>
              <a:gd name="connsiteX0" fmla="*/ 4035909 w 12953547"/>
              <a:gd name="connsiteY0" fmla="*/ 0 h 641043"/>
              <a:gd name="connsiteX1" fmla="*/ 11931481 w 12953547"/>
              <a:gd name="connsiteY1" fmla="*/ 378451 h 641043"/>
              <a:gd name="connsiteX2" fmla="*/ 2626786 w 12953547"/>
              <a:gd name="connsiteY2" fmla="*/ 550404 h 641043"/>
              <a:gd name="connsiteX3" fmla="*/ 62467 w 12953547"/>
              <a:gd name="connsiteY3" fmla="*/ 641043 h 641043"/>
              <a:gd name="connsiteX0" fmla="*/ 4035909 w 12953547"/>
              <a:gd name="connsiteY0" fmla="*/ 0 h 641043"/>
              <a:gd name="connsiteX1" fmla="*/ 11931482 w 12953547"/>
              <a:gd name="connsiteY1" fmla="*/ 414753 h 641043"/>
              <a:gd name="connsiteX2" fmla="*/ 2626786 w 12953547"/>
              <a:gd name="connsiteY2" fmla="*/ 550404 h 641043"/>
              <a:gd name="connsiteX3" fmla="*/ 62467 w 12953547"/>
              <a:gd name="connsiteY3" fmla="*/ 641043 h 641043"/>
              <a:gd name="connsiteX0" fmla="*/ 4019951 w 12845177"/>
              <a:gd name="connsiteY0" fmla="*/ 0 h 641043"/>
              <a:gd name="connsiteX1" fmla="*/ 11915524 w 12845177"/>
              <a:gd name="connsiteY1" fmla="*/ 414753 h 641043"/>
              <a:gd name="connsiteX2" fmla="*/ 2834389 w 12845177"/>
              <a:gd name="connsiteY2" fmla="*/ 554160 h 641043"/>
              <a:gd name="connsiteX3" fmla="*/ 46509 w 12845177"/>
              <a:gd name="connsiteY3" fmla="*/ 641043 h 641043"/>
              <a:gd name="connsiteX0" fmla="*/ 4019951 w 12829438"/>
              <a:gd name="connsiteY0" fmla="*/ 0 h 641043"/>
              <a:gd name="connsiteX1" fmla="*/ 11915524 w 12829438"/>
              <a:gd name="connsiteY1" fmla="*/ 414753 h 641043"/>
              <a:gd name="connsiteX2" fmla="*/ 2834389 w 12829438"/>
              <a:gd name="connsiteY2" fmla="*/ 554160 h 641043"/>
              <a:gd name="connsiteX3" fmla="*/ 46509 w 12829438"/>
              <a:gd name="connsiteY3" fmla="*/ 641043 h 641043"/>
              <a:gd name="connsiteX0" fmla="*/ 4019951 w 12842350"/>
              <a:gd name="connsiteY0" fmla="*/ 0 h 641043"/>
              <a:gd name="connsiteX1" fmla="*/ 11915524 w 12842350"/>
              <a:gd name="connsiteY1" fmla="*/ 414753 h 641043"/>
              <a:gd name="connsiteX2" fmla="*/ 2834389 w 12842350"/>
              <a:gd name="connsiteY2" fmla="*/ 554160 h 641043"/>
              <a:gd name="connsiteX3" fmla="*/ 46509 w 12842350"/>
              <a:gd name="connsiteY3" fmla="*/ 641043 h 641043"/>
              <a:gd name="connsiteX0" fmla="*/ 4019951 w 13159148"/>
              <a:gd name="connsiteY0" fmla="*/ 0 h 641043"/>
              <a:gd name="connsiteX1" fmla="*/ 11915524 w 13159148"/>
              <a:gd name="connsiteY1" fmla="*/ 414753 h 641043"/>
              <a:gd name="connsiteX2" fmla="*/ 2834389 w 13159148"/>
              <a:gd name="connsiteY2" fmla="*/ 554160 h 641043"/>
              <a:gd name="connsiteX3" fmla="*/ 46509 w 13159148"/>
              <a:gd name="connsiteY3" fmla="*/ 641043 h 641043"/>
            </a:gdLst>
            <a:ahLst/>
            <a:cxnLst>
              <a:cxn ang="0">
                <a:pos x="connsiteX0" y="connsiteY0"/>
              </a:cxn>
              <a:cxn ang="0">
                <a:pos x="connsiteX1" y="connsiteY1"/>
              </a:cxn>
              <a:cxn ang="0">
                <a:pos x="connsiteX2" y="connsiteY2"/>
              </a:cxn>
              <a:cxn ang="0">
                <a:pos x="connsiteX3" y="connsiteY3"/>
              </a:cxn>
            </a:cxnLst>
            <a:rect l="l" t="t" r="r" b="b"/>
            <a:pathLst>
              <a:path w="13159148" h="641043">
                <a:moveTo>
                  <a:pt x="4019951" y="0"/>
                </a:moveTo>
                <a:cubicBezTo>
                  <a:pt x="16576946" y="67995"/>
                  <a:pt x="12851631" y="320521"/>
                  <a:pt x="11915524" y="414753"/>
                </a:cubicBezTo>
                <a:cubicBezTo>
                  <a:pt x="10979417" y="508985"/>
                  <a:pt x="7020497" y="529666"/>
                  <a:pt x="2834389" y="554160"/>
                </a:cubicBezTo>
                <a:cubicBezTo>
                  <a:pt x="224900" y="569429"/>
                  <a:pt x="-156718" y="599274"/>
                  <a:pt x="46509" y="641043"/>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56" name="Rectangle 155"/>
          <p:cNvSpPr/>
          <p:nvPr/>
        </p:nvSpPr>
        <p:spPr bwMode="auto">
          <a:xfrm>
            <a:off x="28162" y="5263580"/>
            <a:ext cx="2724780" cy="1576692"/>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53" name="Freeform 152"/>
          <p:cNvSpPr/>
          <p:nvPr/>
        </p:nvSpPr>
        <p:spPr bwMode="auto">
          <a:xfrm>
            <a:off x="4940844" y="1707845"/>
            <a:ext cx="2424745" cy="1243655"/>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4395289 w 4416558"/>
              <a:gd name="connsiteY0" fmla="*/ 0 h 53010"/>
              <a:gd name="connsiteX1" fmla="*/ 0 w 4416558"/>
              <a:gd name="connsiteY1" fmla="*/ 49715 h 53010"/>
              <a:gd name="connsiteX0" fmla="*/ 4395289 w 4395289"/>
              <a:gd name="connsiteY0" fmla="*/ 0 h 49715"/>
              <a:gd name="connsiteX1" fmla="*/ 0 w 4395289"/>
              <a:gd name="connsiteY1" fmla="*/ 49715 h 49715"/>
              <a:gd name="connsiteX0" fmla="*/ 4343803 w 4343803"/>
              <a:gd name="connsiteY0" fmla="*/ 0 h 40270"/>
              <a:gd name="connsiteX1" fmla="*/ 0 w 4343803"/>
              <a:gd name="connsiteY1" fmla="*/ 40270 h 40270"/>
              <a:gd name="connsiteX0" fmla="*/ 4343803 w 4343803"/>
              <a:gd name="connsiteY0" fmla="*/ 13921 h 54191"/>
              <a:gd name="connsiteX1" fmla="*/ 0 w 4343803"/>
              <a:gd name="connsiteY1" fmla="*/ 54191 h 54191"/>
              <a:gd name="connsiteX0" fmla="*/ 3468556 w 3468556"/>
              <a:gd name="connsiteY0" fmla="*/ 14082 h 53171"/>
              <a:gd name="connsiteX1" fmla="*/ 0 w 3468556"/>
              <a:gd name="connsiteY1" fmla="*/ 53171 h 53171"/>
              <a:gd name="connsiteX0" fmla="*/ 3468556 w 3468556"/>
              <a:gd name="connsiteY0" fmla="*/ 16438 h 55527"/>
              <a:gd name="connsiteX1" fmla="*/ 0 w 3468556"/>
              <a:gd name="connsiteY1" fmla="*/ 55527 h 55527"/>
              <a:gd name="connsiteX0" fmla="*/ 3510287 w 3510287"/>
              <a:gd name="connsiteY0" fmla="*/ 0 h 80269"/>
              <a:gd name="connsiteX1" fmla="*/ 0 w 3510287"/>
              <a:gd name="connsiteY1" fmla="*/ 80269 h 80269"/>
              <a:gd name="connsiteX0" fmla="*/ 3510287 w 3510287"/>
              <a:gd name="connsiteY0" fmla="*/ 1744 h 82013"/>
              <a:gd name="connsiteX1" fmla="*/ 0 w 3510287"/>
              <a:gd name="connsiteY1" fmla="*/ 82013 h 82013"/>
              <a:gd name="connsiteX0" fmla="*/ 3458123 w 3458123"/>
              <a:gd name="connsiteY0" fmla="*/ 1562 h 90923"/>
              <a:gd name="connsiteX1" fmla="*/ 0 w 3458123"/>
              <a:gd name="connsiteY1" fmla="*/ 90923 h 90923"/>
            </a:gdLst>
            <a:ahLst/>
            <a:cxnLst>
              <a:cxn ang="0">
                <a:pos x="connsiteX0" y="connsiteY0"/>
              </a:cxn>
              <a:cxn ang="0">
                <a:pos x="connsiteX1" y="connsiteY1"/>
              </a:cxn>
            </a:cxnLst>
            <a:rect l="l" t="t" r="r" b="b"/>
            <a:pathLst>
              <a:path w="3458123" h="90923">
                <a:moveTo>
                  <a:pt x="3458123" y="1562"/>
                </a:moveTo>
                <a:cubicBezTo>
                  <a:pt x="2100237" y="-11793"/>
                  <a:pt x="1170096" y="64167"/>
                  <a:pt x="0" y="90923"/>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2" name="Freeform 131"/>
          <p:cNvSpPr/>
          <p:nvPr/>
        </p:nvSpPr>
        <p:spPr bwMode="auto">
          <a:xfrm rot="19460531">
            <a:off x="4613713" y="2162835"/>
            <a:ext cx="1379177" cy="320952"/>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4395289 w 4416558"/>
              <a:gd name="connsiteY0" fmla="*/ 0 h 53010"/>
              <a:gd name="connsiteX1" fmla="*/ 0 w 4416558"/>
              <a:gd name="connsiteY1" fmla="*/ 49715 h 53010"/>
              <a:gd name="connsiteX0" fmla="*/ 4395289 w 4395289"/>
              <a:gd name="connsiteY0" fmla="*/ 0 h 49715"/>
              <a:gd name="connsiteX1" fmla="*/ 0 w 4395289"/>
              <a:gd name="connsiteY1" fmla="*/ 49715 h 49715"/>
              <a:gd name="connsiteX0" fmla="*/ 4343803 w 4343803"/>
              <a:gd name="connsiteY0" fmla="*/ 0 h 40270"/>
              <a:gd name="connsiteX1" fmla="*/ 0 w 4343803"/>
              <a:gd name="connsiteY1" fmla="*/ 40270 h 40270"/>
              <a:gd name="connsiteX0" fmla="*/ 4343803 w 4343803"/>
              <a:gd name="connsiteY0" fmla="*/ 13921 h 54191"/>
              <a:gd name="connsiteX1" fmla="*/ 0 w 4343803"/>
              <a:gd name="connsiteY1" fmla="*/ 54191 h 54191"/>
              <a:gd name="connsiteX0" fmla="*/ 3468556 w 3468556"/>
              <a:gd name="connsiteY0" fmla="*/ 14082 h 53171"/>
              <a:gd name="connsiteX1" fmla="*/ 0 w 3468556"/>
              <a:gd name="connsiteY1" fmla="*/ 53171 h 53171"/>
              <a:gd name="connsiteX0" fmla="*/ 3468556 w 3468556"/>
              <a:gd name="connsiteY0" fmla="*/ 16438 h 55527"/>
              <a:gd name="connsiteX1" fmla="*/ 0 w 3468556"/>
              <a:gd name="connsiteY1" fmla="*/ 55527 h 55527"/>
            </a:gdLst>
            <a:ahLst/>
            <a:cxnLst>
              <a:cxn ang="0">
                <a:pos x="connsiteX0" y="connsiteY0"/>
              </a:cxn>
              <a:cxn ang="0">
                <a:pos x="connsiteX1" y="connsiteY1"/>
              </a:cxn>
            </a:cxnLst>
            <a:rect l="l" t="t" r="r" b="b"/>
            <a:pathLst>
              <a:path w="3468556" h="55527">
                <a:moveTo>
                  <a:pt x="3468556" y="16438"/>
                </a:moveTo>
                <a:cubicBezTo>
                  <a:pt x="2072104" y="-26807"/>
                  <a:pt x="1121862" y="25576"/>
                  <a:pt x="0" y="55527"/>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64" name="Freeform 163"/>
          <p:cNvSpPr/>
          <p:nvPr/>
        </p:nvSpPr>
        <p:spPr bwMode="auto">
          <a:xfrm rot="17513220">
            <a:off x="8261874" y="1542789"/>
            <a:ext cx="868672" cy="87526"/>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4395289 w 4416558"/>
              <a:gd name="connsiteY0" fmla="*/ 0 h 53010"/>
              <a:gd name="connsiteX1" fmla="*/ 0 w 4416558"/>
              <a:gd name="connsiteY1" fmla="*/ 49715 h 53010"/>
              <a:gd name="connsiteX0" fmla="*/ 4395289 w 4395289"/>
              <a:gd name="connsiteY0" fmla="*/ 0 h 49715"/>
              <a:gd name="connsiteX1" fmla="*/ 0 w 4395289"/>
              <a:gd name="connsiteY1" fmla="*/ 49715 h 49715"/>
              <a:gd name="connsiteX0" fmla="*/ 4343803 w 4343803"/>
              <a:gd name="connsiteY0" fmla="*/ 0 h 40270"/>
              <a:gd name="connsiteX1" fmla="*/ 0 w 4343803"/>
              <a:gd name="connsiteY1" fmla="*/ 40270 h 40270"/>
              <a:gd name="connsiteX0" fmla="*/ 4343803 w 4343803"/>
              <a:gd name="connsiteY0" fmla="*/ 13921 h 54191"/>
              <a:gd name="connsiteX1" fmla="*/ 0 w 4343803"/>
              <a:gd name="connsiteY1" fmla="*/ 54191 h 54191"/>
              <a:gd name="connsiteX0" fmla="*/ 3468556 w 3468556"/>
              <a:gd name="connsiteY0" fmla="*/ 14082 h 53171"/>
              <a:gd name="connsiteX1" fmla="*/ 0 w 3468556"/>
              <a:gd name="connsiteY1" fmla="*/ 53171 h 53171"/>
              <a:gd name="connsiteX0" fmla="*/ 3468556 w 3468556"/>
              <a:gd name="connsiteY0" fmla="*/ 16438 h 55527"/>
              <a:gd name="connsiteX1" fmla="*/ 0 w 3468556"/>
              <a:gd name="connsiteY1" fmla="*/ 55527 h 55527"/>
              <a:gd name="connsiteX0" fmla="*/ 1468847 w 1468847"/>
              <a:gd name="connsiteY0" fmla="*/ 41105 h 41105"/>
              <a:gd name="connsiteX1" fmla="*/ 0 w 1468847"/>
              <a:gd name="connsiteY1" fmla="*/ 16915 h 41105"/>
              <a:gd name="connsiteX0" fmla="*/ 1468847 w 1468847"/>
              <a:gd name="connsiteY0" fmla="*/ 33949 h 33949"/>
              <a:gd name="connsiteX1" fmla="*/ 0 w 1468847"/>
              <a:gd name="connsiteY1" fmla="*/ 9759 h 33949"/>
              <a:gd name="connsiteX0" fmla="*/ 1468847 w 1468847"/>
              <a:gd name="connsiteY0" fmla="*/ 34366 h 34366"/>
              <a:gd name="connsiteX1" fmla="*/ 0 w 1468847"/>
              <a:gd name="connsiteY1" fmla="*/ 10176 h 34366"/>
              <a:gd name="connsiteX0" fmla="*/ 2274036 w 2274035"/>
              <a:gd name="connsiteY0" fmla="*/ 21906 h 25898"/>
              <a:gd name="connsiteX1" fmla="*/ 0 w 2274035"/>
              <a:gd name="connsiteY1" fmla="*/ 25898 h 25898"/>
              <a:gd name="connsiteX0" fmla="*/ 2274036 w 2274035"/>
              <a:gd name="connsiteY0" fmla="*/ 0 h 3992"/>
              <a:gd name="connsiteX1" fmla="*/ 0 w 2274035"/>
              <a:gd name="connsiteY1" fmla="*/ 3992 h 3992"/>
              <a:gd name="connsiteX0" fmla="*/ 10245 w 10245"/>
              <a:gd name="connsiteY0" fmla="*/ 0 h 13854"/>
              <a:gd name="connsiteX1" fmla="*/ 0 w 10245"/>
              <a:gd name="connsiteY1" fmla="*/ 13854 h 13854"/>
              <a:gd name="connsiteX0" fmla="*/ 10245 w 10245"/>
              <a:gd name="connsiteY0" fmla="*/ 18456 h 32310"/>
              <a:gd name="connsiteX1" fmla="*/ 0 w 10245"/>
              <a:gd name="connsiteY1" fmla="*/ 32310 h 32310"/>
              <a:gd name="connsiteX0" fmla="*/ 10293 w 10293"/>
              <a:gd name="connsiteY0" fmla="*/ 14685 h 51578"/>
              <a:gd name="connsiteX1" fmla="*/ 0 w 10293"/>
              <a:gd name="connsiteY1" fmla="*/ 51578 h 51578"/>
              <a:gd name="connsiteX0" fmla="*/ 10293 w 10293"/>
              <a:gd name="connsiteY0" fmla="*/ 7405 h 44298"/>
              <a:gd name="connsiteX1" fmla="*/ 0 w 10293"/>
              <a:gd name="connsiteY1" fmla="*/ 44298 h 44298"/>
              <a:gd name="connsiteX0" fmla="*/ 9607 w 9607"/>
              <a:gd name="connsiteY0" fmla="*/ 8118 h 37932"/>
              <a:gd name="connsiteX1" fmla="*/ 0 w 9607"/>
              <a:gd name="connsiteY1" fmla="*/ 37932 h 37932"/>
            </a:gdLst>
            <a:ahLst/>
            <a:cxnLst>
              <a:cxn ang="0">
                <a:pos x="connsiteX0" y="connsiteY0"/>
              </a:cxn>
              <a:cxn ang="0">
                <a:pos x="connsiteX1" y="connsiteY1"/>
              </a:cxn>
            </a:cxnLst>
            <a:rect l="l" t="t" r="r" b="b"/>
            <a:pathLst>
              <a:path w="9607" h="37932">
                <a:moveTo>
                  <a:pt x="9607" y="8118"/>
                </a:moveTo>
                <a:cubicBezTo>
                  <a:pt x="6615" y="-19924"/>
                  <a:pt x="3415" y="33314"/>
                  <a:pt x="0" y="37932"/>
                </a:cubicBezTo>
              </a:path>
            </a:pathLst>
          </a:custGeom>
          <a:noFill/>
          <a:ln w="19050" cap="flat" cmpd="sng" algn="ctr">
            <a:solidFill>
              <a:schemeClr val="tx1">
                <a:lumMod val="65000"/>
                <a:lumOff val="35000"/>
              </a:schemeClr>
            </a:solidFill>
            <a:prstDash val="solid"/>
            <a:round/>
            <a:headEnd type="triangl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61" name="Freeform 160"/>
          <p:cNvSpPr/>
          <p:nvPr/>
        </p:nvSpPr>
        <p:spPr bwMode="auto">
          <a:xfrm rot="4086780" flipV="1">
            <a:off x="8199620" y="2353723"/>
            <a:ext cx="930701" cy="102215"/>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4395289 w 4416558"/>
              <a:gd name="connsiteY0" fmla="*/ 0 h 53010"/>
              <a:gd name="connsiteX1" fmla="*/ 0 w 4416558"/>
              <a:gd name="connsiteY1" fmla="*/ 49715 h 53010"/>
              <a:gd name="connsiteX0" fmla="*/ 4395289 w 4395289"/>
              <a:gd name="connsiteY0" fmla="*/ 0 h 49715"/>
              <a:gd name="connsiteX1" fmla="*/ 0 w 4395289"/>
              <a:gd name="connsiteY1" fmla="*/ 49715 h 49715"/>
              <a:gd name="connsiteX0" fmla="*/ 4343803 w 4343803"/>
              <a:gd name="connsiteY0" fmla="*/ 0 h 40270"/>
              <a:gd name="connsiteX1" fmla="*/ 0 w 4343803"/>
              <a:gd name="connsiteY1" fmla="*/ 40270 h 40270"/>
              <a:gd name="connsiteX0" fmla="*/ 4343803 w 4343803"/>
              <a:gd name="connsiteY0" fmla="*/ 13921 h 54191"/>
              <a:gd name="connsiteX1" fmla="*/ 0 w 4343803"/>
              <a:gd name="connsiteY1" fmla="*/ 54191 h 54191"/>
              <a:gd name="connsiteX0" fmla="*/ 3468556 w 3468556"/>
              <a:gd name="connsiteY0" fmla="*/ 14082 h 53171"/>
              <a:gd name="connsiteX1" fmla="*/ 0 w 3468556"/>
              <a:gd name="connsiteY1" fmla="*/ 53171 h 53171"/>
              <a:gd name="connsiteX0" fmla="*/ 3468556 w 3468556"/>
              <a:gd name="connsiteY0" fmla="*/ 16438 h 55527"/>
              <a:gd name="connsiteX1" fmla="*/ 0 w 3468556"/>
              <a:gd name="connsiteY1" fmla="*/ 55527 h 55527"/>
              <a:gd name="connsiteX0" fmla="*/ 1468847 w 1468847"/>
              <a:gd name="connsiteY0" fmla="*/ 41105 h 41105"/>
              <a:gd name="connsiteX1" fmla="*/ 0 w 1468847"/>
              <a:gd name="connsiteY1" fmla="*/ 16915 h 41105"/>
              <a:gd name="connsiteX0" fmla="*/ 1468847 w 1468847"/>
              <a:gd name="connsiteY0" fmla="*/ 33949 h 33949"/>
              <a:gd name="connsiteX1" fmla="*/ 0 w 1468847"/>
              <a:gd name="connsiteY1" fmla="*/ 9759 h 33949"/>
              <a:gd name="connsiteX0" fmla="*/ 1468847 w 1468847"/>
              <a:gd name="connsiteY0" fmla="*/ 34366 h 34366"/>
              <a:gd name="connsiteX1" fmla="*/ 0 w 1468847"/>
              <a:gd name="connsiteY1" fmla="*/ 10176 h 34366"/>
              <a:gd name="connsiteX0" fmla="*/ 2274036 w 2274035"/>
              <a:gd name="connsiteY0" fmla="*/ 21906 h 25898"/>
              <a:gd name="connsiteX1" fmla="*/ 0 w 2274035"/>
              <a:gd name="connsiteY1" fmla="*/ 25898 h 25898"/>
              <a:gd name="connsiteX0" fmla="*/ 2274036 w 2274035"/>
              <a:gd name="connsiteY0" fmla="*/ 0 h 3992"/>
              <a:gd name="connsiteX1" fmla="*/ 0 w 2274035"/>
              <a:gd name="connsiteY1" fmla="*/ 3992 h 3992"/>
              <a:gd name="connsiteX0" fmla="*/ 10245 w 10245"/>
              <a:gd name="connsiteY0" fmla="*/ 0 h 13854"/>
              <a:gd name="connsiteX1" fmla="*/ 0 w 10245"/>
              <a:gd name="connsiteY1" fmla="*/ 13854 h 13854"/>
              <a:gd name="connsiteX0" fmla="*/ 10245 w 10245"/>
              <a:gd name="connsiteY0" fmla="*/ 18456 h 32310"/>
              <a:gd name="connsiteX1" fmla="*/ 0 w 10245"/>
              <a:gd name="connsiteY1" fmla="*/ 32310 h 32310"/>
              <a:gd name="connsiteX0" fmla="*/ 10293 w 10293"/>
              <a:gd name="connsiteY0" fmla="*/ 14685 h 51578"/>
              <a:gd name="connsiteX1" fmla="*/ 0 w 10293"/>
              <a:gd name="connsiteY1" fmla="*/ 51578 h 51578"/>
              <a:gd name="connsiteX0" fmla="*/ 10293 w 10293"/>
              <a:gd name="connsiteY0" fmla="*/ 7405 h 44298"/>
              <a:gd name="connsiteX1" fmla="*/ 0 w 10293"/>
              <a:gd name="connsiteY1" fmla="*/ 44298 h 44298"/>
            </a:gdLst>
            <a:ahLst/>
            <a:cxnLst>
              <a:cxn ang="0">
                <a:pos x="connsiteX0" y="connsiteY0"/>
              </a:cxn>
              <a:cxn ang="0">
                <a:pos x="connsiteX1" y="connsiteY1"/>
              </a:cxn>
            </a:cxnLst>
            <a:rect l="l" t="t" r="r" b="b"/>
            <a:pathLst>
              <a:path w="10293" h="44298">
                <a:moveTo>
                  <a:pt x="10293" y="7405"/>
                </a:moveTo>
                <a:cubicBezTo>
                  <a:pt x="7301" y="-20637"/>
                  <a:pt x="3415" y="39680"/>
                  <a:pt x="0" y="44298"/>
                </a:cubicBezTo>
              </a:path>
            </a:pathLst>
          </a:custGeom>
          <a:noFill/>
          <a:ln w="19050" cap="flat" cmpd="sng" algn="ctr">
            <a:solidFill>
              <a:schemeClr val="tx1">
                <a:lumMod val="65000"/>
                <a:lumOff val="35000"/>
              </a:schemeClr>
            </a:solidFill>
            <a:prstDash val="solid"/>
            <a:round/>
            <a:headEnd type="triangl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60" name="Freeform 159"/>
          <p:cNvSpPr/>
          <p:nvPr/>
        </p:nvSpPr>
        <p:spPr bwMode="auto">
          <a:xfrm>
            <a:off x="8005085" y="1508671"/>
            <a:ext cx="584047" cy="198639"/>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4395289 w 4416558"/>
              <a:gd name="connsiteY0" fmla="*/ 0 h 53010"/>
              <a:gd name="connsiteX1" fmla="*/ 0 w 4416558"/>
              <a:gd name="connsiteY1" fmla="*/ 49715 h 53010"/>
              <a:gd name="connsiteX0" fmla="*/ 4395289 w 4395289"/>
              <a:gd name="connsiteY0" fmla="*/ 0 h 49715"/>
              <a:gd name="connsiteX1" fmla="*/ 0 w 4395289"/>
              <a:gd name="connsiteY1" fmla="*/ 49715 h 49715"/>
              <a:gd name="connsiteX0" fmla="*/ 4343803 w 4343803"/>
              <a:gd name="connsiteY0" fmla="*/ 0 h 40270"/>
              <a:gd name="connsiteX1" fmla="*/ 0 w 4343803"/>
              <a:gd name="connsiteY1" fmla="*/ 40270 h 40270"/>
              <a:gd name="connsiteX0" fmla="*/ 4343803 w 4343803"/>
              <a:gd name="connsiteY0" fmla="*/ 13921 h 54191"/>
              <a:gd name="connsiteX1" fmla="*/ 0 w 4343803"/>
              <a:gd name="connsiteY1" fmla="*/ 54191 h 54191"/>
              <a:gd name="connsiteX0" fmla="*/ 3468556 w 3468556"/>
              <a:gd name="connsiteY0" fmla="*/ 14082 h 53171"/>
              <a:gd name="connsiteX1" fmla="*/ 0 w 3468556"/>
              <a:gd name="connsiteY1" fmla="*/ 53171 h 53171"/>
              <a:gd name="connsiteX0" fmla="*/ 3468556 w 3468556"/>
              <a:gd name="connsiteY0" fmla="*/ 16438 h 55527"/>
              <a:gd name="connsiteX1" fmla="*/ 0 w 3468556"/>
              <a:gd name="connsiteY1" fmla="*/ 55527 h 55527"/>
              <a:gd name="connsiteX0" fmla="*/ 1468847 w 1468847"/>
              <a:gd name="connsiteY0" fmla="*/ 41105 h 41105"/>
              <a:gd name="connsiteX1" fmla="*/ 0 w 1468847"/>
              <a:gd name="connsiteY1" fmla="*/ 16915 h 41105"/>
              <a:gd name="connsiteX0" fmla="*/ 1468847 w 1468847"/>
              <a:gd name="connsiteY0" fmla="*/ 33949 h 33949"/>
              <a:gd name="connsiteX1" fmla="*/ 0 w 1468847"/>
              <a:gd name="connsiteY1" fmla="*/ 9759 h 33949"/>
              <a:gd name="connsiteX0" fmla="*/ 1468847 w 1468847"/>
              <a:gd name="connsiteY0" fmla="*/ 34366 h 34366"/>
              <a:gd name="connsiteX1" fmla="*/ 0 w 1468847"/>
              <a:gd name="connsiteY1" fmla="*/ 10176 h 34366"/>
            </a:gdLst>
            <a:ahLst/>
            <a:cxnLst>
              <a:cxn ang="0">
                <a:pos x="connsiteX0" y="connsiteY0"/>
              </a:cxn>
              <a:cxn ang="0">
                <a:pos x="connsiteX1" y="connsiteY1"/>
              </a:cxn>
            </a:cxnLst>
            <a:rect l="l" t="t" r="r" b="b"/>
            <a:pathLst>
              <a:path w="1468847" h="34366">
                <a:moveTo>
                  <a:pt x="1468847" y="34366"/>
                </a:moveTo>
                <a:cubicBezTo>
                  <a:pt x="1432199" y="-10255"/>
                  <a:pt x="501951" y="-3267"/>
                  <a:pt x="0" y="10176"/>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4" name="Freeform 3"/>
          <p:cNvSpPr/>
          <p:nvPr/>
        </p:nvSpPr>
        <p:spPr bwMode="auto">
          <a:xfrm>
            <a:off x="1951839" y="3124901"/>
            <a:ext cx="692776" cy="1201440"/>
          </a:xfrm>
          <a:custGeom>
            <a:avLst/>
            <a:gdLst>
              <a:gd name="connsiteX0" fmla="*/ 0 w 1037229"/>
              <a:gd name="connsiteY0" fmla="*/ 0 h 1160059"/>
              <a:gd name="connsiteX1" fmla="*/ 388961 w 1037229"/>
              <a:gd name="connsiteY1" fmla="*/ 777922 h 1160059"/>
              <a:gd name="connsiteX2" fmla="*/ 1037229 w 1037229"/>
              <a:gd name="connsiteY2" fmla="*/ 1160059 h 1160059"/>
            </a:gdLst>
            <a:ahLst/>
            <a:cxnLst>
              <a:cxn ang="0">
                <a:pos x="connsiteX0" y="connsiteY0"/>
              </a:cxn>
              <a:cxn ang="0">
                <a:pos x="connsiteX1" y="connsiteY1"/>
              </a:cxn>
              <a:cxn ang="0">
                <a:pos x="connsiteX2" y="connsiteY2"/>
              </a:cxn>
            </a:cxnLst>
            <a:rect l="l" t="t" r="r" b="b"/>
            <a:pathLst>
              <a:path w="1037229" h="1160059">
                <a:moveTo>
                  <a:pt x="0" y="0"/>
                </a:moveTo>
                <a:cubicBezTo>
                  <a:pt x="108045" y="292289"/>
                  <a:pt x="216090" y="584579"/>
                  <a:pt x="388961" y="777922"/>
                </a:cubicBezTo>
                <a:cubicBezTo>
                  <a:pt x="561832" y="971265"/>
                  <a:pt x="799530" y="1065662"/>
                  <a:pt x="1037229" y="1160059"/>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3" name="Rectangle 2"/>
          <p:cNvSpPr/>
          <p:nvPr/>
        </p:nvSpPr>
        <p:spPr bwMode="auto">
          <a:xfrm>
            <a:off x="5581498" y="5834531"/>
            <a:ext cx="3524028" cy="1005742"/>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 name="Freeform 1"/>
          <p:cNvSpPr/>
          <p:nvPr/>
        </p:nvSpPr>
        <p:spPr bwMode="auto">
          <a:xfrm>
            <a:off x="6491188" y="3473353"/>
            <a:ext cx="2253186" cy="2217966"/>
          </a:xfrm>
          <a:custGeom>
            <a:avLst/>
            <a:gdLst>
              <a:gd name="connsiteX0" fmla="*/ 1630908 w 2140216"/>
              <a:gd name="connsiteY0" fmla="*/ 0 h 3065084"/>
              <a:gd name="connsiteX1" fmla="*/ 2129051 w 2140216"/>
              <a:gd name="connsiteY1" fmla="*/ 1671851 h 3065084"/>
              <a:gd name="connsiteX2" fmla="*/ 1856096 w 2140216"/>
              <a:gd name="connsiteY2" fmla="*/ 2906974 h 3065084"/>
              <a:gd name="connsiteX3" fmla="*/ 559558 w 2140216"/>
              <a:gd name="connsiteY3" fmla="*/ 3043451 h 3065084"/>
              <a:gd name="connsiteX4" fmla="*/ 0 w 2140216"/>
              <a:gd name="connsiteY4" fmla="*/ 2859206 h 3065084"/>
              <a:gd name="connsiteX0" fmla="*/ 1630908 w 2140216"/>
              <a:gd name="connsiteY0" fmla="*/ 999 h 3066083"/>
              <a:gd name="connsiteX1" fmla="*/ 2129051 w 2140216"/>
              <a:gd name="connsiteY1" fmla="*/ 1672850 h 3066083"/>
              <a:gd name="connsiteX2" fmla="*/ 1856096 w 2140216"/>
              <a:gd name="connsiteY2" fmla="*/ 2907973 h 3066083"/>
              <a:gd name="connsiteX3" fmla="*/ 559558 w 2140216"/>
              <a:gd name="connsiteY3" fmla="*/ 3044450 h 3066083"/>
              <a:gd name="connsiteX4" fmla="*/ 0 w 2140216"/>
              <a:gd name="connsiteY4" fmla="*/ 2860205 h 3066083"/>
              <a:gd name="connsiteX0" fmla="*/ 1630908 w 2140216"/>
              <a:gd name="connsiteY0" fmla="*/ 2156 h 2255199"/>
              <a:gd name="connsiteX1" fmla="*/ 2129051 w 2140216"/>
              <a:gd name="connsiteY1" fmla="*/ 861966 h 2255199"/>
              <a:gd name="connsiteX2" fmla="*/ 1856096 w 2140216"/>
              <a:gd name="connsiteY2" fmla="*/ 2097089 h 2255199"/>
              <a:gd name="connsiteX3" fmla="*/ 559558 w 2140216"/>
              <a:gd name="connsiteY3" fmla="*/ 2233566 h 2255199"/>
              <a:gd name="connsiteX4" fmla="*/ 0 w 2140216"/>
              <a:gd name="connsiteY4" fmla="*/ 2049321 h 2255199"/>
              <a:gd name="connsiteX0" fmla="*/ 1630908 w 2139155"/>
              <a:gd name="connsiteY0" fmla="*/ 1820 h 2254863"/>
              <a:gd name="connsiteX1" fmla="*/ 2129051 w 2139155"/>
              <a:gd name="connsiteY1" fmla="*/ 861630 h 2254863"/>
              <a:gd name="connsiteX2" fmla="*/ 1856096 w 2139155"/>
              <a:gd name="connsiteY2" fmla="*/ 2096753 h 2254863"/>
              <a:gd name="connsiteX3" fmla="*/ 559558 w 2139155"/>
              <a:gd name="connsiteY3" fmla="*/ 2233230 h 2254863"/>
              <a:gd name="connsiteX4" fmla="*/ 0 w 2139155"/>
              <a:gd name="connsiteY4" fmla="*/ 2048985 h 2254863"/>
              <a:gd name="connsiteX0" fmla="*/ 1630908 w 2177180"/>
              <a:gd name="connsiteY0" fmla="*/ 1838 h 2255277"/>
              <a:gd name="connsiteX1" fmla="*/ 2172942 w 2177180"/>
              <a:gd name="connsiteY1" fmla="*/ 854332 h 2255277"/>
              <a:gd name="connsiteX2" fmla="*/ 1856096 w 2177180"/>
              <a:gd name="connsiteY2" fmla="*/ 2096771 h 2255277"/>
              <a:gd name="connsiteX3" fmla="*/ 559558 w 2177180"/>
              <a:gd name="connsiteY3" fmla="*/ 2233248 h 2255277"/>
              <a:gd name="connsiteX4" fmla="*/ 0 w 2177180"/>
              <a:gd name="connsiteY4" fmla="*/ 2049003 h 2255277"/>
              <a:gd name="connsiteX0" fmla="*/ 1630908 w 2177180"/>
              <a:gd name="connsiteY0" fmla="*/ 1838 h 2246190"/>
              <a:gd name="connsiteX1" fmla="*/ 2172942 w 2177180"/>
              <a:gd name="connsiteY1" fmla="*/ 854332 h 2246190"/>
              <a:gd name="connsiteX2" fmla="*/ 1856096 w 2177180"/>
              <a:gd name="connsiteY2" fmla="*/ 2096771 h 2246190"/>
              <a:gd name="connsiteX3" fmla="*/ 983839 w 2177180"/>
              <a:gd name="connsiteY3" fmla="*/ 2218618 h 2246190"/>
              <a:gd name="connsiteX4" fmla="*/ 0 w 2177180"/>
              <a:gd name="connsiteY4" fmla="*/ 2049003 h 2246190"/>
              <a:gd name="connsiteX0" fmla="*/ 1630908 w 2188182"/>
              <a:gd name="connsiteY0" fmla="*/ 2108 h 2220074"/>
              <a:gd name="connsiteX1" fmla="*/ 2172942 w 2188182"/>
              <a:gd name="connsiteY1" fmla="*/ 854602 h 2220074"/>
              <a:gd name="connsiteX2" fmla="*/ 1943878 w 2188182"/>
              <a:gd name="connsiteY2" fmla="*/ 1972683 h 2220074"/>
              <a:gd name="connsiteX3" fmla="*/ 983839 w 2188182"/>
              <a:gd name="connsiteY3" fmla="*/ 2218888 h 2220074"/>
              <a:gd name="connsiteX4" fmla="*/ 0 w 2188182"/>
              <a:gd name="connsiteY4" fmla="*/ 2049273 h 2220074"/>
              <a:gd name="connsiteX0" fmla="*/ 1630908 w 1964096"/>
              <a:gd name="connsiteY0" fmla="*/ 0 h 2217966"/>
              <a:gd name="connsiteX1" fmla="*/ 1943878 w 1964096"/>
              <a:gd name="connsiteY1" fmla="*/ 1970575 h 2217966"/>
              <a:gd name="connsiteX2" fmla="*/ 983839 w 1964096"/>
              <a:gd name="connsiteY2" fmla="*/ 2216780 h 2217966"/>
              <a:gd name="connsiteX3" fmla="*/ 0 w 1964096"/>
              <a:gd name="connsiteY3" fmla="*/ 2047165 h 2217966"/>
              <a:gd name="connsiteX0" fmla="*/ 1630908 w 2203078"/>
              <a:gd name="connsiteY0" fmla="*/ 0 h 2217966"/>
              <a:gd name="connsiteX1" fmla="*/ 1943878 w 2203078"/>
              <a:gd name="connsiteY1" fmla="*/ 1970575 h 2217966"/>
              <a:gd name="connsiteX2" fmla="*/ 983839 w 2203078"/>
              <a:gd name="connsiteY2" fmla="*/ 2216780 h 2217966"/>
              <a:gd name="connsiteX3" fmla="*/ 0 w 2203078"/>
              <a:gd name="connsiteY3" fmla="*/ 2047165 h 2217966"/>
              <a:gd name="connsiteX0" fmla="*/ 1630908 w 2253186"/>
              <a:gd name="connsiteY0" fmla="*/ 0 h 2217966"/>
              <a:gd name="connsiteX1" fmla="*/ 1943878 w 2253186"/>
              <a:gd name="connsiteY1" fmla="*/ 1970575 h 2217966"/>
              <a:gd name="connsiteX2" fmla="*/ 983839 w 2253186"/>
              <a:gd name="connsiteY2" fmla="*/ 2216780 h 2217966"/>
              <a:gd name="connsiteX3" fmla="*/ 0 w 2253186"/>
              <a:gd name="connsiteY3" fmla="*/ 2047165 h 2217966"/>
            </a:gdLst>
            <a:ahLst/>
            <a:cxnLst>
              <a:cxn ang="0">
                <a:pos x="connsiteX0" y="connsiteY0"/>
              </a:cxn>
              <a:cxn ang="0">
                <a:pos x="connsiteX1" y="connsiteY1"/>
              </a:cxn>
              <a:cxn ang="0">
                <a:pos x="connsiteX2" y="connsiteY2"/>
              </a:cxn>
              <a:cxn ang="0">
                <a:pos x="connsiteX3" y="connsiteY3"/>
              </a:cxn>
            </a:cxnLst>
            <a:rect l="l" t="t" r="r" b="b"/>
            <a:pathLst>
              <a:path w="2253186" h="2217966">
                <a:moveTo>
                  <a:pt x="1630908" y="0"/>
                </a:moveTo>
                <a:cubicBezTo>
                  <a:pt x="2617825" y="308123"/>
                  <a:pt x="2196764" y="1680433"/>
                  <a:pt x="1943878" y="1970575"/>
                </a:cubicBezTo>
                <a:cubicBezTo>
                  <a:pt x="1745694" y="2197956"/>
                  <a:pt x="1293188" y="2224741"/>
                  <a:pt x="983839" y="2216780"/>
                </a:cubicBezTo>
                <a:cubicBezTo>
                  <a:pt x="674490" y="2208819"/>
                  <a:pt x="125104" y="2135307"/>
                  <a:pt x="0" y="2047165"/>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41" name="Freeform 140"/>
          <p:cNvSpPr/>
          <p:nvPr/>
        </p:nvSpPr>
        <p:spPr bwMode="auto">
          <a:xfrm rot="2330860" flipH="1" flipV="1">
            <a:off x="3880935" y="3400423"/>
            <a:ext cx="1205185" cy="210972"/>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 name="connsiteX0" fmla="*/ -4 w 19993757"/>
              <a:gd name="connsiteY0" fmla="*/ 387986 h 1039692"/>
              <a:gd name="connsiteX1" fmla="*/ 19993757 w 19993757"/>
              <a:gd name="connsiteY1" fmla="*/ 1039692 h 1039692"/>
              <a:gd name="connsiteX0" fmla="*/ -4 w 19993757"/>
              <a:gd name="connsiteY0" fmla="*/ 192141 h 1090754"/>
              <a:gd name="connsiteX1" fmla="*/ 19993757 w 19993757"/>
              <a:gd name="connsiteY1" fmla="*/ 843847 h 1090754"/>
              <a:gd name="connsiteX0" fmla="*/ -4 w 19993757"/>
              <a:gd name="connsiteY0" fmla="*/ 0 h 1342082"/>
              <a:gd name="connsiteX1" fmla="*/ 19993757 w 19993757"/>
              <a:gd name="connsiteY1" fmla="*/ 651706 h 1342082"/>
              <a:gd name="connsiteX0" fmla="*/ 1 w 20256625"/>
              <a:gd name="connsiteY0" fmla="*/ -2 h 1218214"/>
              <a:gd name="connsiteX1" fmla="*/ 20256625 w 20256625"/>
              <a:gd name="connsiteY1" fmla="*/ 433588 h 1218214"/>
              <a:gd name="connsiteX0" fmla="*/ 1 w 20256625"/>
              <a:gd name="connsiteY0" fmla="*/ 1 h 995372"/>
              <a:gd name="connsiteX1" fmla="*/ 20256625 w 20256625"/>
              <a:gd name="connsiteY1" fmla="*/ 433591 h 995372"/>
              <a:gd name="connsiteX0" fmla="*/ 1 w 20256625"/>
              <a:gd name="connsiteY0" fmla="*/ 1 h 699167"/>
              <a:gd name="connsiteX1" fmla="*/ 20256625 w 20256625"/>
              <a:gd name="connsiteY1" fmla="*/ 433591 h 699167"/>
            </a:gdLst>
            <a:ahLst/>
            <a:cxnLst>
              <a:cxn ang="0">
                <a:pos x="connsiteX0" y="connsiteY0"/>
              </a:cxn>
              <a:cxn ang="0">
                <a:pos x="connsiteX1" y="connsiteY1"/>
              </a:cxn>
            </a:cxnLst>
            <a:rect l="l" t="t" r="r" b="b"/>
            <a:pathLst>
              <a:path w="20256625" h="699167">
                <a:moveTo>
                  <a:pt x="1" y="1"/>
                </a:moveTo>
                <a:cubicBezTo>
                  <a:pt x="5564903" y="811741"/>
                  <a:pt x="12486294" y="860488"/>
                  <a:pt x="20256625" y="433591"/>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42" name="Freeform 141"/>
          <p:cNvSpPr/>
          <p:nvPr/>
        </p:nvSpPr>
        <p:spPr bwMode="auto">
          <a:xfrm rot="20502170" flipH="1" flipV="1">
            <a:off x="4147650" y="4128330"/>
            <a:ext cx="738931" cy="119570"/>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 name="connsiteX0" fmla="*/ 0 w 14388942"/>
              <a:gd name="connsiteY0" fmla="*/ 653327 h 653328"/>
              <a:gd name="connsiteX1" fmla="*/ 14388949 w 14388942"/>
              <a:gd name="connsiteY1" fmla="*/ 549527 h 653328"/>
              <a:gd name="connsiteX0" fmla="*/ 0 w 14388942"/>
              <a:gd name="connsiteY0" fmla="*/ 531090 h 531091"/>
              <a:gd name="connsiteX1" fmla="*/ 14388949 w 14388942"/>
              <a:gd name="connsiteY1" fmla="*/ 427290 h 531091"/>
              <a:gd name="connsiteX0" fmla="*/ 0 w 14388942"/>
              <a:gd name="connsiteY0" fmla="*/ 331064 h 331065"/>
              <a:gd name="connsiteX1" fmla="*/ 14388949 w 14388942"/>
              <a:gd name="connsiteY1" fmla="*/ 227264 h 331065"/>
              <a:gd name="connsiteX0" fmla="*/ -2 w 11832249"/>
              <a:gd name="connsiteY0" fmla="*/ 217731 h 347012"/>
              <a:gd name="connsiteX1" fmla="*/ 11832256 w 11832249"/>
              <a:gd name="connsiteY1" fmla="*/ 347013 h 347012"/>
            </a:gdLst>
            <a:ahLst/>
            <a:cxnLst>
              <a:cxn ang="0">
                <a:pos x="connsiteX0" y="connsiteY0"/>
              </a:cxn>
              <a:cxn ang="0">
                <a:pos x="connsiteX1" y="connsiteY1"/>
              </a:cxn>
            </a:cxnLst>
            <a:rect l="l" t="t" r="r" b="b"/>
            <a:pathLst>
              <a:path w="11832249" h="347012">
                <a:moveTo>
                  <a:pt x="-2" y="217731"/>
                </a:moveTo>
                <a:cubicBezTo>
                  <a:pt x="3453229" y="-148483"/>
                  <a:pt x="6084505" y="-16954"/>
                  <a:pt x="11832256" y="347013"/>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44" name="Freeform 143"/>
          <p:cNvSpPr/>
          <p:nvPr/>
        </p:nvSpPr>
        <p:spPr bwMode="auto">
          <a:xfrm rot="4500648" flipH="1" flipV="1">
            <a:off x="1989141" y="2508879"/>
            <a:ext cx="1830903" cy="1195256"/>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 name="connsiteX0" fmla="*/ 0 w 18608820"/>
              <a:gd name="connsiteY0" fmla="*/ 178641 h 2710695"/>
              <a:gd name="connsiteX1" fmla="*/ 18608816 w 18608820"/>
              <a:gd name="connsiteY1" fmla="*/ 2710696 h 2710695"/>
              <a:gd name="connsiteX0" fmla="*/ 0 w 18608820"/>
              <a:gd name="connsiteY0" fmla="*/ 625810 h 3157864"/>
              <a:gd name="connsiteX1" fmla="*/ 18608816 w 18608820"/>
              <a:gd name="connsiteY1" fmla="*/ 3157865 h 3157864"/>
              <a:gd name="connsiteX0" fmla="*/ 0 w 18608820"/>
              <a:gd name="connsiteY0" fmla="*/ 822949 h 3355003"/>
              <a:gd name="connsiteX1" fmla="*/ 311241 w 18608820"/>
              <a:gd name="connsiteY1" fmla="*/ 541762 h 3355003"/>
              <a:gd name="connsiteX2" fmla="*/ 18608816 w 18608820"/>
              <a:gd name="connsiteY2" fmla="*/ 3355004 h 3355003"/>
            </a:gdLst>
            <a:ahLst/>
            <a:cxnLst>
              <a:cxn ang="0">
                <a:pos x="connsiteX0" y="connsiteY0"/>
              </a:cxn>
              <a:cxn ang="0">
                <a:pos x="connsiteX1" y="connsiteY1"/>
              </a:cxn>
              <a:cxn ang="0">
                <a:pos x="connsiteX2" y="connsiteY2"/>
              </a:cxn>
            </a:cxnLst>
            <a:rect l="l" t="t" r="r" b="b"/>
            <a:pathLst>
              <a:path w="18608820" h="3355003">
                <a:moveTo>
                  <a:pt x="0" y="822949"/>
                </a:moveTo>
                <a:cubicBezTo>
                  <a:pt x="27349" y="823416"/>
                  <a:pt x="277055" y="541178"/>
                  <a:pt x="311241" y="541762"/>
                </a:cubicBezTo>
                <a:cubicBezTo>
                  <a:pt x="9390555" y="-355124"/>
                  <a:pt x="17431658" y="-565456"/>
                  <a:pt x="18608816" y="3355004"/>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9" name="Freeform 138"/>
          <p:cNvSpPr/>
          <p:nvPr/>
        </p:nvSpPr>
        <p:spPr bwMode="auto">
          <a:xfrm rot="17015922" flipH="1" flipV="1">
            <a:off x="2884788" y="2380853"/>
            <a:ext cx="836407" cy="144794"/>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Lst>
            <a:ahLst/>
            <a:cxnLst>
              <a:cxn ang="0">
                <a:pos x="connsiteX0" y="connsiteY0"/>
              </a:cxn>
              <a:cxn ang="0">
                <a:pos x="connsiteX1" y="connsiteY1"/>
              </a:cxn>
            </a:cxnLst>
            <a:rect l="l" t="t" r="r" b="b"/>
            <a:pathLst>
              <a:path w="16388683" h="748278">
                <a:moveTo>
                  <a:pt x="0" y="504994"/>
                </a:moveTo>
                <a:cubicBezTo>
                  <a:pt x="9243408" y="-389090"/>
                  <a:pt x="13214963" y="38641"/>
                  <a:pt x="16388683" y="748278"/>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40" name="Freeform 139"/>
          <p:cNvSpPr/>
          <p:nvPr/>
        </p:nvSpPr>
        <p:spPr bwMode="auto">
          <a:xfrm rot="10800000" flipH="1" flipV="1">
            <a:off x="4004065" y="2785978"/>
            <a:ext cx="836407" cy="144794"/>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Lst>
            <a:ahLst/>
            <a:cxnLst>
              <a:cxn ang="0">
                <a:pos x="connsiteX0" y="connsiteY0"/>
              </a:cxn>
              <a:cxn ang="0">
                <a:pos x="connsiteX1" y="connsiteY1"/>
              </a:cxn>
            </a:cxnLst>
            <a:rect l="l" t="t" r="r" b="b"/>
            <a:pathLst>
              <a:path w="16388683" h="748278">
                <a:moveTo>
                  <a:pt x="0" y="504994"/>
                </a:moveTo>
                <a:cubicBezTo>
                  <a:pt x="9243408" y="-389090"/>
                  <a:pt x="13214963" y="38641"/>
                  <a:pt x="16388683" y="748278"/>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43" name="Freeform 142"/>
          <p:cNvSpPr/>
          <p:nvPr/>
        </p:nvSpPr>
        <p:spPr bwMode="auto">
          <a:xfrm rot="20502170" flipH="1" flipV="1">
            <a:off x="3682655" y="3222211"/>
            <a:ext cx="1305115" cy="569208"/>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 name="connsiteX0" fmla="*/ 0 w 16388683"/>
              <a:gd name="connsiteY0" fmla="*/ 383780 h 627064"/>
              <a:gd name="connsiteX1" fmla="*/ 16388683 w 16388683"/>
              <a:gd name="connsiteY1" fmla="*/ 627064 h 627064"/>
              <a:gd name="connsiteX0" fmla="*/ 0 w 15674292"/>
              <a:gd name="connsiteY0" fmla="*/ 604611 h 604610"/>
              <a:gd name="connsiteX1" fmla="*/ 15674287 w 15674292"/>
              <a:gd name="connsiteY1" fmla="*/ 230656 h 604610"/>
              <a:gd name="connsiteX0" fmla="*/ 1 w 15796863"/>
              <a:gd name="connsiteY0" fmla="*/ 746317 h 746317"/>
              <a:gd name="connsiteX1" fmla="*/ 15796858 w 15796863"/>
              <a:gd name="connsiteY1" fmla="*/ 139987 h 746317"/>
              <a:gd name="connsiteX0" fmla="*/ 1 w 15796863"/>
              <a:gd name="connsiteY0" fmla="*/ 606330 h 606330"/>
              <a:gd name="connsiteX1" fmla="*/ 15796858 w 15796863"/>
              <a:gd name="connsiteY1" fmla="*/ 0 h 606330"/>
              <a:gd name="connsiteX0" fmla="*/ 1 w 15796863"/>
              <a:gd name="connsiteY0" fmla="*/ 606330 h 606330"/>
              <a:gd name="connsiteX1" fmla="*/ 15796858 w 15796863"/>
              <a:gd name="connsiteY1" fmla="*/ 0 h 606330"/>
              <a:gd name="connsiteX0" fmla="*/ -4 w 15902481"/>
              <a:gd name="connsiteY0" fmla="*/ 522263 h 522262"/>
              <a:gd name="connsiteX1" fmla="*/ 15902476 w 15902481"/>
              <a:gd name="connsiteY1" fmla="*/ 0 h 522262"/>
              <a:gd name="connsiteX0" fmla="*/ -4 w 15902481"/>
              <a:gd name="connsiteY0" fmla="*/ 522263 h 522263"/>
              <a:gd name="connsiteX1" fmla="*/ 15902476 w 15902481"/>
              <a:gd name="connsiteY1" fmla="*/ 0 h 522263"/>
              <a:gd name="connsiteX0" fmla="*/ -4 w 15902481"/>
              <a:gd name="connsiteY0" fmla="*/ 522263 h 522263"/>
              <a:gd name="connsiteX1" fmla="*/ 15902476 w 15902481"/>
              <a:gd name="connsiteY1" fmla="*/ 0 h 522263"/>
              <a:gd name="connsiteX0" fmla="*/ -4 w 15902481"/>
              <a:gd name="connsiteY0" fmla="*/ 522263 h 522263"/>
              <a:gd name="connsiteX1" fmla="*/ 15902476 w 15902481"/>
              <a:gd name="connsiteY1" fmla="*/ 0 h 522263"/>
              <a:gd name="connsiteX0" fmla="*/ -4 w 15902481"/>
              <a:gd name="connsiteY0" fmla="*/ 522263 h 522263"/>
              <a:gd name="connsiteX1" fmla="*/ 15902476 w 15902481"/>
              <a:gd name="connsiteY1" fmla="*/ 0 h 522263"/>
            </a:gdLst>
            <a:ahLst/>
            <a:cxnLst>
              <a:cxn ang="0">
                <a:pos x="connsiteX0" y="connsiteY0"/>
              </a:cxn>
              <a:cxn ang="0">
                <a:pos x="connsiteX1" y="connsiteY1"/>
              </a:cxn>
            </a:cxnLst>
            <a:rect l="l" t="t" r="r" b="b"/>
            <a:pathLst>
              <a:path w="15902481" h="522263">
                <a:moveTo>
                  <a:pt x="-4" y="522263"/>
                </a:moveTo>
                <a:cubicBezTo>
                  <a:pt x="1253810" y="116653"/>
                  <a:pt x="6346263" y="8645"/>
                  <a:pt x="15902476" y="0"/>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7" name="Freeform 136"/>
          <p:cNvSpPr/>
          <p:nvPr/>
        </p:nvSpPr>
        <p:spPr bwMode="auto">
          <a:xfrm>
            <a:off x="5877897" y="1435763"/>
            <a:ext cx="1379177" cy="320952"/>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4395289 w 4416558"/>
              <a:gd name="connsiteY0" fmla="*/ 0 h 53010"/>
              <a:gd name="connsiteX1" fmla="*/ 0 w 4416558"/>
              <a:gd name="connsiteY1" fmla="*/ 49715 h 53010"/>
              <a:gd name="connsiteX0" fmla="*/ 4395289 w 4395289"/>
              <a:gd name="connsiteY0" fmla="*/ 0 h 49715"/>
              <a:gd name="connsiteX1" fmla="*/ 0 w 4395289"/>
              <a:gd name="connsiteY1" fmla="*/ 49715 h 49715"/>
              <a:gd name="connsiteX0" fmla="*/ 4343803 w 4343803"/>
              <a:gd name="connsiteY0" fmla="*/ 0 h 40270"/>
              <a:gd name="connsiteX1" fmla="*/ 0 w 4343803"/>
              <a:gd name="connsiteY1" fmla="*/ 40270 h 40270"/>
              <a:gd name="connsiteX0" fmla="*/ 4343803 w 4343803"/>
              <a:gd name="connsiteY0" fmla="*/ 13921 h 54191"/>
              <a:gd name="connsiteX1" fmla="*/ 0 w 4343803"/>
              <a:gd name="connsiteY1" fmla="*/ 54191 h 54191"/>
              <a:gd name="connsiteX0" fmla="*/ 3468556 w 3468556"/>
              <a:gd name="connsiteY0" fmla="*/ 14082 h 53171"/>
              <a:gd name="connsiteX1" fmla="*/ 0 w 3468556"/>
              <a:gd name="connsiteY1" fmla="*/ 53171 h 53171"/>
              <a:gd name="connsiteX0" fmla="*/ 3468556 w 3468556"/>
              <a:gd name="connsiteY0" fmla="*/ 16438 h 55527"/>
              <a:gd name="connsiteX1" fmla="*/ 0 w 3468556"/>
              <a:gd name="connsiteY1" fmla="*/ 55527 h 55527"/>
            </a:gdLst>
            <a:ahLst/>
            <a:cxnLst>
              <a:cxn ang="0">
                <a:pos x="connsiteX0" y="connsiteY0"/>
              </a:cxn>
              <a:cxn ang="0">
                <a:pos x="connsiteX1" y="connsiteY1"/>
              </a:cxn>
            </a:cxnLst>
            <a:rect l="l" t="t" r="r" b="b"/>
            <a:pathLst>
              <a:path w="3468556" h="55527">
                <a:moveTo>
                  <a:pt x="3468556" y="16438"/>
                </a:moveTo>
                <a:cubicBezTo>
                  <a:pt x="2072104" y="-26807"/>
                  <a:pt x="1121862" y="25576"/>
                  <a:pt x="0" y="55527"/>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8" name="Freeform 137"/>
          <p:cNvSpPr/>
          <p:nvPr/>
        </p:nvSpPr>
        <p:spPr bwMode="auto">
          <a:xfrm flipH="1">
            <a:off x="6874247" y="1790505"/>
            <a:ext cx="483145" cy="1283721"/>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602556 w 1859742"/>
              <a:gd name="connsiteY0" fmla="*/ 0 h 154787"/>
              <a:gd name="connsiteX1" fmla="*/ 1 w 1859742"/>
              <a:gd name="connsiteY1" fmla="*/ 154787 h 154787"/>
              <a:gd name="connsiteX0" fmla="*/ 602556 w 1253638"/>
              <a:gd name="connsiteY0" fmla="*/ 0 h 154787"/>
              <a:gd name="connsiteX1" fmla="*/ 1 w 1253638"/>
              <a:gd name="connsiteY1" fmla="*/ 154787 h 154787"/>
              <a:gd name="connsiteX0" fmla="*/ 877143 w 1377356"/>
              <a:gd name="connsiteY0" fmla="*/ 0 h 154787"/>
              <a:gd name="connsiteX1" fmla="*/ 0 w 1377356"/>
              <a:gd name="connsiteY1" fmla="*/ 154787 h 154787"/>
              <a:gd name="connsiteX0" fmla="*/ 877143 w 1024969"/>
              <a:gd name="connsiteY0" fmla="*/ 0 h 154787"/>
              <a:gd name="connsiteX1" fmla="*/ 0 w 1024969"/>
              <a:gd name="connsiteY1" fmla="*/ 154787 h 154787"/>
              <a:gd name="connsiteX0" fmla="*/ 127464 w 575772"/>
              <a:gd name="connsiteY0" fmla="*/ 0 h 138969"/>
              <a:gd name="connsiteX1" fmla="*/ 0 w 575772"/>
              <a:gd name="connsiteY1" fmla="*/ 138969 h 138969"/>
              <a:gd name="connsiteX0" fmla="*/ 127464 w 685075"/>
              <a:gd name="connsiteY0" fmla="*/ 0 h 138969"/>
              <a:gd name="connsiteX1" fmla="*/ 0 w 685075"/>
              <a:gd name="connsiteY1" fmla="*/ 138969 h 138969"/>
              <a:gd name="connsiteX0" fmla="*/ 0 w 940108"/>
              <a:gd name="connsiteY0" fmla="*/ 0 h 140946"/>
              <a:gd name="connsiteX1" fmla="*/ 472280 w 940108"/>
              <a:gd name="connsiteY1" fmla="*/ 140946 h 140946"/>
              <a:gd name="connsiteX0" fmla="*/ 0 w 651403"/>
              <a:gd name="connsiteY0" fmla="*/ 0 h 140946"/>
              <a:gd name="connsiteX1" fmla="*/ 472280 w 651403"/>
              <a:gd name="connsiteY1" fmla="*/ 140946 h 140946"/>
              <a:gd name="connsiteX0" fmla="*/ 0 w 707718"/>
              <a:gd name="connsiteY0" fmla="*/ 0 h 123989"/>
              <a:gd name="connsiteX1" fmla="*/ 547287 w 707718"/>
              <a:gd name="connsiteY1" fmla="*/ 123989 h 123989"/>
            </a:gdLst>
            <a:ahLst/>
            <a:cxnLst>
              <a:cxn ang="0">
                <a:pos x="connsiteX0" y="connsiteY0"/>
              </a:cxn>
              <a:cxn ang="0">
                <a:pos x="connsiteX1" y="connsiteY1"/>
              </a:cxn>
            </a:cxnLst>
            <a:rect l="l" t="t" r="r" b="b"/>
            <a:pathLst>
              <a:path w="707718" h="123989">
                <a:moveTo>
                  <a:pt x="0" y="0"/>
                </a:moveTo>
                <a:cubicBezTo>
                  <a:pt x="655387" y="39239"/>
                  <a:pt x="897874" y="78983"/>
                  <a:pt x="547287" y="123989"/>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3" name="Freeform 132"/>
          <p:cNvSpPr/>
          <p:nvPr/>
        </p:nvSpPr>
        <p:spPr bwMode="auto">
          <a:xfrm>
            <a:off x="5773353" y="1107811"/>
            <a:ext cx="53793" cy="540434"/>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 name="connsiteX0" fmla="*/ 3 w 5209451"/>
              <a:gd name="connsiteY0" fmla="*/ 0 h 237298"/>
              <a:gd name="connsiteX1" fmla="*/ 2495950 w 5209451"/>
              <a:gd name="connsiteY1" fmla="*/ 228286 h 237298"/>
              <a:gd name="connsiteX0" fmla="*/ 3 w 4107519"/>
              <a:gd name="connsiteY0" fmla="*/ 0 h 228286"/>
              <a:gd name="connsiteX1" fmla="*/ 2495950 w 4107519"/>
              <a:gd name="connsiteY1" fmla="*/ 228286 h 228286"/>
              <a:gd name="connsiteX0" fmla="*/ 568231 w 3309291"/>
              <a:gd name="connsiteY0" fmla="*/ 0 h 119369"/>
              <a:gd name="connsiteX1" fmla="*/ 1 w 3309291"/>
              <a:gd name="connsiteY1" fmla="*/ 119369 h 119369"/>
              <a:gd name="connsiteX0" fmla="*/ 568231 w 1839675"/>
              <a:gd name="connsiteY0" fmla="*/ 0 h 119369"/>
              <a:gd name="connsiteX1" fmla="*/ 1 w 1839675"/>
              <a:gd name="connsiteY1" fmla="*/ 119369 h 119369"/>
              <a:gd name="connsiteX0" fmla="*/ 0 w 3112742"/>
              <a:gd name="connsiteY0" fmla="*/ 0 h 144057"/>
              <a:gd name="connsiteX1" fmla="*/ 2277083 w 3112742"/>
              <a:gd name="connsiteY1" fmla="*/ 144057 h 144057"/>
              <a:gd name="connsiteX0" fmla="*/ 0 w 2356826"/>
              <a:gd name="connsiteY0" fmla="*/ 0 h 144057"/>
              <a:gd name="connsiteX1" fmla="*/ 2277083 w 2356826"/>
              <a:gd name="connsiteY1" fmla="*/ 144057 h 144057"/>
              <a:gd name="connsiteX0" fmla="*/ 0 w 949850"/>
              <a:gd name="connsiteY0" fmla="*/ 0 h 115013"/>
              <a:gd name="connsiteX1" fmla="*/ 44608 w 949850"/>
              <a:gd name="connsiteY1" fmla="*/ 115013 h 115013"/>
              <a:gd name="connsiteX0" fmla="*/ 0 w 311895"/>
              <a:gd name="connsiteY0" fmla="*/ 0 h 115013"/>
              <a:gd name="connsiteX1" fmla="*/ 44608 w 311895"/>
              <a:gd name="connsiteY1" fmla="*/ 115013 h 115013"/>
              <a:gd name="connsiteX0" fmla="*/ 0 w 345072"/>
              <a:gd name="connsiteY0" fmla="*/ 0 h 115013"/>
              <a:gd name="connsiteX1" fmla="*/ 44608 w 345072"/>
              <a:gd name="connsiteY1" fmla="*/ 115013 h 115013"/>
            </a:gdLst>
            <a:ahLst/>
            <a:cxnLst>
              <a:cxn ang="0">
                <a:pos x="connsiteX0" y="connsiteY0"/>
              </a:cxn>
              <a:cxn ang="0">
                <a:pos x="connsiteX1" y="connsiteY1"/>
              </a:cxn>
            </a:cxnLst>
            <a:rect l="l" t="t" r="r" b="b"/>
            <a:pathLst>
              <a:path w="345072" h="115013">
                <a:moveTo>
                  <a:pt x="0" y="0"/>
                </a:moveTo>
                <a:cubicBezTo>
                  <a:pt x="443245" y="59960"/>
                  <a:pt x="460950" y="67465"/>
                  <a:pt x="44608" y="115013"/>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1" name="Freeform 130"/>
          <p:cNvSpPr/>
          <p:nvPr/>
        </p:nvSpPr>
        <p:spPr bwMode="auto">
          <a:xfrm>
            <a:off x="7809871" y="3466364"/>
            <a:ext cx="662239" cy="1817271"/>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Lst>
            <a:ahLst/>
            <a:cxnLst>
              <a:cxn ang="0">
                <a:pos x="connsiteX0" y="connsiteY0"/>
              </a:cxn>
              <a:cxn ang="0">
                <a:pos x="connsiteX1" y="connsiteY1"/>
              </a:cxn>
            </a:cxnLst>
            <a:rect l="l" t="t" r="r" b="b"/>
            <a:pathLst>
              <a:path w="4248145" h="386744">
                <a:moveTo>
                  <a:pt x="830876" y="0"/>
                </a:moveTo>
                <a:cubicBezTo>
                  <a:pt x="6176803" y="30915"/>
                  <a:pt x="4749974" y="440686"/>
                  <a:pt x="3" y="380770"/>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30" name="Freeform 129"/>
          <p:cNvSpPr/>
          <p:nvPr/>
        </p:nvSpPr>
        <p:spPr bwMode="auto">
          <a:xfrm>
            <a:off x="7628179" y="2418990"/>
            <a:ext cx="753813" cy="1047374"/>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997004"/>
              <a:gd name="connsiteY0" fmla="*/ 0 h 400926"/>
              <a:gd name="connsiteX1" fmla="*/ 12997004 w 12997004"/>
              <a:gd name="connsiteY1" fmla="*/ 400926 h 400926"/>
              <a:gd name="connsiteX0" fmla="*/ 0 w 6334705"/>
              <a:gd name="connsiteY0" fmla="*/ 0 h 383289"/>
              <a:gd name="connsiteX1" fmla="*/ 4245354 w 6334705"/>
              <a:gd name="connsiteY1" fmla="*/ 383289 h 383289"/>
              <a:gd name="connsiteX0" fmla="*/ 0 w 8835060"/>
              <a:gd name="connsiteY0" fmla="*/ 0 h 383289"/>
              <a:gd name="connsiteX1" fmla="*/ 4245354 w 8835060"/>
              <a:gd name="connsiteY1" fmla="*/ 383289 h 383289"/>
              <a:gd name="connsiteX0" fmla="*/ 0 w 10367709"/>
              <a:gd name="connsiteY0" fmla="*/ 106 h 383395"/>
              <a:gd name="connsiteX1" fmla="*/ 4245354 w 10367709"/>
              <a:gd name="connsiteY1" fmla="*/ 383395 h 383395"/>
              <a:gd name="connsiteX0" fmla="*/ 0 w 10147038"/>
              <a:gd name="connsiteY0" fmla="*/ 111 h 370802"/>
              <a:gd name="connsiteX1" fmla="*/ 3783876 w 10147038"/>
              <a:gd name="connsiteY1" fmla="*/ 370802 h 370802"/>
              <a:gd name="connsiteX0" fmla="*/ 0 w 6803707"/>
              <a:gd name="connsiteY0" fmla="*/ 0 h 370691"/>
              <a:gd name="connsiteX1" fmla="*/ 3783876 w 6803707"/>
              <a:gd name="connsiteY1" fmla="*/ 370691 h 370691"/>
              <a:gd name="connsiteX0" fmla="*/ 830870 w 4796388"/>
              <a:gd name="connsiteY0" fmla="*/ 0 h 380770"/>
              <a:gd name="connsiteX1" fmla="*/ -3 w 4796388"/>
              <a:gd name="connsiteY1" fmla="*/ 380770 h 380770"/>
              <a:gd name="connsiteX0" fmla="*/ 830876 w 4248145"/>
              <a:gd name="connsiteY0" fmla="*/ 0 h 386744"/>
              <a:gd name="connsiteX1" fmla="*/ 3 w 4248145"/>
              <a:gd name="connsiteY1" fmla="*/ 380770 h 386744"/>
            </a:gdLst>
            <a:ahLst/>
            <a:cxnLst>
              <a:cxn ang="0">
                <a:pos x="connsiteX0" y="connsiteY0"/>
              </a:cxn>
              <a:cxn ang="0">
                <a:pos x="connsiteX1" y="connsiteY1"/>
              </a:cxn>
            </a:cxnLst>
            <a:rect l="l" t="t" r="r" b="b"/>
            <a:pathLst>
              <a:path w="4248145" h="386744">
                <a:moveTo>
                  <a:pt x="830876" y="0"/>
                </a:moveTo>
                <a:cubicBezTo>
                  <a:pt x="6176803" y="30915"/>
                  <a:pt x="4749974" y="440686"/>
                  <a:pt x="3" y="380770"/>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9" name="Freeform 128"/>
          <p:cNvSpPr/>
          <p:nvPr/>
        </p:nvSpPr>
        <p:spPr bwMode="auto">
          <a:xfrm flipV="1">
            <a:off x="7944205" y="3630324"/>
            <a:ext cx="337875" cy="808748"/>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764275 w 764275"/>
              <a:gd name="connsiteY1" fmla="*/ 1862920 h 1862920"/>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9809 w 859809"/>
              <a:gd name="connsiteY0" fmla="*/ 0 h 900753"/>
              <a:gd name="connsiteX1" fmla="*/ 0 w 859809"/>
              <a:gd name="connsiteY1" fmla="*/ 900753 h 900753"/>
              <a:gd name="connsiteX0" fmla="*/ 928048 w 928048"/>
              <a:gd name="connsiteY0" fmla="*/ 0 h 982640"/>
              <a:gd name="connsiteX1" fmla="*/ 0 w 928048"/>
              <a:gd name="connsiteY1" fmla="*/ 982640 h 982640"/>
              <a:gd name="connsiteX0" fmla="*/ 928048 w 928048"/>
              <a:gd name="connsiteY0" fmla="*/ 0 h 1023584"/>
              <a:gd name="connsiteX1" fmla="*/ 0 w 928048"/>
              <a:gd name="connsiteY1" fmla="*/ 1023584 h 1023584"/>
              <a:gd name="connsiteX0" fmla="*/ 249 w 3660824"/>
              <a:gd name="connsiteY0" fmla="*/ 0 h 1125942"/>
              <a:gd name="connsiteX1" fmla="*/ 3532051 w 3660824"/>
              <a:gd name="connsiteY1" fmla="*/ 1125942 h 1125942"/>
              <a:gd name="connsiteX0" fmla="*/ 636 w 3532439"/>
              <a:gd name="connsiteY0" fmla="*/ 0 h 1125942"/>
              <a:gd name="connsiteX1" fmla="*/ 3532438 w 3532439"/>
              <a:gd name="connsiteY1" fmla="*/ 1125942 h 1125942"/>
              <a:gd name="connsiteX0" fmla="*/ 608 w 3610652"/>
              <a:gd name="connsiteY0" fmla="*/ 0 h 1146414"/>
              <a:gd name="connsiteX1" fmla="*/ 3610651 w 3610652"/>
              <a:gd name="connsiteY1" fmla="*/ 1146414 h 1146414"/>
              <a:gd name="connsiteX0" fmla="*/ 502 w 4001759"/>
              <a:gd name="connsiteY0" fmla="*/ 0 h 1125943"/>
              <a:gd name="connsiteX1" fmla="*/ 4001759 w 4001759"/>
              <a:gd name="connsiteY1" fmla="*/ 1125943 h 1125943"/>
              <a:gd name="connsiteX0" fmla="*/ 470 w 4158213"/>
              <a:gd name="connsiteY0" fmla="*/ 0 h 1132767"/>
              <a:gd name="connsiteX1" fmla="*/ 4158213 w 4158213"/>
              <a:gd name="connsiteY1" fmla="*/ 1132767 h 1132767"/>
              <a:gd name="connsiteX0" fmla="*/ 296 w 5537591"/>
              <a:gd name="connsiteY0" fmla="*/ 0 h 989879"/>
              <a:gd name="connsiteX1" fmla="*/ 5537591 w 5537591"/>
              <a:gd name="connsiteY1" fmla="*/ 989879 h 989879"/>
              <a:gd name="connsiteX0" fmla="*/ 1 w 5537296"/>
              <a:gd name="connsiteY0" fmla="*/ 0 h 989879"/>
              <a:gd name="connsiteX1" fmla="*/ 5537296 w 5537296"/>
              <a:gd name="connsiteY1" fmla="*/ 989879 h 989879"/>
              <a:gd name="connsiteX0" fmla="*/ 1 w 5537296"/>
              <a:gd name="connsiteY0" fmla="*/ 0 h 989879"/>
              <a:gd name="connsiteX1" fmla="*/ 5537296 w 5537296"/>
              <a:gd name="connsiteY1" fmla="*/ 989879 h 989879"/>
              <a:gd name="connsiteX0" fmla="*/ 1 w 6768281"/>
              <a:gd name="connsiteY0" fmla="*/ 0 h 1157983"/>
              <a:gd name="connsiteX1" fmla="*/ 6768281 w 6768281"/>
              <a:gd name="connsiteY1" fmla="*/ 1157983 h 1157983"/>
              <a:gd name="connsiteX0" fmla="*/ 1 w 12116554"/>
              <a:gd name="connsiteY0" fmla="*/ 0 h 1157983"/>
              <a:gd name="connsiteX1" fmla="*/ 6768281 w 12116554"/>
              <a:gd name="connsiteY1" fmla="*/ 1157983 h 1157983"/>
              <a:gd name="connsiteX0" fmla="*/ 1 w 18502445"/>
              <a:gd name="connsiteY0" fmla="*/ 0 h 1157983"/>
              <a:gd name="connsiteX1" fmla="*/ 6768281 w 18502445"/>
              <a:gd name="connsiteY1" fmla="*/ 1157983 h 1157983"/>
            </a:gdLst>
            <a:ahLst/>
            <a:cxnLst>
              <a:cxn ang="0">
                <a:pos x="connsiteX0" y="connsiteY0"/>
              </a:cxn>
              <a:cxn ang="0">
                <a:pos x="connsiteX1" y="connsiteY1"/>
              </a:cxn>
            </a:cxnLst>
            <a:rect l="l" t="t" r="r" b="b"/>
            <a:pathLst>
              <a:path w="18502445" h="1157983">
                <a:moveTo>
                  <a:pt x="1" y="0"/>
                </a:moveTo>
                <a:cubicBezTo>
                  <a:pt x="23782027" y="343845"/>
                  <a:pt x="23071431" y="845482"/>
                  <a:pt x="6768281" y="1157983"/>
                </a:cubicBezTo>
              </a:path>
            </a:pathLst>
          </a:custGeom>
          <a:noFill/>
          <a:ln w="762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5" name="Freeform 124"/>
          <p:cNvSpPr/>
          <p:nvPr/>
        </p:nvSpPr>
        <p:spPr bwMode="auto">
          <a:xfrm flipV="1">
            <a:off x="4958437" y="790175"/>
            <a:ext cx="2288328" cy="2050941"/>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857 w 812899"/>
              <a:gd name="connsiteY0" fmla="*/ 0 h 1564648"/>
              <a:gd name="connsiteX1" fmla="*/ 812899 w 812899"/>
              <a:gd name="connsiteY1" fmla="*/ 1564648 h 1564648"/>
              <a:gd name="connsiteX0" fmla="*/ 843 w 819708"/>
              <a:gd name="connsiteY0" fmla="*/ 0 h 1618577"/>
              <a:gd name="connsiteX1" fmla="*/ 819708 w 819708"/>
              <a:gd name="connsiteY1" fmla="*/ 1618577 h 1618577"/>
              <a:gd name="connsiteX0" fmla="*/ 210 w 2204322"/>
              <a:gd name="connsiteY0" fmla="*/ 0 h 1650935"/>
              <a:gd name="connsiteX1" fmla="*/ 2204322 w 2204322"/>
              <a:gd name="connsiteY1" fmla="*/ 1650935 h 1650935"/>
              <a:gd name="connsiteX0" fmla="*/ 0 w 2204112"/>
              <a:gd name="connsiteY0" fmla="*/ 0 h 1650935"/>
              <a:gd name="connsiteX1" fmla="*/ 2204112 w 2204112"/>
              <a:gd name="connsiteY1" fmla="*/ 1650935 h 1650935"/>
              <a:gd name="connsiteX0" fmla="*/ 0 w 1806069"/>
              <a:gd name="connsiteY0" fmla="*/ 0 h 1765914"/>
              <a:gd name="connsiteX1" fmla="*/ 1806069 w 1806069"/>
              <a:gd name="connsiteY1" fmla="*/ 1765914 h 1765914"/>
              <a:gd name="connsiteX0" fmla="*/ 0 w 1806069"/>
              <a:gd name="connsiteY0" fmla="*/ 0 h 1653837"/>
              <a:gd name="connsiteX1" fmla="*/ 1806069 w 1806069"/>
              <a:gd name="connsiteY1" fmla="*/ 1653837 h 1653837"/>
              <a:gd name="connsiteX0" fmla="*/ 0 w 1806069"/>
              <a:gd name="connsiteY0" fmla="*/ 0 h 1653837"/>
              <a:gd name="connsiteX1" fmla="*/ 1806069 w 1806069"/>
              <a:gd name="connsiteY1" fmla="*/ 1653837 h 1653837"/>
            </a:gdLst>
            <a:ahLst/>
            <a:cxnLst>
              <a:cxn ang="0">
                <a:pos x="connsiteX0" y="connsiteY0"/>
              </a:cxn>
              <a:cxn ang="0">
                <a:pos x="connsiteX1" y="connsiteY1"/>
              </a:cxn>
            </a:cxnLst>
            <a:rect l="l" t="t" r="r" b="b"/>
            <a:pathLst>
              <a:path w="1806069" h="1653837">
                <a:moveTo>
                  <a:pt x="0" y="0"/>
                </a:moveTo>
                <a:cubicBezTo>
                  <a:pt x="1250135" y="782994"/>
                  <a:pt x="1405734" y="1430923"/>
                  <a:pt x="1806069" y="1653837"/>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6" name="Freeform 125"/>
          <p:cNvSpPr/>
          <p:nvPr/>
        </p:nvSpPr>
        <p:spPr bwMode="auto">
          <a:xfrm flipV="1">
            <a:off x="5044128" y="830664"/>
            <a:ext cx="2359226" cy="3204033"/>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857 w 812899"/>
              <a:gd name="connsiteY0" fmla="*/ 0 h 1564648"/>
              <a:gd name="connsiteX1" fmla="*/ 812899 w 812899"/>
              <a:gd name="connsiteY1" fmla="*/ 1564648 h 1564648"/>
              <a:gd name="connsiteX0" fmla="*/ 843 w 819708"/>
              <a:gd name="connsiteY0" fmla="*/ 0 h 1618577"/>
              <a:gd name="connsiteX1" fmla="*/ 819708 w 819708"/>
              <a:gd name="connsiteY1" fmla="*/ 1618577 h 1618577"/>
              <a:gd name="connsiteX0" fmla="*/ 210 w 2204322"/>
              <a:gd name="connsiteY0" fmla="*/ 0 h 1650935"/>
              <a:gd name="connsiteX1" fmla="*/ 2204322 w 2204322"/>
              <a:gd name="connsiteY1" fmla="*/ 1650935 h 1650935"/>
              <a:gd name="connsiteX0" fmla="*/ 0 w 2204112"/>
              <a:gd name="connsiteY0" fmla="*/ 0 h 1650935"/>
              <a:gd name="connsiteX1" fmla="*/ 2204112 w 2204112"/>
              <a:gd name="connsiteY1" fmla="*/ 1650935 h 1650935"/>
              <a:gd name="connsiteX0" fmla="*/ 0 w 1762969"/>
              <a:gd name="connsiteY0" fmla="*/ 0 h 1713297"/>
              <a:gd name="connsiteX1" fmla="*/ 1762969 w 1762969"/>
              <a:gd name="connsiteY1" fmla="*/ 1713297 h 1713297"/>
              <a:gd name="connsiteX0" fmla="*/ 0 w 1702887"/>
              <a:gd name="connsiteY0" fmla="*/ 0 h 1882134"/>
              <a:gd name="connsiteX1" fmla="*/ 1702887 w 1702887"/>
              <a:gd name="connsiteY1" fmla="*/ 1882134 h 1882134"/>
            </a:gdLst>
            <a:ahLst/>
            <a:cxnLst>
              <a:cxn ang="0">
                <a:pos x="connsiteX0" y="connsiteY0"/>
              </a:cxn>
              <a:cxn ang="0">
                <a:pos x="connsiteX1" y="connsiteY1"/>
              </a:cxn>
            </a:cxnLst>
            <a:rect l="l" t="t" r="r" b="b"/>
            <a:pathLst>
              <a:path w="1702887" h="1882134">
                <a:moveTo>
                  <a:pt x="0" y="0"/>
                </a:moveTo>
                <a:cubicBezTo>
                  <a:pt x="857534" y="33843"/>
                  <a:pt x="1302552" y="1659220"/>
                  <a:pt x="1702887" y="1882134"/>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4" name="Freeform 123"/>
          <p:cNvSpPr/>
          <p:nvPr/>
        </p:nvSpPr>
        <p:spPr bwMode="auto">
          <a:xfrm flipV="1">
            <a:off x="5857422" y="705286"/>
            <a:ext cx="1429493" cy="981509"/>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764275 w 764275"/>
              <a:gd name="connsiteY1" fmla="*/ 1862920 h 1862920"/>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9809 w 859809"/>
              <a:gd name="connsiteY0" fmla="*/ 0 h 900753"/>
              <a:gd name="connsiteX1" fmla="*/ 0 w 859809"/>
              <a:gd name="connsiteY1" fmla="*/ 900753 h 900753"/>
              <a:gd name="connsiteX0" fmla="*/ 928048 w 928048"/>
              <a:gd name="connsiteY0" fmla="*/ 0 h 982640"/>
              <a:gd name="connsiteX1" fmla="*/ 0 w 928048"/>
              <a:gd name="connsiteY1" fmla="*/ 982640 h 982640"/>
              <a:gd name="connsiteX0" fmla="*/ 928048 w 928048"/>
              <a:gd name="connsiteY0" fmla="*/ 0 h 1023584"/>
              <a:gd name="connsiteX1" fmla="*/ 0 w 928048"/>
              <a:gd name="connsiteY1" fmla="*/ 1023584 h 1023584"/>
              <a:gd name="connsiteX0" fmla="*/ 249 w 3660824"/>
              <a:gd name="connsiteY0" fmla="*/ 0 h 1125942"/>
              <a:gd name="connsiteX1" fmla="*/ 3532051 w 3660824"/>
              <a:gd name="connsiteY1" fmla="*/ 1125942 h 1125942"/>
              <a:gd name="connsiteX0" fmla="*/ 636 w 3532439"/>
              <a:gd name="connsiteY0" fmla="*/ 0 h 1125942"/>
              <a:gd name="connsiteX1" fmla="*/ 3532438 w 3532439"/>
              <a:gd name="connsiteY1" fmla="*/ 1125942 h 1125942"/>
              <a:gd name="connsiteX0" fmla="*/ 608 w 3610652"/>
              <a:gd name="connsiteY0" fmla="*/ 0 h 1146414"/>
              <a:gd name="connsiteX1" fmla="*/ 3610651 w 3610652"/>
              <a:gd name="connsiteY1" fmla="*/ 1146414 h 1146414"/>
              <a:gd name="connsiteX0" fmla="*/ 502 w 4001759"/>
              <a:gd name="connsiteY0" fmla="*/ 0 h 1125943"/>
              <a:gd name="connsiteX1" fmla="*/ 4001759 w 4001759"/>
              <a:gd name="connsiteY1" fmla="*/ 1125943 h 1125943"/>
              <a:gd name="connsiteX0" fmla="*/ 470 w 4158213"/>
              <a:gd name="connsiteY0" fmla="*/ 0 h 1132767"/>
              <a:gd name="connsiteX1" fmla="*/ 4158213 w 4158213"/>
              <a:gd name="connsiteY1" fmla="*/ 1132767 h 1132767"/>
              <a:gd name="connsiteX0" fmla="*/ 296 w 5537591"/>
              <a:gd name="connsiteY0" fmla="*/ 0 h 989879"/>
              <a:gd name="connsiteX1" fmla="*/ 5537591 w 5537591"/>
              <a:gd name="connsiteY1" fmla="*/ 989879 h 989879"/>
              <a:gd name="connsiteX0" fmla="*/ 1 w 5537296"/>
              <a:gd name="connsiteY0" fmla="*/ 0 h 989879"/>
              <a:gd name="connsiteX1" fmla="*/ 5537296 w 5537296"/>
              <a:gd name="connsiteY1" fmla="*/ 989879 h 989879"/>
              <a:gd name="connsiteX0" fmla="*/ 1 w 5537296"/>
              <a:gd name="connsiteY0" fmla="*/ 0 h 989879"/>
              <a:gd name="connsiteX1" fmla="*/ 5537296 w 5537296"/>
              <a:gd name="connsiteY1" fmla="*/ 989879 h 989879"/>
              <a:gd name="connsiteX0" fmla="*/ 1 w 6768281"/>
              <a:gd name="connsiteY0" fmla="*/ 0 h 1157983"/>
              <a:gd name="connsiteX1" fmla="*/ 6768281 w 6768281"/>
              <a:gd name="connsiteY1" fmla="*/ 1157983 h 1157983"/>
              <a:gd name="connsiteX0" fmla="*/ 1 w 5984433"/>
              <a:gd name="connsiteY0" fmla="*/ 0 h 1229336"/>
              <a:gd name="connsiteX1" fmla="*/ 5984433 w 5984433"/>
              <a:gd name="connsiteY1" fmla="*/ 1229336 h 1229336"/>
              <a:gd name="connsiteX0" fmla="*/ 1 w 5984433"/>
              <a:gd name="connsiteY0" fmla="*/ 0 h 1239565"/>
              <a:gd name="connsiteX1" fmla="*/ 5984433 w 5984433"/>
              <a:gd name="connsiteY1" fmla="*/ 1229336 h 1239565"/>
              <a:gd name="connsiteX0" fmla="*/ 1 w 5984433"/>
              <a:gd name="connsiteY0" fmla="*/ 0 h 1253268"/>
              <a:gd name="connsiteX1" fmla="*/ 5984433 w 5984433"/>
              <a:gd name="connsiteY1" fmla="*/ 1229336 h 1253268"/>
              <a:gd name="connsiteX0" fmla="*/ 1 w 5984433"/>
              <a:gd name="connsiteY0" fmla="*/ 0 h 1229336"/>
              <a:gd name="connsiteX1" fmla="*/ 5984433 w 5984433"/>
              <a:gd name="connsiteY1" fmla="*/ 1229336 h 1229336"/>
              <a:gd name="connsiteX0" fmla="*/ 1 w 5984433"/>
              <a:gd name="connsiteY0" fmla="*/ 0 h 1229336"/>
              <a:gd name="connsiteX1" fmla="*/ 5984433 w 5984433"/>
              <a:gd name="connsiteY1" fmla="*/ 1229336 h 1229336"/>
              <a:gd name="connsiteX0" fmla="*/ 0 w 4437926"/>
              <a:gd name="connsiteY0" fmla="*/ 0 h 1282851"/>
              <a:gd name="connsiteX1" fmla="*/ 4437926 w 4437926"/>
              <a:gd name="connsiteY1" fmla="*/ 1282851 h 1282851"/>
              <a:gd name="connsiteX0" fmla="*/ 0 w 4437926"/>
              <a:gd name="connsiteY0" fmla="*/ 0 h 1282851"/>
              <a:gd name="connsiteX1" fmla="*/ 4437926 w 4437926"/>
              <a:gd name="connsiteY1" fmla="*/ 1282851 h 1282851"/>
              <a:gd name="connsiteX0" fmla="*/ 0 w 4437926"/>
              <a:gd name="connsiteY0" fmla="*/ 0 h 1282851"/>
              <a:gd name="connsiteX1" fmla="*/ 4437926 w 4437926"/>
              <a:gd name="connsiteY1" fmla="*/ 1282851 h 1282851"/>
              <a:gd name="connsiteX0" fmla="*/ 0 w 4437926"/>
              <a:gd name="connsiteY0" fmla="*/ 0 h 1282851"/>
              <a:gd name="connsiteX1" fmla="*/ 4437926 w 4437926"/>
              <a:gd name="connsiteY1" fmla="*/ 1282851 h 1282851"/>
            </a:gdLst>
            <a:ahLst/>
            <a:cxnLst>
              <a:cxn ang="0">
                <a:pos x="connsiteX0" y="connsiteY0"/>
              </a:cxn>
              <a:cxn ang="0">
                <a:pos x="connsiteX1" y="connsiteY1"/>
              </a:cxn>
            </a:cxnLst>
            <a:rect l="l" t="t" r="r" b="b"/>
            <a:pathLst>
              <a:path w="4437926" h="1282851">
                <a:moveTo>
                  <a:pt x="0" y="0"/>
                </a:moveTo>
                <a:cubicBezTo>
                  <a:pt x="1113799" y="643474"/>
                  <a:pt x="2747942" y="1101455"/>
                  <a:pt x="4437926" y="1282851"/>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3" name="Freeform 122"/>
          <p:cNvSpPr/>
          <p:nvPr/>
        </p:nvSpPr>
        <p:spPr bwMode="auto">
          <a:xfrm>
            <a:off x="3578156" y="1766809"/>
            <a:ext cx="2306293" cy="194911"/>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1651379"/>
              <a:gd name="connsiteY0" fmla="*/ 428282 h 774811"/>
              <a:gd name="connsiteX1" fmla="*/ 941695 w 1651379"/>
              <a:gd name="connsiteY1" fmla="*/ 769476 h 774811"/>
              <a:gd name="connsiteX2" fmla="*/ 1651379 w 1651379"/>
              <a:gd name="connsiteY2" fmla="*/ 114384 h 774811"/>
              <a:gd name="connsiteX0" fmla="*/ 0 w 1651379"/>
              <a:gd name="connsiteY0" fmla="*/ 313898 h 660427"/>
              <a:gd name="connsiteX1" fmla="*/ 941695 w 1651379"/>
              <a:gd name="connsiteY1" fmla="*/ 655092 h 660427"/>
              <a:gd name="connsiteX2" fmla="*/ 1651379 w 1651379"/>
              <a:gd name="connsiteY2" fmla="*/ 0 h 660427"/>
              <a:gd name="connsiteX0" fmla="*/ 0 w 1651379"/>
              <a:gd name="connsiteY0" fmla="*/ 313898 h 313898"/>
              <a:gd name="connsiteX1" fmla="*/ 1651379 w 1651379"/>
              <a:gd name="connsiteY1" fmla="*/ 0 h 313898"/>
              <a:gd name="connsiteX0" fmla="*/ 0 w 1651379"/>
              <a:gd name="connsiteY0" fmla="*/ 313898 h 313898"/>
              <a:gd name="connsiteX1" fmla="*/ 1651379 w 1651379"/>
              <a:gd name="connsiteY1" fmla="*/ 0 h 313898"/>
              <a:gd name="connsiteX0" fmla="*/ 0 w 1651379"/>
              <a:gd name="connsiteY0" fmla="*/ 313898 h 336246"/>
              <a:gd name="connsiteX1" fmla="*/ 1651379 w 1651379"/>
              <a:gd name="connsiteY1" fmla="*/ 0 h 336246"/>
              <a:gd name="connsiteX0" fmla="*/ 0 w 1740090"/>
              <a:gd name="connsiteY0" fmla="*/ 313898 h 336246"/>
              <a:gd name="connsiteX1" fmla="*/ 1740090 w 1740090"/>
              <a:gd name="connsiteY1" fmla="*/ 0 h 336246"/>
              <a:gd name="connsiteX0" fmla="*/ 0 w 2340592"/>
              <a:gd name="connsiteY0" fmla="*/ 245659 h 281550"/>
              <a:gd name="connsiteX1" fmla="*/ 2340592 w 2340592"/>
              <a:gd name="connsiteY1" fmla="*/ 0 h 281550"/>
              <a:gd name="connsiteX0" fmla="*/ 0 w 2340592"/>
              <a:gd name="connsiteY0" fmla="*/ 259884 h 265908"/>
              <a:gd name="connsiteX1" fmla="*/ 2340592 w 2340592"/>
              <a:gd name="connsiteY1" fmla="*/ 14225 h 265908"/>
              <a:gd name="connsiteX0" fmla="*/ 0 w 2320120"/>
              <a:gd name="connsiteY0" fmla="*/ 187623 h 194911"/>
              <a:gd name="connsiteX1" fmla="*/ 2320120 w 2320120"/>
              <a:gd name="connsiteY1" fmla="*/ 17027 h 194911"/>
            </a:gdLst>
            <a:ahLst/>
            <a:cxnLst>
              <a:cxn ang="0">
                <a:pos x="connsiteX0" y="connsiteY0"/>
              </a:cxn>
              <a:cxn ang="0">
                <a:pos x="connsiteX1" y="connsiteY1"/>
              </a:cxn>
            </a:cxnLst>
            <a:rect l="l" t="t" r="r" b="b"/>
            <a:pathLst>
              <a:path w="2320120" h="194911">
                <a:moveTo>
                  <a:pt x="0" y="187623"/>
                </a:moveTo>
                <a:cubicBezTo>
                  <a:pt x="564108" y="246763"/>
                  <a:pt x="1783308" y="-76233"/>
                  <a:pt x="2320120" y="17027"/>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2" name="Freeform 121"/>
          <p:cNvSpPr/>
          <p:nvPr/>
        </p:nvSpPr>
        <p:spPr bwMode="auto">
          <a:xfrm flipV="1">
            <a:off x="5024039" y="3575782"/>
            <a:ext cx="1866222" cy="565251"/>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764275 w 764275"/>
              <a:gd name="connsiteY1" fmla="*/ 1862920 h 1862920"/>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9809 w 859809"/>
              <a:gd name="connsiteY0" fmla="*/ 0 h 900753"/>
              <a:gd name="connsiteX1" fmla="*/ 0 w 859809"/>
              <a:gd name="connsiteY1" fmla="*/ 900753 h 900753"/>
              <a:gd name="connsiteX0" fmla="*/ 928048 w 928048"/>
              <a:gd name="connsiteY0" fmla="*/ 0 h 982640"/>
              <a:gd name="connsiteX1" fmla="*/ 0 w 928048"/>
              <a:gd name="connsiteY1" fmla="*/ 982640 h 982640"/>
              <a:gd name="connsiteX0" fmla="*/ 928048 w 928048"/>
              <a:gd name="connsiteY0" fmla="*/ 0 h 1023584"/>
              <a:gd name="connsiteX1" fmla="*/ 0 w 928048"/>
              <a:gd name="connsiteY1" fmla="*/ 1023584 h 1023584"/>
              <a:gd name="connsiteX0" fmla="*/ 249 w 3660824"/>
              <a:gd name="connsiteY0" fmla="*/ 0 h 1125942"/>
              <a:gd name="connsiteX1" fmla="*/ 3532051 w 3660824"/>
              <a:gd name="connsiteY1" fmla="*/ 1125942 h 1125942"/>
              <a:gd name="connsiteX0" fmla="*/ 636 w 3532439"/>
              <a:gd name="connsiteY0" fmla="*/ 0 h 1125942"/>
              <a:gd name="connsiteX1" fmla="*/ 3532438 w 3532439"/>
              <a:gd name="connsiteY1" fmla="*/ 1125942 h 1125942"/>
              <a:gd name="connsiteX0" fmla="*/ 608 w 3610652"/>
              <a:gd name="connsiteY0" fmla="*/ 0 h 1146414"/>
              <a:gd name="connsiteX1" fmla="*/ 3610651 w 3610652"/>
              <a:gd name="connsiteY1" fmla="*/ 1146414 h 1146414"/>
              <a:gd name="connsiteX0" fmla="*/ 502 w 4001759"/>
              <a:gd name="connsiteY0" fmla="*/ 0 h 1125943"/>
              <a:gd name="connsiteX1" fmla="*/ 4001759 w 4001759"/>
              <a:gd name="connsiteY1" fmla="*/ 1125943 h 1125943"/>
              <a:gd name="connsiteX0" fmla="*/ 470 w 4158213"/>
              <a:gd name="connsiteY0" fmla="*/ 0 h 1132767"/>
              <a:gd name="connsiteX1" fmla="*/ 4158213 w 4158213"/>
              <a:gd name="connsiteY1" fmla="*/ 1132767 h 1132767"/>
              <a:gd name="connsiteX0" fmla="*/ 296 w 5537591"/>
              <a:gd name="connsiteY0" fmla="*/ 0 h 989879"/>
              <a:gd name="connsiteX1" fmla="*/ 5537591 w 5537591"/>
              <a:gd name="connsiteY1" fmla="*/ 989879 h 989879"/>
              <a:gd name="connsiteX0" fmla="*/ 1 w 5537296"/>
              <a:gd name="connsiteY0" fmla="*/ 0 h 989879"/>
              <a:gd name="connsiteX1" fmla="*/ 5537296 w 5537296"/>
              <a:gd name="connsiteY1" fmla="*/ 989879 h 989879"/>
              <a:gd name="connsiteX0" fmla="*/ 1 w 5537296"/>
              <a:gd name="connsiteY0" fmla="*/ 0 h 989879"/>
              <a:gd name="connsiteX1" fmla="*/ 5537296 w 5537296"/>
              <a:gd name="connsiteY1" fmla="*/ 989879 h 989879"/>
              <a:gd name="connsiteX0" fmla="*/ 1 w 6768281"/>
              <a:gd name="connsiteY0" fmla="*/ 0 h 1157983"/>
              <a:gd name="connsiteX1" fmla="*/ 6768281 w 6768281"/>
              <a:gd name="connsiteY1" fmla="*/ 1157983 h 1157983"/>
              <a:gd name="connsiteX0" fmla="*/ 1 w 5920880"/>
              <a:gd name="connsiteY0" fmla="*/ 0 h 266089"/>
              <a:gd name="connsiteX1" fmla="*/ 5920880 w 5920880"/>
              <a:gd name="connsiteY1" fmla="*/ 266089 h 266089"/>
              <a:gd name="connsiteX0" fmla="*/ 1 w 5920880"/>
              <a:gd name="connsiteY0" fmla="*/ 95176 h 361265"/>
              <a:gd name="connsiteX1" fmla="*/ 5920880 w 5920880"/>
              <a:gd name="connsiteY1" fmla="*/ 361265 h 361265"/>
              <a:gd name="connsiteX0" fmla="*/ 0 w 5793771"/>
              <a:gd name="connsiteY0" fmla="*/ 0 h 738793"/>
              <a:gd name="connsiteX1" fmla="*/ 5793771 w 5793771"/>
              <a:gd name="connsiteY1" fmla="*/ 738793 h 738793"/>
            </a:gdLst>
            <a:ahLst/>
            <a:cxnLst>
              <a:cxn ang="0">
                <a:pos x="connsiteX0" y="connsiteY0"/>
              </a:cxn>
              <a:cxn ang="0">
                <a:pos x="connsiteX1" y="connsiteY1"/>
              </a:cxn>
            </a:cxnLst>
            <a:rect l="l" t="t" r="r" b="b"/>
            <a:pathLst>
              <a:path w="5793771" h="738793">
                <a:moveTo>
                  <a:pt x="0" y="0"/>
                </a:moveTo>
                <a:cubicBezTo>
                  <a:pt x="1973626" y="88696"/>
                  <a:pt x="1722827" y="61449"/>
                  <a:pt x="5793771" y="738793"/>
                </a:cubicBezTo>
              </a:path>
            </a:pathLst>
          </a:custGeom>
          <a:noFill/>
          <a:ln w="762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20" name="Freeform 119"/>
          <p:cNvSpPr/>
          <p:nvPr/>
        </p:nvSpPr>
        <p:spPr bwMode="auto">
          <a:xfrm>
            <a:off x="4904267" y="2910337"/>
            <a:ext cx="1979169" cy="460929"/>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232012 w 764275"/>
              <a:gd name="connsiteY1" fmla="*/ 696036 h 1862920"/>
              <a:gd name="connsiteX2" fmla="*/ 764275 w 764275"/>
              <a:gd name="connsiteY2" fmla="*/ 1862920 h 1862920"/>
              <a:gd name="connsiteX0" fmla="*/ 0 w 764275"/>
              <a:gd name="connsiteY0" fmla="*/ 0 h 1862920"/>
              <a:gd name="connsiteX1" fmla="*/ 764275 w 764275"/>
              <a:gd name="connsiteY1" fmla="*/ 1862920 h 1862920"/>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2985 w 852985"/>
              <a:gd name="connsiteY0" fmla="*/ 0 h 873457"/>
              <a:gd name="connsiteX1" fmla="*/ 0 w 852985"/>
              <a:gd name="connsiteY1" fmla="*/ 873457 h 873457"/>
              <a:gd name="connsiteX0" fmla="*/ 859809 w 859809"/>
              <a:gd name="connsiteY0" fmla="*/ 0 h 900753"/>
              <a:gd name="connsiteX1" fmla="*/ 0 w 859809"/>
              <a:gd name="connsiteY1" fmla="*/ 900753 h 900753"/>
              <a:gd name="connsiteX0" fmla="*/ 928048 w 928048"/>
              <a:gd name="connsiteY0" fmla="*/ 0 h 982640"/>
              <a:gd name="connsiteX1" fmla="*/ 0 w 928048"/>
              <a:gd name="connsiteY1" fmla="*/ 982640 h 982640"/>
              <a:gd name="connsiteX0" fmla="*/ 928048 w 928048"/>
              <a:gd name="connsiteY0" fmla="*/ 0 h 1023584"/>
              <a:gd name="connsiteX1" fmla="*/ 0 w 928048"/>
              <a:gd name="connsiteY1" fmla="*/ 1023584 h 1023584"/>
              <a:gd name="connsiteX0" fmla="*/ 249 w 3660824"/>
              <a:gd name="connsiteY0" fmla="*/ 0 h 1125942"/>
              <a:gd name="connsiteX1" fmla="*/ 3532051 w 3660824"/>
              <a:gd name="connsiteY1" fmla="*/ 1125942 h 1125942"/>
              <a:gd name="connsiteX0" fmla="*/ 636 w 3532439"/>
              <a:gd name="connsiteY0" fmla="*/ 0 h 1125942"/>
              <a:gd name="connsiteX1" fmla="*/ 3532438 w 3532439"/>
              <a:gd name="connsiteY1" fmla="*/ 1125942 h 1125942"/>
              <a:gd name="connsiteX0" fmla="*/ 608 w 3610652"/>
              <a:gd name="connsiteY0" fmla="*/ 0 h 1146414"/>
              <a:gd name="connsiteX1" fmla="*/ 3610651 w 3610652"/>
              <a:gd name="connsiteY1" fmla="*/ 1146414 h 1146414"/>
              <a:gd name="connsiteX0" fmla="*/ 502 w 4001759"/>
              <a:gd name="connsiteY0" fmla="*/ 0 h 1125943"/>
              <a:gd name="connsiteX1" fmla="*/ 4001759 w 4001759"/>
              <a:gd name="connsiteY1" fmla="*/ 1125943 h 1125943"/>
              <a:gd name="connsiteX0" fmla="*/ 470 w 4158213"/>
              <a:gd name="connsiteY0" fmla="*/ 0 h 1132767"/>
              <a:gd name="connsiteX1" fmla="*/ 4158213 w 4158213"/>
              <a:gd name="connsiteY1" fmla="*/ 1132767 h 1132767"/>
              <a:gd name="connsiteX0" fmla="*/ 408 w 4518957"/>
              <a:gd name="connsiteY0" fmla="*/ 0 h 1914447"/>
              <a:gd name="connsiteX1" fmla="*/ 4518957 w 4518957"/>
              <a:gd name="connsiteY1" fmla="*/ 1914447 h 1914447"/>
              <a:gd name="connsiteX0" fmla="*/ 154 w 8952840"/>
              <a:gd name="connsiteY0" fmla="*/ 0 h 585549"/>
              <a:gd name="connsiteX1" fmla="*/ 8952840 w 8952840"/>
              <a:gd name="connsiteY1" fmla="*/ 585549 h 585549"/>
            </a:gdLst>
            <a:ahLst/>
            <a:cxnLst>
              <a:cxn ang="0">
                <a:pos x="connsiteX0" y="connsiteY0"/>
              </a:cxn>
              <a:cxn ang="0">
                <a:pos x="connsiteX1" y="connsiteY1"/>
              </a:cxn>
            </a:cxnLst>
            <a:rect l="l" t="t" r="r" b="b"/>
            <a:pathLst>
              <a:path w="8952840" h="585549">
                <a:moveTo>
                  <a:pt x="154" y="0"/>
                </a:moveTo>
                <a:cubicBezTo>
                  <a:pt x="-38514" y="441277"/>
                  <a:pt x="7114635" y="512761"/>
                  <a:pt x="8952840" y="585549"/>
                </a:cubicBezTo>
              </a:path>
            </a:pathLst>
          </a:custGeom>
          <a:noFill/>
          <a:ln w="1143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2056" name="Freeform 2055"/>
          <p:cNvSpPr/>
          <p:nvPr/>
        </p:nvSpPr>
        <p:spPr bwMode="auto">
          <a:xfrm>
            <a:off x="2780644" y="1582422"/>
            <a:ext cx="1825804" cy="1228819"/>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0 w 1153235"/>
              <a:gd name="connsiteY0" fmla="*/ 0 h 1644556"/>
              <a:gd name="connsiteX1" fmla="*/ 620972 w 1153235"/>
              <a:gd name="connsiteY1" fmla="*/ 477672 h 1644556"/>
              <a:gd name="connsiteX2" fmla="*/ 1153235 w 1153235"/>
              <a:gd name="connsiteY2" fmla="*/ 1644556 h 1644556"/>
              <a:gd name="connsiteX0" fmla="*/ 0 w 1153235"/>
              <a:gd name="connsiteY0" fmla="*/ 0 h 1644556"/>
              <a:gd name="connsiteX1" fmla="*/ 1153235 w 1153235"/>
              <a:gd name="connsiteY1" fmla="*/ 1644556 h 1644556"/>
              <a:gd name="connsiteX0" fmla="*/ 0 w 1153235"/>
              <a:gd name="connsiteY0" fmla="*/ 0 h 1644556"/>
              <a:gd name="connsiteX1" fmla="*/ 1153235 w 1153235"/>
              <a:gd name="connsiteY1" fmla="*/ 1644556 h 1644556"/>
              <a:gd name="connsiteX0" fmla="*/ 0 w 1153235"/>
              <a:gd name="connsiteY0" fmla="*/ 0 h 1644556"/>
              <a:gd name="connsiteX1" fmla="*/ 1153235 w 1153235"/>
              <a:gd name="connsiteY1" fmla="*/ 1644556 h 1644556"/>
              <a:gd name="connsiteX0" fmla="*/ 0 w 1576405"/>
              <a:gd name="connsiteY0" fmla="*/ 0 h 1409526"/>
              <a:gd name="connsiteX1" fmla="*/ 1576405 w 1576405"/>
              <a:gd name="connsiteY1" fmla="*/ 1409526 h 1409526"/>
              <a:gd name="connsiteX0" fmla="*/ 0 w 1576405"/>
              <a:gd name="connsiteY0" fmla="*/ 495 h 1410021"/>
              <a:gd name="connsiteX1" fmla="*/ 1576405 w 1576405"/>
              <a:gd name="connsiteY1" fmla="*/ 1410021 h 1410021"/>
            </a:gdLst>
            <a:ahLst/>
            <a:cxnLst>
              <a:cxn ang="0">
                <a:pos x="connsiteX0" y="connsiteY0"/>
              </a:cxn>
              <a:cxn ang="0">
                <a:pos x="connsiteX1" y="connsiteY1"/>
              </a:cxn>
            </a:cxnLst>
            <a:rect l="l" t="t" r="r" b="b"/>
            <a:pathLst>
              <a:path w="1576405" h="1410021">
                <a:moveTo>
                  <a:pt x="0" y="495"/>
                </a:moveTo>
                <a:cubicBezTo>
                  <a:pt x="1111740" y="-23193"/>
                  <a:pt x="1246584" y="807245"/>
                  <a:pt x="1576405" y="1410021"/>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41" name="Freeform 40"/>
          <p:cNvSpPr/>
          <p:nvPr/>
        </p:nvSpPr>
        <p:spPr bwMode="auto">
          <a:xfrm flipV="1">
            <a:off x="2933591" y="1074404"/>
            <a:ext cx="337171" cy="745653"/>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589899 w 589899"/>
              <a:gd name="connsiteY0" fmla="*/ 0 h 709684"/>
              <a:gd name="connsiteX1" fmla="*/ 310119 w 589899"/>
              <a:gd name="connsiteY1" fmla="*/ 709684 h 709684"/>
              <a:gd name="connsiteX0" fmla="*/ 564216 w 564216"/>
              <a:gd name="connsiteY0" fmla="*/ 0 h 805218"/>
              <a:gd name="connsiteX1" fmla="*/ 332204 w 564216"/>
              <a:gd name="connsiteY1" fmla="*/ 805218 h 805218"/>
              <a:gd name="connsiteX0" fmla="*/ 456397 w 456397"/>
              <a:gd name="connsiteY0" fmla="*/ 0 h 805218"/>
              <a:gd name="connsiteX1" fmla="*/ 224385 w 456397"/>
              <a:gd name="connsiteY1" fmla="*/ 805218 h 805218"/>
              <a:gd name="connsiteX0" fmla="*/ 268060 w 268060"/>
              <a:gd name="connsiteY0" fmla="*/ 0 h 805218"/>
              <a:gd name="connsiteX1" fmla="*/ 36048 w 268060"/>
              <a:gd name="connsiteY1" fmla="*/ 805218 h 805218"/>
            </a:gdLst>
            <a:ahLst/>
            <a:cxnLst>
              <a:cxn ang="0">
                <a:pos x="connsiteX0" y="connsiteY0"/>
              </a:cxn>
              <a:cxn ang="0">
                <a:pos x="connsiteX1" y="connsiteY1"/>
              </a:cxn>
            </a:cxnLst>
            <a:rect l="l" t="t" r="r" b="b"/>
            <a:pathLst>
              <a:path w="268060" h="805218">
                <a:moveTo>
                  <a:pt x="268060" y="0"/>
                </a:moveTo>
                <a:cubicBezTo>
                  <a:pt x="54245" y="59142"/>
                  <a:pt x="-64037" y="316173"/>
                  <a:pt x="36048" y="805218"/>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43" name="Freeform 42"/>
          <p:cNvSpPr/>
          <p:nvPr/>
        </p:nvSpPr>
        <p:spPr bwMode="auto">
          <a:xfrm flipV="1">
            <a:off x="1829718" y="849572"/>
            <a:ext cx="698216" cy="2093105"/>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857 w 812899"/>
              <a:gd name="connsiteY0" fmla="*/ 0 h 1564648"/>
              <a:gd name="connsiteX1" fmla="*/ 812899 w 812899"/>
              <a:gd name="connsiteY1" fmla="*/ 1564648 h 1564648"/>
              <a:gd name="connsiteX0" fmla="*/ 843 w 819708"/>
              <a:gd name="connsiteY0" fmla="*/ 0 h 1618577"/>
              <a:gd name="connsiteX1" fmla="*/ 819708 w 819708"/>
              <a:gd name="connsiteY1" fmla="*/ 1618577 h 1618577"/>
              <a:gd name="connsiteX0" fmla="*/ 174605 w 993470"/>
              <a:gd name="connsiteY0" fmla="*/ 0 h 1618577"/>
              <a:gd name="connsiteX1" fmla="*/ 993470 w 993470"/>
              <a:gd name="connsiteY1" fmla="*/ 1618577 h 1618577"/>
            </a:gdLst>
            <a:ahLst/>
            <a:cxnLst>
              <a:cxn ang="0">
                <a:pos x="connsiteX0" y="connsiteY0"/>
              </a:cxn>
              <a:cxn ang="0">
                <a:pos x="connsiteX1" y="connsiteY1"/>
              </a:cxn>
            </a:cxnLst>
            <a:rect l="l" t="t" r="r" b="b"/>
            <a:pathLst>
              <a:path w="993470" h="1618577">
                <a:moveTo>
                  <a:pt x="174605" y="0"/>
                </a:moveTo>
                <a:cubicBezTo>
                  <a:pt x="-399797" y="1311244"/>
                  <a:pt x="593135" y="1395663"/>
                  <a:pt x="993470" y="1618577"/>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45" name="Freeform 44"/>
          <p:cNvSpPr/>
          <p:nvPr/>
        </p:nvSpPr>
        <p:spPr bwMode="auto">
          <a:xfrm flipH="1" flipV="1">
            <a:off x="1771141" y="2980105"/>
            <a:ext cx="836407" cy="144794"/>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388683"/>
              <a:gd name="connsiteY0" fmla="*/ 384702 h 627986"/>
              <a:gd name="connsiteX1" fmla="*/ 16388683 w 16388683"/>
              <a:gd name="connsiteY1" fmla="*/ 627986 h 627986"/>
              <a:gd name="connsiteX0" fmla="*/ 0 w 16388683"/>
              <a:gd name="connsiteY0" fmla="*/ 504994 h 748278"/>
              <a:gd name="connsiteX1" fmla="*/ 16388683 w 16388683"/>
              <a:gd name="connsiteY1" fmla="*/ 748278 h 748278"/>
            </a:gdLst>
            <a:ahLst/>
            <a:cxnLst>
              <a:cxn ang="0">
                <a:pos x="connsiteX0" y="connsiteY0"/>
              </a:cxn>
              <a:cxn ang="0">
                <a:pos x="connsiteX1" y="connsiteY1"/>
              </a:cxn>
            </a:cxnLst>
            <a:rect l="l" t="t" r="r" b="b"/>
            <a:pathLst>
              <a:path w="16388683" h="748278">
                <a:moveTo>
                  <a:pt x="0" y="504994"/>
                </a:moveTo>
                <a:cubicBezTo>
                  <a:pt x="9243408" y="-389090"/>
                  <a:pt x="13214963" y="38641"/>
                  <a:pt x="16388683" y="748278"/>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68" name="Freeform 67"/>
          <p:cNvSpPr/>
          <p:nvPr/>
        </p:nvSpPr>
        <p:spPr bwMode="auto">
          <a:xfrm flipH="1">
            <a:off x="919315" y="1928360"/>
            <a:ext cx="2515197" cy="1647422"/>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7306961"/>
              <a:gd name="connsiteY0" fmla="*/ 10498 h 411424"/>
              <a:gd name="connsiteX1" fmla="*/ 17306961 w 17306961"/>
              <a:gd name="connsiteY1" fmla="*/ 411424 h 411424"/>
              <a:gd name="connsiteX0" fmla="*/ 0 w 12997004"/>
              <a:gd name="connsiteY0" fmla="*/ 10498 h 411424"/>
              <a:gd name="connsiteX1" fmla="*/ 12997004 w 12997004"/>
              <a:gd name="connsiteY1" fmla="*/ 411424 h 411424"/>
              <a:gd name="connsiteX0" fmla="*/ 0 w 12475639"/>
              <a:gd name="connsiteY0" fmla="*/ 9999 h 426105"/>
              <a:gd name="connsiteX1" fmla="*/ 12475639 w 12475639"/>
              <a:gd name="connsiteY1" fmla="*/ 426105 h 426105"/>
              <a:gd name="connsiteX0" fmla="*/ 0 w 12475639"/>
              <a:gd name="connsiteY0" fmla="*/ 11827 h 427933"/>
              <a:gd name="connsiteX1" fmla="*/ 12475639 w 12475639"/>
              <a:gd name="connsiteY1" fmla="*/ 427933 h 427933"/>
              <a:gd name="connsiteX0" fmla="*/ 0 w 11954274"/>
              <a:gd name="connsiteY0" fmla="*/ 11235 h 444857"/>
              <a:gd name="connsiteX1" fmla="*/ 11954274 w 11954274"/>
              <a:gd name="connsiteY1" fmla="*/ 444857 h 444857"/>
              <a:gd name="connsiteX0" fmla="*/ 0 w 11954274"/>
              <a:gd name="connsiteY0" fmla="*/ 2922 h 436544"/>
              <a:gd name="connsiteX1" fmla="*/ 11954274 w 11954274"/>
              <a:gd name="connsiteY1" fmla="*/ 436544 h 436544"/>
              <a:gd name="connsiteX0" fmla="*/ 0 w 12811263"/>
              <a:gd name="connsiteY0" fmla="*/ 3913 h 367435"/>
              <a:gd name="connsiteX1" fmla="*/ 12811263 w 12811263"/>
              <a:gd name="connsiteY1" fmla="*/ 367435 h 367435"/>
              <a:gd name="connsiteX0" fmla="*/ 0 w 12811263"/>
              <a:gd name="connsiteY0" fmla="*/ 4573 h 368095"/>
              <a:gd name="connsiteX1" fmla="*/ 12811263 w 12811263"/>
              <a:gd name="connsiteY1" fmla="*/ 368095 h 368095"/>
            </a:gdLst>
            <a:ahLst/>
            <a:cxnLst>
              <a:cxn ang="0">
                <a:pos x="connsiteX0" y="connsiteY0"/>
              </a:cxn>
              <a:cxn ang="0">
                <a:pos x="connsiteX1" y="connsiteY1"/>
              </a:cxn>
            </a:cxnLst>
            <a:rect l="l" t="t" r="r" b="b"/>
            <a:pathLst>
              <a:path w="12811263" h="368095">
                <a:moveTo>
                  <a:pt x="0" y="4573"/>
                </a:moveTo>
                <a:cubicBezTo>
                  <a:pt x="11533563" y="-27829"/>
                  <a:pt x="10100790" y="113886"/>
                  <a:pt x="12811263" y="368095"/>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69" name="Freeform 68"/>
          <p:cNvSpPr/>
          <p:nvPr/>
        </p:nvSpPr>
        <p:spPr bwMode="auto">
          <a:xfrm flipH="1">
            <a:off x="572546" y="3793000"/>
            <a:ext cx="109761" cy="373103"/>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6847819"/>
              <a:gd name="connsiteY0" fmla="*/ 6786 h 572360"/>
              <a:gd name="connsiteX1" fmla="*/ 16847819 w 16847819"/>
              <a:gd name="connsiteY1" fmla="*/ 572360 h 572360"/>
              <a:gd name="connsiteX0" fmla="*/ 0 w 16847819"/>
              <a:gd name="connsiteY0" fmla="*/ 0 h 565574"/>
              <a:gd name="connsiteX1" fmla="*/ 16847819 w 16847819"/>
              <a:gd name="connsiteY1" fmla="*/ 565574 h 565574"/>
              <a:gd name="connsiteX0" fmla="*/ 0 w 6405134"/>
              <a:gd name="connsiteY0" fmla="*/ 140148 h 140237"/>
              <a:gd name="connsiteX1" fmla="*/ 4768945 w 6405134"/>
              <a:gd name="connsiteY1" fmla="*/ 85663 h 140237"/>
              <a:gd name="connsiteX0" fmla="*/ 518191 w 5287137"/>
              <a:gd name="connsiteY0" fmla="*/ 144990 h 144990"/>
              <a:gd name="connsiteX1" fmla="*/ 5287136 w 5287137"/>
              <a:gd name="connsiteY1" fmla="*/ 90505 h 144990"/>
              <a:gd name="connsiteX0" fmla="*/ 415924 w 7268653"/>
              <a:gd name="connsiteY0" fmla="*/ 173049 h 173049"/>
              <a:gd name="connsiteX1" fmla="*/ 7268653 w 7268653"/>
              <a:gd name="connsiteY1" fmla="*/ 83533 h 173049"/>
              <a:gd name="connsiteX0" fmla="*/ 743339 w 2934047"/>
              <a:gd name="connsiteY0" fmla="*/ 56888 h 128517"/>
              <a:gd name="connsiteX1" fmla="*/ 2934047 w 2934047"/>
              <a:gd name="connsiteY1" fmla="*/ 128517 h 128517"/>
              <a:gd name="connsiteX0" fmla="*/ 0 w 2371800"/>
              <a:gd name="connsiteY0" fmla="*/ 38884 h 110513"/>
              <a:gd name="connsiteX1" fmla="*/ 2190708 w 2371800"/>
              <a:gd name="connsiteY1" fmla="*/ 110513 h 110513"/>
              <a:gd name="connsiteX0" fmla="*/ 250628 w 2441336"/>
              <a:gd name="connsiteY0" fmla="*/ 14149 h 85778"/>
              <a:gd name="connsiteX1" fmla="*/ 2441336 w 2441336"/>
              <a:gd name="connsiteY1" fmla="*/ 85778 h 85778"/>
              <a:gd name="connsiteX0" fmla="*/ 0 w 2190708"/>
              <a:gd name="connsiteY0" fmla="*/ 32745 h 104374"/>
              <a:gd name="connsiteX1" fmla="*/ 2190708 w 2190708"/>
              <a:gd name="connsiteY1" fmla="*/ 104374 h 104374"/>
              <a:gd name="connsiteX0" fmla="*/ 0 w 2190708"/>
              <a:gd name="connsiteY0" fmla="*/ 43150 h 114779"/>
              <a:gd name="connsiteX1" fmla="*/ 2190708 w 2190708"/>
              <a:gd name="connsiteY1" fmla="*/ 114779 h 114779"/>
              <a:gd name="connsiteX0" fmla="*/ 0 w 2190708"/>
              <a:gd name="connsiteY0" fmla="*/ 0 h 71629"/>
              <a:gd name="connsiteX1" fmla="*/ 2190708 w 2190708"/>
              <a:gd name="connsiteY1" fmla="*/ 71629 h 71629"/>
              <a:gd name="connsiteX0" fmla="*/ 0 w 1131159"/>
              <a:gd name="connsiteY0" fmla="*/ 0 h 57616"/>
              <a:gd name="connsiteX1" fmla="*/ 1131159 w 1131159"/>
              <a:gd name="connsiteY1" fmla="*/ 57616 h 57616"/>
              <a:gd name="connsiteX0" fmla="*/ 0 w 1625619"/>
              <a:gd name="connsiteY0" fmla="*/ 0 h 57616"/>
              <a:gd name="connsiteX1" fmla="*/ 1625619 w 1625619"/>
              <a:gd name="connsiteY1" fmla="*/ 57616 h 57616"/>
            </a:gdLst>
            <a:ahLst/>
            <a:cxnLst>
              <a:cxn ang="0">
                <a:pos x="connsiteX0" y="connsiteY0"/>
              </a:cxn>
              <a:cxn ang="0">
                <a:pos x="connsiteX1" y="connsiteY1"/>
              </a:cxn>
            </a:cxnLst>
            <a:rect l="l" t="t" r="r" b="b"/>
            <a:pathLst>
              <a:path w="1625619" h="57616">
                <a:moveTo>
                  <a:pt x="0" y="0"/>
                </a:moveTo>
                <a:cubicBezTo>
                  <a:pt x="305268" y="23377"/>
                  <a:pt x="1472511" y="20369"/>
                  <a:pt x="1625619" y="57616"/>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70" name="Freeform 69"/>
          <p:cNvSpPr/>
          <p:nvPr/>
        </p:nvSpPr>
        <p:spPr bwMode="auto">
          <a:xfrm flipH="1">
            <a:off x="972215" y="3861527"/>
            <a:ext cx="5965624" cy="1207907"/>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6847819"/>
              <a:gd name="connsiteY0" fmla="*/ 6786 h 572360"/>
              <a:gd name="connsiteX1" fmla="*/ 16847819 w 16847819"/>
              <a:gd name="connsiteY1" fmla="*/ 572360 h 572360"/>
              <a:gd name="connsiteX0" fmla="*/ 0 w 16847819"/>
              <a:gd name="connsiteY0" fmla="*/ 0 h 565574"/>
              <a:gd name="connsiteX1" fmla="*/ 16847819 w 16847819"/>
              <a:gd name="connsiteY1" fmla="*/ 565574 h 565574"/>
              <a:gd name="connsiteX0" fmla="*/ 0 w 20889782"/>
              <a:gd name="connsiteY0" fmla="*/ 866214 h 866238"/>
              <a:gd name="connsiteX1" fmla="*/ 20889782 w 20889782"/>
              <a:gd name="connsiteY1" fmla="*/ 30701 h 866238"/>
              <a:gd name="connsiteX0" fmla="*/ 0 w 20889782"/>
              <a:gd name="connsiteY0" fmla="*/ 1065057 h 1065057"/>
              <a:gd name="connsiteX1" fmla="*/ 20889782 w 20889782"/>
              <a:gd name="connsiteY1" fmla="*/ 229544 h 1065057"/>
              <a:gd name="connsiteX0" fmla="*/ 0 w 21238226"/>
              <a:gd name="connsiteY0" fmla="*/ 1086513 h 1086513"/>
              <a:gd name="connsiteX1" fmla="*/ 21238226 w 21238226"/>
              <a:gd name="connsiteY1" fmla="*/ 215765 h 1086513"/>
              <a:gd name="connsiteX0" fmla="*/ 0 w 21238226"/>
              <a:gd name="connsiteY0" fmla="*/ 1262540 h 1262540"/>
              <a:gd name="connsiteX1" fmla="*/ 7919310 w 21238226"/>
              <a:gd name="connsiteY1" fmla="*/ 222369 h 1262540"/>
              <a:gd name="connsiteX2" fmla="*/ 21238226 w 21238226"/>
              <a:gd name="connsiteY2" fmla="*/ 391792 h 1262540"/>
              <a:gd name="connsiteX0" fmla="*/ 0 w 21238226"/>
              <a:gd name="connsiteY0" fmla="*/ 1262540 h 1262540"/>
              <a:gd name="connsiteX1" fmla="*/ 7919310 w 21238226"/>
              <a:gd name="connsiteY1" fmla="*/ 222369 h 1262540"/>
              <a:gd name="connsiteX2" fmla="*/ 21238226 w 21238226"/>
              <a:gd name="connsiteY2" fmla="*/ 391792 h 1262540"/>
              <a:gd name="connsiteX0" fmla="*/ 0 w 21238226"/>
              <a:gd name="connsiteY0" fmla="*/ 1110552 h 1110552"/>
              <a:gd name="connsiteX1" fmla="*/ 7919310 w 21238226"/>
              <a:gd name="connsiteY1" fmla="*/ 70381 h 1110552"/>
              <a:gd name="connsiteX2" fmla="*/ 21238226 w 21238226"/>
              <a:gd name="connsiteY2" fmla="*/ 239804 h 1110552"/>
              <a:gd name="connsiteX0" fmla="*/ 0 w 21238226"/>
              <a:gd name="connsiteY0" fmla="*/ 1110552 h 1110552"/>
              <a:gd name="connsiteX1" fmla="*/ 7919310 w 21238226"/>
              <a:gd name="connsiteY1" fmla="*/ 70381 h 1110552"/>
              <a:gd name="connsiteX2" fmla="*/ 21238226 w 21238226"/>
              <a:gd name="connsiteY2" fmla="*/ 239804 h 1110552"/>
              <a:gd name="connsiteX0" fmla="*/ 6488 w 21244714"/>
              <a:gd name="connsiteY0" fmla="*/ 1110552 h 1110552"/>
              <a:gd name="connsiteX1" fmla="*/ 7925798 w 21244714"/>
              <a:gd name="connsiteY1" fmla="*/ 70381 h 1110552"/>
              <a:gd name="connsiteX2" fmla="*/ 21244714 w 21244714"/>
              <a:gd name="connsiteY2" fmla="*/ 239804 h 1110552"/>
              <a:gd name="connsiteX0" fmla="*/ 8810 w 21247036"/>
              <a:gd name="connsiteY0" fmla="*/ 1153844 h 1153844"/>
              <a:gd name="connsiteX1" fmla="*/ 7928120 w 21247036"/>
              <a:gd name="connsiteY1" fmla="*/ 113673 h 1153844"/>
              <a:gd name="connsiteX2" fmla="*/ 21247036 w 21247036"/>
              <a:gd name="connsiteY2" fmla="*/ 283096 h 1153844"/>
              <a:gd name="connsiteX0" fmla="*/ 17341 w 18026643"/>
              <a:gd name="connsiteY0" fmla="*/ 1114739 h 1114739"/>
              <a:gd name="connsiteX1" fmla="*/ 4707727 w 18026643"/>
              <a:gd name="connsiteY1" fmla="*/ 70423 h 1114739"/>
              <a:gd name="connsiteX2" fmla="*/ 18026643 w 18026643"/>
              <a:gd name="connsiteY2" fmla="*/ 239846 h 1114739"/>
              <a:gd name="connsiteX0" fmla="*/ 324867 w 18334169"/>
              <a:gd name="connsiteY0" fmla="*/ 1071602 h 1071602"/>
              <a:gd name="connsiteX1" fmla="*/ 2136484 w 18334169"/>
              <a:gd name="connsiteY1" fmla="*/ 89464 h 1071602"/>
              <a:gd name="connsiteX2" fmla="*/ 18334169 w 18334169"/>
              <a:gd name="connsiteY2" fmla="*/ 196709 h 1071602"/>
              <a:gd name="connsiteX0" fmla="*/ 3163 w 18012465"/>
              <a:gd name="connsiteY0" fmla="*/ 905782 h 1026026"/>
              <a:gd name="connsiteX1" fmla="*/ 14219659 w 18012465"/>
              <a:gd name="connsiteY1" fmla="*/ 1005548 h 1026026"/>
              <a:gd name="connsiteX2" fmla="*/ 18012465 w 18012465"/>
              <a:gd name="connsiteY2" fmla="*/ 30889 h 1026026"/>
              <a:gd name="connsiteX0" fmla="*/ 3474 w 16965951"/>
              <a:gd name="connsiteY0" fmla="*/ 988686 h 1028534"/>
              <a:gd name="connsiteX1" fmla="*/ 13173145 w 16965951"/>
              <a:gd name="connsiteY1" fmla="*/ 1005548 h 1028534"/>
              <a:gd name="connsiteX2" fmla="*/ 16965951 w 16965951"/>
              <a:gd name="connsiteY2" fmla="*/ 30889 h 1028534"/>
              <a:gd name="connsiteX0" fmla="*/ -1 w 16962476"/>
              <a:gd name="connsiteY0" fmla="*/ 988686 h 1062177"/>
              <a:gd name="connsiteX1" fmla="*/ 13169670 w 16962476"/>
              <a:gd name="connsiteY1" fmla="*/ 1005548 h 1062177"/>
              <a:gd name="connsiteX2" fmla="*/ 16962476 w 16962476"/>
              <a:gd name="connsiteY2" fmla="*/ 30889 h 1062177"/>
              <a:gd name="connsiteX0" fmla="*/ -1 w 17721422"/>
              <a:gd name="connsiteY0" fmla="*/ 879902 h 953393"/>
              <a:gd name="connsiteX1" fmla="*/ 13169670 w 17721422"/>
              <a:gd name="connsiteY1" fmla="*/ 896764 h 953393"/>
              <a:gd name="connsiteX2" fmla="*/ 17721422 w 17721422"/>
              <a:gd name="connsiteY2" fmla="*/ 34026 h 953393"/>
              <a:gd name="connsiteX0" fmla="*/ -1 w 17721422"/>
              <a:gd name="connsiteY0" fmla="*/ 845876 h 919367"/>
              <a:gd name="connsiteX1" fmla="*/ 13169670 w 17721422"/>
              <a:gd name="connsiteY1" fmla="*/ 862738 h 919367"/>
              <a:gd name="connsiteX2" fmla="*/ 17721422 w 17721422"/>
              <a:gd name="connsiteY2" fmla="*/ 0 h 919367"/>
              <a:gd name="connsiteX0" fmla="*/ -1 w 17721422"/>
              <a:gd name="connsiteY0" fmla="*/ 845876 h 845876"/>
              <a:gd name="connsiteX1" fmla="*/ 12960306 w 17721422"/>
              <a:gd name="connsiteY1" fmla="*/ 794342 h 845876"/>
              <a:gd name="connsiteX2" fmla="*/ 17721422 w 17721422"/>
              <a:gd name="connsiteY2" fmla="*/ 0 h 845876"/>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2960306 w 17616741"/>
              <a:gd name="connsiteY1" fmla="*/ 796415 h 847949"/>
              <a:gd name="connsiteX2" fmla="*/ 17616741 w 17616741"/>
              <a:gd name="connsiteY2" fmla="*/ 0 h 847949"/>
              <a:gd name="connsiteX0" fmla="*/ -1 w 17616741"/>
              <a:gd name="connsiteY0" fmla="*/ 847949 h 847949"/>
              <a:gd name="connsiteX1" fmla="*/ 17616741 w 17616741"/>
              <a:gd name="connsiteY1" fmla="*/ 0 h 847949"/>
              <a:gd name="connsiteX0" fmla="*/ -1 w 17616741"/>
              <a:gd name="connsiteY0" fmla="*/ 847949 h 847949"/>
              <a:gd name="connsiteX1" fmla="*/ 10227252 w 17616741"/>
              <a:gd name="connsiteY1" fmla="*/ 359094 h 847949"/>
              <a:gd name="connsiteX2" fmla="*/ 17616741 w 17616741"/>
              <a:gd name="connsiteY2" fmla="*/ 0 h 847949"/>
              <a:gd name="connsiteX0" fmla="*/ -1 w 17616741"/>
              <a:gd name="connsiteY0" fmla="*/ 847949 h 847949"/>
              <a:gd name="connsiteX1" fmla="*/ 10174910 w 17616741"/>
              <a:gd name="connsiteY1" fmla="*/ 357021 h 847949"/>
              <a:gd name="connsiteX2" fmla="*/ 17616741 w 17616741"/>
              <a:gd name="connsiteY2" fmla="*/ 0 h 847949"/>
              <a:gd name="connsiteX0" fmla="*/ -1 w 17616741"/>
              <a:gd name="connsiteY0" fmla="*/ 847949 h 847949"/>
              <a:gd name="connsiteX1" fmla="*/ 10174910 w 17616741"/>
              <a:gd name="connsiteY1" fmla="*/ 357021 h 847949"/>
              <a:gd name="connsiteX2" fmla="*/ 17616741 w 17616741"/>
              <a:gd name="connsiteY2" fmla="*/ 0 h 847949"/>
              <a:gd name="connsiteX0" fmla="*/ -1 w 17616741"/>
              <a:gd name="connsiteY0" fmla="*/ 847949 h 847949"/>
              <a:gd name="connsiteX1" fmla="*/ 13812626 w 17616741"/>
              <a:gd name="connsiteY1" fmla="*/ 821286 h 847949"/>
              <a:gd name="connsiteX2" fmla="*/ 17616741 w 17616741"/>
              <a:gd name="connsiteY2" fmla="*/ 0 h 847949"/>
              <a:gd name="connsiteX0" fmla="*/ -1 w 17616741"/>
              <a:gd name="connsiteY0" fmla="*/ 847949 h 847949"/>
              <a:gd name="connsiteX1" fmla="*/ 13812626 w 17616741"/>
              <a:gd name="connsiteY1" fmla="*/ 821286 h 847949"/>
              <a:gd name="connsiteX2" fmla="*/ 17616741 w 17616741"/>
              <a:gd name="connsiteY2" fmla="*/ 0 h 847949"/>
              <a:gd name="connsiteX0" fmla="*/ 0 w 19999044"/>
              <a:gd name="connsiteY0" fmla="*/ 806958 h 821286"/>
              <a:gd name="connsiteX1" fmla="*/ 16194929 w 19999044"/>
              <a:gd name="connsiteY1" fmla="*/ 821286 h 821286"/>
              <a:gd name="connsiteX2" fmla="*/ 19999044 w 19999044"/>
              <a:gd name="connsiteY2" fmla="*/ 0 h 821286"/>
              <a:gd name="connsiteX0" fmla="*/ 0 w 19999044"/>
              <a:gd name="connsiteY0" fmla="*/ 806958 h 837551"/>
              <a:gd name="connsiteX1" fmla="*/ 16194929 w 19999044"/>
              <a:gd name="connsiteY1" fmla="*/ 821286 h 837551"/>
              <a:gd name="connsiteX2" fmla="*/ 19999044 w 19999044"/>
              <a:gd name="connsiteY2" fmla="*/ 0 h 837551"/>
              <a:gd name="connsiteX0" fmla="*/ 0 w 19999044"/>
              <a:gd name="connsiteY0" fmla="*/ 806958 h 841709"/>
              <a:gd name="connsiteX1" fmla="*/ 16194929 w 19999044"/>
              <a:gd name="connsiteY1" fmla="*/ 821286 h 841709"/>
              <a:gd name="connsiteX2" fmla="*/ 19999044 w 19999044"/>
              <a:gd name="connsiteY2" fmla="*/ 0 h 841709"/>
              <a:gd name="connsiteX0" fmla="*/ 0 w 19999044"/>
              <a:gd name="connsiteY0" fmla="*/ 806958 h 841709"/>
              <a:gd name="connsiteX1" fmla="*/ 16194929 w 19999044"/>
              <a:gd name="connsiteY1" fmla="*/ 821286 h 841709"/>
              <a:gd name="connsiteX2" fmla="*/ 19999044 w 19999044"/>
              <a:gd name="connsiteY2" fmla="*/ 0 h 841709"/>
              <a:gd name="connsiteX0" fmla="*/ 0 w 24268603"/>
              <a:gd name="connsiteY0" fmla="*/ 0 h 1534967"/>
              <a:gd name="connsiteX1" fmla="*/ 20464488 w 24268603"/>
              <a:gd name="connsiteY1" fmla="*/ 1534920 h 1534967"/>
              <a:gd name="connsiteX2" fmla="*/ 24268603 w 24268603"/>
              <a:gd name="connsiteY2" fmla="*/ 713634 h 1534967"/>
              <a:gd name="connsiteX0" fmla="*/ 0 w 24268603"/>
              <a:gd name="connsiteY0" fmla="*/ 0 h 1660688"/>
              <a:gd name="connsiteX1" fmla="*/ 20464488 w 24268603"/>
              <a:gd name="connsiteY1" fmla="*/ 1534920 h 1660688"/>
              <a:gd name="connsiteX2" fmla="*/ 24268603 w 24268603"/>
              <a:gd name="connsiteY2" fmla="*/ 713634 h 1660688"/>
              <a:gd name="connsiteX0" fmla="*/ 0 w 24268603"/>
              <a:gd name="connsiteY0" fmla="*/ 0 h 1657431"/>
              <a:gd name="connsiteX1" fmla="*/ 20464488 w 24268603"/>
              <a:gd name="connsiteY1" fmla="*/ 1534920 h 1657431"/>
              <a:gd name="connsiteX2" fmla="*/ 24268603 w 24268603"/>
              <a:gd name="connsiteY2" fmla="*/ 713634 h 1657431"/>
              <a:gd name="connsiteX0" fmla="*/ 0 w 24268603"/>
              <a:gd name="connsiteY0" fmla="*/ 0 h 1673296"/>
              <a:gd name="connsiteX1" fmla="*/ 20464488 w 24268603"/>
              <a:gd name="connsiteY1" fmla="*/ 1534920 h 1673296"/>
              <a:gd name="connsiteX2" fmla="*/ 24268603 w 24268603"/>
              <a:gd name="connsiteY2" fmla="*/ 713634 h 1673296"/>
              <a:gd name="connsiteX0" fmla="*/ 0 w 24268603"/>
              <a:gd name="connsiteY0" fmla="*/ 0 h 713634"/>
              <a:gd name="connsiteX1" fmla="*/ 24268603 w 24268603"/>
              <a:gd name="connsiteY1" fmla="*/ 713634 h 713634"/>
              <a:gd name="connsiteX0" fmla="*/ 0 w 24268603"/>
              <a:gd name="connsiteY0" fmla="*/ 0 h 1366442"/>
              <a:gd name="connsiteX1" fmla="*/ 24268603 w 24268603"/>
              <a:gd name="connsiteY1" fmla="*/ 713634 h 1366442"/>
              <a:gd name="connsiteX0" fmla="*/ 0 w 24268603"/>
              <a:gd name="connsiteY0" fmla="*/ 0 h 1677813"/>
              <a:gd name="connsiteX1" fmla="*/ 24268603 w 24268603"/>
              <a:gd name="connsiteY1" fmla="*/ 713634 h 1677813"/>
              <a:gd name="connsiteX0" fmla="*/ 0 w 24090706"/>
              <a:gd name="connsiteY0" fmla="*/ 0 h 1931295"/>
              <a:gd name="connsiteX1" fmla="*/ 24090706 w 24090706"/>
              <a:gd name="connsiteY1" fmla="*/ 1081359 h 1931295"/>
              <a:gd name="connsiteX0" fmla="*/ 0 w 23912809"/>
              <a:gd name="connsiteY0" fmla="*/ 0 h 2220641"/>
              <a:gd name="connsiteX1" fmla="*/ 23912809 w 23912809"/>
              <a:gd name="connsiteY1" fmla="*/ 1468962 h 2220641"/>
              <a:gd name="connsiteX0" fmla="*/ 0 w 23912809"/>
              <a:gd name="connsiteY0" fmla="*/ 0 h 1777744"/>
              <a:gd name="connsiteX1" fmla="*/ 23912809 w 23912809"/>
              <a:gd name="connsiteY1" fmla="*/ 1468962 h 1777744"/>
              <a:gd name="connsiteX0" fmla="*/ 0 w 24179657"/>
              <a:gd name="connsiteY0" fmla="*/ 0 h 1221900"/>
              <a:gd name="connsiteX1" fmla="*/ 24179657 w 24179657"/>
              <a:gd name="connsiteY1" fmla="*/ 663942 h 1221900"/>
              <a:gd name="connsiteX0" fmla="*/ 0 w 24179657"/>
              <a:gd name="connsiteY0" fmla="*/ 0 h 1641077"/>
              <a:gd name="connsiteX1" fmla="*/ 24179657 w 24179657"/>
              <a:gd name="connsiteY1" fmla="*/ 663942 h 1641077"/>
            </a:gdLst>
            <a:ahLst/>
            <a:cxnLst>
              <a:cxn ang="0">
                <a:pos x="connsiteX0" y="connsiteY0"/>
              </a:cxn>
              <a:cxn ang="0">
                <a:pos x="connsiteX1" y="connsiteY1"/>
              </a:cxn>
            </a:cxnLst>
            <a:rect l="l" t="t" r="r" b="b"/>
            <a:pathLst>
              <a:path w="24179657" h="1641077">
                <a:moveTo>
                  <a:pt x="0" y="0"/>
                </a:moveTo>
                <a:cubicBezTo>
                  <a:pt x="9364468" y="1639209"/>
                  <a:pt x="15170988" y="2374012"/>
                  <a:pt x="24179657" y="663942"/>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71" name="Freeform 70"/>
          <p:cNvSpPr/>
          <p:nvPr/>
        </p:nvSpPr>
        <p:spPr bwMode="auto">
          <a:xfrm flipH="1" flipV="1">
            <a:off x="457221" y="2427626"/>
            <a:ext cx="188834" cy="859173"/>
          </a:xfrm>
          <a:custGeom>
            <a:avLst/>
            <a:gdLst>
              <a:gd name="connsiteX0" fmla="*/ 0 w 1473958"/>
              <a:gd name="connsiteY0" fmla="*/ 0 h 1508078"/>
              <a:gd name="connsiteX1" fmla="*/ 941695 w 1473958"/>
              <a:gd name="connsiteY1" fmla="*/ 341194 h 1508078"/>
              <a:gd name="connsiteX2" fmla="*/ 1473958 w 1473958"/>
              <a:gd name="connsiteY2" fmla="*/ 1508078 h 1508078"/>
              <a:gd name="connsiteX0" fmla="*/ 766737 w 836055"/>
              <a:gd name="connsiteY0" fmla="*/ 414726 h 1185825"/>
              <a:gd name="connsiteX1" fmla="*/ 2462 w 836055"/>
              <a:gd name="connsiteY1" fmla="*/ 18941 h 1185825"/>
              <a:gd name="connsiteX2" fmla="*/ 534725 w 836055"/>
              <a:gd name="connsiteY2" fmla="*/ 1185825 h 1185825"/>
              <a:gd name="connsiteX0" fmla="*/ 766737 w 766737"/>
              <a:gd name="connsiteY0" fmla="*/ 430045 h 1201144"/>
              <a:gd name="connsiteX1" fmla="*/ 2462 w 766737"/>
              <a:gd name="connsiteY1" fmla="*/ 34260 h 1201144"/>
              <a:gd name="connsiteX2" fmla="*/ 534725 w 766737"/>
              <a:gd name="connsiteY2" fmla="*/ 1201144 h 1201144"/>
              <a:gd name="connsiteX0" fmla="*/ 232012 w 232012"/>
              <a:gd name="connsiteY0" fmla="*/ 0 h 771099"/>
              <a:gd name="connsiteX1" fmla="*/ 0 w 232012"/>
              <a:gd name="connsiteY1" fmla="*/ 771099 h 771099"/>
              <a:gd name="connsiteX0" fmla="*/ 402432 w 402432"/>
              <a:gd name="connsiteY0" fmla="*/ 0 h 771099"/>
              <a:gd name="connsiteX1" fmla="*/ 170420 w 402432"/>
              <a:gd name="connsiteY1" fmla="*/ 771099 h 771099"/>
              <a:gd name="connsiteX0" fmla="*/ 564215 w 564215"/>
              <a:gd name="connsiteY0" fmla="*/ 0 h 771099"/>
              <a:gd name="connsiteX1" fmla="*/ 332203 w 564215"/>
              <a:gd name="connsiteY1" fmla="*/ 771099 h 771099"/>
              <a:gd name="connsiteX0" fmla="*/ 260994 w 1100332"/>
              <a:gd name="connsiteY0" fmla="*/ 0 h 1392072"/>
              <a:gd name="connsiteX1" fmla="*/ 1100332 w 1100332"/>
              <a:gd name="connsiteY1" fmla="*/ 1392072 h 1392072"/>
              <a:gd name="connsiteX0" fmla="*/ 809 w 840147"/>
              <a:gd name="connsiteY0" fmla="*/ 0 h 1392072"/>
              <a:gd name="connsiteX1" fmla="*/ 840147 w 840147"/>
              <a:gd name="connsiteY1" fmla="*/ 1392072 h 1392072"/>
              <a:gd name="connsiteX0" fmla="*/ 18 w 15260119"/>
              <a:gd name="connsiteY0" fmla="*/ 0 h 407174"/>
              <a:gd name="connsiteX1" fmla="*/ 15260119 w 15260119"/>
              <a:gd name="connsiteY1" fmla="*/ 271500 h 407174"/>
              <a:gd name="connsiteX0" fmla="*/ 0 w 15260101"/>
              <a:gd name="connsiteY0" fmla="*/ 25008 h 296508"/>
              <a:gd name="connsiteX1" fmla="*/ 15260101 w 15260101"/>
              <a:gd name="connsiteY1" fmla="*/ 296508 h 296508"/>
              <a:gd name="connsiteX0" fmla="*/ 0 w 16388683"/>
              <a:gd name="connsiteY0" fmla="*/ 28463 h 271747"/>
              <a:gd name="connsiteX1" fmla="*/ 16388683 w 16388683"/>
              <a:gd name="connsiteY1" fmla="*/ 271747 h 271747"/>
              <a:gd name="connsiteX0" fmla="*/ 0 w 16529959"/>
              <a:gd name="connsiteY0" fmla="*/ 25287 h 294261"/>
              <a:gd name="connsiteX1" fmla="*/ 16529959 w 16529959"/>
              <a:gd name="connsiteY1" fmla="*/ 294261 h 294261"/>
              <a:gd name="connsiteX0" fmla="*/ 0 w 16529959"/>
              <a:gd name="connsiteY0" fmla="*/ 18125 h 287099"/>
              <a:gd name="connsiteX1" fmla="*/ 16529959 w 16529959"/>
              <a:gd name="connsiteY1" fmla="*/ 287099 h 287099"/>
              <a:gd name="connsiteX0" fmla="*/ 0 w 17059733"/>
              <a:gd name="connsiteY0" fmla="*/ 19932 h 271390"/>
              <a:gd name="connsiteX1" fmla="*/ 17059733 w 17059733"/>
              <a:gd name="connsiteY1" fmla="*/ 271390 h 271390"/>
              <a:gd name="connsiteX0" fmla="*/ 0 w 16847819"/>
              <a:gd name="connsiteY0" fmla="*/ 6786 h 572360"/>
              <a:gd name="connsiteX1" fmla="*/ 16847819 w 16847819"/>
              <a:gd name="connsiteY1" fmla="*/ 572360 h 572360"/>
              <a:gd name="connsiteX0" fmla="*/ 0 w 16847819"/>
              <a:gd name="connsiteY0" fmla="*/ 0 h 565574"/>
              <a:gd name="connsiteX1" fmla="*/ 16847819 w 16847819"/>
              <a:gd name="connsiteY1" fmla="*/ 565574 h 565574"/>
              <a:gd name="connsiteX0" fmla="*/ 0 w 6405134"/>
              <a:gd name="connsiteY0" fmla="*/ 140148 h 140237"/>
              <a:gd name="connsiteX1" fmla="*/ 4768945 w 6405134"/>
              <a:gd name="connsiteY1" fmla="*/ 85663 h 140237"/>
              <a:gd name="connsiteX0" fmla="*/ 518191 w 5287137"/>
              <a:gd name="connsiteY0" fmla="*/ 144990 h 144990"/>
              <a:gd name="connsiteX1" fmla="*/ 5287136 w 5287137"/>
              <a:gd name="connsiteY1" fmla="*/ 90505 h 144990"/>
              <a:gd name="connsiteX0" fmla="*/ 415924 w 7268653"/>
              <a:gd name="connsiteY0" fmla="*/ 173049 h 173049"/>
              <a:gd name="connsiteX1" fmla="*/ 7268653 w 7268653"/>
              <a:gd name="connsiteY1" fmla="*/ 83533 h 173049"/>
              <a:gd name="connsiteX0" fmla="*/ 743339 w 2934047"/>
              <a:gd name="connsiteY0" fmla="*/ 56888 h 128517"/>
              <a:gd name="connsiteX1" fmla="*/ 2934047 w 2934047"/>
              <a:gd name="connsiteY1" fmla="*/ 128517 h 128517"/>
              <a:gd name="connsiteX0" fmla="*/ 0 w 2371800"/>
              <a:gd name="connsiteY0" fmla="*/ 38884 h 110513"/>
              <a:gd name="connsiteX1" fmla="*/ 2190708 w 2371800"/>
              <a:gd name="connsiteY1" fmla="*/ 110513 h 110513"/>
              <a:gd name="connsiteX0" fmla="*/ 250628 w 2441336"/>
              <a:gd name="connsiteY0" fmla="*/ 14149 h 85778"/>
              <a:gd name="connsiteX1" fmla="*/ 2441336 w 2441336"/>
              <a:gd name="connsiteY1" fmla="*/ 85778 h 85778"/>
              <a:gd name="connsiteX0" fmla="*/ 0 w 2190708"/>
              <a:gd name="connsiteY0" fmla="*/ 32745 h 104374"/>
              <a:gd name="connsiteX1" fmla="*/ 2190708 w 2190708"/>
              <a:gd name="connsiteY1" fmla="*/ 104374 h 104374"/>
              <a:gd name="connsiteX0" fmla="*/ 0 w 2190708"/>
              <a:gd name="connsiteY0" fmla="*/ 43150 h 114779"/>
              <a:gd name="connsiteX1" fmla="*/ 2190708 w 2190708"/>
              <a:gd name="connsiteY1" fmla="*/ 114779 h 114779"/>
              <a:gd name="connsiteX0" fmla="*/ 0 w 2190708"/>
              <a:gd name="connsiteY0" fmla="*/ 0 h 71629"/>
              <a:gd name="connsiteX1" fmla="*/ 2190708 w 2190708"/>
              <a:gd name="connsiteY1" fmla="*/ 71629 h 71629"/>
              <a:gd name="connsiteX0" fmla="*/ 0 w 1131159"/>
              <a:gd name="connsiteY0" fmla="*/ 0 h 57616"/>
              <a:gd name="connsiteX1" fmla="*/ 1131159 w 1131159"/>
              <a:gd name="connsiteY1" fmla="*/ 57616 h 57616"/>
              <a:gd name="connsiteX0" fmla="*/ 0 w 1625619"/>
              <a:gd name="connsiteY0" fmla="*/ 0 h 57616"/>
              <a:gd name="connsiteX1" fmla="*/ 1625619 w 1625619"/>
              <a:gd name="connsiteY1" fmla="*/ 57616 h 57616"/>
            </a:gdLst>
            <a:ahLst/>
            <a:cxnLst>
              <a:cxn ang="0">
                <a:pos x="connsiteX0" y="connsiteY0"/>
              </a:cxn>
              <a:cxn ang="0">
                <a:pos x="connsiteX1" y="connsiteY1"/>
              </a:cxn>
            </a:cxnLst>
            <a:rect l="l" t="t" r="r" b="b"/>
            <a:pathLst>
              <a:path w="1625619" h="57616">
                <a:moveTo>
                  <a:pt x="0" y="0"/>
                </a:moveTo>
                <a:cubicBezTo>
                  <a:pt x="305268" y="23377"/>
                  <a:pt x="1472511" y="20369"/>
                  <a:pt x="1625619" y="57616"/>
                </a:cubicBezTo>
              </a:path>
            </a:pathLst>
          </a:custGeom>
          <a:noFill/>
          <a:ln w="381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6" name="Freeform 7"/>
          <p:cNvSpPr>
            <a:spLocks/>
          </p:cNvSpPr>
          <p:nvPr/>
        </p:nvSpPr>
        <p:spPr bwMode="auto">
          <a:xfrm>
            <a:off x="2494691" y="2385021"/>
            <a:ext cx="1737360" cy="914400"/>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TextBox 7"/>
          <p:cNvSpPr txBox="1"/>
          <p:nvPr/>
        </p:nvSpPr>
        <p:spPr>
          <a:xfrm>
            <a:off x="3089899" y="2663819"/>
            <a:ext cx="546945" cy="400110"/>
          </a:xfrm>
          <a:prstGeom prst="rect">
            <a:avLst/>
          </a:prstGeom>
          <a:noFill/>
        </p:spPr>
        <p:txBody>
          <a:bodyPr wrap="none" rtlCol="0">
            <a:spAutoFit/>
          </a:bodyPr>
          <a:lstStyle/>
          <a:p>
            <a:r>
              <a:rPr lang="en-US" sz="1000" dirty="0" smtClean="0"/>
              <a:t>ESnet</a:t>
            </a:r>
          </a:p>
          <a:p>
            <a:pPr algn="ctr"/>
            <a:r>
              <a:rPr lang="en-US" sz="1000" dirty="0" smtClean="0"/>
              <a:t>USA</a:t>
            </a:r>
            <a:endParaRPr lang="en-US" sz="1000" dirty="0"/>
          </a:p>
        </p:txBody>
      </p:sp>
      <p:sp>
        <p:nvSpPr>
          <p:cNvPr id="10" name="Hexagon 9"/>
          <p:cNvSpPr/>
          <p:nvPr/>
        </p:nvSpPr>
        <p:spPr bwMode="auto">
          <a:xfrm>
            <a:off x="3134296" y="1763541"/>
            <a:ext cx="450376" cy="388255"/>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65" charset="0"/>
                <a:ea typeface="Arial" pitchFamily="-65" charset="0"/>
                <a:cs typeface="Arial" pitchFamily="-65" charset="0"/>
              </a:rPr>
              <a:t>Chicago</a:t>
            </a:r>
            <a:endParaRPr kumimoji="0" lang="en-US" sz="8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5" name="Hexagon 14"/>
          <p:cNvSpPr/>
          <p:nvPr/>
        </p:nvSpPr>
        <p:spPr bwMode="auto">
          <a:xfrm>
            <a:off x="4466841" y="2736645"/>
            <a:ext cx="550459" cy="388255"/>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65" charset="0"/>
                <a:ea typeface="Arial" pitchFamily="-65" charset="0"/>
                <a:cs typeface="Arial" pitchFamily="-65" charset="0"/>
              </a:rPr>
              <a:t>New York</a:t>
            </a:r>
            <a:endParaRPr kumimoji="0" lang="en-US" sz="8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8" name="TextBox 17"/>
          <p:cNvSpPr txBox="1"/>
          <p:nvPr/>
        </p:nvSpPr>
        <p:spPr>
          <a:xfrm>
            <a:off x="3557428" y="2780928"/>
            <a:ext cx="548660" cy="203133"/>
          </a:xfrm>
          <a:prstGeom prst="rect">
            <a:avLst/>
          </a:prstGeom>
          <a:noFill/>
        </p:spPr>
        <p:txBody>
          <a:bodyPr wrap="none" lIns="9144" tIns="9144" rIns="9144" bIns="9144" rtlCol="0">
            <a:spAutoFit/>
          </a:bodyPr>
          <a:lstStyle/>
          <a:p>
            <a:r>
              <a:rPr lang="en-US" sz="1200" dirty="0" smtClean="0">
                <a:solidFill>
                  <a:srgbClr val="3333CC"/>
                </a:solidFill>
              </a:rPr>
              <a:t>BNL-T1</a:t>
            </a:r>
            <a:endParaRPr lang="en-US" sz="1200" dirty="0">
              <a:solidFill>
                <a:srgbClr val="3333CC"/>
              </a:solidFill>
            </a:endParaRPr>
          </a:p>
        </p:txBody>
      </p:sp>
      <p:sp>
        <p:nvSpPr>
          <p:cNvPr id="19" name="Freeform 7"/>
          <p:cNvSpPr>
            <a:spLocks/>
          </p:cNvSpPr>
          <p:nvPr/>
        </p:nvSpPr>
        <p:spPr bwMode="auto">
          <a:xfrm>
            <a:off x="2233729" y="3779367"/>
            <a:ext cx="2228247" cy="1134914"/>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TextBox 19"/>
          <p:cNvSpPr txBox="1"/>
          <p:nvPr/>
        </p:nvSpPr>
        <p:spPr>
          <a:xfrm>
            <a:off x="2985413" y="4477795"/>
            <a:ext cx="724878" cy="400110"/>
          </a:xfrm>
          <a:prstGeom prst="rect">
            <a:avLst/>
          </a:prstGeom>
          <a:noFill/>
        </p:spPr>
        <p:txBody>
          <a:bodyPr wrap="none" rtlCol="0">
            <a:spAutoFit/>
          </a:bodyPr>
          <a:lstStyle/>
          <a:p>
            <a:r>
              <a:rPr lang="en-US" sz="1000" dirty="0" smtClean="0"/>
              <a:t>Internet2</a:t>
            </a:r>
          </a:p>
          <a:p>
            <a:pPr algn="ctr"/>
            <a:r>
              <a:rPr lang="en-US" sz="1000" dirty="0" smtClean="0"/>
              <a:t>USA</a:t>
            </a:r>
            <a:endParaRPr lang="en-US" sz="1000" dirty="0"/>
          </a:p>
        </p:txBody>
      </p:sp>
      <p:sp>
        <p:nvSpPr>
          <p:cNvPr id="22" name="TextBox 21"/>
          <p:cNvSpPr txBox="1"/>
          <p:nvPr/>
        </p:nvSpPr>
        <p:spPr>
          <a:xfrm>
            <a:off x="3728465" y="4514171"/>
            <a:ext cx="407997" cy="141577"/>
          </a:xfrm>
          <a:prstGeom prst="rect">
            <a:avLst/>
          </a:prstGeom>
          <a:noFill/>
        </p:spPr>
        <p:txBody>
          <a:bodyPr wrap="none" lIns="9144" tIns="9144" rIns="9144" bIns="9144" rtlCol="0">
            <a:spAutoFit/>
          </a:bodyPr>
          <a:lstStyle/>
          <a:p>
            <a:r>
              <a:rPr lang="en-US" sz="800" dirty="0" smtClean="0"/>
              <a:t>Harvard</a:t>
            </a:r>
            <a:endParaRPr lang="en-US" sz="800" dirty="0"/>
          </a:p>
        </p:txBody>
      </p:sp>
      <p:sp>
        <p:nvSpPr>
          <p:cNvPr id="23" name="Freeform 7"/>
          <p:cNvSpPr>
            <a:spLocks/>
          </p:cNvSpPr>
          <p:nvPr/>
        </p:nvSpPr>
        <p:spPr bwMode="auto">
          <a:xfrm>
            <a:off x="2493213" y="328758"/>
            <a:ext cx="1732542" cy="922838"/>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TextBox 23"/>
          <p:cNvSpPr txBox="1"/>
          <p:nvPr/>
        </p:nvSpPr>
        <p:spPr>
          <a:xfrm>
            <a:off x="2974603" y="850865"/>
            <a:ext cx="769763" cy="400110"/>
          </a:xfrm>
          <a:prstGeom prst="rect">
            <a:avLst/>
          </a:prstGeom>
          <a:noFill/>
        </p:spPr>
        <p:txBody>
          <a:bodyPr wrap="none" rtlCol="0">
            <a:spAutoFit/>
          </a:bodyPr>
          <a:lstStyle/>
          <a:p>
            <a:pPr algn="ctr"/>
            <a:r>
              <a:rPr lang="en-US" sz="1000" smtClean="0"/>
              <a:t>CANARIE</a:t>
            </a:r>
            <a:endParaRPr lang="en-US" sz="1000" dirty="0" smtClean="0"/>
          </a:p>
          <a:p>
            <a:pPr algn="ctr"/>
            <a:r>
              <a:rPr lang="en-US" sz="1000" dirty="0" smtClean="0"/>
              <a:t>Canada</a:t>
            </a:r>
            <a:endParaRPr lang="en-US" sz="1000" dirty="0"/>
          </a:p>
        </p:txBody>
      </p:sp>
      <p:sp>
        <p:nvSpPr>
          <p:cNvPr id="25" name="TextBox 24"/>
          <p:cNvSpPr txBox="1"/>
          <p:nvPr/>
        </p:nvSpPr>
        <p:spPr>
          <a:xfrm>
            <a:off x="2752942" y="572660"/>
            <a:ext cx="247697" cy="141577"/>
          </a:xfrm>
          <a:prstGeom prst="rect">
            <a:avLst/>
          </a:prstGeom>
          <a:noFill/>
        </p:spPr>
        <p:txBody>
          <a:bodyPr wrap="none" lIns="9144" tIns="9144" rIns="9144" bIns="9144" rtlCol="0">
            <a:spAutoFit/>
          </a:bodyPr>
          <a:lstStyle/>
          <a:p>
            <a:r>
              <a:rPr lang="en-US" sz="800" dirty="0" smtClean="0"/>
              <a:t>UVic</a:t>
            </a:r>
            <a:endParaRPr lang="en-US" sz="800" dirty="0"/>
          </a:p>
        </p:txBody>
      </p:sp>
      <p:sp>
        <p:nvSpPr>
          <p:cNvPr id="26" name="TextBox 25"/>
          <p:cNvSpPr txBox="1"/>
          <p:nvPr/>
        </p:nvSpPr>
        <p:spPr>
          <a:xfrm>
            <a:off x="3166228" y="369546"/>
            <a:ext cx="441659" cy="141577"/>
          </a:xfrm>
          <a:prstGeom prst="rect">
            <a:avLst/>
          </a:prstGeom>
          <a:noFill/>
        </p:spPr>
        <p:txBody>
          <a:bodyPr wrap="none" lIns="9144" tIns="9144" rIns="9144" bIns="9144" rtlCol="0">
            <a:spAutoFit/>
          </a:bodyPr>
          <a:lstStyle/>
          <a:p>
            <a:r>
              <a:rPr lang="en-US" sz="800" dirty="0" smtClean="0"/>
              <a:t>SimFraU</a:t>
            </a:r>
            <a:endParaRPr lang="en-US" sz="800" dirty="0"/>
          </a:p>
        </p:txBody>
      </p:sp>
      <p:sp>
        <p:nvSpPr>
          <p:cNvPr id="27" name="TextBox 26"/>
          <p:cNvSpPr txBox="1"/>
          <p:nvPr/>
        </p:nvSpPr>
        <p:spPr>
          <a:xfrm>
            <a:off x="2746535" y="692696"/>
            <a:ext cx="830513" cy="203133"/>
          </a:xfrm>
          <a:prstGeom prst="rect">
            <a:avLst/>
          </a:prstGeom>
          <a:noFill/>
        </p:spPr>
        <p:txBody>
          <a:bodyPr wrap="none" lIns="9144" tIns="9144" rIns="9144" bIns="9144" rtlCol="0">
            <a:spAutoFit/>
          </a:bodyPr>
          <a:lstStyle/>
          <a:p>
            <a:r>
              <a:rPr lang="en-US" sz="1200" dirty="0" smtClean="0">
                <a:solidFill>
                  <a:srgbClr val="3333CC"/>
                </a:solidFill>
              </a:rPr>
              <a:t>TRIUMF-T1</a:t>
            </a:r>
            <a:endParaRPr lang="en-US" sz="1400" dirty="0">
              <a:solidFill>
                <a:srgbClr val="3333CC"/>
              </a:solidFill>
            </a:endParaRPr>
          </a:p>
        </p:txBody>
      </p:sp>
      <p:sp>
        <p:nvSpPr>
          <p:cNvPr id="28" name="TextBox 27"/>
          <p:cNvSpPr txBox="1"/>
          <p:nvPr/>
        </p:nvSpPr>
        <p:spPr>
          <a:xfrm>
            <a:off x="3111723" y="560894"/>
            <a:ext cx="257315" cy="141577"/>
          </a:xfrm>
          <a:prstGeom prst="rect">
            <a:avLst/>
          </a:prstGeom>
          <a:noFill/>
        </p:spPr>
        <p:txBody>
          <a:bodyPr wrap="none" lIns="9144" tIns="9144" rIns="9144" bIns="9144" rtlCol="0">
            <a:spAutoFit/>
          </a:bodyPr>
          <a:lstStyle/>
          <a:p>
            <a:r>
              <a:rPr lang="en-US" sz="800" dirty="0" smtClean="0"/>
              <a:t>UAlb</a:t>
            </a:r>
            <a:endParaRPr lang="en-US" sz="800" dirty="0"/>
          </a:p>
        </p:txBody>
      </p:sp>
      <p:sp>
        <p:nvSpPr>
          <p:cNvPr id="29" name="TextBox 28"/>
          <p:cNvSpPr txBox="1"/>
          <p:nvPr/>
        </p:nvSpPr>
        <p:spPr>
          <a:xfrm>
            <a:off x="3460823" y="626587"/>
            <a:ext cx="257315" cy="141577"/>
          </a:xfrm>
          <a:prstGeom prst="rect">
            <a:avLst/>
          </a:prstGeom>
          <a:noFill/>
        </p:spPr>
        <p:txBody>
          <a:bodyPr wrap="none" lIns="9144" tIns="9144" rIns="9144" bIns="9144" rtlCol="0">
            <a:spAutoFit/>
          </a:bodyPr>
          <a:lstStyle/>
          <a:p>
            <a:r>
              <a:rPr lang="en-US" sz="800" dirty="0" smtClean="0"/>
              <a:t>UTor</a:t>
            </a:r>
            <a:endParaRPr lang="en-US" sz="800" dirty="0"/>
          </a:p>
        </p:txBody>
      </p:sp>
      <p:sp>
        <p:nvSpPr>
          <p:cNvPr id="30" name="TextBox 29"/>
          <p:cNvSpPr txBox="1"/>
          <p:nvPr/>
        </p:nvSpPr>
        <p:spPr>
          <a:xfrm>
            <a:off x="3676880" y="790177"/>
            <a:ext cx="372731" cy="141577"/>
          </a:xfrm>
          <a:prstGeom prst="rect">
            <a:avLst/>
          </a:prstGeom>
          <a:noFill/>
        </p:spPr>
        <p:txBody>
          <a:bodyPr wrap="none" lIns="9144" tIns="9144" rIns="9144" bIns="9144" rtlCol="0">
            <a:spAutoFit/>
          </a:bodyPr>
          <a:lstStyle/>
          <a:p>
            <a:r>
              <a:rPr lang="en-US" sz="800" dirty="0" smtClean="0"/>
              <a:t>McGilU</a:t>
            </a:r>
            <a:endParaRPr lang="en-US" sz="800" dirty="0"/>
          </a:p>
        </p:txBody>
      </p:sp>
      <p:sp>
        <p:nvSpPr>
          <p:cNvPr id="42" name="Hexagon 41"/>
          <p:cNvSpPr/>
          <p:nvPr/>
        </p:nvSpPr>
        <p:spPr bwMode="auto">
          <a:xfrm>
            <a:off x="1726651" y="2897607"/>
            <a:ext cx="450376" cy="388255"/>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65" charset="0"/>
                <a:ea typeface="Arial" pitchFamily="-65" charset="0"/>
                <a:cs typeface="Arial" pitchFamily="-65" charset="0"/>
              </a:rPr>
              <a:t>Seattle</a:t>
            </a:r>
            <a:endParaRPr kumimoji="0" lang="en-US" sz="8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55" name="Freeform 7"/>
          <p:cNvSpPr>
            <a:spLocks/>
          </p:cNvSpPr>
          <p:nvPr/>
        </p:nvSpPr>
        <p:spPr bwMode="auto">
          <a:xfrm>
            <a:off x="70596" y="4109061"/>
            <a:ext cx="1059472" cy="605543"/>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TextBox 55"/>
          <p:cNvSpPr txBox="1"/>
          <p:nvPr/>
        </p:nvSpPr>
        <p:spPr>
          <a:xfrm>
            <a:off x="225871" y="4309654"/>
            <a:ext cx="748923" cy="400110"/>
          </a:xfrm>
          <a:prstGeom prst="rect">
            <a:avLst/>
          </a:prstGeom>
          <a:noFill/>
        </p:spPr>
        <p:txBody>
          <a:bodyPr wrap="none" rtlCol="0">
            <a:spAutoFit/>
          </a:bodyPr>
          <a:lstStyle/>
          <a:p>
            <a:r>
              <a:rPr lang="en-US" sz="1000" dirty="0" smtClean="0"/>
              <a:t>TWAREN</a:t>
            </a:r>
          </a:p>
          <a:p>
            <a:pPr algn="ctr"/>
            <a:r>
              <a:rPr lang="en-US" sz="1000" dirty="0" smtClean="0"/>
              <a:t>Taiwan</a:t>
            </a:r>
            <a:endParaRPr lang="en-US" sz="1000" dirty="0"/>
          </a:p>
        </p:txBody>
      </p:sp>
      <p:sp>
        <p:nvSpPr>
          <p:cNvPr id="57" name="TextBox 56"/>
          <p:cNvSpPr txBox="1"/>
          <p:nvPr/>
        </p:nvSpPr>
        <p:spPr>
          <a:xfrm>
            <a:off x="236307" y="4182278"/>
            <a:ext cx="239681" cy="141577"/>
          </a:xfrm>
          <a:prstGeom prst="rect">
            <a:avLst/>
          </a:prstGeom>
          <a:noFill/>
        </p:spPr>
        <p:txBody>
          <a:bodyPr wrap="none" lIns="9144" tIns="9144" rIns="9144" bIns="9144" rtlCol="0">
            <a:spAutoFit/>
          </a:bodyPr>
          <a:lstStyle/>
          <a:p>
            <a:r>
              <a:rPr lang="en-US" sz="800" dirty="0" smtClean="0"/>
              <a:t>NCU</a:t>
            </a:r>
            <a:endParaRPr lang="en-US" sz="800" dirty="0"/>
          </a:p>
        </p:txBody>
      </p:sp>
      <p:sp>
        <p:nvSpPr>
          <p:cNvPr id="58" name="TextBox 57"/>
          <p:cNvSpPr txBox="1"/>
          <p:nvPr/>
        </p:nvSpPr>
        <p:spPr>
          <a:xfrm>
            <a:off x="646055" y="4184161"/>
            <a:ext cx="228460" cy="141577"/>
          </a:xfrm>
          <a:prstGeom prst="rect">
            <a:avLst/>
          </a:prstGeom>
          <a:noFill/>
        </p:spPr>
        <p:txBody>
          <a:bodyPr wrap="none" lIns="9144" tIns="9144" rIns="9144" bIns="9144" rtlCol="0">
            <a:spAutoFit/>
          </a:bodyPr>
          <a:lstStyle/>
          <a:p>
            <a:r>
              <a:rPr lang="en-US" sz="800" dirty="0" smtClean="0"/>
              <a:t>NTU</a:t>
            </a:r>
            <a:endParaRPr lang="en-US" sz="800" dirty="0"/>
          </a:p>
        </p:txBody>
      </p:sp>
      <p:sp>
        <p:nvSpPr>
          <p:cNvPr id="59" name="Freeform 7"/>
          <p:cNvSpPr>
            <a:spLocks/>
          </p:cNvSpPr>
          <p:nvPr/>
        </p:nvSpPr>
        <p:spPr bwMode="auto">
          <a:xfrm>
            <a:off x="111794" y="3286799"/>
            <a:ext cx="1059472" cy="564327"/>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TextBox 59"/>
          <p:cNvSpPr txBox="1"/>
          <p:nvPr/>
        </p:nvSpPr>
        <p:spPr>
          <a:xfrm>
            <a:off x="332791" y="3487392"/>
            <a:ext cx="617478" cy="400110"/>
          </a:xfrm>
          <a:prstGeom prst="rect">
            <a:avLst/>
          </a:prstGeom>
          <a:noFill/>
        </p:spPr>
        <p:txBody>
          <a:bodyPr wrap="none" rtlCol="0">
            <a:spAutoFit/>
          </a:bodyPr>
          <a:lstStyle/>
          <a:p>
            <a:pPr algn="ctr"/>
            <a:r>
              <a:rPr lang="en-US" sz="1000" smtClean="0"/>
              <a:t>ASGC</a:t>
            </a:r>
            <a:endParaRPr lang="en-US" sz="1000" dirty="0" smtClean="0"/>
          </a:p>
          <a:p>
            <a:pPr algn="ctr"/>
            <a:r>
              <a:rPr lang="en-US" sz="1000" dirty="0" smtClean="0"/>
              <a:t>Taiwan</a:t>
            </a:r>
            <a:endParaRPr lang="en-US" sz="1000" dirty="0"/>
          </a:p>
        </p:txBody>
      </p:sp>
      <p:sp>
        <p:nvSpPr>
          <p:cNvPr id="61" name="TextBox 60"/>
          <p:cNvSpPr txBox="1"/>
          <p:nvPr/>
        </p:nvSpPr>
        <p:spPr>
          <a:xfrm>
            <a:off x="277505" y="3360016"/>
            <a:ext cx="468911" cy="141577"/>
          </a:xfrm>
          <a:prstGeom prst="rect">
            <a:avLst/>
          </a:prstGeom>
          <a:noFill/>
        </p:spPr>
        <p:txBody>
          <a:bodyPr wrap="none" lIns="9144" tIns="9144" rIns="9144" bIns="9144" rtlCol="0">
            <a:spAutoFit/>
          </a:bodyPr>
          <a:lstStyle/>
          <a:p>
            <a:r>
              <a:rPr lang="en-US" sz="800" dirty="0" smtClean="0"/>
              <a:t>ASGC-T1</a:t>
            </a:r>
            <a:endParaRPr lang="en-US" sz="800" dirty="0"/>
          </a:p>
        </p:txBody>
      </p:sp>
      <p:sp>
        <p:nvSpPr>
          <p:cNvPr id="63" name="Freeform 7"/>
          <p:cNvSpPr>
            <a:spLocks/>
          </p:cNvSpPr>
          <p:nvPr/>
        </p:nvSpPr>
        <p:spPr bwMode="auto">
          <a:xfrm>
            <a:off x="86818" y="2026978"/>
            <a:ext cx="915558" cy="564327"/>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TextBox 63"/>
          <p:cNvSpPr txBox="1"/>
          <p:nvPr/>
        </p:nvSpPr>
        <p:spPr>
          <a:xfrm>
            <a:off x="103611" y="2227571"/>
            <a:ext cx="881973" cy="400110"/>
          </a:xfrm>
          <a:prstGeom prst="rect">
            <a:avLst/>
          </a:prstGeom>
          <a:noFill/>
        </p:spPr>
        <p:txBody>
          <a:bodyPr wrap="none" rtlCol="0">
            <a:spAutoFit/>
          </a:bodyPr>
          <a:lstStyle/>
          <a:p>
            <a:r>
              <a:rPr lang="en-US" sz="1000" dirty="0" smtClean="0"/>
              <a:t>KERONET2</a:t>
            </a:r>
          </a:p>
          <a:p>
            <a:pPr algn="ctr"/>
            <a:r>
              <a:rPr lang="en-US" sz="1000" dirty="0" smtClean="0"/>
              <a:t>Korea</a:t>
            </a:r>
            <a:endParaRPr lang="en-US" sz="1000" dirty="0"/>
          </a:p>
        </p:txBody>
      </p:sp>
      <p:sp>
        <p:nvSpPr>
          <p:cNvPr id="66" name="TextBox 65"/>
          <p:cNvSpPr txBox="1"/>
          <p:nvPr/>
        </p:nvSpPr>
        <p:spPr>
          <a:xfrm>
            <a:off x="457221" y="2078529"/>
            <a:ext cx="239681" cy="141577"/>
          </a:xfrm>
          <a:prstGeom prst="rect">
            <a:avLst/>
          </a:prstGeom>
          <a:noFill/>
        </p:spPr>
        <p:txBody>
          <a:bodyPr wrap="none" lIns="9144" tIns="9144" rIns="9144" bIns="9144" rtlCol="0">
            <a:spAutoFit/>
          </a:bodyPr>
          <a:lstStyle/>
          <a:p>
            <a:r>
              <a:rPr lang="en-US" sz="800" dirty="0" smtClean="0"/>
              <a:t>KNU</a:t>
            </a:r>
            <a:endParaRPr lang="en-US" sz="800" dirty="0"/>
          </a:p>
        </p:txBody>
      </p:sp>
      <p:sp>
        <p:nvSpPr>
          <p:cNvPr id="72" name="Freeform 7"/>
          <p:cNvSpPr>
            <a:spLocks/>
          </p:cNvSpPr>
          <p:nvPr/>
        </p:nvSpPr>
        <p:spPr bwMode="auto">
          <a:xfrm>
            <a:off x="5759086" y="5911468"/>
            <a:ext cx="324771" cy="154518"/>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7" name="TextBox 2056"/>
          <p:cNvSpPr txBox="1"/>
          <p:nvPr/>
        </p:nvSpPr>
        <p:spPr>
          <a:xfrm>
            <a:off x="6071574" y="5829163"/>
            <a:ext cx="2994731" cy="1015663"/>
          </a:xfrm>
          <a:prstGeom prst="rect">
            <a:avLst/>
          </a:prstGeom>
          <a:noFill/>
        </p:spPr>
        <p:txBody>
          <a:bodyPr wrap="none" rtlCol="0">
            <a:spAutoFit/>
          </a:bodyPr>
          <a:lstStyle/>
          <a:p>
            <a:pPr>
              <a:lnSpc>
                <a:spcPct val="150000"/>
              </a:lnSpc>
            </a:pPr>
            <a:r>
              <a:rPr lang="en-US" sz="800" dirty="0" smtClean="0"/>
              <a:t>LHCONE VPN domain</a:t>
            </a:r>
          </a:p>
          <a:p>
            <a:pPr>
              <a:lnSpc>
                <a:spcPct val="150000"/>
              </a:lnSpc>
            </a:pPr>
            <a:r>
              <a:rPr lang="en-US" sz="800" dirty="0" smtClean="0"/>
              <a:t>End sites – LHC Tier 2 or Tier 3 unless indicated as Tier 1</a:t>
            </a:r>
          </a:p>
          <a:p>
            <a:pPr>
              <a:lnSpc>
                <a:spcPct val="150000"/>
              </a:lnSpc>
            </a:pPr>
            <a:r>
              <a:rPr lang="en-US" sz="800" dirty="0"/>
              <a:t>Regional </a:t>
            </a:r>
            <a:r>
              <a:rPr lang="en-US" sz="800" dirty="0" smtClean="0"/>
              <a:t>R&amp;E communication nexus</a:t>
            </a:r>
          </a:p>
          <a:p>
            <a:pPr>
              <a:lnSpc>
                <a:spcPct val="150000"/>
              </a:lnSpc>
            </a:pPr>
            <a:r>
              <a:rPr lang="en-US" sz="800" dirty="0" smtClean="0"/>
              <a:t>Data communication links, 10, 20, and 30 Gb/s</a:t>
            </a:r>
          </a:p>
          <a:p>
            <a:pPr>
              <a:lnSpc>
                <a:spcPct val="150000"/>
              </a:lnSpc>
            </a:pPr>
            <a:r>
              <a:rPr lang="en-US" sz="800" dirty="0" smtClean="0"/>
              <a:t>See </a:t>
            </a:r>
            <a:r>
              <a:rPr lang="en-US" sz="800" dirty="0" smtClean="0">
                <a:hlinkClick r:id="rId3"/>
              </a:rPr>
              <a:t>http://lhcone.net</a:t>
            </a:r>
            <a:r>
              <a:rPr lang="en-US" sz="800" dirty="0" smtClean="0"/>
              <a:t> for details.</a:t>
            </a:r>
            <a:endParaRPr lang="en-US" sz="800" dirty="0"/>
          </a:p>
        </p:txBody>
      </p:sp>
      <p:sp>
        <p:nvSpPr>
          <p:cNvPr id="74" name="TextBox 73"/>
          <p:cNvSpPr txBox="1"/>
          <p:nvPr/>
        </p:nvSpPr>
        <p:spPr>
          <a:xfrm>
            <a:off x="5906694" y="6111074"/>
            <a:ext cx="177164" cy="110800"/>
          </a:xfrm>
          <a:prstGeom prst="rect">
            <a:avLst/>
          </a:prstGeom>
          <a:solidFill>
            <a:schemeClr val="bg2">
              <a:lumMod val="40000"/>
              <a:lumOff val="60000"/>
            </a:schemeClr>
          </a:solidFill>
        </p:spPr>
        <p:txBody>
          <a:bodyPr wrap="none" lIns="9144" tIns="9144" rIns="9144" bIns="9144" rtlCol="0">
            <a:spAutoFit/>
          </a:bodyPr>
          <a:lstStyle/>
          <a:p>
            <a:r>
              <a:rPr lang="en-US" sz="600" dirty="0" smtClean="0"/>
              <a:t>NTU</a:t>
            </a:r>
            <a:endParaRPr lang="en-US" sz="600" dirty="0"/>
          </a:p>
        </p:txBody>
      </p:sp>
      <p:sp>
        <p:nvSpPr>
          <p:cNvPr id="75" name="Hexagon 74"/>
          <p:cNvSpPr/>
          <p:nvPr/>
        </p:nvSpPr>
        <p:spPr bwMode="auto">
          <a:xfrm>
            <a:off x="5767560" y="6253578"/>
            <a:ext cx="316298" cy="166354"/>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cap="none" normalizeH="0" baseline="0" dirty="0" smtClean="0">
                <a:ln>
                  <a:noFill/>
                </a:ln>
                <a:solidFill>
                  <a:schemeClr val="tx1"/>
                </a:solidFill>
                <a:effectLst/>
                <a:latin typeface="Arial" pitchFamily="-65" charset="0"/>
                <a:ea typeface="Arial" pitchFamily="-65" charset="0"/>
                <a:cs typeface="Arial" pitchFamily="-65" charset="0"/>
              </a:rPr>
              <a:t>Chicago</a:t>
            </a:r>
            <a:endParaRPr kumimoji="0" lang="en-US" sz="6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grpSp>
        <p:nvGrpSpPr>
          <p:cNvPr id="7" name="Group 12"/>
          <p:cNvGrpSpPr/>
          <p:nvPr/>
        </p:nvGrpSpPr>
        <p:grpSpPr>
          <a:xfrm>
            <a:off x="5635742" y="6515269"/>
            <a:ext cx="448116" cy="61312"/>
            <a:chOff x="5439417" y="6588419"/>
            <a:chExt cx="644441" cy="0"/>
          </a:xfrm>
        </p:grpSpPr>
        <p:cxnSp>
          <p:nvCxnSpPr>
            <p:cNvPr id="2059" name="Straight Connector 2058"/>
            <p:cNvCxnSpPr/>
            <p:nvPr/>
          </p:nvCxnSpPr>
          <p:spPr bwMode="auto">
            <a:xfrm>
              <a:off x="5439417" y="6588419"/>
              <a:ext cx="222432" cy="0"/>
            </a:xfrm>
            <a:prstGeom prst="line">
              <a:avLst/>
            </a:prstGeom>
            <a:noFill/>
            <a:ln w="38100" cap="flat" cmpd="sng" algn="ctr">
              <a:solidFill>
                <a:schemeClr val="tx1">
                  <a:lumMod val="65000"/>
                  <a:lumOff val="35000"/>
                </a:schemeClr>
              </a:solidFill>
              <a:prstDash val="solid"/>
              <a:round/>
              <a:headEnd type="none" w="med" len="med"/>
              <a:tailEnd type="none" w="med" len="med"/>
            </a:ln>
            <a:effectLst/>
          </p:spPr>
        </p:cxnSp>
        <p:cxnSp>
          <p:nvCxnSpPr>
            <p:cNvPr id="79" name="Straight Connector 78"/>
            <p:cNvCxnSpPr/>
            <p:nvPr/>
          </p:nvCxnSpPr>
          <p:spPr bwMode="auto">
            <a:xfrm>
              <a:off x="5647871" y="6588419"/>
              <a:ext cx="222432" cy="0"/>
            </a:xfrm>
            <a:prstGeom prst="line">
              <a:avLst/>
            </a:prstGeom>
            <a:noFill/>
            <a:ln w="76200" cap="flat" cmpd="sng" algn="ctr">
              <a:solidFill>
                <a:schemeClr val="tx1">
                  <a:lumMod val="65000"/>
                  <a:lumOff val="35000"/>
                </a:schemeClr>
              </a:solidFill>
              <a:prstDash val="solid"/>
              <a:round/>
              <a:headEnd type="none" w="med" len="med"/>
              <a:tailEnd type="none" w="med" len="med"/>
            </a:ln>
            <a:effectLst/>
          </p:spPr>
        </p:cxnSp>
        <p:cxnSp>
          <p:nvCxnSpPr>
            <p:cNvPr id="80" name="Straight Connector 79"/>
            <p:cNvCxnSpPr/>
            <p:nvPr/>
          </p:nvCxnSpPr>
          <p:spPr bwMode="auto">
            <a:xfrm>
              <a:off x="5861426" y="6588419"/>
              <a:ext cx="222432" cy="0"/>
            </a:xfrm>
            <a:prstGeom prst="line">
              <a:avLst/>
            </a:prstGeom>
            <a:noFill/>
            <a:ln w="114300" cap="flat" cmpd="sng" algn="ctr">
              <a:solidFill>
                <a:schemeClr val="tx1">
                  <a:lumMod val="65000"/>
                  <a:lumOff val="35000"/>
                </a:schemeClr>
              </a:solidFill>
              <a:prstDash val="solid"/>
              <a:round/>
              <a:headEnd type="none" w="med" len="med"/>
              <a:tailEnd type="none" w="med" len="med"/>
            </a:ln>
            <a:effectLst/>
          </p:spPr>
        </p:cxnSp>
      </p:grpSp>
      <p:sp>
        <p:nvSpPr>
          <p:cNvPr id="2061" name="TextBox 2060"/>
          <p:cNvSpPr txBox="1"/>
          <p:nvPr/>
        </p:nvSpPr>
        <p:spPr>
          <a:xfrm>
            <a:off x="0" y="-4821"/>
            <a:ext cx="9144000" cy="584776"/>
          </a:xfrm>
          <a:prstGeom prst="rect">
            <a:avLst/>
          </a:prstGeom>
          <a:noFill/>
        </p:spPr>
        <p:txBody>
          <a:bodyPr wrap="square" lIns="45720" rIns="45720" rtlCol="0">
            <a:spAutoFit/>
          </a:bodyPr>
          <a:lstStyle/>
          <a:p>
            <a:pPr algn="ctr"/>
            <a:r>
              <a:rPr lang="en-US" sz="1600" b="1" dirty="0" smtClean="0">
                <a:solidFill>
                  <a:schemeClr val="bg1"/>
                </a:solidFill>
              </a:rPr>
              <a:t>LHCONE: A global infrastructure for the LHC Tier1 data center – Tier 2 analysis center connectivity</a:t>
            </a:r>
            <a:endParaRPr lang="en-US" sz="1600" b="1" dirty="0">
              <a:solidFill>
                <a:schemeClr val="bg1"/>
              </a:solidFill>
            </a:endParaRPr>
          </a:p>
        </p:txBody>
      </p:sp>
      <p:sp>
        <p:nvSpPr>
          <p:cNvPr id="83" name="Freeform 7"/>
          <p:cNvSpPr>
            <a:spLocks/>
          </p:cNvSpPr>
          <p:nvPr/>
        </p:nvSpPr>
        <p:spPr bwMode="auto">
          <a:xfrm>
            <a:off x="7078042" y="302956"/>
            <a:ext cx="1508077" cy="687365"/>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TextBox 83"/>
          <p:cNvSpPr txBox="1"/>
          <p:nvPr/>
        </p:nvSpPr>
        <p:spPr>
          <a:xfrm>
            <a:off x="7407926" y="622878"/>
            <a:ext cx="848309" cy="400110"/>
          </a:xfrm>
          <a:prstGeom prst="rect">
            <a:avLst/>
          </a:prstGeom>
          <a:noFill/>
        </p:spPr>
        <p:txBody>
          <a:bodyPr wrap="none" rtlCol="0">
            <a:spAutoFit/>
          </a:bodyPr>
          <a:lstStyle/>
          <a:p>
            <a:pPr algn="ctr"/>
            <a:r>
              <a:rPr lang="en-US" sz="1000" dirty="0" smtClean="0"/>
              <a:t>NORDUnet</a:t>
            </a:r>
          </a:p>
          <a:p>
            <a:pPr algn="ctr"/>
            <a:r>
              <a:rPr lang="en-US" sz="1000" dirty="0" smtClean="0"/>
              <a:t>Nordic</a:t>
            </a:r>
            <a:endParaRPr lang="en-US" sz="1000" dirty="0"/>
          </a:p>
        </p:txBody>
      </p:sp>
      <p:sp>
        <p:nvSpPr>
          <p:cNvPr id="85" name="TextBox 84"/>
          <p:cNvSpPr txBox="1"/>
          <p:nvPr/>
        </p:nvSpPr>
        <p:spPr>
          <a:xfrm>
            <a:off x="7587201" y="369545"/>
            <a:ext cx="770851" cy="203133"/>
          </a:xfrm>
          <a:prstGeom prst="rect">
            <a:avLst/>
          </a:prstGeom>
          <a:noFill/>
        </p:spPr>
        <p:txBody>
          <a:bodyPr wrap="none" lIns="9144" tIns="9144" rIns="9144" bIns="9144" rtlCol="0">
            <a:spAutoFit/>
          </a:bodyPr>
          <a:lstStyle/>
          <a:p>
            <a:r>
              <a:rPr lang="en-US" sz="1200" dirty="0" smtClean="0">
                <a:solidFill>
                  <a:srgbClr val="3333CC"/>
                </a:solidFill>
              </a:rPr>
              <a:t>NDGF-T1a</a:t>
            </a:r>
            <a:endParaRPr lang="en-US" sz="1200" dirty="0">
              <a:solidFill>
                <a:srgbClr val="3333CC"/>
              </a:solidFill>
            </a:endParaRPr>
          </a:p>
        </p:txBody>
      </p:sp>
      <p:sp>
        <p:nvSpPr>
          <p:cNvPr id="87" name="TextBox 86"/>
          <p:cNvSpPr txBox="1"/>
          <p:nvPr/>
        </p:nvSpPr>
        <p:spPr>
          <a:xfrm>
            <a:off x="7221580" y="527566"/>
            <a:ext cx="520207" cy="141577"/>
          </a:xfrm>
          <a:prstGeom prst="rect">
            <a:avLst/>
          </a:prstGeom>
          <a:noFill/>
        </p:spPr>
        <p:txBody>
          <a:bodyPr wrap="none" lIns="9144" tIns="9144" rIns="9144" bIns="9144" rtlCol="0">
            <a:spAutoFit/>
          </a:bodyPr>
          <a:lstStyle/>
          <a:p>
            <a:r>
              <a:rPr lang="en-US" sz="800" dirty="0" smtClean="0"/>
              <a:t>NDGF-T1a</a:t>
            </a:r>
            <a:endParaRPr lang="en-US" sz="800" dirty="0"/>
          </a:p>
        </p:txBody>
      </p:sp>
      <p:sp>
        <p:nvSpPr>
          <p:cNvPr id="88" name="TextBox 87"/>
          <p:cNvSpPr txBox="1"/>
          <p:nvPr/>
        </p:nvSpPr>
        <p:spPr>
          <a:xfrm>
            <a:off x="7951903" y="519349"/>
            <a:ext cx="520207" cy="141577"/>
          </a:xfrm>
          <a:prstGeom prst="rect">
            <a:avLst/>
          </a:prstGeom>
          <a:noFill/>
        </p:spPr>
        <p:txBody>
          <a:bodyPr wrap="none" lIns="9144" tIns="9144" rIns="9144" bIns="9144" rtlCol="0">
            <a:spAutoFit/>
          </a:bodyPr>
          <a:lstStyle/>
          <a:p>
            <a:r>
              <a:rPr lang="en-US" sz="800" dirty="0" smtClean="0"/>
              <a:t>NDGF-T1c</a:t>
            </a:r>
            <a:endParaRPr lang="en-US" sz="800" dirty="0"/>
          </a:p>
        </p:txBody>
      </p:sp>
      <p:sp>
        <p:nvSpPr>
          <p:cNvPr id="89" name="Freeform 7"/>
          <p:cNvSpPr>
            <a:spLocks/>
          </p:cNvSpPr>
          <p:nvPr/>
        </p:nvSpPr>
        <p:spPr bwMode="auto">
          <a:xfrm>
            <a:off x="7018167" y="2107108"/>
            <a:ext cx="1508077" cy="687365"/>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TextBox 89"/>
          <p:cNvSpPr txBox="1"/>
          <p:nvPr/>
        </p:nvSpPr>
        <p:spPr>
          <a:xfrm>
            <a:off x="7403354" y="2427030"/>
            <a:ext cx="737702" cy="400110"/>
          </a:xfrm>
          <a:prstGeom prst="rect">
            <a:avLst/>
          </a:prstGeom>
          <a:noFill/>
        </p:spPr>
        <p:txBody>
          <a:bodyPr wrap="none" rtlCol="0">
            <a:spAutoFit/>
          </a:bodyPr>
          <a:lstStyle/>
          <a:p>
            <a:pPr algn="ctr"/>
            <a:r>
              <a:rPr lang="en-US" sz="1000" dirty="0" smtClean="0"/>
              <a:t>DFN</a:t>
            </a:r>
          </a:p>
          <a:p>
            <a:pPr algn="ctr"/>
            <a:r>
              <a:rPr lang="en-US" sz="1000" dirty="0" smtClean="0"/>
              <a:t>Germany</a:t>
            </a:r>
            <a:endParaRPr lang="en-US" sz="1000" dirty="0"/>
          </a:p>
        </p:txBody>
      </p:sp>
      <p:sp>
        <p:nvSpPr>
          <p:cNvPr id="91" name="TextBox 90"/>
          <p:cNvSpPr txBox="1"/>
          <p:nvPr/>
        </p:nvSpPr>
        <p:spPr>
          <a:xfrm>
            <a:off x="7479524" y="2173697"/>
            <a:ext cx="298993" cy="141577"/>
          </a:xfrm>
          <a:prstGeom prst="rect">
            <a:avLst/>
          </a:prstGeom>
          <a:noFill/>
        </p:spPr>
        <p:txBody>
          <a:bodyPr wrap="none" lIns="9144" tIns="9144" rIns="9144" bIns="9144" rtlCol="0">
            <a:spAutoFit/>
          </a:bodyPr>
          <a:lstStyle/>
          <a:p>
            <a:r>
              <a:rPr lang="en-US" sz="800" dirty="0" smtClean="0"/>
              <a:t>DESY</a:t>
            </a:r>
            <a:endParaRPr lang="en-US" sz="800" dirty="0"/>
          </a:p>
        </p:txBody>
      </p:sp>
      <p:sp>
        <p:nvSpPr>
          <p:cNvPr id="92" name="TextBox 91"/>
          <p:cNvSpPr txBox="1"/>
          <p:nvPr/>
        </p:nvSpPr>
        <p:spPr>
          <a:xfrm>
            <a:off x="7161705" y="2331718"/>
            <a:ext cx="196400" cy="141577"/>
          </a:xfrm>
          <a:prstGeom prst="rect">
            <a:avLst/>
          </a:prstGeom>
          <a:noFill/>
        </p:spPr>
        <p:txBody>
          <a:bodyPr wrap="none" lIns="9144" tIns="9144" rIns="9144" bIns="9144" rtlCol="0">
            <a:spAutoFit/>
          </a:bodyPr>
          <a:lstStyle/>
          <a:p>
            <a:r>
              <a:rPr lang="en-US" sz="800" dirty="0" smtClean="0"/>
              <a:t>GSI</a:t>
            </a:r>
            <a:endParaRPr lang="en-US" sz="800" dirty="0"/>
          </a:p>
        </p:txBody>
      </p:sp>
      <p:sp>
        <p:nvSpPr>
          <p:cNvPr id="93" name="TextBox 92"/>
          <p:cNvSpPr txBox="1"/>
          <p:nvPr/>
        </p:nvSpPr>
        <p:spPr>
          <a:xfrm>
            <a:off x="7663781" y="2286000"/>
            <a:ext cx="745228" cy="203133"/>
          </a:xfrm>
          <a:prstGeom prst="rect">
            <a:avLst/>
          </a:prstGeom>
          <a:noFill/>
        </p:spPr>
        <p:txBody>
          <a:bodyPr wrap="none" lIns="9144" tIns="9144" rIns="9144" bIns="9144" rtlCol="0">
            <a:spAutoFit/>
          </a:bodyPr>
          <a:lstStyle/>
          <a:p>
            <a:r>
              <a:rPr lang="en-US" sz="1200" dirty="0" smtClean="0">
                <a:solidFill>
                  <a:srgbClr val="3333CC"/>
                </a:solidFill>
              </a:rPr>
              <a:t>DE-KIT-T1</a:t>
            </a:r>
            <a:endParaRPr lang="en-US" sz="1400" dirty="0">
              <a:solidFill>
                <a:srgbClr val="3333CC"/>
              </a:solidFill>
            </a:endParaRPr>
          </a:p>
        </p:txBody>
      </p:sp>
      <p:sp>
        <p:nvSpPr>
          <p:cNvPr id="94" name="Freeform 7"/>
          <p:cNvSpPr>
            <a:spLocks/>
          </p:cNvSpPr>
          <p:nvPr/>
        </p:nvSpPr>
        <p:spPr bwMode="auto">
          <a:xfrm>
            <a:off x="6499576" y="3041218"/>
            <a:ext cx="1737360" cy="914400"/>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7"/>
          <p:cNvSpPr>
            <a:spLocks/>
          </p:cNvSpPr>
          <p:nvPr/>
        </p:nvSpPr>
        <p:spPr bwMode="auto">
          <a:xfrm>
            <a:off x="6898513" y="4904719"/>
            <a:ext cx="1508077" cy="687365"/>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TextBox 98"/>
          <p:cNvSpPr txBox="1"/>
          <p:nvPr/>
        </p:nvSpPr>
        <p:spPr>
          <a:xfrm>
            <a:off x="7371064" y="5224641"/>
            <a:ext cx="562975" cy="400110"/>
          </a:xfrm>
          <a:prstGeom prst="rect">
            <a:avLst/>
          </a:prstGeom>
          <a:noFill/>
        </p:spPr>
        <p:txBody>
          <a:bodyPr wrap="none" rtlCol="0">
            <a:spAutoFit/>
          </a:bodyPr>
          <a:lstStyle/>
          <a:p>
            <a:pPr algn="ctr"/>
            <a:r>
              <a:rPr lang="en-US" sz="1000" dirty="0" smtClean="0"/>
              <a:t>GARR</a:t>
            </a:r>
          </a:p>
          <a:p>
            <a:pPr algn="ctr"/>
            <a:r>
              <a:rPr lang="en-US" sz="1000" dirty="0" smtClean="0"/>
              <a:t>Italy</a:t>
            </a:r>
            <a:endParaRPr lang="en-US" sz="1000" dirty="0"/>
          </a:p>
        </p:txBody>
      </p:sp>
      <p:sp>
        <p:nvSpPr>
          <p:cNvPr id="100" name="TextBox 99"/>
          <p:cNvSpPr txBox="1"/>
          <p:nvPr/>
        </p:nvSpPr>
        <p:spPr>
          <a:xfrm>
            <a:off x="7173921" y="5042096"/>
            <a:ext cx="484941" cy="141577"/>
          </a:xfrm>
          <a:prstGeom prst="rect">
            <a:avLst/>
          </a:prstGeom>
          <a:noFill/>
        </p:spPr>
        <p:txBody>
          <a:bodyPr wrap="none" lIns="9144" tIns="9144" rIns="9144" bIns="9144" rtlCol="0">
            <a:spAutoFit/>
          </a:bodyPr>
          <a:lstStyle/>
          <a:p>
            <a:r>
              <a:rPr lang="en-US" sz="800" dirty="0" smtClean="0"/>
              <a:t>INFN-Nap</a:t>
            </a:r>
            <a:endParaRPr lang="en-US" sz="800" dirty="0"/>
          </a:p>
        </p:txBody>
      </p:sp>
      <p:sp>
        <p:nvSpPr>
          <p:cNvPr id="102" name="TextBox 101"/>
          <p:cNvSpPr txBox="1"/>
          <p:nvPr/>
        </p:nvSpPr>
        <p:spPr>
          <a:xfrm>
            <a:off x="7632141" y="5085184"/>
            <a:ext cx="668209" cy="203133"/>
          </a:xfrm>
          <a:prstGeom prst="rect">
            <a:avLst/>
          </a:prstGeom>
          <a:noFill/>
        </p:spPr>
        <p:txBody>
          <a:bodyPr wrap="none" lIns="9144" tIns="9144" rIns="9144" bIns="9144" rtlCol="0">
            <a:spAutoFit/>
          </a:bodyPr>
          <a:lstStyle/>
          <a:p>
            <a:r>
              <a:rPr lang="en-US" sz="1200" dirty="0" smtClean="0">
                <a:solidFill>
                  <a:srgbClr val="3333CC"/>
                </a:solidFill>
              </a:rPr>
              <a:t>CNAF-T1</a:t>
            </a:r>
            <a:endParaRPr lang="en-US" sz="1200" dirty="0">
              <a:solidFill>
                <a:srgbClr val="3333CC"/>
              </a:solidFill>
            </a:endParaRPr>
          </a:p>
        </p:txBody>
      </p:sp>
      <p:sp>
        <p:nvSpPr>
          <p:cNvPr id="103" name="Freeform 7"/>
          <p:cNvSpPr>
            <a:spLocks/>
          </p:cNvSpPr>
          <p:nvPr/>
        </p:nvSpPr>
        <p:spPr bwMode="auto">
          <a:xfrm>
            <a:off x="5219296" y="4943658"/>
            <a:ext cx="1508077" cy="687365"/>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TextBox 103"/>
          <p:cNvSpPr txBox="1"/>
          <p:nvPr/>
        </p:nvSpPr>
        <p:spPr>
          <a:xfrm>
            <a:off x="5635742" y="5263580"/>
            <a:ext cx="675185" cy="400110"/>
          </a:xfrm>
          <a:prstGeom prst="rect">
            <a:avLst/>
          </a:prstGeom>
          <a:noFill/>
        </p:spPr>
        <p:txBody>
          <a:bodyPr wrap="none" rtlCol="0">
            <a:spAutoFit/>
          </a:bodyPr>
          <a:lstStyle/>
          <a:p>
            <a:pPr algn="ctr"/>
            <a:r>
              <a:rPr lang="en-US" sz="1000" dirty="0" smtClean="0"/>
              <a:t>RedIRIS</a:t>
            </a:r>
          </a:p>
          <a:p>
            <a:pPr algn="ctr"/>
            <a:r>
              <a:rPr lang="en-US" sz="1000" dirty="0" smtClean="0"/>
              <a:t>Spain</a:t>
            </a:r>
            <a:endParaRPr lang="en-US" sz="1000" dirty="0"/>
          </a:p>
        </p:txBody>
      </p:sp>
      <p:sp>
        <p:nvSpPr>
          <p:cNvPr id="107" name="TextBox 106"/>
          <p:cNvSpPr txBox="1"/>
          <p:nvPr/>
        </p:nvSpPr>
        <p:spPr>
          <a:xfrm>
            <a:off x="5679805" y="5069363"/>
            <a:ext cx="587057" cy="233910"/>
          </a:xfrm>
          <a:prstGeom prst="rect">
            <a:avLst/>
          </a:prstGeom>
          <a:noFill/>
        </p:spPr>
        <p:txBody>
          <a:bodyPr wrap="none" lIns="9144" tIns="9144" rIns="9144" bIns="9144" rtlCol="0">
            <a:spAutoFit/>
          </a:bodyPr>
          <a:lstStyle/>
          <a:p>
            <a:r>
              <a:rPr lang="en-US" sz="1400" dirty="0" smtClean="0">
                <a:solidFill>
                  <a:srgbClr val="3333CC"/>
                </a:solidFill>
              </a:rPr>
              <a:t>PIC-T1</a:t>
            </a:r>
            <a:endParaRPr lang="en-US" sz="1400" dirty="0">
              <a:solidFill>
                <a:srgbClr val="3333CC"/>
              </a:solidFill>
            </a:endParaRPr>
          </a:p>
        </p:txBody>
      </p:sp>
      <p:sp>
        <p:nvSpPr>
          <p:cNvPr id="108" name="Freeform 7"/>
          <p:cNvSpPr>
            <a:spLocks/>
          </p:cNvSpPr>
          <p:nvPr/>
        </p:nvSpPr>
        <p:spPr bwMode="auto">
          <a:xfrm>
            <a:off x="5181446" y="555818"/>
            <a:ext cx="1126952" cy="608609"/>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TextBox 108"/>
          <p:cNvSpPr txBox="1"/>
          <p:nvPr/>
        </p:nvSpPr>
        <p:spPr>
          <a:xfrm>
            <a:off x="5283097" y="739277"/>
            <a:ext cx="923651" cy="400110"/>
          </a:xfrm>
          <a:prstGeom prst="rect">
            <a:avLst/>
          </a:prstGeom>
          <a:noFill/>
        </p:spPr>
        <p:txBody>
          <a:bodyPr wrap="none" rtlCol="0">
            <a:spAutoFit/>
          </a:bodyPr>
          <a:lstStyle/>
          <a:p>
            <a:pPr algn="ctr"/>
            <a:r>
              <a:rPr lang="en-US" sz="1000" dirty="0" smtClean="0"/>
              <a:t>SARA</a:t>
            </a:r>
          </a:p>
          <a:p>
            <a:pPr algn="ctr"/>
            <a:r>
              <a:rPr lang="en-US" sz="1000" dirty="0" smtClean="0"/>
              <a:t>Netherlands</a:t>
            </a:r>
            <a:endParaRPr lang="en-US" sz="1000" dirty="0"/>
          </a:p>
        </p:txBody>
      </p:sp>
      <p:sp>
        <p:nvSpPr>
          <p:cNvPr id="111" name="TextBox 110"/>
          <p:cNvSpPr txBox="1"/>
          <p:nvPr/>
        </p:nvSpPr>
        <p:spPr>
          <a:xfrm>
            <a:off x="5299314" y="609600"/>
            <a:ext cx="813606" cy="203133"/>
          </a:xfrm>
          <a:prstGeom prst="rect">
            <a:avLst/>
          </a:prstGeom>
          <a:noFill/>
        </p:spPr>
        <p:txBody>
          <a:bodyPr wrap="none" lIns="9144" tIns="9144" rIns="9144" bIns="9144" rtlCol="0">
            <a:spAutoFit/>
          </a:bodyPr>
          <a:lstStyle/>
          <a:p>
            <a:r>
              <a:rPr lang="en-US" sz="1200" dirty="0" smtClean="0">
                <a:solidFill>
                  <a:srgbClr val="3333CC"/>
                </a:solidFill>
              </a:rPr>
              <a:t>NIKHEF-T1</a:t>
            </a:r>
            <a:endParaRPr lang="en-US" sz="1400" dirty="0">
              <a:solidFill>
                <a:srgbClr val="3333CC"/>
              </a:solidFill>
            </a:endParaRPr>
          </a:p>
        </p:txBody>
      </p:sp>
      <p:sp>
        <p:nvSpPr>
          <p:cNvPr id="112" name="Freeform 7"/>
          <p:cNvSpPr>
            <a:spLocks/>
          </p:cNvSpPr>
          <p:nvPr/>
        </p:nvSpPr>
        <p:spPr bwMode="auto">
          <a:xfrm>
            <a:off x="6627663" y="4097725"/>
            <a:ext cx="1668718" cy="687365"/>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TextBox 112"/>
          <p:cNvSpPr txBox="1"/>
          <p:nvPr/>
        </p:nvSpPr>
        <p:spPr>
          <a:xfrm>
            <a:off x="7059508" y="4417647"/>
            <a:ext cx="805029" cy="400110"/>
          </a:xfrm>
          <a:prstGeom prst="rect">
            <a:avLst/>
          </a:prstGeom>
          <a:noFill/>
        </p:spPr>
        <p:txBody>
          <a:bodyPr wrap="none" rtlCol="0">
            <a:spAutoFit/>
          </a:bodyPr>
          <a:lstStyle/>
          <a:p>
            <a:pPr algn="ctr"/>
            <a:r>
              <a:rPr lang="en-US" sz="1000" dirty="0" smtClean="0"/>
              <a:t>RENATER</a:t>
            </a:r>
          </a:p>
          <a:p>
            <a:pPr algn="ctr"/>
            <a:r>
              <a:rPr lang="en-US" sz="1000" dirty="0" smtClean="0"/>
              <a:t>France</a:t>
            </a:r>
            <a:endParaRPr lang="en-US" sz="1000" dirty="0"/>
          </a:p>
        </p:txBody>
      </p:sp>
      <p:sp>
        <p:nvSpPr>
          <p:cNvPr id="115" name="TextBox 114"/>
          <p:cNvSpPr txBox="1"/>
          <p:nvPr/>
        </p:nvSpPr>
        <p:spPr>
          <a:xfrm>
            <a:off x="6723056" y="4310341"/>
            <a:ext cx="584327" cy="141577"/>
          </a:xfrm>
          <a:prstGeom prst="rect">
            <a:avLst/>
          </a:prstGeom>
          <a:noFill/>
        </p:spPr>
        <p:txBody>
          <a:bodyPr wrap="none" lIns="9144" tIns="9144" rIns="9144" bIns="9144" rtlCol="0">
            <a:spAutoFit/>
          </a:bodyPr>
          <a:lstStyle/>
          <a:p>
            <a:r>
              <a:rPr lang="en-US" sz="800" dirty="0" smtClean="0"/>
              <a:t>GRIF-IN2P3</a:t>
            </a:r>
            <a:endParaRPr lang="en-US" sz="800" dirty="0"/>
          </a:p>
        </p:txBody>
      </p:sp>
      <p:sp>
        <p:nvSpPr>
          <p:cNvPr id="121" name="Hexagon 120"/>
          <p:cNvSpPr/>
          <p:nvPr/>
        </p:nvSpPr>
        <p:spPr bwMode="auto">
          <a:xfrm>
            <a:off x="4562569" y="3966041"/>
            <a:ext cx="618877" cy="388255"/>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65" charset="0"/>
                <a:ea typeface="Arial" pitchFamily="-65" charset="0"/>
                <a:cs typeface="Arial" pitchFamily="-65" charset="0"/>
              </a:rPr>
              <a:t>Washington</a:t>
            </a:r>
            <a:endParaRPr kumimoji="0" lang="en-US" sz="8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96" name="Freeform 7"/>
          <p:cNvSpPr>
            <a:spLocks/>
          </p:cNvSpPr>
          <p:nvPr/>
        </p:nvSpPr>
        <p:spPr bwMode="auto">
          <a:xfrm>
            <a:off x="3816487" y="5633938"/>
            <a:ext cx="1059472" cy="564327"/>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TextBox 96"/>
          <p:cNvSpPr txBox="1"/>
          <p:nvPr/>
        </p:nvSpPr>
        <p:spPr>
          <a:xfrm>
            <a:off x="4037484" y="5834531"/>
            <a:ext cx="617478" cy="400110"/>
          </a:xfrm>
          <a:prstGeom prst="rect">
            <a:avLst/>
          </a:prstGeom>
          <a:noFill/>
        </p:spPr>
        <p:txBody>
          <a:bodyPr wrap="none" rtlCol="0">
            <a:spAutoFit/>
          </a:bodyPr>
          <a:lstStyle/>
          <a:p>
            <a:pPr algn="ctr"/>
            <a:r>
              <a:rPr lang="en-US" sz="1000" dirty="0" smtClean="0"/>
              <a:t>CUDI</a:t>
            </a:r>
          </a:p>
          <a:p>
            <a:pPr algn="ctr"/>
            <a:r>
              <a:rPr lang="en-US" sz="1000" dirty="0" smtClean="0"/>
              <a:t>Mexico</a:t>
            </a:r>
            <a:endParaRPr lang="en-US" sz="1000" dirty="0"/>
          </a:p>
        </p:txBody>
      </p:sp>
      <p:sp>
        <p:nvSpPr>
          <p:cNvPr id="117" name="TextBox 116"/>
          <p:cNvSpPr txBox="1"/>
          <p:nvPr/>
        </p:nvSpPr>
        <p:spPr>
          <a:xfrm>
            <a:off x="4391946" y="5709038"/>
            <a:ext cx="324641" cy="141577"/>
          </a:xfrm>
          <a:prstGeom prst="rect">
            <a:avLst/>
          </a:prstGeom>
          <a:solidFill>
            <a:schemeClr val="bg2">
              <a:lumMod val="40000"/>
              <a:lumOff val="60000"/>
            </a:schemeClr>
          </a:solidFill>
        </p:spPr>
        <p:txBody>
          <a:bodyPr wrap="none" lIns="9144" tIns="9144" rIns="9144" bIns="9144" rtlCol="0">
            <a:spAutoFit/>
          </a:bodyPr>
          <a:lstStyle/>
          <a:p>
            <a:r>
              <a:rPr lang="en-US" sz="800" dirty="0" smtClean="0"/>
              <a:t>UNAM</a:t>
            </a:r>
            <a:endParaRPr lang="en-US" sz="800" dirty="0"/>
          </a:p>
        </p:txBody>
      </p:sp>
      <p:sp>
        <p:nvSpPr>
          <p:cNvPr id="119" name="TextBox 118"/>
          <p:cNvSpPr txBox="1"/>
          <p:nvPr/>
        </p:nvSpPr>
        <p:spPr>
          <a:xfrm>
            <a:off x="7004819" y="4125414"/>
            <a:ext cx="950513" cy="203133"/>
          </a:xfrm>
          <a:prstGeom prst="rect">
            <a:avLst/>
          </a:prstGeom>
          <a:noFill/>
        </p:spPr>
        <p:txBody>
          <a:bodyPr wrap="none" lIns="9144" tIns="9144" rIns="9144" bIns="9144" rtlCol="0">
            <a:spAutoFit/>
          </a:bodyPr>
          <a:lstStyle/>
          <a:p>
            <a:r>
              <a:rPr lang="en-US" sz="1200" dirty="0" smtClean="0">
                <a:solidFill>
                  <a:srgbClr val="3333CC"/>
                </a:solidFill>
              </a:rPr>
              <a:t>CC-IN2P3-T1</a:t>
            </a:r>
            <a:endParaRPr lang="en-US" sz="1200" dirty="0">
              <a:solidFill>
                <a:srgbClr val="3333CC"/>
              </a:solidFill>
            </a:endParaRPr>
          </a:p>
        </p:txBody>
      </p:sp>
      <p:sp>
        <p:nvSpPr>
          <p:cNvPr id="127" name="TextBox 126"/>
          <p:cNvSpPr txBox="1"/>
          <p:nvPr/>
        </p:nvSpPr>
        <p:spPr>
          <a:xfrm>
            <a:off x="7471569" y="4273075"/>
            <a:ext cx="533031" cy="141577"/>
          </a:xfrm>
          <a:prstGeom prst="rect">
            <a:avLst/>
          </a:prstGeom>
          <a:noFill/>
        </p:spPr>
        <p:txBody>
          <a:bodyPr wrap="none" lIns="9144" tIns="9144" rIns="9144" bIns="9144" rtlCol="0">
            <a:spAutoFit/>
          </a:bodyPr>
          <a:lstStyle/>
          <a:p>
            <a:r>
              <a:rPr lang="en-US" sz="800" dirty="0" smtClean="0"/>
              <a:t>Sub-IN2P3</a:t>
            </a:r>
            <a:endParaRPr lang="en-US" sz="800" dirty="0"/>
          </a:p>
        </p:txBody>
      </p:sp>
      <p:sp>
        <p:nvSpPr>
          <p:cNvPr id="128" name="TextBox 127"/>
          <p:cNvSpPr txBox="1"/>
          <p:nvPr/>
        </p:nvSpPr>
        <p:spPr>
          <a:xfrm>
            <a:off x="7919665" y="4395580"/>
            <a:ext cx="234872" cy="141577"/>
          </a:xfrm>
          <a:prstGeom prst="rect">
            <a:avLst/>
          </a:prstGeom>
          <a:noFill/>
        </p:spPr>
        <p:txBody>
          <a:bodyPr wrap="none" lIns="9144" tIns="9144" rIns="9144" bIns="9144" rtlCol="0">
            <a:spAutoFit/>
          </a:bodyPr>
          <a:lstStyle/>
          <a:p>
            <a:r>
              <a:rPr lang="en-US" sz="800" dirty="0" smtClean="0"/>
              <a:t>CEA</a:t>
            </a:r>
            <a:endParaRPr lang="en-US" sz="800" dirty="0"/>
          </a:p>
        </p:txBody>
      </p:sp>
      <p:sp>
        <p:nvSpPr>
          <p:cNvPr id="134" name="Freeform 7"/>
          <p:cNvSpPr>
            <a:spLocks/>
          </p:cNvSpPr>
          <p:nvPr/>
        </p:nvSpPr>
        <p:spPr bwMode="auto">
          <a:xfrm>
            <a:off x="7226760" y="1196041"/>
            <a:ext cx="1155231" cy="798088"/>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TextBox 134"/>
          <p:cNvSpPr txBox="1"/>
          <p:nvPr/>
        </p:nvSpPr>
        <p:spPr>
          <a:xfrm>
            <a:off x="7234092" y="1427104"/>
            <a:ext cx="644728" cy="400110"/>
          </a:xfrm>
          <a:prstGeom prst="rect">
            <a:avLst/>
          </a:prstGeom>
          <a:noFill/>
        </p:spPr>
        <p:txBody>
          <a:bodyPr wrap="none" rtlCol="0">
            <a:spAutoFit/>
          </a:bodyPr>
          <a:lstStyle/>
          <a:p>
            <a:pPr algn="ctr"/>
            <a:r>
              <a:rPr lang="en-US" sz="1000" dirty="0" smtClean="0"/>
              <a:t>CERN</a:t>
            </a:r>
          </a:p>
          <a:p>
            <a:pPr algn="ctr"/>
            <a:r>
              <a:rPr lang="en-US" sz="1000" dirty="0" smtClean="0"/>
              <a:t>Geneva</a:t>
            </a:r>
            <a:endParaRPr lang="en-US" sz="1000" dirty="0"/>
          </a:p>
        </p:txBody>
      </p:sp>
      <p:sp>
        <p:nvSpPr>
          <p:cNvPr id="136" name="TextBox 135"/>
          <p:cNvSpPr txBox="1"/>
          <p:nvPr/>
        </p:nvSpPr>
        <p:spPr>
          <a:xfrm>
            <a:off x="7459820" y="1220096"/>
            <a:ext cx="685341" cy="203133"/>
          </a:xfrm>
          <a:prstGeom prst="rect">
            <a:avLst/>
          </a:prstGeom>
          <a:noFill/>
        </p:spPr>
        <p:txBody>
          <a:bodyPr wrap="none" lIns="9144" tIns="9144" rIns="9144" bIns="9144" rtlCol="0">
            <a:spAutoFit/>
          </a:bodyPr>
          <a:lstStyle/>
          <a:p>
            <a:r>
              <a:rPr lang="en-US" sz="1200" dirty="0" smtClean="0">
                <a:solidFill>
                  <a:srgbClr val="3333CC"/>
                </a:solidFill>
              </a:rPr>
              <a:t>CERN-T1</a:t>
            </a:r>
            <a:endParaRPr lang="en-US" sz="1200" dirty="0">
              <a:solidFill>
                <a:srgbClr val="3333CC"/>
              </a:solidFill>
            </a:endParaRPr>
          </a:p>
        </p:txBody>
      </p:sp>
      <p:sp>
        <p:nvSpPr>
          <p:cNvPr id="110" name="TextBox 109"/>
          <p:cNvSpPr txBox="1"/>
          <p:nvPr/>
        </p:nvSpPr>
        <p:spPr>
          <a:xfrm>
            <a:off x="2825908" y="2558134"/>
            <a:ext cx="297389" cy="141577"/>
          </a:xfrm>
          <a:prstGeom prst="rect">
            <a:avLst/>
          </a:prstGeom>
          <a:noFill/>
        </p:spPr>
        <p:txBody>
          <a:bodyPr wrap="none" lIns="9144" tIns="9144" rIns="9144" bIns="9144" rtlCol="0">
            <a:spAutoFit/>
          </a:bodyPr>
          <a:lstStyle/>
          <a:p>
            <a:r>
              <a:rPr lang="en-US" sz="800" smtClean="0"/>
              <a:t>SLAC</a:t>
            </a:r>
            <a:endParaRPr lang="en-US" sz="800" dirty="0"/>
          </a:p>
        </p:txBody>
      </p:sp>
      <p:sp>
        <p:nvSpPr>
          <p:cNvPr id="149" name="TextBox 148"/>
          <p:cNvSpPr txBox="1"/>
          <p:nvPr/>
        </p:nvSpPr>
        <p:spPr>
          <a:xfrm>
            <a:off x="3637358" y="4300282"/>
            <a:ext cx="391967" cy="141577"/>
          </a:xfrm>
          <a:prstGeom prst="rect">
            <a:avLst/>
          </a:prstGeom>
          <a:noFill/>
        </p:spPr>
        <p:txBody>
          <a:bodyPr wrap="none" lIns="9144" tIns="9144" rIns="9144" bIns="9144" rtlCol="0">
            <a:spAutoFit/>
          </a:bodyPr>
          <a:lstStyle/>
          <a:p>
            <a:r>
              <a:rPr lang="en-US" sz="800" smtClean="0"/>
              <a:t>GLakes</a:t>
            </a:r>
            <a:endParaRPr lang="en-US" sz="800" dirty="0"/>
          </a:p>
        </p:txBody>
      </p:sp>
      <p:sp>
        <p:nvSpPr>
          <p:cNvPr id="150" name="TextBox 149"/>
          <p:cNvSpPr txBox="1"/>
          <p:nvPr/>
        </p:nvSpPr>
        <p:spPr>
          <a:xfrm>
            <a:off x="3802667" y="3889533"/>
            <a:ext cx="161134" cy="141577"/>
          </a:xfrm>
          <a:prstGeom prst="rect">
            <a:avLst/>
          </a:prstGeom>
          <a:noFill/>
        </p:spPr>
        <p:txBody>
          <a:bodyPr wrap="none" lIns="9144" tIns="9144" rIns="9144" bIns="9144" rtlCol="0">
            <a:spAutoFit/>
          </a:bodyPr>
          <a:lstStyle/>
          <a:p>
            <a:r>
              <a:rPr lang="en-US" sz="800" smtClean="0"/>
              <a:t>NE</a:t>
            </a:r>
            <a:endParaRPr lang="en-US" sz="800" dirty="0"/>
          </a:p>
        </p:txBody>
      </p:sp>
      <p:sp>
        <p:nvSpPr>
          <p:cNvPr id="151" name="TextBox 150"/>
          <p:cNvSpPr txBox="1"/>
          <p:nvPr/>
        </p:nvSpPr>
        <p:spPr>
          <a:xfrm>
            <a:off x="3713088" y="4160485"/>
            <a:ext cx="290977" cy="141577"/>
          </a:xfrm>
          <a:prstGeom prst="rect">
            <a:avLst/>
          </a:prstGeom>
          <a:noFill/>
        </p:spPr>
        <p:txBody>
          <a:bodyPr wrap="none" lIns="9144" tIns="9144" rIns="9144" bIns="9144" rtlCol="0">
            <a:spAutoFit/>
          </a:bodyPr>
          <a:lstStyle/>
          <a:p>
            <a:r>
              <a:rPr lang="en-US" sz="800" smtClean="0"/>
              <a:t>MidW</a:t>
            </a:r>
            <a:endParaRPr lang="en-US" sz="800" dirty="0"/>
          </a:p>
        </p:txBody>
      </p:sp>
      <p:sp>
        <p:nvSpPr>
          <p:cNvPr id="152" name="TextBox 151"/>
          <p:cNvSpPr txBox="1"/>
          <p:nvPr/>
        </p:nvSpPr>
        <p:spPr>
          <a:xfrm>
            <a:off x="3754878" y="4022187"/>
            <a:ext cx="246093" cy="141577"/>
          </a:xfrm>
          <a:prstGeom prst="rect">
            <a:avLst/>
          </a:prstGeom>
          <a:noFill/>
        </p:spPr>
        <p:txBody>
          <a:bodyPr wrap="none" lIns="9144" tIns="9144" rIns="9144" bIns="9144" rtlCol="0">
            <a:spAutoFit/>
          </a:bodyPr>
          <a:lstStyle/>
          <a:p>
            <a:r>
              <a:rPr lang="en-US" sz="800" smtClean="0"/>
              <a:t>SoW</a:t>
            </a:r>
            <a:endParaRPr lang="en-US" sz="800" dirty="0"/>
          </a:p>
        </p:txBody>
      </p:sp>
      <p:sp>
        <p:nvSpPr>
          <p:cNvPr id="157" name="Hexagon 156"/>
          <p:cNvSpPr/>
          <p:nvPr/>
        </p:nvSpPr>
        <p:spPr bwMode="auto">
          <a:xfrm>
            <a:off x="8406590" y="1693064"/>
            <a:ext cx="450376" cy="388255"/>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65" charset="0"/>
                <a:ea typeface="Arial" pitchFamily="-65" charset="0"/>
                <a:cs typeface="Arial" pitchFamily="-65" charset="0"/>
              </a:rPr>
              <a:t>Geneva</a:t>
            </a:r>
            <a:endParaRPr kumimoji="0" lang="en-US" sz="8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58" name="TextBox 157"/>
          <p:cNvSpPr txBox="1"/>
          <p:nvPr/>
        </p:nvSpPr>
        <p:spPr>
          <a:xfrm>
            <a:off x="7911029" y="1406224"/>
            <a:ext cx="310213" cy="264688"/>
          </a:xfrm>
          <a:prstGeom prst="rect">
            <a:avLst/>
          </a:prstGeom>
          <a:noFill/>
        </p:spPr>
        <p:txBody>
          <a:bodyPr wrap="none" lIns="9144" tIns="9144" rIns="9144" bIns="9144" rtlCol="0">
            <a:spAutoFit/>
          </a:bodyPr>
          <a:lstStyle/>
          <a:p>
            <a:pPr algn="ctr"/>
            <a:r>
              <a:rPr lang="en-US" sz="800" smtClean="0"/>
              <a:t>KISTI</a:t>
            </a:r>
          </a:p>
          <a:p>
            <a:pPr algn="ctr"/>
            <a:r>
              <a:rPr lang="en-US" sz="800" smtClean="0"/>
              <a:t>Korea</a:t>
            </a:r>
            <a:endParaRPr lang="en-US" sz="800" dirty="0"/>
          </a:p>
        </p:txBody>
      </p:sp>
      <p:sp>
        <p:nvSpPr>
          <p:cNvPr id="159" name="TextBox 158"/>
          <p:cNvSpPr txBox="1"/>
          <p:nvPr/>
        </p:nvSpPr>
        <p:spPr>
          <a:xfrm>
            <a:off x="7857728" y="1678533"/>
            <a:ext cx="258918" cy="264688"/>
          </a:xfrm>
          <a:prstGeom prst="rect">
            <a:avLst/>
          </a:prstGeom>
          <a:noFill/>
        </p:spPr>
        <p:txBody>
          <a:bodyPr wrap="none" lIns="9144" tIns="9144" rIns="9144" bIns="9144" rtlCol="0">
            <a:spAutoFit/>
          </a:bodyPr>
          <a:lstStyle/>
          <a:p>
            <a:pPr algn="ctr"/>
            <a:r>
              <a:rPr lang="en-US" sz="800" smtClean="0"/>
              <a:t>TIFR</a:t>
            </a:r>
          </a:p>
          <a:p>
            <a:pPr algn="ctr"/>
            <a:r>
              <a:rPr lang="en-US" sz="800" smtClean="0"/>
              <a:t>India</a:t>
            </a:r>
            <a:endParaRPr lang="en-US" sz="800" dirty="0"/>
          </a:p>
        </p:txBody>
      </p:sp>
      <p:sp>
        <p:nvSpPr>
          <p:cNvPr id="162" name="TextBox 161"/>
          <p:cNvSpPr txBox="1"/>
          <p:nvPr/>
        </p:nvSpPr>
        <p:spPr>
          <a:xfrm>
            <a:off x="8644971" y="2800238"/>
            <a:ext cx="482825" cy="246221"/>
          </a:xfrm>
          <a:prstGeom prst="rect">
            <a:avLst/>
          </a:prstGeom>
          <a:noFill/>
        </p:spPr>
        <p:txBody>
          <a:bodyPr wrap="none" rtlCol="0">
            <a:spAutoFit/>
          </a:bodyPr>
          <a:lstStyle/>
          <a:p>
            <a:pPr algn="ctr"/>
            <a:r>
              <a:rPr lang="en-US" sz="1000" smtClean="0"/>
              <a:t>India</a:t>
            </a:r>
            <a:endParaRPr lang="en-US" sz="1000" dirty="0"/>
          </a:p>
        </p:txBody>
      </p:sp>
      <p:sp>
        <p:nvSpPr>
          <p:cNvPr id="163" name="TextBox 162"/>
          <p:cNvSpPr txBox="1"/>
          <p:nvPr/>
        </p:nvSpPr>
        <p:spPr>
          <a:xfrm>
            <a:off x="8583493" y="975533"/>
            <a:ext cx="546946" cy="246221"/>
          </a:xfrm>
          <a:prstGeom prst="rect">
            <a:avLst/>
          </a:prstGeom>
          <a:noFill/>
        </p:spPr>
        <p:txBody>
          <a:bodyPr wrap="none" rtlCol="0">
            <a:spAutoFit/>
          </a:bodyPr>
          <a:lstStyle/>
          <a:p>
            <a:pPr algn="ctr"/>
            <a:r>
              <a:rPr lang="en-US" sz="1000" smtClean="0"/>
              <a:t>Korea</a:t>
            </a:r>
            <a:endParaRPr lang="en-US" sz="1000" dirty="0"/>
          </a:p>
        </p:txBody>
      </p:sp>
      <p:sp>
        <p:nvSpPr>
          <p:cNvPr id="11" name="TextBox 10"/>
          <p:cNvSpPr txBox="1"/>
          <p:nvPr/>
        </p:nvSpPr>
        <p:spPr>
          <a:xfrm>
            <a:off x="2651241" y="2867242"/>
            <a:ext cx="642661" cy="203133"/>
          </a:xfrm>
          <a:prstGeom prst="rect">
            <a:avLst/>
          </a:prstGeom>
          <a:noFill/>
        </p:spPr>
        <p:txBody>
          <a:bodyPr wrap="none" lIns="9144" tIns="9144" rIns="9144" bIns="9144" rtlCol="0">
            <a:spAutoFit/>
          </a:bodyPr>
          <a:lstStyle/>
          <a:p>
            <a:r>
              <a:rPr lang="en-US" sz="1200" dirty="0" smtClean="0">
                <a:solidFill>
                  <a:srgbClr val="3333CC"/>
                </a:solidFill>
              </a:rPr>
              <a:t>FNAL-T1</a:t>
            </a:r>
            <a:endParaRPr lang="en-US" sz="1200" dirty="0">
              <a:solidFill>
                <a:srgbClr val="3333CC"/>
              </a:solidFill>
            </a:endParaRPr>
          </a:p>
        </p:txBody>
      </p:sp>
      <p:sp>
        <p:nvSpPr>
          <p:cNvPr id="21" name="TextBox 20"/>
          <p:cNvSpPr txBox="1"/>
          <p:nvPr/>
        </p:nvSpPr>
        <p:spPr>
          <a:xfrm>
            <a:off x="2774897" y="4398546"/>
            <a:ext cx="194797" cy="141577"/>
          </a:xfrm>
          <a:prstGeom prst="rect">
            <a:avLst/>
          </a:prstGeom>
          <a:noFill/>
        </p:spPr>
        <p:txBody>
          <a:bodyPr wrap="none" lIns="9144" tIns="9144" rIns="9144" bIns="9144" rtlCol="0">
            <a:spAutoFit/>
          </a:bodyPr>
          <a:lstStyle/>
          <a:p>
            <a:r>
              <a:rPr lang="en-US" sz="800" dirty="0" smtClean="0"/>
              <a:t>MIT</a:t>
            </a:r>
            <a:endParaRPr lang="en-US" sz="800" dirty="0"/>
          </a:p>
        </p:txBody>
      </p:sp>
      <p:sp>
        <p:nvSpPr>
          <p:cNvPr id="114" name="TextBox 113"/>
          <p:cNvSpPr txBox="1"/>
          <p:nvPr/>
        </p:nvSpPr>
        <p:spPr>
          <a:xfrm>
            <a:off x="3092698" y="3865932"/>
            <a:ext cx="390363" cy="141577"/>
          </a:xfrm>
          <a:prstGeom prst="rect">
            <a:avLst/>
          </a:prstGeom>
          <a:noFill/>
        </p:spPr>
        <p:txBody>
          <a:bodyPr wrap="none" lIns="9144" tIns="9144" rIns="9144" bIns="9144" rtlCol="0">
            <a:spAutoFit/>
          </a:bodyPr>
          <a:lstStyle/>
          <a:p>
            <a:r>
              <a:rPr lang="en-US" sz="800" smtClean="0"/>
              <a:t>Caltech</a:t>
            </a:r>
            <a:endParaRPr lang="en-US" sz="800" dirty="0"/>
          </a:p>
        </p:txBody>
      </p:sp>
      <p:sp>
        <p:nvSpPr>
          <p:cNvPr id="116" name="TextBox 115"/>
          <p:cNvSpPr txBox="1"/>
          <p:nvPr/>
        </p:nvSpPr>
        <p:spPr>
          <a:xfrm>
            <a:off x="3027574" y="4030504"/>
            <a:ext cx="435247" cy="141577"/>
          </a:xfrm>
          <a:prstGeom prst="rect">
            <a:avLst/>
          </a:prstGeom>
          <a:noFill/>
        </p:spPr>
        <p:txBody>
          <a:bodyPr wrap="none" lIns="9144" tIns="9144" rIns="9144" bIns="9144" rtlCol="0">
            <a:spAutoFit/>
          </a:bodyPr>
          <a:lstStyle/>
          <a:p>
            <a:r>
              <a:rPr lang="en-US" sz="800" smtClean="0"/>
              <a:t>UFlorida</a:t>
            </a:r>
            <a:endParaRPr lang="en-US" sz="800" dirty="0"/>
          </a:p>
        </p:txBody>
      </p:sp>
      <p:sp>
        <p:nvSpPr>
          <p:cNvPr id="145" name="TextBox 144"/>
          <p:cNvSpPr txBox="1"/>
          <p:nvPr/>
        </p:nvSpPr>
        <p:spPr>
          <a:xfrm>
            <a:off x="2984594" y="4192567"/>
            <a:ext cx="286169" cy="141577"/>
          </a:xfrm>
          <a:prstGeom prst="rect">
            <a:avLst/>
          </a:prstGeom>
          <a:noFill/>
        </p:spPr>
        <p:txBody>
          <a:bodyPr wrap="none" lIns="9144" tIns="9144" rIns="9144" bIns="9144" rtlCol="0">
            <a:spAutoFit/>
          </a:bodyPr>
          <a:lstStyle/>
          <a:p>
            <a:r>
              <a:rPr lang="en-US" sz="800" smtClean="0"/>
              <a:t>UNeb</a:t>
            </a:r>
            <a:endParaRPr lang="en-US" sz="800" dirty="0"/>
          </a:p>
        </p:txBody>
      </p:sp>
      <p:sp>
        <p:nvSpPr>
          <p:cNvPr id="146" name="TextBox 145"/>
          <p:cNvSpPr txBox="1"/>
          <p:nvPr/>
        </p:nvSpPr>
        <p:spPr>
          <a:xfrm>
            <a:off x="2666236" y="4243891"/>
            <a:ext cx="263727" cy="141577"/>
          </a:xfrm>
          <a:prstGeom prst="rect">
            <a:avLst/>
          </a:prstGeom>
          <a:noFill/>
        </p:spPr>
        <p:txBody>
          <a:bodyPr wrap="none" lIns="9144" tIns="9144" rIns="9144" bIns="9144" rtlCol="0">
            <a:spAutoFit/>
          </a:bodyPr>
          <a:lstStyle/>
          <a:p>
            <a:r>
              <a:rPr lang="en-US" sz="800" smtClean="0"/>
              <a:t>PurU</a:t>
            </a:r>
            <a:endParaRPr lang="en-US" sz="800" dirty="0"/>
          </a:p>
        </p:txBody>
      </p:sp>
      <p:sp>
        <p:nvSpPr>
          <p:cNvPr id="147" name="TextBox 146"/>
          <p:cNvSpPr txBox="1"/>
          <p:nvPr/>
        </p:nvSpPr>
        <p:spPr>
          <a:xfrm>
            <a:off x="2512478" y="3934107"/>
            <a:ext cx="308611" cy="141577"/>
          </a:xfrm>
          <a:prstGeom prst="rect">
            <a:avLst/>
          </a:prstGeom>
          <a:noFill/>
        </p:spPr>
        <p:txBody>
          <a:bodyPr wrap="none" lIns="9144" tIns="9144" rIns="9144" bIns="9144" rtlCol="0">
            <a:spAutoFit/>
          </a:bodyPr>
          <a:lstStyle/>
          <a:p>
            <a:r>
              <a:rPr lang="en-US" sz="800" smtClean="0"/>
              <a:t>UCSD</a:t>
            </a:r>
            <a:endParaRPr lang="en-US" sz="800" dirty="0"/>
          </a:p>
        </p:txBody>
      </p:sp>
      <p:sp>
        <p:nvSpPr>
          <p:cNvPr id="148" name="TextBox 147"/>
          <p:cNvSpPr txBox="1"/>
          <p:nvPr/>
        </p:nvSpPr>
        <p:spPr>
          <a:xfrm>
            <a:off x="2535108" y="4089697"/>
            <a:ext cx="332655" cy="141577"/>
          </a:xfrm>
          <a:prstGeom prst="rect">
            <a:avLst/>
          </a:prstGeom>
          <a:noFill/>
        </p:spPr>
        <p:txBody>
          <a:bodyPr wrap="none" lIns="9144" tIns="9144" rIns="9144" bIns="9144" rtlCol="0">
            <a:spAutoFit/>
          </a:bodyPr>
          <a:lstStyle/>
          <a:p>
            <a:r>
              <a:rPr lang="en-US" sz="800" smtClean="0"/>
              <a:t>UWisc</a:t>
            </a:r>
            <a:endParaRPr lang="en-US" sz="800" dirty="0"/>
          </a:p>
        </p:txBody>
      </p:sp>
      <p:pic>
        <p:nvPicPr>
          <p:cNvPr id="1028" name="Picture 4" descr="C:\Work\0ESNet\ESnet\Customers\HEP\LHC\T2-3 networking - LHCONE\logos\ASG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88" y="5302170"/>
            <a:ext cx="381862" cy="43358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Work\0ESNet\ESnet\Customers\HEP\LHC\T2-3 networking - LHCONE\logos\CANAR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5" y="5727505"/>
            <a:ext cx="701508" cy="1872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Work\0ESNet\ESnet\Customers\HEP\LHC\T2-3 networking - LHCONE\logos\C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89" y="5934087"/>
            <a:ext cx="403261" cy="41009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Work\0ESNet\ESnet\Customers\HEP\LHC\T2-3 networking - LHCONE\logos\CUD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78" y="6359783"/>
            <a:ext cx="352282" cy="170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Work\0ESNet\ESnet\Customers\HEP\LHC\T2-3 networking - LHCONE\logos\Internet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28" y="6288329"/>
            <a:ext cx="394363" cy="3136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Work\0ESNet\ESnet\Customers\HEP\LHC\T2-3 networking - LHCONE\logos\NORDUne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4930" y="5395655"/>
            <a:ext cx="526811" cy="15883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Work\0ESNet\ESnet\Customers\HEP\LHC\T2-3 networking - LHCONE\logos\RENAT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3032" y="6317515"/>
            <a:ext cx="490606" cy="2552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Work\0ESNet\ESnet\Customers\HEP\LHC\T2-3 networking - LHCONE\logos\SA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2623" y="5371250"/>
            <a:ext cx="297758" cy="2076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Work\0ESNet\ESnet\Customers\HEP\LHC\T2-3 networking - LHCONE\logos\DF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466" y="6599454"/>
            <a:ext cx="336706" cy="19053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Work\0ESNet\ESnet\Customers\HEP\LHC\T2-3 networking - LHCONE\logos\ESne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9863" y="5297630"/>
            <a:ext cx="257292" cy="3548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Work\0ESNet\ESnet\Customers\HEP\LHC\T2-3 networking - LHCONE\logos\GARR.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290" y="5732617"/>
            <a:ext cx="490439" cy="17702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Work\0ESNet\ESnet\Customers\HEP\LHC\T2-3 networking - LHCONE\logos\GEAN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2310" y="6052488"/>
            <a:ext cx="412399" cy="1732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Work\0ESNet\ESnet\Customers\HEP\LHC\T2-3 networking - LHCONE\logos\RedIRI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58315" y="6057644"/>
            <a:ext cx="320040" cy="16298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46094" y="5752270"/>
            <a:ext cx="770817" cy="13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25816" y="5678959"/>
            <a:ext cx="385039" cy="28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Work\0ESNet\ESnet\Customers\HEP\LHC\T2-3 networking - LHCONE\logos\MREN Logo.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2776" y="6618777"/>
            <a:ext cx="611466" cy="1518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Work\0ESNet\ESnet\Customers\HEP\LHC\T2-3 networking - LHCONE\logos\logo-surfnet.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47084" y="6051159"/>
            <a:ext cx="368836" cy="175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Work\0ESNet\ESnet\Customers\HEP\LHC\T2-3 networking - LHCONE\logos\UltraLight.cecbajgf.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74724" y="6358293"/>
            <a:ext cx="713557" cy="1737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6"/>
          <p:cNvGrpSpPr/>
          <p:nvPr/>
        </p:nvGrpSpPr>
        <p:grpSpPr>
          <a:xfrm>
            <a:off x="2038748" y="1393114"/>
            <a:ext cx="824745" cy="468090"/>
            <a:chOff x="1860440" y="3162234"/>
            <a:chExt cx="824745" cy="468090"/>
          </a:xfrm>
        </p:grpSpPr>
        <p:sp>
          <p:nvSpPr>
            <p:cNvPr id="166" name="Freeform 7"/>
            <p:cNvSpPr>
              <a:spLocks/>
            </p:cNvSpPr>
            <p:nvPr/>
          </p:nvSpPr>
          <p:spPr bwMode="auto">
            <a:xfrm>
              <a:off x="1860440" y="3162234"/>
              <a:ext cx="824745" cy="468090"/>
            </a:xfrm>
            <a:custGeom>
              <a:avLst/>
              <a:gdLst>
                <a:gd name="T0" fmla="*/ 5 w 2184"/>
                <a:gd name="T1" fmla="*/ 630 h 1434"/>
                <a:gd name="T2" fmla="*/ 68 w 2184"/>
                <a:gd name="T3" fmla="*/ 535 h 1434"/>
                <a:gd name="T4" fmla="*/ 119 w 2184"/>
                <a:gd name="T5" fmla="*/ 390 h 1434"/>
                <a:gd name="T6" fmla="*/ 201 w 2184"/>
                <a:gd name="T7" fmla="*/ 293 h 1434"/>
                <a:gd name="T8" fmla="*/ 348 w 2184"/>
                <a:gd name="T9" fmla="*/ 204 h 1434"/>
                <a:gd name="T10" fmla="*/ 401 w 2184"/>
                <a:gd name="T11" fmla="*/ 129 h 1434"/>
                <a:gd name="T12" fmla="*/ 516 w 2184"/>
                <a:gd name="T13" fmla="*/ 91 h 1434"/>
                <a:gd name="T14" fmla="*/ 593 w 2184"/>
                <a:gd name="T15" fmla="*/ 81 h 1434"/>
                <a:gd name="T16" fmla="*/ 724 w 2184"/>
                <a:gd name="T17" fmla="*/ 57 h 1434"/>
                <a:gd name="T18" fmla="*/ 835 w 2184"/>
                <a:gd name="T19" fmla="*/ 22 h 1434"/>
                <a:gd name="T20" fmla="*/ 972 w 2184"/>
                <a:gd name="T21" fmla="*/ 13 h 1434"/>
                <a:gd name="T22" fmla="*/ 1064 w 2184"/>
                <a:gd name="T23" fmla="*/ 18 h 1434"/>
                <a:gd name="T24" fmla="*/ 1152 w 2184"/>
                <a:gd name="T25" fmla="*/ 19 h 1434"/>
                <a:gd name="T26" fmla="*/ 1200 w 2184"/>
                <a:gd name="T27" fmla="*/ 6 h 1434"/>
                <a:gd name="T28" fmla="*/ 1298 w 2184"/>
                <a:gd name="T29" fmla="*/ 48 h 1434"/>
                <a:gd name="T30" fmla="*/ 1403 w 2184"/>
                <a:gd name="T31" fmla="*/ 65 h 1434"/>
                <a:gd name="T32" fmla="*/ 1489 w 2184"/>
                <a:gd name="T33" fmla="*/ 41 h 1434"/>
                <a:gd name="T34" fmla="*/ 1616 w 2184"/>
                <a:gd name="T35" fmla="*/ 88 h 1434"/>
                <a:gd name="T36" fmla="*/ 1672 w 2184"/>
                <a:gd name="T37" fmla="*/ 116 h 1434"/>
                <a:gd name="T38" fmla="*/ 1733 w 2184"/>
                <a:gd name="T39" fmla="*/ 137 h 1434"/>
                <a:gd name="T40" fmla="*/ 1737 w 2184"/>
                <a:gd name="T41" fmla="*/ 175 h 1434"/>
                <a:gd name="T42" fmla="*/ 1887 w 2184"/>
                <a:gd name="T43" fmla="*/ 201 h 1434"/>
                <a:gd name="T44" fmla="*/ 1914 w 2184"/>
                <a:gd name="T45" fmla="*/ 301 h 1434"/>
                <a:gd name="T46" fmla="*/ 1990 w 2184"/>
                <a:gd name="T47" fmla="*/ 395 h 1434"/>
                <a:gd name="T48" fmla="*/ 2122 w 2184"/>
                <a:gd name="T49" fmla="*/ 476 h 1434"/>
                <a:gd name="T50" fmla="*/ 2133 w 2184"/>
                <a:gd name="T51" fmla="*/ 575 h 1434"/>
                <a:gd name="T52" fmla="*/ 2159 w 2184"/>
                <a:gd name="T53" fmla="*/ 654 h 1434"/>
                <a:gd name="T54" fmla="*/ 2116 w 2184"/>
                <a:gd name="T55" fmla="*/ 719 h 1434"/>
                <a:gd name="T56" fmla="*/ 2176 w 2184"/>
                <a:gd name="T57" fmla="*/ 735 h 1434"/>
                <a:gd name="T58" fmla="*/ 2172 w 2184"/>
                <a:gd name="T59" fmla="*/ 796 h 1434"/>
                <a:gd name="T60" fmla="*/ 2121 w 2184"/>
                <a:gd name="T61" fmla="*/ 820 h 1434"/>
                <a:gd name="T62" fmla="*/ 2098 w 2184"/>
                <a:gd name="T63" fmla="*/ 947 h 1434"/>
                <a:gd name="T64" fmla="*/ 2071 w 2184"/>
                <a:gd name="T65" fmla="*/ 992 h 1434"/>
                <a:gd name="T66" fmla="*/ 2068 w 2184"/>
                <a:gd name="T67" fmla="*/ 1060 h 1434"/>
                <a:gd name="T68" fmla="*/ 1981 w 2184"/>
                <a:gd name="T69" fmla="*/ 1071 h 1434"/>
                <a:gd name="T70" fmla="*/ 1916 w 2184"/>
                <a:gd name="T71" fmla="*/ 1208 h 1434"/>
                <a:gd name="T72" fmla="*/ 1776 w 2184"/>
                <a:gd name="T73" fmla="*/ 1235 h 1434"/>
                <a:gd name="T74" fmla="*/ 1707 w 2184"/>
                <a:gd name="T75" fmla="*/ 1313 h 1434"/>
                <a:gd name="T76" fmla="*/ 1589 w 2184"/>
                <a:gd name="T77" fmla="*/ 1351 h 1434"/>
                <a:gd name="T78" fmla="*/ 1494 w 2184"/>
                <a:gd name="T79" fmla="*/ 1402 h 1434"/>
                <a:gd name="T80" fmla="*/ 1430 w 2184"/>
                <a:gd name="T81" fmla="*/ 1362 h 1434"/>
                <a:gd name="T82" fmla="*/ 1363 w 2184"/>
                <a:gd name="T83" fmla="*/ 1431 h 1434"/>
                <a:gd name="T84" fmla="*/ 1260 w 2184"/>
                <a:gd name="T85" fmla="*/ 1394 h 1434"/>
                <a:gd name="T86" fmla="*/ 1192 w 2184"/>
                <a:gd name="T87" fmla="*/ 1429 h 1434"/>
                <a:gd name="T88" fmla="*/ 1087 w 2184"/>
                <a:gd name="T89" fmla="*/ 1397 h 1434"/>
                <a:gd name="T90" fmla="*/ 980 w 2184"/>
                <a:gd name="T91" fmla="*/ 1434 h 1434"/>
                <a:gd name="T92" fmla="*/ 872 w 2184"/>
                <a:gd name="T93" fmla="*/ 1375 h 1434"/>
                <a:gd name="T94" fmla="*/ 748 w 2184"/>
                <a:gd name="T95" fmla="*/ 1380 h 1434"/>
                <a:gd name="T96" fmla="*/ 694 w 2184"/>
                <a:gd name="T97" fmla="*/ 1307 h 1434"/>
                <a:gd name="T98" fmla="*/ 619 w 2184"/>
                <a:gd name="T99" fmla="*/ 1343 h 1434"/>
                <a:gd name="T100" fmla="*/ 525 w 2184"/>
                <a:gd name="T101" fmla="*/ 1299 h 1434"/>
                <a:gd name="T102" fmla="*/ 519 w 2184"/>
                <a:gd name="T103" fmla="*/ 1262 h 1434"/>
                <a:gd name="T104" fmla="*/ 399 w 2184"/>
                <a:gd name="T105" fmla="*/ 1210 h 1434"/>
                <a:gd name="T106" fmla="*/ 329 w 2184"/>
                <a:gd name="T107" fmla="*/ 1165 h 1434"/>
                <a:gd name="T108" fmla="*/ 172 w 2184"/>
                <a:gd name="T109" fmla="*/ 1103 h 1434"/>
                <a:gd name="T110" fmla="*/ 105 w 2184"/>
                <a:gd name="T111" fmla="*/ 976 h 1434"/>
                <a:gd name="T112" fmla="*/ 5 w 2184"/>
                <a:gd name="T113" fmla="*/ 907 h 1434"/>
                <a:gd name="T114" fmla="*/ 26 w 2184"/>
                <a:gd name="T115" fmla="*/ 818 h 1434"/>
                <a:gd name="T116" fmla="*/ 22 w 2184"/>
                <a:gd name="T117" fmla="*/ 73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4" h="1434">
                  <a:moveTo>
                    <a:pt x="48" y="719"/>
                  </a:moveTo>
                  <a:lnTo>
                    <a:pt x="33" y="708"/>
                  </a:lnTo>
                  <a:lnTo>
                    <a:pt x="21" y="696"/>
                  </a:lnTo>
                  <a:lnTo>
                    <a:pt x="13" y="680"/>
                  </a:lnTo>
                  <a:lnTo>
                    <a:pt x="6" y="664"/>
                  </a:lnTo>
                  <a:lnTo>
                    <a:pt x="5" y="648"/>
                  </a:lnTo>
                  <a:lnTo>
                    <a:pt x="5" y="630"/>
                  </a:lnTo>
                  <a:lnTo>
                    <a:pt x="10" y="613"/>
                  </a:lnTo>
                  <a:lnTo>
                    <a:pt x="18" y="597"/>
                  </a:lnTo>
                  <a:lnTo>
                    <a:pt x="29" y="583"/>
                  </a:lnTo>
                  <a:lnTo>
                    <a:pt x="43" y="570"/>
                  </a:lnTo>
                  <a:lnTo>
                    <a:pt x="61" y="562"/>
                  </a:lnTo>
                  <a:lnTo>
                    <a:pt x="78" y="555"/>
                  </a:lnTo>
                  <a:lnTo>
                    <a:pt x="68" y="535"/>
                  </a:lnTo>
                  <a:lnTo>
                    <a:pt x="62" y="511"/>
                  </a:lnTo>
                  <a:lnTo>
                    <a:pt x="61" y="489"/>
                  </a:lnTo>
                  <a:lnTo>
                    <a:pt x="64" y="465"/>
                  </a:lnTo>
                  <a:lnTo>
                    <a:pt x="72" y="444"/>
                  </a:lnTo>
                  <a:lnTo>
                    <a:pt x="84" y="423"/>
                  </a:lnTo>
                  <a:lnTo>
                    <a:pt x="100" y="406"/>
                  </a:lnTo>
                  <a:lnTo>
                    <a:pt x="119" y="390"/>
                  </a:lnTo>
                  <a:lnTo>
                    <a:pt x="137" y="382"/>
                  </a:lnTo>
                  <a:lnTo>
                    <a:pt x="156" y="376"/>
                  </a:lnTo>
                  <a:lnTo>
                    <a:pt x="175" y="374"/>
                  </a:lnTo>
                  <a:lnTo>
                    <a:pt x="196" y="374"/>
                  </a:lnTo>
                  <a:lnTo>
                    <a:pt x="191" y="345"/>
                  </a:lnTo>
                  <a:lnTo>
                    <a:pt x="193" y="318"/>
                  </a:lnTo>
                  <a:lnTo>
                    <a:pt x="201" y="293"/>
                  </a:lnTo>
                  <a:lnTo>
                    <a:pt x="212" y="269"/>
                  </a:lnTo>
                  <a:lnTo>
                    <a:pt x="229" y="248"/>
                  </a:lnTo>
                  <a:lnTo>
                    <a:pt x="248" y="231"/>
                  </a:lnTo>
                  <a:lnTo>
                    <a:pt x="272" y="216"/>
                  </a:lnTo>
                  <a:lnTo>
                    <a:pt x="299" y="207"/>
                  </a:lnTo>
                  <a:lnTo>
                    <a:pt x="325" y="204"/>
                  </a:lnTo>
                  <a:lnTo>
                    <a:pt x="348" y="204"/>
                  </a:lnTo>
                  <a:lnTo>
                    <a:pt x="372" y="209"/>
                  </a:lnTo>
                  <a:lnTo>
                    <a:pt x="395" y="216"/>
                  </a:lnTo>
                  <a:lnTo>
                    <a:pt x="388" y="199"/>
                  </a:lnTo>
                  <a:lnTo>
                    <a:pt x="387" y="180"/>
                  </a:lnTo>
                  <a:lnTo>
                    <a:pt x="388" y="162"/>
                  </a:lnTo>
                  <a:lnTo>
                    <a:pt x="393" y="145"/>
                  </a:lnTo>
                  <a:lnTo>
                    <a:pt x="401" y="129"/>
                  </a:lnTo>
                  <a:lnTo>
                    <a:pt x="414" y="115"/>
                  </a:lnTo>
                  <a:lnTo>
                    <a:pt x="428" y="102"/>
                  </a:lnTo>
                  <a:lnTo>
                    <a:pt x="444" y="92"/>
                  </a:lnTo>
                  <a:lnTo>
                    <a:pt x="461" y="88"/>
                  </a:lnTo>
                  <a:lnTo>
                    <a:pt x="481" y="84"/>
                  </a:lnTo>
                  <a:lnTo>
                    <a:pt x="498" y="86"/>
                  </a:lnTo>
                  <a:lnTo>
                    <a:pt x="516" y="91"/>
                  </a:lnTo>
                  <a:lnTo>
                    <a:pt x="531" y="97"/>
                  </a:lnTo>
                  <a:lnTo>
                    <a:pt x="546" y="108"/>
                  </a:lnTo>
                  <a:lnTo>
                    <a:pt x="558" y="121"/>
                  </a:lnTo>
                  <a:lnTo>
                    <a:pt x="570" y="137"/>
                  </a:lnTo>
                  <a:lnTo>
                    <a:pt x="574" y="116"/>
                  </a:lnTo>
                  <a:lnTo>
                    <a:pt x="582" y="97"/>
                  </a:lnTo>
                  <a:lnTo>
                    <a:pt x="593" y="81"/>
                  </a:lnTo>
                  <a:lnTo>
                    <a:pt x="609" y="67"/>
                  </a:lnTo>
                  <a:lnTo>
                    <a:pt x="625" y="56"/>
                  </a:lnTo>
                  <a:lnTo>
                    <a:pt x="644" y="49"/>
                  </a:lnTo>
                  <a:lnTo>
                    <a:pt x="665" y="46"/>
                  </a:lnTo>
                  <a:lnTo>
                    <a:pt x="687" y="46"/>
                  </a:lnTo>
                  <a:lnTo>
                    <a:pt x="706" y="51"/>
                  </a:lnTo>
                  <a:lnTo>
                    <a:pt x="724" y="57"/>
                  </a:lnTo>
                  <a:lnTo>
                    <a:pt x="741" y="68"/>
                  </a:lnTo>
                  <a:lnTo>
                    <a:pt x="756" y="83"/>
                  </a:lnTo>
                  <a:lnTo>
                    <a:pt x="768" y="67"/>
                  </a:lnTo>
                  <a:lnTo>
                    <a:pt x="784" y="53"/>
                  </a:lnTo>
                  <a:lnTo>
                    <a:pt x="800" y="41"/>
                  </a:lnTo>
                  <a:lnTo>
                    <a:pt x="818" y="30"/>
                  </a:lnTo>
                  <a:lnTo>
                    <a:pt x="835" y="22"/>
                  </a:lnTo>
                  <a:lnTo>
                    <a:pt x="854" y="16"/>
                  </a:lnTo>
                  <a:lnTo>
                    <a:pt x="873" y="10"/>
                  </a:lnTo>
                  <a:lnTo>
                    <a:pt x="894" y="6"/>
                  </a:lnTo>
                  <a:lnTo>
                    <a:pt x="913" y="6"/>
                  </a:lnTo>
                  <a:lnTo>
                    <a:pt x="932" y="6"/>
                  </a:lnTo>
                  <a:lnTo>
                    <a:pt x="953" y="8"/>
                  </a:lnTo>
                  <a:lnTo>
                    <a:pt x="972" y="13"/>
                  </a:lnTo>
                  <a:lnTo>
                    <a:pt x="991" y="19"/>
                  </a:lnTo>
                  <a:lnTo>
                    <a:pt x="1010" y="27"/>
                  </a:lnTo>
                  <a:lnTo>
                    <a:pt x="1028" y="37"/>
                  </a:lnTo>
                  <a:lnTo>
                    <a:pt x="1045" y="48"/>
                  </a:lnTo>
                  <a:lnTo>
                    <a:pt x="1050" y="37"/>
                  </a:lnTo>
                  <a:lnTo>
                    <a:pt x="1056" y="26"/>
                  </a:lnTo>
                  <a:lnTo>
                    <a:pt x="1064" y="18"/>
                  </a:lnTo>
                  <a:lnTo>
                    <a:pt x="1074" y="10"/>
                  </a:lnTo>
                  <a:lnTo>
                    <a:pt x="1085" y="5"/>
                  </a:lnTo>
                  <a:lnTo>
                    <a:pt x="1096" y="2"/>
                  </a:lnTo>
                  <a:lnTo>
                    <a:pt x="1109" y="2"/>
                  </a:lnTo>
                  <a:lnTo>
                    <a:pt x="1122" y="3"/>
                  </a:lnTo>
                  <a:lnTo>
                    <a:pt x="1138" y="10"/>
                  </a:lnTo>
                  <a:lnTo>
                    <a:pt x="1152" y="19"/>
                  </a:lnTo>
                  <a:lnTo>
                    <a:pt x="1161" y="33"/>
                  </a:lnTo>
                  <a:lnTo>
                    <a:pt x="1168" y="49"/>
                  </a:lnTo>
                  <a:lnTo>
                    <a:pt x="1169" y="38"/>
                  </a:lnTo>
                  <a:lnTo>
                    <a:pt x="1174" y="29"/>
                  </a:lnTo>
                  <a:lnTo>
                    <a:pt x="1182" y="19"/>
                  </a:lnTo>
                  <a:lnTo>
                    <a:pt x="1190" y="11"/>
                  </a:lnTo>
                  <a:lnTo>
                    <a:pt x="1200" y="6"/>
                  </a:lnTo>
                  <a:lnTo>
                    <a:pt x="1212" y="2"/>
                  </a:lnTo>
                  <a:lnTo>
                    <a:pt x="1225" y="0"/>
                  </a:lnTo>
                  <a:lnTo>
                    <a:pt x="1238" y="2"/>
                  </a:lnTo>
                  <a:lnTo>
                    <a:pt x="1257" y="6"/>
                  </a:lnTo>
                  <a:lnTo>
                    <a:pt x="1274" y="18"/>
                  </a:lnTo>
                  <a:lnTo>
                    <a:pt x="1289" y="30"/>
                  </a:lnTo>
                  <a:lnTo>
                    <a:pt x="1298" y="48"/>
                  </a:lnTo>
                  <a:lnTo>
                    <a:pt x="1306" y="43"/>
                  </a:lnTo>
                  <a:lnTo>
                    <a:pt x="1317" y="38"/>
                  </a:lnTo>
                  <a:lnTo>
                    <a:pt x="1340" y="37"/>
                  </a:lnTo>
                  <a:lnTo>
                    <a:pt x="1365" y="40"/>
                  </a:lnTo>
                  <a:lnTo>
                    <a:pt x="1386" y="49"/>
                  </a:lnTo>
                  <a:lnTo>
                    <a:pt x="1395" y="56"/>
                  </a:lnTo>
                  <a:lnTo>
                    <a:pt x="1403" y="65"/>
                  </a:lnTo>
                  <a:lnTo>
                    <a:pt x="1408" y="73"/>
                  </a:lnTo>
                  <a:lnTo>
                    <a:pt x="1410" y="83"/>
                  </a:lnTo>
                  <a:lnTo>
                    <a:pt x="1419" y="68"/>
                  </a:lnTo>
                  <a:lnTo>
                    <a:pt x="1433" y="59"/>
                  </a:lnTo>
                  <a:lnTo>
                    <a:pt x="1449" y="49"/>
                  </a:lnTo>
                  <a:lnTo>
                    <a:pt x="1468" y="45"/>
                  </a:lnTo>
                  <a:lnTo>
                    <a:pt x="1489" y="41"/>
                  </a:lnTo>
                  <a:lnTo>
                    <a:pt x="1511" y="41"/>
                  </a:lnTo>
                  <a:lnTo>
                    <a:pt x="1535" y="45"/>
                  </a:lnTo>
                  <a:lnTo>
                    <a:pt x="1558" y="51"/>
                  </a:lnTo>
                  <a:lnTo>
                    <a:pt x="1575" y="59"/>
                  </a:lnTo>
                  <a:lnTo>
                    <a:pt x="1591" y="67"/>
                  </a:lnTo>
                  <a:lnTo>
                    <a:pt x="1605" y="76"/>
                  </a:lnTo>
                  <a:lnTo>
                    <a:pt x="1616" y="88"/>
                  </a:lnTo>
                  <a:lnTo>
                    <a:pt x="1626" y="99"/>
                  </a:lnTo>
                  <a:lnTo>
                    <a:pt x="1632" y="111"/>
                  </a:lnTo>
                  <a:lnTo>
                    <a:pt x="1636" y="124"/>
                  </a:lnTo>
                  <a:lnTo>
                    <a:pt x="1636" y="137"/>
                  </a:lnTo>
                  <a:lnTo>
                    <a:pt x="1648" y="127"/>
                  </a:lnTo>
                  <a:lnTo>
                    <a:pt x="1659" y="121"/>
                  </a:lnTo>
                  <a:lnTo>
                    <a:pt x="1672" y="116"/>
                  </a:lnTo>
                  <a:lnTo>
                    <a:pt x="1685" y="115"/>
                  </a:lnTo>
                  <a:lnTo>
                    <a:pt x="1696" y="113"/>
                  </a:lnTo>
                  <a:lnTo>
                    <a:pt x="1707" y="115"/>
                  </a:lnTo>
                  <a:lnTo>
                    <a:pt x="1717" y="118"/>
                  </a:lnTo>
                  <a:lnTo>
                    <a:pt x="1725" y="124"/>
                  </a:lnTo>
                  <a:lnTo>
                    <a:pt x="1729" y="131"/>
                  </a:lnTo>
                  <a:lnTo>
                    <a:pt x="1733" y="137"/>
                  </a:lnTo>
                  <a:lnTo>
                    <a:pt x="1734" y="145"/>
                  </a:lnTo>
                  <a:lnTo>
                    <a:pt x="1734" y="153"/>
                  </a:lnTo>
                  <a:lnTo>
                    <a:pt x="1733" y="162"/>
                  </a:lnTo>
                  <a:lnTo>
                    <a:pt x="1729" y="170"/>
                  </a:lnTo>
                  <a:lnTo>
                    <a:pt x="1723" y="180"/>
                  </a:lnTo>
                  <a:lnTo>
                    <a:pt x="1717" y="189"/>
                  </a:lnTo>
                  <a:lnTo>
                    <a:pt x="1737" y="175"/>
                  </a:lnTo>
                  <a:lnTo>
                    <a:pt x="1758" y="166"/>
                  </a:lnTo>
                  <a:lnTo>
                    <a:pt x="1782" y="161"/>
                  </a:lnTo>
                  <a:lnTo>
                    <a:pt x="1804" y="161"/>
                  </a:lnTo>
                  <a:lnTo>
                    <a:pt x="1826" y="164"/>
                  </a:lnTo>
                  <a:lnTo>
                    <a:pt x="1849" y="172"/>
                  </a:lnTo>
                  <a:lnTo>
                    <a:pt x="1869" y="185"/>
                  </a:lnTo>
                  <a:lnTo>
                    <a:pt x="1887" y="201"/>
                  </a:lnTo>
                  <a:lnTo>
                    <a:pt x="1896" y="213"/>
                  </a:lnTo>
                  <a:lnTo>
                    <a:pt x="1904" y="226"/>
                  </a:lnTo>
                  <a:lnTo>
                    <a:pt x="1911" y="240"/>
                  </a:lnTo>
                  <a:lnTo>
                    <a:pt x="1914" y="255"/>
                  </a:lnTo>
                  <a:lnTo>
                    <a:pt x="1916" y="271"/>
                  </a:lnTo>
                  <a:lnTo>
                    <a:pt x="1916" y="287"/>
                  </a:lnTo>
                  <a:lnTo>
                    <a:pt x="1914" y="301"/>
                  </a:lnTo>
                  <a:lnTo>
                    <a:pt x="1909" y="317"/>
                  </a:lnTo>
                  <a:lnTo>
                    <a:pt x="1931" y="326"/>
                  </a:lnTo>
                  <a:lnTo>
                    <a:pt x="1949" y="337"/>
                  </a:lnTo>
                  <a:lnTo>
                    <a:pt x="1965" y="350"/>
                  </a:lnTo>
                  <a:lnTo>
                    <a:pt x="1978" y="364"/>
                  </a:lnTo>
                  <a:lnTo>
                    <a:pt x="1986" y="379"/>
                  </a:lnTo>
                  <a:lnTo>
                    <a:pt x="1990" y="395"/>
                  </a:lnTo>
                  <a:lnTo>
                    <a:pt x="1990" y="411"/>
                  </a:lnTo>
                  <a:lnTo>
                    <a:pt x="1987" y="425"/>
                  </a:lnTo>
                  <a:lnTo>
                    <a:pt x="2021" y="428"/>
                  </a:lnTo>
                  <a:lnTo>
                    <a:pt x="2052" y="435"/>
                  </a:lnTo>
                  <a:lnTo>
                    <a:pt x="2079" y="446"/>
                  </a:lnTo>
                  <a:lnTo>
                    <a:pt x="2103" y="460"/>
                  </a:lnTo>
                  <a:lnTo>
                    <a:pt x="2122" y="476"/>
                  </a:lnTo>
                  <a:lnTo>
                    <a:pt x="2137" y="495"/>
                  </a:lnTo>
                  <a:lnTo>
                    <a:pt x="2141" y="505"/>
                  </a:lnTo>
                  <a:lnTo>
                    <a:pt x="2145" y="516"/>
                  </a:lnTo>
                  <a:lnTo>
                    <a:pt x="2146" y="527"/>
                  </a:lnTo>
                  <a:lnTo>
                    <a:pt x="2146" y="538"/>
                  </a:lnTo>
                  <a:lnTo>
                    <a:pt x="2141" y="557"/>
                  </a:lnTo>
                  <a:lnTo>
                    <a:pt x="2133" y="575"/>
                  </a:lnTo>
                  <a:lnTo>
                    <a:pt x="2119" y="592"/>
                  </a:lnTo>
                  <a:lnTo>
                    <a:pt x="2102" y="606"/>
                  </a:lnTo>
                  <a:lnTo>
                    <a:pt x="2119" y="613"/>
                  </a:lnTo>
                  <a:lnTo>
                    <a:pt x="2133" y="621"/>
                  </a:lnTo>
                  <a:lnTo>
                    <a:pt x="2146" y="632"/>
                  </a:lnTo>
                  <a:lnTo>
                    <a:pt x="2154" y="641"/>
                  </a:lnTo>
                  <a:lnTo>
                    <a:pt x="2159" y="654"/>
                  </a:lnTo>
                  <a:lnTo>
                    <a:pt x="2161" y="665"/>
                  </a:lnTo>
                  <a:lnTo>
                    <a:pt x="2159" y="678"/>
                  </a:lnTo>
                  <a:lnTo>
                    <a:pt x="2153" y="691"/>
                  </a:lnTo>
                  <a:lnTo>
                    <a:pt x="2146" y="699"/>
                  </a:lnTo>
                  <a:lnTo>
                    <a:pt x="2138" y="707"/>
                  </a:lnTo>
                  <a:lnTo>
                    <a:pt x="2127" y="713"/>
                  </a:lnTo>
                  <a:lnTo>
                    <a:pt x="2116" y="719"/>
                  </a:lnTo>
                  <a:lnTo>
                    <a:pt x="2126" y="716"/>
                  </a:lnTo>
                  <a:lnTo>
                    <a:pt x="2135" y="715"/>
                  </a:lnTo>
                  <a:lnTo>
                    <a:pt x="2145" y="716"/>
                  </a:lnTo>
                  <a:lnTo>
                    <a:pt x="2154" y="718"/>
                  </a:lnTo>
                  <a:lnTo>
                    <a:pt x="2162" y="723"/>
                  </a:lnTo>
                  <a:lnTo>
                    <a:pt x="2170" y="727"/>
                  </a:lnTo>
                  <a:lnTo>
                    <a:pt x="2176" y="735"/>
                  </a:lnTo>
                  <a:lnTo>
                    <a:pt x="2181" y="743"/>
                  </a:lnTo>
                  <a:lnTo>
                    <a:pt x="2184" y="753"/>
                  </a:lnTo>
                  <a:lnTo>
                    <a:pt x="2184" y="762"/>
                  </a:lnTo>
                  <a:lnTo>
                    <a:pt x="2184" y="770"/>
                  </a:lnTo>
                  <a:lnTo>
                    <a:pt x="2181" y="780"/>
                  </a:lnTo>
                  <a:lnTo>
                    <a:pt x="2178" y="788"/>
                  </a:lnTo>
                  <a:lnTo>
                    <a:pt x="2172" y="796"/>
                  </a:lnTo>
                  <a:lnTo>
                    <a:pt x="2165" y="802"/>
                  </a:lnTo>
                  <a:lnTo>
                    <a:pt x="2156" y="807"/>
                  </a:lnTo>
                  <a:lnTo>
                    <a:pt x="2145" y="810"/>
                  </a:lnTo>
                  <a:lnTo>
                    <a:pt x="2132" y="810"/>
                  </a:lnTo>
                  <a:lnTo>
                    <a:pt x="2119" y="807"/>
                  </a:lnTo>
                  <a:lnTo>
                    <a:pt x="2108" y="802"/>
                  </a:lnTo>
                  <a:lnTo>
                    <a:pt x="2121" y="820"/>
                  </a:lnTo>
                  <a:lnTo>
                    <a:pt x="2129" y="837"/>
                  </a:lnTo>
                  <a:lnTo>
                    <a:pt x="2133" y="856"/>
                  </a:lnTo>
                  <a:lnTo>
                    <a:pt x="2135" y="877"/>
                  </a:lnTo>
                  <a:lnTo>
                    <a:pt x="2132" y="896"/>
                  </a:lnTo>
                  <a:lnTo>
                    <a:pt x="2124" y="915"/>
                  </a:lnTo>
                  <a:lnTo>
                    <a:pt x="2114" y="933"/>
                  </a:lnTo>
                  <a:lnTo>
                    <a:pt x="2098" y="947"/>
                  </a:lnTo>
                  <a:lnTo>
                    <a:pt x="2086" y="957"/>
                  </a:lnTo>
                  <a:lnTo>
                    <a:pt x="2071" y="964"/>
                  </a:lnTo>
                  <a:lnTo>
                    <a:pt x="2056" y="971"/>
                  </a:lnTo>
                  <a:lnTo>
                    <a:pt x="2040" y="972"/>
                  </a:lnTo>
                  <a:lnTo>
                    <a:pt x="2052" y="977"/>
                  </a:lnTo>
                  <a:lnTo>
                    <a:pt x="2063" y="984"/>
                  </a:lnTo>
                  <a:lnTo>
                    <a:pt x="2071" y="992"/>
                  </a:lnTo>
                  <a:lnTo>
                    <a:pt x="2079" y="999"/>
                  </a:lnTo>
                  <a:lnTo>
                    <a:pt x="2084" y="1009"/>
                  </a:lnTo>
                  <a:lnTo>
                    <a:pt x="2086" y="1020"/>
                  </a:lnTo>
                  <a:lnTo>
                    <a:pt x="2086" y="1031"/>
                  </a:lnTo>
                  <a:lnTo>
                    <a:pt x="2083" y="1041"/>
                  </a:lnTo>
                  <a:lnTo>
                    <a:pt x="2076" y="1050"/>
                  </a:lnTo>
                  <a:lnTo>
                    <a:pt x="2068" y="1060"/>
                  </a:lnTo>
                  <a:lnTo>
                    <a:pt x="2057" y="1066"/>
                  </a:lnTo>
                  <a:lnTo>
                    <a:pt x="2046" y="1073"/>
                  </a:lnTo>
                  <a:lnTo>
                    <a:pt x="2033" y="1076"/>
                  </a:lnTo>
                  <a:lnTo>
                    <a:pt x="2021" y="1077"/>
                  </a:lnTo>
                  <a:lnTo>
                    <a:pt x="2008" y="1077"/>
                  </a:lnTo>
                  <a:lnTo>
                    <a:pt x="1993" y="1076"/>
                  </a:lnTo>
                  <a:lnTo>
                    <a:pt x="1981" y="1071"/>
                  </a:lnTo>
                  <a:lnTo>
                    <a:pt x="1970" y="1065"/>
                  </a:lnTo>
                  <a:lnTo>
                    <a:pt x="1973" y="1092"/>
                  </a:lnTo>
                  <a:lnTo>
                    <a:pt x="1971" y="1119"/>
                  </a:lnTo>
                  <a:lnTo>
                    <a:pt x="1963" y="1144"/>
                  </a:lnTo>
                  <a:lnTo>
                    <a:pt x="1952" y="1168"/>
                  </a:lnTo>
                  <a:lnTo>
                    <a:pt x="1936" y="1190"/>
                  </a:lnTo>
                  <a:lnTo>
                    <a:pt x="1916" y="1208"/>
                  </a:lnTo>
                  <a:lnTo>
                    <a:pt x="1892" y="1222"/>
                  </a:lnTo>
                  <a:lnTo>
                    <a:pt x="1865" y="1230"/>
                  </a:lnTo>
                  <a:lnTo>
                    <a:pt x="1841" y="1235"/>
                  </a:lnTo>
                  <a:lnTo>
                    <a:pt x="1815" y="1233"/>
                  </a:lnTo>
                  <a:lnTo>
                    <a:pt x="1791" y="1229"/>
                  </a:lnTo>
                  <a:lnTo>
                    <a:pt x="1769" y="1221"/>
                  </a:lnTo>
                  <a:lnTo>
                    <a:pt x="1776" y="1235"/>
                  </a:lnTo>
                  <a:lnTo>
                    <a:pt x="1777" y="1248"/>
                  </a:lnTo>
                  <a:lnTo>
                    <a:pt x="1774" y="1262"/>
                  </a:lnTo>
                  <a:lnTo>
                    <a:pt x="1768" y="1275"/>
                  </a:lnTo>
                  <a:lnTo>
                    <a:pt x="1758" y="1288"/>
                  </a:lnTo>
                  <a:lnTo>
                    <a:pt x="1744" y="1297"/>
                  </a:lnTo>
                  <a:lnTo>
                    <a:pt x="1726" y="1307"/>
                  </a:lnTo>
                  <a:lnTo>
                    <a:pt x="1707" y="1313"/>
                  </a:lnTo>
                  <a:lnTo>
                    <a:pt x="1678" y="1318"/>
                  </a:lnTo>
                  <a:lnTo>
                    <a:pt x="1648" y="1318"/>
                  </a:lnTo>
                  <a:lnTo>
                    <a:pt x="1621" y="1311"/>
                  </a:lnTo>
                  <a:lnTo>
                    <a:pt x="1596" y="1302"/>
                  </a:lnTo>
                  <a:lnTo>
                    <a:pt x="1597" y="1319"/>
                  </a:lnTo>
                  <a:lnTo>
                    <a:pt x="1594" y="1335"/>
                  </a:lnTo>
                  <a:lnTo>
                    <a:pt x="1589" y="1351"/>
                  </a:lnTo>
                  <a:lnTo>
                    <a:pt x="1581" y="1366"/>
                  </a:lnTo>
                  <a:lnTo>
                    <a:pt x="1570" y="1378"/>
                  </a:lnTo>
                  <a:lnTo>
                    <a:pt x="1558" y="1389"/>
                  </a:lnTo>
                  <a:lnTo>
                    <a:pt x="1542" y="1397"/>
                  </a:lnTo>
                  <a:lnTo>
                    <a:pt x="1526" y="1402"/>
                  </a:lnTo>
                  <a:lnTo>
                    <a:pt x="1510" y="1404"/>
                  </a:lnTo>
                  <a:lnTo>
                    <a:pt x="1494" y="1402"/>
                  </a:lnTo>
                  <a:lnTo>
                    <a:pt x="1480" y="1399"/>
                  </a:lnTo>
                  <a:lnTo>
                    <a:pt x="1465" y="1393"/>
                  </a:lnTo>
                  <a:lnTo>
                    <a:pt x="1454" y="1385"/>
                  </a:lnTo>
                  <a:lnTo>
                    <a:pt x="1443" y="1373"/>
                  </a:lnTo>
                  <a:lnTo>
                    <a:pt x="1433" y="1362"/>
                  </a:lnTo>
                  <a:lnTo>
                    <a:pt x="1427" y="1348"/>
                  </a:lnTo>
                  <a:lnTo>
                    <a:pt x="1430" y="1362"/>
                  </a:lnTo>
                  <a:lnTo>
                    <a:pt x="1430" y="1375"/>
                  </a:lnTo>
                  <a:lnTo>
                    <a:pt x="1426" y="1388"/>
                  </a:lnTo>
                  <a:lnTo>
                    <a:pt x="1419" y="1401"/>
                  </a:lnTo>
                  <a:lnTo>
                    <a:pt x="1410" y="1410"/>
                  </a:lnTo>
                  <a:lnTo>
                    <a:pt x="1397" y="1420"/>
                  </a:lnTo>
                  <a:lnTo>
                    <a:pt x="1381" y="1426"/>
                  </a:lnTo>
                  <a:lnTo>
                    <a:pt x="1363" y="1431"/>
                  </a:lnTo>
                  <a:lnTo>
                    <a:pt x="1346" y="1432"/>
                  </a:lnTo>
                  <a:lnTo>
                    <a:pt x="1328" y="1431"/>
                  </a:lnTo>
                  <a:lnTo>
                    <a:pt x="1313" y="1428"/>
                  </a:lnTo>
                  <a:lnTo>
                    <a:pt x="1297" y="1421"/>
                  </a:lnTo>
                  <a:lnTo>
                    <a:pt x="1282" y="1415"/>
                  </a:lnTo>
                  <a:lnTo>
                    <a:pt x="1270" y="1405"/>
                  </a:lnTo>
                  <a:lnTo>
                    <a:pt x="1260" y="1394"/>
                  </a:lnTo>
                  <a:lnTo>
                    <a:pt x="1252" y="1381"/>
                  </a:lnTo>
                  <a:lnTo>
                    <a:pt x="1249" y="1393"/>
                  </a:lnTo>
                  <a:lnTo>
                    <a:pt x="1243" y="1402"/>
                  </a:lnTo>
                  <a:lnTo>
                    <a:pt x="1233" y="1412"/>
                  </a:lnTo>
                  <a:lnTo>
                    <a:pt x="1222" y="1418"/>
                  </a:lnTo>
                  <a:lnTo>
                    <a:pt x="1208" y="1424"/>
                  </a:lnTo>
                  <a:lnTo>
                    <a:pt x="1192" y="1429"/>
                  </a:lnTo>
                  <a:lnTo>
                    <a:pt x="1176" y="1431"/>
                  </a:lnTo>
                  <a:lnTo>
                    <a:pt x="1158" y="1432"/>
                  </a:lnTo>
                  <a:lnTo>
                    <a:pt x="1133" y="1428"/>
                  </a:lnTo>
                  <a:lnTo>
                    <a:pt x="1111" y="1418"/>
                  </a:lnTo>
                  <a:lnTo>
                    <a:pt x="1101" y="1413"/>
                  </a:lnTo>
                  <a:lnTo>
                    <a:pt x="1093" y="1405"/>
                  </a:lnTo>
                  <a:lnTo>
                    <a:pt x="1087" y="1397"/>
                  </a:lnTo>
                  <a:lnTo>
                    <a:pt x="1082" y="1389"/>
                  </a:lnTo>
                  <a:lnTo>
                    <a:pt x="1071" y="1402"/>
                  </a:lnTo>
                  <a:lnTo>
                    <a:pt x="1058" y="1413"/>
                  </a:lnTo>
                  <a:lnTo>
                    <a:pt x="1041" y="1423"/>
                  </a:lnTo>
                  <a:lnTo>
                    <a:pt x="1021" y="1429"/>
                  </a:lnTo>
                  <a:lnTo>
                    <a:pt x="1002" y="1432"/>
                  </a:lnTo>
                  <a:lnTo>
                    <a:pt x="980" y="1434"/>
                  </a:lnTo>
                  <a:lnTo>
                    <a:pt x="959" y="1432"/>
                  </a:lnTo>
                  <a:lnTo>
                    <a:pt x="937" y="1429"/>
                  </a:lnTo>
                  <a:lnTo>
                    <a:pt x="913" y="1420"/>
                  </a:lnTo>
                  <a:lnTo>
                    <a:pt x="894" y="1407"/>
                  </a:lnTo>
                  <a:lnTo>
                    <a:pt x="880" y="1393"/>
                  </a:lnTo>
                  <a:lnTo>
                    <a:pt x="875" y="1385"/>
                  </a:lnTo>
                  <a:lnTo>
                    <a:pt x="872" y="1375"/>
                  </a:lnTo>
                  <a:lnTo>
                    <a:pt x="858" y="1383"/>
                  </a:lnTo>
                  <a:lnTo>
                    <a:pt x="842" y="1389"/>
                  </a:lnTo>
                  <a:lnTo>
                    <a:pt x="823" y="1393"/>
                  </a:lnTo>
                  <a:lnTo>
                    <a:pt x="805" y="1393"/>
                  </a:lnTo>
                  <a:lnTo>
                    <a:pt x="786" y="1391"/>
                  </a:lnTo>
                  <a:lnTo>
                    <a:pt x="767" y="1386"/>
                  </a:lnTo>
                  <a:lnTo>
                    <a:pt x="748" y="1380"/>
                  </a:lnTo>
                  <a:lnTo>
                    <a:pt x="732" y="1370"/>
                  </a:lnTo>
                  <a:lnTo>
                    <a:pt x="713" y="1356"/>
                  </a:lnTo>
                  <a:lnTo>
                    <a:pt x="702" y="1340"/>
                  </a:lnTo>
                  <a:lnTo>
                    <a:pt x="697" y="1332"/>
                  </a:lnTo>
                  <a:lnTo>
                    <a:pt x="694" y="1323"/>
                  </a:lnTo>
                  <a:lnTo>
                    <a:pt x="694" y="1315"/>
                  </a:lnTo>
                  <a:lnTo>
                    <a:pt x="694" y="1307"/>
                  </a:lnTo>
                  <a:lnTo>
                    <a:pt x="691" y="1316"/>
                  </a:lnTo>
                  <a:lnTo>
                    <a:pt x="684" y="1324"/>
                  </a:lnTo>
                  <a:lnTo>
                    <a:pt x="676" y="1331"/>
                  </a:lnTo>
                  <a:lnTo>
                    <a:pt x="665" y="1337"/>
                  </a:lnTo>
                  <a:lnTo>
                    <a:pt x="651" y="1340"/>
                  </a:lnTo>
                  <a:lnTo>
                    <a:pt x="635" y="1342"/>
                  </a:lnTo>
                  <a:lnTo>
                    <a:pt x="619" y="1343"/>
                  </a:lnTo>
                  <a:lnTo>
                    <a:pt x="601" y="1342"/>
                  </a:lnTo>
                  <a:lnTo>
                    <a:pt x="584" y="1337"/>
                  </a:lnTo>
                  <a:lnTo>
                    <a:pt x="568" y="1332"/>
                  </a:lnTo>
                  <a:lnTo>
                    <a:pt x="554" y="1326"/>
                  </a:lnTo>
                  <a:lnTo>
                    <a:pt x="543" y="1318"/>
                  </a:lnTo>
                  <a:lnTo>
                    <a:pt x="533" y="1308"/>
                  </a:lnTo>
                  <a:lnTo>
                    <a:pt x="525" y="1299"/>
                  </a:lnTo>
                  <a:lnTo>
                    <a:pt x="522" y="1289"/>
                  </a:lnTo>
                  <a:lnTo>
                    <a:pt x="522" y="1280"/>
                  </a:lnTo>
                  <a:lnTo>
                    <a:pt x="523" y="1272"/>
                  </a:lnTo>
                  <a:lnTo>
                    <a:pt x="527" y="1265"/>
                  </a:lnTo>
                  <a:lnTo>
                    <a:pt x="531" y="1260"/>
                  </a:lnTo>
                  <a:lnTo>
                    <a:pt x="538" y="1256"/>
                  </a:lnTo>
                  <a:lnTo>
                    <a:pt x="519" y="1262"/>
                  </a:lnTo>
                  <a:lnTo>
                    <a:pt x="498" y="1265"/>
                  </a:lnTo>
                  <a:lnTo>
                    <a:pt x="479" y="1265"/>
                  </a:lnTo>
                  <a:lnTo>
                    <a:pt x="460" y="1260"/>
                  </a:lnTo>
                  <a:lnTo>
                    <a:pt x="441" y="1253"/>
                  </a:lnTo>
                  <a:lnTo>
                    <a:pt x="425" y="1241"/>
                  </a:lnTo>
                  <a:lnTo>
                    <a:pt x="411" y="1227"/>
                  </a:lnTo>
                  <a:lnTo>
                    <a:pt x="399" y="1210"/>
                  </a:lnTo>
                  <a:lnTo>
                    <a:pt x="393" y="1192"/>
                  </a:lnTo>
                  <a:lnTo>
                    <a:pt x="390" y="1175"/>
                  </a:lnTo>
                  <a:lnTo>
                    <a:pt x="390" y="1155"/>
                  </a:lnTo>
                  <a:lnTo>
                    <a:pt x="393" y="1138"/>
                  </a:lnTo>
                  <a:lnTo>
                    <a:pt x="372" y="1151"/>
                  </a:lnTo>
                  <a:lnTo>
                    <a:pt x="352" y="1160"/>
                  </a:lnTo>
                  <a:lnTo>
                    <a:pt x="329" y="1165"/>
                  </a:lnTo>
                  <a:lnTo>
                    <a:pt x="307" y="1167"/>
                  </a:lnTo>
                  <a:lnTo>
                    <a:pt x="283" y="1165"/>
                  </a:lnTo>
                  <a:lnTo>
                    <a:pt x="261" y="1160"/>
                  </a:lnTo>
                  <a:lnTo>
                    <a:pt x="240" y="1151"/>
                  </a:lnTo>
                  <a:lnTo>
                    <a:pt x="220" y="1138"/>
                  </a:lnTo>
                  <a:lnTo>
                    <a:pt x="194" y="1122"/>
                  </a:lnTo>
                  <a:lnTo>
                    <a:pt x="172" y="1103"/>
                  </a:lnTo>
                  <a:lnTo>
                    <a:pt x="153" y="1082"/>
                  </a:lnTo>
                  <a:lnTo>
                    <a:pt x="138" y="1062"/>
                  </a:lnTo>
                  <a:lnTo>
                    <a:pt x="127" y="1041"/>
                  </a:lnTo>
                  <a:lnTo>
                    <a:pt x="123" y="1019"/>
                  </a:lnTo>
                  <a:lnTo>
                    <a:pt x="121" y="995"/>
                  </a:lnTo>
                  <a:lnTo>
                    <a:pt x="124" y="972"/>
                  </a:lnTo>
                  <a:lnTo>
                    <a:pt x="105" y="976"/>
                  </a:lnTo>
                  <a:lnTo>
                    <a:pt x="86" y="976"/>
                  </a:lnTo>
                  <a:lnTo>
                    <a:pt x="68" y="972"/>
                  </a:lnTo>
                  <a:lnTo>
                    <a:pt x="51" y="964"/>
                  </a:lnTo>
                  <a:lnTo>
                    <a:pt x="35" y="953"/>
                  </a:lnTo>
                  <a:lnTo>
                    <a:pt x="22" y="941"/>
                  </a:lnTo>
                  <a:lnTo>
                    <a:pt x="11" y="925"/>
                  </a:lnTo>
                  <a:lnTo>
                    <a:pt x="5" y="907"/>
                  </a:lnTo>
                  <a:lnTo>
                    <a:pt x="2" y="893"/>
                  </a:lnTo>
                  <a:lnTo>
                    <a:pt x="0" y="880"/>
                  </a:lnTo>
                  <a:lnTo>
                    <a:pt x="2" y="866"/>
                  </a:lnTo>
                  <a:lnTo>
                    <a:pt x="5" y="853"/>
                  </a:lnTo>
                  <a:lnTo>
                    <a:pt x="10" y="840"/>
                  </a:lnTo>
                  <a:lnTo>
                    <a:pt x="16" y="828"/>
                  </a:lnTo>
                  <a:lnTo>
                    <a:pt x="26" y="818"/>
                  </a:lnTo>
                  <a:lnTo>
                    <a:pt x="35" y="807"/>
                  </a:lnTo>
                  <a:lnTo>
                    <a:pt x="24" y="796"/>
                  </a:lnTo>
                  <a:lnTo>
                    <a:pt x="18" y="783"/>
                  </a:lnTo>
                  <a:lnTo>
                    <a:pt x="13" y="772"/>
                  </a:lnTo>
                  <a:lnTo>
                    <a:pt x="13" y="759"/>
                  </a:lnTo>
                  <a:lnTo>
                    <a:pt x="16" y="748"/>
                  </a:lnTo>
                  <a:lnTo>
                    <a:pt x="22" y="737"/>
                  </a:lnTo>
                  <a:lnTo>
                    <a:pt x="32" y="727"/>
                  </a:lnTo>
                  <a:lnTo>
                    <a:pt x="46" y="719"/>
                  </a:lnTo>
                  <a:lnTo>
                    <a:pt x="48" y="719"/>
                  </a:lnTo>
                </a:path>
              </a:pathLst>
            </a:custGeom>
            <a:solidFill>
              <a:srgbClr val="99FF99"/>
            </a:solid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TextBox 166"/>
            <p:cNvSpPr txBox="1"/>
            <p:nvPr/>
          </p:nvSpPr>
          <p:spPr>
            <a:xfrm>
              <a:off x="1877512" y="3342956"/>
              <a:ext cx="790601" cy="246221"/>
            </a:xfrm>
            <a:prstGeom prst="rect">
              <a:avLst/>
            </a:prstGeom>
            <a:noFill/>
          </p:spPr>
          <p:txBody>
            <a:bodyPr wrap="none" rtlCol="0">
              <a:spAutoFit/>
            </a:bodyPr>
            <a:lstStyle/>
            <a:p>
              <a:pPr algn="ctr"/>
              <a:r>
                <a:rPr lang="en-US" sz="1000" smtClean="0"/>
                <a:t>UltraLight</a:t>
              </a:r>
              <a:endParaRPr lang="en-US" sz="1000" dirty="0" smtClean="0"/>
            </a:p>
          </p:txBody>
        </p:sp>
        <p:sp>
          <p:nvSpPr>
            <p:cNvPr id="170" name="TextBox 169"/>
            <p:cNvSpPr txBox="1"/>
            <p:nvPr/>
          </p:nvSpPr>
          <p:spPr>
            <a:xfrm>
              <a:off x="2085337" y="3242127"/>
              <a:ext cx="326244" cy="141577"/>
            </a:xfrm>
            <a:prstGeom prst="rect">
              <a:avLst/>
            </a:prstGeom>
            <a:noFill/>
          </p:spPr>
          <p:txBody>
            <a:bodyPr wrap="none" lIns="9144" tIns="9144" rIns="9144" bIns="9144" rtlCol="0">
              <a:spAutoFit/>
            </a:bodyPr>
            <a:lstStyle/>
            <a:p>
              <a:pPr algn="ctr"/>
              <a:r>
                <a:rPr lang="en-US" sz="800" dirty="0" err="1" smtClean="0"/>
                <a:t>UMich</a:t>
              </a:r>
              <a:endParaRPr lang="en-US" sz="800" dirty="0"/>
            </a:p>
          </p:txBody>
        </p:sp>
      </p:grpSp>
      <p:pic>
        <p:nvPicPr>
          <p:cNvPr id="9" name="Picture 2" descr="C:\Work\0ESNet\ESnet\Customers\HEP\LHC\T2-3 networking - LHCONE\logos\lhcone logo.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802" y="727109"/>
            <a:ext cx="949512" cy="600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Work\0ESNet\ESnet\Customers\HEP\LHC\T2-3 networking - LHCONE\logos\USLHCNet.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91153" y="6581225"/>
            <a:ext cx="480699" cy="226997"/>
          </a:xfrm>
          <a:prstGeom prst="rect">
            <a:avLst/>
          </a:prstGeom>
          <a:noFill/>
          <a:extLst>
            <a:ext uri="{909E8E84-426E-40dd-AFC4-6F175D3DCCD1}">
              <a14:hiddenFill xmlns:a14="http://schemas.microsoft.com/office/drawing/2010/main">
                <a:solidFill>
                  <a:srgbClr val="FFFFFF"/>
                </a:solidFill>
              </a14:hiddenFill>
            </a:ext>
          </a:extLst>
        </p:spPr>
      </p:pic>
      <p:sp>
        <p:nvSpPr>
          <p:cNvPr id="16" name="Hexagon 15"/>
          <p:cNvSpPr/>
          <p:nvPr/>
        </p:nvSpPr>
        <p:spPr bwMode="auto">
          <a:xfrm>
            <a:off x="5527066" y="1623184"/>
            <a:ext cx="605050" cy="370945"/>
          </a:xfrm>
          <a:prstGeom prst="hexagon">
            <a:avLst/>
          </a:prstGeom>
          <a:solidFill>
            <a:srgbClr val="FFCC66"/>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latin typeface="Arial" pitchFamily="-65" charset="0"/>
                <a:ea typeface="Arial" pitchFamily="-65" charset="0"/>
                <a:cs typeface="Arial" pitchFamily="-65" charset="0"/>
              </a:rPr>
              <a:t>Amsterdam</a:t>
            </a:r>
            <a:endParaRPr kumimoji="0" lang="en-US" sz="8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95" name="TextBox 94"/>
          <p:cNvSpPr txBox="1"/>
          <p:nvPr/>
        </p:nvSpPr>
        <p:spPr>
          <a:xfrm>
            <a:off x="7033870" y="3281306"/>
            <a:ext cx="668773" cy="400110"/>
          </a:xfrm>
          <a:prstGeom prst="rect">
            <a:avLst/>
          </a:prstGeom>
          <a:noFill/>
        </p:spPr>
        <p:txBody>
          <a:bodyPr wrap="none" rtlCol="0">
            <a:spAutoFit/>
          </a:bodyPr>
          <a:lstStyle/>
          <a:p>
            <a:r>
              <a:rPr lang="en-US" sz="1000" dirty="0"/>
              <a:t>GÉANT </a:t>
            </a:r>
          </a:p>
          <a:p>
            <a:pPr algn="ctr"/>
            <a:r>
              <a:rPr lang="en-US" sz="1000" dirty="0" smtClean="0"/>
              <a:t>Europe</a:t>
            </a:r>
            <a:endParaRPr lang="en-US" sz="1000" dirty="0"/>
          </a:p>
        </p:txBody>
      </p:sp>
    </p:spTree>
    <p:extLst>
      <p:ext uri="{BB962C8B-B14F-4D97-AF65-F5344CB8AC3E}">
        <p14:creationId xmlns:p14="http://schemas.microsoft.com/office/powerpoint/2010/main" val="83337808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dirty="0" smtClean="0">
                <a:latin typeface="Arial" charset="0"/>
                <a:ea typeface="ＭＳ Ｐゴシック" charset="0"/>
                <a:cs typeface="ＭＳ Ｐゴシック" charset="0"/>
              </a:rPr>
              <a:t>Worldwide academic Internet network</a:t>
            </a:r>
            <a:endParaRPr lang="en-US" dirty="0">
              <a:latin typeface="Arial" charset="0"/>
              <a:ea typeface="ＭＳ Ｐゴシック" charset="0"/>
              <a:cs typeface="ＭＳ Ｐゴシック" charset="0"/>
            </a:endParaRPr>
          </a:p>
        </p:txBody>
      </p:sp>
      <p:sp>
        <p:nvSpPr>
          <p:cNvPr id="10445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DA9FA1-2F12-CA40-971B-9DCC33770ED2}" type="slidenum">
              <a:rPr lang="en-GB" sz="800">
                <a:latin typeface="Times New Roman" charset="0"/>
              </a:rPr>
              <a:pPr eaLnBrk="1" hangingPunct="1"/>
              <a:t>33</a:t>
            </a:fld>
            <a:endParaRPr lang="en-GB" sz="800">
              <a:latin typeface="Times New Roman" charset="0"/>
            </a:endParaRPr>
          </a:p>
        </p:txBody>
      </p:sp>
      <p:pic>
        <p:nvPicPr>
          <p:cNvPr id="1044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257300"/>
            <a:ext cx="8478838"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103"/>
          <p:cNvSpPr>
            <a:spLocks noChangeArrowheads="1"/>
          </p:cNvSpPr>
          <p:nvPr/>
        </p:nvSpPr>
        <p:spPr bwMode="auto">
          <a:xfrm>
            <a:off x="1573213" y="1955800"/>
            <a:ext cx="1277937" cy="731838"/>
          </a:xfrm>
          <a:prstGeom prst="roundRect">
            <a:avLst>
              <a:gd name="adj" fmla="val 16667"/>
            </a:avLst>
          </a:prstGeom>
          <a:solidFill>
            <a:srgbClr val="CC9900"/>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19" name="Rounded Rectangle 77"/>
          <p:cNvSpPr>
            <a:spLocks noChangeArrowheads="1"/>
          </p:cNvSpPr>
          <p:nvPr/>
        </p:nvSpPr>
        <p:spPr bwMode="auto">
          <a:xfrm>
            <a:off x="3033713" y="5602288"/>
            <a:ext cx="1951037" cy="909637"/>
          </a:xfrm>
          <a:prstGeom prst="roundRect">
            <a:avLst>
              <a:gd name="adj" fmla="val 16667"/>
            </a:avLst>
          </a:prstGeom>
          <a:solidFill>
            <a:srgbClr val="FFCC00"/>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20" name="Rounded Rectangle 76"/>
          <p:cNvSpPr>
            <a:spLocks noChangeArrowheads="1"/>
          </p:cNvSpPr>
          <p:nvPr/>
        </p:nvSpPr>
        <p:spPr bwMode="auto">
          <a:xfrm>
            <a:off x="3036888" y="4367213"/>
            <a:ext cx="1952625" cy="1130300"/>
          </a:xfrm>
          <a:prstGeom prst="roundRect">
            <a:avLst>
              <a:gd name="adj" fmla="val 16667"/>
            </a:avLst>
          </a:prstGeom>
          <a:solidFill>
            <a:srgbClr val="99FF99"/>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21" name="Rounded Rectangle 75"/>
          <p:cNvSpPr>
            <a:spLocks noChangeArrowheads="1"/>
          </p:cNvSpPr>
          <p:nvPr/>
        </p:nvSpPr>
        <p:spPr bwMode="auto">
          <a:xfrm>
            <a:off x="3030538" y="1728788"/>
            <a:ext cx="1951037" cy="2574925"/>
          </a:xfrm>
          <a:prstGeom prst="roundRect">
            <a:avLst>
              <a:gd name="adj" fmla="val 16667"/>
            </a:avLst>
          </a:prstGeom>
          <a:solidFill>
            <a:srgbClr val="CCFFFF"/>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22" name="Rounded Rectangle 74"/>
          <p:cNvSpPr>
            <a:spLocks noChangeArrowheads="1"/>
          </p:cNvSpPr>
          <p:nvPr/>
        </p:nvSpPr>
        <p:spPr bwMode="auto">
          <a:xfrm>
            <a:off x="3000375" y="803275"/>
            <a:ext cx="1951038" cy="814388"/>
          </a:xfrm>
          <a:prstGeom prst="roundRect">
            <a:avLst>
              <a:gd name="adj" fmla="val 16667"/>
            </a:avLst>
          </a:prstGeom>
          <a:solidFill>
            <a:srgbClr val="FFFFCC"/>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23" name="Title 1"/>
          <p:cNvSpPr>
            <a:spLocks noGrp="1"/>
          </p:cNvSpPr>
          <p:nvPr>
            <p:ph type="title"/>
          </p:nvPr>
        </p:nvSpPr>
        <p:spPr/>
        <p:txBody>
          <a:bodyPr/>
          <a:lstStyle/>
          <a:p>
            <a:r>
              <a:rPr lang="en-US" dirty="0" smtClean="0">
                <a:latin typeface="Arial" charset="0"/>
              </a:rPr>
              <a:t>Data processing and reduction</a:t>
            </a:r>
            <a:endParaRPr lang="en-US" dirty="0">
              <a:latin typeface="Arial" charset="0"/>
            </a:endParaRPr>
          </a:p>
        </p:txBody>
      </p:sp>
      <p:sp>
        <p:nvSpPr>
          <p:cNvPr id="9226" name="Slide Number Placeholder 5"/>
          <p:cNvSpPr>
            <a:spLocks noGrp="1"/>
          </p:cNvSpPr>
          <p:nvPr>
            <p:ph type="sldNum" sz="quarter" idx="4294967295"/>
          </p:nvPr>
        </p:nvSpPr>
        <p:spPr>
          <a:xfrm>
            <a:off x="8483069" y="6613525"/>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5792A7-5095-ED4F-B17B-D5DE1E81AC7C}" type="slidenum">
              <a:rPr lang="en-GB" sz="1050">
                <a:latin typeface="Times New Roman" charset="0"/>
              </a:rPr>
              <a:pPr eaLnBrk="1" hangingPunct="1"/>
              <a:t>34</a:t>
            </a:fld>
            <a:endParaRPr lang="en-GB" dirty="0">
              <a:latin typeface="Times New Roman" charset="0"/>
            </a:endParaRPr>
          </a:p>
        </p:txBody>
      </p:sp>
      <p:sp>
        <p:nvSpPr>
          <p:cNvPr id="9227" name="Flowchart: Process 6"/>
          <p:cNvSpPr>
            <a:spLocks noChangeArrowheads="1"/>
          </p:cNvSpPr>
          <p:nvPr/>
        </p:nvSpPr>
        <p:spPr bwMode="auto">
          <a:xfrm>
            <a:off x="4527550" y="1382713"/>
            <a:ext cx="1884363" cy="4127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r>
              <a:rPr lang="en-US"/>
              <a:t>Online </a:t>
            </a:r>
          </a:p>
          <a:p>
            <a:pPr algn="ctr"/>
            <a:r>
              <a:rPr lang="en-US"/>
              <a:t>streams</a:t>
            </a:r>
          </a:p>
        </p:txBody>
      </p:sp>
      <p:sp>
        <p:nvSpPr>
          <p:cNvPr id="9228" name="Down Arrow 7"/>
          <p:cNvSpPr>
            <a:spLocks noChangeArrowheads="1"/>
          </p:cNvSpPr>
          <p:nvPr/>
        </p:nvSpPr>
        <p:spPr bwMode="auto">
          <a:xfrm>
            <a:off x="3579813" y="1327150"/>
            <a:ext cx="111125" cy="646113"/>
          </a:xfrm>
          <a:prstGeom prst="downArrow">
            <a:avLst>
              <a:gd name="adj1" fmla="val 50000"/>
              <a:gd name="adj2" fmla="val 50121"/>
            </a:avLst>
          </a:prstGeom>
          <a:solidFill>
            <a:srgbClr val="FF0000"/>
          </a:solidFill>
          <a:ln w="31750">
            <a:solidFill>
              <a:srgbClr val="FF0000"/>
            </a:solidFill>
            <a:round/>
            <a:headEnd/>
            <a:tailEnd type="triangle" w="med" len="med"/>
          </a:ln>
        </p:spPr>
        <p:txBody>
          <a:bodyPr/>
          <a:lstStyle/>
          <a:p>
            <a:pPr algn="ctr"/>
            <a:endParaRPr lang="en-US"/>
          </a:p>
        </p:txBody>
      </p:sp>
      <p:sp>
        <p:nvSpPr>
          <p:cNvPr id="9229" name="Down Arrow 9"/>
          <p:cNvSpPr>
            <a:spLocks noChangeArrowheads="1"/>
          </p:cNvSpPr>
          <p:nvPr/>
        </p:nvSpPr>
        <p:spPr bwMode="auto">
          <a:xfrm>
            <a:off x="3787775" y="1323975"/>
            <a:ext cx="93663" cy="646113"/>
          </a:xfrm>
          <a:prstGeom prst="downArrow">
            <a:avLst>
              <a:gd name="adj1" fmla="val 50000"/>
              <a:gd name="adj2" fmla="val 49565"/>
            </a:avLst>
          </a:prstGeom>
          <a:solidFill>
            <a:srgbClr val="FF0000"/>
          </a:solidFill>
          <a:ln w="31750">
            <a:solidFill>
              <a:srgbClr val="FF0000"/>
            </a:solidFill>
            <a:round/>
            <a:headEnd/>
            <a:tailEnd type="triangle" w="med" len="med"/>
          </a:ln>
        </p:spPr>
        <p:txBody>
          <a:bodyPr/>
          <a:lstStyle/>
          <a:p>
            <a:pPr algn="ctr"/>
            <a:endParaRPr lang="en-US"/>
          </a:p>
        </p:txBody>
      </p:sp>
      <p:sp>
        <p:nvSpPr>
          <p:cNvPr id="9230" name="Down Arrow 10"/>
          <p:cNvSpPr>
            <a:spLocks noChangeArrowheads="1"/>
          </p:cNvSpPr>
          <p:nvPr/>
        </p:nvSpPr>
        <p:spPr bwMode="auto">
          <a:xfrm>
            <a:off x="4006850" y="1341438"/>
            <a:ext cx="96838" cy="647700"/>
          </a:xfrm>
          <a:prstGeom prst="downArrow">
            <a:avLst>
              <a:gd name="adj1" fmla="val 50000"/>
              <a:gd name="adj2" fmla="val 49978"/>
            </a:avLst>
          </a:prstGeom>
          <a:solidFill>
            <a:srgbClr val="FF0000"/>
          </a:solidFill>
          <a:ln w="31750">
            <a:solidFill>
              <a:srgbClr val="FF0000"/>
            </a:solidFill>
            <a:round/>
            <a:headEnd/>
            <a:tailEnd type="triangle" w="med" len="med"/>
          </a:ln>
        </p:spPr>
        <p:txBody>
          <a:bodyPr/>
          <a:lstStyle/>
          <a:p>
            <a:pPr algn="ctr"/>
            <a:endParaRPr lang="en-US"/>
          </a:p>
        </p:txBody>
      </p:sp>
      <p:sp>
        <p:nvSpPr>
          <p:cNvPr id="9231" name="Down Arrow 11"/>
          <p:cNvSpPr>
            <a:spLocks noChangeArrowheads="1"/>
          </p:cNvSpPr>
          <p:nvPr/>
        </p:nvSpPr>
        <p:spPr bwMode="auto">
          <a:xfrm>
            <a:off x="4241800" y="1341438"/>
            <a:ext cx="219075" cy="647700"/>
          </a:xfrm>
          <a:prstGeom prst="downArrow">
            <a:avLst>
              <a:gd name="adj1" fmla="val 50000"/>
              <a:gd name="adj2" fmla="val 50124"/>
            </a:avLst>
          </a:prstGeom>
          <a:solidFill>
            <a:srgbClr val="FF0000"/>
          </a:solidFill>
          <a:ln w="31750">
            <a:solidFill>
              <a:srgbClr val="FF0000"/>
            </a:solidFill>
            <a:round/>
            <a:headEnd/>
            <a:tailEnd type="triangle" w="med" len="med"/>
          </a:ln>
        </p:spPr>
        <p:txBody>
          <a:bodyPr/>
          <a:lstStyle/>
          <a:p>
            <a:pPr algn="ctr"/>
            <a:endParaRPr lang="en-US"/>
          </a:p>
        </p:txBody>
      </p:sp>
      <p:sp>
        <p:nvSpPr>
          <p:cNvPr id="9232" name="Flowchart: Process 12"/>
          <p:cNvSpPr>
            <a:spLocks noChangeArrowheads="1"/>
          </p:cNvSpPr>
          <p:nvPr/>
        </p:nvSpPr>
        <p:spPr bwMode="auto">
          <a:xfrm>
            <a:off x="3408363" y="2081213"/>
            <a:ext cx="1443037" cy="439737"/>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Repacking</a:t>
            </a:r>
          </a:p>
          <a:p>
            <a:endParaRPr lang="en-US"/>
          </a:p>
        </p:txBody>
      </p:sp>
      <p:sp>
        <p:nvSpPr>
          <p:cNvPr id="9233" name="Flowchart: Process 13"/>
          <p:cNvSpPr>
            <a:spLocks noChangeArrowheads="1"/>
          </p:cNvSpPr>
          <p:nvPr/>
        </p:nvSpPr>
        <p:spPr bwMode="auto">
          <a:xfrm>
            <a:off x="3036888" y="928688"/>
            <a:ext cx="1858962" cy="431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Online Selection</a:t>
            </a:r>
          </a:p>
          <a:p>
            <a:endParaRPr lang="en-US"/>
          </a:p>
        </p:txBody>
      </p:sp>
      <p:sp>
        <p:nvSpPr>
          <p:cNvPr id="9234" name="Flowchart: Process 14"/>
          <p:cNvSpPr>
            <a:spLocks noChangeArrowheads="1"/>
          </p:cNvSpPr>
          <p:nvPr/>
        </p:nvSpPr>
        <p:spPr bwMode="auto">
          <a:xfrm>
            <a:off x="6456363" y="1423988"/>
            <a:ext cx="2160587" cy="560387"/>
          </a:xfrm>
          <a:prstGeom prst="flowChartProcess">
            <a:avLst/>
          </a:prstGeom>
          <a:noFill/>
          <a:ln w="31750">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gn="ctr"/>
            <a:r>
              <a:rPr lang="en-US" sz="1400"/>
              <a:t>physics, calib&amp;align, monitoring, express</a:t>
            </a:r>
            <a:endParaRPr lang="en-US"/>
          </a:p>
        </p:txBody>
      </p:sp>
      <p:sp>
        <p:nvSpPr>
          <p:cNvPr id="9235" name="Down Arrow 16"/>
          <p:cNvSpPr>
            <a:spLocks noChangeArrowheads="1"/>
          </p:cNvSpPr>
          <p:nvPr/>
        </p:nvSpPr>
        <p:spPr bwMode="auto">
          <a:xfrm>
            <a:off x="3394075" y="2557463"/>
            <a:ext cx="46038" cy="646112"/>
          </a:xfrm>
          <a:prstGeom prst="downArrow">
            <a:avLst>
              <a:gd name="adj1" fmla="val 50000"/>
              <a:gd name="adj2" fmla="val 49575"/>
            </a:avLst>
          </a:prstGeom>
          <a:solidFill>
            <a:srgbClr val="FF0000"/>
          </a:solidFill>
          <a:ln w="31750">
            <a:solidFill>
              <a:srgbClr val="FF0000"/>
            </a:solidFill>
            <a:round/>
            <a:headEnd/>
            <a:tailEnd type="triangle" w="med" len="med"/>
          </a:ln>
        </p:spPr>
        <p:txBody>
          <a:bodyPr/>
          <a:lstStyle/>
          <a:p>
            <a:pPr algn="ctr"/>
            <a:endParaRPr lang="en-US"/>
          </a:p>
        </p:txBody>
      </p:sp>
      <p:sp>
        <p:nvSpPr>
          <p:cNvPr id="9236" name="Down Arrow 17"/>
          <p:cNvSpPr>
            <a:spLocks noChangeArrowheads="1"/>
          </p:cNvSpPr>
          <p:nvPr/>
        </p:nvSpPr>
        <p:spPr bwMode="auto">
          <a:xfrm>
            <a:off x="3535363" y="2554288"/>
            <a:ext cx="46037" cy="646112"/>
          </a:xfrm>
          <a:prstGeom prst="downArrow">
            <a:avLst>
              <a:gd name="adj1" fmla="val 50000"/>
              <a:gd name="adj2" fmla="val 49576"/>
            </a:avLst>
          </a:prstGeom>
          <a:solidFill>
            <a:srgbClr val="FF0000"/>
          </a:solidFill>
          <a:ln w="31750">
            <a:solidFill>
              <a:srgbClr val="FF0000"/>
            </a:solidFill>
            <a:round/>
            <a:headEnd/>
            <a:tailEnd type="triangle" w="med" len="med"/>
          </a:ln>
        </p:spPr>
        <p:txBody>
          <a:bodyPr/>
          <a:lstStyle/>
          <a:p>
            <a:pPr algn="ctr"/>
            <a:endParaRPr lang="en-US"/>
          </a:p>
        </p:txBody>
      </p:sp>
      <p:sp>
        <p:nvSpPr>
          <p:cNvPr id="9237" name="Down Arrow 18"/>
          <p:cNvSpPr>
            <a:spLocks noChangeArrowheads="1"/>
          </p:cNvSpPr>
          <p:nvPr/>
        </p:nvSpPr>
        <p:spPr bwMode="auto">
          <a:xfrm>
            <a:off x="3676650" y="2549525"/>
            <a:ext cx="46038" cy="647700"/>
          </a:xfrm>
          <a:prstGeom prst="downArrow">
            <a:avLst>
              <a:gd name="adj1" fmla="val 50000"/>
              <a:gd name="adj2" fmla="val 49697"/>
            </a:avLst>
          </a:prstGeom>
          <a:solidFill>
            <a:srgbClr val="FF0000"/>
          </a:solidFill>
          <a:ln w="31750">
            <a:solidFill>
              <a:srgbClr val="FF0000"/>
            </a:solidFill>
            <a:round/>
            <a:headEnd/>
            <a:tailEnd type="triangle" w="med" len="med"/>
          </a:ln>
        </p:spPr>
        <p:txBody>
          <a:bodyPr/>
          <a:lstStyle/>
          <a:p>
            <a:pPr algn="ctr"/>
            <a:endParaRPr lang="en-US"/>
          </a:p>
        </p:txBody>
      </p:sp>
      <p:grpSp>
        <p:nvGrpSpPr>
          <p:cNvPr id="9238" name="Group 20"/>
          <p:cNvGrpSpPr>
            <a:grpSpLocks/>
          </p:cNvGrpSpPr>
          <p:nvPr/>
        </p:nvGrpSpPr>
        <p:grpSpPr bwMode="auto">
          <a:xfrm>
            <a:off x="3814763" y="2546350"/>
            <a:ext cx="327025" cy="654050"/>
            <a:chOff x="3783976" y="2338044"/>
            <a:chExt cx="328218" cy="654202"/>
          </a:xfrm>
        </p:grpSpPr>
        <p:sp>
          <p:nvSpPr>
            <p:cNvPr id="9303" name="Down Arrow 21"/>
            <p:cNvSpPr>
              <a:spLocks noChangeArrowheads="1"/>
            </p:cNvSpPr>
            <p:nvPr/>
          </p:nvSpPr>
          <p:spPr bwMode="auto">
            <a:xfrm>
              <a:off x="3783976" y="2345475"/>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304" name="Down Arrow 22"/>
            <p:cNvSpPr>
              <a:spLocks noChangeArrowheads="1"/>
            </p:cNvSpPr>
            <p:nvPr/>
          </p:nvSpPr>
          <p:spPr bwMode="auto">
            <a:xfrm>
              <a:off x="3925225" y="2341761"/>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305" name="Down Arrow 23"/>
            <p:cNvSpPr>
              <a:spLocks noChangeArrowheads="1"/>
            </p:cNvSpPr>
            <p:nvPr/>
          </p:nvSpPr>
          <p:spPr bwMode="auto">
            <a:xfrm>
              <a:off x="4066475" y="2338044"/>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grpSp>
      <p:grpSp>
        <p:nvGrpSpPr>
          <p:cNvPr id="9239" name="Group 24"/>
          <p:cNvGrpSpPr>
            <a:grpSpLocks/>
          </p:cNvGrpSpPr>
          <p:nvPr/>
        </p:nvGrpSpPr>
        <p:grpSpPr bwMode="auto">
          <a:xfrm>
            <a:off x="4211638" y="2543175"/>
            <a:ext cx="328612" cy="654050"/>
            <a:chOff x="3783976" y="2338044"/>
            <a:chExt cx="328218" cy="654202"/>
          </a:xfrm>
        </p:grpSpPr>
        <p:sp>
          <p:nvSpPr>
            <p:cNvPr id="9300" name="Down Arrow 25"/>
            <p:cNvSpPr>
              <a:spLocks noChangeArrowheads="1"/>
            </p:cNvSpPr>
            <p:nvPr/>
          </p:nvSpPr>
          <p:spPr bwMode="auto">
            <a:xfrm>
              <a:off x="3783976" y="2345475"/>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301" name="Down Arrow 26"/>
            <p:cNvSpPr>
              <a:spLocks noChangeArrowheads="1"/>
            </p:cNvSpPr>
            <p:nvPr/>
          </p:nvSpPr>
          <p:spPr bwMode="auto">
            <a:xfrm>
              <a:off x="3925225" y="2341761"/>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302" name="Down Arrow 27"/>
            <p:cNvSpPr>
              <a:spLocks noChangeArrowheads="1"/>
            </p:cNvSpPr>
            <p:nvPr/>
          </p:nvSpPr>
          <p:spPr bwMode="auto">
            <a:xfrm>
              <a:off x="4066475" y="2338044"/>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grpSp>
      <p:sp>
        <p:nvSpPr>
          <p:cNvPr id="9240" name="Flowchart: Process 29"/>
          <p:cNvSpPr>
            <a:spLocks noChangeArrowheads="1"/>
          </p:cNvSpPr>
          <p:nvPr/>
        </p:nvSpPr>
        <p:spPr bwMode="auto">
          <a:xfrm>
            <a:off x="4538663" y="2538413"/>
            <a:ext cx="1992312" cy="4127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r>
              <a:rPr lang="en-US"/>
              <a:t>Primary </a:t>
            </a:r>
            <a:br>
              <a:rPr lang="en-US"/>
            </a:br>
            <a:r>
              <a:rPr lang="en-US"/>
              <a:t>Datasets</a:t>
            </a:r>
          </a:p>
        </p:txBody>
      </p:sp>
      <p:sp>
        <p:nvSpPr>
          <p:cNvPr id="9241" name="Flowchart: Process 30"/>
          <p:cNvSpPr>
            <a:spLocks noChangeArrowheads="1"/>
          </p:cNvSpPr>
          <p:nvPr/>
        </p:nvSpPr>
        <p:spPr bwMode="auto">
          <a:xfrm>
            <a:off x="6653213" y="2557463"/>
            <a:ext cx="2290762" cy="561975"/>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a:t>~10, based on trigger bits (some overlap, ~20%)</a:t>
            </a:r>
          </a:p>
        </p:txBody>
      </p:sp>
      <p:sp>
        <p:nvSpPr>
          <p:cNvPr id="9242" name="Flowchart: Process 31"/>
          <p:cNvSpPr>
            <a:spLocks noChangeArrowheads="1"/>
          </p:cNvSpPr>
          <p:nvPr/>
        </p:nvSpPr>
        <p:spPr bwMode="auto">
          <a:xfrm>
            <a:off x="2992438" y="3338513"/>
            <a:ext cx="1981200" cy="4381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r>
              <a:rPr lang="en-US"/>
              <a:t>Prompt Reconstruction</a:t>
            </a:r>
          </a:p>
          <a:p>
            <a:endParaRPr lang="en-US"/>
          </a:p>
        </p:txBody>
      </p:sp>
      <p:grpSp>
        <p:nvGrpSpPr>
          <p:cNvPr id="9243" name="Group 32"/>
          <p:cNvGrpSpPr>
            <a:grpSpLocks/>
          </p:cNvGrpSpPr>
          <p:nvPr/>
        </p:nvGrpSpPr>
        <p:grpSpPr bwMode="auto">
          <a:xfrm>
            <a:off x="3424238" y="4100513"/>
            <a:ext cx="1146175" cy="660400"/>
            <a:chOff x="3783976" y="2330616"/>
            <a:chExt cx="1145964" cy="661630"/>
          </a:xfrm>
        </p:grpSpPr>
        <p:grpSp>
          <p:nvGrpSpPr>
            <p:cNvPr id="9288" name="Group 19"/>
            <p:cNvGrpSpPr>
              <a:grpSpLocks/>
            </p:cNvGrpSpPr>
            <p:nvPr/>
          </p:nvGrpSpPr>
          <p:grpSpPr bwMode="auto">
            <a:xfrm>
              <a:off x="3783976" y="2338044"/>
              <a:ext cx="328218" cy="654202"/>
              <a:chOff x="3783976" y="2338044"/>
              <a:chExt cx="328218" cy="654202"/>
            </a:xfrm>
          </p:grpSpPr>
          <p:sp>
            <p:nvSpPr>
              <p:cNvPr id="9297" name="Down Arrow 42"/>
              <p:cNvSpPr>
                <a:spLocks noChangeArrowheads="1"/>
              </p:cNvSpPr>
              <p:nvPr/>
            </p:nvSpPr>
            <p:spPr bwMode="auto">
              <a:xfrm>
                <a:off x="3783976" y="2345475"/>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298" name="Down Arrow 43"/>
              <p:cNvSpPr>
                <a:spLocks noChangeArrowheads="1"/>
              </p:cNvSpPr>
              <p:nvPr/>
            </p:nvSpPr>
            <p:spPr bwMode="auto">
              <a:xfrm>
                <a:off x="3925225" y="2341761"/>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299" name="Down Arrow 44"/>
              <p:cNvSpPr>
                <a:spLocks noChangeArrowheads="1"/>
              </p:cNvSpPr>
              <p:nvPr/>
            </p:nvSpPr>
            <p:spPr bwMode="auto">
              <a:xfrm>
                <a:off x="4066475" y="2338044"/>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grpSp>
        <p:grpSp>
          <p:nvGrpSpPr>
            <p:cNvPr id="9289" name="Group 20"/>
            <p:cNvGrpSpPr>
              <a:grpSpLocks/>
            </p:cNvGrpSpPr>
            <p:nvPr/>
          </p:nvGrpSpPr>
          <p:grpSpPr bwMode="auto">
            <a:xfrm>
              <a:off x="4204000" y="2334330"/>
              <a:ext cx="328218" cy="654202"/>
              <a:chOff x="3783976" y="2338044"/>
              <a:chExt cx="328218" cy="654202"/>
            </a:xfrm>
          </p:grpSpPr>
          <p:sp>
            <p:nvSpPr>
              <p:cNvPr id="9294" name="Down Arrow 39"/>
              <p:cNvSpPr>
                <a:spLocks noChangeArrowheads="1"/>
              </p:cNvSpPr>
              <p:nvPr/>
            </p:nvSpPr>
            <p:spPr bwMode="auto">
              <a:xfrm>
                <a:off x="3783976" y="2345475"/>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295" name="Down Arrow 40"/>
              <p:cNvSpPr>
                <a:spLocks noChangeArrowheads="1"/>
              </p:cNvSpPr>
              <p:nvPr/>
            </p:nvSpPr>
            <p:spPr bwMode="auto">
              <a:xfrm>
                <a:off x="3925225" y="2341761"/>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296" name="Down Arrow 41"/>
              <p:cNvSpPr>
                <a:spLocks noChangeArrowheads="1"/>
              </p:cNvSpPr>
              <p:nvPr/>
            </p:nvSpPr>
            <p:spPr bwMode="auto">
              <a:xfrm>
                <a:off x="4066475" y="2338044"/>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grpSp>
        <p:grpSp>
          <p:nvGrpSpPr>
            <p:cNvPr id="9290" name="Group 24"/>
            <p:cNvGrpSpPr>
              <a:grpSpLocks/>
            </p:cNvGrpSpPr>
            <p:nvPr/>
          </p:nvGrpSpPr>
          <p:grpSpPr bwMode="auto">
            <a:xfrm>
              <a:off x="4601722" y="2330616"/>
              <a:ext cx="328218" cy="654202"/>
              <a:chOff x="3783976" y="2338044"/>
              <a:chExt cx="328218" cy="654202"/>
            </a:xfrm>
          </p:grpSpPr>
          <p:sp>
            <p:nvSpPr>
              <p:cNvPr id="9291" name="Down Arrow 36"/>
              <p:cNvSpPr>
                <a:spLocks noChangeArrowheads="1"/>
              </p:cNvSpPr>
              <p:nvPr/>
            </p:nvSpPr>
            <p:spPr bwMode="auto">
              <a:xfrm>
                <a:off x="3783976" y="2345475"/>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292" name="Down Arrow 37"/>
              <p:cNvSpPr>
                <a:spLocks noChangeArrowheads="1"/>
              </p:cNvSpPr>
              <p:nvPr/>
            </p:nvSpPr>
            <p:spPr bwMode="auto">
              <a:xfrm>
                <a:off x="3925225" y="2341761"/>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sp>
            <p:nvSpPr>
              <p:cNvPr id="9293" name="Down Arrow 38"/>
              <p:cNvSpPr>
                <a:spLocks noChangeArrowheads="1"/>
              </p:cNvSpPr>
              <p:nvPr/>
            </p:nvSpPr>
            <p:spPr bwMode="auto">
              <a:xfrm>
                <a:off x="4066475" y="2338044"/>
                <a:ext cx="45719" cy="646771"/>
              </a:xfrm>
              <a:prstGeom prst="downArrow">
                <a:avLst>
                  <a:gd name="adj1" fmla="val 50000"/>
                  <a:gd name="adj2" fmla="val 49972"/>
                </a:avLst>
              </a:prstGeom>
              <a:solidFill>
                <a:srgbClr val="FF0000"/>
              </a:solidFill>
              <a:ln w="31750">
                <a:solidFill>
                  <a:srgbClr val="FF0000"/>
                </a:solidFill>
                <a:round/>
                <a:headEnd/>
                <a:tailEnd type="triangle" w="med" len="med"/>
              </a:ln>
            </p:spPr>
            <p:txBody>
              <a:bodyPr/>
              <a:lstStyle/>
              <a:p>
                <a:pPr algn="ctr"/>
                <a:endParaRPr lang="en-US"/>
              </a:p>
            </p:txBody>
          </p:sp>
        </p:grpSp>
      </p:grpSp>
      <p:sp>
        <p:nvSpPr>
          <p:cNvPr id="9244" name="Flowchart: Process 45"/>
          <p:cNvSpPr>
            <a:spLocks noChangeArrowheads="1"/>
          </p:cNvSpPr>
          <p:nvPr/>
        </p:nvSpPr>
        <p:spPr bwMode="auto">
          <a:xfrm>
            <a:off x="3033713" y="4840288"/>
            <a:ext cx="1981200" cy="4381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r>
              <a:rPr lang="en-US"/>
              <a:t>Skimming</a:t>
            </a:r>
          </a:p>
          <a:p>
            <a:endParaRPr lang="en-US"/>
          </a:p>
        </p:txBody>
      </p:sp>
      <p:cxnSp>
        <p:nvCxnSpPr>
          <p:cNvPr id="9245" name="Straight Arrow Connector 48"/>
          <p:cNvCxnSpPr>
            <a:cxnSpLocks noChangeShapeType="1"/>
          </p:cNvCxnSpPr>
          <p:nvPr/>
        </p:nvCxnSpPr>
        <p:spPr bwMode="auto">
          <a:xfrm rot="5400000">
            <a:off x="2994819" y="5539581"/>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46" name="Straight Arrow Connector 52"/>
          <p:cNvCxnSpPr>
            <a:cxnSpLocks noChangeShapeType="1"/>
          </p:cNvCxnSpPr>
          <p:nvPr/>
        </p:nvCxnSpPr>
        <p:spPr bwMode="auto">
          <a:xfrm rot="5400000">
            <a:off x="3091657" y="5534819"/>
            <a:ext cx="598487"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47" name="Straight Arrow Connector 53"/>
          <p:cNvCxnSpPr>
            <a:cxnSpLocks noChangeShapeType="1"/>
          </p:cNvCxnSpPr>
          <p:nvPr/>
        </p:nvCxnSpPr>
        <p:spPr bwMode="auto">
          <a:xfrm rot="5400000">
            <a:off x="3192463" y="5535613"/>
            <a:ext cx="598487" cy="7937"/>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48" name="Straight Arrow Connector 54"/>
          <p:cNvCxnSpPr>
            <a:cxnSpLocks noChangeShapeType="1"/>
          </p:cNvCxnSpPr>
          <p:nvPr/>
        </p:nvCxnSpPr>
        <p:spPr bwMode="auto">
          <a:xfrm rot="5400000">
            <a:off x="3288507" y="5531644"/>
            <a:ext cx="598487"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49" name="Straight Arrow Connector 55"/>
          <p:cNvCxnSpPr>
            <a:cxnSpLocks noChangeShapeType="1"/>
          </p:cNvCxnSpPr>
          <p:nvPr/>
        </p:nvCxnSpPr>
        <p:spPr bwMode="auto">
          <a:xfrm rot="5400000">
            <a:off x="3382169" y="5534819"/>
            <a:ext cx="598487"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0" name="Straight Arrow Connector 56"/>
          <p:cNvCxnSpPr>
            <a:cxnSpLocks noChangeShapeType="1"/>
          </p:cNvCxnSpPr>
          <p:nvPr/>
        </p:nvCxnSpPr>
        <p:spPr bwMode="auto">
          <a:xfrm rot="5400000">
            <a:off x="3479007" y="5531644"/>
            <a:ext cx="598487"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1" name="Straight Arrow Connector 57"/>
          <p:cNvCxnSpPr>
            <a:cxnSpLocks noChangeShapeType="1"/>
          </p:cNvCxnSpPr>
          <p:nvPr/>
        </p:nvCxnSpPr>
        <p:spPr bwMode="auto">
          <a:xfrm rot="5400000">
            <a:off x="3579019" y="5531644"/>
            <a:ext cx="598487"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2" name="Straight Arrow Connector 58"/>
          <p:cNvCxnSpPr>
            <a:cxnSpLocks noChangeShapeType="1"/>
          </p:cNvCxnSpPr>
          <p:nvPr/>
        </p:nvCxnSpPr>
        <p:spPr bwMode="auto">
          <a:xfrm rot="5400000">
            <a:off x="3675857" y="5539581"/>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3" name="Straight Arrow Connector 59"/>
          <p:cNvCxnSpPr>
            <a:cxnSpLocks noChangeShapeType="1"/>
          </p:cNvCxnSpPr>
          <p:nvPr/>
        </p:nvCxnSpPr>
        <p:spPr bwMode="auto">
          <a:xfrm rot="5400000">
            <a:off x="3761582" y="5523706"/>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4" name="Straight Arrow Connector 60"/>
          <p:cNvCxnSpPr>
            <a:cxnSpLocks noChangeShapeType="1"/>
          </p:cNvCxnSpPr>
          <p:nvPr/>
        </p:nvCxnSpPr>
        <p:spPr bwMode="auto">
          <a:xfrm rot="5400000">
            <a:off x="3858419" y="5520531"/>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5" name="Straight Arrow Connector 61"/>
          <p:cNvCxnSpPr>
            <a:cxnSpLocks noChangeShapeType="1"/>
          </p:cNvCxnSpPr>
          <p:nvPr/>
        </p:nvCxnSpPr>
        <p:spPr bwMode="auto">
          <a:xfrm rot="5400000">
            <a:off x="3958432" y="5520531"/>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6" name="Straight Arrow Connector 62"/>
          <p:cNvCxnSpPr>
            <a:cxnSpLocks noChangeShapeType="1"/>
          </p:cNvCxnSpPr>
          <p:nvPr/>
        </p:nvCxnSpPr>
        <p:spPr bwMode="auto">
          <a:xfrm rot="5400000">
            <a:off x="4055269" y="5517356"/>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7" name="Straight Arrow Connector 63"/>
          <p:cNvCxnSpPr>
            <a:cxnSpLocks noChangeShapeType="1"/>
          </p:cNvCxnSpPr>
          <p:nvPr/>
        </p:nvCxnSpPr>
        <p:spPr bwMode="auto">
          <a:xfrm rot="5400000">
            <a:off x="4147344" y="5520531"/>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8" name="Straight Arrow Connector 64"/>
          <p:cNvCxnSpPr>
            <a:cxnSpLocks noChangeShapeType="1"/>
          </p:cNvCxnSpPr>
          <p:nvPr/>
        </p:nvCxnSpPr>
        <p:spPr bwMode="auto">
          <a:xfrm rot="5400000">
            <a:off x="4244182" y="5517356"/>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59" name="Straight Arrow Connector 65"/>
          <p:cNvCxnSpPr>
            <a:cxnSpLocks noChangeShapeType="1"/>
          </p:cNvCxnSpPr>
          <p:nvPr/>
        </p:nvCxnSpPr>
        <p:spPr bwMode="auto">
          <a:xfrm rot="5400000">
            <a:off x="4344194" y="5517356"/>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60" name="Straight Arrow Connector 66"/>
          <p:cNvCxnSpPr>
            <a:cxnSpLocks noChangeShapeType="1"/>
          </p:cNvCxnSpPr>
          <p:nvPr/>
        </p:nvCxnSpPr>
        <p:spPr bwMode="auto">
          <a:xfrm rot="5400000">
            <a:off x="4441032" y="5523706"/>
            <a:ext cx="598488" cy="9525"/>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261" name="Flowchart: Process 67"/>
          <p:cNvSpPr>
            <a:spLocks noChangeArrowheads="1"/>
          </p:cNvSpPr>
          <p:nvPr/>
        </p:nvSpPr>
        <p:spPr bwMode="auto">
          <a:xfrm>
            <a:off x="3052763" y="5849938"/>
            <a:ext cx="1981200" cy="439737"/>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r>
              <a:rPr lang="en-US"/>
              <a:t>Group skims</a:t>
            </a:r>
          </a:p>
          <a:p>
            <a:pPr algn="ctr"/>
            <a:r>
              <a:rPr lang="en-US"/>
              <a:t>User analysis</a:t>
            </a:r>
          </a:p>
          <a:p>
            <a:endParaRPr lang="en-US"/>
          </a:p>
        </p:txBody>
      </p:sp>
      <p:sp>
        <p:nvSpPr>
          <p:cNvPr id="9262" name="Flowchart: Process 68"/>
          <p:cNvSpPr>
            <a:spLocks noChangeArrowheads="1"/>
          </p:cNvSpPr>
          <p:nvPr/>
        </p:nvSpPr>
        <p:spPr bwMode="auto">
          <a:xfrm>
            <a:off x="4479925" y="5100638"/>
            <a:ext cx="2311400" cy="4127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r>
              <a:rPr lang="en-US" dirty="0" smtClean="0"/>
              <a:t>Central </a:t>
            </a:r>
            <a:br>
              <a:rPr lang="en-US" dirty="0" smtClean="0"/>
            </a:br>
            <a:r>
              <a:rPr lang="en-US" dirty="0" smtClean="0"/>
              <a:t>skims</a:t>
            </a:r>
            <a:endParaRPr lang="en-US" dirty="0"/>
          </a:p>
        </p:txBody>
      </p:sp>
      <p:sp>
        <p:nvSpPr>
          <p:cNvPr id="9263" name="Flowchart: Process 69"/>
          <p:cNvSpPr>
            <a:spLocks noChangeArrowheads="1"/>
          </p:cNvSpPr>
          <p:nvPr/>
        </p:nvSpPr>
        <p:spPr bwMode="auto">
          <a:xfrm>
            <a:off x="6661150" y="5262563"/>
            <a:ext cx="2290763" cy="561975"/>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dirty="0" smtClean="0"/>
              <a:t>≤ </a:t>
            </a:r>
            <a:r>
              <a:rPr lang="en-US" sz="1400" dirty="0"/>
              <a:t>10% selection</a:t>
            </a:r>
          </a:p>
          <a:p>
            <a:endParaRPr lang="en-US" dirty="0"/>
          </a:p>
        </p:txBody>
      </p:sp>
      <p:sp>
        <p:nvSpPr>
          <p:cNvPr id="9264" name="Flowchart: Process 70"/>
          <p:cNvSpPr>
            <a:spLocks noChangeArrowheads="1"/>
          </p:cNvSpPr>
          <p:nvPr/>
        </p:nvSpPr>
        <p:spPr bwMode="auto">
          <a:xfrm>
            <a:off x="6638925" y="4092575"/>
            <a:ext cx="2289175" cy="561975"/>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dirty="0"/>
              <a:t>RECO (~</a:t>
            </a:r>
            <a:r>
              <a:rPr lang="en-US" sz="1400" dirty="0" smtClean="0"/>
              <a:t>0.5 </a:t>
            </a:r>
            <a:r>
              <a:rPr lang="en-US" sz="1400" dirty="0"/>
              <a:t>MB/</a:t>
            </a:r>
            <a:r>
              <a:rPr lang="en-US" sz="1400" dirty="0" err="1"/>
              <a:t>evt</a:t>
            </a:r>
            <a:r>
              <a:rPr lang="en-US" sz="1400" dirty="0"/>
              <a:t>)</a:t>
            </a:r>
          </a:p>
          <a:p>
            <a:r>
              <a:rPr lang="en-US" sz="1400" dirty="0"/>
              <a:t>AOD (~</a:t>
            </a:r>
            <a:r>
              <a:rPr lang="en-US" sz="1400" dirty="0" smtClean="0"/>
              <a:t>0.3 </a:t>
            </a:r>
            <a:r>
              <a:rPr lang="en-US" sz="1400" dirty="0"/>
              <a:t>MB/</a:t>
            </a:r>
            <a:r>
              <a:rPr lang="en-US" sz="1400" dirty="0" err="1"/>
              <a:t>evt</a:t>
            </a:r>
            <a:r>
              <a:rPr lang="en-US" sz="1400" dirty="0"/>
              <a:t>)</a:t>
            </a:r>
          </a:p>
          <a:p>
            <a:endParaRPr lang="en-US" sz="1400" dirty="0"/>
          </a:p>
          <a:p>
            <a:endParaRPr lang="en-US" dirty="0"/>
          </a:p>
        </p:txBody>
      </p:sp>
      <p:cxnSp>
        <p:nvCxnSpPr>
          <p:cNvPr id="9265" name="Straight Arrow Connector 81"/>
          <p:cNvCxnSpPr>
            <a:cxnSpLocks noChangeShapeType="1"/>
          </p:cNvCxnSpPr>
          <p:nvPr/>
        </p:nvCxnSpPr>
        <p:spPr bwMode="auto">
          <a:xfrm flipH="1">
            <a:off x="2766786" y="2197100"/>
            <a:ext cx="366939" cy="2721"/>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66" name="Straight Arrow Connector 82"/>
          <p:cNvCxnSpPr>
            <a:cxnSpLocks noChangeShapeType="1"/>
          </p:cNvCxnSpPr>
          <p:nvPr/>
        </p:nvCxnSpPr>
        <p:spPr bwMode="auto">
          <a:xfrm flipH="1">
            <a:off x="2766786" y="2293940"/>
            <a:ext cx="363767" cy="14739"/>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67" name="Straight Arrow Connector 83"/>
          <p:cNvCxnSpPr>
            <a:cxnSpLocks noChangeShapeType="1"/>
          </p:cNvCxnSpPr>
          <p:nvPr/>
        </p:nvCxnSpPr>
        <p:spPr bwMode="auto">
          <a:xfrm flipH="1">
            <a:off x="2757714" y="2393950"/>
            <a:ext cx="372836" cy="907"/>
          </a:xfrm>
          <a:prstGeom prst="straightConnector1">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268" name="Flowchart: Process 84"/>
          <p:cNvSpPr>
            <a:spLocks noChangeArrowheads="1"/>
          </p:cNvSpPr>
          <p:nvPr/>
        </p:nvSpPr>
        <p:spPr bwMode="auto">
          <a:xfrm>
            <a:off x="1631950" y="1955800"/>
            <a:ext cx="1443038" cy="4381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dirty="0"/>
              <a:t>Calibration, alignment, monitoring</a:t>
            </a:r>
          </a:p>
        </p:txBody>
      </p:sp>
      <p:cxnSp>
        <p:nvCxnSpPr>
          <p:cNvPr id="9269" name="Elbow Connector 88"/>
          <p:cNvCxnSpPr>
            <a:cxnSpLocks noChangeShapeType="1"/>
          </p:cNvCxnSpPr>
          <p:nvPr/>
        </p:nvCxnSpPr>
        <p:spPr bwMode="auto">
          <a:xfrm rot="16200000" flipH="1">
            <a:off x="2450306" y="2788444"/>
            <a:ext cx="1006475" cy="731838"/>
          </a:xfrm>
          <a:prstGeom prst="bentConnector3">
            <a:avLst>
              <a:gd name="adj1" fmla="val 72472"/>
            </a:avLst>
          </a:prstGeom>
          <a:noFill/>
          <a:ln w="19050">
            <a:solidFill>
              <a:srgbClr val="FF0000"/>
            </a:solidFill>
            <a:prstDash val="sysDash"/>
            <a:round/>
            <a:headEnd/>
            <a:tailEnd type="arrow" w="med" len="med"/>
          </a:ln>
          <a:extLst>
            <a:ext uri="{909E8E84-426E-40dd-AFC4-6F175D3DCCD1}">
              <a14:hiddenFill xmlns:a14="http://schemas.microsoft.com/office/drawing/2010/main">
                <a:noFill/>
              </a14:hiddenFill>
            </a:ext>
          </a:extLst>
        </p:spPr>
      </p:cxnSp>
      <p:sp>
        <p:nvSpPr>
          <p:cNvPr id="9270" name="Rounded Rectangle 99"/>
          <p:cNvSpPr>
            <a:spLocks noChangeArrowheads="1"/>
          </p:cNvSpPr>
          <p:nvPr/>
        </p:nvSpPr>
        <p:spPr bwMode="auto">
          <a:xfrm>
            <a:off x="457200" y="989013"/>
            <a:ext cx="1003300" cy="404812"/>
          </a:xfrm>
          <a:prstGeom prst="roundRect">
            <a:avLst>
              <a:gd name="adj" fmla="val 16667"/>
            </a:avLst>
          </a:prstGeom>
          <a:solidFill>
            <a:srgbClr val="FFFFCC"/>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71" name="Flowchart: Process 100"/>
          <p:cNvSpPr>
            <a:spLocks noChangeArrowheads="1"/>
          </p:cNvSpPr>
          <p:nvPr/>
        </p:nvSpPr>
        <p:spPr bwMode="auto">
          <a:xfrm>
            <a:off x="658813" y="1014413"/>
            <a:ext cx="903287" cy="431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HLT</a:t>
            </a:r>
          </a:p>
        </p:txBody>
      </p:sp>
      <p:cxnSp>
        <p:nvCxnSpPr>
          <p:cNvPr id="9272" name="Elbow Connector 104"/>
          <p:cNvCxnSpPr>
            <a:cxnSpLocks noChangeShapeType="1"/>
            <a:endCxn id="9233" idx="1"/>
          </p:cNvCxnSpPr>
          <p:nvPr/>
        </p:nvCxnSpPr>
        <p:spPr bwMode="auto">
          <a:xfrm rot="5400000" flipH="1" flipV="1">
            <a:off x="2392363" y="1262063"/>
            <a:ext cx="762000" cy="527050"/>
          </a:xfrm>
          <a:prstGeom prst="bentConnector2">
            <a:avLst/>
          </a:prstGeom>
          <a:noFill/>
          <a:ln w="19050">
            <a:solidFill>
              <a:srgbClr val="FF0000"/>
            </a:solidFill>
            <a:prstDash val="sysDash"/>
            <a:round/>
            <a:headEnd/>
            <a:tailEnd type="arrow" w="med" len="med"/>
          </a:ln>
          <a:extLst>
            <a:ext uri="{909E8E84-426E-40dd-AFC4-6F175D3DCCD1}">
              <a14:hiddenFill xmlns:a14="http://schemas.microsoft.com/office/drawing/2010/main">
                <a:noFill/>
              </a14:hiddenFill>
            </a:ext>
          </a:extLst>
        </p:spPr>
      </p:cxnSp>
      <p:sp>
        <p:nvSpPr>
          <p:cNvPr id="9273" name="Flowchart: Process 117"/>
          <p:cNvSpPr>
            <a:spLocks noChangeArrowheads="1"/>
          </p:cNvSpPr>
          <p:nvPr/>
        </p:nvSpPr>
        <p:spPr bwMode="auto">
          <a:xfrm>
            <a:off x="6650038" y="2119313"/>
            <a:ext cx="2289175" cy="560387"/>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dirty="0"/>
              <a:t>RAW (</a:t>
            </a:r>
            <a:r>
              <a:rPr lang="en-US" sz="1400" dirty="0" smtClean="0"/>
              <a:t>~0.5 </a:t>
            </a:r>
            <a:r>
              <a:rPr lang="en-US" sz="1400" dirty="0"/>
              <a:t>MB/</a:t>
            </a:r>
            <a:r>
              <a:rPr lang="en-US" sz="1400" dirty="0" err="1"/>
              <a:t>evt</a:t>
            </a:r>
            <a:r>
              <a:rPr lang="en-US" sz="1400" dirty="0"/>
              <a:t>)</a:t>
            </a:r>
          </a:p>
          <a:p>
            <a:endParaRPr lang="en-US" dirty="0"/>
          </a:p>
        </p:txBody>
      </p:sp>
      <p:sp>
        <p:nvSpPr>
          <p:cNvPr id="9274" name="Rounded Rectangle 118"/>
          <p:cNvSpPr>
            <a:spLocks noChangeArrowheads="1"/>
          </p:cNvSpPr>
          <p:nvPr/>
        </p:nvSpPr>
        <p:spPr bwMode="auto">
          <a:xfrm>
            <a:off x="431800" y="1989138"/>
            <a:ext cx="1003300" cy="404812"/>
          </a:xfrm>
          <a:prstGeom prst="roundRect">
            <a:avLst>
              <a:gd name="adj" fmla="val 16667"/>
            </a:avLst>
          </a:prstGeom>
          <a:solidFill>
            <a:srgbClr val="CC9900"/>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75" name="Flowchart: Process 119"/>
          <p:cNvSpPr>
            <a:spLocks noChangeArrowheads="1"/>
          </p:cNvSpPr>
          <p:nvPr/>
        </p:nvSpPr>
        <p:spPr bwMode="auto">
          <a:xfrm>
            <a:off x="631825" y="2014538"/>
            <a:ext cx="903288" cy="431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CAF</a:t>
            </a:r>
          </a:p>
        </p:txBody>
      </p:sp>
      <p:sp>
        <p:nvSpPr>
          <p:cNvPr id="9276" name="Rounded Rectangle 120"/>
          <p:cNvSpPr>
            <a:spLocks noChangeArrowheads="1"/>
          </p:cNvSpPr>
          <p:nvPr/>
        </p:nvSpPr>
        <p:spPr bwMode="auto">
          <a:xfrm>
            <a:off x="454025" y="2790825"/>
            <a:ext cx="1003300" cy="406400"/>
          </a:xfrm>
          <a:prstGeom prst="roundRect">
            <a:avLst>
              <a:gd name="adj" fmla="val 16667"/>
            </a:avLst>
          </a:prstGeom>
          <a:solidFill>
            <a:srgbClr val="CCFFFF"/>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77" name="Flowchart: Process 121"/>
          <p:cNvSpPr>
            <a:spLocks noChangeArrowheads="1"/>
          </p:cNvSpPr>
          <p:nvPr/>
        </p:nvSpPr>
        <p:spPr bwMode="auto">
          <a:xfrm>
            <a:off x="565150" y="2817813"/>
            <a:ext cx="903288" cy="430212"/>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Tier-0</a:t>
            </a:r>
          </a:p>
        </p:txBody>
      </p:sp>
      <p:sp>
        <p:nvSpPr>
          <p:cNvPr id="9278" name="Rounded Rectangle 122"/>
          <p:cNvSpPr>
            <a:spLocks noChangeArrowheads="1"/>
          </p:cNvSpPr>
          <p:nvPr/>
        </p:nvSpPr>
        <p:spPr bwMode="auto">
          <a:xfrm>
            <a:off x="476250" y="4699000"/>
            <a:ext cx="1003300" cy="404813"/>
          </a:xfrm>
          <a:prstGeom prst="roundRect">
            <a:avLst>
              <a:gd name="adj" fmla="val 16667"/>
            </a:avLst>
          </a:prstGeom>
          <a:solidFill>
            <a:srgbClr val="99FF99"/>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79" name="Flowchart: Process 123"/>
          <p:cNvSpPr>
            <a:spLocks noChangeArrowheads="1"/>
          </p:cNvSpPr>
          <p:nvPr/>
        </p:nvSpPr>
        <p:spPr bwMode="auto">
          <a:xfrm>
            <a:off x="554038" y="4724400"/>
            <a:ext cx="903287" cy="431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Tier-1</a:t>
            </a:r>
          </a:p>
        </p:txBody>
      </p:sp>
      <p:sp>
        <p:nvSpPr>
          <p:cNvPr id="9280" name="Rounded Rectangle 124"/>
          <p:cNvSpPr>
            <a:spLocks noChangeArrowheads="1"/>
          </p:cNvSpPr>
          <p:nvPr/>
        </p:nvSpPr>
        <p:spPr bwMode="auto">
          <a:xfrm>
            <a:off x="490538" y="5780088"/>
            <a:ext cx="1004887" cy="404812"/>
          </a:xfrm>
          <a:prstGeom prst="roundRect">
            <a:avLst>
              <a:gd name="adj" fmla="val 16667"/>
            </a:avLst>
          </a:prstGeom>
          <a:solidFill>
            <a:srgbClr val="FFCC00"/>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pPr algn="ctr"/>
            <a:endParaRPr lang="en-US"/>
          </a:p>
        </p:txBody>
      </p:sp>
      <p:sp>
        <p:nvSpPr>
          <p:cNvPr id="9281" name="Flowchart: Process 125"/>
          <p:cNvSpPr>
            <a:spLocks noChangeArrowheads="1"/>
          </p:cNvSpPr>
          <p:nvPr/>
        </p:nvSpPr>
        <p:spPr bwMode="auto">
          <a:xfrm>
            <a:off x="546100" y="5805488"/>
            <a:ext cx="903288" cy="431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a:t>Tier-2</a:t>
            </a:r>
          </a:p>
        </p:txBody>
      </p:sp>
      <p:sp>
        <p:nvSpPr>
          <p:cNvPr id="86" name="TextBox 85"/>
          <p:cNvSpPr txBox="1"/>
          <p:nvPr/>
        </p:nvSpPr>
        <p:spPr>
          <a:xfrm>
            <a:off x="3010821" y="1639230"/>
            <a:ext cx="523220" cy="1108436"/>
          </a:xfrm>
          <a:prstGeom prst="rect">
            <a:avLst/>
          </a:prstGeom>
          <a:noFill/>
          <a:ln>
            <a:noFill/>
          </a:ln>
        </p:spPr>
        <p:txBody>
          <a:bodyPr vert="vert270">
            <a:spAutoFit/>
          </a:bodyPr>
          <a:lstStyle/>
          <a:p>
            <a:pPr algn="ctr">
              <a:defRPr/>
            </a:pPr>
            <a:r>
              <a:rPr lang="en-US" sz="1000" dirty="0">
                <a:latin typeface="Arial" pitchFamily="34" charset="0"/>
                <a:ea typeface="+mn-ea"/>
              </a:rPr>
              <a:t>Express</a:t>
            </a:r>
            <a:r>
              <a:rPr lang="en-US" sz="1200" dirty="0">
                <a:latin typeface="Arial" pitchFamily="34" charset="0"/>
                <a:ea typeface="+mn-ea"/>
              </a:rPr>
              <a:t> </a:t>
            </a:r>
            <a:r>
              <a:rPr lang="en-US" sz="1000" dirty="0">
                <a:latin typeface="Arial" pitchFamily="34" charset="0"/>
                <a:ea typeface="+mn-ea"/>
              </a:rPr>
              <a:t>Processing</a:t>
            </a:r>
          </a:p>
        </p:txBody>
      </p:sp>
      <p:sp>
        <p:nvSpPr>
          <p:cNvPr id="9284" name="Flowchart: Process 30"/>
          <p:cNvSpPr>
            <a:spLocks noChangeArrowheads="1"/>
          </p:cNvSpPr>
          <p:nvPr/>
        </p:nvSpPr>
        <p:spPr bwMode="auto">
          <a:xfrm>
            <a:off x="6661150" y="3500438"/>
            <a:ext cx="2290763" cy="561975"/>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a:t>Within 48 hours</a:t>
            </a:r>
          </a:p>
        </p:txBody>
      </p:sp>
      <p:sp>
        <p:nvSpPr>
          <p:cNvPr id="9285" name="Flowchart: Process 69"/>
          <p:cNvSpPr>
            <a:spLocks noChangeArrowheads="1"/>
          </p:cNvSpPr>
          <p:nvPr/>
        </p:nvSpPr>
        <p:spPr bwMode="auto">
          <a:xfrm>
            <a:off x="6624638" y="4545013"/>
            <a:ext cx="2290762" cy="561975"/>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sz="1400"/>
          </a:p>
          <a:p>
            <a:r>
              <a:rPr lang="en-US"/>
              <a:t>Re-reconstruction</a:t>
            </a:r>
          </a:p>
          <a:p>
            <a:endParaRPr lang="en-US"/>
          </a:p>
        </p:txBody>
      </p:sp>
      <p:sp>
        <p:nvSpPr>
          <p:cNvPr id="9286" name="Flowchart: Process 69"/>
          <p:cNvSpPr>
            <a:spLocks noChangeArrowheads="1"/>
          </p:cNvSpPr>
          <p:nvPr/>
        </p:nvSpPr>
        <p:spPr bwMode="auto">
          <a:xfrm>
            <a:off x="6467475" y="5927725"/>
            <a:ext cx="2632075" cy="730250"/>
          </a:xfrm>
          <a:prstGeom prst="flowChartProcess">
            <a:avLst/>
          </a:prstGeom>
          <a:solidFill>
            <a:srgbClr val="FFFFCC"/>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dirty="0"/>
              <a:t>Asymptotically base analysis on highly selected samples &amp; summarized formats </a:t>
            </a:r>
          </a:p>
          <a:p>
            <a:endParaRPr lang="en-US" dirty="0"/>
          </a:p>
        </p:txBody>
      </p:sp>
      <p:sp>
        <p:nvSpPr>
          <p:cNvPr id="9287" name="Flowchart: Process 69"/>
          <p:cNvSpPr>
            <a:spLocks noChangeArrowheads="1"/>
          </p:cNvSpPr>
          <p:nvPr/>
        </p:nvSpPr>
        <p:spPr bwMode="auto">
          <a:xfrm>
            <a:off x="6819900" y="715963"/>
            <a:ext cx="2157413" cy="730250"/>
          </a:xfrm>
          <a:prstGeom prst="flowChartProcess">
            <a:avLst/>
          </a:prstGeom>
          <a:solidFill>
            <a:srgbClr val="FFFFCC"/>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r>
              <a:rPr lang="en-US" sz="1400"/>
              <a:t>Split data to prioritize processing and facilitate distribution</a:t>
            </a:r>
          </a:p>
          <a:p>
            <a:endParaRPr lang="en-US"/>
          </a:p>
        </p:txBody>
      </p:sp>
    </p:spTree>
    <p:extLst>
      <p:ext uri="{BB962C8B-B14F-4D97-AF65-F5344CB8AC3E}">
        <p14:creationId xmlns:p14="http://schemas.microsoft.com/office/powerpoint/2010/main" val="8995559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3740150"/>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4" name="Picture 4" descr="WLCG-utiliza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685800"/>
            <a:ext cx="49291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itle 1"/>
          <p:cNvSpPr>
            <a:spLocks noGrp="1"/>
          </p:cNvSpPr>
          <p:nvPr>
            <p:ph type="title"/>
          </p:nvPr>
        </p:nvSpPr>
        <p:spPr/>
        <p:txBody>
          <a:bodyPr/>
          <a:lstStyle/>
          <a:p>
            <a:r>
              <a:rPr lang="en-US" dirty="0" smtClean="0">
                <a:latin typeface="Arial" charset="0"/>
                <a:ea typeface="ＭＳ Ｐゴシック" charset="0"/>
                <a:cs typeface="ＭＳ Ｐゴシック" charset="0"/>
              </a:rPr>
              <a:t>WLCG 2010-2012 utilization</a:t>
            </a:r>
            <a:endParaRPr lang="en-US" dirty="0">
              <a:latin typeface="Arial" charset="0"/>
              <a:ea typeface="ＭＳ Ｐゴシック" charset="0"/>
              <a:cs typeface="ＭＳ Ｐゴシック" charset="0"/>
            </a:endParaRPr>
          </a:p>
        </p:txBody>
      </p:sp>
      <p:sp>
        <p:nvSpPr>
          <p:cNvPr id="10547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08DD20-84F9-094C-9C53-7B60FA7D0F49}" type="slidenum">
              <a:rPr lang="en-GB" sz="800">
                <a:latin typeface="Times New Roman" charset="0"/>
              </a:rPr>
              <a:pPr eaLnBrk="1" hangingPunct="1"/>
              <a:t>35</a:t>
            </a:fld>
            <a:endParaRPr lang="en-GB" sz="800">
              <a:latin typeface="Times New Roman" charset="0"/>
            </a:endParaRPr>
          </a:p>
        </p:txBody>
      </p:sp>
      <p:pic>
        <p:nvPicPr>
          <p:cNvPr id="1054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7163" y="4318000"/>
            <a:ext cx="252253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5" descr="WLCG-throughput.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688975"/>
            <a:ext cx="41275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Box 7"/>
          <p:cNvSpPr txBox="1">
            <a:spLocks noChangeArrowheads="1"/>
          </p:cNvSpPr>
          <p:nvPr/>
        </p:nvSpPr>
        <p:spPr bwMode="auto">
          <a:xfrm>
            <a:off x="5511800" y="1282700"/>
            <a:ext cx="1219200" cy="3698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1 PB</a:t>
            </a:r>
            <a:r>
              <a:rPr lang="en-US" sz="1800" dirty="0" smtClean="0"/>
              <a:t>/day</a:t>
            </a:r>
            <a:endParaRPr lang="en-US" sz="1800" dirty="0"/>
          </a:p>
        </p:txBody>
      </p:sp>
      <p:sp>
        <p:nvSpPr>
          <p:cNvPr id="105480" name="TextBox 8"/>
          <p:cNvSpPr txBox="1">
            <a:spLocks noChangeArrowheads="1"/>
          </p:cNvSpPr>
          <p:nvPr/>
        </p:nvSpPr>
        <p:spPr bwMode="auto">
          <a:xfrm>
            <a:off x="4178300" y="38227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100 PB</a:t>
            </a:r>
          </a:p>
        </p:txBody>
      </p:sp>
      <p:sp>
        <p:nvSpPr>
          <p:cNvPr id="105481" name="TextBox 9"/>
          <p:cNvSpPr txBox="1">
            <a:spLocks noChangeArrowheads="1"/>
          </p:cNvSpPr>
          <p:nvPr/>
        </p:nvSpPr>
        <p:spPr bwMode="auto">
          <a:xfrm>
            <a:off x="6515100" y="5003800"/>
            <a:ext cx="1866900" cy="58477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Tape storage at CERN </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Grp="1" noChangeArrowheads="1"/>
          </p:cNvSpPr>
          <p:nvPr>
            <p:ph type="title"/>
          </p:nvPr>
        </p:nvSpPr>
        <p:spPr/>
        <p:txBody>
          <a:bodyPr/>
          <a:lstStyle/>
          <a:p>
            <a:r>
              <a:rPr lang="es-ES" dirty="0" err="1" smtClean="0">
                <a:latin typeface="Arial" charset="0"/>
                <a:ea typeface="ＭＳ Ｐゴシック" charset="0"/>
                <a:cs typeface="ＭＳ Ｐゴシック" charset="0"/>
              </a:rPr>
              <a:t>Explosion</a:t>
            </a:r>
            <a:r>
              <a:rPr lang="es-ES" dirty="0" smtClean="0">
                <a:latin typeface="Arial" charset="0"/>
                <a:ea typeface="ＭＳ Ｐゴシック" charset="0"/>
                <a:cs typeface="ＭＳ Ｐゴシック" charset="0"/>
              </a:rPr>
              <a:t> of </a:t>
            </a:r>
            <a:r>
              <a:rPr lang="es-ES" dirty="0" err="1" smtClean="0">
                <a:latin typeface="Arial" charset="0"/>
                <a:ea typeface="ＭＳ Ｐゴシック" charset="0"/>
                <a:cs typeface="ＭＳ Ｐゴシック" charset="0"/>
              </a:rPr>
              <a:t>scientific</a:t>
            </a:r>
            <a:r>
              <a:rPr lang="es-ES" dirty="0" smtClean="0">
                <a:latin typeface="Arial" charset="0"/>
                <a:ea typeface="ＭＳ Ｐゴシック" charset="0"/>
                <a:cs typeface="ＭＳ Ｐゴシック" charset="0"/>
              </a:rPr>
              <a:t> data</a:t>
            </a:r>
            <a:endParaRPr lang="es-ES" dirty="0">
              <a:latin typeface="Arial" charset="0"/>
              <a:ea typeface="ＭＳ Ｐゴシック" charset="0"/>
              <a:cs typeface="ＭＳ Ｐゴシック" charset="0"/>
            </a:endParaRPr>
          </a:p>
        </p:txBody>
      </p:sp>
      <p:pic>
        <p:nvPicPr>
          <p:cNvPr id="318469" name="Picture 5"/>
          <p:cNvPicPr>
            <a:picLocks noChangeAspect="1" noChangeArrowheads="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804863"/>
            <a:ext cx="9212263"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8471" name="Rectangle 7"/>
          <p:cNvSpPr>
            <a:spLocks noChangeArrowheads="1"/>
          </p:cNvSpPr>
          <p:nvPr/>
        </p:nvSpPr>
        <p:spPr bwMode="auto">
          <a:xfrm>
            <a:off x="-1" y="981075"/>
            <a:ext cx="8932333" cy="5530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20000"/>
              </a:spcBef>
              <a:defRPr/>
            </a:pPr>
            <a:r>
              <a:rPr lang="es-ES" sz="2400" dirty="0">
                <a:solidFill>
                  <a:schemeClr val="bg1"/>
                </a:solidFill>
              </a:rPr>
              <a:t>	</a:t>
            </a:r>
            <a:r>
              <a:rPr lang="es-ES" sz="2400" dirty="0" smtClean="0">
                <a:solidFill>
                  <a:schemeClr val="bg1"/>
                </a:solidFill>
              </a:rPr>
              <a:t> </a:t>
            </a:r>
            <a:r>
              <a:rPr lang="es-ES" sz="2400" b="1" dirty="0" err="1" smtClean="0">
                <a:solidFill>
                  <a:srgbClr val="FFFF00"/>
                </a:solidFill>
                <a:effectLst>
                  <a:outerShdw blurRad="38100" dist="38100" dir="2700000" algn="tl">
                    <a:srgbClr val="DDDDDD"/>
                  </a:outerShdw>
                </a:effectLst>
              </a:rPr>
              <a:t>Particle</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physics</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is</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not</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the</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only</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scientific</a:t>
            </a:r>
            <a:r>
              <a:rPr lang="es-ES" sz="2400" b="1" dirty="0" smtClean="0">
                <a:solidFill>
                  <a:srgbClr val="FFFF00"/>
                </a:solidFill>
                <a:effectLst>
                  <a:outerShdw blurRad="38100" dist="38100" dir="2700000" algn="tl">
                    <a:srgbClr val="DDDDDD"/>
                  </a:outerShdw>
                </a:effectLst>
              </a:rPr>
              <a:t> </a:t>
            </a:r>
            <a:r>
              <a:rPr lang="es-ES" sz="2400" b="1" dirty="0" err="1" smtClean="0">
                <a:solidFill>
                  <a:srgbClr val="FFFF00"/>
                </a:solidFill>
                <a:effectLst>
                  <a:outerShdw blurRad="38100" dist="38100" dir="2700000" algn="tl">
                    <a:srgbClr val="DDDDDD"/>
                  </a:outerShdw>
                </a:effectLst>
              </a:rPr>
              <a:t>discipine</a:t>
            </a:r>
            <a:r>
              <a:rPr lang="es-ES" sz="2400" b="1" dirty="0" smtClean="0">
                <a:solidFill>
                  <a:srgbClr val="FFFF00"/>
                </a:solidFill>
                <a:effectLst>
                  <a:outerShdw blurRad="38100" dist="38100" dir="2700000" algn="tl">
                    <a:srgbClr val="DDDDDD"/>
                  </a:outerShdw>
                </a:effectLst>
              </a:rPr>
              <a:t> </a:t>
            </a:r>
            <a:r>
              <a:rPr lang="es-ES" sz="2400" dirty="0" smtClean="0">
                <a:solidFill>
                  <a:schemeClr val="bg1"/>
                </a:solidFill>
              </a:rPr>
              <a:t>in </a:t>
            </a:r>
            <a:r>
              <a:rPr lang="es-ES" sz="2400" dirty="0" err="1" smtClean="0">
                <a:solidFill>
                  <a:schemeClr val="bg1"/>
                </a:solidFill>
              </a:rPr>
              <a:t>which</a:t>
            </a:r>
            <a:r>
              <a:rPr lang="es-ES" sz="2400" dirty="0" smtClean="0">
                <a:solidFill>
                  <a:schemeClr val="bg1"/>
                </a:solidFill>
              </a:rPr>
              <a:t> </a:t>
            </a:r>
            <a:r>
              <a:rPr lang="es-ES" sz="2400" dirty="0" err="1" smtClean="0">
                <a:solidFill>
                  <a:schemeClr val="bg1"/>
                </a:solidFill>
              </a:rPr>
              <a:t>there</a:t>
            </a:r>
            <a:r>
              <a:rPr lang="es-ES" sz="2400" dirty="0" smtClean="0">
                <a:solidFill>
                  <a:schemeClr val="bg1"/>
                </a:solidFill>
              </a:rPr>
              <a:t> </a:t>
            </a:r>
            <a:r>
              <a:rPr lang="es-ES" sz="2400" dirty="0" err="1" smtClean="0">
                <a:solidFill>
                  <a:schemeClr val="bg1"/>
                </a:solidFill>
              </a:rPr>
              <a:t>is</a:t>
            </a:r>
            <a:r>
              <a:rPr lang="es-ES" sz="2400" dirty="0" smtClean="0">
                <a:solidFill>
                  <a:schemeClr val="bg1"/>
                </a:solidFill>
              </a:rPr>
              <a:t> </a:t>
            </a:r>
            <a:r>
              <a:rPr lang="es-ES" sz="2400" dirty="0" err="1" smtClean="0">
                <a:solidFill>
                  <a:schemeClr val="bg1"/>
                </a:solidFill>
              </a:rPr>
              <a:t>an</a:t>
            </a:r>
            <a:r>
              <a:rPr lang="es-ES" sz="2400" dirty="0" smtClean="0">
                <a:solidFill>
                  <a:schemeClr val="bg1"/>
                </a:solidFill>
              </a:rPr>
              <a:t> </a:t>
            </a:r>
            <a:r>
              <a:rPr lang="es-ES" sz="2400" dirty="0" err="1" smtClean="0">
                <a:solidFill>
                  <a:schemeClr val="bg1"/>
                </a:solidFill>
              </a:rPr>
              <a:t>explosion</a:t>
            </a:r>
            <a:r>
              <a:rPr lang="es-ES" sz="2400" dirty="0" smtClean="0">
                <a:solidFill>
                  <a:schemeClr val="bg1"/>
                </a:solidFill>
              </a:rPr>
              <a:t> of data</a:t>
            </a:r>
            <a:endParaRPr lang="es-ES" sz="2400" dirty="0">
              <a:solidFill>
                <a:schemeClr val="bg1"/>
              </a:solidFill>
            </a:endParaRPr>
          </a:p>
          <a:p>
            <a:pPr marL="342900" indent="-342900">
              <a:spcBef>
                <a:spcPct val="50000"/>
              </a:spcBef>
              <a:defRPr/>
            </a:pPr>
            <a:r>
              <a:rPr lang="es-ES" sz="2400" dirty="0">
                <a:solidFill>
                  <a:schemeClr val="bg1"/>
                </a:solidFill>
              </a:rPr>
              <a:t>	</a:t>
            </a:r>
          </a:p>
          <a:p>
            <a:pPr marL="342900" indent="-342900">
              <a:spcBef>
                <a:spcPct val="50000"/>
              </a:spcBef>
              <a:defRPr/>
            </a:pPr>
            <a:r>
              <a:rPr lang="es-ES" sz="2400" dirty="0">
                <a:solidFill>
                  <a:schemeClr val="bg1"/>
                </a:solidFill>
              </a:rPr>
              <a:t>	</a:t>
            </a:r>
            <a:r>
              <a:rPr lang="es-ES" sz="2400" dirty="0" err="1" smtClean="0">
                <a:solidFill>
                  <a:schemeClr val="bg1"/>
                </a:solidFill>
              </a:rPr>
              <a:t>Scientific</a:t>
            </a:r>
            <a:r>
              <a:rPr lang="es-ES" sz="2400" dirty="0" smtClean="0">
                <a:solidFill>
                  <a:schemeClr val="bg1"/>
                </a:solidFill>
              </a:rPr>
              <a:t> </a:t>
            </a:r>
            <a:r>
              <a:rPr lang="es-ES" sz="2400" dirty="0" err="1" smtClean="0">
                <a:solidFill>
                  <a:schemeClr val="bg1"/>
                </a:solidFill>
              </a:rPr>
              <a:t>instruments</a:t>
            </a:r>
            <a:r>
              <a:rPr lang="es-ES" sz="2400" dirty="0" smtClean="0">
                <a:solidFill>
                  <a:schemeClr val="bg1"/>
                </a:solidFill>
              </a:rPr>
              <a:t> </a:t>
            </a:r>
            <a:r>
              <a:rPr lang="es-ES" sz="2400" dirty="0" err="1" smtClean="0">
                <a:solidFill>
                  <a:schemeClr val="bg1"/>
                </a:solidFill>
              </a:rPr>
              <a:t>get</a:t>
            </a:r>
            <a:r>
              <a:rPr lang="es-ES" sz="2400" dirty="0" smtClean="0">
                <a:solidFill>
                  <a:schemeClr val="bg1"/>
                </a:solidFill>
              </a:rPr>
              <a:t> </a:t>
            </a:r>
            <a:r>
              <a:rPr lang="es-ES" sz="2400" dirty="0" err="1" smtClean="0">
                <a:solidFill>
                  <a:schemeClr val="bg1"/>
                </a:solidFill>
              </a:rPr>
              <a:t>digitized</a:t>
            </a:r>
            <a:r>
              <a:rPr lang="es-ES" sz="2400" dirty="0" smtClean="0">
                <a:solidFill>
                  <a:schemeClr val="bg1"/>
                </a:solidFill>
              </a:rPr>
              <a:t>, and </a:t>
            </a:r>
            <a:r>
              <a:rPr lang="es-ES" sz="2400" dirty="0" err="1" smtClean="0">
                <a:solidFill>
                  <a:schemeClr val="bg1"/>
                </a:solidFill>
              </a:rPr>
              <a:t>its</a:t>
            </a:r>
            <a:r>
              <a:rPr lang="es-ES" sz="2400" dirty="0" smtClean="0">
                <a:solidFill>
                  <a:schemeClr val="bg1"/>
                </a:solidFill>
              </a:rPr>
              <a:t> </a:t>
            </a:r>
            <a:r>
              <a:rPr lang="es-ES" sz="2400" dirty="0" err="1" smtClean="0">
                <a:solidFill>
                  <a:schemeClr val="bg1"/>
                </a:solidFill>
              </a:rPr>
              <a:t>precision</a:t>
            </a:r>
            <a:r>
              <a:rPr lang="es-ES" sz="2400" dirty="0" smtClean="0">
                <a:solidFill>
                  <a:schemeClr val="bg1"/>
                </a:solidFill>
              </a:rPr>
              <a:t> </a:t>
            </a:r>
            <a:r>
              <a:rPr lang="es-ES" sz="2400" dirty="0" err="1" smtClean="0">
                <a:solidFill>
                  <a:schemeClr val="bg1"/>
                </a:solidFill>
              </a:rPr>
              <a:t>increases</a:t>
            </a:r>
            <a:endParaRPr lang="es-ES" sz="2400" dirty="0">
              <a:solidFill>
                <a:schemeClr val="bg1"/>
              </a:solidFill>
            </a:endParaRPr>
          </a:p>
          <a:p>
            <a:pPr marL="342900" indent="-342900">
              <a:spcBef>
                <a:spcPct val="50000"/>
              </a:spcBef>
              <a:defRPr/>
            </a:pPr>
            <a:endParaRPr lang="es-ES" sz="1000" dirty="0">
              <a:solidFill>
                <a:schemeClr val="bg1"/>
              </a:solidFill>
            </a:endParaRPr>
          </a:p>
          <a:p>
            <a:pPr marL="742950" lvl="1" indent="-285750">
              <a:spcBef>
                <a:spcPct val="20000"/>
              </a:spcBef>
              <a:buFontTx/>
              <a:buChar char="–"/>
              <a:defRPr/>
            </a:pPr>
            <a:r>
              <a:rPr lang="es-ES" sz="2400" dirty="0" err="1" smtClean="0">
                <a:solidFill>
                  <a:schemeClr val="bg1"/>
                </a:solidFill>
              </a:rPr>
              <a:t>Exponential</a:t>
            </a:r>
            <a:r>
              <a:rPr lang="es-ES" sz="2400" dirty="0" smtClean="0">
                <a:solidFill>
                  <a:schemeClr val="bg1"/>
                </a:solidFill>
              </a:rPr>
              <a:t> </a:t>
            </a:r>
            <a:r>
              <a:rPr lang="es-ES" sz="2400" dirty="0" err="1" smtClean="0">
                <a:solidFill>
                  <a:schemeClr val="bg1"/>
                </a:solidFill>
              </a:rPr>
              <a:t>increase</a:t>
            </a:r>
            <a:r>
              <a:rPr lang="es-ES" sz="2400" dirty="0" smtClean="0">
                <a:solidFill>
                  <a:schemeClr val="bg1"/>
                </a:solidFill>
              </a:rPr>
              <a:t> of data in </a:t>
            </a:r>
            <a:r>
              <a:rPr lang="es-ES" sz="2400" dirty="0" err="1" smtClean="0">
                <a:solidFill>
                  <a:schemeClr val="bg1"/>
                </a:solidFill>
              </a:rPr>
              <a:t>many</a:t>
            </a:r>
            <a:r>
              <a:rPr lang="es-ES" sz="2400" dirty="0" smtClean="0">
                <a:solidFill>
                  <a:schemeClr val="bg1"/>
                </a:solidFill>
              </a:rPr>
              <a:t> </a:t>
            </a:r>
            <a:r>
              <a:rPr lang="es-ES" sz="2400" dirty="0" err="1" smtClean="0">
                <a:solidFill>
                  <a:schemeClr val="bg1"/>
                </a:solidFill>
              </a:rPr>
              <a:t>fields</a:t>
            </a:r>
            <a:endParaRPr lang="es-ES" sz="2400" b="1" dirty="0">
              <a:solidFill>
                <a:schemeClr val="bg1"/>
              </a:solidFill>
              <a:effectLst>
                <a:outerShdw blurRad="38100" dist="38100" dir="2700000" algn="tl">
                  <a:srgbClr val="DDDDDD"/>
                </a:outerShdw>
              </a:effectLst>
            </a:endParaRPr>
          </a:p>
          <a:p>
            <a:pPr marL="342900" indent="-342900">
              <a:spcBef>
                <a:spcPct val="50000"/>
              </a:spcBef>
              <a:defRPr/>
            </a:pPr>
            <a:r>
              <a:rPr lang="es-ES" sz="2400" dirty="0">
                <a:solidFill>
                  <a:schemeClr val="bg1"/>
                </a:solidFill>
              </a:rPr>
              <a:t>	</a:t>
            </a:r>
          </a:p>
          <a:p>
            <a:pPr marL="342900" indent="-342900">
              <a:spcBef>
                <a:spcPct val="50000"/>
              </a:spcBef>
              <a:defRPr/>
            </a:pPr>
            <a:r>
              <a:rPr lang="es-ES" sz="2400" dirty="0">
                <a:solidFill>
                  <a:schemeClr val="bg1"/>
                </a:solidFill>
              </a:rPr>
              <a:t>	</a:t>
            </a:r>
            <a:r>
              <a:rPr lang="es-ES" sz="2400" dirty="0" smtClean="0">
                <a:solidFill>
                  <a:schemeClr val="bg1"/>
                </a:solidFill>
              </a:rPr>
              <a:t>In </a:t>
            </a:r>
            <a:r>
              <a:rPr lang="es-ES" sz="2400" dirty="0" err="1" smtClean="0">
                <a:solidFill>
                  <a:schemeClr val="bg1"/>
                </a:solidFill>
              </a:rPr>
              <a:t>few</a:t>
            </a:r>
            <a:r>
              <a:rPr lang="es-ES" sz="2400" dirty="0" smtClean="0">
                <a:solidFill>
                  <a:schemeClr val="bg1"/>
                </a:solidFill>
              </a:rPr>
              <a:t> </a:t>
            </a:r>
            <a:r>
              <a:rPr lang="es-ES" sz="2400" dirty="0" err="1" smtClean="0">
                <a:solidFill>
                  <a:schemeClr val="bg1"/>
                </a:solidFill>
              </a:rPr>
              <a:t>year</a:t>
            </a:r>
            <a:r>
              <a:rPr lang="es-ES" sz="2400" dirty="0" smtClean="0">
                <a:solidFill>
                  <a:schemeClr val="bg1"/>
                </a:solidFill>
              </a:rPr>
              <a:t> </a:t>
            </a:r>
            <a:r>
              <a:rPr lang="es-ES" sz="2400" dirty="0" err="1" smtClean="0">
                <a:solidFill>
                  <a:schemeClr val="bg1"/>
                </a:solidFill>
              </a:rPr>
              <a:t>we</a:t>
            </a:r>
            <a:r>
              <a:rPr lang="es-ES" sz="2400" dirty="0" smtClean="0">
                <a:solidFill>
                  <a:schemeClr val="bg1"/>
                </a:solidFill>
              </a:rPr>
              <a:t> </a:t>
            </a:r>
            <a:r>
              <a:rPr lang="es-ES" sz="2400" dirty="0" err="1" smtClean="0">
                <a:solidFill>
                  <a:schemeClr val="bg1"/>
                </a:solidFill>
              </a:rPr>
              <a:t>will</a:t>
            </a:r>
            <a:r>
              <a:rPr lang="es-ES" sz="2400" dirty="0" smtClean="0">
                <a:solidFill>
                  <a:schemeClr val="bg1"/>
                </a:solidFill>
              </a:rPr>
              <a:t> </a:t>
            </a:r>
            <a:r>
              <a:rPr lang="es-ES" sz="2400" dirty="0" err="1" smtClean="0">
                <a:solidFill>
                  <a:schemeClr val="bg1"/>
                </a:solidFill>
              </a:rPr>
              <a:t>have</a:t>
            </a:r>
            <a:r>
              <a:rPr lang="es-ES" sz="2400" dirty="0" smtClean="0">
                <a:solidFill>
                  <a:schemeClr val="bg1"/>
                </a:solidFill>
              </a:rPr>
              <a:t> </a:t>
            </a:r>
            <a:r>
              <a:rPr lang="es-ES" sz="2400" dirty="0" err="1" smtClean="0">
                <a:solidFill>
                  <a:schemeClr val="bg1"/>
                </a:solidFill>
              </a:rPr>
              <a:t>telescopes</a:t>
            </a:r>
            <a:r>
              <a:rPr lang="es-ES" sz="2400" dirty="0" smtClean="0">
                <a:solidFill>
                  <a:schemeClr val="bg1"/>
                </a:solidFill>
              </a:rPr>
              <a:t> </a:t>
            </a:r>
            <a:r>
              <a:rPr lang="es-ES" sz="2400" dirty="0" err="1" smtClean="0">
                <a:solidFill>
                  <a:schemeClr val="bg1"/>
                </a:solidFill>
              </a:rPr>
              <a:t>that</a:t>
            </a:r>
            <a:r>
              <a:rPr lang="es-ES" sz="2400" dirty="0" smtClean="0">
                <a:solidFill>
                  <a:schemeClr val="bg1"/>
                </a:solidFill>
              </a:rPr>
              <a:t> </a:t>
            </a:r>
            <a:r>
              <a:rPr lang="es-ES" sz="2400" dirty="0" err="1" smtClean="0">
                <a:solidFill>
                  <a:schemeClr val="bg1"/>
                </a:solidFill>
              </a:rPr>
              <a:t>will</a:t>
            </a:r>
            <a:r>
              <a:rPr lang="es-ES" sz="2400" dirty="0" smtClean="0">
                <a:solidFill>
                  <a:schemeClr val="bg1"/>
                </a:solidFill>
              </a:rPr>
              <a:t> </a:t>
            </a:r>
            <a:r>
              <a:rPr lang="es-ES" sz="2400" dirty="0" err="1" smtClean="0">
                <a:solidFill>
                  <a:schemeClr val="bg1"/>
                </a:solidFill>
              </a:rPr>
              <a:t>excrutinize</a:t>
            </a:r>
            <a:r>
              <a:rPr lang="es-ES" sz="2400" dirty="0" smtClean="0">
                <a:solidFill>
                  <a:schemeClr val="bg1"/>
                </a:solidFill>
              </a:rPr>
              <a:t> </a:t>
            </a:r>
            <a:r>
              <a:rPr lang="es-ES" sz="2400" dirty="0" err="1" smtClean="0">
                <a:solidFill>
                  <a:schemeClr val="bg1"/>
                </a:solidFill>
              </a:rPr>
              <a:t>the</a:t>
            </a:r>
            <a:r>
              <a:rPr lang="es-ES" sz="2400" dirty="0" smtClean="0">
                <a:solidFill>
                  <a:schemeClr val="bg1"/>
                </a:solidFill>
              </a:rPr>
              <a:t> </a:t>
            </a:r>
            <a:r>
              <a:rPr lang="es-ES" sz="2400" dirty="0" err="1" smtClean="0">
                <a:solidFill>
                  <a:schemeClr val="bg1"/>
                </a:solidFill>
              </a:rPr>
              <a:t>sky</a:t>
            </a:r>
            <a:r>
              <a:rPr lang="es-ES" sz="2400" dirty="0" smtClean="0">
                <a:solidFill>
                  <a:schemeClr val="bg1"/>
                </a:solidFill>
              </a:rPr>
              <a:t> </a:t>
            </a:r>
            <a:r>
              <a:rPr lang="es-ES" sz="2400" dirty="0" err="1" smtClean="0">
                <a:solidFill>
                  <a:schemeClr val="bg1"/>
                </a:solidFill>
              </a:rPr>
              <a:t>every</a:t>
            </a:r>
            <a:r>
              <a:rPr lang="es-ES" sz="2400" dirty="0" smtClean="0">
                <a:solidFill>
                  <a:schemeClr val="bg1"/>
                </a:solidFill>
              </a:rPr>
              <a:t> </a:t>
            </a:r>
            <a:r>
              <a:rPr lang="es-ES" sz="2400" dirty="0" err="1" smtClean="0">
                <a:solidFill>
                  <a:schemeClr val="bg1"/>
                </a:solidFill>
              </a:rPr>
              <a:t>night</a:t>
            </a:r>
            <a:r>
              <a:rPr lang="es-ES" sz="2400" dirty="0" smtClean="0">
                <a:solidFill>
                  <a:schemeClr val="bg1"/>
                </a:solidFill>
              </a:rPr>
              <a:t>  </a:t>
            </a:r>
            <a:r>
              <a:rPr lang="es-ES" sz="2400" dirty="0" err="1" smtClean="0">
                <a:solidFill>
                  <a:schemeClr val="bg1"/>
                </a:solidFill>
              </a:rPr>
              <a:t>with</a:t>
            </a:r>
            <a:r>
              <a:rPr lang="es-ES" sz="2400" dirty="0" smtClean="0">
                <a:solidFill>
                  <a:schemeClr val="bg1"/>
                </a:solidFill>
              </a:rPr>
              <a:t> </a:t>
            </a:r>
            <a:r>
              <a:rPr lang="es-ES" sz="2400" dirty="0" err="1" smtClean="0">
                <a:solidFill>
                  <a:schemeClr val="bg1"/>
                </a:solidFill>
              </a:rPr>
              <a:t>an</a:t>
            </a:r>
            <a:r>
              <a:rPr lang="es-ES" sz="2400" dirty="0" smtClean="0">
                <a:solidFill>
                  <a:schemeClr val="bg1"/>
                </a:solidFill>
              </a:rPr>
              <a:t> </a:t>
            </a:r>
            <a:r>
              <a:rPr lang="es-ES" sz="2400" dirty="0" err="1" smtClean="0">
                <a:solidFill>
                  <a:schemeClr val="bg1"/>
                </a:solidFill>
              </a:rPr>
              <a:t>unprecendented</a:t>
            </a:r>
            <a:r>
              <a:rPr lang="es-ES" sz="2400" dirty="0" smtClean="0">
                <a:solidFill>
                  <a:schemeClr val="bg1"/>
                </a:solidFill>
              </a:rPr>
              <a:t> </a:t>
            </a:r>
            <a:r>
              <a:rPr lang="es-ES" sz="2400" dirty="0" err="1" smtClean="0">
                <a:solidFill>
                  <a:schemeClr val="bg1"/>
                </a:solidFill>
              </a:rPr>
              <a:t>precision</a:t>
            </a:r>
            <a:r>
              <a:rPr lang="es-ES" sz="2400" dirty="0" smtClean="0">
                <a:solidFill>
                  <a:schemeClr val="bg1"/>
                </a:solidFill>
              </a:rPr>
              <a:t> </a:t>
            </a:r>
          </a:p>
          <a:p>
            <a:pPr marL="342900" indent="-342900">
              <a:spcBef>
                <a:spcPct val="50000"/>
              </a:spcBef>
              <a:defRPr/>
            </a:pPr>
            <a:r>
              <a:rPr lang="es-ES" sz="2400" b="1" dirty="0" smtClean="0">
                <a:solidFill>
                  <a:srgbClr val="76B4D0"/>
                </a:solidFill>
              </a:rPr>
              <a:t>10 </a:t>
            </a:r>
            <a:r>
              <a:rPr lang="es-ES" sz="2400" b="1" dirty="0" err="1">
                <a:solidFill>
                  <a:srgbClr val="76B4D0"/>
                </a:solidFill>
              </a:rPr>
              <a:t>PetaBytes</a:t>
            </a:r>
            <a:r>
              <a:rPr lang="es-ES" sz="2400" b="1" dirty="0">
                <a:solidFill>
                  <a:srgbClr val="76B4D0"/>
                </a:solidFill>
              </a:rPr>
              <a:t> </a:t>
            </a:r>
            <a:r>
              <a:rPr lang="es-ES" sz="2400" b="1" dirty="0" smtClean="0">
                <a:solidFill>
                  <a:srgbClr val="76B4D0"/>
                </a:solidFill>
              </a:rPr>
              <a:t>of </a:t>
            </a:r>
            <a:r>
              <a:rPr lang="es-ES" sz="2400" b="1" dirty="0" err="1" smtClean="0">
                <a:solidFill>
                  <a:srgbClr val="76B4D0"/>
                </a:solidFill>
              </a:rPr>
              <a:t>images</a:t>
            </a:r>
            <a:r>
              <a:rPr lang="es-ES" sz="2400" b="1" dirty="0" smtClean="0">
                <a:solidFill>
                  <a:srgbClr val="76B4D0"/>
                </a:solidFill>
              </a:rPr>
              <a:t> </a:t>
            </a:r>
            <a:r>
              <a:rPr lang="es-ES" sz="2400" b="1" dirty="0" err="1" smtClean="0">
                <a:solidFill>
                  <a:srgbClr val="76B4D0"/>
                </a:solidFill>
              </a:rPr>
              <a:t>every</a:t>
            </a:r>
            <a:r>
              <a:rPr lang="es-ES" sz="2400" b="1" dirty="0" smtClean="0">
                <a:solidFill>
                  <a:srgbClr val="76B4D0"/>
                </a:solidFill>
              </a:rPr>
              <a:t> </a:t>
            </a:r>
            <a:r>
              <a:rPr lang="es-ES" sz="2400" b="1" dirty="0" err="1" smtClean="0">
                <a:solidFill>
                  <a:srgbClr val="76B4D0"/>
                </a:solidFill>
              </a:rPr>
              <a:t>year</a:t>
            </a:r>
            <a:endParaRPr lang="es-ES" sz="2400" b="1" dirty="0">
              <a:solidFill>
                <a:srgbClr val="76B4D0"/>
              </a:solidFill>
            </a:endParaRPr>
          </a:p>
          <a:p>
            <a:pPr marL="342900" indent="-342900">
              <a:spcBef>
                <a:spcPct val="20000"/>
              </a:spcBef>
              <a:buFontTx/>
              <a:buChar char="•"/>
              <a:defRPr/>
            </a:pPr>
            <a:endParaRPr lang="es-ES" sz="2400" b="1" dirty="0">
              <a:solidFill>
                <a:srgbClr val="76B4D0"/>
              </a:solidFill>
            </a:endParaRPr>
          </a:p>
          <a:p>
            <a:pPr marL="742950" lvl="1" indent="-285750">
              <a:spcBef>
                <a:spcPct val="20000"/>
              </a:spcBef>
              <a:buFontTx/>
              <a:buChar char="–"/>
              <a:defRPr/>
            </a:pPr>
            <a:endParaRPr lang="es-ES"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736600"/>
            <a:ext cx="3911600" cy="5308600"/>
          </a:xfrm>
          <a:prstGeom prst="rect">
            <a:avLst/>
          </a:prstGeom>
          <a:solidFill>
            <a:schemeClr val="accent2">
              <a:lumMod val="75000"/>
            </a:schemeClr>
          </a:solidFill>
          <a:ln w="31750" cap="flat" cmpd="sng" algn="ctr">
            <a:noFill/>
            <a:prstDash val="solid"/>
            <a:round/>
            <a:headEnd type="none" w="med" len="med"/>
            <a:tailEnd type="triangle" w="med" len="med"/>
          </a:ln>
          <a:effectLst/>
        </p:spPr>
        <p:txBody>
          <a:bodyPr/>
          <a:lstStyle/>
          <a:p>
            <a:pPr>
              <a:defRPr/>
            </a:pPr>
            <a:endParaRPr lang="en-US"/>
          </a:p>
        </p:txBody>
      </p:sp>
      <p:sp>
        <p:nvSpPr>
          <p:cNvPr id="65538" name="Title 1"/>
          <p:cNvSpPr>
            <a:spLocks noGrp="1"/>
          </p:cNvSpPr>
          <p:nvPr>
            <p:ph type="title"/>
          </p:nvPr>
        </p:nvSpPr>
        <p:spPr/>
        <p:txBody>
          <a:bodyPr/>
          <a:lstStyle/>
          <a:p>
            <a:r>
              <a:rPr lang="en-US">
                <a:latin typeface="Arial" charset="0"/>
                <a:ea typeface="ＭＳ Ｐゴシック" charset="0"/>
                <a:cs typeface="ＭＳ Ｐゴシック" charset="0"/>
              </a:rPr>
              <a:t>The Cerenkov Telescope Array</a:t>
            </a:r>
          </a:p>
        </p:txBody>
      </p:sp>
      <p:sp>
        <p:nvSpPr>
          <p:cNvPr id="6553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A26B0E-57FE-9E49-A42A-B5CE911D36BB}" type="slidenum">
              <a:rPr lang="en-GB" sz="800">
                <a:latin typeface="Times New Roman" charset="0"/>
              </a:rPr>
              <a:pPr eaLnBrk="1" hangingPunct="1"/>
              <a:t>37</a:t>
            </a:fld>
            <a:endParaRPr lang="en-GB" sz="800">
              <a:latin typeface="Times New Roman" charset="0"/>
            </a:endParaRPr>
          </a:p>
        </p:txBody>
      </p:sp>
      <p:pic>
        <p:nvPicPr>
          <p:cNvPr id="655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812800"/>
            <a:ext cx="46609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Content Placeholder 2"/>
          <p:cNvSpPr txBox="1">
            <a:spLocks/>
          </p:cNvSpPr>
          <p:nvPr/>
        </p:nvSpPr>
        <p:spPr bwMode="auto">
          <a:xfrm>
            <a:off x="4254500" y="3708400"/>
            <a:ext cx="4699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20000"/>
              </a:spcBef>
              <a:spcAft>
                <a:spcPct val="10000"/>
              </a:spcAft>
              <a:buFont typeface="Wingdings" charset="0"/>
              <a:buChar char="§"/>
            </a:pPr>
            <a:r>
              <a:rPr lang="en-US" sz="2000" dirty="0" smtClean="0"/>
              <a:t>Array of cosmic gamma ray detectors</a:t>
            </a:r>
            <a:endParaRPr lang="en-US" sz="2000" dirty="0"/>
          </a:p>
          <a:p>
            <a:pPr algn="l">
              <a:spcBef>
                <a:spcPct val="20000"/>
              </a:spcBef>
              <a:spcAft>
                <a:spcPct val="10000"/>
              </a:spcAft>
              <a:buFont typeface="Wingdings" charset="0"/>
              <a:buChar char="§"/>
            </a:pPr>
            <a:r>
              <a:rPr lang="en-US" sz="2000" dirty="0"/>
              <a:t>1 </a:t>
            </a:r>
            <a:r>
              <a:rPr lang="en-US" sz="2000" dirty="0" smtClean="0"/>
              <a:t>site in the </a:t>
            </a:r>
            <a:r>
              <a:rPr lang="en-US" sz="2000" dirty="0" err="1" smtClean="0"/>
              <a:t>norhern</a:t>
            </a:r>
            <a:r>
              <a:rPr lang="en-US" sz="2000" dirty="0" smtClean="0"/>
              <a:t> hemisphere (</a:t>
            </a:r>
            <a:r>
              <a:rPr lang="en-US" sz="2000" dirty="0"/>
              <a:t>1 km</a:t>
            </a:r>
            <a:r>
              <a:rPr lang="en-US" sz="2000" baseline="30000" dirty="0"/>
              <a:t>2</a:t>
            </a:r>
            <a:r>
              <a:rPr lang="en-US" sz="2000" dirty="0"/>
              <a:t>) y </a:t>
            </a:r>
            <a:r>
              <a:rPr lang="en-US" sz="2000" dirty="0" smtClean="0"/>
              <a:t>1 site in the southern hemisphere (</a:t>
            </a:r>
            <a:r>
              <a:rPr lang="en-US" sz="2000" dirty="0"/>
              <a:t>3 km</a:t>
            </a:r>
            <a:r>
              <a:rPr lang="en-US" sz="2000" baseline="30000" dirty="0"/>
              <a:t>2</a:t>
            </a:r>
            <a:r>
              <a:rPr lang="en-US" sz="2000" dirty="0"/>
              <a:t>) </a:t>
            </a:r>
          </a:p>
          <a:p>
            <a:pPr algn="l">
              <a:spcBef>
                <a:spcPct val="20000"/>
              </a:spcBef>
              <a:spcAft>
                <a:spcPct val="10000"/>
              </a:spcAft>
              <a:buFont typeface="Wingdings" charset="0"/>
              <a:buChar char="§"/>
            </a:pPr>
            <a:r>
              <a:rPr lang="en-US" sz="2000" dirty="0"/>
              <a:t>10-20 PB </a:t>
            </a:r>
            <a:r>
              <a:rPr lang="en-US" sz="2000" dirty="0" smtClean="0"/>
              <a:t>data annually</a:t>
            </a:r>
            <a:endParaRPr lang="en-US" sz="2000" dirty="0"/>
          </a:p>
          <a:p>
            <a:pPr algn="l">
              <a:spcBef>
                <a:spcPct val="20000"/>
              </a:spcBef>
              <a:spcAft>
                <a:spcPct val="10000"/>
              </a:spcAft>
              <a:buFont typeface="Wingdings" charset="0"/>
              <a:buChar char="§"/>
            </a:pPr>
            <a:endParaRPr lang="en-US" dirty="0"/>
          </a:p>
        </p:txBody>
      </p:sp>
      <p:pic>
        <p:nvPicPr>
          <p:cNvPr id="6" name="Picture 14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908050"/>
            <a:ext cx="4132263"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5543" name="Picture 1408" descr="HESS_joli"/>
          <p:cNvPicPr>
            <a:picLocks noChangeAspect="1" noChangeArrowheads="1"/>
          </p:cNvPicPr>
          <p:nvPr/>
        </p:nvPicPr>
        <p:blipFill>
          <a:blip r:embed="rId5">
            <a:clrChange>
              <a:clrFrom>
                <a:srgbClr val="5E5F7D"/>
              </a:clrFrom>
              <a:clrTo>
                <a:srgbClr val="5E5F7D">
                  <a:alpha val="0"/>
                </a:srgbClr>
              </a:clrTo>
            </a:clrChange>
            <a:extLst>
              <a:ext uri="{28A0092B-C50C-407E-A947-70E740481C1C}">
                <a14:useLocalDpi xmlns:a14="http://schemas.microsoft.com/office/drawing/2010/main" val="0"/>
              </a:ext>
            </a:extLst>
          </a:blip>
          <a:srcRect l="19086" t="14275" r="33228" b="10568"/>
          <a:stretch>
            <a:fillRect/>
          </a:stretch>
        </p:blipFill>
        <p:spPr bwMode="auto">
          <a:xfrm>
            <a:off x="2022475" y="3932238"/>
            <a:ext cx="14398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673100"/>
            <a:ext cx="9144000" cy="6184900"/>
          </a:xfrm>
          <a:prstGeom prst="rect">
            <a:avLst/>
          </a:prstGeom>
          <a:solidFill>
            <a:schemeClr val="tx1"/>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
        <p:nvSpPr>
          <p:cNvPr id="66562" name="Rectangle 4"/>
          <p:cNvSpPr>
            <a:spLocks noGrp="1" noChangeArrowheads="1"/>
          </p:cNvSpPr>
          <p:nvPr>
            <p:ph type="title"/>
          </p:nvPr>
        </p:nvSpPr>
        <p:spPr/>
        <p:txBody>
          <a:bodyPr/>
          <a:lstStyle/>
          <a:p>
            <a:r>
              <a:rPr lang="es-ES">
                <a:latin typeface="Arial" charset="0"/>
                <a:ea typeface="ＭＳ Ｐゴシック" charset="0"/>
                <a:cs typeface="ＭＳ Ｐゴシック" charset="0"/>
              </a:rPr>
              <a:t>Explosión de datos científicos</a:t>
            </a:r>
          </a:p>
        </p:txBody>
      </p:sp>
      <p:pic>
        <p:nvPicPr>
          <p:cNvPr id="3215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133725"/>
            <a:ext cx="3097212"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15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3133725"/>
            <a:ext cx="2657475"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15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2975" y="2852738"/>
            <a:ext cx="3013075"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1546" name="Rectangle 10"/>
          <p:cNvSpPr>
            <a:spLocks noChangeArrowheads="1"/>
          </p:cNvSpPr>
          <p:nvPr/>
        </p:nvSpPr>
        <p:spPr bwMode="auto">
          <a:xfrm>
            <a:off x="-56444" y="981075"/>
            <a:ext cx="9144000" cy="227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spcBef>
                <a:spcPct val="20000"/>
              </a:spcBef>
              <a:defRPr/>
            </a:pPr>
            <a:r>
              <a:rPr lang="es-ES" sz="2400" dirty="0">
                <a:solidFill>
                  <a:schemeClr val="bg1"/>
                </a:solidFill>
              </a:rPr>
              <a:t>	</a:t>
            </a:r>
            <a:r>
              <a:rPr lang="es-ES" sz="2400" dirty="0" smtClean="0">
                <a:solidFill>
                  <a:schemeClr val="bg1"/>
                </a:solidFill>
              </a:rPr>
              <a:t>In </a:t>
            </a:r>
            <a:r>
              <a:rPr lang="es-ES" sz="2400" dirty="0" err="1" smtClean="0">
                <a:solidFill>
                  <a:schemeClr val="bg1"/>
                </a:solidFill>
              </a:rPr>
              <a:t>hospitals</a:t>
            </a:r>
            <a:r>
              <a:rPr lang="es-ES" sz="2400" dirty="0" smtClean="0">
                <a:solidFill>
                  <a:schemeClr val="bg1"/>
                </a:solidFill>
              </a:rPr>
              <a:t>, </a:t>
            </a:r>
            <a:r>
              <a:rPr lang="es-ES" sz="2400" b="1" dirty="0" smtClean="0">
                <a:solidFill>
                  <a:srgbClr val="FF6600"/>
                </a:solidFill>
              </a:rPr>
              <a:t>diagnosis </a:t>
            </a:r>
            <a:r>
              <a:rPr lang="es-ES" sz="2400" b="1" dirty="0" err="1" smtClean="0">
                <a:solidFill>
                  <a:srgbClr val="FF6600"/>
                </a:solidFill>
              </a:rPr>
              <a:t>instruments</a:t>
            </a:r>
            <a:r>
              <a:rPr lang="es-ES" sz="2400" b="1" dirty="0" smtClean="0">
                <a:solidFill>
                  <a:srgbClr val="FF6600"/>
                </a:solidFill>
              </a:rPr>
              <a:t> </a:t>
            </a:r>
            <a:r>
              <a:rPr lang="es-ES" sz="2400" dirty="0" smtClean="0">
                <a:solidFill>
                  <a:schemeClr val="bg1"/>
                </a:solidFill>
              </a:rPr>
              <a:t>are </a:t>
            </a:r>
            <a:r>
              <a:rPr lang="es-ES" sz="2400" dirty="0" err="1" smtClean="0">
                <a:solidFill>
                  <a:schemeClr val="bg1"/>
                </a:solidFill>
              </a:rPr>
              <a:t>getting</a:t>
            </a:r>
            <a:r>
              <a:rPr lang="es-ES" sz="2400" dirty="0" smtClean="0">
                <a:solidFill>
                  <a:schemeClr val="bg1"/>
                </a:solidFill>
              </a:rPr>
              <a:t> </a:t>
            </a:r>
            <a:r>
              <a:rPr lang="es-ES" sz="2400" dirty="0" err="1" smtClean="0">
                <a:solidFill>
                  <a:schemeClr val="bg1"/>
                </a:solidFill>
              </a:rPr>
              <a:t>digitized</a:t>
            </a:r>
            <a:r>
              <a:rPr lang="es-ES" sz="2400" dirty="0" smtClean="0">
                <a:solidFill>
                  <a:schemeClr val="bg1"/>
                </a:solidFill>
              </a:rPr>
              <a:t> as </a:t>
            </a:r>
            <a:r>
              <a:rPr lang="es-ES" sz="2400" dirty="0" err="1" smtClean="0">
                <a:solidFill>
                  <a:schemeClr val="bg1"/>
                </a:solidFill>
              </a:rPr>
              <a:t>well</a:t>
            </a:r>
            <a:endParaRPr lang="es-ES" sz="2400" dirty="0">
              <a:solidFill>
                <a:schemeClr val="bg1"/>
              </a:solidFill>
            </a:endParaRPr>
          </a:p>
          <a:p>
            <a:pPr marL="342900" indent="-342900">
              <a:spcBef>
                <a:spcPct val="50000"/>
              </a:spcBef>
              <a:defRPr/>
            </a:pPr>
            <a:r>
              <a:rPr lang="es-ES" sz="2400" dirty="0">
                <a:solidFill>
                  <a:schemeClr val="bg1"/>
                </a:solidFill>
              </a:rPr>
              <a:t>	</a:t>
            </a:r>
            <a:r>
              <a:rPr lang="es-ES" sz="2400" dirty="0" err="1" smtClean="0">
                <a:solidFill>
                  <a:schemeClr val="bg1"/>
                </a:solidFill>
              </a:rPr>
              <a:t>Databases</a:t>
            </a:r>
            <a:r>
              <a:rPr lang="es-ES" sz="2400" dirty="0" smtClean="0">
                <a:solidFill>
                  <a:schemeClr val="bg1"/>
                </a:solidFill>
              </a:rPr>
              <a:t> </a:t>
            </a:r>
            <a:r>
              <a:rPr lang="es-ES" sz="2400" dirty="0" err="1" smtClean="0">
                <a:solidFill>
                  <a:schemeClr val="bg1"/>
                </a:solidFill>
              </a:rPr>
              <a:t>with</a:t>
            </a:r>
            <a:r>
              <a:rPr lang="es-ES" sz="2400" dirty="0" smtClean="0">
                <a:solidFill>
                  <a:schemeClr val="bg1"/>
                </a:solidFill>
              </a:rPr>
              <a:t> medical </a:t>
            </a:r>
            <a:r>
              <a:rPr lang="es-ES" sz="2400" dirty="0" err="1" smtClean="0">
                <a:solidFill>
                  <a:schemeClr val="bg1"/>
                </a:solidFill>
              </a:rPr>
              <a:t>images</a:t>
            </a:r>
            <a:r>
              <a:rPr lang="es-ES" sz="2400" dirty="0" smtClean="0">
                <a:solidFill>
                  <a:schemeClr val="bg1"/>
                </a:solidFill>
              </a:rPr>
              <a:t> are </a:t>
            </a:r>
            <a:r>
              <a:rPr lang="es-ES" sz="2400" dirty="0" err="1" smtClean="0">
                <a:solidFill>
                  <a:schemeClr val="bg1"/>
                </a:solidFill>
              </a:rPr>
              <a:t>being</a:t>
            </a:r>
            <a:r>
              <a:rPr lang="es-ES" sz="2400" dirty="0" smtClean="0">
                <a:solidFill>
                  <a:schemeClr val="bg1"/>
                </a:solidFill>
              </a:rPr>
              <a:t> </a:t>
            </a:r>
            <a:r>
              <a:rPr lang="es-ES" sz="2400" dirty="0" err="1" smtClean="0">
                <a:solidFill>
                  <a:schemeClr val="bg1"/>
                </a:solidFill>
              </a:rPr>
              <a:t>created</a:t>
            </a:r>
            <a:r>
              <a:rPr lang="es-ES" sz="2400" dirty="0" smtClean="0">
                <a:solidFill>
                  <a:schemeClr val="bg1"/>
                </a:solidFill>
              </a:rPr>
              <a:t> </a:t>
            </a:r>
            <a:r>
              <a:rPr lang="es-ES" sz="2400" dirty="0" err="1" smtClean="0">
                <a:solidFill>
                  <a:schemeClr val="bg1"/>
                </a:solidFill>
              </a:rPr>
              <a:t>for</a:t>
            </a:r>
            <a:r>
              <a:rPr lang="es-ES" sz="2400" dirty="0" smtClean="0">
                <a:solidFill>
                  <a:schemeClr val="bg1"/>
                </a:solidFill>
              </a:rPr>
              <a:t> </a:t>
            </a:r>
            <a:r>
              <a:rPr lang="es-ES" sz="2400" dirty="0" err="1" smtClean="0">
                <a:solidFill>
                  <a:schemeClr val="bg1"/>
                </a:solidFill>
              </a:rPr>
              <a:t>research</a:t>
            </a:r>
            <a:r>
              <a:rPr lang="es-ES" sz="2400" dirty="0" smtClean="0">
                <a:solidFill>
                  <a:schemeClr val="bg1"/>
                </a:solidFill>
              </a:rPr>
              <a:t>. </a:t>
            </a:r>
            <a:r>
              <a:rPr lang="es-ES" sz="2400" dirty="0" err="1" smtClean="0">
                <a:solidFill>
                  <a:schemeClr val="bg1"/>
                </a:solidFill>
              </a:rPr>
              <a:t>Its</a:t>
            </a:r>
            <a:r>
              <a:rPr lang="es-ES" sz="2400" dirty="0" smtClean="0">
                <a:solidFill>
                  <a:schemeClr val="bg1"/>
                </a:solidFill>
              </a:rPr>
              <a:t> </a:t>
            </a:r>
            <a:r>
              <a:rPr lang="es-ES" sz="2400" dirty="0" err="1" smtClean="0">
                <a:solidFill>
                  <a:schemeClr val="bg1"/>
                </a:solidFill>
              </a:rPr>
              <a:t>size</a:t>
            </a:r>
            <a:r>
              <a:rPr lang="es-ES" sz="2400" dirty="0" smtClean="0">
                <a:solidFill>
                  <a:schemeClr val="bg1"/>
                </a:solidFill>
              </a:rPr>
              <a:t> </a:t>
            </a:r>
            <a:r>
              <a:rPr lang="es-ES" sz="2400" dirty="0" err="1" smtClean="0">
                <a:solidFill>
                  <a:schemeClr val="bg1"/>
                </a:solidFill>
              </a:rPr>
              <a:t>will</a:t>
            </a:r>
            <a:r>
              <a:rPr lang="es-ES" sz="2400" dirty="0" smtClean="0">
                <a:solidFill>
                  <a:schemeClr val="bg1"/>
                </a:solidFill>
              </a:rPr>
              <a:t> </a:t>
            </a:r>
            <a:r>
              <a:rPr lang="es-ES" sz="2400" dirty="0" err="1" smtClean="0">
                <a:solidFill>
                  <a:schemeClr val="bg1"/>
                </a:solidFill>
              </a:rPr>
              <a:t>increase</a:t>
            </a:r>
            <a:r>
              <a:rPr lang="es-ES" sz="2400" dirty="0" smtClean="0">
                <a:solidFill>
                  <a:schemeClr val="bg1"/>
                </a:solidFill>
              </a:rPr>
              <a:t> at a </a:t>
            </a:r>
            <a:r>
              <a:rPr lang="es-ES" sz="2400" dirty="0" err="1" smtClean="0">
                <a:solidFill>
                  <a:schemeClr val="bg1"/>
                </a:solidFill>
              </a:rPr>
              <a:t>rate</a:t>
            </a:r>
            <a:r>
              <a:rPr lang="es-ES" sz="2400" dirty="0" smtClean="0">
                <a:solidFill>
                  <a:schemeClr val="bg1"/>
                </a:solidFill>
              </a:rPr>
              <a:t> of </a:t>
            </a:r>
            <a:r>
              <a:rPr lang="es-ES" sz="2400" b="1" dirty="0" err="1" smtClean="0">
                <a:solidFill>
                  <a:srgbClr val="FFFF00"/>
                </a:solidFill>
              </a:rPr>
              <a:t>dozens</a:t>
            </a:r>
            <a:r>
              <a:rPr lang="es-ES" sz="2400" b="1" dirty="0" smtClean="0">
                <a:solidFill>
                  <a:srgbClr val="FFFF00"/>
                </a:solidFill>
              </a:rPr>
              <a:t> of </a:t>
            </a:r>
            <a:r>
              <a:rPr lang="es-ES" sz="2400" b="1" dirty="0" err="1">
                <a:solidFill>
                  <a:srgbClr val="FFFF00"/>
                </a:solidFill>
              </a:rPr>
              <a:t>PetaBytes</a:t>
            </a:r>
            <a:r>
              <a:rPr lang="es-ES" sz="2400" b="1" dirty="0">
                <a:solidFill>
                  <a:srgbClr val="FFFF00"/>
                </a:solidFill>
              </a:rPr>
              <a:t> </a:t>
            </a:r>
            <a:r>
              <a:rPr lang="es-ES" sz="2400" b="1" dirty="0" smtClean="0">
                <a:solidFill>
                  <a:srgbClr val="FFFF00"/>
                </a:solidFill>
              </a:rPr>
              <a:t>per </a:t>
            </a:r>
            <a:r>
              <a:rPr lang="es-ES" sz="2400" b="1" dirty="0" err="1" smtClean="0">
                <a:solidFill>
                  <a:srgbClr val="FFFF00"/>
                </a:solidFill>
              </a:rPr>
              <a:t>year</a:t>
            </a:r>
            <a:endParaRPr lang="es-ES" sz="2400" b="1" dirty="0">
              <a:solidFill>
                <a:srgbClr val="FFFF00"/>
              </a:solidFill>
            </a:endParaRPr>
          </a:p>
          <a:p>
            <a:pPr marL="342900" indent="-342900">
              <a:spcBef>
                <a:spcPct val="20000"/>
              </a:spcBef>
              <a:defRPr/>
            </a:pPr>
            <a:endParaRPr lang="es-ES" sz="2400" b="1" dirty="0">
              <a:solidFill>
                <a:srgbClr val="FFFF00"/>
              </a:solidFill>
            </a:endParaRPr>
          </a:p>
          <a:p>
            <a:pPr marL="742950" lvl="1" indent="-285750">
              <a:spcBef>
                <a:spcPct val="20000"/>
              </a:spcBef>
              <a:buFontTx/>
              <a:buChar char="–"/>
              <a:defRPr/>
            </a:pPr>
            <a:endParaRPr lang="es-ES"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dirty="0" smtClean="0">
                <a:latin typeface="Arial" charset="0"/>
                <a:ea typeface="ＭＳ Ｐゴシック" charset="0"/>
                <a:cs typeface="ＭＳ Ｐゴシック" charset="0"/>
              </a:rPr>
              <a:t>Lots of data!</a:t>
            </a:r>
            <a:endParaRPr lang="en-US" dirty="0">
              <a:latin typeface="Arial" charset="0"/>
              <a:ea typeface="ＭＳ Ｐゴシック" charset="0"/>
              <a:cs typeface="ＭＳ Ｐゴシック" charset="0"/>
            </a:endParaRPr>
          </a:p>
        </p:txBody>
      </p:sp>
      <p:sp>
        <p:nvSpPr>
          <p:cNvPr id="686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3C876E-D4E7-E443-9A18-1D1EADC326DA}" type="slidenum">
              <a:rPr lang="en-GB" sz="800">
                <a:latin typeface="Times New Roman" charset="0"/>
              </a:rPr>
              <a:pPr eaLnBrk="1" hangingPunct="1"/>
              <a:t>39</a:t>
            </a:fld>
            <a:endParaRPr lang="en-GB" sz="800">
              <a:latin typeface="Times New Roman" charset="0"/>
            </a:endParaRPr>
          </a:p>
        </p:txBody>
      </p:sp>
      <p:pic>
        <p:nvPicPr>
          <p:cNvPr id="686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1200"/>
            <a:ext cx="914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Content Placeholder 2"/>
          <p:cNvSpPr txBox="1">
            <a:spLocks/>
          </p:cNvSpPr>
          <p:nvPr/>
        </p:nvSpPr>
        <p:spPr bwMode="auto">
          <a:xfrm>
            <a:off x="165099" y="3505200"/>
            <a:ext cx="5027789" cy="288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20000"/>
              </a:spcBef>
              <a:spcAft>
                <a:spcPct val="10000"/>
              </a:spcAft>
              <a:buFont typeface="Wingdings" charset="0"/>
              <a:buChar char="§"/>
            </a:pPr>
            <a:r>
              <a:rPr lang="en-US" sz="2000" dirty="0"/>
              <a:t>300 </a:t>
            </a:r>
            <a:r>
              <a:rPr lang="en-US" sz="2000" dirty="0" smtClean="0"/>
              <a:t>million of images uploaded to Facebook every day</a:t>
            </a:r>
            <a:endParaRPr lang="en-US" sz="2000" dirty="0"/>
          </a:p>
          <a:p>
            <a:pPr algn="l">
              <a:spcBef>
                <a:spcPct val="20000"/>
              </a:spcBef>
              <a:spcAft>
                <a:spcPct val="10000"/>
              </a:spcAft>
              <a:buFont typeface="Wingdings" charset="0"/>
              <a:buChar char="§"/>
            </a:pPr>
            <a:r>
              <a:rPr lang="en-US" sz="2000" dirty="0"/>
              <a:t>400 </a:t>
            </a:r>
            <a:r>
              <a:rPr lang="en-US" sz="2000" dirty="0" smtClean="0"/>
              <a:t>millions of tweets posted every day</a:t>
            </a:r>
          </a:p>
          <a:p>
            <a:pPr algn="l">
              <a:spcBef>
                <a:spcPct val="20000"/>
              </a:spcBef>
              <a:spcAft>
                <a:spcPct val="10000"/>
              </a:spcAft>
              <a:buFont typeface="Wingdings" charset="0"/>
              <a:buChar char="§"/>
            </a:pPr>
            <a:r>
              <a:rPr lang="en-US" sz="2000" dirty="0" smtClean="0"/>
              <a:t>10</a:t>
            </a:r>
            <a:r>
              <a:rPr lang="en-US" sz="2000" baseline="30000" dirty="0" smtClean="0"/>
              <a:t>3</a:t>
            </a:r>
            <a:r>
              <a:rPr lang="en-US" sz="2000" dirty="0" smtClean="0"/>
              <a:t> millions of visits to </a:t>
            </a:r>
            <a:r>
              <a:rPr lang="en-US" sz="2000" dirty="0"/>
              <a:t>YouTube / </a:t>
            </a:r>
            <a:r>
              <a:rPr lang="en-US" sz="2000" dirty="0" smtClean="0"/>
              <a:t>month</a:t>
            </a:r>
            <a:endParaRPr lang="en-US" sz="2000" dirty="0"/>
          </a:p>
          <a:p>
            <a:pPr lvl="1" algn="l">
              <a:spcBef>
                <a:spcPct val="20000"/>
              </a:spcBef>
              <a:spcAft>
                <a:spcPct val="10000"/>
              </a:spcAft>
              <a:buFont typeface="Wingdings" charset="0"/>
              <a:buChar char="§"/>
            </a:pPr>
            <a:r>
              <a:rPr lang="en-US" sz="1800" dirty="0" smtClean="0"/>
              <a:t>And </a:t>
            </a:r>
            <a:r>
              <a:rPr lang="en-US" sz="1800" dirty="0"/>
              <a:t>100 </a:t>
            </a:r>
            <a:r>
              <a:rPr lang="en-US" sz="1800" dirty="0" smtClean="0"/>
              <a:t>hours of video uploaded / min </a:t>
            </a:r>
            <a:endParaRPr lang="en-US" sz="1800" dirty="0"/>
          </a:p>
          <a:p>
            <a:pPr algn="l">
              <a:spcBef>
                <a:spcPct val="20000"/>
              </a:spcBef>
              <a:spcAft>
                <a:spcPct val="10000"/>
              </a:spcAft>
              <a:buFont typeface="Wingdings" charset="0"/>
              <a:buChar char="§"/>
            </a:pPr>
            <a:r>
              <a:rPr lang="en-US" sz="2000" dirty="0"/>
              <a:t>10.000 </a:t>
            </a:r>
            <a:r>
              <a:rPr lang="en-US" sz="2000" dirty="0" smtClean="0"/>
              <a:t>millions of mobile phones connected in 2020 </a:t>
            </a:r>
            <a:endParaRPr lang="en-US" sz="2000" dirty="0"/>
          </a:p>
          <a:p>
            <a:pPr algn="l">
              <a:spcBef>
                <a:spcPct val="20000"/>
              </a:spcBef>
              <a:spcAft>
                <a:spcPct val="10000"/>
              </a:spcAft>
              <a:buFont typeface="Wingdings" charset="0"/>
              <a:buChar char="§"/>
            </a:pPr>
            <a:r>
              <a:rPr lang="en-US" sz="2000" dirty="0" err="1"/>
              <a:t>Whatsapp</a:t>
            </a:r>
            <a:r>
              <a:rPr lang="en-US" sz="2000" dirty="0"/>
              <a:t> </a:t>
            </a:r>
            <a:r>
              <a:rPr lang="en-US" sz="2000" dirty="0" smtClean="0"/>
              <a:t>processed́ </a:t>
            </a:r>
            <a:r>
              <a:rPr lang="en-US" sz="2000" dirty="0"/>
              <a:t>27.000 </a:t>
            </a:r>
            <a:r>
              <a:rPr lang="en-US" sz="2000" dirty="0" smtClean="0"/>
              <a:t>millions of messages in one single day in 2013 </a:t>
            </a:r>
            <a:endParaRPr lang="en-US" sz="2000" dirty="0"/>
          </a:p>
          <a:p>
            <a:pPr algn="l">
              <a:spcBef>
                <a:spcPct val="20000"/>
              </a:spcBef>
              <a:spcAft>
                <a:spcPct val="10000"/>
              </a:spcAft>
              <a:buFont typeface="Wingdings" charset="0"/>
              <a:buChar char="§"/>
            </a:pPr>
            <a:endParaRPr lang="en-US" sz="2000" dirty="0"/>
          </a:p>
          <a:p>
            <a:pPr algn="l">
              <a:spcBef>
                <a:spcPct val="20000"/>
              </a:spcBef>
              <a:spcAft>
                <a:spcPct val="10000"/>
              </a:spcAft>
              <a:buFont typeface="Wingdings" charset="0"/>
              <a:buChar cha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dirty="0" smtClean="0">
                <a:latin typeface="Arial" charset="0"/>
                <a:ea typeface="ＭＳ Ｐゴシック" charset="0"/>
                <a:cs typeface="ＭＳ Ｐゴシック" charset="0"/>
              </a:rPr>
              <a:t>Lots of collisions in LHC</a:t>
            </a:r>
            <a:endParaRPr lang="en-US" dirty="0">
              <a:latin typeface="Arial" charset="0"/>
              <a:ea typeface="ＭＳ Ｐゴシック" charset="0"/>
              <a:cs typeface="ＭＳ Ｐゴシック" charset="0"/>
            </a:endParaRPr>
          </a:p>
        </p:txBody>
      </p:sp>
      <p:sp>
        <p:nvSpPr>
          <p:cNvPr id="3" name="Content Placeholder 2"/>
          <p:cNvSpPr>
            <a:spLocks noGrp="1"/>
          </p:cNvSpPr>
          <p:nvPr>
            <p:ph idx="1"/>
          </p:nvPr>
        </p:nvSpPr>
        <p:spPr>
          <a:xfrm>
            <a:off x="346075" y="876300"/>
            <a:ext cx="5483225" cy="5981700"/>
          </a:xfrm>
        </p:spPr>
        <p:txBody>
          <a:bodyPr>
            <a:normAutofit/>
          </a:bodyPr>
          <a:lstStyle/>
          <a:p>
            <a:pPr>
              <a:defRPr/>
            </a:pPr>
            <a:r>
              <a:rPr lang="en-US" dirty="0" smtClean="0"/>
              <a:t>Low production probability for new physics (e.g. Higgs boson)</a:t>
            </a:r>
          </a:p>
          <a:p>
            <a:pPr lvl="1">
              <a:defRPr/>
            </a:pPr>
            <a:r>
              <a:rPr lang="en-US" dirty="0" smtClean="0"/>
              <a:t>Higher collision energy, higher production probability: 7,8 </a:t>
            </a:r>
            <a:r>
              <a:rPr lang="en-US" dirty="0" smtClean="0">
                <a:latin typeface="Wingdings"/>
                <a:ea typeface="Wingdings"/>
                <a:cs typeface="Wingdings"/>
                <a:sym typeface="Wingdings"/>
              </a:rPr>
              <a:t></a:t>
            </a:r>
            <a:r>
              <a:rPr lang="en-US" dirty="0">
                <a:cs typeface="Wingdings"/>
                <a:sym typeface="Wingdings"/>
              </a:rPr>
              <a:t> </a:t>
            </a:r>
            <a:r>
              <a:rPr lang="en-US" dirty="0" smtClean="0">
                <a:cs typeface="Wingdings"/>
                <a:sym typeface="Wingdings"/>
              </a:rPr>
              <a:t>13,14 </a:t>
            </a:r>
            <a:r>
              <a:rPr lang="en-US" dirty="0" err="1" smtClean="0">
                <a:cs typeface="Wingdings"/>
                <a:sym typeface="Wingdings"/>
              </a:rPr>
              <a:t>TeV</a:t>
            </a:r>
            <a:endParaRPr lang="en-US" dirty="0" smtClean="0"/>
          </a:p>
          <a:p>
            <a:pPr>
              <a:defRPr/>
            </a:pPr>
            <a:r>
              <a:rPr lang="en-US" dirty="0" smtClean="0">
                <a:sym typeface="Wingdings"/>
              </a:rPr>
              <a:t>Highest possible collision rate</a:t>
            </a:r>
          </a:p>
          <a:p>
            <a:pPr lvl="1">
              <a:defRPr/>
            </a:pPr>
            <a:r>
              <a:rPr lang="en-US" dirty="0" smtClean="0">
                <a:sym typeface="Wingdings"/>
              </a:rPr>
              <a:t>Proton flux (instantaneous luminosity)</a:t>
            </a:r>
          </a:p>
          <a:p>
            <a:pPr lvl="1">
              <a:defRPr/>
            </a:pPr>
            <a:r>
              <a:rPr lang="en-US" dirty="0" smtClean="0">
                <a:sym typeface="Wingdings"/>
              </a:rPr>
              <a:t>~3000 bunches of ~10</a:t>
            </a:r>
            <a:r>
              <a:rPr lang="en-US" baseline="30000" dirty="0" smtClean="0">
                <a:sym typeface="Wingdings"/>
              </a:rPr>
              <a:t>11</a:t>
            </a:r>
            <a:r>
              <a:rPr lang="en-US" dirty="0" smtClean="0">
                <a:sym typeface="Wingdings"/>
              </a:rPr>
              <a:t> protons, transversal section ~10 </a:t>
            </a:r>
            <a:r>
              <a:rPr lang="en-US" dirty="0" err="1" smtClean="0">
                <a:sym typeface="Wingdings"/>
              </a:rPr>
              <a:t>μm</a:t>
            </a:r>
            <a:r>
              <a:rPr lang="en-US" dirty="0" smtClean="0">
                <a:sym typeface="Wingdings"/>
              </a:rPr>
              <a:t>, that cross every 25 nanoseconds (40 MHz)</a:t>
            </a:r>
          </a:p>
          <a:p>
            <a:pPr lvl="1">
              <a:defRPr/>
            </a:pPr>
            <a:r>
              <a:rPr lang="en-US" dirty="0" smtClean="0">
                <a:sym typeface="Wingdings"/>
              </a:rPr>
              <a:t>~25 collisions per bunch crossing</a:t>
            </a:r>
          </a:p>
          <a:p>
            <a:pPr>
              <a:defRPr/>
            </a:pPr>
            <a:r>
              <a:rPr lang="es-ES_tradnl" dirty="0" err="1" smtClean="0">
                <a:solidFill>
                  <a:srgbClr val="3333CC"/>
                </a:solidFill>
                <a:sym typeface="Wingdings"/>
              </a:rPr>
              <a:t>Collision</a:t>
            </a:r>
            <a:r>
              <a:rPr lang="es-ES_tradnl" dirty="0" smtClean="0">
                <a:solidFill>
                  <a:srgbClr val="3333CC"/>
                </a:solidFill>
                <a:sym typeface="Wingdings"/>
              </a:rPr>
              <a:t> </a:t>
            </a:r>
            <a:r>
              <a:rPr lang="es-ES_tradnl" dirty="0" err="1" smtClean="0">
                <a:solidFill>
                  <a:srgbClr val="3333CC"/>
                </a:solidFill>
                <a:sym typeface="Wingdings"/>
              </a:rPr>
              <a:t>rate</a:t>
            </a:r>
            <a:r>
              <a:rPr lang="es-ES_tradnl" dirty="0" smtClean="0">
                <a:solidFill>
                  <a:srgbClr val="3333CC"/>
                </a:solidFill>
                <a:sym typeface="Wingdings"/>
              </a:rPr>
              <a:t> in LHC: ~1 GHz</a:t>
            </a:r>
            <a:endParaRPr lang="en-US" dirty="0" smtClean="0">
              <a:solidFill>
                <a:srgbClr val="3333CC"/>
              </a:solidFill>
              <a:sym typeface="Wingdings"/>
            </a:endParaRPr>
          </a:p>
          <a:p>
            <a:pPr>
              <a:defRPr/>
            </a:pPr>
            <a:r>
              <a:rPr lang="en-US" dirty="0" smtClean="0">
                <a:sym typeface="Wingdings"/>
              </a:rPr>
              <a:t>New Physics production rate: ~</a:t>
            </a:r>
            <a:r>
              <a:rPr lang="en-US" dirty="0" err="1" smtClean="0">
                <a:sym typeface="Wingdings"/>
              </a:rPr>
              <a:t>mHz</a:t>
            </a:r>
            <a:endParaRPr lang="en-US" dirty="0" smtClean="0">
              <a:solidFill>
                <a:srgbClr val="0070C0"/>
              </a:solidFill>
              <a:sym typeface="Wingdings"/>
            </a:endParaRPr>
          </a:p>
          <a:p>
            <a:pPr algn="ctr">
              <a:buFont typeface="Wingdings" charset="0"/>
              <a:buNone/>
              <a:defRPr/>
            </a:pPr>
            <a:r>
              <a:rPr lang="en-US" dirty="0" smtClean="0">
                <a:solidFill>
                  <a:srgbClr val="FF0000"/>
                </a:solidFill>
                <a:sym typeface="Wingdings"/>
              </a:rPr>
              <a:t>~1 out of 1.000.000.000.000 </a:t>
            </a:r>
            <a:br>
              <a:rPr lang="en-US" dirty="0" smtClean="0">
                <a:solidFill>
                  <a:srgbClr val="FF0000"/>
                </a:solidFill>
                <a:sym typeface="Wingdings"/>
              </a:rPr>
            </a:br>
            <a:r>
              <a:rPr lang="en-US" dirty="0" smtClean="0">
                <a:solidFill>
                  <a:srgbClr val="FF0000"/>
                </a:solidFill>
                <a:sym typeface="Wingdings"/>
              </a:rPr>
              <a:t>needs to be filtered</a:t>
            </a:r>
            <a:endParaRPr lang="en-US" dirty="0" smtClean="0">
              <a:solidFill>
                <a:srgbClr val="0070C0"/>
              </a:solidFill>
              <a:sym typeface="Wingdings"/>
            </a:endParaRPr>
          </a:p>
          <a:p>
            <a:pPr>
              <a:defRPr/>
            </a:pPr>
            <a:endParaRPr lang="en-US" dirty="0" smtClean="0">
              <a:sym typeface="Wingdings"/>
            </a:endParaRPr>
          </a:p>
        </p:txBody>
      </p:sp>
      <p:sp>
        <p:nvSpPr>
          <p:cNvPr id="8397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4E1DD1-23D1-BD40-81ED-D6EA54D6DE11}" type="slidenum">
              <a:rPr lang="en-US" sz="800">
                <a:latin typeface="Times New Roman" charset="0"/>
              </a:rPr>
              <a:pPr eaLnBrk="1" hangingPunct="1"/>
              <a:t>4</a:t>
            </a:fld>
            <a:endParaRPr lang="en-US" sz="800">
              <a:latin typeface="Times New Roman" charset="0"/>
            </a:endParaRPr>
          </a:p>
        </p:txBody>
      </p:sp>
      <p:pic>
        <p:nvPicPr>
          <p:cNvPr id="5" name="Content Placeholder 4" descr="PhysicsSelectionLH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901700"/>
            <a:ext cx="3438525"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smtClean="0">
                <a:latin typeface="Arial" charset="0"/>
                <a:ea typeface="ＭＳ Ｐゴシック" charset="0"/>
                <a:cs typeface="ＭＳ Ｐゴシック" charset="0"/>
              </a:rPr>
              <a:t>… and from everywhere</a:t>
            </a:r>
            <a:endParaRPr lang="en-US" dirty="0">
              <a:latin typeface="Arial" charset="0"/>
              <a:ea typeface="ＭＳ Ｐゴシック" charset="0"/>
              <a:cs typeface="ＭＳ Ｐゴシック" charset="0"/>
            </a:endParaRPr>
          </a:p>
        </p:txBody>
      </p:sp>
      <p:sp>
        <p:nvSpPr>
          <p:cNvPr id="6963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3C655D-ABDB-7D41-9AD0-87A73FEF362C}" type="slidenum">
              <a:rPr lang="en-GB" sz="800">
                <a:latin typeface="Times New Roman" charset="0"/>
              </a:rPr>
              <a:pPr eaLnBrk="1" hangingPunct="1"/>
              <a:t>40</a:t>
            </a:fld>
            <a:endParaRPr lang="en-GB" sz="800">
              <a:latin typeface="Times New Roman" charset="0"/>
            </a:endParaRPr>
          </a:p>
        </p:txBody>
      </p:sp>
      <p:pic>
        <p:nvPicPr>
          <p:cNvPr id="696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38463"/>
            <a:ext cx="624840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Content Placeholder 2"/>
          <p:cNvSpPr txBox="1">
            <a:spLocks/>
          </p:cNvSpPr>
          <p:nvPr/>
        </p:nvSpPr>
        <p:spPr bwMode="auto">
          <a:xfrm>
            <a:off x="406400" y="863600"/>
            <a:ext cx="6756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20000"/>
              </a:spcBef>
              <a:spcAft>
                <a:spcPct val="10000"/>
              </a:spcAft>
              <a:buFont typeface="Wingdings" charset="0"/>
              <a:buChar char="§"/>
            </a:pPr>
            <a:endParaRPr lang="en-US"/>
          </a:p>
        </p:txBody>
      </p:sp>
      <p:sp>
        <p:nvSpPr>
          <p:cNvPr id="69637" name="Content Placeholder 2"/>
          <p:cNvSpPr txBox="1">
            <a:spLocks/>
          </p:cNvSpPr>
          <p:nvPr/>
        </p:nvSpPr>
        <p:spPr bwMode="auto">
          <a:xfrm>
            <a:off x="546100" y="949677"/>
            <a:ext cx="81915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20000"/>
              </a:spcBef>
              <a:spcAft>
                <a:spcPct val="10000"/>
              </a:spcAft>
              <a:buFont typeface="Wingdings" charset="0"/>
              <a:buChar char="§"/>
            </a:pPr>
            <a:r>
              <a:rPr lang="en-US" dirty="0"/>
              <a:t>ADSL, </a:t>
            </a:r>
            <a:r>
              <a:rPr lang="en-US" dirty="0" err="1"/>
              <a:t>wifi</a:t>
            </a:r>
            <a:r>
              <a:rPr lang="en-US" dirty="0"/>
              <a:t>, 3G, 4G... </a:t>
            </a:r>
          </a:p>
          <a:p>
            <a:pPr algn="l">
              <a:spcBef>
                <a:spcPct val="20000"/>
              </a:spcBef>
              <a:spcAft>
                <a:spcPct val="10000"/>
              </a:spcAft>
              <a:buFont typeface="Wingdings" charset="0"/>
              <a:buChar char="§"/>
            </a:pPr>
            <a:r>
              <a:rPr lang="en-US" dirty="0" smtClean="0"/>
              <a:t>Mobile phones, tablets, glasses (fridges, cars.</a:t>
            </a:r>
            <a:r>
              <a:rPr lang="en-US" dirty="0"/>
              <a:t>..) </a:t>
            </a:r>
          </a:p>
          <a:p>
            <a:pPr algn="l">
              <a:spcBef>
                <a:spcPct val="20000"/>
              </a:spcBef>
              <a:spcAft>
                <a:spcPct val="10000"/>
              </a:spcAft>
              <a:buFont typeface="Wingdings" charset="0"/>
              <a:buChar char="§"/>
            </a:pPr>
            <a:r>
              <a:rPr lang="en-US" dirty="0" smtClean="0"/>
              <a:t>In </a:t>
            </a:r>
            <a:r>
              <a:rPr lang="en-US" dirty="0"/>
              <a:t>2012, </a:t>
            </a:r>
            <a:r>
              <a:rPr lang="en-US" dirty="0" smtClean="0"/>
              <a:t>the global volume of data reached </a:t>
            </a:r>
            <a:r>
              <a:rPr lang="en-US" dirty="0"/>
              <a:t>2,7 ZB </a:t>
            </a:r>
          </a:p>
          <a:p>
            <a:pPr algn="l">
              <a:spcBef>
                <a:spcPct val="20000"/>
              </a:spcBef>
              <a:spcAft>
                <a:spcPct val="10000"/>
              </a:spcAft>
              <a:buFont typeface="Wingdings" charset="0"/>
              <a:buChar cha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atin typeface="Arial" charset="0"/>
                <a:ea typeface="ＭＳ Ｐゴシック" charset="0"/>
                <a:cs typeface="ＭＳ Ｐゴシック" charset="0"/>
              </a:rPr>
              <a:t>Big Data</a:t>
            </a:r>
          </a:p>
        </p:txBody>
      </p:sp>
      <p:sp>
        <p:nvSpPr>
          <p:cNvPr id="1105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B09E2D-E1B0-FE48-8BE4-A87A8CAEC463}" type="slidenum">
              <a:rPr lang="en-GB" sz="800">
                <a:latin typeface="Times New Roman" charset="0"/>
              </a:rPr>
              <a:pPr eaLnBrk="1" hangingPunct="1"/>
              <a:t>41</a:t>
            </a:fld>
            <a:endParaRPr lang="en-GB" sz="800">
              <a:latin typeface="Times New Roman" charset="0"/>
            </a:endParaRPr>
          </a:p>
        </p:txBody>
      </p:sp>
      <p:pic>
        <p:nvPicPr>
          <p:cNvPr id="1105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868363"/>
            <a:ext cx="6853238" cy="584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460500"/>
            <a:ext cx="6162675"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Content Placeholder 2"/>
          <p:cNvSpPr>
            <a:spLocks noGrp="1"/>
          </p:cNvSpPr>
          <p:nvPr>
            <p:ph idx="1"/>
          </p:nvPr>
        </p:nvSpPr>
        <p:spPr>
          <a:xfrm>
            <a:off x="522288" y="898525"/>
            <a:ext cx="8621712" cy="5313363"/>
          </a:xfrm>
        </p:spPr>
        <p:txBody>
          <a:bodyPr/>
          <a:lstStyle/>
          <a:p>
            <a:r>
              <a:rPr lang="en-US" sz="2000">
                <a:latin typeface="Arial" charset="0"/>
                <a:ea typeface="ＭＳ Ｐゴシック" charset="0"/>
                <a:cs typeface="ＭＳ Ｐゴシック" charset="0"/>
              </a:rPr>
              <a:t>Where is LHC in Big Data Terms?</a:t>
            </a:r>
            <a:endParaRPr lang="en-US" sz="1800">
              <a:latin typeface="Arial" charset="0"/>
              <a:ea typeface="ＭＳ Ｐゴシック" charset="0"/>
              <a:cs typeface="ＭＳ Ｐゴシック" charset="0"/>
            </a:endParaRPr>
          </a:p>
          <a:p>
            <a:pPr lvl="1"/>
            <a:endParaRPr lang="en-US">
              <a:latin typeface="Arial" charset="0"/>
              <a:ea typeface="ＭＳ Ｐゴシック" charset="0"/>
            </a:endParaRPr>
          </a:p>
          <a:p>
            <a:endParaRPr lang="en-US" sz="2000">
              <a:latin typeface="Arial" charset="0"/>
              <a:ea typeface="ＭＳ Ｐゴシック" charset="0"/>
              <a:cs typeface="ＭＳ Ｐゴシック" charset="0"/>
            </a:endParaRPr>
          </a:p>
          <a:p>
            <a:endParaRPr lang="en-US" sz="2000">
              <a:latin typeface="Arial" charset="0"/>
              <a:ea typeface="ＭＳ Ｐゴシック" charset="0"/>
              <a:cs typeface="ＭＳ Ｐゴシック" charset="0"/>
            </a:endParaRPr>
          </a:p>
          <a:p>
            <a:endParaRPr lang="en-US" sz="1800">
              <a:latin typeface="Arial" charset="0"/>
              <a:ea typeface="ＭＳ Ｐゴシック" charset="0"/>
              <a:cs typeface="ＭＳ Ｐゴシック" charset="0"/>
            </a:endParaRPr>
          </a:p>
          <a:p>
            <a:endParaRPr lang="en-US" sz="2000">
              <a:latin typeface="Arial" charset="0"/>
              <a:ea typeface="ＭＳ Ｐゴシック" charset="0"/>
              <a:cs typeface="ＭＳ Ｐゴシック" charset="0"/>
            </a:endParaRPr>
          </a:p>
          <a:p>
            <a:endParaRPr lang="en-GB">
              <a:latin typeface="Arial" charset="0"/>
              <a:ea typeface="ＭＳ Ｐゴシック" charset="0"/>
              <a:cs typeface="ＭＳ Ｐゴシック" charset="0"/>
            </a:endParaRPr>
          </a:p>
        </p:txBody>
      </p:sp>
      <p:sp>
        <p:nvSpPr>
          <p:cNvPr id="3" name="Rectangle 2"/>
          <p:cNvSpPr/>
          <p:nvPr/>
        </p:nvSpPr>
        <p:spPr bwMode="auto">
          <a:xfrm>
            <a:off x="6032500" y="5016500"/>
            <a:ext cx="419100" cy="1473200"/>
          </a:xfrm>
          <a:prstGeom prst="rect">
            <a:avLst/>
          </a:prstGeom>
          <a:solidFill>
            <a:schemeClr val="bg1">
              <a:lumMod val="65000"/>
            </a:schemeClr>
          </a:solidFill>
          <a:ln w="31750" cap="flat" cmpd="sng" algn="ctr">
            <a:noFill/>
            <a:prstDash val="solid"/>
            <a:round/>
            <a:headEnd type="none" w="med" len="med"/>
            <a:tailEnd type="triangle" w="med" len="med"/>
          </a:ln>
          <a:effectLst/>
        </p:spPr>
        <p:txBody>
          <a:bodyPr/>
          <a:lstStyle/>
          <a:p>
            <a:pPr>
              <a:defRPr/>
            </a:pPr>
            <a:endParaRPr lang="en-US"/>
          </a:p>
        </p:txBody>
      </p:sp>
      <p:sp>
        <p:nvSpPr>
          <p:cNvPr id="70660" name="Title 1"/>
          <p:cNvSpPr>
            <a:spLocks noGrp="1"/>
          </p:cNvSpPr>
          <p:nvPr>
            <p:ph type="title"/>
          </p:nvPr>
        </p:nvSpPr>
        <p:spPr/>
        <p:txBody>
          <a:bodyPr/>
          <a:lstStyle/>
          <a:p>
            <a:r>
              <a:rPr lang="en-US" sz="2800">
                <a:latin typeface="Arial" charset="0"/>
                <a:ea typeface="ＭＳ Ｐゴシック" charset="0"/>
                <a:cs typeface="ＭＳ Ｐゴシック" charset="0"/>
              </a:rPr>
              <a:t>Gestión de los datos</a:t>
            </a:r>
          </a:p>
        </p:txBody>
      </p:sp>
      <p:sp>
        <p:nvSpPr>
          <p:cNvPr id="70661" name="Footer Placeholder 4"/>
          <p:cNvSpPr>
            <a:spLocks noGrp="1"/>
          </p:cNvSpPr>
          <p:nvPr>
            <p:ph type="ftr" sz="quarter" idx="4294967295"/>
          </p:nvPr>
        </p:nvSpPr>
        <p:spPr bwMode="auto">
          <a:xfrm>
            <a:off x="2335213" y="6661150"/>
            <a:ext cx="3740150" cy="252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Upgrade and Evolution</a:t>
            </a:r>
          </a:p>
        </p:txBody>
      </p:sp>
      <p:sp>
        <p:nvSpPr>
          <p:cNvPr id="70662"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A3A79C-1B44-E04F-A1FC-CE826C16F4C0}" type="slidenum">
              <a:rPr lang="en-GB" sz="800">
                <a:latin typeface="Times New Roman" charset="0"/>
              </a:rPr>
              <a:pPr eaLnBrk="1" hangingPunct="1"/>
              <a:t>42</a:t>
            </a:fld>
            <a:endParaRPr lang="en-GB" sz="800">
              <a:latin typeface="Times New Roman" charset="0"/>
            </a:endParaRPr>
          </a:p>
        </p:txBody>
      </p:sp>
      <p:sp>
        <p:nvSpPr>
          <p:cNvPr id="70663" name="TextBox 7"/>
          <p:cNvSpPr txBox="1">
            <a:spLocks noChangeArrowheads="1"/>
          </p:cNvSpPr>
          <p:nvPr/>
        </p:nvSpPr>
        <p:spPr bwMode="auto">
          <a:xfrm>
            <a:off x="598488" y="1657350"/>
            <a:ext cx="2851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FF"/>
                </a:solidFill>
              </a:rPr>
              <a:t>Business emails sent</a:t>
            </a:r>
          </a:p>
          <a:p>
            <a:pPr eaLnBrk="1" hangingPunct="1"/>
            <a:r>
              <a:rPr lang="en-US" sz="1600">
                <a:solidFill>
                  <a:srgbClr val="FFFFFF"/>
                </a:solidFill>
              </a:rPr>
              <a:t>3000PB/year</a:t>
            </a:r>
          </a:p>
          <a:p>
            <a:pPr eaLnBrk="1" hangingPunct="1"/>
            <a:r>
              <a:rPr lang="en-US" sz="1600">
                <a:solidFill>
                  <a:srgbClr val="FFFFFF"/>
                </a:solidFill>
              </a:rPr>
              <a:t>(Doesn’t count; not managed as</a:t>
            </a:r>
          </a:p>
          <a:p>
            <a:pPr eaLnBrk="1" hangingPunct="1"/>
            <a:r>
              <a:rPr lang="en-US" sz="1600">
                <a:solidFill>
                  <a:srgbClr val="FFFFFF"/>
                </a:solidFill>
              </a:rPr>
              <a:t>a coherent data set)</a:t>
            </a:r>
          </a:p>
        </p:txBody>
      </p:sp>
      <p:sp>
        <p:nvSpPr>
          <p:cNvPr id="70664" name="TextBox 8"/>
          <p:cNvSpPr txBox="1">
            <a:spLocks noChangeArrowheads="1"/>
          </p:cNvSpPr>
          <p:nvPr/>
        </p:nvSpPr>
        <p:spPr bwMode="auto">
          <a:xfrm>
            <a:off x="1768475" y="4862513"/>
            <a:ext cx="1370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Google search</a:t>
            </a:r>
          </a:p>
          <a:p>
            <a:pPr eaLnBrk="1" hangingPunct="1"/>
            <a:r>
              <a:rPr lang="en-US" sz="1600"/>
              <a:t>100PB</a:t>
            </a:r>
          </a:p>
        </p:txBody>
      </p:sp>
      <p:sp>
        <p:nvSpPr>
          <p:cNvPr id="70665" name="TextBox 9"/>
          <p:cNvSpPr txBox="1">
            <a:spLocks noChangeArrowheads="1"/>
          </p:cNvSpPr>
          <p:nvPr/>
        </p:nvSpPr>
        <p:spPr bwMode="auto">
          <a:xfrm>
            <a:off x="4056063" y="3527425"/>
            <a:ext cx="168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Facebook uploads</a:t>
            </a:r>
          </a:p>
          <a:p>
            <a:pPr eaLnBrk="1" hangingPunct="1"/>
            <a:r>
              <a:rPr lang="en-US" sz="1600"/>
              <a:t>180PB/year</a:t>
            </a:r>
          </a:p>
        </p:txBody>
      </p:sp>
      <p:sp>
        <p:nvSpPr>
          <p:cNvPr id="70666" name="TextBox 10"/>
          <p:cNvSpPr txBox="1">
            <a:spLocks noChangeArrowheads="1"/>
          </p:cNvSpPr>
          <p:nvPr/>
        </p:nvSpPr>
        <p:spPr bwMode="auto">
          <a:xfrm>
            <a:off x="4848225" y="5457825"/>
            <a:ext cx="809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Digital </a:t>
            </a:r>
          </a:p>
          <a:p>
            <a:pPr eaLnBrk="1" hangingPunct="1"/>
            <a:r>
              <a:rPr lang="en-US" sz="1600"/>
              <a:t>health </a:t>
            </a:r>
          </a:p>
          <a:p>
            <a:pPr eaLnBrk="1" hangingPunct="1"/>
            <a:r>
              <a:rPr lang="en-US" sz="1600"/>
              <a:t>30PB</a:t>
            </a:r>
          </a:p>
        </p:txBody>
      </p:sp>
      <p:sp>
        <p:nvSpPr>
          <p:cNvPr id="70667" name="TextBox 11"/>
          <p:cNvSpPr txBox="1">
            <a:spLocks noChangeArrowheads="1"/>
          </p:cNvSpPr>
          <p:nvPr/>
        </p:nvSpPr>
        <p:spPr bwMode="auto">
          <a:xfrm>
            <a:off x="339725" y="4730750"/>
            <a:ext cx="939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chemeClr val="bg1"/>
                </a:solidFill>
              </a:rPr>
              <a:t>LHC data</a:t>
            </a:r>
          </a:p>
          <a:p>
            <a:pPr eaLnBrk="1" hangingPunct="1"/>
            <a:r>
              <a:rPr lang="en-US" sz="1600" b="1">
                <a:solidFill>
                  <a:schemeClr val="bg1"/>
                </a:solidFill>
              </a:rPr>
              <a:t>15PB/yr</a:t>
            </a:r>
          </a:p>
        </p:txBody>
      </p:sp>
      <p:sp>
        <p:nvSpPr>
          <p:cNvPr id="70668" name="TextBox 12"/>
          <p:cNvSpPr txBox="1">
            <a:spLocks noChangeArrowheads="1"/>
          </p:cNvSpPr>
          <p:nvPr/>
        </p:nvSpPr>
        <p:spPr bwMode="auto">
          <a:xfrm>
            <a:off x="3843338" y="5397500"/>
            <a:ext cx="9191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YouTube</a:t>
            </a:r>
          </a:p>
          <a:p>
            <a:pPr eaLnBrk="1" hangingPunct="1"/>
            <a:r>
              <a:rPr lang="en-US" sz="1600"/>
              <a:t>15PB/yr</a:t>
            </a:r>
          </a:p>
        </p:txBody>
      </p:sp>
      <p:sp>
        <p:nvSpPr>
          <p:cNvPr id="70669" name="TextBox 13"/>
          <p:cNvSpPr txBox="1">
            <a:spLocks noChangeArrowheads="1"/>
          </p:cNvSpPr>
          <p:nvPr/>
        </p:nvSpPr>
        <p:spPr bwMode="auto">
          <a:xfrm>
            <a:off x="879475" y="5392738"/>
            <a:ext cx="5889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solidFill>
                  <a:srgbClr val="FFFFFF"/>
                </a:solidFill>
              </a:rPr>
              <a:t>US</a:t>
            </a:r>
          </a:p>
          <a:p>
            <a:pPr eaLnBrk="1" hangingPunct="1"/>
            <a:r>
              <a:rPr lang="en-US" sz="1100">
                <a:solidFill>
                  <a:srgbClr val="FFFFFF"/>
                </a:solidFill>
              </a:rPr>
              <a:t>Census</a:t>
            </a:r>
          </a:p>
        </p:txBody>
      </p:sp>
      <p:sp>
        <p:nvSpPr>
          <p:cNvPr id="70670" name="TextBox 14"/>
          <p:cNvSpPr txBox="1">
            <a:spLocks noChangeArrowheads="1"/>
          </p:cNvSpPr>
          <p:nvPr/>
        </p:nvSpPr>
        <p:spPr bwMode="auto">
          <a:xfrm>
            <a:off x="4171950" y="1562100"/>
            <a:ext cx="704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solidFill>
                  <a:srgbClr val="FFFFFF"/>
                </a:solidFill>
              </a:rPr>
              <a:t>Lib of</a:t>
            </a:r>
          </a:p>
          <a:p>
            <a:pPr eaLnBrk="1" hangingPunct="1"/>
            <a:r>
              <a:rPr lang="en-US" sz="1100">
                <a:solidFill>
                  <a:srgbClr val="FFFFFF"/>
                </a:solidFill>
              </a:rPr>
              <a:t>Congress</a:t>
            </a:r>
          </a:p>
        </p:txBody>
      </p:sp>
      <p:sp>
        <p:nvSpPr>
          <p:cNvPr id="70671" name="TextBox 15"/>
          <p:cNvSpPr txBox="1">
            <a:spLocks noChangeArrowheads="1"/>
          </p:cNvSpPr>
          <p:nvPr/>
        </p:nvSpPr>
        <p:spPr bwMode="auto">
          <a:xfrm>
            <a:off x="2627313" y="3490913"/>
            <a:ext cx="66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Climate</a:t>
            </a:r>
          </a:p>
          <a:p>
            <a:pPr eaLnBrk="1" hangingPunct="1"/>
            <a:r>
              <a:rPr lang="en-US" sz="1200"/>
              <a:t>DB</a:t>
            </a:r>
          </a:p>
        </p:txBody>
      </p:sp>
      <p:sp>
        <p:nvSpPr>
          <p:cNvPr id="70672" name="TextBox 16"/>
          <p:cNvSpPr txBox="1">
            <a:spLocks noChangeArrowheads="1"/>
          </p:cNvSpPr>
          <p:nvPr/>
        </p:nvSpPr>
        <p:spPr bwMode="auto">
          <a:xfrm>
            <a:off x="3517900" y="5018088"/>
            <a:ext cx="614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solidFill>
                  <a:srgbClr val="FFFFFF"/>
                </a:solidFill>
              </a:rPr>
              <a:t>Nasdaq</a:t>
            </a:r>
          </a:p>
        </p:txBody>
      </p:sp>
      <p:sp>
        <p:nvSpPr>
          <p:cNvPr id="70673" name="TextBox 17"/>
          <p:cNvSpPr txBox="1">
            <a:spLocks noChangeArrowheads="1"/>
          </p:cNvSpPr>
          <p:nvPr/>
        </p:nvSpPr>
        <p:spPr bwMode="auto">
          <a:xfrm>
            <a:off x="138113" y="6215063"/>
            <a:ext cx="2287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Wired Magazine 4/2013</a:t>
            </a:r>
          </a:p>
        </p:txBody>
      </p:sp>
      <p:sp>
        <p:nvSpPr>
          <p:cNvPr id="70674" name="TextBox 18"/>
          <p:cNvSpPr txBox="1">
            <a:spLocks noChangeArrowheads="1"/>
          </p:cNvSpPr>
          <p:nvPr/>
        </p:nvSpPr>
        <p:spPr bwMode="auto">
          <a:xfrm>
            <a:off x="4851400" y="1504950"/>
            <a:ext cx="1577975" cy="306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Big Data in 2012</a:t>
            </a:r>
          </a:p>
        </p:txBody>
      </p:sp>
      <p:grpSp>
        <p:nvGrpSpPr>
          <p:cNvPr id="2" name="Group 20"/>
          <p:cNvGrpSpPr>
            <a:grpSpLocks/>
          </p:cNvGrpSpPr>
          <p:nvPr/>
        </p:nvGrpSpPr>
        <p:grpSpPr bwMode="auto">
          <a:xfrm>
            <a:off x="5616575" y="3019425"/>
            <a:ext cx="4122738" cy="4649788"/>
            <a:chOff x="5616575" y="3019425"/>
            <a:chExt cx="4122738" cy="4649788"/>
          </a:xfrm>
        </p:grpSpPr>
        <p:sp>
          <p:nvSpPr>
            <p:cNvPr id="35" name="Oval 34"/>
            <p:cNvSpPr>
              <a:spLocks noChangeArrowheads="1"/>
            </p:cNvSpPr>
            <p:nvPr/>
          </p:nvSpPr>
          <p:spPr bwMode="auto">
            <a:xfrm>
              <a:off x="5616575" y="3625850"/>
              <a:ext cx="4122738" cy="4043363"/>
            </a:xfrm>
            <a:prstGeom prst="ellipse">
              <a:avLst/>
            </a:prstGeom>
            <a:gradFill rotWithShape="1">
              <a:gsLst>
                <a:gs pos="0">
                  <a:srgbClr val="00AD7B"/>
                </a:gs>
                <a:gs pos="80000">
                  <a:srgbClr val="00E3A3"/>
                </a:gs>
                <a:gs pos="100000">
                  <a:srgbClr val="00E9A6"/>
                </a:gs>
              </a:gsLst>
              <a:lin ang="16200000"/>
            </a:gradFill>
            <a:ln w="9525">
              <a:solidFill>
                <a:srgbClr val="00CC98"/>
              </a:solidFill>
              <a:round/>
              <a:headEnd/>
              <a:tailEnd/>
            </a:ln>
            <a:effectLst>
              <a:outerShdw blurRad="40000" dist="23000" dir="5400000" rotWithShape="0">
                <a:srgbClr val="000000">
                  <a:alpha val="34999"/>
                </a:srgbClr>
              </a:outerShdw>
            </a:effectLst>
          </p:spPr>
          <p:txBody>
            <a:bodyPr anchor="ctr"/>
            <a:lstStyle/>
            <a:p>
              <a:pPr>
                <a:defRPr/>
              </a:pPr>
              <a:r>
                <a:rPr lang="en-US" b="1" dirty="0">
                  <a:solidFill>
                    <a:schemeClr val="lt1"/>
                  </a:solidFill>
                  <a:latin typeface="+mn-lt"/>
                  <a:ea typeface="+mn-ea"/>
                  <a:cs typeface="+mn-cs"/>
                </a:rPr>
                <a:t>Current LHC data set, all data products: ~300 PB</a:t>
              </a:r>
            </a:p>
          </p:txBody>
        </p:sp>
        <p:sp>
          <p:nvSpPr>
            <p:cNvPr id="36" name="TextBox 35"/>
            <p:cNvSpPr txBox="1">
              <a:spLocks noChangeArrowheads="1"/>
            </p:cNvSpPr>
            <p:nvPr/>
          </p:nvSpPr>
          <p:spPr bwMode="auto">
            <a:xfrm>
              <a:off x="6805613" y="3019425"/>
              <a:ext cx="2122487" cy="400050"/>
            </a:xfrm>
            <a:prstGeom prst="rect">
              <a:avLst/>
            </a:prstGeom>
            <a:solidFill>
              <a:srgbClr val="F2F2F2"/>
            </a:solidFill>
            <a:ln w="9525">
              <a:solidFill>
                <a:schemeClr val="tx1"/>
              </a:solidFill>
              <a:miter lim="800000"/>
              <a:headEnd/>
              <a:tailEnd/>
            </a:ln>
            <a:effectLst>
              <a:outerShdw blurRad="50800" dist="38100" dir="2700000" algn="tl" rotWithShape="0">
                <a:srgbClr val="000000">
                  <a:alpha val="42999"/>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t>We are big…</a:t>
              </a:r>
            </a:p>
          </p:txBody>
        </p:sp>
      </p:grpSp>
      <p:sp>
        <p:nvSpPr>
          <p:cNvPr id="70676" name="Rectangle 22"/>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grpSp>
        <p:nvGrpSpPr>
          <p:cNvPr id="5" name="Group 4"/>
          <p:cNvGrpSpPr>
            <a:grpSpLocks/>
          </p:cNvGrpSpPr>
          <p:nvPr/>
        </p:nvGrpSpPr>
        <p:grpSpPr bwMode="auto">
          <a:xfrm>
            <a:off x="6578600" y="673100"/>
            <a:ext cx="2425700" cy="2211388"/>
            <a:chOff x="6578600" y="673100"/>
            <a:chExt cx="2425700" cy="2211388"/>
          </a:xfrm>
        </p:grpSpPr>
        <p:sp>
          <p:nvSpPr>
            <p:cNvPr id="70678" name="TextBox 21"/>
            <p:cNvSpPr txBox="1">
              <a:spLocks noChangeArrowheads="1"/>
            </p:cNvSpPr>
            <p:nvPr/>
          </p:nvSpPr>
          <p:spPr bwMode="auto">
            <a:xfrm>
              <a:off x="6578600" y="1776413"/>
              <a:ext cx="2425700" cy="1108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Reputed capacity of NSA’s new Utah data  center: 5000 PB</a:t>
              </a:r>
            </a:p>
            <a:p>
              <a:pPr eaLnBrk="1" hangingPunct="1"/>
              <a:r>
                <a:rPr lang="en-US" sz="1600"/>
                <a:t>(50-100 MW, $2 billion)</a:t>
              </a:r>
            </a:p>
          </p:txBody>
        </p:sp>
        <p:pic>
          <p:nvPicPr>
            <p:cNvPr id="706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73100"/>
              <a:ext cx="2095500" cy="111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dirty="0" smtClean="0">
                <a:latin typeface="Arial" charset="0"/>
                <a:ea typeface="ＭＳ Ｐゴシック" charset="0"/>
                <a:cs typeface="ＭＳ Ｐゴシック" charset="0"/>
              </a:rPr>
              <a:t>From Grid to Cloud Computing</a:t>
            </a:r>
            <a:endParaRPr lang="en-US" dirty="0">
              <a:latin typeface="Arial" charset="0"/>
              <a:ea typeface="ＭＳ Ｐゴシック" charset="0"/>
              <a:cs typeface="ＭＳ Ｐゴシック" charset="0"/>
            </a:endParaRPr>
          </a:p>
        </p:txBody>
      </p:sp>
      <p:sp>
        <p:nvSpPr>
          <p:cNvPr id="112642" name="Content Placeholder 2"/>
          <p:cNvSpPr>
            <a:spLocks noGrp="1"/>
          </p:cNvSpPr>
          <p:nvPr>
            <p:ph idx="1"/>
          </p:nvPr>
        </p:nvSpPr>
        <p:spPr>
          <a:xfrm>
            <a:off x="469900" y="1054100"/>
            <a:ext cx="4859730" cy="5524500"/>
          </a:xfrm>
        </p:spPr>
        <p:txBody>
          <a:bodyPr/>
          <a:lstStyle/>
          <a:p>
            <a:r>
              <a:rPr lang="en-US" dirty="0" smtClean="0">
                <a:latin typeface="Arial" charset="0"/>
                <a:ea typeface="ＭＳ Ｐゴシック" charset="0"/>
                <a:cs typeface="ＭＳ Ｐゴシック" charset="0"/>
              </a:rPr>
              <a:t>In industry, Grid computing has evolved into </a:t>
            </a:r>
            <a:r>
              <a:rPr lang="en-US" dirty="0" smtClean="0">
                <a:solidFill>
                  <a:srgbClr val="FF0000"/>
                </a:solidFill>
                <a:latin typeface="Arial" charset="0"/>
                <a:ea typeface="ＭＳ Ｐゴシック" charset="0"/>
                <a:cs typeface="ＭＳ Ｐゴシック" charset="0"/>
              </a:rPr>
              <a:t>Cloud Computing</a:t>
            </a:r>
          </a:p>
          <a:p>
            <a:pPr lvl="1"/>
            <a:r>
              <a:rPr lang="en-US" dirty="0" smtClean="0">
                <a:latin typeface="Arial" charset="0"/>
                <a:ea typeface="ＭＳ Ｐゴシック" charset="0"/>
                <a:cs typeface="ＭＳ Ｐゴシック" charset="0"/>
              </a:rPr>
              <a:t>Computing Grids are still too specific and inflexible</a:t>
            </a:r>
          </a:p>
          <a:p>
            <a:pPr lvl="1"/>
            <a:r>
              <a:rPr lang="en-US" dirty="0" smtClean="0">
                <a:latin typeface="Arial" charset="0"/>
                <a:ea typeface="ＭＳ Ｐゴシック" charset="0"/>
                <a:cs typeface="ＭＳ Ｐゴシック" charset="0"/>
              </a:rPr>
              <a:t>Simplified management of installation and configuration of computing resources</a:t>
            </a:r>
          </a:p>
          <a:p>
            <a:pPr lvl="1"/>
            <a:r>
              <a:rPr lang="en-US" dirty="0" smtClean="0">
                <a:latin typeface="Arial" charset="0"/>
                <a:ea typeface="ＭＳ Ｐゴシック" charset="0"/>
                <a:cs typeface="ＭＳ Ｐゴシック" charset="0"/>
              </a:rPr>
              <a:t>Transparent environment for user applications</a:t>
            </a:r>
          </a:p>
          <a:p>
            <a:pPr lvl="1"/>
            <a:r>
              <a:rPr lang="en-US" dirty="0" smtClean="0">
                <a:latin typeface="Arial" charset="0"/>
                <a:ea typeface="ＭＳ Ｐゴシック" charset="0"/>
                <a:cs typeface="ＭＳ Ｐゴシック" charset="0"/>
              </a:rPr>
              <a:t>Pay per use business model</a:t>
            </a:r>
          </a:p>
          <a:p>
            <a:pPr lvl="1"/>
            <a:r>
              <a:rPr lang="en-US" dirty="0" smtClean="0">
                <a:latin typeface="Arial" charset="0"/>
                <a:ea typeface="ＭＳ Ｐゴシック" charset="0"/>
                <a:cs typeface="ＭＳ Ｐゴシック" charset="0"/>
              </a:rPr>
              <a:t>Interactive applications</a:t>
            </a:r>
          </a:p>
          <a:p>
            <a:pPr lvl="1"/>
            <a:r>
              <a:rPr lang="en-US" dirty="0" smtClean="0">
                <a:latin typeface="Arial" charset="0"/>
                <a:ea typeface="ＭＳ Ｐゴシック" charset="0"/>
                <a:cs typeface="ＭＳ Ｐゴシック" charset="0"/>
              </a:rPr>
              <a:t>More flexibility and elasticity in the allocation of resources</a:t>
            </a:r>
            <a:endParaRPr lang="en-US" dirty="0">
              <a:latin typeface="Arial" charset="0"/>
              <a:ea typeface="ＭＳ Ｐゴシック" charset="0"/>
              <a:cs typeface="ＭＳ Ｐゴシック" charset="0"/>
            </a:endParaRPr>
          </a:p>
        </p:txBody>
      </p:sp>
      <p:sp>
        <p:nvSpPr>
          <p:cNvPr id="11264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114377-D32D-CD46-91DC-17DCC45752F2}" type="slidenum">
              <a:rPr lang="en-GB" sz="800">
                <a:latin typeface="Times New Roman" charset="0"/>
              </a:rPr>
              <a:pPr eaLnBrk="1" hangingPunct="1"/>
              <a:t>43</a:t>
            </a:fld>
            <a:endParaRPr lang="en-GB" sz="800">
              <a:latin typeface="Times New Roman" charset="0"/>
            </a:endParaRPr>
          </a:p>
        </p:txBody>
      </p:sp>
      <p:pic>
        <p:nvPicPr>
          <p:cNvPr id="11264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5844" y="2481649"/>
            <a:ext cx="3878156" cy="28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dirty="0" smtClean="0">
                <a:latin typeface="Arial" charset="0"/>
                <a:ea typeface="ＭＳ Ｐゴシック" charset="0"/>
                <a:cs typeface="ＭＳ Ｐゴシック" charset="0"/>
              </a:rPr>
              <a:t>Virtualization</a:t>
            </a:r>
            <a:endParaRPr lang="en-US" dirty="0">
              <a:latin typeface="Arial" charset="0"/>
              <a:ea typeface="ＭＳ Ｐゴシック" charset="0"/>
              <a:cs typeface="ＭＳ Ｐゴシック" charset="0"/>
            </a:endParaRPr>
          </a:p>
        </p:txBody>
      </p:sp>
      <p:sp>
        <p:nvSpPr>
          <p:cNvPr id="113666" name="Content Placeholder 2"/>
          <p:cNvSpPr>
            <a:spLocks noGrp="1"/>
          </p:cNvSpPr>
          <p:nvPr>
            <p:ph idx="1"/>
          </p:nvPr>
        </p:nvSpPr>
        <p:spPr>
          <a:xfrm>
            <a:off x="469900" y="1054100"/>
            <a:ext cx="8486775" cy="1409700"/>
          </a:xfrm>
        </p:spPr>
        <p:txBody>
          <a:bodyPr/>
          <a:lstStyle/>
          <a:p>
            <a:r>
              <a:rPr lang="en-US" dirty="0" smtClean="0">
                <a:latin typeface="Arial" charset="0"/>
                <a:ea typeface="ＭＳ Ｐゴシック" charset="0"/>
                <a:cs typeface="ＭＳ Ｐゴシック" charset="0"/>
              </a:rPr>
              <a:t>The technology that enables Cloud Computing</a:t>
            </a: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A virtual computer inside a physical computer. Or several!</a:t>
            </a: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User application is executed inside a process (virtual machine) that provides a virtual operating system</a:t>
            </a:r>
            <a:endParaRPr lang="en-US" dirty="0">
              <a:latin typeface="Arial" charset="0"/>
              <a:ea typeface="ＭＳ Ｐゴシック" charset="0"/>
              <a:cs typeface="ＭＳ Ｐゴシック" charset="0"/>
            </a:endParaRPr>
          </a:p>
        </p:txBody>
      </p:sp>
      <p:sp>
        <p:nvSpPr>
          <p:cNvPr id="11366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86D2DA-5875-AA44-8D8A-6629A8984C7B}" type="slidenum">
              <a:rPr lang="en-GB" sz="800">
                <a:latin typeface="Times New Roman" charset="0"/>
              </a:rPr>
              <a:pPr eaLnBrk="1" hangingPunct="1"/>
              <a:t>44</a:t>
            </a:fld>
            <a:endParaRPr lang="en-GB" sz="800">
              <a:latin typeface="Times New Roman" charset="0"/>
            </a:endParaRPr>
          </a:p>
        </p:txBody>
      </p:sp>
      <p:pic>
        <p:nvPicPr>
          <p:cNvPr id="1136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3211513"/>
            <a:ext cx="78232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dirty="0" smtClean="0">
                <a:latin typeface="Arial" charset="0"/>
                <a:ea typeface="ＭＳ Ｐゴシック" charset="0"/>
                <a:cs typeface="ＭＳ Ｐゴシック" charset="0"/>
              </a:rPr>
              <a:t>Virtualization and flexibility</a:t>
            </a:r>
            <a:endParaRPr lang="en-US" dirty="0">
              <a:latin typeface="Arial" charset="0"/>
              <a:ea typeface="ＭＳ Ｐゴシック" charset="0"/>
              <a:cs typeface="ＭＳ Ｐゴシック" charset="0"/>
            </a:endParaRPr>
          </a:p>
        </p:txBody>
      </p:sp>
      <p:sp>
        <p:nvSpPr>
          <p:cNvPr id="114690" name="Content Placeholder 2"/>
          <p:cNvSpPr>
            <a:spLocks noGrp="1"/>
          </p:cNvSpPr>
          <p:nvPr>
            <p:ph idx="1"/>
          </p:nvPr>
        </p:nvSpPr>
        <p:spPr>
          <a:xfrm>
            <a:off x="469900" y="1054100"/>
            <a:ext cx="8486775" cy="5524500"/>
          </a:xfrm>
        </p:spPr>
        <p:txBody>
          <a:bodyPr/>
          <a:lstStyle/>
          <a:p>
            <a:r>
              <a:rPr lang="en-US" dirty="0" smtClean="0">
                <a:latin typeface="Arial" charset="0"/>
                <a:ea typeface="ＭＳ Ｐゴシック" charset="0"/>
                <a:cs typeface="ＭＳ Ｐゴシック" charset="0"/>
              </a:rPr>
              <a:t>Virtualization allows to start and move applications between servers according to needs</a:t>
            </a:r>
            <a:endParaRPr lang="en-US" dirty="0">
              <a:latin typeface="Arial" charset="0"/>
              <a:ea typeface="ＭＳ Ｐゴシック" charset="0"/>
              <a:cs typeface="ＭＳ Ｐゴシック" charset="0"/>
            </a:endParaRPr>
          </a:p>
        </p:txBody>
      </p:sp>
      <p:sp>
        <p:nvSpPr>
          <p:cNvPr id="11469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A286C2-4C24-4744-8595-AA11B15FDFDA}" type="slidenum">
              <a:rPr lang="en-GB" sz="800">
                <a:latin typeface="Times New Roman" charset="0"/>
              </a:rPr>
              <a:pPr eaLnBrk="1" hangingPunct="1"/>
              <a:t>45</a:t>
            </a:fld>
            <a:endParaRPr lang="en-GB" sz="800">
              <a:latin typeface="Times New Roman" charset="0"/>
            </a:endParaRPr>
          </a:p>
        </p:txBody>
      </p:sp>
      <p:pic>
        <p:nvPicPr>
          <p:cNvPr id="1146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220913"/>
            <a:ext cx="60706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dirty="0" smtClean="0">
                <a:latin typeface="Arial" charset="0"/>
                <a:ea typeface="ＭＳ Ｐゴシック" charset="0"/>
                <a:cs typeface="ＭＳ Ｐゴシック" charset="0"/>
              </a:rPr>
              <a:t>Cloud computing models</a:t>
            </a:r>
            <a:endParaRPr lang="en-US" dirty="0">
              <a:latin typeface="Arial" charset="0"/>
              <a:ea typeface="ＭＳ Ｐゴシック" charset="0"/>
              <a:cs typeface="ＭＳ Ｐゴシック" charset="0"/>
            </a:endParaRPr>
          </a:p>
        </p:txBody>
      </p:sp>
      <p:sp>
        <p:nvSpPr>
          <p:cNvPr id="116738" name="Content Placeholder 2"/>
          <p:cNvSpPr>
            <a:spLocks noGrp="1"/>
          </p:cNvSpPr>
          <p:nvPr>
            <p:ph idx="1"/>
          </p:nvPr>
        </p:nvSpPr>
        <p:spPr>
          <a:xfrm>
            <a:off x="241300" y="1054100"/>
            <a:ext cx="4483100" cy="5397500"/>
          </a:xfrm>
        </p:spPr>
        <p:txBody>
          <a:bodyPr/>
          <a:lstStyle/>
          <a:p>
            <a:r>
              <a:rPr lang="en-US" dirty="0">
                <a:solidFill>
                  <a:srgbClr val="3333CC"/>
                </a:solidFill>
                <a:latin typeface="Arial" charset="0"/>
                <a:ea typeface="ＭＳ Ｐゴシック" charset="0"/>
                <a:cs typeface="ＭＳ Ｐゴシック" charset="0"/>
              </a:rPr>
              <a:t>Infrastructure as a service</a:t>
            </a:r>
          </a:p>
          <a:p>
            <a:pPr lvl="1"/>
            <a:r>
              <a:rPr lang="en-US" dirty="0" smtClean="0">
                <a:latin typeface="Arial" charset="0"/>
                <a:ea typeface="ＭＳ Ｐゴシック" charset="0"/>
              </a:rPr>
              <a:t>Basic model</a:t>
            </a:r>
            <a:endParaRPr lang="en-US" dirty="0">
              <a:latin typeface="Arial" charset="0"/>
              <a:ea typeface="ＭＳ Ｐゴシック" charset="0"/>
            </a:endParaRPr>
          </a:p>
          <a:p>
            <a:pPr lvl="1"/>
            <a:r>
              <a:rPr lang="en-US" dirty="0" smtClean="0">
                <a:latin typeface="Arial" charset="0"/>
                <a:ea typeface="ＭＳ Ｐゴシック" charset="0"/>
              </a:rPr>
              <a:t>The provider supplies the physical infrastructure</a:t>
            </a:r>
            <a:endParaRPr lang="en-US" dirty="0">
              <a:latin typeface="Arial" charset="0"/>
              <a:ea typeface="ＭＳ Ｐゴシック" charset="0"/>
            </a:endParaRPr>
          </a:p>
          <a:p>
            <a:pPr lvl="1"/>
            <a:r>
              <a:rPr lang="en-US" dirty="0" smtClean="0">
                <a:latin typeface="Arial" charset="0"/>
                <a:ea typeface="ＭＳ Ｐゴシック" charset="0"/>
              </a:rPr>
              <a:t>The user provides the image with the operating system and the application to be executed </a:t>
            </a:r>
          </a:p>
          <a:p>
            <a:r>
              <a:rPr lang="en-US" dirty="0" smtClean="0">
                <a:solidFill>
                  <a:srgbClr val="3333CC"/>
                </a:solidFill>
                <a:latin typeface="Arial" charset="0"/>
                <a:ea typeface="ＭＳ Ｐゴシック" charset="0"/>
                <a:cs typeface="ＭＳ Ｐゴシック" charset="0"/>
              </a:rPr>
              <a:t>Platform as a service</a:t>
            </a:r>
          </a:p>
          <a:p>
            <a:pPr lvl="1"/>
            <a:r>
              <a:rPr lang="en-US" dirty="0" smtClean="0">
                <a:latin typeface="Arial" charset="0"/>
                <a:ea typeface="ＭＳ Ｐゴシック" charset="0"/>
              </a:rPr>
              <a:t>The provider supplies the platform to develop and execute applications</a:t>
            </a:r>
            <a:endParaRPr lang="en-US" dirty="0">
              <a:latin typeface="Arial" charset="0"/>
              <a:ea typeface="ＭＳ Ｐゴシック" charset="0"/>
            </a:endParaRPr>
          </a:p>
          <a:p>
            <a:r>
              <a:rPr lang="en-US" dirty="0">
                <a:solidFill>
                  <a:srgbClr val="3333CC"/>
                </a:solidFill>
                <a:latin typeface="Arial" charset="0"/>
                <a:ea typeface="ＭＳ Ｐゴシック" charset="0"/>
                <a:cs typeface="ＭＳ Ｐゴシック" charset="0"/>
              </a:rPr>
              <a:t>Software as a service</a:t>
            </a:r>
          </a:p>
          <a:p>
            <a:pPr lvl="1"/>
            <a:r>
              <a:rPr lang="en-US" dirty="0" smtClean="0">
                <a:latin typeface="Arial" charset="0"/>
                <a:ea typeface="ＭＳ Ｐゴシック" charset="0"/>
              </a:rPr>
              <a:t>The provider supplies the applications</a:t>
            </a:r>
            <a:endParaRPr lang="en-US" dirty="0">
              <a:latin typeface="Arial" charset="0"/>
              <a:ea typeface="ＭＳ Ｐゴシック" charset="0"/>
            </a:endParaRPr>
          </a:p>
        </p:txBody>
      </p:sp>
      <p:sp>
        <p:nvSpPr>
          <p:cNvPr id="11673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1E8769-8F6C-9342-BF4E-CD66417D60DE}" type="slidenum">
              <a:rPr lang="en-GB" sz="800">
                <a:latin typeface="Times New Roman" charset="0"/>
              </a:rPr>
              <a:pPr eaLnBrk="1" hangingPunct="1"/>
              <a:t>46</a:t>
            </a:fld>
            <a:endParaRPr lang="en-GB" sz="800">
              <a:latin typeface="Times New Roman" charset="0"/>
            </a:endParaRPr>
          </a:p>
        </p:txBody>
      </p:sp>
      <p:pic>
        <p:nvPicPr>
          <p:cNvPr id="1167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663700"/>
            <a:ext cx="44196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dirty="0" smtClean="0">
                <a:latin typeface="Arial" charset="0"/>
                <a:ea typeface="ＭＳ Ｐゴシック" charset="0"/>
                <a:cs typeface="ＭＳ Ｐゴシック" charset="0"/>
              </a:rPr>
              <a:t>Everything in the Cloud</a:t>
            </a:r>
            <a:endParaRPr lang="en-US" dirty="0">
              <a:latin typeface="Arial" charset="0"/>
              <a:ea typeface="ＭＳ Ｐゴシック" charset="0"/>
              <a:cs typeface="ＭＳ Ｐゴシック" charset="0"/>
            </a:endParaRPr>
          </a:p>
        </p:txBody>
      </p:sp>
      <p:sp>
        <p:nvSpPr>
          <p:cNvPr id="1177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A05645-078B-9C43-B314-F7EAA9559CB8}" type="slidenum">
              <a:rPr lang="en-GB" sz="800">
                <a:latin typeface="Times New Roman" charset="0"/>
              </a:rPr>
              <a:pPr eaLnBrk="1" hangingPunct="1"/>
              <a:t>47</a:t>
            </a:fld>
            <a:endParaRPr lang="en-GB" sz="800">
              <a:latin typeface="Times New Roman" charset="0"/>
            </a:endParaRPr>
          </a:p>
        </p:txBody>
      </p:sp>
      <p:pic>
        <p:nvPicPr>
          <p:cNvPr id="1177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130300"/>
            <a:ext cx="7750175"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81111" y="1552220"/>
            <a:ext cx="3118556" cy="584776"/>
          </a:xfrm>
          <a:prstGeom prst="rect">
            <a:avLst/>
          </a:prstGeom>
          <a:solidFill>
            <a:schemeClr val="bg1"/>
          </a:solidFill>
        </p:spPr>
        <p:txBody>
          <a:bodyPr wrap="square" rtlCol="0">
            <a:spAutoFit/>
          </a:bodyPr>
          <a:lstStyle/>
          <a:p>
            <a:r>
              <a:rPr lang="en-US" sz="3200" b="1" dirty="0" smtClean="0"/>
              <a:t>Storage</a:t>
            </a:r>
            <a:endParaRPr lang="en-US" sz="3200" b="1" dirty="0"/>
          </a:p>
        </p:txBody>
      </p:sp>
      <p:sp>
        <p:nvSpPr>
          <p:cNvPr id="6" name="TextBox 5"/>
          <p:cNvSpPr txBox="1"/>
          <p:nvPr/>
        </p:nvSpPr>
        <p:spPr>
          <a:xfrm>
            <a:off x="2720622" y="4159953"/>
            <a:ext cx="3118556" cy="584776"/>
          </a:xfrm>
          <a:prstGeom prst="rect">
            <a:avLst/>
          </a:prstGeom>
          <a:solidFill>
            <a:schemeClr val="bg1"/>
          </a:solidFill>
        </p:spPr>
        <p:txBody>
          <a:bodyPr wrap="square" rtlCol="0">
            <a:spAutoFit/>
          </a:bodyPr>
          <a:lstStyle/>
          <a:p>
            <a:r>
              <a:rPr lang="en-US" sz="3200" b="1" dirty="0" smtClean="0"/>
              <a:t>Applications</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dirty="0" smtClean="0">
                <a:latin typeface="Arial" charset="0"/>
                <a:ea typeface="ＭＳ Ｐゴシック" charset="0"/>
                <a:cs typeface="ＭＳ Ｐゴシック" charset="0"/>
              </a:rPr>
              <a:t>Services for industry and science</a:t>
            </a:r>
            <a:endParaRPr lang="en-US" dirty="0">
              <a:latin typeface="Arial" charset="0"/>
              <a:ea typeface="ＭＳ Ｐゴシック" charset="0"/>
              <a:cs typeface="ＭＳ Ｐゴシック" charset="0"/>
            </a:endParaRPr>
          </a:p>
        </p:txBody>
      </p:sp>
      <p:sp>
        <p:nvSpPr>
          <p:cNvPr id="1187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2DB01B-2D28-A842-A148-C255B221DC77}" type="slidenum">
              <a:rPr lang="en-GB" sz="800">
                <a:latin typeface="Times New Roman" charset="0"/>
              </a:rPr>
              <a:pPr eaLnBrk="1" hangingPunct="1"/>
              <a:t>48</a:t>
            </a:fld>
            <a:endParaRPr lang="en-GB" sz="800">
              <a:latin typeface="Times New Roman" charset="0"/>
            </a:endParaRPr>
          </a:p>
        </p:txBody>
      </p:sp>
      <p:pic>
        <p:nvPicPr>
          <p:cNvPr id="1187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09625"/>
            <a:ext cx="79883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dirty="0" smtClean="0">
                <a:latin typeface="Arial" charset="0"/>
                <a:ea typeface="ＭＳ Ｐゴシック" charset="0"/>
                <a:cs typeface="ＭＳ Ｐゴシック" charset="0"/>
              </a:rPr>
              <a:t>The heart of the Cloud</a:t>
            </a:r>
            <a:endParaRPr lang="en-US" dirty="0">
              <a:latin typeface="Arial" charset="0"/>
              <a:ea typeface="ＭＳ Ｐゴシック" charset="0"/>
              <a:cs typeface="ＭＳ Ｐゴシック" charset="0"/>
            </a:endParaRPr>
          </a:p>
        </p:txBody>
      </p:sp>
      <p:sp>
        <p:nvSpPr>
          <p:cNvPr id="1198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77D143-3657-3843-90F2-67B8CADDF9E2}" type="slidenum">
              <a:rPr lang="en-GB" sz="800">
                <a:latin typeface="Times New Roman" charset="0"/>
              </a:rPr>
              <a:pPr eaLnBrk="1" hangingPunct="1"/>
              <a:t>49</a:t>
            </a:fld>
            <a:endParaRPr lang="en-GB" sz="800">
              <a:latin typeface="Times New Roman" charset="0"/>
            </a:endParaRPr>
          </a:p>
        </p:txBody>
      </p:sp>
      <p:pic>
        <p:nvPicPr>
          <p:cNvPr id="1198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smtClean="0">
                <a:latin typeface="Arial" charset="0"/>
                <a:ea typeface="ＭＳ Ｐゴシック" charset="0"/>
                <a:cs typeface="ＭＳ Ｐゴシック" charset="0"/>
              </a:rPr>
              <a:t>Data volume</a:t>
            </a:r>
            <a:endParaRPr lang="en-US" dirty="0">
              <a:latin typeface="Arial" charset="0"/>
              <a:ea typeface="ＭＳ Ｐゴシック" charset="0"/>
              <a:cs typeface="ＭＳ Ｐゴシック" charset="0"/>
            </a:endParaRPr>
          </a:p>
        </p:txBody>
      </p:sp>
      <p:sp>
        <p:nvSpPr>
          <p:cNvPr id="3" name="Content Placeholder 2"/>
          <p:cNvSpPr>
            <a:spLocks noGrp="1"/>
          </p:cNvSpPr>
          <p:nvPr>
            <p:ph idx="1"/>
          </p:nvPr>
        </p:nvSpPr>
        <p:spPr>
          <a:xfrm>
            <a:off x="481189" y="904523"/>
            <a:ext cx="7759700" cy="5765800"/>
          </a:xfrm>
        </p:spPr>
        <p:txBody>
          <a:bodyPr>
            <a:normAutofit/>
          </a:bodyPr>
          <a:lstStyle/>
          <a:p>
            <a:pPr>
              <a:defRPr/>
            </a:pPr>
            <a:r>
              <a:rPr lang="en-US" dirty="0" smtClean="0"/>
              <a:t>Were all collisions stored, the data volume would be huge</a:t>
            </a:r>
          </a:p>
          <a:p>
            <a:pPr lvl="1">
              <a:defRPr/>
            </a:pPr>
            <a:r>
              <a:rPr lang="en-US" dirty="0" smtClean="0"/>
              <a:t>Average event size: ~ 1 </a:t>
            </a:r>
            <a:r>
              <a:rPr lang="en-US" dirty="0" err="1" smtClean="0"/>
              <a:t>Mbyte</a:t>
            </a:r>
            <a:endParaRPr lang="en-US" dirty="0" smtClean="0"/>
          </a:p>
          <a:p>
            <a:pPr lvl="1">
              <a:defRPr/>
            </a:pPr>
            <a:r>
              <a:rPr lang="en-US" dirty="0" smtClean="0"/>
              <a:t>Number of events/s = 40 MHz</a:t>
            </a:r>
          </a:p>
          <a:p>
            <a:pPr>
              <a:defRPr/>
            </a:pPr>
            <a:r>
              <a:rPr lang="en-US" dirty="0" smtClean="0"/>
              <a:t>~ 1MB/event x 40x10</a:t>
            </a:r>
            <a:r>
              <a:rPr lang="en-US" baseline="30000" dirty="0" smtClean="0"/>
              <a:t>6</a:t>
            </a:r>
            <a:r>
              <a:rPr lang="en-US" dirty="0" smtClean="0"/>
              <a:t>/s = </a:t>
            </a:r>
            <a:r>
              <a:rPr lang="en-US" dirty="0" smtClean="0">
                <a:solidFill>
                  <a:srgbClr val="FF0000"/>
                </a:solidFill>
              </a:rPr>
              <a:t>40 TB/s</a:t>
            </a:r>
          </a:p>
          <a:p>
            <a:pPr>
              <a:buFont typeface="Wingdings" charset="0"/>
              <a:buNone/>
              <a:defRPr/>
            </a:pPr>
            <a:r>
              <a:rPr lang="en-US" dirty="0" smtClean="0"/>
              <a:t>                            (0.4 </a:t>
            </a:r>
            <a:r>
              <a:rPr lang="en-US" dirty="0" err="1" smtClean="0"/>
              <a:t>Zettabyte</a:t>
            </a:r>
            <a:r>
              <a:rPr lang="en-US" dirty="0" smtClean="0"/>
              <a:t>/year)</a:t>
            </a:r>
            <a:endParaRPr lang="en-US" dirty="0"/>
          </a:p>
          <a:p>
            <a:pPr>
              <a:defRPr/>
            </a:pPr>
            <a:r>
              <a:rPr lang="en-US" dirty="0" smtClean="0"/>
              <a:t>The interesting events need to be filtered in real time down to a manageable rate </a:t>
            </a:r>
            <a:br>
              <a:rPr lang="en-US" dirty="0" smtClean="0"/>
            </a:br>
            <a:r>
              <a:rPr lang="en-US" dirty="0" smtClean="0">
                <a:sym typeface="Wingdings"/>
              </a:rPr>
              <a:t> </a:t>
            </a:r>
            <a:r>
              <a:rPr lang="en-US" dirty="0" smtClean="0">
                <a:solidFill>
                  <a:srgbClr val="FF0000"/>
                </a:solidFill>
                <a:sym typeface="Wingdings"/>
              </a:rPr>
              <a:t>“Trigger”</a:t>
            </a:r>
            <a:endParaRPr lang="en-US" dirty="0" smtClean="0">
              <a:solidFill>
                <a:srgbClr val="FF0000"/>
              </a:solidFill>
            </a:endParaRPr>
          </a:p>
        </p:txBody>
      </p:sp>
      <p:sp>
        <p:nvSpPr>
          <p:cNvPr id="1741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145C93-13EB-2E4B-B8DF-E71B2C5632DE}" type="slidenum">
              <a:rPr lang="en-US" sz="800">
                <a:latin typeface="Times New Roman" charset="0"/>
              </a:rPr>
              <a:pPr eaLnBrk="1" hangingPunct="1"/>
              <a:t>5</a:t>
            </a:fld>
            <a:endParaRPr lang="en-US" sz="8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in WLCG?</a:t>
            </a:r>
            <a:endParaRPr lang="en-US" dirty="0"/>
          </a:p>
        </p:txBody>
      </p:sp>
      <p:sp>
        <p:nvSpPr>
          <p:cNvPr id="3" name="Content Placeholder 2"/>
          <p:cNvSpPr>
            <a:spLocks noGrp="1"/>
          </p:cNvSpPr>
          <p:nvPr>
            <p:ph idx="1"/>
          </p:nvPr>
        </p:nvSpPr>
        <p:spPr/>
        <p:txBody>
          <a:bodyPr/>
          <a:lstStyle/>
          <a:p>
            <a:r>
              <a:rPr lang="en-US" dirty="0" smtClean="0"/>
              <a:t>Might be the natural evolution</a:t>
            </a:r>
          </a:p>
          <a:p>
            <a:r>
              <a:rPr lang="en-US" dirty="0" smtClean="0"/>
              <a:t>LHC experiment have added Cloud interfaces</a:t>
            </a:r>
          </a:p>
          <a:p>
            <a:pPr lvl="1"/>
            <a:r>
              <a:rPr lang="en-US" dirty="0" smtClean="0"/>
              <a:t>Allows e.g. to access commercial clouds like Amazon</a:t>
            </a:r>
          </a:p>
          <a:p>
            <a:r>
              <a:rPr lang="en-US" dirty="0" smtClean="0"/>
              <a:t>Some sites have moved to Cloud-managed infrastructure</a:t>
            </a:r>
          </a:p>
          <a:p>
            <a:pPr lvl="1"/>
            <a:r>
              <a:rPr lang="en-US" dirty="0" smtClean="0"/>
              <a:t>For the moment only a small fraction. Not really needed …</a:t>
            </a:r>
          </a:p>
          <a:p>
            <a:r>
              <a:rPr lang="en-US" dirty="0" smtClean="0"/>
              <a:t>Cloud infrastructure has its own difficulties</a:t>
            </a:r>
          </a:p>
          <a:p>
            <a:pPr lvl="1"/>
            <a:r>
              <a:rPr lang="en-US" dirty="0" smtClean="0"/>
              <a:t>No scheduling system</a:t>
            </a:r>
          </a:p>
          <a:p>
            <a:pPr lvl="1"/>
            <a:r>
              <a:rPr lang="en-US" dirty="0" smtClean="0"/>
              <a:t>Management of VMs becomes experiment responsibility</a:t>
            </a:r>
          </a:p>
          <a:p>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50</a:t>
            </a:fld>
            <a:endParaRPr lang="en-GB"/>
          </a:p>
        </p:txBody>
      </p:sp>
    </p:spTree>
    <p:extLst>
      <p:ext uri="{BB962C8B-B14F-4D97-AF65-F5344CB8AC3E}">
        <p14:creationId xmlns:p14="http://schemas.microsoft.com/office/powerpoint/2010/main" val="31737738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solidFill>
                  <a:srgbClr val="FF0000"/>
                </a:solidFill>
              </a:rPr>
              <a:t>Evolution of the WLCG Computing Grid</a:t>
            </a:r>
            <a:endParaRPr lang="en-US" sz="4000" dirty="0">
              <a:solidFill>
                <a:srgbClr val="FF0000"/>
              </a:solidFill>
            </a:endParaRPr>
          </a:p>
        </p:txBody>
      </p:sp>
    </p:spTree>
    <p:extLst>
      <p:ext uri="{BB962C8B-B14F-4D97-AF65-F5344CB8AC3E}">
        <p14:creationId xmlns:p14="http://schemas.microsoft.com/office/powerpoint/2010/main" val="31053705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Hierarchical processing in LHC Run 1</a:t>
            </a:r>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52</a:t>
            </a:fld>
            <a:endParaRPr lang="en-GB"/>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993774"/>
            <a:ext cx="5321300" cy="56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uibk.ac.at/austrian-wlcg-tier-2/images/tier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1" y="1644797"/>
            <a:ext cx="3276600" cy="323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2639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towards a more flexible model</a:t>
            </a:r>
            <a:endParaRPr lang="en-US" dirty="0"/>
          </a:p>
        </p:txBody>
      </p:sp>
      <p:sp>
        <p:nvSpPr>
          <p:cNvPr id="3" name="Content Placeholder 2"/>
          <p:cNvSpPr>
            <a:spLocks noGrp="1"/>
          </p:cNvSpPr>
          <p:nvPr>
            <p:ph idx="1"/>
          </p:nvPr>
        </p:nvSpPr>
        <p:spPr>
          <a:xfrm>
            <a:off x="469900" y="750712"/>
            <a:ext cx="8486775" cy="5524501"/>
          </a:xfrm>
        </p:spPr>
        <p:txBody>
          <a:bodyPr/>
          <a:lstStyle/>
          <a:p>
            <a:r>
              <a:rPr lang="en-US" dirty="0" smtClean="0">
                <a:solidFill>
                  <a:srgbClr val="3333CC"/>
                </a:solidFill>
              </a:rPr>
              <a:t>More efficient use of the resources </a:t>
            </a:r>
            <a:r>
              <a:rPr lang="en-US" dirty="0" smtClean="0"/>
              <a:t>if centers could perform different types of workflows</a:t>
            </a:r>
          </a:p>
          <a:p>
            <a:pPr lvl="1"/>
            <a:r>
              <a:rPr lang="en-US" dirty="0" smtClean="0"/>
              <a:t>Possible thanks to the improvements in reliability, performance and Internet connectivity</a:t>
            </a:r>
          </a:p>
          <a:p>
            <a:pPr lvl="1"/>
            <a:r>
              <a:rPr lang="en-US" dirty="0" smtClean="0"/>
              <a:t>Tier-0</a:t>
            </a:r>
          </a:p>
          <a:p>
            <a:pPr lvl="2"/>
            <a:r>
              <a:rPr lang="en-US" dirty="0" smtClean="0"/>
              <a:t>Re-use High Level Trigger farm (~10k CPUs) when no data taking</a:t>
            </a:r>
          </a:p>
          <a:p>
            <a:pPr lvl="1"/>
            <a:r>
              <a:rPr lang="en-US" dirty="0" smtClean="0"/>
              <a:t>Tier-1</a:t>
            </a:r>
          </a:p>
          <a:p>
            <a:pPr lvl="2"/>
            <a:r>
              <a:rPr lang="en-US" dirty="0" smtClean="0"/>
              <a:t>Execute analysis jobs, simulation, and even prompt reconstruction</a:t>
            </a:r>
          </a:p>
          <a:p>
            <a:pPr lvl="1"/>
            <a:r>
              <a:rPr lang="en-US" dirty="0" smtClean="0"/>
              <a:t>Tier-2</a:t>
            </a:r>
          </a:p>
          <a:p>
            <a:pPr lvl="2"/>
            <a:r>
              <a:rPr lang="en-US" dirty="0" smtClean="0"/>
              <a:t>Execute mass re-processing and skimming</a:t>
            </a:r>
            <a:endParaRPr lang="en-US" dirty="0"/>
          </a:p>
          <a:p>
            <a:r>
              <a:rPr lang="en-US" dirty="0" smtClean="0"/>
              <a:t>Distinguish center by availability level rather than by executed workflows</a:t>
            </a:r>
          </a:p>
          <a:p>
            <a:pPr lvl="1"/>
            <a:r>
              <a:rPr lang="en-US" dirty="0" smtClean="0"/>
              <a:t>Tier-0: reaction time of minutes to a problem</a:t>
            </a:r>
          </a:p>
          <a:p>
            <a:pPr lvl="1"/>
            <a:r>
              <a:rPr lang="en-US" dirty="0" smtClean="0"/>
              <a:t>Tier-1: available 24x7 and reaction time of hours</a:t>
            </a:r>
          </a:p>
          <a:p>
            <a:pPr lvl="1"/>
            <a:r>
              <a:rPr lang="en-US" dirty="0" smtClean="0"/>
              <a:t>Tier-2: available 8x5 and reaction during working hours</a:t>
            </a:r>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53</a:t>
            </a:fld>
            <a:endParaRPr lang="en-GB"/>
          </a:p>
        </p:txBody>
      </p:sp>
    </p:spTree>
    <p:extLst>
      <p:ext uri="{BB962C8B-B14F-4D97-AF65-F5344CB8AC3E}">
        <p14:creationId xmlns:p14="http://schemas.microsoft.com/office/powerpoint/2010/main" val="316123612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efficient data processing</a:t>
            </a:r>
            <a:endParaRPr lang="en-US" dirty="0"/>
          </a:p>
        </p:txBody>
      </p:sp>
      <p:sp>
        <p:nvSpPr>
          <p:cNvPr id="3" name="Content Placeholder 2"/>
          <p:cNvSpPr>
            <a:spLocks noGrp="1"/>
          </p:cNvSpPr>
          <p:nvPr>
            <p:ph idx="1"/>
          </p:nvPr>
        </p:nvSpPr>
        <p:spPr>
          <a:xfrm>
            <a:off x="469900" y="824089"/>
            <a:ext cx="8486775" cy="5524501"/>
          </a:xfrm>
        </p:spPr>
        <p:txBody>
          <a:bodyPr/>
          <a:lstStyle/>
          <a:p>
            <a:r>
              <a:rPr lang="en-US" dirty="0" smtClean="0"/>
              <a:t>Initial model of data access in WLCG</a:t>
            </a:r>
          </a:p>
          <a:p>
            <a:pPr lvl="1"/>
            <a:r>
              <a:rPr lang="en-US" dirty="0" smtClean="0"/>
              <a:t>Data are statically distributed/replicated between sites</a:t>
            </a:r>
          </a:p>
          <a:p>
            <a:pPr lvl="1"/>
            <a:r>
              <a:rPr lang="en-US" dirty="0" smtClean="0"/>
              <a:t>Processing jobs are sent to sites hosting the requested data which are accessed locally</a:t>
            </a:r>
          </a:p>
          <a:p>
            <a:r>
              <a:rPr lang="en-US" dirty="0" smtClean="0"/>
              <a:t>Advantages</a:t>
            </a:r>
          </a:p>
          <a:p>
            <a:pPr lvl="1"/>
            <a:r>
              <a:rPr lang="en-US" dirty="0" smtClean="0"/>
              <a:t>Local access to data is a priori faster and more efficient</a:t>
            </a:r>
          </a:p>
          <a:p>
            <a:pPr lvl="1"/>
            <a:r>
              <a:rPr lang="en-US" dirty="0" smtClean="0"/>
              <a:t>Data distribution is centrally controlled</a:t>
            </a:r>
          </a:p>
          <a:p>
            <a:r>
              <a:rPr lang="en-US" dirty="0" smtClean="0"/>
              <a:t>Disadvantages</a:t>
            </a:r>
          </a:p>
          <a:p>
            <a:pPr lvl="1"/>
            <a:r>
              <a:rPr lang="en-US" dirty="0" smtClean="0"/>
              <a:t>Inefficient use of available CPUs globally</a:t>
            </a:r>
          </a:p>
          <a:p>
            <a:pPr lvl="1"/>
            <a:r>
              <a:rPr lang="en-US" dirty="0" smtClean="0"/>
              <a:t>CPUs will be idle at a site if there are no jobs requesting data hosted at that site</a:t>
            </a:r>
          </a:p>
          <a:p>
            <a:pPr lvl="1"/>
            <a:r>
              <a:rPr lang="en-US" dirty="0" smtClean="0"/>
              <a:t>Jobs can be in queue at a site because the requested data are not available at other sites</a:t>
            </a:r>
          </a:p>
          <a:p>
            <a:r>
              <a:rPr lang="en-US" dirty="0" smtClean="0">
                <a:solidFill>
                  <a:schemeClr val="accent2"/>
                </a:solidFill>
              </a:rPr>
              <a:t>Towards a hybrid model of dynamic data distribution and cache release together with remote access to data</a:t>
            </a:r>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54</a:t>
            </a:fld>
            <a:endParaRPr lang="en-GB"/>
          </a:p>
        </p:txBody>
      </p:sp>
    </p:spTree>
    <p:extLst>
      <p:ext uri="{BB962C8B-B14F-4D97-AF65-F5344CB8AC3E}">
        <p14:creationId xmlns:p14="http://schemas.microsoft.com/office/powerpoint/2010/main" val="25815153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access to data</a:t>
            </a:r>
            <a:endParaRPr lang="en-US" dirty="0"/>
          </a:p>
        </p:txBody>
      </p:sp>
      <p:sp>
        <p:nvSpPr>
          <p:cNvPr id="3" name="Content Placeholder 2"/>
          <p:cNvSpPr>
            <a:spLocks noGrp="1"/>
          </p:cNvSpPr>
          <p:nvPr>
            <p:ph idx="1"/>
          </p:nvPr>
        </p:nvSpPr>
        <p:spPr>
          <a:xfrm>
            <a:off x="469900" y="1025877"/>
            <a:ext cx="8462433" cy="5524501"/>
          </a:xfrm>
        </p:spPr>
        <p:txBody>
          <a:bodyPr/>
          <a:lstStyle/>
          <a:p>
            <a:r>
              <a:rPr lang="en-US" dirty="0" smtClean="0"/>
              <a:t>Evolution towards a model of distributed storage where processing jobs can </a:t>
            </a:r>
            <a:r>
              <a:rPr lang="en-US" dirty="0" smtClean="0">
                <a:solidFill>
                  <a:schemeClr val="accent2"/>
                </a:solidFill>
              </a:rPr>
              <a:t>access data remotely </a:t>
            </a:r>
            <a:r>
              <a:rPr lang="en-US" dirty="0" smtClean="0"/>
              <a:t>through the WAN </a:t>
            </a:r>
          </a:p>
          <a:p>
            <a:r>
              <a:rPr lang="en-US" dirty="0" smtClean="0"/>
              <a:t>Latency and bandwidth limitations can impact on remote data access efficiency</a:t>
            </a:r>
          </a:p>
          <a:p>
            <a:r>
              <a:rPr lang="en-US" dirty="0" smtClean="0"/>
              <a:t>Lot of effort spent in optimizing remote data reads </a:t>
            </a:r>
          </a:p>
          <a:p>
            <a:pPr lvl="1"/>
            <a:r>
              <a:rPr lang="en-US" i="1" dirty="0" smtClean="0"/>
              <a:t>Read ahead </a:t>
            </a:r>
            <a:r>
              <a:rPr lang="en-US" dirty="0" smtClean="0"/>
              <a:t>(prediction of data to be read next), </a:t>
            </a:r>
            <a:r>
              <a:rPr lang="en-US" i="1" dirty="0" smtClean="0"/>
              <a:t>vector reads </a:t>
            </a:r>
            <a:r>
              <a:rPr lang="en-US" dirty="0" smtClean="0"/>
              <a:t>(read parallelization)</a:t>
            </a:r>
          </a:p>
          <a:p>
            <a:pPr lvl="1"/>
            <a:r>
              <a:rPr lang="en-US" dirty="0" smtClean="0"/>
              <a:t>Working on strategies </a:t>
            </a:r>
            <a:r>
              <a:rPr lang="en-US" dirty="0" err="1" smtClean="0"/>
              <a:t>à</a:t>
            </a:r>
            <a:r>
              <a:rPr lang="en-US" dirty="0" smtClean="0"/>
              <a:t> la </a:t>
            </a:r>
            <a:r>
              <a:rPr lang="en-US" i="1" dirty="0" smtClean="0"/>
              <a:t>bit-torrent </a:t>
            </a:r>
            <a:r>
              <a:rPr lang="en-US" dirty="0" smtClean="0"/>
              <a:t>to read files from multiple sources</a:t>
            </a:r>
          </a:p>
          <a:p>
            <a:r>
              <a:rPr lang="en-US" dirty="0" smtClean="0">
                <a:solidFill>
                  <a:srgbClr val="3333CC"/>
                </a:solidFill>
              </a:rPr>
              <a:t>Data Federation</a:t>
            </a:r>
          </a:p>
          <a:p>
            <a:pPr lvl="1"/>
            <a:r>
              <a:rPr lang="en-US" dirty="0" smtClean="0"/>
              <a:t>Federation of storage systems where a central service connects the client with the site hosting the requested data</a:t>
            </a:r>
          </a:p>
          <a:p>
            <a:pPr lvl="1"/>
            <a:r>
              <a:rPr lang="en-US" dirty="0" smtClean="0"/>
              <a:t>AAA in CMS, FAX in ATLAS</a:t>
            </a:r>
          </a:p>
          <a:p>
            <a:pPr lvl="1"/>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55</a:t>
            </a:fld>
            <a:endParaRPr lang="en-GB"/>
          </a:p>
        </p:txBody>
      </p:sp>
    </p:spTree>
    <p:extLst>
      <p:ext uri="{BB962C8B-B14F-4D97-AF65-F5344CB8AC3E}">
        <p14:creationId xmlns:p14="http://schemas.microsoft.com/office/powerpoint/2010/main" val="32145500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distribution</a:t>
            </a:r>
            <a:endParaRPr lang="en-US" dirty="0"/>
          </a:p>
        </p:txBody>
      </p:sp>
      <p:sp>
        <p:nvSpPr>
          <p:cNvPr id="3" name="Content Placeholder 2"/>
          <p:cNvSpPr>
            <a:spLocks noGrp="1"/>
          </p:cNvSpPr>
          <p:nvPr>
            <p:ph idx="1"/>
          </p:nvPr>
        </p:nvSpPr>
        <p:spPr>
          <a:xfrm>
            <a:off x="469900" y="828323"/>
            <a:ext cx="8486775" cy="5524501"/>
          </a:xfrm>
        </p:spPr>
        <p:txBody>
          <a:bodyPr/>
          <a:lstStyle/>
          <a:p>
            <a:r>
              <a:rPr lang="en-US" dirty="0" smtClean="0">
                <a:solidFill>
                  <a:srgbClr val="3333CC"/>
                </a:solidFill>
              </a:rPr>
              <a:t>Initial model of static collocation of data</a:t>
            </a:r>
          </a:p>
          <a:p>
            <a:pPr lvl="1"/>
            <a:r>
              <a:rPr lang="en-US" dirty="0" smtClean="0"/>
              <a:t>One or several copies of datasets (real data and simulations) are distributed among the Tier-2 sites for its analysis</a:t>
            </a:r>
          </a:p>
          <a:p>
            <a:r>
              <a:rPr lang="en-US" dirty="0" smtClean="0"/>
              <a:t>Simple model but with clear disadvantages</a:t>
            </a:r>
          </a:p>
          <a:p>
            <a:pPr lvl="1"/>
            <a:r>
              <a:rPr lang="en-US" dirty="0" smtClean="0"/>
              <a:t>Manual process</a:t>
            </a:r>
          </a:p>
          <a:p>
            <a:pPr lvl="1"/>
            <a:r>
              <a:rPr lang="en-US" dirty="0" smtClean="0"/>
              <a:t>It does not take into account which datasets are “hot” (accessed frequently) or “cold” (not accessed for a long time)</a:t>
            </a:r>
          </a:p>
          <a:p>
            <a:r>
              <a:rPr lang="en-US" dirty="0" smtClean="0">
                <a:solidFill>
                  <a:schemeClr val="accent2"/>
                </a:solidFill>
              </a:rPr>
              <a:t>Evolution towards a dynamic model</a:t>
            </a:r>
          </a:p>
          <a:p>
            <a:pPr lvl="1"/>
            <a:r>
              <a:rPr lang="en-US" dirty="0" smtClean="0"/>
              <a:t>Processing jobs report the data read to a central service </a:t>
            </a:r>
          </a:p>
          <a:p>
            <a:pPr lvl="1"/>
            <a:r>
              <a:rPr lang="en-US" dirty="0" smtClean="0"/>
              <a:t>This “data popularity service” is queried by the dynamic data collocation service to replicate hot datasets</a:t>
            </a:r>
          </a:p>
          <a:p>
            <a:pPr lvl="1"/>
            <a:r>
              <a:rPr lang="en-US" dirty="0" smtClean="0"/>
              <a:t>Another service to delete cold datasets from the caches takes care of deleting replicas de datasets that have not been accessed for long time</a:t>
            </a:r>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56</a:t>
            </a:fld>
            <a:endParaRPr lang="en-GB"/>
          </a:p>
        </p:txBody>
      </p:sp>
    </p:spTree>
    <p:extLst>
      <p:ext uri="{BB962C8B-B14F-4D97-AF65-F5344CB8AC3E}">
        <p14:creationId xmlns:p14="http://schemas.microsoft.com/office/powerpoint/2010/main" val="8120761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Delivery Network</a:t>
            </a:r>
            <a:endParaRPr lang="en-US" dirty="0"/>
          </a:p>
        </p:txBody>
      </p:sp>
      <p:sp>
        <p:nvSpPr>
          <p:cNvPr id="3" name="Content Placeholder 2"/>
          <p:cNvSpPr>
            <a:spLocks noGrp="1"/>
          </p:cNvSpPr>
          <p:nvPr>
            <p:ph idx="1"/>
          </p:nvPr>
        </p:nvSpPr>
        <p:spPr>
          <a:xfrm>
            <a:off x="131237" y="884767"/>
            <a:ext cx="4552033" cy="5524501"/>
          </a:xfrm>
        </p:spPr>
        <p:txBody>
          <a:bodyPr/>
          <a:lstStyle/>
          <a:p>
            <a:r>
              <a:rPr lang="en-US" dirty="0" smtClean="0"/>
              <a:t>Evolution towards a model similar to the one used by Internet content providers </a:t>
            </a:r>
          </a:p>
          <a:p>
            <a:pPr lvl="1"/>
            <a:r>
              <a:rPr lang="en-US" dirty="0" smtClean="0"/>
              <a:t>Video/audio streaming</a:t>
            </a:r>
          </a:p>
          <a:p>
            <a:r>
              <a:rPr lang="en-US" dirty="0" smtClean="0"/>
              <a:t>Servers of contents geographically distributed replicate/delete data on demand</a:t>
            </a:r>
          </a:p>
          <a:p>
            <a:r>
              <a:rPr lang="en-US" dirty="0" smtClean="0"/>
              <a:t>Bring data closer to the application</a:t>
            </a:r>
          </a:p>
          <a:p>
            <a:r>
              <a:rPr lang="en-US" dirty="0" smtClean="0"/>
              <a:t>Optimization of data </a:t>
            </a:r>
            <a:br>
              <a:rPr lang="en-US" dirty="0" smtClean="0"/>
            </a:br>
            <a:r>
              <a:rPr lang="en-US" dirty="0" smtClean="0"/>
              <a:t>access</a:t>
            </a:r>
          </a:p>
          <a:p>
            <a:pPr lvl="1"/>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57</a:t>
            </a:fld>
            <a:endParaRPr lang="en-GB"/>
          </a:p>
        </p:txBody>
      </p:sp>
      <p:pic>
        <p:nvPicPr>
          <p:cNvPr id="7" name="Picture 6"/>
          <p:cNvPicPr>
            <a:picLocks noChangeAspect="1"/>
          </p:cNvPicPr>
          <p:nvPr/>
        </p:nvPicPr>
        <p:blipFill>
          <a:blip r:embed="rId3"/>
          <a:stretch>
            <a:fillRect/>
          </a:stretch>
        </p:blipFill>
        <p:spPr>
          <a:xfrm>
            <a:off x="4542957" y="1247442"/>
            <a:ext cx="4521764" cy="4842258"/>
          </a:xfrm>
          <a:prstGeom prst="rect">
            <a:avLst/>
          </a:prstGeom>
        </p:spPr>
      </p:pic>
    </p:spTree>
    <p:extLst>
      <p:ext uri="{BB962C8B-B14F-4D97-AF65-F5344CB8AC3E}">
        <p14:creationId xmlns:p14="http://schemas.microsoft.com/office/powerpoint/2010/main" val="39682534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 </a:t>
            </a:r>
            <a:r>
              <a:rPr lang="en-US" dirty="0" err="1" smtClean="0"/>
              <a:t>vs</a:t>
            </a:r>
            <a:r>
              <a:rPr lang="en-US" dirty="0" smtClean="0"/>
              <a:t> CDN providers</a:t>
            </a:r>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58</a:t>
            </a:fld>
            <a:endParaRPr lang="en-GB"/>
          </a:p>
        </p:txBody>
      </p:sp>
      <p:sp>
        <p:nvSpPr>
          <p:cNvPr id="8" name="Content Placeholder 2"/>
          <p:cNvSpPr txBox="1">
            <a:spLocks/>
          </p:cNvSpPr>
          <p:nvPr/>
        </p:nvSpPr>
        <p:spPr bwMode="auto">
          <a:xfrm>
            <a:off x="5080158" y="2241963"/>
            <a:ext cx="4086522" cy="278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10000"/>
              </a:spcAft>
              <a:buFont typeface="Wingdings" charset="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10000"/>
              </a:spcAft>
              <a:buFont typeface="Wingdings" charset="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10000"/>
              </a:spcAft>
              <a:buFont typeface="Wingdings" charset="0"/>
              <a:buChar char="§"/>
              <a:defRPr sz="1800">
                <a:solidFill>
                  <a:schemeClr val="tx1"/>
                </a:solidFill>
                <a:latin typeface="+mn-lt"/>
                <a:ea typeface="ＭＳ Ｐゴシック" charset="-128"/>
              </a:defRPr>
            </a:lvl3pPr>
            <a:lvl4pPr marL="1600200" indent="-228600" algn="l" rtl="0" eaLnBrk="0" fontAlgn="base" hangingPunct="0">
              <a:spcBef>
                <a:spcPct val="20000"/>
              </a:spcBef>
              <a:spcAft>
                <a:spcPct val="10000"/>
              </a:spcAft>
              <a:buFont typeface="Wingdings"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10000"/>
              </a:spcAft>
              <a:buFont typeface="Wingdings" charset="0"/>
              <a:buChar char="§"/>
              <a:defRPr sz="1400">
                <a:solidFill>
                  <a:schemeClr val="tx1"/>
                </a:solidFill>
                <a:latin typeface="+mn-lt"/>
                <a:ea typeface="ＭＳ Ｐゴシック" charset="-128"/>
              </a:defRPr>
            </a:lvl5pPr>
            <a:lvl6pPr marL="2514600" indent="-228600" algn="l" rtl="0" fontAlgn="base">
              <a:spcBef>
                <a:spcPct val="20000"/>
              </a:spcBef>
              <a:spcAft>
                <a:spcPct val="10000"/>
              </a:spcAft>
              <a:buFont typeface="Wingdings" pitchFamily="2" charset="2"/>
              <a:buChar char="§"/>
              <a:defRPr sz="1600">
                <a:solidFill>
                  <a:schemeClr val="tx1"/>
                </a:solidFill>
                <a:latin typeface="+mn-lt"/>
              </a:defRPr>
            </a:lvl6pPr>
            <a:lvl7pPr marL="2971800" indent="-228600" algn="l" rtl="0" fontAlgn="base">
              <a:spcBef>
                <a:spcPct val="20000"/>
              </a:spcBef>
              <a:spcAft>
                <a:spcPct val="10000"/>
              </a:spcAft>
              <a:buFont typeface="Wingdings" pitchFamily="2" charset="2"/>
              <a:buChar char="§"/>
              <a:defRPr sz="1600">
                <a:solidFill>
                  <a:schemeClr val="tx1"/>
                </a:solidFill>
                <a:latin typeface="+mn-lt"/>
              </a:defRPr>
            </a:lvl7pPr>
            <a:lvl8pPr marL="3429000" indent="-228600" algn="l" rtl="0" fontAlgn="base">
              <a:spcBef>
                <a:spcPct val="20000"/>
              </a:spcBef>
              <a:spcAft>
                <a:spcPct val="10000"/>
              </a:spcAft>
              <a:buFont typeface="Wingdings" pitchFamily="2" charset="2"/>
              <a:buChar char="§"/>
              <a:defRPr sz="1600">
                <a:solidFill>
                  <a:schemeClr val="tx1"/>
                </a:solidFill>
                <a:latin typeface="+mn-lt"/>
              </a:defRPr>
            </a:lvl8pPr>
            <a:lvl9pPr marL="3886200" indent="-228600" algn="l" rtl="0" fontAlgn="base">
              <a:spcBef>
                <a:spcPct val="20000"/>
              </a:spcBef>
              <a:spcAft>
                <a:spcPct val="10000"/>
              </a:spcAft>
              <a:buFont typeface="Wingdings" pitchFamily="2" charset="2"/>
              <a:buChar char="§"/>
              <a:defRPr sz="1600">
                <a:solidFill>
                  <a:schemeClr val="tx1"/>
                </a:solidFill>
                <a:latin typeface="+mn-lt"/>
              </a:defRPr>
            </a:lvl9pPr>
          </a:lstStyle>
          <a:p>
            <a:pPr marL="457200" lvl="1" indent="0">
              <a:buNone/>
            </a:pPr>
            <a:r>
              <a:rPr lang="en-US" dirty="0" smtClean="0"/>
              <a:t>Similar serving requirements</a:t>
            </a:r>
          </a:p>
          <a:p>
            <a:pPr marL="457200" lvl="1" indent="0">
              <a:buNone/>
            </a:pPr>
            <a:endParaRPr lang="en-US" dirty="0" smtClean="0"/>
          </a:p>
          <a:p>
            <a:pPr marL="457200" lvl="1" indent="0">
              <a:buNone/>
            </a:pPr>
            <a:r>
              <a:rPr lang="en-US" dirty="0" smtClean="0"/>
              <a:t>LHC has a smaller number of clients, less distribution, a higher bandwidth per client and a larger total data volume</a:t>
            </a:r>
            <a:endParaRPr lang="en-US" dirty="0"/>
          </a:p>
        </p:txBody>
      </p:sp>
      <p:pic>
        <p:nvPicPr>
          <p:cNvPr id="9" name="Picture 8"/>
          <p:cNvPicPr>
            <a:picLocks noChangeAspect="1"/>
          </p:cNvPicPr>
          <p:nvPr/>
        </p:nvPicPr>
        <p:blipFill>
          <a:blip r:embed="rId3"/>
          <a:stretch>
            <a:fillRect/>
          </a:stretch>
        </p:blipFill>
        <p:spPr>
          <a:xfrm>
            <a:off x="225403" y="1772813"/>
            <a:ext cx="5138671" cy="3421009"/>
          </a:xfrm>
          <a:prstGeom prst="rect">
            <a:avLst/>
          </a:prstGeom>
        </p:spPr>
      </p:pic>
    </p:spTree>
    <p:extLst>
      <p:ext uri="{BB962C8B-B14F-4D97-AF65-F5344CB8AC3E}">
        <p14:creationId xmlns:p14="http://schemas.microsoft.com/office/powerpoint/2010/main" val="405105418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CDN model</a:t>
            </a:r>
            <a:endParaRPr lang="en-US" dirty="0"/>
          </a:p>
        </p:txBody>
      </p:sp>
      <p:sp>
        <p:nvSpPr>
          <p:cNvPr id="3" name="Content Placeholder 2"/>
          <p:cNvSpPr>
            <a:spLocks noGrp="1"/>
          </p:cNvSpPr>
          <p:nvPr>
            <p:ph idx="1"/>
          </p:nvPr>
        </p:nvSpPr>
        <p:spPr>
          <a:xfrm>
            <a:off x="469900" y="842434"/>
            <a:ext cx="8486775" cy="5524501"/>
          </a:xfrm>
        </p:spPr>
        <p:txBody>
          <a:bodyPr/>
          <a:lstStyle/>
          <a:p>
            <a:r>
              <a:rPr lang="en-US" sz="2000" dirty="0" err="1" smtClean="0">
                <a:solidFill>
                  <a:schemeClr val="accent2"/>
                </a:solidFill>
              </a:rPr>
              <a:t>Sofware</a:t>
            </a:r>
            <a:r>
              <a:rPr lang="en-US" sz="2000" dirty="0" smtClean="0">
                <a:solidFill>
                  <a:schemeClr val="accent2"/>
                </a:solidFill>
              </a:rPr>
              <a:t> distribution </a:t>
            </a:r>
            <a:r>
              <a:rPr lang="en-US" sz="2000" dirty="0" smtClean="0"/>
              <a:t>of experiments to processing nodes</a:t>
            </a:r>
          </a:p>
          <a:p>
            <a:pPr lvl="1"/>
            <a:r>
              <a:rPr lang="en-US" sz="1800" dirty="0" smtClean="0"/>
              <a:t>CERN Virtual Machine File system – </a:t>
            </a:r>
            <a:r>
              <a:rPr lang="en-US" sz="1800" dirty="0" smtClean="0">
                <a:solidFill>
                  <a:srgbClr val="3333CC"/>
                </a:solidFill>
              </a:rPr>
              <a:t>CVMFS</a:t>
            </a:r>
          </a:p>
          <a:p>
            <a:pPr lvl="1"/>
            <a:r>
              <a:rPr lang="en-US" sz="1800" dirty="0" smtClean="0">
                <a:solidFill>
                  <a:srgbClr val="000000"/>
                </a:solidFill>
              </a:rPr>
              <a:t>Distributed file system</a:t>
            </a:r>
          </a:p>
          <a:p>
            <a:r>
              <a:rPr lang="en-US" sz="2000" dirty="0" smtClean="0">
                <a:solidFill>
                  <a:srgbClr val="3333CC"/>
                </a:solidFill>
              </a:rPr>
              <a:t>Access to calibration and alignment constants</a:t>
            </a:r>
          </a:p>
          <a:p>
            <a:pPr lvl="1"/>
            <a:r>
              <a:rPr lang="en-US" sz="1800" dirty="0" err="1" smtClean="0">
                <a:solidFill>
                  <a:srgbClr val="3333CC"/>
                </a:solidFill>
              </a:rPr>
              <a:t>FronTier</a:t>
            </a:r>
            <a:r>
              <a:rPr lang="en-US" sz="1800" dirty="0" smtClean="0"/>
              <a:t>, scalable system to access databases</a:t>
            </a:r>
          </a:p>
          <a:p>
            <a:r>
              <a:rPr lang="en-US" sz="2000" dirty="0" smtClean="0"/>
              <a:t>Hierarchical systems, scalable, based on data caches</a:t>
            </a:r>
          </a:p>
          <a:p>
            <a:pPr lvl="1"/>
            <a:r>
              <a:rPr lang="en-US" sz="1800" dirty="0" smtClean="0"/>
              <a:t>The first copy into the cache takes some time, but subsequent accesses are very fast</a:t>
            </a:r>
          </a:p>
          <a:p>
            <a:pPr lvl="1"/>
            <a:r>
              <a:rPr lang="en-US" sz="1800" dirty="0" smtClean="0"/>
              <a:t>Automatic distribution of new software. Single point of software installation</a:t>
            </a:r>
            <a:endParaRPr lang="en-US" sz="1800" dirty="0"/>
          </a:p>
          <a:p>
            <a:r>
              <a:rPr lang="en-US" sz="2000" dirty="0" smtClean="0"/>
              <a:t>Technology used by web servers, cache web proxies</a:t>
            </a:r>
          </a:p>
          <a:p>
            <a:pPr lvl="1"/>
            <a:r>
              <a:rPr lang="en-US" sz="1800" dirty="0" smtClean="0"/>
              <a:t>Standard http protocol, security</a:t>
            </a:r>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59</a:t>
            </a:fld>
            <a:endParaRPr lang="en-GB"/>
          </a:p>
        </p:txBody>
      </p:sp>
      <p:grpSp>
        <p:nvGrpSpPr>
          <p:cNvPr id="9" name="Group 8"/>
          <p:cNvGrpSpPr/>
          <p:nvPr/>
        </p:nvGrpSpPr>
        <p:grpSpPr>
          <a:xfrm>
            <a:off x="1679229" y="4964097"/>
            <a:ext cx="6208889" cy="1850331"/>
            <a:chOff x="1890894" y="4964097"/>
            <a:chExt cx="6208889" cy="1850331"/>
          </a:xfrm>
        </p:grpSpPr>
        <p:pic>
          <p:nvPicPr>
            <p:cNvPr id="5" name="Picture 4"/>
            <p:cNvPicPr>
              <a:picLocks noChangeAspect="1"/>
            </p:cNvPicPr>
            <p:nvPr/>
          </p:nvPicPr>
          <p:blipFill>
            <a:blip r:embed="rId3"/>
            <a:stretch>
              <a:fillRect/>
            </a:stretch>
          </p:blipFill>
          <p:spPr>
            <a:xfrm>
              <a:off x="1890894" y="4964097"/>
              <a:ext cx="6208889" cy="1850331"/>
            </a:xfrm>
            <a:prstGeom prst="rect">
              <a:avLst/>
            </a:prstGeom>
          </p:spPr>
        </p:pic>
        <p:sp>
          <p:nvSpPr>
            <p:cNvPr id="6" name="Oval 5"/>
            <p:cNvSpPr/>
            <p:nvPr/>
          </p:nvSpPr>
          <p:spPr bwMode="auto">
            <a:xfrm>
              <a:off x="5912554" y="4995333"/>
              <a:ext cx="381001" cy="338665"/>
            </a:xfrm>
            <a:prstGeom prst="ellipse">
              <a:avLst/>
            </a:prstGeom>
            <a:solidFill>
              <a:schemeClr val="bg1"/>
            </a:solidFill>
            <a:ln w="317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6474174" y="6022614"/>
              <a:ext cx="355604" cy="341497"/>
            </a:xfrm>
            <a:prstGeom prst="ellipse">
              <a:avLst/>
            </a:prstGeom>
            <a:solidFill>
              <a:schemeClr val="bg1"/>
            </a:solidFill>
            <a:ln w="317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570111" y="6067778"/>
              <a:ext cx="1340556" cy="635000"/>
            </a:xfrm>
            <a:prstGeom prst="rect">
              <a:avLst/>
            </a:prstGeom>
            <a:solidFill>
              <a:schemeClr val="bg1"/>
            </a:solidFill>
            <a:ln w="317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23058449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atin typeface="Arial" charset="0"/>
                <a:ea typeface="ＭＳ Ｐゴシック" charset="0"/>
                <a:cs typeface="ＭＳ Ｐゴシック" charset="0"/>
              </a:rPr>
              <a:t>Trigger system</a:t>
            </a:r>
          </a:p>
        </p:txBody>
      </p:sp>
      <p:sp>
        <p:nvSpPr>
          <p:cNvPr id="86018" name="Content Placeholder 2"/>
          <p:cNvSpPr>
            <a:spLocks noGrp="1"/>
          </p:cNvSpPr>
          <p:nvPr>
            <p:ph idx="1"/>
          </p:nvPr>
        </p:nvSpPr>
        <p:spPr>
          <a:xfrm>
            <a:off x="42863" y="838200"/>
            <a:ext cx="4808537" cy="5854700"/>
          </a:xfrm>
        </p:spPr>
        <p:txBody>
          <a:bodyPr/>
          <a:lstStyle/>
          <a:p>
            <a:r>
              <a:rPr lang="en-US" sz="2000" dirty="0">
                <a:latin typeface="Arial" charset="0"/>
                <a:ea typeface="ＭＳ Ｐゴシック" charset="0"/>
                <a:cs typeface="ＭＳ Ｐゴシック" charset="0"/>
              </a:rPr>
              <a:t>Nowadays we use a very complex electronic system</a:t>
            </a:r>
          </a:p>
          <a:p>
            <a:r>
              <a:rPr lang="en-US" sz="2000" dirty="0">
                <a:latin typeface="Arial" charset="0"/>
                <a:ea typeface="ＭＳ Ｐゴシック" charset="0"/>
                <a:cs typeface="ＭＳ Ｐゴシック" charset="0"/>
              </a:rPr>
              <a:t>Multi-level, data buffering, parallel processing</a:t>
            </a:r>
          </a:p>
          <a:p>
            <a:r>
              <a:rPr lang="en-US" sz="2000" dirty="0">
                <a:solidFill>
                  <a:schemeClr val="accent2"/>
                </a:solidFill>
                <a:latin typeface="Arial" charset="0"/>
                <a:ea typeface="ＭＳ Ｐゴシック" charset="0"/>
                <a:cs typeface="ＭＳ Ｐゴシック" charset="0"/>
              </a:rPr>
              <a:t>First Level Trigger </a:t>
            </a:r>
          </a:p>
          <a:p>
            <a:pPr lvl="1"/>
            <a:r>
              <a:rPr lang="en-US" dirty="0">
                <a:latin typeface="Arial" charset="0"/>
                <a:ea typeface="ＭＳ Ｐゴシック" charset="0"/>
              </a:rPr>
              <a:t>Specialized hardware processors</a:t>
            </a:r>
          </a:p>
          <a:p>
            <a:pPr lvl="1"/>
            <a:r>
              <a:rPr lang="en-US" dirty="0">
                <a:latin typeface="Arial" charset="0"/>
                <a:ea typeface="ＭＳ Ｐゴシック" charset="0"/>
              </a:rPr>
              <a:t>Limited information, simple algorithms</a:t>
            </a:r>
          </a:p>
          <a:p>
            <a:pPr lvl="1"/>
            <a:r>
              <a:rPr lang="en-US" dirty="0">
                <a:latin typeface="Arial" charset="0"/>
                <a:ea typeface="ＭＳ Ｐゴシック" charset="0"/>
              </a:rPr>
              <a:t>40 MHz → 100 kHz</a:t>
            </a:r>
          </a:p>
          <a:p>
            <a:pPr lvl="1"/>
            <a:r>
              <a:rPr lang="en-US" dirty="0">
                <a:latin typeface="Arial" charset="0"/>
                <a:ea typeface="ＭＳ Ｐゴシック" charset="0"/>
              </a:rPr>
              <a:t>3.2 </a:t>
            </a:r>
            <a:r>
              <a:rPr lang="el-GR" dirty="0">
                <a:latin typeface="Arial" charset="0"/>
                <a:ea typeface="ＭＳ Ｐゴシック" charset="0"/>
              </a:rPr>
              <a:t>μ</a:t>
            </a:r>
            <a:r>
              <a:rPr lang="en-US" dirty="0">
                <a:latin typeface="Arial" charset="0"/>
                <a:ea typeface="ＭＳ Ｐゴシック" charset="0"/>
              </a:rPr>
              <a:t>s latency (128 pipeline), 		  ~100 GB/s throughput</a:t>
            </a:r>
          </a:p>
          <a:p>
            <a:r>
              <a:rPr lang="en-US" sz="2000" dirty="0">
                <a:solidFill>
                  <a:srgbClr val="3333CC"/>
                </a:solidFill>
                <a:latin typeface="Arial" charset="0"/>
                <a:ea typeface="ＭＳ Ｐゴシック" charset="0"/>
                <a:cs typeface="ＭＳ Ｐゴシック" charset="0"/>
              </a:rPr>
              <a:t>High Level Trigger </a:t>
            </a:r>
            <a:r>
              <a:rPr lang="en-US" sz="2000" dirty="0">
                <a:latin typeface="Arial" charset="0"/>
                <a:ea typeface="ＭＳ Ｐゴシック" charset="0"/>
                <a:cs typeface="ＭＳ Ｐゴシック" charset="0"/>
              </a:rPr>
              <a:t>(software) </a:t>
            </a:r>
          </a:p>
          <a:p>
            <a:pPr lvl="1"/>
            <a:r>
              <a:rPr lang="en-US" dirty="0">
                <a:latin typeface="Arial" charset="0"/>
                <a:ea typeface="ＭＳ Ｐゴシック" charset="0"/>
              </a:rPr>
              <a:t>Linux PC farm</a:t>
            </a:r>
          </a:p>
          <a:p>
            <a:pPr lvl="1"/>
            <a:r>
              <a:rPr lang="en-US" dirty="0">
                <a:latin typeface="Arial" charset="0"/>
                <a:ea typeface="ＭＳ Ｐゴシック" charset="0"/>
              </a:rPr>
              <a:t>Flexible software algorithms</a:t>
            </a:r>
          </a:p>
          <a:p>
            <a:pPr lvl="1"/>
            <a:r>
              <a:rPr lang="en-US" dirty="0">
                <a:latin typeface="Arial" charset="0"/>
                <a:ea typeface="ＭＳ Ｐゴシック" charset="0"/>
              </a:rPr>
              <a:t>100 kHz → 300 Hz</a:t>
            </a:r>
          </a:p>
          <a:p>
            <a:pPr lvl="1"/>
            <a:r>
              <a:rPr lang="en-US" dirty="0">
                <a:latin typeface="Arial" charset="0"/>
                <a:ea typeface="ＭＳ Ｐゴシック" charset="0"/>
              </a:rPr>
              <a:t>~50 </a:t>
            </a:r>
            <a:r>
              <a:rPr lang="en-US" dirty="0" err="1">
                <a:latin typeface="Arial" charset="0"/>
                <a:ea typeface="ＭＳ Ｐゴシック" charset="0"/>
              </a:rPr>
              <a:t>ms</a:t>
            </a:r>
            <a:r>
              <a:rPr lang="en-US" dirty="0">
                <a:latin typeface="Arial" charset="0"/>
                <a:ea typeface="ＭＳ Ｐゴシック" charset="0"/>
              </a:rPr>
              <a:t> latency (5000 processors)</a:t>
            </a:r>
          </a:p>
        </p:txBody>
      </p:sp>
      <p:sp>
        <p:nvSpPr>
          <p:cNvPr id="86019" name="Slide Number Placeholder 3"/>
          <p:cNvSpPr>
            <a:spLocks noGrp="1"/>
          </p:cNvSpPr>
          <p:nvPr>
            <p:ph type="sldNum" sz="quarter" idx="10"/>
          </p:nvPr>
        </p:nvSpPr>
        <p:spPr>
          <a:xfrm>
            <a:off x="8239125" y="6124575"/>
            <a:ext cx="4270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latin typeface="Times New Roman" charset="0"/>
              </a:rPr>
              <a:t>4</a:t>
            </a:r>
          </a:p>
        </p:txBody>
      </p:sp>
      <p:pic>
        <p:nvPicPr>
          <p:cNvPr id="86020" name="Picture 89" descr="trigg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3350" y="1868488"/>
            <a:ext cx="30575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498975" y="1962150"/>
            <a:ext cx="979488" cy="3046413"/>
          </a:xfrm>
          <a:prstGeom prst="rect">
            <a:avLst/>
          </a:prstGeom>
          <a:noFill/>
        </p:spPr>
        <p:txBody>
          <a:bodyPr>
            <a:spAutoFit/>
          </a:bodyPr>
          <a:lstStyle/>
          <a:p>
            <a:pPr>
              <a:defRPr/>
            </a:pPr>
            <a:r>
              <a:rPr lang="en-US" sz="1200" b="1" dirty="0">
                <a:solidFill>
                  <a:schemeClr val="bg1">
                    <a:lumMod val="50000"/>
                  </a:schemeClr>
                </a:solidFill>
                <a:latin typeface="Arial" pitchFamily="34" charset="0"/>
                <a:cs typeface="Arial" pitchFamily="34" charset="0"/>
              </a:rPr>
              <a:t>40 MHz</a:t>
            </a: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r>
              <a:rPr lang="en-US" sz="1200" b="1" dirty="0">
                <a:solidFill>
                  <a:schemeClr val="bg1">
                    <a:lumMod val="50000"/>
                  </a:schemeClr>
                </a:solidFill>
                <a:latin typeface="Arial" pitchFamily="34" charset="0"/>
                <a:cs typeface="Arial" pitchFamily="34" charset="0"/>
              </a:rPr>
              <a:t>100 kHz</a:t>
            </a: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r>
              <a:rPr lang="en-US" sz="1200" b="1" dirty="0">
                <a:solidFill>
                  <a:schemeClr val="bg1">
                    <a:lumMod val="50000"/>
                  </a:schemeClr>
                </a:solidFill>
                <a:latin typeface="Arial" pitchFamily="34" charset="0"/>
                <a:cs typeface="Arial" pitchFamily="34" charset="0"/>
              </a:rPr>
              <a:t>300 Hz</a:t>
            </a:r>
          </a:p>
        </p:txBody>
      </p:sp>
      <p:sp>
        <p:nvSpPr>
          <p:cNvPr id="10" name="TextBox 9"/>
          <p:cNvSpPr txBox="1"/>
          <p:nvPr/>
        </p:nvSpPr>
        <p:spPr>
          <a:xfrm>
            <a:off x="8218488" y="1912938"/>
            <a:ext cx="979487" cy="3046412"/>
          </a:xfrm>
          <a:prstGeom prst="rect">
            <a:avLst/>
          </a:prstGeom>
          <a:noFill/>
        </p:spPr>
        <p:txBody>
          <a:bodyPr>
            <a:spAutoFit/>
          </a:bodyPr>
          <a:lstStyle/>
          <a:p>
            <a:pPr>
              <a:defRPr/>
            </a:pPr>
            <a:r>
              <a:rPr lang="en-US" sz="1200" b="1" dirty="0">
                <a:solidFill>
                  <a:schemeClr val="bg1">
                    <a:lumMod val="50000"/>
                  </a:schemeClr>
                </a:solidFill>
                <a:latin typeface="Arial" pitchFamily="34" charset="0"/>
                <a:cs typeface="Arial" pitchFamily="34" charset="0"/>
              </a:rPr>
              <a:t>40 TB/s</a:t>
            </a: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r>
              <a:rPr lang="en-US" sz="1200" b="1" dirty="0">
                <a:solidFill>
                  <a:schemeClr val="bg1">
                    <a:lumMod val="50000"/>
                  </a:schemeClr>
                </a:solidFill>
                <a:latin typeface="Arial" pitchFamily="34" charset="0"/>
                <a:cs typeface="Arial" pitchFamily="34" charset="0"/>
              </a:rPr>
              <a:t>100 GB/s</a:t>
            </a: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endParaRPr lang="en-US" sz="1200" b="1" dirty="0">
              <a:solidFill>
                <a:schemeClr val="bg1">
                  <a:lumMod val="50000"/>
                </a:schemeClr>
              </a:solidFill>
              <a:latin typeface="Arial" pitchFamily="34" charset="0"/>
              <a:cs typeface="Arial" pitchFamily="34" charset="0"/>
            </a:endParaRPr>
          </a:p>
          <a:p>
            <a:pPr>
              <a:defRPr/>
            </a:pPr>
            <a:r>
              <a:rPr lang="en-US" sz="1200" b="1" dirty="0">
                <a:solidFill>
                  <a:schemeClr val="bg1">
                    <a:lumMod val="50000"/>
                  </a:schemeClr>
                </a:solidFill>
                <a:latin typeface="Arial" pitchFamily="34" charset="0"/>
                <a:cs typeface="Arial" pitchFamily="34" charset="0"/>
              </a:rPr>
              <a:t>300 MB/s</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dirty="0" smtClean="0">
                <a:latin typeface="Arial" charset="0"/>
                <a:ea typeface="ＭＳ Ｐゴシック" charset="0"/>
                <a:cs typeface="ＭＳ Ｐゴシック" charset="0"/>
              </a:rPr>
              <a:t>Processor evolution</a:t>
            </a:r>
            <a:endParaRPr lang="en-US" dirty="0">
              <a:latin typeface="Arial" charset="0"/>
              <a:ea typeface="ＭＳ Ｐゴシック" charset="0"/>
              <a:cs typeface="ＭＳ Ｐゴシック" charset="0"/>
            </a:endParaRPr>
          </a:p>
        </p:txBody>
      </p:sp>
      <p:sp>
        <p:nvSpPr>
          <p:cNvPr id="1208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3BDEC3-3CEA-A946-BAF0-B7D3D06EFC4B}" type="slidenum">
              <a:rPr lang="en-GB" sz="800">
                <a:latin typeface="Times New Roman" charset="0"/>
              </a:rPr>
              <a:pPr eaLnBrk="1" hangingPunct="1"/>
              <a:t>60</a:t>
            </a:fld>
            <a:endParaRPr lang="en-GB" sz="800">
              <a:latin typeface="Times New Roman" charset="0"/>
            </a:endParaRPr>
          </a:p>
        </p:txBody>
      </p:sp>
      <p:pic>
        <p:nvPicPr>
          <p:cNvPr id="1208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Processor evolution</a:t>
            </a:r>
            <a:endParaRPr lang="en-US" dirty="0"/>
          </a:p>
        </p:txBody>
      </p:sp>
      <p:sp>
        <p:nvSpPr>
          <p:cNvPr id="3" name="Content Placeholder 2"/>
          <p:cNvSpPr>
            <a:spLocks noGrp="1"/>
          </p:cNvSpPr>
          <p:nvPr>
            <p:ph idx="1"/>
          </p:nvPr>
        </p:nvSpPr>
        <p:spPr>
          <a:xfrm>
            <a:off x="469900" y="870656"/>
            <a:ext cx="8486775" cy="5524501"/>
          </a:xfrm>
        </p:spPr>
        <p:txBody>
          <a:bodyPr/>
          <a:lstStyle/>
          <a:p>
            <a:r>
              <a:rPr lang="en-US" dirty="0" smtClean="0"/>
              <a:t>Speed of Intel/AMD processor stuck in ~3 GHz since about a decade</a:t>
            </a:r>
          </a:p>
          <a:p>
            <a:pPr lvl="1"/>
            <a:r>
              <a:rPr lang="en-US" dirty="0" smtClean="0"/>
              <a:t>Too much dissipated heat</a:t>
            </a:r>
          </a:p>
          <a:p>
            <a:r>
              <a:rPr lang="en-US" dirty="0" smtClean="0"/>
              <a:t>Computing power increases by  incrementing the number of processing cores</a:t>
            </a:r>
          </a:p>
          <a:p>
            <a:pPr marL="342900" lvl="1" indent="-342900"/>
            <a:r>
              <a:rPr lang="en-US" dirty="0">
                <a:solidFill>
                  <a:schemeClr val="accent2"/>
                </a:solidFill>
                <a:latin typeface="Arial" charset="0"/>
                <a:ea typeface="ＭＳ Ｐゴシック" charset="0"/>
              </a:rPr>
              <a:t>Multi-core now </a:t>
            </a:r>
            <a:r>
              <a:rPr lang="en-US" sz="1600" dirty="0">
                <a:solidFill>
                  <a:schemeClr val="accent2"/>
                </a:solidFill>
                <a:latin typeface="Wingdings" charset="0"/>
                <a:ea typeface="ＭＳ Ｐゴシック" charset="0"/>
                <a:cs typeface="Wingdings" charset="0"/>
                <a:sym typeface="Wingdings" charset="0"/>
              </a:rPr>
              <a:t></a:t>
            </a:r>
            <a:r>
              <a:rPr lang="en-US" dirty="0">
                <a:solidFill>
                  <a:schemeClr val="accent2"/>
                </a:solidFill>
                <a:latin typeface="Arial" charset="0"/>
                <a:ea typeface="ＭＳ Ｐゴシック" charset="0"/>
              </a:rPr>
              <a:t> many-core soon </a:t>
            </a:r>
            <a:r>
              <a:rPr lang="en-US" sz="1600" dirty="0">
                <a:solidFill>
                  <a:schemeClr val="accent2"/>
                </a:solidFill>
                <a:latin typeface="Wingdings" charset="0"/>
                <a:ea typeface="ＭＳ Ｐゴシック" charset="0"/>
                <a:cs typeface="Wingdings" charset="0"/>
                <a:sym typeface="Wingdings" charset="0"/>
              </a:rPr>
              <a:t></a:t>
            </a:r>
            <a:r>
              <a:rPr lang="en-US" dirty="0">
                <a:solidFill>
                  <a:schemeClr val="accent2"/>
                </a:solidFill>
                <a:latin typeface="Arial" charset="0"/>
                <a:ea typeface="ＭＳ Ｐゴシック" charset="0"/>
              </a:rPr>
              <a:t> finer grained parallelism </a:t>
            </a:r>
            <a:r>
              <a:rPr lang="en-US" dirty="0" smtClean="0">
                <a:solidFill>
                  <a:schemeClr val="accent2"/>
                </a:solidFill>
                <a:latin typeface="Arial" charset="0"/>
                <a:ea typeface="ＭＳ Ｐゴシック" charset="0"/>
              </a:rPr>
              <a:t>needed</a:t>
            </a:r>
            <a:endParaRPr lang="en-US" sz="2400" dirty="0" smtClean="0"/>
          </a:p>
          <a:p>
            <a:r>
              <a:rPr lang="en-US" dirty="0" smtClean="0"/>
              <a:t>To take advantage of this architecture the application needs to be parallelizable and use</a:t>
            </a:r>
            <a:br>
              <a:rPr lang="en-US" dirty="0" smtClean="0"/>
            </a:br>
            <a:r>
              <a:rPr lang="en-US" dirty="0" smtClean="0"/>
              <a:t>the available cores simultaneously</a:t>
            </a:r>
          </a:p>
          <a:p>
            <a:pPr lvl="1"/>
            <a:r>
              <a:rPr lang="en-US" dirty="0" smtClean="0"/>
              <a:t>Introduces complexity in the application</a:t>
            </a:r>
          </a:p>
          <a:p>
            <a:pPr lvl="1"/>
            <a:r>
              <a:rPr lang="en-US" dirty="0" smtClean="0"/>
              <a:t>Non-parallelizable code introduces </a:t>
            </a:r>
            <a:br>
              <a:rPr lang="en-US" dirty="0" smtClean="0"/>
            </a:br>
            <a:r>
              <a:rPr lang="en-US" dirty="0" smtClean="0"/>
              <a:t>inefficiency</a:t>
            </a:r>
          </a:p>
          <a:p>
            <a:r>
              <a:rPr lang="en-US" sz="2200" dirty="0" smtClean="0">
                <a:solidFill>
                  <a:schemeClr val="accent2"/>
                </a:solidFill>
                <a:latin typeface="Arial" charset="0"/>
                <a:ea typeface="ＭＳ Ｐゴシック" charset="0"/>
              </a:rPr>
              <a:t>Many or most of our codes require </a:t>
            </a:r>
            <a:br>
              <a:rPr lang="en-US" sz="2200" dirty="0" smtClean="0">
                <a:solidFill>
                  <a:schemeClr val="accent2"/>
                </a:solidFill>
                <a:latin typeface="Arial" charset="0"/>
                <a:ea typeface="ＭＳ Ｐゴシック" charset="0"/>
              </a:rPr>
            </a:br>
            <a:r>
              <a:rPr lang="en-US" sz="2200" dirty="0" smtClean="0">
                <a:solidFill>
                  <a:schemeClr val="accent2"/>
                </a:solidFill>
                <a:latin typeface="Arial" charset="0"/>
                <a:ea typeface="ＭＳ Ｐゴシック" charset="0"/>
              </a:rPr>
              <a:t>extensive overhauls</a:t>
            </a:r>
          </a:p>
          <a:p>
            <a:pPr lvl="1"/>
            <a:r>
              <a:rPr lang="en-US" dirty="0" smtClean="0">
                <a:latin typeface="Arial" charset="0"/>
                <a:ea typeface="ＭＳ Ｐゴシック" charset="0"/>
              </a:rPr>
              <a:t>Being </a:t>
            </a:r>
            <a:r>
              <a:rPr lang="en-US" dirty="0">
                <a:latin typeface="Arial" charset="0"/>
                <a:ea typeface="ＭＳ Ｐゴシック" charset="0"/>
              </a:rPr>
              <a:t>adapted: geant4, root, reconstruction code, exp. frameworks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61</a:t>
            </a:fld>
            <a:endParaRPr lang="en-GB"/>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43088"/>
            <a:ext cx="2864555" cy="261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33819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multi-core processing</a:t>
            </a:r>
            <a:endParaRPr lang="en-US" dirty="0"/>
          </a:p>
        </p:txBody>
      </p:sp>
      <p:sp>
        <p:nvSpPr>
          <p:cNvPr id="3" name="Content Placeholder 2"/>
          <p:cNvSpPr>
            <a:spLocks noGrp="1"/>
          </p:cNvSpPr>
          <p:nvPr>
            <p:ph idx="1"/>
          </p:nvPr>
        </p:nvSpPr>
        <p:spPr>
          <a:xfrm>
            <a:off x="103014" y="1054099"/>
            <a:ext cx="8486775" cy="5524501"/>
          </a:xfrm>
        </p:spPr>
        <p:txBody>
          <a:bodyPr/>
          <a:lstStyle/>
          <a:p>
            <a:r>
              <a:rPr lang="en-US" dirty="0" smtClean="0"/>
              <a:t>Processing model during LHC Run 1</a:t>
            </a:r>
          </a:p>
          <a:p>
            <a:pPr lvl="1"/>
            <a:r>
              <a:rPr lang="en-US" dirty="0" smtClean="0"/>
              <a:t>Each processing jobs uses a single core</a:t>
            </a:r>
          </a:p>
          <a:p>
            <a:pPr lvl="1"/>
            <a:r>
              <a:rPr lang="en-US" dirty="0" smtClean="0"/>
              <a:t>In odes with N cores N processing jobs are executed in parallel</a:t>
            </a:r>
          </a:p>
          <a:p>
            <a:r>
              <a:rPr lang="en-US" dirty="0" smtClean="0"/>
              <a:t>LHC experiments’ software is being re-factored to allow for parallelization</a:t>
            </a:r>
          </a:p>
          <a:p>
            <a:pPr lvl="1"/>
            <a:r>
              <a:rPr lang="en-US" dirty="0" smtClean="0"/>
              <a:t>A single application will use several cores</a:t>
            </a:r>
          </a:p>
          <a:p>
            <a:r>
              <a:rPr lang="en-US" dirty="0" smtClean="0"/>
              <a:t>Many advantages</a:t>
            </a:r>
          </a:p>
          <a:p>
            <a:pPr lvl="1"/>
            <a:r>
              <a:rPr lang="en-US" dirty="0" smtClean="0"/>
              <a:t>Better use of RAM and other </a:t>
            </a:r>
            <a:br>
              <a:rPr lang="en-US" dirty="0" smtClean="0"/>
            </a:br>
            <a:r>
              <a:rPr lang="en-US" dirty="0" smtClean="0"/>
              <a:t>resources (access to hard disk, </a:t>
            </a:r>
            <a:br>
              <a:rPr lang="en-US" dirty="0" smtClean="0"/>
            </a:br>
            <a:r>
              <a:rPr lang="en-US" dirty="0" smtClean="0"/>
              <a:t>network usage)</a:t>
            </a:r>
          </a:p>
          <a:p>
            <a:pPr lvl="1"/>
            <a:r>
              <a:rPr lang="en-US" dirty="0" smtClean="0"/>
              <a:t>Decrease of the number of jobs </a:t>
            </a:r>
            <a:r>
              <a:rPr lang="en-US" dirty="0"/>
              <a:t/>
            </a:r>
            <a:br>
              <a:rPr lang="en-US" dirty="0"/>
            </a:br>
            <a:r>
              <a:rPr lang="en-US" dirty="0" smtClean="0"/>
              <a:t>the experiment’s workload </a:t>
            </a:r>
            <a:r>
              <a:rPr lang="en-US" dirty="0" err="1" smtClean="0"/>
              <a:t>mana</a:t>
            </a:r>
            <a:r>
              <a:rPr lang="en-US" dirty="0" smtClean="0"/>
              <a:t>-</a:t>
            </a:r>
            <a:br>
              <a:rPr lang="en-US" dirty="0" smtClean="0"/>
            </a:br>
            <a:r>
              <a:rPr lang="en-US" dirty="0" err="1" smtClean="0"/>
              <a:t>gement</a:t>
            </a:r>
            <a:r>
              <a:rPr lang="en-US" dirty="0" smtClean="0"/>
              <a:t> system has to execute</a:t>
            </a:r>
          </a:p>
          <a:p>
            <a:pPr lvl="1"/>
            <a:r>
              <a:rPr lang="en-US" dirty="0" smtClean="0"/>
              <a:t>Smaller number of files created</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62</a:t>
            </a:fld>
            <a:endParaRPr lang="en-GB"/>
          </a:p>
        </p:txBody>
      </p:sp>
      <p:pic>
        <p:nvPicPr>
          <p:cNvPr id="5" name="Picture 4"/>
          <p:cNvPicPr>
            <a:picLocks noChangeAspect="1"/>
          </p:cNvPicPr>
          <p:nvPr/>
        </p:nvPicPr>
        <p:blipFill>
          <a:blip r:embed="rId3"/>
          <a:stretch>
            <a:fillRect/>
          </a:stretch>
        </p:blipFill>
        <p:spPr>
          <a:xfrm>
            <a:off x="4840919" y="3612446"/>
            <a:ext cx="4303081" cy="3175000"/>
          </a:xfrm>
          <a:prstGeom prst="rect">
            <a:avLst/>
          </a:prstGeom>
        </p:spPr>
      </p:pic>
    </p:spTree>
    <p:extLst>
      <p:ext uri="{BB962C8B-B14F-4D97-AF65-F5344CB8AC3E}">
        <p14:creationId xmlns:p14="http://schemas.microsoft.com/office/powerpoint/2010/main" val="5192694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Arial" charset="0"/>
                <a:ea typeface="ＭＳ Ｐゴシック" charset="0"/>
                <a:cs typeface="ＭＳ Ｐゴシック" charset="0"/>
              </a:rPr>
              <a:t>LHC roadmap</a:t>
            </a:r>
          </a:p>
        </p:txBody>
      </p:sp>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AD961D-F65A-BA40-B36F-4C2DA53B3F44}" type="slidenum">
              <a:rPr lang="en-GB" sz="800">
                <a:latin typeface="Times New Roman" charset="0"/>
              </a:rPr>
              <a:pPr eaLnBrk="1" hangingPunct="1"/>
              <a:t>63</a:t>
            </a:fld>
            <a:endParaRPr lang="en-GB" sz="800">
              <a:latin typeface="Times New Roman" charset="0"/>
            </a:endParaRPr>
          </a:p>
        </p:txBody>
      </p:sp>
      <p:pic>
        <p:nvPicPr>
          <p:cNvPr id="348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1200"/>
            <a:ext cx="9144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5"/>
          <p:cNvSpPr txBox="1">
            <a:spLocks noChangeArrowheads="1"/>
          </p:cNvSpPr>
          <p:nvPr/>
        </p:nvSpPr>
        <p:spPr bwMode="auto">
          <a:xfrm>
            <a:off x="1117600" y="6362700"/>
            <a:ext cx="628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Increasing amount of data and complexity </a:t>
            </a:r>
          </a:p>
        </p:txBody>
      </p:sp>
      <p:sp>
        <p:nvSpPr>
          <p:cNvPr id="2" name="Rectangle 1"/>
          <p:cNvSpPr/>
          <p:nvPr/>
        </p:nvSpPr>
        <p:spPr bwMode="auto">
          <a:xfrm>
            <a:off x="0" y="762000"/>
            <a:ext cx="6462889" cy="1171222"/>
          </a:xfrm>
          <a:prstGeom prst="rect">
            <a:avLst/>
          </a:prstGeom>
          <a:solidFill>
            <a:schemeClr val="bg1"/>
          </a:solidFill>
          <a:ln w="317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6780932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sz="2800" dirty="0">
                <a:latin typeface="Arial" charset="0"/>
                <a:ea typeface="ＭＳ Ｐゴシック" charset="0"/>
                <a:cs typeface="ＭＳ Ｐゴシック" charset="0"/>
              </a:rPr>
              <a:t>Upgrading LHC Computing in </a:t>
            </a:r>
            <a:r>
              <a:rPr lang="en-US" sz="2800" dirty="0" smtClean="0">
                <a:latin typeface="Arial" charset="0"/>
                <a:ea typeface="ＭＳ Ｐゴシック" charset="0"/>
                <a:cs typeface="ＭＳ Ｐゴシック" charset="0"/>
              </a:rPr>
              <a:t>LS1 (2013-2015)</a:t>
            </a:r>
            <a:endParaRPr lang="en-US" sz="2800" dirty="0">
              <a:latin typeface="Arial" charset="0"/>
              <a:ea typeface="ＭＳ Ｐゴシック" charset="0"/>
              <a:cs typeface="ＭＳ Ｐゴシック" charset="0"/>
            </a:endParaRPr>
          </a:p>
        </p:txBody>
      </p:sp>
      <p:sp>
        <p:nvSpPr>
          <p:cNvPr id="22530" name="Content Placeholder 2"/>
          <p:cNvSpPr>
            <a:spLocks noGrp="1"/>
          </p:cNvSpPr>
          <p:nvPr>
            <p:ph idx="1"/>
          </p:nvPr>
        </p:nvSpPr>
        <p:spPr>
          <a:xfrm>
            <a:off x="592138" y="811213"/>
            <a:ext cx="8278812" cy="5313362"/>
          </a:xfrm>
        </p:spPr>
        <p:txBody>
          <a:bodyPr/>
          <a:lstStyle/>
          <a:p>
            <a:r>
              <a:rPr lang="en-US">
                <a:solidFill>
                  <a:schemeClr val="accent2"/>
                </a:solidFill>
                <a:latin typeface="Arial" charset="0"/>
                <a:ea typeface="ＭＳ Ｐゴシック" charset="0"/>
                <a:cs typeface="ＭＳ Ｐゴシック" charset="0"/>
              </a:rPr>
              <a:t>The shutdown period is a valuable opportunity to asses</a:t>
            </a:r>
          </a:p>
          <a:p>
            <a:pPr lvl="1"/>
            <a:r>
              <a:rPr lang="en-US">
                <a:latin typeface="Arial" charset="0"/>
                <a:ea typeface="ＭＳ Ｐゴシック" charset="0"/>
              </a:rPr>
              <a:t>Lessons and operational experiences of Run 1</a:t>
            </a:r>
          </a:p>
          <a:p>
            <a:pPr lvl="1"/>
            <a:r>
              <a:rPr lang="en-US">
                <a:latin typeface="Arial" charset="0"/>
                <a:ea typeface="ＭＳ Ｐゴシック" charset="0"/>
              </a:rPr>
              <a:t>Computing demands of Run 2</a:t>
            </a:r>
          </a:p>
          <a:p>
            <a:pPr lvl="1"/>
            <a:r>
              <a:rPr lang="en-US">
                <a:latin typeface="Arial" charset="0"/>
                <a:ea typeface="ＭＳ Ｐゴシック" charset="0"/>
              </a:rPr>
              <a:t>The technical and cost evolution of computing </a:t>
            </a:r>
            <a:r>
              <a:rPr lang="en-US" sz="1800">
                <a:solidFill>
                  <a:schemeClr val="accent2"/>
                </a:solidFill>
                <a:latin typeface="Arial" charset="0"/>
                <a:ea typeface="ＭＳ Ｐゴシック" charset="0"/>
              </a:rPr>
              <a:t> </a:t>
            </a:r>
          </a:p>
          <a:p>
            <a:r>
              <a:rPr lang="en-US">
                <a:solidFill>
                  <a:schemeClr val="accent2"/>
                </a:solidFill>
                <a:latin typeface="Arial" charset="0"/>
                <a:ea typeface="ＭＳ Ｐゴシック" charset="0"/>
                <a:cs typeface="ＭＳ Ｐゴシック" charset="0"/>
              </a:rPr>
              <a:t>Undertake intensive planning and development to prepare LHC Computing for 2015 and beyond</a:t>
            </a:r>
          </a:p>
          <a:p>
            <a:pPr lvl="1"/>
            <a:r>
              <a:rPr lang="en-US">
                <a:latin typeface="Arial" charset="0"/>
                <a:ea typeface="ＭＳ Ｐゴシック" charset="0"/>
              </a:rPr>
              <a:t>While sustaining steady state full scale operations</a:t>
            </a:r>
          </a:p>
          <a:p>
            <a:pPr lvl="1"/>
            <a:r>
              <a:rPr lang="en-US">
                <a:latin typeface="Arial" charset="0"/>
                <a:ea typeface="ＭＳ Ｐゴシック" charset="0"/>
              </a:rPr>
              <a:t>With an assumption of flat (at best) funding</a:t>
            </a:r>
          </a:p>
          <a:p>
            <a:r>
              <a:rPr lang="en-US">
                <a:solidFill>
                  <a:schemeClr val="accent2"/>
                </a:solidFill>
                <a:latin typeface="Arial" charset="0"/>
                <a:ea typeface="ＭＳ Ｐゴシック" charset="0"/>
                <a:cs typeface="ＭＳ Ｐゴシック" charset="0"/>
              </a:rPr>
              <a:t>This has been happening </a:t>
            </a:r>
            <a:r>
              <a:rPr lang="en-US">
                <a:latin typeface="Arial" charset="0"/>
                <a:ea typeface="ＭＳ Ｐゴシック" charset="0"/>
                <a:cs typeface="ＭＳ Ｐゴシック" charset="0"/>
              </a:rPr>
              <a:t>internally to the experiments and collaboratively with CERN IT, WLCG, common software and computing projects</a:t>
            </a:r>
          </a:p>
          <a:p>
            <a:pPr lvl="1"/>
            <a:r>
              <a:rPr lang="en-US">
                <a:latin typeface="Arial" charset="0"/>
                <a:ea typeface="ＭＳ Ｐゴシック" charset="0"/>
                <a:cs typeface="ＭＳ Ｐゴシック" charset="0"/>
              </a:rPr>
              <a:t>Upgrade in parallel to accelerator and detector upgrades to push the frontiers of HEP</a:t>
            </a:r>
          </a:p>
        </p:txBody>
      </p:sp>
      <p:sp>
        <p:nvSpPr>
          <p:cNvPr id="22531" name="Footer Placeholder 4"/>
          <p:cNvSpPr>
            <a:spLocks noGrp="1"/>
          </p:cNvSpPr>
          <p:nvPr>
            <p:ph type="ftr" sz="quarter" idx="4294967295"/>
          </p:nvPr>
        </p:nvSpPr>
        <p:spPr>
          <a:xfrm>
            <a:off x="2335213" y="6661150"/>
            <a:ext cx="3740150" cy="252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Perspectives</a:t>
            </a:r>
          </a:p>
        </p:txBody>
      </p:sp>
      <p:sp>
        <p:nvSpPr>
          <p:cNvPr id="22532" name="Slide Number Placeholder 5"/>
          <p:cNvSpPr>
            <a:spLocks noGrp="1"/>
          </p:cNvSpPr>
          <p:nvPr>
            <p:ph type="sldNum" sz="quarter" idx="4294967295"/>
          </p:nvPr>
        </p:nvSpPr>
        <p:spPr>
          <a:xfrm>
            <a:off x="8186738" y="6654800"/>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46F775-9C55-434D-9957-7CF5DD5FFBE5}" type="slidenum">
              <a:rPr lang="en-GB" sz="800">
                <a:latin typeface="Times New Roman" charset="0"/>
              </a:rPr>
              <a:pPr eaLnBrk="1" hangingPunct="1"/>
              <a:t>64</a:t>
            </a:fld>
            <a:endParaRPr lang="en-GB" sz="800">
              <a:latin typeface="Times New Roman" charset="0"/>
            </a:endParaRPr>
          </a:p>
        </p:txBody>
      </p:sp>
      <p:sp>
        <p:nvSpPr>
          <p:cNvPr id="22533" name="Rectangle 5"/>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96263788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z="2800" dirty="0">
                <a:latin typeface="Arial" charset="0"/>
                <a:ea typeface="ＭＳ Ｐゴシック" charset="0"/>
                <a:cs typeface="ＭＳ Ｐゴシック" charset="0"/>
              </a:rPr>
              <a:t>Computing challenges for </a:t>
            </a:r>
            <a:r>
              <a:rPr lang="en-US" sz="2800" dirty="0" smtClean="0">
                <a:latin typeface="Arial" charset="0"/>
                <a:ea typeface="ＭＳ Ｐゴシック" charset="0"/>
                <a:cs typeface="ＭＳ Ｐゴシック" charset="0"/>
              </a:rPr>
              <a:t>LHC Run2 (2015-2019)</a:t>
            </a:r>
            <a:endParaRPr lang="en-US" sz="2800" dirty="0">
              <a:latin typeface="Arial" charset="0"/>
              <a:ea typeface="ＭＳ Ｐゴシック" charset="0"/>
              <a:cs typeface="ＭＳ Ｐゴシック" charset="0"/>
            </a:endParaRPr>
          </a:p>
        </p:txBody>
      </p:sp>
      <p:sp>
        <p:nvSpPr>
          <p:cNvPr id="22531" name="Content Placeholder 2"/>
          <p:cNvSpPr>
            <a:spLocks noGrp="1"/>
          </p:cNvSpPr>
          <p:nvPr>
            <p:ph idx="1"/>
          </p:nvPr>
        </p:nvSpPr>
        <p:spPr>
          <a:xfrm>
            <a:off x="352425" y="941388"/>
            <a:ext cx="5197475" cy="5313362"/>
          </a:xfrm>
        </p:spPr>
        <p:txBody>
          <a:bodyPr/>
          <a:lstStyle/>
          <a:p>
            <a:r>
              <a:rPr lang="en-US" sz="2000">
                <a:latin typeface="Arial" charset="0"/>
                <a:ea typeface="ＭＳ Ｐゴシック" charset="0"/>
                <a:cs typeface="ＭＳ Ｐゴシック" charset="0"/>
              </a:rPr>
              <a:t>Computing in LHC Run1 was very successful but Run 2 from 2015 poses new challenges</a:t>
            </a:r>
          </a:p>
          <a:p>
            <a:r>
              <a:rPr lang="en-US" sz="2000">
                <a:solidFill>
                  <a:schemeClr val="accent2"/>
                </a:solidFill>
                <a:latin typeface="Arial" charset="0"/>
                <a:ea typeface="ＭＳ Ｐゴシック" charset="0"/>
                <a:cs typeface="ＭＳ Ｐゴシック" charset="0"/>
              </a:rPr>
              <a:t>Increased energy and luminosity delivered by LHC in Run 2</a:t>
            </a:r>
            <a:endParaRPr lang="en-US" sz="2000">
              <a:latin typeface="Arial" charset="0"/>
              <a:ea typeface="ＭＳ Ｐゴシック" charset="0"/>
              <a:cs typeface="ＭＳ Ｐゴシック" charset="0"/>
            </a:endParaRPr>
          </a:p>
          <a:p>
            <a:pPr lvl="1"/>
            <a:r>
              <a:rPr lang="en-US" sz="1800">
                <a:solidFill>
                  <a:srgbClr val="FF0000"/>
                </a:solidFill>
                <a:latin typeface="Arial" charset="0"/>
                <a:ea typeface="ＭＳ Ｐゴシック" charset="0"/>
              </a:rPr>
              <a:t>More complex events to process </a:t>
            </a:r>
          </a:p>
          <a:p>
            <a:pPr lvl="2"/>
            <a:r>
              <a:rPr lang="en-US" sz="1600">
                <a:solidFill>
                  <a:srgbClr val="000000"/>
                </a:solidFill>
                <a:latin typeface="Arial" charset="0"/>
                <a:ea typeface="ＭＳ Ｐゴシック" charset="0"/>
              </a:rPr>
              <a:t>Event reconstruction time (CMS ~2x)</a:t>
            </a:r>
            <a:endParaRPr lang="en-US" sz="2200">
              <a:solidFill>
                <a:srgbClr val="FF0000"/>
              </a:solidFill>
              <a:latin typeface="Arial" charset="0"/>
              <a:ea typeface="ＭＳ Ｐゴシック" charset="0"/>
            </a:endParaRPr>
          </a:p>
          <a:p>
            <a:pPr lvl="1"/>
            <a:r>
              <a:rPr lang="en-US" sz="1800">
                <a:solidFill>
                  <a:srgbClr val="FF0000"/>
                </a:solidFill>
                <a:latin typeface="Arial" charset="0"/>
                <a:ea typeface="ＭＳ Ｐゴシック" charset="0"/>
              </a:rPr>
              <a:t>Higher output rate to record </a:t>
            </a:r>
          </a:p>
          <a:p>
            <a:pPr lvl="2"/>
            <a:r>
              <a:rPr lang="en-GB" sz="1600">
                <a:latin typeface="Arial" charset="0"/>
                <a:ea typeface="ＭＳ Ｐゴシック" charset="0"/>
              </a:rPr>
              <a:t>Maintain similar trigger thresholds and sensitivity to Higgs physics and to potential new physics</a:t>
            </a:r>
          </a:p>
          <a:p>
            <a:pPr lvl="2"/>
            <a:r>
              <a:rPr lang="en-US" sz="1600">
                <a:latin typeface="Arial" charset="0"/>
                <a:ea typeface="ＭＳ Ｐゴシック" charset="0"/>
              </a:rPr>
              <a:t>ATLAS, CMS event rate to storage 2.5x</a:t>
            </a:r>
          </a:p>
          <a:p>
            <a:pPr lvl="2"/>
            <a:endParaRPr lang="en-US" sz="1600">
              <a:latin typeface="Arial" charset="0"/>
              <a:ea typeface="ＭＳ Ｐゴシック" charset="0"/>
            </a:endParaRPr>
          </a:p>
          <a:p>
            <a:r>
              <a:rPr lang="en-US" sz="2000">
                <a:solidFill>
                  <a:srgbClr val="FF0000"/>
                </a:solidFill>
                <a:latin typeface="Arial" charset="0"/>
                <a:ea typeface="ＭＳ Ｐゴシック" charset="0"/>
                <a:cs typeface="ＭＳ Ｐゴシック" charset="0"/>
              </a:rPr>
              <a:t>Need a substantial increase of computing resources that we probably cannot afford</a:t>
            </a:r>
          </a:p>
        </p:txBody>
      </p:sp>
      <p:sp>
        <p:nvSpPr>
          <p:cNvPr id="21508" name="Slide Number Placeholder 5"/>
          <p:cNvSpPr>
            <a:spLocks noGrp="1"/>
          </p:cNvSpPr>
          <p:nvPr>
            <p:ph type="sldNum" sz="quarter" idx="4294967295"/>
          </p:nvPr>
        </p:nvSpPr>
        <p:spPr>
          <a:xfrm>
            <a:off x="8186738" y="6654800"/>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6CC274-5BE0-BE40-8D05-714B4EDA5C26}" type="slidenum">
              <a:rPr lang="en-GB" sz="800">
                <a:latin typeface="Times New Roman" charset="0"/>
              </a:rPr>
              <a:pPr eaLnBrk="1" hangingPunct="1"/>
              <a:t>65</a:t>
            </a:fld>
            <a:endParaRPr lang="en-GB" sz="800">
              <a:latin typeface="Times New Roman" charset="0"/>
            </a:endParaRPr>
          </a:p>
        </p:txBody>
      </p:sp>
      <p:pic>
        <p:nvPicPr>
          <p:cNvPr id="2150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9613" y="2354263"/>
            <a:ext cx="3279775"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8054975" y="5699125"/>
            <a:ext cx="190500" cy="307975"/>
          </a:xfrm>
          <a:prstGeom prst="rightArrow">
            <a:avLst>
              <a:gd name="adj1" fmla="val 50000"/>
              <a:gd name="adj2" fmla="val 50000"/>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40000" dist="23000" dir="5400000" rotWithShape="0">
              <a:srgbClr val="000000">
                <a:alpha val="34999"/>
              </a:srgbClr>
            </a:outerShdw>
          </a:effectLst>
        </p:spPr>
        <p:txBody>
          <a:bodyPr anchor="ctr"/>
          <a:lstStyle/>
          <a:p>
            <a:pPr>
              <a:defRPr/>
            </a:pPr>
            <a:endParaRPr lang="en-US">
              <a:solidFill>
                <a:schemeClr val="lt1"/>
              </a:solidFill>
              <a:latin typeface="+mn-lt"/>
              <a:ea typeface="+mn-ea"/>
              <a:cs typeface="+mn-cs"/>
            </a:endParaRPr>
          </a:p>
        </p:txBody>
      </p:sp>
      <p:cxnSp>
        <p:nvCxnSpPr>
          <p:cNvPr id="9" name="Straight Connector 8"/>
          <p:cNvCxnSpPr>
            <a:cxnSpLocks noChangeShapeType="1"/>
          </p:cNvCxnSpPr>
          <p:nvPr/>
        </p:nvCxnSpPr>
        <p:spPr bwMode="auto">
          <a:xfrm>
            <a:off x="8277225" y="2706688"/>
            <a:ext cx="0" cy="3589337"/>
          </a:xfrm>
          <a:prstGeom prst="line">
            <a:avLst/>
          </a:prstGeom>
          <a:noFill/>
          <a:ln w="38100">
            <a:solidFill>
              <a:schemeClr val="accent1"/>
            </a:solidFill>
            <a:round/>
            <a:headEnd/>
            <a:tailEnd/>
          </a:ln>
          <a:effectLst>
            <a:outerShdw blurRad="40000" dist="20000" dir="5400000" rotWithShape="0">
              <a:srgbClr val="000000">
                <a:alpha val="37999"/>
              </a:srgbClr>
            </a:outerShdw>
          </a:effectLst>
        </p:spPr>
      </p:cxnSp>
      <p:pic>
        <p:nvPicPr>
          <p:cNvPr id="215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1913" y="766763"/>
            <a:ext cx="2254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43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1">
                                            <p:txEl>
                                              <p:pRg st="8" end="8"/>
                                            </p:txEl>
                                          </p:spTgt>
                                        </p:tgtEl>
                                        <p:attrNameLst>
                                          <p:attrName>style.visibility</p:attrName>
                                        </p:attrNameLst>
                                      </p:cBhvr>
                                      <p:to>
                                        <p:strVal val="visible"/>
                                      </p:to>
                                    </p:set>
                                    <p:anim calcmode="lin" valueType="num">
                                      <p:cBhvr>
                                        <p:cTn id="7" dur="500" fill="hold"/>
                                        <p:tgtEl>
                                          <p:spTgt spid="22531">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22531">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z="2800">
                <a:latin typeface="Arial" charset="0"/>
                <a:ea typeface="ＭＳ Ｐゴシック" charset="0"/>
                <a:cs typeface="ＭＳ Ｐゴシック" charset="0"/>
              </a:rPr>
              <a:t>Computing resources increase</a:t>
            </a:r>
          </a:p>
        </p:txBody>
      </p:sp>
      <p:sp>
        <p:nvSpPr>
          <p:cNvPr id="25602" name="Footer Placeholder 4"/>
          <p:cNvSpPr>
            <a:spLocks noGrp="1"/>
          </p:cNvSpPr>
          <p:nvPr>
            <p:ph type="ftr" sz="quarter" idx="4294967295"/>
          </p:nvPr>
        </p:nvSpPr>
        <p:spPr>
          <a:xfrm>
            <a:off x="2335213" y="6661150"/>
            <a:ext cx="3740150" cy="252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Perspectives</a:t>
            </a:r>
          </a:p>
        </p:txBody>
      </p:sp>
      <p:sp>
        <p:nvSpPr>
          <p:cNvPr id="25603" name="Slide Number Placeholder 5"/>
          <p:cNvSpPr>
            <a:spLocks noGrp="1"/>
          </p:cNvSpPr>
          <p:nvPr>
            <p:ph type="sldNum" sz="quarter" idx="4294967295"/>
          </p:nvPr>
        </p:nvSpPr>
        <p:spPr>
          <a:xfrm>
            <a:off x="8186738" y="6654800"/>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77D8EE-EE6E-DD40-9B34-92EDEBE6448E}" type="slidenum">
              <a:rPr lang="en-GB" sz="800">
                <a:latin typeface="Times New Roman" charset="0"/>
              </a:rPr>
              <a:pPr eaLnBrk="1" hangingPunct="1"/>
              <a:t>66</a:t>
            </a:fld>
            <a:endParaRPr lang="en-GB" sz="800">
              <a:latin typeface="Times New Roman" charset="0"/>
            </a:endParaRPr>
          </a:p>
        </p:txBody>
      </p:sp>
      <p:sp>
        <p:nvSpPr>
          <p:cNvPr id="25604" name="Content Placeholder 2"/>
          <p:cNvSpPr>
            <a:spLocks noGrp="1"/>
          </p:cNvSpPr>
          <p:nvPr>
            <p:ph idx="1"/>
          </p:nvPr>
        </p:nvSpPr>
        <p:spPr>
          <a:xfrm>
            <a:off x="4724400" y="776288"/>
            <a:ext cx="4419600" cy="5165725"/>
          </a:xfrm>
        </p:spPr>
        <p:txBody>
          <a:bodyPr/>
          <a:lstStyle/>
          <a:p>
            <a:r>
              <a:rPr lang="en-US" sz="2000">
                <a:latin typeface="Arial" charset="0"/>
                <a:ea typeface="ＭＳ Ｐゴシック" charset="0"/>
                <a:cs typeface="ＭＳ Ｐゴシック" charset="0"/>
              </a:rPr>
              <a:t>Requests ~conform to expected flat budget</a:t>
            </a:r>
            <a:endParaRPr lang="en-US" sz="1800">
              <a:latin typeface="Arial" charset="0"/>
              <a:ea typeface="ＭＳ Ｐゴシック" charset="0"/>
              <a:cs typeface="ＭＳ Ｐゴシック" charset="0"/>
            </a:endParaRPr>
          </a:p>
          <a:p>
            <a:r>
              <a:rPr lang="en-US" sz="2000">
                <a:latin typeface="Arial" charset="0"/>
                <a:ea typeface="ＭＳ Ｐゴシック" charset="0"/>
                <a:cs typeface="ＭＳ Ｐゴシック" charset="0"/>
              </a:rPr>
              <a:t>~25% yearly growth requested</a:t>
            </a:r>
          </a:p>
          <a:p>
            <a:r>
              <a:rPr lang="en-US" sz="2000">
                <a:latin typeface="Arial" charset="0"/>
                <a:ea typeface="ＭＳ Ｐゴシック" charset="0"/>
                <a:cs typeface="ＭＳ Ｐゴシック" charset="0"/>
              </a:rPr>
              <a:t>Benefit  from technology evolution</a:t>
            </a:r>
            <a:endParaRPr lang="en-US">
              <a:latin typeface="Arial" charset="0"/>
              <a:ea typeface="ＭＳ Ｐゴシック" charset="0"/>
              <a:cs typeface="ＭＳ Ｐゴシック" charset="0"/>
            </a:endParaRPr>
          </a:p>
        </p:txBody>
      </p:sp>
      <p:pic>
        <p:nvPicPr>
          <p:cNvPr id="2560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673100"/>
            <a:ext cx="455136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3873500"/>
            <a:ext cx="454183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p:cNvSpPr txBox="1">
            <a:spLocks noChangeArrowheads="1"/>
          </p:cNvSpPr>
          <p:nvPr/>
        </p:nvSpPr>
        <p:spPr bwMode="auto">
          <a:xfrm>
            <a:off x="523875" y="784225"/>
            <a:ext cx="669925" cy="282575"/>
          </a:xfrm>
          <a:prstGeom prst="rect">
            <a:avLst/>
          </a:prstGeom>
          <a:solidFill>
            <a:schemeClr val="accent3">
              <a:lumMod val="95000"/>
            </a:schemeClr>
          </a:solidFill>
          <a:ln>
            <a:noFill/>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t>HS06</a:t>
            </a:r>
          </a:p>
        </p:txBody>
      </p:sp>
      <p:sp>
        <p:nvSpPr>
          <p:cNvPr id="9" name="TextBox 11"/>
          <p:cNvSpPr txBox="1">
            <a:spLocks noChangeArrowheads="1"/>
          </p:cNvSpPr>
          <p:nvPr/>
        </p:nvSpPr>
        <p:spPr bwMode="auto">
          <a:xfrm>
            <a:off x="371475" y="3908425"/>
            <a:ext cx="454025" cy="320675"/>
          </a:xfrm>
          <a:prstGeom prst="rect">
            <a:avLst/>
          </a:prstGeom>
          <a:solidFill>
            <a:schemeClr val="accent3">
              <a:lumMod val="95000"/>
            </a:schemeClr>
          </a:solidFill>
          <a:ln>
            <a:noFill/>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t>PB</a:t>
            </a:r>
          </a:p>
        </p:txBody>
      </p:sp>
      <p:pic>
        <p:nvPicPr>
          <p:cNvPr id="256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387600"/>
            <a:ext cx="28194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864100"/>
            <a:ext cx="32766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Rectangle 11"/>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4011372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sz="2800">
                <a:latin typeface="Arial" charset="0"/>
                <a:ea typeface="ＭＳ Ｐゴシック" charset="0"/>
                <a:cs typeface="ＭＳ Ｐゴシック" charset="0"/>
              </a:rPr>
              <a:t>Computing strategy for Run2</a:t>
            </a:r>
          </a:p>
        </p:txBody>
      </p:sp>
      <p:sp>
        <p:nvSpPr>
          <p:cNvPr id="24579" name="Content Placeholder 2"/>
          <p:cNvSpPr>
            <a:spLocks noGrp="1"/>
          </p:cNvSpPr>
          <p:nvPr>
            <p:ph idx="1"/>
          </p:nvPr>
        </p:nvSpPr>
        <p:spPr>
          <a:xfrm>
            <a:off x="592138" y="811213"/>
            <a:ext cx="8278812" cy="5313362"/>
          </a:xfrm>
        </p:spPr>
        <p:txBody>
          <a:bodyPr/>
          <a:lstStyle/>
          <a:p>
            <a:r>
              <a:rPr lang="en-US" sz="2000">
                <a:solidFill>
                  <a:schemeClr val="accent2"/>
                </a:solidFill>
                <a:latin typeface="Arial" charset="0"/>
                <a:ea typeface="ＭＳ Ｐゴシック" charset="0"/>
                <a:cs typeface="ＭＳ Ｐゴシック" charset="0"/>
              </a:rPr>
              <a:t>Increase resources in WLCG as much as possible </a:t>
            </a:r>
          </a:p>
          <a:p>
            <a:pPr lvl="1"/>
            <a:r>
              <a:rPr lang="en-US" sz="1800">
                <a:latin typeface="Arial" charset="0"/>
                <a:ea typeface="ＭＳ Ｐゴシック" charset="0"/>
              </a:rPr>
              <a:t>Try to conform to constrained budget situation</a:t>
            </a:r>
          </a:p>
          <a:p>
            <a:pPr lvl="1"/>
            <a:r>
              <a:rPr lang="en-US" sz="1800">
                <a:latin typeface="Arial" charset="0"/>
                <a:ea typeface="ＭＳ Ｐゴシック" charset="0"/>
              </a:rPr>
              <a:t>Request ~25% yearly growth. Profit from technology evolution</a:t>
            </a:r>
          </a:p>
          <a:p>
            <a:r>
              <a:rPr lang="en-US" sz="2000">
                <a:solidFill>
                  <a:schemeClr val="accent2"/>
                </a:solidFill>
                <a:latin typeface="Arial" charset="0"/>
                <a:ea typeface="ＭＳ Ｐゴシック" charset="0"/>
                <a:cs typeface="ＭＳ Ｐゴシック" charset="0"/>
              </a:rPr>
              <a:t>Make a more </a:t>
            </a:r>
            <a:r>
              <a:rPr lang="en-US" sz="2000">
                <a:solidFill>
                  <a:srgbClr val="FF0000"/>
                </a:solidFill>
                <a:latin typeface="Arial" charset="0"/>
                <a:ea typeface="ＭＳ Ｐゴシック" charset="0"/>
                <a:cs typeface="ＭＳ Ｐゴシック" charset="0"/>
              </a:rPr>
              <a:t>efficient  and flexible </a:t>
            </a:r>
            <a:r>
              <a:rPr lang="en-US" sz="2000">
                <a:solidFill>
                  <a:schemeClr val="accent2"/>
                </a:solidFill>
                <a:latin typeface="Arial" charset="0"/>
                <a:ea typeface="ＭＳ Ｐゴシック" charset="0"/>
                <a:cs typeface="ＭＳ Ｐゴシック" charset="0"/>
              </a:rPr>
              <a:t>use of the available resources</a:t>
            </a:r>
            <a:endParaRPr lang="en-US" sz="2000">
              <a:solidFill>
                <a:srgbClr val="66FF33"/>
              </a:solidFill>
              <a:latin typeface="Arial" charset="0"/>
              <a:ea typeface="ＭＳ Ｐゴシック" charset="0"/>
              <a:cs typeface="ＭＳ Ｐゴシック" charset="0"/>
            </a:endParaRPr>
          </a:p>
          <a:p>
            <a:pPr lvl="1"/>
            <a:r>
              <a:rPr lang="en-US" sz="1800">
                <a:solidFill>
                  <a:srgbClr val="3333CC"/>
                </a:solidFill>
                <a:latin typeface="Arial" charset="0"/>
                <a:ea typeface="ＭＳ Ｐゴシック" charset="0"/>
              </a:rPr>
              <a:t>Reduce CPU and storage needs</a:t>
            </a:r>
          </a:p>
          <a:p>
            <a:pPr lvl="2"/>
            <a:r>
              <a:rPr lang="en-US" sz="1600">
                <a:latin typeface="Arial" charset="0"/>
                <a:ea typeface="ＭＳ Ｐゴシック" charset="0"/>
              </a:rPr>
              <a:t>Less reprocessing passes, less simulated events, more compact data format, reduce data replication factor </a:t>
            </a:r>
          </a:p>
          <a:p>
            <a:pPr lvl="1"/>
            <a:r>
              <a:rPr lang="en-GB" sz="1800">
                <a:solidFill>
                  <a:srgbClr val="3333CC"/>
                </a:solidFill>
                <a:latin typeface="Arial" charset="0"/>
                <a:ea typeface="ＭＳ Ｐゴシック" charset="0"/>
              </a:rPr>
              <a:t>Intelligent dynamic data placement and remote data access </a:t>
            </a:r>
          </a:p>
          <a:p>
            <a:pPr lvl="2"/>
            <a:r>
              <a:rPr lang="en-US" sz="1600">
                <a:latin typeface="Arial" charset="0"/>
                <a:ea typeface="ＭＳ Ｐゴシック" charset="0"/>
              </a:rPr>
              <a:t>Automatic replication of hot data and deletion of cold data, remote I/O</a:t>
            </a:r>
            <a:endParaRPr lang="en-GB" sz="1600">
              <a:latin typeface="Arial" charset="0"/>
              <a:ea typeface="ＭＳ Ｐゴシック" charset="0"/>
            </a:endParaRPr>
          </a:p>
          <a:p>
            <a:pPr lvl="1"/>
            <a:r>
              <a:rPr lang="en-GB" sz="1800">
                <a:solidFill>
                  <a:srgbClr val="3333CC"/>
                </a:solidFill>
                <a:latin typeface="Arial" charset="0"/>
                <a:ea typeface="ＭＳ Ｐゴシック" charset="0"/>
              </a:rPr>
              <a:t>Break down the boundaries between the computing tiers</a:t>
            </a:r>
          </a:p>
          <a:p>
            <a:pPr lvl="2"/>
            <a:r>
              <a:rPr lang="en-US" sz="1600">
                <a:latin typeface="Arial" charset="0"/>
                <a:ea typeface="ＭＳ Ｐゴシック" charset="0"/>
              </a:rPr>
              <a:t>Run reconstruction, simulation and analysis at Tier-1/Tier-2 indistinctly</a:t>
            </a:r>
            <a:endParaRPr lang="en-GB" sz="1600">
              <a:latin typeface="Arial" charset="0"/>
              <a:ea typeface="ＭＳ Ｐゴシック" charset="0"/>
            </a:endParaRPr>
          </a:p>
          <a:p>
            <a:pPr lvl="1"/>
            <a:r>
              <a:rPr lang="en-US" sz="1800">
                <a:solidFill>
                  <a:srgbClr val="3333CC"/>
                </a:solidFill>
                <a:latin typeface="Arial" charset="0"/>
                <a:ea typeface="ＭＳ Ｐゴシック" charset="0"/>
              </a:rPr>
              <a:t>Centralized production of group analysis datasets</a:t>
            </a:r>
          </a:p>
          <a:p>
            <a:pPr lvl="2"/>
            <a:r>
              <a:rPr lang="en-GB" sz="1600">
                <a:latin typeface="Arial" charset="0"/>
                <a:ea typeface="ＭＳ Ｐゴシック" charset="0"/>
              </a:rPr>
              <a:t>S</a:t>
            </a:r>
            <a:r>
              <a:rPr lang="en-US" sz="1600">
                <a:latin typeface="Arial" charset="0"/>
                <a:ea typeface="ＭＳ Ｐゴシック" charset="0"/>
              </a:rPr>
              <a:t>hrink ‘chaotic analysis’ to only what really is user specific</a:t>
            </a:r>
          </a:p>
          <a:p>
            <a:pPr lvl="2"/>
            <a:r>
              <a:rPr lang="en-US" sz="1600">
                <a:latin typeface="Arial" charset="0"/>
                <a:ea typeface="ＭＳ Ｐゴシック" charset="0"/>
              </a:rPr>
              <a:t>Remove redundancies in processing and storage, reducing operational workloads while improving turnaround for users</a:t>
            </a:r>
            <a:endParaRPr lang="en-GB" sz="1600">
              <a:latin typeface="Arial" charset="0"/>
              <a:ea typeface="ＭＳ Ｐゴシック" charset="0"/>
            </a:endParaRPr>
          </a:p>
          <a:p>
            <a:pPr lvl="1"/>
            <a:r>
              <a:rPr lang="en-US" sz="1800">
                <a:solidFill>
                  <a:srgbClr val="3333CC"/>
                </a:solidFill>
                <a:latin typeface="Arial" charset="0"/>
                <a:ea typeface="ＭＳ Ｐゴシック" charset="0"/>
              </a:rPr>
              <a:t>Evolve the data processing frameworks towards parallel processing</a:t>
            </a:r>
          </a:p>
          <a:p>
            <a:pPr lvl="2"/>
            <a:r>
              <a:rPr lang="en-US" sz="1600">
                <a:latin typeface="Arial" charset="0"/>
                <a:ea typeface="ＭＳ Ｐゴシック" charset="0"/>
              </a:rPr>
              <a:t>More efficient use of multicore processors</a:t>
            </a:r>
          </a:p>
        </p:txBody>
      </p:sp>
      <p:sp>
        <p:nvSpPr>
          <p:cNvPr id="23555" name="Footer Placeholder 4"/>
          <p:cNvSpPr>
            <a:spLocks noGrp="1"/>
          </p:cNvSpPr>
          <p:nvPr>
            <p:ph type="ftr" sz="quarter" idx="4294967295"/>
          </p:nvPr>
        </p:nvSpPr>
        <p:spPr>
          <a:xfrm>
            <a:off x="2335213" y="6661150"/>
            <a:ext cx="3740150" cy="252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Perspectives</a:t>
            </a:r>
          </a:p>
        </p:txBody>
      </p:sp>
      <p:sp>
        <p:nvSpPr>
          <p:cNvPr id="23556" name="Slide Number Placeholder 5"/>
          <p:cNvSpPr>
            <a:spLocks noGrp="1"/>
          </p:cNvSpPr>
          <p:nvPr>
            <p:ph type="sldNum" sz="quarter" idx="4294967295"/>
          </p:nvPr>
        </p:nvSpPr>
        <p:spPr>
          <a:xfrm>
            <a:off x="8186738" y="6654800"/>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6CAC44-B132-9F44-AF2D-705AF4EB19C2}" type="slidenum">
              <a:rPr lang="en-GB" sz="800">
                <a:latin typeface="Times New Roman" charset="0"/>
              </a:rPr>
              <a:pPr eaLnBrk="1" hangingPunct="1"/>
              <a:t>67</a:t>
            </a:fld>
            <a:endParaRPr lang="en-GB" sz="800">
              <a:latin typeface="Times New Roman" charset="0"/>
            </a:endParaRPr>
          </a:p>
        </p:txBody>
      </p:sp>
      <p:sp>
        <p:nvSpPr>
          <p:cNvPr id="23557" name="Rectangle 5"/>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205261845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z="2800">
                <a:latin typeface="Arial" charset="0"/>
                <a:ea typeface="ＭＳ Ｐゴシック" charset="0"/>
                <a:cs typeface="ＭＳ Ｐゴシック" charset="0"/>
              </a:rPr>
              <a:t>Access to new resources for Run 2</a:t>
            </a:r>
          </a:p>
        </p:txBody>
      </p:sp>
      <p:sp>
        <p:nvSpPr>
          <p:cNvPr id="25603" name="Content Placeholder 2"/>
          <p:cNvSpPr>
            <a:spLocks noGrp="1"/>
          </p:cNvSpPr>
          <p:nvPr>
            <p:ph idx="1"/>
          </p:nvPr>
        </p:nvSpPr>
        <p:spPr>
          <a:xfrm>
            <a:off x="650875" y="941388"/>
            <a:ext cx="8278813" cy="5313362"/>
          </a:xfrm>
        </p:spPr>
        <p:txBody>
          <a:bodyPr/>
          <a:lstStyle/>
          <a:p>
            <a:r>
              <a:rPr lang="en-US" sz="2000" dirty="0">
                <a:solidFill>
                  <a:schemeClr val="accent2"/>
                </a:solidFill>
                <a:latin typeface="Arial" charset="0"/>
                <a:ea typeface="ＭＳ Ｐゴシック" charset="0"/>
                <a:cs typeface="ＭＳ Ｐゴシック" charset="0"/>
              </a:rPr>
              <a:t>Access to opportunistic resources </a:t>
            </a:r>
          </a:p>
          <a:p>
            <a:pPr lvl="1"/>
            <a:r>
              <a:rPr lang="en-US" sz="1800" dirty="0">
                <a:latin typeface="Arial" charset="0"/>
                <a:ea typeface="ＭＳ Ｐゴシック" charset="0"/>
              </a:rPr>
              <a:t>Unused capacities at Grid sites that allow opportunistic usage</a:t>
            </a:r>
          </a:p>
          <a:p>
            <a:pPr lvl="1"/>
            <a:r>
              <a:rPr lang="en-US" sz="1800" dirty="0">
                <a:latin typeface="Arial" charset="0"/>
                <a:ea typeface="ＭＳ Ｐゴシック" charset="0"/>
              </a:rPr>
              <a:t>Capacities provided to the experiments for a defined period of time at High Performance </a:t>
            </a:r>
            <a:r>
              <a:rPr lang="en-GB" sz="1800" dirty="0">
                <a:latin typeface="Arial" charset="0"/>
                <a:ea typeface="ＭＳ Ｐゴシック" charset="0"/>
              </a:rPr>
              <a:t>Computing Centres, </a:t>
            </a:r>
            <a:r>
              <a:rPr lang="en-GB" sz="1800" dirty="0" err="1">
                <a:latin typeface="Arial" charset="0"/>
                <a:ea typeface="ＭＳ Ｐゴシック" charset="0"/>
              </a:rPr>
              <a:t>etc</a:t>
            </a:r>
            <a:endParaRPr lang="en-GB" sz="1800" dirty="0">
              <a:latin typeface="Arial" charset="0"/>
              <a:ea typeface="ＭＳ Ｐゴシック" charset="0"/>
            </a:endParaRPr>
          </a:p>
          <a:p>
            <a:pPr lvl="1"/>
            <a:r>
              <a:rPr lang="en-US" sz="1800" dirty="0">
                <a:latin typeface="Arial" charset="0"/>
                <a:ea typeface="ＭＳ Ｐゴシック" charset="0"/>
              </a:rPr>
              <a:t>Significant increase in capacity with low cost (satisfy capacity peaks</a:t>
            </a:r>
            <a:r>
              <a:rPr lang="en-US" sz="1800" dirty="0" smtClean="0">
                <a:latin typeface="Arial" charset="0"/>
                <a:ea typeface="ＭＳ Ｐゴシック" charset="0"/>
              </a:rPr>
              <a:t>)</a:t>
            </a:r>
          </a:p>
          <a:p>
            <a:pPr lvl="1"/>
            <a:r>
              <a:rPr lang="en-US" sz="1800" dirty="0" smtClean="0">
                <a:latin typeface="Arial" charset="0"/>
                <a:ea typeface="ＭＳ Ｐゴシック" charset="0"/>
              </a:rPr>
              <a:t>HPC </a:t>
            </a:r>
            <a:r>
              <a:rPr lang="en-US" sz="1800" dirty="0">
                <a:latin typeface="Arial" charset="0"/>
                <a:ea typeface="ＭＳ Ｐゴシック" charset="0"/>
              </a:rPr>
              <a:t>clusters, academic or commercial clouds, volunteer computing</a:t>
            </a:r>
          </a:p>
          <a:p>
            <a:r>
              <a:rPr lang="en-US" sz="2000" dirty="0">
                <a:solidFill>
                  <a:schemeClr val="accent2"/>
                </a:solidFill>
                <a:latin typeface="Arial" charset="0"/>
                <a:ea typeface="ＭＳ Ｐゴシック" charset="0"/>
                <a:cs typeface="ＭＳ Ｐゴシック" charset="0"/>
              </a:rPr>
              <a:t>Use HLT farm for offline data processing</a:t>
            </a:r>
          </a:p>
          <a:p>
            <a:pPr lvl="1"/>
            <a:r>
              <a:rPr lang="en-US" sz="1800" dirty="0" smtClean="0">
                <a:latin typeface="Arial" charset="0"/>
                <a:ea typeface="ＭＳ Ｐゴシック" charset="0"/>
              </a:rPr>
              <a:t>~10k cores</a:t>
            </a:r>
          </a:p>
          <a:p>
            <a:pPr lvl="1"/>
            <a:r>
              <a:rPr lang="en-US" sz="1800" dirty="0" smtClean="0">
                <a:latin typeface="Arial" charset="0"/>
                <a:ea typeface="ＭＳ Ｐゴシック" charset="0"/>
              </a:rPr>
              <a:t>During </a:t>
            </a:r>
            <a:r>
              <a:rPr lang="en-US" sz="1800" dirty="0">
                <a:latin typeface="Arial" charset="0"/>
                <a:ea typeface="ＭＳ Ｐゴシック" charset="0"/>
              </a:rPr>
              <a:t>extended periods with no data taking and even inter-fill periods</a:t>
            </a:r>
          </a:p>
          <a:p>
            <a:r>
              <a:rPr lang="en-US" sz="2000" dirty="0">
                <a:solidFill>
                  <a:schemeClr val="accent2"/>
                </a:solidFill>
                <a:latin typeface="Arial" charset="0"/>
                <a:ea typeface="ＭＳ Ｐゴシック" charset="0"/>
                <a:cs typeface="ＭＳ Ｐゴシック" charset="0"/>
              </a:rPr>
              <a:t>Adopt advanced architectures</a:t>
            </a:r>
          </a:p>
          <a:p>
            <a:pPr lvl="1"/>
            <a:r>
              <a:rPr lang="en-US" sz="1800" dirty="0">
                <a:latin typeface="Arial" charset="0"/>
                <a:ea typeface="ＭＳ Ｐゴシック" charset="0"/>
              </a:rPr>
              <a:t>Processing in Run1 done under Enterprise Linux on x86 CPUs </a:t>
            </a:r>
          </a:p>
          <a:p>
            <a:pPr lvl="1"/>
            <a:r>
              <a:rPr lang="en-US" sz="1800" dirty="0">
                <a:latin typeface="Arial" charset="0"/>
                <a:ea typeface="ＭＳ Ｐゴシック" charset="0"/>
              </a:rPr>
              <a:t>Many-core processors,  low-energy </a:t>
            </a:r>
            <a:r>
              <a:rPr lang="en-US" sz="1800" dirty="0" smtClean="0">
                <a:latin typeface="Arial" charset="0"/>
                <a:ea typeface="ＭＳ Ｐゴシック" charset="0"/>
              </a:rPr>
              <a:t>CPUs (e.g. ARM processors of mobile phones), accelerator cards (GPU)</a:t>
            </a:r>
            <a:endParaRPr lang="en-US" sz="1800" dirty="0">
              <a:latin typeface="Arial" charset="0"/>
              <a:ea typeface="ＭＳ Ｐゴシック" charset="0"/>
            </a:endParaRPr>
          </a:p>
          <a:p>
            <a:pPr lvl="1"/>
            <a:r>
              <a:rPr lang="en-US" sz="1800" dirty="0">
                <a:latin typeface="Arial" charset="0"/>
                <a:ea typeface="ＭＳ Ｐゴシック" charset="0"/>
              </a:rPr>
              <a:t>Challenging heterogeneous environment</a:t>
            </a:r>
          </a:p>
          <a:p>
            <a:pPr lvl="1"/>
            <a:r>
              <a:rPr lang="en-US" sz="1800" dirty="0">
                <a:latin typeface="Arial" charset="0"/>
                <a:ea typeface="ＭＳ Ｐゴシック" charset="0"/>
              </a:rPr>
              <a:t>Parallelization of processing application will be key</a:t>
            </a:r>
          </a:p>
        </p:txBody>
      </p:sp>
      <p:sp>
        <p:nvSpPr>
          <p:cNvPr id="24579" name="Footer Placeholder 4"/>
          <p:cNvSpPr>
            <a:spLocks noGrp="1"/>
          </p:cNvSpPr>
          <p:nvPr>
            <p:ph type="ftr" sz="quarter" idx="4294967295"/>
          </p:nvPr>
        </p:nvSpPr>
        <p:spPr>
          <a:xfrm>
            <a:off x="2335213" y="6661150"/>
            <a:ext cx="3740150" cy="252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Perspectives</a:t>
            </a:r>
          </a:p>
        </p:txBody>
      </p:sp>
      <p:sp>
        <p:nvSpPr>
          <p:cNvPr id="24580" name="Slide Number Placeholder 5"/>
          <p:cNvSpPr>
            <a:spLocks noGrp="1"/>
          </p:cNvSpPr>
          <p:nvPr>
            <p:ph type="sldNum" sz="quarter" idx="4294967295"/>
          </p:nvPr>
        </p:nvSpPr>
        <p:spPr>
          <a:xfrm>
            <a:off x="8186738" y="6654800"/>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97F8EC-CB92-4F49-81A0-2C5D4C9B53E3}" type="slidenum">
              <a:rPr lang="en-GB" sz="800">
                <a:latin typeface="Times New Roman" charset="0"/>
              </a:rPr>
              <a:pPr eaLnBrk="1" hangingPunct="1"/>
              <a:t>68</a:t>
            </a:fld>
            <a:endParaRPr lang="en-GB" sz="800">
              <a:latin typeface="Times New Roman" charset="0"/>
            </a:endParaRPr>
          </a:p>
        </p:txBody>
      </p:sp>
      <p:sp>
        <p:nvSpPr>
          <p:cNvPr id="24581" name="Rectangle 5"/>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1659368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Graphics Processing Unit (GPU)</a:t>
            </a:r>
            <a:endParaRPr lang="en-US" dirty="0"/>
          </a:p>
        </p:txBody>
      </p:sp>
      <p:sp>
        <p:nvSpPr>
          <p:cNvPr id="3" name="Content Placeholder 2"/>
          <p:cNvSpPr>
            <a:spLocks noGrp="1"/>
          </p:cNvSpPr>
          <p:nvPr>
            <p:ph idx="1"/>
          </p:nvPr>
        </p:nvSpPr>
        <p:spPr/>
        <p:txBody>
          <a:bodyPr/>
          <a:lstStyle/>
          <a:p>
            <a:r>
              <a:rPr lang="en-US" dirty="0" smtClean="0"/>
              <a:t>Specialized processors initially used in graphics cards</a:t>
            </a:r>
          </a:p>
          <a:p>
            <a:r>
              <a:rPr lang="en-US" dirty="0" smtClean="0"/>
              <a:t>Used now as general purpose processors</a:t>
            </a:r>
          </a:p>
          <a:p>
            <a:r>
              <a:rPr lang="en-US" dirty="0" smtClean="0"/>
              <a:t>Hundreds of cores in a single card</a:t>
            </a:r>
          </a:p>
          <a:p>
            <a:r>
              <a:rPr lang="en-US" dirty="0" smtClean="0"/>
              <a:t>Good relation power consumption / computing power</a:t>
            </a:r>
          </a:p>
          <a:p>
            <a:r>
              <a:rPr lang="en-US" dirty="0" smtClean="0"/>
              <a:t>NVIDIA is the largest commercial provider. Inventor of GPU in 1999</a:t>
            </a:r>
          </a:p>
          <a:p>
            <a:r>
              <a:rPr lang="en-US" dirty="0" smtClean="0"/>
              <a:t>CUDA is the platform and the parallel programming model created by NVIDIA for the GPUs</a:t>
            </a:r>
            <a:endParaRPr lang="en-US" dirty="0"/>
          </a:p>
        </p:txBody>
      </p:sp>
      <p:sp>
        <p:nvSpPr>
          <p:cNvPr id="4" name="Slide Number Placeholder 3"/>
          <p:cNvSpPr>
            <a:spLocks noGrp="1"/>
          </p:cNvSpPr>
          <p:nvPr>
            <p:ph type="sldNum" sz="quarter" idx="10"/>
          </p:nvPr>
        </p:nvSpPr>
        <p:spPr/>
        <p:txBody>
          <a:bodyPr/>
          <a:lstStyle/>
          <a:p>
            <a:pPr>
              <a:defRPr/>
            </a:pPr>
            <a:fld id="{7290B1FD-F29A-0144-AA98-6171663D782F}" type="slidenum">
              <a:rPr lang="en-GB" smtClean="0"/>
              <a:pPr>
                <a:defRPr/>
              </a:pPr>
              <a:t>69</a:t>
            </a:fld>
            <a:endParaRPr lang="en-GB"/>
          </a:p>
        </p:txBody>
      </p:sp>
      <p:pic>
        <p:nvPicPr>
          <p:cNvPr id="5" name="Picture 4"/>
          <p:cNvPicPr>
            <a:picLocks noChangeAspect="1"/>
          </p:cNvPicPr>
          <p:nvPr/>
        </p:nvPicPr>
        <p:blipFill>
          <a:blip r:embed="rId2"/>
          <a:stretch>
            <a:fillRect/>
          </a:stretch>
        </p:blipFill>
        <p:spPr>
          <a:xfrm>
            <a:off x="5754735" y="5023558"/>
            <a:ext cx="2558119" cy="1773766"/>
          </a:xfrm>
          <a:prstGeom prst="rect">
            <a:avLst/>
          </a:prstGeom>
        </p:spPr>
      </p:pic>
      <p:pic>
        <p:nvPicPr>
          <p:cNvPr id="6" name="Picture 5"/>
          <p:cNvPicPr>
            <a:picLocks noChangeAspect="1"/>
          </p:cNvPicPr>
          <p:nvPr/>
        </p:nvPicPr>
        <p:blipFill>
          <a:blip r:embed="rId3"/>
          <a:stretch>
            <a:fillRect/>
          </a:stretch>
        </p:blipFill>
        <p:spPr>
          <a:xfrm>
            <a:off x="1802057" y="5207000"/>
            <a:ext cx="2453858" cy="1485900"/>
          </a:xfrm>
          <a:prstGeom prst="rect">
            <a:avLst/>
          </a:prstGeom>
        </p:spPr>
      </p:pic>
    </p:spTree>
    <p:extLst>
      <p:ext uri="{BB962C8B-B14F-4D97-AF65-F5344CB8AC3E}">
        <p14:creationId xmlns:p14="http://schemas.microsoft.com/office/powerpoint/2010/main" val="31915457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dirty="0" smtClean="0">
                <a:latin typeface="Arial" charset="0"/>
                <a:ea typeface="ＭＳ Ｐゴシック" charset="0"/>
                <a:cs typeface="ＭＳ Ｐゴシック" charset="0"/>
              </a:rPr>
              <a:t>Lots of data</a:t>
            </a:r>
            <a:endParaRPr lang="en-US" dirty="0">
              <a:latin typeface="Arial" charset="0"/>
              <a:ea typeface="ＭＳ Ｐゴシック" charset="0"/>
              <a:cs typeface="ＭＳ Ｐゴシック" charset="0"/>
            </a:endParaRPr>
          </a:p>
        </p:txBody>
      </p:sp>
      <p:sp>
        <p:nvSpPr>
          <p:cNvPr id="89090" name="Content Placeholder 2"/>
          <p:cNvSpPr>
            <a:spLocks noGrp="1"/>
          </p:cNvSpPr>
          <p:nvPr>
            <p:ph idx="1"/>
          </p:nvPr>
        </p:nvSpPr>
        <p:spPr>
          <a:xfrm>
            <a:off x="241300" y="876300"/>
            <a:ext cx="5435600" cy="4457700"/>
          </a:xfrm>
        </p:spPr>
        <p:txBody>
          <a:bodyPr/>
          <a:lstStyle/>
          <a:p>
            <a:r>
              <a:rPr lang="en-US" dirty="0" smtClean="0">
                <a:latin typeface="Arial" charset="0"/>
                <a:ea typeface="ＭＳ Ｐゴシック" charset="0"/>
                <a:cs typeface="ＭＳ Ｐゴシック" charset="0"/>
              </a:rPr>
              <a:t>Trigger accept rate: </a:t>
            </a:r>
            <a:r>
              <a:rPr lang="en-US" dirty="0">
                <a:latin typeface="Arial" charset="0"/>
                <a:ea typeface="ＭＳ Ｐゴシック" charset="0"/>
                <a:cs typeface="ＭＳ Ｐゴシック" charset="0"/>
              </a:rPr>
              <a:t>~300 Hz </a:t>
            </a:r>
          </a:p>
          <a:p>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Annual data volume: </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1 MB</a:t>
            </a:r>
            <a:r>
              <a:rPr lang="en-US" dirty="0" smtClean="0">
                <a:latin typeface="Arial" charset="0"/>
                <a:ea typeface="ＭＳ Ｐゴシック" charset="0"/>
                <a:cs typeface="ＭＳ Ｐゴシック" charset="0"/>
              </a:rPr>
              <a:t>/event   </a:t>
            </a:r>
            <a:r>
              <a:rPr lang="en-US" dirty="0">
                <a:latin typeface="Arial" charset="0"/>
                <a:ea typeface="ＭＳ Ｐゴシック" charset="0"/>
                <a:cs typeface="ＭＳ Ｐゴシック" charset="0"/>
              </a:rPr>
              <a:t>×</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300 </a:t>
            </a:r>
            <a:r>
              <a:rPr lang="en-US" dirty="0" smtClean="0">
                <a:latin typeface="Arial" charset="0"/>
                <a:ea typeface="ＭＳ Ｐゴシック" charset="0"/>
                <a:cs typeface="ＭＳ Ｐゴシック" charset="0"/>
              </a:rPr>
              <a:t>events/</a:t>
            </a:r>
            <a:r>
              <a:rPr lang="en-US" dirty="0">
                <a:latin typeface="Arial" charset="0"/>
                <a:ea typeface="ＭＳ Ｐゴシック" charset="0"/>
                <a:cs typeface="ＭＳ Ｐゴシック" charset="0"/>
              </a:rPr>
              <a:t>s ×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10</a:t>
            </a:r>
            <a:r>
              <a:rPr lang="en-US" baseline="30000" dirty="0">
                <a:latin typeface="Arial" charset="0"/>
                <a:ea typeface="ＭＳ Ｐゴシック" charset="0"/>
                <a:cs typeface="ＭＳ Ｐゴシック" charset="0"/>
              </a:rPr>
              <a:t>7</a:t>
            </a:r>
            <a:r>
              <a:rPr lang="en-US" dirty="0">
                <a:latin typeface="Arial" charset="0"/>
                <a:ea typeface="ＭＳ Ｐゴシック" charset="0"/>
                <a:cs typeface="ＭＳ Ｐゴシック" charset="0"/>
              </a:rPr>
              <a:t> s</a:t>
            </a:r>
            <a:r>
              <a:rPr lang="en-US" dirty="0" smtClean="0">
                <a:latin typeface="Arial" charset="0"/>
                <a:ea typeface="ＭＳ Ｐゴシック" charset="0"/>
                <a:cs typeface="ＭＳ Ｐゴシック" charset="0"/>
              </a:rPr>
              <a:t>/year     = </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3.000.000 </a:t>
            </a:r>
            <a:r>
              <a:rPr lang="en-US" dirty="0" err="1">
                <a:latin typeface="Arial" charset="0"/>
                <a:ea typeface="ＭＳ Ｐゴシック" charset="0"/>
                <a:cs typeface="ＭＳ Ｐゴシック" charset="0"/>
              </a:rPr>
              <a:t>Gbytes</a:t>
            </a:r>
            <a:r>
              <a:rPr lang="en-US" dirty="0" smtClean="0">
                <a:latin typeface="Arial" charset="0"/>
                <a:ea typeface="ＭＳ Ｐゴシック" charset="0"/>
                <a:cs typeface="ＭＳ Ｐゴシック" charset="0"/>
              </a:rPr>
              <a:t>/year </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endParaRPr lang="en-US" sz="2800" dirty="0">
              <a:solidFill>
                <a:srgbClr val="FF0000"/>
              </a:solidFill>
              <a:latin typeface="Arial" charset="0"/>
              <a:ea typeface="ＭＳ Ｐゴシック" charset="0"/>
              <a:cs typeface="ＭＳ Ｐゴシック" charset="0"/>
            </a:endParaRPr>
          </a:p>
        </p:txBody>
      </p:sp>
      <p:sp>
        <p:nvSpPr>
          <p:cNvPr id="8909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43D0F6-5B2D-0F40-BEA0-08BB3F6251CB}" type="slidenum">
              <a:rPr lang="en-US" sz="800">
                <a:latin typeface="Times New Roman" charset="0"/>
              </a:rPr>
              <a:pPr eaLnBrk="1" hangingPunct="1"/>
              <a:t>7</a:t>
            </a:fld>
            <a:endParaRPr lang="en-US" sz="800">
              <a:latin typeface="Times New Roman" charset="0"/>
            </a:endParaRPr>
          </a:p>
        </p:txBody>
      </p:sp>
      <p:pic>
        <p:nvPicPr>
          <p:cNvPr id="89092"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1079500"/>
            <a:ext cx="3276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41777" y="3979334"/>
            <a:ext cx="2794000" cy="523220"/>
          </a:xfrm>
          <a:prstGeom prst="rect">
            <a:avLst/>
          </a:prstGeom>
          <a:noFill/>
        </p:spPr>
        <p:txBody>
          <a:bodyPr wrap="square" rtlCol="0">
            <a:spAutoFit/>
          </a:bodyPr>
          <a:lstStyle/>
          <a:p>
            <a:pPr lvl="0" algn="l" eaLnBrk="0" hangingPunct="0">
              <a:spcBef>
                <a:spcPct val="20000"/>
              </a:spcBef>
              <a:spcAft>
                <a:spcPct val="10000"/>
              </a:spcAft>
            </a:pPr>
            <a:r>
              <a:rPr lang="en-US" sz="2800" kern="0" dirty="0">
                <a:solidFill>
                  <a:srgbClr val="FF0000"/>
                </a:solidFill>
              </a:rPr>
              <a:t>3 </a:t>
            </a:r>
            <a:r>
              <a:rPr lang="en-US" sz="2800" kern="0" dirty="0" err="1" smtClean="0">
                <a:solidFill>
                  <a:srgbClr val="FF0000"/>
                </a:solidFill>
              </a:rPr>
              <a:t>Pbyte</a:t>
            </a:r>
            <a:r>
              <a:rPr lang="en-US" sz="2800" kern="0" dirty="0" smtClean="0">
                <a:solidFill>
                  <a:srgbClr val="FF0000"/>
                </a:solidFill>
              </a:rPr>
              <a:t>/year</a:t>
            </a:r>
            <a:endParaRPr lang="en-US" sz="2800" kern="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Arial" charset="0"/>
                <a:ea typeface="ＭＳ Ｐゴシック" charset="0"/>
                <a:cs typeface="ＭＳ Ｐゴシック" charset="0"/>
              </a:rPr>
              <a:t>Looking ahead: LHC Run 4 (2024+)</a:t>
            </a:r>
          </a:p>
        </p:txBody>
      </p:sp>
      <p:sp>
        <p:nvSpPr>
          <p:cNvPr id="30722" name="Content Placeholder 2"/>
          <p:cNvSpPr>
            <a:spLocks noGrp="1"/>
          </p:cNvSpPr>
          <p:nvPr>
            <p:ph idx="1"/>
          </p:nvPr>
        </p:nvSpPr>
        <p:spPr>
          <a:xfrm>
            <a:off x="279400" y="723900"/>
            <a:ext cx="8864600" cy="5524500"/>
          </a:xfrm>
        </p:spPr>
        <p:txBody>
          <a:bodyPr/>
          <a:lstStyle/>
          <a:p>
            <a:r>
              <a:rPr lang="en-US" dirty="0">
                <a:latin typeface="Arial" charset="0"/>
                <a:ea typeface="ＭＳ Ｐゴシック" charset="0"/>
                <a:cs typeface="ＭＳ Ｐゴシック" charset="0"/>
              </a:rPr>
              <a:t>Run 4 </a:t>
            </a:r>
            <a:r>
              <a:rPr lang="en-US" dirty="0" err="1">
                <a:latin typeface="Arial" charset="0"/>
                <a:ea typeface="ＭＳ Ｐゴシック" charset="0"/>
                <a:cs typeface="ＭＳ Ｐゴシック" charset="0"/>
              </a:rPr>
              <a:t>w.r.t</a:t>
            </a:r>
            <a:r>
              <a:rPr lang="en-US" dirty="0">
                <a:latin typeface="Arial" charset="0"/>
                <a:ea typeface="ＭＳ Ｐゴシック" charset="0"/>
                <a:cs typeface="ＭＳ Ｐゴシック" charset="0"/>
              </a:rPr>
              <a:t> Run 2</a:t>
            </a:r>
          </a:p>
          <a:p>
            <a:pPr lvl="1"/>
            <a:r>
              <a:rPr lang="en-US" dirty="0">
                <a:latin typeface="Arial" charset="0"/>
                <a:ea typeface="ＭＳ Ｐゴシック" charset="0"/>
              </a:rPr>
              <a:t>Increase output rate 10x </a:t>
            </a:r>
          </a:p>
          <a:p>
            <a:pPr lvl="2"/>
            <a:r>
              <a:rPr lang="en-US" dirty="0">
                <a:latin typeface="Arial" charset="0"/>
                <a:ea typeface="ＭＳ Ｐゴシック" charset="0"/>
              </a:rPr>
              <a:t>1 </a:t>
            </a:r>
            <a:r>
              <a:rPr lang="en-US" dirty="0">
                <a:latin typeface="Wingdings" charset="0"/>
                <a:ea typeface="ＭＳ Ｐゴシック" charset="0"/>
                <a:cs typeface="Wingdings" charset="0"/>
                <a:sym typeface="Wingdings" charset="0"/>
              </a:rPr>
              <a:t></a:t>
            </a:r>
            <a:r>
              <a:rPr lang="en-US" dirty="0">
                <a:latin typeface="Arial" charset="0"/>
                <a:ea typeface="ＭＳ Ｐゴシック" charset="0"/>
              </a:rPr>
              <a:t>10 kHz</a:t>
            </a:r>
          </a:p>
          <a:p>
            <a:pPr lvl="1"/>
            <a:r>
              <a:rPr lang="en-US" dirty="0">
                <a:latin typeface="Arial" charset="0"/>
                <a:ea typeface="ＭＳ Ｐゴシック" charset="0"/>
              </a:rPr>
              <a:t>Increase event processing time 2.5x </a:t>
            </a:r>
          </a:p>
          <a:p>
            <a:pPr lvl="2"/>
            <a:r>
              <a:rPr lang="en-US" dirty="0">
                <a:latin typeface="Arial" charset="0"/>
                <a:ea typeface="ＭＳ Ｐゴシック" charset="0"/>
              </a:rPr>
              <a:t>40 </a:t>
            </a:r>
            <a:r>
              <a:rPr lang="en-US" dirty="0">
                <a:latin typeface="Wingdings" charset="0"/>
                <a:ea typeface="ＭＳ Ｐゴシック" charset="0"/>
                <a:cs typeface="Wingdings" charset="0"/>
                <a:sym typeface="Wingdings" charset="0"/>
              </a:rPr>
              <a:t></a:t>
            </a:r>
            <a:r>
              <a:rPr lang="en-US" dirty="0">
                <a:latin typeface="Arial" charset="0"/>
                <a:ea typeface="ＭＳ Ｐゴシック" charset="0"/>
                <a:cs typeface="Wingdings" charset="0"/>
                <a:sym typeface="Wingdings" charset="0"/>
              </a:rPr>
              <a:t> </a:t>
            </a:r>
            <a:r>
              <a:rPr lang="en-US" dirty="0">
                <a:latin typeface="Arial" charset="0"/>
                <a:ea typeface="ＭＳ Ｐゴシック" charset="0"/>
              </a:rPr>
              <a:t>140 pileup </a:t>
            </a:r>
          </a:p>
          <a:p>
            <a:pPr lvl="1"/>
            <a:r>
              <a:rPr lang="en-US" dirty="0">
                <a:latin typeface="Arial" charset="0"/>
                <a:ea typeface="ＭＳ Ｐゴシック" charset="0"/>
              </a:rPr>
              <a:t>Increase event size 2x</a:t>
            </a:r>
          </a:p>
          <a:p>
            <a:pPr lvl="1"/>
            <a:r>
              <a:rPr lang="en-US" dirty="0">
                <a:latin typeface="Arial" charset="0"/>
                <a:ea typeface="ＭＳ Ｐゴシック" charset="0"/>
              </a:rPr>
              <a:t>25x CPU, 20x storage needs</a:t>
            </a:r>
          </a:p>
          <a:p>
            <a:r>
              <a:rPr lang="en-US" dirty="0">
                <a:latin typeface="Arial" charset="0"/>
                <a:ea typeface="ＭＳ Ｐゴシック" charset="0"/>
                <a:cs typeface="ＭＳ Ｐゴシック" charset="0"/>
              </a:rPr>
              <a:t>Expected increase of resources with flat budget</a:t>
            </a:r>
          </a:p>
          <a:p>
            <a:pPr lvl="1"/>
            <a:r>
              <a:rPr lang="en-US" dirty="0">
                <a:latin typeface="Arial" charset="0"/>
                <a:ea typeface="ＭＳ Ｐゴシック" charset="0"/>
              </a:rPr>
              <a:t>CPU doubling ~every 3 years (25%/year): 8x till 2024</a:t>
            </a:r>
          </a:p>
          <a:p>
            <a:pPr lvl="1"/>
            <a:r>
              <a:rPr lang="en-US" dirty="0">
                <a:latin typeface="Arial" charset="0"/>
                <a:ea typeface="ＭＳ Ｐゴシック" charset="0"/>
              </a:rPr>
              <a:t>Disk doubling ~every 4 years (20%/year): 5x till 2024</a:t>
            </a:r>
          </a:p>
          <a:p>
            <a:r>
              <a:rPr lang="en-US" dirty="0">
                <a:solidFill>
                  <a:srgbClr val="3333CC"/>
                </a:solidFill>
                <a:latin typeface="Arial" charset="0"/>
                <a:ea typeface="ＭＳ Ｐゴシック" charset="0"/>
                <a:cs typeface="ＭＳ Ｐゴシック" charset="0"/>
              </a:rPr>
              <a:t>About factor 3 (CPU) and factor 4 (disk) missing</a:t>
            </a:r>
          </a:p>
          <a:p>
            <a:r>
              <a:rPr lang="en-US" dirty="0">
                <a:solidFill>
                  <a:srgbClr val="3333CC"/>
                </a:solidFill>
                <a:latin typeface="Arial" charset="0"/>
                <a:ea typeface="ＭＳ Ｐゴシック" charset="0"/>
                <a:cs typeface="ＭＳ Ｐゴシック" charset="0"/>
              </a:rPr>
              <a:t>Need long term I+D+I to achieve a </a:t>
            </a:r>
            <a:r>
              <a:rPr lang="en-US" dirty="0">
                <a:solidFill>
                  <a:srgbClr val="FF0000"/>
                </a:solidFill>
                <a:latin typeface="Arial" charset="0"/>
                <a:ea typeface="ＭＳ Ｐゴシック" charset="0"/>
                <a:cs typeface="ＭＳ Ｐゴシック" charset="0"/>
              </a:rPr>
              <a:t>computing revolution </a:t>
            </a:r>
            <a:r>
              <a:rPr lang="en-US" dirty="0">
                <a:solidFill>
                  <a:srgbClr val="3333CC"/>
                </a:solidFill>
                <a:latin typeface="Arial" charset="0"/>
                <a:ea typeface="ＭＳ Ｐゴシック" charset="0"/>
                <a:cs typeface="ＭＳ Ｐゴシック" charset="0"/>
              </a:rPr>
              <a:t>needed to meet these huge requirements</a:t>
            </a:r>
          </a:p>
          <a:p>
            <a:pPr lvl="1"/>
            <a:r>
              <a:rPr lang="en-US" sz="1800" dirty="0">
                <a:latin typeface="Arial" charset="0"/>
                <a:ea typeface="ＭＳ Ｐゴシック" charset="0"/>
                <a:cs typeface="ＭＳ Ｐゴシック" charset="0"/>
              </a:rPr>
              <a:t>In 1997, the Run 1 challenge was equally daunting. </a:t>
            </a:r>
            <a:r>
              <a:rPr lang="en-US" sz="1800">
                <a:latin typeface="Arial" charset="0"/>
                <a:ea typeface="ＭＳ Ｐゴシック" charset="0"/>
                <a:cs typeface="ＭＳ Ｐゴシック" charset="0"/>
              </a:rPr>
              <a:t>It took 10 years to develop the "WLCG computing revolution" to meet Run 1-2-3 </a:t>
            </a:r>
            <a:r>
              <a:rPr lang="en-US" sz="1800" smtClean="0">
                <a:latin typeface="Arial" charset="0"/>
                <a:ea typeface="ＭＳ Ｐゴシック" charset="0"/>
                <a:cs typeface="ＭＳ Ｐゴシック" charset="0"/>
              </a:rPr>
              <a:t>requirements </a:t>
            </a:r>
            <a:endParaRPr lang="en-US" sz="1800">
              <a:latin typeface="Arial" charset="0"/>
              <a:ea typeface="ＭＳ Ｐゴシック" charset="0"/>
              <a:cs typeface="ＭＳ Ｐゴシック" charset="0"/>
            </a:endParaRPr>
          </a:p>
        </p:txBody>
      </p:sp>
      <p:sp>
        <p:nvSpPr>
          <p:cNvPr id="3072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3D0F49-97C3-3B43-A4ED-7D91B0CC7F89}" type="slidenum">
              <a:rPr lang="en-GB" sz="800">
                <a:latin typeface="Times New Roman" charset="0"/>
              </a:rPr>
              <a:pPr eaLnBrk="1" hangingPunct="1"/>
              <a:t>70</a:t>
            </a:fld>
            <a:endParaRPr lang="en-GB" sz="800">
              <a:latin typeface="Times New Roman" charset="0"/>
            </a:endParaRPr>
          </a:p>
        </p:txBody>
      </p:sp>
    </p:spTree>
    <p:extLst>
      <p:ext uri="{BB962C8B-B14F-4D97-AF65-F5344CB8AC3E}">
        <p14:creationId xmlns:p14="http://schemas.microsoft.com/office/powerpoint/2010/main" val="70250559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z="2800">
                <a:latin typeface="Arial" charset="0"/>
                <a:ea typeface="ＭＳ Ｐゴシック" charset="0"/>
                <a:cs typeface="ＭＳ Ｐゴシック" charset="0"/>
              </a:rPr>
              <a:t>Conclusions</a:t>
            </a:r>
          </a:p>
        </p:txBody>
      </p:sp>
      <p:sp>
        <p:nvSpPr>
          <p:cNvPr id="37891" name="Content Placeholder 2"/>
          <p:cNvSpPr>
            <a:spLocks noGrp="1"/>
          </p:cNvSpPr>
          <p:nvPr>
            <p:ph idx="1"/>
          </p:nvPr>
        </p:nvSpPr>
        <p:spPr>
          <a:xfrm>
            <a:off x="650875" y="941388"/>
            <a:ext cx="8340725" cy="5313362"/>
          </a:xfrm>
        </p:spPr>
        <p:txBody>
          <a:bodyPr/>
          <a:lstStyle/>
          <a:p>
            <a:r>
              <a:rPr lang="en-US" sz="2000" dirty="0">
                <a:solidFill>
                  <a:srgbClr val="3333CC"/>
                </a:solidFill>
                <a:latin typeface="Arial" charset="0"/>
                <a:ea typeface="ＭＳ Ｐゴシック" charset="0"/>
                <a:cs typeface="ＭＳ Ｐゴシック" charset="0"/>
              </a:rPr>
              <a:t>LHC </a:t>
            </a:r>
            <a:r>
              <a:rPr lang="en-US" sz="2000" dirty="0" smtClean="0">
                <a:solidFill>
                  <a:srgbClr val="3333CC"/>
                </a:solidFill>
                <a:latin typeface="Arial" charset="0"/>
                <a:ea typeface="ＭＳ Ｐゴシック" charset="0"/>
                <a:cs typeface="ＭＳ Ｐゴシック" charset="0"/>
              </a:rPr>
              <a:t>distributed computing</a:t>
            </a:r>
            <a:r>
              <a:rPr lang="en-US" sz="2000" dirty="0" smtClean="0">
                <a:solidFill>
                  <a:srgbClr val="000000"/>
                </a:solidFill>
                <a:latin typeface="Arial" charset="0"/>
                <a:ea typeface="ＭＳ Ｐゴシック" charset="0"/>
                <a:cs typeface="ＭＳ Ｐゴシック" charset="0"/>
              </a:rPr>
              <a:t>,</a:t>
            </a:r>
            <a:r>
              <a:rPr lang="en-US" sz="2000" dirty="0" smtClean="0">
                <a:solidFill>
                  <a:srgbClr val="3333CC"/>
                </a:solidFill>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based on Grid technologies, </a:t>
            </a:r>
            <a:r>
              <a:rPr lang="en-US" sz="2000" dirty="0">
                <a:solidFill>
                  <a:srgbClr val="3333CC"/>
                </a:solidFill>
                <a:latin typeface="Arial" charset="0"/>
                <a:ea typeface="ＭＳ Ｐゴシック" charset="0"/>
                <a:cs typeface="ＭＳ Ｐゴシック" charset="0"/>
              </a:rPr>
              <a:t>performed extremely well </a:t>
            </a:r>
            <a:r>
              <a:rPr lang="en-US" sz="2000" dirty="0">
                <a:latin typeface="Arial" charset="0"/>
                <a:ea typeface="ＭＳ Ｐゴシック" charset="0"/>
                <a:cs typeface="ＭＳ Ｐゴシック" charset="0"/>
              </a:rPr>
              <a:t>at all levels in Run 1 </a:t>
            </a:r>
          </a:p>
          <a:p>
            <a:pPr lvl="1"/>
            <a:r>
              <a:rPr lang="en-US" sz="1800" dirty="0" smtClean="0">
                <a:latin typeface="Arial" charset="0"/>
                <a:ea typeface="ＭＳ Ｐゴシック" charset="0"/>
                <a:cs typeface="ＭＳ Ｐゴシック" charset="0"/>
              </a:rPr>
              <a:t>It has allowed experiments to produce great scientific results with unprecedented speed</a:t>
            </a:r>
          </a:p>
          <a:p>
            <a:pPr lvl="1"/>
            <a:r>
              <a:rPr lang="en-US" sz="1800" dirty="0" smtClean="0">
                <a:latin typeface="Arial" charset="0"/>
                <a:ea typeface="ＭＳ Ｐゴシック" charset="0"/>
                <a:cs typeface="ＭＳ Ｐゴシック" charset="0"/>
              </a:rPr>
              <a:t>We </a:t>
            </a:r>
            <a:r>
              <a:rPr lang="en-US" sz="1800" dirty="0">
                <a:latin typeface="Arial" charset="0"/>
                <a:ea typeface="ＭＳ Ｐゴシック" charset="0"/>
                <a:cs typeface="ＭＳ Ｐゴシック" charset="0"/>
              </a:rPr>
              <a:t>know how to deliver, adapting where necessary</a:t>
            </a:r>
          </a:p>
          <a:p>
            <a:pPr lvl="1"/>
            <a:r>
              <a:rPr lang="en-US" sz="1800" dirty="0">
                <a:latin typeface="Arial" charset="0"/>
                <a:ea typeface="ＭＳ Ｐゴシック" charset="0"/>
                <a:cs typeface="ＭＳ Ｐゴシック" charset="0"/>
              </a:rPr>
              <a:t>Excellent networks, flexible and adaptable computing models and software systems paid off in exploiting resources </a:t>
            </a:r>
            <a:endParaRPr lang="en-US" sz="1800" dirty="0" smtClean="0">
              <a:latin typeface="Arial" charset="0"/>
              <a:ea typeface="ＭＳ Ｐゴシック" charset="0"/>
              <a:cs typeface="ＭＳ Ｐゴシック" charset="0"/>
            </a:endParaRPr>
          </a:p>
          <a:p>
            <a:r>
              <a:rPr lang="en-US" sz="2000" dirty="0" smtClean="0">
                <a:solidFill>
                  <a:schemeClr val="accent2"/>
                </a:solidFill>
                <a:latin typeface="Arial" charset="0"/>
                <a:ea typeface="ＭＳ Ｐゴシック" charset="0"/>
                <a:cs typeface="ＭＳ Ｐゴシック" charset="0"/>
              </a:rPr>
              <a:t>Massive distributed computing has extended to industry and society </a:t>
            </a:r>
            <a:r>
              <a:rPr lang="en-US" sz="2000" dirty="0" smtClean="0">
                <a:latin typeface="Arial" charset="0"/>
                <a:ea typeface="ＭＳ Ｐゴシック" charset="0"/>
                <a:cs typeface="ＭＳ Ｐゴシック" charset="0"/>
              </a:rPr>
              <a:t>thanks to the extraordinary development of Internet and the availability of commodity hardware</a:t>
            </a:r>
          </a:p>
          <a:p>
            <a:pPr lvl="1"/>
            <a:r>
              <a:rPr lang="en-US" sz="1800" dirty="0" smtClean="0">
                <a:latin typeface="Arial" charset="0"/>
                <a:ea typeface="ＭＳ Ｐゴシック" charset="0"/>
                <a:cs typeface="ＭＳ Ｐゴシック" charset="0"/>
              </a:rPr>
              <a:t>Big data, Cloud computing, …</a:t>
            </a:r>
          </a:p>
          <a:p>
            <a:r>
              <a:rPr lang="en-US" sz="2000" dirty="0" smtClean="0">
                <a:solidFill>
                  <a:srgbClr val="3333CC"/>
                </a:solidFill>
                <a:latin typeface="Arial" charset="0"/>
                <a:ea typeface="ＭＳ Ｐゴシック" charset="0"/>
                <a:cs typeface="ＭＳ Ｐゴシック" charset="0"/>
              </a:rPr>
              <a:t>LHC computing will have to face new challenges in the coming years</a:t>
            </a:r>
          </a:p>
          <a:p>
            <a:pPr lvl="1"/>
            <a:r>
              <a:rPr lang="en-US" sz="1800" dirty="0" smtClean="0">
                <a:latin typeface="Arial" charset="0"/>
                <a:ea typeface="ＭＳ Ｐゴシック" charset="0"/>
                <a:cs typeface="ＭＳ Ｐゴシック" charset="0"/>
              </a:rPr>
              <a:t>Difficult funding scenario</a:t>
            </a:r>
          </a:p>
          <a:p>
            <a:pPr lvl="1"/>
            <a:r>
              <a:rPr lang="en-US" sz="1800" dirty="0" smtClean="0">
                <a:latin typeface="Arial" charset="0"/>
                <a:ea typeface="ＭＳ Ｐゴシック" charset="0"/>
                <a:cs typeface="ＭＳ Ｐゴシック" charset="0"/>
              </a:rPr>
              <a:t>Optimization, flexibility, evolution</a:t>
            </a:r>
          </a:p>
          <a:p>
            <a:endParaRPr lang="en-US" sz="2200" dirty="0">
              <a:latin typeface="Arial" charset="0"/>
              <a:ea typeface="ＭＳ Ｐゴシック" charset="0"/>
              <a:cs typeface="ＭＳ Ｐゴシック" charset="0"/>
            </a:endParaRPr>
          </a:p>
        </p:txBody>
      </p:sp>
      <p:sp>
        <p:nvSpPr>
          <p:cNvPr id="35843" name="Footer Placeholder 4"/>
          <p:cNvSpPr>
            <a:spLocks noGrp="1"/>
          </p:cNvSpPr>
          <p:nvPr>
            <p:ph type="ftr" sz="quarter" idx="4294967295"/>
          </p:nvPr>
        </p:nvSpPr>
        <p:spPr>
          <a:xfrm>
            <a:off x="2335213" y="6661150"/>
            <a:ext cx="3740150" cy="252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800"/>
              <a:t>LHC Computing Perspectives</a:t>
            </a:r>
          </a:p>
        </p:txBody>
      </p:sp>
      <p:sp>
        <p:nvSpPr>
          <p:cNvPr id="35844" name="Slide Number Placeholder 5"/>
          <p:cNvSpPr>
            <a:spLocks noGrp="1"/>
          </p:cNvSpPr>
          <p:nvPr>
            <p:ph type="sldNum" sz="quarter" idx="4294967295"/>
          </p:nvPr>
        </p:nvSpPr>
        <p:spPr>
          <a:xfrm>
            <a:off x="8186738" y="6654800"/>
            <a:ext cx="957262"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D787F5-BEDA-A14F-B0FF-18EFFD6456DC}" type="slidenum">
              <a:rPr lang="en-GB" sz="800">
                <a:latin typeface="Times New Roman" charset="0"/>
              </a:rPr>
              <a:pPr eaLnBrk="1" hangingPunct="1"/>
              <a:t>71</a:t>
            </a:fld>
            <a:endParaRPr lang="en-GB" sz="800">
              <a:latin typeface="Times New Roman" charset="0"/>
            </a:endParaRPr>
          </a:p>
        </p:txBody>
      </p:sp>
      <p:sp>
        <p:nvSpPr>
          <p:cNvPr id="35845" name="Rectangle 5"/>
          <p:cNvSpPr>
            <a:spLocks noChangeArrowheads="1"/>
          </p:cNvSpPr>
          <p:nvPr/>
        </p:nvSpPr>
        <p:spPr bwMode="auto">
          <a:xfrm>
            <a:off x="25400" y="12700"/>
            <a:ext cx="647700" cy="647700"/>
          </a:xfrm>
          <a:prstGeom prst="rect">
            <a:avLst/>
          </a:prstGeom>
          <a:solidFill>
            <a:schemeClr val="accent2"/>
          </a:solidFill>
          <a:ln>
            <a:noFill/>
          </a:ln>
          <a:extLst>
            <a:ext uri="{91240B29-F687-4f45-9708-019B960494DF}">
              <a14:hiddenLine xmlns:a14="http://schemas.microsoft.com/office/drawing/2010/main" w="31750">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28397606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s-ES" dirty="0" err="1" smtClean="0">
                <a:latin typeface="Arial" charset="0"/>
                <a:ea typeface="ＭＳ Ｐゴシック" charset="0"/>
                <a:cs typeface="ＭＳ Ｐゴシック" charset="0"/>
              </a:rPr>
              <a:t>That’s</a:t>
            </a:r>
            <a:r>
              <a:rPr lang="es-ES" dirty="0" smtClean="0">
                <a:latin typeface="Arial" charset="0"/>
                <a:ea typeface="ＭＳ Ｐゴシック" charset="0"/>
                <a:cs typeface="ＭＳ Ｐゴシック" charset="0"/>
              </a:rPr>
              <a:t> a </a:t>
            </a:r>
            <a:r>
              <a:rPr lang="es-ES" dirty="0" err="1" smtClean="0">
                <a:latin typeface="Arial" charset="0"/>
                <a:ea typeface="ＭＳ Ｐゴシック" charset="0"/>
                <a:cs typeface="ＭＳ Ｐゴシック" charset="0"/>
              </a:rPr>
              <a:t>lot</a:t>
            </a:r>
            <a:r>
              <a:rPr lang="es-ES" dirty="0" smtClean="0">
                <a:latin typeface="Arial" charset="0"/>
                <a:ea typeface="ＭＳ Ｐゴシック" charset="0"/>
                <a:cs typeface="ＭＳ Ｐゴシック" charset="0"/>
              </a:rPr>
              <a:t> of data!</a:t>
            </a:r>
            <a:endParaRPr lang="es-ES" dirty="0">
              <a:latin typeface="Arial" charset="0"/>
              <a:ea typeface="ＭＳ Ｐゴシック" charset="0"/>
              <a:cs typeface="ＭＳ Ｐゴシック" charset="0"/>
            </a:endParaRPr>
          </a:p>
        </p:txBody>
      </p:sp>
      <p:sp>
        <p:nvSpPr>
          <p:cNvPr id="45059" name="Rectangle 7"/>
          <p:cNvSpPr>
            <a:spLocks noGrp="1" noChangeArrowheads="1"/>
          </p:cNvSpPr>
          <p:nvPr>
            <p:ph type="body" idx="1"/>
          </p:nvPr>
        </p:nvSpPr>
        <p:spPr>
          <a:xfrm>
            <a:off x="0" y="883708"/>
            <a:ext cx="8686800" cy="3890963"/>
          </a:xfrm>
          <a:noFill/>
        </p:spPr>
        <p:txBody>
          <a:bodyPr/>
          <a:lstStyle/>
          <a:p>
            <a:pPr>
              <a:buFontTx/>
              <a:buNone/>
            </a:pPr>
            <a:endParaRPr lang="es-ES" dirty="0">
              <a:latin typeface="Arial" charset="0"/>
              <a:ea typeface="ＭＳ Ｐゴシック" charset="0"/>
              <a:cs typeface="ＭＳ Ｐゴシック" charset="0"/>
            </a:endParaRPr>
          </a:p>
          <a:p>
            <a:pPr lvl="1"/>
            <a:r>
              <a:rPr lang="en-US" sz="2400" dirty="0" smtClean="0">
                <a:solidFill>
                  <a:schemeClr val="accent2"/>
                </a:solidFill>
                <a:latin typeface="Arial" charset="0"/>
                <a:ea typeface="ＭＳ Ｐゴシック" charset="0"/>
              </a:rPr>
              <a:t>LEP, 1989-2000</a:t>
            </a:r>
          </a:p>
          <a:p>
            <a:pPr lvl="2"/>
            <a:r>
              <a:rPr lang="en-US" sz="2400" dirty="0" smtClean="0">
                <a:latin typeface="Arial" charset="0"/>
                <a:ea typeface="ＭＳ Ｐゴシック" charset="0"/>
              </a:rPr>
              <a:t>In more than a decade, LEP generated less than 1 per mille of 1 year-worth LHC data</a:t>
            </a:r>
            <a:endParaRPr lang="en-US" sz="2800" dirty="0" smtClean="0">
              <a:latin typeface="Arial" charset="0"/>
              <a:ea typeface="ＭＳ Ｐゴシック" charset="0"/>
            </a:endParaRPr>
          </a:p>
          <a:p>
            <a:pPr lvl="1"/>
            <a:r>
              <a:rPr lang="en-US" sz="2400" dirty="0" err="1" smtClean="0">
                <a:solidFill>
                  <a:srgbClr val="3333CC"/>
                </a:solidFill>
                <a:latin typeface="Arial" charset="0"/>
                <a:ea typeface="ＭＳ Ｐゴシック" charset="0"/>
              </a:rPr>
              <a:t>Tevatron</a:t>
            </a:r>
            <a:r>
              <a:rPr lang="en-US" sz="2400" dirty="0" smtClean="0">
                <a:solidFill>
                  <a:srgbClr val="3333CC"/>
                </a:solidFill>
                <a:latin typeface="Arial" charset="0"/>
                <a:ea typeface="ＭＳ Ｐゴシック" charset="0"/>
              </a:rPr>
              <a:t>, 1983-2011</a:t>
            </a:r>
            <a:r>
              <a:rPr lang="en-US" sz="2400" dirty="0" smtClean="0">
                <a:latin typeface="Arial" charset="0"/>
                <a:ea typeface="ＭＳ Ｐゴシック" charset="0"/>
              </a:rPr>
              <a:t>	</a:t>
            </a:r>
          </a:p>
          <a:p>
            <a:pPr lvl="2"/>
            <a:r>
              <a:rPr lang="en-US" sz="2400" dirty="0" smtClean="0">
                <a:latin typeface="Arial" charset="0"/>
                <a:ea typeface="ＭＳ Ｐゴシック" charset="0"/>
              </a:rPr>
              <a:t>It generated during its lifetime ~25</a:t>
            </a:r>
            <a:r>
              <a:rPr lang="en-US" sz="2400" dirty="0">
                <a:latin typeface="Arial" charset="0"/>
                <a:ea typeface="ＭＳ Ｐゴシック" charset="0"/>
              </a:rPr>
              <a:t>% of 1 year-worth LHC </a:t>
            </a:r>
            <a:r>
              <a:rPr lang="en-US" sz="2400" dirty="0" smtClean="0">
                <a:latin typeface="Arial" charset="0"/>
                <a:ea typeface="ＭＳ Ｐゴシック" charset="0"/>
              </a:rPr>
              <a:t>data</a:t>
            </a:r>
            <a:endParaRPr lang="en-US" sz="2400"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s-ES" dirty="0" err="1" smtClean="0">
                <a:latin typeface="Arial" charset="0"/>
                <a:ea typeface="ＭＳ Ｐゴシック" charset="0"/>
                <a:cs typeface="ＭＳ Ｐゴシック" charset="0"/>
              </a:rPr>
              <a:t>The</a:t>
            </a:r>
            <a:r>
              <a:rPr lang="es-ES" dirty="0" smtClean="0">
                <a:latin typeface="Arial" charset="0"/>
                <a:ea typeface="ＭＳ Ｐゴシック" charset="0"/>
                <a:cs typeface="ＭＳ Ｐゴシック" charset="0"/>
              </a:rPr>
              <a:t> </a:t>
            </a:r>
            <a:r>
              <a:rPr lang="es-ES" dirty="0" err="1" smtClean="0">
                <a:latin typeface="Arial" charset="0"/>
                <a:ea typeface="ＭＳ Ｐゴシック" charset="0"/>
                <a:cs typeface="ＭＳ Ｐゴシック" charset="0"/>
              </a:rPr>
              <a:t>challenge</a:t>
            </a:r>
            <a:r>
              <a:rPr lang="es-ES" dirty="0" smtClean="0">
                <a:latin typeface="Arial" charset="0"/>
                <a:ea typeface="ＭＳ Ｐゴシック" charset="0"/>
                <a:cs typeface="ＭＳ Ｐゴシック" charset="0"/>
              </a:rPr>
              <a:t> of LHC data</a:t>
            </a:r>
            <a:endParaRPr lang="es-ES" dirty="0">
              <a:latin typeface="Arial" charset="0"/>
              <a:ea typeface="ＭＳ Ｐゴシック" charset="0"/>
              <a:cs typeface="ＭＳ Ｐゴシック" charset="0"/>
            </a:endParaRPr>
          </a:p>
        </p:txBody>
      </p:sp>
      <p:sp>
        <p:nvSpPr>
          <p:cNvPr id="43010" name="Rectangle 5"/>
          <p:cNvSpPr>
            <a:spLocks noGrp="1" noChangeArrowheads="1"/>
          </p:cNvSpPr>
          <p:nvPr>
            <p:ph type="body" idx="1"/>
          </p:nvPr>
        </p:nvSpPr>
        <p:spPr>
          <a:xfrm>
            <a:off x="336550" y="1009649"/>
            <a:ext cx="8686800" cy="5481461"/>
          </a:xfrm>
          <a:noFill/>
        </p:spPr>
        <p:txBody>
          <a:bodyPr/>
          <a:lstStyle/>
          <a:p>
            <a:r>
              <a:rPr lang="en-US" dirty="0">
                <a:solidFill>
                  <a:schemeClr val="accent2"/>
                </a:solidFill>
                <a:latin typeface="Arial" charset="0"/>
                <a:ea typeface="ＭＳ Ｐゴシック" charset="0"/>
                <a:cs typeface="ＭＳ Ｐゴシック" charset="0"/>
              </a:rPr>
              <a:t>R</a:t>
            </a:r>
            <a:r>
              <a:rPr lang="en-US" dirty="0" smtClean="0">
                <a:solidFill>
                  <a:schemeClr val="accent2"/>
                </a:solidFill>
                <a:latin typeface="Arial" charset="0"/>
                <a:ea typeface="ＭＳ Ｐゴシック" charset="0"/>
                <a:cs typeface="ＭＳ Ｐゴシック" charset="0"/>
              </a:rPr>
              <a:t>econstruction and analysis </a:t>
            </a:r>
            <a:r>
              <a:rPr lang="en-US" dirty="0" smtClean="0">
                <a:latin typeface="Arial" charset="0"/>
                <a:ea typeface="ＭＳ Ｐゴシック" charset="0"/>
                <a:cs typeface="ＭＳ Ｐゴシック" charset="0"/>
              </a:rPr>
              <a:t>add a new challenge to the data management </a:t>
            </a:r>
          </a:p>
          <a:p>
            <a:pPr lvl="1"/>
            <a:r>
              <a:rPr lang="en-US" dirty="0" smtClean="0">
                <a:latin typeface="Arial" charset="0"/>
                <a:ea typeface="ＭＳ Ｐゴシック" charset="0"/>
                <a:cs typeface="ＭＳ Ｐゴシック" charset="0"/>
              </a:rPr>
              <a:t>Raw data must be processed (</a:t>
            </a:r>
            <a:r>
              <a:rPr lang="en-US" dirty="0" smtClean="0">
                <a:solidFill>
                  <a:schemeClr val="tx2"/>
                </a:solidFill>
                <a:latin typeface="Arial" charset="0"/>
                <a:ea typeface="ＭＳ Ｐゴシック" charset="0"/>
                <a:cs typeface="ＭＳ Ｐゴシック" charset="0"/>
              </a:rPr>
              <a:t>reconstruction</a:t>
            </a:r>
            <a:r>
              <a:rPr lang="en-US" dirty="0" smtClean="0">
                <a:latin typeface="Arial" charset="0"/>
                <a:ea typeface="ＭＳ Ｐゴシック" charset="0"/>
                <a:cs typeface="ＭＳ Ｐゴシック" charset="0"/>
              </a:rPr>
              <a:t>). This process generates a similar data volume </a:t>
            </a:r>
          </a:p>
          <a:p>
            <a:r>
              <a:rPr lang="en-US" dirty="0" smtClean="0">
                <a:solidFill>
                  <a:schemeClr val="accent2"/>
                </a:solidFill>
                <a:latin typeface="Arial" charset="0"/>
                <a:ea typeface="ＭＳ Ｐゴシック" charset="0"/>
                <a:cs typeface="ＭＳ Ｐゴシック" charset="0"/>
              </a:rPr>
              <a:t>Simulated data </a:t>
            </a:r>
            <a:r>
              <a:rPr lang="en-US" dirty="0" smtClean="0">
                <a:latin typeface="Arial" charset="0"/>
                <a:ea typeface="ＭＳ Ｐゴシック" charset="0"/>
                <a:cs typeface="ＭＳ Ｐゴシック" charset="0"/>
              </a:rPr>
              <a:t>must be generated in order to understand the detector response, study predictions from theoretical models, compare with real data, </a:t>
            </a:r>
            <a:r>
              <a:rPr lang="en-US" dirty="0" err="1" smtClean="0">
                <a:latin typeface="Arial" charset="0"/>
                <a:ea typeface="ＭＳ Ｐゴシック" charset="0"/>
                <a:cs typeface="ＭＳ Ｐゴシック" charset="0"/>
              </a:rPr>
              <a:t>etc</a:t>
            </a:r>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In total, </a:t>
            </a:r>
            <a:r>
              <a:rPr lang="en-US" b="1" dirty="0" smtClean="0">
                <a:solidFill>
                  <a:srgbClr val="FF0000"/>
                </a:solidFill>
                <a:latin typeface="Arial" charset="0"/>
                <a:ea typeface="ＭＳ Ｐゴシック" charset="0"/>
                <a:cs typeface="ＭＳ Ｐゴシック" charset="0"/>
              </a:rPr>
              <a:t>~10-20 PB </a:t>
            </a:r>
            <a:r>
              <a:rPr lang="en-US" dirty="0" smtClean="0">
                <a:latin typeface="Arial" charset="0"/>
                <a:ea typeface="ＭＳ Ｐゴシック" charset="0"/>
                <a:cs typeface="ＭＳ Ｐゴシック" charset="0"/>
              </a:rPr>
              <a:t>of data are produced annually per LHC experiment</a:t>
            </a:r>
          </a:p>
          <a:p>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Reconstruction, simulation and analysis involve </a:t>
            </a:r>
            <a:r>
              <a:rPr lang="en-US" dirty="0" smtClean="0">
                <a:solidFill>
                  <a:srgbClr val="3333CC"/>
                </a:solidFill>
                <a:latin typeface="Arial" charset="0"/>
                <a:ea typeface="ＭＳ Ｐゴシック" charset="0"/>
                <a:cs typeface="ＭＳ Ｐゴシック" charset="0"/>
              </a:rPr>
              <a:t>complex calculations</a:t>
            </a:r>
            <a:r>
              <a:rPr lang="en-US" dirty="0" smtClean="0">
                <a:latin typeface="Arial" charset="0"/>
                <a:ea typeface="ＭＳ Ｐゴシック" charset="0"/>
                <a:cs typeface="ＭＳ Ｐゴシック" charset="0"/>
              </a:rPr>
              <a:t> that require a large amount of compute resources equivalent to </a:t>
            </a:r>
            <a:r>
              <a:rPr lang="en-US" b="1" dirty="0" smtClean="0">
                <a:solidFill>
                  <a:srgbClr val="FF0000"/>
                </a:solidFill>
                <a:latin typeface="Arial" charset="0"/>
                <a:ea typeface="ＭＳ Ｐゴシック" charset="0"/>
                <a:cs typeface="ＭＳ Ｐゴシック" charset="0"/>
              </a:rPr>
              <a:t>hundreds of thousands of PCs</a:t>
            </a:r>
            <a:endParaRPr lang="en-US" sz="800" b="1" dirty="0">
              <a:solidFill>
                <a:srgbClr val="FF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MS presentation">
  <a:themeElements>
    <a:clrScheme name="CMS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MS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CMS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279c20c3caf3300dae6b438536eb8c56">
  <xsd:schema xmlns:xsd="http://www.w3.org/2001/XMLSchema" xmlns:p="http://schemas.microsoft.com/office/2006/metadata/properties" targetNamespace="http://schemas.microsoft.com/office/2006/metadata/properties" ma:root="true" ma:fieldsID="0d2e1ca116041f9e11471c52c4c9d60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789E14-D1B1-4CD6-B9E2-2C567ACCCF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364B2797-4814-446E-B576-6875DD1E12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C:\Documents and Settings\grandi\Application Data\Microsoft\Templates\CMS presentation.pot</Template>
  <TotalTime>136970</TotalTime>
  <Words>4106</Words>
  <Application>Microsoft Macintosh PowerPoint</Application>
  <PresentationFormat>On-screen Show (4:3)</PresentationFormat>
  <Paragraphs>724</Paragraphs>
  <Slides>71</Slides>
  <Notes>53</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CMS presentation</vt:lpstr>
      <vt:lpstr>Computing in LHC</vt:lpstr>
      <vt:lpstr>Experimentación en Física de Partículas</vt:lpstr>
      <vt:lpstr>Global effort, global success</vt:lpstr>
      <vt:lpstr>Lots of collisions in LHC</vt:lpstr>
      <vt:lpstr>Data volume</vt:lpstr>
      <vt:lpstr>Trigger system</vt:lpstr>
      <vt:lpstr>Lots of data</vt:lpstr>
      <vt:lpstr>That’s a lot of data!</vt:lpstr>
      <vt:lpstr>The challenge of LHC data</vt:lpstr>
      <vt:lpstr>Storage on magnetic tape</vt:lpstr>
      <vt:lpstr>Storage on hard disks</vt:lpstr>
      <vt:lpstr>Compute servers</vt:lpstr>
      <vt:lpstr>CERN Computing center</vt:lpstr>
      <vt:lpstr>CERN Computing center</vt:lpstr>
      <vt:lpstr>Divide and  rule</vt:lpstr>
      <vt:lpstr>Barcelona supercomputing center</vt:lpstr>
      <vt:lpstr>High Throughput Computing</vt:lpstr>
      <vt:lpstr>Grid Computing</vt:lpstr>
      <vt:lpstr>Web   Computación Grid</vt:lpstr>
      <vt:lpstr>20 years of history: from the WWW to the Grid</vt:lpstr>
      <vt:lpstr>“The Grid” (Ian Foster y Carl Kesselman, 1998)</vt:lpstr>
      <vt:lpstr>Computing Grid</vt:lpstr>
      <vt:lpstr>Grid architecture</vt:lpstr>
      <vt:lpstr>Grid Services at a glance</vt:lpstr>
      <vt:lpstr>The Worldwide LHC Computing Grid (WLCG)</vt:lpstr>
      <vt:lpstr>Topology of WLCG</vt:lpstr>
      <vt:lpstr>Data distribution in real time</vt:lpstr>
      <vt:lpstr>PowerPoint Presentation</vt:lpstr>
      <vt:lpstr>PIC Tier-1 (Barcelona)</vt:lpstr>
      <vt:lpstr>Tier-2 Centers</vt:lpstr>
      <vt:lpstr>RedIris: Spanish academic network</vt:lpstr>
      <vt:lpstr>PowerPoint Presentation</vt:lpstr>
      <vt:lpstr>Worldwide academic Internet network</vt:lpstr>
      <vt:lpstr>Data processing and reduction</vt:lpstr>
      <vt:lpstr>WLCG 2010-2012 utilization</vt:lpstr>
      <vt:lpstr>Explosion of scientific data</vt:lpstr>
      <vt:lpstr>The Cerenkov Telescope Array</vt:lpstr>
      <vt:lpstr>Explosión de datos científicos</vt:lpstr>
      <vt:lpstr>Lots of data!</vt:lpstr>
      <vt:lpstr>… and from everywhere</vt:lpstr>
      <vt:lpstr>Big Data</vt:lpstr>
      <vt:lpstr>Gestión de los datos</vt:lpstr>
      <vt:lpstr>From Grid to Cloud Computing</vt:lpstr>
      <vt:lpstr>Virtualization</vt:lpstr>
      <vt:lpstr>Virtualization and flexibility</vt:lpstr>
      <vt:lpstr>Cloud computing models</vt:lpstr>
      <vt:lpstr>Everything in the Cloud</vt:lpstr>
      <vt:lpstr>Services for industry and science</vt:lpstr>
      <vt:lpstr>The heart of the Cloud</vt:lpstr>
      <vt:lpstr>Cloud Computing in WLCG?</vt:lpstr>
      <vt:lpstr>Evolution of the WLCG Computing Grid</vt:lpstr>
      <vt:lpstr>Hierarchical processing in LHC Run 1</vt:lpstr>
      <vt:lpstr>Evolution towards a more flexible model</vt:lpstr>
      <vt:lpstr>More efficient data processing</vt:lpstr>
      <vt:lpstr>Remote access to data</vt:lpstr>
      <vt:lpstr>Data distribution</vt:lpstr>
      <vt:lpstr>Content Delivery Network</vt:lpstr>
      <vt:lpstr>HEP vs CDN providers</vt:lpstr>
      <vt:lpstr>Using the CDN model</vt:lpstr>
      <vt:lpstr>Processor evolution</vt:lpstr>
      <vt:lpstr>Processor evolution</vt:lpstr>
      <vt:lpstr>Towards multi-core processing</vt:lpstr>
      <vt:lpstr>LHC roadmap</vt:lpstr>
      <vt:lpstr>Upgrading LHC Computing in LS1 (2013-2015)</vt:lpstr>
      <vt:lpstr>Computing challenges for LHC Run2 (2015-2019)</vt:lpstr>
      <vt:lpstr>Computing resources increase</vt:lpstr>
      <vt:lpstr>Computing strategy for Run2</vt:lpstr>
      <vt:lpstr>Access to new resources for Run 2</vt:lpstr>
      <vt:lpstr>Graphics Processing Unit (GPU)</vt:lpstr>
      <vt:lpstr>Looking ahead: LHC Run 4 (2024+)</vt:lpstr>
      <vt:lpstr>Conclusions</vt:lpstr>
    </vt:vector>
  </TitlesOfParts>
  <Company>CIEMAT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presentation</dc:title>
  <dc:creator>Jose Hernandez</dc:creator>
  <cp:lastModifiedBy>Jose Hernandez</cp:lastModifiedBy>
  <cp:revision>1098</cp:revision>
  <dcterms:created xsi:type="dcterms:W3CDTF">2013-10-25T11:44:17Z</dcterms:created>
  <dcterms:modified xsi:type="dcterms:W3CDTF">2014-09-16T14:52:39Z</dcterms:modified>
</cp:coreProperties>
</file>