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88" r:id="rId5"/>
    <p:sldId id="289" r:id="rId6"/>
    <p:sldId id="291" r:id="rId7"/>
    <p:sldId id="262" r:id="rId8"/>
    <p:sldId id="290" r:id="rId9"/>
    <p:sldId id="302" r:id="rId10"/>
    <p:sldId id="303" r:id="rId11"/>
    <p:sldId id="297" r:id="rId12"/>
    <p:sldId id="298" r:id="rId13"/>
    <p:sldId id="265" r:id="rId14"/>
    <p:sldId id="305" r:id="rId15"/>
    <p:sldId id="295" r:id="rId16"/>
    <p:sldId id="306" r:id="rId17"/>
    <p:sldId id="300" r:id="rId18"/>
    <p:sldId id="301" r:id="rId19"/>
    <p:sldId id="278" r:id="rId20"/>
    <p:sldId id="279" r:id="rId21"/>
    <p:sldId id="269" r:id="rId22"/>
    <p:sldId id="283" r:id="rId23"/>
    <p:sldId id="270" r:id="rId24"/>
    <p:sldId id="271" r:id="rId25"/>
    <p:sldId id="272" r:id="rId26"/>
    <p:sldId id="294" r:id="rId27"/>
    <p:sldId id="273" r:id="rId28"/>
    <p:sldId id="284" r:id="rId29"/>
    <p:sldId id="274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008000"/>
    <a:srgbClr val="FFFF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8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FDAEE-C901-4035-A461-A10011728A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71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8956C-0195-4E3E-8673-7C62897D3066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Initial State 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 in TDDFT arises because the 1-1 density potential map depends on the initial state of the system. The xc potential then depends on both the initial interacting state and the choice of initial KS state used.</a:t>
            </a:r>
          </a:p>
          <a:p>
            <a:r>
              <a:rPr lang="en-US" baseline="0" dirty="0" smtClean="0"/>
              <a:t>If begin in the ground-state (both true and KS) as in linear response, then by HK, there is no ISD – the states are themselves </a:t>
            </a:r>
            <a:r>
              <a:rPr lang="en-US" baseline="0" dirty="0" err="1" smtClean="0"/>
              <a:t>functionals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gs</a:t>
            </a:r>
            <a:r>
              <a:rPr lang="en-US" baseline="0" dirty="0" smtClean="0"/>
              <a:t> density. But more generally, this dependence needs to be accounted for. </a:t>
            </a:r>
          </a:p>
          <a:p>
            <a:r>
              <a:rPr lang="en-US" baseline="0" dirty="0" smtClean="0"/>
              <a:t>An </a:t>
            </a:r>
            <a:r>
              <a:rPr lang="en-US" baseline="0" dirty="0" err="1" smtClean="0"/>
              <a:t>adiab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fnal</a:t>
            </a:r>
            <a:r>
              <a:rPr lang="en-US" baseline="0" dirty="0" smtClean="0"/>
              <a:t> is designed to work for ground-states, so if you start in initial excited state, these use a </a:t>
            </a:r>
            <a:r>
              <a:rPr lang="en-US" baseline="0" dirty="0" err="1" smtClean="0"/>
              <a:t>vxc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</a:t>
            </a:r>
            <a:r>
              <a:rPr lang="en-US" baseline="0" dirty="0" smtClean="0"/>
              <a:t> to a ground-state of the same initial density. How big is the resulting error?</a:t>
            </a:r>
          </a:p>
        </p:txBody>
      </p:sp>
    </p:spTree>
    <p:extLst>
      <p:ext uri="{BB962C8B-B14F-4D97-AF65-F5344CB8AC3E}">
        <p14:creationId xmlns:p14="http://schemas.microsoft.com/office/powerpoint/2010/main" xmlns="" val="107235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8956C-0195-4E3E-8673-7C62897D3066}" type="slidenum">
              <a:rPr lang="en-US"/>
              <a:pPr/>
              <a:t>12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343067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743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69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615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playing</a:t>
            </a:r>
            <a:r>
              <a:rPr lang="en-US" baseline="0" dirty="0" smtClean="0"/>
              <a:t> movie around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EE2A8-0252-4DFF-B0FF-F29D4EFA35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87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275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36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006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92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03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53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094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762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Maria’s paper found that ionization yields from ATDDFT-optimized pulses</a:t>
            </a:r>
            <a:r>
              <a:rPr lang="en-US" baseline="0" dirty="0" smtClean="0"/>
              <a:t> (AEXX/ALDA) on the exact system yields of 50% </a:t>
            </a:r>
            <a:r>
              <a:rPr lang="en-US" baseline="0" dirty="0" err="1" smtClean="0"/>
              <a:t>c.f</a:t>
            </a:r>
            <a:r>
              <a:rPr lang="en-US" baseline="0" dirty="0" smtClean="0"/>
              <a:t> non-shaped pulse of same </a:t>
            </a:r>
            <a:r>
              <a:rPr lang="en-US" baseline="0" dirty="0" err="1" smtClean="0"/>
              <a:t>fluence</a:t>
            </a:r>
            <a:r>
              <a:rPr lang="en-US" baseline="0" dirty="0" smtClean="0"/>
              <a:t> having 5-10%. Exact opt found higher than 80% though. But still, means some sense can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526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204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387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363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41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0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9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57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AEAF0-7D5B-4267-9ABA-A25585B80F03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time-</a:t>
            </a:r>
            <a:r>
              <a:rPr lang="en-US" baseline="0" dirty="0" err="1" smtClean="0"/>
              <a:t>evol</a:t>
            </a:r>
            <a:r>
              <a:rPr lang="en-US" baseline="0" dirty="0" smtClean="0"/>
              <a:t> of the one-body </a:t>
            </a:r>
            <a:r>
              <a:rPr lang="en-US" baseline="0" dirty="0" err="1" smtClean="0"/>
              <a:t>denity</a:t>
            </a:r>
            <a:r>
              <a:rPr lang="en-US" baseline="0" dirty="0" smtClean="0"/>
              <a:t> actually contain a lot of information – could it be that the ay it evolve actually tell u all about the initial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itelf</a:t>
            </a:r>
            <a:r>
              <a:rPr lang="en-US" baseline="0" dirty="0" smtClean="0"/>
              <a:t>? If o, then no ID. Even at the initial time alone, there I a limited </a:t>
            </a:r>
            <a:r>
              <a:rPr lang="en-US" baseline="0" dirty="0" err="1" smtClean="0"/>
              <a:t>cla</a:t>
            </a:r>
            <a:r>
              <a:rPr lang="en-US" baseline="0" dirty="0" smtClean="0"/>
              <a:t> of initial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that integrate to the initial </a:t>
            </a:r>
            <a:r>
              <a:rPr lang="en-US" baseline="0" dirty="0" err="1" smtClean="0"/>
              <a:t>denity</a:t>
            </a:r>
            <a:r>
              <a:rPr lang="en-US" baseline="0" dirty="0" smtClean="0"/>
              <a:t> – then if e are </a:t>
            </a:r>
            <a:r>
              <a:rPr lang="en-US" baseline="0" dirty="0" err="1" smtClean="0"/>
              <a:t>alo</a:t>
            </a:r>
            <a:r>
              <a:rPr lang="en-US" baseline="0" dirty="0" smtClean="0"/>
              <a:t> prescribing that the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 evolve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 a certain </a:t>
            </a:r>
            <a:r>
              <a:rPr lang="en-US" baseline="0" dirty="0" err="1" smtClean="0"/>
              <a:t>denity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evoln</a:t>
            </a:r>
            <a:r>
              <a:rPr lang="en-US" baseline="0" dirty="0" smtClean="0"/>
              <a:t> under </a:t>
            </a:r>
            <a:r>
              <a:rPr lang="en-US" baseline="0" dirty="0" err="1" smtClean="0"/>
              <a:t>ome</a:t>
            </a:r>
            <a:r>
              <a:rPr lang="en-US" baseline="0" dirty="0" smtClean="0"/>
              <a:t> form for H, that rule out even more </a:t>
            </a:r>
            <a:r>
              <a:rPr lang="en-US" baseline="0" dirty="0" err="1" smtClean="0"/>
              <a:t>poible</a:t>
            </a:r>
            <a:r>
              <a:rPr lang="en-US" baseline="0" dirty="0" smtClean="0"/>
              <a:t> initial </a:t>
            </a:r>
            <a:r>
              <a:rPr lang="en-US" baseline="0" dirty="0" err="1" smtClean="0"/>
              <a:t>tate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20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5EBBB-F0DF-40EA-9593-C3941F9701B4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Surface term zero</a:t>
            </a:r>
          </a:p>
        </p:txBody>
      </p:sp>
    </p:spTree>
    <p:extLst>
      <p:ext uri="{BB962C8B-B14F-4D97-AF65-F5344CB8AC3E}">
        <p14:creationId xmlns:p14="http://schemas.microsoft.com/office/powerpoint/2010/main" xmlns="" val="130752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39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FDAEE-C901-4035-A461-A10011728A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3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93E8-1DFF-4655-ABB5-BE7F9E1968D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4752-3C14-455A-A89F-49C2003432C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D88AC-988E-4836-98F9-0332B06B77E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D78746-9582-489E-9B6C-47A3517760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586A-FDC0-47AB-BE21-4AD553F4172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6E5AF-AAD6-4EE6-8A15-9AAFCA8A7D9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68A-FC90-45E3-B3F2-52F24D0A27E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1116-9F0B-4EAD-8D83-9DEFB584B0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28A42-897C-4A5A-B6CC-33ADCAC0FB6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83B6-4E4C-4B40-9B81-9356BA0E39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FBB7-E048-4280-966E-539B0549DA2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CE2E-36B5-4D6F-A41F-7D26CD185C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2A46FC-824B-4759-91A9-61F54924940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1.mp4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6600CC"/>
                </a:solidFill>
                <a:latin typeface="Comic Sans MS" pitchFamily="66" charset="0"/>
              </a:rPr>
              <a:t>Advanced </a:t>
            </a:r>
            <a:r>
              <a:rPr lang="en-US" sz="3200" b="1" i="1" dirty="0" smtClean="0">
                <a:solidFill>
                  <a:srgbClr val="6600CC"/>
                </a:solidFill>
                <a:latin typeface="Comic Sans MS" pitchFamily="66" charset="0"/>
              </a:rPr>
              <a:t>TDDFT I: </a:t>
            </a:r>
            <a:endParaRPr lang="en-US" sz="3200" b="1" i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81200" y="5562600"/>
            <a:ext cx="502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</a:rPr>
              <a:t>Neepa</a:t>
            </a: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</a:rPr>
              <a:t> T. </a:t>
            </a:r>
            <a:r>
              <a:rPr lang="en-US" sz="2000" i="1" dirty="0" err="1">
                <a:solidFill>
                  <a:srgbClr val="7030A0"/>
                </a:solidFill>
                <a:latin typeface="Times New Roman" pitchFamily="18" charset="0"/>
              </a:rPr>
              <a:t>Maitra</a:t>
            </a:r>
            <a:endParaRPr lang="en-US" sz="20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7030A0"/>
                </a:solidFill>
                <a:latin typeface="Times New Roman" pitchFamily="18" charset="0"/>
              </a:rPr>
              <a:t>Hunter College and the Graduate Center of the City University of New York</a:t>
            </a:r>
          </a:p>
        </p:txBody>
      </p:sp>
      <p:pic>
        <p:nvPicPr>
          <p:cNvPr id="3077" name="Picture 5" descr="Hun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5638800"/>
            <a:ext cx="926496" cy="1219200"/>
          </a:xfrm>
          <a:prstGeom prst="rect">
            <a:avLst/>
          </a:prstGeom>
          <a:noFill/>
        </p:spPr>
      </p:pic>
      <p:pic>
        <p:nvPicPr>
          <p:cNvPr id="3078" name="Picture 6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5702966"/>
            <a:ext cx="1066801" cy="1155033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1066800"/>
            <a:ext cx="8077200" cy="83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Memory and Initial-State Dependence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3847" y="1996232"/>
            <a:ext cx="3545681" cy="3529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2075" y="3249985"/>
            <a:ext cx="17999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Mr. Adiabatic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665723"/>
            <a:ext cx="2758828" cy="2262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20817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Alzheimer’s Clinic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6900" y="3392843"/>
            <a:ext cx="15139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Ms. Functional-Developer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</a:t>
            </a:r>
            <a:r>
              <a:rPr lang="en-US" sz="2000" dirty="0" smtClean="0"/>
              <a:t>2-electron </a:t>
            </a:r>
            <a:r>
              <a:rPr lang="en-US" sz="2000" dirty="0" smtClean="0">
                <a:cs typeface="Arial" charset="0"/>
              </a:rPr>
              <a:t>examples </a:t>
            </a:r>
            <a:r>
              <a:rPr lang="en-US" sz="2000" dirty="0">
                <a:cs typeface="Arial" charset="0"/>
              </a:rPr>
              <a:t>recently </a:t>
            </a:r>
            <a:r>
              <a:rPr lang="en-US" sz="2000" dirty="0" smtClean="0">
                <a:cs typeface="Arial" charset="0"/>
              </a:rPr>
              <a:t>demonstrated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/>
              <a:t>using a ne</a:t>
            </a:r>
            <a:r>
              <a:rPr lang="en-US" sz="2000" dirty="0"/>
              <a:t>w</a:t>
            </a:r>
            <a:r>
              <a:rPr lang="en-US" sz="2000" dirty="0" smtClean="0"/>
              <a:t> fi</a:t>
            </a:r>
            <a:r>
              <a:rPr lang="en-US" sz="2000" dirty="0">
                <a:cs typeface="Arial" charset="0"/>
              </a:rPr>
              <a:t>x</a:t>
            </a:r>
            <a:r>
              <a:rPr lang="en-US" sz="2000" dirty="0" smtClean="0"/>
              <a:t>ed-point </a:t>
            </a:r>
            <a:r>
              <a:rPr lang="en-US" sz="2000" dirty="0"/>
              <a:t>iteration to find </a:t>
            </a:r>
            <a:r>
              <a:rPr lang="en-US" sz="2000" dirty="0" smtClean="0"/>
              <a:t>the v(</a:t>
            </a:r>
            <a:r>
              <a:rPr lang="en-US" sz="2000" dirty="0" err="1" smtClean="0"/>
              <a:t>r,t</a:t>
            </a:r>
            <a:r>
              <a:rPr lang="en-US" sz="2000" dirty="0" smtClean="0"/>
              <a:t>) for a given n(</a:t>
            </a:r>
            <a:r>
              <a:rPr lang="en-US" sz="2000" dirty="0" err="1" smtClean="0"/>
              <a:t>r,t</a:t>
            </a:r>
            <a:r>
              <a:rPr lang="en-US" sz="2000" dirty="0" smtClean="0"/>
              <a:t>), 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00B050"/>
                </a:solidFill>
              </a:rPr>
              <a:t>M. </a:t>
            </a:r>
            <a:r>
              <a:rPr lang="en-US" i="1" dirty="0" err="1" smtClean="0">
                <a:solidFill>
                  <a:srgbClr val="00B050"/>
                </a:solidFill>
              </a:rPr>
              <a:t>Ruggenthaler</a:t>
            </a:r>
            <a:r>
              <a:rPr lang="en-US" i="1" dirty="0" smtClean="0">
                <a:solidFill>
                  <a:srgbClr val="00B050"/>
                </a:solidFill>
              </a:rPr>
              <a:t>, </a:t>
            </a:r>
            <a:r>
              <a:rPr lang="en-US" i="1" dirty="0">
                <a:solidFill>
                  <a:srgbClr val="00B050"/>
                </a:solidFill>
              </a:rPr>
              <a:t>S. E. B. </a:t>
            </a:r>
            <a:r>
              <a:rPr lang="en-US" i="1" dirty="0" smtClean="0">
                <a:solidFill>
                  <a:srgbClr val="00B050"/>
                </a:solidFill>
              </a:rPr>
              <a:t>Nielsen, R. van </a:t>
            </a:r>
            <a:r>
              <a:rPr lang="en-US" i="1" dirty="0" err="1" smtClean="0">
                <a:solidFill>
                  <a:srgbClr val="00B050"/>
                </a:solidFill>
              </a:rPr>
              <a:t>Leeu</a:t>
            </a:r>
            <a:r>
              <a:rPr lang="en-US" i="1" dirty="0" err="1">
                <a:solidFill>
                  <a:srgbClr val="00B050"/>
                </a:solidFill>
              </a:rPr>
              <a:t>w</a:t>
            </a:r>
            <a:r>
              <a:rPr lang="en-US" i="1" dirty="0" err="1" smtClean="0">
                <a:solidFill>
                  <a:srgbClr val="00B050"/>
                </a:solidFill>
              </a:rPr>
              <a:t>en</a:t>
            </a:r>
            <a:r>
              <a:rPr lang="en-US" i="1" dirty="0" smtClean="0">
                <a:solidFill>
                  <a:srgbClr val="00B050"/>
                </a:solidFill>
              </a:rPr>
              <a:t>, Phy</a:t>
            </a:r>
            <a:r>
              <a:rPr lang="en-US" i="1" dirty="0" smtClean="0">
                <a:solidFill>
                  <a:srgbClr val="00B050"/>
                </a:solidFill>
                <a:cs typeface="Arial" charset="0"/>
              </a:rPr>
              <a:t>s.</a:t>
            </a:r>
            <a:r>
              <a:rPr lang="en-US" i="1" dirty="0" smtClean="0">
                <a:solidFill>
                  <a:srgbClr val="00B050"/>
                </a:solidFill>
              </a:rPr>
              <a:t> Rev. </a:t>
            </a:r>
            <a:r>
              <a:rPr lang="en-US" i="1" dirty="0">
                <a:solidFill>
                  <a:srgbClr val="00B050"/>
                </a:solidFill>
              </a:rPr>
              <a:t>A </a:t>
            </a:r>
            <a:r>
              <a:rPr lang="en-US" b="1" i="1" dirty="0">
                <a:solidFill>
                  <a:srgbClr val="00B050"/>
                </a:solidFill>
              </a:rPr>
              <a:t>88</a:t>
            </a:r>
            <a:r>
              <a:rPr lang="en-US" i="1" dirty="0">
                <a:solidFill>
                  <a:srgbClr val="00B050"/>
                </a:solidFill>
              </a:rPr>
              <a:t>, 022512 (2013</a:t>
            </a:r>
            <a:r>
              <a:rPr lang="en-US" i="1" dirty="0" smtClean="0">
                <a:solidFill>
                  <a:srgbClr val="00B050"/>
                </a:solidFill>
              </a:rPr>
              <a:t>).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S</a:t>
            </a:r>
            <a:r>
              <a:rPr lang="en-US" i="1" dirty="0">
                <a:solidFill>
                  <a:srgbClr val="00B050"/>
                </a:solidFill>
              </a:rPr>
              <a:t>. E. B. Nielsen, </a:t>
            </a:r>
            <a:r>
              <a:rPr lang="en-US" i="1" dirty="0" smtClean="0">
                <a:solidFill>
                  <a:srgbClr val="00B050"/>
                </a:solidFill>
              </a:rPr>
              <a:t>M</a:t>
            </a:r>
            <a:r>
              <a:rPr lang="en-US" i="1" dirty="0">
                <a:solidFill>
                  <a:srgbClr val="00B050"/>
                </a:solidFill>
              </a:rPr>
              <a:t>. </a:t>
            </a:r>
            <a:r>
              <a:rPr lang="en-US" i="1" dirty="0" err="1" smtClean="0">
                <a:solidFill>
                  <a:srgbClr val="00B050"/>
                </a:solidFill>
              </a:rPr>
              <a:t>Ruggenthaler</a:t>
            </a:r>
            <a:r>
              <a:rPr lang="en-US" i="1" dirty="0" smtClean="0">
                <a:solidFill>
                  <a:srgbClr val="00B050"/>
                </a:solidFill>
              </a:rPr>
              <a:t>, R</a:t>
            </a:r>
            <a:r>
              <a:rPr lang="en-US" i="1" dirty="0">
                <a:solidFill>
                  <a:srgbClr val="00B050"/>
                </a:solidFill>
              </a:rPr>
              <a:t>. van </a:t>
            </a:r>
            <a:r>
              <a:rPr lang="en-US" i="1" dirty="0" err="1">
                <a:solidFill>
                  <a:srgbClr val="00B050"/>
                </a:solidFill>
              </a:rPr>
              <a:t>Leeuwen</a:t>
            </a:r>
            <a:r>
              <a:rPr lang="en-US" i="1" dirty="0">
                <a:solidFill>
                  <a:srgbClr val="00B050"/>
                </a:solidFill>
              </a:rPr>
              <a:t>, </a:t>
            </a:r>
            <a:r>
              <a:rPr lang="en-US" i="1" dirty="0" err="1" smtClean="0">
                <a:solidFill>
                  <a:srgbClr val="00B050"/>
                </a:solidFill>
              </a:rPr>
              <a:t>EuroPhy</a:t>
            </a:r>
            <a:r>
              <a:rPr lang="en-US" i="1" dirty="0" err="1">
                <a:solidFill>
                  <a:srgbClr val="00B050"/>
                </a:solidFill>
                <a:cs typeface="Arial" charset="0"/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. </a:t>
            </a:r>
            <a:r>
              <a:rPr lang="en-US" i="1" dirty="0" err="1" smtClean="0">
                <a:solidFill>
                  <a:srgbClr val="00B050"/>
                </a:solidFill>
              </a:rPr>
              <a:t>Lett</a:t>
            </a:r>
            <a:r>
              <a:rPr lang="en-US" i="1" dirty="0" smtClean="0">
                <a:solidFill>
                  <a:srgbClr val="00B050"/>
                </a:solidFill>
              </a:rPr>
              <a:t>, </a:t>
            </a:r>
            <a:r>
              <a:rPr lang="en-US" b="1" i="1" dirty="0">
                <a:solidFill>
                  <a:srgbClr val="00B050"/>
                </a:solidFill>
              </a:rPr>
              <a:t>101</a:t>
            </a:r>
            <a:r>
              <a:rPr lang="en-US" i="1" dirty="0">
                <a:solidFill>
                  <a:srgbClr val="00B050"/>
                </a:solidFill>
              </a:rPr>
              <a:t> (2013) 33001</a:t>
            </a:r>
          </a:p>
        </p:txBody>
      </p:sp>
    </p:spTree>
    <p:extLst>
      <p:ext uri="{BB962C8B-B14F-4D97-AF65-F5344CB8AC3E}">
        <p14:creationId xmlns:p14="http://schemas.microsoft.com/office/powerpoint/2010/main" xmlns="" val="28046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89855" y="57686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9900CC"/>
                </a:solidFill>
              </a:rPr>
              <a:t> </a:t>
            </a:r>
            <a:r>
              <a:rPr lang="en-US" sz="2400" b="1" dirty="0" smtClean="0">
                <a:solidFill>
                  <a:srgbClr val="9900CC"/>
                </a:solidFill>
              </a:rPr>
              <a:t>Im</a:t>
            </a:r>
            <a:r>
              <a:rPr lang="en-US" sz="2400" b="1" dirty="0" smtClean="0">
                <a:solidFill>
                  <a:srgbClr val="990099"/>
                </a:solidFill>
              </a:rPr>
              <a:t>pli</a:t>
            </a:r>
            <a:r>
              <a:rPr lang="en-US" sz="2400" b="1" dirty="0" smtClean="0">
                <a:solidFill>
                  <a:srgbClr val="9900CC"/>
                </a:solidFill>
              </a:rPr>
              <a:t>cati</a:t>
            </a:r>
            <a:r>
              <a:rPr lang="en-US" sz="2400" b="1" dirty="0" smtClean="0">
                <a:solidFill>
                  <a:srgbClr val="990099"/>
                </a:solidFill>
              </a:rPr>
              <a:t>on</a:t>
            </a:r>
            <a:r>
              <a:rPr lang="en-US" sz="2400" b="1" dirty="0">
                <a:solidFill>
                  <a:srgbClr val="990099"/>
                </a:solidFill>
              </a:rPr>
              <a:t>s</a:t>
            </a:r>
            <a:r>
              <a:rPr lang="en-US" sz="2400" b="1" dirty="0" smtClean="0">
                <a:solidFill>
                  <a:srgbClr val="990099"/>
                </a:solidFill>
              </a:rPr>
              <a:t> </a:t>
            </a:r>
            <a:r>
              <a:rPr lang="en-US" sz="2400" b="1" dirty="0" smtClean="0">
                <a:solidFill>
                  <a:srgbClr val="9900CC"/>
                </a:solidFill>
              </a:rPr>
              <a:t>for the Adiabatic Approximation</a:t>
            </a:r>
            <a:endParaRPr lang="en-US" sz="2000" b="1" dirty="0">
              <a:solidFill>
                <a:srgbClr val="9900CC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477000" y="613014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xc</a:t>
            </a:r>
            <a:r>
              <a:rPr lang="en-US" sz="2000" b="1" dirty="0" smtClean="0"/>
              <a:t>[n;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,</a:t>
            </a:r>
            <a:r>
              <a:rPr lang="en-US" sz="2000" b="1" dirty="0" smtClean="0">
                <a:latin typeface="Symbol" pitchFamily="18" charset="2"/>
              </a:rPr>
              <a:t>F</a:t>
            </a:r>
            <a:r>
              <a:rPr lang="en-US" sz="2000" b="1" baseline="-25000" dirty="0" smtClean="0"/>
              <a:t>0</a:t>
            </a:r>
            <a:r>
              <a:rPr lang="en-US" sz="2000" b="1" dirty="0"/>
              <a:t>](</a:t>
            </a:r>
            <a:r>
              <a:rPr lang="en-US" sz="2000" b="1" i="1" dirty="0" err="1"/>
              <a:t>r,t</a:t>
            </a:r>
            <a:r>
              <a:rPr lang="en-US" sz="2000" b="1" i="1" dirty="0"/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134225" y="544751"/>
            <a:ext cx="762000" cy="533400"/>
          </a:xfrm>
          <a:prstGeom prst="ellipse">
            <a:avLst/>
          </a:prstGeom>
          <a:noFill/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85750" y="1106974"/>
            <a:ext cx="8686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Adiabatic </a:t>
            </a:r>
            <a:r>
              <a:rPr lang="en-US" sz="2000" dirty="0" err="1" smtClean="0"/>
              <a:t>approx</a:t>
            </a:r>
            <a:r>
              <a:rPr lang="en-US" sz="2000" dirty="0" smtClean="0"/>
              <a:t> designed </a:t>
            </a:r>
            <a:r>
              <a:rPr lang="en-US" sz="2000" dirty="0"/>
              <a:t>to work for initial </a:t>
            </a:r>
            <a:r>
              <a:rPr lang="en-US" sz="2000" i="1" dirty="0"/>
              <a:t>ground-</a:t>
            </a:r>
            <a:r>
              <a:rPr lang="en-US" sz="2000" dirty="0"/>
              <a:t>states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-- </a:t>
            </a:r>
            <a:r>
              <a:rPr lang="en-US" sz="2000" dirty="0" smtClean="0"/>
              <a:t>For initial 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an </a:t>
            </a:r>
            <a:r>
              <a:rPr lang="en-US" sz="2000" i="1" dirty="0" smtClean="0"/>
              <a:t>excited</a:t>
            </a:r>
            <a:r>
              <a:rPr lang="en-US" sz="2000" i="1" dirty="0"/>
              <a:t> </a:t>
            </a:r>
            <a:r>
              <a:rPr lang="en-US" sz="2000" i="1" dirty="0" smtClean="0"/>
              <a:t>state</a:t>
            </a:r>
            <a:r>
              <a:rPr lang="en-US" sz="2000" dirty="0" smtClean="0"/>
              <a:t>, these use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xc</a:t>
            </a:r>
            <a:r>
              <a:rPr lang="en-US" sz="2000" dirty="0" smtClean="0"/>
              <a:t> derived for a  </a:t>
            </a:r>
            <a:r>
              <a:rPr lang="en-US" sz="2000" i="1" dirty="0"/>
              <a:t>ground-state</a:t>
            </a:r>
            <a:r>
              <a:rPr lang="en-US" sz="2000" dirty="0"/>
              <a:t> </a:t>
            </a:r>
            <a:r>
              <a:rPr lang="en-US" sz="2000" i="1" dirty="0"/>
              <a:t>of the same initial </a:t>
            </a:r>
            <a:r>
              <a:rPr lang="en-US" sz="2000" i="1" dirty="0" smtClean="0"/>
              <a:t>n(r). 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290355" y="3669857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 smtClean="0"/>
              <a:t>Important in </a:t>
            </a:r>
            <a:r>
              <a:rPr lang="en-US" sz="2000" dirty="0" err="1" smtClean="0"/>
              <a:t>photoinduced</a:t>
            </a:r>
            <a:r>
              <a:rPr lang="en-US" sz="2000" dirty="0" smtClean="0"/>
              <a:t> dynamics </a:t>
            </a:r>
            <a:r>
              <a:rPr lang="en-US" sz="2000" dirty="0"/>
              <a:t>generally: start the actual </a:t>
            </a:r>
            <a:r>
              <a:rPr lang="en-US" sz="2000" dirty="0" smtClean="0"/>
              <a:t>dynamics simulation </a:t>
            </a:r>
            <a:r>
              <a:rPr lang="en-US" sz="2000" i="1" dirty="0"/>
              <a:t>after</a:t>
            </a:r>
            <a:r>
              <a:rPr lang="en-US" sz="2000" dirty="0"/>
              <a:t> initial photo-excitation.</a:t>
            </a:r>
          </a:p>
        </p:txBody>
      </p:sp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8466" name="Equation" r:id="rId4" imgW="114151" imgH="215619" progId="Equation.3">
              <p:embed/>
            </p:oleObj>
          </a:graphicData>
        </a:graphic>
      </p:graphicFrame>
      <p:pic>
        <p:nvPicPr>
          <p:cNvPr id="55308" name="Picture 12" descr="pesrhowei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880" y="2939607"/>
            <a:ext cx="3152775" cy="24590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14850" y="602579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9900"/>
                </a:solidFill>
              </a:rPr>
              <a:t>d</a:t>
            </a:r>
            <a:r>
              <a:rPr lang="en-US" sz="2000" u="sng" dirty="0" smtClean="0">
                <a:solidFill>
                  <a:srgbClr val="009900"/>
                </a:solidFill>
              </a:rPr>
              <a:t>epends on the choice of the initial KS state</a:t>
            </a:r>
            <a:endParaRPr lang="en-US" sz="2000" u="sng" dirty="0">
              <a:solidFill>
                <a:srgbClr val="0099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95762" y="6025791"/>
            <a:ext cx="161925" cy="1869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880" y="5703790"/>
            <a:ext cx="471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big is the resulting error?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9900CC"/>
                </a:solidFill>
              </a:rPr>
              <a:t> </a:t>
            </a:r>
            <a:r>
              <a:rPr lang="en-US" sz="2400" i="1" dirty="0" smtClean="0">
                <a:solidFill>
                  <a:srgbClr val="9900CC"/>
                </a:solidFill>
              </a:rPr>
              <a:t>Being practical…</a:t>
            </a:r>
            <a:endParaRPr lang="en-US" sz="2000" b="1" dirty="0">
              <a:solidFill>
                <a:srgbClr val="9900CC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57174" y="795488"/>
            <a:ext cx="88868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For a given initial excited </a:t>
            </a:r>
            <a:r>
              <a:rPr lang="en-US" sz="2000" dirty="0" smtClean="0">
                <a:latin typeface="Symbol" panose="05050102010706020507" pitchFamily="18" charset="2"/>
              </a:rPr>
              <a:t>Y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</a:rPr>
              <a:t>, how different are the </a:t>
            </a:r>
            <a:r>
              <a:rPr lang="en-US" sz="2000" i="1" dirty="0" smtClean="0">
                <a:latin typeface="Calibri" panose="020F0502020204030204" pitchFamily="34" charset="0"/>
              </a:rPr>
              <a:t>exact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Vxc</a:t>
            </a:r>
            <a:r>
              <a:rPr lang="en-US" sz="2000" dirty="0" smtClean="0">
                <a:latin typeface="Calibri" panose="020F0502020204030204" pitchFamily="34" charset="0"/>
              </a:rPr>
              <a:t>’ s for different choices of KS initial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Is there a best choice of KS initial state to use if stuck with an adiabatic </a:t>
            </a:r>
            <a:r>
              <a:rPr lang="en-US" sz="2000" dirty="0" err="1" smtClean="0">
                <a:latin typeface="Calibri" panose="020F0502020204030204" pitchFamily="34" charset="0"/>
              </a:rPr>
              <a:t>approx</a:t>
            </a:r>
            <a:r>
              <a:rPr lang="en-US" sz="2000" dirty="0" smtClean="0">
                <a:latin typeface="Calibri" panose="020F0502020204030204" pitchFamily="34" charset="0"/>
              </a:rPr>
              <a:t>?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90268" y="2114907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e.g.</a:t>
            </a:r>
          </a:p>
        </p:txBody>
      </p:sp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9488" name="Equation" r:id="rId4" imgW="114151" imgH="215619" progId="Equation.3">
              <p:embed/>
            </p:oleObj>
          </a:graphicData>
        </a:graphic>
      </p:graphicFrame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90550" y="2199871"/>
            <a:ext cx="3981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Start in 1st interacting excited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state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of 1D He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240" y="2002078"/>
            <a:ext cx="3047748" cy="34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329" y="3022057"/>
            <a:ext cx="2362200" cy="14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291129" y="317445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ensity, n*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138729" y="3250657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01637" y="2030670"/>
            <a:ext cx="170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Initial </a:t>
            </a:r>
            <a:r>
              <a:rPr lang="en-US" i="1" dirty="0" smtClean="0">
                <a:solidFill>
                  <a:schemeClr val="accent2"/>
                </a:solidFill>
              </a:rPr>
              <a:t>exact </a:t>
            </a:r>
            <a:r>
              <a:rPr lang="en-US" i="1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xc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dirty="0" err="1" smtClean="0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lang="en-US" baseline="30000" dirty="0" err="1" smtClean="0">
                <a:solidFill>
                  <a:srgbClr val="0070C0"/>
                </a:solidFill>
              </a:rPr>
              <a:t>gs</a:t>
            </a:r>
            <a:r>
              <a:rPr lang="en-US" baseline="30000" dirty="0" smtClean="0"/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dirty="0"/>
              <a:t>*</a:t>
            </a:r>
            <a:endParaRPr lang="en-US" baseline="30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90011" y="2960082"/>
            <a:ext cx="511625" cy="5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6434838" y="2512341"/>
            <a:ext cx="10668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93122" y="3657081"/>
            <a:ext cx="198419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act-</a:t>
            </a:r>
            <a:r>
              <a:rPr lang="en-US" baseline="30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gs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quite wrong</a:t>
            </a:r>
          </a:p>
          <a:p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But is closer to the 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hoice of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than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baseline="30000" dirty="0" err="1" smtClean="0">
                <a:solidFill>
                  <a:srgbClr val="FF0000"/>
                </a:solidFill>
              </a:rPr>
              <a:t>g</a:t>
            </a:r>
            <a:r>
              <a:rPr lang="en-US" baseline="30000" dirty="0" err="1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282438" y="3265442"/>
            <a:ext cx="1219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6256869"/>
            <a:ext cx="6248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i="1" dirty="0" smtClean="0">
                <a:solidFill>
                  <a:srgbClr val="00B050"/>
                </a:solidFill>
              </a:rPr>
              <a:t>P. Elliott and N. T. </a:t>
            </a:r>
            <a:r>
              <a:rPr lang="en-US" sz="1600" i="1" dirty="0" err="1" smtClean="0">
                <a:solidFill>
                  <a:srgbClr val="00B050"/>
                </a:solidFill>
              </a:rPr>
              <a:t>Maitra</a:t>
            </a:r>
            <a:r>
              <a:rPr lang="en-US" sz="1600" i="1" dirty="0" smtClean="0">
                <a:solidFill>
                  <a:srgbClr val="00B050"/>
                </a:solidFill>
              </a:rPr>
              <a:t>, PRA </a:t>
            </a:r>
            <a:r>
              <a:rPr lang="en-US" sz="1600" b="1" i="1" dirty="0" smtClean="0">
                <a:solidFill>
                  <a:srgbClr val="00B050"/>
                </a:solidFill>
              </a:rPr>
              <a:t>85, </a:t>
            </a:r>
            <a:r>
              <a:rPr lang="en-US" sz="16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052510</a:t>
            </a:r>
            <a:r>
              <a:rPr lang="en-US" sz="1600" i="1" dirty="0" smtClean="0">
                <a:solidFill>
                  <a:srgbClr val="00B050"/>
                </a:solidFill>
              </a:rPr>
              <a:t> (2012) 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4617824"/>
            <a:ext cx="4580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Many different choices of initial KS state: </a:t>
            </a:r>
            <a:r>
              <a:rPr lang="en-US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e.g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dirty="0" smtClean="0">
                <a:latin typeface="Calibri" panose="020F0502020204030204" pitchFamily="34" charset="0"/>
              </a:rPr>
              <a:t>* = singlet excited state (two orbitals)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sz="2000" baseline="30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gs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= singlet ground state (one orbital)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must have density n* </a:t>
            </a:r>
          </a:p>
        </p:txBody>
      </p:sp>
    </p:spTree>
    <p:extLst>
      <p:ext uri="{BB962C8B-B14F-4D97-AF65-F5344CB8AC3E}">
        <p14:creationId xmlns:p14="http://schemas.microsoft.com/office/powerpoint/2010/main" xmlns="" val="2845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/>
      <p:bldP spid="55315" grpId="0"/>
      <p:bldP spid="19" grpId="0"/>
      <p:bldP spid="23" grpId="0"/>
      <p:bldP spid="28" grpId="0"/>
      <p:bldP spid="2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So initial-state-dependence is important for 2 or more electrons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u="sng" dirty="0"/>
              <a:t>Special case of much practical interest</a:t>
            </a:r>
            <a:r>
              <a:rPr lang="en-US" sz="2000" dirty="0"/>
              <a:t>: start in a ground-state.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Then, by the </a:t>
            </a:r>
            <a:r>
              <a:rPr lang="en-US" sz="2000" dirty="0" err="1"/>
              <a:t>Hohenberg</a:t>
            </a:r>
            <a:r>
              <a:rPr lang="en-US" sz="2000" dirty="0"/>
              <a:t>-Kohn </a:t>
            </a:r>
            <a:r>
              <a:rPr lang="en-US" sz="2000" dirty="0" err="1"/>
              <a:t>thm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baseline="-25000" dirty="0"/>
              <a:t>0 </a:t>
            </a:r>
            <a:r>
              <a:rPr lang="en-US" sz="2000" dirty="0"/>
              <a:t>=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baseline="-25000" dirty="0"/>
              <a:t>0</a:t>
            </a:r>
            <a:r>
              <a:rPr lang="en-US" sz="2000" dirty="0"/>
              <a:t>[n(0)] and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0 </a:t>
            </a:r>
            <a:r>
              <a:rPr lang="en-US" sz="2000" dirty="0"/>
              <a:t>=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0 </a:t>
            </a:r>
            <a:r>
              <a:rPr lang="en-US" sz="2000" dirty="0"/>
              <a:t>[n(0)] 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-- no explicit ISD needed!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But there’s still </a:t>
            </a:r>
            <a:r>
              <a:rPr lang="en-US" sz="2000" dirty="0">
                <a:solidFill>
                  <a:srgbClr val="0070C0"/>
                </a:solidFill>
              </a:rPr>
              <a:t>history-dependence</a:t>
            </a:r>
            <a:r>
              <a:rPr lang="en-US" sz="2000" dirty="0"/>
              <a:t>, and we’ll look at this now </a:t>
            </a:r>
            <a:r>
              <a:rPr lang="en-US" sz="2000" dirty="0" smtClean="0"/>
              <a:t>starting </a:t>
            </a:r>
            <a:r>
              <a:rPr lang="en-US" sz="2000" dirty="0"/>
              <a:t>in </a:t>
            </a:r>
            <a:r>
              <a:rPr lang="en-US" sz="2000" dirty="0" smtClean="0"/>
              <a:t>ground-state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study the e</a:t>
            </a:r>
            <a:r>
              <a:rPr lang="en-US" sz="2000" dirty="0"/>
              <a:t>x</a:t>
            </a:r>
            <a:r>
              <a:rPr lang="en-US" sz="2000" dirty="0" smtClean="0"/>
              <a:t>act </a:t>
            </a:r>
            <a:r>
              <a:rPr lang="en-US" sz="2000" dirty="0"/>
              <a:t>x</a:t>
            </a:r>
            <a:r>
              <a:rPr lang="en-US" sz="2000" dirty="0" smtClean="0"/>
              <a:t>c potential for a given interacting dynamic</a:t>
            </a:r>
            <a:r>
              <a:rPr lang="en-US" sz="2000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95300" y="2794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History-dependence:</a:t>
            </a:r>
            <a:r>
              <a:rPr lang="en-US" sz="2400" b="1" dirty="0"/>
              <a:t> studying it via numerically solvable 2-electron systems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1910" y="1180201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If somehow we can solve the many-electron problem exactly, can we find the exact </a:t>
            </a:r>
            <a:r>
              <a:rPr lang="en-US" dirty="0" err="1"/>
              <a:t>xc</a:t>
            </a:r>
            <a:r>
              <a:rPr lang="en-US" dirty="0"/>
              <a:t> potential, and study its features?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47244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002060"/>
                </a:solidFill>
              </a:rPr>
              <a:t>Two electrons in spin-singlet</a:t>
            </a:r>
          </a:p>
          <a:p>
            <a:pPr>
              <a:spcBef>
                <a:spcPct val="50000"/>
              </a:spcBef>
            </a:pPr>
            <a:r>
              <a:rPr lang="en-US" dirty="0"/>
              <a:t>Assume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dirty="0"/>
              <a:t>(</a:t>
            </a:r>
            <a:r>
              <a:rPr lang="en-US" i="1" dirty="0" err="1"/>
              <a:t>r,t</a:t>
            </a:r>
            <a:r>
              <a:rPr lang="en-US" dirty="0"/>
              <a:t>) known. What is </a:t>
            </a:r>
            <a:r>
              <a:rPr lang="en-US" dirty="0" err="1"/>
              <a:t>v</a:t>
            </a:r>
            <a:r>
              <a:rPr lang="en-US" sz="2000" baseline="-25000" dirty="0" err="1"/>
              <a:t>s</a:t>
            </a:r>
            <a:r>
              <a:rPr lang="en-US" dirty="0" smtClean="0"/>
              <a:t>?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The KS orbital is doubly-occupied, &amp; of form</a:t>
            </a:r>
            <a:r>
              <a:rPr lang="en-US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Substitute </a:t>
            </a:r>
            <a:r>
              <a:rPr lang="en-US" dirty="0"/>
              <a:t>into TDKS </a:t>
            </a:r>
            <a:r>
              <a:rPr lang="en-US" dirty="0" err="1"/>
              <a:t>eqn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and </a:t>
            </a:r>
            <a:r>
              <a:rPr lang="en-US" dirty="0"/>
              <a:t>invert to get:</a:t>
            </a: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257800" y="2590800"/>
          <a:ext cx="2971800" cy="727075"/>
        </p:xfrm>
        <a:graphic>
          <a:graphicData uri="http://schemas.openxmlformats.org/presentationml/2006/ole">
            <p:oleObj spid="_x0000_s60438" name="Equation" r:id="rId4" imgW="1815312" imgH="444307" progId="Equation.3">
              <p:embed/>
            </p:oleObj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/>
              <a:t> is determined by eqn of continuity,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 l="3334" t="10573"/>
          <a:stretch>
            <a:fillRect/>
          </a:stretch>
        </p:blipFill>
        <p:spPr bwMode="auto">
          <a:xfrm>
            <a:off x="304800" y="4267200"/>
            <a:ext cx="441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4876800" y="4267200"/>
            <a:ext cx="4267200" cy="914400"/>
            <a:chOff x="3072" y="2688"/>
            <a:chExt cx="2688" cy="576"/>
          </a:xfrm>
        </p:grpSpPr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6"/>
            <a:srcRect l="24474" t="73570" r="28648" b="-279"/>
            <a:stretch>
              <a:fillRect/>
            </a:stretch>
          </p:blipFill>
          <p:spPr bwMode="auto">
            <a:xfrm>
              <a:off x="3072" y="2688"/>
              <a:ext cx="235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6"/>
            <a:srcRect l="87663" t="78021" r="5692" b="4173"/>
            <a:stretch>
              <a:fillRect/>
            </a:stretch>
          </p:blipFill>
          <p:spPr bwMode="auto">
            <a:xfrm>
              <a:off x="5424" y="2784"/>
              <a:ext cx="3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20" name="AutoShape 12"/>
          <p:cNvSpPr>
            <a:spLocks/>
          </p:cNvSpPr>
          <p:nvPr/>
        </p:nvSpPr>
        <p:spPr bwMode="auto">
          <a:xfrm>
            <a:off x="4876800" y="4191000"/>
            <a:ext cx="304800" cy="990600"/>
          </a:xfrm>
          <a:prstGeom prst="leftBracket">
            <a:avLst>
              <a:gd name="adj" fmla="val 27083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13"/>
          <p:cNvSpPr>
            <a:spLocks/>
          </p:cNvSpPr>
          <p:nvPr/>
        </p:nvSpPr>
        <p:spPr bwMode="auto">
          <a:xfrm>
            <a:off x="8991600" y="4191000"/>
            <a:ext cx="152400" cy="1066800"/>
          </a:xfrm>
          <a:prstGeom prst="rightBracket">
            <a:avLst>
              <a:gd name="adj" fmla="val 58333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781800" y="5715000"/>
            <a:ext cx="2362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v</a:t>
            </a:r>
            <a:r>
              <a:rPr lang="en-US" sz="2000" baseline="-25000" dirty="0" err="1"/>
              <a:t>x</a:t>
            </a:r>
            <a:r>
              <a:rPr lang="en-US" sz="2000" baseline="-25000" dirty="0"/>
              <a:t> </a:t>
            </a:r>
            <a:r>
              <a:rPr lang="en-US" dirty="0"/>
              <a:t>= -</a:t>
            </a:r>
            <a:r>
              <a:rPr lang="en-US" dirty="0" err="1"/>
              <a:t>v</a:t>
            </a:r>
            <a:r>
              <a:rPr lang="en-US" sz="2000" baseline="-25000" dirty="0" err="1"/>
              <a:t>H</a:t>
            </a:r>
            <a:r>
              <a:rPr lang="en-US" dirty="0"/>
              <a:t>/2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v</a:t>
            </a:r>
            <a:r>
              <a:rPr lang="en-US" sz="2000" baseline="-25000" dirty="0" err="1"/>
              <a:t>c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sz="2000" baseline="-25000" dirty="0" err="1"/>
              <a:t>xc</a:t>
            </a:r>
            <a:r>
              <a:rPr lang="en-US" dirty="0"/>
              <a:t> - </a:t>
            </a:r>
            <a:r>
              <a:rPr lang="en-US" dirty="0" err="1"/>
              <a:t>v</a:t>
            </a:r>
            <a:r>
              <a:rPr lang="en-US" sz="2000" baseline="-25000" dirty="0" err="1"/>
              <a:t>x</a:t>
            </a:r>
            <a:endParaRPr lang="en-US" sz="2000" baseline="-25000" dirty="0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7924800" y="5029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6705600" y="6019800"/>
            <a:ext cx="15240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276600"/>
            <a:ext cx="4495800" cy="3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 rot="21002627">
            <a:off x="283890" y="3686474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990099"/>
                </a:solidFill>
              </a:rPr>
              <a:t>Exercise! </a:t>
            </a:r>
            <a:r>
              <a:rPr lang="en-US" sz="2000" u="sng" dirty="0" smtClean="0">
                <a:solidFill>
                  <a:srgbClr val="990099"/>
                </a:solidFill>
              </a:rPr>
              <a:t>sho</a:t>
            </a:r>
            <a:r>
              <a:rPr lang="en-US" sz="2000" u="sng" dirty="0">
                <a:solidFill>
                  <a:srgbClr val="990099"/>
                </a:solidFill>
              </a:rPr>
              <a:t>w</a:t>
            </a:r>
            <a:r>
              <a:rPr lang="en-US" sz="2400" u="sng" dirty="0" smtClean="0">
                <a:solidFill>
                  <a:srgbClr val="990099"/>
                </a:solidFill>
              </a:rPr>
              <a:t> thi</a:t>
            </a:r>
            <a:r>
              <a:rPr lang="en-US" sz="2400" u="sng" dirty="0">
                <a:solidFill>
                  <a:srgbClr val="990099"/>
                </a:solidFill>
              </a:rPr>
              <a:t>s</a:t>
            </a:r>
            <a:r>
              <a:rPr lang="en-US" sz="2400" u="sng" dirty="0" smtClean="0">
                <a:solidFill>
                  <a:srgbClr val="990099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371600" y="6061258"/>
                <a:ext cx="2514600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61258"/>
                <a:ext cx="2514600" cy="526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709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20" grpId="0" animBg="1"/>
      <p:bldP spid="17422" grpId="0"/>
      <p:bldP spid="17423" grpId="0" animBg="1"/>
      <p:bldP spid="17424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History-dependence in 2 e systems</a:t>
            </a:r>
            <a:endParaRPr lang="en-US" sz="2400" b="1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We found for two </a:t>
            </a:r>
            <a:r>
              <a:rPr lang="en-US" dirty="0"/>
              <a:t>electrons in </a:t>
            </a:r>
            <a:r>
              <a:rPr lang="en-US" dirty="0" smtClean="0"/>
              <a:t>spin-singlet:</a:t>
            </a:r>
            <a:endParaRPr lang="en-US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32004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dirty="0"/>
              <a:t> is determined by </a:t>
            </a:r>
            <a:r>
              <a:rPr lang="en-US" dirty="0" err="1"/>
              <a:t>eqn</a:t>
            </a:r>
            <a:r>
              <a:rPr lang="en-US" dirty="0"/>
              <a:t> of continuity,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 l="3334" t="10573"/>
          <a:stretch>
            <a:fillRect/>
          </a:stretch>
        </p:blipFill>
        <p:spPr bwMode="auto">
          <a:xfrm>
            <a:off x="0" y="1828800"/>
            <a:ext cx="441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1828800"/>
            <a:ext cx="4267200" cy="914400"/>
            <a:chOff x="3072" y="2688"/>
            <a:chExt cx="2688" cy="576"/>
          </a:xfrm>
        </p:grpSpPr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5"/>
            <a:srcRect l="24474" t="73570" r="28648" b="-279"/>
            <a:stretch>
              <a:fillRect/>
            </a:stretch>
          </p:blipFill>
          <p:spPr bwMode="auto">
            <a:xfrm>
              <a:off x="3072" y="2688"/>
              <a:ext cx="235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5"/>
            <a:srcRect l="87663" t="78021" r="5692" b="4173"/>
            <a:stretch>
              <a:fillRect/>
            </a:stretch>
          </p:blipFill>
          <p:spPr bwMode="auto">
            <a:xfrm>
              <a:off x="5424" y="2784"/>
              <a:ext cx="3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420" name="AutoShape 12"/>
          <p:cNvSpPr>
            <a:spLocks/>
          </p:cNvSpPr>
          <p:nvPr/>
        </p:nvSpPr>
        <p:spPr bwMode="auto">
          <a:xfrm>
            <a:off x="4572000" y="1752600"/>
            <a:ext cx="304800" cy="990600"/>
          </a:xfrm>
          <a:prstGeom prst="leftBracket">
            <a:avLst>
              <a:gd name="adj" fmla="val 27083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AutoShape 13"/>
          <p:cNvSpPr>
            <a:spLocks/>
          </p:cNvSpPr>
          <p:nvPr/>
        </p:nvSpPr>
        <p:spPr bwMode="auto">
          <a:xfrm>
            <a:off x="8686800" y="1752600"/>
            <a:ext cx="152400" cy="1066800"/>
          </a:xfrm>
          <a:prstGeom prst="rightBracket">
            <a:avLst>
              <a:gd name="adj" fmla="val 58333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477000" y="3276600"/>
            <a:ext cx="2362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v</a:t>
            </a:r>
            <a:r>
              <a:rPr lang="en-US" sz="2000" baseline="-25000" dirty="0" err="1"/>
              <a:t>x</a:t>
            </a:r>
            <a:r>
              <a:rPr lang="en-US" sz="2000" baseline="-25000" dirty="0"/>
              <a:t> </a:t>
            </a:r>
            <a:r>
              <a:rPr lang="en-US" dirty="0"/>
              <a:t>= -</a:t>
            </a:r>
            <a:r>
              <a:rPr lang="en-US" dirty="0" err="1"/>
              <a:t>v</a:t>
            </a:r>
            <a:r>
              <a:rPr lang="en-US" sz="2000" baseline="-25000" dirty="0" err="1"/>
              <a:t>H</a:t>
            </a:r>
            <a:r>
              <a:rPr lang="en-US" dirty="0"/>
              <a:t>/2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v</a:t>
            </a:r>
            <a:r>
              <a:rPr lang="en-US" sz="2000" baseline="-25000" dirty="0" err="1"/>
              <a:t>c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sz="2000" baseline="-25000" dirty="0" err="1"/>
              <a:t>xc</a:t>
            </a:r>
            <a:r>
              <a:rPr lang="en-US" dirty="0"/>
              <a:t> - </a:t>
            </a:r>
            <a:r>
              <a:rPr lang="en-US" dirty="0" err="1"/>
              <a:t>v</a:t>
            </a:r>
            <a:r>
              <a:rPr lang="en-US" sz="2000" baseline="-25000" dirty="0" err="1"/>
              <a:t>x</a:t>
            </a:r>
            <a:endParaRPr lang="en-US" sz="2000" baseline="-25000" dirty="0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76200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6400800" y="3581400"/>
            <a:ext cx="15240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62200" y="1828800"/>
            <a:ext cx="2743200" cy="1281113"/>
            <a:chOff x="1680" y="2688"/>
            <a:chExt cx="1728" cy="807"/>
          </a:xfrm>
        </p:grpSpPr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1872" y="2688"/>
              <a:ext cx="1104" cy="624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680" y="3264"/>
              <a:ext cx="17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9900"/>
                  </a:solidFill>
                </a:rPr>
                <a:t>non-adiabatic (memory)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4648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sz="2000" baseline="-25000" dirty="0" smtClean="0"/>
              <a:t>s</a:t>
            </a:r>
            <a:r>
              <a:rPr lang="en-US" dirty="0" smtClean="0"/>
              <a:t> appears not very non-local in time then – depends only on  </a:t>
            </a:r>
          </a:p>
          <a:p>
            <a:endParaRPr lang="en-US" dirty="0" smtClean="0"/>
          </a:p>
          <a:p>
            <a:r>
              <a:rPr lang="en-US" dirty="0" smtClean="0"/>
              <a:t>But it is not </a:t>
            </a:r>
            <a:r>
              <a:rPr lang="en-US" i="1" dirty="0" smtClean="0"/>
              <a:t>V</a:t>
            </a:r>
            <a:r>
              <a:rPr lang="en-US" sz="2000" baseline="-25000" dirty="0" smtClean="0"/>
              <a:t>s</a:t>
            </a:r>
            <a:r>
              <a:rPr lang="en-US" dirty="0" smtClean="0"/>
              <a:t> that we need approximate – it is </a:t>
            </a:r>
            <a:r>
              <a:rPr lang="en-US" i="1" dirty="0" err="1" smtClean="0"/>
              <a:t>V</a:t>
            </a:r>
            <a:r>
              <a:rPr lang="en-US" sz="2000" baseline="-25000" dirty="0" err="1" smtClean="0"/>
              <a:t>xc</a:t>
            </a:r>
            <a:r>
              <a:rPr lang="en-US" dirty="0" smtClean="0"/>
              <a:t>, because </a:t>
            </a:r>
            <a:r>
              <a:rPr lang="en-US" i="1" dirty="0" err="1" smtClean="0"/>
              <a:t>V</a:t>
            </a:r>
            <a:r>
              <a:rPr lang="en-US" sz="2000" baseline="-25000" dirty="0" err="1" smtClean="0"/>
              <a:t>ext</a:t>
            </a:r>
            <a:r>
              <a:rPr lang="en-US" dirty="0" smtClean="0"/>
              <a:t> is given in </a:t>
            </a:r>
            <a:r>
              <a:rPr lang="en-US" dirty="0" err="1" smtClean="0"/>
              <a:t>practise</a:t>
            </a:r>
            <a:r>
              <a:rPr lang="en-US" dirty="0" smtClean="0"/>
              <a:t> by the problem at hand.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In fact </a:t>
            </a:r>
            <a:r>
              <a:rPr lang="en-US" i="1" dirty="0" err="1" smtClean="0">
                <a:solidFill>
                  <a:srgbClr val="0070C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does </a:t>
            </a:r>
            <a:r>
              <a:rPr lang="en-US" dirty="0" smtClean="0">
                <a:solidFill>
                  <a:srgbClr val="0070C0"/>
                </a:solidFill>
              </a:rPr>
              <a:t>depend very non-locally in time on the density, in general, and this is what we will now look at…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934200" y="4648200"/>
          <a:ext cx="1797844" cy="381000"/>
        </p:xfrm>
        <a:graphic>
          <a:graphicData uri="http://schemas.openxmlformats.org/presentationml/2006/ole">
            <p:oleObj spid="_x0000_s57466" name="Equation" r:id="rId6" imgW="1079500" imgH="2286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1219200" y="3760971"/>
                <a:ext cx="2514600" cy="5266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760971"/>
                <a:ext cx="2514600" cy="526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41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Expression directly for the exact exchange-correlation potential …</a:t>
            </a:r>
            <a:endParaRPr lang="en-US" sz="2000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79" y="1162658"/>
            <a:ext cx="6202622" cy="549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" t="20165" r="34763" b="-20165"/>
          <a:stretch/>
        </p:blipFill>
        <p:spPr>
          <a:xfrm>
            <a:off x="533400" y="3294205"/>
            <a:ext cx="6591300" cy="676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4620" y="258043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TD one-body density-matrix, interacting,      KS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38618"/>
            <a:ext cx="824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know: - exact/accurate interacting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-25000" dirty="0" smtClean="0"/>
              <a:t>1 </a:t>
            </a:r>
            <a:r>
              <a:rPr lang="en-US" dirty="0" smtClean="0"/>
              <a:t>and pair-density   </a:t>
            </a:r>
            <a:r>
              <a:rPr lang="en-US" dirty="0" smtClean="0">
                <a:solidFill>
                  <a:srgbClr val="00B050"/>
                </a:solidFill>
              </a:rPr>
              <a:t>(hard for &gt;</a:t>
            </a:r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e) </a:t>
            </a:r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      - TD KS orbitals.		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00B050"/>
                </a:solidFill>
              </a:rPr>
              <a:t>(even harder </a:t>
            </a:r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 smtClean="0">
                <a:solidFill>
                  <a:srgbClr val="00B050"/>
                </a:solidFill>
              </a:rPr>
              <a:t>&gt;2e !?!...)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          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67240" y="762000"/>
                <a:ext cx="763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Equate equation of motion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libri" panose="020F0502020204030204" pitchFamily="34" charset="0"/>
                  </a:rPr>
                  <a:t>n(</a:t>
                </a:r>
                <a:r>
                  <a:rPr lang="en-US" i="1" dirty="0" err="1" smtClean="0">
                    <a:latin typeface="Calibri" panose="020F0502020204030204" pitchFamily="34" charset="0"/>
                  </a:rPr>
                  <a:t>r,t</a:t>
                </a:r>
                <a:r>
                  <a:rPr lang="en-US" i="1" dirty="0" smtClean="0">
                    <a:latin typeface="Calibri" panose="020F0502020204030204" pitchFamily="34" charset="0"/>
                  </a:rPr>
                  <a:t>)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coming from interacting system, 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0" y="762000"/>
                <a:ext cx="76353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19" t="-9836" r="-12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7240" y="1857163"/>
            <a:ext cx="791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that of the KS system,   and then subtract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040"/>
          <a:stretch/>
        </p:blipFill>
        <p:spPr>
          <a:xfrm>
            <a:off x="5142162" y="3970908"/>
            <a:ext cx="3773238" cy="71871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4572000" y="3141302"/>
            <a:ext cx="381000" cy="152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15000" y="3174902"/>
            <a:ext cx="133350" cy="258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9000" y="3433689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TD exchange-correlation hole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4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Example: Weak on-resonant driving of a “1D He atom”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399" y="762000"/>
            <a:ext cx="46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soft-Coulomb interacting fermions living in and subject to  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805094"/>
            <a:ext cx="1962150" cy="2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9693" y="1130628"/>
            <a:ext cx="1828800" cy="2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524000"/>
            <a:ext cx="550918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43600" y="1676400"/>
            <a:ext cx="28956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exact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c</a:t>
            </a:r>
            <a:endParaRPr lang="en-US" sz="1600" baseline="-25000" dirty="0" smtClean="0"/>
          </a:p>
          <a:p>
            <a:endParaRPr lang="en-US" sz="1600" baseline="-250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“adiabatically-exact”              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600" baseline="30000" dirty="0" err="1" smtClean="0">
                <a:solidFill>
                  <a:srgbClr val="FF0000"/>
                </a:solidFill>
              </a:rPr>
              <a:t>adia</a:t>
            </a:r>
            <a:r>
              <a:rPr lang="en-US" sz="1600" baseline="30000" dirty="0" smtClean="0">
                <a:solidFill>
                  <a:srgbClr val="FF0000"/>
                </a:solidFill>
              </a:rPr>
              <a:t>-ex</a:t>
            </a:r>
            <a:r>
              <a:rPr lang="en-US" sz="1600" dirty="0" smtClean="0">
                <a:solidFill>
                  <a:srgbClr val="FF0000"/>
                </a:solidFill>
              </a:rPr>
              <a:t>=</a:t>
            </a:r>
            <a:r>
              <a:rPr lang="en-US" sz="1600" dirty="0" err="1" smtClean="0">
                <a:solidFill>
                  <a:srgbClr val="FF0000"/>
                </a:solidFill>
              </a:rPr>
              <a:t>v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1600" baseline="30000" dirty="0" err="1" smtClean="0">
                <a:solidFill>
                  <a:srgbClr val="FF0000"/>
                </a:solidFill>
              </a:rPr>
              <a:t>exact-gs</a:t>
            </a:r>
            <a:r>
              <a:rPr lang="en-US" sz="1600" dirty="0" smtClean="0">
                <a:solidFill>
                  <a:srgbClr val="FF0000"/>
                </a:solidFill>
              </a:rPr>
              <a:t>[n(t)]</a:t>
            </a:r>
          </a:p>
          <a:p>
            <a:endParaRPr lang="en-US" sz="1600" baseline="-25000" dirty="0" smtClean="0"/>
          </a:p>
          <a:p>
            <a:r>
              <a:rPr lang="en-US" sz="1600" dirty="0" smtClean="0">
                <a:solidFill>
                  <a:srgbClr val="0070C0"/>
                </a:solidFill>
              </a:rPr>
              <a:t>density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54" y="48019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Movie: credit to </a:t>
            </a:r>
            <a:r>
              <a:rPr lang="en-US" b="1" dirty="0" smtClean="0">
                <a:solidFill>
                  <a:srgbClr val="00B050"/>
                </a:solidFill>
              </a:rPr>
              <a:t>Peter Elliott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05600" y="3124200"/>
            <a:ext cx="2438400" cy="914400"/>
            <a:chOff x="7010400" y="1371600"/>
            <a:chExt cx="213360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13716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Snapshots over a Rabi cycle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10400" y="1371600"/>
              <a:ext cx="1905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TSL-movie-camer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410200"/>
            <a:ext cx="895350" cy="11191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0400" y="1143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</a:t>
            </a:r>
            <a:r>
              <a:rPr lang="en-US" sz="1400" dirty="0" smtClean="0"/>
              <a:t> = 0.00667 au</a:t>
            </a:r>
          </a:p>
          <a:p>
            <a:r>
              <a:rPr lang="en-US" sz="1400" i="1" dirty="0" smtClean="0">
                <a:latin typeface="Symbol" pitchFamily="18" charset="2"/>
              </a:rPr>
              <a:t>w</a:t>
            </a:r>
            <a:r>
              <a:rPr lang="en-US" sz="1400" dirty="0" smtClean="0"/>
              <a:t> = 0.533 au (1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excn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pic>
        <p:nvPicPr>
          <p:cNvPr id="4" name="locex_rab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62122" y="2714654"/>
            <a:ext cx="5338510" cy="3707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60776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ensity</a:t>
            </a:r>
          </a:p>
          <a:p>
            <a:r>
              <a:rPr lang="en-US" dirty="0" err="1" smtClean="0"/>
              <a:t>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5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/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327309"/>
            <a:ext cx="887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on-adiabatic steps in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appear generically in nonlinear dynamics:</a:t>
            </a:r>
          </a:p>
          <a:p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247" y="1500174"/>
            <a:ext cx="4514753" cy="283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20701" y="2120429"/>
            <a:ext cx="7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8172" y="1715869"/>
            <a:ext cx="8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AEXX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0953" y="1382027"/>
            <a:ext cx="118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SIC-LDA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929" y="609092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rgbClr val="009900"/>
                </a:solidFill>
              </a:rPr>
              <a:t>Fuks</a:t>
            </a:r>
            <a:r>
              <a:rPr lang="en-US" sz="1600" i="1" dirty="0" smtClean="0">
                <a:solidFill>
                  <a:srgbClr val="009900"/>
                </a:solidFill>
              </a:rPr>
              <a:t>, Elliott, Rubio, </a:t>
            </a:r>
            <a:r>
              <a:rPr lang="en-US" sz="1600" i="1" dirty="0" err="1" smtClean="0">
                <a:solidFill>
                  <a:srgbClr val="009900"/>
                </a:solidFill>
              </a:rPr>
              <a:t>Maitra</a:t>
            </a:r>
            <a:r>
              <a:rPr lang="en-US" sz="1600" i="1" dirty="0">
                <a:solidFill>
                  <a:srgbClr val="9900CC"/>
                </a:solidFill>
              </a:rPr>
              <a:t> </a:t>
            </a:r>
            <a:r>
              <a:rPr lang="en-US" sz="1600" i="1" dirty="0" smtClean="0">
                <a:solidFill>
                  <a:srgbClr val="009900"/>
                </a:solidFill>
              </a:rPr>
              <a:t>J</a:t>
            </a:r>
            <a:r>
              <a:rPr lang="en-US" sz="1600" i="1" dirty="0">
                <a:solidFill>
                  <a:srgbClr val="009900"/>
                </a:solidFill>
              </a:rPr>
              <a:t>. Phys. Chem. </a:t>
            </a:r>
            <a:r>
              <a:rPr lang="en-US" sz="1600" i="1" dirty="0" err="1">
                <a:solidFill>
                  <a:srgbClr val="009900"/>
                </a:solidFill>
              </a:rPr>
              <a:t>Lett</a:t>
            </a:r>
            <a:r>
              <a:rPr lang="en-US" sz="1600" i="1" dirty="0">
                <a:solidFill>
                  <a:srgbClr val="009900"/>
                </a:solidFill>
              </a:rPr>
              <a:t>.</a:t>
            </a:r>
            <a:r>
              <a:rPr lang="en-US" sz="1600" b="1" i="1" dirty="0">
                <a:solidFill>
                  <a:srgbClr val="009900"/>
                </a:solidFill>
              </a:rPr>
              <a:t> 4</a:t>
            </a:r>
            <a:r>
              <a:rPr lang="en-US" sz="1600" i="1" dirty="0">
                <a:solidFill>
                  <a:srgbClr val="009900"/>
                </a:solidFill>
              </a:rPr>
              <a:t>, 735 (2013</a:t>
            </a:r>
            <a:r>
              <a:rPr lang="en-US" sz="1600" i="1" dirty="0" smtClean="0">
                <a:solidFill>
                  <a:srgbClr val="009900"/>
                </a:solidFill>
              </a:rPr>
              <a:t>)</a:t>
            </a:r>
          </a:p>
          <a:p>
            <a:endParaRPr lang="en-US" sz="1600" i="1" dirty="0" smtClean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329" y="581061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9900"/>
                </a:solidFill>
              </a:rPr>
              <a:t>Elliott, </a:t>
            </a:r>
            <a:r>
              <a:rPr lang="en-US" sz="1600" i="1" dirty="0" err="1" smtClean="0">
                <a:solidFill>
                  <a:srgbClr val="009900"/>
                </a:solidFill>
              </a:rPr>
              <a:t>Fuks</a:t>
            </a:r>
            <a:r>
              <a:rPr lang="en-US" sz="1600" i="1" dirty="0" smtClean="0">
                <a:solidFill>
                  <a:srgbClr val="009900"/>
                </a:solidFill>
              </a:rPr>
              <a:t>, Rubio, </a:t>
            </a:r>
            <a:r>
              <a:rPr lang="en-US" sz="1600" i="1" dirty="0" err="1" smtClean="0">
                <a:solidFill>
                  <a:srgbClr val="009900"/>
                </a:solidFill>
              </a:rPr>
              <a:t>Maitra</a:t>
            </a:r>
            <a:r>
              <a:rPr lang="en-US" sz="1600" i="1" dirty="0" smtClean="0">
                <a:solidFill>
                  <a:srgbClr val="009900"/>
                </a:solidFill>
              </a:rPr>
              <a:t>,  PRL </a:t>
            </a:r>
            <a:r>
              <a:rPr lang="en-US" sz="1600" b="1" i="1" dirty="0">
                <a:solidFill>
                  <a:srgbClr val="009900"/>
                </a:solidFill>
              </a:rPr>
              <a:t>109</a:t>
            </a:r>
            <a:r>
              <a:rPr lang="en-US" sz="1600" i="1" dirty="0">
                <a:solidFill>
                  <a:srgbClr val="009900"/>
                </a:solidFill>
              </a:rPr>
              <a:t>, </a:t>
            </a:r>
            <a:r>
              <a:rPr lang="en-US" sz="1600" i="1" dirty="0" smtClean="0">
                <a:solidFill>
                  <a:srgbClr val="009900"/>
                </a:solidFill>
              </a:rPr>
              <a:t>266404 (2012)</a:t>
            </a:r>
            <a:endParaRPr lang="en-US" sz="1600" i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4305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But missing in all adiabatic approximations! 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Impact on dynamics? </a:t>
            </a:r>
          </a:p>
          <a:p>
            <a:r>
              <a:rPr lang="en-US" sz="2000" dirty="0" smtClean="0"/>
              <a:t>Adiabatic </a:t>
            </a:r>
            <a:r>
              <a:rPr lang="en-US" sz="2000" dirty="0" err="1" smtClean="0"/>
              <a:t>approx</a:t>
            </a:r>
            <a:r>
              <a:rPr lang="en-US" sz="2000" dirty="0" smtClean="0"/>
              <a:t> tend to yield faster time-scales…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Worst example:</a:t>
            </a:r>
            <a:r>
              <a:rPr lang="en-US" sz="2000" dirty="0" smtClean="0"/>
              <a:t> Charge-Transfer</a:t>
            </a:r>
          </a:p>
          <a:p>
            <a:r>
              <a:rPr lang="en-US" dirty="0" smtClean="0"/>
              <a:t>(another type of non-adiabatic step develops there…)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1202" y="1977553"/>
            <a:ext cx="1242470" cy="514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57884" y="4786322"/>
            <a:ext cx="3286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Other exploration</a:t>
            </a:r>
            <a:r>
              <a:rPr lang="en-US" sz="2000" dirty="0"/>
              <a:t>s</a:t>
            </a:r>
            <a:r>
              <a:rPr lang="en-US" sz="2000" dirty="0" smtClean="0"/>
              <a:t> of memory-dependence –  </a:t>
            </a:r>
            <a:r>
              <a:rPr lang="en-US" sz="2000" dirty="0"/>
              <a:t>s</a:t>
            </a:r>
            <a:r>
              <a:rPr lang="en-US" sz="2000" dirty="0" smtClean="0"/>
              <a:t>ee ref</a:t>
            </a:r>
            <a:r>
              <a:rPr lang="en-US" sz="2000" dirty="0"/>
              <a:t>s</a:t>
            </a:r>
            <a:r>
              <a:rPr lang="en-US" sz="2000" dirty="0" smtClean="0"/>
              <a:t> in Ch8 of book &amp; ref</a:t>
            </a:r>
            <a:r>
              <a:rPr lang="en-US" sz="2000" dirty="0"/>
              <a:t>s</a:t>
            </a:r>
            <a:r>
              <a:rPr lang="en-US" sz="2000" dirty="0" smtClean="0"/>
              <a:t> in article</a:t>
            </a:r>
            <a:r>
              <a:rPr lang="en-US" sz="2000" dirty="0"/>
              <a:t>s</a:t>
            </a:r>
            <a:r>
              <a:rPr lang="en-US" sz="2000" dirty="0" smtClean="0"/>
              <a:t> on left.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797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b="1" dirty="0"/>
              <a:t>Development of Memory-Dependent </a:t>
            </a:r>
            <a:r>
              <a:rPr lang="en-US" sz="2800" b="1" dirty="0" err="1"/>
              <a:t>Functionals</a:t>
            </a:r>
            <a:r>
              <a:rPr lang="en-US" sz="2800" b="1" dirty="0"/>
              <a:t>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/>
                </a:solidFill>
              </a:rPr>
              <a:t>Gross-Kohn (1985)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i="1" dirty="0"/>
              <a:t>Phys. Rev. </a:t>
            </a:r>
            <a:r>
              <a:rPr lang="en-US" sz="1800" i="1" dirty="0" err="1"/>
              <a:t>Lett</a:t>
            </a:r>
            <a:r>
              <a:rPr lang="en-US" sz="1800" i="1" dirty="0"/>
              <a:t>. </a:t>
            </a:r>
            <a:r>
              <a:rPr lang="en-US" sz="1800" b="1" i="1" dirty="0"/>
              <a:t>55,</a:t>
            </a:r>
            <a:r>
              <a:rPr lang="en-US" sz="1800" i="1" dirty="0"/>
              <a:t> 2850 (1985)</a:t>
            </a:r>
          </a:p>
          <a:p>
            <a:pPr>
              <a:buFont typeface="Wingdings" pitchFamily="2" charset="2"/>
              <a:buNone/>
            </a:pPr>
            <a:endParaRPr lang="en-US" sz="1800" i="1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914400"/>
            <a:ext cx="5486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48930" y="1474184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t-</a:t>
            </a:r>
            <a:r>
              <a:rPr lang="en-US" dirty="0" err="1"/>
              <a:t>dep</a:t>
            </a:r>
            <a:r>
              <a:rPr lang="en-US" dirty="0"/>
              <a:t> linear-response </a:t>
            </a:r>
            <a:r>
              <a:rPr lang="en-US" dirty="0" smtClean="0"/>
              <a:t>kernel of </a:t>
            </a:r>
            <a:r>
              <a:rPr lang="en-US" dirty="0"/>
              <a:t>the homogeneous electron gas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510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Spatially local but time-non-local</a:t>
            </a:r>
          </a:p>
          <a:p>
            <a:pPr>
              <a:spcBef>
                <a:spcPct val="50000"/>
              </a:spcBef>
            </a:pPr>
            <a:r>
              <a:rPr lang="en-US" dirty="0"/>
              <a:t>Violates </a:t>
            </a:r>
            <a:r>
              <a:rPr lang="en-US" dirty="0" smtClean="0"/>
              <a:t>zero-force, harmonic </a:t>
            </a:r>
            <a:r>
              <a:rPr lang="en-US" dirty="0"/>
              <a:t>potential </a:t>
            </a:r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7696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Vignale</a:t>
            </a:r>
            <a:r>
              <a:rPr lang="en-US" sz="2000" dirty="0">
                <a:solidFill>
                  <a:schemeClr val="accent2"/>
                </a:solidFill>
              </a:rPr>
              <a:t>-Kohn (VK) (1996)</a:t>
            </a:r>
            <a:r>
              <a:rPr lang="en-US" sz="2000" dirty="0"/>
              <a:t> </a:t>
            </a:r>
            <a:r>
              <a:rPr lang="en-US" dirty="0"/>
              <a:t>– TD-current-density-FT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i="1" dirty="0"/>
              <a:t>77</a:t>
            </a:r>
            <a:r>
              <a:rPr lang="en-US" i="1" dirty="0"/>
              <a:t>, 2037 (1996)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 </a:t>
            </a:r>
            <a:r>
              <a:rPr lang="en-US" sz="2000" dirty="0"/>
              <a:t>Spatially local in current </a:t>
            </a:r>
            <a:r>
              <a:rPr lang="en-US" sz="2000" b="1" i="1" dirty="0"/>
              <a:t>j </a:t>
            </a:r>
            <a:r>
              <a:rPr lang="en-US" sz="2000" dirty="0">
                <a:sym typeface="Wingdings" pitchFamily="2" charset="2"/>
              </a:rPr>
              <a:t> spatially ultra-nonlocal in </a:t>
            </a:r>
            <a:r>
              <a:rPr lang="en-US" sz="2000" dirty="0"/>
              <a:t>density </a:t>
            </a:r>
            <a:r>
              <a:rPr lang="en-US" sz="2000" i="1" dirty="0"/>
              <a:t>n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In fact, Dobson </a:t>
            </a:r>
            <a:r>
              <a:rPr lang="en-US" dirty="0"/>
              <a:t>(</a:t>
            </a:r>
            <a:r>
              <a:rPr lang="en-US" i="1" dirty="0"/>
              <a:t>PRL </a:t>
            </a:r>
            <a:r>
              <a:rPr lang="en-US" b="1" i="1" dirty="0"/>
              <a:t>73</a:t>
            </a:r>
            <a:r>
              <a:rPr lang="en-US" i="1" dirty="0"/>
              <a:t>, 2244, 1994</a:t>
            </a:r>
            <a:r>
              <a:rPr lang="en-US" dirty="0"/>
              <a:t>) showed that </a:t>
            </a:r>
            <a:r>
              <a:rPr lang="en-US" i="1" dirty="0" smtClean="0"/>
              <a:t>time-non-locality </a:t>
            </a:r>
            <a:r>
              <a:rPr lang="en-US" i="1" dirty="0">
                <a:sym typeface="Wingdings" pitchFamily="2" charset="2"/>
              </a:rPr>
              <a:t> spatial non-local </a:t>
            </a:r>
            <a:r>
              <a:rPr lang="en-US" i="1" dirty="0" smtClean="0">
                <a:sym typeface="Wingdings" pitchFamily="2" charset="2"/>
              </a:rPr>
              <a:t>n-dependence</a:t>
            </a:r>
            <a:endParaRPr lang="en-US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8915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Dobson-</a:t>
            </a:r>
            <a:r>
              <a:rPr lang="en-US" sz="2000" dirty="0" err="1">
                <a:solidFill>
                  <a:schemeClr val="accent2"/>
                </a:solidFill>
              </a:rPr>
              <a:t>B</a:t>
            </a:r>
            <a:r>
              <a:rPr lang="en-US" sz="2000" dirty="0" err="1">
                <a:solidFill>
                  <a:schemeClr val="accent2"/>
                </a:solidFill>
                <a:cs typeface="Arial" charset="0"/>
              </a:rPr>
              <a:t>ü</a:t>
            </a:r>
            <a:r>
              <a:rPr lang="en-US" sz="2000" dirty="0" err="1">
                <a:solidFill>
                  <a:schemeClr val="accent2"/>
                </a:solidFill>
              </a:rPr>
              <a:t>nner</a:t>
            </a:r>
            <a:r>
              <a:rPr lang="en-US" sz="2000" dirty="0">
                <a:solidFill>
                  <a:schemeClr val="accent2"/>
                </a:solidFill>
              </a:rPr>
              <a:t>-Gross (1997)</a:t>
            </a:r>
          </a:p>
          <a:p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i="1" dirty="0"/>
              <a:t>. </a:t>
            </a:r>
            <a:r>
              <a:rPr lang="en-US" b="1" i="1" dirty="0"/>
              <a:t>79</a:t>
            </a:r>
            <a:r>
              <a:rPr lang="en-US" i="1" dirty="0"/>
              <a:t>, 1905 (1997)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Apply Gross-Kohn in frame that moves along with local velocity of electron fluid.</a:t>
            </a:r>
          </a:p>
          <a:p>
            <a:pPr>
              <a:spcBef>
                <a:spcPct val="50000"/>
              </a:spcBef>
            </a:pPr>
            <a:r>
              <a:rPr lang="en-US" dirty="0"/>
              <a:t>Spatially-local relative to where a fluid element at (</a:t>
            </a:r>
            <a:r>
              <a:rPr lang="en-US" dirty="0" err="1"/>
              <a:t>r,t</a:t>
            </a:r>
            <a:r>
              <a:rPr lang="en-US" dirty="0"/>
              <a:t>) was at earlier times t’, R’(</a:t>
            </a:r>
            <a:r>
              <a:rPr lang="en-US" dirty="0" err="1"/>
              <a:t>t’|r,t</a:t>
            </a:r>
            <a:r>
              <a:rPr lang="en-US" dirty="0"/>
              <a:t>) </a:t>
            </a:r>
          </a:p>
        </p:txBody>
      </p:sp>
      <p:sp>
        <p:nvSpPr>
          <p:cNvPr id="3" name="Cube 2"/>
          <p:cNvSpPr/>
          <p:nvPr/>
        </p:nvSpPr>
        <p:spPr>
          <a:xfrm>
            <a:off x="5461630" y="3424329"/>
            <a:ext cx="381000" cy="377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7086600" y="2986625"/>
            <a:ext cx="228600" cy="41468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3" idx="5"/>
            <a:endCxn id="4" idx="2"/>
          </p:cNvCxnSpPr>
          <p:nvPr/>
        </p:nvCxnSpPr>
        <p:spPr>
          <a:xfrm flipV="1">
            <a:off x="5842630" y="3222542"/>
            <a:ext cx="1243970" cy="343519"/>
          </a:xfrm>
          <a:prstGeom prst="curvedConnector3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19800" y="1467068"/>
            <a:ext cx="228600" cy="9322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335582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S</a:t>
            </a:r>
            <a:r>
              <a:rPr lang="en-US" b="1" i="1" dirty="0" smtClean="0">
                <a:solidFill>
                  <a:srgbClr val="7030A0"/>
                </a:solidFill>
                <a:sym typeface="Wingdings" pitchFamily="2" charset="2"/>
              </a:rPr>
              <a:t>e</a:t>
            </a:r>
            <a:r>
              <a:rPr lang="en-US" b="1" i="1" dirty="0" smtClean="0">
                <a:solidFill>
                  <a:srgbClr val="7030A0"/>
                </a:solidFill>
              </a:rPr>
              <a:t>e al</a:t>
            </a:r>
            <a:r>
              <a:rPr lang="en-US" b="1" i="1" dirty="0">
                <a:solidFill>
                  <a:srgbClr val="7030A0"/>
                </a:solidFill>
                <a:sym typeface="Wingdings" pitchFamily="2" charset="2"/>
              </a:rPr>
              <a:t>s</a:t>
            </a:r>
            <a:r>
              <a:rPr lang="en-US" b="1" i="1" dirty="0" smtClean="0">
                <a:solidFill>
                  <a:srgbClr val="7030A0"/>
                </a:solidFill>
              </a:rPr>
              <a:t>o G. </a:t>
            </a:r>
            <a:r>
              <a:rPr lang="en-US" b="1" i="1" dirty="0" err="1" smtClean="0">
                <a:solidFill>
                  <a:srgbClr val="7030A0"/>
                </a:solidFill>
              </a:rPr>
              <a:t>Vignale</a:t>
            </a:r>
            <a:r>
              <a:rPr lang="en-US" b="1" i="1" dirty="0" smtClean="0">
                <a:solidFill>
                  <a:srgbClr val="7030A0"/>
                </a:solidFill>
              </a:rPr>
              <a:t>, Chapter 24, </a:t>
            </a:r>
            <a:r>
              <a:rPr lang="en-US" b="1" i="1" dirty="0">
                <a:solidFill>
                  <a:srgbClr val="7030A0"/>
                </a:solidFill>
              </a:rPr>
              <a:t>in your 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6800" y="3008531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r,t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06080" y="3032562"/>
            <a:ext cx="71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R’,t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30725" grpId="0"/>
      <p:bldP spid="30726" grpId="0"/>
      <p:bldP spid="30728" grpId="0"/>
      <p:bldP spid="30731" grpId="0"/>
      <p:bldP spid="30732" grpId="0"/>
      <p:bldP spid="3" grpId="0" animBg="1"/>
      <p:bldP spid="4" grpId="0" animBg="1"/>
      <p:bldP spid="12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Plan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33800" y="304800"/>
            <a:ext cx="1524000" cy="60960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0099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229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introduction </a:t>
            </a:r>
            <a:r>
              <a:rPr lang="en-US" sz="2000" dirty="0"/>
              <a:t>to what is memory and some </a:t>
            </a:r>
            <a:r>
              <a:rPr lang="en-US" sz="2000" dirty="0" smtClean="0"/>
              <a:t>general properties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-- initial-state </a:t>
            </a:r>
            <a:r>
              <a:rPr lang="en-US" sz="2000" dirty="0" smtClean="0"/>
              <a:t>dependence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</a:t>
            </a:r>
            <a:r>
              <a:rPr lang="en-US" sz="2000" dirty="0"/>
              <a:t>-- </a:t>
            </a:r>
            <a:r>
              <a:rPr lang="en-US" sz="2000" dirty="0" smtClean="0"/>
              <a:t>history-dependence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 -- </a:t>
            </a:r>
            <a:r>
              <a:rPr lang="en-US" sz="2000" dirty="0"/>
              <a:t>“</a:t>
            </a:r>
            <a:r>
              <a:rPr lang="en-US" sz="2000" dirty="0" err="1"/>
              <a:t>gedanken</a:t>
            </a:r>
            <a:r>
              <a:rPr lang="en-US" sz="2000" dirty="0"/>
              <a:t>” </a:t>
            </a:r>
            <a:r>
              <a:rPr lang="en-US" sz="2000" dirty="0" smtClean="0"/>
              <a:t>calculation: electronic </a:t>
            </a:r>
            <a:r>
              <a:rPr lang="en-US" sz="2000" dirty="0"/>
              <a:t>quantum control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6172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See also Ch. 8 in your “Fundamentals of TDDFT” book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… Development of Memory-Dependent Functionals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83820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Tokatly</a:t>
            </a:r>
            <a:r>
              <a:rPr lang="en-US" sz="2000" dirty="0">
                <a:solidFill>
                  <a:schemeClr val="accent2"/>
                </a:solidFill>
              </a:rPr>
              <a:t> (2005, 2007</a:t>
            </a:r>
            <a:r>
              <a:rPr lang="en-US" sz="2000" dirty="0"/>
              <a:t>) –TD-deformation-FT</a:t>
            </a:r>
          </a:p>
          <a:p>
            <a:r>
              <a:rPr lang="en-US" i="1" dirty="0" smtClean="0"/>
              <a:t>Ch. 25 in “Fundamentals of TDDFT” book, I.V</a:t>
            </a:r>
            <a:r>
              <a:rPr lang="en-US" i="1" dirty="0"/>
              <a:t>. </a:t>
            </a:r>
            <a:r>
              <a:rPr lang="en-US" i="1" dirty="0" err="1"/>
              <a:t>Tokatly</a:t>
            </a:r>
            <a:r>
              <a:rPr lang="en-US" i="1" dirty="0"/>
              <a:t>, PRB </a:t>
            </a:r>
            <a:r>
              <a:rPr lang="en-US" b="1" i="1" dirty="0"/>
              <a:t>71</a:t>
            </a:r>
            <a:r>
              <a:rPr lang="en-US" i="1" dirty="0"/>
              <a:t>, 165104 and 165105 (2005); PRB </a:t>
            </a:r>
            <a:r>
              <a:rPr lang="en-US" b="1" dirty="0"/>
              <a:t>75</a:t>
            </a:r>
            <a:r>
              <a:rPr lang="en-US" dirty="0"/>
              <a:t>, </a:t>
            </a:r>
            <a:r>
              <a:rPr lang="en-US" i="1" dirty="0"/>
              <a:t>125105 (2007)</a:t>
            </a:r>
            <a:endParaRPr lang="en-US" sz="2000" i="1" dirty="0"/>
          </a:p>
          <a:p>
            <a:pPr>
              <a:spcBef>
                <a:spcPct val="50000"/>
              </a:spcBef>
            </a:pPr>
            <a:r>
              <a:rPr lang="en-US" dirty="0" smtClean="0"/>
              <a:t>Formulate density &amp; current dynamics in a </a:t>
            </a:r>
            <a:r>
              <a:rPr lang="en-US" dirty="0" err="1"/>
              <a:t>Lagrangian</a:t>
            </a:r>
            <a:r>
              <a:rPr lang="en-US" dirty="0"/>
              <a:t> frame. Since going with the flow, spatially local </a:t>
            </a:r>
            <a:r>
              <a:rPr lang="en-US" dirty="0" err="1"/>
              <a:t>xc</a:t>
            </a:r>
            <a:r>
              <a:rPr lang="en-US" dirty="0"/>
              <a:t> </a:t>
            </a:r>
            <a:r>
              <a:rPr lang="en-US" dirty="0" smtClean="0"/>
              <a:t>is sensible </a:t>
            </a:r>
            <a:r>
              <a:rPr lang="en-US" dirty="0"/>
              <a:t>&amp; all complications including memory are contained in Green’s deformation tensor </a:t>
            </a:r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i="1" baseline="-25000" dirty="0" smtClean="0"/>
              <a:t>j   </a:t>
            </a:r>
            <a:endParaRPr lang="en-US" i="1" baseline="-25000" dirty="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69875" y="4648200"/>
            <a:ext cx="8874125" cy="1969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Orbital </a:t>
            </a:r>
            <a:r>
              <a:rPr lang="en-US" sz="2000" dirty="0" err="1">
                <a:solidFill>
                  <a:schemeClr val="accent2"/>
                </a:solidFill>
              </a:rPr>
              <a:t>functionals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– as orbitals incorporate “infinite KS memory”, so may be </a:t>
            </a:r>
            <a:r>
              <a:rPr lang="en-US" dirty="0" smtClean="0"/>
              <a:t>promising </a:t>
            </a:r>
            <a:r>
              <a:rPr lang="en-US" dirty="0"/>
              <a:t>approach in many </a:t>
            </a:r>
            <a:r>
              <a:rPr lang="en-US" dirty="0" smtClean="0"/>
              <a:t>situations </a:t>
            </a:r>
            <a:endParaRPr lang="en-US" dirty="0"/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Development of true ISD-</a:t>
            </a:r>
            <a:r>
              <a:rPr lang="en-US" sz="2000" dirty="0" err="1">
                <a:solidFill>
                  <a:schemeClr val="accent2"/>
                </a:solidFill>
              </a:rPr>
              <a:t>Functionals</a:t>
            </a:r>
            <a:r>
              <a:rPr lang="en-US" sz="2000" dirty="0">
                <a:solidFill>
                  <a:schemeClr val="accent2"/>
                </a:solidFill>
              </a:rPr>
              <a:t>?</a:t>
            </a:r>
            <a:r>
              <a:rPr lang="en-US" sz="2000" dirty="0"/>
              <a:t>  none yet!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Nevertheless, ISD and history-dependence are intimately entangled….next slide..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4800" y="838200"/>
            <a:ext cx="84582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Vignale-Ullrich-Conti (1997)</a:t>
            </a:r>
            <a:r>
              <a:rPr lang="en-US"/>
              <a:t> – extend VK to non-linear regime.  </a:t>
            </a:r>
          </a:p>
          <a:p>
            <a:r>
              <a:rPr lang="en-US" i="1"/>
              <a:t>G. Vignale, C.A. Ullrich, and S. Conti, PRL </a:t>
            </a:r>
            <a:r>
              <a:rPr lang="en-US" b="1" i="1"/>
              <a:t>79</a:t>
            </a:r>
            <a:r>
              <a:rPr lang="en-US" i="1"/>
              <a:t>, 4878 (1997)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i="1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1000" y="16764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dirty="0" err="1">
                <a:solidFill>
                  <a:schemeClr val="accent2"/>
                </a:solidFill>
              </a:rPr>
              <a:t>Kurzweil</a:t>
            </a:r>
            <a:r>
              <a:rPr lang="en-US" sz="2000" dirty="0">
                <a:solidFill>
                  <a:schemeClr val="accent2"/>
                </a:solidFill>
              </a:rPr>
              <a:t> &amp; Baer (2004, 2005, 2006)</a:t>
            </a:r>
            <a:r>
              <a:rPr lang="en-US" dirty="0"/>
              <a:t> – </a:t>
            </a:r>
            <a:r>
              <a:rPr lang="en-US" dirty="0" smtClean="0"/>
              <a:t>Galilean- invariant  “memory action functional”, </a:t>
            </a:r>
            <a:r>
              <a:rPr lang="en-US" i="1" dirty="0"/>
              <a:t>J. Chem. Phys. </a:t>
            </a:r>
            <a:r>
              <a:rPr lang="en-US" b="1" i="1" dirty="0"/>
              <a:t>121</a:t>
            </a:r>
            <a:r>
              <a:rPr lang="en-US" i="1" dirty="0"/>
              <a:t>, 8731 (2004).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2800" b="1" u="sng"/>
              <a:t>Trading ISD for more history</a:t>
            </a:r>
            <a:r>
              <a:rPr lang="en-US"/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Evolve initial states backward in time, in some potential, to a </a:t>
            </a:r>
            <a:r>
              <a:rPr lang="en-US" i="1">
                <a:cs typeface="Arial" charset="0"/>
              </a:rPr>
              <a:t>ground-state</a:t>
            </a:r>
            <a:r>
              <a:rPr lang="en-US">
                <a:cs typeface="Arial" charset="0"/>
              </a:rPr>
              <a:t> </a:t>
            </a:r>
            <a:r>
              <a:rPr lang="en-US">
                <a:cs typeface="Arial" charset="0"/>
                <a:sym typeface="Wingdings" pitchFamily="2" charset="2"/>
              </a:rPr>
              <a:t> no ISD due to Hohenberg-Kohn DFT  instead, must tack on extra piece of “pseudo pre-history”</a:t>
            </a:r>
            <a:endParaRPr lang="en-US">
              <a:cs typeface="Arial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3246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029200" y="4648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057400" y="1828800"/>
            <a:ext cx="5943600" cy="671513"/>
            <a:chOff x="1056" y="1152"/>
            <a:chExt cx="3744" cy="423"/>
          </a:xfrm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056" y="1248"/>
              <a:ext cx="37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9900"/>
                  </a:solidFill>
                  <a:cs typeface="Arial" charset="0"/>
                </a:rPr>
                <a:t>V</a:t>
              </a:r>
              <a:r>
                <a:rPr lang="en-US" sz="2800" baseline="-25000">
                  <a:solidFill>
                    <a:srgbClr val="009900"/>
                  </a:solidFill>
                  <a:cs typeface="Arial" charset="0"/>
                </a:rPr>
                <a:t>xc</a:t>
              </a:r>
              <a:r>
                <a:rPr lang="en-US" sz="2800">
                  <a:solidFill>
                    <a:srgbClr val="009900"/>
                  </a:solidFill>
                  <a:cs typeface="Arial" charset="0"/>
                </a:rPr>
                <a:t>[n;</a:t>
              </a:r>
              <a:r>
                <a:rPr lang="en-US" sz="2800">
                  <a:solidFill>
                    <a:srgbClr val="009900"/>
                  </a:solidFill>
                  <a:latin typeface="Symbol" pitchFamily="18" charset="2"/>
                  <a:cs typeface="Arial" charset="0"/>
                </a:rPr>
                <a:t>Y</a:t>
              </a:r>
              <a:r>
                <a:rPr lang="en-US" sz="2800" baseline="-25000">
                  <a:solidFill>
                    <a:srgbClr val="009900"/>
                  </a:solidFill>
                  <a:cs typeface="Arial" charset="0"/>
                </a:rPr>
                <a:t>0</a:t>
              </a:r>
              <a:r>
                <a:rPr lang="en-US" sz="2800">
                  <a:solidFill>
                    <a:srgbClr val="009900"/>
                  </a:solidFill>
                  <a:cs typeface="Arial" charset="0"/>
                </a:rPr>
                <a:t>,</a:t>
              </a:r>
              <a:r>
                <a:rPr lang="en-US" sz="2800">
                  <a:solidFill>
                    <a:srgbClr val="009900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2800" baseline="-25000">
                  <a:solidFill>
                    <a:srgbClr val="009900"/>
                  </a:solidFill>
                  <a:cs typeface="Arial" charset="0"/>
                </a:rPr>
                <a:t>0</a:t>
              </a:r>
              <a:r>
                <a:rPr lang="en-US" sz="2800">
                  <a:solidFill>
                    <a:srgbClr val="009900"/>
                  </a:solidFill>
                  <a:cs typeface="Arial" charset="0"/>
                </a:rPr>
                <a:t>](</a:t>
              </a:r>
              <a:r>
                <a:rPr lang="en-US" sz="2800" b="1">
                  <a:solidFill>
                    <a:srgbClr val="009900"/>
                  </a:solidFill>
                  <a:cs typeface="Arial" charset="0"/>
                </a:rPr>
                <a:t>r</a:t>
              </a:r>
              <a:r>
                <a:rPr lang="en-US" sz="2800">
                  <a:solidFill>
                    <a:srgbClr val="009900"/>
                  </a:solidFill>
                  <a:cs typeface="Arial" charset="0"/>
                </a:rPr>
                <a:t> t)</a:t>
              </a:r>
              <a:r>
                <a:rPr lang="en-US" sz="2800">
                  <a:solidFill>
                    <a:schemeClr val="accent2"/>
                  </a:solidFill>
                  <a:cs typeface="Arial" charset="0"/>
                </a:rPr>
                <a:t> = </a:t>
              </a:r>
              <a:r>
                <a:rPr lang="en-US" sz="2800">
                  <a:solidFill>
                    <a:srgbClr val="CC0099"/>
                  </a:solidFill>
                  <a:cs typeface="Arial" charset="0"/>
                </a:rPr>
                <a:t>V</a:t>
              </a:r>
              <a:r>
                <a:rPr lang="en-US" sz="2800" baseline="-25000">
                  <a:solidFill>
                    <a:srgbClr val="CC0099"/>
                  </a:solidFill>
                  <a:cs typeface="Arial" charset="0"/>
                </a:rPr>
                <a:t>xc</a:t>
              </a:r>
              <a:r>
                <a:rPr lang="en-US" sz="2800">
                  <a:solidFill>
                    <a:srgbClr val="CC0099"/>
                  </a:solidFill>
                  <a:cs typeface="Arial" charset="0"/>
                </a:rPr>
                <a:t>[n](</a:t>
              </a:r>
              <a:r>
                <a:rPr lang="en-US" sz="2800" b="1">
                  <a:solidFill>
                    <a:srgbClr val="CC0099"/>
                  </a:solidFill>
                  <a:cs typeface="Arial" charset="0"/>
                </a:rPr>
                <a:t>r</a:t>
              </a:r>
              <a:r>
                <a:rPr lang="en-US" sz="2800">
                  <a:solidFill>
                    <a:srgbClr val="CC0099"/>
                  </a:solidFill>
                  <a:cs typeface="Arial" charset="0"/>
                </a:rPr>
                <a:t> t)</a:t>
              </a:r>
              <a:endParaRPr lang="en-US" sz="2400">
                <a:solidFill>
                  <a:srgbClr val="CC0099"/>
                </a:solidFill>
                <a:cs typeface="Arial" charset="0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216" y="115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CC0099"/>
                  </a:solidFill>
                  <a:cs typeface="Arial" charset="0"/>
                </a:rPr>
                <a:t>~</a:t>
              </a:r>
            </a:p>
          </p:txBody>
        </p:sp>
      </p:grpSp>
      <p:sp>
        <p:nvSpPr>
          <p:cNvPr id="21513" name="Freeform 9"/>
          <p:cNvSpPr>
            <a:spLocks/>
          </p:cNvSpPr>
          <p:nvPr/>
        </p:nvSpPr>
        <p:spPr bwMode="auto">
          <a:xfrm>
            <a:off x="6400800" y="361950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629400" y="3276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n (r t)</a:t>
            </a: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5181600" y="3962400"/>
            <a:ext cx="1219200" cy="609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48"/>
              </a:cxn>
              <a:cxn ang="0">
                <a:pos x="528" y="48"/>
              </a:cxn>
              <a:cxn ang="0">
                <a:pos x="432" y="96"/>
              </a:cxn>
              <a:cxn ang="0">
                <a:pos x="336" y="144"/>
              </a:cxn>
              <a:cxn ang="0">
                <a:pos x="192" y="144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768" h="384">
                <a:moveTo>
                  <a:pt x="768" y="0"/>
                </a:moveTo>
                <a:cubicBezTo>
                  <a:pt x="740" y="20"/>
                  <a:pt x="712" y="40"/>
                  <a:pt x="672" y="48"/>
                </a:cubicBezTo>
                <a:cubicBezTo>
                  <a:pt x="632" y="56"/>
                  <a:pt x="568" y="40"/>
                  <a:pt x="528" y="48"/>
                </a:cubicBezTo>
                <a:cubicBezTo>
                  <a:pt x="488" y="56"/>
                  <a:pt x="464" y="80"/>
                  <a:pt x="432" y="96"/>
                </a:cubicBezTo>
                <a:cubicBezTo>
                  <a:pt x="400" y="112"/>
                  <a:pt x="376" y="136"/>
                  <a:pt x="336" y="144"/>
                </a:cubicBezTo>
                <a:cubicBezTo>
                  <a:pt x="296" y="152"/>
                  <a:pt x="240" y="128"/>
                  <a:pt x="192" y="144"/>
                </a:cubicBezTo>
                <a:cubicBezTo>
                  <a:pt x="144" y="160"/>
                  <a:pt x="80" y="200"/>
                  <a:pt x="48" y="240"/>
                </a:cubicBezTo>
                <a:cubicBezTo>
                  <a:pt x="16" y="280"/>
                  <a:pt x="16" y="352"/>
                  <a:pt x="0" y="3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5715000" y="3962400"/>
            <a:ext cx="685800" cy="7620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384" y="48"/>
              </a:cxn>
              <a:cxn ang="0">
                <a:pos x="336" y="144"/>
              </a:cxn>
              <a:cxn ang="0">
                <a:pos x="192" y="192"/>
              </a:cxn>
              <a:cxn ang="0">
                <a:pos x="96" y="288"/>
              </a:cxn>
              <a:cxn ang="0">
                <a:pos x="0" y="480"/>
              </a:cxn>
            </a:cxnLst>
            <a:rect l="0" t="0" r="r" b="b"/>
            <a:pathLst>
              <a:path w="432" h="480">
                <a:moveTo>
                  <a:pt x="432" y="0"/>
                </a:moveTo>
                <a:cubicBezTo>
                  <a:pt x="416" y="12"/>
                  <a:pt x="400" y="24"/>
                  <a:pt x="384" y="48"/>
                </a:cubicBezTo>
                <a:cubicBezTo>
                  <a:pt x="368" y="72"/>
                  <a:pt x="368" y="120"/>
                  <a:pt x="336" y="144"/>
                </a:cubicBezTo>
                <a:cubicBezTo>
                  <a:pt x="304" y="168"/>
                  <a:pt x="232" y="168"/>
                  <a:pt x="192" y="192"/>
                </a:cubicBezTo>
                <a:cubicBezTo>
                  <a:pt x="152" y="216"/>
                  <a:pt x="128" y="240"/>
                  <a:pt x="96" y="288"/>
                </a:cubicBezTo>
                <a:cubicBezTo>
                  <a:pt x="64" y="336"/>
                  <a:pt x="16" y="456"/>
                  <a:pt x="0" y="48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610600" y="4343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486400" y="4724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-T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876800" y="4724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-T’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1752600" y="3505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04800" y="4572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1752600" y="3657600"/>
            <a:ext cx="2286000" cy="6604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144" y="72"/>
              </a:cxn>
              <a:cxn ang="0">
                <a:pos x="240" y="24"/>
              </a:cxn>
              <a:cxn ang="0">
                <a:pos x="384" y="24"/>
              </a:cxn>
              <a:cxn ang="0">
                <a:pos x="576" y="168"/>
              </a:cxn>
              <a:cxn ang="0">
                <a:pos x="672" y="264"/>
              </a:cxn>
              <a:cxn ang="0">
                <a:pos x="864" y="360"/>
              </a:cxn>
              <a:cxn ang="0">
                <a:pos x="1056" y="408"/>
              </a:cxn>
              <a:cxn ang="0">
                <a:pos x="1152" y="408"/>
              </a:cxn>
              <a:cxn ang="0">
                <a:pos x="1248" y="408"/>
              </a:cxn>
              <a:cxn ang="0">
                <a:pos x="1344" y="360"/>
              </a:cxn>
              <a:cxn ang="0">
                <a:pos x="1440" y="264"/>
              </a:cxn>
            </a:cxnLst>
            <a:rect l="0" t="0" r="r" b="b"/>
            <a:pathLst>
              <a:path w="1440" h="416">
                <a:moveTo>
                  <a:pt x="0" y="216"/>
                </a:moveTo>
                <a:cubicBezTo>
                  <a:pt x="52" y="160"/>
                  <a:pt x="104" y="104"/>
                  <a:pt x="144" y="72"/>
                </a:cubicBezTo>
                <a:cubicBezTo>
                  <a:pt x="184" y="40"/>
                  <a:pt x="200" y="32"/>
                  <a:pt x="240" y="24"/>
                </a:cubicBezTo>
                <a:cubicBezTo>
                  <a:pt x="280" y="16"/>
                  <a:pt x="328" y="0"/>
                  <a:pt x="384" y="24"/>
                </a:cubicBezTo>
                <a:cubicBezTo>
                  <a:pt x="440" y="48"/>
                  <a:pt x="528" y="128"/>
                  <a:pt x="576" y="168"/>
                </a:cubicBezTo>
                <a:cubicBezTo>
                  <a:pt x="624" y="208"/>
                  <a:pt x="624" y="232"/>
                  <a:pt x="672" y="264"/>
                </a:cubicBezTo>
                <a:cubicBezTo>
                  <a:pt x="720" y="296"/>
                  <a:pt x="800" y="336"/>
                  <a:pt x="864" y="360"/>
                </a:cubicBezTo>
                <a:cubicBezTo>
                  <a:pt x="928" y="384"/>
                  <a:pt x="1008" y="400"/>
                  <a:pt x="1056" y="408"/>
                </a:cubicBezTo>
                <a:cubicBezTo>
                  <a:pt x="1104" y="416"/>
                  <a:pt x="1120" y="408"/>
                  <a:pt x="1152" y="408"/>
                </a:cubicBezTo>
                <a:cubicBezTo>
                  <a:pt x="1184" y="408"/>
                  <a:pt x="1216" y="416"/>
                  <a:pt x="1248" y="408"/>
                </a:cubicBezTo>
                <a:cubicBezTo>
                  <a:pt x="1280" y="400"/>
                  <a:pt x="1312" y="384"/>
                  <a:pt x="1344" y="360"/>
                </a:cubicBezTo>
                <a:cubicBezTo>
                  <a:pt x="1376" y="336"/>
                  <a:pt x="1408" y="300"/>
                  <a:pt x="1440" y="2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8620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t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438400" y="34290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n (r t)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1828800" y="3276600"/>
            <a:ext cx="22860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295400" y="26670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cs typeface="Arial" charset="0"/>
              </a:rPr>
              <a:t>Starts at t=0 in initial true state </a:t>
            </a:r>
            <a:r>
              <a:rPr lang="en-US" sz="1600">
                <a:solidFill>
                  <a:srgbClr val="009900"/>
                </a:solidFill>
                <a:latin typeface="Symbol" pitchFamily="18" charset="2"/>
                <a:cs typeface="Arial" charset="0"/>
              </a:rPr>
              <a:t>Y</a:t>
            </a:r>
            <a:r>
              <a:rPr lang="en-US" sz="1600" baseline="-25000">
                <a:solidFill>
                  <a:srgbClr val="009900"/>
                </a:solidFill>
                <a:cs typeface="Arial" charset="0"/>
              </a:rPr>
              <a:t>0 </a:t>
            </a:r>
            <a:r>
              <a:rPr lang="en-US" sz="1600">
                <a:solidFill>
                  <a:srgbClr val="009900"/>
                </a:solidFill>
                <a:cs typeface="Arial" charset="0"/>
              </a:rPr>
              <a:t>and KS evolves from initial state </a:t>
            </a:r>
            <a:r>
              <a:rPr lang="en-US" sz="1600">
                <a:solidFill>
                  <a:srgbClr val="00990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sz="1600" baseline="-25000">
                <a:solidFill>
                  <a:srgbClr val="009900"/>
                </a:solidFill>
                <a:cs typeface="Arial" charset="0"/>
              </a:rPr>
              <a:t>0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629400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~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324600" y="26670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66"/>
                </a:solidFill>
                <a:cs typeface="Arial" charset="0"/>
              </a:rPr>
              <a:t>Starts at some time –T from some ground state: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96000" y="48006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66"/>
                </a:solidFill>
                <a:cs typeface="Arial" charset="0"/>
              </a:rPr>
              <a:t>“initial” ground-state (any)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H="1" flipV="1">
            <a:off x="5791200" y="4724400"/>
            <a:ext cx="457200" cy="762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724400" y="3657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993366"/>
                </a:solidFill>
                <a:cs typeface="Arial" charset="0"/>
              </a:rPr>
              <a:t>pseudoprehistory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28600" y="5241925"/>
            <a:ext cx="891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 sz="2000">
                <a:cs typeface="Arial" charset="0"/>
              </a:rPr>
              <a:t>The pseudoprehistory is not unique – may find many ground-states that evolve to the same state at t=0, in different amounts of time, in different v’s. </a:t>
            </a:r>
          </a:p>
          <a:p>
            <a:endParaRPr lang="en-US" sz="2000">
              <a:cs typeface="Arial" charset="0"/>
            </a:endParaRPr>
          </a:p>
          <a:p>
            <a:pPr>
              <a:buFontTx/>
              <a:buChar char="•"/>
            </a:pPr>
            <a:r>
              <a:rPr lang="en-US" sz="2000">
                <a:cs typeface="Arial" charset="0"/>
              </a:rPr>
              <a:t> Eqn applies to all – and gives a strict exact test for approximate history-dependent functionals. 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57200" y="1905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“memory condition”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animBg="1"/>
      <p:bldP spid="21509" grpId="0" animBg="1"/>
      <p:bldP spid="21513" grpId="0" animBg="1"/>
      <p:bldP spid="21514" grpId="0"/>
      <p:bldP spid="21515" grpId="0" animBg="1"/>
      <p:bldP spid="21516" grpId="0" animBg="1"/>
      <p:bldP spid="21518" grpId="0"/>
      <p:bldP spid="21519" grpId="0"/>
      <p:bldP spid="21527" grpId="0"/>
      <p:bldP spid="21528" grpId="0"/>
      <p:bldP spid="21529" grpId="0"/>
      <p:bldP spid="21530" grpId="0" animBg="1"/>
      <p:bldP spid="21531" grpId="0"/>
      <p:bldP spid="21532" grpId="0"/>
      <p:bldP spid="21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>
                <a:solidFill>
                  <a:srgbClr val="990099"/>
                </a:solidFill>
              </a:rPr>
              <a:t>Another </a:t>
            </a:r>
            <a:r>
              <a:rPr lang="en-US" sz="2800" b="1" u="sng" dirty="0">
                <a:solidFill>
                  <a:srgbClr val="990099"/>
                </a:solidFill>
              </a:rPr>
              <a:t>couple of small exercises!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000" dirty="0"/>
              <a:t>Does ALDA satisfy the “memory condition”?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  <a:p>
            <a:pPr marL="342900" indent="-342900">
              <a:spcBef>
                <a:spcPct val="50000"/>
              </a:spcBef>
            </a:pPr>
            <a:r>
              <a:rPr lang="en-US" sz="2000" dirty="0"/>
              <a:t> b) Will a functional with history-dependence but no initial-state dependence (such as </a:t>
            </a:r>
            <a:r>
              <a:rPr lang="en-US" sz="2000" dirty="0" err="1" smtClean="0"/>
              <a:t>Vignale</a:t>
            </a:r>
            <a:r>
              <a:rPr lang="en-US" sz="2000" dirty="0" smtClean="0"/>
              <a:t>-Kohn), </a:t>
            </a:r>
            <a:r>
              <a:rPr lang="en-US" sz="2000" dirty="0"/>
              <a:t>satisfy the “memory condition”?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smtClean="0"/>
              <a:t>Memory </a:t>
            </a:r>
            <a:r>
              <a:rPr lang="en-US" sz="2800" b="1" u="sng" dirty="0"/>
              <a:t>in Electronic Quantum Control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16088"/>
            <a:ext cx="2743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0668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Interacting (true) </a:t>
            </a:r>
            <a:r>
              <a:rPr lang="en-US" sz="2000" u="sng" dirty="0" smtClean="0"/>
              <a:t>system: state-to-state control</a:t>
            </a:r>
            <a:endParaRPr lang="en-US" sz="2000" u="sng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00400" y="21336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Density of desired target state – </a:t>
            </a:r>
            <a:r>
              <a:rPr lang="en-US" sz="2000" i="1"/>
              <a:t>m</a:t>
            </a:r>
            <a:r>
              <a:rPr lang="en-US" sz="2000"/>
              <a:t>th excited state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971800" y="34290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Density of initial ground state</a:t>
            </a:r>
          </a:p>
        </p:txBody>
      </p:sp>
      <p:cxnSp>
        <p:nvCxnSpPr>
          <p:cNvPr id="22535" name="AutoShape 7"/>
          <p:cNvCxnSpPr>
            <a:cxnSpLocks noChangeShapeType="1"/>
            <a:endCxn id="22533" idx="3"/>
          </p:cNvCxnSpPr>
          <p:nvPr/>
        </p:nvCxnSpPr>
        <p:spPr bwMode="auto">
          <a:xfrm rot="16200000">
            <a:off x="4763294" y="2978944"/>
            <a:ext cx="1141412" cy="457200"/>
          </a:xfrm>
          <a:prstGeom prst="curvedConnector4">
            <a:avLst>
              <a:gd name="adj1" fmla="val 30042"/>
              <a:gd name="adj2" fmla="val 150000"/>
            </a:avLst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ffectLst/>
        </p:spPr>
      </p:cxn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867400" y="2362200"/>
            <a:ext cx="3276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Achieve this by turning on some laser </a:t>
            </a:r>
            <a:r>
              <a:rPr lang="en-US" sz="2000" dirty="0" smtClean="0"/>
              <a:t>pulse </a:t>
            </a:r>
            <a:r>
              <a:rPr lang="en-US" sz="2000" dirty="0"/>
              <a:t>for some time until </a:t>
            </a:r>
            <a:r>
              <a:rPr lang="en-US" sz="2000" i="1" dirty="0" err="1"/>
              <a:t>m</a:t>
            </a:r>
            <a:r>
              <a:rPr lang="en-US" sz="2000" dirty="0" err="1"/>
              <a:t>th</a:t>
            </a:r>
            <a:r>
              <a:rPr lang="en-US" sz="2000" dirty="0"/>
              <a:t> state reached, at time t*, say,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i.e. evolve in a given </a:t>
            </a:r>
            <a:r>
              <a:rPr lang="en-US" sz="2000" dirty="0" err="1"/>
              <a:t>v</a:t>
            </a:r>
            <a:r>
              <a:rPr lang="en-US" sz="2000" baseline="-25000" dirty="0" err="1"/>
              <a:t>ext</a:t>
            </a:r>
            <a:r>
              <a:rPr lang="en-US" sz="2000" dirty="0"/>
              <a:t>(t), </a:t>
            </a:r>
            <a:r>
              <a:rPr lang="en-US" sz="2000" dirty="0" err="1"/>
              <a:t>s.t</a:t>
            </a:r>
            <a:r>
              <a:rPr lang="en-US" sz="2000" dirty="0"/>
              <a:t>.  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v</a:t>
            </a:r>
            <a:r>
              <a:rPr lang="en-US" sz="2000" baseline="-25000" dirty="0" err="1"/>
              <a:t>ext</a:t>
            </a:r>
            <a:r>
              <a:rPr lang="en-US" sz="2000" baseline="-25000" dirty="0"/>
              <a:t> </a:t>
            </a:r>
            <a:r>
              <a:rPr lang="en-US" sz="2000" dirty="0"/>
              <a:t>(t*) = </a:t>
            </a:r>
            <a:r>
              <a:rPr lang="en-US" sz="2000" dirty="0" err="1"/>
              <a:t>v</a:t>
            </a:r>
            <a:r>
              <a:rPr lang="en-US" sz="2000" baseline="-25000" dirty="0" err="1"/>
              <a:t>ext</a:t>
            </a:r>
            <a:r>
              <a:rPr lang="en-US" sz="2000" baseline="-25000" dirty="0"/>
              <a:t> </a:t>
            </a:r>
            <a:r>
              <a:rPr lang="en-US" sz="2000" dirty="0"/>
              <a:t>(0)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/>
              <a:t>Kohn-Sham description of dynamics: 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6600CC"/>
                </a:solidFill>
              </a:rPr>
              <a:t>? Does </a:t>
            </a:r>
            <a:r>
              <a:rPr lang="en-US" sz="2000" dirty="0" smtClean="0">
                <a:solidFill>
                  <a:srgbClr val="6600CC"/>
                </a:solidFill>
              </a:rPr>
              <a:t>the exact </a:t>
            </a:r>
            <a:r>
              <a:rPr lang="en-US" sz="2000" dirty="0" err="1" smtClean="0">
                <a:solidFill>
                  <a:srgbClr val="6600CC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6600CC"/>
                </a:solidFill>
              </a:rPr>
              <a:t>s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>
                <a:solidFill>
                  <a:srgbClr val="6600CC"/>
                </a:solidFill>
              </a:rPr>
              <a:t>also return to its initial value ?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6600CC"/>
                </a:solidFill>
              </a:rPr>
              <a:t>? Is an adiabatic approx adequate ?</a:t>
            </a:r>
          </a:p>
        </p:txBody>
      </p:sp>
      <p:pic>
        <p:nvPicPr>
          <p:cNvPr id="22538" name="Picture 10" descr="pu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601987">
            <a:off x="5791200" y="990600"/>
            <a:ext cx="1606550" cy="1130300"/>
          </a:xfrm>
          <a:prstGeom prst="rect">
            <a:avLst/>
          </a:prstGeom>
          <a:noFill/>
        </p:spPr>
      </p:pic>
      <p:sp>
        <p:nvSpPr>
          <p:cNvPr id="22539" name="Line 11"/>
          <p:cNvSpPr>
            <a:spLocks noChangeShapeType="1"/>
          </p:cNvSpPr>
          <p:nvPr/>
        </p:nvSpPr>
        <p:spPr bwMode="auto">
          <a:xfrm rot="8100000">
            <a:off x="5638800" y="1066800"/>
            <a:ext cx="738188" cy="18415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491288"/>
            <a:ext cx="87174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err="1"/>
              <a:t>Maitra</a:t>
            </a:r>
            <a:r>
              <a:rPr lang="en-US" sz="1600" i="1" dirty="0"/>
              <a:t>, Burke, &amp; Woodward PRL, </a:t>
            </a:r>
            <a:r>
              <a:rPr lang="en-US" sz="1600" b="1" i="1" dirty="0"/>
              <a:t>89</a:t>
            </a:r>
            <a:r>
              <a:rPr lang="en-US" sz="1600" i="1" dirty="0"/>
              <a:t>, 023002 (2002); </a:t>
            </a:r>
            <a:r>
              <a:rPr lang="en-US" sz="1600" i="1" dirty="0" smtClean="0"/>
              <a:t>Ch. 8 in “Fundamentals of TDDFT” 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6600CC"/>
                </a:solidFill>
              </a:rPr>
              <a:t>? Does </a:t>
            </a:r>
            <a:r>
              <a:rPr lang="en-US" sz="2000" dirty="0" smtClean="0">
                <a:solidFill>
                  <a:srgbClr val="6600CC"/>
                </a:solidFill>
              </a:rPr>
              <a:t>the exact </a:t>
            </a:r>
            <a:r>
              <a:rPr lang="en-US" sz="2000" dirty="0" err="1" smtClean="0">
                <a:solidFill>
                  <a:srgbClr val="6600CC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6600CC"/>
                </a:solidFill>
              </a:rPr>
              <a:t>s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>
                <a:solidFill>
                  <a:srgbClr val="6600CC"/>
                </a:solidFill>
              </a:rPr>
              <a:t>also return to its initial value 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305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5050"/>
                </a:solidFill>
              </a:rPr>
              <a:t>No, it cannot! 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FF505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/>
              <a:t>First note that the </a:t>
            </a:r>
            <a:r>
              <a:rPr lang="en-US" sz="2000" dirty="0" smtClean="0"/>
              <a:t>KS density </a:t>
            </a:r>
            <a:r>
              <a:rPr lang="en-US" sz="2000" i="1" dirty="0" smtClean="0"/>
              <a:t>n(t </a:t>
            </a:r>
            <a:r>
              <a:rPr lang="en-US" sz="2000" i="1" dirty="0"/>
              <a:t>&gt;t*) =n</a:t>
            </a:r>
            <a:r>
              <a:rPr lang="en-US" sz="2000" i="1" baseline="-25000" dirty="0"/>
              <a:t>m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IF </a:t>
            </a:r>
            <a:r>
              <a:rPr lang="en-US" sz="2000" dirty="0" err="1"/>
              <a:t>v</a:t>
            </a:r>
            <a:r>
              <a:rPr lang="en-US" sz="2000" baseline="-25000" dirty="0" err="1"/>
              <a:t>s</a:t>
            </a:r>
            <a:r>
              <a:rPr lang="en-US" sz="2000" dirty="0"/>
              <a:t>(</a:t>
            </a:r>
            <a:r>
              <a:rPr lang="en-US" sz="2000" i="1" dirty="0"/>
              <a:t>t&gt; t</a:t>
            </a:r>
            <a:r>
              <a:rPr lang="en-US" sz="2000" dirty="0"/>
              <a:t>*) = </a:t>
            </a:r>
            <a:r>
              <a:rPr lang="en-US" sz="2000" dirty="0" err="1"/>
              <a:t>v</a:t>
            </a:r>
            <a:r>
              <a:rPr lang="en-US" sz="2000" baseline="-25000" dirty="0" err="1"/>
              <a:t>s</a:t>
            </a:r>
            <a:r>
              <a:rPr lang="en-US" sz="2000" dirty="0"/>
              <a:t>(0), then </a:t>
            </a:r>
            <a:r>
              <a:rPr lang="en-US" sz="2000" i="1" dirty="0"/>
              <a:t>n</a:t>
            </a:r>
            <a:r>
              <a:rPr lang="en-US" sz="2000" i="1" baseline="-25000" dirty="0"/>
              <a:t>m</a:t>
            </a:r>
            <a:r>
              <a:rPr lang="en-US" sz="2000" dirty="0"/>
              <a:t> would have to be an excited-state density of </a:t>
            </a:r>
            <a:r>
              <a:rPr lang="en-US" sz="2000" dirty="0" err="1"/>
              <a:t>v</a:t>
            </a:r>
            <a:r>
              <a:rPr lang="en-US" sz="2000" baseline="-25000" dirty="0" err="1"/>
              <a:t>s</a:t>
            </a:r>
            <a:r>
              <a:rPr lang="en-US" sz="2000" dirty="0"/>
              <a:t>(0).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But </a:t>
            </a:r>
            <a:r>
              <a:rPr lang="en-US" sz="2000" dirty="0" err="1"/>
              <a:t>v</a:t>
            </a:r>
            <a:r>
              <a:rPr lang="en-US" sz="2000" baseline="-25000" dirty="0" err="1"/>
              <a:t>s</a:t>
            </a:r>
            <a:r>
              <a:rPr lang="en-US" sz="2000" dirty="0"/>
              <a:t>(0) is the KS potential whose </a:t>
            </a:r>
            <a:r>
              <a:rPr lang="en-US" sz="2000" i="1" dirty="0"/>
              <a:t>ground-state</a:t>
            </a:r>
            <a:r>
              <a:rPr lang="en-US" sz="2000" dirty="0"/>
              <a:t> has the same density as interacting ground-state of </a:t>
            </a:r>
            <a:r>
              <a:rPr lang="en-US" sz="2000" dirty="0" err="1"/>
              <a:t>v</a:t>
            </a:r>
            <a:r>
              <a:rPr lang="en-US" sz="2000" baseline="-25000" dirty="0" err="1"/>
              <a:t>ext</a:t>
            </a:r>
            <a:r>
              <a:rPr lang="en-US" sz="2000" dirty="0"/>
              <a:t>(0).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Excited KS states do </a:t>
            </a:r>
            <a:r>
              <a:rPr lang="en-US" sz="2400" i="1" dirty="0">
                <a:latin typeface="Times New Roman" pitchFamily="18" charset="0"/>
              </a:rPr>
              <a:t>not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/>
              <a:t>have the same density as the excited states of the corresponding </a:t>
            </a:r>
            <a:r>
              <a:rPr lang="en-US" sz="2000" dirty="0" err="1"/>
              <a:t>v</a:t>
            </a:r>
            <a:r>
              <a:rPr lang="en-US" sz="2000" baseline="-25000" dirty="0" err="1"/>
              <a:t>ext</a:t>
            </a:r>
            <a:r>
              <a:rPr lang="en-US" sz="2000" baseline="-25000" dirty="0"/>
              <a:t>  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>
                <a:sym typeface="Wingdings" pitchFamily="2" charset="2"/>
              </a:rPr>
              <a:t>                          </a:t>
            </a:r>
            <a:r>
              <a:rPr lang="en-US" sz="2000" dirty="0" err="1">
                <a:sym typeface="Wingdings" pitchFamily="2" charset="2"/>
              </a:rPr>
              <a:t>v</a:t>
            </a:r>
            <a:r>
              <a:rPr lang="en-US" sz="2000" baseline="-25000" dirty="0" err="1">
                <a:sym typeface="Wingdings" pitchFamily="2" charset="2"/>
              </a:rPr>
              <a:t>s</a:t>
            </a:r>
            <a:r>
              <a:rPr lang="en-US" sz="2000" dirty="0">
                <a:sym typeface="Wingdings" pitchFamily="2" charset="2"/>
              </a:rPr>
              <a:t>(0) = </a:t>
            </a:r>
            <a:r>
              <a:rPr lang="en-US" sz="2000" dirty="0" err="1">
                <a:sym typeface="Wingdings" pitchFamily="2" charset="2"/>
              </a:rPr>
              <a:t>v</a:t>
            </a:r>
            <a:r>
              <a:rPr lang="en-US" sz="2000" baseline="-25000" dirty="0" err="1">
                <a:sym typeface="Wingdings" pitchFamily="2" charset="2"/>
              </a:rPr>
              <a:t>s</a:t>
            </a:r>
            <a:r>
              <a:rPr lang="en-US" sz="2000" dirty="0">
                <a:sym typeface="Wingdings" pitchFamily="2" charset="2"/>
              </a:rPr>
              <a:t>(t*)</a:t>
            </a:r>
            <a:endParaRPr lang="en-US" sz="2000" baseline="-25000" dirty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3200400" y="5791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“</a:t>
            </a:r>
            <a:r>
              <a:rPr lang="en-US" sz="2400" b="1" dirty="0" err="1"/>
              <a:t>Gedanken</a:t>
            </a:r>
            <a:r>
              <a:rPr lang="en-US" sz="2400" b="1" dirty="0"/>
              <a:t>” </a:t>
            </a:r>
            <a:r>
              <a:rPr lang="en-US" sz="2400" b="1" dirty="0" smtClean="0"/>
              <a:t>Calculation of Quantum </a:t>
            </a:r>
            <a:r>
              <a:rPr lang="en-US" sz="2400" b="1" dirty="0"/>
              <a:t>Control…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04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6600CC"/>
                </a:solidFill>
              </a:rPr>
              <a:t>? Is an adiabatic approx adequate 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</a:pPr>
            <a:r>
              <a:rPr lang="en-US" sz="2000">
                <a:solidFill>
                  <a:srgbClr val="FF5050"/>
                </a:solidFill>
              </a:rPr>
              <a:t>No!</a:t>
            </a:r>
          </a:p>
          <a:p>
            <a:pPr marL="371475" indent="-371475">
              <a:spcBef>
                <a:spcPct val="50000"/>
              </a:spcBef>
            </a:pPr>
            <a:r>
              <a:rPr lang="en-US" sz="2000"/>
              <a:t>2 possibilities:</a:t>
            </a:r>
          </a:p>
          <a:p>
            <a:pPr marL="371475" indent="-371475">
              <a:spcBef>
                <a:spcPct val="50000"/>
              </a:spcBef>
              <a:buFontTx/>
              <a:buAutoNum type="romanLcParenBoth"/>
            </a:pPr>
            <a:r>
              <a:rPr lang="en-US" sz="2000"/>
              <a:t>exact KS potential becomes static, with</a:t>
            </a:r>
            <a:r>
              <a:rPr lang="en-US" sz="2000">
                <a:latin typeface="Symbol" pitchFamily="18" charset="2"/>
              </a:rPr>
              <a:t> F</a:t>
            </a:r>
            <a:r>
              <a:rPr lang="en-US" sz="2000"/>
              <a:t>(t&gt;t*) =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m’</a:t>
            </a:r>
            <a:r>
              <a:rPr lang="en-US" sz="2000"/>
              <a:t> -- an excited state of v</a:t>
            </a:r>
            <a:r>
              <a:rPr lang="en-US" sz="2000" baseline="-25000"/>
              <a:t>s</a:t>
            </a:r>
            <a:r>
              <a:rPr lang="en-US" sz="2000"/>
              <a:t>(t*). But ATDDFT instead finds KS potential which has</a:t>
            </a:r>
            <a:r>
              <a:rPr lang="en-US" sz="2000" i="1"/>
              <a:t> n</a:t>
            </a:r>
            <a:r>
              <a:rPr lang="en-US" sz="2000" i="1" baseline="-25000"/>
              <a:t>m</a:t>
            </a:r>
            <a:r>
              <a:rPr lang="en-US" sz="2000"/>
              <a:t> as </a:t>
            </a:r>
            <a:r>
              <a:rPr lang="en-US" sz="2000" i="1"/>
              <a:t>ground-state</a:t>
            </a:r>
            <a:r>
              <a:rPr lang="en-US" sz="2000"/>
              <a:t> density.</a:t>
            </a:r>
          </a:p>
          <a:p>
            <a:pPr marL="371475" indent="-371475">
              <a:spcBef>
                <a:spcPct val="50000"/>
              </a:spcBef>
            </a:pPr>
            <a:r>
              <a:rPr lang="en-US" sz="2000"/>
              <a:t>	The excited state info is encoded in the memory-dependence of the exact KS potential, lacking in ATDDFT. </a:t>
            </a:r>
          </a:p>
          <a:p>
            <a:pPr marL="371475" indent="-371475">
              <a:spcBef>
                <a:spcPct val="50000"/>
              </a:spcBef>
            </a:pPr>
            <a:endParaRPr lang="en-US" sz="2000"/>
          </a:p>
          <a:p>
            <a:pPr marL="371475" indent="-371475">
              <a:spcBef>
                <a:spcPct val="50000"/>
              </a:spcBef>
            </a:pPr>
            <a:r>
              <a:rPr lang="en-US" sz="2000"/>
              <a:t>(ii) exact KS (and xc potential) continue to change in time after t*, with densities of KS orbitals evolving such that their sum remains static, and equal to</a:t>
            </a:r>
            <a:r>
              <a:rPr lang="en-US" sz="2000" i="1"/>
              <a:t> n</a:t>
            </a:r>
            <a:r>
              <a:rPr lang="en-US" sz="2000" i="1" baseline="-25000"/>
              <a:t>m</a:t>
            </a:r>
            <a:r>
              <a:rPr lang="en-US" sz="2000"/>
              <a:t>.  ATDDFT clearly fails, as static </a:t>
            </a:r>
            <a:r>
              <a:rPr lang="en-US" sz="2000" i="1"/>
              <a:t>n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ATDDFT v</a:t>
            </a:r>
            <a:r>
              <a:rPr lang="en-US" sz="2000" baseline="-25000">
                <a:sym typeface="Wingdings" pitchFamily="2" charset="2"/>
              </a:rPr>
              <a:t>xc</a:t>
            </a:r>
            <a:r>
              <a:rPr lang="en-US" sz="2000">
                <a:sym typeface="Wingdings" pitchFamily="2" charset="2"/>
              </a:rPr>
              <a:t> static too. </a:t>
            </a:r>
          </a:p>
          <a:p>
            <a:pPr marL="371475" indent="-371475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important is this problem in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Should we give up on doing electronic control until we have good non-adiabatic </a:t>
            </a:r>
            <a:r>
              <a:rPr lang="en-US" dirty="0" err="1" smtClean="0"/>
              <a:t>functionals</a:t>
            </a:r>
            <a:r>
              <a:rPr lang="en-US" dirty="0" smtClean="0"/>
              <a:t>?  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			</a:t>
            </a:r>
            <a:r>
              <a:rPr lang="en-US" b="1" i="1" dirty="0" smtClean="0">
                <a:solidFill>
                  <a:srgbClr val="990099"/>
                </a:solidFill>
              </a:rPr>
              <a:t>No!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04299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Choose a target functional other than the true excited-state density: e.g. optimize instead the corresponding</a:t>
            </a:r>
            <a:r>
              <a:rPr lang="en-US" i="1" dirty="0" smtClean="0"/>
              <a:t> KS </a:t>
            </a:r>
            <a:r>
              <a:rPr lang="en-US" dirty="0" smtClean="0"/>
              <a:t>excited state density, or an overlap with it. The optimal field found for the KS system may also achieve a good outcome for the true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3411836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State-control is perhaps the hardest:  control of other observables, directly related to the density, is less problematic and extremely relevant.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e.g. transfer of density between quantum wells, bond-cleavage, ionization yields</a:t>
            </a:r>
          </a:p>
          <a:p>
            <a:pPr marL="342900" indent="-342900"/>
            <a:endParaRPr lang="en-US" i="1" dirty="0" smtClean="0"/>
          </a:p>
          <a:p>
            <a:pPr marL="342900" indent="-342900"/>
            <a:r>
              <a:rPr lang="en-US" i="1" dirty="0" smtClean="0"/>
              <a:t>Ch. 13 in “Fundamentals of TDDFT” book;</a:t>
            </a:r>
          </a:p>
          <a:p>
            <a:pPr marL="342900" indent="-342900">
              <a:buAutoNum type="alphaUcPeriod"/>
            </a:pPr>
            <a:r>
              <a:rPr lang="en-US" i="1" dirty="0" smtClean="0"/>
              <a:t>Castro, J. </a:t>
            </a:r>
            <a:r>
              <a:rPr lang="en-US" i="1" dirty="0" err="1" smtClean="0"/>
              <a:t>Werschnik</a:t>
            </a:r>
            <a:r>
              <a:rPr lang="en-US" i="1" dirty="0" smtClean="0"/>
              <a:t>, E.K.U. Gross PRL </a:t>
            </a:r>
            <a:r>
              <a:rPr lang="en-US" b="1" i="1" dirty="0"/>
              <a:t>109</a:t>
            </a:r>
            <a:r>
              <a:rPr lang="en-US" i="1" dirty="0"/>
              <a:t>, 153603 (2012)</a:t>
            </a:r>
            <a:r>
              <a:rPr lang="en-US" i="1" dirty="0" smtClean="0"/>
              <a:t>; </a:t>
            </a:r>
          </a:p>
          <a:p>
            <a:r>
              <a:rPr lang="en-US" i="1" dirty="0" smtClean="0"/>
              <a:t>K. Krieger, A. Castro, E. K. U. Gross, Chem. Phys. </a:t>
            </a:r>
            <a:r>
              <a:rPr lang="en-US" b="1" i="1" dirty="0" smtClean="0"/>
              <a:t>391</a:t>
            </a:r>
            <a:r>
              <a:rPr lang="en-US" i="1" dirty="0" smtClean="0"/>
              <a:t>, 50 (2011); </a:t>
            </a:r>
          </a:p>
          <a:p>
            <a:r>
              <a:rPr lang="en-US" i="1" dirty="0" smtClean="0"/>
              <a:t>M. </a:t>
            </a:r>
            <a:r>
              <a:rPr lang="en-US" i="1" dirty="0" err="1" smtClean="0"/>
              <a:t>Hellgren</a:t>
            </a:r>
            <a:r>
              <a:rPr lang="en-US" i="1" dirty="0" smtClean="0"/>
              <a:t>, E. </a:t>
            </a:r>
            <a:r>
              <a:rPr lang="en-US" i="1" dirty="0" err="1" smtClean="0"/>
              <a:t>Räsänen</a:t>
            </a:r>
            <a:r>
              <a:rPr lang="en-US" i="1" dirty="0" smtClean="0"/>
              <a:t>, </a:t>
            </a:r>
            <a:r>
              <a:rPr lang="en-US" i="1" dirty="0"/>
              <a:t>and E. K. U. </a:t>
            </a:r>
            <a:r>
              <a:rPr lang="en-US" i="1" dirty="0" smtClean="0"/>
              <a:t>Gross, Phys. Rev. A. </a:t>
            </a:r>
            <a:r>
              <a:rPr lang="en-US" b="1" i="1" dirty="0"/>
              <a:t>88</a:t>
            </a:r>
            <a:r>
              <a:rPr lang="en-US" i="1" dirty="0"/>
              <a:t>, 013414 (2013)</a:t>
            </a:r>
            <a:endParaRPr lang="en-US" i="1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28600" y="2819400"/>
            <a:ext cx="8610600" cy="2751138"/>
            <a:chOff x="0" y="2347"/>
            <a:chExt cx="5760" cy="1973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3"/>
            <a:srcRect r="6250" b="1535"/>
            <a:stretch>
              <a:fillRect/>
            </a:stretch>
          </p:blipFill>
          <p:spPr bwMode="auto">
            <a:xfrm>
              <a:off x="0" y="2347"/>
              <a:ext cx="5760" cy="197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4536" y="3929"/>
              <a:ext cx="59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Arial" charset="0"/>
                </a:rPr>
                <a:t>TDKS</a:t>
              </a:r>
            </a:p>
          </p:txBody>
        </p:sp>
      </p:grp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66700" y="228600"/>
            <a:ext cx="8610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Arial" charset="0"/>
              </a:rPr>
              <a:t>A particularly </a:t>
            </a:r>
            <a:r>
              <a:rPr lang="en-US" sz="2400" b="1" dirty="0" smtClean="0">
                <a:cs typeface="Arial" charset="0"/>
              </a:rPr>
              <a:t>challenging </a:t>
            </a:r>
            <a:r>
              <a:rPr lang="en-US" sz="2400" b="1" dirty="0">
                <a:cs typeface="Arial" charset="0"/>
              </a:rPr>
              <a:t>problem for </a:t>
            </a:r>
            <a:r>
              <a:rPr lang="en-US" sz="2400" b="1" i="1" dirty="0" smtClean="0">
                <a:cs typeface="Arial" charset="0"/>
              </a:rPr>
              <a:t>exact </a:t>
            </a:r>
            <a:r>
              <a:rPr lang="en-US" sz="2400" b="1" dirty="0" smtClean="0">
                <a:cs typeface="Arial" charset="0"/>
              </a:rPr>
              <a:t>TDDFT</a:t>
            </a:r>
            <a:r>
              <a:rPr lang="en-US" sz="2400" b="1" dirty="0">
                <a:cs typeface="Arial" charset="0"/>
              </a:rPr>
              <a:t>:</a:t>
            </a:r>
          </a:p>
          <a:p>
            <a:pPr algn="ctr"/>
            <a:endParaRPr lang="en-US" sz="2400" b="1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Consider pumping He from ground (1s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) to first accessible excited state (1s2p).</a:t>
            </a:r>
          </a:p>
          <a:p>
            <a:endParaRPr lang="en-US" dirty="0">
              <a:cs typeface="Arial" charset="0"/>
            </a:endParaRPr>
          </a:p>
          <a:p>
            <a:r>
              <a:rPr lang="en-US" dirty="0">
                <a:solidFill>
                  <a:srgbClr val="FF0000"/>
                </a:solidFill>
                <a:cs typeface="Arial" charset="0"/>
              </a:rPr>
              <a:t>Problem!!</a:t>
            </a:r>
            <a:r>
              <a:rPr lang="en-US" dirty="0">
                <a:cs typeface="Arial" charset="0"/>
              </a:rPr>
              <a:t> The KS state remains doubly-occupied throughout –</a:t>
            </a:r>
            <a:r>
              <a:rPr lang="en-US" i="1" dirty="0">
                <a:cs typeface="Arial" charset="0"/>
              </a:rPr>
              <a:t> cannot </a:t>
            </a:r>
            <a:r>
              <a:rPr lang="en-US" dirty="0">
                <a:cs typeface="Arial" charset="0"/>
              </a:rPr>
              <a:t>evolve into a singly-excited KS state. </a:t>
            </a:r>
          </a:p>
          <a:p>
            <a:r>
              <a:rPr lang="en-US" dirty="0">
                <a:cs typeface="Arial" charset="0"/>
              </a:rPr>
              <a:t>     </a:t>
            </a:r>
          </a:p>
          <a:p>
            <a:r>
              <a:rPr lang="en-US" u="sng" dirty="0">
                <a:cs typeface="Arial" charset="0"/>
              </a:rPr>
              <a:t>Simple model:</a:t>
            </a:r>
            <a:r>
              <a:rPr lang="en-US" dirty="0">
                <a:cs typeface="Arial" charset="0"/>
              </a:rPr>
              <a:t> evolve two electrons in a harmonic potential from ground-state </a:t>
            </a:r>
          </a:p>
          <a:p>
            <a:r>
              <a:rPr lang="en-US" dirty="0">
                <a:cs typeface="Arial" charset="0"/>
              </a:rPr>
              <a:t> (KS doubly-occupied </a:t>
            </a:r>
            <a:r>
              <a:rPr lang="en-US" sz="2000" dirty="0">
                <a:latin typeface="Symbol" pitchFamily="18" charset="2"/>
                <a:cs typeface="Arial" charset="0"/>
              </a:rPr>
              <a:t>f</a:t>
            </a:r>
            <a:r>
              <a:rPr lang="en-US" sz="2000" baseline="-25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) to the first excited state (</a:t>
            </a:r>
            <a:r>
              <a:rPr lang="en-US" sz="2000" dirty="0">
                <a:latin typeface="Symbol" pitchFamily="18" charset="2"/>
                <a:cs typeface="Arial" charset="0"/>
              </a:rPr>
              <a:t>f</a:t>
            </a:r>
            <a:r>
              <a:rPr lang="en-US" sz="2000" baseline="-25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,</a:t>
            </a:r>
            <a:r>
              <a:rPr lang="en-US" sz="2000" dirty="0">
                <a:latin typeface="Symbol" pitchFamily="18" charset="2"/>
                <a:cs typeface="Arial" charset="0"/>
              </a:rPr>
              <a:t>f</a:t>
            </a:r>
            <a:r>
              <a:rPr lang="en-US" sz="2000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) :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cs typeface="Arial" charset="0"/>
              </a:rPr>
              <a:t>-- KS achieves target  excited density, but with a doubly-occupied </a:t>
            </a:r>
            <a:r>
              <a:rPr lang="en-US" i="1">
                <a:solidFill>
                  <a:schemeClr val="accent2"/>
                </a:solidFill>
                <a:cs typeface="Arial" charset="0"/>
              </a:rPr>
              <a:t>ground-state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orbital !</a:t>
            </a:r>
          </a:p>
          <a:p>
            <a:endParaRPr lang="en-US">
              <a:solidFill>
                <a:schemeClr val="accent2"/>
              </a:solidFill>
              <a:cs typeface="Arial" charset="0"/>
            </a:endParaRPr>
          </a:p>
          <a:p>
            <a:r>
              <a:rPr lang="en-US">
                <a:solidFill>
                  <a:schemeClr val="accent2"/>
                </a:solidFill>
                <a:cs typeface="Arial" charset="0"/>
              </a:rPr>
              <a:t> -- Yet this is how </a:t>
            </a:r>
            <a:r>
              <a:rPr lang="en-US" i="1">
                <a:solidFill>
                  <a:schemeClr val="accent2"/>
                </a:solidFill>
                <a:cs typeface="Arial" charset="0"/>
              </a:rPr>
              <a:t>exact TDDFT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describes the dynamics – the exact </a:t>
            </a:r>
            <a:r>
              <a:rPr lang="en-US" i="1">
                <a:solidFill>
                  <a:schemeClr val="accent2"/>
                </a:solidFill>
                <a:cs typeface="Arial" charset="0"/>
              </a:rPr>
              <a:t>v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xc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is unnatural and difficult to approximate, as are observable-functionals of the final state…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Different control targets? </a:t>
            </a:r>
            <a:r>
              <a:rPr lang="en-US" dirty="0"/>
              <a:t>Instead of </a:t>
            </a:r>
            <a:r>
              <a:rPr lang="en-US" dirty="0" smtClean="0"/>
              <a:t>targeting </a:t>
            </a:r>
            <a:r>
              <a:rPr lang="en-US" dirty="0"/>
              <a:t>the density, what about trying to optimize &lt;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(T) |1s2p&gt;?</a:t>
            </a:r>
          </a:p>
          <a:p>
            <a:r>
              <a:rPr lang="en-US" dirty="0"/>
              <a:t>   - max would be ½  </a:t>
            </a:r>
          </a:p>
          <a:p>
            <a:r>
              <a:rPr lang="en-US" dirty="0"/>
              <a:t>	(c.f. close to 100% in the interacting He problem – </a:t>
            </a:r>
            <a:r>
              <a:rPr lang="en-US" i="1" dirty="0" err="1"/>
              <a:t>Werschnik</a:t>
            </a:r>
            <a:r>
              <a:rPr lang="en-US" i="1" dirty="0"/>
              <a:t> &amp; Gross (2005))</a:t>
            </a:r>
          </a:p>
          <a:p>
            <a:r>
              <a:rPr lang="en-US" dirty="0"/>
              <a:t>      i.e. the interacting system is controllable in this sense, but the non-interacting is </a:t>
            </a:r>
            <a:r>
              <a:rPr lang="en-US" dirty="0" smtClean="0"/>
              <a:t>not</a:t>
            </a:r>
          </a:p>
          <a:p>
            <a:endParaRPr lang="en-US" dirty="0" smtClean="0"/>
          </a:p>
          <a:p>
            <a:r>
              <a:rPr lang="en-US" dirty="0" smtClean="0"/>
              <a:t>  -- </a:t>
            </a:r>
            <a:r>
              <a:rPr lang="en-US" dirty="0" smtClean="0">
                <a:solidFill>
                  <a:srgbClr val="0070C0"/>
                </a:solidFill>
              </a:rPr>
              <a:t>But again, there i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 room </a:t>
            </a:r>
            <a:r>
              <a:rPr lang="en-US" smtClean="0">
                <a:solidFill>
                  <a:srgbClr val="0070C0"/>
                </a:solidFill>
              </a:rPr>
              <a:t>for optimism! </a:t>
            </a:r>
            <a:r>
              <a:rPr lang="en-US" dirty="0" smtClean="0"/>
              <a:t>A clever choice of target functional may yet be found, for which the optimal field found from KS evolution yields a large overlap with the target in the interacting system.  </a:t>
            </a:r>
            <a:endParaRPr lang="en-US" dirty="0"/>
          </a:p>
          <a:p>
            <a:endParaRPr lang="en-US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4572000"/>
            <a:ext cx="83058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990099"/>
                </a:solidFill>
              </a:rPr>
              <a:t>Another Exercise!</a:t>
            </a:r>
          </a:p>
          <a:p>
            <a:pPr>
              <a:spcBef>
                <a:spcPct val="50000"/>
              </a:spcBef>
            </a:pPr>
            <a:r>
              <a:rPr lang="en-US" dirty="0"/>
              <a:t>Consider exciting a two electron singlet </a:t>
            </a:r>
            <a:r>
              <a:rPr lang="en-US" dirty="0" smtClean="0"/>
              <a:t>non-interacting </a:t>
            </a:r>
            <a:r>
              <a:rPr lang="en-US" dirty="0"/>
              <a:t>ground-state into its first excited state. Pretend that you have found a laser field that gets the target density exactly. Find an expression for the overlap of the state that is reached and the desired state. Evaluate this for a simple potential (</a:t>
            </a:r>
            <a:r>
              <a:rPr lang="en-US" dirty="0" err="1"/>
              <a:t>eg</a:t>
            </a:r>
            <a:r>
              <a:rPr lang="en-US" dirty="0"/>
              <a:t>. Harmonic oscillator, or hydrogen atom).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19200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… Quantum Control Difficulty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Summary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01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Exact </a:t>
            </a:r>
            <a:r>
              <a:rPr lang="en-US" sz="2000" dirty="0" err="1"/>
              <a:t>xc</a:t>
            </a:r>
            <a:r>
              <a:rPr lang="en-US" sz="2000" dirty="0"/>
              <a:t> </a:t>
            </a:r>
            <a:r>
              <a:rPr lang="en-US" sz="2000" dirty="0" err="1"/>
              <a:t>functionals</a:t>
            </a:r>
            <a:r>
              <a:rPr lang="en-US" sz="2000" dirty="0"/>
              <a:t> in TDDFT are generally memory-dependent – but adiabatic approximations are not.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Functionals</a:t>
            </a:r>
            <a:r>
              <a:rPr lang="en-US" sz="2000" dirty="0"/>
              <a:t> for more than one electron depend on the initial-state.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Several recent attempts to develop history-dependent </a:t>
            </a:r>
            <a:r>
              <a:rPr lang="en-US" sz="2000" dirty="0" err="1"/>
              <a:t>functionals</a:t>
            </a:r>
            <a:r>
              <a:rPr lang="en-US" sz="2000" dirty="0"/>
              <a:t>, none commonly used.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History-dependence and initial-state dependence are entangled with each other.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Memory appears to be an important feature to capture in many applications, like electronic quantum control processes – orbital </a:t>
            </a:r>
            <a:r>
              <a:rPr lang="en-US" sz="2000" dirty="0" err="1"/>
              <a:t>functionals</a:t>
            </a:r>
            <a:r>
              <a:rPr lang="en-US" sz="2000" dirty="0"/>
              <a:t> may be a good approach – but more study needed.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400" i="1" u="sng" dirty="0">
                <a:solidFill>
                  <a:srgbClr val="0070C0"/>
                </a:solidFill>
                <a:latin typeface="Times New Roman" pitchFamily="18" charset="0"/>
              </a:rPr>
              <a:t>Next </a:t>
            </a:r>
            <a:r>
              <a:rPr lang="en-US" sz="2400" i="1" u="sng" dirty="0" smtClean="0">
                <a:solidFill>
                  <a:srgbClr val="0070C0"/>
                </a:solidFill>
                <a:latin typeface="Times New Roman" pitchFamily="18" charset="0"/>
              </a:rPr>
              <a:t>lecture</a:t>
            </a:r>
            <a:r>
              <a:rPr lang="en-US" sz="2400" i="1" u="sng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r>
              <a:rPr lang="en-US" sz="2000" u="sng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memory in linear response – frequency-dependent kernels in double-excitations.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856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7030A0"/>
                </a:solidFill>
              </a:rPr>
              <a:t>Whence </a:t>
            </a:r>
            <a:r>
              <a:rPr lang="en-US" sz="2400" b="1" u="sng" dirty="0">
                <a:solidFill>
                  <a:srgbClr val="7030A0"/>
                </a:solidFill>
              </a:rPr>
              <a:t>Memory?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124" t="76723" r="6186"/>
          <a:stretch>
            <a:fillRect/>
          </a:stretch>
        </p:blipFill>
        <p:spPr bwMode="auto">
          <a:xfrm>
            <a:off x="1295400" y="3048000"/>
            <a:ext cx="71437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680200" y="3124200"/>
            <a:ext cx="1228725" cy="614363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14925" y="4343400"/>
            <a:ext cx="400367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functional </a:t>
            </a:r>
            <a:r>
              <a:rPr lang="en-US" sz="2000" b="1" dirty="0" smtClean="0">
                <a:solidFill>
                  <a:srgbClr val="008000"/>
                </a:solidFill>
              </a:rPr>
              <a:t>dependence: history</a:t>
            </a:r>
            <a:r>
              <a:rPr lang="en-US" sz="2000" b="1" dirty="0">
                <a:solidFill>
                  <a:srgbClr val="008000"/>
                </a:solidFill>
              </a:rPr>
              <a:t>, 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</a:rPr>
              <a:t>n(r t’&lt;t),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and, </a:t>
            </a:r>
            <a:r>
              <a:rPr lang="en-US" sz="2000" b="1" dirty="0">
                <a:solidFill>
                  <a:srgbClr val="008000"/>
                </a:solidFill>
              </a:rPr>
              <a:t>initial states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of true and KS systems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5562600" y="2514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19800" y="21336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70C0"/>
                </a:solidFill>
              </a:rPr>
              <a:t>Hartree</a:t>
            </a:r>
            <a:r>
              <a:rPr lang="en-US" dirty="0">
                <a:solidFill>
                  <a:srgbClr val="0070C0"/>
                </a:solidFill>
              </a:rPr>
              <a:t> is naturally </a:t>
            </a:r>
            <a:r>
              <a:rPr lang="en-US" i="1" dirty="0">
                <a:solidFill>
                  <a:srgbClr val="0070C0"/>
                </a:solidFill>
              </a:rPr>
              <a:t>adiabatic</a:t>
            </a:r>
            <a:r>
              <a:rPr lang="en-US" dirty="0">
                <a:solidFill>
                  <a:srgbClr val="0070C0"/>
                </a:solidFill>
              </a:rPr>
              <a:t> – depends only on instantaneous density 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994400" y="3810000"/>
            <a:ext cx="83820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2286000" y="37338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381000" y="4114800"/>
            <a:ext cx="4114800" cy="1027113"/>
            <a:chOff x="240" y="2304"/>
            <a:chExt cx="2592" cy="647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240" y="2304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</a:rPr>
                <a:t>Actually, </a:t>
              </a:r>
              <a:r>
                <a:rPr lang="en-US" dirty="0" err="1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ext</a:t>
              </a:r>
              <a:r>
                <a:rPr lang="en-US" dirty="0">
                  <a:solidFill>
                    <a:srgbClr val="0070C0"/>
                  </a:solidFill>
                </a:rPr>
                <a:t> [n,</a:t>
              </a:r>
              <a:r>
                <a:rPr lang="en-US" dirty="0">
                  <a:solidFill>
                    <a:srgbClr val="0070C0"/>
                  </a:solidFill>
                  <a:latin typeface="Symbol" pitchFamily="18" charset="2"/>
                </a:rPr>
                <a:t>Y</a:t>
              </a:r>
              <a:r>
                <a:rPr lang="en-US" sz="2000" baseline="-25000" dirty="0">
                  <a:solidFill>
                    <a:srgbClr val="0070C0"/>
                  </a:solidFill>
                </a:rPr>
                <a:t>0</a:t>
              </a:r>
              <a:r>
                <a:rPr lang="en-US" dirty="0">
                  <a:solidFill>
                    <a:srgbClr val="0070C0"/>
                  </a:solidFill>
                </a:rPr>
                <a:t>] (</a:t>
              </a:r>
              <a:r>
                <a:rPr lang="en-US" dirty="0" err="1">
                  <a:solidFill>
                    <a:srgbClr val="0070C0"/>
                  </a:solidFill>
                </a:rPr>
                <a:t>rt</a:t>
              </a:r>
              <a:r>
                <a:rPr lang="en-US" dirty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40" y="2544"/>
              <a:ext cx="259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70C0"/>
                  </a:solidFill>
                </a:rPr>
                <a:t>but as </a:t>
              </a:r>
              <a:r>
                <a:rPr lang="en-US" dirty="0" err="1">
                  <a:solidFill>
                    <a:srgbClr val="0070C0"/>
                  </a:solidFill>
                </a:rPr>
                <a:t>v</a:t>
              </a:r>
              <a:r>
                <a:rPr lang="en-US" sz="2000" baseline="-25000" dirty="0" err="1">
                  <a:solidFill>
                    <a:srgbClr val="0070C0"/>
                  </a:solidFill>
                </a:rPr>
                <a:t>ext</a:t>
              </a:r>
              <a:r>
                <a:rPr lang="en-US" dirty="0">
                  <a:solidFill>
                    <a:srgbClr val="0070C0"/>
                  </a:solidFill>
                </a:rPr>
                <a:t> is usually </a:t>
              </a:r>
              <a:r>
                <a:rPr lang="en-US" dirty="0" smtClean="0">
                  <a:solidFill>
                    <a:srgbClr val="0070C0"/>
                  </a:solidFill>
                </a:rPr>
                <a:t>prescribed, </a:t>
              </a:r>
              <a:r>
                <a:rPr lang="en-US" dirty="0">
                  <a:solidFill>
                    <a:srgbClr val="0070C0"/>
                  </a:solidFill>
                </a:rPr>
                <a:t>functional dependence not considered.</a:t>
              </a:r>
            </a:p>
          </p:txBody>
        </p:sp>
      </p:grp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514600" y="6858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/>
              <a:t>n(</a:t>
            </a:r>
            <a:r>
              <a:rPr lang="en-US" sz="2400" b="1" i="1" dirty="0"/>
              <a:t>r</a:t>
            </a:r>
            <a:r>
              <a:rPr lang="en-US" sz="2400" i="1" dirty="0"/>
              <a:t> t) </a:t>
            </a:r>
            <a:r>
              <a:rPr lang="en-US" sz="2400" dirty="0"/>
              <a:t>  		  </a:t>
            </a:r>
            <a:r>
              <a:rPr lang="en-US" sz="2400" i="1" dirty="0" err="1"/>
              <a:t>v</a:t>
            </a:r>
            <a:r>
              <a:rPr lang="en-US" sz="2400" baseline="-25000" dirty="0" err="1"/>
              <a:t>ext</a:t>
            </a:r>
            <a:r>
              <a:rPr lang="en-US" sz="2400" i="1" dirty="0"/>
              <a:t>(</a:t>
            </a:r>
            <a:r>
              <a:rPr lang="en-US" sz="2400" b="1" i="1" dirty="0"/>
              <a:t>r</a:t>
            </a:r>
            <a:r>
              <a:rPr lang="en-US" sz="2400" i="1" dirty="0"/>
              <a:t> t)</a:t>
            </a:r>
            <a:r>
              <a:rPr lang="en-US" sz="2400" dirty="0"/>
              <a:t>		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581400" y="914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1-1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28600" y="6858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Runge</a:t>
            </a:r>
            <a:r>
              <a:rPr lang="en-US" sz="2000" dirty="0" smtClean="0"/>
              <a:t>-Gross:</a:t>
            </a:r>
            <a:endParaRPr lang="en-US" sz="2000" dirty="0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276600" y="91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581400" y="45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  <a:cs typeface="Arial" charset="0"/>
              </a:rPr>
              <a:t>Y</a:t>
            </a:r>
            <a:r>
              <a:rPr lang="en-US" sz="2400" baseline="-25000" dirty="0">
                <a:latin typeface="Symbol" pitchFamily="18" charset="2"/>
                <a:cs typeface="Arial" charset="0"/>
              </a:rPr>
              <a:t>0</a:t>
            </a:r>
          </a:p>
        </p:txBody>
      </p: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457200" y="5334002"/>
            <a:ext cx="8686800" cy="1384301"/>
            <a:chOff x="288" y="3360"/>
            <a:chExt cx="5472" cy="872"/>
          </a:xfrm>
        </p:grpSpPr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288" y="3360"/>
              <a:ext cx="547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Y</a:t>
              </a:r>
              <a:r>
                <a:rPr lang="en-US" sz="2400" baseline="-25000" dirty="0">
                  <a:latin typeface="Symbol" pitchFamily="18" charset="2"/>
                </a:rPr>
                <a:t>0</a:t>
              </a:r>
              <a:r>
                <a:rPr lang="en-US" sz="2400" dirty="0">
                  <a:latin typeface="Symbol" pitchFamily="18" charset="2"/>
                </a:rPr>
                <a:t>: </a:t>
              </a:r>
              <a:r>
                <a:rPr lang="en-US" dirty="0"/>
                <a:t>the true initial state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F</a:t>
              </a:r>
              <a:r>
                <a:rPr lang="en-US" sz="2400" baseline="-25000" dirty="0"/>
                <a:t>0</a:t>
              </a:r>
              <a:r>
                <a:rPr lang="en-US" dirty="0"/>
                <a:t>: the initial state to start the KS calculation in  -- essentially any (SSD) that has same </a:t>
              </a:r>
              <a:r>
                <a:rPr lang="en-US" i="1" dirty="0"/>
                <a:t>n(r,0</a:t>
              </a:r>
              <a:r>
                <a:rPr lang="en-US" dirty="0"/>
                <a:t>) and </a:t>
              </a:r>
              <a:r>
                <a:rPr lang="en-US" i="1" dirty="0" smtClean="0"/>
                <a:t>n(r,0)</a:t>
              </a:r>
              <a:r>
                <a:rPr lang="en-US" dirty="0" smtClean="0"/>
                <a:t> as </a:t>
              </a:r>
              <a:r>
                <a:rPr lang="en-US" sz="2400" dirty="0" smtClean="0">
                  <a:latin typeface="Symbol" pitchFamily="18" charset="2"/>
                </a:rPr>
                <a:t>Y</a:t>
              </a:r>
              <a:r>
                <a:rPr lang="en-US" sz="2400" baseline="-25000" dirty="0" smtClean="0"/>
                <a:t>0</a:t>
              </a:r>
              <a:endParaRPr lang="en-US" i="1" dirty="0"/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1344" y="384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/>
                <a:t>.</a:t>
              </a:r>
              <a:endParaRPr lang="en-US" sz="2400" b="1" dirty="0"/>
            </a:p>
          </p:txBody>
        </p:sp>
      </p:grp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2362200" y="4114800"/>
            <a:ext cx="76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2514600" y="16002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/>
              <a:t>n(</a:t>
            </a:r>
            <a:r>
              <a:rPr lang="en-US" sz="2400" b="1" i="1" dirty="0"/>
              <a:t>r</a:t>
            </a:r>
            <a:r>
              <a:rPr lang="en-US" sz="2400" i="1" dirty="0"/>
              <a:t> t) </a:t>
            </a:r>
            <a:r>
              <a:rPr lang="en-US" sz="2400" dirty="0"/>
              <a:t>  		  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s</a:t>
            </a:r>
            <a:r>
              <a:rPr lang="en-US" sz="2400" i="1" dirty="0" smtClean="0"/>
              <a:t>(</a:t>
            </a:r>
            <a:r>
              <a:rPr lang="en-US" sz="2400" b="1" i="1" dirty="0" smtClean="0"/>
              <a:t>r</a:t>
            </a:r>
            <a:r>
              <a:rPr lang="en-US" sz="2400" i="1" dirty="0" smtClean="0"/>
              <a:t> </a:t>
            </a:r>
            <a:r>
              <a:rPr lang="en-US" sz="2400" i="1" dirty="0"/>
              <a:t>t)</a:t>
            </a:r>
            <a:r>
              <a:rPr lang="en-US" sz="2400" dirty="0"/>
              <a:t>		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581400" y="182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1-1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3352800" y="182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581400" y="13716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itchFamily="18" charset="2"/>
                <a:cs typeface="Arial" charset="0"/>
              </a:rPr>
              <a:t>F</a:t>
            </a:r>
            <a:r>
              <a:rPr lang="en-US" sz="2400" baseline="-25000" dirty="0" smtClean="0">
                <a:latin typeface="Symbol" pitchFamily="18" charset="2"/>
                <a:cs typeface="Arial" charset="0"/>
              </a:rPr>
              <a:t>0</a:t>
            </a:r>
            <a:endParaRPr lang="en-US" sz="2400" baseline="-25000" dirty="0">
              <a:latin typeface="Symbol" pitchFamily="18" charset="2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system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  <p:bldP spid="5131" grpId="0" animBg="1"/>
      <p:bldP spid="5132" grpId="0"/>
      <p:bldP spid="5133" grpId="0" animBg="1"/>
      <p:bldP spid="5140" grpId="0" animBg="1"/>
      <p:bldP spid="22" grpId="0"/>
      <p:bldP spid="23" grpId="0"/>
      <p:bldP spid="24" grpId="0" animBg="1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990099"/>
                </a:solidFill>
              </a:rPr>
              <a:t>A Final Exercise!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For a one-electron ground-state, the KS </a:t>
            </a:r>
            <a:r>
              <a:rPr lang="en-US" sz="2000" dirty="0" smtClean="0"/>
              <a:t>potential-functional, </a:t>
            </a:r>
            <a:r>
              <a:rPr lang="en-US" sz="2000" dirty="0"/>
              <a:t>determined by inversion of the TDKS </a:t>
            </a:r>
            <a:r>
              <a:rPr lang="en-US" sz="2000" dirty="0" err="1" smtClean="0"/>
              <a:t>eqn</a:t>
            </a:r>
            <a:r>
              <a:rPr lang="en-US" sz="2000" dirty="0" smtClean="0"/>
              <a:t>, defines an exact adiabatic KS potential, which could be written as:</a:t>
            </a:r>
            <a:endParaRPr lang="en-US" sz="2000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411538"/>
            <a:ext cx="85344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Now consider beginning an adiabatic calculation in the first excited state of the 1-d harmonic oscillator. What would the initial exact </a:t>
            </a:r>
            <a:r>
              <a:rPr lang="en-US" sz="2000" i="1" dirty="0"/>
              <a:t>adiabatic </a:t>
            </a:r>
            <a:r>
              <a:rPr lang="en-US" sz="2000" dirty="0"/>
              <a:t>KS potential be at this time be? 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(Hint: Inserting its density into the </a:t>
            </a:r>
            <a:r>
              <a:rPr lang="en-US" sz="2000" i="1" dirty="0" err="1">
                <a:latin typeface="Times New Roman" pitchFamily="18" charset="0"/>
              </a:rPr>
              <a:t>eqn</a:t>
            </a:r>
            <a:r>
              <a:rPr lang="en-US" sz="2000" i="1" dirty="0">
                <a:latin typeface="Times New Roman" pitchFamily="18" charset="0"/>
              </a:rPr>
              <a:t> above, you should find a singularity  in the adiabatic potential at the origin of the form</a:t>
            </a:r>
            <a:r>
              <a:rPr lang="en-US" sz="2000" i="1" dirty="0">
                <a:latin typeface="Symbol" pitchFamily="18" charset="2"/>
              </a:rPr>
              <a:t> </a:t>
            </a:r>
            <a:r>
              <a:rPr lang="en-US" sz="2400" i="1" dirty="0">
                <a:latin typeface="Symbol" pitchFamily="18" charset="2"/>
              </a:rPr>
              <a:t>d</a:t>
            </a:r>
            <a:r>
              <a:rPr lang="en-US" sz="2000" i="1" dirty="0">
                <a:latin typeface="Times New Roman" pitchFamily="18" charset="0"/>
              </a:rPr>
              <a:t>(x)/|x| -- unphysical and not allowed! )</a:t>
            </a:r>
          </a:p>
          <a:p>
            <a:pPr>
              <a:spcBef>
                <a:spcPct val="50000"/>
              </a:spcBef>
            </a:pPr>
            <a:endParaRPr lang="en-US" sz="2000" i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/>
              <a:t>(Note that we wouldn’t usually use a density-</a:t>
            </a:r>
            <a:r>
              <a:rPr lang="en-US" sz="1600" dirty="0" err="1"/>
              <a:t>fnal</a:t>
            </a:r>
            <a:r>
              <a:rPr lang="en-US" sz="1600" dirty="0"/>
              <a:t> for </a:t>
            </a:r>
            <a:r>
              <a:rPr lang="en-US" sz="1600" dirty="0" err="1"/>
              <a:t>v</a:t>
            </a:r>
            <a:r>
              <a:rPr lang="en-US" sz="1600" baseline="-25000" dirty="0" err="1"/>
              <a:t>s</a:t>
            </a:r>
            <a:r>
              <a:rPr lang="en-US" sz="1600" dirty="0"/>
              <a:t> – we only use a </a:t>
            </a:r>
            <a:r>
              <a:rPr lang="en-US" sz="1600" dirty="0" err="1"/>
              <a:t>fnal</a:t>
            </a:r>
            <a:r>
              <a:rPr lang="en-US" sz="1600" dirty="0"/>
              <a:t> for </a:t>
            </a:r>
            <a:r>
              <a:rPr lang="en-US" sz="1600" dirty="0" err="1"/>
              <a:t>v</a:t>
            </a:r>
            <a:r>
              <a:rPr lang="en-US" sz="1600" baseline="-25000" dirty="0" err="1"/>
              <a:t>xc</a:t>
            </a:r>
            <a:r>
              <a:rPr lang="en-US" sz="1600" dirty="0"/>
              <a:t>, as </a:t>
            </a:r>
            <a:r>
              <a:rPr lang="en-US" sz="1600" dirty="0" err="1"/>
              <a:t>v</a:t>
            </a:r>
            <a:r>
              <a:rPr lang="en-US" sz="1600" baseline="-25000" dirty="0" err="1"/>
              <a:t>ext</a:t>
            </a:r>
            <a:r>
              <a:rPr lang="en-US" sz="1600" dirty="0"/>
              <a:t> is given by problem at hand. But for the purposes of this exercise, treat </a:t>
            </a:r>
            <a:r>
              <a:rPr lang="en-US" sz="1600" dirty="0" err="1"/>
              <a:t>v</a:t>
            </a:r>
            <a:r>
              <a:rPr lang="en-US" sz="1600" baseline="-25000" dirty="0" err="1"/>
              <a:t>s</a:t>
            </a:r>
            <a:r>
              <a:rPr lang="en-US" sz="1600" dirty="0"/>
              <a:t> as a density </a:t>
            </a:r>
            <a:r>
              <a:rPr lang="en-US" sz="1600" dirty="0" err="1"/>
              <a:t>fnal</a:t>
            </a:r>
            <a:r>
              <a:rPr lang="en-US" sz="1600" dirty="0"/>
              <a:t> as above)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14600"/>
            <a:ext cx="29067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To illustrate how the adiabatic approx can go wrong, can even just consider a </a:t>
            </a:r>
            <a:r>
              <a:rPr lang="en-US" sz="2000" b="1" i="1"/>
              <a:t>stationary excited state</a:t>
            </a:r>
            <a:r>
              <a:rPr lang="en-US" sz="20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Memory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Memory can be thought to arise from using </a:t>
            </a:r>
            <a:r>
              <a:rPr lang="en-US" sz="2000" dirty="0"/>
              <a:t>a </a:t>
            </a:r>
            <a:r>
              <a:rPr lang="en-US" sz="2000" i="1" dirty="0"/>
              <a:t>reduced </a:t>
            </a:r>
            <a:r>
              <a:rPr lang="en-US" sz="2000" dirty="0"/>
              <a:t>variable, </a:t>
            </a:r>
            <a:r>
              <a:rPr lang="en-US" sz="2000" i="1" dirty="0"/>
              <a:t>n</a:t>
            </a:r>
            <a:r>
              <a:rPr lang="en-US" sz="2000" dirty="0"/>
              <a:t>(</a:t>
            </a:r>
            <a:r>
              <a:rPr lang="en-US" sz="2000" dirty="0" err="1"/>
              <a:t>r,t</a:t>
            </a:r>
            <a:r>
              <a:rPr lang="en-US" sz="2000" dirty="0" smtClean="0"/>
              <a:t>): </a:t>
            </a:r>
            <a:r>
              <a:rPr lang="en-US" sz="2000" dirty="0"/>
              <a:t> </a:t>
            </a:r>
            <a:r>
              <a:rPr lang="en-US" sz="2000" dirty="0" smtClean="0"/>
              <a:t> tracing </a:t>
            </a:r>
            <a:r>
              <a:rPr lang="en-US" sz="2000" dirty="0"/>
              <a:t>over N-1 spatial variables </a:t>
            </a:r>
            <a:r>
              <a:rPr lang="en-US" sz="2000" dirty="0">
                <a:sym typeface="Wingdings" pitchFamily="2" charset="2"/>
              </a:rPr>
              <a:t> memory-dependence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/>
          <a:srcRect l="67506" t="78415" r="5246" b="4099"/>
          <a:stretch/>
        </p:blipFill>
        <p:spPr bwMode="auto">
          <a:xfrm>
            <a:off x="685800" y="990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066800" y="914400"/>
            <a:ext cx="1304925" cy="762000"/>
          </a:xfrm>
          <a:prstGeom prst="ellips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29000" y="838200"/>
            <a:ext cx="5715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functional </a:t>
            </a:r>
            <a:r>
              <a:rPr lang="en-US" sz="2000" b="1" dirty="0" smtClean="0">
                <a:solidFill>
                  <a:srgbClr val="0070C0"/>
                </a:solidFill>
              </a:rPr>
              <a:t>depend</a:t>
            </a:r>
            <a:r>
              <a:rPr lang="en-US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on history,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</a:rPr>
              <a:t>n(r t’&lt;t),</a:t>
            </a:r>
            <a:r>
              <a:rPr lang="en-US" sz="2000" b="1" dirty="0">
                <a:solidFill>
                  <a:srgbClr val="0070C0"/>
                </a:solidFill>
              </a:rPr>
              <a:t> and on initial states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of true and KS systems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362200" y="990600"/>
            <a:ext cx="990600" cy="762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6200" y="3667264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Almost </a:t>
            </a:r>
            <a:r>
              <a:rPr lang="en-US" sz="2000" dirty="0">
                <a:solidFill>
                  <a:schemeClr val="tx2"/>
                </a:solidFill>
              </a:rPr>
              <a:t>all </a:t>
            </a:r>
            <a:r>
              <a:rPr lang="en-US" sz="2000" dirty="0" smtClean="0">
                <a:solidFill>
                  <a:schemeClr val="tx2"/>
                </a:solidFill>
              </a:rPr>
              <a:t>calculations today </a:t>
            </a:r>
            <a:r>
              <a:rPr lang="en-US" sz="2000" dirty="0">
                <a:solidFill>
                  <a:schemeClr val="tx2"/>
                </a:solidFill>
              </a:rPr>
              <a:t>ignore </a:t>
            </a:r>
            <a:r>
              <a:rPr lang="en-US" sz="2000" dirty="0" smtClean="0">
                <a:solidFill>
                  <a:schemeClr val="tx2"/>
                </a:solidFill>
              </a:rPr>
              <a:t>memory, </a:t>
            </a:r>
            <a:r>
              <a:rPr lang="en-US" sz="2000" dirty="0">
                <a:solidFill>
                  <a:schemeClr val="tx2"/>
                </a:solidFill>
              </a:rPr>
              <a:t>and use </a:t>
            </a:r>
            <a:r>
              <a:rPr lang="en-US" sz="2000" dirty="0" smtClean="0">
                <a:solidFill>
                  <a:schemeClr val="tx2"/>
                </a:solidFill>
              </a:rPr>
              <a:t>an</a:t>
            </a:r>
          </a:p>
          <a:p>
            <a:pPr eaLnBrk="0" hangingPunct="0"/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		 </a:t>
            </a:r>
            <a:r>
              <a:rPr lang="en-US" sz="2000" b="1" dirty="0">
                <a:solidFill>
                  <a:srgbClr val="008000"/>
                </a:solidFill>
              </a:rPr>
              <a:t>adiabatic approximation</a:t>
            </a:r>
            <a:r>
              <a:rPr lang="en-US" sz="2000" b="1" dirty="0" smtClean="0">
                <a:solidFill>
                  <a:srgbClr val="008000"/>
                </a:solidFill>
              </a:rPr>
              <a:t>:</a:t>
            </a:r>
          </a:p>
          <a:p>
            <a:pPr eaLnBrk="0" hangingPunct="0"/>
            <a:r>
              <a:rPr lang="en-US" sz="2000" dirty="0" smtClean="0">
                <a:solidFill>
                  <a:srgbClr val="008000"/>
                </a:solidFill>
              </a:rPr>
              <a:t>         input </a:t>
            </a:r>
            <a:r>
              <a:rPr lang="en-US" sz="2000" dirty="0">
                <a:solidFill>
                  <a:srgbClr val="008000"/>
                </a:solidFill>
              </a:rPr>
              <a:t>instantaneous </a:t>
            </a:r>
            <a:r>
              <a:rPr lang="en-US" sz="2000" dirty="0" smtClean="0">
                <a:solidFill>
                  <a:srgbClr val="008000"/>
                </a:solidFill>
              </a:rPr>
              <a:t>density into </a:t>
            </a:r>
            <a:r>
              <a:rPr lang="en-US" sz="2000" dirty="0">
                <a:solidFill>
                  <a:srgbClr val="008000"/>
                </a:solidFill>
              </a:rPr>
              <a:t>a ground-state approximation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648200"/>
            <a:ext cx="50704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381000" y="5365750"/>
            <a:ext cx="6875463" cy="1492250"/>
            <a:chOff x="920" y="2208"/>
            <a:chExt cx="4331" cy="940"/>
          </a:xfrm>
        </p:grpSpPr>
        <p:pic>
          <p:nvPicPr>
            <p:cNvPr id="4097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0" y="2208"/>
              <a:ext cx="3823" cy="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097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1" y="2620"/>
              <a:ext cx="404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04800" y="19812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Also, for </a:t>
            </a:r>
            <a:r>
              <a:rPr lang="en-US" sz="2000" dirty="0" smtClean="0"/>
              <a:t>a general observable: A[</a:t>
            </a:r>
            <a:r>
              <a:rPr lang="en-US" sz="2000" i="1" dirty="0" smtClean="0"/>
              <a:t>n</a:t>
            </a:r>
            <a:r>
              <a:rPr lang="en-US" sz="2000" dirty="0" smtClean="0"/>
              <a:t>;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0</a:t>
            </a:r>
            <a:r>
              <a:rPr lang="en-US" sz="2000" dirty="0"/>
              <a:t>] 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4343400" y="1676400"/>
            <a:ext cx="609600" cy="3048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8" grpId="0"/>
      <p:bldP spid="40973" grpId="0"/>
      <p:bldP spid="409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Next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>
                <a:solidFill>
                  <a:schemeClr val="accent2"/>
                </a:solidFill>
              </a:rPr>
              <a:t>will play with some </a:t>
            </a:r>
            <a:r>
              <a:rPr lang="en-US" sz="2400" dirty="0" smtClean="0">
                <a:solidFill>
                  <a:schemeClr val="accent2"/>
                </a:solidFill>
              </a:rPr>
              <a:t>examples to clarify </a:t>
            </a:r>
            <a:r>
              <a:rPr lang="en-US" sz="2400" dirty="0">
                <a:solidFill>
                  <a:schemeClr val="accent2"/>
                </a:solidFill>
              </a:rPr>
              <a:t>what is meant by memory, and uncover some exact properties of memory-dependence.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Let’s start with initial-state dependence.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19022"/>
            <a:ext cx="2514600" cy="695528"/>
          </a:xfrm>
          <a:noFill/>
          <a:ln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8600" y="2526268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But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is </a:t>
            </a:r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there </a:t>
            </a:r>
            <a:r>
              <a:rPr lang="en-US" sz="2000" b="1" dirty="0" smtClean="0">
                <a:solidFill>
                  <a:srgbClr val="0070C0"/>
                </a:solidFill>
                <a:cs typeface="Arial" charset="0"/>
              </a:rPr>
              <a:t>ISD in actuality?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1295400" y="1371600"/>
            <a:ext cx="10668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33600" y="0"/>
            <a:ext cx="517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u="sng" dirty="0">
                <a:solidFill>
                  <a:srgbClr val="7030A0"/>
                </a:solidFill>
              </a:rPr>
              <a:t>Initial-state dependence (ISD)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 l="4124" t="76723" r="76512" b="3386"/>
          <a:stretch>
            <a:fillRect/>
          </a:stretch>
        </p:blipFill>
        <p:spPr bwMode="auto">
          <a:xfrm>
            <a:off x="6629400" y="1331850"/>
            <a:ext cx="1905000" cy="9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391400" y="1600200"/>
            <a:ext cx="533400" cy="4572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3581400" y="1524000"/>
            <a:ext cx="2362200" cy="685800"/>
            <a:chOff x="2256" y="624"/>
            <a:chExt cx="1488" cy="432"/>
          </a:xfrm>
        </p:grpSpPr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5"/>
            <a:srcRect r="44118" b="-1819"/>
            <a:stretch>
              <a:fillRect/>
            </a:stretch>
          </p:blipFill>
          <p:spPr bwMode="auto">
            <a:xfrm>
              <a:off x="2256" y="624"/>
              <a:ext cx="9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3"/>
            <a:srcRect l="68085" t="20512" r="-2127" b="-2563"/>
            <a:stretch>
              <a:fillRect/>
            </a:stretch>
          </p:blipFill>
          <p:spPr bwMode="auto">
            <a:xfrm>
              <a:off x="3168" y="672"/>
              <a:ext cx="5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4495800" y="1676400"/>
            <a:ext cx="76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572000" y="1524000"/>
            <a:ext cx="685800" cy="609600"/>
          </a:xfrm>
          <a:prstGeom prst="ellips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1632397" y="3479452"/>
            <a:ext cx="4038600" cy="1371600"/>
            <a:chOff x="192" y="2160"/>
            <a:chExt cx="2544" cy="864"/>
          </a:xfrm>
        </p:grpSpPr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V="1">
              <a:off x="1104" y="220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192" y="2880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auto">
            <a:xfrm>
              <a:off x="1104" y="2304"/>
              <a:ext cx="1440" cy="41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44" y="72"/>
                </a:cxn>
                <a:cxn ang="0">
                  <a:pos x="240" y="24"/>
                </a:cxn>
                <a:cxn ang="0">
                  <a:pos x="384" y="24"/>
                </a:cxn>
                <a:cxn ang="0">
                  <a:pos x="576" y="168"/>
                </a:cxn>
                <a:cxn ang="0">
                  <a:pos x="672" y="264"/>
                </a:cxn>
                <a:cxn ang="0">
                  <a:pos x="864" y="360"/>
                </a:cxn>
                <a:cxn ang="0">
                  <a:pos x="1056" y="408"/>
                </a:cxn>
                <a:cxn ang="0">
                  <a:pos x="1152" y="408"/>
                </a:cxn>
                <a:cxn ang="0">
                  <a:pos x="1248" y="408"/>
                </a:cxn>
                <a:cxn ang="0">
                  <a:pos x="1344" y="360"/>
                </a:cxn>
                <a:cxn ang="0">
                  <a:pos x="1440" y="264"/>
                </a:cxn>
              </a:cxnLst>
              <a:rect l="0" t="0" r="r" b="b"/>
              <a:pathLst>
                <a:path w="1440" h="416">
                  <a:moveTo>
                    <a:pt x="0" y="216"/>
                  </a:moveTo>
                  <a:cubicBezTo>
                    <a:pt x="52" y="160"/>
                    <a:pt x="104" y="104"/>
                    <a:pt x="144" y="72"/>
                  </a:cubicBezTo>
                  <a:cubicBezTo>
                    <a:pt x="184" y="40"/>
                    <a:pt x="200" y="32"/>
                    <a:pt x="240" y="24"/>
                  </a:cubicBezTo>
                  <a:cubicBezTo>
                    <a:pt x="280" y="16"/>
                    <a:pt x="328" y="0"/>
                    <a:pt x="384" y="24"/>
                  </a:cubicBezTo>
                  <a:cubicBezTo>
                    <a:pt x="440" y="48"/>
                    <a:pt x="528" y="128"/>
                    <a:pt x="576" y="168"/>
                  </a:cubicBezTo>
                  <a:cubicBezTo>
                    <a:pt x="624" y="208"/>
                    <a:pt x="624" y="232"/>
                    <a:pt x="672" y="264"/>
                  </a:cubicBezTo>
                  <a:cubicBezTo>
                    <a:pt x="720" y="296"/>
                    <a:pt x="800" y="336"/>
                    <a:pt x="864" y="360"/>
                  </a:cubicBezTo>
                  <a:cubicBezTo>
                    <a:pt x="928" y="384"/>
                    <a:pt x="1008" y="400"/>
                    <a:pt x="1056" y="408"/>
                  </a:cubicBezTo>
                  <a:cubicBezTo>
                    <a:pt x="1104" y="416"/>
                    <a:pt x="1120" y="408"/>
                    <a:pt x="1152" y="408"/>
                  </a:cubicBezTo>
                  <a:cubicBezTo>
                    <a:pt x="1184" y="408"/>
                    <a:pt x="1216" y="416"/>
                    <a:pt x="1248" y="408"/>
                  </a:cubicBezTo>
                  <a:cubicBezTo>
                    <a:pt x="1280" y="400"/>
                    <a:pt x="1312" y="384"/>
                    <a:pt x="1344" y="360"/>
                  </a:cubicBezTo>
                  <a:cubicBezTo>
                    <a:pt x="1376" y="336"/>
                    <a:pt x="1408" y="300"/>
                    <a:pt x="1440" y="2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1536" y="2160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n (r t)</a:t>
              </a:r>
            </a:p>
          </p:txBody>
        </p:sp>
      </p:grp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60797" y="3327052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Evolve </a:t>
            </a:r>
            <a:r>
              <a:rPr lang="en-US" sz="2000" b="1" dirty="0">
                <a:latin typeface="Symbol" pitchFamily="18" charset="2"/>
              </a:rPr>
              <a:t>Y</a:t>
            </a:r>
            <a:r>
              <a:rPr lang="en-US" sz="2000" b="1" baseline="-25000" dirty="0"/>
              <a:t>0</a:t>
            </a:r>
            <a:r>
              <a:rPr lang="en-US" sz="2000" b="1" dirty="0"/>
              <a:t> in v(t)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endParaRPr lang="en-US" sz="2400" b="1" dirty="0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90500" y="596345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If no, then  ISD redundant, i.e. the functional dependence on the density is enough. </a:t>
            </a: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6744147" y="3784252"/>
            <a:ext cx="2590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993366"/>
                </a:solidFill>
              </a:rPr>
              <a:t>The answer is</a:t>
            </a:r>
            <a:r>
              <a:rPr lang="en-US" sz="2000" dirty="0">
                <a:solidFill>
                  <a:srgbClr val="993366"/>
                </a:solidFill>
              </a:rPr>
              <a:t>:     </a:t>
            </a:r>
          </a:p>
          <a:p>
            <a:r>
              <a:rPr lang="en-US" sz="2000" dirty="0">
                <a:solidFill>
                  <a:srgbClr val="993366"/>
                </a:solidFill>
              </a:rPr>
              <a:t>No! for one electron, but,  </a:t>
            </a:r>
          </a:p>
          <a:p>
            <a:r>
              <a:rPr lang="en-US" sz="2000" dirty="0">
                <a:solidFill>
                  <a:srgbClr val="993366"/>
                </a:solidFill>
              </a:rPr>
              <a:t>Yes! for 2 or more electrons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5213797" y="462245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" y="762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1-1 </a:t>
            </a:r>
            <a:r>
              <a:rPr lang="en-US" i="1" dirty="0" smtClean="0"/>
              <a:t>n-v</a:t>
            </a:r>
            <a:r>
              <a:rPr lang="en-US" dirty="0" smtClean="0"/>
              <a:t> mapping formally depends on the initial-state.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5832" y="4851052"/>
            <a:ext cx="6200329" cy="1002237"/>
            <a:chOff x="756096" y="4710158"/>
            <a:chExt cx="6200329" cy="1002237"/>
          </a:xfrm>
        </p:grpSpPr>
        <p:grpSp>
          <p:nvGrpSpPr>
            <p:cNvPr id="44064" name="Group 32"/>
            <p:cNvGrpSpPr>
              <a:grpSpLocks/>
            </p:cNvGrpSpPr>
            <p:nvPr/>
          </p:nvGrpSpPr>
          <p:grpSpPr bwMode="auto">
            <a:xfrm>
              <a:off x="2111375" y="5131370"/>
              <a:ext cx="4845050" cy="581025"/>
              <a:chOff x="1824" y="3744"/>
              <a:chExt cx="3052" cy="366"/>
            </a:xfrm>
          </p:grpSpPr>
          <p:sp>
            <p:nvSpPr>
              <p:cNvPr id="44061" name="Text Box 29"/>
              <p:cNvSpPr txBox="1">
                <a:spLocks noChangeArrowheads="1"/>
              </p:cNvSpPr>
              <p:nvPr/>
            </p:nvSpPr>
            <p:spPr bwMode="auto">
              <a:xfrm>
                <a:off x="1824" y="3860"/>
                <a:ext cx="30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evolving </a:t>
                </a:r>
                <a:r>
                  <a:rPr lang="en-US" sz="2000" b="1" dirty="0">
                    <a:solidFill>
                      <a:srgbClr val="0070C0"/>
                    </a:solidFill>
                    <a:latin typeface="Symbol" pitchFamily="18" charset="2"/>
                  </a:rPr>
                  <a:t>Y</a:t>
                </a:r>
                <a:r>
                  <a:rPr lang="en-US" sz="2000" b="1" baseline="-25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in v (t) </a:t>
                </a:r>
                <a:r>
                  <a:rPr lang="en-US" sz="2000" b="1" dirty="0">
                    <a:solidFill>
                      <a:srgbClr val="0070C0"/>
                    </a:solidFill>
                    <a:sym typeface="Wingdings" pitchFamily="2" charset="2"/>
                  </a:rPr>
                  <a:t> same n ?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062" name="Text Box 30"/>
              <p:cNvSpPr txBox="1">
                <a:spLocks noChangeArrowheads="1"/>
              </p:cNvSpPr>
              <p:nvPr/>
            </p:nvSpPr>
            <p:spPr bwMode="auto">
              <a:xfrm rot="21215103" flipH="1">
                <a:off x="2928" y="3744"/>
                <a:ext cx="49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70C0"/>
                    </a:solidFill>
                  </a:rPr>
                  <a:t>~</a:t>
                </a:r>
                <a:r>
                  <a:rPr lang="en-US" sz="2400">
                    <a:solidFill>
                      <a:srgbClr val="0070C0"/>
                    </a:solidFill>
                  </a:rPr>
                  <a:t> </a:t>
                </a:r>
              </a:p>
            </p:txBody>
          </p:sp>
          <p:sp>
            <p:nvSpPr>
              <p:cNvPr id="44063" name="Text Box 31"/>
              <p:cNvSpPr txBox="1">
                <a:spLocks noChangeArrowheads="1"/>
              </p:cNvSpPr>
              <p:nvPr/>
            </p:nvSpPr>
            <p:spPr bwMode="auto">
              <a:xfrm rot="21477326">
                <a:off x="2496" y="3744"/>
                <a:ext cx="6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~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56096" y="4931315"/>
              <a:ext cx="526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? Does there </a:t>
              </a:r>
              <a:r>
                <a:rPr lang="en-US" sz="2000" b="1" dirty="0">
                  <a:solidFill>
                    <a:srgbClr val="0070C0"/>
                  </a:solidFill>
                </a:rPr>
                <a:t>even 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exist another </a:t>
              </a:r>
              <a:r>
                <a:rPr lang="en-US" sz="2000" b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Y</a:t>
              </a:r>
              <a:r>
                <a:rPr lang="en-US" sz="2000" b="1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</a:rPr>
                <a:t>s.t.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2958" y="471015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~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9" grpId="0"/>
      <p:bldP spid="44065" grpId="0"/>
      <p:bldP spid="44066" grpId="0"/>
      <p:bldP spid="44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04800" y="304800"/>
            <a:ext cx="8839200" cy="823913"/>
            <a:chOff x="192" y="2976"/>
            <a:chExt cx="5568" cy="519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92" y="2976"/>
              <a:ext cx="4224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/>
                <a:t>ISD? One electron case: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Can                 and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208" y="3264"/>
              <a:ext cx="3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be found, that evolve with the same density for all </a:t>
              </a:r>
              <a:r>
                <a:rPr lang="en-US" i="1"/>
                <a:t>t </a:t>
              </a:r>
              <a:r>
                <a:rPr lang="en-US"/>
                <a:t>?</a:t>
              </a:r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264"/>
              <a:ext cx="528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6" y="3264"/>
              <a:ext cx="57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91000" y="137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4953000" y="1066800"/>
            <a:ext cx="2057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371600"/>
            <a:ext cx="3429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819400" y="19812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</a:t>
            </a:r>
            <a:r>
              <a:rPr lang="en-US" dirty="0">
                <a:latin typeface="Symbol" pitchFamily="18" charset="2"/>
              </a:rPr>
              <a:t>a </a:t>
            </a:r>
            <a:r>
              <a:rPr lang="en-US" dirty="0"/>
              <a:t>is a real spatially-dependent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81000" y="2438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Also, must have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895600"/>
            <a:ext cx="3429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900363"/>
            <a:ext cx="3505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47800" y="37338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using </a:t>
            </a:r>
            <a:r>
              <a:rPr lang="en-US" sz="1600" dirty="0" err="1"/>
              <a:t>eqn</a:t>
            </a:r>
            <a:r>
              <a:rPr lang="en-US" sz="1600" dirty="0"/>
              <a:t> of continuity, 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with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4419600" y="3352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733800"/>
            <a:ext cx="2819400" cy="34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4173919"/>
            <a:ext cx="5181600" cy="57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762000" y="6248400"/>
            <a:ext cx="2425700" cy="366713"/>
            <a:chOff x="480" y="3888"/>
            <a:chExt cx="1528" cy="231"/>
          </a:xfrm>
        </p:grpSpPr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480" y="388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>
                  <a:sym typeface="Wingdings" pitchFamily="2" charset="2"/>
                </a:rPr>
                <a:t></a:t>
              </a:r>
              <a:r>
                <a:rPr lang="en-US"/>
                <a:t> </a:t>
              </a:r>
            </a:p>
          </p:txBody>
        </p:sp>
        <p:pic>
          <p:nvPicPr>
            <p:cNvPr id="11285" name="Picture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8" y="3888"/>
              <a:ext cx="124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3505200" y="6216650"/>
            <a:ext cx="5638800" cy="382588"/>
            <a:chOff x="2208" y="3916"/>
            <a:chExt cx="3552" cy="241"/>
          </a:xfrm>
        </p:grpSpPr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2208" y="3916"/>
              <a:ext cx="3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>
                  <a:sym typeface="Wingdings" pitchFamily="2" charset="2"/>
                </a:rPr>
                <a:t> </a:t>
              </a:r>
              <a:r>
                <a:rPr lang="en-US"/>
                <a:t>        and         differ only by irrelevant t-dep phase</a:t>
              </a:r>
            </a:p>
          </p:txBody>
        </p:sp>
        <p:pic>
          <p:nvPicPr>
            <p:cNvPr id="11288" name="Picture 2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96" y="3964"/>
              <a:ext cx="17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96" y="3916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290" name="Group 26"/>
          <p:cNvGrpSpPr>
            <a:grpSpLocks/>
          </p:cNvGrpSpPr>
          <p:nvPr/>
        </p:nvGrpSpPr>
        <p:grpSpPr bwMode="auto">
          <a:xfrm>
            <a:off x="0" y="5029202"/>
            <a:ext cx="9144000" cy="1057276"/>
            <a:chOff x="0" y="3168"/>
            <a:chExt cx="5760" cy="666"/>
          </a:xfrm>
        </p:grpSpPr>
        <p:grpSp>
          <p:nvGrpSpPr>
            <p:cNvPr id="11291" name="Group 27"/>
            <p:cNvGrpSpPr>
              <a:grpSpLocks/>
            </p:cNvGrpSpPr>
            <p:nvPr/>
          </p:nvGrpSpPr>
          <p:grpSpPr bwMode="auto">
            <a:xfrm>
              <a:off x="0" y="3216"/>
              <a:ext cx="5367" cy="618"/>
              <a:chOff x="240" y="3264"/>
              <a:chExt cx="5367" cy="618"/>
            </a:xfrm>
          </p:grpSpPr>
          <p:pic>
            <p:nvPicPr>
              <p:cNvPr id="11292" name="Picture 28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40" y="3264"/>
                <a:ext cx="5074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93" name="Text Box 29"/>
              <p:cNvSpPr txBox="1">
                <a:spLocks noChangeArrowheads="1"/>
              </p:cNvSpPr>
              <p:nvPr/>
            </p:nvSpPr>
            <p:spPr bwMode="auto">
              <a:xfrm>
                <a:off x="3735" y="3651"/>
                <a:ext cx="18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accent2"/>
                    </a:solidFill>
                  </a:rPr>
                  <a:t>everywhere non-negative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1294" name="AutoShape 30"/>
              <p:cNvSpPr>
                <a:spLocks/>
              </p:cNvSpPr>
              <p:nvPr/>
            </p:nvSpPr>
            <p:spPr bwMode="auto">
              <a:xfrm rot="16200000" flipH="1">
                <a:off x="4560" y="2976"/>
                <a:ext cx="144" cy="1296"/>
              </a:xfrm>
              <a:prstGeom prst="rightBrace">
                <a:avLst>
                  <a:gd name="adj1" fmla="val 75000"/>
                  <a:gd name="adj2" fmla="val 52708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5136" y="3312"/>
              <a:ext cx="6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+ surface term</a:t>
              </a:r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 flipV="1">
              <a:off x="5280" y="3168"/>
              <a:ext cx="192" cy="480"/>
            </a:xfrm>
            <a:prstGeom prst="lin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304800" y="3200400"/>
            <a:ext cx="381000" cy="2133600"/>
          </a:xfrm>
          <a:prstGeom prst="curvedRightArrow">
            <a:avLst>
              <a:gd name="adj1" fmla="val 124000"/>
              <a:gd name="adj2" fmla="val 248000"/>
              <a:gd name="adj3" fmla="val 33333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u="sng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066800" y="3352800"/>
            <a:ext cx="7010400" cy="1588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74" grpId="0"/>
      <p:bldP spid="11275" grpId="0"/>
      <p:bldP spid="11278" grpId="0"/>
      <p:bldP spid="11279" grpId="0" animBg="1"/>
      <p:bldP spid="11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So, for </a:t>
            </a:r>
            <a:r>
              <a:rPr lang="en-US" sz="2400" u="sng" dirty="0"/>
              <a:t>one electron</a:t>
            </a:r>
            <a:r>
              <a:rPr lang="en-US" sz="2400" dirty="0"/>
              <a:t>:</a:t>
            </a: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514600" y="1371600"/>
            <a:ext cx="4038600" cy="1371600"/>
            <a:chOff x="192" y="2160"/>
            <a:chExt cx="2544" cy="864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1104" y="220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192" y="2880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1104" y="2304"/>
              <a:ext cx="1440" cy="41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44" y="72"/>
                </a:cxn>
                <a:cxn ang="0">
                  <a:pos x="240" y="24"/>
                </a:cxn>
                <a:cxn ang="0">
                  <a:pos x="384" y="24"/>
                </a:cxn>
                <a:cxn ang="0">
                  <a:pos x="576" y="168"/>
                </a:cxn>
                <a:cxn ang="0">
                  <a:pos x="672" y="264"/>
                </a:cxn>
                <a:cxn ang="0">
                  <a:pos x="864" y="360"/>
                </a:cxn>
                <a:cxn ang="0">
                  <a:pos x="1056" y="408"/>
                </a:cxn>
                <a:cxn ang="0">
                  <a:pos x="1152" y="408"/>
                </a:cxn>
                <a:cxn ang="0">
                  <a:pos x="1248" y="408"/>
                </a:cxn>
                <a:cxn ang="0">
                  <a:pos x="1344" y="360"/>
                </a:cxn>
                <a:cxn ang="0">
                  <a:pos x="1440" y="264"/>
                </a:cxn>
              </a:cxnLst>
              <a:rect l="0" t="0" r="r" b="b"/>
              <a:pathLst>
                <a:path w="1440" h="416">
                  <a:moveTo>
                    <a:pt x="0" y="216"/>
                  </a:moveTo>
                  <a:cubicBezTo>
                    <a:pt x="52" y="160"/>
                    <a:pt x="104" y="104"/>
                    <a:pt x="144" y="72"/>
                  </a:cubicBezTo>
                  <a:cubicBezTo>
                    <a:pt x="184" y="40"/>
                    <a:pt x="200" y="32"/>
                    <a:pt x="240" y="24"/>
                  </a:cubicBezTo>
                  <a:cubicBezTo>
                    <a:pt x="280" y="16"/>
                    <a:pt x="328" y="0"/>
                    <a:pt x="384" y="24"/>
                  </a:cubicBezTo>
                  <a:cubicBezTo>
                    <a:pt x="440" y="48"/>
                    <a:pt x="528" y="128"/>
                    <a:pt x="576" y="168"/>
                  </a:cubicBezTo>
                  <a:cubicBezTo>
                    <a:pt x="624" y="208"/>
                    <a:pt x="624" y="232"/>
                    <a:pt x="672" y="264"/>
                  </a:cubicBezTo>
                  <a:cubicBezTo>
                    <a:pt x="720" y="296"/>
                    <a:pt x="800" y="336"/>
                    <a:pt x="864" y="360"/>
                  </a:cubicBezTo>
                  <a:cubicBezTo>
                    <a:pt x="928" y="384"/>
                    <a:pt x="1008" y="400"/>
                    <a:pt x="1056" y="408"/>
                  </a:cubicBezTo>
                  <a:cubicBezTo>
                    <a:pt x="1104" y="416"/>
                    <a:pt x="1120" y="408"/>
                    <a:pt x="1152" y="408"/>
                  </a:cubicBezTo>
                  <a:cubicBezTo>
                    <a:pt x="1184" y="408"/>
                    <a:pt x="1216" y="416"/>
                    <a:pt x="1248" y="408"/>
                  </a:cubicBezTo>
                  <a:cubicBezTo>
                    <a:pt x="1280" y="400"/>
                    <a:pt x="1312" y="384"/>
                    <a:pt x="1344" y="360"/>
                  </a:cubicBezTo>
                  <a:cubicBezTo>
                    <a:pt x="1376" y="336"/>
                    <a:pt x="1408" y="300"/>
                    <a:pt x="1440" y="2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1536" y="2160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n (r t)</a:t>
              </a:r>
            </a:p>
          </p:txBody>
        </p:sp>
      </p:grp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57200" y="1143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Evolve </a:t>
            </a:r>
            <a:r>
              <a:rPr lang="en-US" sz="2400" b="1" dirty="0">
                <a:latin typeface="Symbol" pitchFamily="18" charset="2"/>
              </a:rPr>
              <a:t>Y</a:t>
            </a:r>
            <a:r>
              <a:rPr lang="en-US" sz="2400" b="1" baseline="-25000" dirty="0"/>
              <a:t>0</a:t>
            </a:r>
            <a:r>
              <a:rPr lang="en-US" sz="2400" b="1" dirty="0"/>
              <a:t> in v(t) </a:t>
            </a:r>
            <a:r>
              <a:rPr lang="en-US" sz="2400" b="1" dirty="0">
                <a:sym typeface="Wingdings" pitchFamily="2" charset="2"/>
              </a:rPr>
              <a:t></a:t>
            </a:r>
            <a:endParaRPr lang="en-US" sz="2400" b="1" dirty="0"/>
          </a:p>
        </p:txBody>
      </p:sp>
      <p:grpSp>
        <p:nvGrpSpPr>
          <p:cNvPr id="43028" name="Group 20"/>
          <p:cNvGrpSpPr>
            <a:grpSpLocks/>
          </p:cNvGrpSpPr>
          <p:nvPr/>
        </p:nvGrpSpPr>
        <p:grpSpPr bwMode="auto">
          <a:xfrm>
            <a:off x="3200400" y="2793090"/>
            <a:ext cx="4845050" cy="914400"/>
            <a:chOff x="2064" y="3024"/>
            <a:chExt cx="3052" cy="576"/>
          </a:xfrm>
        </p:grpSpPr>
        <p:grpSp>
          <p:nvGrpSpPr>
            <p:cNvPr id="43024" name="Group 16"/>
            <p:cNvGrpSpPr>
              <a:grpSpLocks/>
            </p:cNvGrpSpPr>
            <p:nvPr/>
          </p:nvGrpSpPr>
          <p:grpSpPr bwMode="auto">
            <a:xfrm>
              <a:off x="2064" y="3024"/>
              <a:ext cx="3052" cy="452"/>
              <a:chOff x="1124" y="2976"/>
              <a:chExt cx="3052" cy="452"/>
            </a:xfrm>
          </p:grpSpPr>
          <p:sp>
            <p:nvSpPr>
              <p:cNvPr id="43019" name="Text Box 11"/>
              <p:cNvSpPr txBox="1">
                <a:spLocks noChangeArrowheads="1"/>
              </p:cNvSpPr>
              <p:nvPr/>
            </p:nvSpPr>
            <p:spPr bwMode="auto">
              <a:xfrm>
                <a:off x="1124" y="3140"/>
                <a:ext cx="30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accent2"/>
                    </a:solidFill>
                  </a:rPr>
                  <a:t>  Evolve </a:t>
                </a:r>
                <a:r>
                  <a:rPr lang="en-US" sz="2400" b="1" dirty="0">
                    <a:solidFill>
                      <a:schemeClr val="accent2"/>
                    </a:solidFill>
                    <a:latin typeface="Symbol" pitchFamily="18" charset="2"/>
                  </a:rPr>
                  <a:t>Y</a:t>
                </a:r>
                <a:r>
                  <a:rPr lang="en-US" sz="2400" b="1" baseline="-25000" dirty="0">
                    <a:solidFill>
                      <a:schemeClr val="accent2"/>
                    </a:solidFill>
                  </a:rPr>
                  <a:t>0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 in v (t) </a:t>
                </a:r>
                <a:r>
                  <a:rPr lang="en-US" sz="2400" b="1" dirty="0">
                    <a:solidFill>
                      <a:schemeClr val="accent2"/>
                    </a:solidFill>
                    <a:sym typeface="Wingdings" pitchFamily="2" charset="2"/>
                  </a:rPr>
                  <a:t> same n 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020" name="Text Box 12"/>
              <p:cNvSpPr txBox="1">
                <a:spLocks noChangeArrowheads="1"/>
              </p:cNvSpPr>
              <p:nvPr/>
            </p:nvSpPr>
            <p:spPr bwMode="auto">
              <a:xfrm rot="21215103" flipH="1">
                <a:off x="2448" y="3024"/>
                <a:ext cx="495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accent2"/>
                    </a:solidFill>
                  </a:rPr>
                  <a:t>~</a:t>
                </a:r>
                <a:r>
                  <a:rPr lang="en-US" sz="2400"/>
                  <a:t> </a:t>
                </a:r>
              </a:p>
            </p:txBody>
          </p:sp>
          <p:sp>
            <p:nvSpPr>
              <p:cNvPr id="43021" name="Text Box 13"/>
              <p:cNvSpPr txBox="1">
                <a:spLocks noChangeArrowheads="1"/>
              </p:cNvSpPr>
              <p:nvPr/>
            </p:nvSpPr>
            <p:spPr bwMode="auto">
              <a:xfrm rot="-122674">
                <a:off x="1968" y="2976"/>
                <a:ext cx="6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accent2"/>
                    </a:solidFill>
                  </a:rPr>
                  <a:t>~</a:t>
                </a:r>
              </a:p>
            </p:txBody>
          </p:sp>
        </p:grp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H="1">
              <a:off x="3744" y="3024"/>
              <a:ext cx="33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654050" y="3692540"/>
            <a:ext cx="82677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No ISD needed in </a:t>
            </a:r>
            <a:r>
              <a:rPr lang="en-US" sz="2400" dirty="0" err="1"/>
              <a:t>functionals</a:t>
            </a:r>
            <a:r>
              <a:rPr lang="en-US" sz="2400" dirty="0"/>
              <a:t> since the time-evolving density itself contains </a:t>
            </a:r>
            <a:r>
              <a:rPr lang="en-US" sz="2400" dirty="0" smtClean="0"/>
              <a:t>all </a:t>
            </a:r>
            <a:r>
              <a:rPr lang="en-US" sz="2400" dirty="0"/>
              <a:t>information about the initial state.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/>
              <a:t>		</a:t>
            </a:r>
            <a:r>
              <a:rPr lang="en-US" sz="2000" i="1" dirty="0" smtClean="0">
                <a:solidFill>
                  <a:srgbClr val="008000"/>
                </a:solidFill>
              </a:rPr>
              <a:t>…but only </a:t>
            </a:r>
            <a:r>
              <a:rPr lang="en-US" sz="2000" i="1" dirty="0">
                <a:solidFill>
                  <a:srgbClr val="008000"/>
                </a:solidFill>
              </a:rPr>
              <a:t>a </a:t>
            </a:r>
            <a:r>
              <a:rPr lang="en-US" sz="2000" i="1" dirty="0" smtClean="0">
                <a:solidFill>
                  <a:srgbClr val="008000"/>
                </a:solidFill>
              </a:rPr>
              <a:t>nutcase </a:t>
            </a:r>
            <a:r>
              <a:rPr lang="en-US" sz="2000" dirty="0">
                <a:solidFill>
                  <a:srgbClr val="008000"/>
                </a:solidFill>
              </a:rPr>
              <a:t>w</a:t>
            </a:r>
            <a:r>
              <a:rPr lang="en-US" sz="2000" i="1" dirty="0" smtClean="0">
                <a:solidFill>
                  <a:srgbClr val="008000"/>
                </a:solidFill>
              </a:rPr>
              <a:t>ould do DFT for one electron…</a:t>
            </a:r>
            <a:endParaRPr lang="en-US" sz="2000" i="1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" y="5361147"/>
            <a:ext cx="8712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Many electrons? </a:t>
            </a:r>
            <a:r>
              <a:rPr lang="en-US" sz="2400" dirty="0"/>
              <a:t>The time-evolving density does </a:t>
            </a:r>
            <a:r>
              <a:rPr lang="en-US" sz="2800" i="1" dirty="0">
                <a:latin typeface="Times New Roman" pitchFamily="18" charset="0"/>
              </a:rPr>
              <a:t>not </a:t>
            </a:r>
            <a:r>
              <a:rPr lang="en-US" sz="2400" dirty="0"/>
              <a:t>uniquely define the </a:t>
            </a:r>
            <a:r>
              <a:rPr lang="en-US" sz="2400" dirty="0" smtClean="0"/>
              <a:t>potential </a:t>
            </a:r>
            <a:r>
              <a:rPr lang="en-US" sz="2400" dirty="0" smtClean="0">
                <a:sym typeface="Wingdings" panose="05000000000000000000" pitchFamily="2" charset="2"/>
              </a:rPr>
              <a:t> ISD needed.</a:t>
            </a:r>
            <a:endParaRPr lang="en-US" sz="2400" dirty="0"/>
          </a:p>
          <a:p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792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</a:rPr>
              <a:t>More than one electron:</a:t>
            </a:r>
          </a:p>
          <a:p>
            <a:pPr>
              <a:spcBef>
                <a:spcPct val="50000"/>
              </a:spcBef>
            </a:pPr>
            <a:r>
              <a:rPr lang="en-US" dirty="0"/>
              <a:t>The time-evolving density does </a:t>
            </a:r>
            <a:r>
              <a:rPr lang="en-US" sz="2000" i="1" dirty="0">
                <a:latin typeface="Times New Roman" pitchFamily="18" charset="0"/>
              </a:rPr>
              <a:t>not </a:t>
            </a:r>
            <a:r>
              <a:rPr lang="en-US" dirty="0"/>
              <a:t>uniquely define the potential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259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Example: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two </a:t>
            </a:r>
            <a:r>
              <a:rPr lang="en-US" dirty="0"/>
              <a:t>non-interacting </a:t>
            </a:r>
            <a:r>
              <a:rPr lang="en-US" dirty="0" smtClean="0"/>
              <a:t>electrons </a:t>
            </a:r>
            <a:r>
              <a:rPr lang="en-US" dirty="0"/>
              <a:t>in </a:t>
            </a:r>
            <a:r>
              <a:rPr lang="en-US" dirty="0" smtClean="0"/>
              <a:t>1d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175" y="1219201"/>
            <a:ext cx="2841625" cy="420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0" y="1524000"/>
            <a:ext cx="80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n(x,t)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114800" y="1828800"/>
            <a:ext cx="296863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5532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010400" y="1752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f</a:t>
            </a:r>
            <a:r>
              <a:rPr lang="en-US" sz="2000" baseline="-25000"/>
              <a:t>1</a:t>
            </a:r>
            <a:r>
              <a:rPr lang="en-US"/>
              <a:t>,</a:t>
            </a:r>
            <a:r>
              <a:rPr lang="en-US">
                <a:latin typeface="Symbol" pitchFamily="18" charset="2"/>
              </a:rPr>
              <a:t>f</a:t>
            </a:r>
            <a:r>
              <a:rPr lang="en-US" sz="2000" baseline="-25000"/>
              <a:t>2</a:t>
            </a:r>
            <a:r>
              <a:rPr lang="en-US"/>
              <a:t>  orbitals of </a:t>
            </a:r>
            <a:r>
              <a:rPr lang="en-US" sz="2000">
                <a:latin typeface="Symbol" pitchFamily="18" charset="2"/>
              </a:rPr>
              <a:t>F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65532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010400" y="2057400"/>
            <a:ext cx="2133600" cy="549275"/>
            <a:chOff x="4416" y="1296"/>
            <a:chExt cx="1344" cy="346"/>
          </a:xfrm>
        </p:grpSpPr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441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~</a:t>
              </a:r>
            </a:p>
          </p:txBody>
        </p:sp>
        <p:grpSp>
          <p:nvGrpSpPr>
            <p:cNvPr id="13324" name="Group 12"/>
            <p:cNvGrpSpPr>
              <a:grpSpLocks/>
            </p:cNvGrpSpPr>
            <p:nvPr/>
          </p:nvGrpSpPr>
          <p:grpSpPr bwMode="auto">
            <a:xfrm>
              <a:off x="4416" y="1296"/>
              <a:ext cx="1344" cy="346"/>
              <a:chOff x="4416" y="1728"/>
              <a:chExt cx="1344" cy="346"/>
            </a:xfrm>
          </p:grpSpPr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4416" y="1824"/>
                <a:ext cx="13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f</a:t>
                </a:r>
                <a:r>
                  <a:rPr lang="en-US" sz="2000" baseline="-25000"/>
                  <a:t>1</a:t>
                </a:r>
                <a:r>
                  <a:rPr lang="en-US"/>
                  <a:t>,</a:t>
                </a:r>
                <a:r>
                  <a:rPr lang="en-US">
                    <a:latin typeface="Symbol" pitchFamily="18" charset="2"/>
                  </a:rPr>
                  <a:t>f</a:t>
                </a:r>
                <a:r>
                  <a:rPr lang="en-US" sz="2000" baseline="-25000"/>
                  <a:t>2</a:t>
                </a:r>
                <a:r>
                  <a:rPr lang="en-US"/>
                  <a:t>  orbitals of </a:t>
                </a:r>
                <a:r>
                  <a:rPr lang="en-US" sz="2000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5520" y="172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~</a:t>
                </a:r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4608" y="172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~</a:t>
                </a:r>
              </a:p>
            </p:txBody>
          </p:sp>
        </p:grp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67818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6781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315200" y="41910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7315200" y="4572000"/>
            <a:ext cx="533400" cy="522288"/>
            <a:chOff x="4704" y="3168"/>
            <a:chExt cx="336" cy="329"/>
          </a:xfrm>
        </p:grpSpPr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4704" y="3264"/>
              <a:ext cx="3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v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4704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~</a:t>
              </a:r>
              <a:endParaRPr lang="en-US" baseline="-25000" dirty="0"/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81000" y="36576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initial KS potentials in which these two different initial-states evolve with the same static </a:t>
            </a:r>
            <a:r>
              <a:rPr lang="en-US" i="1" dirty="0"/>
              <a:t>n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81000" y="5393526"/>
            <a:ext cx="883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dirty="0">
                <a:cs typeface="Arial" charset="0"/>
              </a:rPr>
              <a:t> Say this is the density of an interacting system. Both are possible KS </a:t>
            </a:r>
            <a:r>
              <a:rPr lang="en-US" dirty="0" smtClean="0">
                <a:cs typeface="Arial" charset="0"/>
              </a:rPr>
              <a:t>systems:    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cs typeface="Arial" charset="0"/>
              </a:rPr>
              <a:t>s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– v</a:t>
            </a:r>
            <a:r>
              <a:rPr lang="en-US" sz="2000" baseline="-25000" dirty="0">
                <a:solidFill>
                  <a:schemeClr val="accent2"/>
                </a:solidFill>
                <a:cs typeface="Arial" charset="0"/>
              </a:rPr>
              <a:t>s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n-US" dirty="0" err="1">
                <a:solidFill>
                  <a:schemeClr val="accent2"/>
                </a:solidFill>
                <a:cs typeface="Arial" charset="0"/>
              </a:rPr>
              <a:t>v</a:t>
            </a:r>
            <a:r>
              <a:rPr lang="en-US" sz="2000" baseline="-25000" dirty="0" err="1">
                <a:solidFill>
                  <a:schemeClr val="accent2"/>
                </a:solidFill>
                <a:cs typeface="Arial" charset="0"/>
              </a:rPr>
              <a:t>xc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 -</a:t>
            </a:r>
            <a:r>
              <a:rPr lang="en-US" dirty="0" err="1" smtClean="0">
                <a:solidFill>
                  <a:schemeClr val="accent2"/>
                </a:solidFill>
                <a:cs typeface="Arial" charset="0"/>
              </a:rPr>
              <a:t>v</a:t>
            </a:r>
            <a:r>
              <a:rPr lang="en-US" sz="2000" baseline="-25000" dirty="0" err="1" smtClean="0">
                <a:solidFill>
                  <a:schemeClr val="accent2"/>
                </a:solidFill>
                <a:cs typeface="Arial" charset="0"/>
              </a:rPr>
              <a:t>xc</a:t>
            </a:r>
            <a:endParaRPr lang="en-US" dirty="0">
              <a:cs typeface="Arial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>
                <a:cs typeface="Arial" charset="0"/>
              </a:rPr>
              <a:t> </a:t>
            </a:r>
            <a:r>
              <a:rPr lang="en-US" sz="2000" dirty="0" err="1">
                <a:latin typeface="+mj-lt"/>
                <a:cs typeface="Arial" charset="0"/>
              </a:rPr>
              <a:t>v</a:t>
            </a:r>
            <a:r>
              <a:rPr lang="en-US" sz="2000" baseline="-25000" dirty="0" err="1" smtClean="0">
                <a:cs typeface="Arial" charset="0"/>
              </a:rPr>
              <a:t>xc</a:t>
            </a:r>
            <a:r>
              <a:rPr lang="en-US" dirty="0" smtClean="0">
                <a:cs typeface="Arial" charset="0"/>
              </a:rPr>
              <a:t>  different </a:t>
            </a:r>
            <a:r>
              <a:rPr lang="en-US" dirty="0">
                <a:cs typeface="Arial" charset="0"/>
              </a:rPr>
              <a:t>for each. Cannot be captured by any adiabatic approximation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239838" y="6521450"/>
            <a:ext cx="7904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/>
              <a:t>N.T. </a:t>
            </a:r>
            <a:r>
              <a:rPr lang="en-US" sz="1600" i="1" dirty="0" err="1"/>
              <a:t>Maitra</a:t>
            </a:r>
            <a:r>
              <a:rPr lang="en-US" sz="1600" i="1" dirty="0"/>
              <a:t> and K. Burke, Phys. Rev. A. </a:t>
            </a:r>
            <a:r>
              <a:rPr lang="en-US" sz="1600" b="1" i="1" dirty="0"/>
              <a:t>63</a:t>
            </a:r>
            <a:r>
              <a:rPr lang="en-US" sz="1600" i="1" dirty="0"/>
              <a:t> 042501 (2001); ibid. </a:t>
            </a:r>
            <a:r>
              <a:rPr lang="en-US" sz="1600" b="1" i="1" dirty="0"/>
              <a:t>64</a:t>
            </a:r>
            <a:r>
              <a:rPr lang="en-US" sz="1600" i="1" dirty="0"/>
              <a:t> 039901 (E) (2001)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524000" y="586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3806" y="557533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~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9569" y="55574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xmlns="" val="6350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14295</TotalTime>
  <Words>3093</Words>
  <Application>Microsoft Office PowerPoint</Application>
  <PresentationFormat>Presentación en pantalla (4:3)</PresentationFormat>
  <Paragraphs>358</Paragraphs>
  <Slides>30</Slides>
  <Notes>27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Development of Memory-Dependent Functionals…</vt:lpstr>
      <vt:lpstr>Diapositiva 20</vt:lpstr>
      <vt:lpstr>Trading ISD for more history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ccbpp</cp:lastModifiedBy>
  <cp:revision>541</cp:revision>
  <dcterms:created xsi:type="dcterms:W3CDTF">2008-09-04T15:58:00Z</dcterms:created>
  <dcterms:modified xsi:type="dcterms:W3CDTF">2014-01-07T20:44:52Z</dcterms:modified>
</cp:coreProperties>
</file>