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16" r:id="rId4"/>
    <p:sldId id="259" r:id="rId5"/>
    <p:sldId id="317" r:id="rId6"/>
    <p:sldId id="268" r:id="rId7"/>
    <p:sldId id="269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71" r:id="rId16"/>
    <p:sldId id="290" r:id="rId17"/>
    <p:sldId id="291" r:id="rId18"/>
    <p:sldId id="292" r:id="rId19"/>
    <p:sldId id="294" r:id="rId20"/>
    <p:sldId id="295" r:id="rId21"/>
    <p:sldId id="296" r:id="rId22"/>
    <p:sldId id="278" r:id="rId23"/>
    <p:sldId id="299" r:id="rId24"/>
    <p:sldId id="297" r:id="rId25"/>
    <p:sldId id="275" r:id="rId26"/>
    <p:sldId id="272" r:id="rId27"/>
    <p:sldId id="308" r:id="rId28"/>
    <p:sldId id="315" r:id="rId29"/>
    <p:sldId id="287" r:id="rId30"/>
    <p:sldId id="288" r:id="rId31"/>
    <p:sldId id="298" r:id="rId32"/>
    <p:sldId id="300" r:id="rId33"/>
    <p:sldId id="301" r:id="rId34"/>
    <p:sldId id="310" r:id="rId35"/>
    <p:sldId id="311" r:id="rId36"/>
    <p:sldId id="302" r:id="rId37"/>
    <p:sldId id="312" r:id="rId38"/>
    <p:sldId id="305" r:id="rId39"/>
    <p:sldId id="304" r:id="rId40"/>
    <p:sldId id="303" r:id="rId41"/>
    <p:sldId id="318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6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AB02-B2C4-42FD-944B-32A5F91A9CCD}" type="datetimeFigureOut">
              <a:rPr lang="en-GB" smtClean="0"/>
              <a:pPr/>
              <a:t>16/03/2015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3722-0E41-474E-B878-F23D44927E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61DCD378-6914-1C48-BF14-7F0F8A619D89}" type="slidenum">
              <a:rPr 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4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>
            <a:prstTxWarp prst="textNoShape">
              <a:avLst/>
            </a:prstTxWarp>
          </a:bodyPr>
          <a:lstStyle/>
          <a:p>
            <a:pPr algn="r" eaLnBrk="1" hangingPunct="1"/>
            <a:fld id="{36DDF4B3-2F80-DB4F-BA70-512B7DF08C95}" type="slidenum">
              <a:rPr lang="en-US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7444" name="Rectangle 7"/>
          <p:cNvSpPr txBox="1">
            <a:spLocks noGrp="1" noChangeArrowheads="1"/>
          </p:cNvSpPr>
          <p:nvPr/>
        </p:nvSpPr>
        <p:spPr bwMode="auto">
          <a:xfrm>
            <a:off x="3887392" y="8685894"/>
            <a:ext cx="2970609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2" tIns="45690" rIns="91382" bIns="45690" anchor="b">
            <a:prstTxWarp prst="textNoShape">
              <a:avLst/>
            </a:prstTxWarp>
          </a:bodyPr>
          <a:lstStyle/>
          <a:p>
            <a:pPr algn="r"/>
            <a:fld id="{C8AB54C0-1CFF-0C41-AF6E-AAD8F09B6FBB}" type="slidenum">
              <a:rPr lang="en-US" sz="1200">
                <a:solidFill>
                  <a:srgbClr val="000000"/>
                </a:solidFill>
              </a:rPr>
              <a:pPr algn="r"/>
              <a:t>13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7445" name="Rectangle 7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38" tIns="46020" rIns="92038" bIns="46020" anchor="b">
            <a:prstTxWarp prst="textNoShape">
              <a:avLst/>
            </a:prstTxWarp>
          </a:bodyPr>
          <a:lstStyle/>
          <a:p>
            <a:pPr algn="r" defTabSz="869436"/>
            <a:fld id="{E5BA9CA6-9FF2-0446-AA0B-09EDB91B17FA}" type="slidenum">
              <a:rPr lang="en-US" sz="1300">
                <a:solidFill>
                  <a:srgbClr val="000000"/>
                </a:solidFill>
              </a:rPr>
              <a:pPr algn="r" defTabSz="869436"/>
              <a:t>13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7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17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2192"/>
            <a:ext cx="5030391" cy="4113893"/>
          </a:xfrm>
          <a:noFill/>
          <a:ln/>
        </p:spPr>
        <p:txBody>
          <a:bodyPr lIns="92038" tIns="46020" rIns="92038" bIns="46020"/>
          <a:lstStyle/>
          <a:p>
            <a:pPr eaLnBrk="1" hangingPunct="1"/>
            <a:endParaRPr lang="de-CH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1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9CB07-5B05-3346-BB83-DEB2F27ACB7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2DCE-E57C-43E5-A897-A9B656B6C8BE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5DB-EFB2-49CC-8F74-353E19C00D5B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2204-F113-455F-B447-74E31FD7C5CA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87A3-A30F-4674-B246-8D17E6797E26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7318-95CC-45EC-98B0-FE1E7E74A902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0A39-402D-4F36-B028-3158F0D3FF0A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B5C7-09D0-4A31-88D2-A87652B02552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8610-D118-40A8-8C10-0EEE978597D3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5D8-7CA1-4DF2-A0CA-EF041CEDDF19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408-6D5D-40BE-9852-1DB19E9E8E5E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4B23-7BF4-4304-87F4-CCECCB51EDC6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2EF0-6638-4A50-8772-F06807D50436}" type="datetime1">
              <a:rPr lang="en-GB" smtClean="0"/>
              <a:pPr/>
              <a:t>16/03/2015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0C2C-389A-4F1A-AE67-C4D1EA1B2C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d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1.pd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Benasque XLIII International Meeting</a:t>
            </a:r>
            <a:br>
              <a:rPr lang="en-GB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16 – 20 March 2015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85787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Cosmic Rays: the current position -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AMS to the Auger Observatory</a:t>
            </a:r>
          </a:p>
          <a:p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17668" y="4667652"/>
            <a:ext cx="329449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Alan Watson</a:t>
            </a:r>
          </a:p>
          <a:p>
            <a:pPr algn="ctr"/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University of Leeds</a:t>
            </a:r>
          </a:p>
          <a:p>
            <a:pPr algn="ctr"/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a.a.watson@leeds.ac.uk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88640"/>
            <a:ext cx="6624736" cy="61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6381328"/>
            <a:ext cx="88458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Ressler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et al: arXiv 1406.3630: Magnetic amplification in X-ray rims of SN1006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404664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 1006</a:t>
            </a: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06" y="1484784"/>
            <a:ext cx="88369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improvement in data quantity and quality from AMS-02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(ISS) and CREAM (circum-polar balloon flights)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AMS results on elements not yet available (next month at CERN)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AMS results on positrons and electrons of great interest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 results from CREAM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8520" t="10446" r="17961" b="5281"/>
          <a:stretch>
            <a:fillRect/>
          </a:stretch>
        </p:blipFill>
        <p:spPr bwMode="auto">
          <a:xfrm>
            <a:off x="323850" y="0"/>
            <a:ext cx="8394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6683375" y="6108700"/>
            <a:ext cx="2460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C0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</a:rPr>
              <a:t>15ft x 12ft x 9ft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</a:rPr>
              <a:t>7.5 tons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260648"/>
            <a:ext cx="142398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 Pohl, 2014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956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0" y="1930400"/>
            <a:ext cx="3162300" cy="3505200"/>
            <a:chOff x="2768600" y="1308100"/>
            <a:chExt cx="3683000" cy="4240213"/>
          </a:xfrm>
        </p:grpSpPr>
        <p:pic>
          <p:nvPicPr>
            <p:cNvPr id="316445" name="Picture 2" descr="ting_edit"/>
            <p:cNvPicPr>
              <a:picLocks noChangeAspect="1" noChangeArrowheads="1"/>
            </p:cNvPicPr>
            <p:nvPr/>
          </p:nvPicPr>
          <p:blipFill>
            <a:blip r:embed="rId3"/>
            <a:srcRect l="7622" r="11086"/>
            <a:stretch>
              <a:fillRect/>
            </a:stretch>
          </p:blipFill>
          <p:spPr bwMode="auto">
            <a:xfrm>
              <a:off x="2768600" y="1308100"/>
              <a:ext cx="3683000" cy="424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446" name="Text Box 3"/>
            <p:cNvSpPr txBox="1">
              <a:spLocks noChangeArrowheads="1"/>
            </p:cNvSpPr>
            <p:nvPr/>
          </p:nvSpPr>
          <p:spPr bwMode="auto">
            <a:xfrm rot="210034">
              <a:off x="3690938" y="1980781"/>
              <a:ext cx="1322387" cy="37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TRD</a:t>
              </a:r>
            </a:p>
          </p:txBody>
        </p:sp>
        <p:sp>
          <p:nvSpPr>
            <p:cNvPr id="316447" name="Text Box 4"/>
            <p:cNvSpPr txBox="1">
              <a:spLocks noChangeArrowheads="1"/>
            </p:cNvSpPr>
            <p:nvPr/>
          </p:nvSpPr>
          <p:spPr bwMode="auto">
            <a:xfrm rot="357158">
              <a:off x="3988325" y="2568155"/>
              <a:ext cx="627595" cy="37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316448" name="Text Box 5"/>
            <p:cNvSpPr txBox="1">
              <a:spLocks noChangeArrowheads="1"/>
            </p:cNvSpPr>
            <p:nvPr/>
          </p:nvSpPr>
          <p:spPr bwMode="auto">
            <a:xfrm rot="-5400000">
              <a:off x="4334953" y="3563529"/>
              <a:ext cx="968667" cy="35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Tracker</a:t>
              </a:r>
            </a:p>
          </p:txBody>
        </p:sp>
        <p:sp>
          <p:nvSpPr>
            <p:cNvPr id="316449" name="Text Box 6"/>
            <p:cNvSpPr txBox="1">
              <a:spLocks noChangeArrowheads="1"/>
            </p:cNvSpPr>
            <p:nvPr/>
          </p:nvSpPr>
          <p:spPr bwMode="auto">
            <a:xfrm rot="611893">
              <a:off x="4023253" y="4163593"/>
              <a:ext cx="627595" cy="37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316450" name="Text Box 7"/>
            <p:cNvSpPr txBox="1">
              <a:spLocks noChangeArrowheads="1"/>
            </p:cNvSpPr>
            <p:nvPr/>
          </p:nvSpPr>
          <p:spPr bwMode="auto">
            <a:xfrm rot="481191">
              <a:off x="4002318" y="4446167"/>
              <a:ext cx="726619" cy="37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RICH</a:t>
              </a:r>
            </a:p>
          </p:txBody>
        </p:sp>
        <p:sp>
          <p:nvSpPr>
            <p:cNvPr id="316451" name="Text Box 8"/>
            <p:cNvSpPr txBox="1">
              <a:spLocks noChangeArrowheads="1"/>
            </p:cNvSpPr>
            <p:nvPr/>
          </p:nvSpPr>
          <p:spPr bwMode="auto">
            <a:xfrm rot="513089">
              <a:off x="4006011" y="5186440"/>
              <a:ext cx="762090" cy="33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0">
                  <a:solidFill>
                    <a:srgbClr val="000000"/>
                  </a:solidFill>
                  <a:latin typeface="Helvetica" charset="0"/>
                </a:rPr>
                <a:t>ECAL</a:t>
              </a:r>
            </a:p>
          </p:txBody>
        </p:sp>
        <p:sp>
          <p:nvSpPr>
            <p:cNvPr id="316452" name="Rectangle 26"/>
            <p:cNvSpPr>
              <a:spLocks noChangeArrowheads="1"/>
            </p:cNvSpPr>
            <p:nvPr/>
          </p:nvSpPr>
          <p:spPr bwMode="auto">
            <a:xfrm>
              <a:off x="4306461" y="1445649"/>
              <a:ext cx="334558" cy="3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1</a:t>
              </a:r>
            </a:p>
          </p:txBody>
        </p:sp>
        <p:sp>
          <p:nvSpPr>
            <p:cNvPr id="316453" name="Rectangle 27"/>
            <p:cNvSpPr>
              <a:spLocks noChangeArrowheads="1"/>
            </p:cNvSpPr>
            <p:nvPr/>
          </p:nvSpPr>
          <p:spPr bwMode="auto">
            <a:xfrm>
              <a:off x="4286250" y="2789237"/>
              <a:ext cx="355095" cy="37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rgbClr val="E71700"/>
                  </a:solidFill>
                  <a:latin typeface="Arial Black" charset="0"/>
                </a:rPr>
                <a:t>2</a:t>
              </a:r>
              <a:endParaRPr lang="en-US" sz="1200" b="0">
                <a:solidFill>
                  <a:srgbClr val="E71700"/>
                </a:solidFill>
                <a:latin typeface="Arial Black" charset="0"/>
              </a:endParaRPr>
            </a:p>
          </p:txBody>
        </p:sp>
        <p:sp>
          <p:nvSpPr>
            <p:cNvPr id="316454" name="Rectangle 28"/>
            <p:cNvSpPr>
              <a:spLocks noChangeArrowheads="1"/>
            </p:cNvSpPr>
            <p:nvPr/>
          </p:nvSpPr>
          <p:spPr bwMode="auto">
            <a:xfrm>
              <a:off x="4193167" y="3702051"/>
              <a:ext cx="513784" cy="3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7-8</a:t>
              </a:r>
            </a:p>
          </p:txBody>
        </p:sp>
        <p:sp>
          <p:nvSpPr>
            <p:cNvPr id="316455" name="Rectangle 29"/>
            <p:cNvSpPr>
              <a:spLocks noChangeArrowheads="1"/>
            </p:cNvSpPr>
            <p:nvPr/>
          </p:nvSpPr>
          <p:spPr bwMode="auto">
            <a:xfrm>
              <a:off x="4175201" y="3017786"/>
              <a:ext cx="513784" cy="3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3-4</a:t>
              </a:r>
            </a:p>
          </p:txBody>
        </p:sp>
        <p:sp>
          <p:nvSpPr>
            <p:cNvPr id="316456" name="Rectangle 30"/>
            <p:cNvSpPr>
              <a:spLocks noChangeArrowheads="1"/>
            </p:cNvSpPr>
            <p:nvPr/>
          </p:nvSpPr>
          <p:spPr bwMode="auto">
            <a:xfrm>
              <a:off x="4286250" y="4910085"/>
              <a:ext cx="334558" cy="3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9</a:t>
              </a:r>
            </a:p>
          </p:txBody>
        </p:sp>
        <p:sp>
          <p:nvSpPr>
            <p:cNvPr id="316457" name="Rectangle 31"/>
            <p:cNvSpPr>
              <a:spLocks noChangeArrowheads="1"/>
            </p:cNvSpPr>
            <p:nvPr/>
          </p:nvSpPr>
          <p:spPr bwMode="auto">
            <a:xfrm>
              <a:off x="4199518" y="3348497"/>
              <a:ext cx="513784" cy="3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solidFill>
                    <a:srgbClr val="E71700"/>
                  </a:solidFill>
                  <a:latin typeface="Arial Black" charset="0"/>
                </a:rPr>
                <a:t>5-6</a:t>
              </a:r>
            </a:p>
          </p:txBody>
        </p:sp>
      </p:grpSp>
      <p:pic>
        <p:nvPicPr>
          <p:cNvPr id="316419" name="Picture 63" descr="pank1"/>
          <p:cNvPicPr>
            <a:picLocks noChangeAspect="1" noChangeArrowheads="1"/>
          </p:cNvPicPr>
          <p:nvPr/>
        </p:nvPicPr>
        <p:blipFill>
          <a:blip r:embed="rId4"/>
          <a:srcRect l="3612" t="14172" r="4150" b="9456"/>
          <a:stretch>
            <a:fillRect/>
          </a:stretch>
        </p:blipFill>
        <p:spPr bwMode="auto">
          <a:xfrm>
            <a:off x="80963" y="5119688"/>
            <a:ext cx="2713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0" name="Picture 68" descr="10_12_2007 017"/>
          <p:cNvPicPr>
            <a:picLocks noChangeAspect="1" noChangeArrowheads="1"/>
          </p:cNvPicPr>
          <p:nvPr/>
        </p:nvPicPr>
        <p:blipFill>
          <a:blip r:embed="rId5"/>
          <a:srcRect b="14430"/>
          <a:stretch>
            <a:fillRect/>
          </a:stretch>
        </p:blipFill>
        <p:spPr bwMode="auto">
          <a:xfrm>
            <a:off x="82550" y="2924175"/>
            <a:ext cx="2451100" cy="1620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16421" name="Picture 2" descr="36aTRDlarge"/>
          <p:cNvPicPr>
            <a:picLocks noChangeAspect="1" noChangeArrowheads="1"/>
          </p:cNvPicPr>
          <p:nvPr/>
        </p:nvPicPr>
        <p:blipFill>
          <a:blip r:embed="rId6"/>
          <a:srcRect t="5605" b="9074"/>
          <a:stretch>
            <a:fillRect/>
          </a:stretch>
        </p:blipFill>
        <p:spPr bwMode="auto">
          <a:xfrm>
            <a:off x="112713" y="903288"/>
            <a:ext cx="2557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2" name="Picture 19"/>
          <p:cNvPicPr>
            <a:picLocks noChangeAspect="1" noChangeArrowheads="1"/>
          </p:cNvPicPr>
          <p:nvPr/>
        </p:nvPicPr>
        <p:blipFill>
          <a:blip r:embed="rId7"/>
          <a:srcRect t="17226" b="4399"/>
          <a:stretch>
            <a:fillRect/>
          </a:stretch>
        </p:blipFill>
        <p:spPr bwMode="auto">
          <a:xfrm>
            <a:off x="6229350" y="1003300"/>
            <a:ext cx="27511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3" name="1 Imagen" descr="0801020_05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1900" y="4860925"/>
            <a:ext cx="26860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4" name="Picture 2" descr="y06K238Mag96"/>
          <p:cNvPicPr>
            <a:picLocks noChangeAspect="1" noChangeArrowheads="1"/>
          </p:cNvPicPr>
          <p:nvPr/>
        </p:nvPicPr>
        <p:blipFill>
          <a:blip r:embed="rId9"/>
          <a:srcRect l="10693" t="17688" r="8911" b="14099"/>
          <a:stretch>
            <a:fillRect/>
          </a:stretch>
        </p:blipFill>
        <p:spPr bwMode="auto">
          <a:xfrm>
            <a:off x="6448425" y="2628900"/>
            <a:ext cx="23526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25" name="Line 19"/>
          <p:cNvSpPr>
            <a:spLocks noChangeShapeType="1"/>
          </p:cNvSpPr>
          <p:nvPr/>
        </p:nvSpPr>
        <p:spPr bwMode="auto">
          <a:xfrm>
            <a:off x="2160588" y="1695450"/>
            <a:ext cx="1331912" cy="400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6" name="Line 21"/>
          <p:cNvSpPr>
            <a:spLocks noChangeShapeType="1"/>
          </p:cNvSpPr>
          <p:nvPr/>
        </p:nvSpPr>
        <p:spPr bwMode="auto">
          <a:xfrm flipV="1">
            <a:off x="2205038" y="5245100"/>
            <a:ext cx="1909762" cy="274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7" name="Line 22"/>
          <p:cNvSpPr>
            <a:spLocks noChangeShapeType="1"/>
          </p:cNvSpPr>
          <p:nvPr/>
        </p:nvSpPr>
        <p:spPr bwMode="auto">
          <a:xfrm flipH="1">
            <a:off x="4711700" y="1797050"/>
            <a:ext cx="1970088" cy="1416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8" name="Line 24"/>
          <p:cNvSpPr>
            <a:spLocks noChangeShapeType="1"/>
          </p:cNvSpPr>
          <p:nvPr/>
        </p:nvSpPr>
        <p:spPr bwMode="auto">
          <a:xfrm flipH="1" flipV="1">
            <a:off x="4838700" y="4800600"/>
            <a:ext cx="1838325" cy="655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9" name="Line 23"/>
          <p:cNvSpPr>
            <a:spLocks noChangeShapeType="1"/>
          </p:cNvSpPr>
          <p:nvPr/>
        </p:nvSpPr>
        <p:spPr bwMode="auto">
          <a:xfrm flipH="1">
            <a:off x="5041900" y="3606800"/>
            <a:ext cx="1727200" cy="2921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oval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0" name="Line 19"/>
          <p:cNvSpPr>
            <a:spLocks noChangeShapeType="1"/>
          </p:cNvSpPr>
          <p:nvPr/>
        </p:nvSpPr>
        <p:spPr bwMode="auto">
          <a:xfrm>
            <a:off x="2398713" y="4116388"/>
            <a:ext cx="1982787" cy="976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1" name="Line 19"/>
          <p:cNvSpPr>
            <a:spLocks noChangeShapeType="1"/>
          </p:cNvSpPr>
          <p:nvPr/>
        </p:nvSpPr>
        <p:spPr bwMode="auto">
          <a:xfrm flipV="1">
            <a:off x="2398713" y="4051300"/>
            <a:ext cx="1931987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2" name="Line 19"/>
          <p:cNvSpPr>
            <a:spLocks noChangeShapeType="1"/>
          </p:cNvSpPr>
          <p:nvPr/>
        </p:nvSpPr>
        <p:spPr bwMode="auto">
          <a:xfrm flipV="1">
            <a:off x="2430463" y="3784600"/>
            <a:ext cx="1887537" cy="293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3" name="Line 19"/>
          <p:cNvSpPr>
            <a:spLocks noChangeShapeType="1"/>
          </p:cNvSpPr>
          <p:nvPr/>
        </p:nvSpPr>
        <p:spPr bwMode="auto">
          <a:xfrm flipV="1">
            <a:off x="2381250" y="3276600"/>
            <a:ext cx="2000250" cy="831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4" name="Line 19"/>
          <p:cNvSpPr>
            <a:spLocks noChangeShapeType="1"/>
          </p:cNvSpPr>
          <p:nvPr/>
        </p:nvSpPr>
        <p:spPr bwMode="auto">
          <a:xfrm flipV="1">
            <a:off x="2395538" y="3505200"/>
            <a:ext cx="1897062" cy="571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5" name="Line 19"/>
          <p:cNvSpPr>
            <a:spLocks noChangeShapeType="1"/>
          </p:cNvSpPr>
          <p:nvPr/>
        </p:nvSpPr>
        <p:spPr bwMode="auto">
          <a:xfrm flipV="1">
            <a:off x="2359025" y="2222500"/>
            <a:ext cx="2073275" cy="1911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36" name="Text Box 14"/>
          <p:cNvSpPr txBox="1">
            <a:spLocks noChangeArrowheads="1"/>
          </p:cNvSpPr>
          <p:nvPr/>
        </p:nvSpPr>
        <p:spPr bwMode="auto">
          <a:xfrm>
            <a:off x="225425" y="403893"/>
            <a:ext cx="2133600" cy="5447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3333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TRD</a:t>
            </a:r>
            <a:r>
              <a:rPr lang="en-US" sz="1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Identify </a:t>
            </a:r>
            <a:r>
              <a:rPr lang="en-US" sz="1800" dirty="0" err="1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sz="1800" baseline="30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+</a:t>
            </a:r>
            <a:r>
              <a:rPr lang="en-US" sz="18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sz="1800" baseline="30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endParaRPr lang="en-US" sz="1600" baseline="30000" dirty="0">
              <a:solidFill>
                <a:srgbClr val="CC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6437" name="Text Box 15"/>
          <p:cNvSpPr txBox="1">
            <a:spLocks noChangeArrowheads="1"/>
          </p:cNvSpPr>
          <p:nvPr/>
        </p:nvSpPr>
        <p:spPr bwMode="auto">
          <a:xfrm>
            <a:off x="79375" y="2437162"/>
            <a:ext cx="2405063" cy="5581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700" dirty="0">
                <a:solidFill>
                  <a:srgbClr val="3333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Silicon Tracker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Z, P</a:t>
            </a:r>
          </a:p>
        </p:txBody>
      </p:sp>
      <p:sp>
        <p:nvSpPr>
          <p:cNvPr id="316438" name="Text Box 16"/>
          <p:cNvSpPr txBox="1">
            <a:spLocks noChangeArrowheads="1"/>
          </p:cNvSpPr>
          <p:nvPr/>
        </p:nvSpPr>
        <p:spPr bwMode="auto">
          <a:xfrm>
            <a:off x="73025" y="4606925"/>
            <a:ext cx="2649538" cy="5699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3333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ECAL</a:t>
            </a:r>
            <a:r>
              <a:rPr lang="en-US" sz="1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 </a:t>
            </a:r>
            <a:r>
              <a:rPr lang="en-US" sz="16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 </a:t>
            </a:r>
            <a:r>
              <a:rPr lang="en-US" sz="1600" dirty="0" err="1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sz="1600" baseline="30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+</a:t>
            </a:r>
            <a:r>
              <a:rPr lang="en-US" sz="16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1600" dirty="0" err="1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n-US" sz="1600" baseline="30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sz="16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l-GR" sz="16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Arial" charset="0"/>
                <a:cs typeface="Arial" charset="0"/>
              </a:rPr>
              <a:t>γ</a:t>
            </a:r>
          </a:p>
        </p:txBody>
      </p:sp>
      <p:sp>
        <p:nvSpPr>
          <p:cNvPr id="316439" name="Text Box 18"/>
          <p:cNvSpPr txBox="1">
            <a:spLocks noChangeArrowheads="1"/>
          </p:cNvSpPr>
          <p:nvPr/>
        </p:nvSpPr>
        <p:spPr bwMode="auto">
          <a:xfrm>
            <a:off x="6386513" y="4358231"/>
            <a:ext cx="2541587" cy="570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3333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RICH</a:t>
            </a:r>
            <a:r>
              <a:rPr lang="en-US" sz="1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Z, E</a:t>
            </a:r>
          </a:p>
        </p:txBody>
      </p:sp>
      <p:sp>
        <p:nvSpPr>
          <p:cNvPr id="316440" name="Text Box 25"/>
          <p:cNvSpPr txBox="1">
            <a:spLocks noChangeArrowheads="1"/>
          </p:cNvSpPr>
          <p:nvPr/>
        </p:nvSpPr>
        <p:spPr bwMode="auto">
          <a:xfrm>
            <a:off x="6334125" y="466725"/>
            <a:ext cx="2306638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3333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TOF</a:t>
            </a:r>
            <a:endParaRPr lang="en-US" sz="20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16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16442" name="Text Box 15"/>
          <p:cNvSpPr txBox="1">
            <a:spLocks noChangeArrowheads="1"/>
          </p:cNvSpPr>
          <p:nvPr/>
        </p:nvSpPr>
        <p:spPr bwMode="auto">
          <a:xfrm>
            <a:off x="2486025" y="5635625"/>
            <a:ext cx="4062413" cy="588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sz="2000" i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Z, P</a:t>
            </a:r>
            <a:r>
              <a:rPr lang="en-US" sz="1400" i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are measured independently by the  Tracker, RICH, TOF  and ECAL</a:t>
            </a:r>
          </a:p>
        </p:txBody>
      </p:sp>
      <p:sp>
        <p:nvSpPr>
          <p:cNvPr id="316443" name="Rectangle 39"/>
          <p:cNvSpPr>
            <a:spLocks noChangeArrowheads="1"/>
          </p:cNvSpPr>
          <p:nvPr/>
        </p:nvSpPr>
        <p:spPr bwMode="auto">
          <a:xfrm>
            <a:off x="0" y="0"/>
            <a:ext cx="9144000" cy="8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1F497D"/>
                </a:solidFill>
                <a:latin typeface="+mj-lt"/>
                <a:cs typeface="Calibri"/>
              </a:rPr>
              <a:t>AMS:</a:t>
            </a:r>
            <a:r>
              <a:rPr lang="en-US" sz="3200" b="1" dirty="0" smtClean="0">
                <a:solidFill>
                  <a:srgbClr val="1F497D"/>
                </a:solidFill>
                <a:latin typeface="+mj-lt"/>
                <a:cs typeface="Calibri"/>
              </a:rPr>
              <a:t> </a:t>
            </a:r>
            <a:r>
              <a:rPr lang="en-US" sz="3200" b="1" dirty="0" err="1" smtClean="0">
                <a:solidFill>
                  <a:srgbClr val="1F497D"/>
                </a:solidFill>
                <a:latin typeface="+mj-lt"/>
                <a:cs typeface="Calibri"/>
              </a:rPr>
              <a:t>GeV</a:t>
            </a:r>
            <a:r>
              <a:rPr lang="en-US" sz="3200" b="1" dirty="0" smtClean="0">
                <a:solidFill>
                  <a:srgbClr val="1F497D"/>
                </a:solidFill>
                <a:latin typeface="+mj-lt"/>
                <a:cs typeface="Calibri"/>
              </a:rPr>
              <a:t> to </a:t>
            </a:r>
            <a:r>
              <a:rPr lang="en-US" sz="3200" b="1" dirty="0" err="1" smtClean="0">
                <a:solidFill>
                  <a:srgbClr val="1F497D"/>
                </a:solidFill>
                <a:latin typeface="+mj-lt"/>
                <a:cs typeface="Calibri"/>
              </a:rPr>
              <a:t>TeV</a:t>
            </a:r>
            <a:r>
              <a:rPr lang="en-US" sz="3200" b="1" dirty="0" smtClean="0">
                <a:solidFill>
                  <a:srgbClr val="1F497D"/>
                </a:solidFill>
                <a:latin typeface="+mj-lt"/>
                <a:cs typeface="Calibri"/>
              </a:rPr>
              <a:t> precision </a:t>
            </a:r>
            <a:r>
              <a:rPr lang="en-US" sz="3200" b="1" dirty="0">
                <a:solidFill>
                  <a:srgbClr val="1F497D"/>
                </a:solidFill>
                <a:latin typeface="+mj-lt"/>
                <a:cs typeface="Calibri"/>
              </a:rPr>
              <a:t>multipurpose spectrometer</a:t>
            </a:r>
          </a:p>
        </p:txBody>
      </p:sp>
      <p:sp>
        <p:nvSpPr>
          <p:cNvPr id="316444" name="Text Box 17"/>
          <p:cNvSpPr txBox="1">
            <a:spLocks noChangeArrowheads="1"/>
          </p:cNvSpPr>
          <p:nvPr/>
        </p:nvSpPr>
        <p:spPr bwMode="auto">
          <a:xfrm>
            <a:off x="6435725" y="2128113"/>
            <a:ext cx="2419350" cy="5570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rIns="45720" anchor="ctr" anchorCtr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900" dirty="0">
                <a:solidFill>
                  <a:srgbClr val="00999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900" dirty="0">
                <a:solidFill>
                  <a:srgbClr val="0033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Magnet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Arial" charset="0"/>
                <a:cs typeface="Arial" charset="0"/>
              </a:rPr>
              <a:t>±Z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88864" y="3244334"/>
            <a:ext cx="136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 Pohl 2014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88864" y="3244334"/>
            <a:ext cx="136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 Pohl 2014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1880" y="1196752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 Pohl 2014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738"/>
            <a:ext cx="91440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AMS-02 Launch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914" y="1049338"/>
            <a:ext cx="2971800" cy="560546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After 12 years of construction, integration, test…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STS-134 Endeavour: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Successful launch: May 16, 2011, 14:56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Docking with ISS: May 17, 17:59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AMS installation complete: May 19, 11:46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AMS up and running: May 19, 16:38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ＭＳ Ｐゴシック" charset="-128"/>
                <a:cs typeface="Calibri"/>
              </a:rPr>
              <a:t>First He nucleus: May 19, 16:42</a:t>
            </a:r>
          </a:p>
        </p:txBody>
      </p:sp>
      <p:pic>
        <p:nvPicPr>
          <p:cNvPr id="4" name="Picture 3" descr="1305815610.224512.pdf"/>
          <p:cNvPicPr>
            <a:picLocks noChangeAspect="1"/>
          </p:cNvPicPr>
          <p:nvPr/>
        </p:nvPicPr>
        <p:blipFill>
          <a:blip r:embed="rId2" cstate="print"/>
          <a:srcRect b="4846"/>
          <a:stretch>
            <a:fillRect/>
          </a:stretch>
        </p:blipFill>
        <p:spPr bwMode="auto">
          <a:xfrm>
            <a:off x="3015391" y="1376942"/>
            <a:ext cx="6128609" cy="42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deavour_launch.jpg"/>
          <p:cNvPicPr>
            <a:picLocks noChangeAspect="1"/>
          </p:cNvPicPr>
          <p:nvPr/>
        </p:nvPicPr>
        <p:blipFill>
          <a:blip r:embed="rId3"/>
          <a:srcRect b="14474"/>
          <a:stretch>
            <a:fillRect/>
          </a:stretch>
        </p:blipFill>
        <p:spPr bwMode="auto">
          <a:xfrm>
            <a:off x="3406559" y="973076"/>
            <a:ext cx="4605383" cy="591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810699539_293535a1c7_o.jpg"/>
          <p:cNvPicPr>
            <a:picLocks noChangeAspect="1"/>
          </p:cNvPicPr>
          <p:nvPr/>
        </p:nvPicPr>
        <p:blipFill>
          <a:blip r:embed="rId4"/>
          <a:srcRect t="-742" r="17778"/>
          <a:stretch>
            <a:fillRect/>
          </a:stretch>
        </p:blipFill>
        <p:spPr bwMode="auto">
          <a:xfrm>
            <a:off x="3072735" y="1027545"/>
            <a:ext cx="6344275" cy="58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6" descr="vlcsnap-2011-10-05-12h29m24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9440" y="1530636"/>
            <a:ext cx="6224404" cy="466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134e007139.jpg"/>
          <p:cNvPicPr>
            <a:picLocks noChangeAspect="1"/>
          </p:cNvPicPr>
          <p:nvPr/>
        </p:nvPicPr>
        <p:blipFill>
          <a:blip r:embed="rId6" cstate="print"/>
          <a:srcRect l="2917" r="8714"/>
          <a:stretch>
            <a:fillRect/>
          </a:stretch>
        </p:blipFill>
        <p:spPr bwMode="auto">
          <a:xfrm>
            <a:off x="3057761" y="1092063"/>
            <a:ext cx="6523752" cy="49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28528" y="5828226"/>
            <a:ext cx="6096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In 3 years AMS has collected 50 billion cosmic rays,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much more than all cosmic rays collected over the last century. Every day there are 44 million more…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60649"/>
            <a:ext cx="136627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 Pohl 2014</a:t>
            </a:r>
          </a:p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3" descr="all_exp_fraction-1©noAM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04" y="1016000"/>
            <a:ext cx="7420521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69875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Positron Fraction = </a:t>
            </a:r>
            <a:r>
              <a:rPr lang="fr-FR" sz="32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Φ</a:t>
            </a:r>
            <a:r>
              <a:rPr lang="fr-FR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(e</a:t>
            </a:r>
            <a:r>
              <a:rPr lang="fr-FR" sz="3200" baseline="30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</a:t>
            </a:r>
            <a:r>
              <a:rPr lang="fr-FR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) / [</a:t>
            </a:r>
            <a:r>
              <a:rPr lang="fr-FR" sz="32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Φ</a:t>
            </a:r>
            <a:r>
              <a:rPr lang="fr-FR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(e</a:t>
            </a:r>
            <a:r>
              <a:rPr lang="fr-FR" sz="3200" baseline="30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</a:t>
            </a:r>
            <a:r>
              <a:rPr lang="fr-FR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) +  </a:t>
            </a:r>
            <a:r>
              <a:rPr lang="fr-FR" sz="32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Φ(e</a:t>
            </a:r>
            <a:r>
              <a:rPr lang="fr-FR" sz="3200" baseline="300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fr-FR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)]</a:t>
            </a:r>
            <a:endParaRPr lang="fr-FR" sz="3200" dirty="0">
              <a:solidFill>
                <a:srgbClr val="1F497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003" y="4044946"/>
            <a:ext cx="224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Diffuse background</a:t>
            </a:r>
            <a:endParaRPr lang="fr-FR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7275" y="3311525"/>
            <a:ext cx="218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Additional</a:t>
            </a:r>
            <a:r>
              <a:rPr lang="fr-FR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source?</a:t>
            </a:r>
            <a:endParaRPr lang="fr-FR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16200000" flipV="1">
            <a:off x="2131946" y="3439124"/>
            <a:ext cx="929213" cy="282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rot="16200000" flipV="1">
            <a:off x="6840711" y="2922416"/>
            <a:ext cx="581024" cy="1971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4666" y="5503334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Experimental situation before AMS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4636740"/>
            <a:ext cx="7919615" cy="13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80" y="2636912"/>
            <a:ext cx="8282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1652" y="548680"/>
            <a:ext cx="77187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AMS-02 papers on electrons and positrons</a:t>
            </a:r>
          </a:p>
          <a:p>
            <a:endParaRPr lang="en-GB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Positron fraction = e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/(e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e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GB" sz="2400" b="1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Based on 30 months of operation: data to 500 GeV</a:t>
            </a:r>
          </a:p>
          <a:p>
            <a:endParaRPr lang="en-GB" b="1" baseline="30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Event Selection:-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Track in the TRD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~ 1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|Z| = 1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Energy x 1.2 of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Størmer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cut-off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Acceptance for electron and positrons nearly constant from  3 to 500 GeV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71" y="908720"/>
            <a:ext cx="41054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256" y="1700808"/>
            <a:ext cx="4317207" cy="35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692696"/>
            <a:ext cx="2333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369 GeV positron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771996"/>
            <a:ext cx="6624736" cy="461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5949280"/>
            <a:ext cx="3215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AMS, PRL 113 121101 2014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398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Positron fraction from 1 to 35 GeV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32656"/>
            <a:ext cx="9158341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Lecture 1: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Overview of the cosmic ray scene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The energetics   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Measurements of cosmic rays from balloons and space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Lecture 2/3: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Studies of high energy cosmic rays using air-showers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   Features of the energy spectrum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   Mass composition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   Arrival Directions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   What does it all mean?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   The future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46" y="1268760"/>
            <a:ext cx="72131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431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Positron fraction above 10 GeV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93305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271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14908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228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391331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225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12933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178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91331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135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400506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6001271" cy="52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015309"/>
            <a:ext cx="3384376" cy="124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5368255"/>
            <a:ext cx="3876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4624" y="5301208"/>
            <a:ext cx="3733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6093296"/>
            <a:ext cx="84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Diffuse power law spectrum and common source term: MINIMAL MODEL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836712"/>
            <a:ext cx="3407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= 275 ± 32 GeV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Position where positron fraction 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is maximal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83894" y="2179603"/>
            <a:ext cx="115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of </a:t>
            </a:r>
            <a:endParaRPr lang="en-GB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785"/>
            <a:ext cx="9144000" cy="62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10991" y="2420888"/>
            <a:ext cx="370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en-US" sz="2000" baseline="-25000" dirty="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l-GR" altLang="en-US" sz="2000" baseline="-5000" dirty="0">
                <a:solidFill>
                  <a:srgbClr val="0000FF"/>
                </a:solidFill>
                <a:latin typeface="Calibri" pitchFamily="34" charset="0"/>
              </a:rPr>
              <a:t>+</a:t>
            </a:r>
            <a:r>
              <a:rPr lang="el-GR" altLang="en-US" sz="2000" baseline="-25000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l-GR" altLang="en-US" sz="2000" dirty="0">
                <a:solidFill>
                  <a:srgbClr val="0000FF"/>
                </a:solidFill>
                <a:latin typeface="Calibri" pitchFamily="34" charset="0"/>
              </a:rPr>
              <a:t>= </a:t>
            </a:r>
            <a:r>
              <a:rPr lang="en-US" altLang="en-US" sz="2000" i="1" dirty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n-US" altLang="en-US" sz="2000" baseline="-25000" dirty="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l-GR" altLang="en-US" sz="2000" baseline="-5000" dirty="0">
                <a:solidFill>
                  <a:srgbClr val="0000FF"/>
                </a:solidFill>
                <a:latin typeface="Calibri" pitchFamily="34" charset="0"/>
              </a:rPr>
              <a:t>+</a:t>
            </a:r>
            <a:r>
              <a:rPr lang="el-GR" altLang="en-US" sz="2000" baseline="-25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altLang="en-US" sz="2000" i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altLang="en-US" sz="2000" i="1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</a:rPr>
              <a:t>−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l-GR" altLang="en-US" sz="2000" baseline="15000" dirty="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l-GR" altLang="en-US" sz="2000" baseline="30000" dirty="0">
                <a:solidFill>
                  <a:srgbClr val="0000FF"/>
                </a:solidFill>
                <a:latin typeface="Calibri" pitchFamily="34" charset="0"/>
              </a:rPr>
              <a:t>+</a:t>
            </a:r>
            <a:r>
              <a:rPr lang="el-GR" altLang="en-US" sz="2000" dirty="0">
                <a:solidFill>
                  <a:srgbClr val="0000FF"/>
                </a:solidFill>
                <a:latin typeface="Calibri" pitchFamily="34" charset="0"/>
              </a:rPr>
              <a:t> + </a:t>
            </a:r>
            <a:r>
              <a:rPr lang="el-GR" altLang="en-US" sz="2000" i="1" dirty="0" smtClean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l-GR" altLang="en-US" sz="2000" i="1" baseline="-2500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l-GR" altLang="en-US" sz="2000" i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altLang="en-US" sz="2000" i="1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</a:rPr>
              <a:t>−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n-US" altLang="en-US" sz="2000" baseline="15000" dirty="0">
                <a:solidFill>
                  <a:srgbClr val="0000FF"/>
                </a:solidFill>
                <a:latin typeface="Calibri" pitchFamily="34" charset="0"/>
              </a:rPr>
              <a:t>s </a:t>
            </a:r>
            <a:r>
              <a:rPr lang="en-US" altLang="en-US" sz="2000" baseline="15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Calibri" pitchFamily="34" charset="0"/>
              </a:rPr>
              <a:t>e </a:t>
            </a:r>
            <a:r>
              <a:rPr lang="en-US" altLang="en-US" sz="2000" baseline="30000" dirty="0" smtClean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l-GR" altLang="en-US" sz="2000" i="1" baseline="30000" dirty="0">
                <a:solidFill>
                  <a:srgbClr val="0000FF"/>
                </a:solidFill>
                <a:latin typeface="Calibri" pitchFamily="34" charset="0"/>
              </a:rPr>
              <a:t>E/E</a:t>
            </a:r>
            <a:r>
              <a:rPr lang="el-GR" altLang="en-US" sz="2000" i="1" baseline="15000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l-GR" alt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altLang="en-US" sz="2000" dirty="0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  <a:p>
            <a:pPr eaLnBrk="1" hangingPunct="1"/>
            <a:r>
              <a:rPr lang="el-GR" altLang="en-US" sz="2000" dirty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</a:t>
            </a:r>
            <a:r>
              <a:rPr lang="en-US" altLang="en-US" sz="2000" baseline="-25000" dirty="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n-US" altLang="en-US" sz="2000" baseline="-5000" dirty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l-GR" altLang="en-US" sz="2000" baseline="-25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altLang="en-US" sz="2000" i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altLang="en-US" sz="2000" dirty="0">
                <a:solidFill>
                  <a:srgbClr val="0000FF"/>
                </a:solidFill>
                <a:latin typeface="Calibri" pitchFamily="34" charset="0"/>
              </a:rPr>
              <a:t>= </a:t>
            </a:r>
            <a:r>
              <a:rPr lang="el-GR" altLang="en-US" sz="2000" i="1" dirty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n-US" altLang="en-US" sz="2000" baseline="-25000" dirty="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n-US" altLang="en-US" sz="2000" baseline="-5000" dirty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l-GR" altLang="en-US" sz="2000" baseline="-25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altLang="en-US" sz="2000" i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altLang="en-US" sz="2000" i="1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</a:rPr>
              <a:t>−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l-GR" altLang="en-US" sz="2000" baseline="15000" dirty="0">
                <a:solidFill>
                  <a:srgbClr val="0000FF"/>
                </a:solidFill>
                <a:latin typeface="Calibri" pitchFamily="34" charset="0"/>
              </a:rPr>
              <a:t>e</a:t>
            </a:r>
            <a:r>
              <a:rPr lang="en-US" altLang="en-US" sz="2000" baseline="30000" dirty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l-GR" alt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altLang="en-US" sz="2000" dirty="0" smtClean="0">
                <a:solidFill>
                  <a:srgbClr val="0000FF"/>
                </a:solidFill>
                <a:latin typeface="Calibri" pitchFamily="34" charset="0"/>
              </a:rPr>
              <a:t>+ </a:t>
            </a:r>
            <a:r>
              <a:rPr lang="el-GR" altLang="en-US" sz="2000" i="1" dirty="0" smtClean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l-GR" altLang="en-US" sz="2000" i="1" baseline="-2500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l-GR" altLang="en-US" sz="2000" i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altLang="en-US" sz="2000" i="1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</a:rPr>
              <a:t>−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</a:t>
            </a:r>
            <a:r>
              <a:rPr lang="en-US" altLang="en-US" sz="2000" baseline="15000" dirty="0">
                <a:solidFill>
                  <a:srgbClr val="0000FF"/>
                </a:solidFill>
                <a:latin typeface="Calibri" pitchFamily="34" charset="0"/>
              </a:rPr>
              <a:t>s </a:t>
            </a:r>
            <a:r>
              <a:rPr lang="en-US" altLang="en-US" sz="2000" baseline="15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Calibri" pitchFamily="34" charset="0"/>
              </a:rPr>
              <a:t>e </a:t>
            </a:r>
            <a:r>
              <a:rPr lang="en-US" altLang="en-US" sz="2000" baseline="30000" dirty="0" smtClean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l-GR" altLang="en-US" sz="2000" i="1" baseline="30000" dirty="0" smtClean="0">
                <a:solidFill>
                  <a:srgbClr val="0000FF"/>
                </a:solidFill>
                <a:latin typeface="Calibri" pitchFamily="34" charset="0"/>
              </a:rPr>
              <a:t>E/E</a:t>
            </a:r>
            <a:r>
              <a:rPr lang="el-GR" altLang="en-US" sz="2000" i="1" baseline="1500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endParaRPr lang="en-GB" altLang="en-US" sz="2000" i="1" baseline="150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" name="Picture 5" descr="c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882" y="3140968"/>
            <a:ext cx="2594206" cy="581592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60729-8C8D-4094-81FE-D82531A2C2D7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42333"/>
            <a:ext cx="9144000" cy="5846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4" tIns="45646" rIns="91294" bIns="45646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AMS Positron Fraction 2014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vs</a:t>
            </a:r>
            <a:r>
              <a:rPr lang="en-US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Minimal Model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205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790402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0.091 ± 0.0001   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:diffuse positron is about10% of diffuse electrons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= 0.0061 ± 0.0009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 :common source is 0.6% of diffuse electron flux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l-G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e+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- 0.56 ± 0.03   </a:t>
            </a: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: positron spectrum is softer than electron spectrum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= 0.72 ± 0.04   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:source spectrum is harder than diffuse spectrum</a:t>
            </a:r>
          </a:p>
          <a:p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6984776" cy="104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052736"/>
            <a:ext cx="6870148" cy="9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64096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Interpretation of AMS-02 data– huge number of papers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Two popular models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Excess of e</a:t>
            </a:r>
            <a:r>
              <a:rPr lang="en-GB" sz="20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from pulsars</a:t>
            </a:r>
          </a:p>
          <a:p>
            <a:pPr marL="457200" indent="-457200">
              <a:buAutoNum type="arabicPeriod"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After flattening with energy the positron fraction will slowly start to decrease</a:t>
            </a:r>
          </a:p>
          <a:p>
            <a:pPr marL="342900" indent="-342900"/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Dipole anisotropy expected</a:t>
            </a:r>
          </a:p>
          <a:p>
            <a:pPr marL="342900" indent="-342900"/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Dark Matter collisions</a:t>
            </a:r>
          </a:p>
          <a:p>
            <a:pPr marL="342900" indent="-342900"/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After flattening there will be a rapid steepening because of finite mass of DM</a:t>
            </a:r>
          </a:p>
          <a:p>
            <a:pPr marL="342900" indent="-342900"/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No dipole anisotropy</a:t>
            </a:r>
          </a:p>
          <a:p>
            <a:pPr marL="342900" indent="-342900"/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Anisotropy will reach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~ 0.01 at 95% CL over lifetime of AMS-02</a:t>
            </a:r>
          </a:p>
          <a:p>
            <a:pPr marL="342900" indent="-342900"/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Blum, Katz and Waxman – secondary origin of positrons – in galaxy</a:t>
            </a:r>
          </a:p>
          <a:p>
            <a:pPr marL="342900" indent="-342900"/>
            <a:endParaRPr lang="en-GB" dirty="0" smtClean="0"/>
          </a:p>
          <a:p>
            <a:pPr marL="342900" indent="-342900"/>
            <a:endParaRPr lang="en-GB" dirty="0" smtClean="0"/>
          </a:p>
          <a:p>
            <a:pPr marL="800100" lvl="1" indent="-342900"/>
            <a:endParaRPr lang="en-GB" dirty="0" smtClean="0"/>
          </a:p>
          <a:p>
            <a:pPr marL="800100" lvl="1" indent="-342900"/>
            <a:endParaRPr lang="en-GB" dirty="0" smtClean="0"/>
          </a:p>
          <a:p>
            <a:pPr marL="800100" lvl="1" indent="-342900"/>
            <a:endParaRPr lang="en-GB" dirty="0" smtClean="0"/>
          </a:p>
          <a:p>
            <a:pPr marL="800100" lvl="1" indent="-342900"/>
            <a:endParaRPr lang="en-GB" dirty="0" smtClean="0"/>
          </a:p>
          <a:p>
            <a:pPr marL="800100" lvl="1" indent="-342900"/>
            <a:r>
              <a:rPr lang="en-GB" dirty="0" smtClean="0"/>
              <a:t>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31988"/>
          </a:xfrm>
        </p:spPr>
        <p:txBody>
          <a:bodyPr/>
          <a:lstStyle/>
          <a:p>
            <a:r>
              <a:rPr lang="fr-CH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Interpretation Example: Single Pulsar</a:t>
            </a:r>
            <a:r>
              <a:rPr lang="fr-CH" sz="2000" baseline="30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  <a:t/>
            </a:r>
            <a:br>
              <a:rPr lang="fr-CH" sz="2000" baseline="30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</a:rPr>
            </a:br>
            <a: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Tim Linden and Stefano </a:t>
            </a:r>
            <a:r>
              <a:rPr lang="en-US" sz="20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Profumo</a:t>
            </a:r>
            <a: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b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arXiv:1304.1791v1 [</a:t>
            </a:r>
            <a:r>
              <a:rPr lang="en-US" sz="20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astro-ph.HE</a:t>
            </a:r>
            <a:r>
              <a:rPr lang="en-US" sz="20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] 5 Apr 2013</a:t>
            </a:r>
            <a:endParaRPr lang="fr-CH" sz="2000" baseline="30000" dirty="0" smtClean="0">
              <a:solidFill>
                <a:srgbClr val="1F497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0451" name="Picture 8" descr="pulsar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1850"/>
            <a:ext cx="924083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2" name="TextBox 3"/>
          <p:cNvSpPr txBox="1">
            <a:spLocks noChangeArrowheads="1"/>
          </p:cNvSpPr>
          <p:nvPr/>
        </p:nvSpPr>
        <p:spPr bwMode="auto">
          <a:xfrm>
            <a:off x="428625" y="5492750"/>
            <a:ext cx="2862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AMS Data: e</a:t>
            </a:r>
            <a:r>
              <a:rPr lang="fr-CH" sz="2400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+</a:t>
            </a:r>
            <a:r>
              <a:rPr lang="fr-CH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fraction</a:t>
            </a:r>
          </a:p>
        </p:txBody>
      </p:sp>
      <p:sp>
        <p:nvSpPr>
          <p:cNvPr id="360453" name="TextBox 3"/>
          <p:cNvSpPr txBox="1">
            <a:spLocks noChangeArrowheads="1"/>
          </p:cNvSpPr>
          <p:nvPr/>
        </p:nvSpPr>
        <p:spPr bwMode="auto">
          <a:xfrm>
            <a:off x="5032375" y="5461000"/>
            <a:ext cx="2775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Fermi/HESS: e</a:t>
            </a:r>
            <a:r>
              <a:rPr lang="fr-CH" sz="2400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-</a:t>
            </a:r>
            <a:r>
              <a:rPr lang="fr-CH" sz="2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+e</a:t>
            </a:r>
            <a:r>
              <a:rPr lang="fr-CH" sz="2400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+</a:t>
            </a:r>
            <a:endParaRPr lang="fr-CH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60454" name="TextBox 11"/>
          <p:cNvSpPr txBox="1">
            <a:spLocks noChangeArrowheads="1"/>
          </p:cNvSpPr>
          <p:nvPr/>
        </p:nvSpPr>
        <p:spPr bwMode="auto">
          <a:xfrm>
            <a:off x="607477" y="6191250"/>
            <a:ext cx="7620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0" dirty="0" err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See</a:t>
            </a:r>
            <a:r>
              <a:rPr lang="fr-FR" sz="2000" b="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fr-FR" sz="2000" b="0" dirty="0" err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also</a:t>
            </a:r>
            <a:r>
              <a:rPr lang="fr-FR" sz="2000" b="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: </a:t>
            </a:r>
            <a:r>
              <a:rPr lang="fr-FR" sz="2000" b="0" dirty="0" err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Cholis</a:t>
            </a:r>
            <a:r>
              <a:rPr lang="fr-FR" sz="2000" b="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and </a:t>
            </a:r>
            <a:r>
              <a:rPr lang="fr-FR" sz="2000" b="0" dirty="0" err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Hooper</a:t>
            </a:r>
            <a:r>
              <a:rPr lang="fr-FR" sz="2000" b="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arXiv:1304.840v1 [</a:t>
            </a:r>
            <a:r>
              <a:rPr lang="fr-FR" sz="2000" b="0" dirty="0" err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astro-ph.HE</a:t>
            </a:r>
            <a:r>
              <a:rPr lang="fr-FR" sz="2000" b="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] 6 </a:t>
            </a:r>
            <a:r>
              <a:rPr lang="fr-FR" sz="2000" b="0" dirty="0" err="1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Apr</a:t>
            </a:r>
            <a:r>
              <a:rPr lang="fr-FR" sz="2000" b="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</a:rPr>
              <a:t>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1" descr="ams_02(A)C(2BlueLines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093" y="3496673"/>
            <a:ext cx="6303433" cy="2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39" name="TextBox 3"/>
          <p:cNvSpPr txBox="1">
            <a:spLocks noChangeArrowheads="1"/>
          </p:cNvSpPr>
          <p:nvPr/>
        </p:nvSpPr>
        <p:spPr bwMode="auto">
          <a:xfrm>
            <a:off x="1642536" y="713317"/>
            <a:ext cx="66717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 Turner and F.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Wilczek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Phys. Rev. D42 (1990) 1001;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J. Ellis, 26th ICRC Salt Lake</a:t>
            </a:r>
            <a:r>
              <a:rPr lang="en-US" sz="1600" b="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City 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(1999) astro-ph/9911440;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H. Cheng, J.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Feng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and K.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Matchev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Phys. Rev.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Lett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 89 (2002) 211301;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Profumo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and P.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Ullio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J. Cosmology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Astroparticle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Phys. JCAP07 (2004) 006;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D. Hooper and J. Silk, Phys. Rev. D 71 (2005) 083503;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Ponton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and L. Randall, JHEP 0904 (2009) 080;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G. Kane, R. Lu and S. Watson, Phys.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Lett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 B681 (2009) 151;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D. Hooper, P.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Blasi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and P. D.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Serpico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JCAP 0901 025 (2009) 0810.1527; B2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Y–Z. Fan et al., Int. J. Mod. Phys. D19 (2010) 2011;</a:t>
            </a:r>
          </a:p>
          <a:p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Pato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M.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Lattanzi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and G. </a:t>
            </a:r>
            <a:r>
              <a:rPr lang="en-US" sz="1600" b="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Bertone</a:t>
            </a:r>
            <a:r>
              <a:rPr lang="en-US" sz="1600" b="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, JCAP 1012 (2010) 020.</a:t>
            </a:r>
          </a:p>
        </p:txBody>
      </p:sp>
      <p:sp>
        <p:nvSpPr>
          <p:cNvPr id="321540" name="Text Box 18"/>
          <p:cNvSpPr txBox="1">
            <a:spLocks noChangeArrowheads="1"/>
          </p:cNvSpPr>
          <p:nvPr/>
        </p:nvSpPr>
        <p:spPr bwMode="auto">
          <a:xfrm>
            <a:off x="1920868" y="3603625"/>
            <a:ext cx="27289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>
                <a:solidFill>
                  <a:srgbClr val="000090"/>
                </a:solidFill>
                <a:latin typeface="Symbol" charset="2"/>
                <a:ea typeface="Arial" charset="0"/>
                <a:cs typeface="Arial" charset="0"/>
                <a:sym typeface="Symbol" charset="2"/>
              </a:rPr>
              <a:t></a:t>
            </a:r>
            <a:r>
              <a:rPr lang="en-US">
                <a:solidFill>
                  <a:srgbClr val="000090"/>
                </a:solidFill>
                <a:ea typeface="Arial" charset="0"/>
                <a:cs typeface="Arial" charset="0"/>
                <a:sym typeface="Symbol" charset="2"/>
              </a:rPr>
              <a:t> </a:t>
            </a:r>
            <a:r>
              <a:rPr lang="en-US">
                <a:solidFill>
                  <a:srgbClr val="000090"/>
                </a:solidFill>
                <a:ea typeface="Arial" charset="0"/>
                <a:cs typeface="Arial" charset="0"/>
              </a:rPr>
              <a:t>+ </a:t>
            </a:r>
            <a:r>
              <a:rPr lang="en-US">
                <a:solidFill>
                  <a:srgbClr val="000090"/>
                </a:solidFill>
                <a:latin typeface="Symbol" charset="2"/>
                <a:ea typeface="Arial" charset="0"/>
                <a:cs typeface="Arial" charset="0"/>
                <a:sym typeface="Symbol" charset="2"/>
              </a:rPr>
              <a:t>  </a:t>
            </a:r>
            <a:r>
              <a:rPr lang="en-US">
                <a:solidFill>
                  <a:srgbClr val="000090"/>
                </a:solidFill>
                <a:ea typeface="Arial" charset="0"/>
                <a:cs typeface="Arial" charset="0"/>
                <a:sym typeface="Symbol" charset="2"/>
              </a:rPr>
              <a:t>e</a:t>
            </a:r>
            <a:r>
              <a:rPr lang="en-US" baseline="30000">
                <a:solidFill>
                  <a:srgbClr val="00009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000090"/>
                </a:solidFill>
                <a:ea typeface="Arial" charset="0"/>
                <a:cs typeface="Arial" charset="0"/>
                <a:sym typeface="Symbol" charset="2"/>
              </a:rPr>
              <a:t> + ….</a:t>
            </a:r>
            <a:endParaRPr lang="en-US">
              <a:solidFill>
                <a:srgbClr val="000090"/>
              </a:solidFill>
              <a:latin typeface="Arial Narrow Bold" charset="0"/>
              <a:ea typeface="Arial" charset="0"/>
              <a:cs typeface="Arial" charset="0"/>
            </a:endParaRPr>
          </a:p>
        </p:txBody>
      </p:sp>
      <p:sp>
        <p:nvSpPr>
          <p:cNvPr id="321541" name="Text Box 20"/>
          <p:cNvSpPr txBox="1">
            <a:spLocks noChangeArrowheads="1"/>
          </p:cNvSpPr>
          <p:nvPr/>
        </p:nvSpPr>
        <p:spPr bwMode="auto">
          <a:xfrm>
            <a:off x="6254214" y="3747558"/>
            <a:ext cx="132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b="0" dirty="0" err="1">
                <a:solidFill>
                  <a:srgbClr val="000090"/>
                </a:solidFill>
                <a:latin typeface="Arial Narrow Bold" charset="0"/>
                <a:ea typeface="Arial" charset="0"/>
                <a:cs typeface="Arial" charset="0"/>
              </a:rPr>
              <a:t>m</a:t>
            </a:r>
            <a:r>
              <a:rPr lang="en-US" sz="1800" b="0" dirty="0" err="1">
                <a:solidFill>
                  <a:srgbClr val="000090"/>
                </a:solidFill>
                <a:latin typeface="Symbol" charset="2"/>
                <a:ea typeface="Arial" charset="0"/>
                <a:cs typeface="Arial" charset="0"/>
                <a:sym typeface="Symbol" charset="2"/>
              </a:rPr>
              <a:t></a:t>
            </a:r>
            <a:r>
              <a:rPr lang="en-US" sz="1800" b="0" dirty="0">
                <a:solidFill>
                  <a:srgbClr val="000090"/>
                </a:solidFill>
                <a:latin typeface="Arial Narrow Bold" charset="0"/>
                <a:ea typeface="Arial" charset="0"/>
                <a:cs typeface="Arial" charset="0"/>
              </a:rPr>
              <a:t>=800 </a:t>
            </a:r>
            <a:r>
              <a:rPr lang="en-US" sz="1800" b="0" dirty="0" err="1">
                <a:solidFill>
                  <a:srgbClr val="000090"/>
                </a:solidFill>
                <a:latin typeface="Arial Narrow Bold" charset="0"/>
                <a:ea typeface="Arial" charset="0"/>
                <a:cs typeface="Arial" charset="0"/>
              </a:rPr>
              <a:t>GeV</a:t>
            </a:r>
            <a:endParaRPr lang="en-US" sz="1800" b="0" dirty="0">
              <a:solidFill>
                <a:srgbClr val="000090"/>
              </a:solidFill>
              <a:latin typeface="Arial Narrow Bold" charset="0"/>
              <a:ea typeface="Arial" charset="0"/>
              <a:cs typeface="Arial" charset="0"/>
            </a:endParaRPr>
          </a:p>
        </p:txBody>
      </p:sp>
      <p:sp>
        <p:nvSpPr>
          <p:cNvPr id="321542" name="Rectangle 15"/>
          <p:cNvSpPr>
            <a:spLocks noChangeArrowheads="1"/>
          </p:cNvSpPr>
          <p:nvPr/>
        </p:nvSpPr>
        <p:spPr bwMode="auto">
          <a:xfrm rot="337096">
            <a:off x="2643188" y="5300663"/>
            <a:ext cx="333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1800">
                <a:solidFill>
                  <a:srgbClr val="000090"/>
                </a:solidFill>
                <a:latin typeface="Calibri" charset="0"/>
              </a:rPr>
              <a:t>Diffuse secondary positrons</a:t>
            </a:r>
          </a:p>
        </p:txBody>
      </p:sp>
      <p:sp>
        <p:nvSpPr>
          <p:cNvPr id="321543" name="TextBox 10"/>
          <p:cNvSpPr txBox="1">
            <a:spLocks noChangeArrowheads="1"/>
          </p:cNvSpPr>
          <p:nvPr/>
        </p:nvSpPr>
        <p:spPr bwMode="auto">
          <a:xfrm>
            <a:off x="1903934" y="5884863"/>
            <a:ext cx="6130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b="0" dirty="0">
                <a:solidFill>
                  <a:srgbClr val="000090"/>
                </a:solidFill>
                <a:latin typeface="Calibri" charset="0"/>
              </a:rPr>
              <a:t>Dark Matter model based on I. </a:t>
            </a:r>
            <a:r>
              <a:rPr lang="en-US" sz="1800" b="0" dirty="0" err="1">
                <a:solidFill>
                  <a:srgbClr val="000090"/>
                </a:solidFill>
                <a:latin typeface="Calibri" charset="0"/>
              </a:rPr>
              <a:t>Cholis</a:t>
            </a:r>
            <a:r>
              <a:rPr lang="en-US" sz="1800" b="0" dirty="0">
                <a:solidFill>
                  <a:srgbClr val="000090"/>
                </a:solidFill>
                <a:latin typeface="Calibri" charset="0"/>
              </a:rPr>
              <a:t> et al., arXiv:0810.5344 </a:t>
            </a:r>
          </a:p>
        </p:txBody>
      </p:sp>
      <p:sp>
        <p:nvSpPr>
          <p:cNvPr id="321544" name="Text Box 18"/>
          <p:cNvSpPr txBox="1">
            <a:spLocks noChangeArrowheads="1"/>
          </p:cNvSpPr>
          <p:nvPr/>
        </p:nvSpPr>
        <p:spPr bwMode="auto">
          <a:xfrm>
            <a:off x="4666721" y="4694767"/>
            <a:ext cx="1339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b="0" dirty="0" err="1">
                <a:solidFill>
                  <a:srgbClr val="000090"/>
                </a:solidFill>
                <a:latin typeface="Arial Narrow Bold" charset="0"/>
                <a:ea typeface="Arial" charset="0"/>
                <a:cs typeface="Arial" charset="0"/>
              </a:rPr>
              <a:t>m</a:t>
            </a:r>
            <a:r>
              <a:rPr lang="en-US" sz="1800" b="0" dirty="0" err="1">
                <a:solidFill>
                  <a:srgbClr val="000090"/>
                </a:solidFill>
                <a:latin typeface="Symbol" charset="2"/>
                <a:ea typeface="Arial" charset="0"/>
                <a:cs typeface="Arial" charset="0"/>
                <a:sym typeface="Symbol" charset="2"/>
              </a:rPr>
              <a:t></a:t>
            </a:r>
            <a:r>
              <a:rPr lang="en-US" sz="1800" b="0" dirty="0">
                <a:solidFill>
                  <a:srgbClr val="000090"/>
                </a:solidFill>
                <a:latin typeface="Arial Narrow Bold" charset="0"/>
                <a:ea typeface="Arial" charset="0"/>
                <a:cs typeface="Arial" charset="0"/>
              </a:rPr>
              <a:t>=400 </a:t>
            </a:r>
            <a:r>
              <a:rPr lang="en-US" sz="1800" b="0" dirty="0" err="1">
                <a:solidFill>
                  <a:srgbClr val="000090"/>
                </a:solidFill>
                <a:latin typeface="Arial Narrow Bold" charset="0"/>
                <a:ea typeface="Arial" charset="0"/>
                <a:cs typeface="Arial" charset="0"/>
              </a:rPr>
              <a:t>GeV</a:t>
            </a:r>
            <a:endParaRPr lang="en-US" sz="1800" b="0" dirty="0">
              <a:solidFill>
                <a:srgbClr val="000090"/>
              </a:solidFill>
              <a:latin typeface="Arial Narrow Bold" charset="0"/>
              <a:ea typeface="Arial" charset="0"/>
              <a:cs typeface="Arial" charset="0"/>
            </a:endParaRPr>
          </a:p>
        </p:txBody>
      </p:sp>
      <p:sp>
        <p:nvSpPr>
          <p:cNvPr id="321545" name="TextBox 5"/>
          <p:cNvSpPr txBox="1">
            <a:spLocks noChangeArrowheads="1"/>
          </p:cNvSpPr>
          <p:nvPr/>
        </p:nvSpPr>
        <p:spPr bwMode="auto">
          <a:xfrm>
            <a:off x="6236751" y="6396038"/>
            <a:ext cx="2366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400" b="0">
                <a:solidFill>
                  <a:srgbClr val="000090"/>
                </a:solidFill>
                <a:latin typeface="Helvetica" charset="0"/>
              </a:rPr>
              <a:t>e</a:t>
            </a:r>
            <a:r>
              <a:rPr lang="en-US" sz="2400" b="0" baseline="30000">
                <a:solidFill>
                  <a:srgbClr val="000090"/>
                </a:solidFill>
                <a:latin typeface="Helvetica" charset="0"/>
              </a:rPr>
              <a:t>±</a:t>
            </a:r>
            <a:r>
              <a:rPr lang="en-US" sz="2400" b="0">
                <a:solidFill>
                  <a:srgbClr val="000090"/>
                </a:solidFill>
                <a:latin typeface="Helvetica" charset="0"/>
              </a:rPr>
              <a:t> energy [GeV] </a:t>
            </a:r>
            <a:endParaRPr lang="en-US" sz="2400" b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21547" name="Text Box 16"/>
          <p:cNvSpPr txBox="1">
            <a:spLocks noChangeArrowheads="1"/>
          </p:cNvSpPr>
          <p:nvPr/>
        </p:nvSpPr>
        <p:spPr bwMode="auto">
          <a:xfrm rot="-5400000">
            <a:off x="-369096" y="3505465"/>
            <a:ext cx="173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0" dirty="0" err="1">
                <a:solidFill>
                  <a:srgbClr val="000090"/>
                </a:solidFill>
                <a:ea typeface="Arial" charset="0"/>
                <a:cs typeface="Arial" charset="0"/>
              </a:rPr>
              <a:t>e</a:t>
            </a:r>
            <a:r>
              <a:rPr lang="en-US" sz="2400" b="0" baseline="30000" dirty="0">
                <a:solidFill>
                  <a:srgbClr val="000090"/>
                </a:solidFill>
                <a:ea typeface="Arial" charset="0"/>
                <a:cs typeface="Arial" charset="0"/>
              </a:rPr>
              <a:t>+</a:t>
            </a:r>
            <a:r>
              <a:rPr lang="en-US" sz="2400" b="0" dirty="0">
                <a:solidFill>
                  <a:srgbClr val="000090"/>
                </a:solidFill>
                <a:ea typeface="Arial" charset="0"/>
                <a:cs typeface="Arial" charset="0"/>
              </a:rPr>
              <a:t> /(</a:t>
            </a:r>
            <a:r>
              <a:rPr lang="en-US" sz="2400" b="0" dirty="0" err="1">
                <a:solidFill>
                  <a:srgbClr val="000090"/>
                </a:solidFill>
                <a:ea typeface="Arial" charset="0"/>
                <a:cs typeface="Arial" charset="0"/>
              </a:rPr>
              <a:t>e</a:t>
            </a:r>
            <a:r>
              <a:rPr lang="en-US" sz="2400" b="0" baseline="30000" dirty="0">
                <a:solidFill>
                  <a:srgbClr val="000090"/>
                </a:solidFill>
                <a:ea typeface="Arial" charset="0"/>
                <a:cs typeface="Arial" charset="0"/>
              </a:rPr>
              <a:t>+</a:t>
            </a:r>
            <a:r>
              <a:rPr lang="en-US" sz="2400" b="0" dirty="0">
                <a:solidFill>
                  <a:srgbClr val="000090"/>
                </a:solidFill>
                <a:ea typeface="Arial" charset="0"/>
                <a:cs typeface="Arial" charset="0"/>
              </a:rPr>
              <a:t> + </a:t>
            </a:r>
            <a:r>
              <a:rPr lang="en-US" sz="2400" b="0" dirty="0" err="1">
                <a:solidFill>
                  <a:srgbClr val="000090"/>
                </a:solidFill>
                <a:ea typeface="Arial" charset="0"/>
                <a:cs typeface="Arial" charset="0"/>
              </a:rPr>
              <a:t>e</a:t>
            </a:r>
            <a:r>
              <a:rPr lang="en-US" sz="2400" b="0" baseline="30000" dirty="0">
                <a:solidFill>
                  <a:srgbClr val="000090"/>
                </a:solidFill>
                <a:ea typeface="Arial" charset="0"/>
                <a:cs typeface="Arial" charset="0"/>
              </a:rPr>
              <a:t>-</a:t>
            </a:r>
            <a:r>
              <a:rPr lang="en-US" sz="2400" b="0" dirty="0">
                <a:solidFill>
                  <a:srgbClr val="000090"/>
                </a:solidFill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21548" name="TextBox 15"/>
          <p:cNvSpPr txBox="1">
            <a:spLocks noChangeArrowheads="1"/>
          </p:cNvSpPr>
          <p:nvPr/>
        </p:nvSpPr>
        <p:spPr bwMode="auto">
          <a:xfrm>
            <a:off x="736600" y="4489450"/>
            <a:ext cx="5238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GB" sz="2400" b="0">
                <a:solidFill>
                  <a:srgbClr val="000090"/>
                </a:solidFill>
                <a:latin typeface="Calibri" charset="0"/>
              </a:rPr>
              <a:t>0.1</a:t>
            </a:r>
            <a:endParaRPr lang="en-US" sz="2400" b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21549" name="TextBox 16"/>
          <p:cNvSpPr txBox="1">
            <a:spLocks noChangeArrowheads="1"/>
          </p:cNvSpPr>
          <p:nvPr/>
        </p:nvSpPr>
        <p:spPr bwMode="auto">
          <a:xfrm>
            <a:off x="1541459" y="6290736"/>
            <a:ext cx="454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GB" b="0" dirty="0">
                <a:solidFill>
                  <a:srgbClr val="000090"/>
                </a:solidFill>
                <a:latin typeface="Calibri" charset="0"/>
              </a:rPr>
              <a:t>10</a:t>
            </a:r>
            <a:endParaRPr lang="en-US" b="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21550" name="TextBox 17"/>
          <p:cNvSpPr txBox="1">
            <a:spLocks noChangeArrowheads="1"/>
          </p:cNvSpPr>
          <p:nvPr/>
        </p:nvSpPr>
        <p:spPr bwMode="auto">
          <a:xfrm>
            <a:off x="4644492" y="6340475"/>
            <a:ext cx="722312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GB" b="0" dirty="0">
                <a:solidFill>
                  <a:srgbClr val="000090"/>
                </a:solidFill>
                <a:latin typeface="Calibri" charset="0"/>
              </a:rPr>
              <a:t>10</a:t>
            </a:r>
            <a:r>
              <a:rPr lang="en-GB" b="0" baseline="30000" dirty="0">
                <a:solidFill>
                  <a:srgbClr val="000090"/>
                </a:solidFill>
                <a:latin typeface="Calibri" charset="0"/>
              </a:rPr>
              <a:t>2</a:t>
            </a:r>
            <a:endParaRPr lang="en-US" b="0" baseline="300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21546" name="Rectangle 5"/>
          <p:cNvSpPr>
            <a:spLocks noChangeArrowheads="1"/>
          </p:cNvSpPr>
          <p:nvPr/>
        </p:nvSpPr>
        <p:spPr bwMode="auto">
          <a:xfrm rot="-5400000">
            <a:off x="-663646" y="5482580"/>
            <a:ext cx="2289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400" b="0" dirty="0">
                <a:solidFill>
                  <a:srgbClr val="000090"/>
                </a:solidFill>
                <a:latin typeface="Calibri" charset="0"/>
              </a:rPr>
              <a:t>Positron fraction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Physics of Positron Fraction</a:t>
            </a:r>
            <a:endParaRPr lang="en-US" sz="3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1600" b="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9" y="364908"/>
            <a:ext cx="5773440" cy="55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6237312"/>
            <a:ext cx="414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Waxman et al: PRL 111 211101 2013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9170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Data on positron fraction can be understood quite well in terms of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conventional physics and cosmic ray propagation at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present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Does not appear to be a need for Dark Matter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outer_Zal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897448"/>
            <a:ext cx="9129116" cy="4893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0485"/>
            <a:ext cx="9144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n-ea"/>
                <a:cs typeface="+mn-cs"/>
              </a:rPr>
              <a:t>Flux of Nuclei: Redundant Charge Measurements</a:t>
            </a:r>
            <a:endParaRPr lang="en-US" sz="3200" dirty="0">
              <a:solidFill>
                <a:srgbClr val="1F497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2483"/>
            <a:ext cx="9144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Low </a:t>
            </a:r>
            <a:r>
              <a:rPr lang="en-US" sz="3200" dirty="0" err="1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systematics</a:t>
            </a:r>
            <a:r>
              <a:rPr lang="en-US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, control of nuclear fragmentation</a:t>
            </a:r>
            <a:endParaRPr lang="en-US" sz="3200" dirty="0">
              <a:solidFill>
                <a:srgbClr val="1F497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263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Cosmic Rays discovered in 1912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Crucial in many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areas, e.g.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development of particle physics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astrophysics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Discovery of positron, muon, pions, strange particle (K and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) etc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Synchrotron radiation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Carbon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dating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Space Weather ............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outer_fragmen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746609"/>
            <a:ext cx="9220200" cy="609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0485"/>
            <a:ext cx="9144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n-ea"/>
                <a:cs typeface="+mn-cs"/>
              </a:rPr>
              <a:t>Flux of Nuclei: Control of Nuclear Fragmentation</a:t>
            </a:r>
            <a:endParaRPr lang="en-US" sz="3200" dirty="0">
              <a:solidFill>
                <a:srgbClr val="1F497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15616" y="548680"/>
            <a:ext cx="694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Composition at higher energies: CREAM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8862"/>
            <a:ext cx="4176464" cy="54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1340768"/>
            <a:ext cx="4386329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Data shown are pre-CREAM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Features:-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Spectrum of heavier elements appear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to flatten as energy increases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Γ = 2.5 to 2.6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Mean escape length,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000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,decreases with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λ</a:t>
            </a:r>
            <a:r>
              <a:rPr lang="en-GB" sz="2000" b="1" baseline="-25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~ R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b="1" baseline="30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where R = rigidity and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~ 0.6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00" y="895574"/>
            <a:ext cx="8916796" cy="2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CREAM Detector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44824"/>
            <a:ext cx="45112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196752"/>
            <a:ext cx="26479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7" y="5565800"/>
            <a:ext cx="4176464" cy="9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6828" y="5589240"/>
            <a:ext cx="3937620" cy="108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77023" y="1196752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161 days of data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248" y="1340768"/>
            <a:ext cx="2304256" cy="42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60648"/>
            <a:ext cx="3898181" cy="37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000412"/>
            <a:ext cx="3606924" cy="24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861048"/>
            <a:ext cx="3872166" cy="279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18319"/>
            <a:ext cx="4290789" cy="67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324" y="692696"/>
            <a:ext cx="7256084" cy="55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6381328"/>
            <a:ext cx="389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CREAM Collaboration  ApJ 2009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561" y="476672"/>
            <a:ext cx="781262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06" y="692696"/>
            <a:ext cx="7481609" cy="547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332656"/>
            <a:ext cx="367240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proton slope = 2.66 ±  0.02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helium slope = 2.58 ± 0.02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66981" cy="68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03471"/>
            <a:ext cx="8064896" cy="615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3438-AC59-4F23-9DE0-E1FB1E077190}" type="slidenum">
              <a:rPr lang="en-US"/>
              <a:pPr/>
              <a:t>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946" y="27384"/>
            <a:ext cx="559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419102" y="5724545"/>
            <a:ext cx="1553502" cy="5847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>
                <a:latin typeface="Times New Roman" pitchFamily="-65" charset="0"/>
              </a:rPr>
              <a:t>S </a:t>
            </a:r>
            <a:r>
              <a:rPr lang="en-GB" sz="1600" b="1" dirty="0" err="1">
                <a:latin typeface="Times New Roman" pitchFamily="-65" charset="0"/>
              </a:rPr>
              <a:t>Swordy</a:t>
            </a:r>
            <a:endParaRPr lang="en-GB" sz="1600" b="1" dirty="0">
              <a:latin typeface="Times New Roman" pitchFamily="-65" charset="0"/>
            </a:endParaRPr>
          </a:p>
          <a:p>
            <a:r>
              <a:rPr lang="en-GB" sz="1600" b="1" dirty="0">
                <a:latin typeface="Times New Roman" pitchFamily="-65" charset="0"/>
              </a:rPr>
              <a:t>(Univ. Chicago)</a:t>
            </a:r>
            <a:endParaRPr lang="en-US" sz="1600" b="1" dirty="0">
              <a:latin typeface="Times New Roman" pitchFamily="-65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512" y="2657475"/>
            <a:ext cx="1646605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-65" charset="0"/>
              </a:rPr>
              <a:t>32 </a:t>
            </a:r>
            <a:r>
              <a:rPr lang="en-GB" sz="2400" b="1" dirty="0">
                <a:latin typeface="Times New Roman" pitchFamily="-65" charset="0"/>
              </a:rPr>
              <a:t>decades</a:t>
            </a:r>
          </a:p>
          <a:p>
            <a:r>
              <a:rPr lang="en-GB" sz="2400" b="1" dirty="0">
                <a:latin typeface="Times New Roman" pitchFamily="-65" charset="0"/>
              </a:rPr>
              <a:t>in intensity</a:t>
            </a:r>
            <a:endParaRPr lang="en-US" sz="2400" b="1" dirty="0">
              <a:latin typeface="Times New Roman" pitchFamily="-65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359650" y="5949950"/>
            <a:ext cx="1595309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-65" charset="0"/>
              </a:rPr>
              <a:t>12 decades</a:t>
            </a:r>
            <a:endParaRPr lang="en-GB" sz="2400" b="1" dirty="0">
              <a:latin typeface="Times New Roman" pitchFamily="-65" charset="0"/>
            </a:endParaRPr>
          </a:p>
          <a:p>
            <a:r>
              <a:rPr lang="en-GB" sz="2400" b="1" dirty="0" smtClean="0">
                <a:latin typeface="Times New Roman" pitchFamily="-65" charset="0"/>
              </a:rPr>
              <a:t>In energy</a:t>
            </a:r>
            <a:endParaRPr lang="en-US" sz="2400" b="1" dirty="0">
              <a:latin typeface="Times New Roman" pitchFamily="-65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139952" y="981075"/>
            <a:ext cx="183255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latin typeface="Times New Roman" pitchFamily="-65" charset="0"/>
              </a:rPr>
              <a:t>   1 particle m</a:t>
            </a:r>
            <a:r>
              <a:rPr lang="en-GB" sz="1600" baseline="30000" dirty="0">
                <a:latin typeface="Times New Roman" pitchFamily="-65" charset="0"/>
              </a:rPr>
              <a:t>-2 </a:t>
            </a:r>
            <a:r>
              <a:rPr lang="en-GB" sz="1600" dirty="0">
                <a:latin typeface="Times New Roman" pitchFamily="-65" charset="0"/>
              </a:rPr>
              <a:t>s</a:t>
            </a:r>
            <a:r>
              <a:rPr lang="en-GB" sz="1600" baseline="30000" dirty="0">
                <a:latin typeface="Times New Roman" pitchFamily="-65" charset="0"/>
              </a:rPr>
              <a:t>-1    </a:t>
            </a:r>
            <a:r>
              <a:rPr lang="en-GB" sz="1600" baseline="30000" dirty="0" smtClean="0">
                <a:latin typeface="Times New Roman" pitchFamily="-65" charset="0"/>
              </a:rPr>
              <a:t> </a:t>
            </a:r>
            <a:endParaRPr lang="en-US" sz="1600" dirty="0">
              <a:latin typeface="Times New Roman" pitchFamily="-65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004048" y="2631951"/>
            <a:ext cx="21558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33CC"/>
                </a:solidFill>
                <a:latin typeface="Times New Roman" pitchFamily="-65" charset="0"/>
              </a:rPr>
              <a:t>‘Knee’</a:t>
            </a:r>
          </a:p>
          <a:p>
            <a:r>
              <a:rPr lang="en-GB" sz="1600" b="1" dirty="0">
                <a:solidFill>
                  <a:srgbClr val="0033CC"/>
                </a:solidFill>
                <a:latin typeface="Times New Roman" pitchFamily="-65" charset="0"/>
              </a:rPr>
              <a:t>1 particle m</a:t>
            </a:r>
            <a:r>
              <a:rPr lang="en-GB" sz="1600" b="1" baseline="30000" dirty="0">
                <a:solidFill>
                  <a:srgbClr val="0033CC"/>
                </a:solidFill>
                <a:latin typeface="Times New Roman" pitchFamily="-65" charset="0"/>
              </a:rPr>
              <a:t>-2 </a:t>
            </a:r>
            <a:r>
              <a:rPr lang="en-GB" sz="1600" b="1" dirty="0">
                <a:solidFill>
                  <a:srgbClr val="0033CC"/>
                </a:solidFill>
                <a:latin typeface="Times New Roman" pitchFamily="-65" charset="0"/>
              </a:rPr>
              <a:t> per year</a:t>
            </a:r>
            <a:endParaRPr lang="en-US" sz="1600" b="1" dirty="0">
              <a:solidFill>
                <a:srgbClr val="0033CC"/>
              </a:solidFill>
              <a:latin typeface="Times New Roman" pitchFamily="-65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51920" y="5153025"/>
            <a:ext cx="22177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33CC"/>
                </a:solidFill>
                <a:latin typeface="Times New Roman" pitchFamily="-65" charset="0"/>
              </a:rPr>
              <a:t>Ankle</a:t>
            </a:r>
          </a:p>
          <a:p>
            <a:r>
              <a:rPr lang="en-GB" sz="1600" b="1" dirty="0">
                <a:solidFill>
                  <a:srgbClr val="0033CC"/>
                </a:solidFill>
                <a:latin typeface="Times New Roman" pitchFamily="-65" charset="0"/>
              </a:rPr>
              <a:t>1 particle km</a:t>
            </a:r>
            <a:r>
              <a:rPr lang="en-GB" sz="1600" b="1" baseline="30000" dirty="0">
                <a:solidFill>
                  <a:srgbClr val="0033CC"/>
                </a:solidFill>
                <a:latin typeface="Times New Roman" pitchFamily="-65" charset="0"/>
              </a:rPr>
              <a:t>-2 </a:t>
            </a:r>
            <a:r>
              <a:rPr lang="en-GB" sz="1600" b="1" dirty="0">
                <a:solidFill>
                  <a:srgbClr val="0033CC"/>
                </a:solidFill>
                <a:latin typeface="Times New Roman" pitchFamily="-65" charset="0"/>
              </a:rPr>
              <a:t>per year</a:t>
            </a:r>
            <a:endParaRPr lang="en-US" sz="1600" b="1" dirty="0">
              <a:solidFill>
                <a:srgbClr val="0033CC"/>
              </a:solidFill>
              <a:latin typeface="Times New Roman" pitchFamily="-65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427984" y="267246"/>
            <a:ext cx="2362200" cy="4254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Times New Roman" pitchFamily="-65" charset="0"/>
              </a:rPr>
              <a:t>Flux of Cosmic Rays</a:t>
            </a:r>
            <a:endParaRPr lang="en-US" sz="2000" dirty="0">
              <a:solidFill>
                <a:srgbClr val="0066FF"/>
              </a:solidFill>
              <a:latin typeface="Times New Roman" pitchFamily="-65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4572000" y="1484784"/>
            <a:ext cx="71884" cy="475250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858516" y="1773238"/>
            <a:ext cx="1513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Air-showers</a:t>
            </a:r>
            <a:endParaRPr lang="en-US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220072" y="5661248"/>
            <a:ext cx="72077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/>
              <a:t>LHC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27784" y="2204864"/>
            <a:ext cx="16296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ATIC</a:t>
            </a:r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PAMELA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CREAM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2494637"/>
            <a:ext cx="21467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Argo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KASCADE-Grande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Auger</a:t>
            </a: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Telescope Array</a:t>
            </a:r>
            <a:endParaRPr lang="en-GB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328084" y="6201308"/>
            <a:ext cx="36004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48064" y="501317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301" grpId="0" animBg="1"/>
      <p:bldP spid="12303" grpId="0"/>
      <p:bldP spid="12306" grpId="0"/>
      <p:bldP spid="22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0" y="188640"/>
            <a:ext cx="8316416" cy="666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828" y="620688"/>
            <a:ext cx="3829124" cy="530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From S Tilav: Zion meeting October 2014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799" y="548680"/>
            <a:ext cx="34766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949280"/>
            <a:ext cx="8123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Perfect example of the Peter’s Cycle: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en-GB" sz="24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rigidity, R = Pc/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where P is the momentum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799295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Summary of Lecture 1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There has been an enormous increase of data and a huge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improvement in data quality in recent years on  low energy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cosmic rays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Notable projects have been Pamela, ATIC (not discussed),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AMS-02 and CREAM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Other experiments have led the way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 will defer trying to draw some conclusions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explanations for the whole spectrum of cosmic rays until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third lecture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Next lecture – air-showers and beyond ‘the knee’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30721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Energy Density, W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~ 1 eV cm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</a:p>
          <a:p>
            <a:endParaRPr lang="en-GB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Galactic Magnetic Field, W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~ 1 eV cm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</a:p>
          <a:p>
            <a:endParaRPr lang="en-GB" sz="2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There is a strong connection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here –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propagation of cosmic rays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 the galaxy is an important part of the story.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Also similar energy densities in 2.7 K radiation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and starlight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Overall aim is to discover the sources of the cosmic rays,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heir energetics, how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they propagate etc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38" y="776089"/>
            <a:ext cx="8681634" cy="531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979712" y="3717032"/>
            <a:ext cx="149046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580112" y="2708920"/>
            <a:ext cx="100811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15816" y="33265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composition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980728"/>
            <a:ext cx="458490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Spallation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– cosmic rays traverse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 few g cm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of material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6672"/>
            <a:ext cx="83534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92080" y="260648"/>
            <a:ext cx="301281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Rigidity, R = Pc/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where P is the momentum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532" y="1268760"/>
            <a:ext cx="3550972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 ratio can be used to infer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amount of material traversed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 injection and observation</a:t>
            </a:r>
          </a:p>
          <a:p>
            <a:endParaRPr lang="en-GB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a general observation for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secondary to primary ratios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6381328"/>
            <a:ext cx="473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From Stanev, Ultra High Energy Cosmic Rays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9078254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Energetics of Cosmic Rays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Age from ratio of Be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/B ~ few x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years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Power required to maintain observed CR flux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0.3 x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 &lt; L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GCR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&lt; 3 x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(~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ergs)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Different estimates depend on propagation model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How hard is injection spectrum?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Is there 2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order Fermi re-acceleration during propagation?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Mechanical Energy in SN explosion ~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W: ~ 3 per century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Baade and Zwicky (1934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Ginzburg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Syrovatsky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(1960s)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2702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No other plausible sources at lower energies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Pulsars and OB winds at 10% level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Acceleration thought to occur as SN shock expands into ISM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Diffusive Shock acceleration works to 3 x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eV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Evidence from observations of SN remnants by such as Fermi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gamma-ray satellite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TeV observatories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By contrast:-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Accelerators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at higher energies are something of a mystery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- much speculation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0C2C-389A-4F1A-AE67-C4D1EA1B2C8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1294</Words>
  <Application>Microsoft Office PowerPoint</Application>
  <PresentationFormat>On-screen Show (4:3)</PresentationFormat>
  <Paragraphs>379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Benasque XLIII International Meeting 16 – 20 March 2015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Interpretation Example: Single Pulsar  Tim Linden and Stefano Profumo  arXiv:1304.1791v1 [astro-ph.HE] 5 Apr 2013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Benasque XLIII International Meeting March 2015</dc:title>
  <dc:creator>phy6aaw</dc:creator>
  <cp:lastModifiedBy>phy6aaw</cp:lastModifiedBy>
  <cp:revision>97</cp:revision>
  <dcterms:created xsi:type="dcterms:W3CDTF">2015-03-08T12:43:47Z</dcterms:created>
  <dcterms:modified xsi:type="dcterms:W3CDTF">2015-03-16T12:01:08Z</dcterms:modified>
</cp:coreProperties>
</file>