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06" r:id="rId3"/>
    <p:sldId id="312" r:id="rId4"/>
    <p:sldId id="313" r:id="rId5"/>
    <p:sldId id="307" r:id="rId6"/>
    <p:sldId id="259" r:id="rId7"/>
    <p:sldId id="308" r:id="rId8"/>
    <p:sldId id="262" r:id="rId9"/>
    <p:sldId id="260" r:id="rId10"/>
    <p:sldId id="293" r:id="rId11"/>
    <p:sldId id="295" r:id="rId12"/>
    <p:sldId id="296" r:id="rId13"/>
    <p:sldId id="297" r:id="rId14"/>
    <p:sldId id="309" r:id="rId15"/>
    <p:sldId id="304" r:id="rId16"/>
    <p:sldId id="303" r:id="rId17"/>
    <p:sldId id="310" r:id="rId18"/>
    <p:sldId id="311" r:id="rId19"/>
    <p:sldId id="268" r:id="rId20"/>
    <p:sldId id="269" r:id="rId21"/>
    <p:sldId id="271" r:id="rId22"/>
    <p:sldId id="299" r:id="rId23"/>
    <p:sldId id="300" r:id="rId24"/>
    <p:sldId id="258" r:id="rId25"/>
    <p:sldId id="278" r:id="rId26"/>
    <p:sldId id="301" r:id="rId27"/>
    <p:sldId id="274" r:id="rId28"/>
    <p:sldId id="314" r:id="rId29"/>
    <p:sldId id="302" r:id="rId30"/>
    <p:sldId id="283" r:id="rId31"/>
    <p:sldId id="305" r:id="rId32"/>
    <p:sldId id="280" r:id="rId33"/>
    <p:sldId id="281" r:id="rId34"/>
    <p:sldId id="282" r:id="rId35"/>
    <p:sldId id="333" r:id="rId36"/>
    <p:sldId id="284" r:id="rId37"/>
    <p:sldId id="286" r:id="rId38"/>
    <p:sldId id="287" r:id="rId39"/>
    <p:sldId id="288" r:id="rId40"/>
    <p:sldId id="289" r:id="rId41"/>
    <p:sldId id="290" r:id="rId42"/>
    <p:sldId id="291" r:id="rId43"/>
    <p:sldId id="315" r:id="rId44"/>
    <p:sldId id="292" r:id="rId45"/>
    <p:sldId id="26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8356-A79E-489B-BE24-70B41A515429}" type="datetimeFigureOut">
              <a:rPr lang="en-GB" smtClean="0"/>
              <a:pPr/>
              <a:t>18/03/2015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9715D-FEAB-45CC-B11E-25DE670810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08C83-7648-4403-89DF-217BB9FA84C2}" type="slidenum">
              <a:rPr lang="en-GB"/>
              <a:pPr/>
              <a:t>8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Problems with UHECR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0A6B1-6897-44F9-AB90-9F2DEA1692A2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71B34-9075-4256-BE1D-1C1600D642AF}" type="slidenum">
              <a:rPr lang="en-GB"/>
              <a:pPr/>
              <a:t>11</a:t>
            </a:fld>
            <a:endParaRPr lang="en-GB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E3CC-E986-4BB3-9654-DE55895EA5DC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0AAB5-05B2-433C-919A-A5F5A235BE4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3BEF-1B75-4872-83C2-1BD4A1BB3E73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77F-95A8-4D73-85CE-5B25B3D86F35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8923-0B54-46F9-BF0A-C3AE2048FFC1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F001-4790-498A-8465-03046507C02B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07F9-6525-4A3D-A548-27014AC08611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1DC0-4286-45F9-825A-BD5F556C993C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4911-F33A-4F8C-BF7B-F962CBCCA44C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374AD-B406-47E1-B9B9-BAED11033957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D1AB-0772-4820-BB71-94FA07C49033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A13C-A7AC-4CAF-AA60-40116BFEFE46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472F-D9DC-4173-B7B3-383C3074CD21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A018-8E8C-4F93-B719-262BE6500CA6}" type="datetime1">
              <a:rPr lang="en-GB" smtClean="0"/>
              <a:pPr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A5F1-B1D2-437B-988F-0EB58EFF71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003" y="980728"/>
            <a:ext cx="32991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Benasque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Alan Watson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March, Lecture 3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E390-21C3-4568-99A8-27752E5DDC26}" type="slidenum">
              <a:rPr lang="en-GB"/>
              <a:pPr/>
              <a:t>10</a:t>
            </a:fld>
            <a:endParaRPr lang="en-GB"/>
          </a:p>
        </p:txBody>
      </p:sp>
      <p:pic>
        <p:nvPicPr>
          <p:cNvPr id="602114" name="Picture 2" descr="jimhuge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0" y="1773238"/>
            <a:ext cx="5111750" cy="490061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4105275" y="44450"/>
            <a:ext cx="5003800" cy="1225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Decided to use catalogue of</a:t>
            </a:r>
          </a:p>
          <a:p>
            <a:r>
              <a:rPr lang="en-GB" b="1"/>
              <a:t>galaxies like this and see if they lined</a:t>
            </a:r>
          </a:p>
          <a:p>
            <a:r>
              <a:rPr lang="en-GB" b="1"/>
              <a:t>up with the directions of our event</a:t>
            </a:r>
            <a:endParaRPr lang="en-US" b="1"/>
          </a:p>
        </p:txBody>
      </p:sp>
      <p:pic>
        <p:nvPicPr>
          <p:cNvPr id="602116" name="Picture 4" descr="a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4284663" cy="4284662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447675" y="568325"/>
            <a:ext cx="3370263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image of M87 with</a:t>
            </a:r>
            <a:endParaRPr lang="en-US" b="1"/>
          </a:p>
          <a:p>
            <a:r>
              <a:rPr lang="en-GB" b="1"/>
              <a:t>Hubble Space Telescope</a:t>
            </a:r>
            <a:endParaRPr lang="en-US" b="1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6108700" y="6113463"/>
            <a:ext cx="3000375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Active Galactic Nuclei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C202-1CD2-4246-B06B-26B05271B78C}" type="slidenum">
              <a:rPr lang="en-GB"/>
              <a:pPr/>
              <a:t>11</a:t>
            </a:fld>
            <a:endParaRPr lang="en-GB"/>
          </a:p>
        </p:txBody>
      </p:sp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4119563" y="279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Arial" charset="0"/>
              </a:rPr>
              <a:t>Science: 9 November 2007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447675" y="5897563"/>
            <a:ext cx="7947025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First scan gave </a:t>
            </a:r>
            <a:r>
              <a:rPr lang="el-GR" b="1">
                <a:cs typeface="Times New Roman" pitchFamily="18" charset="0"/>
              </a:rPr>
              <a:t>ψ</a:t>
            </a:r>
            <a:r>
              <a:rPr lang="en-GB" b="1">
                <a:cs typeface="Times New Roman" pitchFamily="18" charset="0"/>
              </a:rPr>
              <a:t> &lt; </a:t>
            </a:r>
            <a:r>
              <a:rPr lang="en-GB" b="1"/>
              <a:t>3.1</a:t>
            </a:r>
            <a:r>
              <a:rPr lang="en-US" b="1">
                <a:cs typeface="Times New Roman" pitchFamily="18" charset="0"/>
              </a:rPr>
              <a:t>°, z &lt; 0</a:t>
            </a:r>
            <a:r>
              <a:rPr lang="en-GB" b="1"/>
              <a:t>.018 (75 Mpc) and E &gt; 56 EeV</a:t>
            </a:r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147763"/>
            <a:ext cx="89154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BE9D-043F-4C1C-9064-687C4F98C7D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7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81F8F-53AF-45F3-A362-8A50B0BD1311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8893175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4076700"/>
            <a:ext cx="8201219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Correlation has fallen from ~ 68% to ~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(2007 –&gt;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2014)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ompared with 21% for isotropy: about 1.4%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probablity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</a:t>
            </a:r>
            <a:r>
              <a:rPr lang="en-GB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may be a source: in 13º circle around: 12 seen/1.7</a:t>
            </a:r>
          </a:p>
          <a:p>
            <a:endParaRPr lang="en-GB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 clear message from the Pierre Auger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Observatory:-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made it too small (2 per month at energy of interest)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692696"/>
            <a:ext cx="90201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5926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Hot Spot from Telescope Array: E &gt; 57 EeV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2636912"/>
            <a:ext cx="15856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20</a:t>
            </a:r>
            <a:r>
              <a:rPr lang="en-GB" baseline="30000" dirty="0" smtClean="0"/>
              <a:t>0 </a:t>
            </a:r>
            <a:r>
              <a:rPr lang="en-GB" dirty="0" smtClean="0"/>
              <a:t> smoothing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157192"/>
            <a:ext cx="12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157192"/>
            <a:ext cx="1292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Significance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636912"/>
            <a:ext cx="15121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72 events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1138238"/>
            <a:ext cx="9267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91680" y="836712"/>
            <a:ext cx="578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Broad anisotropy search in right ascension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967358"/>
            <a:ext cx="8753475" cy="2533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7524328" y="2492896"/>
            <a:ext cx="136815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6081" y="3933056"/>
            <a:ext cx="8698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Recently the Santiago group have completed analysis of inclined events above </a:t>
            </a:r>
          </a:p>
          <a:p>
            <a:r>
              <a:rPr lang="en-GB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 EeV and the addition of 30% more data has 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LcParenBoth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given a broader sky coverage and </a:t>
            </a:r>
          </a:p>
          <a:p>
            <a:pPr marL="400050" indent="-400050">
              <a:buAutoNum type="romanLcParenBoth"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LcParenBoth"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improved the significance of the largest energy bin</a:t>
            </a:r>
          </a:p>
          <a:p>
            <a:pPr marL="400050" indent="-40005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00050" indent="-400050"/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Note that the phase is in good agreement with previous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671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Latest News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(Astrophysical Journal to be published)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914400"/>
            <a:ext cx="6810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03065"/>
            <a:ext cx="6558483" cy="490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7903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An anisotropy implies that the energy spectrum changes across the sky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Result,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to be shown in summer conferences  (Ioana Maris –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Granada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548680"/>
            <a:ext cx="87212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 interpret these arrival direction data a crucial question is</a:t>
            </a:r>
            <a:endParaRPr lang="en-GB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“What is the mass of the cosmic ray primaries </a:t>
            </a:r>
          </a:p>
          <a:p>
            <a:r>
              <a:rPr lang="en-GB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at the highest energies?”</a:t>
            </a:r>
          </a:p>
          <a:p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Answer is dependent on unknown hadronic interaction </a:t>
            </a: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physics at energies up to ~ 30 times CM energy at LHC</a:t>
            </a:r>
          </a:p>
          <a:p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particular, cross-section, inelasticity and multiplicity </a:t>
            </a:r>
          </a:p>
          <a:p>
            <a:pPr>
              <a:buFontTx/>
              <a:buChar char="-"/>
            </a:pPr>
            <a:endParaRPr lang="en-GB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Here is an important link between particle physics and </a:t>
            </a: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astroparticle physics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14" y="-243408"/>
            <a:ext cx="8656248" cy="684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34D5F-9BD1-44BE-AFAB-EB060D9D1E10}" type="slidenum">
              <a:rPr lang="en-US"/>
              <a:pPr/>
              <a:t>20</a:t>
            </a:fld>
            <a:endParaRPr lang="en-US"/>
          </a:p>
        </p:txBody>
      </p:sp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7755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>
            <a:off x="1258888" y="1412875"/>
            <a:ext cx="0" cy="467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1258888" y="6092825"/>
            <a:ext cx="7129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 flipV="1">
            <a:off x="1908175" y="1844675"/>
            <a:ext cx="4464050" cy="26638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 flipV="1">
            <a:off x="2339975" y="2924175"/>
            <a:ext cx="4679950" cy="2809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V="1">
            <a:off x="2411413" y="2133600"/>
            <a:ext cx="3744912" cy="31670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 flipV="1">
            <a:off x="2124075" y="1484313"/>
            <a:ext cx="2952750" cy="259238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5200650" y="107156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photons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567488" y="15748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33CC"/>
                </a:solidFill>
              </a:rPr>
              <a:t>protons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7072313" y="30162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Fe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5775325" y="236696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Data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3995738" y="6092825"/>
            <a:ext cx="196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log (Energy)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303213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X</a:t>
            </a:r>
            <a:r>
              <a:rPr lang="en-GB" sz="2400" b="1" baseline="-25000"/>
              <a:t>max</a:t>
            </a:r>
            <a:endParaRPr lang="en-GB" sz="2400" b="1"/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684213" y="333375"/>
            <a:ext cx="781685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/>
              <a:t>How we try to infer the variation of mass with energy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4860032" y="4797152"/>
            <a:ext cx="3816300" cy="1200329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/>
              <a:t>Energy per nucleon is </a:t>
            </a:r>
            <a:r>
              <a:rPr lang="en-GB" sz="2400" b="1" dirty="0" smtClean="0"/>
              <a:t>crucial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Need to assume a model</a:t>
            </a:r>
            <a:endParaRPr lang="en-GB" sz="2400" b="1" dirty="0"/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6496050" y="1119188"/>
            <a:ext cx="2143279" cy="400110"/>
          </a:xfrm>
          <a:prstGeom prst="rect">
            <a:avLst/>
          </a:prstGeom>
          <a:solidFill>
            <a:srgbClr val="DDDDDD"/>
          </a:solidFill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/>
              <a:t>&lt; </a:t>
            </a:r>
            <a:r>
              <a:rPr lang="en-GB" sz="2000" dirty="0" smtClean="0"/>
              <a:t>1% </a:t>
            </a:r>
            <a:r>
              <a:rPr lang="en-GB" sz="2000" dirty="0"/>
              <a:t>above 10 EeV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4077072"/>
            <a:ext cx="33762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GB" sz="2000" b="1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/log E = elongation rate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6084168" y="3573016"/>
            <a:ext cx="648072" cy="36004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13A8-F7B9-40A7-AFD6-F0D6F881EC38}" type="slidenum">
              <a:rPr lang="en-US"/>
              <a:pPr/>
              <a:t>21</a:t>
            </a:fld>
            <a:endParaRPr lang="en-US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558800"/>
            <a:ext cx="750411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395288" y="44624"/>
            <a:ext cx="8507412" cy="5191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Some Longitudinal Profiles measured with Auger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69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rms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uncertainty in X</a:t>
            </a:r>
            <a:r>
              <a:rPr lang="en-GB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max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&lt; 20 g cm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-2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from stereo-measurements</a:t>
            </a:r>
            <a:r>
              <a:rPr lang="en-GB" sz="24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620688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764704"/>
            <a:ext cx="4474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1000 g cm</a:t>
            </a:r>
            <a:r>
              <a:rPr lang="en-GB" sz="20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= 1 Atmosphere ~ 1000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2723"/>
            <a:ext cx="8568952" cy="67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886035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19759 events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above 6 x 10</a:t>
            </a:r>
            <a:r>
              <a:rPr lang="en-GB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eV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3049233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Distribution of X</a:t>
            </a:r>
            <a:r>
              <a:rPr lang="en-GB" sz="2400" b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as function of energy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PRD 90 1220005 2014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BE9D-043F-4C1C-9064-687C4F98C7DB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04248" cy="37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423" y="2924944"/>
            <a:ext cx="5892081" cy="396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0" y="990600"/>
            <a:ext cx="9296400" cy="44815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200" b="1" i="1">
                <a:latin typeface="Times New Roman" pitchFamily="18" charset="0"/>
                <a:cs typeface="Times New Roman" pitchFamily="18" charset="0"/>
              </a:rPr>
              <a:t>We remain with the dilemma: protons versus heavy nuclei.  A clear cut decision cannot be reached yet.  I believe that up to the highest energies the protons are the most abundant in the primary cosmic rays.  However, I must confess that a leak proof test of the protonic nature of the primaries at the highest energies does not exist.  This is a very important problem.  Experimentally it is quite a difficult problem</a:t>
            </a:r>
            <a:r>
              <a:rPr lang="en-GB" sz="3200" b="1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GB" sz="3200">
                <a:latin typeface="Times New Roman" pitchFamily="18" charset="0"/>
              </a:rPr>
              <a:t> 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8686800" cy="1104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Times New Roman" pitchFamily="18" charset="0"/>
              </a:rPr>
              <a:t>G Cocconi: Fifth International Cosmic Ray </a:t>
            </a:r>
          </a:p>
          <a:p>
            <a:r>
              <a:rPr lang="en-GB" sz="3200" b="1">
                <a:solidFill>
                  <a:srgbClr val="FF0000"/>
                </a:solidFill>
                <a:latin typeface="Times New Roman" pitchFamily="18" charset="0"/>
              </a:rPr>
              <a:t>Conference, Guanajuato, Mexico, 1955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524000" y="304800"/>
            <a:ext cx="5730875" cy="608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  <a:latin typeface="Times New Roman" pitchFamily="18" charset="0"/>
              </a:rPr>
              <a:t>Question of Mass Composition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441325" y="2327275"/>
            <a:ext cx="8474075" cy="6080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>
                <a:latin typeface="Times New Roman" pitchFamily="18" charset="0"/>
              </a:rPr>
              <a:t>“Fere libenter homines id, quod volunt, credunt!”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95AF-7358-4CD3-BF8C-3A9963951AF0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nimBg="1" autoUpdateAnimBg="0"/>
      <p:bldP spid="30310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25" y="557213"/>
            <a:ext cx="867645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0057" y="6165304"/>
            <a:ext cx="65462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Detailed study of X</a:t>
            </a:r>
            <a:r>
              <a:rPr lang="en-GB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distributions are required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A766-4589-42BA-994D-70B095361328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6376"/>
            <a:ext cx="22574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338" y="359618"/>
            <a:ext cx="22193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25" y="260648"/>
            <a:ext cx="22764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4624"/>
            <a:ext cx="778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Auger Interpretation: Phys Rev D 90 1222006 2014 (arXiv 1409.5083)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124744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3768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9807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165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1547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37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585788"/>
            <a:ext cx="74961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907704" y="2996952"/>
            <a:ext cx="6264696" cy="15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1886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Recent Result from TA: arXiv 1408.1726</a:t>
            </a:r>
            <a:endParaRPr lang="en-GB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085184"/>
            <a:ext cx="131638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822 events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63" y="1281113"/>
            <a:ext cx="8689017" cy="47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586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TA analysis using Auger Mass Composition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74245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conclusions on the mass are dependent on assumptions about the particle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physics at energies well-beyond anything that will be reached by man-made 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accelerators</a:t>
            </a:r>
          </a:p>
          <a:p>
            <a:endParaRPr lang="en-GB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However small fraction of protons may be present and is needed to explain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anisotropy seen</a:t>
            </a:r>
          </a:p>
          <a:p>
            <a:endParaRPr lang="en-GB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Searching for protons at highest energy is an important feature of future plans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for the Observatory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-47211"/>
            <a:ext cx="7632848" cy="621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3679" y="5961474"/>
            <a:ext cx="704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Spectrum measured by different method using inclined shower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&lt; 80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submitted for publication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4752"/>
            <a:ext cx="89644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148478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km, 22°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547500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 km, 80°: ~ 5000 g cm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6952"/>
            <a:ext cx="8977064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397042"/>
            <a:ext cx="13436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37 stations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445224"/>
            <a:ext cx="13436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69 stations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7504" y="188640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inclined showers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556792"/>
            <a:ext cx="6608043" cy="52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88640"/>
            <a:ext cx="61926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4248" y="908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1998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71600" y="1124744"/>
            <a:ext cx="6883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 Interactions</a:t>
            </a:r>
          </a:p>
          <a:p>
            <a:endParaRPr lang="en-GB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Some demonstrations of problems</a:t>
            </a:r>
            <a:endParaRPr lang="en-GB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75953"/>
            <a:ext cx="6192688" cy="60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6381328"/>
            <a:ext cx="626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d’Enterria</a:t>
            </a:r>
            <a:r>
              <a:rPr lang="en-GB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Engel, Pierog, Ostapchenko and Werner (2011) </a:t>
            </a:r>
            <a:endParaRPr lang="en-GB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92" y="1124744"/>
            <a:ext cx="89055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We find that there are p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roblems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with models at high energies and large angles </a:t>
            </a:r>
            <a:endParaRPr lang="en-GB" sz="2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 </a:t>
            </a:r>
            <a:r>
              <a:rPr lang="en-GB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numberin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showers can be measured can be fairly readily explained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Summary of following papers:-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Inclined Reconstruction: JCAP 08 019 2014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Inclined Muon Number: arXiv 1408.1421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MPD paper: Phys Rev D 90 (2014) 012012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476672"/>
            <a:ext cx="7465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Inclined showers are proving very useful to test models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04664"/>
            <a:ext cx="6768752" cy="629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56176" y="2060848"/>
            <a:ext cx="2951449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37 stations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71°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54 EeV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Fit made to density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distribution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Energy measured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with ~20 % accuracy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2"/>
            <a:ext cx="7824542" cy="605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07726"/>
            <a:ext cx="6912768" cy="59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946" y="404664"/>
            <a:ext cx="6643429" cy="528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5733256"/>
            <a:ext cx="765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Muon numbers predicted by models are under-estimated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by 30 to 80% (20% systematic)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04664"/>
            <a:ext cx="6912768" cy="597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525" y="0"/>
            <a:ext cx="8256013" cy="674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4624"/>
            <a:ext cx="5257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21" y="2370534"/>
            <a:ext cx="52482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2" y="4509120"/>
            <a:ext cx="1814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og (E/eV) = 19.5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64088" y="548680"/>
            <a:ext cx="370790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method of testing models:</a:t>
            </a:r>
          </a:p>
          <a:p>
            <a:r>
              <a:rPr lang="en-GB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Muon Production Depth (MPD)</a:t>
            </a:r>
            <a:endParaRPr lang="en-GB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6524"/>
            <a:ext cx="4932040" cy="59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628717"/>
            <a:ext cx="3168352" cy="528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96336" y="1268760"/>
            <a:ext cx="11336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91 EeV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2360" y="3861048"/>
            <a:ext cx="11336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33 EeV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58241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764" y="44624"/>
            <a:ext cx="3890764" cy="34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3137818"/>
            <a:ext cx="3672408" cy="36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 flipH="1"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can we interpret the data at all energies?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There are many interpretations – an indication of how weakly constraining the data are – particularly at the highest energies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Models range across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ALL particles from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Cen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 above a few from galaxy at low energies (Biermann and de Souza)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All produced in GRB within our galaxy 10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years ago (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Calvez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et al)</a:t>
            </a:r>
          </a:p>
          <a:p>
            <a:pPr>
              <a:buFont typeface="Arial" pitchFamily="34" charset="0"/>
              <a:buChar char="•"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Succession of different sources in different energy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ranges</a:t>
            </a:r>
          </a:p>
          <a:p>
            <a:pPr>
              <a:buFont typeface="Arial" pitchFamily="34" charset="0"/>
              <a:buChar char="•"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2656"/>
            <a:ext cx="3457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2239246"/>
            <a:ext cx="6122998" cy="42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908720"/>
            <a:ext cx="3315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smtClean="0">
                <a:latin typeface="Times New Roman" pitchFamily="18" charset="0"/>
                <a:cs typeface="Times New Roman" pitchFamily="18" charset="0"/>
              </a:rPr>
              <a:t>Taylor,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arXiv:1107.2055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1D2-9268-4181-A3CE-E82747A92407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404813"/>
            <a:ext cx="7972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802162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Model of successive Peter’s Cycles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Gaisser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ApJ 35 801 2012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Gaisser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 Stanev and Tilav  Front. Phys 8 (6) 748 2013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03648" y="3471391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Rigidity, R = Pc/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where P is the momentum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094" y="332656"/>
            <a:ext cx="7960330" cy="29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501008"/>
            <a:ext cx="69500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48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589355"/>
            <a:ext cx="5976664" cy="56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49</a:t>
            </a:fld>
            <a:endParaRPr lang="en-GB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507867"/>
            <a:ext cx="5976663" cy="606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B31D-A6D2-42A2-A34E-B59DC3AFEA1A}" type="slidenum">
              <a:rPr lang="en-GB"/>
              <a:pPr/>
              <a:t>5</a:t>
            </a:fld>
            <a:endParaRPr lang="en-GB"/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395536" y="974333"/>
            <a:ext cx="84707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However the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steepening itself is </a:t>
            </a:r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INSUFFICIENT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for us to claim </a:t>
            </a: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that we have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Greisen-Zatsepin-Kuz’min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Effect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Steepening is significant at 6 sigma level – and up-date is even stronger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might simply be that the sources cannot raise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particles 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energies as high as 10</a:t>
            </a:r>
            <a:r>
              <a:rPr lang="en-GB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 </a:t>
            </a:r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Nature could </a:t>
            </a:r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 teasing </a:t>
            </a:r>
            <a:r>
              <a:rPr lang="en-GB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us! </a:t>
            </a:r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It would be enormously helpful if the arrival directions were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anisotropic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Also knowing the mass composition would be useful</a:t>
            </a:r>
          </a:p>
          <a:p>
            <a:endParaRPr lang="en-GB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43608" y="764704"/>
            <a:ext cx="5235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Future for the Auger Observatory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088" y="1857374"/>
            <a:ext cx="7547311" cy="385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-36512" y="116632"/>
            <a:ext cx="9364038" cy="7602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Puzzles: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Large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number of protons near ankle but low anisotropy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suggests that they must be extragalactic (phase plot)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Protons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diminish around 10 EeV and helium becomes more 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dominant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Protons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needed to explain anisotropy (AGN and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Cen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A correlations)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at highest energies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SO:</a:t>
            </a:r>
            <a:b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TO KNOW MORE ABOUT THE MASS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Must measure muons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Proposal is to augment water-Cherenkov detectors by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scintillators 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to get muon component by subtraction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404664"/>
            <a:ext cx="901227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 we clearly need more exposure at the highest energies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Hope had been that JEM-EUSO would succeed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establish sources and neutrinos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Then case for huge array(s) on ground might be made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Presently the EUSO program is delayed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EUSO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– Extreme Universe Space Observatory that was proposed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to ESA as a free-flyer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Fluorescence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Detector in Space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968" y="260647"/>
            <a:ext cx="8339487" cy="623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4DB4-E1E1-4493-AE3F-65D86C8B8B45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31" y="188640"/>
            <a:ext cx="848836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4DB4-E1E1-4493-AE3F-65D86C8B8B45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85788"/>
            <a:ext cx="76676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4DB4-E1E1-4493-AE3F-65D86C8B8B45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862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JAXA finally (late 2013)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– despite strong pressure from NASA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ESA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- decided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against JEM-EUSO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However the collaboration is still alive:- 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Project had a successful balloon flight last year and is now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proceeding on two fronts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Many of the Collaboration have joined forces with the Russians</a:t>
            </a:r>
          </a:p>
          <a:p>
            <a:pPr marL="342900" indent="-342900"/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2.  US Groups proceeding towards long-duration balloon flight  </a:t>
            </a:r>
          </a:p>
          <a:p>
            <a:pPr marL="342900" indent="-342900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then to free-flyer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8569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test flight in 2014 went well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From Timmins in Canada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Plane below balloon with Xenon laser to produce artificial showers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Spanish IR camera (for clouds etc) worked well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No reconstructions yet reported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80728"/>
            <a:ext cx="78331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US groups (PI Angela Olinto) working towards LDF from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New Zealand with NASA Super-Pressure balloon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2 – 4 week flight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Long enough to observe showers from above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March 2016 – 2017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Then aim would be for a free-flyer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75854"/>
            <a:ext cx="5708104" cy="547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79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Japanese and Europeans have joined forces with Russians</a:t>
            </a:r>
            <a:endParaRPr lang="en-GB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381328"/>
            <a:ext cx="5207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European Leader: Piergiorgio Picozza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52736"/>
            <a:ext cx="77724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000099"/>
                </a:solidFill>
              </a:rPr>
              <a:t/>
            </a:r>
            <a:br>
              <a:rPr lang="en-GB" sz="3600" b="1" dirty="0" smtClean="0">
                <a:solidFill>
                  <a:srgbClr val="000099"/>
                </a:solidFill>
              </a:rPr>
            </a:br>
            <a:r>
              <a:rPr lang="en-GB" sz="3600" b="1" dirty="0" smtClean="0">
                <a:solidFill>
                  <a:srgbClr val="000099"/>
                </a:solidFill>
              </a:rPr>
              <a:t/>
            </a:r>
            <a:br>
              <a:rPr lang="en-GB" sz="3600" b="1" dirty="0" smtClean="0">
                <a:solidFill>
                  <a:srgbClr val="000099"/>
                </a:solidFill>
              </a:rPr>
            </a:br>
            <a: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Does the steepening mark the limit that the accelerators can </a:t>
            </a:r>
            <a: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reach – or is it the GZK effect? </a:t>
            </a:r>
            <a: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What </a:t>
            </a:r>
            <a:r>
              <a:rPr lang="en-GB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are the accelerators?</a:t>
            </a:r>
            <a: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en-GB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3600" b="1" dirty="0" smtClean="0">
                <a:solidFill>
                  <a:srgbClr val="000099"/>
                </a:solidFill>
              </a:rPr>
              <a:t/>
            </a:r>
            <a:br>
              <a:rPr lang="en-GB" sz="3600" b="1" dirty="0" smtClean="0">
                <a:solidFill>
                  <a:srgbClr val="000099"/>
                </a:solidFill>
              </a:rPr>
            </a:br>
            <a:endParaRPr lang="en-GB" sz="3600" b="1" dirty="0">
              <a:solidFill>
                <a:srgbClr val="000099"/>
              </a:solidFill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971600" y="2191022"/>
            <a:ext cx="74072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 dirty="0"/>
              <a:t> </a:t>
            </a:r>
          </a:p>
          <a:p>
            <a:pPr>
              <a:buFontTx/>
              <a:buChar char="•"/>
            </a:pPr>
            <a:r>
              <a:rPr lang="en-GB" sz="3200" b="1" dirty="0">
                <a:sym typeface="Symbol" pitchFamily="18" charset="2"/>
              </a:rPr>
              <a:t>Synchrotron Acceleration</a:t>
            </a:r>
          </a:p>
          <a:p>
            <a:r>
              <a:rPr lang="en-GB" sz="3200" b="1" dirty="0">
                <a:sym typeface="Symbol" pitchFamily="18" charset="2"/>
              </a:rPr>
              <a:t>              </a:t>
            </a:r>
            <a:r>
              <a:rPr lang="en-GB" sz="3200" b="1" dirty="0">
                <a:solidFill>
                  <a:srgbClr val="FF0000"/>
                </a:solidFill>
              </a:rPr>
              <a:t>E</a:t>
            </a:r>
            <a:r>
              <a:rPr lang="en-GB" sz="3200" b="1" baseline="-25000" dirty="0">
                <a:solidFill>
                  <a:srgbClr val="FF0000"/>
                </a:solidFill>
              </a:rPr>
              <a:t>max</a:t>
            </a:r>
            <a:r>
              <a:rPr lang="en-GB" sz="3200" b="1" dirty="0">
                <a:solidFill>
                  <a:srgbClr val="FF0000"/>
                </a:solidFill>
              </a:rPr>
              <a:t> = </a:t>
            </a:r>
            <a:r>
              <a:rPr lang="en-GB" sz="3200" b="1" dirty="0" err="1">
                <a:solidFill>
                  <a:srgbClr val="FF0000"/>
                </a:solidFill>
              </a:rPr>
              <a:t>ZeBR</a:t>
            </a:r>
            <a:r>
              <a:rPr lang="en-GB" sz="3200" b="1" dirty="0" err="1">
                <a:solidFill>
                  <a:srgbClr val="FF0000"/>
                </a:solidFill>
                <a:sym typeface="Symbol" pitchFamily="18" charset="2"/>
              </a:rPr>
              <a:t>c</a:t>
            </a:r>
            <a:endParaRPr lang="en-GB" sz="3200" b="1" dirty="0">
              <a:solidFill>
                <a:srgbClr val="FF0000"/>
              </a:solidFill>
              <a:sym typeface="Symbol" pitchFamily="18" charset="2"/>
            </a:endParaRPr>
          </a:p>
          <a:p>
            <a:endParaRPr lang="en-GB" sz="3200" b="1" dirty="0"/>
          </a:p>
          <a:p>
            <a:pPr>
              <a:buFontTx/>
              <a:buChar char="•"/>
            </a:pPr>
            <a:r>
              <a:rPr lang="en-GB" sz="3200" b="1" dirty="0"/>
              <a:t> Single Shot Acceleration</a:t>
            </a:r>
          </a:p>
          <a:p>
            <a:r>
              <a:rPr lang="en-GB" sz="3200" b="1" dirty="0"/>
              <a:t>              </a:t>
            </a:r>
            <a:r>
              <a:rPr lang="en-GB" sz="3200" b="1" dirty="0">
                <a:solidFill>
                  <a:srgbClr val="FF0000"/>
                </a:solidFill>
              </a:rPr>
              <a:t>E</a:t>
            </a:r>
            <a:r>
              <a:rPr lang="en-GB" sz="3200" b="1" baseline="-25000" dirty="0">
                <a:solidFill>
                  <a:srgbClr val="FF0000"/>
                </a:solidFill>
              </a:rPr>
              <a:t>max</a:t>
            </a:r>
            <a:r>
              <a:rPr lang="en-GB" sz="3200" b="1" dirty="0">
                <a:solidFill>
                  <a:srgbClr val="FF0000"/>
                </a:solidFill>
              </a:rPr>
              <a:t> = </a:t>
            </a:r>
            <a:r>
              <a:rPr lang="en-GB" sz="3200" b="1" dirty="0" err="1">
                <a:solidFill>
                  <a:srgbClr val="FF0000"/>
                </a:solidFill>
              </a:rPr>
              <a:t>ZeBR</a:t>
            </a:r>
            <a:r>
              <a:rPr lang="en-GB" sz="3200" b="1" dirty="0" err="1">
                <a:solidFill>
                  <a:srgbClr val="FF0000"/>
                </a:solidFill>
                <a:sym typeface="Symbol" pitchFamily="18" charset="2"/>
              </a:rPr>
              <a:t>c</a:t>
            </a:r>
            <a:endParaRPr lang="en-GB" sz="3200" b="1" dirty="0">
              <a:solidFill>
                <a:srgbClr val="FF0000"/>
              </a:solidFill>
              <a:sym typeface="Symbol" pitchFamily="18" charset="2"/>
            </a:endParaRPr>
          </a:p>
          <a:p>
            <a:endParaRPr lang="en-GB" sz="3200" b="1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GB" sz="3200" b="1" dirty="0">
                <a:sym typeface="Symbol" pitchFamily="18" charset="2"/>
              </a:rPr>
              <a:t> Diffusive Shock Acceleration</a:t>
            </a:r>
          </a:p>
          <a:p>
            <a:r>
              <a:rPr lang="en-GB" sz="3200" b="1" dirty="0"/>
              <a:t>              </a:t>
            </a:r>
            <a:r>
              <a:rPr lang="en-GB" sz="3200" b="1" dirty="0">
                <a:solidFill>
                  <a:srgbClr val="FF0000"/>
                </a:solidFill>
              </a:rPr>
              <a:t>E</a:t>
            </a:r>
            <a:r>
              <a:rPr lang="en-GB" sz="3200" b="1" baseline="-25000" dirty="0">
                <a:solidFill>
                  <a:srgbClr val="FF0000"/>
                </a:solidFill>
              </a:rPr>
              <a:t>max</a:t>
            </a:r>
            <a:r>
              <a:rPr lang="en-GB" sz="3200" b="1" dirty="0">
                <a:solidFill>
                  <a:srgbClr val="FF0000"/>
                </a:solidFill>
              </a:rPr>
              <a:t> = </a:t>
            </a:r>
            <a:r>
              <a:rPr lang="en-GB" sz="3200" b="1" dirty="0" err="1">
                <a:solidFill>
                  <a:srgbClr val="FF0000"/>
                </a:solidFill>
              </a:rPr>
              <a:t>kZeBR</a:t>
            </a:r>
            <a:r>
              <a:rPr lang="en-GB" sz="3200" b="1" dirty="0" err="1">
                <a:solidFill>
                  <a:srgbClr val="FF0000"/>
                </a:solidFill>
                <a:sym typeface="Symbol" pitchFamily="18" charset="2"/>
              </a:rPr>
              <a:t>c</a:t>
            </a:r>
            <a:r>
              <a:rPr lang="en-GB" sz="3200" b="1" dirty="0">
                <a:solidFill>
                  <a:srgbClr val="FF0000"/>
                </a:solidFill>
                <a:sym typeface="Symbol" pitchFamily="18" charset="2"/>
              </a:rPr>
              <a:t>, with k&lt;1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95AF-7358-4CD3-BF8C-3A9963951AF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60</a:t>
            </a:fld>
            <a:endParaRPr lang="en-GB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19113"/>
            <a:ext cx="60483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EA5F1-B1D2-437B-988F-0EB58EFF71DE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880252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We have hugely better data than 10 years ago at all energies –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leading to improved ideas about sources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low energies AMS will continue and ISS-CREAM will extend</a:t>
            </a: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spectrum of directly-measured particles to close to 1 PeV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 the knee region the KASCADE and KASCADE-Grande data </a:t>
            </a:r>
          </a:p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may be reanalysed with more modern models.  </a:t>
            </a:r>
          </a:p>
          <a:p>
            <a:r>
              <a:rPr lang="en-GB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Other projects such as LHASSO in China will increase data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Plans for UHECR in the very long term depend on success of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Auger phase II and fluorescence detection, possibly from K-EUSO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0E8A-1D80-4A15-B992-189862384648}" type="slidenum">
              <a:rPr lang="en-US"/>
              <a:pPr/>
              <a:t>7</a:t>
            </a:fld>
            <a:endParaRPr lang="en-US"/>
          </a:p>
        </p:txBody>
      </p:sp>
      <p:pic>
        <p:nvPicPr>
          <p:cNvPr id="230402" name="Picture 2" descr="Som_8_08_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398713"/>
            <a:ext cx="5903913" cy="4459287"/>
          </a:xfrm>
          <a:prstGeom prst="rect">
            <a:avLst/>
          </a:prstGeom>
          <a:noFill/>
        </p:spPr>
      </p:pic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68313" y="188913"/>
            <a:ext cx="8135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/>
            <a:r>
              <a:rPr lang="en-GB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Diffusive Shock Acceleration</a:t>
            </a:r>
          </a:p>
          <a:p>
            <a:pPr marL="371475" indent="-371475"/>
            <a:endParaRPr lang="en-GB" sz="2400" b="1" dirty="0">
              <a:sym typeface="Symbol" pitchFamily="18" charset="2"/>
            </a:endParaRPr>
          </a:p>
          <a:p>
            <a:pPr marL="371475" indent="-371475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E</a:t>
            </a:r>
            <a:r>
              <a:rPr lang="en-GB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kZeBR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c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with k&lt;1</a:t>
            </a:r>
          </a:p>
          <a:p>
            <a:pPr marL="371475" indent="-371475"/>
            <a:endParaRPr lang="en-GB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71475" indent="-371475"/>
            <a:r>
              <a:rPr lang="en-GB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e.g. Shocks near AGNs, near Black Holes, Supernova……?)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8026400" y="2781300"/>
            <a:ext cx="1009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SN1006</a:t>
            </a:r>
            <a:endParaRPr lang="en-US" b="1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190750"/>
            <a:ext cx="3600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595813"/>
            <a:ext cx="31686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35496" y="4149080"/>
            <a:ext cx="11624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Hillas 1990</a:t>
            </a:r>
            <a:endParaRPr lang="en-US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endParaRPr lang="en-GB" sz="3600" b="1" dirty="0">
              <a:solidFill>
                <a:schemeClr val="accent2"/>
              </a:solidFill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457200" y="650875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17525" y="574675"/>
            <a:ext cx="7940675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dirty="0"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 High Energy Cosmic Rays are difficult to accelerate</a:t>
            </a:r>
          </a:p>
          <a:p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LcParenBoth"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Diffusive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Shock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Acceleration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may not work (Hillas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diagram - next)</a:t>
            </a:r>
          </a:p>
          <a:p>
            <a:pPr marL="400050" indent="-400050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(ii) Greisen’s argument (1965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) accelerator &gt; Larmor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radius</a:t>
            </a: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(ii) synchrotron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losses &lt;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nergy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ain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2400" b="1" baseline="-25000" dirty="0" err="1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&gt; 300Γ</a:t>
            </a:r>
            <a:r>
              <a:rPr lang="en-GB" sz="24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ergs,</a:t>
            </a:r>
          </a:p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                          so for 10</a:t>
            </a:r>
            <a:r>
              <a:rPr lang="en-GB" sz="2400" b="1" baseline="300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eV, </a:t>
            </a:r>
            <a:r>
              <a:rPr lang="en-GB" sz="3200" b="1" dirty="0" err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sz="3200" b="1" baseline="-25000" dirty="0" err="1">
                <a:solidFill>
                  <a:srgbClr val="FF0000"/>
                </a:solidFill>
                <a:cs typeface="Times New Roman" pitchFamily="18" charset="0"/>
              </a:rPr>
              <a:t>magnetic</a:t>
            </a:r>
            <a:r>
              <a:rPr lang="en-GB" sz="3200" b="1" baseline="-25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cs typeface="Times New Roman" pitchFamily="18" charset="0"/>
              </a:rPr>
              <a:t>&gt; 10</a:t>
            </a:r>
            <a:r>
              <a:rPr lang="en-GB" sz="3200" b="1" baseline="30000" dirty="0">
                <a:solidFill>
                  <a:srgbClr val="FF0000"/>
                </a:solidFill>
                <a:cs typeface="Times New Roman" pitchFamily="18" charset="0"/>
              </a:rPr>
              <a:t>57</a:t>
            </a:r>
            <a:r>
              <a:rPr lang="en-GB" sz="3200" b="1" dirty="0">
                <a:solidFill>
                  <a:srgbClr val="FF0000"/>
                </a:solidFill>
                <a:cs typeface="Times New Roman" pitchFamily="18" charset="0"/>
              </a:rPr>
              <a:t> ergs</a:t>
            </a:r>
          </a:p>
          <a:p>
            <a:endParaRPr lang="en-GB" sz="3200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95AF-7358-4CD3-BF8C-3A9963951AF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164A-3E39-4FD2-A32C-5F157416EB57}" type="slidenum">
              <a:rPr lang="en-US"/>
              <a:pPr/>
              <a:t>9</a:t>
            </a:fld>
            <a:endParaRPr lang="en-US"/>
          </a:p>
        </p:txBody>
      </p:sp>
      <p:pic>
        <p:nvPicPr>
          <p:cNvPr id="21506" name="Picture 2" descr="hillas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458788"/>
            <a:ext cx="6400800" cy="695483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315200" y="1628775"/>
            <a:ext cx="15779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2400">
              <a:latin typeface="Times New Roman" pitchFamily="18" charset="0"/>
            </a:endParaRPr>
          </a:p>
          <a:p>
            <a:r>
              <a:rPr lang="en-GB" sz="2400" b="1">
                <a:solidFill>
                  <a:srgbClr val="FF0000"/>
                </a:solidFill>
                <a:latin typeface="Times New Roman" pitchFamily="18" charset="0"/>
              </a:rPr>
              <a:t>Hillas</a:t>
            </a:r>
            <a:r>
              <a:rPr lang="en-GB" sz="2400">
                <a:latin typeface="Times New Roman" pitchFamily="18" charset="0"/>
              </a:rPr>
              <a:t> 1984</a:t>
            </a:r>
          </a:p>
          <a:p>
            <a:r>
              <a:rPr lang="en-GB" sz="2400">
                <a:latin typeface="Times New Roman" pitchFamily="18" charset="0"/>
              </a:rPr>
              <a:t>  ARA&amp;A</a:t>
            </a:r>
          </a:p>
          <a:p>
            <a:r>
              <a:rPr lang="en-GB" sz="2400">
                <a:latin typeface="Times New Roman" pitchFamily="18" charset="0"/>
              </a:rPr>
              <a:t>   B vs R</a:t>
            </a:r>
          </a:p>
          <a:p>
            <a:endParaRPr lang="en-GB" sz="2400"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3203575"/>
            <a:ext cx="4778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</a:rPr>
              <a:t>B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32363" y="6018213"/>
            <a:ext cx="477837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FF"/>
                </a:solidFill>
              </a:rPr>
              <a:t>R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59783" y="739775"/>
            <a:ext cx="2576513" cy="1033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</a:rPr>
              <a:t>E</a:t>
            </a:r>
            <a:r>
              <a:rPr lang="en-GB" sz="2400" b="1" baseline="-25000">
                <a:solidFill>
                  <a:srgbClr val="0000FF"/>
                </a:solidFill>
              </a:rPr>
              <a:t>max </a:t>
            </a:r>
            <a:r>
              <a:rPr lang="en-GB" sz="2400" b="1">
                <a:solidFill>
                  <a:srgbClr val="0000FF"/>
                </a:solidFill>
              </a:rPr>
              <a:t>= kZeBR</a:t>
            </a:r>
            <a:r>
              <a:rPr lang="el-GR" sz="2400" b="1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400" b="1">
                <a:solidFill>
                  <a:srgbClr val="0000FF"/>
                </a:solidFill>
                <a:cs typeface="Arial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  <a:cs typeface="Arial" charset="0"/>
              </a:rPr>
              <a:t>       k &lt; 1</a:t>
            </a:r>
            <a:endParaRPr lang="el-GR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00563" y="549275"/>
            <a:ext cx="27305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 </a:t>
            </a:r>
          </a:p>
          <a:p>
            <a:pPr>
              <a:spcBef>
                <a:spcPct val="50000"/>
              </a:spcBef>
            </a:pPr>
            <a:r>
              <a:rPr lang="en-GB" b="1"/>
              <a:t>  </a:t>
            </a:r>
            <a:endParaRPr lang="en-US" b="1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924300" y="3644900"/>
            <a:ext cx="2808288" cy="0"/>
          </a:xfrm>
          <a:prstGeom prst="line">
            <a:avLst/>
          </a:prstGeom>
          <a:noFill/>
          <a:ln w="57150">
            <a:solidFill>
              <a:srgbClr val="FF200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220072" y="3062287"/>
            <a:ext cx="23939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Synchrotron Losses</a:t>
            </a:r>
            <a:endParaRPr lang="en-US" b="1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681663" y="3573463"/>
            <a:ext cx="1985962" cy="37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Colliding Galaxies</a:t>
            </a:r>
            <a:endParaRPr lang="en-US" sz="1600" b="1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5292080" y="3356992"/>
            <a:ext cx="360040" cy="288925"/>
          </a:xfrm>
          <a:prstGeom prst="line">
            <a:avLst/>
          </a:prstGeom>
          <a:noFill/>
          <a:ln w="38100">
            <a:solidFill>
              <a:srgbClr val="FF20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5292725" y="3789363"/>
            <a:ext cx="358775" cy="714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195736" y="18864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Magnetars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1379</Words>
  <Application>Microsoft Office PowerPoint</Application>
  <PresentationFormat>On-screen Show (4:3)</PresentationFormat>
  <Paragraphs>370</Paragraphs>
  <Slides>61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  Does the steepening mark the limit that the accelerators can reach – or is it the GZK effect?   What are the accelerators?       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phy6aaw</dc:creator>
  <cp:lastModifiedBy>phy6aaw</cp:lastModifiedBy>
  <cp:revision>45</cp:revision>
  <dcterms:created xsi:type="dcterms:W3CDTF">2015-03-17T12:13:24Z</dcterms:created>
  <dcterms:modified xsi:type="dcterms:W3CDTF">2015-03-18T14:29:54Z</dcterms:modified>
</cp:coreProperties>
</file>