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6" r:id="rId3"/>
    <p:sldMasterId id="2147483688" r:id="rId4"/>
    <p:sldMasterId id="2147483701" r:id="rId5"/>
    <p:sldMasterId id="2147483713" r:id="rId6"/>
  </p:sldMasterIdLst>
  <p:notesMasterIdLst>
    <p:notesMasterId r:id="rId73"/>
  </p:notesMasterIdLst>
  <p:sldIdLst>
    <p:sldId id="313" r:id="rId7"/>
    <p:sldId id="359" r:id="rId8"/>
    <p:sldId id="381" r:id="rId9"/>
    <p:sldId id="316" r:id="rId10"/>
    <p:sldId id="315" r:id="rId11"/>
    <p:sldId id="318" r:id="rId12"/>
    <p:sldId id="319" r:id="rId13"/>
    <p:sldId id="320" r:id="rId14"/>
    <p:sldId id="321" r:id="rId15"/>
    <p:sldId id="322" r:id="rId16"/>
    <p:sldId id="323" r:id="rId17"/>
    <p:sldId id="324" r:id="rId18"/>
    <p:sldId id="325" r:id="rId19"/>
    <p:sldId id="326" r:id="rId20"/>
    <p:sldId id="327" r:id="rId21"/>
    <p:sldId id="328" r:id="rId22"/>
    <p:sldId id="329" r:id="rId23"/>
    <p:sldId id="334" r:id="rId24"/>
    <p:sldId id="362" r:id="rId25"/>
    <p:sldId id="363" r:id="rId26"/>
    <p:sldId id="335" r:id="rId27"/>
    <p:sldId id="314" r:id="rId28"/>
    <p:sldId id="377" r:id="rId29"/>
    <p:sldId id="330" r:id="rId30"/>
    <p:sldId id="371" r:id="rId31"/>
    <p:sldId id="372" r:id="rId32"/>
    <p:sldId id="262" r:id="rId33"/>
    <p:sldId id="258" r:id="rId34"/>
    <p:sldId id="373" r:id="rId35"/>
    <p:sldId id="374" r:id="rId36"/>
    <p:sldId id="375" r:id="rId37"/>
    <p:sldId id="376" r:id="rId38"/>
    <p:sldId id="360" r:id="rId39"/>
    <p:sldId id="361" r:id="rId40"/>
    <p:sldId id="263" r:id="rId41"/>
    <p:sldId id="333" r:id="rId42"/>
    <p:sldId id="265" r:id="rId43"/>
    <p:sldId id="266" r:id="rId44"/>
    <p:sldId id="331" r:id="rId45"/>
    <p:sldId id="332" r:id="rId46"/>
    <p:sldId id="267" r:id="rId47"/>
    <p:sldId id="268" r:id="rId48"/>
    <p:sldId id="269" r:id="rId49"/>
    <p:sldId id="287" r:id="rId50"/>
    <p:sldId id="340" r:id="rId51"/>
    <p:sldId id="336" r:id="rId52"/>
    <p:sldId id="337" r:id="rId53"/>
    <p:sldId id="338" r:id="rId54"/>
    <p:sldId id="339" r:id="rId55"/>
    <p:sldId id="358" r:id="rId56"/>
    <p:sldId id="342" r:id="rId57"/>
    <p:sldId id="343" r:id="rId58"/>
    <p:sldId id="382" r:id="rId59"/>
    <p:sldId id="344" r:id="rId60"/>
    <p:sldId id="345" r:id="rId61"/>
    <p:sldId id="346" r:id="rId62"/>
    <p:sldId id="347" r:id="rId63"/>
    <p:sldId id="348" r:id="rId64"/>
    <p:sldId id="349" r:id="rId65"/>
    <p:sldId id="357" r:id="rId66"/>
    <p:sldId id="355" r:id="rId67"/>
    <p:sldId id="356" r:id="rId68"/>
    <p:sldId id="350" r:id="rId69"/>
    <p:sldId id="351" r:id="rId70"/>
    <p:sldId id="353" r:id="rId71"/>
    <p:sldId id="378"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0" d="100"/>
          <a:sy n="90" d="100"/>
        </p:scale>
        <p:origin x="-1120"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73" Type="http://schemas.openxmlformats.org/officeDocument/2006/relationships/notesMaster" Target="notesMasters/notes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4EBBF5-19F2-F04C-9BD1-1B71F63AB8E6}" type="datetimeFigureOut">
              <a:rPr lang="en-US" smtClean="0"/>
              <a:t>22/3/15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874DE2-2F8A-C245-A181-EFEE3592151A}" type="slidenum">
              <a:rPr lang="en-US" smtClean="0"/>
              <a:t>‹#›</a:t>
            </a:fld>
            <a:endParaRPr lang="en-US"/>
          </a:p>
        </p:txBody>
      </p:sp>
    </p:spTree>
    <p:extLst>
      <p:ext uri="{BB962C8B-B14F-4D97-AF65-F5344CB8AC3E}">
        <p14:creationId xmlns:p14="http://schemas.microsoft.com/office/powerpoint/2010/main" val="15621446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fld id="{A0C77EEE-E60A-9C4A-99E1-2B3BCC9C8F36}" type="slidenum">
              <a:rPr lang="es-ES" sz="1200">
                <a:solidFill>
                  <a:prstClr val="black"/>
                </a:solidFill>
                <a:latin typeface="Times New Roman" charset="0"/>
              </a:rPr>
              <a:pPr eaLnBrk="1" hangingPunct="1"/>
              <a:t>6</a:t>
            </a:fld>
            <a:endParaRPr lang="es-ES" sz="1200">
              <a:solidFill>
                <a:prstClr val="black"/>
              </a:solidFill>
              <a:latin typeface="Times New Roman" charset="0"/>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fld id="{3B0C0E89-96AD-3848-82DC-C04F9254C7AC}" type="slidenum">
              <a:rPr lang="es-ES" sz="1200">
                <a:solidFill>
                  <a:prstClr val="black"/>
                </a:solidFill>
                <a:latin typeface="Times New Roman" charset="0"/>
              </a:rPr>
              <a:pPr eaLnBrk="1" hangingPunct="1"/>
              <a:t>15</a:t>
            </a:fld>
            <a:endParaRPr lang="es-ES" sz="1200">
              <a:solidFill>
                <a:prstClr val="black"/>
              </a:solidFill>
              <a:latin typeface="Times New Roman" charset="0"/>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fld id="{A63F4F02-CCC5-0F47-B7C3-18D6247CAA96}" type="slidenum">
              <a:rPr lang="es-ES" sz="1200">
                <a:solidFill>
                  <a:prstClr val="black"/>
                </a:solidFill>
                <a:latin typeface="Times New Roman" charset="0"/>
              </a:rPr>
              <a:pPr eaLnBrk="1" hangingPunct="1"/>
              <a:t>16</a:t>
            </a:fld>
            <a:endParaRPr lang="es-ES" sz="1200">
              <a:solidFill>
                <a:prstClr val="black"/>
              </a:solidFill>
              <a:latin typeface="Times New Roman" charset="0"/>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1 Marcador de imagen de diapositiva"/>
          <p:cNvSpPr>
            <a:spLocks noGrp="1" noRot="1" noChangeAspect="1" noTextEdit="1"/>
          </p:cNvSpPr>
          <p:nvPr>
            <p:ph type="sldImg"/>
          </p:nvPr>
        </p:nvSpPr>
        <p:spPr>
          <a:ln/>
        </p:spPr>
      </p:sp>
      <p:sp>
        <p:nvSpPr>
          <p:cNvPr id="1761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a:latin typeface="Times New Roman" charset="0"/>
            </a:endParaRPr>
          </a:p>
        </p:txBody>
      </p:sp>
      <p:sp>
        <p:nvSpPr>
          <p:cNvPr id="17613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fld id="{E7A00E78-FFC0-974E-966A-CA64D5620FEB}" type="slidenum">
              <a:rPr lang="en-GB" sz="1200">
                <a:solidFill>
                  <a:prstClr val="black"/>
                </a:solidFill>
                <a:latin typeface="Times New Roman" charset="0"/>
              </a:rPr>
              <a:pPr eaLnBrk="1" hangingPunct="1"/>
              <a:t>17</a:t>
            </a:fld>
            <a:endParaRPr lang="en-GB" sz="1200">
              <a:solidFill>
                <a:prstClr val="black"/>
              </a:solidFill>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fld id="{546A1AF6-4D4E-1C40-A59D-5599CF36B3B5}" type="slidenum">
              <a:rPr lang="en-GB" sz="1200">
                <a:latin typeface="Times New Roman" charset="0"/>
              </a:rPr>
              <a:pPr eaLnBrk="1" hangingPunct="1"/>
              <a:t>19</a:t>
            </a:fld>
            <a:endParaRPr lang="en-GB" sz="1200">
              <a:latin typeface="Times New Roman"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1 Marcador de imagen de diapositiva"/>
          <p:cNvSpPr>
            <a:spLocks noGrp="1" noRot="1" noChangeAspect="1" noTextEdit="1"/>
          </p:cNvSpPr>
          <p:nvPr>
            <p:ph type="sldImg"/>
          </p:nvPr>
        </p:nvSpPr>
        <p:spPr>
          <a:ln/>
        </p:spPr>
      </p:sp>
      <p:sp>
        <p:nvSpPr>
          <p:cNvPr id="737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a:latin typeface="Times New Roman" charset="0"/>
            </a:endParaRPr>
          </a:p>
        </p:txBody>
      </p:sp>
      <p:sp>
        <p:nvSpPr>
          <p:cNvPr id="7373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fld id="{E40F71D0-60BB-CB4B-9126-56F2F8DF8685}" type="slidenum">
              <a:rPr lang="en-GB" sz="1200">
                <a:solidFill>
                  <a:prstClr val="black"/>
                </a:solidFill>
                <a:latin typeface="Times New Roman" charset="0"/>
              </a:rPr>
              <a:pPr eaLnBrk="1" hangingPunct="1"/>
              <a:t>20</a:t>
            </a:fld>
            <a:endParaRPr lang="en-GB" sz="1200">
              <a:solidFill>
                <a:prstClr val="black"/>
              </a:solidFill>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1 Marcador de imagen de diapositiva"/>
          <p:cNvSpPr>
            <a:spLocks noGrp="1" noRot="1" noChangeAspect="1" noTextEdit="1"/>
          </p:cNvSpPr>
          <p:nvPr>
            <p:ph type="sldImg"/>
          </p:nvPr>
        </p:nvSpPr>
        <p:spPr>
          <a:ln/>
        </p:spPr>
      </p:sp>
      <p:sp>
        <p:nvSpPr>
          <p:cNvPr id="17920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a:latin typeface="Times New Roman" charset="0"/>
            </a:endParaRPr>
          </a:p>
        </p:txBody>
      </p:sp>
      <p:sp>
        <p:nvSpPr>
          <p:cNvPr id="17920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fld id="{0D00C927-59BD-ED43-91D5-B012E103C068}" type="slidenum">
              <a:rPr lang="en-GB" sz="1200">
                <a:latin typeface="Times New Roman" charset="0"/>
              </a:rPr>
              <a:pPr eaLnBrk="1" hangingPunct="1"/>
              <a:t>25</a:t>
            </a:fld>
            <a:endParaRPr lang="en-GB" sz="1200">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1 Marcador de imagen de diapositiva"/>
          <p:cNvSpPr>
            <a:spLocks noGrp="1" noRot="1" noChangeAspect="1" noTextEdit="1"/>
          </p:cNvSpPr>
          <p:nvPr>
            <p:ph type="sldImg"/>
          </p:nvPr>
        </p:nvSpPr>
        <p:spPr>
          <a:ln/>
        </p:spPr>
      </p:sp>
      <p:sp>
        <p:nvSpPr>
          <p:cNvPr id="18022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a:latin typeface="Times New Roman" charset="0"/>
            </a:endParaRPr>
          </a:p>
        </p:txBody>
      </p:sp>
      <p:sp>
        <p:nvSpPr>
          <p:cNvPr id="180228"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fld id="{0D3F1B2E-5212-F044-A619-F6A3BC6FC651}" type="slidenum">
              <a:rPr lang="en-GB" sz="1200">
                <a:latin typeface="Times New Roman" charset="0"/>
              </a:rPr>
              <a:pPr eaLnBrk="1" hangingPunct="1"/>
              <a:t>26</a:t>
            </a:fld>
            <a:endParaRPr lang="en-GB" sz="1200">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fld id="{86E89E42-4498-8A42-A0E4-613EB9AB720C}" type="slidenum">
              <a:rPr lang="en-GB" sz="1200">
                <a:latin typeface="Times New Roman" charset="0"/>
              </a:rPr>
              <a:pPr eaLnBrk="1" hangingPunct="1"/>
              <a:t>29</a:t>
            </a:fld>
            <a:endParaRPr lang="en-GB" sz="1200">
              <a:latin typeface="Times New Roman" charset="0"/>
            </a:endParaRPr>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fld id="{5CD8B493-192E-0049-9CB8-B37CA0E5B667}" type="slidenum">
              <a:rPr lang="en-GB" sz="1200">
                <a:latin typeface="Times New Roman" charset="0"/>
              </a:rPr>
              <a:pPr eaLnBrk="1" hangingPunct="1"/>
              <a:t>30</a:t>
            </a:fld>
            <a:endParaRPr lang="en-GB" sz="1200">
              <a:latin typeface="Times New Roman" charset="0"/>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1 Marcador de imagen de diapositiva"/>
          <p:cNvSpPr>
            <a:spLocks noGrp="1" noRot="1" noChangeAspect="1" noTextEdit="1"/>
          </p:cNvSpPr>
          <p:nvPr>
            <p:ph type="sldImg"/>
          </p:nvPr>
        </p:nvSpPr>
        <p:spPr>
          <a:ln/>
        </p:spPr>
      </p:sp>
      <p:sp>
        <p:nvSpPr>
          <p:cNvPr id="18329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a:latin typeface="Times New Roman" charset="0"/>
            </a:endParaRPr>
          </a:p>
        </p:txBody>
      </p:sp>
      <p:sp>
        <p:nvSpPr>
          <p:cNvPr id="18330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fld id="{AB8357CD-60AC-C147-A5DB-9CDED4742E80}" type="slidenum">
              <a:rPr lang="en-GB" sz="1200">
                <a:latin typeface="Times New Roman" charset="0"/>
              </a:rPr>
              <a:pPr eaLnBrk="1" hangingPunct="1"/>
              <a:t>31</a:t>
            </a:fld>
            <a:endParaRPr lang="en-GB" sz="1200">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fld id="{14040173-2160-8546-9C0C-F045D9BFCA3F}" type="slidenum">
              <a:rPr lang="es-ES" sz="1200">
                <a:solidFill>
                  <a:prstClr val="black"/>
                </a:solidFill>
                <a:latin typeface="Times New Roman" charset="0"/>
              </a:rPr>
              <a:pPr eaLnBrk="1" hangingPunct="1"/>
              <a:t>7</a:t>
            </a:fld>
            <a:endParaRPr lang="es-ES" sz="1200">
              <a:solidFill>
                <a:prstClr val="black"/>
              </a:solidFill>
              <a:latin typeface="Times New Roman" charset="0"/>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fld id="{B842CA85-C0CF-C84C-94C2-31F77BA617E0}" type="slidenum">
              <a:rPr lang="en-GB" sz="1200">
                <a:latin typeface="Times New Roman" charset="0"/>
              </a:rPr>
              <a:pPr eaLnBrk="1" hangingPunct="1"/>
              <a:t>32</a:t>
            </a:fld>
            <a:endParaRPr lang="en-GB" sz="1200">
              <a:latin typeface="Times New Roman" charset="0"/>
            </a:endParaRPr>
          </a:p>
        </p:txBody>
      </p:sp>
      <p:sp>
        <p:nvSpPr>
          <p:cNvPr id="184323" name="Rectangle 2"/>
          <p:cNvSpPr>
            <a:spLocks noGrp="1" noRot="1" noChangeAspect="1" noChangeArrowheads="1" noTextEdit="1"/>
          </p:cNvSpPr>
          <p:nvPr>
            <p:ph type="sldImg"/>
          </p:nvPr>
        </p:nvSpPr>
        <p:spPr>
          <a:xfrm>
            <a:off x="1319213" y="877888"/>
            <a:ext cx="4221162" cy="3165475"/>
          </a:xfrm>
          <a:solidFill>
            <a:srgbClr val="FFFFFF"/>
          </a:solidFill>
          <a:ln/>
        </p:spPr>
      </p:sp>
      <p:sp>
        <p:nvSpPr>
          <p:cNvPr id="184324" name="Rectangle 3"/>
          <p:cNvSpPr>
            <a:spLocks noGrp="1" noChangeArrowheads="1"/>
          </p:cNvSpPr>
          <p:nvPr>
            <p:ph type="body" idx="1"/>
          </p:nvPr>
        </p:nvSpPr>
        <p:spPr>
          <a:xfrm>
            <a:off x="1062038" y="4349750"/>
            <a:ext cx="4740275" cy="3514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endParaRPr lang="en-GB">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fld id="{76FBFB06-A274-594D-9B64-EB15B79C7660}" type="slidenum">
              <a:rPr lang="es-ES" sz="1200">
                <a:solidFill>
                  <a:prstClr val="black"/>
                </a:solidFill>
                <a:latin typeface="Times New Roman" charset="0"/>
              </a:rPr>
              <a:pPr eaLnBrk="1" hangingPunct="1"/>
              <a:t>8</a:t>
            </a:fld>
            <a:endParaRPr lang="es-ES" sz="1200">
              <a:solidFill>
                <a:prstClr val="black"/>
              </a:solidFill>
              <a:latin typeface="Times New Roman" charset="0"/>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1 Marcador de imagen de diapositiva"/>
          <p:cNvSpPr>
            <a:spLocks noGrp="1" noRot="1" noChangeAspect="1" noTextEdit="1"/>
          </p:cNvSpPr>
          <p:nvPr>
            <p:ph type="sldImg"/>
          </p:nvPr>
        </p:nvSpPr>
        <p:spPr>
          <a:ln/>
        </p:spPr>
      </p:sp>
      <p:sp>
        <p:nvSpPr>
          <p:cNvPr id="1679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a:latin typeface="Times New Roman" charset="0"/>
            </a:endParaRPr>
          </a:p>
        </p:txBody>
      </p:sp>
      <p:sp>
        <p:nvSpPr>
          <p:cNvPr id="16794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fld id="{DC87A412-E75A-5F4E-84A9-900BDC84C00B}" type="slidenum">
              <a:rPr lang="en-GB" sz="1200">
                <a:solidFill>
                  <a:prstClr val="black"/>
                </a:solidFill>
                <a:latin typeface="Times New Roman" charset="0"/>
              </a:rPr>
              <a:pPr eaLnBrk="1" hangingPunct="1"/>
              <a:t>9</a:t>
            </a:fld>
            <a:endParaRPr lang="en-GB" sz="1200">
              <a:solidFill>
                <a:prstClr val="black"/>
              </a:solidFill>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fld id="{E6DCCC23-7E45-4344-9132-E39A784F06DD}" type="slidenum">
              <a:rPr lang="es-ES" sz="1200">
                <a:solidFill>
                  <a:prstClr val="black"/>
                </a:solidFill>
                <a:latin typeface="Times New Roman" charset="0"/>
              </a:rPr>
              <a:pPr eaLnBrk="1" hangingPunct="1"/>
              <a:t>10</a:t>
            </a:fld>
            <a:endParaRPr lang="es-ES" sz="1200">
              <a:solidFill>
                <a:prstClr val="black"/>
              </a:solidFill>
              <a:latin typeface="Times New Roman" charset="0"/>
            </a:endParaRP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fld id="{2A21CC55-1396-514D-82AC-0A6A37A53CD3}" type="slidenum">
              <a:rPr lang="en-US" sz="1200">
                <a:solidFill>
                  <a:prstClr val="black"/>
                </a:solidFill>
                <a:latin typeface="Times New Roman" charset="0"/>
              </a:rPr>
              <a:pPr eaLnBrk="1" hangingPunct="1"/>
              <a:t>11</a:t>
            </a:fld>
            <a:endParaRPr lang="en-US" sz="1200">
              <a:solidFill>
                <a:prstClr val="black"/>
              </a:solidFill>
              <a:latin typeface="Times New Roman" charset="0"/>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Worth mentioning is that leptonic models are favored.</a:t>
            </a:r>
          </a:p>
          <a:p>
            <a:r>
              <a:rPr lang="en-US">
                <a:latin typeface="Times New Roman" charset="0"/>
              </a:rPr>
              <a:t>The reason is twofold: good X-ray/TeV correlation found in Mkns (pointing that the same population of particles is responsible for Sync and IC)</a:t>
            </a:r>
          </a:p>
          <a:p>
            <a:r>
              <a:rPr lang="en-US">
                <a:latin typeface="Times New Roman" charset="0"/>
              </a:rPr>
              <a:t>And short doubling times (down to minutes), which are very difficult to achieve with hadron scenarios due to longer cooling times of hadrons.</a:t>
            </a:r>
          </a:p>
          <a:p>
            <a:r>
              <a:rPr lang="en-US">
                <a:latin typeface="Times New Roman" charset="0"/>
              </a:rPr>
              <a:t>To give you an idea of a simplest leptonic model, I sketch here an Self-Synchr-Compton model, i.e. seed photons for the IC scattering are the Sy photons.</a:t>
            </a:r>
          </a:p>
          <a:p>
            <a:r>
              <a:rPr lang="en-US">
                <a:latin typeface="Times New Roman" charset="0"/>
              </a:rPr>
              <a:t>The free parameters are limited to the choice of the electron spectrum, ....</a:t>
            </a:r>
          </a:p>
          <a:p>
            <a:r>
              <a:rPr lang="en-US">
                <a:latin typeface="Times New Roman" charset="0"/>
              </a:rPr>
              <a:t>It is expected to find a good correlation between the two bumps. For the HBLs, i.e. Syncr emission is in X-rays, correlation between X-ray and TeV is expected </a:t>
            </a:r>
          </a:p>
          <a:p>
            <a:r>
              <a:rPr lang="en-US">
                <a:latin typeface="Times New Roman" charset="0"/>
              </a:rPr>
              <a:t>and seen in Mkns. Now in order to understand what is responsible for the variability, the correlation and the variability scales have to be studied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fld id="{EE589C10-D527-DE4C-B1A0-3A21BFE54F41}" type="slidenum">
              <a:rPr lang="es-ES" sz="1200">
                <a:solidFill>
                  <a:prstClr val="black"/>
                </a:solidFill>
                <a:latin typeface="Times New Roman" charset="0"/>
              </a:rPr>
              <a:pPr eaLnBrk="1" hangingPunct="1"/>
              <a:t>12</a:t>
            </a:fld>
            <a:endParaRPr lang="es-ES" sz="1200">
              <a:solidFill>
                <a:prstClr val="black"/>
              </a:solidFill>
              <a:latin typeface="Times New Roman" charset="0"/>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fld id="{724426D6-0FFE-D94B-A974-437BD175EA56}" type="slidenum">
              <a:rPr lang="es-ES" sz="1200">
                <a:solidFill>
                  <a:prstClr val="black"/>
                </a:solidFill>
                <a:latin typeface="Times New Roman" charset="0"/>
              </a:rPr>
              <a:pPr eaLnBrk="1" hangingPunct="1"/>
              <a:t>13</a:t>
            </a:fld>
            <a:endParaRPr lang="es-ES" sz="1200">
              <a:solidFill>
                <a:prstClr val="black"/>
              </a:solidFill>
              <a:latin typeface="Times New Roman" charset="0"/>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fld id="{C1126ADE-2418-3241-BA65-148770773051}" type="slidenum">
              <a:rPr lang="es-ES" sz="1200">
                <a:solidFill>
                  <a:prstClr val="black"/>
                </a:solidFill>
                <a:latin typeface="Times New Roman" charset="0"/>
              </a:rPr>
              <a:pPr eaLnBrk="1" hangingPunct="1"/>
              <a:t>14</a:t>
            </a:fld>
            <a:endParaRPr lang="es-ES" sz="1200">
              <a:solidFill>
                <a:prstClr val="black"/>
              </a:solidFill>
              <a:latin typeface="Times New Roman" charset="0"/>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80083F1-8CC7-D040-B4B2-EFED18047AB9}"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113448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7D1E5FE-30E6-3F49-920B-C53E3D37A74A}"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158995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A2805F5-B7D7-B14F-980E-742B46B771A1}"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553294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940D579-A3AB-C249-8D2D-BE54862BE8A9}"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629542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0DECCE7-0844-2A4E-BB1B-8F382D87242D}"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601502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3911F8F-0763-F74E-B943-71C1A156CCBF}"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484258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C108CCE-0593-DD46-B748-11B150A9913E}"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953036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EA23BA0-96C5-0E47-A955-1CC82C1B9BAA}"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036727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7B69B70-5AC7-B34D-92D1-C5D587DF25F9}"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521791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CC5A349-C26C-D84A-8DAF-5A8EA4F3E3D6}"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012027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1FEC1A8-20D4-5748-A6FE-A559CDF5A309}"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9283759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reserve="1">
  <p:cSld name="Título, imágenes prediseñadas y text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s-ES"/>
          </a:p>
        </p:txBody>
      </p:sp>
      <p:sp>
        <p:nvSpPr>
          <p:cNvPr id="3" name="2 Marcador de imágenes prediseñadas"/>
          <p:cNvSpPr>
            <a:spLocks noGrp="1"/>
          </p:cNvSpPr>
          <p:nvPr>
            <p:ph type="clipArt" sz="half" idx="1"/>
          </p:nvPr>
        </p:nvSpPr>
        <p:spPr>
          <a:xfrm>
            <a:off x="457200" y="1600200"/>
            <a:ext cx="4038600" cy="4525963"/>
          </a:xfrm>
        </p:spPr>
        <p:txBody>
          <a:bodyPr/>
          <a:lstStyle/>
          <a:p>
            <a:pPr lvl="0"/>
            <a:endParaRPr lang="es-ES" noProof="0" smtClean="0"/>
          </a:p>
        </p:txBody>
      </p:sp>
      <p:sp>
        <p:nvSpPr>
          <p:cNvPr id="4" name="3 Marcador de texto"/>
          <p:cNvSpPr>
            <a:spLocks noGrp="1"/>
          </p:cNvSpPr>
          <p:nvPr>
            <p:ph type="body" sz="half" idx="2"/>
          </p:nvPr>
        </p:nvSpPr>
        <p:spPr>
          <a:xfrm>
            <a:off x="4648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5A25E41-5E2A-B34A-8631-167E07D45354}"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7214779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5CA8898-6D18-EA4C-92D6-ECB28DCAC54D}"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841205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457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648200" y="1600200"/>
            <a:ext cx="40386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4648200" y="3938588"/>
            <a:ext cx="40386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4F81303A-49E9-3340-9183-F241FFDF1F02}"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1460590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457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427215D-2BEB-2041-ACDE-FDDDFD0B3C3D}"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645736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Tree>
    <p:extLst>
      <p:ext uri="{BB962C8B-B14F-4D97-AF65-F5344CB8AC3E}">
        <p14:creationId xmlns:p14="http://schemas.microsoft.com/office/powerpoint/2010/main" val="3101291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33281022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1497965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27195792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13819147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extLst>
      <p:ext uri="{BB962C8B-B14F-4D97-AF65-F5344CB8AC3E}">
        <p14:creationId xmlns:p14="http://schemas.microsoft.com/office/powerpoint/2010/main" val="12885361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72707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26819417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3732804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8331967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6627087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n-U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n-US"/>
          </a:p>
        </p:txBody>
      </p:sp>
      <p:sp>
        <p:nvSpPr>
          <p:cNvPr id="4" name="Marcador de fecha 3"/>
          <p:cNvSpPr>
            <a:spLocks noGrp="1"/>
          </p:cNvSpPr>
          <p:nvPr>
            <p:ph type="dt" sz="half" idx="10"/>
          </p:nvPr>
        </p:nvSpPr>
        <p:spPr/>
        <p:txBody>
          <a:bodyPr/>
          <a:lstStyle/>
          <a:p>
            <a:fld id="{38312CC0-922D-D841-A8AC-87A2442CE43D}" type="datetimeFigureOut">
              <a:rPr lang="es-ES_tradnl" smtClean="0">
                <a:solidFill>
                  <a:prstClr val="black">
                    <a:tint val="75000"/>
                  </a:prstClr>
                </a:solidFill>
                <a:latin typeface="Calibri"/>
              </a:rPr>
              <a:pPr/>
              <a:t>22/3/15</a:t>
            </a:fld>
            <a:endParaRPr lang="en-U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627D62AE-E8C3-0841-B5CD-4CE6FE58606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387136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n-U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Marcador de fecha 3"/>
          <p:cNvSpPr>
            <a:spLocks noGrp="1"/>
          </p:cNvSpPr>
          <p:nvPr>
            <p:ph type="dt" sz="half" idx="10"/>
          </p:nvPr>
        </p:nvSpPr>
        <p:spPr/>
        <p:txBody>
          <a:bodyPr/>
          <a:lstStyle/>
          <a:p>
            <a:fld id="{38312CC0-922D-D841-A8AC-87A2442CE43D}" type="datetimeFigureOut">
              <a:rPr lang="es-ES_tradnl" smtClean="0">
                <a:solidFill>
                  <a:prstClr val="black">
                    <a:tint val="75000"/>
                  </a:prstClr>
                </a:solidFill>
                <a:latin typeface="Calibri"/>
              </a:rPr>
              <a:pPr/>
              <a:t>22/3/15</a:t>
            </a:fld>
            <a:endParaRPr lang="en-U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627D62AE-E8C3-0841-B5CD-4CE6FE58606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37633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n-U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38312CC0-922D-D841-A8AC-87A2442CE43D}" type="datetimeFigureOut">
              <a:rPr lang="es-ES_tradnl" smtClean="0">
                <a:solidFill>
                  <a:prstClr val="black">
                    <a:tint val="75000"/>
                  </a:prstClr>
                </a:solidFill>
                <a:latin typeface="Calibri"/>
              </a:rPr>
              <a:pPr/>
              <a:t>22/3/15</a:t>
            </a:fld>
            <a:endParaRPr lang="en-U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627D62AE-E8C3-0841-B5CD-4CE6FE58606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800200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n-U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5" name="Marcador de fecha 4"/>
          <p:cNvSpPr>
            <a:spLocks noGrp="1"/>
          </p:cNvSpPr>
          <p:nvPr>
            <p:ph type="dt" sz="half" idx="10"/>
          </p:nvPr>
        </p:nvSpPr>
        <p:spPr/>
        <p:txBody>
          <a:bodyPr/>
          <a:lstStyle/>
          <a:p>
            <a:fld id="{38312CC0-922D-D841-A8AC-87A2442CE43D}" type="datetimeFigureOut">
              <a:rPr lang="es-ES_tradnl" smtClean="0">
                <a:solidFill>
                  <a:prstClr val="black">
                    <a:tint val="75000"/>
                  </a:prstClr>
                </a:solidFill>
                <a:latin typeface="Calibri"/>
              </a:rPr>
              <a:pPr/>
              <a:t>22/3/15</a:t>
            </a:fld>
            <a:endParaRPr lang="en-US">
              <a:solidFill>
                <a:prstClr val="black">
                  <a:tint val="75000"/>
                </a:prstClr>
              </a:solidFill>
              <a:latin typeface="Calibri"/>
            </a:endParaRPr>
          </a:p>
        </p:txBody>
      </p:sp>
      <p:sp>
        <p:nvSpPr>
          <p:cNvPr id="6" name="Marcador de pie de página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Marcador de número de diapositiva 6"/>
          <p:cNvSpPr>
            <a:spLocks noGrp="1"/>
          </p:cNvSpPr>
          <p:nvPr>
            <p:ph type="sldNum" sz="quarter" idx="12"/>
          </p:nvPr>
        </p:nvSpPr>
        <p:spPr/>
        <p:txBody>
          <a:bodyPr/>
          <a:lstStyle/>
          <a:p>
            <a:fld id="{627D62AE-E8C3-0841-B5CD-4CE6FE58606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881442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n-U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7" name="Marcador de fecha 6"/>
          <p:cNvSpPr>
            <a:spLocks noGrp="1"/>
          </p:cNvSpPr>
          <p:nvPr>
            <p:ph type="dt" sz="half" idx="10"/>
          </p:nvPr>
        </p:nvSpPr>
        <p:spPr/>
        <p:txBody>
          <a:bodyPr/>
          <a:lstStyle/>
          <a:p>
            <a:fld id="{38312CC0-922D-D841-A8AC-87A2442CE43D}" type="datetimeFigureOut">
              <a:rPr lang="es-ES_tradnl" smtClean="0">
                <a:solidFill>
                  <a:prstClr val="black">
                    <a:tint val="75000"/>
                  </a:prstClr>
                </a:solidFill>
                <a:latin typeface="Calibri"/>
              </a:rPr>
              <a:pPr/>
              <a:t>22/3/15</a:t>
            </a:fld>
            <a:endParaRPr lang="en-US">
              <a:solidFill>
                <a:prstClr val="black">
                  <a:tint val="75000"/>
                </a:prstClr>
              </a:solidFill>
              <a:latin typeface="Calibri"/>
            </a:endParaRPr>
          </a:p>
        </p:txBody>
      </p:sp>
      <p:sp>
        <p:nvSpPr>
          <p:cNvPr id="8" name="Marcador de pie de página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Marcador de número de diapositiva 8"/>
          <p:cNvSpPr>
            <a:spLocks noGrp="1"/>
          </p:cNvSpPr>
          <p:nvPr>
            <p:ph type="sldNum" sz="quarter" idx="12"/>
          </p:nvPr>
        </p:nvSpPr>
        <p:spPr/>
        <p:txBody>
          <a:bodyPr/>
          <a:lstStyle/>
          <a:p>
            <a:fld id="{627D62AE-E8C3-0841-B5CD-4CE6FE58606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466515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n-US"/>
          </a:p>
        </p:txBody>
      </p:sp>
      <p:sp>
        <p:nvSpPr>
          <p:cNvPr id="3" name="Marcador de fecha 2"/>
          <p:cNvSpPr>
            <a:spLocks noGrp="1"/>
          </p:cNvSpPr>
          <p:nvPr>
            <p:ph type="dt" sz="half" idx="10"/>
          </p:nvPr>
        </p:nvSpPr>
        <p:spPr/>
        <p:txBody>
          <a:bodyPr/>
          <a:lstStyle/>
          <a:p>
            <a:fld id="{38312CC0-922D-D841-A8AC-87A2442CE43D}" type="datetimeFigureOut">
              <a:rPr lang="es-ES_tradnl" smtClean="0">
                <a:solidFill>
                  <a:prstClr val="black">
                    <a:tint val="75000"/>
                  </a:prstClr>
                </a:solidFill>
                <a:latin typeface="Calibri"/>
              </a:rPr>
              <a:pPr/>
              <a:t>22/3/15</a:t>
            </a:fld>
            <a:endParaRPr lang="en-US">
              <a:solidFill>
                <a:prstClr val="black">
                  <a:tint val="75000"/>
                </a:prstClr>
              </a:solidFill>
              <a:latin typeface="Calibri"/>
            </a:endParaRPr>
          </a:p>
        </p:txBody>
      </p:sp>
      <p:sp>
        <p:nvSpPr>
          <p:cNvPr id="4" name="Marcador de pie de página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Marcador de número de diapositiva 4"/>
          <p:cNvSpPr>
            <a:spLocks noGrp="1"/>
          </p:cNvSpPr>
          <p:nvPr>
            <p:ph type="sldNum" sz="quarter" idx="12"/>
          </p:nvPr>
        </p:nvSpPr>
        <p:spPr/>
        <p:txBody>
          <a:bodyPr/>
          <a:lstStyle/>
          <a:p>
            <a:fld id="{627D62AE-E8C3-0841-B5CD-4CE6FE58606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533893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8312CC0-922D-D841-A8AC-87A2442CE43D}" type="datetimeFigureOut">
              <a:rPr lang="es-ES_tradnl" smtClean="0">
                <a:solidFill>
                  <a:prstClr val="black">
                    <a:tint val="75000"/>
                  </a:prstClr>
                </a:solidFill>
                <a:latin typeface="Calibri"/>
              </a:rPr>
              <a:pPr/>
              <a:t>22/3/15</a:t>
            </a:fld>
            <a:endParaRPr lang="en-US">
              <a:solidFill>
                <a:prstClr val="black">
                  <a:tint val="75000"/>
                </a:prstClr>
              </a:solidFill>
              <a:latin typeface="Calibri"/>
            </a:endParaRPr>
          </a:p>
        </p:txBody>
      </p:sp>
      <p:sp>
        <p:nvSpPr>
          <p:cNvPr id="3" name="Marcador de pie de página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Marcador de número de diapositiva 3"/>
          <p:cNvSpPr>
            <a:spLocks noGrp="1"/>
          </p:cNvSpPr>
          <p:nvPr>
            <p:ph type="sldNum" sz="quarter" idx="12"/>
          </p:nvPr>
        </p:nvSpPr>
        <p:spPr/>
        <p:txBody>
          <a:bodyPr/>
          <a:lstStyle/>
          <a:p>
            <a:fld id="{627D62AE-E8C3-0841-B5CD-4CE6FE58606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161345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n-U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38312CC0-922D-D841-A8AC-87A2442CE43D}" type="datetimeFigureOut">
              <a:rPr lang="es-ES_tradnl" smtClean="0">
                <a:solidFill>
                  <a:prstClr val="black">
                    <a:tint val="75000"/>
                  </a:prstClr>
                </a:solidFill>
                <a:latin typeface="Calibri"/>
              </a:rPr>
              <a:pPr/>
              <a:t>22/3/15</a:t>
            </a:fld>
            <a:endParaRPr lang="en-US">
              <a:solidFill>
                <a:prstClr val="black">
                  <a:tint val="75000"/>
                </a:prstClr>
              </a:solidFill>
              <a:latin typeface="Calibri"/>
            </a:endParaRPr>
          </a:p>
        </p:txBody>
      </p:sp>
      <p:sp>
        <p:nvSpPr>
          <p:cNvPr id="6" name="Marcador de pie de página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Marcador de número de diapositiva 6"/>
          <p:cNvSpPr>
            <a:spLocks noGrp="1"/>
          </p:cNvSpPr>
          <p:nvPr>
            <p:ph type="sldNum" sz="quarter" idx="12"/>
          </p:nvPr>
        </p:nvSpPr>
        <p:spPr/>
        <p:txBody>
          <a:bodyPr/>
          <a:lstStyle/>
          <a:p>
            <a:fld id="{627D62AE-E8C3-0841-B5CD-4CE6FE58606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4621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n-U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38312CC0-922D-D841-A8AC-87A2442CE43D}" type="datetimeFigureOut">
              <a:rPr lang="es-ES_tradnl" smtClean="0">
                <a:solidFill>
                  <a:prstClr val="black">
                    <a:tint val="75000"/>
                  </a:prstClr>
                </a:solidFill>
                <a:latin typeface="Calibri"/>
              </a:rPr>
              <a:pPr/>
              <a:t>22/3/15</a:t>
            </a:fld>
            <a:endParaRPr lang="en-US">
              <a:solidFill>
                <a:prstClr val="black">
                  <a:tint val="75000"/>
                </a:prstClr>
              </a:solidFill>
              <a:latin typeface="Calibri"/>
            </a:endParaRPr>
          </a:p>
        </p:txBody>
      </p:sp>
      <p:sp>
        <p:nvSpPr>
          <p:cNvPr id="6" name="Marcador de pie de página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Marcador de número de diapositiva 6"/>
          <p:cNvSpPr>
            <a:spLocks noGrp="1"/>
          </p:cNvSpPr>
          <p:nvPr>
            <p:ph type="sldNum" sz="quarter" idx="12"/>
          </p:nvPr>
        </p:nvSpPr>
        <p:spPr/>
        <p:txBody>
          <a:bodyPr/>
          <a:lstStyle/>
          <a:p>
            <a:fld id="{627D62AE-E8C3-0841-B5CD-4CE6FE58606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97796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n-U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Marcador de fecha 3"/>
          <p:cNvSpPr>
            <a:spLocks noGrp="1"/>
          </p:cNvSpPr>
          <p:nvPr>
            <p:ph type="dt" sz="half" idx="10"/>
          </p:nvPr>
        </p:nvSpPr>
        <p:spPr/>
        <p:txBody>
          <a:bodyPr/>
          <a:lstStyle/>
          <a:p>
            <a:fld id="{38312CC0-922D-D841-A8AC-87A2442CE43D}" type="datetimeFigureOut">
              <a:rPr lang="es-ES_tradnl" smtClean="0">
                <a:solidFill>
                  <a:prstClr val="black">
                    <a:tint val="75000"/>
                  </a:prstClr>
                </a:solidFill>
                <a:latin typeface="Calibri"/>
              </a:rPr>
              <a:pPr/>
              <a:t>22/3/15</a:t>
            </a:fld>
            <a:endParaRPr lang="en-U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627D62AE-E8C3-0841-B5CD-4CE6FE58606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145632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n-U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Marcador de fecha 3"/>
          <p:cNvSpPr>
            <a:spLocks noGrp="1"/>
          </p:cNvSpPr>
          <p:nvPr>
            <p:ph type="dt" sz="half" idx="10"/>
          </p:nvPr>
        </p:nvSpPr>
        <p:spPr/>
        <p:txBody>
          <a:bodyPr/>
          <a:lstStyle/>
          <a:p>
            <a:fld id="{38312CC0-922D-D841-A8AC-87A2442CE43D}" type="datetimeFigureOut">
              <a:rPr lang="es-ES_tradnl" smtClean="0">
                <a:solidFill>
                  <a:prstClr val="black">
                    <a:tint val="75000"/>
                  </a:prstClr>
                </a:solidFill>
                <a:latin typeface="Calibri"/>
              </a:rPr>
              <a:pPr/>
              <a:t>22/3/15</a:t>
            </a:fld>
            <a:endParaRPr lang="en-U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627D62AE-E8C3-0841-B5CD-4CE6FE58606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678387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pPr>
            <a:r>
              <a:rPr sz="5600"/>
              <a:t>Text del títol</a:t>
            </a:r>
          </a:p>
        </p:txBody>
      </p:sp>
      <p:sp>
        <p:nvSpPr>
          <p:cNvPr id="22" name="Shape 22"/>
          <p:cNvSpPr>
            <a:spLocks noGrp="1"/>
          </p:cNvSpPr>
          <p:nvPr>
            <p:ph type="body" idx="1"/>
          </p:nvPr>
        </p:nvSpPr>
        <p:spPr>
          <a:xfrm>
            <a:off x="669726" y="1830588"/>
            <a:ext cx="3750469" cy="4420195"/>
          </a:xfrm>
          <a:prstGeom prst="rect">
            <a:avLst/>
          </a:prstGeom>
        </p:spPr>
        <p:txBody>
          <a:bodyPr/>
          <a:lstStyle>
            <a:lvl1pPr marL="241044" indent="-241044">
              <a:spcBef>
                <a:spcPts val="2250"/>
              </a:spcBef>
              <a:defRPr sz="2000"/>
            </a:lvl1pPr>
            <a:lvl2pPr marL="482086" indent="-241044">
              <a:spcBef>
                <a:spcPts val="2250"/>
              </a:spcBef>
              <a:defRPr sz="2000"/>
            </a:lvl2pPr>
            <a:lvl3pPr marL="723131" indent="-241044">
              <a:spcBef>
                <a:spcPts val="2250"/>
              </a:spcBef>
              <a:defRPr sz="2000"/>
            </a:lvl3pPr>
            <a:lvl4pPr marL="964174" indent="-241044">
              <a:spcBef>
                <a:spcPts val="2250"/>
              </a:spcBef>
              <a:defRPr sz="2000"/>
            </a:lvl4pPr>
            <a:lvl5pPr marL="1205217" indent="-241044">
              <a:spcBef>
                <a:spcPts val="2250"/>
              </a:spcBef>
              <a:defRPr sz="2000"/>
            </a:lvl5pPr>
          </a:lstStyle>
          <a:p>
            <a:pPr lvl="0">
              <a:defRPr sz="1800"/>
            </a:pPr>
            <a:r>
              <a:rPr sz="2000"/>
              <a:t>Nivell del cos u</a:t>
            </a:r>
          </a:p>
          <a:p>
            <a:pPr lvl="1">
              <a:defRPr sz="1800"/>
            </a:pPr>
            <a:r>
              <a:rPr sz="2000"/>
              <a:t>Nivell del cos dos</a:t>
            </a:r>
          </a:p>
          <a:p>
            <a:pPr lvl="2">
              <a:defRPr sz="1800"/>
            </a:pPr>
            <a:r>
              <a:rPr sz="2000"/>
              <a:t>Nivell del cos tres</a:t>
            </a:r>
          </a:p>
          <a:p>
            <a:pPr lvl="3">
              <a:defRPr sz="1800"/>
            </a:pPr>
            <a:r>
              <a:rPr sz="2000"/>
              <a:t>Nivell del cos quatre</a:t>
            </a:r>
          </a:p>
          <a:p>
            <a:pPr lvl="4">
              <a:defRPr sz="1800"/>
            </a:pPr>
            <a:r>
              <a:rPr sz="2000"/>
              <a:t>Nivell del cos cinc</a:t>
            </a:r>
          </a:p>
        </p:txBody>
      </p:sp>
    </p:spTree>
    <p:extLst>
      <p:ext uri="{BB962C8B-B14F-4D97-AF65-F5344CB8AC3E}">
        <p14:creationId xmlns:p14="http://schemas.microsoft.com/office/powerpoint/2010/main" val="594843051"/>
      </p:ext>
    </p:extLst>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22/3/15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Textile"/>
              </a:rPr>
              <a:t>OG 1 </a:t>
            </a:r>
            <a:endParaRPr lang="en-GB">
              <a:solidFill>
                <a:srgbClr val="000000"/>
              </a:solidFill>
              <a:latin typeface="Textile"/>
            </a:endParaRPr>
          </a:p>
        </p:txBody>
      </p:sp>
      <p:sp>
        <p:nvSpPr>
          <p:cNvPr id="5" name="Rectangle 5"/>
          <p:cNvSpPr>
            <a:spLocks noGrp="1" noChangeArrowheads="1"/>
          </p:cNvSpPr>
          <p:nvPr>
            <p:ph type="sldNum" sz="quarter" idx="11"/>
          </p:nvPr>
        </p:nvSpPr>
        <p:spPr>
          <a:ln/>
        </p:spPr>
        <p:txBody>
          <a:bodyPr/>
          <a:lstStyle>
            <a:lvl1pPr>
              <a:defRPr/>
            </a:lvl1pPr>
          </a:lstStyle>
          <a:p>
            <a:r>
              <a:rPr lang="en-GB">
                <a:solidFill>
                  <a:srgbClr val="000000"/>
                </a:solidFill>
              </a:rPr>
              <a:t>Page </a:t>
            </a:r>
            <a:fld id="{39B42167-F6CC-5D48-8EE5-E4D390B4D5AB}"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7879217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Textile"/>
              </a:rPr>
              <a:t>OG 1 </a:t>
            </a:r>
            <a:endParaRPr lang="en-GB">
              <a:solidFill>
                <a:srgbClr val="000000"/>
              </a:solidFill>
              <a:latin typeface="Textile"/>
            </a:endParaRPr>
          </a:p>
        </p:txBody>
      </p:sp>
      <p:sp>
        <p:nvSpPr>
          <p:cNvPr id="5" name="Rectangle 5"/>
          <p:cNvSpPr>
            <a:spLocks noGrp="1" noChangeArrowheads="1"/>
          </p:cNvSpPr>
          <p:nvPr>
            <p:ph type="sldNum" sz="quarter" idx="11"/>
          </p:nvPr>
        </p:nvSpPr>
        <p:spPr>
          <a:ln/>
        </p:spPr>
        <p:txBody>
          <a:bodyPr/>
          <a:lstStyle>
            <a:lvl1pPr>
              <a:defRPr/>
            </a:lvl1pPr>
          </a:lstStyle>
          <a:p>
            <a:r>
              <a:rPr lang="en-GB">
                <a:solidFill>
                  <a:srgbClr val="000000"/>
                </a:solidFill>
              </a:rPr>
              <a:t>Page </a:t>
            </a:r>
            <a:fld id="{301CD19D-0E6F-6748-87B5-20389E3DBA14}"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7443040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Textile"/>
              </a:rPr>
              <a:t>OG 1 </a:t>
            </a:r>
            <a:endParaRPr lang="en-GB">
              <a:solidFill>
                <a:srgbClr val="000000"/>
              </a:solidFill>
              <a:latin typeface="Textile"/>
            </a:endParaRPr>
          </a:p>
        </p:txBody>
      </p:sp>
      <p:sp>
        <p:nvSpPr>
          <p:cNvPr id="5" name="Rectangle 5"/>
          <p:cNvSpPr>
            <a:spLocks noGrp="1" noChangeArrowheads="1"/>
          </p:cNvSpPr>
          <p:nvPr>
            <p:ph type="sldNum" sz="quarter" idx="11"/>
          </p:nvPr>
        </p:nvSpPr>
        <p:spPr>
          <a:ln/>
        </p:spPr>
        <p:txBody>
          <a:bodyPr/>
          <a:lstStyle>
            <a:lvl1pPr>
              <a:defRPr/>
            </a:lvl1pPr>
          </a:lstStyle>
          <a:p>
            <a:r>
              <a:rPr lang="en-GB">
                <a:solidFill>
                  <a:srgbClr val="000000"/>
                </a:solidFill>
              </a:rPr>
              <a:t>Page </a:t>
            </a:r>
            <a:fld id="{C02D7805-F328-B145-9B90-BBB62D554843}"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927976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738188" y="17526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700588" y="17526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Textile"/>
              </a:rPr>
              <a:t>OG 1 </a:t>
            </a:r>
            <a:endParaRPr lang="en-GB">
              <a:solidFill>
                <a:srgbClr val="000000"/>
              </a:solidFill>
              <a:latin typeface="Textile"/>
            </a:endParaRPr>
          </a:p>
        </p:txBody>
      </p:sp>
      <p:sp>
        <p:nvSpPr>
          <p:cNvPr id="6" name="Rectangle 5"/>
          <p:cNvSpPr>
            <a:spLocks noGrp="1" noChangeArrowheads="1"/>
          </p:cNvSpPr>
          <p:nvPr>
            <p:ph type="sldNum" sz="quarter" idx="11"/>
          </p:nvPr>
        </p:nvSpPr>
        <p:spPr>
          <a:ln/>
        </p:spPr>
        <p:txBody>
          <a:bodyPr/>
          <a:lstStyle>
            <a:lvl1pPr>
              <a:defRPr/>
            </a:lvl1pPr>
          </a:lstStyle>
          <a:p>
            <a:r>
              <a:rPr lang="en-GB">
                <a:solidFill>
                  <a:srgbClr val="000000"/>
                </a:solidFill>
              </a:rPr>
              <a:t>Page </a:t>
            </a:r>
            <a:fld id="{F7D6682F-07BC-B34E-9A72-A70C1325E8BC}"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8659114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Textile"/>
              </a:rPr>
              <a:t>OG 1 </a:t>
            </a:r>
            <a:endParaRPr lang="en-GB">
              <a:solidFill>
                <a:srgbClr val="000000"/>
              </a:solidFill>
              <a:latin typeface="Textile"/>
            </a:endParaRPr>
          </a:p>
        </p:txBody>
      </p:sp>
      <p:sp>
        <p:nvSpPr>
          <p:cNvPr id="8" name="Rectangle 5"/>
          <p:cNvSpPr>
            <a:spLocks noGrp="1" noChangeArrowheads="1"/>
          </p:cNvSpPr>
          <p:nvPr>
            <p:ph type="sldNum" sz="quarter" idx="11"/>
          </p:nvPr>
        </p:nvSpPr>
        <p:spPr>
          <a:ln/>
        </p:spPr>
        <p:txBody>
          <a:bodyPr/>
          <a:lstStyle>
            <a:lvl1pPr>
              <a:defRPr/>
            </a:lvl1pPr>
          </a:lstStyle>
          <a:p>
            <a:r>
              <a:rPr lang="en-GB">
                <a:solidFill>
                  <a:srgbClr val="000000"/>
                </a:solidFill>
              </a:rPr>
              <a:t>Page </a:t>
            </a:r>
            <a:fld id="{E8D2224D-BBBF-244F-9E6F-1CF3201EDA02}"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9225454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Textile"/>
              </a:rPr>
              <a:t>OG 1 </a:t>
            </a:r>
            <a:endParaRPr lang="en-GB">
              <a:solidFill>
                <a:srgbClr val="000000"/>
              </a:solidFill>
              <a:latin typeface="Textile"/>
            </a:endParaRPr>
          </a:p>
        </p:txBody>
      </p:sp>
      <p:sp>
        <p:nvSpPr>
          <p:cNvPr id="4" name="Rectangle 5"/>
          <p:cNvSpPr>
            <a:spLocks noGrp="1" noChangeArrowheads="1"/>
          </p:cNvSpPr>
          <p:nvPr>
            <p:ph type="sldNum" sz="quarter" idx="11"/>
          </p:nvPr>
        </p:nvSpPr>
        <p:spPr>
          <a:ln/>
        </p:spPr>
        <p:txBody>
          <a:bodyPr/>
          <a:lstStyle>
            <a:lvl1pPr>
              <a:defRPr/>
            </a:lvl1pPr>
          </a:lstStyle>
          <a:p>
            <a:r>
              <a:rPr lang="en-GB">
                <a:solidFill>
                  <a:srgbClr val="000000"/>
                </a:solidFill>
              </a:rPr>
              <a:t>Page </a:t>
            </a:r>
            <a:fld id="{1D850112-0A4F-4E45-B701-E95466BBD999}"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202999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Textile"/>
              </a:rPr>
              <a:t>OG 1 </a:t>
            </a:r>
            <a:endParaRPr lang="en-GB">
              <a:solidFill>
                <a:srgbClr val="000000"/>
              </a:solidFill>
              <a:latin typeface="Textile"/>
            </a:endParaRPr>
          </a:p>
        </p:txBody>
      </p:sp>
      <p:sp>
        <p:nvSpPr>
          <p:cNvPr id="3" name="Rectangle 5"/>
          <p:cNvSpPr>
            <a:spLocks noGrp="1" noChangeArrowheads="1"/>
          </p:cNvSpPr>
          <p:nvPr>
            <p:ph type="sldNum" sz="quarter" idx="11"/>
          </p:nvPr>
        </p:nvSpPr>
        <p:spPr>
          <a:ln/>
        </p:spPr>
        <p:txBody>
          <a:bodyPr/>
          <a:lstStyle>
            <a:lvl1pPr>
              <a:defRPr/>
            </a:lvl1pPr>
          </a:lstStyle>
          <a:p>
            <a:r>
              <a:rPr lang="en-GB">
                <a:solidFill>
                  <a:srgbClr val="000000"/>
                </a:solidFill>
              </a:rPr>
              <a:t>Page </a:t>
            </a:r>
            <a:fld id="{3648E916-76C6-AE4C-8CA8-2D78E3323A74}"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7552855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Textile"/>
              </a:rPr>
              <a:t>OG 1 </a:t>
            </a:r>
            <a:endParaRPr lang="en-GB">
              <a:solidFill>
                <a:srgbClr val="000000"/>
              </a:solidFill>
              <a:latin typeface="Textile"/>
            </a:endParaRPr>
          </a:p>
        </p:txBody>
      </p:sp>
      <p:sp>
        <p:nvSpPr>
          <p:cNvPr id="6" name="Rectangle 5"/>
          <p:cNvSpPr>
            <a:spLocks noGrp="1" noChangeArrowheads="1"/>
          </p:cNvSpPr>
          <p:nvPr>
            <p:ph type="sldNum" sz="quarter" idx="11"/>
          </p:nvPr>
        </p:nvSpPr>
        <p:spPr>
          <a:ln/>
        </p:spPr>
        <p:txBody>
          <a:bodyPr/>
          <a:lstStyle>
            <a:lvl1pPr>
              <a:defRPr/>
            </a:lvl1pPr>
          </a:lstStyle>
          <a:p>
            <a:r>
              <a:rPr lang="en-GB">
                <a:solidFill>
                  <a:srgbClr val="000000"/>
                </a:solidFill>
              </a:rPr>
              <a:t>Page </a:t>
            </a:r>
            <a:fld id="{AE4CD65E-E78F-4A44-9A49-4CB92B90B808}"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6915717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Textile"/>
              </a:rPr>
              <a:t>OG 1 </a:t>
            </a:r>
            <a:endParaRPr lang="en-GB">
              <a:solidFill>
                <a:srgbClr val="000000"/>
              </a:solidFill>
              <a:latin typeface="Textile"/>
            </a:endParaRPr>
          </a:p>
        </p:txBody>
      </p:sp>
      <p:sp>
        <p:nvSpPr>
          <p:cNvPr id="6" name="Rectangle 5"/>
          <p:cNvSpPr>
            <a:spLocks noGrp="1" noChangeArrowheads="1"/>
          </p:cNvSpPr>
          <p:nvPr>
            <p:ph type="sldNum" sz="quarter" idx="11"/>
          </p:nvPr>
        </p:nvSpPr>
        <p:spPr>
          <a:ln/>
        </p:spPr>
        <p:txBody>
          <a:bodyPr/>
          <a:lstStyle>
            <a:lvl1pPr>
              <a:defRPr/>
            </a:lvl1pPr>
          </a:lstStyle>
          <a:p>
            <a:r>
              <a:rPr lang="en-GB">
                <a:solidFill>
                  <a:srgbClr val="000000"/>
                </a:solidFill>
              </a:rPr>
              <a:t>Page </a:t>
            </a:r>
            <a:fld id="{D0C5EA54-722E-8F4E-A777-03E8C7AE3592}"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3107520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Textile"/>
              </a:rPr>
              <a:t>OG 1 </a:t>
            </a:r>
            <a:endParaRPr lang="en-GB">
              <a:solidFill>
                <a:srgbClr val="000000"/>
              </a:solidFill>
              <a:latin typeface="Textile"/>
            </a:endParaRPr>
          </a:p>
        </p:txBody>
      </p:sp>
      <p:sp>
        <p:nvSpPr>
          <p:cNvPr id="5" name="Rectangle 5"/>
          <p:cNvSpPr>
            <a:spLocks noGrp="1" noChangeArrowheads="1"/>
          </p:cNvSpPr>
          <p:nvPr>
            <p:ph type="sldNum" sz="quarter" idx="11"/>
          </p:nvPr>
        </p:nvSpPr>
        <p:spPr>
          <a:ln/>
        </p:spPr>
        <p:txBody>
          <a:bodyPr/>
          <a:lstStyle>
            <a:lvl1pPr>
              <a:defRPr/>
            </a:lvl1pPr>
          </a:lstStyle>
          <a:p>
            <a:r>
              <a:rPr lang="en-GB">
                <a:solidFill>
                  <a:srgbClr val="000000"/>
                </a:solidFill>
              </a:rPr>
              <a:t>Page </a:t>
            </a:r>
            <a:fld id="{06EB4980-33C3-1849-87A4-36D89638E0E7}"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798305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22/3/15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51613" y="149225"/>
            <a:ext cx="1958975" cy="617537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71513" y="149225"/>
            <a:ext cx="5727700" cy="617537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Textile"/>
              </a:rPr>
              <a:t>OG 1 </a:t>
            </a:r>
            <a:endParaRPr lang="en-GB">
              <a:solidFill>
                <a:srgbClr val="000000"/>
              </a:solidFill>
              <a:latin typeface="Textile"/>
            </a:endParaRPr>
          </a:p>
        </p:txBody>
      </p:sp>
      <p:sp>
        <p:nvSpPr>
          <p:cNvPr id="5" name="Rectangle 5"/>
          <p:cNvSpPr>
            <a:spLocks noGrp="1" noChangeArrowheads="1"/>
          </p:cNvSpPr>
          <p:nvPr>
            <p:ph type="sldNum" sz="quarter" idx="11"/>
          </p:nvPr>
        </p:nvSpPr>
        <p:spPr>
          <a:ln/>
        </p:spPr>
        <p:txBody>
          <a:bodyPr/>
          <a:lstStyle>
            <a:lvl1pPr>
              <a:defRPr/>
            </a:lvl1pPr>
          </a:lstStyle>
          <a:p>
            <a:r>
              <a:rPr lang="en-GB">
                <a:solidFill>
                  <a:srgbClr val="000000"/>
                </a:solidFill>
              </a:rPr>
              <a:t>Page </a:t>
            </a:r>
            <a:fld id="{07A5978E-6FA2-484C-AAD0-3031831C4D0F}"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5280909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8"/>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2"/>
            <a:ext cx="6400800" cy="1752600"/>
          </a:xfrm>
        </p:spPr>
        <p:txBody>
          <a:bodyPr/>
          <a:lstStyle>
            <a:lvl1pPr marL="0" indent="0" algn="ctr">
              <a:buNone/>
              <a:defRPr/>
            </a:lvl1pPr>
            <a:lvl2pPr marL="457059" indent="0" algn="ctr">
              <a:buNone/>
              <a:defRPr/>
            </a:lvl2pPr>
            <a:lvl3pPr marL="914116" indent="0" algn="ctr">
              <a:buNone/>
              <a:defRPr/>
            </a:lvl3pPr>
            <a:lvl4pPr marL="1371174" indent="0" algn="ctr">
              <a:buNone/>
              <a:defRPr/>
            </a:lvl4pPr>
            <a:lvl5pPr marL="1828231" indent="0" algn="ctr">
              <a:buNone/>
              <a:defRPr/>
            </a:lvl5pPr>
            <a:lvl6pPr marL="2285289" indent="0" algn="ctr">
              <a:buNone/>
              <a:defRPr/>
            </a:lvl6pPr>
            <a:lvl7pPr marL="2742346" indent="0" algn="ctr">
              <a:buNone/>
              <a:defRPr/>
            </a:lvl7pPr>
            <a:lvl8pPr marL="3199404" indent="0" algn="ctr">
              <a:buNone/>
              <a:defRPr/>
            </a:lvl8pPr>
            <a:lvl9pPr marL="3656462"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491658C-9EE8-154A-B873-2DCCB524E02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00611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2894D1A-5B2C-2941-B36C-7A1802C463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01871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7ABD2BD-A06A-BD4A-9C9D-36E6AD9BCC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74511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5" y="273629"/>
            <a:ext cx="8228160" cy="1143480"/>
          </a:xfrm>
        </p:spPr>
        <p:txBody>
          <a:bodyPr/>
          <a:lstStyle/>
          <a:p>
            <a:r>
              <a:rPr lang="es-ES_tradnl" smtClean="0"/>
              <a:t>Click to edit Master title style</a:t>
            </a:r>
            <a:endParaRPr lang="en-US"/>
          </a:p>
        </p:txBody>
      </p:sp>
      <p:sp>
        <p:nvSpPr>
          <p:cNvPr id="3" name="Date Placeholder 2"/>
          <p:cNvSpPr>
            <a:spLocks noGrp="1"/>
          </p:cNvSpPr>
          <p:nvPr>
            <p:ph type="dt" idx="10"/>
          </p:nvPr>
        </p:nvSpPr>
        <p:spPr>
          <a:xfrm>
            <a:off x="457200" y="6246813"/>
            <a:ext cx="2127250" cy="473075"/>
          </a:xfrm>
        </p:spPr>
        <p:txBody>
          <a:bodyPr/>
          <a:lstStyle>
            <a:lvl1pPr>
              <a:defRPr/>
            </a:lvl1pPr>
          </a:lstStyle>
          <a:p>
            <a:endParaRPr lang="en-GB">
              <a:solidFill>
                <a:srgbClr val="000000"/>
              </a:solidFill>
            </a:endParaRPr>
          </a:p>
        </p:txBody>
      </p:sp>
      <p:sp>
        <p:nvSpPr>
          <p:cNvPr id="4" name="Footer Placeholder 3"/>
          <p:cNvSpPr>
            <a:spLocks noGrp="1"/>
          </p:cNvSpPr>
          <p:nvPr>
            <p:ph type="ftr" idx="11"/>
          </p:nvPr>
        </p:nvSpPr>
        <p:spPr>
          <a:xfrm>
            <a:off x="3127375" y="6246813"/>
            <a:ext cx="2897188" cy="473075"/>
          </a:xfrm>
        </p:spPr>
        <p:txBody>
          <a:bodyPr/>
          <a:lstStyle>
            <a:lvl1pPr>
              <a:defRPr/>
            </a:lvl1pPr>
          </a:lstStyle>
          <a:p>
            <a:endParaRPr lang="en-GB">
              <a:solidFill>
                <a:srgbClr val="000000"/>
              </a:solidFill>
            </a:endParaRPr>
          </a:p>
        </p:txBody>
      </p:sp>
      <p:sp>
        <p:nvSpPr>
          <p:cNvPr id="5" name="Slide Number Placeholder 4"/>
          <p:cNvSpPr>
            <a:spLocks noGrp="1"/>
          </p:cNvSpPr>
          <p:nvPr>
            <p:ph type="sldNum" idx="12"/>
          </p:nvPr>
        </p:nvSpPr>
        <p:spPr>
          <a:xfrm>
            <a:off x="6554788" y="6246813"/>
            <a:ext cx="2128837" cy="473075"/>
          </a:xfrm>
        </p:spPr>
        <p:txBody>
          <a:bodyPr/>
          <a:lstStyle>
            <a:lvl1pPr>
              <a:defRPr/>
            </a:lvl1pPr>
          </a:lstStyle>
          <a:p>
            <a:fld id="{910DEB52-67AC-5F46-A99A-AF5FEC442B01}"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0501498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4ADA0C0-66C4-334E-BF6F-00BB5E6974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1813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slideLayout" Target="../slideLayouts/slideLayout49.xml"/><Relationship Id="rId13" Type="http://schemas.openxmlformats.org/officeDocument/2006/relationships/theme" Target="../theme/theme4.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0.xml"/><Relationship Id="rId12" Type="http://schemas.openxmlformats.org/officeDocument/2006/relationships/theme" Target="../theme/theme5.xml"/><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9" Type="http://schemas.openxmlformats.org/officeDocument/2006/relationships/slideLayout" Target="../slideLayouts/slideLayout58.xml"/><Relationship Id="rId10"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theme" Target="../theme/theme6.xml"/><Relationship Id="rId1" Type="http://schemas.openxmlformats.org/officeDocument/2006/relationships/slideLayout" Target="../slideLayouts/slideLayout61.xml"/><Relationship Id="rId2"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Haga clic para cambiar el estilo de título	</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Haga clic para modificar el estilo de texto del patrón</a:t>
            </a:r>
          </a:p>
          <a:p>
            <a:pPr lvl="1"/>
            <a:r>
              <a:rPr lang="en-GB"/>
              <a:t>Segundo nivel</a:t>
            </a:r>
          </a:p>
          <a:p>
            <a:pPr lvl="2"/>
            <a:r>
              <a:rPr lang="en-GB"/>
              <a:t>Tercer nivel</a:t>
            </a:r>
          </a:p>
          <a:p>
            <a:pPr lvl="3"/>
            <a:r>
              <a:rPr lang="en-GB"/>
              <a:t>Cuarto nivel</a:t>
            </a:r>
          </a:p>
          <a:p>
            <a:pPr lvl="4"/>
            <a:r>
              <a:rPr lang="en-GB"/>
              <a:t>Quinto nivel</a:t>
            </a:r>
          </a:p>
        </p:txBody>
      </p:sp>
      <p:sp>
        <p:nvSpPr>
          <p:cNvPr id="1873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Symbol" pitchFamily="18" charset="2"/>
                <a:ea typeface="+mn-ea"/>
              </a:defRPr>
            </a:lvl1pPr>
          </a:lstStyle>
          <a:p>
            <a:pPr fontAlgn="base">
              <a:spcBef>
                <a:spcPct val="0"/>
              </a:spcBef>
              <a:spcAft>
                <a:spcPct val="0"/>
              </a:spcAft>
              <a:defRPr/>
            </a:pPr>
            <a:endParaRPr lang="en-GB">
              <a:solidFill>
                <a:srgbClr val="000000"/>
              </a:solidFill>
            </a:endParaRPr>
          </a:p>
        </p:txBody>
      </p:sp>
      <p:sp>
        <p:nvSpPr>
          <p:cNvPr id="1873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Symbol" pitchFamily="18" charset="2"/>
                <a:ea typeface="+mn-ea"/>
              </a:defRPr>
            </a:lvl1pPr>
          </a:lstStyle>
          <a:p>
            <a:pPr fontAlgn="base">
              <a:spcBef>
                <a:spcPct val="0"/>
              </a:spcBef>
              <a:spcAft>
                <a:spcPct val="0"/>
              </a:spcAft>
              <a:defRPr/>
            </a:pPr>
            <a:endParaRPr lang="en-GB">
              <a:solidFill>
                <a:srgbClr val="000000"/>
              </a:solidFill>
            </a:endParaRPr>
          </a:p>
        </p:txBody>
      </p:sp>
      <p:sp>
        <p:nvSpPr>
          <p:cNvPr id="1873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BF880776-011D-604D-A9AB-419CBB9A98D8}" type="slidenum">
              <a:rPr lang="en-GB" smtClean="0">
                <a:solidFill>
                  <a:srgbClr val="000000"/>
                </a:solidFill>
                <a:latin typeface="Symbol" charset="0"/>
                <a:ea typeface="ＭＳ Ｐゴシック" charset="0"/>
              </a:rPr>
              <a:pPr fontAlgn="base">
                <a:spcBef>
                  <a:spcPct val="0"/>
                </a:spcBef>
                <a:spcAft>
                  <a:spcPct val="0"/>
                </a:spcAft>
              </a:pPr>
              <a:t>‹#›</a:t>
            </a:fld>
            <a:endParaRPr lang="en-GB" smtClean="0">
              <a:solidFill>
                <a:srgbClr val="000000"/>
              </a:solidFill>
              <a:latin typeface="Symbol" charset="0"/>
              <a:ea typeface="ＭＳ Ｐゴシック" charset="0"/>
            </a:endParaRPr>
          </a:p>
        </p:txBody>
      </p:sp>
    </p:spTree>
    <p:extLst>
      <p:ext uri="{BB962C8B-B14F-4D97-AF65-F5344CB8AC3E}">
        <p14:creationId xmlns:p14="http://schemas.microsoft.com/office/powerpoint/2010/main" val="25173134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0861377"/>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ahoma" pitchFamily="34" charset="0"/>
          <a:ea typeface="ＭＳ Ｐゴシック" charset="0"/>
        </a:defRPr>
      </a:lvl2pPr>
      <a:lvl3pPr algn="ctr" rtl="0" eaLnBrk="0" fontAlgn="base" hangingPunct="0">
        <a:spcBef>
          <a:spcPct val="0"/>
        </a:spcBef>
        <a:spcAft>
          <a:spcPct val="0"/>
        </a:spcAft>
        <a:defRPr sz="4400">
          <a:solidFill>
            <a:schemeClr val="tx2"/>
          </a:solidFill>
          <a:latin typeface="Tahoma" pitchFamily="34" charset="0"/>
          <a:ea typeface="ＭＳ Ｐゴシック" charset="0"/>
        </a:defRPr>
      </a:lvl3pPr>
      <a:lvl4pPr algn="ctr" rtl="0" eaLnBrk="0" fontAlgn="base" hangingPunct="0">
        <a:spcBef>
          <a:spcPct val="0"/>
        </a:spcBef>
        <a:spcAft>
          <a:spcPct val="0"/>
        </a:spcAft>
        <a:defRPr sz="4400">
          <a:solidFill>
            <a:schemeClr val="tx2"/>
          </a:solidFill>
          <a:latin typeface="Tahoma" pitchFamily="34" charset="0"/>
          <a:ea typeface="ＭＳ Ｐゴシック" charset="0"/>
        </a:defRPr>
      </a:lvl4pPr>
      <a:lvl5pPr algn="ctr" rtl="0" eaLnBrk="0" fontAlgn="base" hangingPunct="0">
        <a:spcBef>
          <a:spcPct val="0"/>
        </a:spcBef>
        <a:spcAft>
          <a:spcPct val="0"/>
        </a:spcAft>
        <a:defRPr sz="4400">
          <a:solidFill>
            <a:schemeClr val="tx2"/>
          </a:solidFill>
          <a:latin typeface="Tahoma" pitchFamily="34" charset="0"/>
          <a:ea typeface="ＭＳ Ｐゴシック"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n-U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38312CC0-922D-D841-A8AC-87A2442CE43D}" type="datetimeFigureOut">
              <a:rPr lang="es-ES_tradnl" smtClean="0">
                <a:solidFill>
                  <a:prstClr val="black">
                    <a:tint val="75000"/>
                  </a:prstClr>
                </a:solidFill>
                <a:latin typeface="Calibri"/>
              </a:rPr>
              <a:pPr defTabSz="457200"/>
              <a:t>22/3/15</a:t>
            </a:fld>
            <a:endParaRPr lang="en-US">
              <a:solidFill>
                <a:prstClr val="black">
                  <a:tint val="75000"/>
                </a:prstClr>
              </a:solidFill>
              <a:latin typeface="Calibri"/>
            </a:endParaRPr>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27D62AE-E8C3-0841-B5CD-4CE6FE58606D}"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385825841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9FFFC"/>
            </a:gs>
            <a:gs pos="100000">
              <a:srgbClr val="647675"/>
            </a:gs>
          </a:gsLst>
          <a:lin ang="5400000" scaled="1"/>
        </a:gradFill>
        <a:effectLst/>
      </p:bgPr>
    </p:bg>
    <p:spTree>
      <p:nvGrpSpPr>
        <p:cNvPr id="1" name=""/>
        <p:cNvGrpSpPr/>
        <p:nvPr/>
      </p:nvGrpSpPr>
      <p:grpSpPr>
        <a:xfrm>
          <a:off x="0" y="0"/>
          <a:ext cx="0" cy="0"/>
          <a:chOff x="0" y="0"/>
          <a:chExt cx="0" cy="0"/>
        </a:xfrm>
      </p:grpSpPr>
      <p:sp>
        <p:nvSpPr>
          <p:cNvPr id="450562" name="Rectangle 2"/>
          <p:cNvSpPr>
            <a:spLocks noGrp="1" noChangeArrowheads="1"/>
          </p:cNvSpPr>
          <p:nvPr>
            <p:ph type="title"/>
          </p:nvPr>
        </p:nvSpPr>
        <p:spPr bwMode="auto">
          <a:xfrm>
            <a:off x="671513" y="149225"/>
            <a:ext cx="7772400" cy="7239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4099" name="Rectangle 3"/>
          <p:cNvSpPr>
            <a:spLocks noGrp="1" noChangeArrowheads="1"/>
          </p:cNvSpPr>
          <p:nvPr>
            <p:ph type="body" idx="1"/>
          </p:nvPr>
        </p:nvSpPr>
        <p:spPr bwMode="auto">
          <a:xfrm>
            <a:off x="738188" y="175260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endParaRPr lang="en-GB"/>
          </a:p>
        </p:txBody>
      </p:sp>
      <p:sp>
        <p:nvSpPr>
          <p:cNvPr id="450564" name="Rectangle 4"/>
          <p:cNvSpPr>
            <a:spLocks noGrp="1" noChangeArrowheads="1"/>
          </p:cNvSpPr>
          <p:nvPr>
            <p:ph type="dt" sz="half" idx="2"/>
          </p:nvPr>
        </p:nvSpPr>
        <p:spPr bwMode="auto">
          <a:xfrm>
            <a:off x="685800" y="6469063"/>
            <a:ext cx="3232150" cy="2365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b="1" smtClean="0">
                <a:latin typeface="+mn-lt"/>
                <a:ea typeface="+mn-ea"/>
              </a:defRPr>
            </a:lvl1pPr>
          </a:lstStyle>
          <a:p>
            <a:pPr fontAlgn="base">
              <a:spcBef>
                <a:spcPct val="0"/>
              </a:spcBef>
              <a:spcAft>
                <a:spcPct val="0"/>
              </a:spcAft>
              <a:defRPr/>
            </a:pPr>
            <a:r>
              <a:rPr lang="en-US">
                <a:solidFill>
                  <a:srgbClr val="000000"/>
                </a:solidFill>
                <a:latin typeface="Textile"/>
              </a:rPr>
              <a:t>OG 1 </a:t>
            </a:r>
            <a:endParaRPr lang="en-GB">
              <a:solidFill>
                <a:srgbClr val="000000"/>
              </a:solidFill>
              <a:latin typeface="Textile"/>
            </a:endParaRPr>
          </a:p>
        </p:txBody>
      </p:sp>
      <p:sp>
        <p:nvSpPr>
          <p:cNvPr id="450565" name="Rectangle 5"/>
          <p:cNvSpPr>
            <a:spLocks noGrp="1" noChangeArrowheads="1"/>
          </p:cNvSpPr>
          <p:nvPr>
            <p:ph type="sldNum" sz="quarter" idx="4"/>
          </p:nvPr>
        </p:nvSpPr>
        <p:spPr bwMode="auto">
          <a:xfrm>
            <a:off x="6551613" y="6480175"/>
            <a:ext cx="1895475" cy="215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1">
                <a:latin typeface="Textile" charset="0"/>
              </a:defRPr>
            </a:lvl1pPr>
          </a:lstStyle>
          <a:p>
            <a:pPr fontAlgn="base">
              <a:spcBef>
                <a:spcPct val="0"/>
              </a:spcBef>
              <a:spcAft>
                <a:spcPct val="0"/>
              </a:spcAft>
            </a:pPr>
            <a:r>
              <a:rPr lang="en-GB" smtClean="0">
                <a:solidFill>
                  <a:srgbClr val="000000"/>
                </a:solidFill>
                <a:ea typeface="ＭＳ Ｐゴシック" charset="0"/>
              </a:rPr>
              <a:t>Page </a:t>
            </a:r>
            <a:fld id="{2E7F7657-ECC7-D34B-9130-3E98916499D2}" type="slidenum">
              <a:rPr lang="en-GB" smtClean="0">
                <a:solidFill>
                  <a:srgbClr val="000000"/>
                </a:solidFill>
                <a:ea typeface="ＭＳ Ｐゴシック" charset="0"/>
              </a:rPr>
              <a:pPr fontAlgn="base">
                <a:spcBef>
                  <a:spcPct val="0"/>
                </a:spcBef>
                <a:spcAft>
                  <a:spcPct val="0"/>
                </a:spcAft>
              </a:pPr>
              <a:t>‹#›</a:t>
            </a:fld>
            <a:endParaRPr lang="en-GB" smtClean="0">
              <a:solidFill>
                <a:srgbClr val="000000"/>
              </a:solidFill>
              <a:ea typeface="ＭＳ Ｐゴシック" charset="0"/>
            </a:endParaRPr>
          </a:p>
        </p:txBody>
      </p:sp>
    </p:spTree>
    <p:extLst>
      <p:ext uri="{BB962C8B-B14F-4D97-AF65-F5344CB8AC3E}">
        <p14:creationId xmlns:p14="http://schemas.microsoft.com/office/powerpoint/2010/main" val="302764507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sldNum="0" hdr="0" ftr="0"/>
  <p:txStyles>
    <p:titleStyle>
      <a:lvl1pPr algn="ctr" rtl="0" eaLnBrk="0" fontAlgn="base" hangingPunct="0">
        <a:spcBef>
          <a:spcPct val="0"/>
        </a:spcBef>
        <a:spcAft>
          <a:spcPct val="0"/>
        </a:spcAft>
        <a:defRPr sz="3600" b="1">
          <a:solidFill>
            <a:srgbClr val="00668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3600" b="1">
          <a:solidFill>
            <a:srgbClr val="006682"/>
          </a:solidFill>
          <a:effectLst>
            <a:outerShdw blurRad="38100" dist="38100" dir="2700000" algn="tl">
              <a:srgbClr val="000000"/>
            </a:outerShdw>
          </a:effectLst>
          <a:latin typeface="Textile" charset="0"/>
          <a:ea typeface="ＭＳ Ｐゴシック" charset="0"/>
        </a:defRPr>
      </a:lvl2pPr>
      <a:lvl3pPr algn="ctr" rtl="0" eaLnBrk="0" fontAlgn="base" hangingPunct="0">
        <a:spcBef>
          <a:spcPct val="0"/>
        </a:spcBef>
        <a:spcAft>
          <a:spcPct val="0"/>
        </a:spcAft>
        <a:defRPr sz="3600" b="1">
          <a:solidFill>
            <a:srgbClr val="006682"/>
          </a:solidFill>
          <a:effectLst>
            <a:outerShdw blurRad="38100" dist="38100" dir="2700000" algn="tl">
              <a:srgbClr val="000000"/>
            </a:outerShdw>
          </a:effectLst>
          <a:latin typeface="Textile" charset="0"/>
          <a:ea typeface="ＭＳ Ｐゴシック" charset="0"/>
        </a:defRPr>
      </a:lvl3pPr>
      <a:lvl4pPr algn="ctr" rtl="0" eaLnBrk="0" fontAlgn="base" hangingPunct="0">
        <a:spcBef>
          <a:spcPct val="0"/>
        </a:spcBef>
        <a:spcAft>
          <a:spcPct val="0"/>
        </a:spcAft>
        <a:defRPr sz="3600" b="1">
          <a:solidFill>
            <a:srgbClr val="006682"/>
          </a:solidFill>
          <a:effectLst>
            <a:outerShdw blurRad="38100" dist="38100" dir="2700000" algn="tl">
              <a:srgbClr val="000000"/>
            </a:outerShdw>
          </a:effectLst>
          <a:latin typeface="Textile" charset="0"/>
          <a:ea typeface="ＭＳ Ｐゴシック" charset="0"/>
        </a:defRPr>
      </a:lvl4pPr>
      <a:lvl5pPr algn="ctr" rtl="0" eaLnBrk="0" fontAlgn="base" hangingPunct="0">
        <a:spcBef>
          <a:spcPct val="0"/>
        </a:spcBef>
        <a:spcAft>
          <a:spcPct val="0"/>
        </a:spcAft>
        <a:defRPr sz="3600" b="1">
          <a:solidFill>
            <a:srgbClr val="006682"/>
          </a:solidFill>
          <a:effectLst>
            <a:outerShdw blurRad="38100" dist="38100" dir="2700000" algn="tl">
              <a:srgbClr val="000000"/>
            </a:outerShdw>
          </a:effectLst>
          <a:latin typeface="Textile" charset="0"/>
          <a:ea typeface="ＭＳ Ｐゴシック" charset="0"/>
        </a:defRPr>
      </a:lvl5pPr>
      <a:lvl6pPr marL="457200" algn="ctr" rtl="0" fontAlgn="base">
        <a:spcBef>
          <a:spcPct val="0"/>
        </a:spcBef>
        <a:spcAft>
          <a:spcPct val="0"/>
        </a:spcAft>
        <a:defRPr sz="3600" b="1">
          <a:solidFill>
            <a:srgbClr val="006682"/>
          </a:solidFill>
          <a:effectLst>
            <a:outerShdw blurRad="38100" dist="38100" dir="2700000" algn="tl">
              <a:srgbClr val="000000"/>
            </a:outerShdw>
          </a:effectLst>
          <a:latin typeface="Textile" charset="0"/>
        </a:defRPr>
      </a:lvl6pPr>
      <a:lvl7pPr marL="914400" algn="ctr" rtl="0" fontAlgn="base">
        <a:spcBef>
          <a:spcPct val="0"/>
        </a:spcBef>
        <a:spcAft>
          <a:spcPct val="0"/>
        </a:spcAft>
        <a:defRPr sz="3600" b="1">
          <a:solidFill>
            <a:srgbClr val="006682"/>
          </a:solidFill>
          <a:effectLst>
            <a:outerShdw blurRad="38100" dist="38100" dir="2700000" algn="tl">
              <a:srgbClr val="000000"/>
            </a:outerShdw>
          </a:effectLst>
          <a:latin typeface="Textile" charset="0"/>
        </a:defRPr>
      </a:lvl7pPr>
      <a:lvl8pPr marL="1371600" algn="ctr" rtl="0" fontAlgn="base">
        <a:spcBef>
          <a:spcPct val="0"/>
        </a:spcBef>
        <a:spcAft>
          <a:spcPct val="0"/>
        </a:spcAft>
        <a:defRPr sz="3600" b="1">
          <a:solidFill>
            <a:srgbClr val="006682"/>
          </a:solidFill>
          <a:effectLst>
            <a:outerShdw blurRad="38100" dist="38100" dir="2700000" algn="tl">
              <a:srgbClr val="000000"/>
            </a:outerShdw>
          </a:effectLst>
          <a:latin typeface="Textile" charset="0"/>
        </a:defRPr>
      </a:lvl8pPr>
      <a:lvl9pPr marL="1828800" algn="ctr" rtl="0" fontAlgn="base">
        <a:spcBef>
          <a:spcPct val="0"/>
        </a:spcBef>
        <a:spcAft>
          <a:spcPct val="0"/>
        </a:spcAft>
        <a:defRPr sz="3600" b="1">
          <a:solidFill>
            <a:srgbClr val="006682"/>
          </a:solidFill>
          <a:effectLst>
            <a:outerShdw blurRad="38100" dist="38100" dir="2700000" algn="tl">
              <a:srgbClr val="000000"/>
            </a:outerShdw>
          </a:effectLst>
          <a:latin typeface="Textile" charset="0"/>
        </a:defRPr>
      </a:lvl9pPr>
    </p:titleStyle>
    <p:bodyStyle>
      <a:lvl1pPr marL="342900" indent="-342900" algn="l" rtl="0" eaLnBrk="0" fontAlgn="base" hangingPunct="0">
        <a:spcBef>
          <a:spcPct val="20000"/>
        </a:spcBef>
        <a:spcAft>
          <a:spcPct val="0"/>
        </a:spcAft>
        <a:buClr>
          <a:srgbClr val="CC0000"/>
        </a:buClr>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rgbClr val="CC0000"/>
        </a:buClr>
        <a:buSzPct val="70000"/>
        <a:buFont typeface="Wingdings" charset="0"/>
        <a:buChar char="§"/>
        <a:defRPr sz="2800" b="1">
          <a:solidFill>
            <a:srgbClr val="0000FF"/>
          </a:solidFill>
          <a:latin typeface="+mn-lt"/>
          <a:ea typeface="ＭＳ Ｐゴシック" charset="0"/>
        </a:defRPr>
      </a:lvl2pPr>
      <a:lvl3pPr marL="1143000" indent="-228600" algn="l" rtl="0" eaLnBrk="0" fontAlgn="base" hangingPunct="0">
        <a:spcBef>
          <a:spcPct val="20000"/>
        </a:spcBef>
        <a:spcAft>
          <a:spcPct val="0"/>
        </a:spcAft>
        <a:buClr>
          <a:srgbClr val="CC0000"/>
        </a:buClr>
        <a:buSzPct val="60000"/>
        <a:buFont typeface="Monotype Sorts" charset="0"/>
        <a:buChar char="è"/>
        <a:defRPr sz="2400" b="1" i="1">
          <a:solidFill>
            <a:srgbClr val="0000FF"/>
          </a:solidFill>
          <a:latin typeface="+mn-lt"/>
          <a:ea typeface="ＭＳ Ｐゴシック" charset="0"/>
        </a:defRPr>
      </a:lvl3pPr>
      <a:lvl4pPr marL="1600200" indent="-228600" algn="l" rtl="0" eaLnBrk="0" fontAlgn="base" hangingPunct="0">
        <a:spcBef>
          <a:spcPct val="20000"/>
        </a:spcBef>
        <a:spcAft>
          <a:spcPct val="0"/>
        </a:spcAft>
        <a:buChar char="–"/>
        <a:defRPr sz="2000" i="1">
          <a:solidFill>
            <a:srgbClr val="0000FF"/>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Times" pitchFamily="18" charset="0"/>
          <a:ea typeface="ＭＳ Ｐゴシック" charset="0"/>
        </a:defRPr>
      </a:lvl5pPr>
      <a:lvl6pPr marL="2514600" indent="-228600" algn="l" rtl="0" fontAlgn="base">
        <a:spcBef>
          <a:spcPct val="20000"/>
        </a:spcBef>
        <a:spcAft>
          <a:spcPct val="0"/>
        </a:spcAft>
        <a:buChar char="»"/>
        <a:defRPr sz="2000">
          <a:solidFill>
            <a:schemeClr val="tx1"/>
          </a:solidFill>
          <a:latin typeface="Times" pitchFamily="18" charset="0"/>
        </a:defRPr>
      </a:lvl6pPr>
      <a:lvl7pPr marL="2971800" indent="-228600" algn="l" rtl="0" fontAlgn="base">
        <a:spcBef>
          <a:spcPct val="20000"/>
        </a:spcBef>
        <a:spcAft>
          <a:spcPct val="0"/>
        </a:spcAft>
        <a:buChar char="»"/>
        <a:defRPr sz="2000">
          <a:solidFill>
            <a:schemeClr val="tx1"/>
          </a:solidFill>
          <a:latin typeface="Times" pitchFamily="18" charset="0"/>
        </a:defRPr>
      </a:lvl7pPr>
      <a:lvl8pPr marL="3429000" indent="-228600" algn="l" rtl="0" fontAlgn="base">
        <a:spcBef>
          <a:spcPct val="20000"/>
        </a:spcBef>
        <a:spcAft>
          <a:spcPct val="0"/>
        </a:spcAft>
        <a:buChar char="»"/>
        <a:defRPr sz="2000">
          <a:solidFill>
            <a:schemeClr val="tx1"/>
          </a:solidFill>
          <a:latin typeface="Times" pitchFamily="18" charset="0"/>
        </a:defRPr>
      </a:lvl8pPr>
      <a:lvl9pPr marL="3886200" indent="-228600" algn="l" rtl="0" fontAlgn="base">
        <a:spcBef>
          <a:spcPct val="20000"/>
        </a:spcBef>
        <a:spcAft>
          <a:spcPct val="0"/>
        </a:spcAft>
        <a:buChar char="»"/>
        <a:defRPr sz="2000">
          <a:solidFill>
            <a:schemeClr val="tx1"/>
          </a:solidFill>
          <a:latin typeface="Times" pitchFamily="18" charset="0"/>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0" tIns="45706" rIns="91410" bIns="4570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0" tIns="45706" rIns="91410" bIns="4570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defRPr sz="1400">
                <a:latin typeface="Times New Roman" charset="0"/>
              </a:defRPr>
            </a:lvl1pPr>
          </a:lstStyle>
          <a:p>
            <a:pPr defTabSz="455613" fontAlgn="base">
              <a:spcBef>
                <a:spcPct val="0"/>
              </a:spcBef>
              <a:spcAft>
                <a:spcPct val="0"/>
              </a:spcAft>
            </a:pPr>
            <a:endParaRPr lang="en-US" smtClean="0">
              <a:solidFill>
                <a:srgbClr val="000000"/>
              </a:solidFill>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lgn="ctr">
              <a:defRPr sz="1400">
                <a:latin typeface="Times New Roman" charset="0"/>
              </a:defRPr>
            </a:lvl1pPr>
          </a:lstStyle>
          <a:p>
            <a:pPr defTabSz="455613" fontAlgn="base">
              <a:spcBef>
                <a:spcPct val="0"/>
              </a:spcBef>
              <a:spcAft>
                <a:spcPct val="0"/>
              </a:spcAft>
            </a:pPr>
            <a:endParaRPr lang="en-US" smtClean="0">
              <a:solidFill>
                <a:srgbClr val="000000"/>
              </a:solidFill>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lgn="r">
              <a:defRPr sz="1400">
                <a:latin typeface="Times New Roman" charset="0"/>
              </a:defRPr>
            </a:lvl1pPr>
          </a:lstStyle>
          <a:p>
            <a:pPr defTabSz="455613" fontAlgn="base">
              <a:spcBef>
                <a:spcPct val="0"/>
              </a:spcBef>
              <a:spcAft>
                <a:spcPct val="0"/>
              </a:spcAft>
            </a:pPr>
            <a:fld id="{0B17802C-5A92-AF45-880B-59C46C415B9D}" type="slidenum">
              <a:rPr lang="en-US" smtClean="0">
                <a:solidFill>
                  <a:srgbClr val="000000"/>
                </a:solidFill>
                <a:ea typeface="ＭＳ Ｐゴシック" charset="0"/>
                <a:cs typeface="ＭＳ Ｐゴシック" charset="0"/>
              </a:rPr>
              <a:pPr defTabSz="455613" fontAlgn="base">
                <a:spcBef>
                  <a:spcPct val="0"/>
                </a:spcBef>
                <a:spcAft>
                  <a:spcPct val="0"/>
                </a:spcAft>
              </a:pPr>
              <a:t>‹#›</a:t>
            </a:fld>
            <a:endParaRPr lang="en-US" smtClean="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8549358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5pPr>
      <a:lvl6pPr marL="457059" algn="ctr" rtl="0" fontAlgn="base">
        <a:spcBef>
          <a:spcPct val="0"/>
        </a:spcBef>
        <a:spcAft>
          <a:spcPct val="0"/>
        </a:spcAft>
        <a:defRPr sz="4400">
          <a:solidFill>
            <a:schemeClr val="tx2"/>
          </a:solidFill>
          <a:latin typeface="Times New Roman" pitchFamily="18" charset="0"/>
        </a:defRPr>
      </a:lvl6pPr>
      <a:lvl7pPr marL="914116" algn="ctr" rtl="0" fontAlgn="base">
        <a:spcBef>
          <a:spcPct val="0"/>
        </a:spcBef>
        <a:spcAft>
          <a:spcPct val="0"/>
        </a:spcAft>
        <a:defRPr sz="4400">
          <a:solidFill>
            <a:schemeClr val="tx2"/>
          </a:solidFill>
          <a:latin typeface="Times New Roman" pitchFamily="18" charset="0"/>
        </a:defRPr>
      </a:lvl7pPr>
      <a:lvl8pPr marL="1371174" algn="ctr" rtl="0" fontAlgn="base">
        <a:spcBef>
          <a:spcPct val="0"/>
        </a:spcBef>
        <a:spcAft>
          <a:spcPct val="0"/>
        </a:spcAft>
        <a:defRPr sz="4400">
          <a:solidFill>
            <a:schemeClr val="tx2"/>
          </a:solidFill>
          <a:latin typeface="Times New Roman" pitchFamily="18" charset="0"/>
        </a:defRPr>
      </a:lvl8pPr>
      <a:lvl9pPr marL="1828231" algn="ctr" rtl="0" fontAlgn="base">
        <a:spcBef>
          <a:spcPct val="0"/>
        </a:spcBef>
        <a:spcAft>
          <a:spcPct val="0"/>
        </a:spcAft>
        <a:defRPr sz="4400">
          <a:solidFill>
            <a:schemeClr val="tx2"/>
          </a:solidFill>
          <a:latin typeface="Times New Roman" pitchFamily="1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3818" indent="-228529" algn="l" rtl="0" fontAlgn="base">
        <a:spcBef>
          <a:spcPct val="20000"/>
        </a:spcBef>
        <a:spcAft>
          <a:spcPct val="0"/>
        </a:spcAft>
        <a:buChar char="»"/>
        <a:defRPr sz="2000">
          <a:solidFill>
            <a:schemeClr val="tx1"/>
          </a:solidFill>
          <a:latin typeface="+mn-lt"/>
        </a:defRPr>
      </a:lvl6pPr>
      <a:lvl7pPr marL="2970876" indent="-228529" algn="l" rtl="0" fontAlgn="base">
        <a:spcBef>
          <a:spcPct val="20000"/>
        </a:spcBef>
        <a:spcAft>
          <a:spcPct val="0"/>
        </a:spcAft>
        <a:buChar char="»"/>
        <a:defRPr sz="2000">
          <a:solidFill>
            <a:schemeClr val="tx1"/>
          </a:solidFill>
          <a:latin typeface="+mn-lt"/>
        </a:defRPr>
      </a:lvl7pPr>
      <a:lvl8pPr marL="3427934" indent="-228529" algn="l" rtl="0" fontAlgn="base">
        <a:spcBef>
          <a:spcPct val="20000"/>
        </a:spcBef>
        <a:spcAft>
          <a:spcPct val="0"/>
        </a:spcAft>
        <a:buChar char="»"/>
        <a:defRPr sz="2000">
          <a:solidFill>
            <a:schemeClr val="tx1"/>
          </a:solidFill>
          <a:latin typeface="+mn-lt"/>
        </a:defRPr>
      </a:lvl8pPr>
      <a:lvl9pPr marL="3884991" indent="-228529"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116" rtl="0" eaLnBrk="1" latinLnBrk="0" hangingPunct="1">
        <a:defRPr sz="1800" kern="1200">
          <a:solidFill>
            <a:schemeClr val="tx1"/>
          </a:solidFill>
          <a:latin typeface="+mn-lt"/>
          <a:ea typeface="+mn-ea"/>
          <a:cs typeface="+mn-cs"/>
        </a:defRPr>
      </a:lvl1pPr>
      <a:lvl2pPr marL="457059" algn="l" defTabSz="914116" rtl="0" eaLnBrk="1" latinLnBrk="0" hangingPunct="1">
        <a:defRPr sz="1800" kern="1200">
          <a:solidFill>
            <a:schemeClr val="tx1"/>
          </a:solidFill>
          <a:latin typeface="+mn-lt"/>
          <a:ea typeface="+mn-ea"/>
          <a:cs typeface="+mn-cs"/>
        </a:defRPr>
      </a:lvl2pPr>
      <a:lvl3pPr marL="914116" algn="l" defTabSz="914116" rtl="0" eaLnBrk="1" latinLnBrk="0" hangingPunct="1">
        <a:defRPr sz="1800" kern="1200">
          <a:solidFill>
            <a:schemeClr val="tx1"/>
          </a:solidFill>
          <a:latin typeface="+mn-lt"/>
          <a:ea typeface="+mn-ea"/>
          <a:cs typeface="+mn-cs"/>
        </a:defRPr>
      </a:lvl3pPr>
      <a:lvl4pPr marL="1371174" algn="l" defTabSz="914116" rtl="0" eaLnBrk="1" latinLnBrk="0" hangingPunct="1">
        <a:defRPr sz="1800" kern="1200">
          <a:solidFill>
            <a:schemeClr val="tx1"/>
          </a:solidFill>
          <a:latin typeface="+mn-lt"/>
          <a:ea typeface="+mn-ea"/>
          <a:cs typeface="+mn-cs"/>
        </a:defRPr>
      </a:lvl4pPr>
      <a:lvl5pPr marL="1828231" algn="l" defTabSz="914116" rtl="0" eaLnBrk="1" latinLnBrk="0" hangingPunct="1">
        <a:defRPr sz="1800" kern="1200">
          <a:solidFill>
            <a:schemeClr val="tx1"/>
          </a:solidFill>
          <a:latin typeface="+mn-lt"/>
          <a:ea typeface="+mn-ea"/>
          <a:cs typeface="+mn-cs"/>
        </a:defRPr>
      </a:lvl5pPr>
      <a:lvl6pPr marL="2285289" algn="l" defTabSz="914116" rtl="0" eaLnBrk="1" latinLnBrk="0" hangingPunct="1">
        <a:defRPr sz="1800" kern="1200">
          <a:solidFill>
            <a:schemeClr val="tx1"/>
          </a:solidFill>
          <a:latin typeface="+mn-lt"/>
          <a:ea typeface="+mn-ea"/>
          <a:cs typeface="+mn-cs"/>
        </a:defRPr>
      </a:lvl6pPr>
      <a:lvl7pPr marL="2742346" algn="l" defTabSz="914116" rtl="0" eaLnBrk="1" latinLnBrk="0" hangingPunct="1">
        <a:defRPr sz="1800" kern="1200">
          <a:solidFill>
            <a:schemeClr val="tx1"/>
          </a:solidFill>
          <a:latin typeface="+mn-lt"/>
          <a:ea typeface="+mn-ea"/>
          <a:cs typeface="+mn-cs"/>
        </a:defRPr>
      </a:lvl7pPr>
      <a:lvl8pPr marL="3199404" algn="l" defTabSz="914116" rtl="0" eaLnBrk="1" latinLnBrk="0" hangingPunct="1">
        <a:defRPr sz="1800" kern="1200">
          <a:solidFill>
            <a:schemeClr val="tx1"/>
          </a:solidFill>
          <a:latin typeface="+mn-lt"/>
          <a:ea typeface="+mn-ea"/>
          <a:cs typeface="+mn-cs"/>
        </a:defRPr>
      </a:lvl8pPr>
      <a:lvl9pPr marL="3656462" algn="l" defTabSz="91411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xml"/><Relationship Id="rId3" Type="http://schemas.openxmlformats.org/officeDocument/2006/relationships/image" Target="../media/image12.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1" Type="http://schemas.openxmlformats.org/officeDocument/2006/relationships/image" Target="../media/image19.png"/><Relationship Id="rId12" Type="http://schemas.openxmlformats.org/officeDocument/2006/relationships/image" Target="../media/image20.png"/><Relationship Id="rId1" Type="http://schemas.openxmlformats.org/officeDocument/2006/relationships/slideLayout" Target="../slideLayouts/slideLayout51.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slide" Target="slide42.xml"/><Relationship Id="rId5" Type="http://schemas.openxmlformats.org/officeDocument/2006/relationships/image" Target="../media/image14.jpeg"/><Relationship Id="rId6" Type="http://schemas.openxmlformats.org/officeDocument/2006/relationships/slide" Target="slide18.xml"/><Relationship Id="rId7" Type="http://schemas.openxmlformats.org/officeDocument/2006/relationships/image" Target="../media/image15.jpeg"/><Relationship Id="rId8" Type="http://schemas.openxmlformats.org/officeDocument/2006/relationships/image" Target="../media/image16.jpeg"/><Relationship Id="rId9" Type="http://schemas.openxmlformats.org/officeDocument/2006/relationships/image" Target="../media/image17.jpeg"/><Relationship Id="rId10" Type="http://schemas.openxmlformats.org/officeDocument/2006/relationships/image" Target="../media/image1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1.xml"/><Relationship Id="rId2"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6" Type="http://schemas.openxmlformats.org/officeDocument/2006/relationships/image" Target="../media/image45.jpeg"/><Relationship Id="rId1" Type="http://schemas.openxmlformats.org/officeDocument/2006/relationships/slideLayout" Target="../slideLayouts/slideLayout1.xml"/><Relationship Id="rId2"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1" Type="http://schemas.openxmlformats.org/officeDocument/2006/relationships/slideLayout" Target="../slideLayouts/slideLayout1.xml"/><Relationship Id="rId2" Type="http://schemas.openxmlformats.org/officeDocument/2006/relationships/image" Target="../media/image24.jpeg"/></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48.jpeg"/><Relationship Id="rId5" Type="http://schemas.openxmlformats.org/officeDocument/2006/relationships/image" Target="../media/image49.jpeg"/><Relationship Id="rId1" Type="http://schemas.openxmlformats.org/officeDocument/2006/relationships/slideLayout" Target="../slideLayouts/slideLayout1.xml"/><Relationship Id="rId2" Type="http://schemas.openxmlformats.org/officeDocument/2006/relationships/image" Target="../media/image2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png"/><Relationship Id="rId3" Type="http://schemas.openxmlformats.org/officeDocument/2006/relationships/image" Target="../media/image5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png"/><Relationship Id="rId3"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jpeg"/><Relationship Id="rId1" Type="http://schemas.openxmlformats.org/officeDocument/2006/relationships/slideLayout" Target="../slideLayouts/slideLayout1.xml"/><Relationship Id="rId2" Type="http://schemas.openxmlformats.org/officeDocument/2006/relationships/image" Target="../media/image54.jpeg"/></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58.jpeg"/><Relationship Id="rId5" Type="http://schemas.openxmlformats.org/officeDocument/2006/relationships/image" Target="../media/image59.jpeg"/><Relationship Id="rId1" Type="http://schemas.openxmlformats.org/officeDocument/2006/relationships/slideLayout" Target="../slideLayouts/slideLayout1.xml"/><Relationship Id="rId2" Type="http://schemas.openxmlformats.org/officeDocument/2006/relationships/image" Target="../media/image2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60.jpeg"/><Relationship Id="rId5" Type="http://schemas.openxmlformats.org/officeDocument/2006/relationships/image" Target="../media/image61.jpeg"/><Relationship Id="rId1" Type="http://schemas.openxmlformats.org/officeDocument/2006/relationships/slideLayout" Target="../slideLayouts/slideLayout1.xml"/><Relationship Id="rId2" Type="http://schemas.openxmlformats.org/officeDocument/2006/relationships/image" Target="../media/image23.jpeg"/></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62.jpeg"/><Relationship Id="rId5" Type="http://schemas.openxmlformats.org/officeDocument/2006/relationships/image" Target="../media/image63.jpeg"/><Relationship Id="rId6" Type="http://schemas.openxmlformats.org/officeDocument/2006/relationships/image" Target="../media/image64.jpeg"/><Relationship Id="rId1" Type="http://schemas.openxmlformats.org/officeDocument/2006/relationships/slideLayout" Target="../slideLayouts/slideLayout1.xml"/><Relationship Id="rId2" Type="http://schemas.openxmlformats.org/officeDocument/2006/relationships/image" Target="../media/image2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jpeg"/></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5" Type="http://schemas.openxmlformats.org/officeDocument/2006/relationships/image" Target="../media/image69.jpeg"/><Relationship Id="rId1" Type="http://schemas.openxmlformats.org/officeDocument/2006/relationships/slideLayout" Target="../slideLayouts/slideLayout1.xml"/><Relationship Id="rId2" Type="http://schemas.openxmlformats.org/officeDocument/2006/relationships/image" Target="../media/image6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7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72.png"/><Relationship Id="rId3" Type="http://schemas.openxmlformats.org/officeDocument/2006/relationships/image" Target="../media/image73.gi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7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7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7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7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7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7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1" Type="http://schemas.openxmlformats.org/officeDocument/2006/relationships/slideLayout" Target="../slideLayouts/slideLayout49.xml"/><Relationship Id="rId2" Type="http://schemas.openxmlformats.org/officeDocument/2006/relationships/image" Target="../media/image7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8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3" Type="http://schemas.openxmlformats.org/officeDocument/2006/relationships/hyperlink" Target="mailto:jmparedes@ub.edu" TargetMode="External"/><Relationship Id="rId4" Type="http://schemas.openxmlformats.org/officeDocument/2006/relationships/hyperlink" Target="mailto:martinez@ifae.es" TargetMode="External"/><Relationship Id="rId5" Type="http://schemas.openxmlformats.org/officeDocument/2006/relationships/hyperlink" Target="mailto:moralejo@ifae.es" TargetMode="External"/><Relationship Id="rId6" Type="http://schemas.openxmlformats.org/officeDocument/2006/relationships/hyperlink" Target="mailto:amgalper@mephi.ru" TargetMode="External"/><Relationship Id="rId7" Type="http://schemas.openxmlformats.org/officeDocument/2006/relationships/hyperlink" Target="mailto:tnp51@rambler.ru" TargetMode="External"/><Relationship Id="rId8" Type="http://schemas.openxmlformats.org/officeDocument/2006/relationships/hyperlink" Target="http://www.lebedev.ru/" TargetMode="External"/><Relationship Id="rId9" Type="http://schemas.openxmlformats.org/officeDocument/2006/relationships/hyperlink" Target="http://npad.lebedev.ru/" TargetMode="External"/><Relationship Id="rId10" Type="http://schemas.openxmlformats.org/officeDocument/2006/relationships/hyperlink" Target="http://gamma400.lebedev.ru/" TargetMode="External"/><Relationship Id="rId1" Type="http://schemas.openxmlformats.org/officeDocument/2006/relationships/slideLayout" Target="../slideLayouts/slideLayout39.xml"/><Relationship Id="rId2" Type="http://schemas.openxmlformats.org/officeDocument/2006/relationships/hyperlink" Target="mailto:tnp51@yandex.ru"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8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8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1" Type="http://schemas.openxmlformats.org/officeDocument/2006/relationships/slideLayout" Target="../slideLayouts/slideLayout28.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572000" y="1371600"/>
            <a:ext cx="4191000" cy="4114800"/>
          </a:xfrm>
          <a:prstGeom prst="rect">
            <a:avLst/>
          </a:prstGeom>
          <a:solidFill>
            <a:schemeClr val="tx1"/>
          </a:solidFill>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300" b="1" dirty="0" smtClean="0">
                <a:solidFill>
                  <a:srgbClr val="FFFF00"/>
                </a:solidFill>
              </a:rPr>
              <a:t>Present and future of VHE gamma astronomy</a:t>
            </a:r>
          </a:p>
          <a:p>
            <a:endParaRPr lang="en-GB" sz="3600" dirty="0">
              <a:solidFill>
                <a:schemeClr val="bg1"/>
              </a:solidFill>
            </a:endParaRPr>
          </a:p>
          <a:p>
            <a:r>
              <a:rPr lang="en-GB" sz="3500" dirty="0" err="1" smtClean="0">
                <a:solidFill>
                  <a:schemeClr val="bg1"/>
                </a:solidFill>
              </a:rPr>
              <a:t>Manel</a:t>
            </a:r>
            <a:r>
              <a:rPr lang="en-GB" sz="3500" dirty="0" smtClean="0">
                <a:solidFill>
                  <a:schemeClr val="bg1"/>
                </a:solidFill>
              </a:rPr>
              <a:t> Martinez</a:t>
            </a:r>
          </a:p>
          <a:p>
            <a:r>
              <a:rPr lang="en-GB" sz="3500" dirty="0">
                <a:solidFill>
                  <a:schemeClr val="bg1"/>
                </a:solidFill>
              </a:rPr>
              <a:t>4</a:t>
            </a:r>
            <a:r>
              <a:rPr lang="en-GB" sz="3500" smtClean="0">
                <a:solidFill>
                  <a:schemeClr val="bg1"/>
                </a:solidFill>
              </a:rPr>
              <a:t>3</a:t>
            </a:r>
            <a:r>
              <a:rPr lang="en-GB" sz="3500" baseline="30000" smtClean="0">
                <a:solidFill>
                  <a:schemeClr val="bg1"/>
                </a:solidFill>
              </a:rPr>
              <a:t>rd</a:t>
            </a:r>
            <a:r>
              <a:rPr lang="en-GB" sz="3500" smtClean="0">
                <a:solidFill>
                  <a:schemeClr val="bg1"/>
                </a:solidFill>
              </a:rPr>
              <a:t> </a:t>
            </a:r>
            <a:r>
              <a:rPr lang="en-GB" sz="3500" dirty="0" smtClean="0">
                <a:solidFill>
                  <a:schemeClr val="bg1"/>
                </a:solidFill>
              </a:rPr>
              <a:t>Winter Meeting</a:t>
            </a:r>
          </a:p>
          <a:p>
            <a:r>
              <a:rPr lang="en-GB" sz="2600" dirty="0" smtClean="0">
                <a:solidFill>
                  <a:schemeClr val="bg1"/>
                </a:solidFill>
              </a:rPr>
              <a:t>March 2015-Benasque</a:t>
            </a:r>
            <a:endParaRPr lang="en-GB" sz="2600" dirty="0">
              <a:solidFill>
                <a:schemeClr val="bg1"/>
              </a:solidFill>
            </a:endParaRPr>
          </a:p>
        </p:txBody>
      </p:sp>
      <p:pic>
        <p:nvPicPr>
          <p:cNvPr id="5" name="Picture 4" descr="47aaa0b99c45e36c06b67fbe01acc63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371600"/>
            <a:ext cx="4040743" cy="5410200"/>
          </a:xfrm>
          <a:prstGeom prst="rect">
            <a:avLst/>
          </a:prstGeom>
        </p:spPr>
      </p:pic>
      <p:pic>
        <p:nvPicPr>
          <p:cNvPr id="6" name="Picture 5" descr="Captura de pantalla 2015-03-19 a les 7.10.3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06680"/>
            <a:ext cx="5943600" cy="1188720"/>
          </a:xfrm>
          <a:prstGeom prst="rect">
            <a:avLst/>
          </a:prstGeom>
        </p:spPr>
      </p:pic>
      <p:pic>
        <p:nvPicPr>
          <p:cNvPr id="7" name="Picture 6"/>
          <p:cNvPicPr>
            <a:picLocks noChangeAspect="1"/>
          </p:cNvPicPr>
          <p:nvPr/>
        </p:nvPicPr>
        <p:blipFill>
          <a:blip r:embed="rId4"/>
          <a:stretch>
            <a:fillRect/>
          </a:stretch>
        </p:blipFill>
        <p:spPr>
          <a:xfrm>
            <a:off x="6629400" y="116655"/>
            <a:ext cx="2094006" cy="1178745"/>
          </a:xfrm>
          <a:prstGeom prst="rect">
            <a:avLst/>
          </a:prstGeom>
        </p:spPr>
      </p:pic>
    </p:spTree>
    <p:extLst>
      <p:ext uri="{BB962C8B-B14F-4D97-AF65-F5344CB8AC3E}">
        <p14:creationId xmlns:p14="http://schemas.microsoft.com/office/powerpoint/2010/main" val="3846139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9" name="Text Box 3"/>
          <p:cNvSpPr txBox="1">
            <a:spLocks noChangeArrowheads="1"/>
          </p:cNvSpPr>
          <p:nvPr/>
        </p:nvSpPr>
        <p:spPr bwMode="auto">
          <a:xfrm>
            <a:off x="357188" y="1857375"/>
            <a:ext cx="8429625" cy="2986088"/>
          </a:xfrm>
          <a:prstGeom prst="rect">
            <a:avLst/>
          </a:prstGeom>
          <a:noFill/>
          <a:ln w="9525">
            <a:noFill/>
            <a:miter lim="800000"/>
            <a:headEnd/>
            <a:tailEnd/>
          </a:ln>
          <a:effectLst/>
        </p:spPr>
        <p:txBody>
          <a:bodyPr>
            <a:spAutoFit/>
          </a:bodyPr>
          <a:lstStyle/>
          <a:p>
            <a:pPr fontAlgn="base">
              <a:spcBef>
                <a:spcPct val="0"/>
              </a:spcBef>
              <a:spcAft>
                <a:spcPct val="0"/>
              </a:spcAft>
              <a:defRPr/>
            </a:pPr>
            <a:endParaRPr lang="en-GB" sz="2000" dirty="0">
              <a:solidFill>
                <a:srgbClr val="000000"/>
              </a:solidFill>
              <a:latin typeface="Arial"/>
              <a:ea typeface="ＭＳ Ｐゴシック" charset="0"/>
            </a:endParaRPr>
          </a:p>
          <a:p>
            <a:pPr fontAlgn="base">
              <a:spcBef>
                <a:spcPct val="0"/>
              </a:spcBef>
              <a:spcAft>
                <a:spcPct val="0"/>
              </a:spcAft>
              <a:defRPr/>
            </a:pPr>
            <a:r>
              <a:rPr lang="en-GB" sz="2400" dirty="0">
                <a:solidFill>
                  <a:srgbClr val="333399"/>
                </a:solidFill>
                <a:latin typeface="Arial"/>
                <a:ea typeface="ＭＳ Ｐゴシック" charset="0"/>
              </a:rPr>
              <a:t>VHE gamma rays are produced in the most energetic and  violent  phenomena in the universe:</a:t>
            </a:r>
          </a:p>
          <a:p>
            <a:pPr fontAlgn="base">
              <a:spcBef>
                <a:spcPct val="0"/>
              </a:spcBef>
              <a:spcAft>
                <a:spcPct val="0"/>
              </a:spcAft>
              <a:defRPr/>
            </a:pPr>
            <a:endParaRPr lang="en-GB" sz="2400" dirty="0">
              <a:solidFill>
                <a:srgbClr val="333399"/>
              </a:solidFill>
              <a:latin typeface="Arial"/>
              <a:ea typeface="ＭＳ Ｐゴシック" charset="0"/>
            </a:endParaRPr>
          </a:p>
          <a:p>
            <a:pPr fontAlgn="base">
              <a:spcBef>
                <a:spcPct val="0"/>
              </a:spcBef>
              <a:spcAft>
                <a:spcPct val="0"/>
              </a:spcAft>
              <a:defRPr/>
            </a:pPr>
            <a:r>
              <a:rPr lang="en-GB" sz="2400" b="1" u="sng" dirty="0">
                <a:solidFill>
                  <a:srgbClr val="333399"/>
                </a:solidFill>
                <a:latin typeface="Arial"/>
                <a:ea typeface="ＭＳ Ｐゴシック" charset="0"/>
              </a:rPr>
              <a:t>A ) COSMIC ACCELERATORS</a:t>
            </a:r>
          </a:p>
          <a:p>
            <a:pPr marL="457200" indent="-457200" fontAlgn="base">
              <a:spcBef>
                <a:spcPct val="0"/>
              </a:spcBef>
              <a:spcAft>
                <a:spcPct val="0"/>
              </a:spcAft>
              <a:defRPr/>
            </a:pPr>
            <a:endParaRPr lang="en-GB" sz="2400" b="1" u="sng" dirty="0">
              <a:solidFill>
                <a:srgbClr val="FF0000"/>
              </a:solidFill>
              <a:latin typeface="Arial"/>
              <a:ea typeface="ＭＳ Ｐゴシック" charset="0"/>
            </a:endParaRPr>
          </a:p>
          <a:p>
            <a:pPr marL="457200" indent="-457200" fontAlgn="base">
              <a:spcBef>
                <a:spcPct val="0"/>
              </a:spcBef>
              <a:spcAft>
                <a:spcPct val="0"/>
              </a:spcAft>
              <a:defRPr/>
            </a:pPr>
            <a:r>
              <a:rPr lang="en-GB" sz="2400" dirty="0">
                <a:solidFill>
                  <a:srgbClr val="FF0000"/>
                </a:solidFill>
                <a:latin typeface="Arial"/>
                <a:ea typeface="ＭＳ Ｐゴシック" charset="0"/>
              </a:rPr>
              <a:t>        - </a:t>
            </a:r>
            <a:r>
              <a:rPr lang="en-GB" sz="2400" dirty="0" err="1">
                <a:solidFill>
                  <a:srgbClr val="FF0000"/>
                </a:solidFill>
                <a:latin typeface="Arial"/>
                <a:ea typeface="ＭＳ Ｐゴシック" charset="0"/>
              </a:rPr>
              <a:t>Hadron</a:t>
            </a:r>
            <a:r>
              <a:rPr lang="en-GB" sz="2400" dirty="0">
                <a:solidFill>
                  <a:srgbClr val="FF0000"/>
                </a:solidFill>
                <a:latin typeface="Arial"/>
                <a:ea typeface="ＭＳ Ｐゴシック" charset="0"/>
              </a:rPr>
              <a:t> accelerators:  </a:t>
            </a:r>
            <a:r>
              <a:rPr lang="en-GB" sz="2400" dirty="0">
                <a:solidFill>
                  <a:srgbClr val="000000"/>
                </a:solidFill>
                <a:latin typeface="Arial"/>
                <a:ea typeface="ＭＳ Ｐゴシック" charset="0"/>
              </a:rPr>
              <a:t> p X -&gt; </a:t>
            </a:r>
            <a:r>
              <a:rPr lang="en-GB" sz="2400" dirty="0">
                <a:solidFill>
                  <a:srgbClr val="000000"/>
                </a:solidFill>
                <a:latin typeface="Symbol" pitchFamily="18" charset="2"/>
                <a:ea typeface="ＭＳ Ｐゴシック" charset="0"/>
              </a:rPr>
              <a:t>p</a:t>
            </a:r>
            <a:r>
              <a:rPr lang="en-GB" sz="2400" dirty="0">
                <a:solidFill>
                  <a:srgbClr val="000000"/>
                </a:solidFill>
                <a:latin typeface="Arial"/>
                <a:ea typeface="ＭＳ Ｐゴシック" charset="0"/>
              </a:rPr>
              <a:t> -&gt; gamma</a:t>
            </a:r>
            <a:endParaRPr lang="en-GB" sz="2400" b="1" u="sng" dirty="0">
              <a:solidFill>
                <a:srgbClr val="000000"/>
              </a:solidFill>
              <a:latin typeface="Arial"/>
              <a:ea typeface="ＭＳ Ｐゴシック" charset="0"/>
            </a:endParaRPr>
          </a:p>
          <a:p>
            <a:pPr fontAlgn="base">
              <a:spcBef>
                <a:spcPct val="0"/>
              </a:spcBef>
              <a:spcAft>
                <a:spcPct val="0"/>
              </a:spcAft>
              <a:defRPr/>
            </a:pPr>
            <a:endParaRPr lang="en-GB" sz="2400" dirty="0">
              <a:solidFill>
                <a:srgbClr val="333399"/>
              </a:solidFill>
              <a:latin typeface="Arial"/>
              <a:ea typeface="ＭＳ Ｐゴシック" charset="0"/>
            </a:endParaRPr>
          </a:p>
        </p:txBody>
      </p:sp>
      <p:sp>
        <p:nvSpPr>
          <p:cNvPr id="5" name="4 CuadroTexto"/>
          <p:cNvSpPr txBox="1"/>
          <p:nvPr/>
        </p:nvSpPr>
        <p:spPr>
          <a:xfrm>
            <a:off x="642938" y="285750"/>
            <a:ext cx="7786687" cy="1816100"/>
          </a:xfrm>
          <a:prstGeom prst="rect">
            <a:avLst/>
          </a:prstGeom>
          <a:solidFill>
            <a:srgbClr val="FFFF00"/>
          </a:solidFill>
        </p:spPr>
        <p:txBody>
          <a:bodyPr>
            <a:spAutoFit/>
          </a:bodyPr>
          <a:lstStyle/>
          <a:p>
            <a:pPr fontAlgn="base">
              <a:spcBef>
                <a:spcPct val="0"/>
              </a:spcBef>
              <a:spcAft>
                <a:spcPct val="0"/>
              </a:spcAft>
              <a:defRPr/>
            </a:pPr>
            <a:endParaRPr lang="en-GB" sz="2400" b="1" dirty="0">
              <a:solidFill>
                <a:srgbClr val="000000"/>
              </a:solidFill>
              <a:latin typeface="Arial"/>
              <a:ea typeface="ＭＳ Ｐゴシック" charset="0"/>
            </a:endParaRPr>
          </a:p>
          <a:p>
            <a:pPr fontAlgn="base">
              <a:spcBef>
                <a:spcPct val="0"/>
              </a:spcBef>
              <a:spcAft>
                <a:spcPct val="0"/>
              </a:spcAft>
              <a:defRPr/>
            </a:pPr>
            <a:r>
              <a:rPr lang="en-GB" sz="3200" b="1" dirty="0">
                <a:solidFill>
                  <a:srgbClr val="000000"/>
                </a:solidFill>
                <a:latin typeface="Arial"/>
                <a:ea typeface="ＭＳ Ｐゴシック" charset="0"/>
              </a:rPr>
              <a:t>  1) Study the source: </a:t>
            </a:r>
          </a:p>
          <a:p>
            <a:pPr fontAlgn="base">
              <a:spcBef>
                <a:spcPct val="0"/>
              </a:spcBef>
              <a:spcAft>
                <a:spcPct val="0"/>
              </a:spcAft>
              <a:defRPr/>
            </a:pPr>
            <a:r>
              <a:rPr lang="en-GB" sz="3200" b="1" dirty="0">
                <a:solidFill>
                  <a:srgbClr val="000000"/>
                </a:solidFill>
                <a:latin typeface="Arial"/>
                <a:ea typeface="ＭＳ Ｐゴシック" charset="0"/>
              </a:rPr>
              <a:t>          production mechanisms</a:t>
            </a:r>
          </a:p>
          <a:p>
            <a:pPr fontAlgn="base">
              <a:spcBef>
                <a:spcPct val="0"/>
              </a:spcBef>
              <a:spcAft>
                <a:spcPct val="0"/>
              </a:spcAft>
              <a:defRPr/>
            </a:pPr>
            <a:endParaRPr lang="en-GB" sz="2400" b="1" dirty="0">
              <a:solidFill>
                <a:srgbClr val="000000"/>
              </a:solidFill>
              <a:latin typeface="Arial"/>
              <a:ea typeface="ＭＳ Ｐゴシック" charset="0"/>
            </a:endParaRPr>
          </a:p>
        </p:txBody>
      </p:sp>
      <p:grpSp>
        <p:nvGrpSpPr>
          <p:cNvPr id="36868" name="Group 53"/>
          <p:cNvGrpSpPr>
            <a:grpSpLocks/>
          </p:cNvGrpSpPr>
          <p:nvPr/>
        </p:nvGrpSpPr>
        <p:grpSpPr bwMode="auto">
          <a:xfrm>
            <a:off x="2286000" y="4714875"/>
            <a:ext cx="4357688" cy="1928813"/>
            <a:chOff x="3174" y="2799"/>
            <a:chExt cx="2408" cy="1037"/>
          </a:xfrm>
        </p:grpSpPr>
        <p:sp>
          <p:nvSpPr>
            <p:cNvPr id="8" name="Rectangle 7"/>
            <p:cNvSpPr>
              <a:spLocks noChangeArrowheads="1"/>
            </p:cNvSpPr>
            <p:nvPr/>
          </p:nvSpPr>
          <p:spPr bwMode="auto">
            <a:xfrm>
              <a:off x="3174" y="2829"/>
              <a:ext cx="2266" cy="1007"/>
            </a:xfrm>
            <a:prstGeom prst="rect">
              <a:avLst/>
            </a:prstGeom>
            <a:solidFill>
              <a:schemeClr val="tx1">
                <a:alpha val="20000"/>
              </a:schemeClr>
            </a:solidFill>
            <a:ln w="19050">
              <a:solidFill>
                <a:schemeClr val="tx1"/>
              </a:solidFill>
              <a:miter lim="800000"/>
              <a:headEnd/>
              <a:tailEnd/>
            </a:ln>
            <a:effectLst/>
          </p:spPr>
          <p:txBody>
            <a:bodyPr wrap="none" anchor="ctr"/>
            <a:lstStyle/>
            <a:p>
              <a:pPr fontAlgn="base">
                <a:spcBef>
                  <a:spcPct val="0"/>
                </a:spcBef>
                <a:spcAft>
                  <a:spcPct val="0"/>
                </a:spcAft>
                <a:defRPr/>
              </a:pPr>
              <a:endParaRPr lang="es-ES" sz="2000">
                <a:solidFill>
                  <a:srgbClr val="000000"/>
                </a:solidFill>
                <a:effectLst>
                  <a:outerShdw blurRad="38100" dist="38100" dir="2700000" algn="tl">
                    <a:srgbClr val="FFFFFF"/>
                  </a:outerShdw>
                </a:effectLst>
                <a:latin typeface="Comic Sans MS" pitchFamily="66" charset="0"/>
                <a:ea typeface="ＭＳ Ｐゴシック" charset="0"/>
              </a:endParaRPr>
            </a:p>
          </p:txBody>
        </p:sp>
        <p:sp>
          <p:nvSpPr>
            <p:cNvPr id="36870" name="Line 8"/>
            <p:cNvSpPr>
              <a:spLocks noChangeShapeType="1"/>
            </p:cNvSpPr>
            <p:nvPr/>
          </p:nvSpPr>
          <p:spPr bwMode="auto">
            <a:xfrm>
              <a:off x="3499" y="3166"/>
              <a:ext cx="664" cy="174"/>
            </a:xfrm>
            <a:prstGeom prst="line">
              <a:avLst/>
            </a:prstGeom>
            <a:noFill/>
            <a:ln w="19050">
              <a:solidFill>
                <a:srgbClr val="39A333"/>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smtClean="0">
                <a:solidFill>
                  <a:srgbClr val="000000"/>
                </a:solidFill>
                <a:latin typeface="Symbol" charset="0"/>
                <a:ea typeface="ＭＳ Ｐゴシック" charset="0"/>
              </a:endParaRPr>
            </a:p>
          </p:txBody>
        </p:sp>
        <p:sp>
          <p:nvSpPr>
            <p:cNvPr id="36871" name="Oval 9"/>
            <p:cNvSpPr>
              <a:spLocks noChangeArrowheads="1"/>
            </p:cNvSpPr>
            <p:nvPr/>
          </p:nvSpPr>
          <p:spPr bwMode="auto">
            <a:xfrm>
              <a:off x="4163" y="3314"/>
              <a:ext cx="85" cy="75"/>
            </a:xfrm>
            <a:prstGeom prst="ellipse">
              <a:avLst/>
            </a:prstGeom>
            <a:noFill/>
            <a:ln w="19050">
              <a:solidFill>
                <a:srgbClr val="39A3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s-ES" sz="2400" smtClean="0">
                <a:solidFill>
                  <a:srgbClr val="000000"/>
                </a:solidFill>
                <a:latin typeface="Symbol" charset="0"/>
                <a:ea typeface="ＭＳ Ｐゴシック" charset="0"/>
              </a:endParaRPr>
            </a:p>
          </p:txBody>
        </p:sp>
        <p:sp>
          <p:nvSpPr>
            <p:cNvPr id="36872" name="Line 10"/>
            <p:cNvSpPr>
              <a:spLocks noChangeShapeType="1"/>
            </p:cNvSpPr>
            <p:nvPr/>
          </p:nvSpPr>
          <p:spPr bwMode="auto">
            <a:xfrm>
              <a:off x="4241" y="3367"/>
              <a:ext cx="235" cy="243"/>
            </a:xfrm>
            <a:prstGeom prst="line">
              <a:avLst/>
            </a:prstGeom>
            <a:noFill/>
            <a:ln w="19050">
              <a:solidFill>
                <a:srgbClr val="39A333"/>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smtClean="0">
                <a:solidFill>
                  <a:srgbClr val="000000"/>
                </a:solidFill>
                <a:latin typeface="Symbol" charset="0"/>
                <a:ea typeface="ＭＳ Ｐゴシック" charset="0"/>
              </a:endParaRPr>
            </a:p>
          </p:txBody>
        </p:sp>
        <p:sp>
          <p:nvSpPr>
            <p:cNvPr id="36873" name="Line 11"/>
            <p:cNvSpPr>
              <a:spLocks noChangeShapeType="1"/>
            </p:cNvSpPr>
            <p:nvPr/>
          </p:nvSpPr>
          <p:spPr bwMode="auto">
            <a:xfrm>
              <a:off x="4241" y="3367"/>
              <a:ext cx="313" cy="139"/>
            </a:xfrm>
            <a:prstGeom prst="line">
              <a:avLst/>
            </a:prstGeom>
            <a:noFill/>
            <a:ln w="19050">
              <a:solidFill>
                <a:srgbClr val="39A333"/>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smtClean="0">
                <a:solidFill>
                  <a:srgbClr val="000000"/>
                </a:solidFill>
                <a:latin typeface="Symbol" charset="0"/>
                <a:ea typeface="ＭＳ Ｐゴシック" charset="0"/>
              </a:endParaRPr>
            </a:p>
          </p:txBody>
        </p:sp>
        <p:sp>
          <p:nvSpPr>
            <p:cNvPr id="36874" name="Line 12"/>
            <p:cNvSpPr>
              <a:spLocks noChangeShapeType="1"/>
            </p:cNvSpPr>
            <p:nvPr/>
          </p:nvSpPr>
          <p:spPr bwMode="auto">
            <a:xfrm flipV="1">
              <a:off x="4241" y="3332"/>
              <a:ext cx="352" cy="35"/>
            </a:xfrm>
            <a:prstGeom prst="line">
              <a:avLst/>
            </a:prstGeom>
            <a:noFill/>
            <a:ln w="19050">
              <a:solidFill>
                <a:srgbClr val="39A333"/>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smtClean="0">
                <a:solidFill>
                  <a:srgbClr val="000000"/>
                </a:solidFill>
                <a:latin typeface="Symbol" charset="0"/>
                <a:ea typeface="ＭＳ Ｐゴシック" charset="0"/>
              </a:endParaRPr>
            </a:p>
          </p:txBody>
        </p:sp>
        <p:sp>
          <p:nvSpPr>
            <p:cNvPr id="36875" name="Freeform 13"/>
            <p:cNvSpPr>
              <a:spLocks/>
            </p:cNvSpPr>
            <p:nvPr/>
          </p:nvSpPr>
          <p:spPr bwMode="auto">
            <a:xfrm rot="-1982575">
              <a:off x="4554" y="3152"/>
              <a:ext cx="508" cy="111"/>
            </a:xfrm>
            <a:custGeom>
              <a:avLst/>
              <a:gdLst>
                <a:gd name="T0" fmla="*/ 0 w 624"/>
                <a:gd name="T1" fmla="*/ 47 h 153"/>
                <a:gd name="T2" fmla="*/ 31 w 624"/>
                <a:gd name="T3" fmla="*/ 5 h 153"/>
                <a:gd name="T4" fmla="*/ 51 w 624"/>
                <a:gd name="T5" fmla="*/ 75 h 153"/>
                <a:gd name="T6" fmla="*/ 81 w 624"/>
                <a:gd name="T7" fmla="*/ 5 h 153"/>
                <a:gd name="T8" fmla="*/ 100 w 624"/>
                <a:gd name="T9" fmla="*/ 75 h 153"/>
                <a:gd name="T10" fmla="*/ 130 w 624"/>
                <a:gd name="T11" fmla="*/ 5 h 153"/>
                <a:gd name="T12" fmla="*/ 149 w 624"/>
                <a:gd name="T13" fmla="*/ 75 h 153"/>
                <a:gd name="T14" fmla="*/ 179 w 624"/>
                <a:gd name="T15" fmla="*/ 5 h 153"/>
                <a:gd name="T16" fmla="*/ 199 w 624"/>
                <a:gd name="T17" fmla="*/ 75 h 153"/>
                <a:gd name="T18" fmla="*/ 228 w 624"/>
                <a:gd name="T19" fmla="*/ 5 h 153"/>
                <a:gd name="T20" fmla="*/ 247 w 624"/>
                <a:gd name="T21" fmla="*/ 75 h 153"/>
                <a:gd name="T22" fmla="*/ 278 w 624"/>
                <a:gd name="T23" fmla="*/ 5 h 153"/>
                <a:gd name="T24" fmla="*/ 297 w 624"/>
                <a:gd name="T25" fmla="*/ 75 h 153"/>
                <a:gd name="T26" fmla="*/ 326 w 624"/>
                <a:gd name="T27" fmla="*/ 5 h 153"/>
                <a:gd name="T28" fmla="*/ 347 w 624"/>
                <a:gd name="T29" fmla="*/ 75 h 153"/>
                <a:gd name="T30" fmla="*/ 366 w 624"/>
                <a:gd name="T31" fmla="*/ 39 h 153"/>
                <a:gd name="T32" fmla="*/ 414 w 624"/>
                <a:gd name="T33" fmla="*/ 38 h 1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24"/>
                <a:gd name="T52" fmla="*/ 0 h 153"/>
                <a:gd name="T53" fmla="*/ 624 w 624"/>
                <a:gd name="T54" fmla="*/ 153 h 1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24" h="153">
                  <a:moveTo>
                    <a:pt x="0" y="89"/>
                  </a:moveTo>
                  <a:cubicBezTo>
                    <a:pt x="9" y="77"/>
                    <a:pt x="34" y="0"/>
                    <a:pt x="47" y="9"/>
                  </a:cubicBezTo>
                  <a:cubicBezTo>
                    <a:pt x="60" y="18"/>
                    <a:pt x="64" y="142"/>
                    <a:pt x="77" y="142"/>
                  </a:cubicBezTo>
                  <a:cubicBezTo>
                    <a:pt x="89" y="142"/>
                    <a:pt x="109" y="9"/>
                    <a:pt x="121" y="9"/>
                  </a:cubicBezTo>
                  <a:cubicBezTo>
                    <a:pt x="134" y="9"/>
                    <a:pt x="139" y="142"/>
                    <a:pt x="151" y="142"/>
                  </a:cubicBezTo>
                  <a:cubicBezTo>
                    <a:pt x="163" y="142"/>
                    <a:pt x="183" y="9"/>
                    <a:pt x="196" y="9"/>
                  </a:cubicBezTo>
                  <a:cubicBezTo>
                    <a:pt x="208" y="9"/>
                    <a:pt x="213" y="142"/>
                    <a:pt x="225" y="142"/>
                  </a:cubicBezTo>
                  <a:cubicBezTo>
                    <a:pt x="238" y="142"/>
                    <a:pt x="258" y="9"/>
                    <a:pt x="270" y="9"/>
                  </a:cubicBezTo>
                  <a:cubicBezTo>
                    <a:pt x="282" y="9"/>
                    <a:pt x="287" y="142"/>
                    <a:pt x="300" y="142"/>
                  </a:cubicBezTo>
                  <a:cubicBezTo>
                    <a:pt x="312" y="142"/>
                    <a:pt x="332" y="9"/>
                    <a:pt x="344" y="9"/>
                  </a:cubicBezTo>
                  <a:cubicBezTo>
                    <a:pt x="357" y="9"/>
                    <a:pt x="362" y="142"/>
                    <a:pt x="374" y="142"/>
                  </a:cubicBezTo>
                  <a:cubicBezTo>
                    <a:pt x="386" y="142"/>
                    <a:pt x="406" y="9"/>
                    <a:pt x="419" y="9"/>
                  </a:cubicBezTo>
                  <a:cubicBezTo>
                    <a:pt x="431" y="9"/>
                    <a:pt x="436" y="142"/>
                    <a:pt x="448" y="142"/>
                  </a:cubicBezTo>
                  <a:cubicBezTo>
                    <a:pt x="461" y="142"/>
                    <a:pt x="481" y="9"/>
                    <a:pt x="493" y="9"/>
                  </a:cubicBezTo>
                  <a:cubicBezTo>
                    <a:pt x="505" y="9"/>
                    <a:pt x="513" y="131"/>
                    <a:pt x="523" y="142"/>
                  </a:cubicBezTo>
                  <a:cubicBezTo>
                    <a:pt x="533" y="153"/>
                    <a:pt x="535" y="86"/>
                    <a:pt x="552" y="75"/>
                  </a:cubicBezTo>
                  <a:cubicBezTo>
                    <a:pt x="569" y="64"/>
                    <a:pt x="609" y="73"/>
                    <a:pt x="624" y="73"/>
                  </a:cubicBezTo>
                </a:path>
              </a:pathLst>
            </a:custGeom>
            <a:noFill/>
            <a:ln w="19050">
              <a:solidFill>
                <a:srgbClr val="FF33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s-ES" sz="2400" smtClean="0">
                <a:solidFill>
                  <a:srgbClr val="000000"/>
                </a:solidFill>
                <a:latin typeface="Symbol" charset="0"/>
                <a:ea typeface="ＭＳ Ｐゴシック" charset="0"/>
              </a:endParaRPr>
            </a:p>
          </p:txBody>
        </p:sp>
        <p:sp>
          <p:nvSpPr>
            <p:cNvPr id="36876" name="Freeform 14"/>
            <p:cNvSpPr>
              <a:spLocks/>
            </p:cNvSpPr>
            <p:nvPr/>
          </p:nvSpPr>
          <p:spPr bwMode="auto">
            <a:xfrm>
              <a:off x="4593" y="3332"/>
              <a:ext cx="448" cy="210"/>
            </a:xfrm>
            <a:custGeom>
              <a:avLst/>
              <a:gdLst>
                <a:gd name="T0" fmla="*/ 11 w 550"/>
                <a:gd name="T1" fmla="*/ 13 h 289"/>
                <a:gd name="T2" fmla="*/ 10 w 550"/>
                <a:gd name="T3" fmla="*/ 60 h 289"/>
                <a:gd name="T4" fmla="*/ 69 w 550"/>
                <a:gd name="T5" fmla="*/ 3 h 289"/>
                <a:gd name="T6" fmla="*/ 55 w 550"/>
                <a:gd name="T7" fmla="*/ 74 h 289"/>
                <a:gd name="T8" fmla="*/ 116 w 550"/>
                <a:gd name="T9" fmla="*/ 17 h 289"/>
                <a:gd name="T10" fmla="*/ 102 w 550"/>
                <a:gd name="T11" fmla="*/ 88 h 289"/>
                <a:gd name="T12" fmla="*/ 161 w 550"/>
                <a:gd name="T13" fmla="*/ 31 h 289"/>
                <a:gd name="T14" fmla="*/ 148 w 550"/>
                <a:gd name="T15" fmla="*/ 102 h 289"/>
                <a:gd name="T16" fmla="*/ 207 w 550"/>
                <a:gd name="T17" fmla="*/ 45 h 289"/>
                <a:gd name="T18" fmla="*/ 194 w 550"/>
                <a:gd name="T19" fmla="*/ 117 h 289"/>
                <a:gd name="T20" fmla="*/ 253 w 550"/>
                <a:gd name="T21" fmla="*/ 60 h 289"/>
                <a:gd name="T22" fmla="*/ 239 w 550"/>
                <a:gd name="T23" fmla="*/ 130 h 289"/>
                <a:gd name="T24" fmla="*/ 299 w 550"/>
                <a:gd name="T25" fmla="*/ 74 h 289"/>
                <a:gd name="T26" fmla="*/ 286 w 550"/>
                <a:gd name="T27" fmla="*/ 145 h 289"/>
                <a:gd name="T28" fmla="*/ 320 w 550"/>
                <a:gd name="T29" fmla="*/ 118 h 289"/>
                <a:gd name="T30" fmla="*/ 365 w 550"/>
                <a:gd name="T31" fmla="*/ 130 h 2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50"/>
                <a:gd name="T49" fmla="*/ 0 h 289"/>
                <a:gd name="T50" fmla="*/ 550 w 550"/>
                <a:gd name="T51" fmla="*/ 289 h 28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50" h="289">
                  <a:moveTo>
                    <a:pt x="16" y="25"/>
                  </a:moveTo>
                  <a:cubicBezTo>
                    <a:pt x="16" y="40"/>
                    <a:pt x="0" y="116"/>
                    <a:pt x="15" y="113"/>
                  </a:cubicBezTo>
                  <a:cubicBezTo>
                    <a:pt x="30" y="110"/>
                    <a:pt x="93" y="0"/>
                    <a:pt x="104" y="5"/>
                  </a:cubicBezTo>
                  <a:cubicBezTo>
                    <a:pt x="116" y="10"/>
                    <a:pt x="73" y="135"/>
                    <a:pt x="84" y="140"/>
                  </a:cubicBezTo>
                  <a:cubicBezTo>
                    <a:pt x="95" y="144"/>
                    <a:pt x="162" y="27"/>
                    <a:pt x="174" y="32"/>
                  </a:cubicBezTo>
                  <a:cubicBezTo>
                    <a:pt x="185" y="36"/>
                    <a:pt x="142" y="162"/>
                    <a:pt x="153" y="166"/>
                  </a:cubicBezTo>
                  <a:cubicBezTo>
                    <a:pt x="165" y="171"/>
                    <a:pt x="232" y="55"/>
                    <a:pt x="243" y="59"/>
                  </a:cubicBezTo>
                  <a:cubicBezTo>
                    <a:pt x="254" y="63"/>
                    <a:pt x="211" y="189"/>
                    <a:pt x="223" y="194"/>
                  </a:cubicBezTo>
                  <a:cubicBezTo>
                    <a:pt x="234" y="198"/>
                    <a:pt x="301" y="81"/>
                    <a:pt x="312" y="86"/>
                  </a:cubicBezTo>
                  <a:cubicBezTo>
                    <a:pt x="324" y="90"/>
                    <a:pt x="280" y="216"/>
                    <a:pt x="292" y="221"/>
                  </a:cubicBezTo>
                  <a:cubicBezTo>
                    <a:pt x="303" y="225"/>
                    <a:pt x="370" y="108"/>
                    <a:pt x="382" y="113"/>
                  </a:cubicBezTo>
                  <a:cubicBezTo>
                    <a:pt x="393" y="117"/>
                    <a:pt x="349" y="243"/>
                    <a:pt x="361" y="247"/>
                  </a:cubicBezTo>
                  <a:cubicBezTo>
                    <a:pt x="373" y="252"/>
                    <a:pt x="440" y="135"/>
                    <a:pt x="451" y="140"/>
                  </a:cubicBezTo>
                  <a:cubicBezTo>
                    <a:pt x="462" y="144"/>
                    <a:pt x="425" y="261"/>
                    <a:pt x="431" y="275"/>
                  </a:cubicBezTo>
                  <a:cubicBezTo>
                    <a:pt x="436" y="289"/>
                    <a:pt x="462" y="227"/>
                    <a:pt x="482" y="223"/>
                  </a:cubicBezTo>
                  <a:cubicBezTo>
                    <a:pt x="502" y="219"/>
                    <a:pt x="536" y="242"/>
                    <a:pt x="550" y="247"/>
                  </a:cubicBezTo>
                </a:path>
              </a:pathLst>
            </a:custGeom>
            <a:noFill/>
            <a:ln w="19050">
              <a:solidFill>
                <a:srgbClr val="FF33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s-ES" sz="2400" smtClean="0">
                <a:solidFill>
                  <a:srgbClr val="000000"/>
                </a:solidFill>
                <a:latin typeface="Symbol" charset="0"/>
                <a:ea typeface="ＭＳ Ｐゴシック" charset="0"/>
              </a:endParaRPr>
            </a:p>
          </p:txBody>
        </p:sp>
        <p:sp>
          <p:nvSpPr>
            <p:cNvPr id="36877" name="Text Box 15"/>
            <p:cNvSpPr txBox="1">
              <a:spLocks noChangeArrowheads="1"/>
            </p:cNvSpPr>
            <p:nvPr/>
          </p:nvSpPr>
          <p:spPr bwMode="auto">
            <a:xfrm>
              <a:off x="4497" y="3383"/>
              <a:ext cx="27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fontAlgn="base" hangingPunct="1">
                <a:spcBef>
                  <a:spcPct val="0"/>
                </a:spcBef>
                <a:spcAft>
                  <a:spcPct val="0"/>
                </a:spcAft>
              </a:pPr>
              <a:r>
                <a:rPr lang="en-US" smtClean="0">
                  <a:solidFill>
                    <a:srgbClr val="000000"/>
                  </a:solidFill>
                  <a:latin typeface="Comic Sans MS" charset="0"/>
                  <a:sym typeface="Symbol" charset="0"/>
                </a:rPr>
                <a:t></a:t>
              </a:r>
              <a:r>
                <a:rPr lang="en-US" baseline="30000" smtClean="0">
                  <a:solidFill>
                    <a:srgbClr val="000000"/>
                  </a:solidFill>
                  <a:latin typeface="Comic Sans MS" charset="0"/>
                  <a:sym typeface="Symbol" charset="0"/>
                </a:rPr>
                <a:t>-</a:t>
              </a:r>
              <a:endParaRPr lang="en-US" smtClean="0">
                <a:solidFill>
                  <a:srgbClr val="000000"/>
                </a:solidFill>
                <a:latin typeface="Comic Sans MS" charset="0"/>
              </a:endParaRPr>
            </a:p>
          </p:txBody>
        </p:sp>
        <p:sp>
          <p:nvSpPr>
            <p:cNvPr id="36878" name="Text Box 16"/>
            <p:cNvSpPr txBox="1">
              <a:spLocks noChangeArrowheads="1"/>
            </p:cNvSpPr>
            <p:nvPr/>
          </p:nvSpPr>
          <p:spPr bwMode="auto">
            <a:xfrm>
              <a:off x="4454" y="3133"/>
              <a:ext cx="3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fontAlgn="base" hangingPunct="1">
                <a:spcBef>
                  <a:spcPct val="0"/>
                </a:spcBef>
                <a:spcAft>
                  <a:spcPct val="0"/>
                </a:spcAft>
              </a:pPr>
              <a:r>
                <a:rPr lang="en-US" smtClean="0">
                  <a:solidFill>
                    <a:srgbClr val="000000"/>
                  </a:solidFill>
                  <a:latin typeface="Comic Sans MS" charset="0"/>
                  <a:sym typeface="Symbol" charset="0"/>
                </a:rPr>
                <a:t></a:t>
              </a:r>
              <a:r>
                <a:rPr lang="en-US" baseline="30000" smtClean="0">
                  <a:solidFill>
                    <a:srgbClr val="000000"/>
                  </a:solidFill>
                  <a:latin typeface="Comic Sans MS" charset="0"/>
                  <a:sym typeface="Symbol" charset="0"/>
                </a:rPr>
                <a:t>0</a:t>
              </a:r>
              <a:endParaRPr lang="en-US" smtClean="0">
                <a:solidFill>
                  <a:srgbClr val="000000"/>
                </a:solidFill>
                <a:latin typeface="Comic Sans MS" charset="0"/>
              </a:endParaRPr>
            </a:p>
          </p:txBody>
        </p:sp>
        <p:sp>
          <p:nvSpPr>
            <p:cNvPr id="36879" name="Text Box 17"/>
            <p:cNvSpPr txBox="1">
              <a:spLocks noChangeArrowheads="1"/>
            </p:cNvSpPr>
            <p:nvPr/>
          </p:nvSpPr>
          <p:spPr bwMode="auto">
            <a:xfrm>
              <a:off x="4361" y="3522"/>
              <a:ext cx="2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fontAlgn="base" hangingPunct="1">
                <a:spcBef>
                  <a:spcPct val="0"/>
                </a:spcBef>
                <a:spcAft>
                  <a:spcPct val="0"/>
                </a:spcAft>
              </a:pPr>
              <a:r>
                <a:rPr lang="en-US" smtClean="0">
                  <a:solidFill>
                    <a:srgbClr val="000000"/>
                  </a:solidFill>
                  <a:latin typeface="Comic Sans MS" charset="0"/>
                  <a:sym typeface="Symbol" charset="0"/>
                </a:rPr>
                <a:t></a:t>
              </a:r>
              <a:r>
                <a:rPr lang="en-US" baseline="30000" smtClean="0">
                  <a:solidFill>
                    <a:srgbClr val="000000"/>
                  </a:solidFill>
                  <a:latin typeface="Comic Sans MS" charset="0"/>
                  <a:sym typeface="Symbol" charset="0"/>
                </a:rPr>
                <a:t>+</a:t>
              </a:r>
              <a:endParaRPr lang="en-US" smtClean="0">
                <a:solidFill>
                  <a:srgbClr val="000000"/>
                </a:solidFill>
                <a:latin typeface="Comic Sans MS" charset="0"/>
              </a:endParaRPr>
            </a:p>
          </p:txBody>
        </p:sp>
        <p:sp>
          <p:nvSpPr>
            <p:cNvPr id="36880" name="Rectangle 18"/>
            <p:cNvSpPr>
              <a:spLocks noChangeArrowheads="1"/>
            </p:cNvSpPr>
            <p:nvPr/>
          </p:nvSpPr>
          <p:spPr bwMode="auto">
            <a:xfrm>
              <a:off x="4797" y="3112"/>
              <a:ext cx="78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p>
              <a:pPr fontAlgn="base">
                <a:spcBef>
                  <a:spcPct val="0"/>
                </a:spcBef>
                <a:spcAft>
                  <a:spcPct val="0"/>
                </a:spcAft>
              </a:pPr>
              <a:r>
                <a:rPr lang="de-DE" sz="2800" smtClean="0">
                  <a:solidFill>
                    <a:srgbClr val="000000"/>
                  </a:solidFill>
                  <a:latin typeface="Comic Sans MS" charset="0"/>
                  <a:ea typeface="ＭＳ Ｐゴシック" charset="0"/>
                  <a:sym typeface="Symbol" charset="0"/>
                </a:rPr>
                <a:t> </a:t>
              </a:r>
              <a:r>
                <a:rPr lang="de-DE" sz="2000" smtClean="0">
                  <a:solidFill>
                    <a:srgbClr val="000000"/>
                  </a:solidFill>
                  <a:latin typeface="Comic Sans MS" charset="0"/>
                  <a:ea typeface="ＭＳ Ｐゴシック" charset="0"/>
                  <a:sym typeface="Symbol" charset="0"/>
                </a:rPr>
                <a:t>(TeV)</a:t>
              </a:r>
              <a:endParaRPr lang="en-US" sz="2000" smtClean="0">
                <a:solidFill>
                  <a:srgbClr val="000000"/>
                </a:solidFill>
                <a:latin typeface="Comic Sans MS" charset="0"/>
                <a:ea typeface="ＭＳ Ｐゴシック" charset="0"/>
                <a:sym typeface="Symbol" charset="0"/>
              </a:endParaRPr>
            </a:p>
          </p:txBody>
        </p:sp>
        <p:sp>
          <p:nvSpPr>
            <p:cNvPr id="36881" name="Rectangle 19"/>
            <p:cNvSpPr>
              <a:spLocks noChangeArrowheads="1"/>
            </p:cNvSpPr>
            <p:nvPr/>
          </p:nvSpPr>
          <p:spPr bwMode="auto">
            <a:xfrm>
              <a:off x="3264" y="2939"/>
              <a:ext cx="8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p>
              <a:pPr fontAlgn="base">
                <a:spcBef>
                  <a:spcPct val="0"/>
                </a:spcBef>
                <a:spcAft>
                  <a:spcPct val="0"/>
                </a:spcAft>
              </a:pPr>
              <a:r>
                <a:rPr lang="de-DE" sz="2400" smtClean="0">
                  <a:solidFill>
                    <a:srgbClr val="000000"/>
                  </a:solidFill>
                  <a:latin typeface="Comic Sans MS" charset="0"/>
                  <a:ea typeface="ＭＳ Ｐゴシック" charset="0"/>
                  <a:sym typeface="Symbol" charset="0"/>
                </a:rPr>
                <a:t>p</a:t>
              </a:r>
              <a:r>
                <a:rPr lang="de-DE" sz="2400" baseline="30000" smtClean="0">
                  <a:solidFill>
                    <a:srgbClr val="000000"/>
                  </a:solidFill>
                  <a:latin typeface="Comic Sans MS" charset="0"/>
                  <a:ea typeface="ＭＳ Ｐゴシック" charset="0"/>
                  <a:sym typeface="Symbol" charset="0"/>
                </a:rPr>
                <a:t>+</a:t>
              </a:r>
              <a:r>
                <a:rPr lang="de-DE" sz="2000" smtClean="0">
                  <a:solidFill>
                    <a:srgbClr val="000000"/>
                  </a:solidFill>
                  <a:latin typeface="Comic Sans MS" charset="0"/>
                  <a:ea typeface="ＭＳ Ｐゴシック" charset="0"/>
                  <a:sym typeface="Symbol" charset="0"/>
                </a:rPr>
                <a:t> (&gt;&gt;TeV)</a:t>
              </a:r>
              <a:endParaRPr lang="en-US" sz="2000" smtClean="0">
                <a:solidFill>
                  <a:srgbClr val="000000"/>
                </a:solidFill>
                <a:latin typeface="Comic Sans MS" charset="0"/>
                <a:ea typeface="ＭＳ Ｐゴシック" charset="0"/>
                <a:sym typeface="Symbol" charset="0"/>
              </a:endParaRPr>
            </a:p>
          </p:txBody>
        </p:sp>
        <p:sp>
          <p:nvSpPr>
            <p:cNvPr id="36882" name="Text Box 20"/>
            <p:cNvSpPr txBox="1">
              <a:spLocks noChangeArrowheads="1"/>
            </p:cNvSpPr>
            <p:nvPr/>
          </p:nvSpPr>
          <p:spPr bwMode="auto">
            <a:xfrm>
              <a:off x="3625" y="3317"/>
              <a:ext cx="63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fontAlgn="base" hangingPunct="1">
                <a:spcBef>
                  <a:spcPct val="0"/>
                </a:spcBef>
                <a:spcAft>
                  <a:spcPct val="0"/>
                </a:spcAft>
              </a:pPr>
              <a:r>
                <a:rPr lang="en-US" sz="2000" smtClean="0">
                  <a:solidFill>
                    <a:srgbClr val="000000"/>
                  </a:solidFill>
                  <a:latin typeface="Comic Sans MS" charset="0"/>
                </a:rPr>
                <a:t>matter</a:t>
              </a:r>
            </a:p>
          </p:txBody>
        </p:sp>
        <p:sp>
          <p:nvSpPr>
            <p:cNvPr id="36883" name="Text Box 21"/>
            <p:cNvSpPr txBox="1">
              <a:spLocks noChangeArrowheads="1"/>
            </p:cNvSpPr>
            <p:nvPr/>
          </p:nvSpPr>
          <p:spPr bwMode="auto">
            <a:xfrm>
              <a:off x="3328" y="2799"/>
              <a:ext cx="176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fontAlgn="base" hangingPunct="1">
                <a:lnSpc>
                  <a:spcPct val="80000"/>
                </a:lnSpc>
                <a:spcBef>
                  <a:spcPct val="0"/>
                </a:spcBef>
                <a:spcAft>
                  <a:spcPct val="0"/>
                </a:spcAft>
              </a:pPr>
              <a:r>
                <a:rPr lang="en-US" sz="2000" b="1" smtClean="0">
                  <a:solidFill>
                    <a:srgbClr val="39A333"/>
                  </a:solidFill>
                  <a:latin typeface="Comic Sans MS" charset="0"/>
                </a:rPr>
                <a:t>hadronic acceleration</a:t>
              </a:r>
            </a:p>
          </p:txBody>
        </p:sp>
      </p:grpSp>
    </p:spTree>
    <p:extLst>
      <p:ext uri="{BB962C8B-B14F-4D97-AF65-F5344CB8AC3E}">
        <p14:creationId xmlns:p14="http://schemas.microsoft.com/office/powerpoint/2010/main" val="41951765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5562600" y="3810000"/>
            <a:ext cx="2667000" cy="1308100"/>
            <a:chOff x="3456" y="2688"/>
            <a:chExt cx="1680" cy="824"/>
          </a:xfrm>
        </p:grpSpPr>
        <p:sp>
          <p:nvSpPr>
            <p:cNvPr id="37932" name="Freeform 6"/>
            <p:cNvSpPr>
              <a:spLocks/>
            </p:cNvSpPr>
            <p:nvPr/>
          </p:nvSpPr>
          <p:spPr bwMode="auto">
            <a:xfrm>
              <a:off x="3456" y="2688"/>
              <a:ext cx="768" cy="824"/>
            </a:xfrm>
            <a:custGeom>
              <a:avLst/>
              <a:gdLst>
                <a:gd name="T0" fmla="*/ 0 w 768"/>
                <a:gd name="T1" fmla="*/ 824 h 824"/>
                <a:gd name="T2" fmla="*/ 96 w 768"/>
                <a:gd name="T3" fmla="*/ 536 h 824"/>
                <a:gd name="T4" fmla="*/ 288 w 768"/>
                <a:gd name="T5" fmla="*/ 152 h 824"/>
                <a:gd name="T6" fmla="*/ 528 w 768"/>
                <a:gd name="T7" fmla="*/ 104 h 824"/>
                <a:gd name="T8" fmla="*/ 768 w 768"/>
                <a:gd name="T9" fmla="*/ 776 h 824"/>
                <a:gd name="T10" fmla="*/ 0 60000 65536"/>
                <a:gd name="T11" fmla="*/ 0 60000 65536"/>
                <a:gd name="T12" fmla="*/ 0 60000 65536"/>
                <a:gd name="T13" fmla="*/ 0 60000 65536"/>
                <a:gd name="T14" fmla="*/ 0 60000 65536"/>
                <a:gd name="T15" fmla="*/ 0 w 768"/>
                <a:gd name="T16" fmla="*/ 0 h 824"/>
                <a:gd name="T17" fmla="*/ 768 w 768"/>
                <a:gd name="T18" fmla="*/ 824 h 824"/>
              </a:gdLst>
              <a:ahLst/>
              <a:cxnLst>
                <a:cxn ang="T10">
                  <a:pos x="T0" y="T1"/>
                </a:cxn>
                <a:cxn ang="T11">
                  <a:pos x="T2" y="T3"/>
                </a:cxn>
                <a:cxn ang="T12">
                  <a:pos x="T4" y="T5"/>
                </a:cxn>
                <a:cxn ang="T13">
                  <a:pos x="T6" y="T7"/>
                </a:cxn>
                <a:cxn ang="T14">
                  <a:pos x="T8" y="T9"/>
                </a:cxn>
              </a:cxnLst>
              <a:rect l="T15" t="T16" r="T17" b="T18"/>
              <a:pathLst>
                <a:path w="768" h="824">
                  <a:moveTo>
                    <a:pt x="0" y="824"/>
                  </a:moveTo>
                  <a:cubicBezTo>
                    <a:pt x="24" y="736"/>
                    <a:pt x="48" y="648"/>
                    <a:pt x="96" y="536"/>
                  </a:cubicBezTo>
                  <a:cubicBezTo>
                    <a:pt x="144" y="424"/>
                    <a:pt x="216" y="224"/>
                    <a:pt x="288" y="152"/>
                  </a:cubicBezTo>
                  <a:cubicBezTo>
                    <a:pt x="360" y="80"/>
                    <a:pt x="448" y="0"/>
                    <a:pt x="528" y="104"/>
                  </a:cubicBezTo>
                  <a:cubicBezTo>
                    <a:pt x="608" y="208"/>
                    <a:pt x="688" y="492"/>
                    <a:pt x="768" y="776"/>
                  </a:cubicBezTo>
                </a:path>
              </a:pathLst>
            </a:custGeom>
            <a:noFill/>
            <a:ln w="38100">
              <a:solidFill>
                <a:srgbClr val="F41C0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s-ES" sz="2400" smtClean="0">
                <a:solidFill>
                  <a:srgbClr val="000000"/>
                </a:solidFill>
                <a:latin typeface="Symbol" charset="0"/>
                <a:ea typeface="ＭＳ Ｐゴシック" charset="0"/>
              </a:endParaRPr>
            </a:p>
          </p:txBody>
        </p:sp>
        <p:sp>
          <p:nvSpPr>
            <p:cNvPr id="37933" name="Freeform 7"/>
            <p:cNvSpPr>
              <a:spLocks/>
            </p:cNvSpPr>
            <p:nvPr/>
          </p:nvSpPr>
          <p:spPr bwMode="auto">
            <a:xfrm>
              <a:off x="4368" y="2688"/>
              <a:ext cx="768" cy="824"/>
            </a:xfrm>
            <a:custGeom>
              <a:avLst/>
              <a:gdLst>
                <a:gd name="T0" fmla="*/ 0 w 768"/>
                <a:gd name="T1" fmla="*/ 824 h 824"/>
                <a:gd name="T2" fmla="*/ 96 w 768"/>
                <a:gd name="T3" fmla="*/ 536 h 824"/>
                <a:gd name="T4" fmla="*/ 288 w 768"/>
                <a:gd name="T5" fmla="*/ 152 h 824"/>
                <a:gd name="T6" fmla="*/ 528 w 768"/>
                <a:gd name="T7" fmla="*/ 104 h 824"/>
                <a:gd name="T8" fmla="*/ 768 w 768"/>
                <a:gd name="T9" fmla="*/ 776 h 824"/>
                <a:gd name="T10" fmla="*/ 0 60000 65536"/>
                <a:gd name="T11" fmla="*/ 0 60000 65536"/>
                <a:gd name="T12" fmla="*/ 0 60000 65536"/>
                <a:gd name="T13" fmla="*/ 0 60000 65536"/>
                <a:gd name="T14" fmla="*/ 0 60000 65536"/>
                <a:gd name="T15" fmla="*/ 0 w 768"/>
                <a:gd name="T16" fmla="*/ 0 h 824"/>
                <a:gd name="T17" fmla="*/ 768 w 768"/>
                <a:gd name="T18" fmla="*/ 824 h 824"/>
              </a:gdLst>
              <a:ahLst/>
              <a:cxnLst>
                <a:cxn ang="T10">
                  <a:pos x="T0" y="T1"/>
                </a:cxn>
                <a:cxn ang="T11">
                  <a:pos x="T2" y="T3"/>
                </a:cxn>
                <a:cxn ang="T12">
                  <a:pos x="T4" y="T5"/>
                </a:cxn>
                <a:cxn ang="T13">
                  <a:pos x="T6" y="T7"/>
                </a:cxn>
                <a:cxn ang="T14">
                  <a:pos x="T8" y="T9"/>
                </a:cxn>
              </a:cxnLst>
              <a:rect l="T15" t="T16" r="T17" b="T18"/>
              <a:pathLst>
                <a:path w="768" h="824">
                  <a:moveTo>
                    <a:pt x="0" y="824"/>
                  </a:moveTo>
                  <a:cubicBezTo>
                    <a:pt x="24" y="736"/>
                    <a:pt x="48" y="648"/>
                    <a:pt x="96" y="536"/>
                  </a:cubicBezTo>
                  <a:cubicBezTo>
                    <a:pt x="144" y="424"/>
                    <a:pt x="216" y="224"/>
                    <a:pt x="288" y="152"/>
                  </a:cubicBezTo>
                  <a:cubicBezTo>
                    <a:pt x="360" y="80"/>
                    <a:pt x="448" y="0"/>
                    <a:pt x="528" y="104"/>
                  </a:cubicBezTo>
                  <a:cubicBezTo>
                    <a:pt x="608" y="208"/>
                    <a:pt x="688" y="492"/>
                    <a:pt x="768" y="776"/>
                  </a:cubicBezTo>
                </a:path>
              </a:pathLst>
            </a:custGeom>
            <a:noFill/>
            <a:ln w="38100">
              <a:solidFill>
                <a:srgbClr val="004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s-ES" sz="2400" smtClean="0">
                <a:solidFill>
                  <a:srgbClr val="000000"/>
                </a:solidFill>
                <a:latin typeface="Symbol" charset="0"/>
                <a:ea typeface="ＭＳ Ｐゴシック" charset="0"/>
              </a:endParaRPr>
            </a:p>
          </p:txBody>
        </p:sp>
      </p:grpSp>
      <p:grpSp>
        <p:nvGrpSpPr>
          <p:cNvPr id="37891" name="Group 39"/>
          <p:cNvGrpSpPr>
            <a:grpSpLocks/>
          </p:cNvGrpSpPr>
          <p:nvPr/>
        </p:nvGrpSpPr>
        <p:grpSpPr bwMode="auto">
          <a:xfrm>
            <a:off x="4768851" y="2697163"/>
            <a:ext cx="4448175" cy="3173413"/>
            <a:chOff x="3004" y="1555"/>
            <a:chExt cx="2802" cy="1999"/>
          </a:xfrm>
        </p:grpSpPr>
        <p:grpSp>
          <p:nvGrpSpPr>
            <p:cNvPr id="37924" name="Group 9"/>
            <p:cNvGrpSpPr>
              <a:grpSpLocks/>
            </p:cNvGrpSpPr>
            <p:nvPr/>
          </p:nvGrpSpPr>
          <p:grpSpPr bwMode="auto">
            <a:xfrm>
              <a:off x="3004" y="1555"/>
              <a:ext cx="2802" cy="1999"/>
              <a:chOff x="3004" y="1911"/>
              <a:chExt cx="2802" cy="1999"/>
            </a:xfrm>
          </p:grpSpPr>
          <p:sp>
            <p:nvSpPr>
              <p:cNvPr id="814090" name="Rectangle 10"/>
              <p:cNvSpPr>
                <a:spLocks noChangeArrowheads="1"/>
              </p:cNvSpPr>
              <p:nvPr/>
            </p:nvSpPr>
            <p:spPr bwMode="auto">
              <a:xfrm>
                <a:off x="5232" y="3648"/>
                <a:ext cx="574" cy="252"/>
              </a:xfrm>
              <a:prstGeom prst="rect">
                <a:avLst/>
              </a:prstGeom>
              <a:noFill/>
              <a:ln w="38100">
                <a:noFill/>
                <a:miter lim="800000"/>
                <a:headEnd/>
                <a:tailEnd/>
              </a:ln>
              <a:effectLst/>
            </p:spPr>
            <p:txBody>
              <a:bodyPr wrap="none">
                <a:spAutoFit/>
              </a:bodyPr>
              <a:lstStyle/>
              <a:p>
                <a:pPr fontAlgn="base">
                  <a:spcBef>
                    <a:spcPct val="0"/>
                  </a:spcBef>
                  <a:spcAft>
                    <a:spcPct val="0"/>
                  </a:spcAft>
                  <a:defRPr/>
                </a:pPr>
                <a:r>
                  <a:rPr lang="en-US" sz="2000" b="1" dirty="0">
                    <a:solidFill>
                      <a:srgbClr val="000000"/>
                    </a:solidFill>
                    <a:latin typeface="Arial"/>
                    <a:ea typeface="ＭＳ Ｐゴシック" charset="0"/>
                  </a:rPr>
                  <a:t>log(E)</a:t>
                </a:r>
              </a:p>
            </p:txBody>
          </p:sp>
          <p:sp>
            <p:nvSpPr>
              <p:cNvPr id="814091" name="Rectangle 11"/>
              <p:cNvSpPr>
                <a:spLocks noChangeArrowheads="1"/>
              </p:cNvSpPr>
              <p:nvPr/>
            </p:nvSpPr>
            <p:spPr bwMode="auto">
              <a:xfrm rot="16200000">
                <a:off x="2326" y="2589"/>
                <a:ext cx="1607" cy="252"/>
              </a:xfrm>
              <a:prstGeom prst="rect">
                <a:avLst/>
              </a:prstGeom>
              <a:noFill/>
              <a:ln w="38100">
                <a:noFill/>
                <a:miter lim="800000"/>
                <a:headEnd/>
                <a:tailEnd/>
              </a:ln>
              <a:effectLst/>
            </p:spPr>
            <p:txBody>
              <a:bodyPr wrap="none">
                <a:spAutoFit/>
              </a:bodyPr>
              <a:lstStyle/>
              <a:p>
                <a:pPr fontAlgn="base">
                  <a:spcBef>
                    <a:spcPct val="0"/>
                  </a:spcBef>
                  <a:spcAft>
                    <a:spcPct val="0"/>
                  </a:spcAft>
                  <a:defRPr/>
                </a:pPr>
                <a:r>
                  <a:rPr lang="en-US" sz="2000" b="1" dirty="0">
                    <a:solidFill>
                      <a:srgbClr val="000000"/>
                    </a:solidFill>
                    <a:latin typeface="Arial"/>
                    <a:ea typeface="ＭＳ Ｐゴシック" charset="0"/>
                  </a:rPr>
                  <a:t>log(energy density)</a:t>
                </a:r>
              </a:p>
            </p:txBody>
          </p:sp>
          <p:sp>
            <p:nvSpPr>
              <p:cNvPr id="814092" name="Rectangle 12"/>
              <p:cNvSpPr>
                <a:spLocks noChangeArrowheads="1"/>
              </p:cNvSpPr>
              <p:nvPr/>
            </p:nvSpPr>
            <p:spPr bwMode="auto">
              <a:xfrm>
                <a:off x="3555" y="3677"/>
                <a:ext cx="1705" cy="233"/>
              </a:xfrm>
              <a:prstGeom prst="rect">
                <a:avLst/>
              </a:prstGeom>
              <a:noFill/>
              <a:ln w="38100">
                <a:noFill/>
                <a:miter lim="800000"/>
                <a:headEnd/>
                <a:tailEnd/>
              </a:ln>
              <a:effectLst/>
            </p:spPr>
            <p:txBody>
              <a:bodyPr wrap="none">
                <a:spAutoFit/>
              </a:bodyPr>
              <a:lstStyle/>
              <a:p>
                <a:pPr fontAlgn="base">
                  <a:spcBef>
                    <a:spcPct val="0"/>
                  </a:spcBef>
                  <a:spcAft>
                    <a:spcPct val="0"/>
                  </a:spcAft>
                  <a:defRPr/>
                </a:pPr>
                <a:r>
                  <a:rPr lang="en-US" dirty="0" err="1">
                    <a:solidFill>
                      <a:srgbClr val="000000"/>
                    </a:solidFill>
                    <a:latin typeface="Arial"/>
                    <a:ea typeface="ＭＳ Ｐゴシック" charset="0"/>
                  </a:rPr>
                  <a:t>eV</a:t>
                </a:r>
                <a:r>
                  <a:rPr lang="en-US" dirty="0">
                    <a:solidFill>
                      <a:srgbClr val="000000"/>
                    </a:solidFill>
                    <a:latin typeface="Arial"/>
                    <a:ea typeface="ＭＳ Ｐゴシック" charset="0"/>
                  </a:rPr>
                  <a:t>  </a:t>
                </a:r>
                <a:r>
                  <a:rPr lang="en-US" dirty="0" err="1">
                    <a:solidFill>
                      <a:srgbClr val="000000"/>
                    </a:solidFill>
                    <a:latin typeface="Arial"/>
                    <a:ea typeface="ＭＳ Ｐゴシック" charset="0"/>
                  </a:rPr>
                  <a:t>keV</a:t>
                </a:r>
                <a:r>
                  <a:rPr lang="en-US" dirty="0">
                    <a:solidFill>
                      <a:srgbClr val="000000"/>
                    </a:solidFill>
                    <a:latin typeface="Arial"/>
                    <a:ea typeface="ＭＳ Ｐゴシック" charset="0"/>
                  </a:rPr>
                  <a:t>  </a:t>
                </a:r>
                <a:r>
                  <a:rPr lang="en-US" dirty="0" err="1">
                    <a:solidFill>
                      <a:srgbClr val="000000"/>
                    </a:solidFill>
                    <a:latin typeface="Arial"/>
                    <a:ea typeface="ＭＳ Ｐゴシック" charset="0"/>
                  </a:rPr>
                  <a:t>MeV</a:t>
                </a:r>
                <a:r>
                  <a:rPr lang="en-US" dirty="0">
                    <a:solidFill>
                      <a:srgbClr val="000000"/>
                    </a:solidFill>
                    <a:latin typeface="Arial"/>
                    <a:ea typeface="ＭＳ Ｐゴシック" charset="0"/>
                  </a:rPr>
                  <a:t>  </a:t>
                </a:r>
                <a:r>
                  <a:rPr lang="en-US" dirty="0" err="1">
                    <a:solidFill>
                      <a:srgbClr val="000000"/>
                    </a:solidFill>
                    <a:latin typeface="Arial"/>
                    <a:ea typeface="ＭＳ Ｐゴシック" charset="0"/>
                  </a:rPr>
                  <a:t>GeV</a:t>
                </a:r>
                <a:r>
                  <a:rPr lang="en-US" dirty="0">
                    <a:solidFill>
                      <a:srgbClr val="000000"/>
                    </a:solidFill>
                    <a:latin typeface="Arial"/>
                    <a:ea typeface="ＭＳ Ｐゴシック" charset="0"/>
                  </a:rPr>
                  <a:t>  </a:t>
                </a:r>
                <a:r>
                  <a:rPr lang="en-US" dirty="0" err="1">
                    <a:solidFill>
                      <a:srgbClr val="000000"/>
                    </a:solidFill>
                    <a:latin typeface="Arial"/>
                    <a:ea typeface="ＭＳ Ｐゴシック" charset="0"/>
                  </a:rPr>
                  <a:t>TeV</a:t>
                </a:r>
                <a:endParaRPr lang="en-US" dirty="0">
                  <a:solidFill>
                    <a:srgbClr val="000000"/>
                  </a:solidFill>
                  <a:latin typeface="Arial"/>
                  <a:ea typeface="ＭＳ Ｐゴシック" charset="0"/>
                </a:endParaRPr>
              </a:p>
            </p:txBody>
          </p:sp>
          <p:sp>
            <p:nvSpPr>
              <p:cNvPr id="37930" name="Line 13"/>
              <p:cNvSpPr>
                <a:spLocks noChangeShapeType="1"/>
              </p:cNvSpPr>
              <p:nvPr/>
            </p:nvSpPr>
            <p:spPr bwMode="auto">
              <a:xfrm>
                <a:off x="3312" y="2160"/>
                <a:ext cx="0" cy="144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smtClean="0">
                  <a:solidFill>
                    <a:srgbClr val="000000"/>
                  </a:solidFill>
                  <a:latin typeface="Symbol" charset="0"/>
                  <a:ea typeface="ＭＳ Ｐゴシック" charset="0"/>
                </a:endParaRPr>
              </a:p>
            </p:txBody>
          </p:sp>
          <p:sp>
            <p:nvSpPr>
              <p:cNvPr id="37931" name="Line 14"/>
              <p:cNvSpPr>
                <a:spLocks noChangeShapeType="1"/>
              </p:cNvSpPr>
              <p:nvPr/>
            </p:nvSpPr>
            <p:spPr bwMode="auto">
              <a:xfrm>
                <a:off x="3312" y="3600"/>
                <a:ext cx="230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smtClean="0">
                  <a:solidFill>
                    <a:srgbClr val="000000"/>
                  </a:solidFill>
                  <a:latin typeface="Symbol" charset="0"/>
                  <a:ea typeface="ＭＳ Ｐゴシック" charset="0"/>
                </a:endParaRPr>
              </a:p>
            </p:txBody>
          </p:sp>
        </p:grpSp>
        <p:sp>
          <p:nvSpPr>
            <p:cNvPr id="814095" name="Rectangle 15"/>
            <p:cNvSpPr>
              <a:spLocks noChangeArrowheads="1"/>
            </p:cNvSpPr>
            <p:nvPr/>
          </p:nvSpPr>
          <p:spPr bwMode="auto">
            <a:xfrm>
              <a:off x="3759" y="2572"/>
              <a:ext cx="354" cy="291"/>
            </a:xfrm>
            <a:prstGeom prst="rect">
              <a:avLst/>
            </a:prstGeom>
            <a:noFill/>
            <a:ln w="38100">
              <a:noFill/>
              <a:miter lim="800000"/>
              <a:headEnd/>
              <a:tailEnd/>
            </a:ln>
            <a:effectLst/>
          </p:spPr>
          <p:txBody>
            <a:bodyPr wrap="none">
              <a:spAutoFit/>
            </a:bodyPr>
            <a:lstStyle/>
            <a:p>
              <a:pPr fontAlgn="base">
                <a:spcBef>
                  <a:spcPct val="0"/>
                </a:spcBef>
                <a:spcAft>
                  <a:spcPct val="0"/>
                </a:spcAft>
                <a:defRPr/>
              </a:pPr>
              <a:r>
                <a:rPr lang="en-US" sz="2400" b="1" dirty="0" err="1">
                  <a:solidFill>
                    <a:srgbClr val="F41C05"/>
                  </a:solidFill>
                  <a:latin typeface="Arial"/>
                  <a:ea typeface="ＭＳ Ｐゴシック" charset="0"/>
                </a:rPr>
                <a:t>Sy</a:t>
              </a:r>
              <a:endParaRPr lang="en-US" sz="2400" dirty="0">
                <a:solidFill>
                  <a:srgbClr val="000000"/>
                </a:solidFill>
                <a:latin typeface="Arial"/>
                <a:ea typeface="ＭＳ Ｐゴシック" charset="0"/>
              </a:endParaRPr>
            </a:p>
          </p:txBody>
        </p:sp>
        <p:sp>
          <p:nvSpPr>
            <p:cNvPr id="814096" name="Rectangle 16"/>
            <p:cNvSpPr>
              <a:spLocks noChangeArrowheads="1"/>
            </p:cNvSpPr>
            <p:nvPr/>
          </p:nvSpPr>
          <p:spPr bwMode="auto">
            <a:xfrm>
              <a:off x="4700" y="2572"/>
              <a:ext cx="310" cy="291"/>
            </a:xfrm>
            <a:prstGeom prst="rect">
              <a:avLst/>
            </a:prstGeom>
            <a:noFill/>
            <a:ln w="38100">
              <a:noFill/>
              <a:miter lim="800000"/>
              <a:headEnd/>
              <a:tailEnd/>
            </a:ln>
            <a:effectLst/>
          </p:spPr>
          <p:txBody>
            <a:bodyPr wrap="none">
              <a:spAutoFit/>
            </a:bodyPr>
            <a:lstStyle/>
            <a:p>
              <a:pPr fontAlgn="base">
                <a:spcBef>
                  <a:spcPct val="0"/>
                </a:spcBef>
                <a:spcAft>
                  <a:spcPct val="0"/>
                </a:spcAft>
                <a:defRPr/>
              </a:pPr>
              <a:r>
                <a:rPr lang="en-US" sz="2400" b="1" dirty="0">
                  <a:solidFill>
                    <a:srgbClr val="000099"/>
                  </a:solidFill>
                  <a:latin typeface="Arial"/>
                  <a:ea typeface="ＭＳ Ｐゴシック" charset="0"/>
                </a:rPr>
                <a:t>IC</a:t>
              </a:r>
              <a:endParaRPr lang="en-US" sz="2400" dirty="0">
                <a:solidFill>
                  <a:srgbClr val="000099"/>
                </a:solidFill>
                <a:latin typeface="Arial"/>
                <a:ea typeface="ＭＳ Ｐゴシック" charset="0"/>
              </a:endParaRPr>
            </a:p>
          </p:txBody>
        </p:sp>
      </p:grpSp>
      <p:grpSp>
        <p:nvGrpSpPr>
          <p:cNvPr id="5" name="Group 37"/>
          <p:cNvGrpSpPr>
            <a:grpSpLocks/>
          </p:cNvGrpSpPr>
          <p:nvPr/>
        </p:nvGrpSpPr>
        <p:grpSpPr bwMode="auto">
          <a:xfrm>
            <a:off x="6172200" y="2971800"/>
            <a:ext cx="1371600" cy="838200"/>
            <a:chOff x="3888" y="1728"/>
            <a:chExt cx="864" cy="528"/>
          </a:xfrm>
        </p:grpSpPr>
        <p:sp>
          <p:nvSpPr>
            <p:cNvPr id="37922" name="Line 31"/>
            <p:cNvSpPr>
              <a:spLocks noChangeShapeType="1"/>
            </p:cNvSpPr>
            <p:nvPr/>
          </p:nvSpPr>
          <p:spPr bwMode="auto">
            <a:xfrm flipV="1">
              <a:off x="3888" y="1920"/>
              <a:ext cx="0" cy="336"/>
            </a:xfrm>
            <a:prstGeom prst="line">
              <a:avLst/>
            </a:prstGeom>
            <a:noFill/>
            <a:ln w="50800">
              <a:solidFill>
                <a:srgbClr val="F41C05"/>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smtClean="0">
                <a:solidFill>
                  <a:srgbClr val="000000"/>
                </a:solidFill>
                <a:latin typeface="Symbol" charset="0"/>
                <a:ea typeface="ＭＳ Ｐゴシック" charset="0"/>
              </a:endParaRPr>
            </a:p>
          </p:txBody>
        </p:sp>
        <p:sp>
          <p:nvSpPr>
            <p:cNvPr id="37923" name="Line 32"/>
            <p:cNvSpPr>
              <a:spLocks noChangeShapeType="1"/>
            </p:cNvSpPr>
            <p:nvPr/>
          </p:nvSpPr>
          <p:spPr bwMode="auto">
            <a:xfrm flipV="1">
              <a:off x="4752" y="1728"/>
              <a:ext cx="0" cy="528"/>
            </a:xfrm>
            <a:prstGeom prst="line">
              <a:avLst/>
            </a:prstGeom>
            <a:noFill/>
            <a:ln w="50800">
              <a:solidFill>
                <a:srgbClr val="00408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smtClean="0">
                <a:solidFill>
                  <a:srgbClr val="000000"/>
                </a:solidFill>
                <a:latin typeface="Symbol" charset="0"/>
                <a:ea typeface="ＭＳ Ｐゴシック" charset="0"/>
              </a:endParaRPr>
            </a:p>
          </p:txBody>
        </p:sp>
      </p:grpSp>
      <p:grpSp>
        <p:nvGrpSpPr>
          <p:cNvPr id="6" name="Group 38"/>
          <p:cNvGrpSpPr>
            <a:grpSpLocks/>
          </p:cNvGrpSpPr>
          <p:nvPr/>
        </p:nvGrpSpPr>
        <p:grpSpPr bwMode="auto">
          <a:xfrm>
            <a:off x="6477000" y="3048000"/>
            <a:ext cx="1828800" cy="730250"/>
            <a:chOff x="4080" y="1776"/>
            <a:chExt cx="1152" cy="460"/>
          </a:xfrm>
        </p:grpSpPr>
        <p:sp>
          <p:nvSpPr>
            <p:cNvPr id="37920" name="Line 34"/>
            <p:cNvSpPr>
              <a:spLocks noChangeShapeType="1"/>
            </p:cNvSpPr>
            <p:nvPr/>
          </p:nvSpPr>
          <p:spPr bwMode="auto">
            <a:xfrm flipV="1">
              <a:off x="4080" y="1920"/>
              <a:ext cx="144" cy="316"/>
            </a:xfrm>
            <a:prstGeom prst="line">
              <a:avLst/>
            </a:prstGeom>
            <a:noFill/>
            <a:ln w="508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smtClean="0">
                <a:solidFill>
                  <a:srgbClr val="000000"/>
                </a:solidFill>
                <a:latin typeface="Symbol" charset="0"/>
                <a:ea typeface="ＭＳ Ｐゴシック" charset="0"/>
              </a:endParaRPr>
            </a:p>
          </p:txBody>
        </p:sp>
        <p:sp>
          <p:nvSpPr>
            <p:cNvPr id="37921" name="Line 35"/>
            <p:cNvSpPr>
              <a:spLocks noChangeShapeType="1"/>
            </p:cNvSpPr>
            <p:nvPr/>
          </p:nvSpPr>
          <p:spPr bwMode="auto">
            <a:xfrm flipV="1">
              <a:off x="4944" y="1776"/>
              <a:ext cx="288" cy="460"/>
            </a:xfrm>
            <a:prstGeom prst="line">
              <a:avLst/>
            </a:prstGeom>
            <a:noFill/>
            <a:ln w="50800">
              <a:solidFill>
                <a:srgbClr val="00408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smtClean="0">
                <a:solidFill>
                  <a:srgbClr val="000000"/>
                </a:solidFill>
                <a:latin typeface="Symbol" charset="0"/>
                <a:ea typeface="ＭＳ Ｐゴシック" charset="0"/>
              </a:endParaRPr>
            </a:p>
          </p:txBody>
        </p:sp>
      </p:grpSp>
      <p:sp>
        <p:nvSpPr>
          <p:cNvPr id="37894" name="53 CuadroTexto"/>
          <p:cNvSpPr txBox="1">
            <a:spLocks noChangeArrowheads="1"/>
          </p:cNvSpPr>
          <p:nvPr/>
        </p:nvSpPr>
        <p:spPr bwMode="auto">
          <a:xfrm>
            <a:off x="714375" y="785813"/>
            <a:ext cx="77866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fontAlgn="base" hangingPunct="1">
              <a:spcBef>
                <a:spcPct val="0"/>
              </a:spcBef>
              <a:spcAft>
                <a:spcPct val="0"/>
              </a:spcAft>
            </a:pPr>
            <a:r>
              <a:rPr lang="en-GB" smtClean="0">
                <a:solidFill>
                  <a:srgbClr val="FF0000"/>
                </a:solidFill>
                <a:latin typeface="Arial" charset="0"/>
              </a:rPr>
              <a:t> - electron accelerators:</a:t>
            </a:r>
          </a:p>
          <a:p>
            <a:pPr eaLnBrk="1" fontAlgn="base" hangingPunct="1">
              <a:spcBef>
                <a:spcPct val="0"/>
              </a:spcBef>
              <a:spcAft>
                <a:spcPct val="0"/>
              </a:spcAft>
            </a:pPr>
            <a:r>
              <a:rPr lang="en-GB" smtClean="0">
                <a:solidFill>
                  <a:srgbClr val="000000"/>
                </a:solidFill>
                <a:latin typeface="Arial" charset="0"/>
              </a:rPr>
              <a:t>              synchrotron:  e B -&gt; e gamma</a:t>
            </a:r>
          </a:p>
          <a:p>
            <a:pPr eaLnBrk="1" fontAlgn="base" hangingPunct="1">
              <a:spcBef>
                <a:spcPct val="0"/>
              </a:spcBef>
              <a:spcAft>
                <a:spcPct val="0"/>
              </a:spcAft>
            </a:pPr>
            <a:r>
              <a:rPr lang="en-GB" smtClean="0">
                <a:solidFill>
                  <a:srgbClr val="000000"/>
                </a:solidFill>
                <a:latin typeface="Arial" charset="0"/>
              </a:rPr>
              <a:t>          + inverse Compton:  e gamma -&gt; gamma e</a:t>
            </a:r>
            <a:endParaRPr lang="es-ES" smtClean="0">
              <a:solidFill>
                <a:srgbClr val="000000"/>
              </a:solidFill>
            </a:endParaRPr>
          </a:p>
        </p:txBody>
      </p:sp>
      <p:grpSp>
        <p:nvGrpSpPr>
          <p:cNvPr id="37895" name="Group 56"/>
          <p:cNvGrpSpPr>
            <a:grpSpLocks/>
          </p:cNvGrpSpPr>
          <p:nvPr/>
        </p:nvGrpSpPr>
        <p:grpSpPr bwMode="auto">
          <a:xfrm>
            <a:off x="214313" y="2643188"/>
            <a:ext cx="4429125" cy="2857500"/>
            <a:chOff x="96" y="2688"/>
            <a:chExt cx="2726" cy="1341"/>
          </a:xfrm>
        </p:grpSpPr>
        <p:sp>
          <p:nvSpPr>
            <p:cNvPr id="37896" name="Rectangle 25"/>
            <p:cNvSpPr>
              <a:spLocks noChangeArrowheads="1"/>
            </p:cNvSpPr>
            <p:nvPr/>
          </p:nvSpPr>
          <p:spPr bwMode="auto">
            <a:xfrm>
              <a:off x="101" y="2694"/>
              <a:ext cx="2686" cy="1335"/>
            </a:xfrm>
            <a:prstGeom prst="rect">
              <a:avLst/>
            </a:prstGeom>
            <a:solidFill>
              <a:schemeClr val="tx1">
                <a:alpha val="20000"/>
              </a:schemeClr>
            </a:solidFill>
            <a:ln w="19050">
              <a:solidFill>
                <a:schemeClr val="tx1"/>
              </a:solidFill>
              <a:miter lim="800000"/>
              <a:headEnd/>
              <a:tailEnd/>
            </a:ln>
          </p:spPr>
          <p:txBody>
            <a:bodyPr wrap="none" anchor="ctr"/>
            <a:lstStyle/>
            <a:p>
              <a:pPr fontAlgn="base">
                <a:spcBef>
                  <a:spcPct val="0"/>
                </a:spcBef>
                <a:spcAft>
                  <a:spcPct val="0"/>
                </a:spcAft>
              </a:pPr>
              <a:endParaRPr lang="es-ES" sz="2400" smtClean="0">
                <a:solidFill>
                  <a:srgbClr val="000000"/>
                </a:solidFill>
                <a:latin typeface="Symbol" charset="0"/>
                <a:ea typeface="ＭＳ Ｐゴシック" charset="0"/>
              </a:endParaRPr>
            </a:p>
          </p:txBody>
        </p:sp>
        <p:sp>
          <p:nvSpPr>
            <p:cNvPr id="37897" name="Freeform 26"/>
            <p:cNvSpPr>
              <a:spLocks/>
            </p:cNvSpPr>
            <p:nvPr/>
          </p:nvSpPr>
          <p:spPr bwMode="auto">
            <a:xfrm>
              <a:off x="518" y="3126"/>
              <a:ext cx="1158" cy="432"/>
            </a:xfrm>
            <a:custGeom>
              <a:avLst/>
              <a:gdLst>
                <a:gd name="T0" fmla="*/ 0 w 1200"/>
                <a:gd name="T1" fmla="*/ 0 h 528"/>
                <a:gd name="T2" fmla="*/ 789 w 1200"/>
                <a:gd name="T3" fmla="*/ 128 h 528"/>
                <a:gd name="T4" fmla="*/ 1117 w 1200"/>
                <a:gd name="T5" fmla="*/ 353 h 528"/>
                <a:gd name="T6" fmla="*/ 0 60000 65536"/>
                <a:gd name="T7" fmla="*/ 0 60000 65536"/>
                <a:gd name="T8" fmla="*/ 0 60000 65536"/>
                <a:gd name="T9" fmla="*/ 0 w 1200"/>
                <a:gd name="T10" fmla="*/ 0 h 528"/>
                <a:gd name="T11" fmla="*/ 1200 w 1200"/>
                <a:gd name="T12" fmla="*/ 528 h 528"/>
              </a:gdLst>
              <a:ahLst/>
              <a:cxnLst>
                <a:cxn ang="T6">
                  <a:pos x="T0" y="T1"/>
                </a:cxn>
                <a:cxn ang="T7">
                  <a:pos x="T2" y="T3"/>
                </a:cxn>
                <a:cxn ang="T8">
                  <a:pos x="T4" y="T5"/>
                </a:cxn>
              </a:cxnLst>
              <a:rect l="T9" t="T10" r="T11" b="T12"/>
              <a:pathLst>
                <a:path w="1200" h="528">
                  <a:moveTo>
                    <a:pt x="0" y="0"/>
                  </a:moveTo>
                  <a:cubicBezTo>
                    <a:pt x="141" y="32"/>
                    <a:pt x="552" y="16"/>
                    <a:pt x="848" y="192"/>
                  </a:cubicBezTo>
                  <a:cubicBezTo>
                    <a:pt x="1144" y="368"/>
                    <a:pt x="1122" y="475"/>
                    <a:pt x="1200" y="528"/>
                  </a:cubicBezTo>
                </a:path>
              </a:pathLst>
            </a:custGeom>
            <a:noFill/>
            <a:ln w="19050">
              <a:solidFill>
                <a:srgbClr val="00408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s-ES" sz="2400" smtClean="0">
                <a:solidFill>
                  <a:srgbClr val="000000"/>
                </a:solidFill>
                <a:latin typeface="Symbol" charset="0"/>
                <a:ea typeface="ＭＳ Ｐゴシック" charset="0"/>
              </a:endParaRPr>
            </a:p>
          </p:txBody>
        </p:sp>
        <p:sp>
          <p:nvSpPr>
            <p:cNvPr id="37898" name="Freeform 27"/>
            <p:cNvSpPr>
              <a:spLocks/>
            </p:cNvSpPr>
            <p:nvPr/>
          </p:nvSpPr>
          <p:spPr bwMode="auto">
            <a:xfrm>
              <a:off x="1305" y="3165"/>
              <a:ext cx="973" cy="118"/>
            </a:xfrm>
            <a:custGeom>
              <a:avLst/>
              <a:gdLst>
                <a:gd name="T0" fmla="*/ 0 w 1128"/>
                <a:gd name="T1" fmla="*/ 114 h 113"/>
                <a:gd name="T2" fmla="*/ 90 w 1128"/>
                <a:gd name="T3" fmla="*/ 0 h 113"/>
                <a:gd name="T4" fmla="*/ 179 w 1128"/>
                <a:gd name="T5" fmla="*/ 114 h 113"/>
                <a:gd name="T6" fmla="*/ 286 w 1128"/>
                <a:gd name="T7" fmla="*/ 8 h 113"/>
                <a:gd name="T8" fmla="*/ 357 w 1128"/>
                <a:gd name="T9" fmla="*/ 114 h 113"/>
                <a:gd name="T10" fmla="*/ 464 w 1128"/>
                <a:gd name="T11" fmla="*/ 8 h 113"/>
                <a:gd name="T12" fmla="*/ 536 w 1128"/>
                <a:gd name="T13" fmla="*/ 114 h 113"/>
                <a:gd name="T14" fmla="*/ 643 w 1128"/>
                <a:gd name="T15" fmla="*/ 8 h 113"/>
                <a:gd name="T16" fmla="*/ 714 w 1128"/>
                <a:gd name="T17" fmla="*/ 114 h 113"/>
                <a:gd name="T18" fmla="*/ 774 w 1128"/>
                <a:gd name="T19" fmla="*/ 70 h 113"/>
                <a:gd name="T20" fmla="*/ 839 w 1128"/>
                <a:gd name="T21" fmla="*/ 61 h 1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8"/>
                <a:gd name="T34" fmla="*/ 0 h 113"/>
                <a:gd name="T35" fmla="*/ 1128 w 1128"/>
                <a:gd name="T36" fmla="*/ 113 h 1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8" h="113">
                  <a:moveTo>
                    <a:pt x="0" y="104"/>
                  </a:moveTo>
                  <a:cubicBezTo>
                    <a:pt x="20" y="87"/>
                    <a:pt x="80" y="0"/>
                    <a:pt x="120" y="0"/>
                  </a:cubicBezTo>
                  <a:cubicBezTo>
                    <a:pt x="160" y="0"/>
                    <a:pt x="196" y="103"/>
                    <a:pt x="240" y="104"/>
                  </a:cubicBezTo>
                  <a:cubicBezTo>
                    <a:pt x="284" y="105"/>
                    <a:pt x="344" y="8"/>
                    <a:pt x="384" y="8"/>
                  </a:cubicBezTo>
                  <a:cubicBezTo>
                    <a:pt x="424" y="8"/>
                    <a:pt x="440" y="104"/>
                    <a:pt x="480" y="104"/>
                  </a:cubicBezTo>
                  <a:cubicBezTo>
                    <a:pt x="520" y="104"/>
                    <a:pt x="584" y="8"/>
                    <a:pt x="624" y="8"/>
                  </a:cubicBezTo>
                  <a:cubicBezTo>
                    <a:pt x="664" y="8"/>
                    <a:pt x="680" y="104"/>
                    <a:pt x="720" y="104"/>
                  </a:cubicBezTo>
                  <a:cubicBezTo>
                    <a:pt x="760" y="104"/>
                    <a:pt x="824" y="8"/>
                    <a:pt x="864" y="8"/>
                  </a:cubicBezTo>
                  <a:cubicBezTo>
                    <a:pt x="904" y="8"/>
                    <a:pt x="931" y="95"/>
                    <a:pt x="960" y="104"/>
                  </a:cubicBezTo>
                  <a:cubicBezTo>
                    <a:pt x="989" y="113"/>
                    <a:pt x="1012" y="72"/>
                    <a:pt x="1040" y="64"/>
                  </a:cubicBezTo>
                  <a:cubicBezTo>
                    <a:pt x="1068" y="56"/>
                    <a:pt x="1110" y="58"/>
                    <a:pt x="1128" y="56"/>
                  </a:cubicBezTo>
                </a:path>
              </a:pathLst>
            </a:custGeom>
            <a:noFill/>
            <a:ln w="19050">
              <a:solidFill>
                <a:srgbClr val="FF33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s-ES" sz="2400" smtClean="0">
                <a:solidFill>
                  <a:srgbClr val="000000"/>
                </a:solidFill>
                <a:latin typeface="Symbol" charset="0"/>
                <a:ea typeface="ＭＳ Ｐゴシック" charset="0"/>
              </a:endParaRPr>
            </a:p>
          </p:txBody>
        </p:sp>
        <p:sp>
          <p:nvSpPr>
            <p:cNvPr id="37899" name="Freeform 28"/>
            <p:cNvSpPr>
              <a:spLocks/>
            </p:cNvSpPr>
            <p:nvPr/>
          </p:nvSpPr>
          <p:spPr bwMode="auto">
            <a:xfrm>
              <a:off x="1305" y="3564"/>
              <a:ext cx="364" cy="386"/>
            </a:xfrm>
            <a:custGeom>
              <a:avLst/>
              <a:gdLst>
                <a:gd name="T0" fmla="*/ 0 w 442"/>
                <a:gd name="T1" fmla="*/ 276 h 535"/>
                <a:gd name="T2" fmla="*/ 113 w 442"/>
                <a:gd name="T3" fmla="*/ 255 h 535"/>
                <a:gd name="T4" fmla="*/ 128 w 442"/>
                <a:gd name="T5" fmla="*/ 136 h 535"/>
                <a:gd name="T6" fmla="*/ 240 w 442"/>
                <a:gd name="T7" fmla="*/ 117 h 535"/>
                <a:gd name="T8" fmla="*/ 259 w 442"/>
                <a:gd name="T9" fmla="*/ 55 h 535"/>
                <a:gd name="T10" fmla="*/ 300 w 442"/>
                <a:gd name="T11" fmla="*/ 0 h 535"/>
                <a:gd name="T12" fmla="*/ 0 60000 65536"/>
                <a:gd name="T13" fmla="*/ 0 60000 65536"/>
                <a:gd name="T14" fmla="*/ 0 60000 65536"/>
                <a:gd name="T15" fmla="*/ 0 60000 65536"/>
                <a:gd name="T16" fmla="*/ 0 60000 65536"/>
                <a:gd name="T17" fmla="*/ 0 60000 65536"/>
                <a:gd name="T18" fmla="*/ 0 w 442"/>
                <a:gd name="T19" fmla="*/ 0 h 535"/>
                <a:gd name="T20" fmla="*/ 442 w 442"/>
                <a:gd name="T21" fmla="*/ 535 h 535"/>
              </a:gdLst>
              <a:ahLst/>
              <a:cxnLst>
                <a:cxn ang="T12">
                  <a:pos x="T0" y="T1"/>
                </a:cxn>
                <a:cxn ang="T13">
                  <a:pos x="T2" y="T3"/>
                </a:cxn>
                <a:cxn ang="T14">
                  <a:pos x="T4" y="T5"/>
                </a:cxn>
                <a:cxn ang="T15">
                  <a:pos x="T6" y="T7"/>
                </a:cxn>
                <a:cxn ang="T16">
                  <a:pos x="T8" y="T9"/>
                </a:cxn>
                <a:cxn ang="T17">
                  <a:pos x="T10" y="T11"/>
                </a:cxn>
              </a:cxnLst>
              <a:rect l="T18" t="T19" r="T20" b="T21"/>
              <a:pathLst>
                <a:path w="442" h="535">
                  <a:moveTo>
                    <a:pt x="0" y="530"/>
                  </a:moveTo>
                  <a:cubicBezTo>
                    <a:pt x="28" y="524"/>
                    <a:pt x="135" y="535"/>
                    <a:pt x="166" y="491"/>
                  </a:cubicBezTo>
                  <a:cubicBezTo>
                    <a:pt x="197" y="446"/>
                    <a:pt x="158" y="306"/>
                    <a:pt x="189" y="261"/>
                  </a:cubicBezTo>
                  <a:cubicBezTo>
                    <a:pt x="221" y="216"/>
                    <a:pt x="324" y="248"/>
                    <a:pt x="355" y="224"/>
                  </a:cubicBezTo>
                  <a:cubicBezTo>
                    <a:pt x="386" y="198"/>
                    <a:pt x="366" y="141"/>
                    <a:pt x="381" y="105"/>
                  </a:cubicBezTo>
                  <a:cubicBezTo>
                    <a:pt x="396" y="67"/>
                    <a:pt x="430" y="21"/>
                    <a:pt x="442" y="0"/>
                  </a:cubicBezTo>
                </a:path>
              </a:pathLst>
            </a:custGeom>
            <a:noFill/>
            <a:ln w="19050">
              <a:solidFill>
                <a:srgbClr val="FF33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s-ES" sz="2400" smtClean="0">
                <a:solidFill>
                  <a:srgbClr val="000000"/>
                </a:solidFill>
                <a:latin typeface="Symbol" charset="0"/>
                <a:ea typeface="ＭＳ Ｐゴシック" charset="0"/>
              </a:endParaRPr>
            </a:p>
          </p:txBody>
        </p:sp>
        <p:sp>
          <p:nvSpPr>
            <p:cNvPr id="37900" name="Freeform 29"/>
            <p:cNvSpPr>
              <a:spLocks/>
            </p:cNvSpPr>
            <p:nvPr/>
          </p:nvSpPr>
          <p:spPr bwMode="auto">
            <a:xfrm>
              <a:off x="1712" y="3510"/>
              <a:ext cx="797" cy="126"/>
            </a:xfrm>
            <a:custGeom>
              <a:avLst/>
              <a:gdLst>
                <a:gd name="T0" fmla="*/ 0 w 826"/>
                <a:gd name="T1" fmla="*/ 53 h 154"/>
                <a:gd name="T2" fmla="*/ 24 w 826"/>
                <a:gd name="T3" fmla="*/ 7 h 154"/>
                <a:gd name="T4" fmla="*/ 52 w 826"/>
                <a:gd name="T5" fmla="*/ 96 h 154"/>
                <a:gd name="T6" fmla="*/ 93 w 826"/>
                <a:gd name="T7" fmla="*/ 7 h 154"/>
                <a:gd name="T8" fmla="*/ 121 w 826"/>
                <a:gd name="T9" fmla="*/ 96 h 154"/>
                <a:gd name="T10" fmla="*/ 163 w 826"/>
                <a:gd name="T11" fmla="*/ 7 h 154"/>
                <a:gd name="T12" fmla="*/ 190 w 826"/>
                <a:gd name="T13" fmla="*/ 96 h 154"/>
                <a:gd name="T14" fmla="*/ 232 w 826"/>
                <a:gd name="T15" fmla="*/ 7 h 154"/>
                <a:gd name="T16" fmla="*/ 260 w 826"/>
                <a:gd name="T17" fmla="*/ 96 h 154"/>
                <a:gd name="T18" fmla="*/ 301 w 826"/>
                <a:gd name="T19" fmla="*/ 7 h 154"/>
                <a:gd name="T20" fmla="*/ 329 w 826"/>
                <a:gd name="T21" fmla="*/ 96 h 154"/>
                <a:gd name="T22" fmla="*/ 371 w 826"/>
                <a:gd name="T23" fmla="*/ 7 h 154"/>
                <a:gd name="T24" fmla="*/ 398 w 826"/>
                <a:gd name="T25" fmla="*/ 96 h 154"/>
                <a:gd name="T26" fmla="*/ 439 w 826"/>
                <a:gd name="T27" fmla="*/ 7 h 154"/>
                <a:gd name="T28" fmla="*/ 467 w 826"/>
                <a:gd name="T29" fmla="*/ 96 h 154"/>
                <a:gd name="T30" fmla="*/ 508 w 826"/>
                <a:gd name="T31" fmla="*/ 7 h 154"/>
                <a:gd name="T32" fmla="*/ 536 w 826"/>
                <a:gd name="T33" fmla="*/ 96 h 154"/>
                <a:gd name="T34" fmla="*/ 578 w 826"/>
                <a:gd name="T35" fmla="*/ 7 h 154"/>
                <a:gd name="T36" fmla="*/ 605 w 826"/>
                <a:gd name="T37" fmla="*/ 96 h 154"/>
                <a:gd name="T38" fmla="*/ 647 w 826"/>
                <a:gd name="T39" fmla="*/ 7 h 154"/>
                <a:gd name="T40" fmla="*/ 675 w 826"/>
                <a:gd name="T41" fmla="*/ 96 h 154"/>
                <a:gd name="T42" fmla="*/ 702 w 826"/>
                <a:gd name="T43" fmla="*/ 51 h 154"/>
                <a:gd name="T44" fmla="*/ 769 w 826"/>
                <a:gd name="T45" fmla="*/ 50 h 15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26"/>
                <a:gd name="T70" fmla="*/ 0 h 154"/>
                <a:gd name="T71" fmla="*/ 826 w 826"/>
                <a:gd name="T72" fmla="*/ 154 h 15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26" h="154">
                  <a:moveTo>
                    <a:pt x="0" y="80"/>
                  </a:moveTo>
                  <a:cubicBezTo>
                    <a:pt x="4" y="68"/>
                    <a:pt x="17" y="0"/>
                    <a:pt x="26" y="10"/>
                  </a:cubicBezTo>
                  <a:cubicBezTo>
                    <a:pt x="35" y="20"/>
                    <a:pt x="44" y="143"/>
                    <a:pt x="56" y="143"/>
                  </a:cubicBezTo>
                  <a:cubicBezTo>
                    <a:pt x="68" y="143"/>
                    <a:pt x="88" y="10"/>
                    <a:pt x="100" y="10"/>
                  </a:cubicBezTo>
                  <a:cubicBezTo>
                    <a:pt x="113" y="10"/>
                    <a:pt x="118" y="143"/>
                    <a:pt x="130" y="143"/>
                  </a:cubicBezTo>
                  <a:cubicBezTo>
                    <a:pt x="142" y="143"/>
                    <a:pt x="162" y="10"/>
                    <a:pt x="175" y="10"/>
                  </a:cubicBezTo>
                  <a:cubicBezTo>
                    <a:pt x="187" y="10"/>
                    <a:pt x="192" y="143"/>
                    <a:pt x="204" y="143"/>
                  </a:cubicBezTo>
                  <a:cubicBezTo>
                    <a:pt x="217" y="143"/>
                    <a:pt x="237" y="10"/>
                    <a:pt x="249" y="10"/>
                  </a:cubicBezTo>
                  <a:cubicBezTo>
                    <a:pt x="261" y="10"/>
                    <a:pt x="266" y="143"/>
                    <a:pt x="279" y="143"/>
                  </a:cubicBezTo>
                  <a:cubicBezTo>
                    <a:pt x="291" y="143"/>
                    <a:pt x="311" y="10"/>
                    <a:pt x="323" y="10"/>
                  </a:cubicBezTo>
                  <a:cubicBezTo>
                    <a:pt x="336" y="10"/>
                    <a:pt x="341" y="143"/>
                    <a:pt x="353" y="143"/>
                  </a:cubicBezTo>
                  <a:cubicBezTo>
                    <a:pt x="365" y="143"/>
                    <a:pt x="385" y="10"/>
                    <a:pt x="398" y="10"/>
                  </a:cubicBezTo>
                  <a:cubicBezTo>
                    <a:pt x="410" y="10"/>
                    <a:pt x="415" y="143"/>
                    <a:pt x="427" y="143"/>
                  </a:cubicBezTo>
                  <a:cubicBezTo>
                    <a:pt x="440" y="143"/>
                    <a:pt x="460" y="10"/>
                    <a:pt x="472" y="10"/>
                  </a:cubicBezTo>
                  <a:cubicBezTo>
                    <a:pt x="484" y="10"/>
                    <a:pt x="489" y="143"/>
                    <a:pt x="502" y="143"/>
                  </a:cubicBezTo>
                  <a:cubicBezTo>
                    <a:pt x="514" y="143"/>
                    <a:pt x="534" y="10"/>
                    <a:pt x="546" y="10"/>
                  </a:cubicBezTo>
                  <a:cubicBezTo>
                    <a:pt x="559" y="10"/>
                    <a:pt x="564" y="143"/>
                    <a:pt x="576" y="143"/>
                  </a:cubicBezTo>
                  <a:cubicBezTo>
                    <a:pt x="588" y="143"/>
                    <a:pt x="608" y="10"/>
                    <a:pt x="621" y="10"/>
                  </a:cubicBezTo>
                  <a:cubicBezTo>
                    <a:pt x="633" y="10"/>
                    <a:pt x="638" y="143"/>
                    <a:pt x="650" y="143"/>
                  </a:cubicBezTo>
                  <a:cubicBezTo>
                    <a:pt x="663" y="143"/>
                    <a:pt x="683" y="10"/>
                    <a:pt x="695" y="10"/>
                  </a:cubicBezTo>
                  <a:cubicBezTo>
                    <a:pt x="707" y="10"/>
                    <a:pt x="715" y="132"/>
                    <a:pt x="725" y="143"/>
                  </a:cubicBezTo>
                  <a:cubicBezTo>
                    <a:pt x="735" y="154"/>
                    <a:pt x="737" y="87"/>
                    <a:pt x="754" y="76"/>
                  </a:cubicBezTo>
                  <a:cubicBezTo>
                    <a:pt x="771" y="65"/>
                    <a:pt x="811" y="74"/>
                    <a:pt x="826" y="74"/>
                  </a:cubicBezTo>
                </a:path>
              </a:pathLst>
            </a:custGeom>
            <a:noFill/>
            <a:ln w="19050">
              <a:solidFill>
                <a:srgbClr val="FF33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s-ES" sz="2400" smtClean="0">
                <a:solidFill>
                  <a:srgbClr val="000000"/>
                </a:solidFill>
                <a:latin typeface="Symbol" charset="0"/>
                <a:ea typeface="ＭＳ Ｐゴシック" charset="0"/>
              </a:endParaRPr>
            </a:p>
          </p:txBody>
        </p:sp>
        <p:grpSp>
          <p:nvGrpSpPr>
            <p:cNvPr id="37901" name="Group 30"/>
            <p:cNvGrpSpPr>
              <a:grpSpLocks/>
            </p:cNvGrpSpPr>
            <p:nvPr/>
          </p:nvGrpSpPr>
          <p:grpSpPr bwMode="auto">
            <a:xfrm>
              <a:off x="981" y="3260"/>
              <a:ext cx="100" cy="86"/>
              <a:chOff x="1336" y="1632"/>
              <a:chExt cx="104" cy="104"/>
            </a:xfrm>
          </p:grpSpPr>
          <p:sp>
            <p:nvSpPr>
              <p:cNvPr id="37917" name="Line 31"/>
              <p:cNvSpPr>
                <a:spLocks noChangeShapeType="1"/>
              </p:cNvSpPr>
              <p:nvPr/>
            </p:nvSpPr>
            <p:spPr bwMode="auto">
              <a:xfrm flipV="1">
                <a:off x="1348" y="1643"/>
                <a:ext cx="79" cy="7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smtClean="0">
                  <a:solidFill>
                    <a:srgbClr val="000000"/>
                  </a:solidFill>
                  <a:latin typeface="Symbol" charset="0"/>
                  <a:ea typeface="ＭＳ Ｐゴシック" charset="0"/>
                </a:endParaRPr>
              </a:p>
            </p:txBody>
          </p:sp>
          <p:sp>
            <p:nvSpPr>
              <p:cNvPr id="37918" name="Oval 32"/>
              <p:cNvSpPr>
                <a:spLocks noChangeArrowheads="1"/>
              </p:cNvSpPr>
              <p:nvPr/>
            </p:nvSpPr>
            <p:spPr bwMode="auto">
              <a:xfrm>
                <a:off x="1336" y="1632"/>
                <a:ext cx="104" cy="104"/>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s-ES" sz="2400" smtClean="0">
                  <a:solidFill>
                    <a:srgbClr val="000000"/>
                  </a:solidFill>
                  <a:latin typeface="Symbol" charset="0"/>
                  <a:ea typeface="ＭＳ Ｐゴシック" charset="0"/>
                </a:endParaRPr>
              </a:p>
            </p:txBody>
          </p:sp>
          <p:sp>
            <p:nvSpPr>
              <p:cNvPr id="37919" name="Line 33"/>
              <p:cNvSpPr>
                <a:spLocks noChangeShapeType="1"/>
              </p:cNvSpPr>
              <p:nvPr/>
            </p:nvSpPr>
            <p:spPr bwMode="auto">
              <a:xfrm rot="16200000" flipV="1">
                <a:off x="1348" y="1643"/>
                <a:ext cx="79" cy="7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smtClean="0">
                  <a:solidFill>
                    <a:srgbClr val="000000"/>
                  </a:solidFill>
                  <a:latin typeface="Symbol" charset="0"/>
                  <a:ea typeface="ＭＳ Ｐゴシック" charset="0"/>
                </a:endParaRPr>
              </a:p>
            </p:txBody>
          </p:sp>
        </p:grpSp>
        <p:grpSp>
          <p:nvGrpSpPr>
            <p:cNvPr id="37902" name="Group 34"/>
            <p:cNvGrpSpPr>
              <a:grpSpLocks/>
            </p:cNvGrpSpPr>
            <p:nvPr/>
          </p:nvGrpSpPr>
          <p:grpSpPr bwMode="auto">
            <a:xfrm>
              <a:off x="1251" y="3338"/>
              <a:ext cx="100" cy="86"/>
              <a:chOff x="1336" y="1632"/>
              <a:chExt cx="104" cy="104"/>
            </a:xfrm>
          </p:grpSpPr>
          <p:sp>
            <p:nvSpPr>
              <p:cNvPr id="37914" name="Line 35"/>
              <p:cNvSpPr>
                <a:spLocks noChangeShapeType="1"/>
              </p:cNvSpPr>
              <p:nvPr/>
            </p:nvSpPr>
            <p:spPr bwMode="auto">
              <a:xfrm flipV="1">
                <a:off x="1348" y="1643"/>
                <a:ext cx="79" cy="7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smtClean="0">
                  <a:solidFill>
                    <a:srgbClr val="000000"/>
                  </a:solidFill>
                  <a:latin typeface="Symbol" charset="0"/>
                  <a:ea typeface="ＭＳ Ｐゴシック" charset="0"/>
                </a:endParaRPr>
              </a:p>
            </p:txBody>
          </p:sp>
          <p:sp>
            <p:nvSpPr>
              <p:cNvPr id="37915" name="Oval 36"/>
              <p:cNvSpPr>
                <a:spLocks noChangeArrowheads="1"/>
              </p:cNvSpPr>
              <p:nvPr/>
            </p:nvSpPr>
            <p:spPr bwMode="auto">
              <a:xfrm>
                <a:off x="1336" y="1632"/>
                <a:ext cx="104" cy="104"/>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s-ES" sz="2400" smtClean="0">
                  <a:solidFill>
                    <a:srgbClr val="000000"/>
                  </a:solidFill>
                  <a:latin typeface="Symbol" charset="0"/>
                  <a:ea typeface="ＭＳ Ｐゴシック" charset="0"/>
                </a:endParaRPr>
              </a:p>
            </p:txBody>
          </p:sp>
          <p:sp>
            <p:nvSpPr>
              <p:cNvPr id="37916" name="Line 37"/>
              <p:cNvSpPr>
                <a:spLocks noChangeShapeType="1"/>
              </p:cNvSpPr>
              <p:nvPr/>
            </p:nvSpPr>
            <p:spPr bwMode="auto">
              <a:xfrm rot="16200000" flipV="1">
                <a:off x="1348" y="1643"/>
                <a:ext cx="79" cy="7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smtClean="0">
                  <a:solidFill>
                    <a:srgbClr val="000000"/>
                  </a:solidFill>
                  <a:latin typeface="Symbol" charset="0"/>
                  <a:ea typeface="ＭＳ Ｐゴシック" charset="0"/>
                </a:endParaRPr>
              </a:p>
            </p:txBody>
          </p:sp>
        </p:grpSp>
        <p:grpSp>
          <p:nvGrpSpPr>
            <p:cNvPr id="37903" name="Group 38"/>
            <p:cNvGrpSpPr>
              <a:grpSpLocks/>
            </p:cNvGrpSpPr>
            <p:nvPr/>
          </p:nvGrpSpPr>
          <p:grpSpPr bwMode="auto">
            <a:xfrm>
              <a:off x="1205" y="3086"/>
              <a:ext cx="100" cy="86"/>
              <a:chOff x="1336" y="1632"/>
              <a:chExt cx="104" cy="104"/>
            </a:xfrm>
          </p:grpSpPr>
          <p:sp>
            <p:nvSpPr>
              <p:cNvPr id="37911" name="Line 39"/>
              <p:cNvSpPr>
                <a:spLocks noChangeShapeType="1"/>
              </p:cNvSpPr>
              <p:nvPr/>
            </p:nvSpPr>
            <p:spPr bwMode="auto">
              <a:xfrm flipV="1">
                <a:off x="1348" y="1643"/>
                <a:ext cx="79" cy="7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smtClean="0">
                  <a:solidFill>
                    <a:srgbClr val="000000"/>
                  </a:solidFill>
                  <a:latin typeface="Symbol" charset="0"/>
                  <a:ea typeface="ＭＳ Ｐゴシック" charset="0"/>
                </a:endParaRPr>
              </a:p>
            </p:txBody>
          </p:sp>
          <p:sp>
            <p:nvSpPr>
              <p:cNvPr id="37912" name="Oval 40"/>
              <p:cNvSpPr>
                <a:spLocks noChangeArrowheads="1"/>
              </p:cNvSpPr>
              <p:nvPr/>
            </p:nvSpPr>
            <p:spPr bwMode="auto">
              <a:xfrm>
                <a:off x="1336" y="1632"/>
                <a:ext cx="104" cy="104"/>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s-ES" sz="2400" smtClean="0">
                  <a:solidFill>
                    <a:srgbClr val="000000"/>
                  </a:solidFill>
                  <a:latin typeface="Symbol" charset="0"/>
                  <a:ea typeface="ＭＳ Ｐゴシック" charset="0"/>
                </a:endParaRPr>
              </a:p>
            </p:txBody>
          </p:sp>
          <p:sp>
            <p:nvSpPr>
              <p:cNvPr id="37913" name="Line 41"/>
              <p:cNvSpPr>
                <a:spLocks noChangeShapeType="1"/>
              </p:cNvSpPr>
              <p:nvPr/>
            </p:nvSpPr>
            <p:spPr bwMode="auto">
              <a:xfrm rot="16200000" flipV="1">
                <a:off x="1348" y="1643"/>
                <a:ext cx="79" cy="7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smtClean="0">
                  <a:solidFill>
                    <a:srgbClr val="000000"/>
                  </a:solidFill>
                  <a:latin typeface="Symbol" charset="0"/>
                  <a:ea typeface="ＭＳ Ｐゴシック" charset="0"/>
                </a:endParaRPr>
              </a:p>
            </p:txBody>
          </p:sp>
        </p:grpSp>
        <p:sp>
          <p:nvSpPr>
            <p:cNvPr id="37904" name="Text Box 42"/>
            <p:cNvSpPr txBox="1">
              <a:spLocks noChangeArrowheads="1"/>
            </p:cNvSpPr>
            <p:nvPr/>
          </p:nvSpPr>
          <p:spPr bwMode="auto">
            <a:xfrm>
              <a:off x="167" y="2852"/>
              <a:ext cx="7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fontAlgn="base" hangingPunct="1">
                <a:spcBef>
                  <a:spcPct val="0"/>
                </a:spcBef>
                <a:spcAft>
                  <a:spcPct val="0"/>
                </a:spcAft>
              </a:pPr>
              <a:r>
                <a:rPr lang="en-US" smtClean="0">
                  <a:solidFill>
                    <a:srgbClr val="000000"/>
                  </a:solidFill>
                  <a:latin typeface="Comic Sans MS" charset="0"/>
                </a:rPr>
                <a:t>e</a:t>
              </a:r>
              <a:r>
                <a:rPr lang="en-US" baseline="30000" smtClean="0">
                  <a:solidFill>
                    <a:srgbClr val="000000"/>
                  </a:solidFill>
                  <a:latin typeface="Comic Sans MS" charset="0"/>
                </a:rPr>
                <a:t>-</a:t>
              </a:r>
              <a:r>
                <a:rPr lang="en-US" sz="2000" smtClean="0">
                  <a:solidFill>
                    <a:srgbClr val="000000"/>
                  </a:solidFill>
                  <a:latin typeface="Comic Sans MS" charset="0"/>
                </a:rPr>
                <a:t> (TeV)</a:t>
              </a:r>
              <a:endParaRPr lang="en-US" smtClean="0">
                <a:solidFill>
                  <a:srgbClr val="000000"/>
                </a:solidFill>
                <a:latin typeface="Comic Sans MS" charset="0"/>
              </a:endParaRPr>
            </a:p>
          </p:txBody>
        </p:sp>
        <p:sp>
          <p:nvSpPr>
            <p:cNvPr id="37905" name="Rectangle 43"/>
            <p:cNvSpPr>
              <a:spLocks noChangeArrowheads="1"/>
            </p:cNvSpPr>
            <p:nvPr/>
          </p:nvSpPr>
          <p:spPr bwMode="auto">
            <a:xfrm>
              <a:off x="1379" y="2831"/>
              <a:ext cx="105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p>
              <a:pPr fontAlgn="base">
                <a:lnSpc>
                  <a:spcPct val="80000"/>
                </a:lnSpc>
                <a:spcBef>
                  <a:spcPct val="0"/>
                </a:spcBef>
                <a:spcAft>
                  <a:spcPct val="0"/>
                </a:spcAft>
              </a:pPr>
              <a:r>
                <a:rPr lang="de-DE" sz="2000" smtClean="0">
                  <a:solidFill>
                    <a:srgbClr val="000000"/>
                  </a:solidFill>
                  <a:latin typeface="Comic Sans MS" charset="0"/>
                  <a:ea typeface="ＭＳ Ｐゴシック" charset="0"/>
                  <a:sym typeface="Symbol" charset="0"/>
                </a:rPr>
                <a:t>Synchrotron</a:t>
              </a:r>
            </a:p>
            <a:p>
              <a:pPr fontAlgn="base">
                <a:lnSpc>
                  <a:spcPct val="70000"/>
                </a:lnSpc>
                <a:spcBef>
                  <a:spcPct val="0"/>
                </a:spcBef>
                <a:spcAft>
                  <a:spcPct val="0"/>
                </a:spcAft>
              </a:pPr>
              <a:r>
                <a:rPr lang="de-DE" sz="2800" smtClean="0">
                  <a:solidFill>
                    <a:srgbClr val="000000"/>
                  </a:solidFill>
                  <a:latin typeface="Comic Sans MS" charset="0"/>
                  <a:ea typeface="ＭＳ Ｐゴシック" charset="0"/>
                  <a:sym typeface="Symbol" charset="0"/>
                </a:rPr>
                <a:t></a:t>
              </a:r>
              <a:r>
                <a:rPr lang="de-DE" sz="2000" smtClean="0">
                  <a:solidFill>
                    <a:srgbClr val="000000"/>
                  </a:solidFill>
                  <a:latin typeface="Comic Sans MS" charset="0"/>
                  <a:ea typeface="ＭＳ Ｐゴシック" charset="0"/>
                  <a:sym typeface="Symbol" charset="0"/>
                </a:rPr>
                <a:t> (eV-keV)</a:t>
              </a:r>
              <a:endParaRPr lang="en-US" sz="2000" smtClean="0">
                <a:solidFill>
                  <a:srgbClr val="000000"/>
                </a:solidFill>
                <a:latin typeface="Comic Sans MS" charset="0"/>
                <a:ea typeface="ＭＳ Ｐゴシック" charset="0"/>
                <a:sym typeface="Symbol" charset="0"/>
              </a:endParaRPr>
            </a:p>
          </p:txBody>
        </p:sp>
        <p:sp>
          <p:nvSpPr>
            <p:cNvPr id="37906" name="Rectangle 44"/>
            <p:cNvSpPr>
              <a:spLocks noChangeArrowheads="1"/>
            </p:cNvSpPr>
            <p:nvPr/>
          </p:nvSpPr>
          <p:spPr bwMode="auto">
            <a:xfrm>
              <a:off x="1445" y="3567"/>
              <a:ext cx="1377"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p>
              <a:pPr fontAlgn="base">
                <a:lnSpc>
                  <a:spcPct val="80000"/>
                </a:lnSpc>
                <a:spcBef>
                  <a:spcPct val="0"/>
                </a:spcBef>
                <a:spcAft>
                  <a:spcPct val="0"/>
                </a:spcAft>
                <a:buFont typeface="Symbol" charset="0"/>
                <a:buNone/>
              </a:pPr>
              <a:r>
                <a:rPr lang="de-DE" sz="2800" smtClean="0">
                  <a:solidFill>
                    <a:srgbClr val="000000"/>
                  </a:solidFill>
                  <a:latin typeface="Comic Sans MS" charset="0"/>
                  <a:ea typeface="ＭＳ Ｐゴシック" charset="0"/>
                  <a:sym typeface="Symbol" charset="0"/>
                </a:rPr>
                <a:t> </a:t>
              </a:r>
              <a:r>
                <a:rPr lang="de-DE" sz="2000" smtClean="0">
                  <a:solidFill>
                    <a:srgbClr val="000000"/>
                  </a:solidFill>
                  <a:latin typeface="Comic Sans MS" charset="0"/>
                  <a:ea typeface="ＭＳ Ｐゴシック" charset="0"/>
                  <a:sym typeface="Symbol" charset="0"/>
                </a:rPr>
                <a:t>(TeV) </a:t>
              </a:r>
            </a:p>
            <a:p>
              <a:pPr fontAlgn="base">
                <a:lnSpc>
                  <a:spcPct val="80000"/>
                </a:lnSpc>
                <a:spcBef>
                  <a:spcPct val="0"/>
                </a:spcBef>
                <a:spcAft>
                  <a:spcPct val="0"/>
                </a:spcAft>
                <a:buFont typeface="Symbol" charset="0"/>
                <a:buNone/>
              </a:pPr>
              <a:r>
                <a:rPr lang="de-DE" sz="2000" smtClean="0">
                  <a:solidFill>
                    <a:srgbClr val="000000"/>
                  </a:solidFill>
                  <a:latin typeface="Comic Sans MS" charset="0"/>
                  <a:ea typeface="ＭＳ Ｐゴシック" charset="0"/>
                  <a:sym typeface="Symbol" charset="0"/>
                </a:rPr>
                <a:t>Inverse Compton</a:t>
              </a:r>
              <a:endParaRPr lang="en-US" sz="2000" smtClean="0">
                <a:solidFill>
                  <a:srgbClr val="000000"/>
                </a:solidFill>
                <a:latin typeface="Comic Sans MS" charset="0"/>
                <a:ea typeface="ＭＳ Ｐゴシック" charset="0"/>
                <a:sym typeface="Symbol" charset="0"/>
              </a:endParaRPr>
            </a:p>
          </p:txBody>
        </p:sp>
        <p:sp>
          <p:nvSpPr>
            <p:cNvPr id="37907" name="Rectangle 45"/>
            <p:cNvSpPr>
              <a:spLocks noChangeArrowheads="1"/>
            </p:cNvSpPr>
            <p:nvPr/>
          </p:nvSpPr>
          <p:spPr bwMode="auto">
            <a:xfrm>
              <a:off x="796" y="3693"/>
              <a:ext cx="56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p>
              <a:pPr fontAlgn="base">
                <a:spcBef>
                  <a:spcPct val="0"/>
                </a:spcBef>
                <a:spcAft>
                  <a:spcPct val="0"/>
                </a:spcAft>
              </a:pPr>
              <a:r>
                <a:rPr lang="de-DE" sz="2800" smtClean="0">
                  <a:solidFill>
                    <a:srgbClr val="000000"/>
                  </a:solidFill>
                  <a:latin typeface="Comic Sans MS" charset="0"/>
                  <a:ea typeface="ＭＳ Ｐゴシック" charset="0"/>
                  <a:sym typeface="Symbol" charset="0"/>
                </a:rPr>
                <a:t></a:t>
              </a:r>
              <a:r>
                <a:rPr lang="de-DE" sz="2000" smtClean="0">
                  <a:solidFill>
                    <a:srgbClr val="000000"/>
                  </a:solidFill>
                  <a:latin typeface="Comic Sans MS" charset="0"/>
                  <a:ea typeface="ＭＳ Ｐゴシック" charset="0"/>
                  <a:sym typeface="Symbol" charset="0"/>
                </a:rPr>
                <a:t> (eV)</a:t>
              </a:r>
              <a:endParaRPr lang="en-US" sz="2000" smtClean="0">
                <a:solidFill>
                  <a:srgbClr val="000000"/>
                </a:solidFill>
                <a:latin typeface="Comic Sans MS" charset="0"/>
                <a:ea typeface="ＭＳ Ｐゴシック" charset="0"/>
                <a:sym typeface="Symbol" charset="0"/>
              </a:endParaRPr>
            </a:p>
          </p:txBody>
        </p:sp>
        <p:sp>
          <p:nvSpPr>
            <p:cNvPr id="37908" name="Text Box 46"/>
            <p:cNvSpPr txBox="1">
              <a:spLocks noChangeArrowheads="1"/>
            </p:cNvSpPr>
            <p:nvPr/>
          </p:nvSpPr>
          <p:spPr bwMode="auto">
            <a:xfrm>
              <a:off x="864" y="3336"/>
              <a:ext cx="23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fontAlgn="base" hangingPunct="1">
                <a:spcBef>
                  <a:spcPct val="0"/>
                </a:spcBef>
                <a:spcAft>
                  <a:spcPct val="0"/>
                </a:spcAft>
              </a:pPr>
              <a:r>
                <a:rPr lang="en-US" smtClean="0">
                  <a:solidFill>
                    <a:srgbClr val="000000"/>
                  </a:solidFill>
                  <a:latin typeface="Comic Sans MS" charset="0"/>
                </a:rPr>
                <a:t>B</a:t>
              </a:r>
              <a:endParaRPr lang="en-US" sz="2000" smtClean="0">
                <a:solidFill>
                  <a:srgbClr val="000000"/>
                </a:solidFill>
                <a:latin typeface="Comic Sans MS" charset="0"/>
              </a:endParaRPr>
            </a:p>
          </p:txBody>
        </p:sp>
        <p:sp>
          <p:nvSpPr>
            <p:cNvPr id="37909" name="Line 47"/>
            <p:cNvSpPr>
              <a:spLocks noChangeShapeType="1"/>
            </p:cNvSpPr>
            <p:nvPr/>
          </p:nvSpPr>
          <p:spPr bwMode="auto">
            <a:xfrm>
              <a:off x="935" y="3401"/>
              <a:ext cx="139" cy="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smtClean="0">
                <a:solidFill>
                  <a:srgbClr val="000000"/>
                </a:solidFill>
                <a:latin typeface="Symbol" charset="0"/>
                <a:ea typeface="ＭＳ Ｐゴシック" charset="0"/>
              </a:endParaRPr>
            </a:p>
          </p:txBody>
        </p:sp>
        <p:sp>
          <p:nvSpPr>
            <p:cNvPr id="37910" name="Text Box 48"/>
            <p:cNvSpPr txBox="1">
              <a:spLocks noChangeArrowheads="1"/>
            </p:cNvSpPr>
            <p:nvPr/>
          </p:nvSpPr>
          <p:spPr bwMode="auto">
            <a:xfrm>
              <a:off x="96" y="2688"/>
              <a:ext cx="170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fontAlgn="base" hangingPunct="1">
                <a:lnSpc>
                  <a:spcPct val="80000"/>
                </a:lnSpc>
                <a:spcBef>
                  <a:spcPct val="0"/>
                </a:spcBef>
                <a:spcAft>
                  <a:spcPct val="0"/>
                </a:spcAft>
              </a:pPr>
              <a:r>
                <a:rPr lang="en-US" sz="2000" b="1" smtClean="0">
                  <a:solidFill>
                    <a:srgbClr val="004080"/>
                  </a:solidFill>
                  <a:latin typeface="Comic Sans MS" charset="0"/>
                </a:rPr>
                <a:t>leptonic acceleration</a:t>
              </a:r>
            </a:p>
          </p:txBody>
        </p:sp>
      </p:grpSp>
    </p:spTree>
    <p:extLst>
      <p:ext uri="{BB962C8B-B14F-4D97-AF65-F5344CB8AC3E}">
        <p14:creationId xmlns:p14="http://schemas.microsoft.com/office/powerpoint/2010/main" val="17157506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9" name="Text Box 3"/>
          <p:cNvSpPr txBox="1">
            <a:spLocks noChangeArrowheads="1"/>
          </p:cNvSpPr>
          <p:nvPr/>
        </p:nvSpPr>
        <p:spPr bwMode="auto">
          <a:xfrm>
            <a:off x="285750" y="428625"/>
            <a:ext cx="8572500" cy="2678113"/>
          </a:xfrm>
          <a:prstGeom prst="rect">
            <a:avLst/>
          </a:prstGeom>
          <a:noFill/>
          <a:ln w="9525">
            <a:noFill/>
            <a:miter lim="800000"/>
            <a:headEnd/>
            <a:tailEnd/>
          </a:ln>
          <a:effectLst/>
        </p:spPr>
        <p:txBody>
          <a:bodyPr>
            <a:spAutoFit/>
          </a:bodyPr>
          <a:lstStyle/>
          <a:p>
            <a:pPr fontAlgn="base">
              <a:spcBef>
                <a:spcPct val="0"/>
              </a:spcBef>
              <a:spcAft>
                <a:spcPct val="0"/>
              </a:spcAft>
              <a:defRPr/>
            </a:pPr>
            <a:endParaRPr lang="en-GB" sz="2400" dirty="0">
              <a:solidFill>
                <a:srgbClr val="333399"/>
              </a:solidFill>
              <a:latin typeface="Arial"/>
              <a:ea typeface="ＭＳ Ｐゴシック" charset="0"/>
            </a:endParaRPr>
          </a:p>
          <a:p>
            <a:pPr marL="457200" indent="-457200" fontAlgn="base">
              <a:spcBef>
                <a:spcPct val="0"/>
              </a:spcBef>
              <a:spcAft>
                <a:spcPct val="0"/>
              </a:spcAft>
              <a:defRPr/>
            </a:pPr>
            <a:r>
              <a:rPr lang="en-GB" sz="2400" dirty="0">
                <a:solidFill>
                  <a:srgbClr val="000000"/>
                </a:solidFill>
                <a:latin typeface="Arial"/>
                <a:ea typeface="ＭＳ Ｐゴシック" charset="0"/>
              </a:rPr>
              <a:t>    1 - Through conversion of the strongest gravitational potential energies into particle accelerations near compact accreting objects </a:t>
            </a:r>
            <a:r>
              <a:rPr lang="en-GB" sz="2400" dirty="0">
                <a:solidFill>
                  <a:srgbClr val="FF33CC"/>
                </a:solidFill>
                <a:latin typeface="Arial"/>
                <a:ea typeface="ＭＳ Ｐゴシック" charset="0"/>
              </a:rPr>
              <a:t>(Black Holes, Neutron Stars,..)</a:t>
            </a:r>
          </a:p>
          <a:p>
            <a:pPr fontAlgn="base">
              <a:spcBef>
                <a:spcPct val="0"/>
              </a:spcBef>
              <a:spcAft>
                <a:spcPct val="0"/>
              </a:spcAft>
              <a:buFontTx/>
              <a:buChar char="-"/>
              <a:defRPr/>
            </a:pPr>
            <a:endParaRPr lang="en-GB" sz="2400" dirty="0">
              <a:solidFill>
                <a:srgbClr val="FF33CC"/>
              </a:solidFill>
              <a:latin typeface="Arial"/>
              <a:ea typeface="ＭＳ Ｐゴシック" charset="0"/>
            </a:endParaRPr>
          </a:p>
          <a:p>
            <a:pPr fontAlgn="base">
              <a:spcBef>
                <a:spcPct val="0"/>
              </a:spcBef>
              <a:spcAft>
                <a:spcPct val="0"/>
              </a:spcAft>
              <a:defRPr/>
            </a:pPr>
            <a:r>
              <a:rPr lang="en-GB" sz="2400" dirty="0">
                <a:solidFill>
                  <a:srgbClr val="000000"/>
                </a:solidFill>
                <a:latin typeface="Arial"/>
                <a:ea typeface="ＭＳ Ｐゴシック" charset="0"/>
              </a:rPr>
              <a:t>        </a:t>
            </a:r>
            <a:r>
              <a:rPr lang="en-GB" sz="2400" dirty="0">
                <a:solidFill>
                  <a:srgbClr val="00CC00"/>
                </a:solidFill>
                <a:effectLst>
                  <a:outerShdw blurRad="38100" dist="38100" dir="2700000" algn="tl">
                    <a:srgbClr val="C0C0C0"/>
                  </a:outerShdw>
                </a:effectLst>
                <a:latin typeface="Arial"/>
                <a:ea typeface="ＭＳ Ｐゴシック" charset="0"/>
              </a:rPr>
              <a:t>=&gt; Unique LAB to study extreme accreting </a:t>
            </a:r>
          </a:p>
          <a:p>
            <a:pPr fontAlgn="base">
              <a:spcBef>
                <a:spcPct val="0"/>
              </a:spcBef>
              <a:spcAft>
                <a:spcPct val="0"/>
              </a:spcAft>
              <a:defRPr/>
            </a:pPr>
            <a:r>
              <a:rPr lang="en-GB" sz="2400" dirty="0">
                <a:solidFill>
                  <a:srgbClr val="00CC00"/>
                </a:solidFill>
                <a:effectLst>
                  <a:outerShdw blurRad="38100" dist="38100" dir="2700000" algn="tl">
                    <a:srgbClr val="C0C0C0"/>
                  </a:outerShdw>
                </a:effectLst>
                <a:latin typeface="Arial"/>
                <a:ea typeface="ＭＳ Ｐゴシック" charset="0"/>
              </a:rPr>
              <a:t>                   GRAVITATIONAL INTERATION </a:t>
            </a:r>
            <a:r>
              <a:rPr lang="en-GB" sz="2000" dirty="0">
                <a:solidFill>
                  <a:srgbClr val="000000"/>
                </a:solidFill>
                <a:latin typeface="Symbol" pitchFamily="18" charset="2"/>
                <a:ea typeface="ＭＳ Ｐゴシック" charset="0"/>
              </a:rPr>
              <a:t> </a:t>
            </a:r>
          </a:p>
        </p:txBody>
      </p:sp>
      <p:pic>
        <p:nvPicPr>
          <p:cNvPr id="38915" name="Picture 1027" descr="HST-radioj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3357563"/>
            <a:ext cx="4875213"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7"/>
          <p:cNvSpPr txBox="1">
            <a:spLocks noChangeArrowheads="1"/>
          </p:cNvSpPr>
          <p:nvPr/>
        </p:nvSpPr>
        <p:spPr bwMode="auto">
          <a:xfrm>
            <a:off x="6357938" y="4429125"/>
            <a:ext cx="1711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fontAlgn="base" hangingPunct="1">
              <a:spcBef>
                <a:spcPct val="0"/>
              </a:spcBef>
              <a:spcAft>
                <a:spcPct val="0"/>
              </a:spcAft>
            </a:pPr>
            <a:r>
              <a:rPr lang="es-ES_tradnl" sz="1600" smtClean="0">
                <a:solidFill>
                  <a:srgbClr val="000000"/>
                </a:solidFill>
                <a:latin typeface="Tahoma" charset="0"/>
              </a:rPr>
              <a:t>QUASAR: </a:t>
            </a:r>
          </a:p>
          <a:p>
            <a:pPr eaLnBrk="1" fontAlgn="base" hangingPunct="1">
              <a:spcBef>
                <a:spcPct val="0"/>
              </a:spcBef>
              <a:spcAft>
                <a:spcPct val="0"/>
              </a:spcAft>
            </a:pPr>
            <a:r>
              <a:rPr lang="es-ES_tradnl" sz="1600" smtClean="0">
                <a:solidFill>
                  <a:srgbClr val="000000"/>
                </a:solidFill>
                <a:latin typeface="Tahoma" charset="0"/>
              </a:rPr>
              <a:t>Galaxy 0313-192</a:t>
            </a:r>
            <a:endParaRPr kumimoji="1" lang="en-US" altLang="ja-JP" sz="1600" smtClean="0">
              <a:solidFill>
                <a:srgbClr val="000000"/>
              </a:solidFill>
              <a:latin typeface="Arial" charset="0"/>
              <a:cs typeface="ＭＳ Ｐゴシック" charset="0"/>
            </a:endParaRPr>
          </a:p>
        </p:txBody>
      </p:sp>
    </p:spTree>
    <p:extLst>
      <p:ext uri="{BB962C8B-B14F-4D97-AF65-F5344CB8AC3E}">
        <p14:creationId xmlns:p14="http://schemas.microsoft.com/office/powerpoint/2010/main" val="18081702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7" name="Text Box 3"/>
          <p:cNvSpPr txBox="1">
            <a:spLocks noChangeArrowheads="1"/>
          </p:cNvSpPr>
          <p:nvPr/>
        </p:nvSpPr>
        <p:spPr bwMode="auto">
          <a:xfrm>
            <a:off x="642938" y="928688"/>
            <a:ext cx="7786687" cy="1570037"/>
          </a:xfrm>
          <a:prstGeom prst="rect">
            <a:avLst/>
          </a:prstGeom>
          <a:noFill/>
          <a:ln w="9525">
            <a:noFill/>
            <a:miter lim="800000"/>
            <a:headEnd/>
            <a:tailEnd/>
          </a:ln>
          <a:effectLst/>
        </p:spPr>
        <p:txBody>
          <a:bodyPr>
            <a:spAutoFit/>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fontAlgn="base" hangingPunct="1">
              <a:spcBef>
                <a:spcPct val="0"/>
              </a:spcBef>
              <a:spcAft>
                <a:spcPct val="0"/>
              </a:spcAft>
            </a:pPr>
            <a:r>
              <a:rPr lang="en-GB" dirty="0" smtClean="0">
                <a:solidFill>
                  <a:srgbClr val="000000"/>
                </a:solidFill>
                <a:latin typeface="Arial" charset="0"/>
              </a:rPr>
              <a:t>2 - In shocks due to big explosions in compact object formation </a:t>
            </a:r>
            <a:r>
              <a:rPr lang="en-GB" dirty="0" smtClean="0">
                <a:solidFill>
                  <a:srgbClr val="FF33CC"/>
                </a:solidFill>
                <a:latin typeface="Arial" charset="0"/>
              </a:rPr>
              <a:t>(supernovae, </a:t>
            </a:r>
            <a:r>
              <a:rPr lang="en-GB" dirty="0" err="1" smtClean="0">
                <a:solidFill>
                  <a:srgbClr val="FF33CC"/>
                </a:solidFill>
                <a:latin typeface="Arial" charset="0"/>
              </a:rPr>
              <a:t>hipernovae</a:t>
            </a:r>
            <a:r>
              <a:rPr lang="en-GB" dirty="0" smtClean="0">
                <a:solidFill>
                  <a:srgbClr val="FF33CC"/>
                </a:solidFill>
                <a:latin typeface="Arial" charset="0"/>
              </a:rPr>
              <a:t>, collapses,…)</a:t>
            </a:r>
          </a:p>
          <a:p>
            <a:pPr eaLnBrk="1" fontAlgn="base" hangingPunct="1">
              <a:spcBef>
                <a:spcPct val="0"/>
              </a:spcBef>
              <a:spcAft>
                <a:spcPct val="0"/>
              </a:spcAft>
            </a:pPr>
            <a:endParaRPr lang="en-GB" dirty="0" smtClean="0">
              <a:solidFill>
                <a:srgbClr val="FF33CC"/>
              </a:solidFill>
              <a:latin typeface="Arial" charset="0"/>
            </a:endParaRPr>
          </a:p>
          <a:p>
            <a:pPr eaLnBrk="1" fontAlgn="base" hangingPunct="1">
              <a:spcBef>
                <a:spcPct val="0"/>
              </a:spcBef>
              <a:spcAft>
                <a:spcPct val="0"/>
              </a:spcAft>
            </a:pPr>
            <a:r>
              <a:rPr lang="en-GB" dirty="0" smtClean="0">
                <a:solidFill>
                  <a:srgbClr val="00CC00"/>
                </a:solidFill>
                <a:effectLst>
                  <a:outerShdw blurRad="38100" dist="38100" dir="2700000" algn="tl">
                    <a:srgbClr val="DDDDDD"/>
                  </a:outerShdw>
                </a:effectLst>
                <a:latin typeface="Arial" charset="0"/>
              </a:rPr>
              <a:t>=&gt; Acceleration in expanding shock waves</a:t>
            </a:r>
          </a:p>
        </p:txBody>
      </p:sp>
      <p:pic>
        <p:nvPicPr>
          <p:cNvPr id="39939" name="Picture 2" descr="Excess_size200_SmallFoV_wASCA"/>
          <p:cNvPicPr>
            <a:picLocks noChangeAspect="1" noChangeArrowheads="1"/>
          </p:cNvPicPr>
          <p:nvPr/>
        </p:nvPicPr>
        <p:blipFill>
          <a:blip r:embed="rId3">
            <a:extLst>
              <a:ext uri="{28A0092B-C50C-407E-A947-70E740481C1C}">
                <a14:useLocalDpi xmlns:a14="http://schemas.microsoft.com/office/drawing/2010/main" val="0"/>
              </a:ext>
            </a:extLst>
          </a:blip>
          <a:srcRect l="12503" t="6514" r="5447" b="9329"/>
          <a:stretch>
            <a:fillRect/>
          </a:stretch>
        </p:blipFill>
        <p:spPr bwMode="auto">
          <a:xfrm>
            <a:off x="2286000" y="3214688"/>
            <a:ext cx="3500438"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 Box 7"/>
          <p:cNvSpPr txBox="1">
            <a:spLocks noChangeArrowheads="1"/>
          </p:cNvSpPr>
          <p:nvPr/>
        </p:nvSpPr>
        <p:spPr bwMode="auto">
          <a:xfrm>
            <a:off x="6215063" y="4500563"/>
            <a:ext cx="2122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fontAlgn="base" hangingPunct="1">
              <a:spcBef>
                <a:spcPct val="0"/>
              </a:spcBef>
              <a:spcAft>
                <a:spcPct val="0"/>
              </a:spcAft>
            </a:pPr>
            <a:r>
              <a:rPr kumimoji="1" lang="en-US" altLang="ja-JP" sz="1600" smtClean="0">
                <a:solidFill>
                  <a:srgbClr val="000000"/>
                </a:solidFill>
                <a:latin typeface="Arial" charset="0"/>
                <a:cs typeface="ＭＳ Ｐゴシック" charset="0"/>
              </a:rPr>
              <a:t>Supernova Remnant:</a:t>
            </a:r>
          </a:p>
          <a:p>
            <a:pPr eaLnBrk="1" fontAlgn="base" hangingPunct="1">
              <a:spcBef>
                <a:spcPct val="0"/>
              </a:spcBef>
              <a:spcAft>
                <a:spcPct val="0"/>
              </a:spcAft>
            </a:pPr>
            <a:r>
              <a:rPr lang="en-US" sz="1600" smtClean="0">
                <a:solidFill>
                  <a:srgbClr val="000000"/>
                </a:solidFill>
                <a:latin typeface="Verdana" charset="0"/>
              </a:rPr>
              <a:t>RX J1713-3946</a:t>
            </a:r>
            <a:endParaRPr kumimoji="1" lang="en-US" altLang="ja-JP" sz="1600" smtClean="0">
              <a:solidFill>
                <a:srgbClr val="000000"/>
              </a:solidFill>
              <a:latin typeface="Arial" charset="0"/>
              <a:cs typeface="ＭＳ Ｐゴシック" charset="0"/>
            </a:endParaRPr>
          </a:p>
        </p:txBody>
      </p:sp>
    </p:spTree>
    <p:extLst>
      <p:ext uri="{BB962C8B-B14F-4D97-AF65-F5344CB8AC3E}">
        <p14:creationId xmlns:p14="http://schemas.microsoft.com/office/powerpoint/2010/main" val="5128389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7" name="Text Box 3"/>
          <p:cNvSpPr txBox="1">
            <a:spLocks noChangeArrowheads="1"/>
          </p:cNvSpPr>
          <p:nvPr/>
        </p:nvSpPr>
        <p:spPr bwMode="auto">
          <a:xfrm>
            <a:off x="571500" y="928688"/>
            <a:ext cx="7891463" cy="1570037"/>
          </a:xfrm>
          <a:prstGeom prst="rect">
            <a:avLst/>
          </a:prstGeom>
          <a:noFill/>
          <a:ln w="9525">
            <a:noFill/>
            <a:miter lim="800000"/>
            <a:headEnd/>
            <a:tailEnd/>
          </a:ln>
          <a:effectLst/>
        </p:spPr>
        <p:txBody>
          <a:bodyPr>
            <a:spAutoFit/>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fontAlgn="base" hangingPunct="1">
              <a:spcBef>
                <a:spcPct val="0"/>
              </a:spcBef>
              <a:spcAft>
                <a:spcPct val="0"/>
              </a:spcAft>
            </a:pPr>
            <a:r>
              <a:rPr lang="en-GB" smtClean="0">
                <a:solidFill>
                  <a:srgbClr val="000000"/>
                </a:solidFill>
                <a:latin typeface="Arial" charset="0"/>
              </a:rPr>
              <a:t>3 - In interactions of strong plasma winds with magnetic fields or other winds </a:t>
            </a:r>
            <a:r>
              <a:rPr lang="en-GB" smtClean="0">
                <a:solidFill>
                  <a:srgbClr val="FF33CC"/>
                </a:solidFill>
                <a:latin typeface="Arial" charset="0"/>
              </a:rPr>
              <a:t>(plerions, wind shocks,…)</a:t>
            </a:r>
          </a:p>
          <a:p>
            <a:pPr eaLnBrk="1" fontAlgn="base" hangingPunct="1">
              <a:spcBef>
                <a:spcPct val="0"/>
              </a:spcBef>
              <a:spcAft>
                <a:spcPct val="0"/>
              </a:spcAft>
            </a:pPr>
            <a:endParaRPr lang="en-GB" smtClean="0">
              <a:solidFill>
                <a:srgbClr val="FF33CC"/>
              </a:solidFill>
              <a:latin typeface="Arial" charset="0"/>
            </a:endParaRPr>
          </a:p>
          <a:p>
            <a:pPr eaLnBrk="1" fontAlgn="base" hangingPunct="1">
              <a:spcBef>
                <a:spcPct val="0"/>
              </a:spcBef>
              <a:spcAft>
                <a:spcPct val="0"/>
              </a:spcAft>
            </a:pPr>
            <a:r>
              <a:rPr lang="en-GB" smtClean="0">
                <a:solidFill>
                  <a:srgbClr val="000000"/>
                </a:solidFill>
                <a:latin typeface="Arial" charset="0"/>
              </a:rPr>
              <a:t>        </a:t>
            </a:r>
            <a:r>
              <a:rPr lang="en-GB" smtClean="0">
                <a:solidFill>
                  <a:srgbClr val="00CC00"/>
                </a:solidFill>
                <a:effectLst>
                  <a:outerShdw blurRad="38100" dist="38100" dir="2700000" algn="tl">
                    <a:srgbClr val="DDDDDD"/>
                  </a:outerShdw>
                </a:effectLst>
                <a:latin typeface="Arial" charset="0"/>
              </a:rPr>
              <a:t>=&gt; Acceleration in wind collisions</a:t>
            </a:r>
          </a:p>
        </p:txBody>
      </p:sp>
      <p:sp>
        <p:nvSpPr>
          <p:cNvPr id="40963" name="Text Box 7"/>
          <p:cNvSpPr txBox="1">
            <a:spLocks noChangeArrowheads="1"/>
          </p:cNvSpPr>
          <p:nvPr/>
        </p:nvSpPr>
        <p:spPr bwMode="auto">
          <a:xfrm>
            <a:off x="6643688" y="4286250"/>
            <a:ext cx="20526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fontAlgn="base" hangingPunct="1">
              <a:spcBef>
                <a:spcPct val="0"/>
              </a:spcBef>
              <a:spcAft>
                <a:spcPct val="0"/>
              </a:spcAft>
            </a:pPr>
            <a:r>
              <a:rPr kumimoji="1" lang="en-US" altLang="ja-JP" sz="1600" smtClean="0">
                <a:solidFill>
                  <a:srgbClr val="000000"/>
                </a:solidFill>
                <a:latin typeface="Arial" charset="0"/>
                <a:cs typeface="ＭＳ Ｐゴシック" charset="0"/>
              </a:rPr>
              <a:t>Pulsar Wind Nebula:</a:t>
            </a:r>
          </a:p>
          <a:p>
            <a:pPr eaLnBrk="1" fontAlgn="base" hangingPunct="1">
              <a:spcBef>
                <a:spcPct val="0"/>
              </a:spcBef>
              <a:spcAft>
                <a:spcPct val="0"/>
              </a:spcAft>
            </a:pPr>
            <a:r>
              <a:rPr kumimoji="1" lang="en-US" altLang="ja-JP" sz="1600" smtClean="0">
                <a:solidFill>
                  <a:srgbClr val="000000"/>
                </a:solidFill>
                <a:latin typeface="Arial" charset="0"/>
                <a:cs typeface="ＭＳ Ｐゴシック" charset="0"/>
              </a:rPr>
              <a:t>Crab</a:t>
            </a:r>
          </a:p>
        </p:txBody>
      </p:sp>
      <p:pic>
        <p:nvPicPr>
          <p:cNvPr id="40964" name="Picture 2" descr="VLT-crab-bkg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3357563"/>
            <a:ext cx="2994025"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1026" descr="HST-cra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7625" y="3357563"/>
            <a:ext cx="2428875"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08864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7" name="Text Box 3"/>
          <p:cNvSpPr txBox="1">
            <a:spLocks noChangeArrowheads="1"/>
          </p:cNvSpPr>
          <p:nvPr/>
        </p:nvSpPr>
        <p:spPr bwMode="auto">
          <a:xfrm>
            <a:off x="500063" y="928688"/>
            <a:ext cx="8105775" cy="4894262"/>
          </a:xfrm>
          <a:prstGeom prst="rect">
            <a:avLst/>
          </a:prstGeom>
          <a:noFill/>
          <a:ln w="9525">
            <a:noFill/>
            <a:miter lim="800000"/>
            <a:headEnd/>
            <a:tailEnd/>
          </a:ln>
          <a:effectLst/>
        </p:spPr>
        <p:txBody>
          <a:bodyPr>
            <a:spAutoFit/>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fontAlgn="base" hangingPunct="1">
              <a:spcBef>
                <a:spcPct val="0"/>
              </a:spcBef>
              <a:spcAft>
                <a:spcPct val="0"/>
              </a:spcAft>
            </a:pPr>
            <a:endParaRPr lang="en-GB" smtClean="0">
              <a:solidFill>
                <a:srgbClr val="333399"/>
              </a:solidFill>
            </a:endParaRPr>
          </a:p>
          <a:p>
            <a:pPr eaLnBrk="1" fontAlgn="base" hangingPunct="1">
              <a:spcBef>
                <a:spcPct val="0"/>
              </a:spcBef>
              <a:spcAft>
                <a:spcPct val="0"/>
              </a:spcAft>
            </a:pPr>
            <a:r>
              <a:rPr lang="en-GB" b="1" u="sng" smtClean="0">
                <a:solidFill>
                  <a:srgbClr val="333399"/>
                </a:solidFill>
                <a:latin typeface="Arial" charset="0"/>
              </a:rPr>
              <a:t>B ) HEAVY PARTICLE ANNIHILATION OR DECAY</a:t>
            </a:r>
          </a:p>
          <a:p>
            <a:pPr eaLnBrk="1" fontAlgn="base" hangingPunct="1">
              <a:spcBef>
                <a:spcPct val="0"/>
              </a:spcBef>
              <a:spcAft>
                <a:spcPct val="0"/>
              </a:spcAft>
            </a:pPr>
            <a:endParaRPr lang="en-GB" smtClean="0">
              <a:solidFill>
                <a:srgbClr val="000000"/>
              </a:solidFill>
              <a:latin typeface="Arial" charset="0"/>
            </a:endParaRPr>
          </a:p>
          <a:p>
            <a:pPr eaLnBrk="1" fontAlgn="base" hangingPunct="1">
              <a:spcBef>
                <a:spcPct val="0"/>
              </a:spcBef>
              <a:spcAft>
                <a:spcPct val="0"/>
              </a:spcAft>
            </a:pPr>
            <a:r>
              <a:rPr lang="en-GB" smtClean="0">
                <a:solidFill>
                  <a:srgbClr val="000000"/>
                </a:solidFill>
                <a:latin typeface="Arial" charset="0"/>
              </a:rPr>
              <a:t>Through the annihilation or decay of very massive or energetic objects:</a:t>
            </a:r>
          </a:p>
          <a:p>
            <a:pPr eaLnBrk="1" fontAlgn="base" hangingPunct="1">
              <a:spcBef>
                <a:spcPct val="0"/>
              </a:spcBef>
              <a:spcAft>
                <a:spcPct val="0"/>
              </a:spcAft>
            </a:pPr>
            <a:endParaRPr lang="en-GB" smtClean="0">
              <a:solidFill>
                <a:srgbClr val="000000"/>
              </a:solidFill>
              <a:latin typeface="Arial" charset="0"/>
            </a:endParaRPr>
          </a:p>
          <a:p>
            <a:pPr eaLnBrk="1" fontAlgn="base" hangingPunct="1">
              <a:spcBef>
                <a:spcPct val="0"/>
              </a:spcBef>
              <a:spcAft>
                <a:spcPct val="0"/>
              </a:spcAft>
            </a:pPr>
            <a:r>
              <a:rPr lang="en-GB" smtClean="0">
                <a:solidFill>
                  <a:srgbClr val="000000"/>
                </a:solidFill>
                <a:latin typeface="Arial" charset="0"/>
              </a:rPr>
              <a:t>  </a:t>
            </a:r>
            <a:r>
              <a:rPr lang="en-GB" smtClean="0">
                <a:solidFill>
                  <a:srgbClr val="FF33CC"/>
                </a:solidFill>
                <a:latin typeface="Arial" charset="0"/>
              </a:rPr>
              <a:t>dark matter, very massive particles at unification scales, relics of universe phase transitions, primordial black holes,…</a:t>
            </a:r>
          </a:p>
          <a:p>
            <a:pPr eaLnBrk="1" fontAlgn="base" hangingPunct="1">
              <a:spcBef>
                <a:spcPct val="0"/>
              </a:spcBef>
              <a:spcAft>
                <a:spcPct val="0"/>
              </a:spcAft>
            </a:pPr>
            <a:endParaRPr lang="en-GB" smtClean="0">
              <a:solidFill>
                <a:srgbClr val="FF33CC"/>
              </a:solidFill>
              <a:latin typeface="Arial" charset="0"/>
            </a:endParaRPr>
          </a:p>
          <a:p>
            <a:pPr eaLnBrk="1" fontAlgn="base" hangingPunct="1">
              <a:spcBef>
                <a:spcPct val="0"/>
              </a:spcBef>
              <a:spcAft>
                <a:spcPct val="0"/>
              </a:spcAft>
            </a:pPr>
            <a:r>
              <a:rPr lang="en-GB" smtClean="0">
                <a:solidFill>
                  <a:srgbClr val="000000"/>
                </a:solidFill>
                <a:latin typeface="Arial" charset="0"/>
              </a:rPr>
              <a:t>        </a:t>
            </a:r>
            <a:r>
              <a:rPr lang="en-GB" smtClean="0">
                <a:solidFill>
                  <a:srgbClr val="00CC00"/>
                </a:solidFill>
                <a:effectLst>
                  <a:outerShdw blurRad="38100" dist="38100" dir="2700000" algn="tl">
                    <a:srgbClr val="DDDDDD"/>
                  </a:outerShdw>
                </a:effectLst>
                <a:latin typeface="Arial" charset="0"/>
              </a:rPr>
              <a:t>=&gt; Tool to search for new, massive, particles and objects.</a:t>
            </a:r>
          </a:p>
          <a:p>
            <a:pPr eaLnBrk="1" fontAlgn="base" hangingPunct="1">
              <a:spcBef>
                <a:spcPct val="0"/>
              </a:spcBef>
              <a:spcAft>
                <a:spcPct val="0"/>
              </a:spcAft>
              <a:buFontTx/>
              <a:buChar char="-"/>
            </a:pPr>
            <a:endParaRPr lang="en-GB" smtClean="0">
              <a:solidFill>
                <a:srgbClr val="000000"/>
              </a:solidFill>
            </a:endParaRPr>
          </a:p>
        </p:txBody>
      </p:sp>
    </p:spTree>
    <p:extLst>
      <p:ext uri="{BB962C8B-B14F-4D97-AF65-F5344CB8AC3E}">
        <p14:creationId xmlns:p14="http://schemas.microsoft.com/office/powerpoint/2010/main" val="39537437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9" name="Text Box 3"/>
          <p:cNvSpPr txBox="1">
            <a:spLocks noChangeArrowheads="1"/>
          </p:cNvSpPr>
          <p:nvPr/>
        </p:nvSpPr>
        <p:spPr bwMode="auto">
          <a:xfrm>
            <a:off x="500063" y="1071563"/>
            <a:ext cx="8001000" cy="5570537"/>
          </a:xfrm>
          <a:prstGeom prst="rect">
            <a:avLst/>
          </a:prstGeom>
          <a:noFill/>
          <a:ln w="9525">
            <a:noFill/>
            <a:miter lim="800000"/>
            <a:headEnd/>
            <a:tailEnd/>
          </a:ln>
          <a:effectLst/>
        </p:spPr>
        <p:txBody>
          <a:bodyPr>
            <a:spAutoFit/>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fontAlgn="base" hangingPunct="1">
              <a:spcBef>
                <a:spcPct val="0"/>
              </a:spcBef>
              <a:spcAft>
                <a:spcPct val="0"/>
              </a:spcAft>
            </a:pPr>
            <a:endParaRPr lang="en-GB" dirty="0" smtClean="0">
              <a:solidFill>
                <a:srgbClr val="000000"/>
              </a:solidFill>
              <a:latin typeface="Arial" charset="0"/>
            </a:endParaRPr>
          </a:p>
          <a:p>
            <a:pPr eaLnBrk="1" fontAlgn="base" hangingPunct="1">
              <a:spcBef>
                <a:spcPct val="0"/>
              </a:spcBef>
              <a:spcAft>
                <a:spcPct val="0"/>
              </a:spcAft>
            </a:pPr>
            <a:r>
              <a:rPr lang="en-GB" dirty="0" smtClean="0">
                <a:solidFill>
                  <a:srgbClr val="000000"/>
                </a:solidFill>
                <a:latin typeface="Arial" charset="0"/>
              </a:rPr>
              <a:t>        </a:t>
            </a:r>
            <a:endParaRPr lang="en-GB" sz="2800" b="1" dirty="0" smtClean="0">
              <a:solidFill>
                <a:srgbClr val="000000"/>
              </a:solidFill>
              <a:latin typeface="Arial" charset="0"/>
            </a:endParaRPr>
          </a:p>
          <a:p>
            <a:pPr eaLnBrk="1" fontAlgn="base" hangingPunct="1">
              <a:spcBef>
                <a:spcPct val="0"/>
              </a:spcBef>
              <a:spcAft>
                <a:spcPct val="0"/>
              </a:spcAft>
            </a:pPr>
            <a:endParaRPr lang="en-GB" sz="2000" dirty="0" smtClean="0">
              <a:solidFill>
                <a:srgbClr val="000000"/>
              </a:solidFill>
              <a:latin typeface="Arial" charset="0"/>
            </a:endParaRPr>
          </a:p>
          <a:p>
            <a:pPr eaLnBrk="1" fontAlgn="base" hangingPunct="1">
              <a:spcBef>
                <a:spcPct val="0"/>
              </a:spcBef>
              <a:spcAft>
                <a:spcPct val="0"/>
              </a:spcAft>
            </a:pPr>
            <a:r>
              <a:rPr lang="en-GB" dirty="0" smtClean="0">
                <a:solidFill>
                  <a:srgbClr val="333399"/>
                </a:solidFill>
                <a:latin typeface="Arial" charset="0"/>
              </a:rPr>
              <a:t>VHE gamma rays are, so far, the most energetic messengers reaching us through a determinable path: </a:t>
            </a:r>
            <a:r>
              <a:rPr lang="en-GB" b="1" dirty="0" smtClean="0">
                <a:solidFill>
                  <a:srgbClr val="333399"/>
                </a:solidFill>
                <a:latin typeface="Arial" charset="0"/>
              </a:rPr>
              <a:t>explore the structure of intergalactic medium</a:t>
            </a:r>
            <a:r>
              <a:rPr lang="en-GB" dirty="0" smtClean="0">
                <a:solidFill>
                  <a:srgbClr val="333399"/>
                </a:solidFill>
                <a:latin typeface="Arial" charset="0"/>
              </a:rPr>
              <a:t>:</a:t>
            </a:r>
          </a:p>
          <a:p>
            <a:pPr eaLnBrk="1" fontAlgn="base" hangingPunct="1">
              <a:spcBef>
                <a:spcPct val="0"/>
              </a:spcBef>
              <a:spcAft>
                <a:spcPct val="0"/>
              </a:spcAft>
            </a:pPr>
            <a:r>
              <a:rPr lang="en-GB" dirty="0" smtClean="0">
                <a:solidFill>
                  <a:srgbClr val="333399"/>
                </a:solidFill>
                <a:latin typeface="Arial" charset="0"/>
              </a:rPr>
              <a:t> </a:t>
            </a:r>
          </a:p>
          <a:p>
            <a:pPr eaLnBrk="1" fontAlgn="base" hangingPunct="1">
              <a:spcBef>
                <a:spcPct val="0"/>
              </a:spcBef>
              <a:spcAft>
                <a:spcPct val="0"/>
              </a:spcAft>
            </a:pPr>
            <a:r>
              <a:rPr lang="en-GB" dirty="0" smtClean="0">
                <a:solidFill>
                  <a:srgbClr val="333399"/>
                </a:solidFill>
                <a:latin typeface="Arial" charset="0"/>
              </a:rPr>
              <a:t>   </a:t>
            </a:r>
            <a:r>
              <a:rPr lang="en-GB" dirty="0" smtClean="0">
                <a:solidFill>
                  <a:srgbClr val="000000"/>
                </a:solidFill>
                <a:latin typeface="Arial" charset="0"/>
              </a:rPr>
              <a:t>- at long distances:  produced in sources at cosmological distances from us: explore relic fields</a:t>
            </a:r>
          </a:p>
          <a:p>
            <a:pPr eaLnBrk="1" fontAlgn="base" hangingPunct="1">
              <a:spcBef>
                <a:spcPct val="0"/>
              </a:spcBef>
              <a:spcAft>
                <a:spcPct val="0"/>
              </a:spcAft>
            </a:pPr>
            <a:endParaRPr lang="en-GB" dirty="0" smtClean="0">
              <a:solidFill>
                <a:srgbClr val="000000"/>
              </a:solidFill>
              <a:latin typeface="Arial" charset="0"/>
            </a:endParaRPr>
          </a:p>
          <a:p>
            <a:pPr eaLnBrk="1" fontAlgn="base" hangingPunct="1">
              <a:spcBef>
                <a:spcPct val="0"/>
              </a:spcBef>
              <a:spcAft>
                <a:spcPct val="0"/>
              </a:spcAft>
            </a:pPr>
            <a:r>
              <a:rPr lang="en-GB" dirty="0" smtClean="0">
                <a:solidFill>
                  <a:srgbClr val="333399"/>
                </a:solidFill>
                <a:latin typeface="Arial" charset="0"/>
              </a:rPr>
              <a:t>   </a:t>
            </a:r>
            <a:r>
              <a:rPr lang="en-GB" dirty="0" smtClean="0">
                <a:solidFill>
                  <a:srgbClr val="000000"/>
                </a:solidFill>
                <a:latin typeface="Arial" charset="0"/>
              </a:rPr>
              <a:t>- at the shortest distances: probe space-time at the highest energies</a:t>
            </a:r>
          </a:p>
          <a:p>
            <a:pPr eaLnBrk="1" fontAlgn="base" hangingPunct="1">
              <a:spcBef>
                <a:spcPct val="0"/>
              </a:spcBef>
              <a:spcAft>
                <a:spcPct val="0"/>
              </a:spcAft>
            </a:pPr>
            <a:endParaRPr lang="en-GB" dirty="0" smtClean="0">
              <a:solidFill>
                <a:srgbClr val="000000"/>
              </a:solidFill>
              <a:latin typeface="Arial" charset="0"/>
            </a:endParaRPr>
          </a:p>
          <a:p>
            <a:pPr eaLnBrk="1" fontAlgn="base" hangingPunct="1">
              <a:spcBef>
                <a:spcPct val="0"/>
              </a:spcBef>
              <a:spcAft>
                <a:spcPct val="0"/>
              </a:spcAft>
            </a:pPr>
            <a:r>
              <a:rPr lang="en-GB" dirty="0" smtClean="0">
                <a:solidFill>
                  <a:srgbClr val="333399"/>
                </a:solidFill>
                <a:latin typeface="Arial" charset="0"/>
              </a:rPr>
              <a:t>    </a:t>
            </a:r>
            <a:r>
              <a:rPr lang="en-GB" dirty="0" smtClean="0">
                <a:solidFill>
                  <a:srgbClr val="00CC00"/>
                </a:solidFill>
                <a:effectLst>
                  <a:outerShdw blurRad="38100" dist="38100" dir="2700000" algn="tl">
                    <a:srgbClr val="DDDDDD"/>
                  </a:outerShdw>
                </a:effectLst>
                <a:latin typeface="Arial" charset="0"/>
              </a:rPr>
              <a:t>=&gt; </a:t>
            </a:r>
            <a:r>
              <a:rPr lang="en-GB" smtClean="0">
                <a:solidFill>
                  <a:srgbClr val="00CC00"/>
                </a:solidFill>
                <a:effectLst>
                  <a:outerShdw blurRad="38100" dist="38100" dir="2700000" algn="tl">
                    <a:srgbClr val="DDDDDD"/>
                  </a:outerShdw>
                </a:effectLst>
                <a:latin typeface="Arial" charset="0"/>
              </a:rPr>
              <a:t>they allow </a:t>
            </a:r>
            <a:r>
              <a:rPr lang="en-GB" dirty="0" smtClean="0">
                <a:solidFill>
                  <a:srgbClr val="00CC00"/>
                </a:solidFill>
                <a:effectLst>
                  <a:outerShdw blurRad="38100" dist="38100" dir="2700000" algn="tl">
                    <a:srgbClr val="DDDDDD"/>
                  </a:outerShdw>
                </a:effectLst>
                <a:latin typeface="Arial" charset="0"/>
              </a:rPr>
              <a:t>us to address important questions in fundamental physics and cosmology</a:t>
            </a:r>
          </a:p>
        </p:txBody>
      </p:sp>
      <p:sp>
        <p:nvSpPr>
          <p:cNvPr id="43011" name="3 Título"/>
          <p:cNvSpPr>
            <a:spLocks noGrp="1"/>
          </p:cNvSpPr>
          <p:nvPr>
            <p:ph type="ctrTitle"/>
          </p:nvPr>
        </p:nvSpPr>
        <p:spPr>
          <a:xfrm>
            <a:off x="500063" y="285750"/>
            <a:ext cx="7772400" cy="1470025"/>
          </a:xfrm>
          <a:solidFill>
            <a:srgbClr val="FFFF00"/>
          </a:solidFill>
        </p:spPr>
        <p:txBody>
          <a:bodyPr/>
          <a:lstStyle/>
          <a:p>
            <a:pPr eaLnBrk="1" hangingPunct="1"/>
            <a:r>
              <a:rPr lang="en-GB" sz="3200" b="1">
                <a:latin typeface="Arial" charset="0"/>
              </a:rPr>
              <a:t>2) Study the propagation in the cosmic medium</a:t>
            </a:r>
            <a:endParaRPr lang="es-ES" sz="3200">
              <a:latin typeface="Arial" charset="0"/>
            </a:endParaRPr>
          </a:p>
        </p:txBody>
      </p:sp>
    </p:spTree>
    <p:extLst>
      <p:ext uri="{BB962C8B-B14F-4D97-AF65-F5344CB8AC3E}">
        <p14:creationId xmlns:p14="http://schemas.microsoft.com/office/powerpoint/2010/main" val="21780099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2413" y="0"/>
            <a:ext cx="9755188" cy="6858000"/>
          </a:xfrm>
          <a:noFill/>
        </p:spPr>
      </p:pic>
      <p:sp>
        <p:nvSpPr>
          <p:cNvPr id="8" name="Right Arrow 7"/>
          <p:cNvSpPr/>
          <p:nvPr/>
        </p:nvSpPr>
        <p:spPr bwMode="auto">
          <a:xfrm>
            <a:off x="1447800" y="5839968"/>
            <a:ext cx="2362200" cy="179832"/>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9" name="TextBox 8"/>
          <p:cNvSpPr txBox="1"/>
          <p:nvPr/>
        </p:nvSpPr>
        <p:spPr>
          <a:xfrm>
            <a:off x="3810000" y="5638800"/>
            <a:ext cx="443977" cy="523220"/>
          </a:xfrm>
          <a:prstGeom prst="rect">
            <a:avLst/>
          </a:prstGeom>
          <a:noFill/>
        </p:spPr>
        <p:txBody>
          <a:bodyPr wrap="none" rtlCol="0">
            <a:spAutoFit/>
          </a:bodyPr>
          <a:lstStyle/>
          <a:p>
            <a:r>
              <a:rPr lang="en-US" sz="2800" b="1" dirty="0" smtClean="0">
                <a:solidFill>
                  <a:schemeClr val="bg1"/>
                </a:solidFill>
              </a:rPr>
              <a:t>B</a:t>
            </a:r>
            <a:endParaRPr lang="en-US" sz="2800" b="1" dirty="0">
              <a:solidFill>
                <a:schemeClr val="bg1"/>
              </a:solidFill>
            </a:endParaRPr>
          </a:p>
        </p:txBody>
      </p:sp>
      <p:cxnSp>
        <p:nvCxnSpPr>
          <p:cNvPr id="12" name="Straight Arrow Connector 11"/>
          <p:cNvCxnSpPr/>
          <p:nvPr/>
        </p:nvCxnSpPr>
        <p:spPr bwMode="auto">
          <a:xfrm>
            <a:off x="3886200" y="5638800"/>
            <a:ext cx="228600" cy="0"/>
          </a:xfrm>
          <a:prstGeom prst="straightConnector1">
            <a:avLst/>
          </a:prstGeom>
          <a:solidFill>
            <a:schemeClr val="accent1"/>
          </a:solidFill>
          <a:ln w="9525" cap="flat" cmpd="sng" algn="ctr">
            <a:solidFill>
              <a:schemeClr val="bg1"/>
            </a:solidFill>
            <a:prstDash val="solid"/>
            <a:round/>
            <a:headEnd type="none" w="med" len="med"/>
            <a:tailEnd type="arrow"/>
          </a:ln>
          <a:effectLst/>
        </p:spPr>
      </p:cxnSp>
      <p:sp>
        <p:nvSpPr>
          <p:cNvPr id="13" name="Right Arrow 12"/>
          <p:cNvSpPr/>
          <p:nvPr/>
        </p:nvSpPr>
        <p:spPr bwMode="auto">
          <a:xfrm>
            <a:off x="4267200" y="5867400"/>
            <a:ext cx="685800" cy="152400"/>
          </a:xfrm>
          <a:prstGeom prst="rightArrow">
            <a:avLst/>
          </a:prstGeom>
          <a:solidFill>
            <a:srgbClr val="FF66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4" name="TextBox 13"/>
          <p:cNvSpPr txBox="1"/>
          <p:nvPr/>
        </p:nvSpPr>
        <p:spPr>
          <a:xfrm>
            <a:off x="5105400" y="5486400"/>
            <a:ext cx="3982430" cy="830997"/>
          </a:xfrm>
          <a:prstGeom prst="rect">
            <a:avLst/>
          </a:prstGeom>
          <a:noFill/>
        </p:spPr>
        <p:txBody>
          <a:bodyPr wrap="none" rtlCol="0">
            <a:spAutoFit/>
          </a:bodyPr>
          <a:lstStyle/>
          <a:p>
            <a:r>
              <a:rPr lang="en-US" sz="2400" dirty="0">
                <a:solidFill>
                  <a:schemeClr val="bg1"/>
                </a:solidFill>
              </a:rPr>
              <a:t>c</a:t>
            </a:r>
            <a:r>
              <a:rPr lang="en-US" sz="2400" dirty="0" smtClean="0">
                <a:solidFill>
                  <a:schemeClr val="bg1"/>
                </a:solidFill>
              </a:rPr>
              <a:t>onversion into </a:t>
            </a:r>
            <a:r>
              <a:rPr lang="en-US" sz="2400" b="1" dirty="0" err="1" smtClean="0">
                <a:solidFill>
                  <a:srgbClr val="FF6600"/>
                </a:solidFill>
              </a:rPr>
              <a:t>axions</a:t>
            </a:r>
            <a:r>
              <a:rPr lang="en-US" sz="2400" dirty="0" smtClean="0">
                <a:solidFill>
                  <a:schemeClr val="bg1"/>
                </a:solidFill>
              </a:rPr>
              <a:t> in</a:t>
            </a:r>
          </a:p>
          <a:p>
            <a:r>
              <a:rPr lang="en-US" sz="2400" dirty="0" smtClean="0">
                <a:solidFill>
                  <a:schemeClr val="bg1"/>
                </a:solidFill>
              </a:rPr>
              <a:t>Intergalactic magnetic fields</a:t>
            </a:r>
            <a:endParaRPr lang="en-US" sz="2400" dirty="0">
              <a:solidFill>
                <a:schemeClr val="bg1"/>
              </a:solidFill>
            </a:endParaRPr>
          </a:p>
        </p:txBody>
      </p:sp>
    </p:spTree>
    <p:extLst>
      <p:ext uri="{BB962C8B-B14F-4D97-AF65-F5344CB8AC3E}">
        <p14:creationId xmlns:p14="http://schemas.microsoft.com/office/powerpoint/2010/main" val="3776236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TextBox 1"/>
          <p:cNvSpPr txBox="1"/>
          <p:nvPr/>
        </p:nvSpPr>
        <p:spPr>
          <a:xfrm rot="16200000">
            <a:off x="-546100" y="3238500"/>
            <a:ext cx="1739900" cy="304800"/>
          </a:xfrm>
          <a:prstGeom prst="rect">
            <a:avLst/>
          </a:prstGeom>
          <a:noFill/>
        </p:spPr>
        <p:txBody>
          <a:bodyPr wrap="none" lIns="0" tIns="0" rIns="0" rtlCol="0">
            <a:spAutoFit/>
          </a:bodyPr>
          <a:lstStyle/>
          <a:p>
            <a:pPr>
              <a:lnSpc>
                <a:spcPts val="2400"/>
              </a:lnSpc>
              <a:tabLst/>
            </a:pPr>
            <a:r>
              <a:rPr lang="en-US" altLang="zh-CN" sz="2000" dirty="0" smtClean="0">
                <a:solidFill>
                  <a:srgbClr val="FFFFFF"/>
                </a:solidFill>
                <a:latin typeface="Tahoma" pitchFamily="18" charset="0"/>
                <a:cs typeface="Tahoma" pitchFamily="18" charset="0"/>
              </a:rPr>
              <a:t>Mean</a:t>
            </a:r>
            <a:r>
              <a:rPr lang="en-US" altLang="zh-CN" sz="2000" dirty="0" smtClean="0">
                <a:latin typeface="Times New Roman" pitchFamily="18" charset="0"/>
                <a:cs typeface="Times New Roman" pitchFamily="18" charset="0"/>
              </a:rPr>
              <a:t> </a:t>
            </a:r>
            <a:r>
              <a:rPr lang="en-US" altLang="zh-CN" sz="2000" dirty="0" smtClean="0">
                <a:solidFill>
                  <a:srgbClr val="FFFFFF"/>
                </a:solidFill>
                <a:latin typeface="Tahoma" pitchFamily="18" charset="0"/>
                <a:cs typeface="Tahoma" pitchFamily="18" charset="0"/>
              </a:rPr>
              <a:t>Free</a:t>
            </a:r>
            <a:r>
              <a:rPr lang="en-US" altLang="zh-CN" sz="2000" dirty="0" smtClean="0">
                <a:latin typeface="Times New Roman" pitchFamily="18" charset="0"/>
                <a:cs typeface="Times New Roman" pitchFamily="18" charset="0"/>
              </a:rPr>
              <a:t> </a:t>
            </a:r>
            <a:r>
              <a:rPr lang="en-US" altLang="zh-CN" sz="2000" dirty="0" smtClean="0">
                <a:solidFill>
                  <a:srgbClr val="FFFFFF"/>
                </a:solidFill>
                <a:latin typeface="Tahoma" pitchFamily="18" charset="0"/>
                <a:cs typeface="Tahoma" pitchFamily="18" charset="0"/>
              </a:rPr>
              <a:t>Path</a:t>
            </a:r>
          </a:p>
        </p:txBody>
      </p:sp>
      <p:sp>
        <p:nvSpPr>
          <p:cNvPr id="3" name="TextBox 1"/>
          <p:cNvSpPr txBox="1"/>
          <p:nvPr/>
        </p:nvSpPr>
        <p:spPr>
          <a:xfrm>
            <a:off x="393700" y="139700"/>
            <a:ext cx="897857" cy="698909"/>
          </a:xfrm>
          <a:prstGeom prst="rect">
            <a:avLst/>
          </a:prstGeom>
          <a:noFill/>
        </p:spPr>
        <p:txBody>
          <a:bodyPr wrap="none" lIns="0" tIns="0" rIns="0" rtlCol="0">
            <a:spAutoFit/>
          </a:bodyPr>
          <a:lstStyle/>
          <a:p>
            <a:pPr>
              <a:lnSpc>
                <a:spcPts val="5100"/>
              </a:lnSpc>
              <a:tabLst/>
            </a:pPr>
            <a:r>
              <a:rPr lang="en-US" altLang="zh-CN" sz="4200" b="1" dirty="0">
                <a:solidFill>
                  <a:srgbClr val="FFFFFF"/>
                </a:solidFill>
                <a:latin typeface="Times New Roman" pitchFamily="18" charset="0"/>
                <a:cs typeface="Times New Roman" pitchFamily="18" charset="0"/>
              </a:rPr>
              <a:t>T</a:t>
            </a:r>
            <a:r>
              <a:rPr lang="en-US" altLang="zh-CN" sz="4200" b="1" dirty="0" smtClean="0">
                <a:solidFill>
                  <a:srgbClr val="FFFFFF"/>
                </a:solidFill>
                <a:latin typeface="Times New Roman" pitchFamily="18" charset="0"/>
                <a:cs typeface="Times New Roman" pitchFamily="18" charset="0"/>
              </a:rPr>
              <a:t>he</a:t>
            </a:r>
          </a:p>
        </p:txBody>
      </p:sp>
      <p:sp>
        <p:nvSpPr>
          <p:cNvPr id="4" name="TextBox 1"/>
          <p:cNvSpPr txBox="1"/>
          <p:nvPr/>
        </p:nvSpPr>
        <p:spPr>
          <a:xfrm>
            <a:off x="1371600" y="76200"/>
            <a:ext cx="5775732" cy="804494"/>
          </a:xfrm>
          <a:prstGeom prst="rect">
            <a:avLst/>
          </a:prstGeom>
          <a:noFill/>
        </p:spPr>
        <p:txBody>
          <a:bodyPr wrap="none" lIns="0" tIns="0" rIns="0" rtlCol="0">
            <a:spAutoFit/>
          </a:bodyPr>
          <a:lstStyle/>
          <a:p>
            <a:pPr>
              <a:lnSpc>
                <a:spcPts val="5800"/>
              </a:lnSpc>
              <a:tabLst/>
            </a:pPr>
            <a:r>
              <a:rPr lang="en-US" altLang="zh-CN" sz="5400" dirty="0" err="1" smtClean="0">
                <a:solidFill>
                  <a:srgbClr val="FFFFFF"/>
                </a:solidFill>
                <a:latin typeface="Symbol" pitchFamily="18" charset="0"/>
                <a:cs typeface="Symbol" pitchFamily="18" charset="0"/>
              </a:rPr>
              <a:t>γ</a:t>
            </a:r>
            <a:r>
              <a:rPr lang="en-US" altLang="zh-CN" sz="4200" dirty="0" smtClean="0">
                <a:latin typeface="Times New Roman" pitchFamily="18" charset="0"/>
                <a:cs typeface="Times New Roman" pitchFamily="18" charset="0"/>
              </a:rPr>
              <a:t> </a:t>
            </a:r>
            <a:r>
              <a:rPr lang="en-US" altLang="zh-CN" sz="4200" b="1" dirty="0" smtClean="0">
                <a:solidFill>
                  <a:srgbClr val="FFFFFF"/>
                </a:solidFill>
                <a:latin typeface="Times New Roman" pitchFamily="18" charset="0"/>
                <a:cs typeface="Times New Roman" pitchFamily="18" charset="0"/>
              </a:rPr>
              <a:t>Horizon : a </a:t>
            </a:r>
            <a:r>
              <a:rPr lang="en-US" altLang="zh-CN" sz="4200" b="1" dirty="0" err="1" smtClean="0">
                <a:solidFill>
                  <a:srgbClr val="FFFFFF"/>
                </a:solidFill>
                <a:latin typeface="Times New Roman" pitchFamily="18" charset="0"/>
                <a:cs typeface="Times New Roman" pitchFamily="18" charset="0"/>
              </a:rPr>
              <a:t>nuissance</a:t>
            </a:r>
            <a:r>
              <a:rPr lang="en-US" altLang="zh-CN" sz="4200" b="1" dirty="0" smtClean="0">
                <a:solidFill>
                  <a:srgbClr val="FFFFFF"/>
                </a:solidFill>
                <a:latin typeface="Times New Roman" pitchFamily="18" charset="0"/>
                <a:cs typeface="Times New Roman" pitchFamily="18" charset="0"/>
              </a:rPr>
              <a:t> ?</a:t>
            </a:r>
          </a:p>
        </p:txBody>
      </p:sp>
      <p:sp>
        <p:nvSpPr>
          <p:cNvPr id="5" name="TextBox 1"/>
          <p:cNvSpPr txBox="1"/>
          <p:nvPr/>
        </p:nvSpPr>
        <p:spPr>
          <a:xfrm>
            <a:off x="3771900" y="6502400"/>
            <a:ext cx="469900" cy="152400"/>
          </a:xfrm>
          <a:prstGeom prst="rect">
            <a:avLst/>
          </a:prstGeom>
          <a:noFill/>
        </p:spPr>
        <p:txBody>
          <a:bodyPr wrap="none" lIns="0" tIns="0" rIns="0" rtlCol="0">
            <a:spAutoFit/>
          </a:bodyPr>
          <a:lstStyle/>
          <a:p>
            <a:pPr>
              <a:lnSpc>
                <a:spcPts val="1200"/>
              </a:lnSpc>
              <a:tabLst/>
            </a:pPr>
            <a:r>
              <a:rPr lang="en-US" altLang="zh-CN" sz="1100" dirty="0" smtClean="0">
                <a:solidFill>
                  <a:srgbClr val="FFFFFF"/>
                </a:solidFill>
                <a:latin typeface="Trebuchet MS" pitchFamily="18" charset="0"/>
                <a:cs typeface="Trebuchet MS" pitchFamily="18" charset="0"/>
              </a:rPr>
              <a:t>100</a:t>
            </a:r>
            <a:r>
              <a:rPr lang="en-US" altLang="zh-CN" sz="1100" dirty="0" smtClean="0">
                <a:latin typeface="Times New Roman" pitchFamily="18" charset="0"/>
                <a:cs typeface="Times New Roman" pitchFamily="18" charset="0"/>
              </a:rPr>
              <a:t> </a:t>
            </a:r>
            <a:r>
              <a:rPr lang="en-US" altLang="zh-CN" sz="1100" dirty="0" smtClean="0">
                <a:solidFill>
                  <a:srgbClr val="FFFFFF"/>
                </a:solidFill>
                <a:latin typeface="Trebuchet MS" pitchFamily="18" charset="0"/>
                <a:cs typeface="Trebuchet MS" pitchFamily="18" charset="0"/>
              </a:rPr>
              <a:t>TeV</a:t>
            </a:r>
          </a:p>
        </p:txBody>
      </p:sp>
      <p:sp>
        <p:nvSpPr>
          <p:cNvPr id="6" name="TextBox 1"/>
          <p:cNvSpPr txBox="1"/>
          <p:nvPr/>
        </p:nvSpPr>
        <p:spPr>
          <a:xfrm>
            <a:off x="3073400" y="6502400"/>
            <a:ext cx="406400" cy="152400"/>
          </a:xfrm>
          <a:prstGeom prst="rect">
            <a:avLst/>
          </a:prstGeom>
          <a:noFill/>
        </p:spPr>
        <p:txBody>
          <a:bodyPr wrap="none" lIns="0" tIns="0" rIns="0" rtlCol="0">
            <a:spAutoFit/>
          </a:bodyPr>
          <a:lstStyle/>
          <a:p>
            <a:pPr>
              <a:lnSpc>
                <a:spcPts val="1200"/>
              </a:lnSpc>
              <a:tabLst/>
            </a:pPr>
            <a:r>
              <a:rPr lang="en-US" altLang="zh-CN" sz="1100" dirty="0" smtClean="0">
                <a:solidFill>
                  <a:srgbClr val="FFFFFF"/>
                </a:solidFill>
                <a:latin typeface="Trebuchet MS" pitchFamily="18" charset="0"/>
                <a:cs typeface="Trebuchet MS" pitchFamily="18" charset="0"/>
              </a:rPr>
              <a:t>10</a:t>
            </a:r>
            <a:r>
              <a:rPr lang="en-US" altLang="zh-CN" sz="1100" dirty="0" smtClean="0">
                <a:latin typeface="Times New Roman" pitchFamily="18" charset="0"/>
                <a:cs typeface="Times New Roman" pitchFamily="18" charset="0"/>
              </a:rPr>
              <a:t> </a:t>
            </a:r>
            <a:r>
              <a:rPr lang="en-US" altLang="zh-CN" sz="1100" dirty="0" smtClean="0">
                <a:solidFill>
                  <a:srgbClr val="FFFFFF"/>
                </a:solidFill>
                <a:latin typeface="Trebuchet MS" pitchFamily="18" charset="0"/>
                <a:cs typeface="Trebuchet MS" pitchFamily="18" charset="0"/>
              </a:rPr>
              <a:t>TeV</a:t>
            </a:r>
          </a:p>
        </p:txBody>
      </p:sp>
      <p:sp>
        <p:nvSpPr>
          <p:cNvPr id="7" name="TextBox 1"/>
          <p:cNvSpPr txBox="1"/>
          <p:nvPr/>
        </p:nvSpPr>
        <p:spPr>
          <a:xfrm>
            <a:off x="2501900" y="6502400"/>
            <a:ext cx="330200" cy="152400"/>
          </a:xfrm>
          <a:prstGeom prst="rect">
            <a:avLst/>
          </a:prstGeom>
          <a:noFill/>
        </p:spPr>
        <p:txBody>
          <a:bodyPr wrap="none" lIns="0" tIns="0" rIns="0" rtlCol="0">
            <a:spAutoFit/>
          </a:bodyPr>
          <a:lstStyle/>
          <a:p>
            <a:pPr>
              <a:lnSpc>
                <a:spcPts val="1200"/>
              </a:lnSpc>
              <a:tabLst/>
            </a:pPr>
            <a:r>
              <a:rPr lang="en-US" altLang="zh-CN" sz="1100" dirty="0" smtClean="0">
                <a:solidFill>
                  <a:srgbClr val="FFFFFF"/>
                </a:solidFill>
                <a:latin typeface="Trebuchet MS" pitchFamily="18" charset="0"/>
                <a:cs typeface="Trebuchet MS" pitchFamily="18" charset="0"/>
              </a:rPr>
              <a:t>1</a:t>
            </a:r>
            <a:r>
              <a:rPr lang="en-US" altLang="zh-CN" sz="1100" dirty="0" smtClean="0">
                <a:latin typeface="Times New Roman" pitchFamily="18" charset="0"/>
                <a:cs typeface="Times New Roman" pitchFamily="18" charset="0"/>
              </a:rPr>
              <a:t> </a:t>
            </a:r>
            <a:r>
              <a:rPr lang="en-US" altLang="zh-CN" sz="1100" dirty="0" smtClean="0">
                <a:solidFill>
                  <a:srgbClr val="FFFFFF"/>
                </a:solidFill>
                <a:latin typeface="Trebuchet MS" pitchFamily="18" charset="0"/>
                <a:cs typeface="Trebuchet MS" pitchFamily="18" charset="0"/>
              </a:rPr>
              <a:t>TeV</a:t>
            </a:r>
          </a:p>
        </p:txBody>
      </p:sp>
      <p:sp>
        <p:nvSpPr>
          <p:cNvPr id="8" name="TextBox 1"/>
          <p:cNvSpPr txBox="1"/>
          <p:nvPr/>
        </p:nvSpPr>
        <p:spPr>
          <a:xfrm>
            <a:off x="1714500" y="6502400"/>
            <a:ext cx="508000" cy="152400"/>
          </a:xfrm>
          <a:prstGeom prst="rect">
            <a:avLst/>
          </a:prstGeom>
          <a:noFill/>
        </p:spPr>
        <p:txBody>
          <a:bodyPr wrap="none" lIns="0" tIns="0" rIns="0" rtlCol="0">
            <a:spAutoFit/>
          </a:bodyPr>
          <a:lstStyle/>
          <a:p>
            <a:pPr>
              <a:lnSpc>
                <a:spcPts val="1200"/>
              </a:lnSpc>
              <a:tabLst/>
            </a:pPr>
            <a:r>
              <a:rPr lang="en-US" altLang="zh-CN" sz="1100" dirty="0" smtClean="0">
                <a:solidFill>
                  <a:srgbClr val="FFFFFF"/>
                </a:solidFill>
                <a:latin typeface="Trebuchet MS" pitchFamily="18" charset="0"/>
                <a:cs typeface="Trebuchet MS" pitchFamily="18" charset="0"/>
              </a:rPr>
              <a:t>100</a:t>
            </a:r>
            <a:r>
              <a:rPr lang="en-US" altLang="zh-CN" sz="1100" dirty="0" smtClean="0">
                <a:latin typeface="Times New Roman" pitchFamily="18" charset="0"/>
                <a:cs typeface="Times New Roman" pitchFamily="18" charset="0"/>
              </a:rPr>
              <a:t> </a:t>
            </a:r>
            <a:r>
              <a:rPr lang="en-US" altLang="zh-CN" sz="1100" dirty="0" smtClean="0">
                <a:solidFill>
                  <a:srgbClr val="FFFFFF"/>
                </a:solidFill>
                <a:latin typeface="Trebuchet MS" pitchFamily="18" charset="0"/>
                <a:cs typeface="Trebuchet MS" pitchFamily="18" charset="0"/>
              </a:rPr>
              <a:t>GeV</a:t>
            </a:r>
          </a:p>
        </p:txBody>
      </p:sp>
      <p:sp>
        <p:nvSpPr>
          <p:cNvPr id="9" name="TextBox 1"/>
          <p:cNvSpPr txBox="1"/>
          <p:nvPr/>
        </p:nvSpPr>
        <p:spPr>
          <a:xfrm>
            <a:off x="1041400" y="6502400"/>
            <a:ext cx="431800" cy="152400"/>
          </a:xfrm>
          <a:prstGeom prst="rect">
            <a:avLst/>
          </a:prstGeom>
          <a:noFill/>
        </p:spPr>
        <p:txBody>
          <a:bodyPr wrap="none" lIns="0" tIns="0" rIns="0" rtlCol="0">
            <a:spAutoFit/>
          </a:bodyPr>
          <a:lstStyle/>
          <a:p>
            <a:pPr>
              <a:lnSpc>
                <a:spcPts val="1200"/>
              </a:lnSpc>
              <a:tabLst/>
            </a:pPr>
            <a:r>
              <a:rPr lang="en-US" altLang="zh-CN" sz="1100" dirty="0" smtClean="0">
                <a:solidFill>
                  <a:srgbClr val="FFFFFF"/>
                </a:solidFill>
                <a:latin typeface="Trebuchet MS" pitchFamily="18" charset="0"/>
                <a:cs typeface="Trebuchet MS" pitchFamily="18" charset="0"/>
              </a:rPr>
              <a:t>10</a:t>
            </a:r>
            <a:r>
              <a:rPr lang="en-US" altLang="zh-CN" sz="1100" dirty="0" smtClean="0">
                <a:latin typeface="Times New Roman" pitchFamily="18" charset="0"/>
                <a:cs typeface="Times New Roman" pitchFamily="18" charset="0"/>
              </a:rPr>
              <a:t> </a:t>
            </a:r>
            <a:r>
              <a:rPr lang="en-US" altLang="zh-CN" sz="1100" dirty="0" smtClean="0">
                <a:solidFill>
                  <a:srgbClr val="FFFFFF"/>
                </a:solidFill>
                <a:latin typeface="Trebuchet MS" pitchFamily="18" charset="0"/>
                <a:cs typeface="Trebuchet MS" pitchFamily="18" charset="0"/>
              </a:rPr>
              <a:t>GeV</a:t>
            </a:r>
          </a:p>
        </p:txBody>
      </p:sp>
      <p:sp>
        <p:nvSpPr>
          <p:cNvPr id="10" name="TextBox 1"/>
          <p:cNvSpPr txBox="1"/>
          <p:nvPr/>
        </p:nvSpPr>
        <p:spPr>
          <a:xfrm>
            <a:off x="6591300" y="6502400"/>
            <a:ext cx="342900" cy="152400"/>
          </a:xfrm>
          <a:prstGeom prst="rect">
            <a:avLst/>
          </a:prstGeom>
          <a:noFill/>
        </p:spPr>
        <p:txBody>
          <a:bodyPr wrap="none" lIns="0" tIns="0" rIns="0" rtlCol="0">
            <a:spAutoFit/>
          </a:bodyPr>
          <a:lstStyle/>
          <a:p>
            <a:pPr>
              <a:lnSpc>
                <a:spcPts val="1200"/>
              </a:lnSpc>
              <a:tabLst/>
            </a:pPr>
            <a:r>
              <a:rPr lang="en-US" altLang="zh-CN" sz="1100" dirty="0" smtClean="0">
                <a:solidFill>
                  <a:srgbClr val="FFFFFF"/>
                </a:solidFill>
                <a:latin typeface="Trebuchet MS" pitchFamily="18" charset="0"/>
                <a:cs typeface="Trebuchet MS" pitchFamily="18" charset="0"/>
              </a:rPr>
              <a:t>1</a:t>
            </a:r>
            <a:r>
              <a:rPr lang="en-US" altLang="zh-CN" sz="1100" dirty="0" smtClean="0">
                <a:latin typeface="Times New Roman" pitchFamily="18" charset="0"/>
                <a:cs typeface="Times New Roman" pitchFamily="18" charset="0"/>
              </a:rPr>
              <a:t> </a:t>
            </a:r>
            <a:r>
              <a:rPr lang="en-US" altLang="zh-CN" sz="1100" dirty="0" smtClean="0">
                <a:solidFill>
                  <a:srgbClr val="FFFFFF"/>
                </a:solidFill>
                <a:latin typeface="Trebuchet MS" pitchFamily="18" charset="0"/>
                <a:cs typeface="Trebuchet MS" pitchFamily="18" charset="0"/>
              </a:rPr>
              <a:t>EeV</a:t>
            </a:r>
          </a:p>
        </p:txBody>
      </p:sp>
      <p:sp>
        <p:nvSpPr>
          <p:cNvPr id="11" name="TextBox 1"/>
          <p:cNvSpPr txBox="1"/>
          <p:nvPr/>
        </p:nvSpPr>
        <p:spPr>
          <a:xfrm>
            <a:off x="5829300" y="6502400"/>
            <a:ext cx="482600" cy="152400"/>
          </a:xfrm>
          <a:prstGeom prst="rect">
            <a:avLst/>
          </a:prstGeom>
          <a:noFill/>
        </p:spPr>
        <p:txBody>
          <a:bodyPr wrap="none" lIns="0" tIns="0" rIns="0" rtlCol="0">
            <a:spAutoFit/>
          </a:bodyPr>
          <a:lstStyle/>
          <a:p>
            <a:pPr>
              <a:lnSpc>
                <a:spcPts val="1200"/>
              </a:lnSpc>
              <a:tabLst/>
            </a:pPr>
            <a:r>
              <a:rPr lang="en-US" altLang="zh-CN" sz="1100" dirty="0" smtClean="0">
                <a:solidFill>
                  <a:srgbClr val="FFFFFF"/>
                </a:solidFill>
                <a:latin typeface="Trebuchet MS" pitchFamily="18" charset="0"/>
                <a:cs typeface="Trebuchet MS" pitchFamily="18" charset="0"/>
              </a:rPr>
              <a:t>100</a:t>
            </a:r>
            <a:r>
              <a:rPr lang="en-US" altLang="zh-CN" sz="1100" dirty="0" smtClean="0">
                <a:latin typeface="Times New Roman" pitchFamily="18" charset="0"/>
                <a:cs typeface="Times New Roman" pitchFamily="18" charset="0"/>
              </a:rPr>
              <a:t> </a:t>
            </a:r>
            <a:r>
              <a:rPr lang="en-US" altLang="zh-CN" sz="1100" dirty="0" smtClean="0">
                <a:solidFill>
                  <a:srgbClr val="FFFFFF"/>
                </a:solidFill>
                <a:latin typeface="Trebuchet MS" pitchFamily="18" charset="0"/>
                <a:cs typeface="Trebuchet MS" pitchFamily="18" charset="0"/>
              </a:rPr>
              <a:t>PeV</a:t>
            </a:r>
          </a:p>
        </p:txBody>
      </p:sp>
      <p:sp>
        <p:nvSpPr>
          <p:cNvPr id="12" name="TextBox 1"/>
          <p:cNvSpPr txBox="1"/>
          <p:nvPr/>
        </p:nvSpPr>
        <p:spPr>
          <a:xfrm>
            <a:off x="5219700" y="6502400"/>
            <a:ext cx="406400" cy="152400"/>
          </a:xfrm>
          <a:prstGeom prst="rect">
            <a:avLst/>
          </a:prstGeom>
          <a:noFill/>
        </p:spPr>
        <p:txBody>
          <a:bodyPr wrap="none" lIns="0" tIns="0" rIns="0" rtlCol="0">
            <a:spAutoFit/>
          </a:bodyPr>
          <a:lstStyle/>
          <a:p>
            <a:pPr>
              <a:lnSpc>
                <a:spcPts val="1200"/>
              </a:lnSpc>
              <a:tabLst/>
            </a:pPr>
            <a:r>
              <a:rPr lang="en-US" altLang="zh-CN" sz="1100" dirty="0" smtClean="0">
                <a:solidFill>
                  <a:srgbClr val="FFFFFF"/>
                </a:solidFill>
                <a:latin typeface="Trebuchet MS" pitchFamily="18" charset="0"/>
                <a:cs typeface="Trebuchet MS" pitchFamily="18" charset="0"/>
              </a:rPr>
              <a:t>10</a:t>
            </a:r>
            <a:r>
              <a:rPr lang="en-US" altLang="zh-CN" sz="1100" dirty="0" smtClean="0">
                <a:latin typeface="Times New Roman" pitchFamily="18" charset="0"/>
                <a:cs typeface="Times New Roman" pitchFamily="18" charset="0"/>
              </a:rPr>
              <a:t> </a:t>
            </a:r>
            <a:r>
              <a:rPr lang="en-US" altLang="zh-CN" sz="1100" dirty="0" smtClean="0">
                <a:solidFill>
                  <a:srgbClr val="FFFFFF"/>
                </a:solidFill>
                <a:latin typeface="Trebuchet MS" pitchFamily="18" charset="0"/>
                <a:cs typeface="Trebuchet MS" pitchFamily="18" charset="0"/>
              </a:rPr>
              <a:t>PeV</a:t>
            </a:r>
          </a:p>
        </p:txBody>
      </p:sp>
      <p:sp>
        <p:nvSpPr>
          <p:cNvPr id="13" name="TextBox 1"/>
          <p:cNvSpPr txBox="1"/>
          <p:nvPr/>
        </p:nvSpPr>
        <p:spPr>
          <a:xfrm>
            <a:off x="4521200" y="6502400"/>
            <a:ext cx="342900" cy="152400"/>
          </a:xfrm>
          <a:prstGeom prst="rect">
            <a:avLst/>
          </a:prstGeom>
          <a:noFill/>
        </p:spPr>
        <p:txBody>
          <a:bodyPr wrap="none" lIns="0" tIns="0" rIns="0" rtlCol="0">
            <a:spAutoFit/>
          </a:bodyPr>
          <a:lstStyle/>
          <a:p>
            <a:pPr>
              <a:lnSpc>
                <a:spcPts val="1200"/>
              </a:lnSpc>
              <a:tabLst/>
            </a:pPr>
            <a:r>
              <a:rPr lang="en-US" altLang="zh-CN" sz="1100" dirty="0" smtClean="0">
                <a:solidFill>
                  <a:srgbClr val="FFFFFF"/>
                </a:solidFill>
                <a:latin typeface="Trebuchet MS" pitchFamily="18" charset="0"/>
                <a:cs typeface="Trebuchet MS" pitchFamily="18" charset="0"/>
              </a:rPr>
              <a:t>1</a:t>
            </a:r>
            <a:r>
              <a:rPr lang="en-US" altLang="zh-CN" sz="1100" dirty="0" smtClean="0">
                <a:latin typeface="Times New Roman" pitchFamily="18" charset="0"/>
                <a:cs typeface="Times New Roman" pitchFamily="18" charset="0"/>
              </a:rPr>
              <a:t> </a:t>
            </a:r>
            <a:r>
              <a:rPr lang="en-US" altLang="zh-CN" sz="1100" dirty="0" smtClean="0">
                <a:solidFill>
                  <a:srgbClr val="FFFFFF"/>
                </a:solidFill>
                <a:latin typeface="Trebuchet MS" pitchFamily="18" charset="0"/>
                <a:cs typeface="Trebuchet MS" pitchFamily="18" charset="0"/>
              </a:rPr>
              <a:t>PeV</a:t>
            </a:r>
          </a:p>
        </p:txBody>
      </p:sp>
      <p:sp>
        <p:nvSpPr>
          <p:cNvPr id="14" name="TextBox 1"/>
          <p:cNvSpPr txBox="1"/>
          <p:nvPr/>
        </p:nvSpPr>
        <p:spPr>
          <a:xfrm>
            <a:off x="7289800" y="6502400"/>
            <a:ext cx="419100" cy="152400"/>
          </a:xfrm>
          <a:prstGeom prst="rect">
            <a:avLst/>
          </a:prstGeom>
          <a:noFill/>
        </p:spPr>
        <p:txBody>
          <a:bodyPr wrap="none" lIns="0" tIns="0" rIns="0" rtlCol="0">
            <a:spAutoFit/>
          </a:bodyPr>
          <a:lstStyle/>
          <a:p>
            <a:pPr>
              <a:lnSpc>
                <a:spcPts val="1200"/>
              </a:lnSpc>
              <a:tabLst/>
            </a:pPr>
            <a:r>
              <a:rPr lang="en-US" altLang="zh-CN" sz="1100" dirty="0" smtClean="0">
                <a:solidFill>
                  <a:srgbClr val="FFFFFF"/>
                </a:solidFill>
                <a:latin typeface="Trebuchet MS" pitchFamily="18" charset="0"/>
                <a:cs typeface="Trebuchet MS" pitchFamily="18" charset="0"/>
              </a:rPr>
              <a:t>10</a:t>
            </a:r>
            <a:r>
              <a:rPr lang="en-US" altLang="zh-CN" sz="1100" dirty="0" smtClean="0">
                <a:latin typeface="Times New Roman" pitchFamily="18" charset="0"/>
                <a:cs typeface="Times New Roman" pitchFamily="18" charset="0"/>
              </a:rPr>
              <a:t> </a:t>
            </a:r>
            <a:r>
              <a:rPr lang="en-US" altLang="zh-CN" sz="1100" dirty="0" smtClean="0">
                <a:solidFill>
                  <a:srgbClr val="FFFFFF"/>
                </a:solidFill>
                <a:latin typeface="Trebuchet MS" pitchFamily="18" charset="0"/>
                <a:cs typeface="Trebuchet MS" pitchFamily="18" charset="0"/>
              </a:rPr>
              <a:t>EeV</a:t>
            </a:r>
          </a:p>
        </p:txBody>
      </p:sp>
      <p:sp>
        <p:nvSpPr>
          <p:cNvPr id="15" name="TextBox 1"/>
          <p:cNvSpPr txBox="1"/>
          <p:nvPr/>
        </p:nvSpPr>
        <p:spPr>
          <a:xfrm>
            <a:off x="7899400" y="6502400"/>
            <a:ext cx="482600" cy="152400"/>
          </a:xfrm>
          <a:prstGeom prst="rect">
            <a:avLst/>
          </a:prstGeom>
          <a:noFill/>
        </p:spPr>
        <p:txBody>
          <a:bodyPr wrap="none" lIns="0" tIns="0" rIns="0" rtlCol="0">
            <a:spAutoFit/>
          </a:bodyPr>
          <a:lstStyle/>
          <a:p>
            <a:pPr>
              <a:lnSpc>
                <a:spcPts val="1200"/>
              </a:lnSpc>
              <a:tabLst/>
            </a:pPr>
            <a:r>
              <a:rPr lang="en-US" altLang="zh-CN" sz="1100" dirty="0" smtClean="0">
                <a:solidFill>
                  <a:srgbClr val="FFFFFF"/>
                </a:solidFill>
                <a:latin typeface="Trebuchet MS" pitchFamily="18" charset="0"/>
                <a:cs typeface="Trebuchet MS" pitchFamily="18" charset="0"/>
              </a:rPr>
              <a:t>100</a:t>
            </a:r>
            <a:r>
              <a:rPr lang="en-US" altLang="zh-CN" sz="1100" dirty="0" smtClean="0">
                <a:latin typeface="Times New Roman" pitchFamily="18" charset="0"/>
                <a:cs typeface="Times New Roman" pitchFamily="18" charset="0"/>
              </a:rPr>
              <a:t> </a:t>
            </a:r>
            <a:r>
              <a:rPr lang="en-US" altLang="zh-CN" sz="1100" dirty="0" smtClean="0">
                <a:solidFill>
                  <a:srgbClr val="FFFFFF"/>
                </a:solidFill>
                <a:latin typeface="Trebuchet MS" pitchFamily="18" charset="0"/>
                <a:cs typeface="Trebuchet MS" pitchFamily="18" charset="0"/>
              </a:rPr>
              <a:t>EeV</a:t>
            </a:r>
          </a:p>
        </p:txBody>
      </p:sp>
      <p:sp>
        <p:nvSpPr>
          <p:cNvPr id="16" name="TextBox 1"/>
          <p:cNvSpPr txBox="1"/>
          <p:nvPr/>
        </p:nvSpPr>
        <p:spPr>
          <a:xfrm>
            <a:off x="558800" y="4470400"/>
            <a:ext cx="520700" cy="1765300"/>
          </a:xfrm>
          <a:prstGeom prst="rect">
            <a:avLst/>
          </a:prstGeom>
          <a:noFill/>
        </p:spPr>
        <p:txBody>
          <a:bodyPr wrap="none" lIns="0" tIns="0" rIns="0" rtlCol="0">
            <a:spAutoFit/>
          </a:bodyPr>
          <a:lstStyle/>
          <a:p>
            <a:pPr>
              <a:lnSpc>
                <a:spcPts val="1300"/>
              </a:lnSpc>
              <a:tabLst>
                <a:tab pos="76200" algn="l"/>
                <a:tab pos="127000" algn="l"/>
              </a:tabLst>
            </a:pPr>
            <a:r>
              <a:rPr lang="en-US" altLang="zh-CN" dirty="0" smtClean="0"/>
              <a:t>		</a:t>
            </a:r>
            <a:r>
              <a:rPr lang="en-US" altLang="zh-CN" sz="1200" dirty="0" smtClean="0">
                <a:solidFill>
                  <a:srgbClr val="FFFFFF"/>
                </a:solidFill>
                <a:latin typeface="Trebuchet MS" pitchFamily="18" charset="0"/>
                <a:cs typeface="Trebuchet MS" pitchFamily="18" charset="0"/>
              </a:rPr>
              <a:t>1</a:t>
            </a:r>
            <a:r>
              <a:rPr lang="en-US" altLang="zh-CN" sz="1200" dirty="0" smtClean="0">
                <a:latin typeface="Times New Roman" pitchFamily="18" charset="0"/>
                <a:cs typeface="Times New Roman" pitchFamily="18" charset="0"/>
              </a:rPr>
              <a:t> </a:t>
            </a:r>
            <a:r>
              <a:rPr lang="en-US" altLang="zh-CN" sz="1200" dirty="0" smtClean="0">
                <a:solidFill>
                  <a:srgbClr val="FFFFFF"/>
                </a:solidFill>
                <a:latin typeface="Trebuchet MS" pitchFamily="18" charset="0"/>
                <a:cs typeface="Trebuchet MS" pitchFamily="18" charset="0"/>
              </a:rPr>
              <a:t>Mpc</a:t>
            </a:r>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2200"/>
              </a:lnSpc>
              <a:tabLst>
                <a:tab pos="76200" algn="l"/>
                <a:tab pos="127000" algn="l"/>
              </a:tabLst>
            </a:pPr>
            <a:r>
              <a:rPr lang="en-US" altLang="zh-CN" sz="1200" dirty="0" smtClean="0">
                <a:solidFill>
                  <a:srgbClr val="FFFFFF"/>
                </a:solidFill>
                <a:latin typeface="Trebuchet MS" pitchFamily="18" charset="0"/>
                <a:cs typeface="Trebuchet MS" pitchFamily="18" charset="0"/>
              </a:rPr>
              <a:t>100</a:t>
            </a:r>
            <a:r>
              <a:rPr lang="en-US" altLang="zh-CN" sz="1200" dirty="0" smtClean="0">
                <a:latin typeface="Times New Roman" pitchFamily="18" charset="0"/>
                <a:cs typeface="Times New Roman" pitchFamily="18" charset="0"/>
              </a:rPr>
              <a:t> </a:t>
            </a:r>
            <a:r>
              <a:rPr lang="en-US" altLang="zh-CN" sz="1200" dirty="0" smtClean="0">
                <a:solidFill>
                  <a:srgbClr val="FFFFFF"/>
                </a:solidFill>
                <a:latin typeface="Trebuchet MS" pitchFamily="18" charset="0"/>
                <a:cs typeface="Trebuchet MS" pitchFamily="18" charset="0"/>
              </a:rPr>
              <a:t>kpc</a:t>
            </a:r>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2300"/>
              </a:lnSpc>
              <a:tabLst>
                <a:tab pos="76200" algn="l"/>
                <a:tab pos="127000" algn="l"/>
              </a:tabLst>
            </a:pPr>
            <a:r>
              <a:rPr lang="en-US" altLang="zh-CN" dirty="0" smtClean="0"/>
              <a:t>	</a:t>
            </a:r>
            <a:r>
              <a:rPr lang="en-US" altLang="zh-CN" sz="1200" dirty="0" smtClean="0">
                <a:solidFill>
                  <a:srgbClr val="FFFFFF"/>
                </a:solidFill>
                <a:latin typeface="Trebuchet MS" pitchFamily="18" charset="0"/>
                <a:cs typeface="Trebuchet MS" pitchFamily="18" charset="0"/>
              </a:rPr>
              <a:t>10</a:t>
            </a:r>
            <a:r>
              <a:rPr lang="en-US" altLang="zh-CN" sz="1200" dirty="0" smtClean="0">
                <a:latin typeface="Times New Roman" pitchFamily="18" charset="0"/>
                <a:cs typeface="Times New Roman" pitchFamily="18" charset="0"/>
              </a:rPr>
              <a:t> </a:t>
            </a:r>
            <a:r>
              <a:rPr lang="en-US" altLang="zh-CN" sz="1200" dirty="0" smtClean="0">
                <a:solidFill>
                  <a:srgbClr val="FFFFFF"/>
                </a:solidFill>
                <a:latin typeface="Trebuchet MS" pitchFamily="18" charset="0"/>
                <a:cs typeface="Trebuchet MS" pitchFamily="18" charset="0"/>
              </a:rPr>
              <a:t>kpc</a:t>
            </a:r>
          </a:p>
        </p:txBody>
      </p:sp>
      <p:sp>
        <p:nvSpPr>
          <p:cNvPr id="17" name="TextBox 1"/>
          <p:cNvSpPr txBox="1"/>
          <p:nvPr/>
        </p:nvSpPr>
        <p:spPr>
          <a:xfrm>
            <a:off x="609600" y="3632200"/>
            <a:ext cx="469900" cy="165100"/>
          </a:xfrm>
          <a:prstGeom prst="rect">
            <a:avLst/>
          </a:prstGeom>
          <a:noFill/>
        </p:spPr>
        <p:txBody>
          <a:bodyPr wrap="none" lIns="0" tIns="0" rIns="0" rtlCol="0">
            <a:spAutoFit/>
          </a:bodyPr>
          <a:lstStyle/>
          <a:p>
            <a:pPr>
              <a:lnSpc>
                <a:spcPts val="1300"/>
              </a:lnSpc>
              <a:tabLst/>
            </a:pPr>
            <a:r>
              <a:rPr lang="en-US" altLang="zh-CN" sz="1200" dirty="0" smtClean="0">
                <a:solidFill>
                  <a:srgbClr val="FFFFFF"/>
                </a:solidFill>
                <a:latin typeface="Trebuchet MS" pitchFamily="18" charset="0"/>
                <a:cs typeface="Trebuchet MS" pitchFamily="18" charset="0"/>
              </a:rPr>
              <a:t>10</a:t>
            </a:r>
            <a:r>
              <a:rPr lang="en-US" altLang="zh-CN" sz="1200" dirty="0" smtClean="0">
                <a:latin typeface="Times New Roman" pitchFamily="18" charset="0"/>
                <a:cs typeface="Times New Roman" pitchFamily="18" charset="0"/>
              </a:rPr>
              <a:t> </a:t>
            </a:r>
            <a:r>
              <a:rPr lang="en-US" altLang="zh-CN" sz="1200" dirty="0" smtClean="0">
                <a:solidFill>
                  <a:srgbClr val="FFFFFF"/>
                </a:solidFill>
                <a:latin typeface="Trebuchet MS" pitchFamily="18" charset="0"/>
                <a:cs typeface="Trebuchet MS" pitchFamily="18" charset="0"/>
              </a:rPr>
              <a:t>Mpc</a:t>
            </a:r>
          </a:p>
        </p:txBody>
      </p:sp>
      <p:sp>
        <p:nvSpPr>
          <p:cNvPr id="18" name="TextBox 1"/>
          <p:cNvSpPr txBox="1"/>
          <p:nvPr/>
        </p:nvSpPr>
        <p:spPr>
          <a:xfrm>
            <a:off x="520700" y="2070100"/>
            <a:ext cx="546100" cy="965200"/>
          </a:xfrm>
          <a:prstGeom prst="rect">
            <a:avLst/>
          </a:prstGeom>
          <a:noFill/>
        </p:spPr>
        <p:txBody>
          <a:bodyPr wrap="none" lIns="0" tIns="0" rIns="0" rtlCol="0">
            <a:spAutoFit/>
          </a:bodyPr>
          <a:lstStyle/>
          <a:p>
            <a:pPr>
              <a:lnSpc>
                <a:spcPts val="1300"/>
              </a:lnSpc>
              <a:tabLst>
                <a:tab pos="165100" algn="l"/>
              </a:tabLst>
            </a:pPr>
            <a:r>
              <a:rPr lang="en-US" altLang="zh-CN" dirty="0" smtClean="0"/>
              <a:t>	</a:t>
            </a:r>
            <a:r>
              <a:rPr lang="en-US" altLang="zh-CN" sz="1200" dirty="0" smtClean="0">
                <a:solidFill>
                  <a:srgbClr val="FFFFFF"/>
                </a:solidFill>
                <a:latin typeface="Trebuchet MS" pitchFamily="18" charset="0"/>
                <a:cs typeface="Trebuchet MS" pitchFamily="18" charset="0"/>
              </a:rPr>
              <a:t>1</a:t>
            </a:r>
            <a:r>
              <a:rPr lang="en-US" altLang="zh-CN" sz="1200" dirty="0" smtClean="0">
                <a:latin typeface="Times New Roman" pitchFamily="18" charset="0"/>
                <a:cs typeface="Times New Roman" pitchFamily="18" charset="0"/>
              </a:rPr>
              <a:t> </a:t>
            </a:r>
            <a:r>
              <a:rPr lang="en-US" altLang="zh-CN" sz="1200" dirty="0" smtClean="0">
                <a:solidFill>
                  <a:srgbClr val="FFFFFF"/>
                </a:solidFill>
                <a:latin typeface="Trebuchet MS" pitchFamily="18" charset="0"/>
                <a:cs typeface="Trebuchet MS" pitchFamily="18" charset="0"/>
              </a:rPr>
              <a:t>Gpc</a:t>
            </a:r>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2200"/>
              </a:lnSpc>
              <a:tabLst>
                <a:tab pos="165100" algn="l"/>
              </a:tabLst>
            </a:pPr>
            <a:r>
              <a:rPr lang="en-US" altLang="zh-CN" sz="1200" dirty="0" smtClean="0">
                <a:solidFill>
                  <a:srgbClr val="FFFFFF"/>
                </a:solidFill>
                <a:latin typeface="Trebuchet MS" pitchFamily="18" charset="0"/>
                <a:cs typeface="Trebuchet MS" pitchFamily="18" charset="0"/>
              </a:rPr>
              <a:t>100</a:t>
            </a:r>
            <a:r>
              <a:rPr lang="en-US" altLang="zh-CN" sz="1200" dirty="0" smtClean="0">
                <a:latin typeface="Times New Roman" pitchFamily="18" charset="0"/>
                <a:cs typeface="Times New Roman" pitchFamily="18" charset="0"/>
              </a:rPr>
              <a:t> </a:t>
            </a:r>
            <a:r>
              <a:rPr lang="en-US" altLang="zh-CN" sz="1200" dirty="0" smtClean="0">
                <a:solidFill>
                  <a:srgbClr val="FFFFFF"/>
                </a:solidFill>
                <a:latin typeface="Trebuchet MS" pitchFamily="18" charset="0"/>
                <a:cs typeface="Trebuchet MS" pitchFamily="18" charset="0"/>
              </a:rPr>
              <a:t>Mpc</a:t>
            </a:r>
          </a:p>
        </p:txBody>
      </p:sp>
      <p:sp>
        <p:nvSpPr>
          <p:cNvPr id="19" name="TextBox 1"/>
          <p:cNvSpPr txBox="1"/>
          <p:nvPr/>
        </p:nvSpPr>
        <p:spPr>
          <a:xfrm>
            <a:off x="8382000" y="2781300"/>
            <a:ext cx="482600" cy="152400"/>
          </a:xfrm>
          <a:prstGeom prst="rect">
            <a:avLst/>
          </a:prstGeom>
          <a:noFill/>
        </p:spPr>
        <p:txBody>
          <a:bodyPr wrap="none" lIns="0" tIns="0" rIns="0" rtlCol="0">
            <a:spAutoFit/>
          </a:bodyPr>
          <a:lstStyle/>
          <a:p>
            <a:pPr>
              <a:lnSpc>
                <a:spcPts val="1200"/>
              </a:lnSpc>
              <a:tabLst/>
            </a:pPr>
            <a:r>
              <a:rPr lang="en-US" altLang="zh-CN" sz="1100" dirty="0" smtClean="0">
                <a:solidFill>
                  <a:srgbClr val="FFFFFF"/>
                </a:solidFill>
                <a:latin typeface="Trebuchet MS" pitchFamily="18" charset="0"/>
                <a:cs typeface="Trebuchet MS" pitchFamily="18" charset="0"/>
              </a:rPr>
              <a:t>Mrk</a:t>
            </a:r>
            <a:r>
              <a:rPr lang="en-US" altLang="zh-CN" sz="1100" dirty="0" smtClean="0">
                <a:latin typeface="Times New Roman" pitchFamily="18" charset="0"/>
                <a:cs typeface="Times New Roman" pitchFamily="18" charset="0"/>
              </a:rPr>
              <a:t> </a:t>
            </a:r>
            <a:r>
              <a:rPr lang="en-US" altLang="zh-CN" sz="1100" dirty="0" smtClean="0">
                <a:solidFill>
                  <a:srgbClr val="FFFFFF"/>
                </a:solidFill>
                <a:latin typeface="Trebuchet MS" pitchFamily="18" charset="0"/>
                <a:cs typeface="Trebuchet MS" pitchFamily="18" charset="0"/>
              </a:rPr>
              <a:t>421</a:t>
            </a:r>
          </a:p>
        </p:txBody>
      </p:sp>
      <p:sp>
        <p:nvSpPr>
          <p:cNvPr id="20" name="TextBox 1"/>
          <p:cNvSpPr txBox="1"/>
          <p:nvPr/>
        </p:nvSpPr>
        <p:spPr>
          <a:xfrm>
            <a:off x="8382000" y="4076700"/>
            <a:ext cx="381000" cy="2298700"/>
          </a:xfrm>
          <a:prstGeom prst="rect">
            <a:avLst/>
          </a:prstGeom>
          <a:noFill/>
        </p:spPr>
        <p:txBody>
          <a:bodyPr wrap="none" lIns="0" tIns="0" rIns="0" rtlCol="0">
            <a:spAutoFit/>
          </a:bodyPr>
          <a:lstStyle/>
          <a:p>
            <a:pPr>
              <a:lnSpc>
                <a:spcPts val="1300"/>
              </a:lnSpc>
              <a:tabLst/>
            </a:pPr>
            <a:r>
              <a:rPr lang="en-US" altLang="zh-CN" sz="1200" dirty="0" smtClean="0">
                <a:solidFill>
                  <a:srgbClr val="FFFFFF"/>
                </a:solidFill>
                <a:latin typeface="Trebuchet MS" pitchFamily="18" charset="0"/>
                <a:cs typeface="Trebuchet MS" pitchFamily="18" charset="0"/>
              </a:rPr>
              <a:t>Cen</a:t>
            </a:r>
            <a:r>
              <a:rPr lang="en-US" altLang="zh-CN" sz="1200" dirty="0" smtClean="0">
                <a:latin typeface="Times New Roman" pitchFamily="18" charset="0"/>
                <a:cs typeface="Times New Roman" pitchFamily="18" charset="0"/>
              </a:rPr>
              <a:t> </a:t>
            </a:r>
            <a:r>
              <a:rPr lang="en-US" altLang="zh-CN" sz="1200" dirty="0" smtClean="0">
                <a:solidFill>
                  <a:srgbClr val="FFFFFF"/>
                </a:solidFill>
                <a:latin typeface="Trebuchet MS" pitchFamily="18" charset="0"/>
                <a:cs typeface="Trebuchet MS" pitchFamily="18" charset="0"/>
              </a:rPr>
              <a:t>A</a:t>
            </a:r>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400"/>
              </a:lnSpc>
              <a:tabLst/>
            </a:pPr>
            <a:r>
              <a:rPr lang="en-US" altLang="zh-CN" sz="1200" dirty="0" smtClean="0">
                <a:solidFill>
                  <a:srgbClr val="FFFFFF"/>
                </a:solidFill>
                <a:latin typeface="Trebuchet MS" pitchFamily="18" charset="0"/>
                <a:cs typeface="Trebuchet MS" pitchFamily="18" charset="0"/>
              </a:rPr>
              <a:t>M</a:t>
            </a:r>
            <a:r>
              <a:rPr lang="en-US" altLang="zh-CN" sz="1200" dirty="0" smtClean="0">
                <a:latin typeface="Times New Roman" pitchFamily="18" charset="0"/>
                <a:cs typeface="Times New Roman" pitchFamily="18" charset="0"/>
              </a:rPr>
              <a:t> </a:t>
            </a:r>
            <a:r>
              <a:rPr lang="en-US" altLang="zh-CN" sz="1200" dirty="0" smtClean="0">
                <a:solidFill>
                  <a:srgbClr val="FFFFFF"/>
                </a:solidFill>
                <a:latin typeface="Trebuchet MS" pitchFamily="18" charset="0"/>
                <a:cs typeface="Trebuchet MS" pitchFamily="18" charset="0"/>
              </a:rPr>
              <a:t>31</a:t>
            </a:r>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2200"/>
              </a:lnSpc>
              <a:tabLst/>
            </a:pPr>
            <a:r>
              <a:rPr lang="en-US" altLang="zh-CN" sz="1200" dirty="0" smtClean="0">
                <a:solidFill>
                  <a:srgbClr val="FFFFFF"/>
                </a:solidFill>
                <a:latin typeface="Trebuchet MS" pitchFamily="18" charset="0"/>
                <a:cs typeface="Trebuchet MS" pitchFamily="18" charset="0"/>
              </a:rPr>
              <a:t>GC</a:t>
            </a:r>
          </a:p>
        </p:txBody>
      </p:sp>
      <p:sp>
        <p:nvSpPr>
          <p:cNvPr id="21" name="TextBox 1"/>
          <p:cNvSpPr txBox="1"/>
          <p:nvPr/>
        </p:nvSpPr>
        <p:spPr>
          <a:xfrm>
            <a:off x="850900" y="1130300"/>
            <a:ext cx="228600" cy="698500"/>
          </a:xfrm>
          <a:prstGeom prst="rect">
            <a:avLst/>
          </a:prstGeom>
          <a:noFill/>
        </p:spPr>
        <p:txBody>
          <a:bodyPr wrap="none" lIns="0" tIns="0" rIns="0" rtlCol="0">
            <a:spAutoFit/>
          </a:bodyPr>
          <a:lstStyle/>
          <a:p>
            <a:pPr>
              <a:lnSpc>
                <a:spcPts val="1300"/>
              </a:lnSpc>
              <a:tabLst/>
            </a:pPr>
            <a:r>
              <a:rPr lang="en-US" altLang="zh-CN" sz="1200" dirty="0" smtClean="0">
                <a:solidFill>
                  <a:srgbClr val="FFFFFF"/>
                </a:solidFill>
                <a:latin typeface="Trebuchet MS" pitchFamily="18" charset="0"/>
                <a:cs typeface="Trebuchet MS" pitchFamily="18" charset="0"/>
              </a:rPr>
              <a:t>z=5</a:t>
            </a:r>
          </a:p>
          <a:p>
            <a:pPr>
              <a:lnSpc>
                <a:spcPts val="1000"/>
              </a:lnSpc>
            </a:pPr>
            <a:endParaRPr lang="en-US" altLang="zh-CN" dirty="0" smtClean="0"/>
          </a:p>
          <a:p>
            <a:pPr>
              <a:lnSpc>
                <a:spcPts val="1000"/>
              </a:lnSpc>
            </a:pPr>
            <a:endParaRPr lang="en-US" altLang="zh-CN" dirty="0" smtClean="0"/>
          </a:p>
          <a:p>
            <a:pPr>
              <a:lnSpc>
                <a:spcPts val="2100"/>
              </a:lnSpc>
              <a:tabLst/>
            </a:pPr>
            <a:r>
              <a:rPr lang="en-US" altLang="zh-CN" sz="1200" dirty="0" smtClean="0">
                <a:solidFill>
                  <a:srgbClr val="FFFFFF"/>
                </a:solidFill>
                <a:latin typeface="Trebuchet MS" pitchFamily="18" charset="0"/>
                <a:cs typeface="Trebuchet MS" pitchFamily="18" charset="0"/>
              </a:rPr>
              <a:t>z=1</a:t>
            </a:r>
          </a:p>
        </p:txBody>
      </p:sp>
      <p:sp>
        <p:nvSpPr>
          <p:cNvPr id="22" name="TextBox 1"/>
          <p:cNvSpPr txBox="1"/>
          <p:nvPr/>
        </p:nvSpPr>
        <p:spPr>
          <a:xfrm>
            <a:off x="4648200" y="5448300"/>
            <a:ext cx="596900" cy="355600"/>
          </a:xfrm>
          <a:prstGeom prst="rect">
            <a:avLst/>
          </a:prstGeom>
          <a:noFill/>
        </p:spPr>
        <p:txBody>
          <a:bodyPr wrap="none" lIns="0" tIns="0" rIns="0" rtlCol="0">
            <a:spAutoFit/>
          </a:bodyPr>
          <a:lstStyle/>
          <a:p>
            <a:pPr>
              <a:lnSpc>
                <a:spcPts val="2800"/>
              </a:lnSpc>
              <a:tabLst/>
            </a:pPr>
            <a:r>
              <a:rPr lang="en-US" altLang="zh-CN" sz="2400" dirty="0" smtClean="0">
                <a:solidFill>
                  <a:srgbClr val="FFFFFF"/>
                </a:solidFill>
                <a:latin typeface="Tahoma" pitchFamily="18" charset="0"/>
                <a:cs typeface="Tahoma" pitchFamily="18" charset="0"/>
              </a:rPr>
              <a:t>CMB</a:t>
            </a:r>
          </a:p>
        </p:txBody>
      </p:sp>
      <p:sp>
        <p:nvSpPr>
          <p:cNvPr id="23" name="TextBox 1"/>
          <p:cNvSpPr txBox="1"/>
          <p:nvPr/>
        </p:nvSpPr>
        <p:spPr>
          <a:xfrm>
            <a:off x="1778000" y="1066800"/>
            <a:ext cx="381000" cy="355600"/>
          </a:xfrm>
          <a:prstGeom prst="rect">
            <a:avLst/>
          </a:prstGeom>
          <a:noFill/>
        </p:spPr>
        <p:txBody>
          <a:bodyPr wrap="none" lIns="0" tIns="0" rIns="0" rtlCol="0">
            <a:spAutoFit/>
          </a:bodyPr>
          <a:lstStyle/>
          <a:p>
            <a:pPr>
              <a:lnSpc>
                <a:spcPts val="2800"/>
              </a:lnSpc>
              <a:tabLst/>
            </a:pPr>
            <a:r>
              <a:rPr lang="en-US" altLang="zh-CN" sz="2400" dirty="0" smtClean="0">
                <a:solidFill>
                  <a:srgbClr val="FFFFFF"/>
                </a:solidFill>
                <a:latin typeface="Tahoma" pitchFamily="18" charset="0"/>
                <a:cs typeface="Tahoma" pitchFamily="18" charset="0"/>
              </a:rPr>
              <a:t>UV</a:t>
            </a:r>
          </a:p>
        </p:txBody>
      </p:sp>
      <p:sp>
        <p:nvSpPr>
          <p:cNvPr id="24" name="TextBox 1"/>
          <p:cNvSpPr txBox="1"/>
          <p:nvPr/>
        </p:nvSpPr>
        <p:spPr>
          <a:xfrm>
            <a:off x="2298700" y="1511300"/>
            <a:ext cx="495300" cy="355600"/>
          </a:xfrm>
          <a:prstGeom prst="rect">
            <a:avLst/>
          </a:prstGeom>
          <a:noFill/>
        </p:spPr>
        <p:txBody>
          <a:bodyPr wrap="none" lIns="0" tIns="0" rIns="0" rtlCol="0">
            <a:spAutoFit/>
          </a:bodyPr>
          <a:lstStyle/>
          <a:p>
            <a:pPr>
              <a:lnSpc>
                <a:spcPts val="2800"/>
              </a:lnSpc>
              <a:tabLst/>
            </a:pPr>
            <a:r>
              <a:rPr lang="en-US" altLang="zh-CN" sz="2400" dirty="0" smtClean="0">
                <a:solidFill>
                  <a:srgbClr val="FFFFFF"/>
                </a:solidFill>
                <a:latin typeface="Tahoma" pitchFamily="18" charset="0"/>
                <a:cs typeface="Tahoma" pitchFamily="18" charset="0"/>
              </a:rPr>
              <a:t>NIR</a:t>
            </a:r>
          </a:p>
        </p:txBody>
      </p:sp>
      <p:sp>
        <p:nvSpPr>
          <p:cNvPr id="25" name="TextBox 1"/>
          <p:cNvSpPr txBox="1"/>
          <p:nvPr/>
        </p:nvSpPr>
        <p:spPr>
          <a:xfrm>
            <a:off x="3124200" y="2260600"/>
            <a:ext cx="457200" cy="355600"/>
          </a:xfrm>
          <a:prstGeom prst="rect">
            <a:avLst/>
          </a:prstGeom>
          <a:noFill/>
        </p:spPr>
        <p:txBody>
          <a:bodyPr wrap="none" lIns="0" tIns="0" rIns="0" rtlCol="0">
            <a:spAutoFit/>
          </a:bodyPr>
          <a:lstStyle/>
          <a:p>
            <a:pPr>
              <a:lnSpc>
                <a:spcPts val="2800"/>
              </a:lnSpc>
              <a:tabLst/>
            </a:pPr>
            <a:r>
              <a:rPr lang="en-US" altLang="zh-CN" sz="2400" dirty="0" smtClean="0">
                <a:solidFill>
                  <a:srgbClr val="FFFFFF"/>
                </a:solidFill>
                <a:latin typeface="Tahoma" pitchFamily="18" charset="0"/>
                <a:cs typeface="Tahoma" pitchFamily="18" charset="0"/>
              </a:rPr>
              <a:t>FIR</a:t>
            </a:r>
          </a:p>
        </p:txBody>
      </p:sp>
      <p:sp>
        <p:nvSpPr>
          <p:cNvPr id="26" name="TextBox 1"/>
          <p:cNvSpPr txBox="1"/>
          <p:nvPr/>
        </p:nvSpPr>
        <p:spPr>
          <a:xfrm>
            <a:off x="7175500" y="3441700"/>
            <a:ext cx="749300" cy="355600"/>
          </a:xfrm>
          <a:prstGeom prst="rect">
            <a:avLst/>
          </a:prstGeom>
          <a:noFill/>
        </p:spPr>
        <p:txBody>
          <a:bodyPr wrap="none" lIns="0" tIns="0" rIns="0" rtlCol="0">
            <a:spAutoFit/>
          </a:bodyPr>
          <a:lstStyle/>
          <a:p>
            <a:pPr>
              <a:lnSpc>
                <a:spcPts val="2800"/>
              </a:lnSpc>
              <a:tabLst/>
            </a:pPr>
            <a:r>
              <a:rPr lang="en-US" altLang="zh-CN" sz="2400" dirty="0" smtClean="0">
                <a:solidFill>
                  <a:srgbClr val="FFFFFF"/>
                </a:solidFill>
                <a:latin typeface="Tahoma" pitchFamily="18" charset="0"/>
                <a:cs typeface="Tahoma" pitchFamily="18" charset="0"/>
              </a:rPr>
              <a:t>Radio</a:t>
            </a:r>
          </a:p>
        </p:txBody>
      </p:sp>
      <p:sp>
        <p:nvSpPr>
          <p:cNvPr id="27" name="TextBox 1"/>
          <p:cNvSpPr txBox="1"/>
          <p:nvPr/>
        </p:nvSpPr>
        <p:spPr>
          <a:xfrm>
            <a:off x="8382000" y="1790700"/>
            <a:ext cx="444500" cy="165100"/>
          </a:xfrm>
          <a:prstGeom prst="rect">
            <a:avLst/>
          </a:prstGeom>
          <a:noFill/>
        </p:spPr>
        <p:txBody>
          <a:bodyPr wrap="none" lIns="0" tIns="0" rIns="0" rtlCol="0">
            <a:spAutoFit/>
          </a:bodyPr>
          <a:lstStyle/>
          <a:p>
            <a:pPr>
              <a:lnSpc>
                <a:spcPts val="1300"/>
              </a:lnSpc>
              <a:tabLst/>
            </a:pPr>
            <a:r>
              <a:rPr lang="en-US" altLang="zh-CN" sz="1200" dirty="0" smtClean="0">
                <a:solidFill>
                  <a:srgbClr val="FFFFFF"/>
                </a:solidFill>
                <a:latin typeface="Trebuchet MS" pitchFamily="18" charset="0"/>
                <a:cs typeface="Trebuchet MS" pitchFamily="18" charset="0"/>
              </a:rPr>
              <a:t>3C</a:t>
            </a:r>
            <a:r>
              <a:rPr lang="en-US" altLang="zh-CN" sz="1200" dirty="0" smtClean="0">
                <a:latin typeface="Times New Roman" pitchFamily="18" charset="0"/>
                <a:cs typeface="Times New Roman" pitchFamily="18" charset="0"/>
              </a:rPr>
              <a:t> </a:t>
            </a:r>
            <a:r>
              <a:rPr lang="en-US" altLang="zh-CN" sz="1200" dirty="0" smtClean="0">
                <a:solidFill>
                  <a:srgbClr val="FFFFFF"/>
                </a:solidFill>
                <a:latin typeface="Trebuchet MS" pitchFamily="18" charset="0"/>
                <a:cs typeface="Trebuchet MS" pitchFamily="18" charset="0"/>
              </a:rPr>
              <a:t>279</a:t>
            </a:r>
          </a:p>
        </p:txBody>
      </p:sp>
      <p:sp>
        <p:nvSpPr>
          <p:cNvPr id="28" name="TextBox 1"/>
          <p:cNvSpPr txBox="1"/>
          <p:nvPr/>
        </p:nvSpPr>
        <p:spPr>
          <a:xfrm>
            <a:off x="4127500" y="2057400"/>
            <a:ext cx="2626662" cy="1461084"/>
          </a:xfrm>
          <a:prstGeom prst="rect">
            <a:avLst/>
          </a:prstGeom>
          <a:noFill/>
        </p:spPr>
        <p:txBody>
          <a:bodyPr wrap="none" lIns="0" tIns="0" rIns="0" rtlCol="0">
            <a:spAutoFit/>
          </a:bodyPr>
          <a:lstStyle/>
          <a:p>
            <a:pPr>
              <a:lnSpc>
                <a:spcPts val="2200"/>
              </a:lnSpc>
              <a:tabLst>
                <a:tab pos="25400" algn="l"/>
                <a:tab pos="139700" algn="l"/>
              </a:tabLst>
            </a:pPr>
            <a:r>
              <a:rPr lang="en-US" altLang="zh-CN" sz="2000" i="1" dirty="0">
                <a:solidFill>
                  <a:srgbClr val="FFFF00"/>
                </a:solidFill>
                <a:latin typeface="Times New Roman" pitchFamily="18" charset="0"/>
                <a:cs typeface="Times New Roman" pitchFamily="18" charset="0"/>
              </a:rPr>
              <a:t>C</a:t>
            </a:r>
            <a:r>
              <a:rPr lang="en-US" altLang="zh-CN" sz="2000" i="1" dirty="0" smtClean="0">
                <a:solidFill>
                  <a:srgbClr val="FFFF00"/>
                </a:solidFill>
                <a:latin typeface="Times New Roman" pitchFamily="18" charset="0"/>
                <a:cs typeface="Times New Roman" pitchFamily="18" charset="0"/>
              </a:rPr>
              <a:t>an</a:t>
            </a:r>
            <a:r>
              <a:rPr lang="en-US" altLang="zh-CN" sz="2000" dirty="0" smtClean="0">
                <a:solidFill>
                  <a:srgbClr val="FFFF00"/>
                </a:solidFill>
                <a:latin typeface="Times New Roman" pitchFamily="18" charset="0"/>
                <a:cs typeface="Times New Roman" pitchFamily="18" charset="0"/>
              </a:rPr>
              <a:t> </a:t>
            </a:r>
            <a:r>
              <a:rPr lang="en-US" altLang="zh-CN" sz="2000" i="1" dirty="0" smtClean="0">
                <a:solidFill>
                  <a:srgbClr val="FFFF00"/>
                </a:solidFill>
                <a:latin typeface="Times New Roman" pitchFamily="18" charset="0"/>
                <a:cs typeface="Times New Roman" pitchFamily="18" charset="0"/>
              </a:rPr>
              <a:t>be</a:t>
            </a:r>
            <a:r>
              <a:rPr lang="en-US" altLang="zh-CN" sz="2000" dirty="0" smtClean="0">
                <a:solidFill>
                  <a:srgbClr val="FFFF00"/>
                </a:solidFill>
                <a:latin typeface="Times New Roman" pitchFamily="18" charset="0"/>
                <a:cs typeface="Times New Roman" pitchFamily="18" charset="0"/>
              </a:rPr>
              <a:t> </a:t>
            </a:r>
            <a:r>
              <a:rPr lang="en-US" altLang="zh-CN" sz="2000" i="1" dirty="0" smtClean="0">
                <a:solidFill>
                  <a:srgbClr val="FFFF00"/>
                </a:solidFill>
                <a:latin typeface="Times New Roman" pitchFamily="18" charset="0"/>
                <a:cs typeface="Times New Roman" pitchFamily="18" charset="0"/>
              </a:rPr>
              <a:t>used</a:t>
            </a:r>
            <a:r>
              <a:rPr lang="en-US" altLang="zh-CN" sz="2000" dirty="0" smtClean="0">
                <a:solidFill>
                  <a:srgbClr val="FFFF00"/>
                </a:solidFill>
                <a:latin typeface="Times New Roman" pitchFamily="18" charset="0"/>
                <a:cs typeface="Times New Roman" pitchFamily="18" charset="0"/>
              </a:rPr>
              <a:t> </a:t>
            </a:r>
            <a:r>
              <a:rPr lang="en-US" altLang="zh-CN" sz="2000" i="1" dirty="0" smtClean="0">
                <a:solidFill>
                  <a:srgbClr val="FFFF00"/>
                </a:solidFill>
                <a:latin typeface="Times New Roman" pitchFamily="18" charset="0"/>
                <a:cs typeface="Times New Roman" pitchFamily="18" charset="0"/>
              </a:rPr>
              <a:t>to</a:t>
            </a:r>
            <a:r>
              <a:rPr lang="en-US" altLang="zh-CN" sz="2000" dirty="0" smtClean="0">
                <a:solidFill>
                  <a:srgbClr val="FFFF00"/>
                </a:solidFill>
                <a:latin typeface="Times New Roman" pitchFamily="18" charset="0"/>
                <a:cs typeface="Times New Roman" pitchFamily="18" charset="0"/>
              </a:rPr>
              <a:t> </a:t>
            </a:r>
            <a:r>
              <a:rPr lang="en-US" altLang="zh-CN" sz="2000" i="1" dirty="0" smtClean="0">
                <a:solidFill>
                  <a:srgbClr val="FFFF00"/>
                </a:solidFill>
                <a:latin typeface="Times New Roman" pitchFamily="18" charset="0"/>
                <a:cs typeface="Times New Roman" pitchFamily="18" charset="0"/>
              </a:rPr>
              <a:t>measure:</a:t>
            </a:r>
          </a:p>
          <a:p>
            <a:pPr>
              <a:lnSpc>
                <a:spcPts val="2200"/>
              </a:lnSpc>
              <a:tabLst>
                <a:tab pos="25400" algn="l"/>
                <a:tab pos="139700" algn="l"/>
              </a:tabLst>
            </a:pPr>
            <a:r>
              <a:rPr lang="en-US" altLang="zh-CN" dirty="0" smtClean="0">
                <a:solidFill>
                  <a:srgbClr val="FFFF00"/>
                </a:solidFill>
              </a:rPr>
              <a:t>	</a:t>
            </a:r>
            <a:r>
              <a:rPr lang="en-US" altLang="zh-CN" sz="2000" i="1" dirty="0" smtClean="0">
                <a:solidFill>
                  <a:srgbClr val="FFFF00"/>
                </a:solidFill>
                <a:latin typeface="Times New Roman" pitchFamily="18" charset="0"/>
                <a:cs typeface="Times New Roman" pitchFamily="18" charset="0"/>
              </a:rPr>
              <a:t>- EBL</a:t>
            </a:r>
            <a:r>
              <a:rPr lang="en-US" altLang="zh-CN" sz="2000" dirty="0" smtClean="0">
                <a:solidFill>
                  <a:srgbClr val="FFFF00"/>
                </a:solidFill>
                <a:latin typeface="Times New Roman" pitchFamily="18" charset="0"/>
                <a:cs typeface="Times New Roman" pitchFamily="18" charset="0"/>
              </a:rPr>
              <a:t> </a:t>
            </a:r>
          </a:p>
          <a:p>
            <a:pPr>
              <a:lnSpc>
                <a:spcPts val="2200"/>
              </a:lnSpc>
              <a:tabLst>
                <a:tab pos="25400" algn="l"/>
                <a:tab pos="139700" algn="l"/>
              </a:tabLst>
            </a:pPr>
            <a:r>
              <a:rPr lang="en-US" altLang="zh-CN" sz="2000" i="1" dirty="0" smtClean="0">
                <a:solidFill>
                  <a:srgbClr val="FFFF00"/>
                </a:solidFill>
                <a:latin typeface="Times New Roman" pitchFamily="18" charset="0"/>
                <a:cs typeface="Times New Roman" pitchFamily="18" charset="0"/>
              </a:rPr>
              <a:t>- EG</a:t>
            </a:r>
            <a:r>
              <a:rPr lang="en-US" altLang="zh-CN" sz="2000" dirty="0" smtClean="0">
                <a:solidFill>
                  <a:srgbClr val="FFFF00"/>
                </a:solidFill>
                <a:latin typeface="Times New Roman" pitchFamily="18" charset="0"/>
                <a:cs typeface="Times New Roman" pitchFamily="18" charset="0"/>
              </a:rPr>
              <a:t> </a:t>
            </a:r>
            <a:r>
              <a:rPr lang="en-US" altLang="zh-CN" sz="2000" i="1" dirty="0" smtClean="0">
                <a:solidFill>
                  <a:srgbClr val="FFFF00"/>
                </a:solidFill>
                <a:latin typeface="Times New Roman" pitchFamily="18" charset="0"/>
                <a:cs typeface="Times New Roman" pitchFamily="18" charset="0"/>
              </a:rPr>
              <a:t>magnetic</a:t>
            </a:r>
            <a:r>
              <a:rPr lang="en-US" altLang="zh-CN" sz="2000" dirty="0" smtClean="0">
                <a:solidFill>
                  <a:srgbClr val="FFFF00"/>
                </a:solidFill>
                <a:latin typeface="Times New Roman" pitchFamily="18" charset="0"/>
                <a:cs typeface="Times New Roman" pitchFamily="18" charset="0"/>
              </a:rPr>
              <a:t> </a:t>
            </a:r>
            <a:r>
              <a:rPr lang="en-US" altLang="zh-CN" sz="2000" i="1" dirty="0" smtClean="0">
                <a:solidFill>
                  <a:srgbClr val="FFFF00"/>
                </a:solidFill>
                <a:latin typeface="Times New Roman" pitchFamily="18" charset="0"/>
                <a:cs typeface="Times New Roman" pitchFamily="18" charset="0"/>
              </a:rPr>
              <a:t>fields</a:t>
            </a:r>
          </a:p>
          <a:p>
            <a:pPr>
              <a:lnSpc>
                <a:spcPts val="2200"/>
              </a:lnSpc>
              <a:tabLst>
                <a:tab pos="25400" algn="l"/>
                <a:tab pos="139700" algn="l"/>
              </a:tabLst>
            </a:pPr>
            <a:r>
              <a:rPr lang="en-US" altLang="zh-CN" dirty="0" smtClean="0">
                <a:solidFill>
                  <a:srgbClr val="FFFF00"/>
                </a:solidFill>
              </a:rPr>
              <a:t>	</a:t>
            </a:r>
            <a:r>
              <a:rPr lang="en-US" altLang="zh-CN" sz="2000" i="1" dirty="0" smtClean="0">
                <a:solidFill>
                  <a:srgbClr val="FFFF00"/>
                </a:solidFill>
                <a:latin typeface="Times New Roman" pitchFamily="18" charset="0"/>
                <a:cs typeface="Times New Roman" pitchFamily="18" charset="0"/>
              </a:rPr>
              <a:t>- search</a:t>
            </a:r>
            <a:r>
              <a:rPr lang="en-US" altLang="zh-CN" sz="2000" dirty="0" smtClean="0">
                <a:solidFill>
                  <a:srgbClr val="FFFF00"/>
                </a:solidFill>
                <a:latin typeface="Times New Roman" pitchFamily="18" charset="0"/>
                <a:cs typeface="Times New Roman" pitchFamily="18" charset="0"/>
              </a:rPr>
              <a:t> </a:t>
            </a:r>
            <a:r>
              <a:rPr lang="en-US" altLang="zh-CN" sz="2000" i="1" dirty="0" smtClean="0">
                <a:solidFill>
                  <a:srgbClr val="FFFF00"/>
                </a:solidFill>
                <a:latin typeface="Times New Roman" pitchFamily="18" charset="0"/>
                <a:cs typeface="Times New Roman" pitchFamily="18" charset="0"/>
              </a:rPr>
              <a:t>for</a:t>
            </a:r>
            <a:r>
              <a:rPr lang="en-US" altLang="zh-CN" sz="2000" dirty="0" smtClean="0">
                <a:solidFill>
                  <a:srgbClr val="FFFF00"/>
                </a:solidFill>
                <a:latin typeface="Times New Roman" pitchFamily="18" charset="0"/>
                <a:cs typeface="Times New Roman" pitchFamily="18" charset="0"/>
              </a:rPr>
              <a:t> </a:t>
            </a:r>
            <a:r>
              <a:rPr lang="en-US" altLang="zh-CN" sz="2000" i="1" dirty="0" err="1" smtClean="0">
                <a:solidFill>
                  <a:srgbClr val="FFFF00"/>
                </a:solidFill>
                <a:latin typeface="Times New Roman" pitchFamily="18" charset="0"/>
                <a:cs typeface="Times New Roman" pitchFamily="18" charset="0"/>
              </a:rPr>
              <a:t>axions</a:t>
            </a:r>
            <a:endParaRPr lang="en-US" altLang="zh-CN" sz="2000" i="1" dirty="0">
              <a:solidFill>
                <a:srgbClr val="FFFF00"/>
              </a:solidFill>
              <a:latin typeface="Times New Roman" pitchFamily="18" charset="0"/>
              <a:cs typeface="Times New Roman" pitchFamily="18" charset="0"/>
            </a:endParaRPr>
          </a:p>
          <a:p>
            <a:pPr>
              <a:lnSpc>
                <a:spcPts val="2200"/>
              </a:lnSpc>
              <a:tabLst>
                <a:tab pos="25400" algn="l"/>
                <a:tab pos="139700" algn="l"/>
              </a:tabLst>
            </a:pPr>
            <a:r>
              <a:rPr lang="en-US" altLang="zh-CN" sz="2000" i="1" dirty="0" smtClean="0">
                <a:solidFill>
                  <a:srgbClr val="FFFF00"/>
                </a:solidFill>
                <a:latin typeface="Times New Roman" pitchFamily="18" charset="0"/>
                <a:cs typeface="Times New Roman" pitchFamily="18" charset="0"/>
              </a:rPr>
              <a:t>-…</a:t>
            </a:r>
          </a:p>
        </p:txBody>
      </p:sp>
      <p:sp>
        <p:nvSpPr>
          <p:cNvPr id="29" name="TextBox 1"/>
          <p:cNvSpPr txBox="1"/>
          <p:nvPr/>
        </p:nvSpPr>
        <p:spPr>
          <a:xfrm>
            <a:off x="1854200" y="4152900"/>
            <a:ext cx="2159000" cy="1638300"/>
          </a:xfrm>
          <a:prstGeom prst="rect">
            <a:avLst/>
          </a:prstGeom>
          <a:noFill/>
        </p:spPr>
        <p:txBody>
          <a:bodyPr wrap="none" lIns="0" tIns="0" rIns="0" rtlCol="0">
            <a:spAutoFit/>
          </a:bodyPr>
          <a:lstStyle/>
          <a:p>
            <a:pPr>
              <a:lnSpc>
                <a:spcPts val="4300"/>
              </a:lnSpc>
              <a:tabLst/>
            </a:pPr>
            <a:r>
              <a:rPr lang="en-US" altLang="zh-CN" sz="3600" b="1" dirty="0" smtClean="0">
                <a:solidFill>
                  <a:srgbClr val="000000"/>
                </a:solidFill>
                <a:latin typeface="Tahoma" pitchFamily="18" charset="0"/>
                <a:cs typeface="Tahoma" pitchFamily="18" charset="0"/>
              </a:rPr>
              <a:t>Ground</a:t>
            </a:r>
          </a:p>
          <a:p>
            <a:pPr>
              <a:lnSpc>
                <a:spcPts val="4300"/>
              </a:lnSpc>
              <a:tabLst/>
            </a:pPr>
            <a:r>
              <a:rPr lang="en-US" altLang="zh-CN" sz="3600" b="1" dirty="0" smtClean="0">
                <a:solidFill>
                  <a:srgbClr val="000000"/>
                </a:solidFill>
                <a:latin typeface="Tahoma" pitchFamily="18" charset="0"/>
                <a:cs typeface="Tahoma" pitchFamily="18" charset="0"/>
              </a:rPr>
              <a:t>-based</a:t>
            </a:r>
          </a:p>
          <a:p>
            <a:pPr>
              <a:lnSpc>
                <a:spcPts val="4300"/>
              </a:lnSpc>
              <a:tabLst/>
            </a:pPr>
            <a:r>
              <a:rPr lang="en-US" altLang="zh-CN" sz="3600" b="1" dirty="0" smtClean="0">
                <a:solidFill>
                  <a:srgbClr val="000000"/>
                </a:solidFill>
                <a:latin typeface="Tahoma" pitchFamily="18" charset="0"/>
                <a:cs typeface="Tahoma" pitchFamily="18" charset="0"/>
              </a:rPr>
              <a:t>detectors</a:t>
            </a:r>
          </a:p>
        </p:txBody>
      </p:sp>
      <p:sp>
        <p:nvSpPr>
          <p:cNvPr id="30" name="TextBox 1"/>
          <p:cNvSpPr txBox="1"/>
          <p:nvPr/>
        </p:nvSpPr>
        <p:spPr>
          <a:xfrm>
            <a:off x="4013200" y="1397000"/>
            <a:ext cx="2540000" cy="495300"/>
          </a:xfrm>
          <a:prstGeom prst="rect">
            <a:avLst/>
          </a:prstGeom>
          <a:noFill/>
        </p:spPr>
        <p:txBody>
          <a:bodyPr wrap="none" lIns="0" tIns="0" rIns="0" rtlCol="0">
            <a:spAutoFit/>
          </a:bodyPr>
          <a:lstStyle/>
          <a:p>
            <a:pPr>
              <a:lnSpc>
                <a:spcPts val="3900"/>
              </a:lnSpc>
              <a:tabLst/>
            </a:pPr>
            <a:r>
              <a:rPr lang="en-US" altLang="zh-CN" sz="3200" dirty="0" smtClean="0">
                <a:solidFill>
                  <a:srgbClr val="21FF36"/>
                </a:solidFill>
                <a:latin typeface="Symbol" pitchFamily="18" charset="0"/>
                <a:cs typeface="Symbol" pitchFamily="18" charset="0"/>
              </a:rPr>
              <a:t>γ</a:t>
            </a:r>
            <a:r>
              <a:rPr lang="en-US" altLang="zh-CN" sz="3200" dirty="0" smtClean="0">
                <a:latin typeface="Times New Roman" pitchFamily="18" charset="0"/>
                <a:cs typeface="Times New Roman" pitchFamily="18" charset="0"/>
              </a:rPr>
              <a:t> </a:t>
            </a:r>
            <a:r>
              <a:rPr lang="en-US" altLang="zh-CN" sz="3200" b="1" dirty="0" smtClean="0">
                <a:solidFill>
                  <a:srgbClr val="21FF36"/>
                </a:solidFill>
                <a:latin typeface="Trebuchet MS" pitchFamily="18" charset="0"/>
                <a:cs typeface="Trebuchet MS" pitchFamily="18" charset="0"/>
              </a:rPr>
              <a:t>+</a:t>
            </a:r>
            <a:r>
              <a:rPr lang="en-US" altLang="zh-CN" sz="3200" dirty="0" smtClean="0">
                <a:latin typeface="Times New Roman" pitchFamily="18" charset="0"/>
                <a:cs typeface="Times New Roman" pitchFamily="18" charset="0"/>
              </a:rPr>
              <a:t> </a:t>
            </a:r>
            <a:r>
              <a:rPr lang="en-US" altLang="zh-CN" sz="3200" dirty="0" smtClean="0">
                <a:solidFill>
                  <a:srgbClr val="21FF36"/>
                </a:solidFill>
                <a:latin typeface="Symbol" pitchFamily="18" charset="0"/>
                <a:cs typeface="Symbol" pitchFamily="18" charset="0"/>
              </a:rPr>
              <a:t>γ</a:t>
            </a:r>
            <a:r>
              <a:rPr lang="en-US" altLang="zh-CN" sz="3200" dirty="0" smtClean="0">
                <a:latin typeface="Times New Roman" pitchFamily="18" charset="0"/>
                <a:cs typeface="Times New Roman" pitchFamily="18" charset="0"/>
              </a:rPr>
              <a:t> </a:t>
            </a:r>
            <a:r>
              <a:rPr lang="en-US" altLang="zh-CN" sz="3200" dirty="0" smtClean="0">
                <a:solidFill>
                  <a:srgbClr val="21FF36"/>
                </a:solidFill>
                <a:latin typeface="Wingdings" pitchFamily="18" charset="0"/>
                <a:cs typeface="Wingdings" pitchFamily="18" charset="0"/>
              </a:rPr>
              <a:t></a:t>
            </a:r>
            <a:r>
              <a:rPr lang="en-US" altLang="zh-CN" sz="3200" dirty="0" smtClean="0">
                <a:latin typeface="Times New Roman" pitchFamily="18" charset="0"/>
                <a:cs typeface="Times New Roman" pitchFamily="18" charset="0"/>
              </a:rPr>
              <a:t> </a:t>
            </a:r>
            <a:r>
              <a:rPr lang="en-US" altLang="zh-CN" sz="3200" b="1" dirty="0" smtClean="0">
                <a:solidFill>
                  <a:srgbClr val="21FF36"/>
                </a:solidFill>
                <a:latin typeface="Trebuchet MS" pitchFamily="18" charset="0"/>
                <a:cs typeface="Trebuchet MS" pitchFamily="18" charset="0"/>
              </a:rPr>
              <a:t>e</a:t>
            </a:r>
            <a:r>
              <a:rPr lang="en-US" altLang="zh-CN" sz="2133" b="1" dirty="0" smtClean="0">
                <a:solidFill>
                  <a:srgbClr val="21FF36"/>
                </a:solidFill>
                <a:latin typeface="Trebuchet MS" pitchFamily="18" charset="0"/>
                <a:cs typeface="Trebuchet MS" pitchFamily="18" charset="0"/>
              </a:rPr>
              <a:t>+</a:t>
            </a:r>
            <a:r>
              <a:rPr lang="en-US" altLang="zh-CN" sz="3200" b="1" dirty="0" smtClean="0">
                <a:solidFill>
                  <a:srgbClr val="21FF36"/>
                </a:solidFill>
                <a:latin typeface="Trebuchet MS" pitchFamily="18" charset="0"/>
                <a:cs typeface="Trebuchet MS" pitchFamily="18" charset="0"/>
              </a:rPr>
              <a:t>+</a:t>
            </a:r>
            <a:r>
              <a:rPr lang="en-US" altLang="zh-CN" sz="3200" dirty="0" smtClean="0">
                <a:latin typeface="Times New Roman" pitchFamily="18" charset="0"/>
                <a:cs typeface="Times New Roman" pitchFamily="18" charset="0"/>
              </a:rPr>
              <a:t> </a:t>
            </a:r>
            <a:r>
              <a:rPr lang="en-US" altLang="zh-CN" sz="3200" b="1" dirty="0" smtClean="0">
                <a:solidFill>
                  <a:srgbClr val="21FF36"/>
                </a:solidFill>
                <a:latin typeface="Trebuchet MS" pitchFamily="18" charset="0"/>
                <a:cs typeface="Trebuchet MS" pitchFamily="18" charset="0"/>
              </a:rPr>
              <a:t>e</a:t>
            </a:r>
            <a:r>
              <a:rPr lang="en-US" altLang="zh-CN" sz="2133" b="1" dirty="0" smtClean="0">
                <a:solidFill>
                  <a:srgbClr val="21FF36"/>
                </a:solidFill>
                <a:latin typeface="Trebuchet MS" pitchFamily="18" charset="0"/>
                <a:cs typeface="Trebuchet MS" pitchFamily="18" charset="0"/>
              </a:rPr>
              <a:t>-</a:t>
            </a:r>
          </a:p>
        </p:txBody>
      </p:sp>
      <p:sp>
        <p:nvSpPr>
          <p:cNvPr id="32" name="Rectangle 31"/>
          <p:cNvSpPr/>
          <p:nvPr/>
        </p:nvSpPr>
        <p:spPr>
          <a:xfrm>
            <a:off x="7696200" y="6324600"/>
            <a:ext cx="1371600" cy="5334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2091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p:spPr>
      </p:pic>
    </p:spTree>
    <p:extLst>
      <p:ext uri="{BB962C8B-B14F-4D97-AF65-F5344CB8AC3E}">
        <p14:creationId xmlns:p14="http://schemas.microsoft.com/office/powerpoint/2010/main" val="7670104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57400" y="914400"/>
            <a:ext cx="5029200" cy="762000"/>
          </a:xfrm>
          <a:solidFill>
            <a:srgbClr val="FFFF00"/>
          </a:solidFill>
        </p:spPr>
        <p:txBody>
          <a:bodyPr>
            <a:normAutofit/>
          </a:bodyPr>
          <a:lstStyle/>
          <a:p>
            <a:r>
              <a:rPr lang="en-GB" dirty="0" smtClean="0"/>
              <a:t>Outline</a:t>
            </a:r>
            <a:endParaRPr lang="en-GB" dirty="0"/>
          </a:p>
        </p:txBody>
      </p:sp>
      <p:sp>
        <p:nvSpPr>
          <p:cNvPr id="3" name="Marcador de contenido 2"/>
          <p:cNvSpPr>
            <a:spLocks noGrp="1"/>
          </p:cNvSpPr>
          <p:nvPr>
            <p:ph idx="1"/>
          </p:nvPr>
        </p:nvSpPr>
        <p:spPr>
          <a:xfrm>
            <a:off x="1371600" y="2209800"/>
            <a:ext cx="6781800" cy="2736315"/>
          </a:xfrm>
          <a:noFill/>
        </p:spPr>
        <p:txBody>
          <a:bodyPr>
            <a:normAutofit fontScale="85000" lnSpcReduction="10000"/>
          </a:bodyPr>
          <a:lstStyle/>
          <a:p>
            <a:pPr marL="0" indent="0" algn="ctr">
              <a:buNone/>
            </a:pPr>
            <a:endParaRPr lang="en-GB" dirty="0" smtClean="0"/>
          </a:p>
          <a:p>
            <a:pPr marL="0" indent="0">
              <a:buNone/>
            </a:pPr>
            <a:r>
              <a:rPr lang="en-GB" dirty="0" smtClean="0"/>
              <a:t>1) Introduction</a:t>
            </a:r>
          </a:p>
          <a:p>
            <a:pPr marL="0" indent="0">
              <a:buNone/>
            </a:pPr>
            <a:r>
              <a:rPr lang="en-GB" dirty="0" smtClean="0"/>
              <a:t>2) Basics on VHE Gamma Astronomy physics</a:t>
            </a:r>
          </a:p>
          <a:p>
            <a:pPr marL="0" indent="0">
              <a:buNone/>
            </a:pPr>
            <a:r>
              <a:rPr lang="en-GB" dirty="0" smtClean="0"/>
              <a:t>3) VHE gamma observatories</a:t>
            </a:r>
          </a:p>
          <a:p>
            <a:pPr marL="0" indent="0">
              <a:buNone/>
            </a:pPr>
            <a:r>
              <a:rPr lang="en-GB" dirty="0" smtClean="0"/>
              <a:t>4) CTA</a:t>
            </a:r>
          </a:p>
          <a:p>
            <a:pPr marL="0" indent="0">
              <a:buNone/>
            </a:pPr>
            <a:r>
              <a:rPr lang="en-GB" dirty="0"/>
              <a:t>5</a:t>
            </a:r>
            <a:r>
              <a:rPr lang="en-GB" dirty="0" smtClean="0"/>
              <a:t>) Conclusions</a:t>
            </a:r>
          </a:p>
        </p:txBody>
      </p:sp>
    </p:spTree>
    <p:extLst>
      <p:ext uri="{BB962C8B-B14F-4D97-AF65-F5344CB8AC3E}">
        <p14:creationId xmlns:p14="http://schemas.microsoft.com/office/powerpoint/2010/main" val="2187540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 name="3 Marcador de fecha"/>
          <p:cNvSpPr>
            <a:spLocks noGrp="1"/>
          </p:cNvSpPr>
          <p:nvPr>
            <p:ph type="dt" sz="quarter" idx="10"/>
          </p:nvPr>
        </p:nvSpPr>
        <p:spPr/>
        <p:txBody>
          <a:bodyPr/>
          <a:lstStyle/>
          <a:p>
            <a:pPr>
              <a:defRPr/>
            </a:pPr>
            <a:r>
              <a:rPr lang="en-US">
                <a:solidFill>
                  <a:srgbClr val="000000"/>
                </a:solidFill>
                <a:latin typeface="Textile"/>
              </a:rPr>
              <a:t>OG 1 </a:t>
            </a:r>
            <a:endParaRPr lang="en-GB">
              <a:solidFill>
                <a:srgbClr val="000000"/>
              </a:solidFill>
              <a:latin typeface="Textile"/>
            </a:endParaRPr>
          </a:p>
        </p:txBody>
      </p:sp>
      <p:sp>
        <p:nvSpPr>
          <p:cNvPr id="561154" name="Rectangle 2"/>
          <p:cNvSpPr>
            <a:spLocks noChangeArrowheads="1"/>
          </p:cNvSpPr>
          <p:nvPr/>
        </p:nvSpPr>
        <p:spPr bwMode="auto">
          <a:xfrm>
            <a:off x="914400" y="76200"/>
            <a:ext cx="7620000" cy="685800"/>
          </a:xfrm>
          <a:prstGeom prst="rect">
            <a:avLst/>
          </a:prstGeom>
          <a:noFill/>
          <a:ln w="9525">
            <a:noFill/>
            <a:miter lim="800000"/>
            <a:headEnd/>
            <a:tailEnd/>
          </a:ln>
        </p:spPr>
        <p:txBody>
          <a:bodyPr anchor="b"/>
          <a:lstStyle/>
          <a:p>
            <a:pPr algn="ctr" fontAlgn="base">
              <a:spcBef>
                <a:spcPct val="0"/>
              </a:spcBef>
              <a:spcAft>
                <a:spcPct val="0"/>
              </a:spcAft>
              <a:defRPr/>
            </a:pPr>
            <a:endParaRPr lang="es-ES" sz="2800" b="1">
              <a:solidFill>
                <a:srgbClr val="006682"/>
              </a:solidFill>
              <a:effectLst>
                <a:outerShdw blurRad="38100" dist="38100" dir="2700000" algn="tl">
                  <a:srgbClr val="C0C0C0"/>
                </a:outerShdw>
              </a:effectLst>
              <a:latin typeface="Textile" charset="0"/>
              <a:ea typeface="ＭＳ Ｐゴシック" charset="0"/>
            </a:endParaRPr>
          </a:p>
        </p:txBody>
      </p:sp>
      <p:sp>
        <p:nvSpPr>
          <p:cNvPr id="17412" name="Oval 3"/>
          <p:cNvSpPr>
            <a:spLocks noChangeArrowheads="1"/>
          </p:cNvSpPr>
          <p:nvPr/>
        </p:nvSpPr>
        <p:spPr bwMode="auto">
          <a:xfrm>
            <a:off x="1295400" y="1371600"/>
            <a:ext cx="6705600" cy="3733800"/>
          </a:xfrm>
          <a:prstGeom prst="ellipse">
            <a:avLst/>
          </a:prstGeom>
          <a:noFill/>
          <a:ln w="57150">
            <a:solidFill>
              <a:srgbClr val="FFCC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s-ES" sz="2400" smtClean="0">
              <a:solidFill>
                <a:srgbClr val="000000"/>
              </a:solidFill>
              <a:latin typeface="Times New Roman" charset="0"/>
              <a:ea typeface="ＭＳ Ｐゴシック" charset="0"/>
            </a:endParaRPr>
          </a:p>
        </p:txBody>
      </p:sp>
      <p:sp>
        <p:nvSpPr>
          <p:cNvPr id="561156" name="Text Box 4"/>
          <p:cNvSpPr txBox="1">
            <a:spLocks noChangeArrowheads="1"/>
          </p:cNvSpPr>
          <p:nvPr/>
        </p:nvSpPr>
        <p:spPr bwMode="auto">
          <a:xfrm>
            <a:off x="684213" y="1557338"/>
            <a:ext cx="1000125" cy="519112"/>
          </a:xfrm>
          <a:prstGeom prst="rect">
            <a:avLst/>
          </a:prstGeom>
          <a:noFill/>
          <a:ln w="9525">
            <a:noFill/>
            <a:miter lim="800000"/>
            <a:headEnd/>
            <a:tailEnd/>
          </a:ln>
          <a:effectLst/>
        </p:spPr>
        <p:txBody>
          <a:bodyPr wrap="none">
            <a:spAutoFit/>
          </a:bodyPr>
          <a:lstStyle/>
          <a:p>
            <a:pPr algn="ctr" fontAlgn="base">
              <a:spcBef>
                <a:spcPct val="20000"/>
              </a:spcBef>
              <a:spcAft>
                <a:spcPct val="0"/>
              </a:spcAft>
              <a:buClr>
                <a:srgbClr val="B2B2B2"/>
              </a:buClr>
              <a:buSzPct val="75000"/>
              <a:buFont typeface="Monotype Sorts" pitchFamily="2" charset="2"/>
              <a:buNone/>
              <a:defRPr/>
            </a:pPr>
            <a:r>
              <a:rPr kumimoji="1" lang="en-US" sz="2800">
                <a:solidFill>
                  <a:srgbClr val="000000"/>
                </a:solidFill>
                <a:effectLst>
                  <a:outerShdw blurRad="38100" dist="38100" dir="2700000" algn="tl">
                    <a:srgbClr val="C0C0C0"/>
                  </a:outerShdw>
                </a:effectLst>
                <a:latin typeface="Tahoma" pitchFamily="34" charset="0"/>
                <a:ea typeface="ＭＳ Ｐゴシック" charset="0"/>
              </a:rPr>
              <a:t>SNRs</a:t>
            </a:r>
            <a:endParaRPr lang="es-ES" sz="2800">
              <a:solidFill>
                <a:srgbClr val="000000"/>
              </a:solidFill>
              <a:latin typeface="Times New Roman" pitchFamily="18" charset="0"/>
              <a:ea typeface="ＭＳ Ｐゴシック" charset="0"/>
            </a:endParaRPr>
          </a:p>
        </p:txBody>
      </p:sp>
      <p:sp>
        <p:nvSpPr>
          <p:cNvPr id="561157" name="Text Box 5"/>
          <p:cNvSpPr txBox="1">
            <a:spLocks noChangeArrowheads="1"/>
          </p:cNvSpPr>
          <p:nvPr/>
        </p:nvSpPr>
        <p:spPr bwMode="auto">
          <a:xfrm>
            <a:off x="323850" y="4652963"/>
            <a:ext cx="1752600" cy="733425"/>
          </a:xfrm>
          <a:prstGeom prst="rect">
            <a:avLst/>
          </a:prstGeom>
          <a:noFill/>
          <a:ln w="9525">
            <a:noFill/>
            <a:miter lim="800000"/>
            <a:headEnd/>
            <a:tailEnd/>
          </a:ln>
          <a:effectLst/>
        </p:spPr>
        <p:txBody>
          <a:bodyPr>
            <a:spAutoFit/>
          </a:bodyPr>
          <a:lstStyle/>
          <a:p>
            <a:pPr algn="ctr" fontAlgn="base">
              <a:lnSpc>
                <a:spcPct val="75000"/>
              </a:lnSpc>
              <a:spcBef>
                <a:spcPct val="20000"/>
              </a:spcBef>
              <a:spcAft>
                <a:spcPct val="0"/>
              </a:spcAft>
              <a:buClr>
                <a:srgbClr val="B2B2B2"/>
              </a:buClr>
              <a:buSzPct val="75000"/>
              <a:buFont typeface="Monotype Sorts" pitchFamily="2" charset="2"/>
              <a:buNone/>
              <a:defRPr/>
            </a:pPr>
            <a:r>
              <a:rPr kumimoji="1" lang="en-US" sz="2800">
                <a:solidFill>
                  <a:srgbClr val="000000"/>
                </a:solidFill>
                <a:effectLst>
                  <a:outerShdw blurRad="38100" dist="38100" dir="2700000" algn="tl">
                    <a:srgbClr val="C0C0C0"/>
                  </a:outerShdw>
                </a:effectLst>
                <a:latin typeface="Tahoma" pitchFamily="34" charset="0"/>
                <a:ea typeface="ＭＳ Ｐゴシック" charset="0"/>
              </a:rPr>
              <a:t>Cold Dark Matter</a:t>
            </a:r>
            <a:endParaRPr lang="es-ES" sz="2800">
              <a:solidFill>
                <a:srgbClr val="000000"/>
              </a:solidFill>
              <a:latin typeface="Times New Roman" pitchFamily="18" charset="0"/>
              <a:ea typeface="ＭＳ Ｐゴシック" charset="0"/>
            </a:endParaRPr>
          </a:p>
        </p:txBody>
      </p:sp>
      <p:pic>
        <p:nvPicPr>
          <p:cNvPr id="1741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9488" y="2060575"/>
            <a:ext cx="1814512" cy="110013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16" name="Picture 7" descr="CXO_CasA">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713" y="1052513"/>
            <a:ext cx="1447800" cy="144780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7417" name="Group 8"/>
          <p:cNvGrpSpPr>
            <a:grpSpLocks/>
          </p:cNvGrpSpPr>
          <p:nvPr/>
        </p:nvGrpSpPr>
        <p:grpSpPr bwMode="auto">
          <a:xfrm>
            <a:off x="3563938" y="908050"/>
            <a:ext cx="1447800" cy="1847850"/>
            <a:chOff x="2400" y="624"/>
            <a:chExt cx="912" cy="1164"/>
          </a:xfrm>
        </p:grpSpPr>
        <p:pic>
          <p:nvPicPr>
            <p:cNvPr id="17434" name="Picture 9" descr="crab_chandra">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0" y="624"/>
              <a:ext cx="912" cy="9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61162" name="Text Box 10"/>
            <p:cNvSpPr txBox="1">
              <a:spLocks noChangeArrowheads="1"/>
            </p:cNvSpPr>
            <p:nvPr/>
          </p:nvSpPr>
          <p:spPr bwMode="auto">
            <a:xfrm>
              <a:off x="2450" y="1488"/>
              <a:ext cx="814" cy="300"/>
            </a:xfrm>
            <a:prstGeom prst="rect">
              <a:avLst/>
            </a:prstGeom>
            <a:noFill/>
            <a:ln w="9525">
              <a:noFill/>
              <a:miter lim="800000"/>
              <a:headEnd/>
              <a:tailEnd/>
            </a:ln>
            <a:effectLst/>
          </p:spPr>
          <p:txBody>
            <a:bodyPr wrap="none">
              <a:spAutoFit/>
            </a:bodyPr>
            <a:lstStyle/>
            <a:p>
              <a:pPr algn="ctr" fontAlgn="base">
                <a:lnSpc>
                  <a:spcPct val="90000"/>
                </a:lnSpc>
                <a:spcBef>
                  <a:spcPct val="20000"/>
                </a:spcBef>
                <a:spcAft>
                  <a:spcPct val="0"/>
                </a:spcAft>
                <a:buClr>
                  <a:srgbClr val="B2B2B2"/>
                </a:buClr>
                <a:buSzPct val="75000"/>
                <a:buFont typeface="Monotype Sorts" pitchFamily="2" charset="2"/>
                <a:buNone/>
                <a:defRPr/>
              </a:pPr>
              <a:r>
                <a:rPr kumimoji="1" lang="en-US" sz="2800">
                  <a:solidFill>
                    <a:srgbClr val="000000"/>
                  </a:solidFill>
                  <a:effectLst>
                    <a:outerShdw blurRad="38100" dist="38100" dir="2700000" algn="tl">
                      <a:srgbClr val="C0C0C0"/>
                    </a:outerShdw>
                  </a:effectLst>
                  <a:latin typeface="Tahoma" pitchFamily="34" charset="0"/>
                  <a:ea typeface="ＭＳ Ｐゴシック" charset="0"/>
                </a:rPr>
                <a:t>Pulsars</a:t>
              </a:r>
              <a:endParaRPr lang="es-ES" sz="2800">
                <a:solidFill>
                  <a:srgbClr val="000000"/>
                </a:solidFill>
                <a:latin typeface="Times New Roman" pitchFamily="18" charset="0"/>
                <a:ea typeface="ＭＳ Ｐゴシック" charset="0"/>
              </a:endParaRPr>
            </a:p>
          </p:txBody>
        </p:sp>
      </p:grpSp>
      <p:sp>
        <p:nvSpPr>
          <p:cNvPr id="561163" name="Text Box 11"/>
          <p:cNvSpPr txBox="1">
            <a:spLocks noChangeArrowheads="1"/>
          </p:cNvSpPr>
          <p:nvPr/>
        </p:nvSpPr>
        <p:spPr bwMode="auto">
          <a:xfrm>
            <a:off x="7596188" y="3213100"/>
            <a:ext cx="1128712" cy="530225"/>
          </a:xfrm>
          <a:prstGeom prst="rect">
            <a:avLst/>
          </a:prstGeom>
          <a:noFill/>
          <a:ln w="9525">
            <a:noFill/>
            <a:miter lim="800000"/>
            <a:headEnd/>
            <a:tailEnd/>
          </a:ln>
          <a:effectLst/>
        </p:spPr>
        <p:txBody>
          <a:bodyPr wrap="none">
            <a:spAutoFit/>
          </a:bodyPr>
          <a:lstStyle/>
          <a:p>
            <a:pPr algn="ctr" fontAlgn="base">
              <a:lnSpc>
                <a:spcPct val="90000"/>
              </a:lnSpc>
              <a:spcBef>
                <a:spcPct val="20000"/>
              </a:spcBef>
              <a:spcAft>
                <a:spcPct val="0"/>
              </a:spcAft>
              <a:buClr>
                <a:srgbClr val="B2B2B2"/>
              </a:buClr>
              <a:buSzPct val="75000"/>
              <a:buFont typeface="Monotype Sorts" pitchFamily="2" charset="2"/>
              <a:buNone/>
              <a:defRPr/>
            </a:pPr>
            <a:r>
              <a:rPr kumimoji="1" lang="en-US" sz="3200">
                <a:solidFill>
                  <a:srgbClr val="000000"/>
                </a:solidFill>
                <a:effectLst>
                  <a:outerShdw blurRad="38100" dist="38100" dir="2700000" algn="tl">
                    <a:srgbClr val="C0C0C0"/>
                  </a:outerShdw>
                </a:effectLst>
                <a:latin typeface="Tahoma" pitchFamily="34" charset="0"/>
                <a:ea typeface="ＭＳ Ｐゴシック" charset="0"/>
              </a:rPr>
              <a:t>GRBs</a:t>
            </a:r>
            <a:endParaRPr lang="es-ES" sz="3200">
              <a:solidFill>
                <a:srgbClr val="000000"/>
              </a:solidFill>
              <a:latin typeface="Times New Roman" pitchFamily="18" charset="0"/>
              <a:ea typeface="ＭＳ Ｐゴシック" charset="0"/>
            </a:endParaRPr>
          </a:p>
        </p:txBody>
      </p:sp>
      <p:sp>
        <p:nvSpPr>
          <p:cNvPr id="561164" name="Text Box 12"/>
          <p:cNvSpPr txBox="1">
            <a:spLocks noChangeArrowheads="1"/>
          </p:cNvSpPr>
          <p:nvPr/>
        </p:nvSpPr>
        <p:spPr bwMode="auto">
          <a:xfrm>
            <a:off x="4427538" y="5661025"/>
            <a:ext cx="2971800" cy="1182688"/>
          </a:xfrm>
          <a:prstGeom prst="rect">
            <a:avLst/>
          </a:prstGeom>
          <a:noFill/>
          <a:ln w="9525">
            <a:noFill/>
            <a:miter lim="800000"/>
            <a:headEnd/>
            <a:tailEnd/>
          </a:ln>
          <a:effectLst/>
        </p:spPr>
        <p:txBody>
          <a:bodyPr>
            <a:spAutoFit/>
          </a:bodyPr>
          <a:lstStyle/>
          <a:p>
            <a:pPr algn="ctr" fontAlgn="base">
              <a:lnSpc>
                <a:spcPct val="85000"/>
              </a:lnSpc>
              <a:spcBef>
                <a:spcPct val="20000"/>
              </a:spcBef>
              <a:spcAft>
                <a:spcPct val="0"/>
              </a:spcAft>
              <a:buClr>
                <a:srgbClr val="B2B2B2"/>
              </a:buClr>
              <a:buSzPct val="75000"/>
              <a:buFont typeface="Monotype Sorts" pitchFamily="2" charset="2"/>
              <a:buNone/>
              <a:defRPr/>
            </a:pPr>
            <a:r>
              <a:rPr kumimoji="1" lang="en-US" sz="2800">
                <a:solidFill>
                  <a:srgbClr val="000000"/>
                </a:solidFill>
                <a:effectLst>
                  <a:outerShdw blurRad="38100" dist="38100" dir="2700000" algn="tl">
                    <a:srgbClr val="C0C0C0"/>
                  </a:outerShdw>
                </a:effectLst>
                <a:latin typeface="Tahoma" pitchFamily="34" charset="0"/>
                <a:ea typeface="ＭＳ Ｐゴシック" charset="0"/>
              </a:rPr>
              <a:t>Test of the speed of light invariance</a:t>
            </a:r>
            <a:endParaRPr lang="es-ES" sz="2800">
              <a:solidFill>
                <a:srgbClr val="000000"/>
              </a:solidFill>
              <a:latin typeface="Times New Roman" pitchFamily="18" charset="0"/>
              <a:ea typeface="ＭＳ Ｐゴシック" charset="0"/>
            </a:endParaRPr>
          </a:p>
        </p:txBody>
      </p:sp>
      <p:sp>
        <p:nvSpPr>
          <p:cNvPr id="561165" name="Text Box 13"/>
          <p:cNvSpPr txBox="1">
            <a:spLocks noChangeArrowheads="1"/>
          </p:cNvSpPr>
          <p:nvPr/>
        </p:nvSpPr>
        <p:spPr bwMode="auto">
          <a:xfrm>
            <a:off x="2051050" y="5589588"/>
            <a:ext cx="2355850" cy="817562"/>
          </a:xfrm>
          <a:prstGeom prst="rect">
            <a:avLst/>
          </a:prstGeom>
          <a:noFill/>
          <a:ln w="9525">
            <a:noFill/>
            <a:miter lim="800000"/>
            <a:headEnd/>
            <a:tailEnd/>
          </a:ln>
          <a:effectLst/>
        </p:spPr>
        <p:txBody>
          <a:bodyPr>
            <a:spAutoFit/>
          </a:bodyPr>
          <a:lstStyle/>
          <a:p>
            <a:pPr fontAlgn="base">
              <a:lnSpc>
                <a:spcPct val="90000"/>
              </a:lnSpc>
              <a:spcBef>
                <a:spcPct val="20000"/>
              </a:spcBef>
              <a:spcAft>
                <a:spcPct val="0"/>
              </a:spcAft>
              <a:buClr>
                <a:srgbClr val="B2B2B2"/>
              </a:buClr>
              <a:buSzPct val="75000"/>
              <a:buFont typeface="Monotype Sorts" pitchFamily="2" charset="2"/>
              <a:buNone/>
              <a:defRPr/>
            </a:pPr>
            <a:r>
              <a:rPr kumimoji="1" lang="en-US" sz="2800">
                <a:solidFill>
                  <a:srgbClr val="000000"/>
                </a:solidFill>
                <a:effectLst>
                  <a:outerShdw blurRad="38100" dist="38100" dir="2700000" algn="tl">
                    <a:srgbClr val="C0C0C0"/>
                  </a:outerShdw>
                </a:effectLst>
                <a:latin typeface="Tahoma" pitchFamily="34" charset="0"/>
                <a:ea typeface="ＭＳ Ｐゴシック" charset="0"/>
              </a:rPr>
              <a:t>Cosmological</a:t>
            </a:r>
          </a:p>
          <a:p>
            <a:pPr fontAlgn="base">
              <a:lnSpc>
                <a:spcPct val="60000"/>
              </a:lnSpc>
              <a:spcBef>
                <a:spcPct val="20000"/>
              </a:spcBef>
              <a:spcAft>
                <a:spcPct val="0"/>
              </a:spcAft>
              <a:buClr>
                <a:srgbClr val="B2B2B2"/>
              </a:buClr>
              <a:buSzPct val="75000"/>
              <a:buFont typeface="Monotype Sorts" pitchFamily="2" charset="2"/>
              <a:buNone/>
              <a:defRPr/>
            </a:pPr>
            <a:r>
              <a:rPr kumimoji="1" lang="en-US" sz="2800">
                <a:solidFill>
                  <a:srgbClr val="000000"/>
                </a:solidFill>
                <a:effectLst>
                  <a:outerShdw blurRad="38100" dist="38100" dir="2700000" algn="tl">
                    <a:srgbClr val="C0C0C0"/>
                  </a:outerShdw>
                </a:effectLst>
                <a:latin typeface="Symbol" pitchFamily="18" charset="2"/>
                <a:ea typeface="ＭＳ Ｐゴシック" charset="0"/>
              </a:rPr>
              <a:t>g</a:t>
            </a:r>
            <a:r>
              <a:rPr kumimoji="1" lang="en-US" sz="2800">
                <a:solidFill>
                  <a:srgbClr val="000000"/>
                </a:solidFill>
                <a:effectLst>
                  <a:outerShdw blurRad="38100" dist="38100" dir="2700000" algn="tl">
                    <a:srgbClr val="C0C0C0"/>
                  </a:outerShdw>
                </a:effectLst>
                <a:latin typeface="Tahoma" pitchFamily="34" charset="0"/>
                <a:ea typeface="ＭＳ Ｐゴシック" charset="0"/>
              </a:rPr>
              <a:t>-Ray Horizon</a:t>
            </a:r>
            <a:endParaRPr lang="es-ES" sz="2800">
              <a:solidFill>
                <a:srgbClr val="000000"/>
              </a:solidFill>
              <a:latin typeface="Times New Roman" pitchFamily="18" charset="0"/>
              <a:ea typeface="ＭＳ Ｐゴシック" charset="0"/>
            </a:endParaRPr>
          </a:p>
        </p:txBody>
      </p:sp>
      <p:pic>
        <p:nvPicPr>
          <p:cNvPr id="17421" name="Picture 14" descr="G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750" y="3068638"/>
            <a:ext cx="1220788"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422" name="Picture 15" descr="ghorizo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4438" y="4005263"/>
            <a:ext cx="1439862" cy="14303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61168" name="Text Box 16"/>
          <p:cNvSpPr txBox="1">
            <a:spLocks noChangeArrowheads="1"/>
          </p:cNvSpPr>
          <p:nvPr/>
        </p:nvSpPr>
        <p:spPr bwMode="auto">
          <a:xfrm>
            <a:off x="7451725" y="5445125"/>
            <a:ext cx="1031875" cy="476250"/>
          </a:xfrm>
          <a:prstGeom prst="rect">
            <a:avLst/>
          </a:prstGeom>
          <a:noFill/>
          <a:ln w="9525">
            <a:noFill/>
            <a:miter lim="800000"/>
            <a:headEnd/>
            <a:tailEnd/>
          </a:ln>
          <a:effectLst/>
        </p:spPr>
        <p:txBody>
          <a:bodyPr wrap="none">
            <a:spAutoFit/>
          </a:bodyPr>
          <a:lstStyle/>
          <a:p>
            <a:pPr algn="ctr" fontAlgn="base">
              <a:lnSpc>
                <a:spcPct val="90000"/>
              </a:lnSpc>
              <a:spcBef>
                <a:spcPct val="20000"/>
              </a:spcBef>
              <a:spcAft>
                <a:spcPct val="0"/>
              </a:spcAft>
              <a:buClr>
                <a:srgbClr val="B2B2B2"/>
              </a:buClr>
              <a:buSzPct val="75000"/>
              <a:buFont typeface="Monotype Sorts" pitchFamily="2" charset="2"/>
              <a:buNone/>
              <a:defRPr/>
            </a:pPr>
            <a:r>
              <a:rPr kumimoji="1" lang="en-US" sz="2800">
                <a:solidFill>
                  <a:srgbClr val="000000"/>
                </a:solidFill>
                <a:effectLst>
                  <a:outerShdw blurRad="38100" dist="38100" dir="2700000" algn="tl">
                    <a:srgbClr val="C0C0C0"/>
                  </a:outerShdw>
                </a:effectLst>
                <a:latin typeface="Tahoma" pitchFamily="34" charset="0"/>
                <a:ea typeface="ＭＳ Ｐゴシック" charset="0"/>
              </a:rPr>
              <a:t>AGNs</a:t>
            </a:r>
            <a:endParaRPr lang="es-ES" sz="2800">
              <a:solidFill>
                <a:srgbClr val="000000"/>
              </a:solidFill>
              <a:latin typeface="Times New Roman" pitchFamily="18" charset="0"/>
              <a:ea typeface="ＭＳ Ｐゴシック" charset="0"/>
            </a:endParaRPr>
          </a:p>
        </p:txBody>
      </p:sp>
      <p:pic>
        <p:nvPicPr>
          <p:cNvPr id="17424" name="Picture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64388" y="3860800"/>
            <a:ext cx="1447800" cy="1446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61170" name="Rectangle 18"/>
          <p:cNvSpPr>
            <a:spLocks noGrp="1" noChangeArrowheads="1"/>
          </p:cNvSpPr>
          <p:nvPr>
            <p:ph type="title"/>
          </p:nvPr>
        </p:nvSpPr>
        <p:spPr>
          <a:xfrm>
            <a:off x="684213" y="0"/>
            <a:ext cx="7775575" cy="908050"/>
          </a:xfrm>
        </p:spPr>
        <p:txBody>
          <a:bodyPr/>
          <a:lstStyle/>
          <a:p>
            <a:pPr eaLnBrk="1" hangingPunct="1"/>
            <a:r>
              <a:rPr lang="es-MX" sz="3200">
                <a:effectLst>
                  <a:outerShdw blurRad="38100" dist="38100" dir="2700000" algn="tl">
                    <a:srgbClr val="DDDDDD"/>
                  </a:outerShdw>
                </a:effectLst>
                <a:latin typeface="Textile" charset="0"/>
              </a:rPr>
              <a:t> </a:t>
            </a:r>
            <a:r>
              <a:rPr lang="en-GB" sz="3200">
                <a:effectLst>
                  <a:outerShdw blurRad="38100" dist="38100" dir="2700000" algn="tl">
                    <a:srgbClr val="DDDDDD"/>
                  </a:outerShdw>
                </a:effectLst>
                <a:latin typeface="Textile" charset="0"/>
              </a:rPr>
              <a:t>The VHE </a:t>
            </a:r>
            <a:r>
              <a:rPr lang="en-GB" sz="3200">
                <a:effectLst>
                  <a:outerShdw blurRad="38100" dist="38100" dir="2700000" algn="tl">
                    <a:srgbClr val="DDDDDD"/>
                  </a:outerShdw>
                </a:effectLst>
                <a:latin typeface="Symbol" charset="0"/>
              </a:rPr>
              <a:t>g</a:t>
            </a:r>
            <a:r>
              <a:rPr lang="en-GB" sz="3200">
                <a:effectLst>
                  <a:outerShdw blurRad="38100" dist="38100" dir="2700000" algn="tl">
                    <a:srgbClr val="DDDDDD"/>
                  </a:outerShdw>
                </a:effectLst>
                <a:latin typeface="Textile" charset="0"/>
              </a:rPr>
              <a:t>-ray Physics Program</a:t>
            </a:r>
          </a:p>
        </p:txBody>
      </p:sp>
      <p:sp>
        <p:nvSpPr>
          <p:cNvPr id="561171" name="Text Box 19"/>
          <p:cNvSpPr txBox="1">
            <a:spLocks noChangeArrowheads="1"/>
          </p:cNvSpPr>
          <p:nvPr/>
        </p:nvSpPr>
        <p:spPr bwMode="auto">
          <a:xfrm>
            <a:off x="0" y="2133600"/>
            <a:ext cx="2209800" cy="774700"/>
          </a:xfrm>
          <a:prstGeom prst="rect">
            <a:avLst/>
          </a:prstGeom>
          <a:noFill/>
          <a:ln w="9525">
            <a:noFill/>
            <a:miter lim="800000"/>
            <a:headEnd/>
            <a:tailEnd/>
          </a:ln>
          <a:effectLst/>
        </p:spPr>
        <p:txBody>
          <a:bodyPr>
            <a:spAutoFit/>
          </a:bodyPr>
          <a:lstStyle/>
          <a:p>
            <a:pPr fontAlgn="base">
              <a:lnSpc>
                <a:spcPct val="80000"/>
              </a:lnSpc>
              <a:spcBef>
                <a:spcPct val="20000"/>
              </a:spcBef>
              <a:spcAft>
                <a:spcPct val="0"/>
              </a:spcAft>
              <a:buClr>
                <a:srgbClr val="B2B2B2"/>
              </a:buClr>
              <a:buSzPct val="75000"/>
              <a:buFont typeface="Monotype Sorts" pitchFamily="2" charset="2"/>
              <a:buNone/>
              <a:defRPr/>
            </a:pPr>
            <a:r>
              <a:rPr kumimoji="1" lang="de-DE" sz="2800">
                <a:solidFill>
                  <a:srgbClr val="000000"/>
                </a:solidFill>
                <a:effectLst>
                  <a:outerShdw blurRad="38100" dist="38100" dir="2700000" algn="tl">
                    <a:srgbClr val="C0C0C0"/>
                  </a:outerShdw>
                </a:effectLst>
                <a:latin typeface="Tahoma" pitchFamily="34" charset="0"/>
                <a:ea typeface="ＭＳ Ｐゴシック" charset="0"/>
              </a:rPr>
              <a:t>Origin of Cosmic Rays</a:t>
            </a:r>
            <a:endParaRPr lang="es-ES" sz="2800">
              <a:solidFill>
                <a:srgbClr val="000000"/>
              </a:solidFill>
              <a:latin typeface="Times New Roman" pitchFamily="18" charset="0"/>
              <a:ea typeface="ＭＳ Ｐゴシック" charset="0"/>
            </a:endParaRPr>
          </a:p>
        </p:txBody>
      </p:sp>
      <p:pic>
        <p:nvPicPr>
          <p:cNvPr id="17427" name="Picture 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87900" y="4437063"/>
            <a:ext cx="1870075" cy="102711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28" name="Picture 21" descr="CXO_CasA">
            <a:hlinkClick r:id="rId4" action="ppaction://hlinksldjump"/>
          </p:cNvPr>
          <p:cNvPicPr>
            <a:picLocks noGrp="1" noChangeAspect="1" noChangeArrowheads="1"/>
          </p:cNvPicPr>
          <p:nvPr>
            <p:ph idx="1"/>
          </p:nvPr>
        </p:nvPicPr>
        <p:blipFill>
          <a:blip r:embed="rId12">
            <a:extLst>
              <a:ext uri="{28A0092B-C50C-407E-A947-70E740481C1C}">
                <a14:useLocalDpi xmlns:a14="http://schemas.microsoft.com/office/drawing/2010/main" val="0"/>
              </a:ext>
            </a:extLst>
          </a:blip>
          <a:srcRect/>
          <a:stretch>
            <a:fillRect/>
          </a:stretch>
        </p:blipFill>
        <p:spPr>
          <a:xfrm>
            <a:off x="5435600" y="981075"/>
            <a:ext cx="1481138" cy="1481138"/>
          </a:xfrm>
          <a:ln w="6350">
            <a:solidFill>
              <a:schemeClr val="tx1"/>
            </a:solidFill>
            <a:miter lim="800000"/>
            <a:headEnd/>
            <a:tailEnd/>
          </a:ln>
        </p:spPr>
      </p:pic>
      <p:sp>
        <p:nvSpPr>
          <p:cNvPr id="561174" name="Text Box 22"/>
          <p:cNvSpPr txBox="1">
            <a:spLocks noChangeArrowheads="1"/>
          </p:cNvSpPr>
          <p:nvPr/>
        </p:nvSpPr>
        <p:spPr bwMode="auto">
          <a:xfrm>
            <a:off x="4729163" y="2708275"/>
            <a:ext cx="2536825" cy="476250"/>
          </a:xfrm>
          <a:prstGeom prst="rect">
            <a:avLst/>
          </a:prstGeom>
          <a:noFill/>
          <a:ln w="9525">
            <a:noFill/>
            <a:miter lim="800000"/>
            <a:headEnd/>
            <a:tailEnd/>
          </a:ln>
          <a:effectLst/>
        </p:spPr>
        <p:txBody>
          <a:bodyPr wrap="none">
            <a:spAutoFit/>
          </a:bodyPr>
          <a:lstStyle/>
          <a:p>
            <a:pPr algn="ctr" fontAlgn="base">
              <a:lnSpc>
                <a:spcPct val="90000"/>
              </a:lnSpc>
              <a:spcBef>
                <a:spcPct val="20000"/>
              </a:spcBef>
              <a:spcAft>
                <a:spcPct val="0"/>
              </a:spcAft>
              <a:buClr>
                <a:srgbClr val="B2B2B2"/>
              </a:buClr>
              <a:buSzPct val="75000"/>
              <a:buFont typeface="Monotype Sorts" pitchFamily="2" charset="2"/>
              <a:buNone/>
              <a:defRPr/>
            </a:pPr>
            <a:r>
              <a:rPr kumimoji="1" lang="en-US" sz="2800">
                <a:solidFill>
                  <a:srgbClr val="000000"/>
                </a:solidFill>
                <a:effectLst>
                  <a:outerShdw blurRad="38100" dist="38100" dir="2700000" algn="tl">
                    <a:srgbClr val="C0C0C0"/>
                  </a:outerShdw>
                </a:effectLst>
                <a:latin typeface="Tahoma" pitchFamily="34" charset="0"/>
                <a:ea typeface="ＭＳ Ｐゴシック" charset="0"/>
              </a:rPr>
              <a:t>Binary systems</a:t>
            </a:r>
            <a:endParaRPr lang="es-ES" sz="2800">
              <a:solidFill>
                <a:srgbClr val="000000"/>
              </a:solidFill>
              <a:latin typeface="Times New Roman" pitchFamily="18" charset="0"/>
              <a:ea typeface="ＭＳ Ｐゴシック" charset="0"/>
            </a:endParaRPr>
          </a:p>
        </p:txBody>
      </p:sp>
      <p:sp>
        <p:nvSpPr>
          <p:cNvPr id="17430" name="Line 23"/>
          <p:cNvSpPr>
            <a:spLocks noChangeShapeType="1"/>
          </p:cNvSpPr>
          <p:nvPr/>
        </p:nvSpPr>
        <p:spPr bwMode="auto">
          <a:xfrm flipV="1">
            <a:off x="250825" y="1844675"/>
            <a:ext cx="8893175" cy="26654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smtClean="0">
              <a:solidFill>
                <a:srgbClr val="000000"/>
              </a:solidFill>
              <a:latin typeface="Symbol" charset="0"/>
              <a:ea typeface="ＭＳ Ｐゴシック" charset="0"/>
            </a:endParaRPr>
          </a:p>
        </p:txBody>
      </p:sp>
      <p:sp>
        <p:nvSpPr>
          <p:cNvPr id="561176" name="Text Box 24"/>
          <p:cNvSpPr txBox="1">
            <a:spLocks noChangeArrowheads="1"/>
          </p:cNvSpPr>
          <p:nvPr/>
        </p:nvSpPr>
        <p:spPr bwMode="auto">
          <a:xfrm>
            <a:off x="2124075" y="2708275"/>
            <a:ext cx="1762125" cy="579438"/>
          </a:xfrm>
          <a:prstGeom prst="rect">
            <a:avLst/>
          </a:prstGeom>
          <a:solidFill>
            <a:srgbClr val="FFFF00"/>
          </a:solidFill>
          <a:ln w="9525">
            <a:noFill/>
            <a:miter lim="800000"/>
            <a:headEnd/>
            <a:tailEnd/>
          </a:ln>
          <a:effectLst/>
        </p:spPr>
        <p:txBody>
          <a:bodyPr wrap="none">
            <a:spAutoFit/>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fontAlgn="base" hangingPunct="1">
              <a:spcBef>
                <a:spcPct val="0"/>
              </a:spcBef>
              <a:spcAft>
                <a:spcPct val="0"/>
              </a:spcAft>
            </a:pPr>
            <a:r>
              <a:rPr lang="en-GB" sz="3200" b="1" smtClean="0">
                <a:solidFill>
                  <a:srgbClr val="000000"/>
                </a:solidFill>
                <a:effectLst>
                  <a:outerShdw blurRad="38100" dist="38100" dir="2700000" algn="tl">
                    <a:srgbClr val="FFFFFF"/>
                  </a:outerShdw>
                </a:effectLst>
                <a:latin typeface="Textile" charset="0"/>
              </a:rPr>
              <a:t>Galactic</a:t>
            </a:r>
          </a:p>
        </p:txBody>
      </p:sp>
      <p:sp>
        <p:nvSpPr>
          <p:cNvPr id="561177" name="Text Box 25"/>
          <p:cNvSpPr txBox="1">
            <a:spLocks noChangeArrowheads="1"/>
          </p:cNvSpPr>
          <p:nvPr/>
        </p:nvSpPr>
        <p:spPr bwMode="auto">
          <a:xfrm>
            <a:off x="4284663" y="3500438"/>
            <a:ext cx="2709862" cy="579437"/>
          </a:xfrm>
          <a:prstGeom prst="rect">
            <a:avLst/>
          </a:prstGeom>
          <a:solidFill>
            <a:srgbClr val="FFFF00"/>
          </a:solidFill>
          <a:ln w="9525">
            <a:noFill/>
            <a:miter lim="800000"/>
            <a:headEnd/>
            <a:tailEnd/>
          </a:ln>
          <a:effectLst/>
        </p:spPr>
        <p:txBody>
          <a:bodyPr wrap="none">
            <a:spAutoFit/>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fontAlgn="base" hangingPunct="1">
              <a:spcBef>
                <a:spcPct val="0"/>
              </a:spcBef>
              <a:spcAft>
                <a:spcPct val="0"/>
              </a:spcAft>
            </a:pPr>
            <a:r>
              <a:rPr lang="en-GB" sz="3200" b="1" smtClean="0">
                <a:solidFill>
                  <a:srgbClr val="000000"/>
                </a:solidFill>
                <a:effectLst>
                  <a:outerShdw blurRad="38100" dist="38100" dir="2700000" algn="tl">
                    <a:srgbClr val="FFFFFF"/>
                  </a:outerShdw>
                </a:effectLst>
                <a:latin typeface="Textile" charset="0"/>
              </a:rPr>
              <a:t>Extragalactic</a:t>
            </a:r>
          </a:p>
        </p:txBody>
      </p:sp>
      <p:sp>
        <p:nvSpPr>
          <p:cNvPr id="17433" name="Rectangle 26"/>
          <p:cNvSpPr>
            <a:spLocks noChangeArrowheads="1"/>
          </p:cNvSpPr>
          <p:nvPr/>
        </p:nvSpPr>
        <p:spPr bwMode="auto">
          <a:xfrm>
            <a:off x="468313" y="6381750"/>
            <a:ext cx="1008062" cy="360363"/>
          </a:xfrm>
          <a:prstGeom prst="rect">
            <a:avLst/>
          </a:prstGeom>
          <a:solidFill>
            <a:srgbClr val="FFFFFF"/>
          </a:solidFill>
          <a:ln w="9525">
            <a:solidFill>
              <a:srgbClr val="FFFFFF"/>
            </a:solidFill>
            <a:miter lim="800000"/>
            <a:headEnd/>
            <a:tailEnd/>
          </a:ln>
        </p:spPr>
        <p:txBody>
          <a:bodyPr wrap="none" anchor="ctr"/>
          <a:lstStyle/>
          <a:p>
            <a:pPr fontAlgn="base">
              <a:spcBef>
                <a:spcPct val="0"/>
              </a:spcBef>
              <a:spcAft>
                <a:spcPct val="0"/>
              </a:spcAft>
            </a:pPr>
            <a:endParaRPr lang="es-ES" sz="2400" smtClean="0">
              <a:solidFill>
                <a:srgbClr val="000000"/>
              </a:solidFill>
              <a:latin typeface="Symbol" charset="0"/>
              <a:ea typeface="ＭＳ Ｐゴシック" charset="0"/>
            </a:endParaRPr>
          </a:p>
        </p:txBody>
      </p:sp>
    </p:spTree>
    <p:extLst>
      <p:ext uri="{BB962C8B-B14F-4D97-AF65-F5344CB8AC3E}">
        <p14:creationId xmlns:p14="http://schemas.microsoft.com/office/powerpoint/2010/main" val="33627571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1"/>
            <a:ext cx="9143998" cy="6857998"/>
          </a:xfrm>
          <a:custGeom>
            <a:avLst/>
            <a:gdLst>
              <a:gd name="connsiteX0" fmla="*/ 0 w 9143998"/>
              <a:gd name="connsiteY0" fmla="*/ 0 h 6857998"/>
              <a:gd name="connsiteX1" fmla="*/ 9143998 w 9143998"/>
              <a:gd name="connsiteY1" fmla="*/ 0 h 6857998"/>
              <a:gd name="connsiteX2" fmla="*/ 9143998 w 9143998"/>
              <a:gd name="connsiteY2" fmla="*/ 6857997 h 6857998"/>
              <a:gd name="connsiteX3" fmla="*/ 0 w 9143998"/>
              <a:gd name="connsiteY3" fmla="*/ 6857997 h 6857998"/>
              <a:gd name="connsiteX4" fmla="*/ 0 w 9143998"/>
              <a:gd name="connsiteY4" fmla="*/ 0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0"/>
                </a:moveTo>
                <a:lnTo>
                  <a:pt x="9143998" y="0"/>
                </a:lnTo>
                <a:lnTo>
                  <a:pt x="9143998" y="6857997"/>
                </a:lnTo>
                <a:lnTo>
                  <a:pt x="0" y="6857997"/>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Freeform 3"/>
          <p:cNvSpPr/>
          <p:nvPr/>
        </p:nvSpPr>
        <p:spPr>
          <a:xfrm>
            <a:off x="136964" y="56031"/>
            <a:ext cx="6226" cy="952478"/>
          </a:xfrm>
          <a:custGeom>
            <a:avLst/>
            <a:gdLst>
              <a:gd name="connsiteX0" fmla="*/ 6226 w 6226"/>
              <a:gd name="connsiteY0" fmla="*/ 0 h 952478"/>
              <a:gd name="connsiteX1" fmla="*/ 0 w 6226"/>
              <a:gd name="connsiteY1" fmla="*/ 952478 h 952478"/>
              <a:gd name="connsiteX2" fmla="*/ 6226 w 6226"/>
              <a:gd name="connsiteY2" fmla="*/ 0 h 952478"/>
            </a:gdLst>
            <a:ahLst/>
            <a:cxnLst>
              <a:cxn ang="0">
                <a:pos x="connsiteX0" y="connsiteY0"/>
              </a:cxn>
              <a:cxn ang="1">
                <a:pos x="connsiteX1" y="connsiteY1"/>
              </a:cxn>
              <a:cxn ang="2">
                <a:pos x="connsiteX2" y="connsiteY2"/>
              </a:cxn>
            </a:cxnLst>
            <a:rect l="l" t="t" r="r" b="b"/>
            <a:pathLst>
              <a:path w="6226" h="952478">
                <a:moveTo>
                  <a:pt x="6226" y="0"/>
                </a:moveTo>
                <a:lnTo>
                  <a:pt x="0" y="952478"/>
                </a:lnTo>
                <a:lnTo>
                  <a:pt x="6226" y="0"/>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Freeform 3"/>
          <p:cNvSpPr/>
          <p:nvPr/>
        </p:nvSpPr>
        <p:spPr>
          <a:xfrm>
            <a:off x="130614" y="49681"/>
            <a:ext cx="25399" cy="965177"/>
          </a:xfrm>
          <a:custGeom>
            <a:avLst/>
            <a:gdLst>
              <a:gd name="connsiteX0" fmla="*/ 12576 w 25399"/>
              <a:gd name="connsiteY0" fmla="*/ 6350 h 965177"/>
              <a:gd name="connsiteX1" fmla="*/ 6350 w 25399"/>
              <a:gd name="connsiteY1" fmla="*/ 958827 h 965177"/>
            </a:gdLst>
            <a:ahLst/>
            <a:cxnLst>
              <a:cxn ang="0">
                <a:pos x="connsiteX0" y="connsiteY0"/>
              </a:cxn>
              <a:cxn ang="1">
                <a:pos x="connsiteX1" y="connsiteY1"/>
              </a:cxn>
            </a:cxnLst>
            <a:rect l="l" t="t" r="r" b="b"/>
            <a:pathLst>
              <a:path w="25399" h="965177">
                <a:moveTo>
                  <a:pt x="12576" y="6350"/>
                </a:moveTo>
                <a:lnTo>
                  <a:pt x="6350" y="958827"/>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Freeform 3"/>
          <p:cNvSpPr/>
          <p:nvPr/>
        </p:nvSpPr>
        <p:spPr>
          <a:xfrm>
            <a:off x="139949" y="52796"/>
            <a:ext cx="1796243" cy="3234"/>
          </a:xfrm>
          <a:custGeom>
            <a:avLst/>
            <a:gdLst>
              <a:gd name="connsiteX0" fmla="*/ 0 w 1796243"/>
              <a:gd name="connsiteY0" fmla="*/ 0 h 3234"/>
              <a:gd name="connsiteX1" fmla="*/ 1796243 w 1796243"/>
              <a:gd name="connsiteY1" fmla="*/ 3234 h 3234"/>
              <a:gd name="connsiteX2" fmla="*/ 0 w 1796243"/>
              <a:gd name="connsiteY2" fmla="*/ 0 h 3234"/>
            </a:gdLst>
            <a:ahLst/>
            <a:cxnLst>
              <a:cxn ang="0">
                <a:pos x="connsiteX0" y="connsiteY0"/>
              </a:cxn>
              <a:cxn ang="1">
                <a:pos x="connsiteX1" y="connsiteY1"/>
              </a:cxn>
              <a:cxn ang="2">
                <a:pos x="connsiteX2" y="connsiteY2"/>
              </a:cxn>
            </a:cxnLst>
            <a:rect l="l" t="t" r="r" b="b"/>
            <a:pathLst>
              <a:path w="1796243" h="3234">
                <a:moveTo>
                  <a:pt x="0" y="0"/>
                </a:moveTo>
                <a:lnTo>
                  <a:pt x="1796243" y="3234"/>
                </a:lnTo>
                <a:lnTo>
                  <a:pt x="0" y="0"/>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Freeform 3"/>
          <p:cNvSpPr/>
          <p:nvPr/>
        </p:nvSpPr>
        <p:spPr>
          <a:xfrm>
            <a:off x="133599" y="46446"/>
            <a:ext cx="1808943" cy="25399"/>
          </a:xfrm>
          <a:custGeom>
            <a:avLst/>
            <a:gdLst>
              <a:gd name="connsiteX0" fmla="*/ 6350 w 1808943"/>
              <a:gd name="connsiteY0" fmla="*/ 6350 h 25399"/>
              <a:gd name="connsiteX1" fmla="*/ 1802593 w 1808943"/>
              <a:gd name="connsiteY1" fmla="*/ 9583 h 25399"/>
            </a:gdLst>
            <a:ahLst/>
            <a:cxnLst>
              <a:cxn ang="0">
                <a:pos x="connsiteX0" y="connsiteY0"/>
              </a:cxn>
              <a:cxn ang="1">
                <a:pos x="connsiteX1" y="connsiteY1"/>
              </a:cxn>
            </a:cxnLst>
            <a:rect l="l" t="t" r="r" b="b"/>
            <a:pathLst>
              <a:path w="1808943" h="25399">
                <a:moveTo>
                  <a:pt x="6350" y="6350"/>
                </a:moveTo>
                <a:lnTo>
                  <a:pt x="1802593" y="9583"/>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Freeform 3"/>
          <p:cNvSpPr/>
          <p:nvPr/>
        </p:nvSpPr>
        <p:spPr>
          <a:xfrm>
            <a:off x="9038163" y="5843264"/>
            <a:ext cx="6226" cy="952477"/>
          </a:xfrm>
          <a:custGeom>
            <a:avLst/>
            <a:gdLst>
              <a:gd name="connsiteX0" fmla="*/ 0 w 6226"/>
              <a:gd name="connsiteY0" fmla="*/ 952477 h 952477"/>
              <a:gd name="connsiteX1" fmla="*/ 6226 w 6226"/>
              <a:gd name="connsiteY1" fmla="*/ 0 h 952477"/>
              <a:gd name="connsiteX2" fmla="*/ 0 w 6226"/>
              <a:gd name="connsiteY2" fmla="*/ 952477 h 952477"/>
            </a:gdLst>
            <a:ahLst/>
            <a:cxnLst>
              <a:cxn ang="0">
                <a:pos x="connsiteX0" y="connsiteY0"/>
              </a:cxn>
              <a:cxn ang="1">
                <a:pos x="connsiteX1" y="connsiteY1"/>
              </a:cxn>
              <a:cxn ang="2">
                <a:pos x="connsiteX2" y="connsiteY2"/>
              </a:cxn>
            </a:cxnLst>
            <a:rect l="l" t="t" r="r" b="b"/>
            <a:pathLst>
              <a:path w="6226" h="952477">
                <a:moveTo>
                  <a:pt x="0" y="952477"/>
                </a:moveTo>
                <a:lnTo>
                  <a:pt x="6226" y="0"/>
                </a:lnTo>
                <a:lnTo>
                  <a:pt x="0" y="952477"/>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Freeform 3"/>
          <p:cNvSpPr/>
          <p:nvPr/>
        </p:nvSpPr>
        <p:spPr>
          <a:xfrm>
            <a:off x="9031814" y="5836915"/>
            <a:ext cx="25399" cy="965177"/>
          </a:xfrm>
          <a:custGeom>
            <a:avLst/>
            <a:gdLst>
              <a:gd name="connsiteX0" fmla="*/ 6350 w 25399"/>
              <a:gd name="connsiteY0" fmla="*/ 958827 h 965177"/>
              <a:gd name="connsiteX1" fmla="*/ 12575 w 25399"/>
              <a:gd name="connsiteY1" fmla="*/ 6350 h 965177"/>
            </a:gdLst>
            <a:ahLst/>
            <a:cxnLst>
              <a:cxn ang="0">
                <a:pos x="connsiteX0" y="connsiteY0"/>
              </a:cxn>
              <a:cxn ang="1">
                <a:pos x="connsiteX1" y="connsiteY1"/>
              </a:cxn>
            </a:cxnLst>
            <a:rect l="l" t="t" r="r" b="b"/>
            <a:pathLst>
              <a:path w="25399" h="965177">
                <a:moveTo>
                  <a:pt x="6350" y="958827"/>
                </a:moveTo>
                <a:lnTo>
                  <a:pt x="12575" y="6350"/>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Freeform 3"/>
          <p:cNvSpPr/>
          <p:nvPr/>
        </p:nvSpPr>
        <p:spPr>
          <a:xfrm>
            <a:off x="7245161" y="6795743"/>
            <a:ext cx="1796243" cy="3233"/>
          </a:xfrm>
          <a:custGeom>
            <a:avLst/>
            <a:gdLst>
              <a:gd name="connsiteX0" fmla="*/ 1796243 w 1796243"/>
              <a:gd name="connsiteY0" fmla="*/ 3234 h 3233"/>
              <a:gd name="connsiteX1" fmla="*/ 0 w 1796243"/>
              <a:gd name="connsiteY1" fmla="*/ 0 h 3233"/>
              <a:gd name="connsiteX2" fmla="*/ 1796243 w 1796243"/>
              <a:gd name="connsiteY2" fmla="*/ 3234 h 3233"/>
            </a:gdLst>
            <a:ahLst/>
            <a:cxnLst>
              <a:cxn ang="0">
                <a:pos x="connsiteX0" y="connsiteY0"/>
              </a:cxn>
              <a:cxn ang="1">
                <a:pos x="connsiteX1" y="connsiteY1"/>
              </a:cxn>
              <a:cxn ang="2">
                <a:pos x="connsiteX2" y="connsiteY2"/>
              </a:cxn>
            </a:cxnLst>
            <a:rect l="l" t="t" r="r" b="b"/>
            <a:pathLst>
              <a:path w="1796243" h="3233">
                <a:moveTo>
                  <a:pt x="1796243" y="3234"/>
                </a:moveTo>
                <a:lnTo>
                  <a:pt x="0" y="0"/>
                </a:lnTo>
                <a:lnTo>
                  <a:pt x="1796243" y="3234"/>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3"/>
          <p:cNvSpPr/>
          <p:nvPr/>
        </p:nvSpPr>
        <p:spPr>
          <a:xfrm>
            <a:off x="7238811" y="6789393"/>
            <a:ext cx="1808943" cy="25399"/>
          </a:xfrm>
          <a:custGeom>
            <a:avLst/>
            <a:gdLst>
              <a:gd name="connsiteX0" fmla="*/ 1802593 w 1808943"/>
              <a:gd name="connsiteY0" fmla="*/ 9584 h 25399"/>
              <a:gd name="connsiteX1" fmla="*/ 6350 w 1808943"/>
              <a:gd name="connsiteY1" fmla="*/ 6350 h 25399"/>
            </a:gdLst>
            <a:ahLst/>
            <a:cxnLst>
              <a:cxn ang="0">
                <a:pos x="connsiteX0" y="connsiteY0"/>
              </a:cxn>
              <a:cxn ang="1">
                <a:pos x="connsiteX1" y="connsiteY1"/>
              </a:cxn>
            </a:cxnLst>
            <a:rect l="l" t="t" r="r" b="b"/>
            <a:pathLst>
              <a:path w="1808943" h="25399">
                <a:moveTo>
                  <a:pt x="1802593" y="9584"/>
                </a:moveTo>
                <a:lnTo>
                  <a:pt x="6350" y="6350"/>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2" name="Freeform 3"/>
          <p:cNvSpPr/>
          <p:nvPr/>
        </p:nvSpPr>
        <p:spPr>
          <a:xfrm>
            <a:off x="7285317" y="5826347"/>
            <a:ext cx="1737775" cy="482856"/>
          </a:xfrm>
          <a:custGeom>
            <a:avLst/>
            <a:gdLst>
              <a:gd name="connsiteX0" fmla="*/ 14287 w 1737775"/>
              <a:gd name="connsiteY0" fmla="*/ 339324 h 482856"/>
              <a:gd name="connsiteX1" fmla="*/ 845415 w 1737775"/>
              <a:gd name="connsiteY1" fmla="*/ 36523 h 482856"/>
              <a:gd name="connsiteX2" fmla="*/ 1723487 w 1737775"/>
              <a:gd name="connsiteY2" fmla="*/ 143532 h 482856"/>
              <a:gd name="connsiteX3" fmla="*/ 892359 w 1737775"/>
              <a:gd name="connsiteY3" fmla="*/ 446333 h 482856"/>
              <a:gd name="connsiteX4" fmla="*/ 14287 w 1737775"/>
              <a:gd name="connsiteY4" fmla="*/ 339324 h 48285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737775" h="482856">
                <a:moveTo>
                  <a:pt x="14287" y="339324"/>
                </a:moveTo>
                <a:cubicBezTo>
                  <a:pt x="1323" y="226158"/>
                  <a:pt x="373433" y="90589"/>
                  <a:pt x="845415" y="36523"/>
                </a:cubicBezTo>
                <a:cubicBezTo>
                  <a:pt x="1317397" y="-17543"/>
                  <a:pt x="1710524" y="30366"/>
                  <a:pt x="1723487" y="143532"/>
                </a:cubicBezTo>
                <a:cubicBezTo>
                  <a:pt x="1736450" y="256698"/>
                  <a:pt x="1364341" y="392266"/>
                  <a:pt x="892359" y="446333"/>
                </a:cubicBezTo>
                <a:cubicBezTo>
                  <a:pt x="420377" y="500399"/>
                  <a:pt x="27251" y="452490"/>
                  <a:pt x="14287" y="339324"/>
                </a:cubicBezTo>
              </a:path>
            </a:pathLst>
          </a:custGeom>
          <a:solidFill>
            <a:srgbClr val="000000">
              <a:alpha val="0"/>
            </a:srgbClr>
          </a:solidFill>
          <a:ln w="25400">
            <a:solidFill>
              <a:srgbClr val="FF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TextBox 1"/>
          <p:cNvSpPr txBox="1"/>
          <p:nvPr/>
        </p:nvSpPr>
        <p:spPr>
          <a:xfrm>
            <a:off x="393700" y="139700"/>
            <a:ext cx="2229389" cy="698909"/>
          </a:xfrm>
          <a:prstGeom prst="rect">
            <a:avLst/>
          </a:prstGeom>
          <a:noFill/>
        </p:spPr>
        <p:txBody>
          <a:bodyPr wrap="none" lIns="0" tIns="0" rIns="0" rtlCol="0">
            <a:spAutoFit/>
          </a:bodyPr>
          <a:lstStyle/>
          <a:p>
            <a:pPr>
              <a:lnSpc>
                <a:spcPts val="5100"/>
              </a:lnSpc>
              <a:tabLst/>
            </a:pPr>
            <a:r>
              <a:rPr lang="en-US" altLang="zh-CN" sz="4200" b="1" dirty="0" smtClean="0">
                <a:solidFill>
                  <a:srgbClr val="FFFFFF"/>
                </a:solidFill>
                <a:latin typeface="Times New Roman" pitchFamily="18" charset="0"/>
                <a:cs typeface="Times New Roman" pitchFamily="18" charset="0"/>
              </a:rPr>
              <a:t>The</a:t>
            </a:r>
            <a:r>
              <a:rPr lang="en-US" altLang="zh-CN" sz="4200" dirty="0" smtClean="0">
                <a:latin typeface="Times New Roman" pitchFamily="18" charset="0"/>
                <a:cs typeface="Times New Roman" pitchFamily="18" charset="0"/>
              </a:rPr>
              <a:t> </a:t>
            </a:r>
            <a:r>
              <a:rPr lang="en-US" altLang="zh-CN" sz="4200" b="1" dirty="0" smtClean="0">
                <a:solidFill>
                  <a:srgbClr val="FFFFFF"/>
                </a:solidFill>
                <a:latin typeface="Times New Roman" pitchFamily="18" charset="0"/>
                <a:cs typeface="Times New Roman" pitchFamily="18" charset="0"/>
              </a:rPr>
              <a:t>Crab</a:t>
            </a:r>
          </a:p>
        </p:txBody>
      </p:sp>
      <p:sp>
        <p:nvSpPr>
          <p:cNvPr id="13" name="TextBox 1"/>
          <p:cNvSpPr txBox="1"/>
          <p:nvPr/>
        </p:nvSpPr>
        <p:spPr>
          <a:xfrm>
            <a:off x="444500" y="1193800"/>
            <a:ext cx="3403600" cy="368300"/>
          </a:xfrm>
          <a:prstGeom prst="rect">
            <a:avLst/>
          </a:prstGeom>
          <a:noFill/>
        </p:spPr>
        <p:txBody>
          <a:bodyPr wrap="none" lIns="0" tIns="0" rIns="0" rtlCol="0">
            <a:spAutoFit/>
          </a:bodyPr>
          <a:lstStyle/>
          <a:p>
            <a:pPr>
              <a:lnSpc>
                <a:spcPts val="2900"/>
              </a:lnSpc>
              <a:tabLst/>
            </a:pPr>
            <a:r>
              <a:rPr lang="en-US" altLang="zh-CN" sz="2400" dirty="0" smtClean="0">
                <a:solidFill>
                  <a:srgbClr val="FFFFFF"/>
                </a:solidFill>
                <a:latin typeface="Trebuchet MS" pitchFamily="18" charset="0"/>
                <a:cs typeface="Trebuchet MS" pitchFamily="18" charset="0"/>
              </a:rPr>
              <a:t>●</a:t>
            </a:r>
            <a:r>
              <a:rPr lang="en-US" altLang="zh-CN" sz="2400" dirty="0" smtClean="0">
                <a:solidFill>
                  <a:srgbClr val="FFFFFF"/>
                </a:solidFill>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Crab</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Pulsar+Nebula</a:t>
            </a:r>
          </a:p>
        </p:txBody>
      </p:sp>
      <p:sp>
        <p:nvSpPr>
          <p:cNvPr id="14" name="TextBox 1"/>
          <p:cNvSpPr txBox="1"/>
          <p:nvPr/>
        </p:nvSpPr>
        <p:spPr>
          <a:xfrm>
            <a:off x="901700" y="1587500"/>
            <a:ext cx="1752600" cy="304800"/>
          </a:xfrm>
          <a:prstGeom prst="rect">
            <a:avLst/>
          </a:prstGeom>
          <a:noFill/>
        </p:spPr>
        <p:txBody>
          <a:bodyPr wrap="none" lIns="0" tIns="0" rIns="0" rtlCol="0">
            <a:spAutoFit/>
          </a:bodyPr>
          <a:lstStyle/>
          <a:p>
            <a:pPr>
              <a:lnSpc>
                <a:spcPts val="2400"/>
              </a:lnSpc>
              <a:tabLst/>
            </a:pPr>
            <a:r>
              <a:rPr lang="en-US" altLang="zh-CN" sz="1700" dirty="0" smtClean="0">
                <a:solidFill>
                  <a:srgbClr val="DDDDDD"/>
                </a:solidFill>
                <a:latin typeface="Wingdings 3" pitchFamily="18" charset="0"/>
                <a:cs typeface="Wingdings 3" pitchFamily="18" charset="0"/>
              </a:rPr>
              <a:t>}</a:t>
            </a:r>
            <a:r>
              <a:rPr lang="en-US" altLang="zh-CN" sz="1700" dirty="0" smtClean="0">
                <a:solidFill>
                  <a:srgbClr val="DDDDDD"/>
                </a:solidFill>
                <a:latin typeface="Times New Roman" pitchFamily="18" charset="0"/>
                <a:cs typeface="Times New Roman" pitchFamily="18" charset="0"/>
              </a:rPr>
              <a:t> </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GeV</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Flaring</a:t>
            </a:r>
          </a:p>
        </p:txBody>
      </p:sp>
      <p:sp>
        <p:nvSpPr>
          <p:cNvPr id="15" name="TextBox 1"/>
          <p:cNvSpPr txBox="1"/>
          <p:nvPr/>
        </p:nvSpPr>
        <p:spPr>
          <a:xfrm>
            <a:off x="901700" y="1943100"/>
            <a:ext cx="2451100" cy="304800"/>
          </a:xfrm>
          <a:prstGeom prst="rect">
            <a:avLst/>
          </a:prstGeom>
          <a:noFill/>
        </p:spPr>
        <p:txBody>
          <a:bodyPr wrap="none" lIns="0" tIns="0" rIns="0" rtlCol="0">
            <a:spAutoFit/>
          </a:bodyPr>
          <a:lstStyle/>
          <a:p>
            <a:pPr>
              <a:lnSpc>
                <a:spcPts val="2400"/>
              </a:lnSpc>
              <a:tabLst/>
            </a:pPr>
            <a:r>
              <a:rPr lang="en-US" altLang="zh-CN" sz="1700" dirty="0" smtClean="0">
                <a:solidFill>
                  <a:srgbClr val="DDDDDD"/>
                </a:solidFill>
                <a:latin typeface="Wingdings 3" pitchFamily="18" charset="0"/>
                <a:cs typeface="Wingdings 3" pitchFamily="18" charset="0"/>
              </a:rPr>
              <a:t>}</a:t>
            </a:r>
            <a:r>
              <a:rPr lang="en-US" altLang="zh-CN" sz="1700" dirty="0" smtClean="0">
                <a:solidFill>
                  <a:srgbClr val="DDDDDD"/>
                </a:solidFill>
                <a:latin typeface="Times New Roman" pitchFamily="18" charset="0"/>
                <a:cs typeface="Times New Roman" pitchFamily="18" charset="0"/>
              </a:rPr>
              <a:t> </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VHE</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extension</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of</a:t>
            </a:r>
          </a:p>
        </p:txBody>
      </p:sp>
      <p:sp>
        <p:nvSpPr>
          <p:cNvPr id="16" name="TextBox 1"/>
          <p:cNvSpPr txBox="1"/>
          <p:nvPr/>
        </p:nvSpPr>
        <p:spPr>
          <a:xfrm>
            <a:off x="1181100" y="2209800"/>
            <a:ext cx="2032000" cy="304800"/>
          </a:xfrm>
          <a:prstGeom prst="rect">
            <a:avLst/>
          </a:prstGeom>
          <a:noFill/>
        </p:spPr>
        <p:txBody>
          <a:bodyPr wrap="none" lIns="0" tIns="0" rIns="0" rtlCol="0">
            <a:spAutoFit/>
          </a:bodyPr>
          <a:lstStyle/>
          <a:p>
            <a:pPr>
              <a:lnSpc>
                <a:spcPts val="2400"/>
              </a:lnSpc>
              <a:tabLst/>
            </a:pPr>
            <a:r>
              <a:rPr lang="en-US" altLang="zh-CN" sz="2000" dirty="0" smtClean="0">
                <a:solidFill>
                  <a:srgbClr val="D4D2FE"/>
                </a:solidFill>
                <a:latin typeface="Times New Roman" pitchFamily="18" charset="0"/>
                <a:cs typeface="Times New Roman" pitchFamily="18" charset="0"/>
              </a:rPr>
              <a:t>pulsed</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emission</a:t>
            </a:r>
          </a:p>
        </p:txBody>
      </p:sp>
      <p:sp>
        <p:nvSpPr>
          <p:cNvPr id="17" name="TextBox 1"/>
          <p:cNvSpPr txBox="1"/>
          <p:nvPr/>
        </p:nvSpPr>
        <p:spPr>
          <a:xfrm>
            <a:off x="444500" y="2552700"/>
            <a:ext cx="1968500" cy="368300"/>
          </a:xfrm>
          <a:prstGeom prst="rect">
            <a:avLst/>
          </a:prstGeom>
          <a:noFill/>
        </p:spPr>
        <p:txBody>
          <a:bodyPr wrap="none" lIns="0" tIns="0" rIns="0" rtlCol="0">
            <a:spAutoFit/>
          </a:bodyPr>
          <a:lstStyle/>
          <a:p>
            <a:pPr>
              <a:lnSpc>
                <a:spcPts val="2900"/>
              </a:lnSpc>
              <a:tabLst/>
            </a:pPr>
            <a:r>
              <a:rPr lang="en-US" altLang="zh-CN" sz="2400" dirty="0" smtClean="0">
                <a:solidFill>
                  <a:srgbClr val="FFFFFF"/>
                </a:solidFill>
                <a:latin typeface="Trebuchet MS" pitchFamily="18" charset="0"/>
                <a:cs typeface="Trebuchet MS" pitchFamily="18" charset="0"/>
              </a:rPr>
              <a:t>●</a:t>
            </a:r>
            <a:r>
              <a:rPr lang="en-US" altLang="zh-CN" sz="2400" dirty="0" smtClean="0">
                <a:solidFill>
                  <a:srgbClr val="FFFFFF"/>
                </a:solidFill>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Prospects?</a:t>
            </a:r>
          </a:p>
        </p:txBody>
      </p:sp>
      <p:sp>
        <p:nvSpPr>
          <p:cNvPr id="18" name="TextBox 1"/>
          <p:cNvSpPr txBox="1"/>
          <p:nvPr/>
        </p:nvSpPr>
        <p:spPr>
          <a:xfrm>
            <a:off x="901700" y="2959100"/>
            <a:ext cx="2959100" cy="304800"/>
          </a:xfrm>
          <a:prstGeom prst="rect">
            <a:avLst/>
          </a:prstGeom>
          <a:noFill/>
        </p:spPr>
        <p:txBody>
          <a:bodyPr wrap="none" lIns="0" tIns="0" rIns="0" rtlCol="0">
            <a:spAutoFit/>
          </a:bodyPr>
          <a:lstStyle/>
          <a:p>
            <a:pPr>
              <a:lnSpc>
                <a:spcPts val="2400"/>
              </a:lnSpc>
              <a:tabLst/>
            </a:pPr>
            <a:r>
              <a:rPr lang="en-US" altLang="zh-CN" sz="1700" dirty="0" smtClean="0">
                <a:solidFill>
                  <a:srgbClr val="DDDDDD"/>
                </a:solidFill>
                <a:latin typeface="Wingdings 3" pitchFamily="18" charset="0"/>
                <a:cs typeface="Wingdings 3" pitchFamily="18" charset="0"/>
              </a:rPr>
              <a:t>}</a:t>
            </a:r>
            <a:r>
              <a:rPr lang="en-US" altLang="zh-CN" sz="1700" dirty="0" smtClean="0">
                <a:solidFill>
                  <a:srgbClr val="DDDDDD"/>
                </a:solidFill>
                <a:latin typeface="Times New Roman" pitchFamily="18" charset="0"/>
                <a:cs typeface="Times New Roman" pitchFamily="18" charset="0"/>
              </a:rPr>
              <a:t> </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Detection</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of</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flares</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at</a:t>
            </a:r>
          </a:p>
        </p:txBody>
      </p:sp>
      <p:sp>
        <p:nvSpPr>
          <p:cNvPr id="19" name="TextBox 1"/>
          <p:cNvSpPr txBox="1"/>
          <p:nvPr/>
        </p:nvSpPr>
        <p:spPr>
          <a:xfrm>
            <a:off x="1181100" y="3225800"/>
            <a:ext cx="1993900" cy="304800"/>
          </a:xfrm>
          <a:prstGeom prst="rect">
            <a:avLst/>
          </a:prstGeom>
          <a:noFill/>
        </p:spPr>
        <p:txBody>
          <a:bodyPr wrap="none" lIns="0" tIns="0" rIns="0" rtlCol="0">
            <a:spAutoFit/>
          </a:bodyPr>
          <a:lstStyle/>
          <a:p>
            <a:pPr>
              <a:lnSpc>
                <a:spcPts val="2400"/>
              </a:lnSpc>
              <a:tabLst/>
            </a:pPr>
            <a:r>
              <a:rPr lang="en-US" altLang="zh-CN" sz="2000" dirty="0" smtClean="0">
                <a:solidFill>
                  <a:srgbClr val="D4D2FE"/>
                </a:solidFill>
                <a:latin typeface="Times New Roman" pitchFamily="18" charset="0"/>
                <a:cs typeface="Times New Roman" pitchFamily="18" charset="0"/>
              </a:rPr>
              <a:t>&gt;TeV</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energies?</a:t>
            </a:r>
          </a:p>
        </p:txBody>
      </p:sp>
      <p:sp>
        <p:nvSpPr>
          <p:cNvPr id="20" name="TextBox 1"/>
          <p:cNvSpPr txBox="1"/>
          <p:nvPr/>
        </p:nvSpPr>
        <p:spPr>
          <a:xfrm>
            <a:off x="901700" y="3594100"/>
            <a:ext cx="2895600" cy="850900"/>
          </a:xfrm>
          <a:prstGeom prst="rect">
            <a:avLst/>
          </a:prstGeom>
          <a:noFill/>
        </p:spPr>
        <p:txBody>
          <a:bodyPr wrap="none" lIns="0" tIns="0" rIns="0" rtlCol="0">
            <a:spAutoFit/>
          </a:bodyPr>
          <a:lstStyle/>
          <a:p>
            <a:pPr>
              <a:lnSpc>
                <a:spcPts val="2400"/>
              </a:lnSpc>
              <a:tabLst>
                <a:tab pos="279400" algn="l"/>
              </a:tabLst>
            </a:pPr>
            <a:r>
              <a:rPr lang="en-US" altLang="zh-CN" sz="1700" dirty="0" smtClean="0">
                <a:solidFill>
                  <a:srgbClr val="DDDDDD"/>
                </a:solidFill>
                <a:latin typeface="Wingdings 3" pitchFamily="18" charset="0"/>
                <a:cs typeface="Wingdings 3" pitchFamily="18" charset="0"/>
              </a:rPr>
              <a:t>}</a:t>
            </a:r>
            <a:r>
              <a:rPr lang="en-US" altLang="zh-CN" sz="1700" dirty="0" smtClean="0">
                <a:solidFill>
                  <a:srgbClr val="DDDDDD"/>
                </a:solidFill>
                <a:latin typeface="Times New Roman" pitchFamily="18" charset="0"/>
                <a:cs typeface="Times New Roman" pitchFamily="18" charset="0"/>
              </a:rPr>
              <a:t> </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&gt;200</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GeV</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pulsed</a:t>
            </a:r>
          </a:p>
          <a:p>
            <a:pPr>
              <a:lnSpc>
                <a:spcPts val="2100"/>
              </a:lnSpc>
              <a:tabLst>
                <a:tab pos="279400" algn="l"/>
              </a:tabLst>
            </a:pPr>
            <a:r>
              <a:rPr lang="en-US" altLang="zh-CN" dirty="0" smtClean="0"/>
              <a:t>	</a:t>
            </a:r>
            <a:r>
              <a:rPr lang="en-US" altLang="zh-CN" sz="2000" dirty="0" smtClean="0">
                <a:solidFill>
                  <a:srgbClr val="D4D2FE"/>
                </a:solidFill>
                <a:latin typeface="Times New Roman" pitchFamily="18" charset="0"/>
                <a:cs typeface="Times New Roman" pitchFamily="18" charset="0"/>
              </a:rPr>
              <a:t>emission</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common</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in</a:t>
            </a:r>
          </a:p>
          <a:p>
            <a:pPr>
              <a:lnSpc>
                <a:spcPts val="2200"/>
              </a:lnSpc>
              <a:tabLst>
                <a:tab pos="279400" algn="l"/>
              </a:tabLst>
            </a:pPr>
            <a:r>
              <a:rPr lang="en-US" altLang="zh-CN" dirty="0" smtClean="0"/>
              <a:t>	</a:t>
            </a:r>
            <a:r>
              <a:rPr lang="en-US" altLang="zh-CN" sz="2000" dirty="0" smtClean="0">
                <a:solidFill>
                  <a:srgbClr val="D4D2FE"/>
                </a:solidFill>
                <a:latin typeface="Times New Roman" pitchFamily="18" charset="0"/>
                <a:cs typeface="Times New Roman" pitchFamily="18" charset="0"/>
              </a:rPr>
              <a:t>pulsars??</a:t>
            </a:r>
          </a:p>
        </p:txBody>
      </p:sp>
      <p:sp>
        <p:nvSpPr>
          <p:cNvPr id="21" name="TextBox 1"/>
          <p:cNvSpPr txBox="1"/>
          <p:nvPr/>
        </p:nvSpPr>
        <p:spPr>
          <a:xfrm>
            <a:off x="711200" y="6108700"/>
            <a:ext cx="1574800" cy="419100"/>
          </a:xfrm>
          <a:prstGeom prst="rect">
            <a:avLst/>
          </a:prstGeom>
          <a:noFill/>
        </p:spPr>
        <p:txBody>
          <a:bodyPr wrap="none" lIns="0" tIns="0" rIns="0" rtlCol="0">
            <a:spAutoFit/>
          </a:bodyPr>
          <a:lstStyle/>
          <a:p>
            <a:pPr>
              <a:lnSpc>
                <a:spcPts val="3300"/>
              </a:lnSpc>
              <a:tabLst/>
            </a:pPr>
            <a:r>
              <a:rPr lang="en-US" altLang="zh-CN" sz="2800" b="1" dirty="0" smtClean="0">
                <a:solidFill>
                  <a:srgbClr val="FFFFFF"/>
                </a:solidFill>
                <a:latin typeface="Tahoma" pitchFamily="18" charset="0"/>
                <a:cs typeface="Tahoma" pitchFamily="18" charset="0"/>
              </a:rPr>
              <a:t>VERITAS</a:t>
            </a:r>
          </a:p>
        </p:txBody>
      </p:sp>
      <p:sp>
        <p:nvSpPr>
          <p:cNvPr id="22" name="TextBox 21"/>
          <p:cNvSpPr txBox="1"/>
          <p:nvPr/>
        </p:nvSpPr>
        <p:spPr>
          <a:xfrm>
            <a:off x="4361120" y="6400800"/>
            <a:ext cx="4782880" cy="461665"/>
          </a:xfrm>
          <a:prstGeom prst="rect">
            <a:avLst/>
          </a:prstGeom>
          <a:noFill/>
        </p:spPr>
        <p:txBody>
          <a:bodyPr wrap="none" rtlCol="0">
            <a:spAutoFit/>
          </a:bodyPr>
          <a:lstStyle/>
          <a:p>
            <a:r>
              <a:rPr lang="en-US" sz="2400" dirty="0" smtClean="0">
                <a:solidFill>
                  <a:srgbClr val="FF0000"/>
                </a:solidFill>
              </a:rPr>
              <a:t>Always open to the unexpected…</a:t>
            </a:r>
            <a:endParaRPr lang="en-US" sz="2400" dirty="0">
              <a:solidFill>
                <a:srgbClr val="FF0000"/>
              </a:solidFill>
            </a:endParaRPr>
          </a:p>
        </p:txBody>
      </p:sp>
    </p:spTree>
    <p:extLst>
      <p:ext uri="{BB962C8B-B14F-4D97-AF65-F5344CB8AC3E}">
        <p14:creationId xmlns:p14="http://schemas.microsoft.com/office/powerpoint/2010/main" val="778895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33600" y="2286000"/>
            <a:ext cx="5029200" cy="1371600"/>
          </a:xfrm>
          <a:solidFill>
            <a:srgbClr val="FFFF00"/>
          </a:solidFill>
        </p:spPr>
        <p:txBody>
          <a:bodyPr>
            <a:normAutofit fontScale="90000"/>
          </a:bodyPr>
          <a:lstStyle/>
          <a:p>
            <a:r>
              <a:rPr lang="en-GB" dirty="0"/>
              <a:t>3</a:t>
            </a:r>
            <a:r>
              <a:rPr lang="en-GB" dirty="0" smtClean="0"/>
              <a:t>) VHE GAMMA OBSERVATORIES</a:t>
            </a:r>
            <a:endParaRPr lang="en-GB" dirty="0"/>
          </a:p>
        </p:txBody>
      </p:sp>
    </p:spTree>
    <p:extLst>
      <p:ext uri="{BB962C8B-B14F-4D97-AF65-F5344CB8AC3E}">
        <p14:creationId xmlns:p14="http://schemas.microsoft.com/office/powerpoint/2010/main" val="3369638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8450" y="152400"/>
            <a:ext cx="869315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9843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1"/>
            <a:ext cx="9143998" cy="6857998"/>
          </a:xfrm>
          <a:custGeom>
            <a:avLst/>
            <a:gdLst>
              <a:gd name="connsiteX0" fmla="*/ 0 w 9143998"/>
              <a:gd name="connsiteY0" fmla="*/ 0 h 6857998"/>
              <a:gd name="connsiteX1" fmla="*/ 9143998 w 9143998"/>
              <a:gd name="connsiteY1" fmla="*/ 0 h 6857998"/>
              <a:gd name="connsiteX2" fmla="*/ 9143998 w 9143998"/>
              <a:gd name="connsiteY2" fmla="*/ 6857997 h 6857998"/>
              <a:gd name="connsiteX3" fmla="*/ 0 w 9143998"/>
              <a:gd name="connsiteY3" fmla="*/ 6857997 h 6857998"/>
              <a:gd name="connsiteX4" fmla="*/ 0 w 9143998"/>
              <a:gd name="connsiteY4" fmla="*/ 0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0"/>
                </a:moveTo>
                <a:lnTo>
                  <a:pt x="9143998" y="0"/>
                </a:lnTo>
                <a:lnTo>
                  <a:pt x="9143998" y="6857997"/>
                </a:lnTo>
                <a:lnTo>
                  <a:pt x="0" y="6857997"/>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Freeform 3"/>
          <p:cNvSpPr/>
          <p:nvPr/>
        </p:nvSpPr>
        <p:spPr>
          <a:xfrm>
            <a:off x="136964" y="56031"/>
            <a:ext cx="6226" cy="952478"/>
          </a:xfrm>
          <a:custGeom>
            <a:avLst/>
            <a:gdLst>
              <a:gd name="connsiteX0" fmla="*/ 6226 w 6226"/>
              <a:gd name="connsiteY0" fmla="*/ 0 h 952478"/>
              <a:gd name="connsiteX1" fmla="*/ 0 w 6226"/>
              <a:gd name="connsiteY1" fmla="*/ 952478 h 952478"/>
              <a:gd name="connsiteX2" fmla="*/ 6226 w 6226"/>
              <a:gd name="connsiteY2" fmla="*/ 0 h 952478"/>
            </a:gdLst>
            <a:ahLst/>
            <a:cxnLst>
              <a:cxn ang="0">
                <a:pos x="connsiteX0" y="connsiteY0"/>
              </a:cxn>
              <a:cxn ang="1">
                <a:pos x="connsiteX1" y="connsiteY1"/>
              </a:cxn>
              <a:cxn ang="2">
                <a:pos x="connsiteX2" y="connsiteY2"/>
              </a:cxn>
            </a:cxnLst>
            <a:rect l="l" t="t" r="r" b="b"/>
            <a:pathLst>
              <a:path w="6226" h="952478">
                <a:moveTo>
                  <a:pt x="6226" y="0"/>
                </a:moveTo>
                <a:lnTo>
                  <a:pt x="0" y="952478"/>
                </a:lnTo>
                <a:lnTo>
                  <a:pt x="6226" y="0"/>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Freeform 3"/>
          <p:cNvSpPr/>
          <p:nvPr/>
        </p:nvSpPr>
        <p:spPr>
          <a:xfrm>
            <a:off x="130614" y="49681"/>
            <a:ext cx="25399" cy="965177"/>
          </a:xfrm>
          <a:custGeom>
            <a:avLst/>
            <a:gdLst>
              <a:gd name="connsiteX0" fmla="*/ 12576 w 25399"/>
              <a:gd name="connsiteY0" fmla="*/ 6350 h 965177"/>
              <a:gd name="connsiteX1" fmla="*/ 6350 w 25399"/>
              <a:gd name="connsiteY1" fmla="*/ 958827 h 965177"/>
            </a:gdLst>
            <a:ahLst/>
            <a:cxnLst>
              <a:cxn ang="0">
                <a:pos x="connsiteX0" y="connsiteY0"/>
              </a:cxn>
              <a:cxn ang="1">
                <a:pos x="connsiteX1" y="connsiteY1"/>
              </a:cxn>
            </a:cxnLst>
            <a:rect l="l" t="t" r="r" b="b"/>
            <a:pathLst>
              <a:path w="25399" h="965177">
                <a:moveTo>
                  <a:pt x="12576" y="6350"/>
                </a:moveTo>
                <a:lnTo>
                  <a:pt x="6350" y="958827"/>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Freeform 3"/>
          <p:cNvSpPr/>
          <p:nvPr/>
        </p:nvSpPr>
        <p:spPr>
          <a:xfrm>
            <a:off x="139949" y="52796"/>
            <a:ext cx="1796243" cy="3234"/>
          </a:xfrm>
          <a:custGeom>
            <a:avLst/>
            <a:gdLst>
              <a:gd name="connsiteX0" fmla="*/ 0 w 1796243"/>
              <a:gd name="connsiteY0" fmla="*/ 0 h 3234"/>
              <a:gd name="connsiteX1" fmla="*/ 1796243 w 1796243"/>
              <a:gd name="connsiteY1" fmla="*/ 3234 h 3234"/>
              <a:gd name="connsiteX2" fmla="*/ 0 w 1796243"/>
              <a:gd name="connsiteY2" fmla="*/ 0 h 3234"/>
            </a:gdLst>
            <a:ahLst/>
            <a:cxnLst>
              <a:cxn ang="0">
                <a:pos x="connsiteX0" y="connsiteY0"/>
              </a:cxn>
              <a:cxn ang="1">
                <a:pos x="connsiteX1" y="connsiteY1"/>
              </a:cxn>
              <a:cxn ang="2">
                <a:pos x="connsiteX2" y="connsiteY2"/>
              </a:cxn>
            </a:cxnLst>
            <a:rect l="l" t="t" r="r" b="b"/>
            <a:pathLst>
              <a:path w="1796243" h="3234">
                <a:moveTo>
                  <a:pt x="0" y="0"/>
                </a:moveTo>
                <a:lnTo>
                  <a:pt x="1796243" y="3234"/>
                </a:lnTo>
                <a:lnTo>
                  <a:pt x="0" y="0"/>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Freeform 3"/>
          <p:cNvSpPr/>
          <p:nvPr/>
        </p:nvSpPr>
        <p:spPr>
          <a:xfrm>
            <a:off x="133599" y="46446"/>
            <a:ext cx="1808943" cy="25399"/>
          </a:xfrm>
          <a:custGeom>
            <a:avLst/>
            <a:gdLst>
              <a:gd name="connsiteX0" fmla="*/ 6350 w 1808943"/>
              <a:gd name="connsiteY0" fmla="*/ 6350 h 25399"/>
              <a:gd name="connsiteX1" fmla="*/ 1802593 w 1808943"/>
              <a:gd name="connsiteY1" fmla="*/ 9583 h 25399"/>
            </a:gdLst>
            <a:ahLst/>
            <a:cxnLst>
              <a:cxn ang="0">
                <a:pos x="connsiteX0" y="connsiteY0"/>
              </a:cxn>
              <a:cxn ang="1">
                <a:pos x="connsiteX1" y="connsiteY1"/>
              </a:cxn>
            </a:cxnLst>
            <a:rect l="l" t="t" r="r" b="b"/>
            <a:pathLst>
              <a:path w="1808943" h="25399">
                <a:moveTo>
                  <a:pt x="6350" y="6350"/>
                </a:moveTo>
                <a:lnTo>
                  <a:pt x="1802593" y="9583"/>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Freeform 3"/>
          <p:cNvSpPr/>
          <p:nvPr/>
        </p:nvSpPr>
        <p:spPr>
          <a:xfrm>
            <a:off x="9038163" y="5843264"/>
            <a:ext cx="6226" cy="952477"/>
          </a:xfrm>
          <a:custGeom>
            <a:avLst/>
            <a:gdLst>
              <a:gd name="connsiteX0" fmla="*/ 0 w 6226"/>
              <a:gd name="connsiteY0" fmla="*/ 952477 h 952477"/>
              <a:gd name="connsiteX1" fmla="*/ 6226 w 6226"/>
              <a:gd name="connsiteY1" fmla="*/ 0 h 952477"/>
              <a:gd name="connsiteX2" fmla="*/ 0 w 6226"/>
              <a:gd name="connsiteY2" fmla="*/ 952477 h 952477"/>
            </a:gdLst>
            <a:ahLst/>
            <a:cxnLst>
              <a:cxn ang="0">
                <a:pos x="connsiteX0" y="connsiteY0"/>
              </a:cxn>
              <a:cxn ang="1">
                <a:pos x="connsiteX1" y="connsiteY1"/>
              </a:cxn>
              <a:cxn ang="2">
                <a:pos x="connsiteX2" y="connsiteY2"/>
              </a:cxn>
            </a:cxnLst>
            <a:rect l="l" t="t" r="r" b="b"/>
            <a:pathLst>
              <a:path w="6226" h="952477">
                <a:moveTo>
                  <a:pt x="0" y="952477"/>
                </a:moveTo>
                <a:lnTo>
                  <a:pt x="6226" y="0"/>
                </a:lnTo>
                <a:lnTo>
                  <a:pt x="0" y="952477"/>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3"/>
          <p:cNvSpPr/>
          <p:nvPr/>
        </p:nvSpPr>
        <p:spPr>
          <a:xfrm>
            <a:off x="7245161" y="6795743"/>
            <a:ext cx="1796243" cy="3233"/>
          </a:xfrm>
          <a:custGeom>
            <a:avLst/>
            <a:gdLst>
              <a:gd name="connsiteX0" fmla="*/ 1796243 w 1796243"/>
              <a:gd name="connsiteY0" fmla="*/ 3234 h 3233"/>
              <a:gd name="connsiteX1" fmla="*/ 0 w 1796243"/>
              <a:gd name="connsiteY1" fmla="*/ 0 h 3233"/>
              <a:gd name="connsiteX2" fmla="*/ 1796243 w 1796243"/>
              <a:gd name="connsiteY2" fmla="*/ 3234 h 3233"/>
            </a:gdLst>
            <a:ahLst/>
            <a:cxnLst>
              <a:cxn ang="0">
                <a:pos x="connsiteX0" y="connsiteY0"/>
              </a:cxn>
              <a:cxn ang="1">
                <a:pos x="connsiteX1" y="connsiteY1"/>
              </a:cxn>
              <a:cxn ang="2">
                <a:pos x="connsiteX2" y="connsiteY2"/>
              </a:cxn>
            </a:cxnLst>
            <a:rect l="l" t="t" r="r" b="b"/>
            <a:pathLst>
              <a:path w="1796243" h="3233">
                <a:moveTo>
                  <a:pt x="1796243" y="3234"/>
                </a:moveTo>
                <a:lnTo>
                  <a:pt x="0" y="0"/>
                </a:lnTo>
                <a:lnTo>
                  <a:pt x="1796243" y="3234"/>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7" name="Picture 3"/>
          <p:cNvPicPr>
            <a:picLocks noChangeAspect="1" noChangeArrowheads="1"/>
          </p:cNvPicPr>
          <p:nvPr/>
        </p:nvPicPr>
        <p:blipFill>
          <a:blip r:embed="rId2"/>
          <a:srcRect/>
          <a:stretch>
            <a:fillRect/>
          </a:stretch>
        </p:blipFill>
        <p:spPr bwMode="auto">
          <a:xfrm>
            <a:off x="25400" y="190500"/>
            <a:ext cx="228600" cy="838200"/>
          </a:xfrm>
          <a:prstGeom prst="rect">
            <a:avLst/>
          </a:prstGeom>
          <a:noFill/>
        </p:spPr>
      </p:pic>
      <p:pic>
        <p:nvPicPr>
          <p:cNvPr id="12" name="Picture 3"/>
          <p:cNvPicPr>
            <a:picLocks noChangeAspect="1" noChangeArrowheads="1"/>
          </p:cNvPicPr>
          <p:nvPr/>
        </p:nvPicPr>
        <p:blipFill>
          <a:blip r:embed="rId3"/>
          <a:srcRect/>
          <a:stretch>
            <a:fillRect/>
          </a:stretch>
        </p:blipFill>
        <p:spPr bwMode="auto">
          <a:xfrm>
            <a:off x="685800" y="0"/>
            <a:ext cx="1435100" cy="139700"/>
          </a:xfrm>
          <a:prstGeom prst="rect">
            <a:avLst/>
          </a:prstGeom>
          <a:noFill/>
        </p:spPr>
      </p:pic>
      <p:pic>
        <p:nvPicPr>
          <p:cNvPr id="13" name="Picture 3"/>
          <p:cNvPicPr>
            <a:picLocks noChangeAspect="1" noChangeArrowheads="1"/>
          </p:cNvPicPr>
          <p:nvPr/>
        </p:nvPicPr>
        <p:blipFill>
          <a:blip r:embed="rId4"/>
          <a:srcRect/>
          <a:stretch>
            <a:fillRect/>
          </a:stretch>
        </p:blipFill>
        <p:spPr bwMode="auto">
          <a:xfrm>
            <a:off x="5816600" y="38100"/>
            <a:ext cx="3327400" cy="5346700"/>
          </a:xfrm>
          <a:prstGeom prst="rect">
            <a:avLst/>
          </a:prstGeom>
          <a:noFill/>
        </p:spPr>
      </p:pic>
      <p:sp>
        <p:nvSpPr>
          <p:cNvPr id="2" name="TextBox 1"/>
          <p:cNvSpPr txBox="1"/>
          <p:nvPr/>
        </p:nvSpPr>
        <p:spPr>
          <a:xfrm>
            <a:off x="393700" y="139700"/>
            <a:ext cx="6676532" cy="698909"/>
          </a:xfrm>
          <a:prstGeom prst="rect">
            <a:avLst/>
          </a:prstGeom>
          <a:noFill/>
        </p:spPr>
        <p:txBody>
          <a:bodyPr wrap="none" lIns="0" tIns="0" rIns="0" rtlCol="0">
            <a:spAutoFit/>
          </a:bodyPr>
          <a:lstStyle/>
          <a:p>
            <a:pPr>
              <a:lnSpc>
                <a:spcPts val="5100"/>
              </a:lnSpc>
              <a:tabLst/>
            </a:pPr>
            <a:r>
              <a:rPr lang="en-US" altLang="zh-CN" sz="4200" b="1" dirty="0" smtClean="0">
                <a:solidFill>
                  <a:srgbClr val="FFFFFF"/>
                </a:solidFill>
                <a:latin typeface="Times New Roman" pitchFamily="18" charset="0"/>
                <a:cs typeface="Times New Roman" pitchFamily="18" charset="0"/>
              </a:rPr>
              <a:t>Why</a:t>
            </a:r>
            <a:r>
              <a:rPr lang="en-US" altLang="zh-CN" sz="4200" dirty="0" smtClean="0">
                <a:latin typeface="Times New Roman" pitchFamily="18" charset="0"/>
                <a:cs typeface="Times New Roman" pitchFamily="18" charset="0"/>
              </a:rPr>
              <a:t> </a:t>
            </a:r>
            <a:r>
              <a:rPr lang="en-US" altLang="zh-CN" sz="4200" dirty="0" smtClean="0">
                <a:solidFill>
                  <a:schemeClr val="bg1"/>
                </a:solidFill>
                <a:latin typeface="Times New Roman" pitchFamily="18" charset="0"/>
                <a:cs typeface="Times New Roman" pitchFamily="18" charset="0"/>
              </a:rPr>
              <a:t>(mainly) </a:t>
            </a:r>
            <a:r>
              <a:rPr lang="en-US" altLang="zh-CN" sz="4200" b="1" dirty="0" smtClean="0">
                <a:solidFill>
                  <a:srgbClr val="FFFFFF"/>
                </a:solidFill>
                <a:latin typeface="Times New Roman" pitchFamily="18" charset="0"/>
                <a:cs typeface="Times New Roman" pitchFamily="18" charset="0"/>
              </a:rPr>
              <a:t>ground-based?</a:t>
            </a:r>
          </a:p>
        </p:txBody>
      </p:sp>
      <p:sp>
        <p:nvSpPr>
          <p:cNvPr id="15" name="TextBox 1"/>
          <p:cNvSpPr txBox="1"/>
          <p:nvPr/>
        </p:nvSpPr>
        <p:spPr>
          <a:xfrm>
            <a:off x="444500" y="1193800"/>
            <a:ext cx="2438400" cy="368300"/>
          </a:xfrm>
          <a:prstGeom prst="rect">
            <a:avLst/>
          </a:prstGeom>
          <a:noFill/>
        </p:spPr>
        <p:txBody>
          <a:bodyPr wrap="none" lIns="0" tIns="0" rIns="0" rtlCol="0">
            <a:spAutoFit/>
          </a:bodyPr>
          <a:lstStyle/>
          <a:p>
            <a:pPr>
              <a:lnSpc>
                <a:spcPts val="2900"/>
              </a:lnSpc>
              <a:tabLst/>
            </a:pPr>
            <a:r>
              <a:rPr lang="en-US" altLang="zh-CN" sz="2400" dirty="0" smtClean="0">
                <a:solidFill>
                  <a:srgbClr val="FFFFFF"/>
                </a:solidFill>
                <a:latin typeface="Trebuchet MS" pitchFamily="18" charset="0"/>
                <a:cs typeface="Trebuchet MS" pitchFamily="18" charset="0"/>
              </a:rPr>
              <a:t>●</a:t>
            </a:r>
            <a:r>
              <a:rPr lang="en-US" altLang="zh-CN" sz="2400" dirty="0" smtClean="0">
                <a:solidFill>
                  <a:srgbClr val="FFFFFF"/>
                </a:solidFill>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High</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energies</a:t>
            </a:r>
          </a:p>
        </p:txBody>
      </p:sp>
      <p:sp>
        <p:nvSpPr>
          <p:cNvPr id="16" name="TextBox 1"/>
          <p:cNvSpPr txBox="1"/>
          <p:nvPr/>
        </p:nvSpPr>
        <p:spPr>
          <a:xfrm>
            <a:off x="901700" y="1587500"/>
            <a:ext cx="6108700" cy="304800"/>
          </a:xfrm>
          <a:prstGeom prst="rect">
            <a:avLst/>
          </a:prstGeom>
          <a:noFill/>
        </p:spPr>
        <p:txBody>
          <a:bodyPr wrap="none" lIns="0" tIns="0" rIns="0" rtlCol="0">
            <a:spAutoFit/>
          </a:bodyPr>
          <a:lstStyle/>
          <a:p>
            <a:pPr>
              <a:lnSpc>
                <a:spcPts val="2400"/>
              </a:lnSpc>
              <a:tabLst/>
            </a:pPr>
            <a:r>
              <a:rPr lang="en-US" altLang="zh-CN" sz="1700" dirty="0" smtClean="0">
                <a:solidFill>
                  <a:srgbClr val="DDDDDD"/>
                </a:solidFill>
                <a:latin typeface="Wingdings 3" pitchFamily="18" charset="0"/>
                <a:cs typeface="Wingdings 3" pitchFamily="18" charset="0"/>
              </a:rPr>
              <a:t>}</a:t>
            </a:r>
            <a:r>
              <a:rPr lang="en-US" altLang="zh-CN" sz="1700" dirty="0" smtClean="0">
                <a:solidFill>
                  <a:srgbClr val="DDDDDD"/>
                </a:solidFill>
                <a:latin typeface="Times New Roman" pitchFamily="18" charset="0"/>
                <a:cs typeface="Times New Roman" pitchFamily="18" charset="0"/>
              </a:rPr>
              <a:t> </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Only</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way</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to</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build</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sensitive</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&gt;TeV</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instruments</a:t>
            </a:r>
          </a:p>
        </p:txBody>
      </p:sp>
      <p:sp>
        <p:nvSpPr>
          <p:cNvPr id="17" name="TextBox 1"/>
          <p:cNvSpPr txBox="1"/>
          <p:nvPr/>
        </p:nvSpPr>
        <p:spPr>
          <a:xfrm>
            <a:off x="444500" y="1943100"/>
            <a:ext cx="5232400" cy="368300"/>
          </a:xfrm>
          <a:prstGeom prst="rect">
            <a:avLst/>
          </a:prstGeom>
          <a:noFill/>
        </p:spPr>
        <p:txBody>
          <a:bodyPr wrap="none" lIns="0" tIns="0" rIns="0" rtlCol="0">
            <a:spAutoFit/>
          </a:bodyPr>
          <a:lstStyle/>
          <a:p>
            <a:pPr>
              <a:lnSpc>
                <a:spcPts val="2900"/>
              </a:lnSpc>
              <a:tabLst/>
            </a:pPr>
            <a:r>
              <a:rPr lang="en-US" altLang="zh-CN" sz="2400" dirty="0" smtClean="0">
                <a:solidFill>
                  <a:srgbClr val="FFFFFF"/>
                </a:solidFill>
                <a:latin typeface="Trebuchet MS" pitchFamily="18" charset="0"/>
                <a:cs typeface="Trebuchet MS" pitchFamily="18" charset="0"/>
              </a:rPr>
              <a:t>●</a:t>
            </a:r>
            <a:r>
              <a:rPr lang="en-US" altLang="zh-CN" sz="2400" dirty="0" smtClean="0">
                <a:solidFill>
                  <a:srgbClr val="FFFFFF"/>
                </a:solidFill>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High</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statistics</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/short</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timescales</a:t>
            </a:r>
          </a:p>
        </p:txBody>
      </p:sp>
      <p:sp>
        <p:nvSpPr>
          <p:cNvPr id="18" name="TextBox 1"/>
          <p:cNvSpPr txBox="1"/>
          <p:nvPr/>
        </p:nvSpPr>
        <p:spPr>
          <a:xfrm>
            <a:off x="901700" y="2336800"/>
            <a:ext cx="4076700" cy="304800"/>
          </a:xfrm>
          <a:prstGeom prst="rect">
            <a:avLst/>
          </a:prstGeom>
          <a:noFill/>
        </p:spPr>
        <p:txBody>
          <a:bodyPr wrap="none" lIns="0" tIns="0" rIns="0" rtlCol="0">
            <a:spAutoFit/>
          </a:bodyPr>
          <a:lstStyle/>
          <a:p>
            <a:pPr>
              <a:lnSpc>
                <a:spcPts val="2400"/>
              </a:lnSpc>
              <a:tabLst/>
            </a:pPr>
            <a:r>
              <a:rPr lang="en-US" altLang="zh-CN" sz="1700" dirty="0" smtClean="0">
                <a:solidFill>
                  <a:srgbClr val="DDDDDD"/>
                </a:solidFill>
                <a:latin typeface="Wingdings 3" pitchFamily="18" charset="0"/>
                <a:cs typeface="Wingdings 3" pitchFamily="18" charset="0"/>
              </a:rPr>
              <a:t>}</a:t>
            </a:r>
            <a:r>
              <a:rPr lang="en-US" altLang="zh-CN" sz="1700" dirty="0" smtClean="0">
                <a:solidFill>
                  <a:srgbClr val="DDDDDD"/>
                </a:solidFill>
                <a:latin typeface="Times New Roman" pitchFamily="18" charset="0"/>
                <a:cs typeface="Times New Roman" pitchFamily="18" charset="0"/>
              </a:rPr>
              <a:t> </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Large</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collection</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areas</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O(km</a:t>
            </a:r>
            <a:r>
              <a:rPr lang="en-US" altLang="zh-CN" sz="1333" dirty="0" smtClean="0">
                <a:solidFill>
                  <a:srgbClr val="D4D2FE"/>
                </a:solidFill>
                <a:latin typeface="Times New Roman" pitchFamily="18" charset="0"/>
                <a:cs typeface="Times New Roman" pitchFamily="18" charset="0"/>
              </a:rPr>
              <a:t>2</a:t>
            </a:r>
            <a:r>
              <a:rPr lang="en-US" altLang="zh-CN" sz="2000" dirty="0" smtClean="0">
                <a:solidFill>
                  <a:srgbClr val="D4D2FE"/>
                </a:solidFill>
                <a:latin typeface="Times New Roman" pitchFamily="18" charset="0"/>
                <a:cs typeface="Times New Roman" pitchFamily="18" charset="0"/>
              </a:rPr>
              <a:t>)</a:t>
            </a:r>
          </a:p>
        </p:txBody>
      </p:sp>
      <p:sp>
        <p:nvSpPr>
          <p:cNvPr id="19" name="TextBox 1"/>
          <p:cNvSpPr txBox="1"/>
          <p:nvPr/>
        </p:nvSpPr>
        <p:spPr>
          <a:xfrm>
            <a:off x="444500" y="2692400"/>
            <a:ext cx="2971800" cy="368300"/>
          </a:xfrm>
          <a:prstGeom prst="rect">
            <a:avLst/>
          </a:prstGeom>
          <a:noFill/>
        </p:spPr>
        <p:txBody>
          <a:bodyPr wrap="none" lIns="0" tIns="0" rIns="0" rtlCol="0">
            <a:spAutoFit/>
          </a:bodyPr>
          <a:lstStyle/>
          <a:p>
            <a:pPr>
              <a:lnSpc>
                <a:spcPts val="2900"/>
              </a:lnSpc>
              <a:tabLst/>
            </a:pPr>
            <a:r>
              <a:rPr lang="en-US" altLang="zh-CN" sz="2400" dirty="0" smtClean="0">
                <a:solidFill>
                  <a:srgbClr val="FFFFFF"/>
                </a:solidFill>
                <a:latin typeface="Trebuchet MS" pitchFamily="18" charset="0"/>
                <a:cs typeface="Trebuchet MS" pitchFamily="18" charset="0"/>
              </a:rPr>
              <a:t>●</a:t>
            </a:r>
            <a:r>
              <a:rPr lang="en-US" altLang="zh-CN" sz="2400" dirty="0" smtClean="0">
                <a:solidFill>
                  <a:srgbClr val="FFFFFF"/>
                </a:solidFill>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Precision</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(IACTs)</a:t>
            </a:r>
          </a:p>
        </p:txBody>
      </p:sp>
      <p:sp>
        <p:nvSpPr>
          <p:cNvPr id="20" name="TextBox 1"/>
          <p:cNvSpPr txBox="1"/>
          <p:nvPr/>
        </p:nvSpPr>
        <p:spPr>
          <a:xfrm>
            <a:off x="901700" y="3086100"/>
            <a:ext cx="3759200" cy="304800"/>
          </a:xfrm>
          <a:prstGeom prst="rect">
            <a:avLst/>
          </a:prstGeom>
          <a:noFill/>
        </p:spPr>
        <p:txBody>
          <a:bodyPr wrap="none" lIns="0" tIns="0" rIns="0" rtlCol="0">
            <a:spAutoFit/>
          </a:bodyPr>
          <a:lstStyle/>
          <a:p>
            <a:pPr>
              <a:lnSpc>
                <a:spcPts val="2400"/>
              </a:lnSpc>
              <a:tabLst/>
            </a:pPr>
            <a:r>
              <a:rPr lang="en-US" altLang="zh-CN" sz="1700" dirty="0" smtClean="0">
                <a:solidFill>
                  <a:srgbClr val="DDDDDD"/>
                </a:solidFill>
                <a:latin typeface="Wingdings 3" pitchFamily="18" charset="0"/>
                <a:cs typeface="Wingdings 3" pitchFamily="18" charset="0"/>
              </a:rPr>
              <a:t>}</a:t>
            </a:r>
            <a:r>
              <a:rPr lang="en-US" altLang="zh-CN" sz="1700" dirty="0" smtClean="0">
                <a:solidFill>
                  <a:srgbClr val="DDDDDD"/>
                </a:solidFill>
                <a:latin typeface="Times New Roman" pitchFamily="18" charset="0"/>
                <a:cs typeface="Times New Roman" pitchFamily="18" charset="0"/>
              </a:rPr>
              <a:t> </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Superior</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angular</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resolution</a:t>
            </a:r>
          </a:p>
        </p:txBody>
      </p:sp>
      <p:sp>
        <p:nvSpPr>
          <p:cNvPr id="21" name="TextBox 1"/>
          <p:cNvSpPr txBox="1"/>
          <p:nvPr/>
        </p:nvSpPr>
        <p:spPr>
          <a:xfrm>
            <a:off x="444500" y="3835400"/>
            <a:ext cx="2171700" cy="368300"/>
          </a:xfrm>
          <a:prstGeom prst="rect">
            <a:avLst/>
          </a:prstGeom>
          <a:noFill/>
        </p:spPr>
        <p:txBody>
          <a:bodyPr wrap="none" lIns="0" tIns="0" rIns="0" rtlCol="0">
            <a:spAutoFit/>
          </a:bodyPr>
          <a:lstStyle/>
          <a:p>
            <a:pPr>
              <a:lnSpc>
                <a:spcPts val="2900"/>
              </a:lnSpc>
              <a:tabLst/>
            </a:pPr>
            <a:r>
              <a:rPr lang="en-US" altLang="zh-CN" sz="2400" dirty="0" smtClean="0">
                <a:solidFill>
                  <a:srgbClr val="FFFFFF"/>
                </a:solidFill>
                <a:latin typeface="Trebuchet MS" pitchFamily="18" charset="0"/>
                <a:cs typeface="Trebuchet MS" pitchFamily="18" charset="0"/>
              </a:rPr>
              <a:t>●</a:t>
            </a:r>
            <a:r>
              <a:rPr lang="en-US" altLang="zh-CN" sz="2400" dirty="0" smtClean="0">
                <a:solidFill>
                  <a:srgbClr val="FFFFFF"/>
                </a:solidFill>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Limitations?</a:t>
            </a:r>
          </a:p>
        </p:txBody>
      </p:sp>
      <p:sp>
        <p:nvSpPr>
          <p:cNvPr id="22" name="TextBox 1"/>
          <p:cNvSpPr txBox="1"/>
          <p:nvPr/>
        </p:nvSpPr>
        <p:spPr>
          <a:xfrm>
            <a:off x="901700" y="4241800"/>
            <a:ext cx="1028700" cy="304800"/>
          </a:xfrm>
          <a:prstGeom prst="rect">
            <a:avLst/>
          </a:prstGeom>
          <a:noFill/>
        </p:spPr>
        <p:txBody>
          <a:bodyPr wrap="none" lIns="0" tIns="0" rIns="0" rtlCol="0">
            <a:spAutoFit/>
          </a:bodyPr>
          <a:lstStyle/>
          <a:p>
            <a:pPr>
              <a:lnSpc>
                <a:spcPts val="2400"/>
              </a:lnSpc>
              <a:tabLst/>
            </a:pPr>
            <a:r>
              <a:rPr lang="en-US" altLang="zh-CN" sz="1700" dirty="0" smtClean="0">
                <a:solidFill>
                  <a:srgbClr val="DDDDDD"/>
                </a:solidFill>
                <a:latin typeface="Wingdings 3" pitchFamily="18" charset="0"/>
                <a:cs typeface="Wingdings 3" pitchFamily="18" charset="0"/>
              </a:rPr>
              <a:t>}</a:t>
            </a:r>
            <a:r>
              <a:rPr lang="en-US" altLang="zh-CN" sz="1700" dirty="0" smtClean="0">
                <a:solidFill>
                  <a:srgbClr val="DDDDDD"/>
                </a:solidFill>
                <a:latin typeface="Times New Roman" pitchFamily="18" charset="0"/>
                <a:cs typeface="Times New Roman" pitchFamily="18" charset="0"/>
              </a:rPr>
              <a:t> </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IACTs</a:t>
            </a:r>
          </a:p>
        </p:txBody>
      </p:sp>
      <p:sp>
        <p:nvSpPr>
          <p:cNvPr id="23" name="TextBox 1"/>
          <p:cNvSpPr txBox="1"/>
          <p:nvPr/>
        </p:nvSpPr>
        <p:spPr>
          <a:xfrm>
            <a:off x="1358900" y="4597400"/>
            <a:ext cx="2654300" cy="584200"/>
          </a:xfrm>
          <a:prstGeom prst="rect">
            <a:avLst/>
          </a:prstGeom>
          <a:noFill/>
        </p:spPr>
        <p:txBody>
          <a:bodyPr wrap="none" lIns="0" tIns="0" rIns="0" rtlCol="0">
            <a:spAutoFit/>
          </a:bodyPr>
          <a:lstStyle/>
          <a:p>
            <a:pPr>
              <a:lnSpc>
                <a:spcPts val="2200"/>
              </a:lnSpc>
              <a:tabLst/>
            </a:pPr>
            <a:r>
              <a:rPr lang="en-US" altLang="zh-CN" sz="1800" dirty="0" smtClean="0">
                <a:solidFill>
                  <a:srgbClr val="DDDDDD"/>
                </a:solidFill>
                <a:latin typeface="Cooper Black" pitchFamily="18" charset="0"/>
                <a:cs typeface="Cooper Black" pitchFamily="18" charset="0"/>
              </a:rPr>
              <a:t>›</a:t>
            </a:r>
            <a:r>
              <a:rPr lang="en-US" altLang="zh-CN" sz="1800" dirty="0" smtClean="0">
                <a:solidFill>
                  <a:srgbClr val="DDDDDD"/>
                </a:solidFill>
                <a:latin typeface="Times New Roman" pitchFamily="18" charset="0"/>
                <a:cs typeface="Times New Roman" pitchFamily="18" charset="0"/>
              </a:rPr>
              <a:t> </a:t>
            </a:r>
            <a:r>
              <a:rPr lang="en-US" altLang="zh-CN" sz="1800" dirty="0" smtClean="0">
                <a:latin typeface="Times New Roman" pitchFamily="18" charset="0"/>
                <a:cs typeface="Times New Roman" pitchFamily="18" charset="0"/>
              </a:rPr>
              <a:t>  </a:t>
            </a:r>
            <a:r>
              <a:rPr lang="en-US" altLang="zh-CN" sz="1800" dirty="0" smtClean="0">
                <a:solidFill>
                  <a:srgbClr val="D5D5FF"/>
                </a:solidFill>
                <a:latin typeface="Times New Roman" pitchFamily="18" charset="0"/>
                <a:cs typeface="Times New Roman" pitchFamily="18" charset="0"/>
              </a:rPr>
              <a:t>Smallish</a:t>
            </a:r>
            <a:r>
              <a:rPr lang="en-US" altLang="zh-CN" sz="1800" dirty="0" smtClean="0">
                <a:latin typeface="Times New Roman" pitchFamily="18" charset="0"/>
                <a:cs typeface="Times New Roman" pitchFamily="18" charset="0"/>
              </a:rPr>
              <a:t> </a:t>
            </a:r>
            <a:r>
              <a:rPr lang="en-US" altLang="zh-CN" sz="1800" dirty="0" smtClean="0">
                <a:solidFill>
                  <a:srgbClr val="D5D5FF"/>
                </a:solidFill>
                <a:latin typeface="Times New Roman" pitchFamily="18" charset="0"/>
                <a:cs typeface="Times New Roman" pitchFamily="18" charset="0"/>
              </a:rPr>
              <a:t>duty</a:t>
            </a:r>
            <a:r>
              <a:rPr lang="en-US" altLang="zh-CN" sz="1800" dirty="0" smtClean="0">
                <a:latin typeface="Times New Roman" pitchFamily="18" charset="0"/>
                <a:cs typeface="Times New Roman" pitchFamily="18" charset="0"/>
              </a:rPr>
              <a:t> </a:t>
            </a:r>
            <a:r>
              <a:rPr lang="en-US" altLang="zh-CN" sz="1800" dirty="0" smtClean="0">
                <a:solidFill>
                  <a:srgbClr val="D5D5FF"/>
                </a:solidFill>
                <a:latin typeface="Times New Roman" pitchFamily="18" charset="0"/>
                <a:cs typeface="Times New Roman" pitchFamily="18" charset="0"/>
              </a:rPr>
              <a:t>cycle</a:t>
            </a:r>
          </a:p>
          <a:p>
            <a:pPr>
              <a:lnSpc>
                <a:spcPts val="2400"/>
              </a:lnSpc>
              <a:tabLst/>
            </a:pPr>
            <a:r>
              <a:rPr lang="en-US" altLang="zh-CN" sz="1800" dirty="0" smtClean="0">
                <a:solidFill>
                  <a:srgbClr val="DDDDDD"/>
                </a:solidFill>
                <a:latin typeface="Cooper Black" pitchFamily="18" charset="0"/>
                <a:cs typeface="Cooper Black" pitchFamily="18" charset="0"/>
              </a:rPr>
              <a:t>›</a:t>
            </a:r>
            <a:r>
              <a:rPr lang="en-US" altLang="zh-CN" sz="1800" dirty="0" smtClean="0">
                <a:solidFill>
                  <a:srgbClr val="DDDDDD"/>
                </a:solidFill>
                <a:latin typeface="Times New Roman" pitchFamily="18" charset="0"/>
                <a:cs typeface="Times New Roman" pitchFamily="18" charset="0"/>
              </a:rPr>
              <a:t> </a:t>
            </a:r>
            <a:r>
              <a:rPr lang="en-US" altLang="zh-CN" sz="1800" dirty="0" smtClean="0">
                <a:latin typeface="Times New Roman" pitchFamily="18" charset="0"/>
                <a:cs typeface="Times New Roman" pitchFamily="18" charset="0"/>
              </a:rPr>
              <a:t>  </a:t>
            </a:r>
            <a:r>
              <a:rPr lang="en-US" altLang="zh-CN" sz="1800" dirty="0" smtClean="0">
                <a:solidFill>
                  <a:srgbClr val="D5D5FF"/>
                </a:solidFill>
                <a:latin typeface="Times New Roman" pitchFamily="18" charset="0"/>
                <a:cs typeface="Times New Roman" pitchFamily="18" charset="0"/>
              </a:rPr>
              <a:t>Smallish</a:t>
            </a:r>
            <a:r>
              <a:rPr lang="en-US" altLang="zh-CN" sz="1800" dirty="0" smtClean="0">
                <a:latin typeface="Times New Roman" pitchFamily="18" charset="0"/>
                <a:cs typeface="Times New Roman" pitchFamily="18" charset="0"/>
              </a:rPr>
              <a:t> </a:t>
            </a:r>
            <a:r>
              <a:rPr lang="en-US" altLang="zh-CN" sz="1800" dirty="0" smtClean="0">
                <a:solidFill>
                  <a:srgbClr val="D5D5FF"/>
                </a:solidFill>
                <a:latin typeface="Times New Roman" pitchFamily="18" charset="0"/>
                <a:cs typeface="Times New Roman" pitchFamily="18" charset="0"/>
              </a:rPr>
              <a:t>field</a:t>
            </a:r>
            <a:r>
              <a:rPr lang="en-US" altLang="zh-CN" sz="1800" dirty="0" smtClean="0">
                <a:latin typeface="Times New Roman" pitchFamily="18" charset="0"/>
                <a:cs typeface="Times New Roman" pitchFamily="18" charset="0"/>
              </a:rPr>
              <a:t> </a:t>
            </a:r>
            <a:r>
              <a:rPr lang="en-US" altLang="zh-CN" sz="1800" dirty="0" smtClean="0">
                <a:solidFill>
                  <a:srgbClr val="D5D5FF"/>
                </a:solidFill>
                <a:latin typeface="Times New Roman" pitchFamily="18" charset="0"/>
                <a:cs typeface="Times New Roman" pitchFamily="18" charset="0"/>
              </a:rPr>
              <a:t>of</a:t>
            </a:r>
            <a:r>
              <a:rPr lang="en-US" altLang="zh-CN" sz="1800" dirty="0" smtClean="0">
                <a:latin typeface="Times New Roman" pitchFamily="18" charset="0"/>
                <a:cs typeface="Times New Roman" pitchFamily="18" charset="0"/>
              </a:rPr>
              <a:t> </a:t>
            </a:r>
            <a:r>
              <a:rPr lang="en-US" altLang="zh-CN" sz="1800" dirty="0" smtClean="0">
                <a:solidFill>
                  <a:srgbClr val="D5D5FF"/>
                </a:solidFill>
                <a:latin typeface="Times New Roman" pitchFamily="18" charset="0"/>
                <a:cs typeface="Times New Roman" pitchFamily="18" charset="0"/>
              </a:rPr>
              <a:t>view</a:t>
            </a:r>
          </a:p>
        </p:txBody>
      </p:sp>
      <p:sp>
        <p:nvSpPr>
          <p:cNvPr id="24" name="TextBox 1"/>
          <p:cNvSpPr txBox="1"/>
          <p:nvPr/>
        </p:nvSpPr>
        <p:spPr>
          <a:xfrm>
            <a:off x="901700" y="5207000"/>
            <a:ext cx="3530600" cy="304800"/>
          </a:xfrm>
          <a:prstGeom prst="rect">
            <a:avLst/>
          </a:prstGeom>
          <a:noFill/>
        </p:spPr>
        <p:txBody>
          <a:bodyPr wrap="none" lIns="0" tIns="0" rIns="0" rtlCol="0">
            <a:spAutoFit/>
          </a:bodyPr>
          <a:lstStyle/>
          <a:p>
            <a:pPr>
              <a:lnSpc>
                <a:spcPts val="2400"/>
              </a:lnSpc>
              <a:tabLst/>
            </a:pPr>
            <a:r>
              <a:rPr lang="en-US" altLang="zh-CN" sz="1700" dirty="0" smtClean="0">
                <a:solidFill>
                  <a:srgbClr val="DDDDDD"/>
                </a:solidFill>
                <a:latin typeface="Wingdings 3" pitchFamily="18" charset="0"/>
                <a:cs typeface="Wingdings 3" pitchFamily="18" charset="0"/>
              </a:rPr>
              <a:t>}</a:t>
            </a:r>
            <a:r>
              <a:rPr lang="en-US" altLang="zh-CN" sz="1700" dirty="0" smtClean="0">
                <a:solidFill>
                  <a:srgbClr val="DDDDDD"/>
                </a:solidFill>
                <a:latin typeface="Times New Roman" pitchFamily="18" charset="0"/>
                <a:cs typeface="Times New Roman" pitchFamily="18" charset="0"/>
              </a:rPr>
              <a:t> </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Ground</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particle</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detectors</a:t>
            </a:r>
          </a:p>
        </p:txBody>
      </p:sp>
      <p:sp>
        <p:nvSpPr>
          <p:cNvPr id="25" name="TextBox 1"/>
          <p:cNvSpPr txBox="1"/>
          <p:nvPr/>
        </p:nvSpPr>
        <p:spPr>
          <a:xfrm>
            <a:off x="1358900" y="5537200"/>
            <a:ext cx="6057900" cy="279400"/>
          </a:xfrm>
          <a:prstGeom prst="rect">
            <a:avLst/>
          </a:prstGeom>
          <a:noFill/>
        </p:spPr>
        <p:txBody>
          <a:bodyPr wrap="none" lIns="0" tIns="0" rIns="0" rtlCol="0">
            <a:spAutoFit/>
          </a:bodyPr>
          <a:lstStyle/>
          <a:p>
            <a:pPr>
              <a:lnSpc>
                <a:spcPts val="2200"/>
              </a:lnSpc>
              <a:tabLst/>
            </a:pPr>
            <a:r>
              <a:rPr lang="en-US" altLang="zh-CN" sz="1800" dirty="0" smtClean="0">
                <a:solidFill>
                  <a:srgbClr val="DDDDDD"/>
                </a:solidFill>
                <a:latin typeface="Cooper Black" pitchFamily="18" charset="0"/>
                <a:cs typeface="Cooper Black" pitchFamily="18" charset="0"/>
              </a:rPr>
              <a:t>›</a:t>
            </a:r>
            <a:r>
              <a:rPr lang="en-US" altLang="zh-CN" sz="1800" dirty="0" smtClean="0">
                <a:solidFill>
                  <a:srgbClr val="DDDDDD"/>
                </a:solidFill>
                <a:latin typeface="Times New Roman" pitchFamily="18" charset="0"/>
                <a:cs typeface="Times New Roman" pitchFamily="18" charset="0"/>
              </a:rPr>
              <a:t> </a:t>
            </a:r>
            <a:r>
              <a:rPr lang="en-US" altLang="zh-CN" sz="1800" dirty="0" smtClean="0">
                <a:latin typeface="Times New Roman" pitchFamily="18" charset="0"/>
                <a:cs typeface="Times New Roman" pitchFamily="18" charset="0"/>
              </a:rPr>
              <a:t>  </a:t>
            </a:r>
            <a:r>
              <a:rPr lang="en-US" altLang="zh-CN" sz="1800" dirty="0" smtClean="0">
                <a:solidFill>
                  <a:srgbClr val="D5D5FF"/>
                </a:solidFill>
                <a:latin typeface="Times New Roman" pitchFamily="18" charset="0"/>
                <a:cs typeface="Times New Roman" pitchFamily="18" charset="0"/>
              </a:rPr>
              <a:t>Modest</a:t>
            </a:r>
            <a:r>
              <a:rPr lang="en-US" altLang="zh-CN" sz="1800" dirty="0" smtClean="0">
                <a:latin typeface="Times New Roman" pitchFamily="18" charset="0"/>
                <a:cs typeface="Times New Roman" pitchFamily="18" charset="0"/>
              </a:rPr>
              <a:t> </a:t>
            </a:r>
            <a:r>
              <a:rPr lang="en-US" altLang="zh-CN" sz="1800" dirty="0" smtClean="0">
                <a:solidFill>
                  <a:srgbClr val="D5D5FF"/>
                </a:solidFill>
                <a:latin typeface="Times New Roman" pitchFamily="18" charset="0"/>
                <a:cs typeface="Times New Roman" pitchFamily="18" charset="0"/>
              </a:rPr>
              <a:t>resolution</a:t>
            </a:r>
            <a:r>
              <a:rPr lang="en-US" altLang="zh-CN" sz="1800" dirty="0" smtClean="0">
                <a:latin typeface="Times New Roman" pitchFamily="18" charset="0"/>
                <a:cs typeface="Times New Roman" pitchFamily="18" charset="0"/>
              </a:rPr>
              <a:t> </a:t>
            </a:r>
            <a:r>
              <a:rPr lang="en-US" altLang="zh-CN" sz="1800" dirty="0" smtClean="0">
                <a:solidFill>
                  <a:srgbClr val="D5D5FF"/>
                </a:solidFill>
                <a:latin typeface="Times New Roman" pitchFamily="18" charset="0"/>
                <a:cs typeface="Times New Roman" pitchFamily="18" charset="0"/>
              </a:rPr>
              <a:t>and</a:t>
            </a:r>
            <a:r>
              <a:rPr lang="en-US" altLang="zh-CN" sz="1800" dirty="0" smtClean="0">
                <a:latin typeface="Times New Roman" pitchFamily="18" charset="0"/>
                <a:cs typeface="Times New Roman" pitchFamily="18" charset="0"/>
              </a:rPr>
              <a:t> </a:t>
            </a:r>
            <a:r>
              <a:rPr lang="en-US" altLang="zh-CN" sz="1800" dirty="0" smtClean="0">
                <a:solidFill>
                  <a:srgbClr val="D5D5FF"/>
                </a:solidFill>
                <a:latin typeface="Times New Roman" pitchFamily="18" charset="0"/>
                <a:cs typeface="Times New Roman" pitchFamily="18" charset="0"/>
              </a:rPr>
              <a:t>background</a:t>
            </a:r>
            <a:r>
              <a:rPr lang="en-US" altLang="zh-CN" sz="1800" dirty="0" smtClean="0">
                <a:latin typeface="Times New Roman" pitchFamily="18" charset="0"/>
                <a:cs typeface="Times New Roman" pitchFamily="18" charset="0"/>
              </a:rPr>
              <a:t> </a:t>
            </a:r>
            <a:r>
              <a:rPr lang="en-US" altLang="zh-CN" sz="1800" dirty="0" smtClean="0">
                <a:solidFill>
                  <a:srgbClr val="D5D5FF"/>
                </a:solidFill>
                <a:latin typeface="Times New Roman" pitchFamily="18" charset="0"/>
                <a:cs typeface="Times New Roman" pitchFamily="18" charset="0"/>
              </a:rPr>
              <a:t>rejection</a:t>
            </a:r>
            <a:r>
              <a:rPr lang="en-US" altLang="zh-CN" sz="1800" dirty="0" smtClean="0">
                <a:latin typeface="Times New Roman" pitchFamily="18" charset="0"/>
                <a:cs typeface="Times New Roman" pitchFamily="18" charset="0"/>
              </a:rPr>
              <a:t> </a:t>
            </a:r>
            <a:r>
              <a:rPr lang="en-US" altLang="zh-CN" sz="1800" dirty="0" smtClean="0">
                <a:solidFill>
                  <a:srgbClr val="D5D5FF"/>
                </a:solidFill>
                <a:latin typeface="Times New Roman" pitchFamily="18" charset="0"/>
                <a:cs typeface="Times New Roman" pitchFamily="18" charset="0"/>
              </a:rPr>
              <a:t>power</a:t>
            </a:r>
          </a:p>
        </p:txBody>
      </p:sp>
      <p:sp>
        <p:nvSpPr>
          <p:cNvPr id="26" name="TextBox 1"/>
          <p:cNvSpPr txBox="1"/>
          <p:nvPr/>
        </p:nvSpPr>
        <p:spPr>
          <a:xfrm>
            <a:off x="901700" y="5867400"/>
            <a:ext cx="3860800" cy="304800"/>
          </a:xfrm>
          <a:prstGeom prst="rect">
            <a:avLst/>
          </a:prstGeom>
          <a:noFill/>
        </p:spPr>
        <p:txBody>
          <a:bodyPr wrap="none" lIns="0" tIns="0" rIns="0" rtlCol="0">
            <a:spAutoFit/>
          </a:bodyPr>
          <a:lstStyle/>
          <a:p>
            <a:pPr>
              <a:lnSpc>
                <a:spcPts val="2400"/>
              </a:lnSpc>
              <a:tabLst/>
            </a:pPr>
            <a:r>
              <a:rPr lang="en-US" altLang="zh-CN" sz="1700" dirty="0" smtClean="0">
                <a:solidFill>
                  <a:srgbClr val="DDDDDD"/>
                </a:solidFill>
                <a:latin typeface="Wingdings 3" pitchFamily="18" charset="0"/>
                <a:cs typeface="Wingdings 3" pitchFamily="18" charset="0"/>
              </a:rPr>
              <a:t>}</a:t>
            </a:r>
            <a:r>
              <a:rPr lang="en-US" altLang="zh-CN" sz="1700" dirty="0" smtClean="0">
                <a:solidFill>
                  <a:srgbClr val="DDDDDD"/>
                </a:solidFill>
                <a:latin typeface="Times New Roman" pitchFamily="18" charset="0"/>
                <a:cs typeface="Times New Roman" pitchFamily="18" charset="0"/>
              </a:rPr>
              <a:t> </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Complementary</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approaches</a:t>
            </a:r>
          </a:p>
        </p:txBody>
      </p:sp>
    </p:spTree>
    <p:extLst>
      <p:ext uri="{BB962C8B-B14F-4D97-AF65-F5344CB8AC3E}">
        <p14:creationId xmlns:p14="http://schemas.microsoft.com/office/powerpoint/2010/main" val="23862834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106" name="Picture 2" descr="cascad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476250"/>
            <a:ext cx="6337300" cy="346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3" descr="cherenko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4343400"/>
            <a:ext cx="5257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4"/>
          <p:cNvSpPr txBox="1">
            <a:spLocks noChangeArrowheads="1"/>
          </p:cNvSpPr>
          <p:nvPr/>
        </p:nvSpPr>
        <p:spPr bwMode="auto">
          <a:xfrm>
            <a:off x="1476375" y="188913"/>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lang="en-GB">
                <a:latin typeface="Times New Roman" charset="0"/>
              </a:rPr>
              <a:t>Electromagnetic Shower</a:t>
            </a:r>
          </a:p>
        </p:txBody>
      </p:sp>
      <p:sp>
        <p:nvSpPr>
          <p:cNvPr id="47109" name="Text Box 5"/>
          <p:cNvSpPr txBox="1">
            <a:spLocks noChangeArrowheads="1"/>
          </p:cNvSpPr>
          <p:nvPr/>
        </p:nvSpPr>
        <p:spPr bwMode="auto">
          <a:xfrm>
            <a:off x="5148263" y="188913"/>
            <a:ext cx="2325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lang="en-GB">
                <a:latin typeface="Times New Roman" charset="0"/>
              </a:rPr>
              <a:t>Hadronic Shower</a:t>
            </a:r>
          </a:p>
        </p:txBody>
      </p:sp>
      <p:sp>
        <p:nvSpPr>
          <p:cNvPr id="47110" name="Text Box 6"/>
          <p:cNvSpPr txBox="1">
            <a:spLocks noChangeArrowheads="1"/>
          </p:cNvSpPr>
          <p:nvPr/>
        </p:nvSpPr>
        <p:spPr bwMode="auto">
          <a:xfrm>
            <a:off x="3132138" y="4005263"/>
            <a:ext cx="2339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lang="en-GB">
                <a:latin typeface="Times New Roman" charset="0"/>
              </a:rPr>
              <a:t>Cherenkov Effect</a:t>
            </a:r>
          </a:p>
        </p:txBody>
      </p:sp>
    </p:spTree>
    <p:extLst>
      <p:ext uri="{BB962C8B-B14F-4D97-AF65-F5344CB8AC3E}">
        <p14:creationId xmlns:p14="http://schemas.microsoft.com/office/powerpoint/2010/main" val="5407949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detect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0"/>
            <a:ext cx="8532813"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169900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TextBox 1"/>
          <p:cNvSpPr txBox="1"/>
          <p:nvPr/>
        </p:nvSpPr>
        <p:spPr>
          <a:xfrm>
            <a:off x="368300" y="368300"/>
            <a:ext cx="2247900" cy="444500"/>
          </a:xfrm>
          <a:prstGeom prst="rect">
            <a:avLst/>
          </a:prstGeom>
          <a:noFill/>
        </p:spPr>
        <p:txBody>
          <a:bodyPr wrap="none" lIns="0" tIns="0" rIns="0" rtlCol="0">
            <a:spAutoFit/>
          </a:bodyPr>
          <a:lstStyle/>
          <a:p>
            <a:pPr>
              <a:lnSpc>
                <a:spcPts val="3500"/>
              </a:lnSpc>
              <a:tabLst/>
            </a:pPr>
            <a:r>
              <a:rPr lang="en-US" altLang="zh-CN" sz="3200" b="1" dirty="0" smtClean="0">
                <a:solidFill>
                  <a:srgbClr val="FFFFFF"/>
                </a:solidFill>
                <a:latin typeface="Times New Roman" pitchFamily="18" charset="0"/>
                <a:cs typeface="Times New Roman" pitchFamily="18" charset="0"/>
              </a:rPr>
              <a:t>Techniques</a:t>
            </a:r>
          </a:p>
        </p:txBody>
      </p:sp>
      <p:sp>
        <p:nvSpPr>
          <p:cNvPr id="3" name="TextBox 1"/>
          <p:cNvSpPr txBox="1"/>
          <p:nvPr/>
        </p:nvSpPr>
        <p:spPr>
          <a:xfrm>
            <a:off x="1003300" y="5613400"/>
            <a:ext cx="4929648" cy="936581"/>
          </a:xfrm>
          <a:prstGeom prst="rect">
            <a:avLst/>
          </a:prstGeom>
          <a:noFill/>
        </p:spPr>
        <p:txBody>
          <a:bodyPr wrap="none" lIns="0" tIns="0" rIns="0" rtlCol="0">
            <a:spAutoFit/>
          </a:bodyPr>
          <a:lstStyle/>
          <a:p>
            <a:pPr>
              <a:lnSpc>
                <a:spcPts val="2200"/>
              </a:lnSpc>
              <a:tabLst>
                <a:tab pos="457200" algn="l"/>
              </a:tabLst>
            </a:pPr>
            <a:r>
              <a:rPr lang="en-US" altLang="zh-CN" sz="2000" dirty="0" smtClean="0">
                <a:latin typeface="Times New Roman" pitchFamily="18" charset="0"/>
                <a:cs typeface="Times New Roman" pitchFamily="18" charset="0"/>
              </a:rPr>
              <a:t> </a:t>
            </a:r>
            <a:r>
              <a:rPr lang="en-US" altLang="zh-CN" sz="2000" dirty="0" smtClean="0">
                <a:solidFill>
                  <a:srgbClr val="CCCCFF"/>
                </a:solidFill>
                <a:latin typeface="Times New Roman" pitchFamily="18" charset="0"/>
                <a:cs typeface="Times New Roman" pitchFamily="18" charset="0"/>
              </a:rPr>
              <a:t> </a:t>
            </a:r>
            <a:r>
              <a:rPr lang="en-US" altLang="zh-CN" sz="2000" dirty="0" smtClean="0">
                <a:latin typeface="Times New Roman" pitchFamily="18" charset="0"/>
                <a:cs typeface="Times New Roman" pitchFamily="18" charset="0"/>
              </a:rPr>
              <a:t> </a:t>
            </a:r>
            <a:r>
              <a:rPr lang="en-US" altLang="zh-CN" sz="2000" b="1" dirty="0" smtClean="0">
                <a:solidFill>
                  <a:srgbClr val="CCCCFF"/>
                </a:solidFill>
                <a:latin typeface="Times New Roman" pitchFamily="18" charset="0"/>
                <a:cs typeface="Times New Roman" pitchFamily="18" charset="0"/>
              </a:rPr>
              <a:t>Many</a:t>
            </a:r>
            <a:r>
              <a:rPr lang="en-US" altLang="zh-CN" sz="2000" dirty="0" smtClean="0">
                <a:latin typeface="Times New Roman" pitchFamily="18" charset="0"/>
                <a:cs typeface="Times New Roman" pitchFamily="18" charset="0"/>
              </a:rPr>
              <a:t> </a:t>
            </a:r>
            <a:r>
              <a:rPr lang="en-US" altLang="zh-CN" sz="2000" b="1" dirty="0" smtClean="0">
                <a:solidFill>
                  <a:srgbClr val="CCCCFF"/>
                </a:solidFill>
                <a:latin typeface="Times New Roman" pitchFamily="18" charset="0"/>
                <a:cs typeface="Times New Roman" pitchFamily="18" charset="0"/>
              </a:rPr>
              <a:t>different</a:t>
            </a:r>
            <a:r>
              <a:rPr lang="en-US" altLang="zh-CN" sz="2000" dirty="0" smtClean="0">
                <a:latin typeface="Times New Roman" pitchFamily="18" charset="0"/>
                <a:cs typeface="Times New Roman" pitchFamily="18" charset="0"/>
              </a:rPr>
              <a:t> </a:t>
            </a:r>
            <a:r>
              <a:rPr lang="en-US" altLang="zh-CN" sz="2000" b="1" dirty="0" smtClean="0">
                <a:solidFill>
                  <a:srgbClr val="CCCCFF"/>
                </a:solidFill>
                <a:latin typeface="Times New Roman" pitchFamily="18" charset="0"/>
                <a:cs typeface="Times New Roman" pitchFamily="18" charset="0"/>
              </a:rPr>
              <a:t>approaches</a:t>
            </a:r>
            <a:r>
              <a:rPr lang="en-US" altLang="zh-CN" sz="2000" dirty="0" smtClean="0">
                <a:latin typeface="Times New Roman" pitchFamily="18" charset="0"/>
                <a:cs typeface="Times New Roman" pitchFamily="18" charset="0"/>
              </a:rPr>
              <a:t> </a:t>
            </a:r>
            <a:r>
              <a:rPr lang="en-US" altLang="zh-CN" sz="2000" b="1" dirty="0" smtClean="0">
                <a:solidFill>
                  <a:srgbClr val="CCCCFF"/>
                </a:solidFill>
                <a:latin typeface="Times New Roman" pitchFamily="18" charset="0"/>
                <a:cs typeface="Times New Roman" pitchFamily="18" charset="0"/>
              </a:rPr>
              <a:t>have</a:t>
            </a:r>
            <a:r>
              <a:rPr lang="en-US" altLang="zh-CN" sz="2000" dirty="0" smtClean="0">
                <a:latin typeface="Times New Roman" pitchFamily="18" charset="0"/>
                <a:cs typeface="Times New Roman" pitchFamily="18" charset="0"/>
              </a:rPr>
              <a:t> </a:t>
            </a:r>
            <a:r>
              <a:rPr lang="en-US" altLang="zh-CN" sz="2000" b="1" dirty="0" smtClean="0">
                <a:solidFill>
                  <a:srgbClr val="CCCCFF"/>
                </a:solidFill>
                <a:latin typeface="Times New Roman" pitchFamily="18" charset="0"/>
                <a:cs typeface="Times New Roman" pitchFamily="18" charset="0"/>
              </a:rPr>
              <a:t>been</a:t>
            </a:r>
            <a:r>
              <a:rPr lang="en-US" altLang="zh-CN" sz="2000" dirty="0" smtClean="0">
                <a:latin typeface="Times New Roman" pitchFamily="18" charset="0"/>
                <a:cs typeface="Times New Roman" pitchFamily="18" charset="0"/>
              </a:rPr>
              <a:t> </a:t>
            </a:r>
            <a:r>
              <a:rPr lang="en-US" altLang="zh-CN" sz="2000" b="1" dirty="0" smtClean="0">
                <a:solidFill>
                  <a:srgbClr val="CCCCFF"/>
                </a:solidFill>
                <a:latin typeface="Times New Roman" pitchFamily="18" charset="0"/>
                <a:cs typeface="Times New Roman" pitchFamily="18" charset="0"/>
              </a:rPr>
              <a:t>tried</a:t>
            </a:r>
          </a:p>
          <a:p>
            <a:pPr>
              <a:lnSpc>
                <a:spcPts val="2300"/>
              </a:lnSpc>
              <a:tabLst>
                <a:tab pos="457200" algn="l"/>
              </a:tabLst>
            </a:pPr>
            <a:r>
              <a:rPr lang="en-US" altLang="zh-CN" dirty="0" smtClean="0"/>
              <a:t>	</a:t>
            </a:r>
            <a:r>
              <a:rPr lang="en-US" altLang="zh-CN" sz="1800" dirty="0" smtClean="0">
                <a:latin typeface="Times New Roman" pitchFamily="18" charset="0"/>
                <a:cs typeface="Times New Roman" pitchFamily="18" charset="0"/>
              </a:rPr>
              <a:t> </a:t>
            </a:r>
            <a:r>
              <a:rPr lang="en-US" altLang="zh-CN" sz="1800" dirty="0" smtClean="0">
                <a:solidFill>
                  <a:srgbClr val="CCCCFF"/>
                </a:solidFill>
                <a:latin typeface="Times New Roman" pitchFamily="18" charset="0"/>
                <a:cs typeface="Times New Roman" pitchFamily="18" charset="0"/>
              </a:rPr>
              <a:t>  </a:t>
            </a:r>
            <a:r>
              <a:rPr lang="en-US" altLang="zh-CN" sz="1800" b="1" dirty="0" smtClean="0">
                <a:solidFill>
                  <a:srgbClr val="CCCCFF"/>
                </a:solidFill>
                <a:latin typeface="Times New Roman" pitchFamily="18" charset="0"/>
                <a:cs typeface="Times New Roman" pitchFamily="18" charset="0"/>
              </a:rPr>
              <a:t>Not</a:t>
            </a:r>
            <a:r>
              <a:rPr lang="en-US" altLang="zh-CN" sz="1800" dirty="0" smtClean="0">
                <a:latin typeface="Times New Roman" pitchFamily="18" charset="0"/>
                <a:cs typeface="Times New Roman" pitchFamily="18" charset="0"/>
              </a:rPr>
              <a:t> </a:t>
            </a:r>
            <a:r>
              <a:rPr lang="en-US" altLang="zh-CN" sz="1800" b="1" dirty="0" smtClean="0">
                <a:solidFill>
                  <a:srgbClr val="CCCCFF"/>
                </a:solidFill>
                <a:latin typeface="Times New Roman" pitchFamily="18" charset="0"/>
                <a:cs typeface="Times New Roman" pitchFamily="18" charset="0"/>
              </a:rPr>
              <a:t>all</a:t>
            </a:r>
            <a:r>
              <a:rPr lang="en-US" altLang="zh-CN" sz="1800" dirty="0" smtClean="0">
                <a:latin typeface="Times New Roman" pitchFamily="18" charset="0"/>
                <a:cs typeface="Times New Roman" pitchFamily="18" charset="0"/>
              </a:rPr>
              <a:t> </a:t>
            </a:r>
            <a:r>
              <a:rPr lang="en-US" altLang="zh-CN" sz="1800" b="1" dirty="0" smtClean="0">
                <a:solidFill>
                  <a:srgbClr val="CCCCFF"/>
                </a:solidFill>
                <a:latin typeface="Times New Roman" pitchFamily="18" charset="0"/>
                <a:cs typeface="Times New Roman" pitchFamily="18" charset="0"/>
              </a:rPr>
              <a:t>have</a:t>
            </a:r>
            <a:r>
              <a:rPr lang="en-US" altLang="zh-CN" sz="1800" dirty="0" smtClean="0">
                <a:latin typeface="Times New Roman" pitchFamily="18" charset="0"/>
                <a:cs typeface="Times New Roman" pitchFamily="18" charset="0"/>
              </a:rPr>
              <a:t> </a:t>
            </a:r>
            <a:r>
              <a:rPr lang="en-US" altLang="zh-CN" sz="1800" b="1" dirty="0" smtClean="0">
                <a:solidFill>
                  <a:srgbClr val="CCCCFF"/>
                </a:solidFill>
                <a:latin typeface="Times New Roman" pitchFamily="18" charset="0"/>
                <a:cs typeface="Times New Roman" pitchFamily="18" charset="0"/>
              </a:rPr>
              <a:t>stood</a:t>
            </a:r>
            <a:r>
              <a:rPr lang="en-US" altLang="zh-CN" sz="1800" dirty="0" smtClean="0">
                <a:latin typeface="Times New Roman" pitchFamily="18" charset="0"/>
                <a:cs typeface="Times New Roman" pitchFamily="18" charset="0"/>
              </a:rPr>
              <a:t> </a:t>
            </a:r>
            <a:r>
              <a:rPr lang="en-US" altLang="zh-CN" sz="1800" b="1" dirty="0" smtClean="0">
                <a:solidFill>
                  <a:srgbClr val="CCCCFF"/>
                </a:solidFill>
                <a:latin typeface="Times New Roman" pitchFamily="18" charset="0"/>
                <a:cs typeface="Times New Roman" pitchFamily="18" charset="0"/>
              </a:rPr>
              <a:t>the</a:t>
            </a:r>
            <a:r>
              <a:rPr lang="en-US" altLang="zh-CN" sz="1800" dirty="0" smtClean="0">
                <a:latin typeface="Times New Roman" pitchFamily="18" charset="0"/>
                <a:cs typeface="Times New Roman" pitchFamily="18" charset="0"/>
              </a:rPr>
              <a:t> </a:t>
            </a:r>
            <a:r>
              <a:rPr lang="en-US" altLang="zh-CN" sz="1800" b="1" dirty="0" smtClean="0">
                <a:solidFill>
                  <a:srgbClr val="CCCCFF"/>
                </a:solidFill>
                <a:latin typeface="Times New Roman" pitchFamily="18" charset="0"/>
                <a:cs typeface="Times New Roman" pitchFamily="18" charset="0"/>
              </a:rPr>
              <a:t>test</a:t>
            </a:r>
            <a:r>
              <a:rPr lang="en-US" altLang="zh-CN" sz="1800" dirty="0" smtClean="0">
                <a:latin typeface="Times New Roman" pitchFamily="18" charset="0"/>
                <a:cs typeface="Times New Roman" pitchFamily="18" charset="0"/>
              </a:rPr>
              <a:t> </a:t>
            </a:r>
            <a:r>
              <a:rPr lang="en-US" altLang="zh-CN" sz="1800" b="1" dirty="0" smtClean="0">
                <a:solidFill>
                  <a:srgbClr val="CCCCFF"/>
                </a:solidFill>
                <a:latin typeface="Times New Roman" pitchFamily="18" charset="0"/>
                <a:cs typeface="Times New Roman" pitchFamily="18" charset="0"/>
              </a:rPr>
              <a:t>of</a:t>
            </a:r>
            <a:r>
              <a:rPr lang="en-US" altLang="zh-CN" sz="1800" dirty="0" smtClean="0">
                <a:latin typeface="Times New Roman" pitchFamily="18" charset="0"/>
                <a:cs typeface="Times New Roman" pitchFamily="18" charset="0"/>
              </a:rPr>
              <a:t> </a:t>
            </a:r>
            <a:r>
              <a:rPr lang="en-US" altLang="zh-CN" sz="1800" b="1" dirty="0" smtClean="0">
                <a:solidFill>
                  <a:srgbClr val="CCCCFF"/>
                </a:solidFill>
                <a:latin typeface="Times New Roman" pitchFamily="18" charset="0"/>
                <a:cs typeface="Times New Roman" pitchFamily="18" charset="0"/>
              </a:rPr>
              <a:t>time</a:t>
            </a:r>
          </a:p>
          <a:p>
            <a:pPr>
              <a:lnSpc>
                <a:spcPts val="2500"/>
              </a:lnSpc>
              <a:tabLst>
                <a:tab pos="457200" algn="l"/>
              </a:tabLst>
            </a:pPr>
            <a:r>
              <a:rPr lang="en-US" altLang="zh-CN" dirty="0" smtClean="0"/>
              <a:t>	</a:t>
            </a:r>
            <a:r>
              <a:rPr lang="en-US" altLang="zh-CN" sz="1800" dirty="0" smtClean="0">
                <a:latin typeface="Times New Roman" pitchFamily="18" charset="0"/>
                <a:cs typeface="Times New Roman" pitchFamily="18" charset="0"/>
              </a:rPr>
              <a:t> </a:t>
            </a:r>
            <a:r>
              <a:rPr lang="en-US" altLang="zh-CN" sz="1800" dirty="0" smtClean="0">
                <a:solidFill>
                  <a:srgbClr val="CCCCFF"/>
                </a:solidFill>
                <a:latin typeface="Times New Roman" pitchFamily="18" charset="0"/>
                <a:cs typeface="Times New Roman" pitchFamily="18" charset="0"/>
              </a:rPr>
              <a:t>  </a:t>
            </a:r>
            <a:r>
              <a:rPr lang="en-US" altLang="zh-CN" sz="1800" b="1" dirty="0" smtClean="0">
                <a:solidFill>
                  <a:srgbClr val="CCCCFF"/>
                </a:solidFill>
                <a:latin typeface="Times New Roman" pitchFamily="18" charset="0"/>
                <a:cs typeface="Times New Roman" pitchFamily="18" charset="0"/>
              </a:rPr>
              <a:t>Major</a:t>
            </a:r>
            <a:r>
              <a:rPr lang="en-US" altLang="zh-CN" sz="1800" dirty="0" smtClean="0">
                <a:latin typeface="Times New Roman" pitchFamily="18" charset="0"/>
                <a:cs typeface="Times New Roman" pitchFamily="18" charset="0"/>
              </a:rPr>
              <a:t> </a:t>
            </a:r>
            <a:r>
              <a:rPr lang="en-US" altLang="zh-CN" sz="1800" b="1" dirty="0" smtClean="0">
                <a:solidFill>
                  <a:srgbClr val="CCCCFF"/>
                </a:solidFill>
                <a:latin typeface="Times New Roman" pitchFamily="18" charset="0"/>
                <a:cs typeface="Times New Roman" pitchFamily="18" charset="0"/>
              </a:rPr>
              <a:t>projects</a:t>
            </a:r>
            <a:r>
              <a:rPr lang="en-US" altLang="zh-CN" sz="1800" dirty="0" smtClean="0">
                <a:latin typeface="Times New Roman" pitchFamily="18" charset="0"/>
                <a:cs typeface="Times New Roman" pitchFamily="18" charset="0"/>
              </a:rPr>
              <a:t> </a:t>
            </a:r>
            <a:r>
              <a:rPr lang="en-US" altLang="zh-CN" sz="1800" b="1" dirty="0" smtClean="0">
                <a:solidFill>
                  <a:srgbClr val="CCCCFF"/>
                </a:solidFill>
                <a:latin typeface="Times New Roman" pitchFamily="18" charset="0"/>
                <a:cs typeface="Times New Roman" pitchFamily="18" charset="0"/>
              </a:rPr>
              <a:t>planned</a:t>
            </a:r>
            <a:r>
              <a:rPr lang="en-US" altLang="zh-CN" sz="1800" dirty="0" smtClean="0">
                <a:latin typeface="Times New Roman" pitchFamily="18" charset="0"/>
                <a:cs typeface="Times New Roman" pitchFamily="18" charset="0"/>
              </a:rPr>
              <a:t> </a:t>
            </a:r>
            <a:r>
              <a:rPr lang="en-US" altLang="zh-CN" sz="1800" b="1" dirty="0" smtClean="0">
                <a:solidFill>
                  <a:srgbClr val="CCCCFF"/>
                </a:solidFill>
                <a:latin typeface="Times New Roman" pitchFamily="18" charset="0"/>
                <a:cs typeface="Times New Roman" pitchFamily="18" charset="0"/>
              </a:rPr>
              <a:t>using</a:t>
            </a:r>
            <a:r>
              <a:rPr lang="en-US" altLang="zh-CN" sz="1800" dirty="0" smtClean="0">
                <a:latin typeface="Times New Roman" pitchFamily="18" charset="0"/>
                <a:cs typeface="Times New Roman" pitchFamily="18" charset="0"/>
              </a:rPr>
              <a:t> </a:t>
            </a:r>
            <a:r>
              <a:rPr lang="en-US" altLang="zh-CN" sz="1800" b="1" dirty="0" smtClean="0">
                <a:solidFill>
                  <a:srgbClr val="CCCCFF"/>
                </a:solidFill>
                <a:latin typeface="Times New Roman" pitchFamily="18" charset="0"/>
                <a:cs typeface="Times New Roman" pitchFamily="18" charset="0"/>
              </a:rPr>
              <a:t>three</a:t>
            </a:r>
            <a:r>
              <a:rPr lang="en-US" altLang="zh-CN" sz="1800" dirty="0" smtClean="0">
                <a:latin typeface="Times New Roman" pitchFamily="18" charset="0"/>
                <a:cs typeface="Times New Roman" pitchFamily="18" charset="0"/>
              </a:rPr>
              <a:t> </a:t>
            </a:r>
            <a:r>
              <a:rPr lang="en-US" altLang="zh-CN" sz="1800" b="1" dirty="0" smtClean="0">
                <a:solidFill>
                  <a:srgbClr val="CCCCFF"/>
                </a:solidFill>
                <a:latin typeface="Times New Roman" pitchFamily="18" charset="0"/>
                <a:cs typeface="Times New Roman" pitchFamily="18" charset="0"/>
              </a:rPr>
              <a:t>of</a:t>
            </a:r>
            <a:r>
              <a:rPr lang="en-US" altLang="zh-CN" sz="1800" dirty="0" smtClean="0">
                <a:latin typeface="Times New Roman" pitchFamily="18" charset="0"/>
                <a:cs typeface="Times New Roman" pitchFamily="18" charset="0"/>
              </a:rPr>
              <a:t> </a:t>
            </a:r>
            <a:r>
              <a:rPr lang="en-US" altLang="zh-CN" sz="1800" b="1" dirty="0" smtClean="0">
                <a:solidFill>
                  <a:srgbClr val="CCCCFF"/>
                </a:solidFill>
                <a:latin typeface="Times New Roman" pitchFamily="18" charset="0"/>
                <a:cs typeface="Times New Roman" pitchFamily="18" charset="0"/>
              </a:rPr>
              <a:t>them</a:t>
            </a:r>
          </a:p>
        </p:txBody>
      </p:sp>
      <p:sp>
        <p:nvSpPr>
          <p:cNvPr id="4" name="TextBox 1"/>
          <p:cNvSpPr txBox="1"/>
          <p:nvPr/>
        </p:nvSpPr>
        <p:spPr>
          <a:xfrm>
            <a:off x="2603500" y="2425700"/>
            <a:ext cx="863600" cy="901700"/>
          </a:xfrm>
          <a:prstGeom prst="rect">
            <a:avLst/>
          </a:prstGeom>
          <a:noFill/>
        </p:spPr>
        <p:txBody>
          <a:bodyPr wrap="none" lIns="0" tIns="0" rIns="0" rtlCol="0">
            <a:spAutoFit/>
          </a:bodyPr>
          <a:lstStyle/>
          <a:p>
            <a:pPr>
              <a:lnSpc>
                <a:spcPts val="2000"/>
              </a:lnSpc>
              <a:tabLst>
                <a:tab pos="88900" algn="l"/>
              </a:tabLst>
            </a:pPr>
            <a:r>
              <a:rPr lang="en-US" altLang="zh-CN" dirty="0" smtClean="0"/>
              <a:t>	</a:t>
            </a:r>
            <a:r>
              <a:rPr lang="en-US" altLang="zh-CN" sz="1800" dirty="0" smtClean="0">
                <a:solidFill>
                  <a:srgbClr val="FFFFFF"/>
                </a:solidFill>
                <a:latin typeface="Arial Narrow" pitchFamily="18" charset="0"/>
                <a:cs typeface="Arial Narrow" pitchFamily="18" charset="0"/>
              </a:rPr>
              <a:t>Sampling</a:t>
            </a:r>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2100"/>
              </a:lnSpc>
              <a:tabLst>
                <a:tab pos="88900" algn="l"/>
              </a:tabLst>
            </a:pPr>
            <a:r>
              <a:rPr lang="en-US" altLang="zh-CN" sz="1800" dirty="0" smtClean="0">
                <a:solidFill>
                  <a:srgbClr val="FFFFFF"/>
                </a:solidFill>
                <a:latin typeface="Arial Narrow" pitchFamily="18" charset="0"/>
                <a:cs typeface="Arial Narrow" pitchFamily="18" charset="0"/>
              </a:rPr>
              <a:t>Mono</a:t>
            </a:r>
          </a:p>
        </p:txBody>
      </p:sp>
      <p:sp>
        <p:nvSpPr>
          <p:cNvPr id="5" name="TextBox 1"/>
          <p:cNvSpPr txBox="1"/>
          <p:nvPr/>
        </p:nvSpPr>
        <p:spPr>
          <a:xfrm>
            <a:off x="6210300" y="3048000"/>
            <a:ext cx="558800" cy="254000"/>
          </a:xfrm>
          <a:prstGeom prst="rect">
            <a:avLst/>
          </a:prstGeom>
          <a:noFill/>
        </p:spPr>
        <p:txBody>
          <a:bodyPr wrap="none" lIns="0" tIns="0" rIns="0" rtlCol="0">
            <a:spAutoFit/>
          </a:bodyPr>
          <a:lstStyle/>
          <a:p>
            <a:pPr>
              <a:lnSpc>
                <a:spcPts val="2000"/>
              </a:lnSpc>
              <a:tabLst/>
            </a:pPr>
            <a:r>
              <a:rPr lang="en-US" altLang="zh-CN" sz="1800" dirty="0" smtClean="0">
                <a:solidFill>
                  <a:srgbClr val="FFFFFF"/>
                </a:solidFill>
                <a:latin typeface="Arial Narrow" pitchFamily="18" charset="0"/>
                <a:cs typeface="Arial Narrow" pitchFamily="18" charset="0"/>
              </a:rPr>
              <a:t>Carpet</a:t>
            </a:r>
          </a:p>
        </p:txBody>
      </p:sp>
      <p:sp>
        <p:nvSpPr>
          <p:cNvPr id="6" name="TextBox 1"/>
          <p:cNvSpPr txBox="1"/>
          <p:nvPr/>
        </p:nvSpPr>
        <p:spPr>
          <a:xfrm>
            <a:off x="4013200" y="2425700"/>
            <a:ext cx="2159000" cy="901700"/>
          </a:xfrm>
          <a:prstGeom prst="rect">
            <a:avLst/>
          </a:prstGeom>
          <a:noFill/>
        </p:spPr>
        <p:txBody>
          <a:bodyPr wrap="none" lIns="0" tIns="0" rIns="0" rtlCol="0">
            <a:spAutoFit/>
          </a:bodyPr>
          <a:lstStyle/>
          <a:p>
            <a:pPr>
              <a:lnSpc>
                <a:spcPts val="2000"/>
              </a:lnSpc>
              <a:tabLst>
                <a:tab pos="1003300" algn="l"/>
              </a:tabLst>
            </a:pPr>
            <a:r>
              <a:rPr lang="en-US" altLang="zh-CN" dirty="0" smtClean="0"/>
              <a:t>	</a:t>
            </a:r>
            <a:r>
              <a:rPr lang="en-US" altLang="zh-CN" sz="1800" dirty="0" smtClean="0">
                <a:solidFill>
                  <a:srgbClr val="FFFFFF"/>
                </a:solidFill>
                <a:latin typeface="Arial Narrow" pitchFamily="18" charset="0"/>
                <a:cs typeface="Arial Narrow" pitchFamily="18" charset="0"/>
              </a:rPr>
              <a:t>Full</a:t>
            </a:r>
            <a:r>
              <a:rPr lang="en-US" altLang="zh-CN" sz="1800" dirty="0" smtClean="0">
                <a:latin typeface="Times New Roman" pitchFamily="18" charset="0"/>
                <a:cs typeface="Times New Roman" pitchFamily="18" charset="0"/>
              </a:rPr>
              <a:t> </a:t>
            </a:r>
            <a:r>
              <a:rPr lang="en-US" altLang="zh-CN" sz="1800" dirty="0" smtClean="0">
                <a:solidFill>
                  <a:srgbClr val="FFFFFF"/>
                </a:solidFill>
                <a:latin typeface="Arial Narrow" pitchFamily="18" charset="0"/>
                <a:cs typeface="Arial Narrow" pitchFamily="18" charset="0"/>
              </a:rPr>
              <a:t>Coverage</a:t>
            </a:r>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2100"/>
              </a:lnSpc>
              <a:tabLst>
                <a:tab pos="1003300" algn="l"/>
              </a:tabLst>
            </a:pPr>
            <a:r>
              <a:rPr lang="en-US" altLang="zh-CN" sz="1800" dirty="0" smtClean="0">
                <a:solidFill>
                  <a:srgbClr val="FFFFFF"/>
                </a:solidFill>
                <a:latin typeface="Arial Narrow" pitchFamily="18" charset="0"/>
                <a:cs typeface="Arial Narrow" pitchFamily="18" charset="0"/>
              </a:rPr>
              <a:t>Water</a:t>
            </a:r>
            <a:r>
              <a:rPr lang="en-US" altLang="zh-CN" sz="1800" dirty="0" smtClean="0">
                <a:latin typeface="Times New Roman" pitchFamily="18" charset="0"/>
                <a:cs typeface="Times New Roman" pitchFamily="18" charset="0"/>
              </a:rPr>
              <a:t> </a:t>
            </a:r>
            <a:r>
              <a:rPr lang="en-US" altLang="zh-CN" sz="1800" dirty="0" smtClean="0">
                <a:solidFill>
                  <a:srgbClr val="FFFFFF"/>
                </a:solidFill>
                <a:latin typeface="Arial Narrow" pitchFamily="18" charset="0"/>
                <a:cs typeface="Arial Narrow" pitchFamily="18" charset="0"/>
              </a:rPr>
              <a:t>Cherenkov</a:t>
            </a:r>
          </a:p>
        </p:txBody>
      </p:sp>
      <p:sp>
        <p:nvSpPr>
          <p:cNvPr id="7" name="TextBox 1"/>
          <p:cNvSpPr txBox="1"/>
          <p:nvPr/>
        </p:nvSpPr>
        <p:spPr>
          <a:xfrm>
            <a:off x="7048500" y="2425700"/>
            <a:ext cx="1828800" cy="901700"/>
          </a:xfrm>
          <a:prstGeom prst="rect">
            <a:avLst/>
          </a:prstGeom>
          <a:noFill/>
        </p:spPr>
        <p:txBody>
          <a:bodyPr wrap="none" lIns="0" tIns="0" rIns="0" rtlCol="0">
            <a:spAutoFit/>
          </a:bodyPr>
          <a:lstStyle/>
          <a:p>
            <a:pPr>
              <a:lnSpc>
                <a:spcPts val="2000"/>
              </a:lnSpc>
              <a:tabLst>
                <a:tab pos="393700" algn="l"/>
              </a:tabLst>
            </a:pPr>
            <a:r>
              <a:rPr lang="en-US" altLang="zh-CN" sz="1800" dirty="0" smtClean="0">
                <a:solidFill>
                  <a:srgbClr val="FFFFFF"/>
                </a:solidFill>
                <a:latin typeface="Arial Narrow" pitchFamily="18" charset="0"/>
                <a:cs typeface="Arial Narrow" pitchFamily="18" charset="0"/>
              </a:rPr>
              <a:t>Sparse</a:t>
            </a:r>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2100"/>
              </a:lnSpc>
              <a:tabLst>
                <a:tab pos="393700" algn="l"/>
              </a:tabLst>
            </a:pPr>
            <a:r>
              <a:rPr lang="en-US" altLang="zh-CN" dirty="0" smtClean="0"/>
              <a:t>	</a:t>
            </a:r>
            <a:r>
              <a:rPr lang="en-US" altLang="zh-CN" sz="1800" dirty="0" smtClean="0">
                <a:solidFill>
                  <a:srgbClr val="FFFFFF"/>
                </a:solidFill>
                <a:latin typeface="Arial Narrow" pitchFamily="18" charset="0"/>
                <a:cs typeface="Arial Narrow" pitchFamily="18" charset="0"/>
              </a:rPr>
              <a:t>ScintillatorArrays</a:t>
            </a:r>
          </a:p>
        </p:txBody>
      </p:sp>
      <p:sp>
        <p:nvSpPr>
          <p:cNvPr id="8" name="TextBox 1"/>
          <p:cNvSpPr txBox="1"/>
          <p:nvPr/>
        </p:nvSpPr>
        <p:spPr>
          <a:xfrm>
            <a:off x="393700" y="5105400"/>
            <a:ext cx="647700" cy="254000"/>
          </a:xfrm>
          <a:prstGeom prst="rect">
            <a:avLst/>
          </a:prstGeom>
          <a:noFill/>
        </p:spPr>
        <p:txBody>
          <a:bodyPr wrap="none" lIns="0" tIns="0" rIns="0" rtlCol="0">
            <a:spAutoFit/>
          </a:bodyPr>
          <a:lstStyle/>
          <a:p>
            <a:pPr>
              <a:lnSpc>
                <a:spcPts val="2000"/>
              </a:lnSpc>
              <a:tabLst/>
            </a:pPr>
            <a:r>
              <a:rPr lang="en-US" altLang="zh-CN" sz="1800" b="1" dirty="0" smtClean="0">
                <a:solidFill>
                  <a:srgbClr val="FFFFFF"/>
                </a:solidFill>
                <a:latin typeface="Times New Roman" pitchFamily="18" charset="0"/>
                <a:cs typeface="Times New Roman" pitchFamily="18" charset="0"/>
              </a:rPr>
              <a:t>5</a:t>
            </a:r>
            <a:r>
              <a:rPr lang="en-US" altLang="zh-CN" sz="1800" dirty="0" smtClean="0">
                <a:latin typeface="Times New Roman" pitchFamily="18" charset="0"/>
                <a:cs typeface="Times New Roman" pitchFamily="18" charset="0"/>
              </a:rPr>
              <a:t> </a:t>
            </a:r>
            <a:r>
              <a:rPr lang="en-US" altLang="zh-CN" sz="1800" b="1" dirty="0" smtClean="0">
                <a:solidFill>
                  <a:srgbClr val="FFFFFF"/>
                </a:solidFill>
                <a:latin typeface="Times New Roman" pitchFamily="18" charset="0"/>
                <a:cs typeface="Times New Roman" pitchFamily="18" charset="0"/>
              </a:rPr>
              <a:t>GeV</a:t>
            </a:r>
          </a:p>
        </p:txBody>
      </p:sp>
      <p:sp>
        <p:nvSpPr>
          <p:cNvPr id="9" name="TextBox 1"/>
          <p:cNvSpPr txBox="1"/>
          <p:nvPr/>
        </p:nvSpPr>
        <p:spPr>
          <a:xfrm>
            <a:off x="7835900" y="5105400"/>
            <a:ext cx="812800" cy="254000"/>
          </a:xfrm>
          <a:prstGeom prst="rect">
            <a:avLst/>
          </a:prstGeom>
          <a:noFill/>
        </p:spPr>
        <p:txBody>
          <a:bodyPr wrap="none" lIns="0" tIns="0" rIns="0" rtlCol="0">
            <a:spAutoFit/>
          </a:bodyPr>
          <a:lstStyle/>
          <a:p>
            <a:pPr>
              <a:lnSpc>
                <a:spcPts val="2000"/>
              </a:lnSpc>
              <a:tabLst/>
            </a:pPr>
            <a:r>
              <a:rPr lang="en-US" altLang="zh-CN" sz="1800" b="1" dirty="0" smtClean="0">
                <a:solidFill>
                  <a:srgbClr val="FFFFFF"/>
                </a:solidFill>
                <a:latin typeface="Times New Roman" pitchFamily="18" charset="0"/>
                <a:cs typeface="Times New Roman" pitchFamily="18" charset="0"/>
              </a:rPr>
              <a:t>0.5</a:t>
            </a:r>
            <a:r>
              <a:rPr lang="en-US" altLang="zh-CN" sz="1800" dirty="0" smtClean="0">
                <a:latin typeface="Times New Roman" pitchFamily="18" charset="0"/>
                <a:cs typeface="Times New Roman" pitchFamily="18" charset="0"/>
              </a:rPr>
              <a:t> </a:t>
            </a:r>
            <a:r>
              <a:rPr lang="en-US" altLang="zh-CN" sz="1800" b="1" dirty="0" smtClean="0">
                <a:solidFill>
                  <a:srgbClr val="FFFFFF"/>
                </a:solidFill>
                <a:latin typeface="Times New Roman" pitchFamily="18" charset="0"/>
                <a:cs typeface="Times New Roman" pitchFamily="18" charset="0"/>
              </a:rPr>
              <a:t>PeV</a:t>
            </a:r>
          </a:p>
        </p:txBody>
      </p:sp>
      <p:sp>
        <p:nvSpPr>
          <p:cNvPr id="10" name="TextBox 1"/>
          <p:cNvSpPr txBox="1"/>
          <p:nvPr/>
        </p:nvSpPr>
        <p:spPr>
          <a:xfrm>
            <a:off x="6324600" y="5105400"/>
            <a:ext cx="711200" cy="254000"/>
          </a:xfrm>
          <a:prstGeom prst="rect">
            <a:avLst/>
          </a:prstGeom>
          <a:noFill/>
        </p:spPr>
        <p:txBody>
          <a:bodyPr wrap="none" lIns="0" tIns="0" rIns="0" rtlCol="0">
            <a:spAutoFit/>
          </a:bodyPr>
          <a:lstStyle/>
          <a:p>
            <a:pPr>
              <a:lnSpc>
                <a:spcPts val="2000"/>
              </a:lnSpc>
              <a:tabLst/>
            </a:pPr>
            <a:r>
              <a:rPr lang="en-US" altLang="zh-CN" sz="1800" b="1" dirty="0" smtClean="0">
                <a:solidFill>
                  <a:srgbClr val="FFFFFF"/>
                </a:solidFill>
                <a:latin typeface="Times New Roman" pitchFamily="18" charset="0"/>
                <a:cs typeface="Times New Roman" pitchFamily="18" charset="0"/>
              </a:rPr>
              <a:t>50</a:t>
            </a:r>
            <a:r>
              <a:rPr lang="en-US" altLang="zh-CN" sz="1800" dirty="0" smtClean="0">
                <a:latin typeface="Times New Roman" pitchFamily="18" charset="0"/>
                <a:cs typeface="Times New Roman" pitchFamily="18" charset="0"/>
              </a:rPr>
              <a:t> </a:t>
            </a:r>
            <a:r>
              <a:rPr lang="en-US" altLang="zh-CN" sz="1800" b="1" dirty="0" smtClean="0">
                <a:solidFill>
                  <a:srgbClr val="FFFFFF"/>
                </a:solidFill>
                <a:latin typeface="Times New Roman" pitchFamily="18" charset="0"/>
                <a:cs typeface="Times New Roman" pitchFamily="18" charset="0"/>
              </a:rPr>
              <a:t>TeV</a:t>
            </a:r>
          </a:p>
        </p:txBody>
      </p:sp>
      <p:sp>
        <p:nvSpPr>
          <p:cNvPr id="11" name="TextBox 1"/>
          <p:cNvSpPr txBox="1"/>
          <p:nvPr/>
        </p:nvSpPr>
        <p:spPr>
          <a:xfrm>
            <a:off x="4876800" y="5105400"/>
            <a:ext cx="584200" cy="254000"/>
          </a:xfrm>
          <a:prstGeom prst="rect">
            <a:avLst/>
          </a:prstGeom>
          <a:noFill/>
        </p:spPr>
        <p:txBody>
          <a:bodyPr wrap="none" lIns="0" tIns="0" rIns="0" rtlCol="0">
            <a:spAutoFit/>
          </a:bodyPr>
          <a:lstStyle/>
          <a:p>
            <a:pPr>
              <a:lnSpc>
                <a:spcPts val="2000"/>
              </a:lnSpc>
              <a:tabLst/>
            </a:pPr>
            <a:r>
              <a:rPr lang="en-US" altLang="zh-CN" sz="1800" b="1" dirty="0" smtClean="0">
                <a:solidFill>
                  <a:srgbClr val="FFFFFF"/>
                </a:solidFill>
                <a:latin typeface="Times New Roman" pitchFamily="18" charset="0"/>
                <a:cs typeface="Times New Roman" pitchFamily="18" charset="0"/>
              </a:rPr>
              <a:t>5</a:t>
            </a:r>
            <a:r>
              <a:rPr lang="en-US" altLang="zh-CN" sz="1800" dirty="0" smtClean="0">
                <a:latin typeface="Times New Roman" pitchFamily="18" charset="0"/>
                <a:cs typeface="Times New Roman" pitchFamily="18" charset="0"/>
              </a:rPr>
              <a:t> </a:t>
            </a:r>
            <a:r>
              <a:rPr lang="en-US" altLang="zh-CN" sz="1800" b="1" dirty="0" smtClean="0">
                <a:solidFill>
                  <a:srgbClr val="FFFFFF"/>
                </a:solidFill>
                <a:latin typeface="Times New Roman" pitchFamily="18" charset="0"/>
                <a:cs typeface="Times New Roman" pitchFamily="18" charset="0"/>
              </a:rPr>
              <a:t>TeV</a:t>
            </a:r>
          </a:p>
        </p:txBody>
      </p:sp>
      <p:sp>
        <p:nvSpPr>
          <p:cNvPr id="12" name="TextBox 1"/>
          <p:cNvSpPr txBox="1"/>
          <p:nvPr/>
        </p:nvSpPr>
        <p:spPr>
          <a:xfrm>
            <a:off x="3276600" y="5105400"/>
            <a:ext cx="774700" cy="254000"/>
          </a:xfrm>
          <a:prstGeom prst="rect">
            <a:avLst/>
          </a:prstGeom>
          <a:noFill/>
        </p:spPr>
        <p:txBody>
          <a:bodyPr wrap="none" lIns="0" tIns="0" rIns="0" rtlCol="0">
            <a:spAutoFit/>
          </a:bodyPr>
          <a:lstStyle/>
          <a:p>
            <a:pPr>
              <a:lnSpc>
                <a:spcPts val="2000"/>
              </a:lnSpc>
              <a:tabLst/>
            </a:pPr>
            <a:r>
              <a:rPr lang="en-US" altLang="zh-CN" sz="1800" b="1" dirty="0" smtClean="0">
                <a:solidFill>
                  <a:srgbClr val="FFFFFF"/>
                </a:solidFill>
                <a:latin typeface="Times New Roman" pitchFamily="18" charset="0"/>
                <a:cs typeface="Times New Roman" pitchFamily="18" charset="0"/>
              </a:rPr>
              <a:t>0.5</a:t>
            </a:r>
            <a:r>
              <a:rPr lang="en-US" altLang="zh-CN" sz="1800" dirty="0" smtClean="0">
                <a:latin typeface="Times New Roman" pitchFamily="18" charset="0"/>
                <a:cs typeface="Times New Roman" pitchFamily="18" charset="0"/>
              </a:rPr>
              <a:t> </a:t>
            </a:r>
            <a:r>
              <a:rPr lang="en-US" altLang="zh-CN" sz="1800" b="1" dirty="0" smtClean="0">
                <a:solidFill>
                  <a:srgbClr val="FFFFFF"/>
                </a:solidFill>
                <a:latin typeface="Times New Roman" pitchFamily="18" charset="0"/>
                <a:cs typeface="Times New Roman" pitchFamily="18" charset="0"/>
              </a:rPr>
              <a:t>TeV</a:t>
            </a:r>
          </a:p>
        </p:txBody>
      </p:sp>
      <p:sp>
        <p:nvSpPr>
          <p:cNvPr id="13" name="TextBox 1"/>
          <p:cNvSpPr txBox="1"/>
          <p:nvPr/>
        </p:nvSpPr>
        <p:spPr>
          <a:xfrm>
            <a:off x="1765300" y="5105400"/>
            <a:ext cx="774700" cy="254000"/>
          </a:xfrm>
          <a:prstGeom prst="rect">
            <a:avLst/>
          </a:prstGeom>
          <a:noFill/>
        </p:spPr>
        <p:txBody>
          <a:bodyPr wrap="none" lIns="0" tIns="0" rIns="0" rtlCol="0">
            <a:spAutoFit/>
          </a:bodyPr>
          <a:lstStyle/>
          <a:p>
            <a:pPr>
              <a:lnSpc>
                <a:spcPts val="2000"/>
              </a:lnSpc>
              <a:tabLst/>
            </a:pPr>
            <a:r>
              <a:rPr lang="en-US" altLang="zh-CN" sz="1800" b="1" dirty="0" smtClean="0">
                <a:solidFill>
                  <a:srgbClr val="FFFFFF"/>
                </a:solidFill>
                <a:latin typeface="Times New Roman" pitchFamily="18" charset="0"/>
                <a:cs typeface="Times New Roman" pitchFamily="18" charset="0"/>
              </a:rPr>
              <a:t>50</a:t>
            </a:r>
            <a:r>
              <a:rPr lang="en-US" altLang="zh-CN" sz="1800" dirty="0" smtClean="0">
                <a:latin typeface="Times New Roman" pitchFamily="18" charset="0"/>
                <a:cs typeface="Times New Roman" pitchFamily="18" charset="0"/>
              </a:rPr>
              <a:t> </a:t>
            </a:r>
            <a:r>
              <a:rPr lang="en-US" altLang="zh-CN" sz="1800" b="1" dirty="0" smtClean="0">
                <a:solidFill>
                  <a:srgbClr val="FFFFFF"/>
                </a:solidFill>
                <a:latin typeface="Times New Roman" pitchFamily="18" charset="0"/>
                <a:cs typeface="Times New Roman" pitchFamily="18" charset="0"/>
              </a:rPr>
              <a:t>GeV</a:t>
            </a:r>
          </a:p>
        </p:txBody>
      </p:sp>
      <p:sp>
        <p:nvSpPr>
          <p:cNvPr id="14" name="TextBox 1"/>
          <p:cNvSpPr txBox="1"/>
          <p:nvPr/>
        </p:nvSpPr>
        <p:spPr>
          <a:xfrm>
            <a:off x="1612900" y="1752600"/>
            <a:ext cx="1181100" cy="254000"/>
          </a:xfrm>
          <a:prstGeom prst="rect">
            <a:avLst/>
          </a:prstGeom>
          <a:noFill/>
        </p:spPr>
        <p:txBody>
          <a:bodyPr wrap="none" lIns="0" tIns="0" rIns="0" rtlCol="0">
            <a:spAutoFit/>
          </a:bodyPr>
          <a:lstStyle/>
          <a:p>
            <a:pPr>
              <a:lnSpc>
                <a:spcPts val="2000"/>
              </a:lnSpc>
              <a:tabLst/>
            </a:pPr>
            <a:r>
              <a:rPr lang="en-US" altLang="zh-CN" sz="1800" dirty="0" smtClean="0">
                <a:solidFill>
                  <a:srgbClr val="FFFFFF"/>
                </a:solidFill>
                <a:latin typeface="Arial Narrow" pitchFamily="18" charset="0"/>
                <a:cs typeface="Arial Narrow" pitchFamily="18" charset="0"/>
              </a:rPr>
              <a:t>Air</a:t>
            </a:r>
            <a:r>
              <a:rPr lang="en-US" altLang="zh-CN" sz="1800" dirty="0" smtClean="0">
                <a:latin typeface="Times New Roman" pitchFamily="18" charset="0"/>
                <a:cs typeface="Times New Roman" pitchFamily="18" charset="0"/>
              </a:rPr>
              <a:t> </a:t>
            </a:r>
            <a:r>
              <a:rPr lang="en-US" altLang="zh-CN" sz="1800" dirty="0" smtClean="0">
                <a:solidFill>
                  <a:srgbClr val="FFFFFF"/>
                </a:solidFill>
                <a:latin typeface="Arial Narrow" pitchFamily="18" charset="0"/>
                <a:cs typeface="Arial Narrow" pitchFamily="18" charset="0"/>
              </a:rPr>
              <a:t>Cherenkov</a:t>
            </a:r>
          </a:p>
        </p:txBody>
      </p:sp>
      <p:sp>
        <p:nvSpPr>
          <p:cNvPr id="15" name="TextBox 1"/>
          <p:cNvSpPr txBox="1"/>
          <p:nvPr/>
        </p:nvSpPr>
        <p:spPr>
          <a:xfrm>
            <a:off x="5689600" y="1752600"/>
            <a:ext cx="1397000" cy="254000"/>
          </a:xfrm>
          <a:prstGeom prst="rect">
            <a:avLst/>
          </a:prstGeom>
          <a:noFill/>
        </p:spPr>
        <p:txBody>
          <a:bodyPr wrap="none" lIns="0" tIns="0" rIns="0" rtlCol="0">
            <a:spAutoFit/>
          </a:bodyPr>
          <a:lstStyle/>
          <a:p>
            <a:pPr>
              <a:lnSpc>
                <a:spcPts val="2000"/>
              </a:lnSpc>
              <a:tabLst/>
            </a:pPr>
            <a:r>
              <a:rPr lang="en-US" altLang="zh-CN" sz="1800" dirty="0" smtClean="0">
                <a:solidFill>
                  <a:srgbClr val="FFFFFF"/>
                </a:solidFill>
                <a:latin typeface="Arial Narrow" pitchFamily="18" charset="0"/>
                <a:cs typeface="Arial Narrow" pitchFamily="18" charset="0"/>
              </a:rPr>
              <a:t>Shower</a:t>
            </a:r>
            <a:r>
              <a:rPr lang="en-US" altLang="zh-CN" sz="1800" dirty="0" smtClean="0">
                <a:latin typeface="Times New Roman" pitchFamily="18" charset="0"/>
                <a:cs typeface="Times New Roman" pitchFamily="18" charset="0"/>
              </a:rPr>
              <a:t> </a:t>
            </a:r>
            <a:r>
              <a:rPr lang="en-US" altLang="zh-CN" sz="1800" dirty="0" smtClean="0">
                <a:solidFill>
                  <a:srgbClr val="FFFFFF"/>
                </a:solidFill>
                <a:latin typeface="Arial Narrow" pitchFamily="18" charset="0"/>
                <a:cs typeface="Arial Narrow" pitchFamily="18" charset="0"/>
              </a:rPr>
              <a:t>Particles</a:t>
            </a:r>
          </a:p>
        </p:txBody>
      </p:sp>
      <p:sp>
        <p:nvSpPr>
          <p:cNvPr id="16" name="TextBox 1"/>
          <p:cNvSpPr txBox="1"/>
          <p:nvPr/>
        </p:nvSpPr>
        <p:spPr>
          <a:xfrm>
            <a:off x="368300" y="2425700"/>
            <a:ext cx="1422400" cy="901700"/>
          </a:xfrm>
          <a:prstGeom prst="rect">
            <a:avLst/>
          </a:prstGeom>
          <a:noFill/>
        </p:spPr>
        <p:txBody>
          <a:bodyPr wrap="none" lIns="0" tIns="0" rIns="0" rtlCol="0">
            <a:spAutoFit/>
          </a:bodyPr>
          <a:lstStyle/>
          <a:p>
            <a:pPr>
              <a:lnSpc>
                <a:spcPts val="2000"/>
              </a:lnSpc>
              <a:tabLst>
                <a:tab pos="533400" algn="l"/>
              </a:tabLst>
            </a:pPr>
            <a:r>
              <a:rPr lang="en-US" altLang="zh-CN" dirty="0" smtClean="0"/>
              <a:t>	</a:t>
            </a:r>
            <a:r>
              <a:rPr lang="en-US" altLang="zh-CN" sz="1800" dirty="0" smtClean="0">
                <a:solidFill>
                  <a:srgbClr val="FFFFFF"/>
                </a:solidFill>
                <a:latin typeface="Arial Narrow" pitchFamily="18" charset="0"/>
                <a:cs typeface="Arial Narrow" pitchFamily="18" charset="0"/>
              </a:rPr>
              <a:t>Imaging</a:t>
            </a:r>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2100"/>
              </a:lnSpc>
              <a:tabLst>
                <a:tab pos="533400" algn="l"/>
              </a:tabLst>
            </a:pPr>
            <a:r>
              <a:rPr lang="en-US" altLang="zh-CN" sz="1800" dirty="0" smtClean="0">
                <a:solidFill>
                  <a:srgbClr val="FFFFFF"/>
                </a:solidFill>
                <a:latin typeface="Arial Narrow" pitchFamily="18" charset="0"/>
                <a:cs typeface="Arial Narrow" pitchFamily="18" charset="0"/>
              </a:rPr>
              <a:t>TelescopeArrays</a:t>
            </a:r>
          </a:p>
        </p:txBody>
      </p:sp>
      <p:sp>
        <p:nvSpPr>
          <p:cNvPr id="17" name="TextBox 1"/>
          <p:cNvSpPr txBox="1"/>
          <p:nvPr/>
        </p:nvSpPr>
        <p:spPr>
          <a:xfrm>
            <a:off x="4064000" y="368300"/>
            <a:ext cx="1447800" cy="355600"/>
          </a:xfrm>
          <a:prstGeom prst="rect">
            <a:avLst/>
          </a:prstGeom>
          <a:noFill/>
        </p:spPr>
        <p:txBody>
          <a:bodyPr wrap="none" lIns="0" tIns="0" rIns="0" rtlCol="0">
            <a:spAutoFit/>
          </a:bodyPr>
          <a:lstStyle/>
          <a:p>
            <a:pPr>
              <a:lnSpc>
                <a:spcPts val="2800"/>
              </a:lnSpc>
              <a:tabLst/>
            </a:pPr>
            <a:r>
              <a:rPr lang="en-US" altLang="zh-CN" sz="2400" dirty="0" smtClean="0">
                <a:solidFill>
                  <a:srgbClr val="FFFFFF"/>
                </a:solidFill>
                <a:latin typeface="Tahoma" pitchFamily="18" charset="0"/>
                <a:cs typeface="Tahoma" pitchFamily="18" charset="0"/>
              </a:rPr>
              <a:t>HDGS2008</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1"/>
            <a:ext cx="9143998" cy="6857998"/>
          </a:xfrm>
          <a:custGeom>
            <a:avLst/>
            <a:gdLst>
              <a:gd name="connsiteX0" fmla="*/ 0 w 9143998"/>
              <a:gd name="connsiteY0" fmla="*/ 0 h 6857998"/>
              <a:gd name="connsiteX1" fmla="*/ 9143998 w 9143998"/>
              <a:gd name="connsiteY1" fmla="*/ 0 h 6857998"/>
              <a:gd name="connsiteX2" fmla="*/ 9143998 w 9143998"/>
              <a:gd name="connsiteY2" fmla="*/ 6857997 h 6857998"/>
              <a:gd name="connsiteX3" fmla="*/ 0 w 9143998"/>
              <a:gd name="connsiteY3" fmla="*/ 6857997 h 6857998"/>
              <a:gd name="connsiteX4" fmla="*/ 0 w 9143998"/>
              <a:gd name="connsiteY4" fmla="*/ 0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0"/>
                </a:moveTo>
                <a:lnTo>
                  <a:pt x="9143998" y="0"/>
                </a:lnTo>
                <a:lnTo>
                  <a:pt x="9143998" y="6857997"/>
                </a:lnTo>
                <a:lnTo>
                  <a:pt x="0" y="6857997"/>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Freeform 3"/>
          <p:cNvSpPr/>
          <p:nvPr/>
        </p:nvSpPr>
        <p:spPr>
          <a:xfrm>
            <a:off x="449063" y="1377753"/>
            <a:ext cx="8245870" cy="25399"/>
          </a:xfrm>
          <a:custGeom>
            <a:avLst/>
            <a:gdLst>
              <a:gd name="connsiteX0" fmla="*/ 6350 w 8245870"/>
              <a:gd name="connsiteY0" fmla="*/ 6350 h 25399"/>
              <a:gd name="connsiteX1" fmla="*/ 8239520 w 8245870"/>
              <a:gd name="connsiteY1" fmla="*/ 6351 h 25399"/>
            </a:gdLst>
            <a:ahLst/>
            <a:cxnLst>
              <a:cxn ang="0">
                <a:pos x="connsiteX0" y="connsiteY0"/>
              </a:cxn>
              <a:cxn ang="1">
                <a:pos x="connsiteX1" y="connsiteY1"/>
              </a:cxn>
            </a:cxnLst>
            <a:rect l="l" t="t" r="r" b="b"/>
            <a:pathLst>
              <a:path w="8245870" h="25399">
                <a:moveTo>
                  <a:pt x="6350" y="6350"/>
                </a:moveTo>
                <a:lnTo>
                  <a:pt x="8239520" y="6351"/>
                </a:lnTo>
              </a:path>
            </a:pathLst>
          </a:custGeom>
          <a:ln w="12700">
            <a:solidFill>
              <a:srgbClr val="88888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 name="Freeform 3"/>
          <p:cNvSpPr/>
          <p:nvPr/>
        </p:nvSpPr>
        <p:spPr>
          <a:xfrm>
            <a:off x="4884118" y="4596949"/>
            <a:ext cx="131032" cy="704358"/>
          </a:xfrm>
          <a:custGeom>
            <a:avLst/>
            <a:gdLst>
              <a:gd name="connsiteX0" fmla="*/ 12700 w 131032"/>
              <a:gd name="connsiteY0" fmla="*/ 691658 h 704358"/>
              <a:gd name="connsiteX1" fmla="*/ 118332 w 131032"/>
              <a:gd name="connsiteY1" fmla="*/ 12700 h 704358"/>
            </a:gdLst>
            <a:ahLst/>
            <a:cxnLst>
              <a:cxn ang="0">
                <a:pos x="connsiteX0" y="connsiteY0"/>
              </a:cxn>
              <a:cxn ang="1">
                <a:pos x="connsiteX1" y="connsiteY1"/>
              </a:cxn>
            </a:cxnLst>
            <a:rect l="l" t="t" r="r" b="b"/>
            <a:pathLst>
              <a:path w="131032" h="704358">
                <a:moveTo>
                  <a:pt x="12700" y="691658"/>
                </a:moveTo>
                <a:lnTo>
                  <a:pt x="118332" y="12700"/>
                </a:lnTo>
              </a:path>
            </a:pathLst>
          </a:custGeom>
          <a:ln w="25400">
            <a:solidFill>
              <a:srgbClr val="808080">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Freeform 3"/>
          <p:cNvSpPr/>
          <p:nvPr/>
        </p:nvSpPr>
        <p:spPr>
          <a:xfrm>
            <a:off x="4956994" y="4584551"/>
            <a:ext cx="75294" cy="81151"/>
          </a:xfrm>
          <a:custGeom>
            <a:avLst/>
            <a:gdLst>
              <a:gd name="connsiteX0" fmla="*/ 75294 w 75294"/>
              <a:gd name="connsiteY0" fmla="*/ 81151 h 81151"/>
              <a:gd name="connsiteX1" fmla="*/ 49360 w 75294"/>
              <a:gd name="connsiteY1" fmla="*/ 0 h 81151"/>
              <a:gd name="connsiteX2" fmla="*/ 0 w 75294"/>
              <a:gd name="connsiteY2" fmla="*/ 69437 h 81151"/>
              <a:gd name="connsiteX3" fmla="*/ 75294 w 75294"/>
              <a:gd name="connsiteY3" fmla="*/ 81151 h 81151"/>
            </a:gdLst>
            <a:ahLst/>
            <a:cxnLst>
              <a:cxn ang="0">
                <a:pos x="connsiteX0" y="connsiteY0"/>
              </a:cxn>
              <a:cxn ang="1">
                <a:pos x="connsiteX1" y="connsiteY1"/>
              </a:cxn>
              <a:cxn ang="2">
                <a:pos x="connsiteX2" y="connsiteY2"/>
              </a:cxn>
              <a:cxn ang="3">
                <a:pos x="connsiteX3" y="connsiteY3"/>
              </a:cxn>
            </a:cxnLst>
            <a:rect l="l" t="t" r="r" b="b"/>
            <a:pathLst>
              <a:path w="75294" h="81151">
                <a:moveTo>
                  <a:pt x="75294" y="81151"/>
                </a:moveTo>
                <a:lnTo>
                  <a:pt x="49360" y="0"/>
                </a:lnTo>
                <a:lnTo>
                  <a:pt x="0" y="69437"/>
                </a:lnTo>
                <a:lnTo>
                  <a:pt x="75294" y="81151"/>
                </a:lnTo>
              </a:path>
            </a:pathLst>
          </a:custGeom>
          <a:solidFill>
            <a:srgbClr val="80808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Freeform 3"/>
          <p:cNvSpPr/>
          <p:nvPr/>
        </p:nvSpPr>
        <p:spPr>
          <a:xfrm>
            <a:off x="2005831" y="2677791"/>
            <a:ext cx="214313" cy="214315"/>
          </a:xfrm>
          <a:custGeom>
            <a:avLst/>
            <a:gdLst>
              <a:gd name="connsiteX0" fmla="*/ 0 w 214313"/>
              <a:gd name="connsiteY0" fmla="*/ 107157 h 214315"/>
              <a:gd name="connsiteX1" fmla="*/ 107157 w 214313"/>
              <a:gd name="connsiteY1" fmla="*/ 0 h 214315"/>
              <a:gd name="connsiteX2" fmla="*/ 214313 w 214313"/>
              <a:gd name="connsiteY2" fmla="*/ 107157 h 214315"/>
              <a:gd name="connsiteX3" fmla="*/ 107157 w 214313"/>
              <a:gd name="connsiteY3" fmla="*/ 214315 h 214315"/>
              <a:gd name="connsiteX4" fmla="*/ 0 w 214313"/>
              <a:gd name="connsiteY4" fmla="*/ 107157 h 21431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14313" h="214315">
                <a:moveTo>
                  <a:pt x="0" y="107157"/>
                </a:moveTo>
                <a:cubicBezTo>
                  <a:pt x="0" y="47975"/>
                  <a:pt x="47975" y="0"/>
                  <a:pt x="107157" y="0"/>
                </a:cubicBezTo>
                <a:cubicBezTo>
                  <a:pt x="166338" y="0"/>
                  <a:pt x="214313" y="47975"/>
                  <a:pt x="214313" y="107157"/>
                </a:cubicBezTo>
                <a:cubicBezTo>
                  <a:pt x="214313" y="166338"/>
                  <a:pt x="166338" y="214315"/>
                  <a:pt x="107157" y="214315"/>
                </a:cubicBezTo>
                <a:cubicBezTo>
                  <a:pt x="47975" y="214315"/>
                  <a:pt x="0" y="166338"/>
                  <a:pt x="0" y="107157"/>
                </a:cubicBezTo>
              </a:path>
            </a:pathLst>
          </a:custGeom>
          <a:solidFill>
            <a:srgbClr val="B3B3B3">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Freeform 3"/>
          <p:cNvSpPr/>
          <p:nvPr/>
        </p:nvSpPr>
        <p:spPr>
          <a:xfrm>
            <a:off x="1999481" y="2671441"/>
            <a:ext cx="227014" cy="227014"/>
          </a:xfrm>
          <a:custGeom>
            <a:avLst/>
            <a:gdLst>
              <a:gd name="connsiteX0" fmla="*/ 6350 w 227014"/>
              <a:gd name="connsiteY0" fmla="*/ 113507 h 227014"/>
              <a:gd name="connsiteX1" fmla="*/ 113507 w 227014"/>
              <a:gd name="connsiteY1" fmla="*/ 6350 h 227014"/>
              <a:gd name="connsiteX2" fmla="*/ 220664 w 227014"/>
              <a:gd name="connsiteY2" fmla="*/ 113507 h 227014"/>
              <a:gd name="connsiteX3" fmla="*/ 113507 w 227014"/>
              <a:gd name="connsiteY3" fmla="*/ 220663 h 227014"/>
              <a:gd name="connsiteX4" fmla="*/ 6350 w 227014"/>
              <a:gd name="connsiteY4" fmla="*/ 113507 h 22701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27014" h="227014">
                <a:moveTo>
                  <a:pt x="6350" y="113507"/>
                </a:moveTo>
                <a:cubicBezTo>
                  <a:pt x="6350" y="54325"/>
                  <a:pt x="54325" y="6350"/>
                  <a:pt x="113507" y="6350"/>
                </a:cubicBezTo>
                <a:cubicBezTo>
                  <a:pt x="172688" y="6350"/>
                  <a:pt x="220664" y="54325"/>
                  <a:pt x="220664" y="113507"/>
                </a:cubicBezTo>
                <a:cubicBezTo>
                  <a:pt x="220664" y="172688"/>
                  <a:pt x="172688" y="220663"/>
                  <a:pt x="113507" y="220663"/>
                </a:cubicBezTo>
                <a:cubicBezTo>
                  <a:pt x="54325" y="220663"/>
                  <a:pt x="6350" y="172688"/>
                  <a:pt x="6350" y="113507"/>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Freeform 3"/>
          <p:cNvSpPr/>
          <p:nvPr/>
        </p:nvSpPr>
        <p:spPr>
          <a:xfrm>
            <a:off x="4059659" y="2687837"/>
            <a:ext cx="214314" cy="214315"/>
          </a:xfrm>
          <a:custGeom>
            <a:avLst/>
            <a:gdLst>
              <a:gd name="connsiteX0" fmla="*/ 0 w 214314"/>
              <a:gd name="connsiteY0" fmla="*/ 107157 h 214315"/>
              <a:gd name="connsiteX1" fmla="*/ 107157 w 214314"/>
              <a:gd name="connsiteY1" fmla="*/ 0 h 214315"/>
              <a:gd name="connsiteX2" fmla="*/ 214314 w 214314"/>
              <a:gd name="connsiteY2" fmla="*/ 107157 h 214315"/>
              <a:gd name="connsiteX3" fmla="*/ 107157 w 214314"/>
              <a:gd name="connsiteY3" fmla="*/ 214315 h 214315"/>
              <a:gd name="connsiteX4" fmla="*/ 0 w 214314"/>
              <a:gd name="connsiteY4" fmla="*/ 107157 h 21431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14314" h="214315">
                <a:moveTo>
                  <a:pt x="0" y="107157"/>
                </a:moveTo>
                <a:cubicBezTo>
                  <a:pt x="0" y="47976"/>
                  <a:pt x="47976" y="0"/>
                  <a:pt x="107157" y="0"/>
                </a:cubicBezTo>
                <a:cubicBezTo>
                  <a:pt x="166338" y="0"/>
                  <a:pt x="214314" y="47976"/>
                  <a:pt x="214314" y="107157"/>
                </a:cubicBezTo>
                <a:cubicBezTo>
                  <a:pt x="214314" y="166339"/>
                  <a:pt x="166338" y="214315"/>
                  <a:pt x="107157" y="214315"/>
                </a:cubicBezTo>
                <a:cubicBezTo>
                  <a:pt x="47976" y="214315"/>
                  <a:pt x="0" y="166339"/>
                  <a:pt x="0" y="107157"/>
                </a:cubicBezTo>
              </a:path>
            </a:pathLst>
          </a:custGeom>
          <a:solidFill>
            <a:srgbClr val="B3B3B3">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3"/>
          <p:cNvSpPr/>
          <p:nvPr/>
        </p:nvSpPr>
        <p:spPr>
          <a:xfrm>
            <a:off x="4053309" y="2681487"/>
            <a:ext cx="227014" cy="227014"/>
          </a:xfrm>
          <a:custGeom>
            <a:avLst/>
            <a:gdLst>
              <a:gd name="connsiteX0" fmla="*/ 6350 w 227014"/>
              <a:gd name="connsiteY0" fmla="*/ 113507 h 227014"/>
              <a:gd name="connsiteX1" fmla="*/ 113507 w 227014"/>
              <a:gd name="connsiteY1" fmla="*/ 6350 h 227014"/>
              <a:gd name="connsiteX2" fmla="*/ 220664 w 227014"/>
              <a:gd name="connsiteY2" fmla="*/ 113507 h 227014"/>
              <a:gd name="connsiteX3" fmla="*/ 113507 w 227014"/>
              <a:gd name="connsiteY3" fmla="*/ 220664 h 227014"/>
              <a:gd name="connsiteX4" fmla="*/ 6350 w 227014"/>
              <a:gd name="connsiteY4" fmla="*/ 113507 h 22701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27014" h="227014">
                <a:moveTo>
                  <a:pt x="6350" y="113507"/>
                </a:moveTo>
                <a:cubicBezTo>
                  <a:pt x="6350" y="54325"/>
                  <a:pt x="54325" y="6350"/>
                  <a:pt x="113507" y="6350"/>
                </a:cubicBezTo>
                <a:cubicBezTo>
                  <a:pt x="172688" y="6350"/>
                  <a:pt x="220664" y="54325"/>
                  <a:pt x="220664" y="113507"/>
                </a:cubicBezTo>
                <a:cubicBezTo>
                  <a:pt x="220664" y="172688"/>
                  <a:pt x="172688" y="220664"/>
                  <a:pt x="113507" y="220664"/>
                </a:cubicBezTo>
                <a:cubicBezTo>
                  <a:pt x="54325" y="220664"/>
                  <a:pt x="6350" y="172688"/>
                  <a:pt x="6350" y="113507"/>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3"/>
          <p:cNvSpPr/>
          <p:nvPr/>
        </p:nvSpPr>
        <p:spPr>
          <a:xfrm>
            <a:off x="4923607" y="4310808"/>
            <a:ext cx="214313" cy="214313"/>
          </a:xfrm>
          <a:custGeom>
            <a:avLst/>
            <a:gdLst>
              <a:gd name="connsiteX0" fmla="*/ 0 w 214313"/>
              <a:gd name="connsiteY0" fmla="*/ 107156 h 214313"/>
              <a:gd name="connsiteX1" fmla="*/ 107157 w 214313"/>
              <a:gd name="connsiteY1" fmla="*/ 0 h 214313"/>
              <a:gd name="connsiteX2" fmla="*/ 214313 w 214313"/>
              <a:gd name="connsiteY2" fmla="*/ 107156 h 214313"/>
              <a:gd name="connsiteX3" fmla="*/ 107157 w 214313"/>
              <a:gd name="connsiteY3" fmla="*/ 214314 h 214313"/>
              <a:gd name="connsiteX4" fmla="*/ 0 w 214313"/>
              <a:gd name="connsiteY4" fmla="*/ 107156 h 21431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14313" h="214313">
                <a:moveTo>
                  <a:pt x="0" y="107156"/>
                </a:moveTo>
                <a:cubicBezTo>
                  <a:pt x="0" y="47975"/>
                  <a:pt x="47975" y="0"/>
                  <a:pt x="107157" y="0"/>
                </a:cubicBezTo>
                <a:cubicBezTo>
                  <a:pt x="166338" y="0"/>
                  <a:pt x="214313" y="47975"/>
                  <a:pt x="214313" y="107156"/>
                </a:cubicBezTo>
                <a:cubicBezTo>
                  <a:pt x="214313" y="166337"/>
                  <a:pt x="166338" y="214314"/>
                  <a:pt x="107157" y="214314"/>
                </a:cubicBezTo>
                <a:cubicBezTo>
                  <a:pt x="47975" y="214314"/>
                  <a:pt x="0" y="166337"/>
                  <a:pt x="0" y="107156"/>
                </a:cubicBezTo>
              </a:path>
            </a:pathLst>
          </a:custGeom>
          <a:solidFill>
            <a:srgbClr val="B3B3B3">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Freeform 3"/>
          <p:cNvSpPr/>
          <p:nvPr/>
        </p:nvSpPr>
        <p:spPr>
          <a:xfrm>
            <a:off x="4917257" y="4304458"/>
            <a:ext cx="227014" cy="227014"/>
          </a:xfrm>
          <a:custGeom>
            <a:avLst/>
            <a:gdLst>
              <a:gd name="connsiteX0" fmla="*/ 6350 w 227014"/>
              <a:gd name="connsiteY0" fmla="*/ 113507 h 227014"/>
              <a:gd name="connsiteX1" fmla="*/ 113507 w 227014"/>
              <a:gd name="connsiteY1" fmla="*/ 6350 h 227014"/>
              <a:gd name="connsiteX2" fmla="*/ 220664 w 227014"/>
              <a:gd name="connsiteY2" fmla="*/ 113507 h 227014"/>
              <a:gd name="connsiteX3" fmla="*/ 113507 w 227014"/>
              <a:gd name="connsiteY3" fmla="*/ 220663 h 227014"/>
              <a:gd name="connsiteX4" fmla="*/ 6350 w 227014"/>
              <a:gd name="connsiteY4" fmla="*/ 113507 h 22701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27014" h="227014">
                <a:moveTo>
                  <a:pt x="6350" y="113507"/>
                </a:moveTo>
                <a:cubicBezTo>
                  <a:pt x="6350" y="54325"/>
                  <a:pt x="54325" y="6350"/>
                  <a:pt x="113507" y="6350"/>
                </a:cubicBezTo>
                <a:cubicBezTo>
                  <a:pt x="172688" y="6350"/>
                  <a:pt x="220664" y="54325"/>
                  <a:pt x="220664" y="113507"/>
                </a:cubicBezTo>
                <a:cubicBezTo>
                  <a:pt x="220664" y="172687"/>
                  <a:pt x="172688" y="220663"/>
                  <a:pt x="113507" y="220663"/>
                </a:cubicBezTo>
                <a:cubicBezTo>
                  <a:pt x="54325" y="220663"/>
                  <a:pt x="6350" y="172687"/>
                  <a:pt x="6350" y="113507"/>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reeform 3"/>
          <p:cNvSpPr/>
          <p:nvPr/>
        </p:nvSpPr>
        <p:spPr>
          <a:xfrm>
            <a:off x="6616898" y="2884290"/>
            <a:ext cx="214313" cy="214313"/>
          </a:xfrm>
          <a:custGeom>
            <a:avLst/>
            <a:gdLst>
              <a:gd name="connsiteX0" fmla="*/ 0 w 214313"/>
              <a:gd name="connsiteY0" fmla="*/ 107157 h 214313"/>
              <a:gd name="connsiteX1" fmla="*/ 107157 w 214313"/>
              <a:gd name="connsiteY1" fmla="*/ 0 h 214313"/>
              <a:gd name="connsiteX2" fmla="*/ 214313 w 214313"/>
              <a:gd name="connsiteY2" fmla="*/ 107157 h 214313"/>
              <a:gd name="connsiteX3" fmla="*/ 107157 w 214313"/>
              <a:gd name="connsiteY3" fmla="*/ 214313 h 214313"/>
              <a:gd name="connsiteX4" fmla="*/ 0 w 214313"/>
              <a:gd name="connsiteY4" fmla="*/ 107157 h 21431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14313" h="214313">
                <a:moveTo>
                  <a:pt x="0" y="107157"/>
                </a:moveTo>
                <a:cubicBezTo>
                  <a:pt x="0" y="47975"/>
                  <a:pt x="47976" y="0"/>
                  <a:pt x="107157" y="0"/>
                </a:cubicBezTo>
                <a:cubicBezTo>
                  <a:pt x="166337" y="0"/>
                  <a:pt x="214313" y="47975"/>
                  <a:pt x="214313" y="107157"/>
                </a:cubicBezTo>
                <a:cubicBezTo>
                  <a:pt x="214313" y="166338"/>
                  <a:pt x="166337" y="214313"/>
                  <a:pt x="107157" y="214313"/>
                </a:cubicBezTo>
                <a:cubicBezTo>
                  <a:pt x="47976" y="214313"/>
                  <a:pt x="0" y="166338"/>
                  <a:pt x="0" y="107157"/>
                </a:cubicBezTo>
              </a:path>
            </a:pathLst>
          </a:custGeom>
          <a:solidFill>
            <a:srgbClr val="B3B3B3">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Freeform 3"/>
          <p:cNvSpPr/>
          <p:nvPr/>
        </p:nvSpPr>
        <p:spPr>
          <a:xfrm>
            <a:off x="6610548" y="2877940"/>
            <a:ext cx="227014" cy="227014"/>
          </a:xfrm>
          <a:custGeom>
            <a:avLst/>
            <a:gdLst>
              <a:gd name="connsiteX0" fmla="*/ 6350 w 227014"/>
              <a:gd name="connsiteY0" fmla="*/ 113507 h 227014"/>
              <a:gd name="connsiteX1" fmla="*/ 113507 w 227014"/>
              <a:gd name="connsiteY1" fmla="*/ 6350 h 227014"/>
              <a:gd name="connsiteX2" fmla="*/ 220663 w 227014"/>
              <a:gd name="connsiteY2" fmla="*/ 113507 h 227014"/>
              <a:gd name="connsiteX3" fmla="*/ 113507 w 227014"/>
              <a:gd name="connsiteY3" fmla="*/ 220664 h 227014"/>
              <a:gd name="connsiteX4" fmla="*/ 6350 w 227014"/>
              <a:gd name="connsiteY4" fmla="*/ 113507 h 22701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27014" h="227014">
                <a:moveTo>
                  <a:pt x="6350" y="113507"/>
                </a:moveTo>
                <a:cubicBezTo>
                  <a:pt x="6350" y="54325"/>
                  <a:pt x="54326" y="6350"/>
                  <a:pt x="113507" y="6350"/>
                </a:cubicBezTo>
                <a:cubicBezTo>
                  <a:pt x="172687" y="6350"/>
                  <a:pt x="220663" y="54325"/>
                  <a:pt x="220663" y="113507"/>
                </a:cubicBezTo>
                <a:cubicBezTo>
                  <a:pt x="220663" y="172688"/>
                  <a:pt x="172687" y="220664"/>
                  <a:pt x="113507" y="220664"/>
                </a:cubicBezTo>
                <a:cubicBezTo>
                  <a:pt x="54326" y="220664"/>
                  <a:pt x="6350" y="172688"/>
                  <a:pt x="6350" y="113507"/>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Freeform 3"/>
          <p:cNvSpPr/>
          <p:nvPr/>
        </p:nvSpPr>
        <p:spPr>
          <a:xfrm>
            <a:off x="6340079" y="2759274"/>
            <a:ext cx="214314" cy="214313"/>
          </a:xfrm>
          <a:custGeom>
            <a:avLst/>
            <a:gdLst>
              <a:gd name="connsiteX0" fmla="*/ 0 w 214314"/>
              <a:gd name="connsiteY0" fmla="*/ 107156 h 214313"/>
              <a:gd name="connsiteX1" fmla="*/ 107156 w 214314"/>
              <a:gd name="connsiteY1" fmla="*/ 0 h 214313"/>
              <a:gd name="connsiteX2" fmla="*/ 214313 w 214314"/>
              <a:gd name="connsiteY2" fmla="*/ 107156 h 214313"/>
              <a:gd name="connsiteX3" fmla="*/ 107156 w 214314"/>
              <a:gd name="connsiteY3" fmla="*/ 214313 h 214313"/>
              <a:gd name="connsiteX4" fmla="*/ 0 w 214314"/>
              <a:gd name="connsiteY4" fmla="*/ 107156 h 21431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14314" h="214313">
                <a:moveTo>
                  <a:pt x="0" y="107156"/>
                </a:moveTo>
                <a:cubicBezTo>
                  <a:pt x="0" y="47975"/>
                  <a:pt x="47975" y="0"/>
                  <a:pt x="107156" y="0"/>
                </a:cubicBezTo>
                <a:cubicBezTo>
                  <a:pt x="166337" y="0"/>
                  <a:pt x="214313" y="47975"/>
                  <a:pt x="214313" y="107156"/>
                </a:cubicBezTo>
                <a:cubicBezTo>
                  <a:pt x="214313" y="166338"/>
                  <a:pt x="166337" y="214313"/>
                  <a:pt x="107156" y="214313"/>
                </a:cubicBezTo>
                <a:cubicBezTo>
                  <a:pt x="47975" y="214313"/>
                  <a:pt x="0" y="166338"/>
                  <a:pt x="0" y="107156"/>
                </a:cubicBezTo>
              </a:path>
            </a:pathLst>
          </a:custGeom>
          <a:solidFill>
            <a:srgbClr val="B3B3B3">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Freeform 3"/>
          <p:cNvSpPr/>
          <p:nvPr/>
        </p:nvSpPr>
        <p:spPr>
          <a:xfrm>
            <a:off x="6333729" y="2752924"/>
            <a:ext cx="227014" cy="227014"/>
          </a:xfrm>
          <a:custGeom>
            <a:avLst/>
            <a:gdLst>
              <a:gd name="connsiteX0" fmla="*/ 6350 w 227014"/>
              <a:gd name="connsiteY0" fmla="*/ 113507 h 227014"/>
              <a:gd name="connsiteX1" fmla="*/ 113507 w 227014"/>
              <a:gd name="connsiteY1" fmla="*/ 6350 h 227014"/>
              <a:gd name="connsiteX2" fmla="*/ 220664 w 227014"/>
              <a:gd name="connsiteY2" fmla="*/ 113507 h 227014"/>
              <a:gd name="connsiteX3" fmla="*/ 113507 w 227014"/>
              <a:gd name="connsiteY3" fmla="*/ 220664 h 227014"/>
              <a:gd name="connsiteX4" fmla="*/ 6350 w 227014"/>
              <a:gd name="connsiteY4" fmla="*/ 113507 h 22701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27014" h="227014">
                <a:moveTo>
                  <a:pt x="6350" y="113507"/>
                </a:moveTo>
                <a:cubicBezTo>
                  <a:pt x="6350" y="54325"/>
                  <a:pt x="54325" y="6350"/>
                  <a:pt x="113507" y="6350"/>
                </a:cubicBezTo>
                <a:cubicBezTo>
                  <a:pt x="172687" y="6350"/>
                  <a:pt x="220664" y="54325"/>
                  <a:pt x="220664" y="113507"/>
                </a:cubicBezTo>
                <a:cubicBezTo>
                  <a:pt x="220664" y="172688"/>
                  <a:pt x="172687" y="220664"/>
                  <a:pt x="113507" y="220664"/>
                </a:cubicBezTo>
                <a:cubicBezTo>
                  <a:pt x="54325" y="220664"/>
                  <a:pt x="6350" y="172688"/>
                  <a:pt x="6350" y="113507"/>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Freeform 3"/>
          <p:cNvSpPr/>
          <p:nvPr/>
        </p:nvSpPr>
        <p:spPr>
          <a:xfrm>
            <a:off x="6331148" y="3250407"/>
            <a:ext cx="214313" cy="214313"/>
          </a:xfrm>
          <a:custGeom>
            <a:avLst/>
            <a:gdLst>
              <a:gd name="connsiteX0" fmla="*/ 0 w 214313"/>
              <a:gd name="connsiteY0" fmla="*/ 107157 h 214313"/>
              <a:gd name="connsiteX1" fmla="*/ 107157 w 214313"/>
              <a:gd name="connsiteY1" fmla="*/ 0 h 214313"/>
              <a:gd name="connsiteX2" fmla="*/ 214313 w 214313"/>
              <a:gd name="connsiteY2" fmla="*/ 107157 h 214313"/>
              <a:gd name="connsiteX3" fmla="*/ 107157 w 214313"/>
              <a:gd name="connsiteY3" fmla="*/ 214313 h 214313"/>
              <a:gd name="connsiteX4" fmla="*/ 0 w 214313"/>
              <a:gd name="connsiteY4" fmla="*/ 107157 h 21431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14313" h="214313">
                <a:moveTo>
                  <a:pt x="0" y="107157"/>
                </a:moveTo>
                <a:cubicBezTo>
                  <a:pt x="0" y="47975"/>
                  <a:pt x="47975" y="0"/>
                  <a:pt x="107157" y="0"/>
                </a:cubicBezTo>
                <a:cubicBezTo>
                  <a:pt x="166338" y="0"/>
                  <a:pt x="214313" y="47975"/>
                  <a:pt x="214313" y="107157"/>
                </a:cubicBezTo>
                <a:cubicBezTo>
                  <a:pt x="214313" y="166338"/>
                  <a:pt x="166338" y="214313"/>
                  <a:pt x="107157" y="214313"/>
                </a:cubicBezTo>
                <a:cubicBezTo>
                  <a:pt x="47975" y="214313"/>
                  <a:pt x="0" y="166338"/>
                  <a:pt x="0" y="107157"/>
                </a:cubicBezTo>
              </a:path>
            </a:pathLst>
          </a:custGeom>
          <a:solidFill>
            <a:srgbClr val="B3B3B3">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Freeform 3"/>
          <p:cNvSpPr/>
          <p:nvPr/>
        </p:nvSpPr>
        <p:spPr>
          <a:xfrm>
            <a:off x="6324798" y="3244057"/>
            <a:ext cx="227013" cy="227013"/>
          </a:xfrm>
          <a:custGeom>
            <a:avLst/>
            <a:gdLst>
              <a:gd name="connsiteX0" fmla="*/ 6350 w 227013"/>
              <a:gd name="connsiteY0" fmla="*/ 113506 h 227013"/>
              <a:gd name="connsiteX1" fmla="*/ 113507 w 227013"/>
              <a:gd name="connsiteY1" fmla="*/ 6350 h 227013"/>
              <a:gd name="connsiteX2" fmla="*/ 220663 w 227013"/>
              <a:gd name="connsiteY2" fmla="*/ 113506 h 227013"/>
              <a:gd name="connsiteX3" fmla="*/ 113507 w 227013"/>
              <a:gd name="connsiteY3" fmla="*/ 220664 h 227013"/>
              <a:gd name="connsiteX4" fmla="*/ 6350 w 227013"/>
              <a:gd name="connsiteY4" fmla="*/ 113506 h 22701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27013" h="227013">
                <a:moveTo>
                  <a:pt x="6350" y="113506"/>
                </a:moveTo>
                <a:cubicBezTo>
                  <a:pt x="6350" y="54325"/>
                  <a:pt x="54325" y="6350"/>
                  <a:pt x="113507" y="6350"/>
                </a:cubicBezTo>
                <a:cubicBezTo>
                  <a:pt x="172688" y="6350"/>
                  <a:pt x="220663" y="54325"/>
                  <a:pt x="220663" y="113506"/>
                </a:cubicBezTo>
                <a:cubicBezTo>
                  <a:pt x="220663" y="172688"/>
                  <a:pt x="172688" y="220664"/>
                  <a:pt x="113507" y="220664"/>
                </a:cubicBezTo>
                <a:cubicBezTo>
                  <a:pt x="54325" y="220664"/>
                  <a:pt x="6350" y="172688"/>
                  <a:pt x="6350" y="113506"/>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Freeform 3"/>
          <p:cNvSpPr/>
          <p:nvPr/>
        </p:nvSpPr>
        <p:spPr>
          <a:xfrm>
            <a:off x="2000251" y="3018235"/>
            <a:ext cx="214313" cy="214313"/>
          </a:xfrm>
          <a:custGeom>
            <a:avLst/>
            <a:gdLst>
              <a:gd name="connsiteX0" fmla="*/ 0 w 214313"/>
              <a:gd name="connsiteY0" fmla="*/ 107157 h 214313"/>
              <a:gd name="connsiteX1" fmla="*/ 107156 w 214313"/>
              <a:gd name="connsiteY1" fmla="*/ 0 h 214313"/>
              <a:gd name="connsiteX2" fmla="*/ 214313 w 214313"/>
              <a:gd name="connsiteY2" fmla="*/ 107157 h 214313"/>
              <a:gd name="connsiteX3" fmla="*/ 107156 w 214313"/>
              <a:gd name="connsiteY3" fmla="*/ 214313 h 214313"/>
              <a:gd name="connsiteX4" fmla="*/ 0 w 214313"/>
              <a:gd name="connsiteY4" fmla="*/ 107157 h 21431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14313" h="214313">
                <a:moveTo>
                  <a:pt x="0" y="107157"/>
                </a:moveTo>
                <a:cubicBezTo>
                  <a:pt x="0" y="47975"/>
                  <a:pt x="47975" y="0"/>
                  <a:pt x="107156" y="0"/>
                </a:cubicBezTo>
                <a:cubicBezTo>
                  <a:pt x="166336" y="0"/>
                  <a:pt x="214313" y="47975"/>
                  <a:pt x="214313" y="107157"/>
                </a:cubicBezTo>
                <a:cubicBezTo>
                  <a:pt x="214313" y="166338"/>
                  <a:pt x="166336" y="214313"/>
                  <a:pt x="107156" y="214313"/>
                </a:cubicBezTo>
                <a:cubicBezTo>
                  <a:pt x="47975" y="214313"/>
                  <a:pt x="0" y="166338"/>
                  <a:pt x="0" y="107157"/>
                </a:cubicBezTo>
              </a:path>
            </a:pathLst>
          </a:custGeom>
          <a:solidFill>
            <a:srgbClr val="B3B3B3">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Freeform 3"/>
          <p:cNvSpPr/>
          <p:nvPr/>
        </p:nvSpPr>
        <p:spPr>
          <a:xfrm>
            <a:off x="1993901" y="3011885"/>
            <a:ext cx="227014" cy="227014"/>
          </a:xfrm>
          <a:custGeom>
            <a:avLst/>
            <a:gdLst>
              <a:gd name="connsiteX0" fmla="*/ 6350 w 227014"/>
              <a:gd name="connsiteY0" fmla="*/ 113507 h 227014"/>
              <a:gd name="connsiteX1" fmla="*/ 113507 w 227014"/>
              <a:gd name="connsiteY1" fmla="*/ 6350 h 227014"/>
              <a:gd name="connsiteX2" fmla="*/ 220664 w 227014"/>
              <a:gd name="connsiteY2" fmla="*/ 113507 h 227014"/>
              <a:gd name="connsiteX3" fmla="*/ 113507 w 227014"/>
              <a:gd name="connsiteY3" fmla="*/ 220663 h 227014"/>
              <a:gd name="connsiteX4" fmla="*/ 6350 w 227014"/>
              <a:gd name="connsiteY4" fmla="*/ 113507 h 22701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27014" h="227014">
                <a:moveTo>
                  <a:pt x="6350" y="113507"/>
                </a:moveTo>
                <a:cubicBezTo>
                  <a:pt x="6350" y="54325"/>
                  <a:pt x="54325" y="6350"/>
                  <a:pt x="113507" y="6350"/>
                </a:cubicBezTo>
                <a:cubicBezTo>
                  <a:pt x="172688" y="6350"/>
                  <a:pt x="220664" y="54325"/>
                  <a:pt x="220664" y="113507"/>
                </a:cubicBezTo>
                <a:cubicBezTo>
                  <a:pt x="220664" y="172688"/>
                  <a:pt x="172688" y="220663"/>
                  <a:pt x="113507" y="220663"/>
                </a:cubicBezTo>
                <a:cubicBezTo>
                  <a:pt x="54325" y="220663"/>
                  <a:pt x="6350" y="172688"/>
                  <a:pt x="6350" y="113507"/>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7" name="Picture 3"/>
          <p:cNvPicPr>
            <a:picLocks noChangeAspect="1" noChangeArrowheads="1"/>
          </p:cNvPicPr>
          <p:nvPr/>
        </p:nvPicPr>
        <p:blipFill>
          <a:blip r:embed="rId2"/>
          <a:srcRect/>
          <a:stretch>
            <a:fillRect/>
          </a:stretch>
        </p:blipFill>
        <p:spPr bwMode="auto">
          <a:xfrm>
            <a:off x="12700" y="1308100"/>
            <a:ext cx="9131300" cy="5219700"/>
          </a:xfrm>
          <a:prstGeom prst="rect">
            <a:avLst/>
          </a:prstGeom>
          <a:noFill/>
        </p:spPr>
      </p:pic>
      <p:sp>
        <p:nvSpPr>
          <p:cNvPr id="2" name="TextBox 1"/>
          <p:cNvSpPr txBox="1"/>
          <p:nvPr/>
        </p:nvSpPr>
        <p:spPr>
          <a:xfrm>
            <a:off x="5054600" y="6565900"/>
            <a:ext cx="3822700" cy="203200"/>
          </a:xfrm>
          <a:prstGeom prst="rect">
            <a:avLst/>
          </a:prstGeom>
          <a:noFill/>
        </p:spPr>
        <p:txBody>
          <a:bodyPr wrap="none" lIns="0" tIns="0" rIns="0" rtlCol="0">
            <a:spAutoFit/>
          </a:bodyPr>
          <a:lstStyle/>
          <a:p>
            <a:pPr>
              <a:lnSpc>
                <a:spcPts val="1600"/>
              </a:lnSpc>
              <a:tabLst/>
            </a:pPr>
            <a:r>
              <a:rPr lang="en-US" altLang="zh-CN" sz="1400" dirty="0" smtClean="0">
                <a:solidFill>
                  <a:srgbClr val="000000"/>
                </a:solidFill>
                <a:latin typeface="Helvetica Neue" pitchFamily="18" charset="0"/>
                <a:cs typeface="Helvetica Neue" pitchFamily="18" charset="0"/>
              </a:rPr>
              <a:t>Stefan</a:t>
            </a:r>
            <a:r>
              <a:rPr lang="en-US" altLang="zh-CN" sz="1400" dirty="0" smtClean="0">
                <a:latin typeface="Times New Roman" pitchFamily="18" charset="0"/>
                <a:cs typeface="Times New Roman" pitchFamily="18" charset="0"/>
              </a:rPr>
              <a:t> </a:t>
            </a:r>
            <a:r>
              <a:rPr lang="en-US" altLang="zh-CN" sz="1400" dirty="0" smtClean="0">
                <a:solidFill>
                  <a:srgbClr val="000000"/>
                </a:solidFill>
                <a:latin typeface="Helvetica Neue" pitchFamily="18" charset="0"/>
                <a:cs typeface="Helvetica Neue" pitchFamily="18" charset="0"/>
              </a:rPr>
              <a:t>Funk,</a:t>
            </a:r>
            <a:r>
              <a:rPr lang="en-US" altLang="zh-CN" sz="1400" dirty="0" smtClean="0">
                <a:latin typeface="Times New Roman" pitchFamily="18" charset="0"/>
                <a:cs typeface="Times New Roman" pitchFamily="18" charset="0"/>
              </a:rPr>
              <a:t> </a:t>
            </a:r>
            <a:r>
              <a:rPr lang="en-US" altLang="zh-CN" sz="1400" dirty="0" smtClean="0">
                <a:solidFill>
                  <a:srgbClr val="000000"/>
                </a:solidFill>
                <a:latin typeface="Helvetica Neue" pitchFamily="18" charset="0"/>
                <a:cs typeface="Helvetica Neue" pitchFamily="18" charset="0"/>
              </a:rPr>
              <a:t>August</a:t>
            </a:r>
            <a:r>
              <a:rPr lang="en-US" altLang="zh-CN" sz="1400" dirty="0" smtClean="0">
                <a:latin typeface="Times New Roman" pitchFamily="18" charset="0"/>
                <a:cs typeface="Times New Roman" pitchFamily="18" charset="0"/>
              </a:rPr>
              <a:t> </a:t>
            </a:r>
            <a:r>
              <a:rPr lang="en-US" altLang="zh-CN" sz="1400" dirty="0" smtClean="0">
                <a:solidFill>
                  <a:srgbClr val="000000"/>
                </a:solidFill>
                <a:latin typeface="Helvetica Neue" pitchFamily="18" charset="0"/>
                <a:cs typeface="Helvetica Neue" pitchFamily="18" charset="0"/>
              </a:rPr>
              <a:t>18</a:t>
            </a:r>
            <a:r>
              <a:rPr lang="en-US" altLang="zh-CN" sz="933" dirty="0" smtClean="0">
                <a:solidFill>
                  <a:srgbClr val="000000"/>
                </a:solidFill>
                <a:latin typeface="Helvetica Neue" pitchFamily="18" charset="0"/>
                <a:cs typeface="Helvetica Neue" pitchFamily="18" charset="0"/>
              </a:rPr>
              <a:t>th</a:t>
            </a:r>
            <a:r>
              <a:rPr lang="en-US" altLang="zh-CN" sz="1400" dirty="0" smtClean="0">
                <a:latin typeface="Times New Roman" pitchFamily="18" charset="0"/>
                <a:cs typeface="Times New Roman" pitchFamily="18" charset="0"/>
              </a:rPr>
              <a:t> </a:t>
            </a:r>
            <a:r>
              <a:rPr lang="en-US" altLang="zh-CN" sz="1400" dirty="0" smtClean="0">
                <a:solidFill>
                  <a:srgbClr val="000000"/>
                </a:solidFill>
                <a:latin typeface="Helvetica Neue" pitchFamily="18" charset="0"/>
                <a:cs typeface="Helvetica Neue" pitchFamily="18" charset="0"/>
              </a:rPr>
              <a:t>2011,</a:t>
            </a:r>
            <a:r>
              <a:rPr lang="en-US" altLang="zh-CN" sz="1400" dirty="0" smtClean="0">
                <a:latin typeface="Times New Roman" pitchFamily="18" charset="0"/>
                <a:cs typeface="Times New Roman" pitchFamily="18" charset="0"/>
              </a:rPr>
              <a:t> </a:t>
            </a:r>
            <a:r>
              <a:rPr lang="en-US" altLang="zh-CN" sz="1400" dirty="0" smtClean="0">
                <a:solidFill>
                  <a:srgbClr val="000000"/>
                </a:solidFill>
                <a:latin typeface="Helvetica Neue" pitchFamily="18" charset="0"/>
                <a:cs typeface="Helvetica Neue" pitchFamily="18" charset="0"/>
              </a:rPr>
              <a:t>32</a:t>
            </a:r>
            <a:r>
              <a:rPr lang="en-US" altLang="zh-CN" sz="933" dirty="0" smtClean="0">
                <a:solidFill>
                  <a:srgbClr val="000000"/>
                </a:solidFill>
                <a:latin typeface="Helvetica Neue" pitchFamily="18" charset="0"/>
                <a:cs typeface="Helvetica Neue" pitchFamily="18" charset="0"/>
              </a:rPr>
              <a:t>nd</a:t>
            </a:r>
            <a:r>
              <a:rPr lang="en-US" altLang="zh-CN" sz="1400" dirty="0" smtClean="0">
                <a:latin typeface="Times New Roman" pitchFamily="18" charset="0"/>
                <a:cs typeface="Times New Roman" pitchFamily="18" charset="0"/>
              </a:rPr>
              <a:t> </a:t>
            </a:r>
            <a:r>
              <a:rPr lang="en-US" altLang="zh-CN" sz="1400" dirty="0" smtClean="0">
                <a:solidFill>
                  <a:srgbClr val="000000"/>
                </a:solidFill>
                <a:latin typeface="Helvetica Neue" pitchFamily="18" charset="0"/>
                <a:cs typeface="Helvetica Neue" pitchFamily="18" charset="0"/>
              </a:rPr>
              <a:t>ICRC</a:t>
            </a:r>
            <a:r>
              <a:rPr lang="en-US" altLang="zh-CN" sz="1400" dirty="0" smtClean="0">
                <a:latin typeface="Times New Roman" pitchFamily="18" charset="0"/>
                <a:cs typeface="Times New Roman" pitchFamily="18" charset="0"/>
              </a:rPr>
              <a:t> </a:t>
            </a:r>
            <a:r>
              <a:rPr lang="en-US" altLang="zh-CN" sz="1400" dirty="0" smtClean="0">
                <a:solidFill>
                  <a:srgbClr val="000000"/>
                </a:solidFill>
                <a:latin typeface="Helvetica Neue" pitchFamily="18" charset="0"/>
                <a:cs typeface="Helvetica Neue" pitchFamily="18" charset="0"/>
              </a:rPr>
              <a:t>Beijing </a:t>
            </a:r>
          </a:p>
        </p:txBody>
      </p:sp>
      <p:sp>
        <p:nvSpPr>
          <p:cNvPr id="21" name="TextBox 1"/>
          <p:cNvSpPr txBox="1"/>
          <p:nvPr/>
        </p:nvSpPr>
        <p:spPr>
          <a:xfrm>
            <a:off x="431800" y="749300"/>
            <a:ext cx="6388100" cy="444500"/>
          </a:xfrm>
          <a:prstGeom prst="rect">
            <a:avLst/>
          </a:prstGeom>
          <a:noFill/>
        </p:spPr>
        <p:txBody>
          <a:bodyPr wrap="none" lIns="0" tIns="0" rIns="0" rtlCol="0">
            <a:spAutoFit/>
          </a:bodyPr>
          <a:lstStyle/>
          <a:p>
            <a:pPr>
              <a:lnSpc>
                <a:spcPts val="3500"/>
              </a:lnSpc>
              <a:tabLst/>
            </a:pPr>
            <a:r>
              <a:rPr lang="en-US" altLang="zh-CN" sz="3000" dirty="0" smtClean="0">
                <a:solidFill>
                  <a:srgbClr val="000000"/>
                </a:solidFill>
                <a:latin typeface="Helvetica Neue" pitchFamily="18" charset="0"/>
                <a:cs typeface="Helvetica Neue" pitchFamily="18" charset="0"/>
              </a:rPr>
              <a:t>VHE</a:t>
            </a:r>
            <a:r>
              <a:rPr lang="en-US" altLang="zh-CN" sz="3000" dirty="0" smtClean="0">
                <a:latin typeface="Times New Roman" pitchFamily="18" charset="0"/>
                <a:cs typeface="Times New Roman" pitchFamily="18" charset="0"/>
              </a:rPr>
              <a:t> </a:t>
            </a:r>
            <a:r>
              <a:rPr lang="en-US" altLang="zh-CN" sz="3000" dirty="0" smtClean="0">
                <a:solidFill>
                  <a:srgbClr val="000000"/>
                </a:solidFill>
                <a:latin typeface="Helvetica Neue" pitchFamily="18" charset="0"/>
                <a:cs typeface="Helvetica Neue" pitchFamily="18" charset="0"/>
              </a:rPr>
              <a:t>Instruments</a:t>
            </a:r>
            <a:r>
              <a:rPr lang="en-US" altLang="zh-CN" sz="3000" dirty="0" smtClean="0">
                <a:latin typeface="Times New Roman" pitchFamily="18" charset="0"/>
                <a:cs typeface="Times New Roman" pitchFamily="18" charset="0"/>
              </a:rPr>
              <a:t> </a:t>
            </a:r>
            <a:r>
              <a:rPr lang="en-US" altLang="zh-CN" sz="3000" dirty="0" smtClean="0">
                <a:solidFill>
                  <a:srgbClr val="000000"/>
                </a:solidFill>
                <a:latin typeface="Helvetica Neue" pitchFamily="18" charset="0"/>
                <a:cs typeface="Helvetica Neue" pitchFamily="18" charset="0"/>
              </a:rPr>
              <a:t>currently</a:t>
            </a:r>
            <a:r>
              <a:rPr lang="en-US" altLang="zh-CN" sz="3000" dirty="0" smtClean="0">
                <a:latin typeface="Times New Roman" pitchFamily="18" charset="0"/>
                <a:cs typeface="Times New Roman" pitchFamily="18" charset="0"/>
              </a:rPr>
              <a:t> </a:t>
            </a:r>
            <a:r>
              <a:rPr lang="en-US" altLang="zh-CN" sz="3000" dirty="0" smtClean="0">
                <a:solidFill>
                  <a:srgbClr val="000000"/>
                </a:solidFill>
                <a:latin typeface="Helvetica Neue" pitchFamily="18" charset="0"/>
                <a:cs typeface="Helvetica Neue" pitchFamily="18" charset="0"/>
              </a:rPr>
              <a:t>in</a:t>
            </a:r>
            <a:r>
              <a:rPr lang="en-US" altLang="zh-CN" sz="3000" dirty="0" smtClean="0">
                <a:latin typeface="Times New Roman" pitchFamily="18" charset="0"/>
                <a:cs typeface="Times New Roman" pitchFamily="18" charset="0"/>
              </a:rPr>
              <a:t> </a:t>
            </a:r>
            <a:r>
              <a:rPr lang="en-US" altLang="zh-CN" sz="3000" dirty="0" smtClean="0">
                <a:solidFill>
                  <a:srgbClr val="000000"/>
                </a:solidFill>
                <a:latin typeface="Helvetica Neue" pitchFamily="18" charset="0"/>
                <a:cs typeface="Helvetica Neue" pitchFamily="18" charset="0"/>
              </a:rPr>
              <a:t>operation </a:t>
            </a:r>
          </a:p>
        </p:txBody>
      </p:sp>
      <p:sp>
        <p:nvSpPr>
          <p:cNvPr id="22" name="TextBox 1"/>
          <p:cNvSpPr txBox="1"/>
          <p:nvPr/>
        </p:nvSpPr>
        <p:spPr>
          <a:xfrm>
            <a:off x="3606800" y="6019800"/>
            <a:ext cx="63500" cy="292100"/>
          </a:xfrm>
          <a:prstGeom prst="rect">
            <a:avLst/>
          </a:prstGeom>
          <a:noFill/>
        </p:spPr>
        <p:txBody>
          <a:bodyPr wrap="none" lIns="0" tIns="0" rIns="0" rtlCol="0">
            <a:spAutoFit/>
          </a:bodyPr>
          <a:lstStyle/>
          <a:p>
            <a:pPr>
              <a:lnSpc>
                <a:spcPts val="2300"/>
              </a:lnSpc>
              <a:tabLst/>
            </a:pPr>
            <a:r>
              <a:rPr lang="en-US" altLang="zh-CN" sz="2000" dirty="0" smtClean="0">
                <a:solidFill>
                  <a:srgbClr val="FFFFFF"/>
                </a:solidFill>
                <a:latin typeface="Helvetica Neue" pitchFamily="18" charset="0"/>
                <a:cs typeface="Helvetica Neue" pitchFamily="18" charset="0"/>
              </a:rPr>
              <a:t> </a:t>
            </a:r>
          </a:p>
        </p:txBody>
      </p:sp>
      <p:sp>
        <p:nvSpPr>
          <p:cNvPr id="23" name="TextBox 1"/>
          <p:cNvSpPr txBox="1"/>
          <p:nvPr/>
        </p:nvSpPr>
        <p:spPr>
          <a:xfrm>
            <a:off x="3987800" y="1397000"/>
            <a:ext cx="1143000" cy="292100"/>
          </a:xfrm>
          <a:prstGeom prst="rect">
            <a:avLst/>
          </a:prstGeom>
          <a:noFill/>
        </p:spPr>
        <p:txBody>
          <a:bodyPr wrap="none" lIns="0" tIns="0" rIns="0" rtlCol="0">
            <a:spAutoFit/>
          </a:bodyPr>
          <a:lstStyle/>
          <a:p>
            <a:pPr>
              <a:lnSpc>
                <a:spcPts val="2300"/>
              </a:lnSpc>
              <a:tabLst/>
            </a:pPr>
            <a:r>
              <a:rPr lang="en-US" altLang="zh-CN" sz="2000" dirty="0" smtClean="0">
                <a:solidFill>
                  <a:srgbClr val="FFFFFF"/>
                </a:solidFill>
                <a:latin typeface="Helvetica Neue" pitchFamily="18" charset="0"/>
                <a:cs typeface="Helvetica Neue" pitchFamily="18" charset="0"/>
              </a:rPr>
              <a:t>MAGIC-II</a:t>
            </a:r>
            <a:r>
              <a:rPr lang="en-US" altLang="zh-CN" sz="2000" dirty="0" smtClean="0">
                <a:latin typeface="Times New Roman" pitchFamily="18" charset="0"/>
                <a:cs typeface="Times New Roman" pitchFamily="18" charset="0"/>
              </a:rPr>
              <a:t> </a:t>
            </a:r>
            <a:r>
              <a:rPr lang="en-US" altLang="zh-CN" sz="2000" dirty="0" smtClean="0">
                <a:solidFill>
                  <a:srgbClr val="FFFFFF"/>
                </a:solidFill>
                <a:latin typeface="Helvetica Neue" pitchFamily="18" charset="0"/>
                <a:cs typeface="Helvetica Neue" pitchFamily="18" charset="0"/>
              </a:rPr>
              <a:t> </a:t>
            </a:r>
          </a:p>
        </p:txBody>
      </p:sp>
      <p:sp>
        <p:nvSpPr>
          <p:cNvPr id="24" name="TextBox 1"/>
          <p:cNvSpPr txBox="1"/>
          <p:nvPr/>
        </p:nvSpPr>
        <p:spPr>
          <a:xfrm>
            <a:off x="241300" y="1612900"/>
            <a:ext cx="1041400" cy="292100"/>
          </a:xfrm>
          <a:prstGeom prst="rect">
            <a:avLst/>
          </a:prstGeom>
          <a:noFill/>
        </p:spPr>
        <p:txBody>
          <a:bodyPr wrap="none" lIns="0" tIns="0" rIns="0" rtlCol="0">
            <a:spAutoFit/>
          </a:bodyPr>
          <a:lstStyle/>
          <a:p>
            <a:pPr>
              <a:lnSpc>
                <a:spcPts val="2300"/>
              </a:lnSpc>
              <a:tabLst/>
            </a:pPr>
            <a:r>
              <a:rPr lang="en-US" altLang="zh-CN" sz="2000" dirty="0" smtClean="0">
                <a:solidFill>
                  <a:srgbClr val="FFFFFF"/>
                </a:solidFill>
                <a:latin typeface="Helvetica Neue" pitchFamily="18" charset="0"/>
                <a:cs typeface="Helvetica Neue" pitchFamily="18" charset="0"/>
              </a:rPr>
              <a:t>VERITAS </a:t>
            </a:r>
          </a:p>
        </p:txBody>
      </p:sp>
      <p:sp>
        <p:nvSpPr>
          <p:cNvPr id="25" name="TextBox 1"/>
          <p:cNvSpPr txBox="1"/>
          <p:nvPr/>
        </p:nvSpPr>
        <p:spPr>
          <a:xfrm>
            <a:off x="6845300" y="3302000"/>
            <a:ext cx="1384300" cy="292100"/>
          </a:xfrm>
          <a:prstGeom prst="rect">
            <a:avLst/>
          </a:prstGeom>
          <a:noFill/>
        </p:spPr>
        <p:txBody>
          <a:bodyPr wrap="none" lIns="0" tIns="0" rIns="0" rtlCol="0">
            <a:spAutoFit/>
          </a:bodyPr>
          <a:lstStyle/>
          <a:p>
            <a:pPr>
              <a:lnSpc>
                <a:spcPts val="2300"/>
              </a:lnSpc>
              <a:tabLst/>
            </a:pPr>
            <a:r>
              <a:rPr lang="en-US" altLang="zh-CN" sz="2000" dirty="0" smtClean="0">
                <a:solidFill>
                  <a:srgbClr val="FFFFFF"/>
                </a:solidFill>
                <a:latin typeface="Helvetica Neue" pitchFamily="18" charset="0"/>
                <a:cs typeface="Helvetica Neue" pitchFamily="18" charset="0"/>
              </a:rPr>
              <a:t>ARGO-YBJ</a:t>
            </a:r>
            <a:r>
              <a:rPr lang="en-US" altLang="zh-CN" sz="2000" dirty="0" smtClean="0">
                <a:latin typeface="Times New Roman" pitchFamily="18" charset="0"/>
                <a:cs typeface="Times New Roman" pitchFamily="18" charset="0"/>
              </a:rPr>
              <a:t> </a:t>
            </a:r>
            <a:r>
              <a:rPr lang="en-US" altLang="zh-CN" sz="2000" dirty="0" smtClean="0">
                <a:solidFill>
                  <a:srgbClr val="FFFFFF"/>
                </a:solidFill>
                <a:latin typeface="Helvetica Neue" pitchFamily="18" charset="0"/>
                <a:cs typeface="Helvetica Neue" pitchFamily="18" charset="0"/>
              </a:rPr>
              <a:t> </a:t>
            </a:r>
          </a:p>
        </p:txBody>
      </p:sp>
      <p:sp>
        <p:nvSpPr>
          <p:cNvPr id="26" name="TextBox 1"/>
          <p:cNvSpPr txBox="1"/>
          <p:nvPr/>
        </p:nvSpPr>
        <p:spPr>
          <a:xfrm>
            <a:off x="6134100" y="1854200"/>
            <a:ext cx="1917700" cy="1473200"/>
          </a:xfrm>
          <a:prstGeom prst="rect">
            <a:avLst/>
          </a:prstGeom>
          <a:noFill/>
        </p:spPr>
        <p:txBody>
          <a:bodyPr wrap="none" lIns="0" tIns="0" rIns="0" rtlCol="0">
            <a:spAutoFit/>
          </a:bodyPr>
          <a:lstStyle/>
          <a:p>
            <a:pPr>
              <a:lnSpc>
                <a:spcPts val="2300"/>
              </a:lnSpc>
              <a:tabLst>
                <a:tab pos="736600" algn="l"/>
              </a:tabLst>
            </a:pPr>
            <a:r>
              <a:rPr lang="en-US" altLang="zh-CN" sz="2000" dirty="0" smtClean="0">
                <a:solidFill>
                  <a:srgbClr val="FFFFFF"/>
                </a:solidFill>
                <a:latin typeface="Helvetica Neue" pitchFamily="18" charset="0"/>
                <a:cs typeface="Helvetica Neue" pitchFamily="18" charset="0"/>
              </a:rPr>
              <a:t>HAGAR </a:t>
            </a:r>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3200"/>
              </a:lnSpc>
              <a:tabLst>
                <a:tab pos="736600" algn="l"/>
              </a:tabLst>
            </a:pPr>
            <a:r>
              <a:rPr lang="en-US" altLang="zh-CN" dirty="0" smtClean="0"/>
              <a:t>	</a:t>
            </a:r>
            <a:r>
              <a:rPr lang="en-US" altLang="zh-CN" sz="2000" dirty="0" smtClean="0">
                <a:solidFill>
                  <a:srgbClr val="FFFFFF"/>
                </a:solidFill>
                <a:latin typeface="Helvetica Neue" pitchFamily="18" charset="0"/>
                <a:cs typeface="Helvetica Neue" pitchFamily="18" charset="0"/>
              </a:rPr>
              <a:t>TIBET-AS</a:t>
            </a:r>
            <a:r>
              <a:rPr lang="en-US" altLang="zh-CN" sz="2000" dirty="0" smtClean="0">
                <a:latin typeface="Times New Roman" pitchFamily="18" charset="0"/>
                <a:cs typeface="Times New Roman" pitchFamily="18" charset="0"/>
              </a:rPr>
              <a:t> </a:t>
            </a:r>
            <a:r>
              <a:rPr lang="en-US" altLang="zh-CN" sz="2000" dirty="0" smtClean="0">
                <a:solidFill>
                  <a:srgbClr val="FFFFFF"/>
                </a:solidFill>
                <a:latin typeface="Helvetica Neue" pitchFamily="18" charset="0"/>
                <a:cs typeface="Helvetica Neue" pitchFamily="18" charset="0"/>
              </a:rPr>
              <a:t>/</a:t>
            </a:r>
          </a:p>
        </p:txBody>
      </p:sp>
      <p:sp>
        <p:nvSpPr>
          <p:cNvPr id="27" name="TextBox 1"/>
          <p:cNvSpPr txBox="1"/>
          <p:nvPr/>
        </p:nvSpPr>
        <p:spPr>
          <a:xfrm>
            <a:off x="5651500" y="3543300"/>
            <a:ext cx="1054100" cy="292100"/>
          </a:xfrm>
          <a:prstGeom prst="rect">
            <a:avLst/>
          </a:prstGeom>
          <a:noFill/>
        </p:spPr>
        <p:txBody>
          <a:bodyPr wrap="none" lIns="0" tIns="0" rIns="0" rtlCol="0">
            <a:spAutoFit/>
          </a:bodyPr>
          <a:lstStyle/>
          <a:p>
            <a:pPr>
              <a:lnSpc>
                <a:spcPts val="2300"/>
              </a:lnSpc>
              <a:tabLst/>
            </a:pPr>
            <a:r>
              <a:rPr lang="en-US" altLang="zh-CN" sz="2000" dirty="0" smtClean="0">
                <a:solidFill>
                  <a:srgbClr val="FFFFFF"/>
                </a:solidFill>
                <a:latin typeface="Helvetica Neue" pitchFamily="18" charset="0"/>
                <a:cs typeface="Helvetica Neue" pitchFamily="18" charset="0"/>
              </a:rPr>
              <a:t>GRAPES </a:t>
            </a:r>
          </a:p>
        </p:txBody>
      </p:sp>
      <p:sp>
        <p:nvSpPr>
          <p:cNvPr id="28" name="TextBox 1"/>
          <p:cNvSpPr txBox="1"/>
          <p:nvPr/>
        </p:nvSpPr>
        <p:spPr>
          <a:xfrm>
            <a:off x="685800" y="3797300"/>
            <a:ext cx="812800" cy="292100"/>
          </a:xfrm>
          <a:prstGeom prst="rect">
            <a:avLst/>
          </a:prstGeom>
          <a:noFill/>
        </p:spPr>
        <p:txBody>
          <a:bodyPr wrap="none" lIns="0" tIns="0" rIns="0" rtlCol="0">
            <a:spAutoFit/>
          </a:bodyPr>
          <a:lstStyle/>
          <a:p>
            <a:pPr>
              <a:lnSpc>
                <a:spcPts val="2300"/>
              </a:lnSpc>
              <a:tabLst/>
            </a:pPr>
            <a:r>
              <a:rPr lang="en-US" altLang="zh-CN" sz="2000" dirty="0" smtClean="0">
                <a:solidFill>
                  <a:srgbClr val="FFFFFF"/>
                </a:solidFill>
                <a:latin typeface="Helvetica Neue" pitchFamily="18" charset="0"/>
                <a:cs typeface="Helvetica Neue" pitchFamily="18" charset="0"/>
              </a:rPr>
              <a:t>HAWC </a:t>
            </a:r>
          </a:p>
        </p:txBody>
      </p:sp>
      <p:sp>
        <p:nvSpPr>
          <p:cNvPr id="29" name="TextBox 1"/>
          <p:cNvSpPr txBox="1"/>
          <p:nvPr/>
        </p:nvSpPr>
        <p:spPr>
          <a:xfrm>
            <a:off x="2603500" y="5956300"/>
            <a:ext cx="1308100" cy="368300"/>
          </a:xfrm>
          <a:prstGeom prst="rect">
            <a:avLst/>
          </a:prstGeom>
          <a:noFill/>
        </p:spPr>
        <p:txBody>
          <a:bodyPr wrap="none" lIns="0" tIns="0" rIns="0" rtlCol="0">
            <a:spAutoFit/>
          </a:bodyPr>
          <a:lstStyle/>
          <a:p>
            <a:pPr>
              <a:lnSpc>
                <a:spcPts val="2900"/>
              </a:lnSpc>
              <a:tabLst/>
            </a:pPr>
            <a:r>
              <a:rPr lang="en-US" altLang="zh-CN" sz="2000" dirty="0" smtClean="0">
                <a:solidFill>
                  <a:srgbClr val="FFFFFF"/>
                </a:solidFill>
                <a:latin typeface="Helvetica Neue" pitchFamily="18" charset="0"/>
                <a:cs typeface="Helvetica Neue" pitchFamily="18" charset="0"/>
              </a:rPr>
              <a:t>H.E.S.S.</a:t>
            </a:r>
            <a:r>
              <a:rPr lang="en-US" altLang="zh-CN" sz="2000" dirty="0" smtClean="0">
                <a:latin typeface="Times New Roman" pitchFamily="18" charset="0"/>
                <a:cs typeface="Times New Roman" pitchFamily="18" charset="0"/>
              </a:rPr>
              <a:t> </a:t>
            </a:r>
            <a:r>
              <a:rPr lang="en-US" altLang="zh-CN" sz="2000" dirty="0" smtClean="0">
                <a:solidFill>
                  <a:srgbClr val="FFFF00"/>
                </a:solidFill>
                <a:latin typeface="Tahoma" pitchFamily="18" charset="0"/>
                <a:cs typeface="Tahoma" pitchFamily="18" charset="0"/>
              </a:rPr>
              <a:t>(2)</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4" name="AutoShape 2"/>
          <p:cNvSpPr>
            <a:spLocks noChangeArrowheads="1"/>
          </p:cNvSpPr>
          <p:nvPr/>
        </p:nvSpPr>
        <p:spPr bwMode="auto">
          <a:xfrm flipV="1">
            <a:off x="0" y="5168900"/>
            <a:ext cx="6604000" cy="1524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360 w 21600"/>
              <a:gd name="T13" fmla="*/ 3360 h 21600"/>
              <a:gd name="T14" fmla="*/ 18240 w 21600"/>
              <a:gd name="T15" fmla="*/ 18240 h 21600"/>
            </a:gdLst>
            <a:ahLst/>
            <a:cxnLst>
              <a:cxn ang="T8">
                <a:pos x="T0" y="T1"/>
              </a:cxn>
              <a:cxn ang="T9">
                <a:pos x="T2" y="T3"/>
              </a:cxn>
              <a:cxn ang="T10">
                <a:pos x="T4" y="T5"/>
              </a:cxn>
              <a:cxn ang="T11">
                <a:pos x="T6" y="T7"/>
              </a:cxn>
            </a:cxnLst>
            <a:rect l="T12" t="T13" r="T14" b="T15"/>
            <a:pathLst>
              <a:path w="21600" h="21600">
                <a:moveTo>
                  <a:pt x="0" y="0"/>
                </a:moveTo>
                <a:lnTo>
                  <a:pt x="3120" y="21600"/>
                </a:lnTo>
                <a:lnTo>
                  <a:pt x="18480" y="21600"/>
                </a:lnTo>
                <a:lnTo>
                  <a:pt x="21600" y="0"/>
                </a:lnTo>
                <a:close/>
              </a:path>
            </a:pathLst>
          </a:custGeom>
          <a:gradFill rotWithShape="0">
            <a:gsLst>
              <a:gs pos="0">
                <a:srgbClr val="184718"/>
              </a:gs>
              <a:gs pos="100000">
                <a:srgbClr val="339933"/>
              </a:gs>
            </a:gsLst>
            <a:lin ang="5400000" scaled="1"/>
          </a:gradFill>
          <a:ln w="9525">
            <a:solidFill>
              <a:schemeClr val="tx1"/>
            </a:solidFill>
            <a:miter lim="800000"/>
            <a:headEnd/>
            <a:tailEnd/>
          </a:ln>
        </p:spPr>
        <p:txBody>
          <a:bodyPr wrap="none" anchor="ctr"/>
          <a:lstStyle/>
          <a:p>
            <a:endParaRPr lang="es-ES"/>
          </a:p>
        </p:txBody>
      </p:sp>
      <p:sp>
        <p:nvSpPr>
          <p:cNvPr id="49155" name="Text Box 3"/>
          <p:cNvSpPr txBox="1">
            <a:spLocks noChangeArrowheads="1"/>
          </p:cNvSpPr>
          <p:nvPr/>
        </p:nvSpPr>
        <p:spPr bwMode="auto">
          <a:xfrm>
            <a:off x="6499225" y="2968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endParaRPr lang="en-GB" sz="2000">
              <a:solidFill>
                <a:srgbClr val="99CCFF"/>
              </a:solidFill>
              <a:latin typeface="Comic Sans MS" charset="0"/>
            </a:endParaRPr>
          </a:p>
        </p:txBody>
      </p:sp>
      <p:grpSp>
        <p:nvGrpSpPr>
          <p:cNvPr id="49156" name="Group 4"/>
          <p:cNvGrpSpPr>
            <a:grpSpLocks/>
          </p:cNvGrpSpPr>
          <p:nvPr/>
        </p:nvGrpSpPr>
        <p:grpSpPr bwMode="auto">
          <a:xfrm>
            <a:off x="1520825" y="354013"/>
            <a:ext cx="1743075" cy="915987"/>
            <a:chOff x="958" y="223"/>
            <a:chExt cx="1098" cy="577"/>
          </a:xfrm>
        </p:grpSpPr>
        <p:sp>
          <p:nvSpPr>
            <p:cNvPr id="49189" name="Text Box 5"/>
            <p:cNvSpPr txBox="1">
              <a:spLocks noChangeArrowheads="1"/>
            </p:cNvSpPr>
            <p:nvPr/>
          </p:nvSpPr>
          <p:spPr bwMode="auto">
            <a:xfrm>
              <a:off x="958" y="223"/>
              <a:ext cx="755"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lang="en-US" sz="2000" b="1">
                  <a:solidFill>
                    <a:schemeClr val="bg1"/>
                  </a:solidFill>
                  <a:latin typeface="Arial" charset="0"/>
                </a:rPr>
                <a:t>Gamma-</a:t>
              </a:r>
            </a:p>
            <a:p>
              <a:pPr eaLnBrk="1" hangingPunct="1"/>
              <a:r>
                <a:rPr lang="en-US" sz="2000" b="1">
                  <a:solidFill>
                    <a:schemeClr val="bg1"/>
                  </a:solidFill>
                  <a:latin typeface="Arial" charset="0"/>
                </a:rPr>
                <a:t>ray</a:t>
              </a:r>
              <a:endParaRPr lang="de-DE" sz="2000" b="1">
                <a:solidFill>
                  <a:schemeClr val="bg1"/>
                </a:solidFill>
                <a:latin typeface="Arial" charset="0"/>
              </a:endParaRPr>
            </a:p>
          </p:txBody>
        </p:sp>
        <p:sp>
          <p:nvSpPr>
            <p:cNvPr id="49190" name="Line 6"/>
            <p:cNvSpPr>
              <a:spLocks noChangeShapeType="1"/>
            </p:cNvSpPr>
            <p:nvPr/>
          </p:nvSpPr>
          <p:spPr bwMode="auto">
            <a:xfrm>
              <a:off x="2056" y="224"/>
              <a:ext cx="0" cy="576"/>
            </a:xfrm>
            <a:prstGeom prst="line">
              <a:avLst/>
            </a:prstGeom>
            <a:noFill/>
            <a:ln w="3175">
              <a:solidFill>
                <a:srgbClr val="EAEAEA"/>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9157" name="Group 7"/>
          <p:cNvGrpSpPr>
            <a:grpSpLocks/>
          </p:cNvGrpSpPr>
          <p:nvPr/>
        </p:nvGrpSpPr>
        <p:grpSpPr bwMode="auto">
          <a:xfrm>
            <a:off x="1495425" y="1317625"/>
            <a:ext cx="4638675" cy="4410075"/>
            <a:chOff x="942" y="830"/>
            <a:chExt cx="2922" cy="2778"/>
          </a:xfrm>
        </p:grpSpPr>
        <p:sp>
          <p:nvSpPr>
            <p:cNvPr id="49184" name="Line 8"/>
            <p:cNvSpPr>
              <a:spLocks noChangeShapeType="1"/>
            </p:cNvSpPr>
            <p:nvPr/>
          </p:nvSpPr>
          <p:spPr bwMode="auto">
            <a:xfrm>
              <a:off x="3496" y="1344"/>
              <a:ext cx="0" cy="2264"/>
            </a:xfrm>
            <a:prstGeom prst="line">
              <a:avLst/>
            </a:prstGeom>
            <a:noFill/>
            <a:ln w="952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85" name="Text Box 9"/>
            <p:cNvSpPr txBox="1">
              <a:spLocks noChangeArrowheads="1"/>
            </p:cNvSpPr>
            <p:nvPr/>
          </p:nvSpPr>
          <p:spPr bwMode="auto">
            <a:xfrm>
              <a:off x="3158" y="1071"/>
              <a:ext cx="7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lang="en-US" sz="2000" b="1">
                  <a:solidFill>
                    <a:schemeClr val="bg1"/>
                  </a:solidFill>
                  <a:latin typeface="Arial" charset="0"/>
                </a:rPr>
                <a:t>~ 10 km</a:t>
              </a:r>
              <a:endParaRPr lang="de-DE" sz="2000" b="1" baseline="30000">
                <a:solidFill>
                  <a:schemeClr val="bg1"/>
                </a:solidFill>
                <a:latin typeface="Arial" charset="0"/>
              </a:endParaRPr>
            </a:p>
          </p:txBody>
        </p:sp>
        <p:grpSp>
          <p:nvGrpSpPr>
            <p:cNvPr id="49186" name="Group 10"/>
            <p:cNvGrpSpPr>
              <a:grpSpLocks/>
            </p:cNvGrpSpPr>
            <p:nvPr/>
          </p:nvGrpSpPr>
          <p:grpSpPr bwMode="auto">
            <a:xfrm>
              <a:off x="942" y="830"/>
              <a:ext cx="1426" cy="1043"/>
              <a:chOff x="942" y="830"/>
              <a:chExt cx="1426" cy="1043"/>
            </a:xfrm>
          </p:grpSpPr>
          <p:pic>
            <p:nvPicPr>
              <p:cNvPr id="49187" name="Picture 11" descr="view_yz_004"/>
              <p:cNvPicPr>
                <a:picLocks noChangeAspect="1" noChangeArrowheads="1"/>
              </p:cNvPicPr>
              <p:nvPr/>
            </p:nvPicPr>
            <p:blipFill>
              <a:blip r:embed="rId3">
                <a:extLst>
                  <a:ext uri="{28A0092B-C50C-407E-A947-70E740481C1C}">
                    <a14:useLocalDpi xmlns:a14="http://schemas.microsoft.com/office/drawing/2010/main" val="0"/>
                  </a:ext>
                </a:extLst>
              </a:blip>
              <a:srcRect l="37279" t="23026" r="33728"/>
              <a:stretch>
                <a:fillRect/>
              </a:stretch>
            </p:blipFill>
            <p:spPr bwMode="auto">
              <a:xfrm>
                <a:off x="1816" y="830"/>
                <a:ext cx="552" cy="1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88" name="Text Box 12"/>
              <p:cNvSpPr txBox="1">
                <a:spLocks noChangeArrowheads="1"/>
              </p:cNvSpPr>
              <p:nvPr/>
            </p:nvSpPr>
            <p:spPr bwMode="auto">
              <a:xfrm>
                <a:off x="942" y="1023"/>
                <a:ext cx="693"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lang="en-US" sz="2000" b="1">
                    <a:solidFill>
                      <a:schemeClr val="bg1"/>
                    </a:solidFill>
                    <a:latin typeface="Arial" charset="0"/>
                  </a:rPr>
                  <a:t>Particle</a:t>
                </a:r>
              </a:p>
              <a:p>
                <a:pPr eaLnBrk="1" hangingPunct="1"/>
                <a:r>
                  <a:rPr lang="en-US" sz="2000" b="1">
                    <a:solidFill>
                      <a:schemeClr val="bg1"/>
                    </a:solidFill>
                    <a:latin typeface="Arial" charset="0"/>
                  </a:rPr>
                  <a:t>shower</a:t>
                </a:r>
                <a:endParaRPr lang="de-DE" sz="2000" b="1">
                  <a:solidFill>
                    <a:schemeClr val="bg1"/>
                  </a:solidFill>
                  <a:latin typeface="Arial" charset="0"/>
                </a:endParaRPr>
              </a:p>
            </p:txBody>
          </p:sp>
        </p:grpSp>
      </p:grpSp>
      <p:sp>
        <p:nvSpPr>
          <p:cNvPr id="49158" name="Rectangle 13"/>
          <p:cNvSpPr>
            <a:spLocks noGrp="1" noChangeArrowheads="1"/>
          </p:cNvSpPr>
          <p:nvPr>
            <p:ph type="title" idx="4294967295"/>
          </p:nvPr>
        </p:nvSpPr>
        <p:spPr>
          <a:xfrm>
            <a:off x="6096000" y="457200"/>
            <a:ext cx="3048000" cy="5181600"/>
          </a:xfrm>
        </p:spPr>
        <p:txBody>
          <a:bodyPr/>
          <a:lstStyle/>
          <a:p>
            <a:pPr eaLnBrk="1" hangingPunct="1"/>
            <a:r>
              <a:rPr lang="en-US" sz="3600">
                <a:latin typeface="Tahoma" charset="0"/>
              </a:rPr>
              <a:t>Detection of TeV gamma rays </a:t>
            </a:r>
            <a:r>
              <a:rPr lang="en-US" sz="2800">
                <a:latin typeface="Tahoma" charset="0"/>
              </a:rPr>
              <a:t/>
            </a:r>
            <a:br>
              <a:rPr lang="en-US" sz="2800">
                <a:latin typeface="Tahoma" charset="0"/>
              </a:rPr>
            </a:br>
            <a:r>
              <a:rPr lang="en-US" sz="2800">
                <a:latin typeface="Tahoma" charset="0"/>
              </a:rPr>
              <a:t/>
            </a:r>
            <a:br>
              <a:rPr lang="en-US" sz="2800">
                <a:latin typeface="Tahoma" charset="0"/>
              </a:rPr>
            </a:br>
            <a:r>
              <a:rPr lang="en-US" sz="2800">
                <a:latin typeface="Tahoma" charset="0"/>
              </a:rPr>
              <a:t>using Cherenkov</a:t>
            </a:r>
            <a:br>
              <a:rPr lang="en-US" sz="2800">
                <a:latin typeface="Tahoma" charset="0"/>
              </a:rPr>
            </a:br>
            <a:r>
              <a:rPr lang="en-US" sz="2800">
                <a:latin typeface="Tahoma" charset="0"/>
              </a:rPr>
              <a:t>telescopes</a:t>
            </a:r>
            <a:endParaRPr lang="en-GB" sz="3600">
              <a:latin typeface="Tahoma" charset="0"/>
            </a:endParaRPr>
          </a:p>
        </p:txBody>
      </p:sp>
      <p:grpSp>
        <p:nvGrpSpPr>
          <p:cNvPr id="49159" name="Group 14"/>
          <p:cNvGrpSpPr>
            <a:grpSpLocks/>
          </p:cNvGrpSpPr>
          <p:nvPr/>
        </p:nvGrpSpPr>
        <p:grpSpPr bwMode="auto">
          <a:xfrm>
            <a:off x="977900" y="2489200"/>
            <a:ext cx="4610100" cy="4000500"/>
            <a:chOff x="616" y="1568"/>
            <a:chExt cx="2904" cy="2520"/>
          </a:xfrm>
        </p:grpSpPr>
        <p:sp>
          <p:nvSpPr>
            <p:cNvPr id="49176" name="AutoShape 15"/>
            <p:cNvSpPr>
              <a:spLocks noChangeArrowheads="1"/>
            </p:cNvSpPr>
            <p:nvPr/>
          </p:nvSpPr>
          <p:spPr bwMode="auto">
            <a:xfrm>
              <a:off x="616" y="1568"/>
              <a:ext cx="2904" cy="2160"/>
            </a:xfrm>
            <a:prstGeom prst="triangle">
              <a:avLst>
                <a:gd name="adj" fmla="val 50000"/>
              </a:avLst>
            </a:prstGeom>
            <a:gradFill rotWithShape="0">
              <a:gsLst>
                <a:gs pos="0">
                  <a:srgbClr val="99CC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sp>
          <p:nvSpPr>
            <p:cNvPr id="49177" name="Oval 16"/>
            <p:cNvSpPr>
              <a:spLocks noChangeArrowheads="1"/>
            </p:cNvSpPr>
            <p:nvPr/>
          </p:nvSpPr>
          <p:spPr bwMode="auto">
            <a:xfrm>
              <a:off x="624" y="3384"/>
              <a:ext cx="2896" cy="704"/>
            </a:xfrm>
            <a:prstGeom prst="ellipse">
              <a:avLst/>
            </a:prstGeom>
            <a:gradFill rotWithShape="0">
              <a:gsLst>
                <a:gs pos="0">
                  <a:srgbClr val="0066FF"/>
                </a:gs>
                <a:gs pos="100000">
                  <a:srgbClr val="3399FF"/>
                </a:gs>
              </a:gsLst>
              <a:lin ang="5400000" scaled="1"/>
            </a:gra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p>
              <a:endParaRPr lang="es-ES"/>
            </a:p>
          </p:txBody>
        </p:sp>
        <p:sp>
          <p:nvSpPr>
            <p:cNvPr id="49178" name="Line 17"/>
            <p:cNvSpPr>
              <a:spLocks noChangeShapeType="1"/>
            </p:cNvSpPr>
            <p:nvPr/>
          </p:nvSpPr>
          <p:spPr bwMode="auto">
            <a:xfrm>
              <a:off x="2056" y="1664"/>
              <a:ext cx="0" cy="2014"/>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49179" name="Arc 18"/>
            <p:cNvSpPr>
              <a:spLocks/>
            </p:cNvSpPr>
            <p:nvPr/>
          </p:nvSpPr>
          <p:spPr bwMode="auto">
            <a:xfrm flipV="1">
              <a:off x="2080" y="1776"/>
              <a:ext cx="318" cy="456"/>
            </a:xfrm>
            <a:custGeom>
              <a:avLst/>
              <a:gdLst>
                <a:gd name="T0" fmla="*/ 0 w 15074"/>
                <a:gd name="T1" fmla="*/ 0 h 21600"/>
                <a:gd name="T2" fmla="*/ 0 w 15074"/>
                <a:gd name="T3" fmla="*/ 0 h 21600"/>
                <a:gd name="T4" fmla="*/ 0 w 15074"/>
                <a:gd name="T5" fmla="*/ 0 h 21600"/>
                <a:gd name="T6" fmla="*/ 0 60000 65536"/>
                <a:gd name="T7" fmla="*/ 0 60000 65536"/>
                <a:gd name="T8" fmla="*/ 0 60000 65536"/>
                <a:gd name="T9" fmla="*/ 0 w 15074"/>
                <a:gd name="T10" fmla="*/ 0 h 21600"/>
                <a:gd name="T11" fmla="*/ 15074 w 15074"/>
                <a:gd name="T12" fmla="*/ 21600 h 21600"/>
              </a:gdLst>
              <a:ahLst/>
              <a:cxnLst>
                <a:cxn ang="T6">
                  <a:pos x="T0" y="T1"/>
                </a:cxn>
                <a:cxn ang="T7">
                  <a:pos x="T2" y="T3"/>
                </a:cxn>
                <a:cxn ang="T8">
                  <a:pos x="T4" y="T5"/>
                </a:cxn>
              </a:cxnLst>
              <a:rect l="T9" t="T10" r="T11" b="T12"/>
              <a:pathLst>
                <a:path w="15074" h="21600" fill="none" extrusionOk="0">
                  <a:moveTo>
                    <a:pt x="-1" y="0"/>
                  </a:moveTo>
                  <a:cubicBezTo>
                    <a:pt x="5631" y="0"/>
                    <a:pt x="11040" y="2199"/>
                    <a:pt x="15074" y="6129"/>
                  </a:cubicBezTo>
                </a:path>
                <a:path w="15074" h="21600" stroke="0" extrusionOk="0">
                  <a:moveTo>
                    <a:pt x="-1" y="0"/>
                  </a:moveTo>
                  <a:cubicBezTo>
                    <a:pt x="5631" y="0"/>
                    <a:pt x="11040" y="2199"/>
                    <a:pt x="15074" y="6129"/>
                  </a:cubicBezTo>
                  <a:lnTo>
                    <a:pt x="0" y="2160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ES"/>
            </a:p>
          </p:txBody>
        </p:sp>
        <p:sp>
          <p:nvSpPr>
            <p:cNvPr id="49180" name="Text Box 19"/>
            <p:cNvSpPr txBox="1">
              <a:spLocks noChangeArrowheads="1"/>
            </p:cNvSpPr>
            <p:nvPr/>
          </p:nvSpPr>
          <p:spPr bwMode="auto">
            <a:xfrm>
              <a:off x="2054" y="1919"/>
              <a:ext cx="31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lang="en-US" sz="1400" b="1">
                  <a:latin typeface="Arial" charset="0"/>
                </a:rPr>
                <a:t>~ 1</a:t>
              </a:r>
              <a:r>
                <a:rPr lang="en-US" sz="1400" b="1" baseline="30000">
                  <a:latin typeface="Arial" charset="0"/>
                </a:rPr>
                <a:t>o</a:t>
              </a:r>
              <a:endParaRPr lang="de-DE" sz="1400" b="1" baseline="30000">
                <a:latin typeface="Arial" charset="0"/>
              </a:endParaRPr>
            </a:p>
          </p:txBody>
        </p:sp>
        <p:sp>
          <p:nvSpPr>
            <p:cNvPr id="49181" name="Text Box 20"/>
            <p:cNvSpPr txBox="1">
              <a:spLocks noChangeArrowheads="1"/>
            </p:cNvSpPr>
            <p:nvPr/>
          </p:nvSpPr>
          <p:spPr bwMode="auto">
            <a:xfrm rot="-3266713">
              <a:off x="568" y="2469"/>
              <a:ext cx="132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lang="en-US" sz="2000" b="1">
                  <a:solidFill>
                    <a:schemeClr val="bg1"/>
                  </a:solidFill>
                  <a:latin typeface="Arial" charset="0"/>
                </a:rPr>
                <a:t>Cherenkov light</a:t>
              </a:r>
              <a:endParaRPr lang="de-DE" sz="2000" b="1" baseline="30000">
                <a:solidFill>
                  <a:schemeClr val="bg1"/>
                </a:solidFill>
                <a:latin typeface="Arial" charset="0"/>
              </a:endParaRPr>
            </a:p>
          </p:txBody>
        </p:sp>
        <p:sp>
          <p:nvSpPr>
            <p:cNvPr id="49182" name="Line 21"/>
            <p:cNvSpPr>
              <a:spLocks noChangeShapeType="1"/>
            </p:cNvSpPr>
            <p:nvPr/>
          </p:nvSpPr>
          <p:spPr bwMode="auto">
            <a:xfrm>
              <a:off x="704" y="3704"/>
              <a:ext cx="12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83" name="Text Box 22"/>
            <p:cNvSpPr txBox="1">
              <a:spLocks noChangeArrowheads="1"/>
            </p:cNvSpPr>
            <p:nvPr/>
          </p:nvSpPr>
          <p:spPr bwMode="auto">
            <a:xfrm>
              <a:off x="1094" y="3527"/>
              <a:ext cx="52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lang="en-US" sz="1400" b="1">
                  <a:latin typeface="Arial" charset="0"/>
                </a:rPr>
                <a:t>~ 120 m</a:t>
              </a:r>
              <a:endParaRPr lang="de-DE" sz="1400" b="1" baseline="30000">
                <a:latin typeface="Arial" charset="0"/>
              </a:endParaRPr>
            </a:p>
          </p:txBody>
        </p:sp>
      </p:grpSp>
      <p:sp>
        <p:nvSpPr>
          <p:cNvPr id="784407" name="Freeform 23"/>
          <p:cNvSpPr>
            <a:spLocks/>
          </p:cNvSpPr>
          <p:nvPr/>
        </p:nvSpPr>
        <p:spPr bwMode="auto">
          <a:xfrm>
            <a:off x="3286125" y="2438400"/>
            <a:ext cx="993775" cy="3206750"/>
          </a:xfrm>
          <a:custGeom>
            <a:avLst/>
            <a:gdLst>
              <a:gd name="T0" fmla="*/ 0 w 626"/>
              <a:gd name="T1" fmla="*/ 0 h 2020"/>
              <a:gd name="T2" fmla="*/ 400703993 w 626"/>
              <a:gd name="T3" fmla="*/ 2147483647 h 2020"/>
              <a:gd name="T4" fmla="*/ 1577617594 w 626"/>
              <a:gd name="T5" fmla="*/ 2147483647 h 2020"/>
              <a:gd name="T6" fmla="*/ 0 w 626"/>
              <a:gd name="T7" fmla="*/ 0 h 2020"/>
              <a:gd name="T8" fmla="*/ 0 60000 65536"/>
              <a:gd name="T9" fmla="*/ 0 60000 65536"/>
              <a:gd name="T10" fmla="*/ 0 60000 65536"/>
              <a:gd name="T11" fmla="*/ 0 60000 65536"/>
              <a:gd name="T12" fmla="*/ 0 w 626"/>
              <a:gd name="T13" fmla="*/ 0 h 2020"/>
              <a:gd name="T14" fmla="*/ 626 w 626"/>
              <a:gd name="T15" fmla="*/ 2020 h 2020"/>
            </a:gdLst>
            <a:ahLst/>
            <a:cxnLst>
              <a:cxn ang="T8">
                <a:pos x="T0" y="T1"/>
              </a:cxn>
              <a:cxn ang="T9">
                <a:pos x="T2" y="T3"/>
              </a:cxn>
              <a:cxn ang="T10">
                <a:pos x="T4" y="T5"/>
              </a:cxn>
              <a:cxn ang="T11">
                <a:pos x="T6" y="T7"/>
              </a:cxn>
            </a:cxnLst>
            <a:rect l="T12" t="T13" r="T14" b="T15"/>
            <a:pathLst>
              <a:path w="626" h="2020">
                <a:moveTo>
                  <a:pt x="0" y="0"/>
                </a:moveTo>
                <a:lnTo>
                  <a:pt x="159" y="2020"/>
                </a:lnTo>
                <a:lnTo>
                  <a:pt x="626" y="2012"/>
                </a:lnTo>
                <a:lnTo>
                  <a:pt x="0" y="0"/>
                </a:lnTo>
                <a:close/>
              </a:path>
            </a:pathLst>
          </a:custGeom>
          <a:gradFill rotWithShape="0">
            <a:gsLst>
              <a:gs pos="0">
                <a:srgbClr val="3399FF"/>
              </a:gs>
              <a:gs pos="100000">
                <a:srgbClr val="00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784408" name="Freeform 24"/>
          <p:cNvSpPr>
            <a:spLocks/>
          </p:cNvSpPr>
          <p:nvPr/>
        </p:nvSpPr>
        <p:spPr bwMode="auto">
          <a:xfrm>
            <a:off x="3551238" y="4864100"/>
            <a:ext cx="755650" cy="808038"/>
          </a:xfrm>
          <a:custGeom>
            <a:avLst/>
            <a:gdLst>
              <a:gd name="T0" fmla="*/ 0 w 476"/>
              <a:gd name="T1" fmla="*/ 1262599950 h 509"/>
              <a:gd name="T2" fmla="*/ 672882538 w 476"/>
              <a:gd name="T3" fmla="*/ 0 h 509"/>
              <a:gd name="T4" fmla="*/ 1199594464 w 476"/>
              <a:gd name="T5" fmla="*/ 1282761208 h 509"/>
              <a:gd name="T6" fmla="*/ 0 w 476"/>
              <a:gd name="T7" fmla="*/ 1262599950 h 509"/>
              <a:gd name="T8" fmla="*/ 0 60000 65536"/>
              <a:gd name="T9" fmla="*/ 0 60000 65536"/>
              <a:gd name="T10" fmla="*/ 0 60000 65536"/>
              <a:gd name="T11" fmla="*/ 0 60000 65536"/>
              <a:gd name="T12" fmla="*/ 0 w 476"/>
              <a:gd name="T13" fmla="*/ 0 h 509"/>
              <a:gd name="T14" fmla="*/ 476 w 476"/>
              <a:gd name="T15" fmla="*/ 509 h 509"/>
            </a:gdLst>
            <a:ahLst/>
            <a:cxnLst>
              <a:cxn ang="T8">
                <a:pos x="T0" y="T1"/>
              </a:cxn>
              <a:cxn ang="T9">
                <a:pos x="T2" y="T3"/>
              </a:cxn>
              <a:cxn ang="T10">
                <a:pos x="T4" y="T5"/>
              </a:cxn>
              <a:cxn ang="T11">
                <a:pos x="T6" y="T7"/>
              </a:cxn>
            </a:cxnLst>
            <a:rect l="T12" t="T13" r="T14" b="T15"/>
            <a:pathLst>
              <a:path w="476" h="509">
                <a:moveTo>
                  <a:pt x="0" y="501"/>
                </a:moveTo>
                <a:lnTo>
                  <a:pt x="267" y="0"/>
                </a:lnTo>
                <a:lnTo>
                  <a:pt x="476" y="509"/>
                </a:lnTo>
                <a:lnTo>
                  <a:pt x="0" y="501"/>
                </a:lnTo>
                <a:close/>
              </a:path>
            </a:pathLst>
          </a:custGeom>
          <a:gradFill rotWithShape="0">
            <a:gsLst>
              <a:gs pos="0">
                <a:schemeClr val="tx2"/>
              </a:gs>
              <a:gs pos="100000">
                <a:srgbClr val="0066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grpSp>
        <p:nvGrpSpPr>
          <p:cNvPr id="6" name="Group 25"/>
          <p:cNvGrpSpPr>
            <a:grpSpLocks/>
          </p:cNvGrpSpPr>
          <p:nvPr/>
        </p:nvGrpSpPr>
        <p:grpSpPr bwMode="auto">
          <a:xfrm>
            <a:off x="3509963" y="4730750"/>
            <a:ext cx="787400" cy="1398588"/>
            <a:chOff x="2385" y="3172"/>
            <a:chExt cx="313" cy="556"/>
          </a:xfrm>
        </p:grpSpPr>
        <p:sp>
          <p:nvSpPr>
            <p:cNvPr id="49164" name="Oval 26"/>
            <p:cNvSpPr>
              <a:spLocks noChangeArrowheads="1"/>
            </p:cNvSpPr>
            <p:nvPr/>
          </p:nvSpPr>
          <p:spPr bwMode="auto">
            <a:xfrm rot="-38004">
              <a:off x="2445" y="3552"/>
              <a:ext cx="209" cy="43"/>
            </a:xfrm>
            <a:prstGeom prst="ellipse">
              <a:avLst/>
            </a:prstGeom>
            <a:solidFill>
              <a:schemeClr val="bg1"/>
            </a:solidFill>
            <a:ln w="9525">
              <a:solidFill>
                <a:schemeClr val="tx1"/>
              </a:solidFill>
              <a:round/>
              <a:headEnd/>
              <a:tailEnd/>
            </a:ln>
          </p:spPr>
          <p:txBody>
            <a:bodyPr wrap="none" anchor="ctr"/>
            <a:lstStyle/>
            <a:p>
              <a:endParaRPr lang="es-ES"/>
            </a:p>
          </p:txBody>
        </p:sp>
        <p:sp>
          <p:nvSpPr>
            <p:cNvPr id="49165" name="Oval 27"/>
            <p:cNvSpPr>
              <a:spLocks noChangeArrowheads="1"/>
            </p:cNvSpPr>
            <p:nvPr/>
          </p:nvSpPr>
          <p:spPr bwMode="auto">
            <a:xfrm rot="-38004">
              <a:off x="2414" y="3525"/>
              <a:ext cx="266" cy="58"/>
            </a:xfrm>
            <a:prstGeom prst="ellipse">
              <a:avLst/>
            </a:prstGeom>
            <a:solidFill>
              <a:schemeClr val="bg1"/>
            </a:solidFill>
            <a:ln w="9525">
              <a:solidFill>
                <a:schemeClr val="tx1"/>
              </a:solidFill>
              <a:round/>
              <a:headEnd/>
              <a:tailEnd/>
            </a:ln>
          </p:spPr>
          <p:txBody>
            <a:bodyPr wrap="none" anchor="ctr"/>
            <a:lstStyle/>
            <a:p>
              <a:endParaRPr lang="es-ES"/>
            </a:p>
          </p:txBody>
        </p:sp>
        <p:sp>
          <p:nvSpPr>
            <p:cNvPr id="49166" name="Oval 28"/>
            <p:cNvSpPr>
              <a:spLocks noChangeArrowheads="1"/>
            </p:cNvSpPr>
            <p:nvPr/>
          </p:nvSpPr>
          <p:spPr bwMode="auto">
            <a:xfrm rot="-38004">
              <a:off x="2390" y="3519"/>
              <a:ext cx="308" cy="52"/>
            </a:xfrm>
            <a:prstGeom prst="ellipse">
              <a:avLst/>
            </a:prstGeom>
            <a:solidFill>
              <a:schemeClr val="bg1"/>
            </a:solidFill>
            <a:ln w="9525">
              <a:solidFill>
                <a:schemeClr val="tx1"/>
              </a:solidFill>
              <a:round/>
              <a:headEnd/>
              <a:tailEnd/>
            </a:ln>
          </p:spPr>
          <p:txBody>
            <a:bodyPr wrap="none" anchor="ctr"/>
            <a:lstStyle/>
            <a:p>
              <a:endParaRPr lang="es-ES"/>
            </a:p>
          </p:txBody>
        </p:sp>
        <p:sp>
          <p:nvSpPr>
            <p:cNvPr id="49167" name="AutoShape 29"/>
            <p:cNvSpPr>
              <a:spLocks noChangeArrowheads="1"/>
            </p:cNvSpPr>
            <p:nvPr/>
          </p:nvSpPr>
          <p:spPr bwMode="auto">
            <a:xfrm rot="-38004">
              <a:off x="2504" y="3172"/>
              <a:ext cx="89" cy="67"/>
            </a:xfrm>
            <a:prstGeom prst="can">
              <a:avLst>
                <a:gd name="adj" fmla="val 25000"/>
              </a:avLst>
            </a:prstGeom>
            <a:solidFill>
              <a:schemeClr val="bg1"/>
            </a:solidFill>
            <a:ln w="9525">
              <a:solidFill>
                <a:schemeClr val="tx1"/>
              </a:solidFill>
              <a:round/>
              <a:headEnd/>
              <a:tailEnd/>
            </a:ln>
          </p:spPr>
          <p:txBody>
            <a:bodyPr wrap="none" anchor="ctr"/>
            <a:lstStyle/>
            <a:p>
              <a:endParaRPr lang="es-ES"/>
            </a:p>
          </p:txBody>
        </p:sp>
        <p:sp>
          <p:nvSpPr>
            <p:cNvPr id="49168" name="Line 30"/>
            <p:cNvSpPr>
              <a:spLocks noChangeShapeType="1"/>
            </p:cNvSpPr>
            <p:nvPr/>
          </p:nvSpPr>
          <p:spPr bwMode="auto">
            <a:xfrm rot="21561996" flipV="1">
              <a:off x="2385" y="3226"/>
              <a:ext cx="119" cy="3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69" name="Line 31"/>
            <p:cNvSpPr>
              <a:spLocks noChangeShapeType="1"/>
            </p:cNvSpPr>
            <p:nvPr/>
          </p:nvSpPr>
          <p:spPr bwMode="auto">
            <a:xfrm rot="-38004" flipH="1" flipV="1">
              <a:off x="2546" y="3230"/>
              <a:ext cx="1" cy="3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70" name="Line 32"/>
            <p:cNvSpPr>
              <a:spLocks noChangeShapeType="1"/>
            </p:cNvSpPr>
            <p:nvPr/>
          </p:nvSpPr>
          <p:spPr bwMode="auto">
            <a:xfrm rot="-38004" flipH="1" flipV="1">
              <a:off x="2593" y="3233"/>
              <a:ext cx="103" cy="30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71" name="AutoShape 33"/>
            <p:cNvSpPr>
              <a:spLocks noChangeArrowheads="1"/>
            </p:cNvSpPr>
            <p:nvPr/>
          </p:nvSpPr>
          <p:spPr bwMode="auto">
            <a:xfrm>
              <a:off x="2432" y="3643"/>
              <a:ext cx="243" cy="85"/>
            </a:xfrm>
            <a:prstGeom prst="can">
              <a:avLst>
                <a:gd name="adj" fmla="val 50000"/>
              </a:avLst>
            </a:prstGeom>
            <a:solidFill>
              <a:schemeClr val="bg1"/>
            </a:solidFill>
            <a:ln w="9525">
              <a:solidFill>
                <a:schemeClr val="tx1"/>
              </a:solidFill>
              <a:round/>
              <a:headEnd/>
              <a:tailEnd/>
            </a:ln>
          </p:spPr>
          <p:txBody>
            <a:bodyPr wrap="none" anchor="ctr"/>
            <a:lstStyle/>
            <a:p>
              <a:endParaRPr lang="es-ES"/>
            </a:p>
          </p:txBody>
        </p:sp>
        <p:sp>
          <p:nvSpPr>
            <p:cNvPr id="49172" name="Line 34"/>
            <p:cNvSpPr>
              <a:spLocks noChangeShapeType="1"/>
            </p:cNvSpPr>
            <p:nvPr/>
          </p:nvSpPr>
          <p:spPr bwMode="auto">
            <a:xfrm flipV="1">
              <a:off x="2498" y="3581"/>
              <a:ext cx="54"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73" name="Line 35"/>
            <p:cNvSpPr>
              <a:spLocks noChangeShapeType="1"/>
            </p:cNvSpPr>
            <p:nvPr/>
          </p:nvSpPr>
          <p:spPr bwMode="auto">
            <a:xfrm>
              <a:off x="2555" y="3584"/>
              <a:ext cx="47" cy="9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74" name="Line 36"/>
            <p:cNvSpPr>
              <a:spLocks noChangeShapeType="1"/>
            </p:cNvSpPr>
            <p:nvPr/>
          </p:nvSpPr>
          <p:spPr bwMode="auto">
            <a:xfrm flipV="1">
              <a:off x="2492" y="3606"/>
              <a:ext cx="22" cy="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75" name="Line 37"/>
            <p:cNvSpPr>
              <a:spLocks noChangeShapeType="1"/>
            </p:cNvSpPr>
            <p:nvPr/>
          </p:nvSpPr>
          <p:spPr bwMode="auto">
            <a:xfrm flipH="1" flipV="1">
              <a:off x="2582" y="3588"/>
              <a:ext cx="30" cy="5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9163" name="Text Box 38"/>
          <p:cNvSpPr txBox="1">
            <a:spLocks noChangeArrowheads="1"/>
          </p:cNvSpPr>
          <p:nvPr/>
        </p:nvSpPr>
        <p:spPr bwMode="auto">
          <a:xfrm>
            <a:off x="3635375" y="188913"/>
            <a:ext cx="4032250" cy="579437"/>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spcBef>
                <a:spcPct val="50000"/>
              </a:spcBef>
            </a:pPr>
            <a:r>
              <a:rPr lang="en-GB" sz="3200">
                <a:solidFill>
                  <a:srgbClr val="000000"/>
                </a:solidFill>
                <a:latin typeface="Times New Roman" charset="0"/>
              </a:rPr>
              <a:t>Observation Technique</a:t>
            </a:r>
          </a:p>
        </p:txBody>
      </p:sp>
    </p:spTree>
    <p:extLst>
      <p:ext uri="{BB962C8B-B14F-4D97-AF65-F5344CB8AC3E}">
        <p14:creationId xmlns:p14="http://schemas.microsoft.com/office/powerpoint/2010/main" val="753029093"/>
      </p:ext>
    </p:extLst>
  </p:cSld>
  <p:clrMapOvr>
    <a:masterClrMapping/>
  </p:clrMapOvr>
  <p:transition xmlns:p14="http://schemas.microsoft.com/office/powerpoint/2010/main">
    <p:zoom dir="in"/>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84407"/>
                                        </p:tgtEl>
                                        <p:attrNameLst>
                                          <p:attrName>style.visibility</p:attrName>
                                        </p:attrNameLst>
                                      </p:cBhvr>
                                      <p:to>
                                        <p:strVal val="visible"/>
                                      </p:to>
                                    </p:set>
                                    <p:animEffect transition="in" filter="wipe(up)">
                                      <p:cBhvr>
                                        <p:cTn id="12" dur="500"/>
                                        <p:tgtEl>
                                          <p:spTgt spid="784407"/>
                                        </p:tgtEl>
                                      </p:cBhvr>
                                    </p:animEffect>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784408"/>
                                        </p:tgtEl>
                                        <p:attrNameLst>
                                          <p:attrName>style.visibility</p:attrName>
                                        </p:attrNameLst>
                                      </p:cBhvr>
                                      <p:to>
                                        <p:strVal val="visible"/>
                                      </p:to>
                                    </p:set>
                                    <p:animEffect transition="in" filter="wipe(down)">
                                      <p:cBhvr>
                                        <p:cTn id="16" dur="500"/>
                                        <p:tgtEl>
                                          <p:spTgt spid="7844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407" grpId="0" animBg="1"/>
      <p:bldP spid="78440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33600" y="2895600"/>
            <a:ext cx="5029200" cy="762000"/>
          </a:xfrm>
          <a:solidFill>
            <a:srgbClr val="FFFF00"/>
          </a:solidFill>
        </p:spPr>
        <p:txBody>
          <a:bodyPr>
            <a:normAutofit/>
          </a:bodyPr>
          <a:lstStyle/>
          <a:p>
            <a:r>
              <a:rPr lang="en-GB" dirty="0" smtClean="0"/>
              <a:t>1) INTRODUCTION</a:t>
            </a:r>
            <a:endParaRPr lang="en-GB" dirty="0"/>
          </a:p>
        </p:txBody>
      </p:sp>
    </p:spTree>
    <p:extLst>
      <p:ext uri="{BB962C8B-B14F-4D97-AF65-F5344CB8AC3E}">
        <p14:creationId xmlns:p14="http://schemas.microsoft.com/office/powerpoint/2010/main" val="1598869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AutoShape 2"/>
          <p:cNvSpPr>
            <a:spLocks noChangeArrowheads="1"/>
          </p:cNvSpPr>
          <p:nvPr/>
        </p:nvSpPr>
        <p:spPr bwMode="auto">
          <a:xfrm flipV="1">
            <a:off x="0" y="5168900"/>
            <a:ext cx="6604000" cy="1524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360 w 21600"/>
              <a:gd name="T13" fmla="*/ 3360 h 21600"/>
              <a:gd name="T14" fmla="*/ 18240 w 21600"/>
              <a:gd name="T15" fmla="*/ 18240 h 21600"/>
            </a:gdLst>
            <a:ahLst/>
            <a:cxnLst>
              <a:cxn ang="T8">
                <a:pos x="T0" y="T1"/>
              </a:cxn>
              <a:cxn ang="T9">
                <a:pos x="T2" y="T3"/>
              </a:cxn>
              <a:cxn ang="T10">
                <a:pos x="T4" y="T5"/>
              </a:cxn>
              <a:cxn ang="T11">
                <a:pos x="T6" y="T7"/>
              </a:cxn>
            </a:cxnLst>
            <a:rect l="T12" t="T13" r="T14" b="T15"/>
            <a:pathLst>
              <a:path w="21600" h="21600">
                <a:moveTo>
                  <a:pt x="0" y="0"/>
                </a:moveTo>
                <a:lnTo>
                  <a:pt x="3120" y="21600"/>
                </a:lnTo>
                <a:lnTo>
                  <a:pt x="18480" y="21600"/>
                </a:lnTo>
                <a:lnTo>
                  <a:pt x="21600" y="0"/>
                </a:lnTo>
                <a:close/>
              </a:path>
            </a:pathLst>
          </a:custGeom>
          <a:gradFill rotWithShape="0">
            <a:gsLst>
              <a:gs pos="0">
                <a:srgbClr val="184718"/>
              </a:gs>
              <a:gs pos="100000">
                <a:srgbClr val="339933"/>
              </a:gs>
            </a:gsLst>
            <a:lin ang="5400000" scaled="1"/>
          </a:gradFill>
          <a:ln w="9525">
            <a:solidFill>
              <a:schemeClr val="tx1"/>
            </a:solidFill>
            <a:miter lim="800000"/>
            <a:headEnd/>
            <a:tailEnd/>
          </a:ln>
        </p:spPr>
        <p:txBody>
          <a:bodyPr wrap="none" anchor="ctr"/>
          <a:lstStyle/>
          <a:p>
            <a:endParaRPr lang="es-ES"/>
          </a:p>
        </p:txBody>
      </p:sp>
      <p:grpSp>
        <p:nvGrpSpPr>
          <p:cNvPr id="2" name="Group 3"/>
          <p:cNvGrpSpPr>
            <a:grpSpLocks/>
          </p:cNvGrpSpPr>
          <p:nvPr/>
        </p:nvGrpSpPr>
        <p:grpSpPr bwMode="auto">
          <a:xfrm>
            <a:off x="977900" y="355600"/>
            <a:ext cx="4610100" cy="6134100"/>
            <a:chOff x="616" y="224"/>
            <a:chExt cx="2904" cy="3864"/>
          </a:xfrm>
        </p:grpSpPr>
        <p:grpSp>
          <p:nvGrpSpPr>
            <p:cNvPr id="50207" name="Group 4"/>
            <p:cNvGrpSpPr>
              <a:grpSpLocks/>
            </p:cNvGrpSpPr>
            <p:nvPr/>
          </p:nvGrpSpPr>
          <p:grpSpPr bwMode="auto">
            <a:xfrm>
              <a:off x="616" y="224"/>
              <a:ext cx="2904" cy="3504"/>
              <a:chOff x="616" y="224"/>
              <a:chExt cx="2904" cy="3504"/>
            </a:xfrm>
          </p:grpSpPr>
          <p:sp>
            <p:nvSpPr>
              <p:cNvPr id="50209" name="Line 5"/>
              <p:cNvSpPr>
                <a:spLocks noChangeShapeType="1"/>
              </p:cNvSpPr>
              <p:nvPr/>
            </p:nvSpPr>
            <p:spPr bwMode="auto">
              <a:xfrm>
                <a:off x="2056" y="224"/>
                <a:ext cx="0" cy="576"/>
              </a:xfrm>
              <a:prstGeom prst="line">
                <a:avLst/>
              </a:prstGeom>
              <a:noFill/>
              <a:ln w="3175">
                <a:solidFill>
                  <a:srgbClr val="EAEAEA"/>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50210" name="Picture 6" descr="view_yz_004"/>
              <p:cNvPicPr>
                <a:picLocks noChangeAspect="1" noChangeArrowheads="1"/>
              </p:cNvPicPr>
              <p:nvPr/>
            </p:nvPicPr>
            <p:blipFill>
              <a:blip r:embed="rId3">
                <a:extLst>
                  <a:ext uri="{28A0092B-C50C-407E-A947-70E740481C1C}">
                    <a14:useLocalDpi xmlns:a14="http://schemas.microsoft.com/office/drawing/2010/main" val="0"/>
                  </a:ext>
                </a:extLst>
              </a:blip>
              <a:srcRect l="37279" t="23026" r="33728"/>
              <a:stretch>
                <a:fillRect/>
              </a:stretch>
            </p:blipFill>
            <p:spPr bwMode="auto">
              <a:xfrm>
                <a:off x="1816" y="830"/>
                <a:ext cx="552" cy="1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11" name="AutoShape 7"/>
              <p:cNvSpPr>
                <a:spLocks noChangeArrowheads="1"/>
              </p:cNvSpPr>
              <p:nvPr/>
            </p:nvSpPr>
            <p:spPr bwMode="auto">
              <a:xfrm>
                <a:off x="616" y="1568"/>
                <a:ext cx="2904" cy="2160"/>
              </a:xfrm>
              <a:prstGeom prst="triangle">
                <a:avLst>
                  <a:gd name="adj" fmla="val 50000"/>
                </a:avLst>
              </a:prstGeom>
              <a:gradFill rotWithShape="0">
                <a:gsLst>
                  <a:gs pos="0">
                    <a:srgbClr val="99CC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grpSp>
        <p:sp>
          <p:nvSpPr>
            <p:cNvPr id="50208" name="Oval 8"/>
            <p:cNvSpPr>
              <a:spLocks noChangeArrowheads="1"/>
            </p:cNvSpPr>
            <p:nvPr/>
          </p:nvSpPr>
          <p:spPr bwMode="auto">
            <a:xfrm>
              <a:off x="624" y="3384"/>
              <a:ext cx="2896" cy="704"/>
            </a:xfrm>
            <a:prstGeom prst="ellipse">
              <a:avLst/>
            </a:prstGeom>
            <a:gradFill rotWithShape="0">
              <a:gsLst>
                <a:gs pos="0">
                  <a:srgbClr val="0066FF"/>
                </a:gs>
                <a:gs pos="100000">
                  <a:srgbClr val="3399FF"/>
                </a:gs>
              </a:gsLst>
              <a:lin ang="5400000" scaled="1"/>
            </a:gra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p>
              <a:endParaRPr lang="es-ES"/>
            </a:p>
          </p:txBody>
        </p:sp>
      </p:grpSp>
      <p:grpSp>
        <p:nvGrpSpPr>
          <p:cNvPr id="4" name="Group 9"/>
          <p:cNvGrpSpPr>
            <a:grpSpLocks/>
          </p:cNvGrpSpPr>
          <p:nvPr/>
        </p:nvGrpSpPr>
        <p:grpSpPr bwMode="auto">
          <a:xfrm>
            <a:off x="4267200" y="152400"/>
            <a:ext cx="4799013" cy="4797425"/>
            <a:chOff x="2688" y="96"/>
            <a:chExt cx="3023" cy="3022"/>
          </a:xfrm>
        </p:grpSpPr>
        <p:grpSp>
          <p:nvGrpSpPr>
            <p:cNvPr id="50197" name="Group 10"/>
            <p:cNvGrpSpPr>
              <a:grpSpLocks/>
            </p:cNvGrpSpPr>
            <p:nvPr/>
          </p:nvGrpSpPr>
          <p:grpSpPr bwMode="auto">
            <a:xfrm>
              <a:off x="3168" y="96"/>
              <a:ext cx="2543" cy="2592"/>
              <a:chOff x="3752" y="792"/>
              <a:chExt cx="1912" cy="1920"/>
            </a:xfrm>
          </p:grpSpPr>
          <p:sp>
            <p:nvSpPr>
              <p:cNvPr id="50199" name="Rectangle 11"/>
              <p:cNvSpPr>
                <a:spLocks noChangeArrowheads="1"/>
              </p:cNvSpPr>
              <p:nvPr/>
            </p:nvSpPr>
            <p:spPr bwMode="auto">
              <a:xfrm>
                <a:off x="3752" y="800"/>
                <a:ext cx="1912" cy="1912"/>
              </a:xfrm>
              <a:prstGeom prst="rect">
                <a:avLst/>
              </a:prstGeom>
              <a:solidFill>
                <a:schemeClr val="tx1"/>
              </a:solidFill>
              <a:ln w="9525">
                <a:solidFill>
                  <a:schemeClr val="tx1"/>
                </a:solidFill>
                <a:miter lim="800000"/>
                <a:headEnd/>
                <a:tailEnd/>
              </a:ln>
            </p:spPr>
            <p:txBody>
              <a:bodyPr wrap="none" anchor="ctr"/>
              <a:lstStyle/>
              <a:p>
                <a:endParaRPr lang="es-ES"/>
              </a:p>
            </p:txBody>
          </p:sp>
          <p:pic>
            <p:nvPicPr>
              <p:cNvPr id="50200" name="Picture 12" descr="ev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1" y="890"/>
                <a:ext cx="1696" cy="1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01" name="AutoShape 13"/>
              <p:cNvSpPr>
                <a:spLocks noChangeArrowheads="1"/>
              </p:cNvSpPr>
              <p:nvPr/>
            </p:nvSpPr>
            <p:spPr bwMode="auto">
              <a:xfrm>
                <a:off x="3784" y="792"/>
                <a:ext cx="1872" cy="1912"/>
              </a:xfrm>
              <a:custGeom>
                <a:avLst/>
                <a:gdLst>
                  <a:gd name="T0" fmla="*/ 7 w 21600"/>
                  <a:gd name="T1" fmla="*/ 0 h 21600"/>
                  <a:gd name="T2" fmla="*/ 2 w 21600"/>
                  <a:gd name="T3" fmla="*/ 2 h 21600"/>
                  <a:gd name="T4" fmla="*/ 0 w 21600"/>
                  <a:gd name="T5" fmla="*/ 8 h 21600"/>
                  <a:gd name="T6" fmla="*/ 2 w 21600"/>
                  <a:gd name="T7" fmla="*/ 13 h 21600"/>
                  <a:gd name="T8" fmla="*/ 7 w 21600"/>
                  <a:gd name="T9" fmla="*/ 15 h 21600"/>
                  <a:gd name="T10" fmla="*/ 12 w 21600"/>
                  <a:gd name="T11" fmla="*/ 13 h 21600"/>
                  <a:gd name="T12" fmla="*/ 14 w 21600"/>
                  <a:gd name="T13" fmla="*/ 8 h 21600"/>
                  <a:gd name="T14" fmla="*/ 12 w 21600"/>
                  <a:gd name="T15" fmla="*/ 2 h 21600"/>
                  <a:gd name="T16" fmla="*/ 0 60000 65536"/>
                  <a:gd name="T17" fmla="*/ 0 60000 65536"/>
                  <a:gd name="T18" fmla="*/ 0 60000 65536"/>
                  <a:gd name="T19" fmla="*/ 0 60000 65536"/>
                  <a:gd name="T20" fmla="*/ 0 60000 65536"/>
                  <a:gd name="T21" fmla="*/ 0 60000 65536"/>
                  <a:gd name="T22" fmla="*/ 0 60000 65536"/>
                  <a:gd name="T23" fmla="*/ 0 60000 65536"/>
                  <a:gd name="T24" fmla="*/ 3162 w 21600"/>
                  <a:gd name="T25" fmla="*/ 3163 h 21600"/>
                  <a:gd name="T26" fmla="*/ 18438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492" y="10800"/>
                    </a:moveTo>
                    <a:cubicBezTo>
                      <a:pt x="2492" y="15388"/>
                      <a:pt x="6212" y="19108"/>
                      <a:pt x="10800" y="19108"/>
                    </a:cubicBezTo>
                    <a:cubicBezTo>
                      <a:pt x="15388" y="19108"/>
                      <a:pt x="19108" y="15388"/>
                      <a:pt x="19108" y="10800"/>
                    </a:cubicBezTo>
                    <a:cubicBezTo>
                      <a:pt x="19108" y="6212"/>
                      <a:pt x="15388" y="2492"/>
                      <a:pt x="10800" y="2492"/>
                    </a:cubicBezTo>
                    <a:cubicBezTo>
                      <a:pt x="6212" y="2492"/>
                      <a:pt x="2492" y="6212"/>
                      <a:pt x="2492" y="1080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a:p>
            </p:txBody>
          </p:sp>
          <p:sp>
            <p:nvSpPr>
              <p:cNvPr id="50202" name="Freeform 14"/>
              <p:cNvSpPr>
                <a:spLocks/>
              </p:cNvSpPr>
              <p:nvPr/>
            </p:nvSpPr>
            <p:spPr bwMode="auto">
              <a:xfrm>
                <a:off x="3768" y="856"/>
                <a:ext cx="704" cy="624"/>
              </a:xfrm>
              <a:custGeom>
                <a:avLst/>
                <a:gdLst>
                  <a:gd name="T0" fmla="*/ 0 w 704"/>
                  <a:gd name="T1" fmla="*/ 0 h 624"/>
                  <a:gd name="T2" fmla="*/ 704 w 704"/>
                  <a:gd name="T3" fmla="*/ 8 h 624"/>
                  <a:gd name="T4" fmla="*/ 192 w 704"/>
                  <a:gd name="T5" fmla="*/ 624 h 624"/>
                  <a:gd name="T6" fmla="*/ 40 w 704"/>
                  <a:gd name="T7" fmla="*/ 576 h 624"/>
                  <a:gd name="T8" fmla="*/ 0 w 704"/>
                  <a:gd name="T9" fmla="*/ 0 h 624"/>
                  <a:gd name="T10" fmla="*/ 0 60000 65536"/>
                  <a:gd name="T11" fmla="*/ 0 60000 65536"/>
                  <a:gd name="T12" fmla="*/ 0 60000 65536"/>
                  <a:gd name="T13" fmla="*/ 0 60000 65536"/>
                  <a:gd name="T14" fmla="*/ 0 60000 65536"/>
                  <a:gd name="T15" fmla="*/ 0 w 704"/>
                  <a:gd name="T16" fmla="*/ 0 h 624"/>
                  <a:gd name="T17" fmla="*/ 704 w 704"/>
                  <a:gd name="T18" fmla="*/ 624 h 624"/>
                </a:gdLst>
                <a:ahLst/>
                <a:cxnLst>
                  <a:cxn ang="T10">
                    <a:pos x="T0" y="T1"/>
                  </a:cxn>
                  <a:cxn ang="T11">
                    <a:pos x="T2" y="T3"/>
                  </a:cxn>
                  <a:cxn ang="T12">
                    <a:pos x="T4" y="T5"/>
                  </a:cxn>
                  <a:cxn ang="T13">
                    <a:pos x="T6" y="T7"/>
                  </a:cxn>
                  <a:cxn ang="T14">
                    <a:pos x="T8" y="T9"/>
                  </a:cxn>
                </a:cxnLst>
                <a:rect l="T15" t="T16" r="T17" b="T18"/>
                <a:pathLst>
                  <a:path w="704" h="624">
                    <a:moveTo>
                      <a:pt x="0" y="0"/>
                    </a:moveTo>
                    <a:lnTo>
                      <a:pt x="704" y="8"/>
                    </a:lnTo>
                    <a:lnTo>
                      <a:pt x="192" y="624"/>
                    </a:lnTo>
                    <a:lnTo>
                      <a:pt x="40" y="576"/>
                    </a:lnTo>
                    <a:lnTo>
                      <a:pt x="0" y="0"/>
                    </a:lnTo>
                    <a:close/>
                  </a:path>
                </a:pathLst>
              </a:custGeom>
              <a:solidFill>
                <a:schemeClr val="tx1"/>
              </a:solidFill>
              <a:ln w="9525">
                <a:solidFill>
                  <a:schemeClr val="tx1"/>
                </a:solidFill>
                <a:round/>
                <a:headEnd/>
                <a:tailEnd/>
              </a:ln>
            </p:spPr>
            <p:txBody>
              <a:bodyPr/>
              <a:lstStyle/>
              <a:p>
                <a:endParaRPr lang="es-ES"/>
              </a:p>
            </p:txBody>
          </p:sp>
          <p:sp>
            <p:nvSpPr>
              <p:cNvPr id="50203" name="Freeform 15"/>
              <p:cNvSpPr>
                <a:spLocks/>
              </p:cNvSpPr>
              <p:nvPr/>
            </p:nvSpPr>
            <p:spPr bwMode="auto">
              <a:xfrm flipH="1">
                <a:off x="4928" y="832"/>
                <a:ext cx="704" cy="624"/>
              </a:xfrm>
              <a:custGeom>
                <a:avLst/>
                <a:gdLst>
                  <a:gd name="T0" fmla="*/ 0 w 704"/>
                  <a:gd name="T1" fmla="*/ 0 h 624"/>
                  <a:gd name="T2" fmla="*/ 704 w 704"/>
                  <a:gd name="T3" fmla="*/ 8 h 624"/>
                  <a:gd name="T4" fmla="*/ 192 w 704"/>
                  <a:gd name="T5" fmla="*/ 624 h 624"/>
                  <a:gd name="T6" fmla="*/ 40 w 704"/>
                  <a:gd name="T7" fmla="*/ 576 h 624"/>
                  <a:gd name="T8" fmla="*/ 0 w 704"/>
                  <a:gd name="T9" fmla="*/ 0 h 624"/>
                  <a:gd name="T10" fmla="*/ 0 60000 65536"/>
                  <a:gd name="T11" fmla="*/ 0 60000 65536"/>
                  <a:gd name="T12" fmla="*/ 0 60000 65536"/>
                  <a:gd name="T13" fmla="*/ 0 60000 65536"/>
                  <a:gd name="T14" fmla="*/ 0 60000 65536"/>
                  <a:gd name="T15" fmla="*/ 0 w 704"/>
                  <a:gd name="T16" fmla="*/ 0 h 624"/>
                  <a:gd name="T17" fmla="*/ 704 w 704"/>
                  <a:gd name="T18" fmla="*/ 624 h 624"/>
                </a:gdLst>
                <a:ahLst/>
                <a:cxnLst>
                  <a:cxn ang="T10">
                    <a:pos x="T0" y="T1"/>
                  </a:cxn>
                  <a:cxn ang="T11">
                    <a:pos x="T2" y="T3"/>
                  </a:cxn>
                  <a:cxn ang="T12">
                    <a:pos x="T4" y="T5"/>
                  </a:cxn>
                  <a:cxn ang="T13">
                    <a:pos x="T6" y="T7"/>
                  </a:cxn>
                  <a:cxn ang="T14">
                    <a:pos x="T8" y="T9"/>
                  </a:cxn>
                </a:cxnLst>
                <a:rect l="T15" t="T16" r="T17" b="T18"/>
                <a:pathLst>
                  <a:path w="704" h="624">
                    <a:moveTo>
                      <a:pt x="0" y="0"/>
                    </a:moveTo>
                    <a:lnTo>
                      <a:pt x="704" y="8"/>
                    </a:lnTo>
                    <a:lnTo>
                      <a:pt x="192" y="624"/>
                    </a:lnTo>
                    <a:lnTo>
                      <a:pt x="40" y="576"/>
                    </a:lnTo>
                    <a:lnTo>
                      <a:pt x="0" y="0"/>
                    </a:lnTo>
                    <a:close/>
                  </a:path>
                </a:pathLst>
              </a:custGeom>
              <a:solidFill>
                <a:schemeClr val="tx1"/>
              </a:solidFill>
              <a:ln w="9525">
                <a:solidFill>
                  <a:schemeClr val="tx1"/>
                </a:solidFill>
                <a:round/>
                <a:headEnd/>
                <a:tailEnd/>
              </a:ln>
            </p:spPr>
            <p:txBody>
              <a:bodyPr/>
              <a:lstStyle/>
              <a:p>
                <a:endParaRPr lang="es-ES"/>
              </a:p>
            </p:txBody>
          </p:sp>
          <p:sp>
            <p:nvSpPr>
              <p:cNvPr id="50204" name="Freeform 16"/>
              <p:cNvSpPr>
                <a:spLocks/>
              </p:cNvSpPr>
              <p:nvPr/>
            </p:nvSpPr>
            <p:spPr bwMode="auto">
              <a:xfrm flipV="1">
                <a:off x="3752" y="2040"/>
                <a:ext cx="704" cy="624"/>
              </a:xfrm>
              <a:custGeom>
                <a:avLst/>
                <a:gdLst>
                  <a:gd name="T0" fmla="*/ 0 w 704"/>
                  <a:gd name="T1" fmla="*/ 0 h 624"/>
                  <a:gd name="T2" fmla="*/ 704 w 704"/>
                  <a:gd name="T3" fmla="*/ 8 h 624"/>
                  <a:gd name="T4" fmla="*/ 192 w 704"/>
                  <a:gd name="T5" fmla="*/ 624 h 624"/>
                  <a:gd name="T6" fmla="*/ 40 w 704"/>
                  <a:gd name="T7" fmla="*/ 576 h 624"/>
                  <a:gd name="T8" fmla="*/ 0 w 704"/>
                  <a:gd name="T9" fmla="*/ 0 h 624"/>
                  <a:gd name="T10" fmla="*/ 0 60000 65536"/>
                  <a:gd name="T11" fmla="*/ 0 60000 65536"/>
                  <a:gd name="T12" fmla="*/ 0 60000 65536"/>
                  <a:gd name="T13" fmla="*/ 0 60000 65536"/>
                  <a:gd name="T14" fmla="*/ 0 60000 65536"/>
                  <a:gd name="T15" fmla="*/ 0 w 704"/>
                  <a:gd name="T16" fmla="*/ 0 h 624"/>
                  <a:gd name="T17" fmla="*/ 704 w 704"/>
                  <a:gd name="T18" fmla="*/ 624 h 624"/>
                </a:gdLst>
                <a:ahLst/>
                <a:cxnLst>
                  <a:cxn ang="T10">
                    <a:pos x="T0" y="T1"/>
                  </a:cxn>
                  <a:cxn ang="T11">
                    <a:pos x="T2" y="T3"/>
                  </a:cxn>
                  <a:cxn ang="T12">
                    <a:pos x="T4" y="T5"/>
                  </a:cxn>
                  <a:cxn ang="T13">
                    <a:pos x="T6" y="T7"/>
                  </a:cxn>
                  <a:cxn ang="T14">
                    <a:pos x="T8" y="T9"/>
                  </a:cxn>
                </a:cxnLst>
                <a:rect l="T15" t="T16" r="T17" b="T18"/>
                <a:pathLst>
                  <a:path w="704" h="624">
                    <a:moveTo>
                      <a:pt x="0" y="0"/>
                    </a:moveTo>
                    <a:lnTo>
                      <a:pt x="704" y="8"/>
                    </a:lnTo>
                    <a:lnTo>
                      <a:pt x="192" y="624"/>
                    </a:lnTo>
                    <a:lnTo>
                      <a:pt x="40" y="576"/>
                    </a:lnTo>
                    <a:lnTo>
                      <a:pt x="0" y="0"/>
                    </a:lnTo>
                    <a:close/>
                  </a:path>
                </a:pathLst>
              </a:custGeom>
              <a:solidFill>
                <a:schemeClr val="tx1"/>
              </a:solidFill>
              <a:ln w="9525">
                <a:solidFill>
                  <a:schemeClr val="tx1"/>
                </a:solidFill>
                <a:round/>
                <a:headEnd/>
                <a:tailEnd/>
              </a:ln>
            </p:spPr>
            <p:txBody>
              <a:bodyPr/>
              <a:lstStyle/>
              <a:p>
                <a:endParaRPr lang="es-ES"/>
              </a:p>
            </p:txBody>
          </p:sp>
          <p:sp>
            <p:nvSpPr>
              <p:cNvPr id="50205" name="Freeform 17"/>
              <p:cNvSpPr>
                <a:spLocks/>
              </p:cNvSpPr>
              <p:nvPr/>
            </p:nvSpPr>
            <p:spPr bwMode="auto">
              <a:xfrm flipH="1" flipV="1">
                <a:off x="4960" y="2016"/>
                <a:ext cx="704" cy="624"/>
              </a:xfrm>
              <a:custGeom>
                <a:avLst/>
                <a:gdLst>
                  <a:gd name="T0" fmla="*/ 0 w 704"/>
                  <a:gd name="T1" fmla="*/ 0 h 624"/>
                  <a:gd name="T2" fmla="*/ 704 w 704"/>
                  <a:gd name="T3" fmla="*/ 8 h 624"/>
                  <a:gd name="T4" fmla="*/ 192 w 704"/>
                  <a:gd name="T5" fmla="*/ 624 h 624"/>
                  <a:gd name="T6" fmla="*/ 40 w 704"/>
                  <a:gd name="T7" fmla="*/ 576 h 624"/>
                  <a:gd name="T8" fmla="*/ 0 w 704"/>
                  <a:gd name="T9" fmla="*/ 0 h 624"/>
                  <a:gd name="T10" fmla="*/ 0 60000 65536"/>
                  <a:gd name="T11" fmla="*/ 0 60000 65536"/>
                  <a:gd name="T12" fmla="*/ 0 60000 65536"/>
                  <a:gd name="T13" fmla="*/ 0 60000 65536"/>
                  <a:gd name="T14" fmla="*/ 0 60000 65536"/>
                  <a:gd name="T15" fmla="*/ 0 w 704"/>
                  <a:gd name="T16" fmla="*/ 0 h 624"/>
                  <a:gd name="T17" fmla="*/ 704 w 704"/>
                  <a:gd name="T18" fmla="*/ 624 h 624"/>
                </a:gdLst>
                <a:ahLst/>
                <a:cxnLst>
                  <a:cxn ang="T10">
                    <a:pos x="T0" y="T1"/>
                  </a:cxn>
                  <a:cxn ang="T11">
                    <a:pos x="T2" y="T3"/>
                  </a:cxn>
                  <a:cxn ang="T12">
                    <a:pos x="T4" y="T5"/>
                  </a:cxn>
                  <a:cxn ang="T13">
                    <a:pos x="T6" y="T7"/>
                  </a:cxn>
                  <a:cxn ang="T14">
                    <a:pos x="T8" y="T9"/>
                  </a:cxn>
                </a:cxnLst>
                <a:rect l="T15" t="T16" r="T17" b="T18"/>
                <a:pathLst>
                  <a:path w="704" h="624">
                    <a:moveTo>
                      <a:pt x="0" y="0"/>
                    </a:moveTo>
                    <a:lnTo>
                      <a:pt x="704" y="8"/>
                    </a:lnTo>
                    <a:lnTo>
                      <a:pt x="192" y="624"/>
                    </a:lnTo>
                    <a:lnTo>
                      <a:pt x="40" y="576"/>
                    </a:lnTo>
                    <a:lnTo>
                      <a:pt x="0" y="0"/>
                    </a:lnTo>
                    <a:close/>
                  </a:path>
                </a:pathLst>
              </a:custGeom>
              <a:solidFill>
                <a:schemeClr val="tx1"/>
              </a:solidFill>
              <a:ln w="9525">
                <a:solidFill>
                  <a:schemeClr val="tx1"/>
                </a:solidFill>
                <a:round/>
                <a:headEnd/>
                <a:tailEnd/>
              </a:ln>
            </p:spPr>
            <p:txBody>
              <a:bodyPr/>
              <a:lstStyle/>
              <a:p>
                <a:endParaRPr lang="es-ES"/>
              </a:p>
            </p:txBody>
          </p:sp>
          <p:sp>
            <p:nvSpPr>
              <p:cNvPr id="50206" name="Oval 18"/>
              <p:cNvSpPr>
                <a:spLocks noChangeArrowheads="1"/>
              </p:cNvSpPr>
              <p:nvPr/>
            </p:nvSpPr>
            <p:spPr bwMode="auto">
              <a:xfrm>
                <a:off x="3984" y="1016"/>
                <a:ext cx="1464" cy="1464"/>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ES"/>
              </a:p>
            </p:txBody>
          </p:sp>
        </p:grpSp>
        <p:sp>
          <p:nvSpPr>
            <p:cNvPr id="50198" name="Line 19"/>
            <p:cNvSpPr>
              <a:spLocks noChangeShapeType="1"/>
            </p:cNvSpPr>
            <p:nvPr/>
          </p:nvSpPr>
          <p:spPr bwMode="auto">
            <a:xfrm flipV="1">
              <a:off x="2688" y="2112"/>
              <a:ext cx="1042" cy="1006"/>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786452" name="Rectangle 20"/>
          <p:cNvSpPr>
            <a:spLocks noChangeArrowheads="1"/>
          </p:cNvSpPr>
          <p:nvPr/>
        </p:nvSpPr>
        <p:spPr bwMode="auto">
          <a:xfrm>
            <a:off x="6638925" y="4343400"/>
            <a:ext cx="22447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99CCFF"/>
                </a:solidFill>
                <a:latin typeface="Arial" charset="0"/>
              </a:rPr>
              <a:t>Image intensit</a:t>
            </a:r>
            <a:r>
              <a:rPr lang="de-DE" sz="2000">
                <a:solidFill>
                  <a:srgbClr val="99CCFF"/>
                </a:solidFill>
                <a:latin typeface="Arial" charset="0"/>
              </a:rPr>
              <a:t>y</a:t>
            </a:r>
            <a:endParaRPr lang="en-US" sz="2000">
              <a:solidFill>
                <a:srgbClr val="99CCFF"/>
              </a:solidFill>
              <a:latin typeface="Arial" charset="0"/>
            </a:endParaRPr>
          </a:p>
          <a:p>
            <a:r>
              <a:rPr lang="en-US" sz="2000">
                <a:solidFill>
                  <a:schemeClr val="bg1"/>
                </a:solidFill>
                <a:latin typeface="Arial" charset="0"/>
                <a:sym typeface="Wingdings 3" charset="0"/>
              </a:rPr>
              <a:t> </a:t>
            </a:r>
            <a:r>
              <a:rPr lang="en-US" sz="2000">
                <a:solidFill>
                  <a:schemeClr val="bg1"/>
                </a:solidFill>
                <a:latin typeface="Arial" charset="0"/>
              </a:rPr>
              <a:t>Shower energy</a:t>
            </a:r>
            <a:endParaRPr lang="en-GB" sz="2000">
              <a:solidFill>
                <a:schemeClr val="bg1"/>
              </a:solidFill>
              <a:latin typeface="Arial" charset="0"/>
            </a:endParaRPr>
          </a:p>
        </p:txBody>
      </p:sp>
      <p:sp>
        <p:nvSpPr>
          <p:cNvPr id="786453" name="Rectangle 21"/>
          <p:cNvSpPr>
            <a:spLocks noChangeArrowheads="1"/>
          </p:cNvSpPr>
          <p:nvPr/>
        </p:nvSpPr>
        <p:spPr bwMode="auto">
          <a:xfrm>
            <a:off x="6638925" y="5105400"/>
            <a:ext cx="24288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99CCFF"/>
                </a:solidFill>
                <a:latin typeface="Arial" charset="0"/>
              </a:rPr>
              <a:t>Image orientation</a:t>
            </a:r>
          </a:p>
          <a:p>
            <a:r>
              <a:rPr lang="en-US" sz="2000">
                <a:solidFill>
                  <a:schemeClr val="bg1"/>
                </a:solidFill>
                <a:latin typeface="Arial" charset="0"/>
                <a:sym typeface="Wingdings 3" charset="0"/>
              </a:rPr>
              <a:t> </a:t>
            </a:r>
            <a:r>
              <a:rPr lang="en-US" sz="2000">
                <a:solidFill>
                  <a:schemeClr val="bg1"/>
                </a:solidFill>
                <a:latin typeface="Arial" charset="0"/>
              </a:rPr>
              <a:t>Shower direction</a:t>
            </a:r>
            <a:endParaRPr lang="en-GB" sz="2000">
              <a:solidFill>
                <a:schemeClr val="bg1"/>
              </a:solidFill>
              <a:latin typeface="Arial" charset="0"/>
            </a:endParaRPr>
          </a:p>
        </p:txBody>
      </p:sp>
      <p:sp>
        <p:nvSpPr>
          <p:cNvPr id="786454" name="Rectangle 22"/>
          <p:cNvSpPr>
            <a:spLocks noChangeArrowheads="1"/>
          </p:cNvSpPr>
          <p:nvPr/>
        </p:nvSpPr>
        <p:spPr bwMode="auto">
          <a:xfrm>
            <a:off x="6624638" y="5953125"/>
            <a:ext cx="23002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99CCFF"/>
                </a:solidFill>
                <a:latin typeface="Arial" charset="0"/>
              </a:rPr>
              <a:t>Image shape</a:t>
            </a:r>
          </a:p>
          <a:p>
            <a:r>
              <a:rPr lang="en-US" sz="2000">
                <a:solidFill>
                  <a:schemeClr val="bg1"/>
                </a:solidFill>
                <a:latin typeface="Arial" charset="0"/>
                <a:sym typeface="Wingdings 3" charset="0"/>
              </a:rPr>
              <a:t> </a:t>
            </a:r>
            <a:r>
              <a:rPr lang="en-US" sz="2000">
                <a:solidFill>
                  <a:schemeClr val="bg1"/>
                </a:solidFill>
                <a:latin typeface="Arial" charset="0"/>
              </a:rPr>
              <a:t>Primary particle</a:t>
            </a:r>
            <a:endParaRPr lang="en-GB" sz="2000">
              <a:solidFill>
                <a:schemeClr val="bg1"/>
              </a:solidFill>
              <a:latin typeface="Arial" charset="0"/>
            </a:endParaRPr>
          </a:p>
        </p:txBody>
      </p:sp>
      <p:grpSp>
        <p:nvGrpSpPr>
          <p:cNvPr id="50184" name="Group 23"/>
          <p:cNvGrpSpPr>
            <a:grpSpLocks/>
          </p:cNvGrpSpPr>
          <p:nvPr/>
        </p:nvGrpSpPr>
        <p:grpSpPr bwMode="auto">
          <a:xfrm>
            <a:off x="3509963" y="4730750"/>
            <a:ext cx="787400" cy="1398588"/>
            <a:chOff x="2385" y="3172"/>
            <a:chExt cx="313" cy="556"/>
          </a:xfrm>
        </p:grpSpPr>
        <p:sp>
          <p:nvSpPr>
            <p:cNvPr id="50185" name="Oval 24"/>
            <p:cNvSpPr>
              <a:spLocks noChangeArrowheads="1"/>
            </p:cNvSpPr>
            <p:nvPr/>
          </p:nvSpPr>
          <p:spPr bwMode="auto">
            <a:xfrm rot="-38004">
              <a:off x="2445" y="3552"/>
              <a:ext cx="209" cy="43"/>
            </a:xfrm>
            <a:prstGeom prst="ellipse">
              <a:avLst/>
            </a:prstGeom>
            <a:solidFill>
              <a:schemeClr val="bg1"/>
            </a:solidFill>
            <a:ln w="9525">
              <a:solidFill>
                <a:schemeClr val="tx1"/>
              </a:solidFill>
              <a:round/>
              <a:headEnd/>
              <a:tailEnd/>
            </a:ln>
          </p:spPr>
          <p:txBody>
            <a:bodyPr wrap="none" anchor="ctr"/>
            <a:lstStyle/>
            <a:p>
              <a:endParaRPr lang="es-ES"/>
            </a:p>
          </p:txBody>
        </p:sp>
        <p:sp>
          <p:nvSpPr>
            <p:cNvPr id="50186" name="Oval 25"/>
            <p:cNvSpPr>
              <a:spLocks noChangeArrowheads="1"/>
            </p:cNvSpPr>
            <p:nvPr/>
          </p:nvSpPr>
          <p:spPr bwMode="auto">
            <a:xfrm rot="-38004">
              <a:off x="2414" y="3525"/>
              <a:ext cx="266" cy="58"/>
            </a:xfrm>
            <a:prstGeom prst="ellipse">
              <a:avLst/>
            </a:prstGeom>
            <a:solidFill>
              <a:schemeClr val="bg1"/>
            </a:solidFill>
            <a:ln w="9525">
              <a:solidFill>
                <a:schemeClr val="tx1"/>
              </a:solidFill>
              <a:round/>
              <a:headEnd/>
              <a:tailEnd/>
            </a:ln>
          </p:spPr>
          <p:txBody>
            <a:bodyPr wrap="none" anchor="ctr"/>
            <a:lstStyle/>
            <a:p>
              <a:endParaRPr lang="es-ES"/>
            </a:p>
          </p:txBody>
        </p:sp>
        <p:sp>
          <p:nvSpPr>
            <p:cNvPr id="50187" name="Oval 26"/>
            <p:cNvSpPr>
              <a:spLocks noChangeArrowheads="1"/>
            </p:cNvSpPr>
            <p:nvPr/>
          </p:nvSpPr>
          <p:spPr bwMode="auto">
            <a:xfrm rot="-38004">
              <a:off x="2390" y="3519"/>
              <a:ext cx="308" cy="52"/>
            </a:xfrm>
            <a:prstGeom prst="ellipse">
              <a:avLst/>
            </a:prstGeom>
            <a:solidFill>
              <a:schemeClr val="bg1"/>
            </a:solidFill>
            <a:ln w="9525">
              <a:solidFill>
                <a:schemeClr val="tx1"/>
              </a:solidFill>
              <a:round/>
              <a:headEnd/>
              <a:tailEnd/>
            </a:ln>
          </p:spPr>
          <p:txBody>
            <a:bodyPr wrap="none" anchor="ctr"/>
            <a:lstStyle/>
            <a:p>
              <a:endParaRPr lang="es-ES"/>
            </a:p>
          </p:txBody>
        </p:sp>
        <p:sp>
          <p:nvSpPr>
            <p:cNvPr id="50188" name="AutoShape 27"/>
            <p:cNvSpPr>
              <a:spLocks noChangeArrowheads="1"/>
            </p:cNvSpPr>
            <p:nvPr/>
          </p:nvSpPr>
          <p:spPr bwMode="auto">
            <a:xfrm rot="-38004">
              <a:off x="2504" y="3172"/>
              <a:ext cx="89" cy="67"/>
            </a:xfrm>
            <a:prstGeom prst="can">
              <a:avLst>
                <a:gd name="adj" fmla="val 25000"/>
              </a:avLst>
            </a:prstGeom>
            <a:solidFill>
              <a:schemeClr val="bg1"/>
            </a:solidFill>
            <a:ln w="9525">
              <a:solidFill>
                <a:schemeClr val="tx1"/>
              </a:solidFill>
              <a:round/>
              <a:headEnd/>
              <a:tailEnd/>
            </a:ln>
          </p:spPr>
          <p:txBody>
            <a:bodyPr wrap="none" anchor="ctr"/>
            <a:lstStyle/>
            <a:p>
              <a:endParaRPr lang="es-ES"/>
            </a:p>
          </p:txBody>
        </p:sp>
        <p:sp>
          <p:nvSpPr>
            <p:cNvPr id="50189" name="Line 28"/>
            <p:cNvSpPr>
              <a:spLocks noChangeShapeType="1"/>
            </p:cNvSpPr>
            <p:nvPr/>
          </p:nvSpPr>
          <p:spPr bwMode="auto">
            <a:xfrm rot="21561996" flipV="1">
              <a:off x="2385" y="3226"/>
              <a:ext cx="119" cy="3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90" name="Line 29"/>
            <p:cNvSpPr>
              <a:spLocks noChangeShapeType="1"/>
            </p:cNvSpPr>
            <p:nvPr/>
          </p:nvSpPr>
          <p:spPr bwMode="auto">
            <a:xfrm rot="-38004" flipH="1" flipV="1">
              <a:off x="2546" y="3230"/>
              <a:ext cx="1" cy="3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91" name="Line 30"/>
            <p:cNvSpPr>
              <a:spLocks noChangeShapeType="1"/>
            </p:cNvSpPr>
            <p:nvPr/>
          </p:nvSpPr>
          <p:spPr bwMode="auto">
            <a:xfrm rot="-38004" flipH="1" flipV="1">
              <a:off x="2593" y="3233"/>
              <a:ext cx="103" cy="30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92" name="AutoShape 31"/>
            <p:cNvSpPr>
              <a:spLocks noChangeArrowheads="1"/>
            </p:cNvSpPr>
            <p:nvPr/>
          </p:nvSpPr>
          <p:spPr bwMode="auto">
            <a:xfrm>
              <a:off x="2432" y="3643"/>
              <a:ext cx="243" cy="85"/>
            </a:xfrm>
            <a:prstGeom prst="can">
              <a:avLst>
                <a:gd name="adj" fmla="val 50000"/>
              </a:avLst>
            </a:prstGeom>
            <a:solidFill>
              <a:schemeClr val="bg1"/>
            </a:solidFill>
            <a:ln w="9525">
              <a:solidFill>
                <a:schemeClr val="tx1"/>
              </a:solidFill>
              <a:round/>
              <a:headEnd/>
              <a:tailEnd/>
            </a:ln>
          </p:spPr>
          <p:txBody>
            <a:bodyPr wrap="none" anchor="ctr"/>
            <a:lstStyle/>
            <a:p>
              <a:endParaRPr lang="es-ES"/>
            </a:p>
          </p:txBody>
        </p:sp>
        <p:sp>
          <p:nvSpPr>
            <p:cNvPr id="50193" name="Line 32"/>
            <p:cNvSpPr>
              <a:spLocks noChangeShapeType="1"/>
            </p:cNvSpPr>
            <p:nvPr/>
          </p:nvSpPr>
          <p:spPr bwMode="auto">
            <a:xfrm flipV="1">
              <a:off x="2498" y="3581"/>
              <a:ext cx="54"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94" name="Line 33"/>
            <p:cNvSpPr>
              <a:spLocks noChangeShapeType="1"/>
            </p:cNvSpPr>
            <p:nvPr/>
          </p:nvSpPr>
          <p:spPr bwMode="auto">
            <a:xfrm>
              <a:off x="2555" y="3584"/>
              <a:ext cx="47" cy="9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95" name="Line 34"/>
            <p:cNvSpPr>
              <a:spLocks noChangeShapeType="1"/>
            </p:cNvSpPr>
            <p:nvPr/>
          </p:nvSpPr>
          <p:spPr bwMode="auto">
            <a:xfrm flipV="1">
              <a:off x="2492" y="3606"/>
              <a:ext cx="22" cy="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96" name="Line 35"/>
            <p:cNvSpPr>
              <a:spLocks noChangeShapeType="1"/>
            </p:cNvSpPr>
            <p:nvPr/>
          </p:nvSpPr>
          <p:spPr bwMode="auto">
            <a:xfrm flipH="1" flipV="1">
              <a:off x="2582" y="3588"/>
              <a:ext cx="30" cy="5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1684592288"/>
      </p:ext>
    </p:extLst>
  </p:cSld>
  <p:clrMapOvr>
    <a:masterClrMapping/>
  </p:clrMapOvr>
  <p:transition xmlns:p14="http://schemas.microsoft.com/office/powerpoint/2010/main">
    <p:zoom dir="in"/>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subTnLst>
                                    <p:set>
                                      <p:cBhvr override="childStyle">
                                        <p:cTn dur="1" fill="hold" display="0" masterRel="sameClick" afterEffect="1">
                                          <p:stCondLst>
                                            <p:cond evt="end" delay="0">
                                              <p:tn val="5"/>
                                            </p:cond>
                                          </p:stCondLst>
                                        </p:cTn>
                                        <p:tgtEl>
                                          <p:spTgt spid="2"/>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86452"/>
                                        </p:tgtEl>
                                        <p:attrNameLst>
                                          <p:attrName>style.visibility</p:attrName>
                                        </p:attrNameLst>
                                      </p:cBhvr>
                                      <p:to>
                                        <p:strVal val="visible"/>
                                      </p:to>
                                    </p:set>
                                    <p:animEffect transition="in" filter="box(in)">
                                      <p:cBhvr>
                                        <p:cTn id="17" dur="500"/>
                                        <p:tgtEl>
                                          <p:spTgt spid="78645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86453"/>
                                        </p:tgtEl>
                                        <p:attrNameLst>
                                          <p:attrName>style.visibility</p:attrName>
                                        </p:attrNameLst>
                                      </p:cBhvr>
                                      <p:to>
                                        <p:strVal val="visible"/>
                                      </p:to>
                                    </p:set>
                                    <p:animEffect transition="in" filter="box(in)">
                                      <p:cBhvr>
                                        <p:cTn id="22" dur="500"/>
                                        <p:tgtEl>
                                          <p:spTgt spid="78645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786454"/>
                                        </p:tgtEl>
                                        <p:attrNameLst>
                                          <p:attrName>style.visibility</p:attrName>
                                        </p:attrNameLst>
                                      </p:cBhvr>
                                      <p:to>
                                        <p:strVal val="visible"/>
                                      </p:to>
                                    </p:set>
                                    <p:animEffect transition="in" filter="box(in)">
                                      <p:cBhvr>
                                        <p:cTn id="27" dur="500"/>
                                        <p:tgtEl>
                                          <p:spTgt spid="786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6452" grpId="0" autoUpdateAnimBg="0"/>
      <p:bldP spid="786453" grpId="0" autoUpdateAnimBg="0"/>
      <p:bldP spid="786454"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7106" name="Rectangle 2"/>
          <p:cNvSpPr>
            <a:spLocks noGrp="1" noChangeArrowheads="1"/>
          </p:cNvSpPr>
          <p:nvPr>
            <p:ph type="title"/>
          </p:nvPr>
        </p:nvSpPr>
        <p:spPr/>
        <p:txBody>
          <a:bodyPr/>
          <a:lstStyle/>
          <a:p>
            <a:pPr eaLnBrk="1" hangingPunct="1"/>
            <a:r>
              <a:rPr lang="en-US" sz="3600">
                <a:effectLst>
                  <a:outerShdw blurRad="38100" dist="38100" dir="2700000" algn="tl">
                    <a:srgbClr val="DDDDDD"/>
                  </a:outerShdw>
                </a:effectLst>
                <a:latin typeface="Arial" charset="0"/>
              </a:rPr>
              <a:t>IACT Detection principle</a:t>
            </a:r>
          </a:p>
        </p:txBody>
      </p:sp>
      <p:sp>
        <p:nvSpPr>
          <p:cNvPr id="687107" name="Rectangle 3"/>
          <p:cNvSpPr>
            <a:spLocks noChangeArrowheads="1"/>
          </p:cNvSpPr>
          <p:nvPr/>
        </p:nvSpPr>
        <p:spPr bwMode="auto">
          <a:xfrm>
            <a:off x="1258888" y="863600"/>
            <a:ext cx="7200900" cy="5013325"/>
          </a:xfrm>
          <a:prstGeom prst="rect">
            <a:avLst/>
          </a:prstGeom>
          <a:solidFill>
            <a:srgbClr val="000000"/>
          </a:solidFill>
          <a:ln w="9525">
            <a:solidFill>
              <a:schemeClr val="tx1"/>
            </a:solidFill>
            <a:miter lim="800000"/>
            <a:headEnd/>
            <a:tailEnd/>
          </a:ln>
        </p:spPr>
        <p:txBody>
          <a:bodyPr wrap="none" anchor="ctr"/>
          <a:lstStyle/>
          <a:p>
            <a:endParaRPr lang="es-ES"/>
          </a:p>
        </p:txBody>
      </p:sp>
      <p:pic>
        <p:nvPicPr>
          <p:cNvPr id="51204" name="Picture 4" descr="detection1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1052513"/>
            <a:ext cx="6276975"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descr="detection3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1052513"/>
            <a:ext cx="6276975"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06" name="Group 6"/>
          <p:cNvGrpSpPr>
            <a:grpSpLocks/>
          </p:cNvGrpSpPr>
          <p:nvPr/>
        </p:nvGrpSpPr>
        <p:grpSpPr bwMode="auto">
          <a:xfrm>
            <a:off x="4538663" y="1244600"/>
            <a:ext cx="3816350" cy="3311525"/>
            <a:chOff x="2789" y="754"/>
            <a:chExt cx="2404" cy="2086"/>
          </a:xfrm>
        </p:grpSpPr>
        <p:sp>
          <p:nvSpPr>
            <p:cNvPr id="51215" name="Line 7"/>
            <p:cNvSpPr>
              <a:spLocks noChangeShapeType="1"/>
            </p:cNvSpPr>
            <p:nvPr/>
          </p:nvSpPr>
          <p:spPr bwMode="auto">
            <a:xfrm flipV="1">
              <a:off x="4105" y="2341"/>
              <a:ext cx="0" cy="499"/>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6" name="Line 8"/>
            <p:cNvSpPr>
              <a:spLocks noChangeShapeType="1"/>
            </p:cNvSpPr>
            <p:nvPr/>
          </p:nvSpPr>
          <p:spPr bwMode="auto">
            <a:xfrm>
              <a:off x="2789" y="2840"/>
              <a:ext cx="1316"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17" name="Rectangle 9"/>
            <p:cNvSpPr>
              <a:spLocks noChangeArrowheads="1"/>
            </p:cNvSpPr>
            <p:nvPr/>
          </p:nvSpPr>
          <p:spPr bwMode="auto">
            <a:xfrm>
              <a:off x="2925" y="754"/>
              <a:ext cx="2268" cy="1587"/>
            </a:xfrm>
            <a:prstGeom prst="rect">
              <a:avLst/>
            </a:prstGeom>
            <a:solidFill>
              <a:schemeClr val="bg2"/>
            </a:solidFill>
            <a:ln w="9525">
              <a:solidFill>
                <a:schemeClr val="bg2"/>
              </a:solidFill>
              <a:miter lim="800000"/>
              <a:headEnd/>
              <a:tailEnd/>
            </a:ln>
          </p:spPr>
          <p:txBody>
            <a:bodyPr wrap="none" anchor="ctr"/>
            <a:lstStyle/>
            <a:p>
              <a:pPr algn="ctr" eaLnBrk="0" hangingPunct="0"/>
              <a:endParaRPr lang="en-GB" sz="1800">
                <a:solidFill>
                  <a:schemeClr val="bg2"/>
                </a:solidFill>
                <a:latin typeface="Garamond" charset="0"/>
              </a:endParaRPr>
            </a:p>
          </p:txBody>
        </p:sp>
      </p:grpSp>
      <p:pic>
        <p:nvPicPr>
          <p:cNvPr id="687114" name="Picture 10" descr="anagam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5600" y="1582738"/>
            <a:ext cx="23050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115" name="Text Box 11"/>
          <p:cNvSpPr txBox="1">
            <a:spLocks noChangeArrowheads="1"/>
          </p:cNvSpPr>
          <p:nvPr/>
        </p:nvSpPr>
        <p:spPr bwMode="auto">
          <a:xfrm>
            <a:off x="5867400" y="1196975"/>
            <a:ext cx="1439863" cy="3667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algn="ctr">
              <a:spcBef>
                <a:spcPct val="50000"/>
              </a:spcBef>
            </a:pPr>
            <a:r>
              <a:rPr lang="en-US" sz="1800"/>
              <a:t>g</a:t>
            </a:r>
            <a:r>
              <a:rPr lang="en-US" sz="1800">
                <a:latin typeface="Arial" charset="0"/>
              </a:rPr>
              <a:t> candidate</a:t>
            </a:r>
          </a:p>
        </p:txBody>
      </p:sp>
      <p:pic>
        <p:nvPicPr>
          <p:cNvPr id="687116" name="Picture 12" descr="anahad7"/>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5600" y="1581150"/>
            <a:ext cx="2305050"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117" name="Text Box 13"/>
          <p:cNvSpPr txBox="1">
            <a:spLocks noChangeArrowheads="1"/>
          </p:cNvSpPr>
          <p:nvPr/>
        </p:nvSpPr>
        <p:spPr bwMode="auto">
          <a:xfrm>
            <a:off x="5867400" y="1196975"/>
            <a:ext cx="1439863" cy="3667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algn="ctr">
              <a:spcBef>
                <a:spcPct val="50000"/>
              </a:spcBef>
            </a:pPr>
            <a:r>
              <a:rPr lang="en-US" sz="1800">
                <a:latin typeface="Arial" charset="0"/>
              </a:rPr>
              <a:t>h candidate</a:t>
            </a:r>
          </a:p>
        </p:txBody>
      </p:sp>
      <p:pic>
        <p:nvPicPr>
          <p:cNvPr id="687118" name="Picture 14" descr="anamuon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5600" y="1581150"/>
            <a:ext cx="2303463"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119" name="Text Box 15"/>
          <p:cNvSpPr txBox="1">
            <a:spLocks noChangeArrowheads="1"/>
          </p:cNvSpPr>
          <p:nvPr/>
        </p:nvSpPr>
        <p:spPr bwMode="auto">
          <a:xfrm>
            <a:off x="5867400" y="1196975"/>
            <a:ext cx="1439863" cy="3667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algn="ctr">
              <a:spcBef>
                <a:spcPct val="50000"/>
              </a:spcBef>
            </a:pPr>
            <a:r>
              <a:rPr lang="en-US" sz="1800"/>
              <a:t>m</a:t>
            </a:r>
            <a:r>
              <a:rPr lang="en-US" sz="1800">
                <a:latin typeface="Arial" charset="0"/>
              </a:rPr>
              <a:t> candidate</a:t>
            </a:r>
          </a:p>
        </p:txBody>
      </p:sp>
      <p:pic>
        <p:nvPicPr>
          <p:cNvPr id="687120" name="Picture 16" descr="anamuhad1"/>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5600" y="1581150"/>
            <a:ext cx="2305050"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121" name="Text Box 17"/>
          <p:cNvSpPr txBox="1">
            <a:spLocks noChangeArrowheads="1"/>
          </p:cNvSpPr>
          <p:nvPr/>
        </p:nvSpPr>
        <p:spPr bwMode="auto">
          <a:xfrm>
            <a:off x="5867400" y="1196975"/>
            <a:ext cx="1439863" cy="3667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algn="ctr">
              <a:spcBef>
                <a:spcPct val="50000"/>
              </a:spcBef>
            </a:pPr>
            <a:r>
              <a:rPr lang="en-US" sz="1800">
                <a:latin typeface="Arial" charset="0"/>
              </a:rPr>
              <a:t>h with </a:t>
            </a:r>
            <a:r>
              <a:rPr lang="en-US" sz="1800"/>
              <a:t>m</a:t>
            </a:r>
          </a:p>
        </p:txBody>
      </p:sp>
    </p:spTree>
    <p:extLst>
      <p:ext uri="{BB962C8B-B14F-4D97-AF65-F5344CB8AC3E}">
        <p14:creationId xmlns:p14="http://schemas.microsoft.com/office/powerpoint/2010/main" val="2737529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687107"/>
                                        </p:tgtEl>
                                        <p:attrNameLst>
                                          <p:attrName>style.visibility</p:attrName>
                                        </p:attrNameLst>
                                      </p:cBhvr>
                                      <p:to>
                                        <p:strVal val="visible"/>
                                      </p:to>
                                    </p:set>
                                    <p:animEffect transition="in" filter="box(out)">
                                      <p:cBhvr>
                                        <p:cTn id="7" dur="500"/>
                                        <p:tgtEl>
                                          <p:spTgt spid="687107"/>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6871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711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871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8711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871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8711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6871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87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7107" grpId="0" animBg="1"/>
      <p:bldP spid="687115" grpId="0" animBg="1"/>
      <p:bldP spid="687117" grpId="0" animBg="1"/>
      <p:bldP spid="687119" grpId="0" animBg="1"/>
      <p:bldP spid="687121"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Freeform 2"/>
          <p:cNvSpPr>
            <a:spLocks noChangeArrowheads="1"/>
          </p:cNvSpPr>
          <p:nvPr/>
        </p:nvSpPr>
        <p:spPr bwMode="auto">
          <a:xfrm>
            <a:off x="0" y="5481638"/>
            <a:ext cx="5989638" cy="1382712"/>
          </a:xfrm>
          <a:custGeom>
            <a:avLst/>
            <a:gdLst>
              <a:gd name="T0" fmla="*/ 0 w 18345"/>
              <a:gd name="T1" fmla="*/ 451450198 h 4234"/>
              <a:gd name="T2" fmla="*/ 1955508719 w 18345"/>
              <a:gd name="T3" fmla="*/ 451450198 h 4234"/>
              <a:gd name="T4" fmla="*/ 1673119201 w 18345"/>
              <a:gd name="T5" fmla="*/ 0 h 4234"/>
              <a:gd name="T6" fmla="*/ 282388946 w 18345"/>
              <a:gd name="T7" fmla="*/ 0 h 4234"/>
              <a:gd name="T8" fmla="*/ 0 w 18345"/>
              <a:gd name="T9" fmla="*/ 451450198 h 4234"/>
              <a:gd name="T10" fmla="*/ 0 60000 65536"/>
              <a:gd name="T11" fmla="*/ 0 60000 65536"/>
              <a:gd name="T12" fmla="*/ 0 60000 65536"/>
              <a:gd name="T13" fmla="*/ 0 60000 65536"/>
              <a:gd name="T14" fmla="*/ 0 60000 65536"/>
              <a:gd name="T15" fmla="*/ 0 w 18345"/>
              <a:gd name="T16" fmla="*/ 0 h 4234"/>
              <a:gd name="T17" fmla="*/ 18345 w 18345"/>
              <a:gd name="T18" fmla="*/ 4234 h 4234"/>
            </a:gdLst>
            <a:ahLst/>
            <a:cxnLst>
              <a:cxn ang="T10">
                <a:pos x="T0" y="T1"/>
              </a:cxn>
              <a:cxn ang="T11">
                <a:pos x="T2" y="T3"/>
              </a:cxn>
              <a:cxn ang="T12">
                <a:pos x="T4" y="T5"/>
              </a:cxn>
              <a:cxn ang="T13">
                <a:pos x="T6" y="T7"/>
              </a:cxn>
              <a:cxn ang="T14">
                <a:pos x="T8" y="T9"/>
              </a:cxn>
            </a:cxnLst>
            <a:rect l="T15" t="T16" r="T17" b="T18"/>
            <a:pathLst>
              <a:path w="18345" h="4234">
                <a:moveTo>
                  <a:pt x="0" y="4233"/>
                </a:moveTo>
                <a:lnTo>
                  <a:pt x="18344" y="4233"/>
                </a:lnTo>
                <a:lnTo>
                  <a:pt x="15695" y="0"/>
                </a:lnTo>
                <a:lnTo>
                  <a:pt x="2649" y="0"/>
                </a:lnTo>
                <a:lnTo>
                  <a:pt x="0" y="4233"/>
                </a:lnTo>
              </a:path>
            </a:pathLst>
          </a:custGeom>
          <a:gradFill rotWithShape="0">
            <a:gsLst>
              <a:gs pos="0">
                <a:srgbClr val="339933"/>
              </a:gs>
              <a:gs pos="100000">
                <a:srgbClr val="174617"/>
              </a:gs>
            </a:gsLst>
            <a:lin ang="16200000" scaled="1"/>
          </a:gradFill>
          <a:ln w="9360">
            <a:solidFill>
              <a:srgbClr val="000000"/>
            </a:solidFill>
            <a:round/>
            <a:headEnd/>
            <a:tailEnd/>
          </a:ln>
        </p:spPr>
        <p:txBody>
          <a:bodyPr wrap="none" anchor="ctr"/>
          <a:lstStyle/>
          <a:p>
            <a:endParaRPr lang="es-ES"/>
          </a:p>
        </p:txBody>
      </p:sp>
      <p:grpSp>
        <p:nvGrpSpPr>
          <p:cNvPr id="52227" name="Group 3"/>
          <p:cNvGrpSpPr>
            <a:grpSpLocks/>
          </p:cNvGrpSpPr>
          <p:nvPr/>
        </p:nvGrpSpPr>
        <p:grpSpPr bwMode="auto">
          <a:xfrm>
            <a:off x="887413" y="1114425"/>
            <a:ext cx="4179887" cy="5564188"/>
            <a:chOff x="616" y="774"/>
            <a:chExt cx="2903" cy="3863"/>
          </a:xfrm>
        </p:grpSpPr>
        <p:grpSp>
          <p:nvGrpSpPr>
            <p:cNvPr id="52303" name="Group 4"/>
            <p:cNvGrpSpPr>
              <a:grpSpLocks/>
            </p:cNvGrpSpPr>
            <p:nvPr/>
          </p:nvGrpSpPr>
          <p:grpSpPr bwMode="auto">
            <a:xfrm>
              <a:off x="616" y="774"/>
              <a:ext cx="2903" cy="3503"/>
              <a:chOff x="616" y="774"/>
              <a:chExt cx="2903" cy="3503"/>
            </a:xfrm>
          </p:grpSpPr>
          <p:sp>
            <p:nvSpPr>
              <p:cNvPr id="52305" name="Line 5"/>
              <p:cNvSpPr>
                <a:spLocks noChangeShapeType="1"/>
              </p:cNvSpPr>
              <p:nvPr/>
            </p:nvSpPr>
            <p:spPr bwMode="auto">
              <a:xfrm>
                <a:off x="2056" y="774"/>
                <a:ext cx="1" cy="576"/>
              </a:xfrm>
              <a:prstGeom prst="line">
                <a:avLst/>
              </a:prstGeom>
              <a:noFill/>
              <a:ln w="3240">
                <a:solidFill>
                  <a:srgbClr val="EAEAEA"/>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52306" name="Picture 6"/>
              <p:cNvPicPr>
                <a:picLocks noChangeAspect="1" noChangeArrowheads="1"/>
              </p:cNvPicPr>
              <p:nvPr/>
            </p:nvPicPr>
            <p:blipFill>
              <a:blip r:embed="rId3">
                <a:extLst>
                  <a:ext uri="{28A0092B-C50C-407E-A947-70E740481C1C}">
                    <a14:useLocalDpi xmlns:a14="http://schemas.microsoft.com/office/drawing/2010/main" val="0"/>
                  </a:ext>
                </a:extLst>
              </a:blip>
              <a:srcRect l="27670" t="17268" r="25034"/>
              <a:stretch>
                <a:fillRect/>
              </a:stretch>
            </p:blipFill>
            <p:spPr bwMode="auto">
              <a:xfrm>
                <a:off x="1816" y="1380"/>
                <a:ext cx="552" cy="1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07" name="Freeform 7"/>
              <p:cNvSpPr>
                <a:spLocks noChangeArrowheads="1"/>
              </p:cNvSpPr>
              <p:nvPr/>
            </p:nvSpPr>
            <p:spPr bwMode="auto">
              <a:xfrm>
                <a:off x="616" y="2118"/>
                <a:ext cx="2904" cy="2160"/>
              </a:xfrm>
              <a:custGeom>
                <a:avLst/>
                <a:gdLst>
                  <a:gd name="T0" fmla="*/ 329 w 12807"/>
                  <a:gd name="T1" fmla="*/ 0 h 9526"/>
                  <a:gd name="T2" fmla="*/ 658 w 12807"/>
                  <a:gd name="T3" fmla="*/ 490 h 9526"/>
                  <a:gd name="T4" fmla="*/ 0 w 12807"/>
                  <a:gd name="T5" fmla="*/ 490 h 9526"/>
                  <a:gd name="T6" fmla="*/ 329 w 12807"/>
                  <a:gd name="T7" fmla="*/ 0 h 9526"/>
                  <a:gd name="T8" fmla="*/ 0 60000 65536"/>
                  <a:gd name="T9" fmla="*/ 0 60000 65536"/>
                  <a:gd name="T10" fmla="*/ 0 60000 65536"/>
                  <a:gd name="T11" fmla="*/ 0 60000 65536"/>
                  <a:gd name="T12" fmla="*/ 0 w 12807"/>
                  <a:gd name="T13" fmla="*/ 0 h 9526"/>
                  <a:gd name="T14" fmla="*/ 12807 w 12807"/>
                  <a:gd name="T15" fmla="*/ 9526 h 9526"/>
                </a:gdLst>
                <a:ahLst/>
                <a:cxnLst>
                  <a:cxn ang="T8">
                    <a:pos x="T0" y="T1"/>
                  </a:cxn>
                  <a:cxn ang="T9">
                    <a:pos x="T2" y="T3"/>
                  </a:cxn>
                  <a:cxn ang="T10">
                    <a:pos x="T4" y="T5"/>
                  </a:cxn>
                  <a:cxn ang="T11">
                    <a:pos x="T6" y="T7"/>
                  </a:cxn>
                </a:cxnLst>
                <a:rect l="T12" t="T13" r="T14" b="T15"/>
                <a:pathLst>
                  <a:path w="12807" h="9526">
                    <a:moveTo>
                      <a:pt x="6403" y="0"/>
                    </a:moveTo>
                    <a:lnTo>
                      <a:pt x="12806" y="9525"/>
                    </a:lnTo>
                    <a:lnTo>
                      <a:pt x="0" y="9525"/>
                    </a:lnTo>
                    <a:lnTo>
                      <a:pt x="6403" y="0"/>
                    </a:lnTo>
                  </a:path>
                </a:pathLst>
              </a:custGeom>
              <a:gradFill rotWithShape="0">
                <a:gsLst>
                  <a:gs pos="0">
                    <a:srgbClr val="0000FF"/>
                  </a:gs>
                  <a:gs pos="100000">
                    <a:srgbClr val="99CCFF"/>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a:p>
            </p:txBody>
          </p:sp>
        </p:grpSp>
        <p:sp>
          <p:nvSpPr>
            <p:cNvPr id="52304" name="Oval 8"/>
            <p:cNvSpPr>
              <a:spLocks noChangeArrowheads="1"/>
            </p:cNvSpPr>
            <p:nvPr/>
          </p:nvSpPr>
          <p:spPr bwMode="auto">
            <a:xfrm>
              <a:off x="624" y="3934"/>
              <a:ext cx="2896" cy="704"/>
            </a:xfrm>
            <a:prstGeom prst="ellipse">
              <a:avLst/>
            </a:prstGeom>
            <a:gradFill rotWithShape="0">
              <a:gsLst>
                <a:gs pos="0">
                  <a:srgbClr val="3399FF"/>
                </a:gs>
                <a:gs pos="100000">
                  <a:srgbClr val="0066FF"/>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a:p>
          </p:txBody>
        </p:sp>
      </p:grpSp>
      <p:grpSp>
        <p:nvGrpSpPr>
          <p:cNvPr id="52228" name="Group 9"/>
          <p:cNvGrpSpPr>
            <a:grpSpLocks/>
          </p:cNvGrpSpPr>
          <p:nvPr/>
        </p:nvGrpSpPr>
        <p:grpSpPr bwMode="auto">
          <a:xfrm>
            <a:off x="3435350" y="5376863"/>
            <a:ext cx="447675" cy="782637"/>
            <a:chOff x="2386" y="3734"/>
            <a:chExt cx="310" cy="543"/>
          </a:xfrm>
        </p:grpSpPr>
        <p:grpSp>
          <p:nvGrpSpPr>
            <p:cNvPr id="52286" name="Group 10"/>
            <p:cNvGrpSpPr>
              <a:grpSpLocks/>
            </p:cNvGrpSpPr>
            <p:nvPr/>
          </p:nvGrpSpPr>
          <p:grpSpPr bwMode="auto">
            <a:xfrm>
              <a:off x="2386" y="3734"/>
              <a:ext cx="310" cy="411"/>
              <a:chOff x="2386" y="3734"/>
              <a:chExt cx="310" cy="411"/>
            </a:xfrm>
          </p:grpSpPr>
          <p:sp>
            <p:nvSpPr>
              <p:cNvPr id="52294" name="Oval 11"/>
              <p:cNvSpPr>
                <a:spLocks noChangeArrowheads="1"/>
              </p:cNvSpPr>
              <p:nvPr/>
            </p:nvSpPr>
            <p:spPr bwMode="auto">
              <a:xfrm rot="-60000">
                <a:off x="2443" y="4104"/>
                <a:ext cx="210" cy="43"/>
              </a:xfrm>
              <a:prstGeom prst="ellipse">
                <a:avLst/>
              </a:prstGeom>
              <a:solidFill>
                <a:srgbClr val="FFFFFF"/>
              </a:solidFill>
              <a:ln w="9360">
                <a:solidFill>
                  <a:srgbClr val="000000"/>
                </a:solidFill>
                <a:round/>
                <a:headEnd/>
                <a:tailEnd/>
              </a:ln>
            </p:spPr>
            <p:txBody>
              <a:bodyPr wrap="none" anchor="ctr"/>
              <a:lstStyle/>
              <a:p>
                <a:endParaRPr lang="es-ES"/>
              </a:p>
            </p:txBody>
          </p:sp>
          <p:sp>
            <p:nvSpPr>
              <p:cNvPr id="52295" name="Oval 12"/>
              <p:cNvSpPr>
                <a:spLocks noChangeArrowheads="1"/>
              </p:cNvSpPr>
              <p:nvPr/>
            </p:nvSpPr>
            <p:spPr bwMode="auto">
              <a:xfrm rot="-60000">
                <a:off x="2413" y="4077"/>
                <a:ext cx="266" cy="58"/>
              </a:xfrm>
              <a:prstGeom prst="ellipse">
                <a:avLst/>
              </a:prstGeom>
              <a:solidFill>
                <a:srgbClr val="FFFFFF"/>
              </a:solidFill>
              <a:ln w="9360">
                <a:solidFill>
                  <a:srgbClr val="000000"/>
                </a:solidFill>
                <a:round/>
                <a:headEnd/>
                <a:tailEnd/>
              </a:ln>
            </p:spPr>
            <p:txBody>
              <a:bodyPr wrap="none" anchor="ctr"/>
              <a:lstStyle/>
              <a:p>
                <a:endParaRPr lang="es-ES"/>
              </a:p>
            </p:txBody>
          </p:sp>
          <p:sp>
            <p:nvSpPr>
              <p:cNvPr id="52296" name="Oval 13"/>
              <p:cNvSpPr>
                <a:spLocks noChangeArrowheads="1"/>
              </p:cNvSpPr>
              <p:nvPr/>
            </p:nvSpPr>
            <p:spPr bwMode="auto">
              <a:xfrm rot="-60000">
                <a:off x="2389" y="4071"/>
                <a:ext cx="308" cy="52"/>
              </a:xfrm>
              <a:prstGeom prst="ellipse">
                <a:avLst/>
              </a:prstGeom>
              <a:solidFill>
                <a:srgbClr val="FFFFFF"/>
              </a:solidFill>
              <a:ln w="9360">
                <a:solidFill>
                  <a:srgbClr val="000000"/>
                </a:solidFill>
                <a:round/>
                <a:headEnd/>
                <a:tailEnd/>
              </a:ln>
            </p:spPr>
            <p:txBody>
              <a:bodyPr wrap="none" anchor="ctr"/>
              <a:lstStyle/>
              <a:p>
                <a:endParaRPr lang="es-ES"/>
              </a:p>
            </p:txBody>
          </p:sp>
          <p:grpSp>
            <p:nvGrpSpPr>
              <p:cNvPr id="52297" name="Group 14"/>
              <p:cNvGrpSpPr>
                <a:grpSpLocks/>
              </p:cNvGrpSpPr>
              <p:nvPr/>
            </p:nvGrpSpPr>
            <p:grpSpPr bwMode="auto">
              <a:xfrm>
                <a:off x="2521" y="3734"/>
                <a:ext cx="51" cy="67"/>
                <a:chOff x="2521" y="3734"/>
                <a:chExt cx="51" cy="67"/>
              </a:xfrm>
            </p:grpSpPr>
            <p:sp>
              <p:nvSpPr>
                <p:cNvPr id="52301" name="Freeform 15"/>
                <p:cNvSpPr>
                  <a:spLocks noChangeArrowheads="1"/>
                </p:cNvSpPr>
                <p:nvPr/>
              </p:nvSpPr>
              <p:spPr bwMode="auto">
                <a:xfrm>
                  <a:off x="2522" y="3734"/>
                  <a:ext cx="52" cy="68"/>
                </a:xfrm>
                <a:custGeom>
                  <a:avLst/>
                  <a:gdLst>
                    <a:gd name="T0" fmla="*/ 6 w 230"/>
                    <a:gd name="T1" fmla="*/ 0 h 301"/>
                    <a:gd name="T2" fmla="*/ 0 w 230"/>
                    <a:gd name="T3" fmla="*/ 2 h 301"/>
                    <a:gd name="T4" fmla="*/ 0 w 230"/>
                    <a:gd name="T5" fmla="*/ 13 h 301"/>
                    <a:gd name="T6" fmla="*/ 6 w 230"/>
                    <a:gd name="T7" fmla="*/ 15 h 301"/>
                    <a:gd name="T8" fmla="*/ 12 w 230"/>
                    <a:gd name="T9" fmla="*/ 13 h 301"/>
                    <a:gd name="T10" fmla="*/ 12 w 230"/>
                    <a:gd name="T11" fmla="*/ 2 h 301"/>
                    <a:gd name="T12" fmla="*/ 6 w 230"/>
                    <a:gd name="T13" fmla="*/ 0 h 301"/>
                    <a:gd name="T14" fmla="*/ 0 60000 65536"/>
                    <a:gd name="T15" fmla="*/ 0 60000 65536"/>
                    <a:gd name="T16" fmla="*/ 0 60000 65536"/>
                    <a:gd name="T17" fmla="*/ 0 60000 65536"/>
                    <a:gd name="T18" fmla="*/ 0 60000 65536"/>
                    <a:gd name="T19" fmla="*/ 0 60000 65536"/>
                    <a:gd name="T20" fmla="*/ 0 60000 65536"/>
                    <a:gd name="T21" fmla="*/ 0 w 230"/>
                    <a:gd name="T22" fmla="*/ 0 h 301"/>
                    <a:gd name="T23" fmla="*/ 230 w 230"/>
                    <a:gd name="T24" fmla="*/ 301 h 3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0" h="301">
                      <a:moveTo>
                        <a:pt x="115" y="2"/>
                      </a:moveTo>
                      <a:cubicBezTo>
                        <a:pt x="53" y="0"/>
                        <a:pt x="2" y="20"/>
                        <a:pt x="0" y="40"/>
                      </a:cubicBezTo>
                      <a:lnTo>
                        <a:pt x="5" y="262"/>
                      </a:lnTo>
                      <a:cubicBezTo>
                        <a:pt x="5" y="282"/>
                        <a:pt x="57" y="297"/>
                        <a:pt x="118" y="299"/>
                      </a:cubicBezTo>
                      <a:cubicBezTo>
                        <a:pt x="179" y="300"/>
                        <a:pt x="229" y="280"/>
                        <a:pt x="229" y="260"/>
                      </a:cubicBezTo>
                      <a:lnTo>
                        <a:pt x="225" y="38"/>
                      </a:lnTo>
                      <a:cubicBezTo>
                        <a:pt x="227" y="18"/>
                        <a:pt x="176" y="1"/>
                        <a:pt x="115" y="2"/>
                      </a:cubicBezTo>
                    </a:path>
                  </a:pathLst>
                </a:custGeom>
                <a:solidFill>
                  <a:srgbClr val="FFFFFF"/>
                </a:solidFill>
                <a:ln w="9360">
                  <a:solidFill>
                    <a:srgbClr val="000000"/>
                  </a:solidFill>
                  <a:round/>
                  <a:headEnd/>
                  <a:tailEnd/>
                </a:ln>
              </p:spPr>
              <p:txBody>
                <a:bodyPr wrap="none" anchor="ctr"/>
                <a:lstStyle/>
                <a:p>
                  <a:endParaRPr lang="es-ES"/>
                </a:p>
              </p:txBody>
            </p:sp>
            <p:sp>
              <p:nvSpPr>
                <p:cNvPr id="52302" name="Freeform 16"/>
                <p:cNvSpPr>
                  <a:spLocks noChangeArrowheads="1"/>
                </p:cNvSpPr>
                <p:nvPr/>
              </p:nvSpPr>
              <p:spPr bwMode="auto">
                <a:xfrm>
                  <a:off x="2521" y="3734"/>
                  <a:ext cx="52" cy="18"/>
                </a:xfrm>
                <a:custGeom>
                  <a:avLst/>
                  <a:gdLst>
                    <a:gd name="T0" fmla="*/ 6 w 229"/>
                    <a:gd name="T1" fmla="*/ 0 h 78"/>
                    <a:gd name="T2" fmla="*/ 0 w 229"/>
                    <a:gd name="T3" fmla="*/ 2 h 78"/>
                    <a:gd name="T4" fmla="*/ 6 w 229"/>
                    <a:gd name="T5" fmla="*/ 4 h 78"/>
                    <a:gd name="T6" fmla="*/ 12 w 229"/>
                    <a:gd name="T7" fmla="*/ 2 h 78"/>
                    <a:gd name="T8" fmla="*/ 6 w 229"/>
                    <a:gd name="T9" fmla="*/ 0 h 78"/>
                    <a:gd name="T10" fmla="*/ 0 60000 65536"/>
                    <a:gd name="T11" fmla="*/ 0 60000 65536"/>
                    <a:gd name="T12" fmla="*/ 0 60000 65536"/>
                    <a:gd name="T13" fmla="*/ 0 60000 65536"/>
                    <a:gd name="T14" fmla="*/ 0 60000 65536"/>
                    <a:gd name="T15" fmla="*/ 0 w 229"/>
                    <a:gd name="T16" fmla="*/ 0 h 78"/>
                    <a:gd name="T17" fmla="*/ 229 w 229"/>
                    <a:gd name="T18" fmla="*/ 78 h 78"/>
                  </a:gdLst>
                  <a:ahLst/>
                  <a:cxnLst>
                    <a:cxn ang="T10">
                      <a:pos x="T0" y="T1"/>
                    </a:cxn>
                    <a:cxn ang="T11">
                      <a:pos x="T2" y="T3"/>
                    </a:cxn>
                    <a:cxn ang="T12">
                      <a:pos x="T4" y="T5"/>
                    </a:cxn>
                    <a:cxn ang="T13">
                      <a:pos x="T6" y="T7"/>
                    </a:cxn>
                    <a:cxn ang="T14">
                      <a:pos x="T8" y="T9"/>
                    </a:cxn>
                  </a:cxnLst>
                  <a:rect l="T15" t="T16" r="T17" b="T18"/>
                  <a:pathLst>
                    <a:path w="229" h="78">
                      <a:moveTo>
                        <a:pt x="116" y="2"/>
                      </a:moveTo>
                      <a:cubicBezTo>
                        <a:pt x="54" y="0"/>
                        <a:pt x="3" y="20"/>
                        <a:pt x="1" y="40"/>
                      </a:cubicBezTo>
                      <a:cubicBezTo>
                        <a:pt x="0" y="60"/>
                        <a:pt x="54" y="74"/>
                        <a:pt x="116" y="76"/>
                      </a:cubicBezTo>
                      <a:cubicBezTo>
                        <a:pt x="178" y="77"/>
                        <a:pt x="228" y="58"/>
                        <a:pt x="226" y="38"/>
                      </a:cubicBezTo>
                      <a:cubicBezTo>
                        <a:pt x="225" y="18"/>
                        <a:pt x="177" y="1"/>
                        <a:pt x="116" y="2"/>
                      </a:cubicBezTo>
                    </a:path>
                  </a:pathLst>
                </a:custGeom>
                <a:solidFill>
                  <a:srgbClr val="FFFFFF"/>
                </a:solidFill>
                <a:ln w="9360">
                  <a:solidFill>
                    <a:srgbClr val="000000"/>
                  </a:solidFill>
                  <a:round/>
                  <a:headEnd/>
                  <a:tailEnd/>
                </a:ln>
              </p:spPr>
              <p:txBody>
                <a:bodyPr wrap="none" anchor="ctr"/>
                <a:lstStyle/>
                <a:p>
                  <a:endParaRPr lang="es-ES"/>
                </a:p>
              </p:txBody>
            </p:sp>
          </p:grpSp>
          <p:sp>
            <p:nvSpPr>
              <p:cNvPr id="52298" name="Line 17"/>
              <p:cNvSpPr>
                <a:spLocks noChangeShapeType="1"/>
              </p:cNvSpPr>
              <p:nvPr/>
            </p:nvSpPr>
            <p:spPr bwMode="auto">
              <a:xfrm flipV="1">
                <a:off x="2386" y="3767"/>
                <a:ext cx="134" cy="330"/>
              </a:xfrm>
              <a:prstGeom prst="line">
                <a:avLst/>
              </a:prstGeom>
              <a:noFill/>
              <a:ln w="936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99" name="Line 18"/>
              <p:cNvSpPr>
                <a:spLocks noChangeShapeType="1"/>
              </p:cNvSpPr>
              <p:nvPr/>
            </p:nvSpPr>
            <p:spPr bwMode="auto">
              <a:xfrm flipH="1" flipV="1">
                <a:off x="2543" y="3770"/>
                <a:ext cx="6" cy="353"/>
              </a:xfrm>
              <a:prstGeom prst="line">
                <a:avLst/>
              </a:prstGeom>
              <a:noFill/>
              <a:ln w="936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00" name="Line 19"/>
              <p:cNvSpPr>
                <a:spLocks noChangeShapeType="1"/>
              </p:cNvSpPr>
              <p:nvPr/>
            </p:nvSpPr>
            <p:spPr bwMode="auto">
              <a:xfrm flipH="1" flipV="1">
                <a:off x="2569" y="3764"/>
                <a:ext cx="126" cy="327"/>
              </a:xfrm>
              <a:prstGeom prst="line">
                <a:avLst/>
              </a:prstGeom>
              <a:noFill/>
              <a:ln w="936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2287" name="Group 20"/>
            <p:cNvGrpSpPr>
              <a:grpSpLocks/>
            </p:cNvGrpSpPr>
            <p:nvPr/>
          </p:nvGrpSpPr>
          <p:grpSpPr bwMode="auto">
            <a:xfrm>
              <a:off x="2430" y="4193"/>
              <a:ext cx="241" cy="84"/>
              <a:chOff x="2430" y="4193"/>
              <a:chExt cx="241" cy="84"/>
            </a:xfrm>
          </p:grpSpPr>
          <p:sp>
            <p:nvSpPr>
              <p:cNvPr id="52292" name="Freeform 21"/>
              <p:cNvSpPr>
                <a:spLocks noChangeArrowheads="1"/>
              </p:cNvSpPr>
              <p:nvPr/>
            </p:nvSpPr>
            <p:spPr bwMode="auto">
              <a:xfrm>
                <a:off x="2430" y="4193"/>
                <a:ext cx="242" cy="85"/>
              </a:xfrm>
              <a:custGeom>
                <a:avLst/>
                <a:gdLst>
                  <a:gd name="T0" fmla="*/ 27 w 1068"/>
                  <a:gd name="T1" fmla="*/ 0 h 376"/>
                  <a:gd name="T2" fmla="*/ 0 w 1068"/>
                  <a:gd name="T3" fmla="*/ 5 h 376"/>
                  <a:gd name="T4" fmla="*/ 0 w 1068"/>
                  <a:gd name="T5" fmla="*/ 14 h 376"/>
                  <a:gd name="T6" fmla="*/ 27 w 1068"/>
                  <a:gd name="T7" fmla="*/ 19 h 376"/>
                  <a:gd name="T8" fmla="*/ 55 w 1068"/>
                  <a:gd name="T9" fmla="*/ 14 h 376"/>
                  <a:gd name="T10" fmla="*/ 55 w 1068"/>
                  <a:gd name="T11" fmla="*/ 5 h 376"/>
                  <a:gd name="T12" fmla="*/ 27 w 1068"/>
                  <a:gd name="T13" fmla="*/ 0 h 376"/>
                  <a:gd name="T14" fmla="*/ 0 60000 65536"/>
                  <a:gd name="T15" fmla="*/ 0 60000 65536"/>
                  <a:gd name="T16" fmla="*/ 0 60000 65536"/>
                  <a:gd name="T17" fmla="*/ 0 60000 65536"/>
                  <a:gd name="T18" fmla="*/ 0 60000 65536"/>
                  <a:gd name="T19" fmla="*/ 0 60000 65536"/>
                  <a:gd name="T20" fmla="*/ 0 60000 65536"/>
                  <a:gd name="T21" fmla="*/ 0 w 1068"/>
                  <a:gd name="T22" fmla="*/ 0 h 376"/>
                  <a:gd name="T23" fmla="*/ 1068 w 106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8" h="376">
                    <a:moveTo>
                      <a:pt x="533" y="0"/>
                    </a:moveTo>
                    <a:cubicBezTo>
                      <a:pt x="242" y="0"/>
                      <a:pt x="0" y="42"/>
                      <a:pt x="0" y="94"/>
                    </a:cubicBezTo>
                    <a:lnTo>
                      <a:pt x="0" y="281"/>
                    </a:lnTo>
                    <a:cubicBezTo>
                      <a:pt x="0" y="333"/>
                      <a:pt x="242" y="375"/>
                      <a:pt x="533" y="375"/>
                    </a:cubicBezTo>
                    <a:cubicBezTo>
                      <a:pt x="824" y="375"/>
                      <a:pt x="1067" y="333"/>
                      <a:pt x="1067" y="281"/>
                    </a:cubicBezTo>
                    <a:lnTo>
                      <a:pt x="1067" y="94"/>
                    </a:lnTo>
                    <a:cubicBezTo>
                      <a:pt x="1067" y="42"/>
                      <a:pt x="825" y="0"/>
                      <a:pt x="533" y="0"/>
                    </a:cubicBezTo>
                  </a:path>
                </a:pathLst>
              </a:custGeom>
              <a:solidFill>
                <a:srgbClr val="FFFFFF"/>
              </a:solidFill>
              <a:ln w="9360">
                <a:solidFill>
                  <a:srgbClr val="000000"/>
                </a:solidFill>
                <a:round/>
                <a:headEnd/>
                <a:tailEnd/>
              </a:ln>
            </p:spPr>
            <p:txBody>
              <a:bodyPr wrap="none" anchor="ctr"/>
              <a:lstStyle/>
              <a:p>
                <a:endParaRPr lang="es-ES"/>
              </a:p>
            </p:txBody>
          </p:sp>
          <p:sp>
            <p:nvSpPr>
              <p:cNvPr id="52293" name="Freeform 22"/>
              <p:cNvSpPr>
                <a:spLocks noChangeArrowheads="1"/>
              </p:cNvSpPr>
              <p:nvPr/>
            </p:nvSpPr>
            <p:spPr bwMode="auto">
              <a:xfrm>
                <a:off x="2430" y="4193"/>
                <a:ext cx="242" cy="43"/>
              </a:xfrm>
              <a:custGeom>
                <a:avLst/>
                <a:gdLst>
                  <a:gd name="T0" fmla="*/ 27 w 1068"/>
                  <a:gd name="T1" fmla="*/ 0 h 188"/>
                  <a:gd name="T2" fmla="*/ 0 w 1068"/>
                  <a:gd name="T3" fmla="*/ 5 h 188"/>
                  <a:gd name="T4" fmla="*/ 27 w 1068"/>
                  <a:gd name="T5" fmla="*/ 10 h 188"/>
                  <a:gd name="T6" fmla="*/ 55 w 1068"/>
                  <a:gd name="T7" fmla="*/ 5 h 188"/>
                  <a:gd name="T8" fmla="*/ 27 w 1068"/>
                  <a:gd name="T9" fmla="*/ 0 h 188"/>
                  <a:gd name="T10" fmla="*/ 0 60000 65536"/>
                  <a:gd name="T11" fmla="*/ 0 60000 65536"/>
                  <a:gd name="T12" fmla="*/ 0 60000 65536"/>
                  <a:gd name="T13" fmla="*/ 0 60000 65536"/>
                  <a:gd name="T14" fmla="*/ 0 60000 65536"/>
                  <a:gd name="T15" fmla="*/ 0 w 1068"/>
                  <a:gd name="T16" fmla="*/ 0 h 188"/>
                  <a:gd name="T17" fmla="*/ 1068 w 1068"/>
                  <a:gd name="T18" fmla="*/ 188 h 188"/>
                </a:gdLst>
                <a:ahLst/>
                <a:cxnLst>
                  <a:cxn ang="T10">
                    <a:pos x="T0" y="T1"/>
                  </a:cxn>
                  <a:cxn ang="T11">
                    <a:pos x="T2" y="T3"/>
                  </a:cxn>
                  <a:cxn ang="T12">
                    <a:pos x="T4" y="T5"/>
                  </a:cxn>
                  <a:cxn ang="T13">
                    <a:pos x="T6" y="T7"/>
                  </a:cxn>
                  <a:cxn ang="T14">
                    <a:pos x="T8" y="T9"/>
                  </a:cxn>
                </a:cxnLst>
                <a:rect l="T15" t="T16" r="T17" b="T18"/>
                <a:pathLst>
                  <a:path w="1068" h="188">
                    <a:moveTo>
                      <a:pt x="533" y="0"/>
                    </a:moveTo>
                    <a:cubicBezTo>
                      <a:pt x="242" y="0"/>
                      <a:pt x="0" y="42"/>
                      <a:pt x="0" y="94"/>
                    </a:cubicBezTo>
                    <a:cubicBezTo>
                      <a:pt x="0" y="146"/>
                      <a:pt x="242" y="187"/>
                      <a:pt x="533" y="187"/>
                    </a:cubicBezTo>
                    <a:cubicBezTo>
                      <a:pt x="824" y="187"/>
                      <a:pt x="1067" y="144"/>
                      <a:pt x="1067" y="94"/>
                    </a:cubicBezTo>
                    <a:cubicBezTo>
                      <a:pt x="1067" y="44"/>
                      <a:pt x="825" y="0"/>
                      <a:pt x="533" y="0"/>
                    </a:cubicBezTo>
                  </a:path>
                </a:pathLst>
              </a:custGeom>
              <a:solidFill>
                <a:srgbClr val="FFFFFF"/>
              </a:solidFill>
              <a:ln w="9360">
                <a:solidFill>
                  <a:srgbClr val="000000"/>
                </a:solidFill>
                <a:round/>
                <a:headEnd/>
                <a:tailEnd/>
              </a:ln>
            </p:spPr>
            <p:txBody>
              <a:bodyPr wrap="none" anchor="ctr"/>
              <a:lstStyle/>
              <a:p>
                <a:endParaRPr lang="es-ES"/>
              </a:p>
            </p:txBody>
          </p:sp>
        </p:grpSp>
        <p:sp>
          <p:nvSpPr>
            <p:cNvPr id="52288" name="Line 23"/>
            <p:cNvSpPr>
              <a:spLocks noChangeShapeType="1"/>
            </p:cNvSpPr>
            <p:nvPr/>
          </p:nvSpPr>
          <p:spPr bwMode="auto">
            <a:xfrm flipV="1">
              <a:off x="2497" y="4130"/>
              <a:ext cx="53" cy="106"/>
            </a:xfrm>
            <a:prstGeom prst="line">
              <a:avLst/>
            </a:prstGeom>
            <a:noFill/>
            <a:ln w="936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89" name="Line 24"/>
            <p:cNvSpPr>
              <a:spLocks noChangeShapeType="1"/>
            </p:cNvSpPr>
            <p:nvPr/>
          </p:nvSpPr>
          <p:spPr bwMode="auto">
            <a:xfrm>
              <a:off x="2553" y="4135"/>
              <a:ext cx="47" cy="98"/>
            </a:xfrm>
            <a:prstGeom prst="line">
              <a:avLst/>
            </a:prstGeom>
            <a:noFill/>
            <a:ln w="936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90" name="Line 25"/>
            <p:cNvSpPr>
              <a:spLocks noChangeShapeType="1"/>
            </p:cNvSpPr>
            <p:nvPr/>
          </p:nvSpPr>
          <p:spPr bwMode="auto">
            <a:xfrm flipV="1">
              <a:off x="2491" y="4155"/>
              <a:ext cx="21" cy="39"/>
            </a:xfrm>
            <a:prstGeom prst="line">
              <a:avLst/>
            </a:prstGeom>
            <a:noFill/>
            <a:ln w="936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91" name="Line 26"/>
            <p:cNvSpPr>
              <a:spLocks noChangeShapeType="1"/>
            </p:cNvSpPr>
            <p:nvPr/>
          </p:nvSpPr>
          <p:spPr bwMode="auto">
            <a:xfrm flipH="1" flipV="1">
              <a:off x="2580" y="4136"/>
              <a:ext cx="31" cy="54"/>
            </a:xfrm>
            <a:prstGeom prst="line">
              <a:avLst/>
            </a:prstGeom>
            <a:noFill/>
            <a:ln w="936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2229" name="Group 27"/>
          <p:cNvGrpSpPr>
            <a:grpSpLocks/>
          </p:cNvGrpSpPr>
          <p:nvPr/>
        </p:nvGrpSpPr>
        <p:grpSpPr bwMode="auto">
          <a:xfrm>
            <a:off x="3870325" y="930275"/>
            <a:ext cx="4351338" cy="4351338"/>
            <a:chOff x="2688" y="646"/>
            <a:chExt cx="3022" cy="3021"/>
          </a:xfrm>
        </p:grpSpPr>
        <p:grpSp>
          <p:nvGrpSpPr>
            <p:cNvPr id="52276" name="Group 28"/>
            <p:cNvGrpSpPr>
              <a:grpSpLocks/>
            </p:cNvGrpSpPr>
            <p:nvPr/>
          </p:nvGrpSpPr>
          <p:grpSpPr bwMode="auto">
            <a:xfrm>
              <a:off x="3168" y="646"/>
              <a:ext cx="2542" cy="2591"/>
              <a:chOff x="3168" y="646"/>
              <a:chExt cx="2542" cy="2591"/>
            </a:xfrm>
          </p:grpSpPr>
          <p:sp>
            <p:nvSpPr>
              <p:cNvPr id="52278" name="AutoShape 29"/>
              <p:cNvSpPr>
                <a:spLocks noChangeArrowheads="1"/>
              </p:cNvSpPr>
              <p:nvPr/>
            </p:nvSpPr>
            <p:spPr bwMode="auto">
              <a:xfrm>
                <a:off x="3168" y="657"/>
                <a:ext cx="2543" cy="2582"/>
              </a:xfrm>
              <a:prstGeom prst="roundRect">
                <a:avLst>
                  <a:gd name="adj" fmla="val 37"/>
                </a:avLst>
              </a:prstGeom>
              <a:solidFill>
                <a:srgbClr val="000000"/>
              </a:solidFill>
              <a:ln w="9360">
                <a:solidFill>
                  <a:srgbClr val="000000"/>
                </a:solidFill>
                <a:round/>
                <a:headEnd/>
                <a:tailEnd/>
              </a:ln>
            </p:spPr>
            <p:txBody>
              <a:bodyPr wrap="none" anchor="ctr"/>
              <a:lstStyle/>
              <a:p>
                <a:endParaRPr lang="es-ES"/>
              </a:p>
            </p:txBody>
          </p:sp>
          <p:pic>
            <p:nvPicPr>
              <p:cNvPr id="52279" name="Picture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0" y="778"/>
                <a:ext cx="2256" cy="2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80" name="Freeform 31"/>
              <p:cNvSpPr>
                <a:spLocks noChangeArrowheads="1"/>
              </p:cNvSpPr>
              <p:nvPr/>
            </p:nvSpPr>
            <p:spPr bwMode="auto">
              <a:xfrm>
                <a:off x="3211" y="646"/>
                <a:ext cx="2490" cy="2582"/>
              </a:xfrm>
              <a:custGeom>
                <a:avLst/>
                <a:gdLst>
                  <a:gd name="T0" fmla="*/ 282 w 10979"/>
                  <a:gd name="T1" fmla="*/ 0 h 11385"/>
                  <a:gd name="T2" fmla="*/ 565 w 10979"/>
                  <a:gd name="T3" fmla="*/ 293 h 11385"/>
                  <a:gd name="T4" fmla="*/ 282 w 10979"/>
                  <a:gd name="T5" fmla="*/ 586 h 11385"/>
                  <a:gd name="T6" fmla="*/ 0 w 10979"/>
                  <a:gd name="T7" fmla="*/ 293 h 11385"/>
                  <a:gd name="T8" fmla="*/ 282 w 10979"/>
                  <a:gd name="T9" fmla="*/ 0 h 11385"/>
                  <a:gd name="T10" fmla="*/ 282 w 10979"/>
                  <a:gd name="T11" fmla="*/ 68 h 11385"/>
                  <a:gd name="T12" fmla="*/ 499 w 10979"/>
                  <a:gd name="T13" fmla="*/ 293 h 11385"/>
                  <a:gd name="T14" fmla="*/ 282 w 10979"/>
                  <a:gd name="T15" fmla="*/ 518 h 11385"/>
                  <a:gd name="T16" fmla="*/ 65 w 10979"/>
                  <a:gd name="T17" fmla="*/ 293 h 11385"/>
                  <a:gd name="T18" fmla="*/ 282 w 10979"/>
                  <a:gd name="T19" fmla="*/ 68 h 113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979"/>
                  <a:gd name="T31" fmla="*/ 0 h 11385"/>
                  <a:gd name="T32" fmla="*/ 10979 w 10979"/>
                  <a:gd name="T33" fmla="*/ 11385 h 1138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979" h="11385">
                    <a:moveTo>
                      <a:pt x="5488" y="0"/>
                    </a:moveTo>
                    <a:cubicBezTo>
                      <a:pt x="8600" y="0"/>
                      <a:pt x="10978" y="2464"/>
                      <a:pt x="10978" y="5691"/>
                    </a:cubicBezTo>
                    <a:cubicBezTo>
                      <a:pt x="10978" y="8918"/>
                      <a:pt x="8600" y="11384"/>
                      <a:pt x="5488" y="11384"/>
                    </a:cubicBezTo>
                    <a:cubicBezTo>
                      <a:pt x="2376" y="11384"/>
                      <a:pt x="0" y="8918"/>
                      <a:pt x="0" y="5691"/>
                    </a:cubicBezTo>
                    <a:cubicBezTo>
                      <a:pt x="0" y="2464"/>
                      <a:pt x="2376" y="0"/>
                      <a:pt x="5488" y="0"/>
                    </a:cubicBezTo>
                    <a:close/>
                    <a:moveTo>
                      <a:pt x="5487" y="1312"/>
                    </a:moveTo>
                    <a:cubicBezTo>
                      <a:pt x="7881" y="1312"/>
                      <a:pt x="9711" y="3208"/>
                      <a:pt x="9711" y="5691"/>
                    </a:cubicBezTo>
                    <a:cubicBezTo>
                      <a:pt x="9711" y="8174"/>
                      <a:pt x="7881" y="10071"/>
                      <a:pt x="5487" y="10071"/>
                    </a:cubicBezTo>
                    <a:cubicBezTo>
                      <a:pt x="3093" y="10071"/>
                      <a:pt x="1264" y="8175"/>
                      <a:pt x="1264" y="5691"/>
                    </a:cubicBezTo>
                    <a:cubicBezTo>
                      <a:pt x="1264" y="3207"/>
                      <a:pt x="3093" y="1312"/>
                      <a:pt x="5487" y="13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a:p>
            </p:txBody>
          </p:sp>
          <p:sp>
            <p:nvSpPr>
              <p:cNvPr id="52281" name="Freeform 32"/>
              <p:cNvSpPr>
                <a:spLocks noChangeArrowheads="1"/>
              </p:cNvSpPr>
              <p:nvPr/>
            </p:nvSpPr>
            <p:spPr bwMode="auto">
              <a:xfrm>
                <a:off x="3189" y="732"/>
                <a:ext cx="935" cy="841"/>
              </a:xfrm>
              <a:custGeom>
                <a:avLst/>
                <a:gdLst>
                  <a:gd name="T0" fmla="*/ 0 w 4124"/>
                  <a:gd name="T1" fmla="*/ 0 h 3709"/>
                  <a:gd name="T2" fmla="*/ 212 w 4124"/>
                  <a:gd name="T3" fmla="*/ 2 h 3709"/>
                  <a:gd name="T4" fmla="*/ 58 w 4124"/>
                  <a:gd name="T5" fmla="*/ 191 h 3709"/>
                  <a:gd name="T6" fmla="*/ 12 w 4124"/>
                  <a:gd name="T7" fmla="*/ 176 h 3709"/>
                  <a:gd name="T8" fmla="*/ 0 w 4124"/>
                  <a:gd name="T9" fmla="*/ 0 h 3709"/>
                  <a:gd name="T10" fmla="*/ 0 60000 65536"/>
                  <a:gd name="T11" fmla="*/ 0 60000 65536"/>
                  <a:gd name="T12" fmla="*/ 0 60000 65536"/>
                  <a:gd name="T13" fmla="*/ 0 60000 65536"/>
                  <a:gd name="T14" fmla="*/ 0 60000 65536"/>
                  <a:gd name="T15" fmla="*/ 0 w 4124"/>
                  <a:gd name="T16" fmla="*/ 0 h 3709"/>
                  <a:gd name="T17" fmla="*/ 4124 w 4124"/>
                  <a:gd name="T18" fmla="*/ 3709 h 3709"/>
                </a:gdLst>
                <a:ahLst/>
                <a:cxnLst>
                  <a:cxn ang="T10">
                    <a:pos x="T0" y="T1"/>
                  </a:cxn>
                  <a:cxn ang="T11">
                    <a:pos x="T2" y="T3"/>
                  </a:cxn>
                  <a:cxn ang="T12">
                    <a:pos x="T4" y="T5"/>
                  </a:cxn>
                  <a:cxn ang="T13">
                    <a:pos x="T6" y="T7"/>
                  </a:cxn>
                  <a:cxn ang="T14">
                    <a:pos x="T8" y="T9"/>
                  </a:cxn>
                </a:cxnLst>
                <a:rect l="T15" t="T16" r="T17" b="T18"/>
                <a:pathLst>
                  <a:path w="4124" h="3709">
                    <a:moveTo>
                      <a:pt x="0" y="0"/>
                    </a:moveTo>
                    <a:lnTo>
                      <a:pt x="4123" y="47"/>
                    </a:lnTo>
                    <a:lnTo>
                      <a:pt x="1124" y="3708"/>
                    </a:lnTo>
                    <a:lnTo>
                      <a:pt x="234" y="3424"/>
                    </a:lnTo>
                    <a:lnTo>
                      <a:pt x="0" y="0"/>
                    </a:lnTo>
                  </a:path>
                </a:pathLst>
              </a:custGeom>
              <a:solidFill>
                <a:srgbClr val="000000"/>
              </a:solidFill>
              <a:ln w="9360">
                <a:solidFill>
                  <a:srgbClr val="000000"/>
                </a:solidFill>
                <a:round/>
                <a:headEnd/>
                <a:tailEnd/>
              </a:ln>
            </p:spPr>
            <p:txBody>
              <a:bodyPr wrap="none" anchor="ctr"/>
              <a:lstStyle/>
              <a:p>
                <a:endParaRPr lang="es-ES"/>
              </a:p>
            </p:txBody>
          </p:sp>
          <p:sp>
            <p:nvSpPr>
              <p:cNvPr id="52282" name="Freeform 33"/>
              <p:cNvSpPr>
                <a:spLocks noChangeArrowheads="1"/>
              </p:cNvSpPr>
              <p:nvPr/>
            </p:nvSpPr>
            <p:spPr bwMode="auto">
              <a:xfrm>
                <a:off x="4732" y="700"/>
                <a:ext cx="935" cy="842"/>
              </a:xfrm>
              <a:custGeom>
                <a:avLst/>
                <a:gdLst>
                  <a:gd name="T0" fmla="*/ 212 w 4125"/>
                  <a:gd name="T1" fmla="*/ 0 h 3711"/>
                  <a:gd name="T2" fmla="*/ 0 w 4125"/>
                  <a:gd name="T3" fmla="*/ 2 h 3711"/>
                  <a:gd name="T4" fmla="*/ 154 w 4125"/>
                  <a:gd name="T5" fmla="*/ 191 h 3711"/>
                  <a:gd name="T6" fmla="*/ 200 w 4125"/>
                  <a:gd name="T7" fmla="*/ 176 h 3711"/>
                  <a:gd name="T8" fmla="*/ 212 w 4125"/>
                  <a:gd name="T9" fmla="*/ 0 h 3711"/>
                  <a:gd name="T10" fmla="*/ 0 60000 65536"/>
                  <a:gd name="T11" fmla="*/ 0 60000 65536"/>
                  <a:gd name="T12" fmla="*/ 0 60000 65536"/>
                  <a:gd name="T13" fmla="*/ 0 60000 65536"/>
                  <a:gd name="T14" fmla="*/ 0 60000 65536"/>
                  <a:gd name="T15" fmla="*/ 0 w 4125"/>
                  <a:gd name="T16" fmla="*/ 0 h 3711"/>
                  <a:gd name="T17" fmla="*/ 4125 w 4125"/>
                  <a:gd name="T18" fmla="*/ 3711 h 3711"/>
                </a:gdLst>
                <a:ahLst/>
                <a:cxnLst>
                  <a:cxn ang="T10">
                    <a:pos x="T0" y="T1"/>
                  </a:cxn>
                  <a:cxn ang="T11">
                    <a:pos x="T2" y="T3"/>
                  </a:cxn>
                  <a:cxn ang="T12">
                    <a:pos x="T4" y="T5"/>
                  </a:cxn>
                  <a:cxn ang="T13">
                    <a:pos x="T6" y="T7"/>
                  </a:cxn>
                  <a:cxn ang="T14">
                    <a:pos x="T8" y="T9"/>
                  </a:cxn>
                </a:cxnLst>
                <a:rect l="T15" t="T16" r="T17" b="T18"/>
                <a:pathLst>
                  <a:path w="4125" h="3711">
                    <a:moveTo>
                      <a:pt x="4124" y="0"/>
                    </a:moveTo>
                    <a:lnTo>
                      <a:pt x="0" y="47"/>
                    </a:lnTo>
                    <a:lnTo>
                      <a:pt x="3000" y="3710"/>
                    </a:lnTo>
                    <a:lnTo>
                      <a:pt x="3890" y="3425"/>
                    </a:lnTo>
                    <a:lnTo>
                      <a:pt x="4124" y="0"/>
                    </a:lnTo>
                  </a:path>
                </a:pathLst>
              </a:custGeom>
              <a:solidFill>
                <a:srgbClr val="000000"/>
              </a:solidFill>
              <a:ln w="9360">
                <a:solidFill>
                  <a:srgbClr val="000000"/>
                </a:solidFill>
                <a:round/>
                <a:headEnd/>
                <a:tailEnd/>
              </a:ln>
            </p:spPr>
            <p:txBody>
              <a:bodyPr wrap="none" anchor="ctr"/>
              <a:lstStyle/>
              <a:p>
                <a:endParaRPr lang="es-ES"/>
              </a:p>
            </p:txBody>
          </p:sp>
          <p:sp>
            <p:nvSpPr>
              <p:cNvPr id="52283" name="Freeform 34"/>
              <p:cNvSpPr>
                <a:spLocks noChangeArrowheads="1"/>
              </p:cNvSpPr>
              <p:nvPr/>
            </p:nvSpPr>
            <p:spPr bwMode="auto">
              <a:xfrm>
                <a:off x="3168" y="2331"/>
                <a:ext cx="935" cy="842"/>
              </a:xfrm>
              <a:custGeom>
                <a:avLst/>
                <a:gdLst>
                  <a:gd name="T0" fmla="*/ 0 w 4125"/>
                  <a:gd name="T1" fmla="*/ 191 h 3711"/>
                  <a:gd name="T2" fmla="*/ 212 w 4125"/>
                  <a:gd name="T3" fmla="*/ 189 h 3711"/>
                  <a:gd name="T4" fmla="*/ 58 w 4125"/>
                  <a:gd name="T5" fmla="*/ 0 h 3711"/>
                  <a:gd name="T6" fmla="*/ 12 w 4125"/>
                  <a:gd name="T7" fmla="*/ 15 h 3711"/>
                  <a:gd name="T8" fmla="*/ 0 w 4125"/>
                  <a:gd name="T9" fmla="*/ 191 h 3711"/>
                  <a:gd name="T10" fmla="*/ 0 60000 65536"/>
                  <a:gd name="T11" fmla="*/ 0 60000 65536"/>
                  <a:gd name="T12" fmla="*/ 0 60000 65536"/>
                  <a:gd name="T13" fmla="*/ 0 60000 65536"/>
                  <a:gd name="T14" fmla="*/ 0 60000 65536"/>
                  <a:gd name="T15" fmla="*/ 0 w 4125"/>
                  <a:gd name="T16" fmla="*/ 0 h 3711"/>
                  <a:gd name="T17" fmla="*/ 4125 w 4125"/>
                  <a:gd name="T18" fmla="*/ 3711 h 3711"/>
                </a:gdLst>
                <a:ahLst/>
                <a:cxnLst>
                  <a:cxn ang="T10">
                    <a:pos x="T0" y="T1"/>
                  </a:cxn>
                  <a:cxn ang="T11">
                    <a:pos x="T2" y="T3"/>
                  </a:cxn>
                  <a:cxn ang="T12">
                    <a:pos x="T4" y="T5"/>
                  </a:cxn>
                  <a:cxn ang="T13">
                    <a:pos x="T6" y="T7"/>
                  </a:cxn>
                  <a:cxn ang="T14">
                    <a:pos x="T8" y="T9"/>
                  </a:cxn>
                </a:cxnLst>
                <a:rect l="T15" t="T16" r="T17" b="T18"/>
                <a:pathLst>
                  <a:path w="4125" h="3711">
                    <a:moveTo>
                      <a:pt x="0" y="3710"/>
                    </a:moveTo>
                    <a:lnTo>
                      <a:pt x="4124" y="3662"/>
                    </a:lnTo>
                    <a:lnTo>
                      <a:pt x="1124" y="0"/>
                    </a:lnTo>
                    <a:lnTo>
                      <a:pt x="234" y="285"/>
                    </a:lnTo>
                    <a:lnTo>
                      <a:pt x="0" y="3710"/>
                    </a:lnTo>
                  </a:path>
                </a:pathLst>
              </a:custGeom>
              <a:solidFill>
                <a:srgbClr val="000000"/>
              </a:solidFill>
              <a:ln w="9360">
                <a:solidFill>
                  <a:srgbClr val="000000"/>
                </a:solidFill>
                <a:round/>
                <a:headEnd/>
                <a:tailEnd/>
              </a:ln>
            </p:spPr>
            <p:txBody>
              <a:bodyPr wrap="none" anchor="ctr"/>
              <a:lstStyle/>
              <a:p>
                <a:endParaRPr lang="es-ES"/>
              </a:p>
            </p:txBody>
          </p:sp>
          <p:sp>
            <p:nvSpPr>
              <p:cNvPr id="52284" name="Freeform 35"/>
              <p:cNvSpPr>
                <a:spLocks noChangeArrowheads="1"/>
              </p:cNvSpPr>
              <p:nvPr/>
            </p:nvSpPr>
            <p:spPr bwMode="auto">
              <a:xfrm>
                <a:off x="4774" y="2299"/>
                <a:ext cx="935" cy="842"/>
              </a:xfrm>
              <a:custGeom>
                <a:avLst/>
                <a:gdLst>
                  <a:gd name="T0" fmla="*/ 212 w 4125"/>
                  <a:gd name="T1" fmla="*/ 191 h 3711"/>
                  <a:gd name="T2" fmla="*/ 0 w 4125"/>
                  <a:gd name="T3" fmla="*/ 189 h 3711"/>
                  <a:gd name="T4" fmla="*/ 154 w 4125"/>
                  <a:gd name="T5" fmla="*/ 0 h 3711"/>
                  <a:gd name="T6" fmla="*/ 200 w 4125"/>
                  <a:gd name="T7" fmla="*/ 15 h 3711"/>
                  <a:gd name="T8" fmla="*/ 212 w 4125"/>
                  <a:gd name="T9" fmla="*/ 191 h 3711"/>
                  <a:gd name="T10" fmla="*/ 0 60000 65536"/>
                  <a:gd name="T11" fmla="*/ 0 60000 65536"/>
                  <a:gd name="T12" fmla="*/ 0 60000 65536"/>
                  <a:gd name="T13" fmla="*/ 0 60000 65536"/>
                  <a:gd name="T14" fmla="*/ 0 60000 65536"/>
                  <a:gd name="T15" fmla="*/ 0 w 4125"/>
                  <a:gd name="T16" fmla="*/ 0 h 3711"/>
                  <a:gd name="T17" fmla="*/ 4125 w 4125"/>
                  <a:gd name="T18" fmla="*/ 3711 h 3711"/>
                </a:gdLst>
                <a:ahLst/>
                <a:cxnLst>
                  <a:cxn ang="T10">
                    <a:pos x="T0" y="T1"/>
                  </a:cxn>
                  <a:cxn ang="T11">
                    <a:pos x="T2" y="T3"/>
                  </a:cxn>
                  <a:cxn ang="T12">
                    <a:pos x="T4" y="T5"/>
                  </a:cxn>
                  <a:cxn ang="T13">
                    <a:pos x="T6" y="T7"/>
                  </a:cxn>
                  <a:cxn ang="T14">
                    <a:pos x="T8" y="T9"/>
                  </a:cxn>
                </a:cxnLst>
                <a:rect l="T15" t="T16" r="T17" b="T18"/>
                <a:pathLst>
                  <a:path w="4125" h="3711">
                    <a:moveTo>
                      <a:pt x="4124" y="3710"/>
                    </a:moveTo>
                    <a:lnTo>
                      <a:pt x="0" y="3662"/>
                    </a:lnTo>
                    <a:lnTo>
                      <a:pt x="3001" y="0"/>
                    </a:lnTo>
                    <a:lnTo>
                      <a:pt x="3890" y="284"/>
                    </a:lnTo>
                    <a:lnTo>
                      <a:pt x="4124" y="3710"/>
                    </a:lnTo>
                  </a:path>
                </a:pathLst>
              </a:custGeom>
              <a:solidFill>
                <a:srgbClr val="000000"/>
              </a:solidFill>
              <a:ln w="9360">
                <a:solidFill>
                  <a:srgbClr val="000000"/>
                </a:solidFill>
                <a:round/>
                <a:headEnd/>
                <a:tailEnd/>
              </a:ln>
            </p:spPr>
            <p:txBody>
              <a:bodyPr wrap="none" anchor="ctr"/>
              <a:lstStyle/>
              <a:p>
                <a:endParaRPr lang="es-ES"/>
              </a:p>
            </p:txBody>
          </p:sp>
          <p:sp>
            <p:nvSpPr>
              <p:cNvPr id="52285" name="Oval 36"/>
              <p:cNvSpPr>
                <a:spLocks noChangeArrowheads="1"/>
              </p:cNvSpPr>
              <p:nvPr/>
            </p:nvSpPr>
            <p:spPr bwMode="auto">
              <a:xfrm>
                <a:off x="3477" y="948"/>
                <a:ext cx="1947" cy="1977"/>
              </a:xfrm>
              <a:prstGeom prst="ellipse">
                <a:avLst/>
              </a:prstGeom>
              <a:noFill/>
              <a:ln w="936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ES"/>
              </a:p>
            </p:txBody>
          </p:sp>
        </p:grpSp>
        <p:sp>
          <p:nvSpPr>
            <p:cNvPr id="52277" name="Line 37"/>
            <p:cNvSpPr>
              <a:spLocks noChangeShapeType="1"/>
            </p:cNvSpPr>
            <p:nvPr/>
          </p:nvSpPr>
          <p:spPr bwMode="auto">
            <a:xfrm flipV="1">
              <a:off x="2688" y="2661"/>
              <a:ext cx="1042" cy="1008"/>
            </a:xfrm>
            <a:prstGeom prst="line">
              <a:avLst/>
            </a:prstGeom>
            <a:noFill/>
            <a:ln w="57240">
              <a:solidFill>
                <a:srgbClr val="FFFFFF"/>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grpSp>
      <p:sp>
        <p:nvSpPr>
          <p:cNvPr id="52230" name="Line 38"/>
          <p:cNvSpPr>
            <a:spLocks noChangeShapeType="1"/>
          </p:cNvSpPr>
          <p:nvPr/>
        </p:nvSpPr>
        <p:spPr bwMode="auto">
          <a:xfrm flipV="1">
            <a:off x="5568950" y="2581275"/>
            <a:ext cx="2474913" cy="306388"/>
          </a:xfrm>
          <a:prstGeom prst="line">
            <a:avLst/>
          </a:prstGeom>
          <a:noFill/>
          <a:ln w="38160">
            <a:solidFill>
              <a:srgbClr val="FFFF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52231" name="Text Box 39"/>
          <p:cNvSpPr txBox="1">
            <a:spLocks noChangeArrowheads="1"/>
          </p:cNvSpPr>
          <p:nvPr/>
        </p:nvSpPr>
        <p:spPr bwMode="auto">
          <a:xfrm>
            <a:off x="5076825" y="4365625"/>
            <a:ext cx="3219450"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39" tIns="42452" rIns="81639" bIns="42452">
            <a:spAutoFit/>
          </a:bodyPr>
          <a:lstStyle>
            <a:lvl1pPr defTabSz="828675" eaLnBrk="0" hangingPunct="0">
              <a:tabLst>
                <a:tab pos="657225" algn="l"/>
                <a:tab pos="1312863" algn="l"/>
                <a:tab pos="1970088" algn="l"/>
                <a:tab pos="2627313" algn="l"/>
              </a:tabLst>
              <a:defRPr sz="2400">
                <a:solidFill>
                  <a:schemeClr val="tx1"/>
                </a:solidFill>
                <a:latin typeface="Symbol" charset="0"/>
                <a:ea typeface="ＭＳ Ｐゴシック" charset="0"/>
              </a:defRPr>
            </a:lvl1pPr>
            <a:lvl2pPr marL="742950" indent="-285750" defTabSz="828675" eaLnBrk="0" hangingPunct="0">
              <a:tabLst>
                <a:tab pos="657225" algn="l"/>
                <a:tab pos="1312863" algn="l"/>
                <a:tab pos="1970088" algn="l"/>
                <a:tab pos="2627313" algn="l"/>
              </a:tabLst>
              <a:defRPr sz="2400">
                <a:solidFill>
                  <a:schemeClr val="tx1"/>
                </a:solidFill>
                <a:latin typeface="Symbol" charset="0"/>
                <a:ea typeface="ＭＳ Ｐゴシック" charset="0"/>
              </a:defRPr>
            </a:lvl2pPr>
            <a:lvl3pPr marL="1143000" indent="-228600" defTabSz="828675" eaLnBrk="0" hangingPunct="0">
              <a:tabLst>
                <a:tab pos="657225" algn="l"/>
                <a:tab pos="1312863" algn="l"/>
                <a:tab pos="1970088" algn="l"/>
                <a:tab pos="2627313" algn="l"/>
              </a:tabLst>
              <a:defRPr sz="2400">
                <a:solidFill>
                  <a:schemeClr val="tx1"/>
                </a:solidFill>
                <a:latin typeface="Symbol" charset="0"/>
                <a:ea typeface="ＭＳ Ｐゴシック" charset="0"/>
              </a:defRPr>
            </a:lvl3pPr>
            <a:lvl4pPr marL="1600200" indent="-228600" defTabSz="828675" eaLnBrk="0" hangingPunct="0">
              <a:tabLst>
                <a:tab pos="657225" algn="l"/>
                <a:tab pos="1312863" algn="l"/>
                <a:tab pos="1970088" algn="l"/>
                <a:tab pos="2627313" algn="l"/>
              </a:tabLst>
              <a:defRPr sz="2400">
                <a:solidFill>
                  <a:schemeClr val="tx1"/>
                </a:solidFill>
                <a:latin typeface="Symbol" charset="0"/>
                <a:ea typeface="ＭＳ Ｐゴシック" charset="0"/>
              </a:defRPr>
            </a:lvl4pPr>
            <a:lvl5pPr marL="2057400" indent="-228600" defTabSz="828675" eaLnBrk="0" hangingPunct="0">
              <a:tabLst>
                <a:tab pos="657225" algn="l"/>
                <a:tab pos="1312863" algn="l"/>
                <a:tab pos="1970088" algn="l"/>
                <a:tab pos="2627313" algn="l"/>
              </a:tabLst>
              <a:defRPr sz="2400">
                <a:solidFill>
                  <a:schemeClr val="tx1"/>
                </a:solidFill>
                <a:latin typeface="Symbol" charset="0"/>
                <a:ea typeface="ＭＳ Ｐゴシック" charset="0"/>
              </a:defRPr>
            </a:lvl5pPr>
            <a:lvl6pPr marL="2514600" indent="-228600" defTabSz="828675" eaLnBrk="0" fontAlgn="base" hangingPunct="0">
              <a:spcBef>
                <a:spcPct val="0"/>
              </a:spcBef>
              <a:spcAft>
                <a:spcPct val="0"/>
              </a:spcAft>
              <a:tabLst>
                <a:tab pos="657225" algn="l"/>
                <a:tab pos="1312863" algn="l"/>
                <a:tab pos="1970088" algn="l"/>
                <a:tab pos="2627313" algn="l"/>
              </a:tabLst>
              <a:defRPr sz="2400">
                <a:solidFill>
                  <a:schemeClr val="tx1"/>
                </a:solidFill>
                <a:latin typeface="Symbol" charset="0"/>
                <a:ea typeface="ＭＳ Ｐゴシック" charset="0"/>
              </a:defRPr>
            </a:lvl6pPr>
            <a:lvl7pPr marL="2971800" indent="-228600" defTabSz="828675" eaLnBrk="0" fontAlgn="base" hangingPunct="0">
              <a:spcBef>
                <a:spcPct val="0"/>
              </a:spcBef>
              <a:spcAft>
                <a:spcPct val="0"/>
              </a:spcAft>
              <a:tabLst>
                <a:tab pos="657225" algn="l"/>
                <a:tab pos="1312863" algn="l"/>
                <a:tab pos="1970088" algn="l"/>
                <a:tab pos="2627313" algn="l"/>
              </a:tabLst>
              <a:defRPr sz="2400">
                <a:solidFill>
                  <a:schemeClr val="tx1"/>
                </a:solidFill>
                <a:latin typeface="Symbol" charset="0"/>
                <a:ea typeface="ＭＳ Ｐゴシック" charset="0"/>
              </a:defRPr>
            </a:lvl7pPr>
            <a:lvl8pPr marL="3429000" indent="-228600" defTabSz="828675" eaLnBrk="0" fontAlgn="base" hangingPunct="0">
              <a:spcBef>
                <a:spcPct val="0"/>
              </a:spcBef>
              <a:spcAft>
                <a:spcPct val="0"/>
              </a:spcAft>
              <a:tabLst>
                <a:tab pos="657225" algn="l"/>
                <a:tab pos="1312863" algn="l"/>
                <a:tab pos="1970088" algn="l"/>
                <a:tab pos="2627313" algn="l"/>
              </a:tabLst>
              <a:defRPr sz="2400">
                <a:solidFill>
                  <a:schemeClr val="tx1"/>
                </a:solidFill>
                <a:latin typeface="Symbol" charset="0"/>
                <a:ea typeface="ＭＳ Ｐゴシック" charset="0"/>
              </a:defRPr>
            </a:lvl8pPr>
            <a:lvl9pPr marL="3886200" indent="-228600" defTabSz="828675" eaLnBrk="0" fontAlgn="base" hangingPunct="0">
              <a:spcBef>
                <a:spcPct val="0"/>
              </a:spcBef>
              <a:spcAft>
                <a:spcPct val="0"/>
              </a:spcAft>
              <a:tabLst>
                <a:tab pos="657225" algn="l"/>
                <a:tab pos="1312863" algn="l"/>
                <a:tab pos="1970088" algn="l"/>
                <a:tab pos="2627313" algn="l"/>
              </a:tabLst>
              <a:defRPr sz="2400">
                <a:solidFill>
                  <a:schemeClr val="tx1"/>
                </a:solidFill>
                <a:latin typeface="Symbol" charset="0"/>
                <a:ea typeface="ＭＳ Ｐゴシック" charset="0"/>
              </a:defRPr>
            </a:lvl9pPr>
          </a:lstStyle>
          <a:p>
            <a:pPr eaLnBrk="1">
              <a:lnSpc>
                <a:spcPct val="91000"/>
              </a:lnSpc>
              <a:buClr>
                <a:srgbClr val="000000"/>
              </a:buClr>
              <a:buSzPct val="45000"/>
            </a:pPr>
            <a:r>
              <a:rPr lang="en-GB" sz="2000">
                <a:solidFill>
                  <a:schemeClr val="accent2"/>
                </a:solidFill>
                <a:latin typeface="Comic Sans MS" charset="0"/>
              </a:rPr>
              <a:t>Better bkgd reduction </a:t>
            </a:r>
          </a:p>
          <a:p>
            <a:pPr eaLnBrk="1">
              <a:lnSpc>
                <a:spcPct val="91000"/>
              </a:lnSpc>
              <a:buClr>
                <a:srgbClr val="000000"/>
              </a:buClr>
              <a:buSzPct val="45000"/>
            </a:pPr>
            <a:r>
              <a:rPr lang="en-GB" sz="2000">
                <a:solidFill>
                  <a:schemeClr val="accent2"/>
                </a:solidFill>
                <a:latin typeface="Comic Sans MS" charset="0"/>
              </a:rPr>
              <a:t>Better angular resolution</a:t>
            </a:r>
          </a:p>
          <a:p>
            <a:pPr eaLnBrk="1">
              <a:lnSpc>
                <a:spcPct val="91000"/>
              </a:lnSpc>
              <a:buClr>
                <a:srgbClr val="000000"/>
              </a:buClr>
              <a:buSzPct val="45000"/>
            </a:pPr>
            <a:r>
              <a:rPr lang="en-GB" sz="2000">
                <a:solidFill>
                  <a:schemeClr val="accent2"/>
                </a:solidFill>
                <a:latin typeface="Comic Sans MS" charset="0"/>
              </a:rPr>
              <a:t>Better energy resolution</a:t>
            </a:r>
          </a:p>
        </p:txBody>
      </p:sp>
      <p:grpSp>
        <p:nvGrpSpPr>
          <p:cNvPr id="52232" name="Group 40"/>
          <p:cNvGrpSpPr>
            <a:grpSpLocks/>
          </p:cNvGrpSpPr>
          <p:nvPr/>
        </p:nvGrpSpPr>
        <p:grpSpPr bwMode="auto">
          <a:xfrm>
            <a:off x="2482850" y="1444625"/>
            <a:ext cx="4078288" cy="4379913"/>
            <a:chOff x="1724" y="1003"/>
            <a:chExt cx="2832" cy="3041"/>
          </a:xfrm>
        </p:grpSpPr>
        <p:grpSp>
          <p:nvGrpSpPr>
            <p:cNvPr id="52256" name="Group 41"/>
            <p:cNvGrpSpPr>
              <a:grpSpLocks/>
            </p:cNvGrpSpPr>
            <p:nvPr/>
          </p:nvGrpSpPr>
          <p:grpSpPr bwMode="auto">
            <a:xfrm>
              <a:off x="1724" y="3501"/>
              <a:ext cx="310" cy="543"/>
              <a:chOff x="1724" y="3501"/>
              <a:chExt cx="310" cy="543"/>
            </a:xfrm>
          </p:grpSpPr>
          <p:grpSp>
            <p:nvGrpSpPr>
              <p:cNvPr id="52259" name="Group 42"/>
              <p:cNvGrpSpPr>
                <a:grpSpLocks/>
              </p:cNvGrpSpPr>
              <p:nvPr/>
            </p:nvGrpSpPr>
            <p:grpSpPr bwMode="auto">
              <a:xfrm>
                <a:off x="1724" y="3501"/>
                <a:ext cx="310" cy="411"/>
                <a:chOff x="1724" y="3501"/>
                <a:chExt cx="310" cy="411"/>
              </a:xfrm>
            </p:grpSpPr>
            <p:sp>
              <p:nvSpPr>
                <p:cNvPr id="52267" name="Oval 43"/>
                <p:cNvSpPr>
                  <a:spLocks noChangeArrowheads="1"/>
                </p:cNvSpPr>
                <p:nvPr/>
              </p:nvSpPr>
              <p:spPr bwMode="auto">
                <a:xfrm rot="-60000">
                  <a:off x="1781" y="3871"/>
                  <a:ext cx="210" cy="43"/>
                </a:xfrm>
                <a:prstGeom prst="ellipse">
                  <a:avLst/>
                </a:prstGeom>
                <a:solidFill>
                  <a:srgbClr val="FFFFFF"/>
                </a:solidFill>
                <a:ln w="9360">
                  <a:solidFill>
                    <a:srgbClr val="000000"/>
                  </a:solidFill>
                  <a:round/>
                  <a:headEnd/>
                  <a:tailEnd/>
                </a:ln>
              </p:spPr>
              <p:txBody>
                <a:bodyPr wrap="none" anchor="ctr"/>
                <a:lstStyle/>
                <a:p>
                  <a:endParaRPr lang="es-ES"/>
                </a:p>
              </p:txBody>
            </p:sp>
            <p:sp>
              <p:nvSpPr>
                <p:cNvPr id="52268" name="Oval 44"/>
                <p:cNvSpPr>
                  <a:spLocks noChangeArrowheads="1"/>
                </p:cNvSpPr>
                <p:nvPr/>
              </p:nvSpPr>
              <p:spPr bwMode="auto">
                <a:xfrm rot="-60000">
                  <a:off x="1751" y="3843"/>
                  <a:ext cx="266" cy="58"/>
                </a:xfrm>
                <a:prstGeom prst="ellipse">
                  <a:avLst/>
                </a:prstGeom>
                <a:solidFill>
                  <a:srgbClr val="FFFFFF"/>
                </a:solidFill>
                <a:ln w="9360">
                  <a:solidFill>
                    <a:srgbClr val="000000"/>
                  </a:solidFill>
                  <a:round/>
                  <a:headEnd/>
                  <a:tailEnd/>
                </a:ln>
              </p:spPr>
              <p:txBody>
                <a:bodyPr wrap="none" anchor="ctr"/>
                <a:lstStyle/>
                <a:p>
                  <a:endParaRPr lang="es-ES"/>
                </a:p>
              </p:txBody>
            </p:sp>
            <p:sp>
              <p:nvSpPr>
                <p:cNvPr id="52269" name="Oval 45"/>
                <p:cNvSpPr>
                  <a:spLocks noChangeArrowheads="1"/>
                </p:cNvSpPr>
                <p:nvPr/>
              </p:nvSpPr>
              <p:spPr bwMode="auto">
                <a:xfrm rot="-60000">
                  <a:off x="1727" y="3838"/>
                  <a:ext cx="308" cy="52"/>
                </a:xfrm>
                <a:prstGeom prst="ellipse">
                  <a:avLst/>
                </a:prstGeom>
                <a:solidFill>
                  <a:srgbClr val="FFFFFF"/>
                </a:solidFill>
                <a:ln w="9360">
                  <a:solidFill>
                    <a:srgbClr val="000000"/>
                  </a:solidFill>
                  <a:round/>
                  <a:headEnd/>
                  <a:tailEnd/>
                </a:ln>
              </p:spPr>
              <p:txBody>
                <a:bodyPr wrap="none" anchor="ctr"/>
                <a:lstStyle/>
                <a:p>
                  <a:endParaRPr lang="es-ES"/>
                </a:p>
              </p:txBody>
            </p:sp>
            <p:grpSp>
              <p:nvGrpSpPr>
                <p:cNvPr id="52270" name="Group 46"/>
                <p:cNvGrpSpPr>
                  <a:grpSpLocks/>
                </p:cNvGrpSpPr>
                <p:nvPr/>
              </p:nvGrpSpPr>
              <p:grpSpPr bwMode="auto">
                <a:xfrm>
                  <a:off x="1860" y="3501"/>
                  <a:ext cx="51" cy="67"/>
                  <a:chOff x="1860" y="3501"/>
                  <a:chExt cx="51" cy="67"/>
                </a:xfrm>
              </p:grpSpPr>
              <p:sp>
                <p:nvSpPr>
                  <p:cNvPr id="52274" name="Freeform 47"/>
                  <p:cNvSpPr>
                    <a:spLocks noChangeArrowheads="1"/>
                  </p:cNvSpPr>
                  <p:nvPr/>
                </p:nvSpPr>
                <p:spPr bwMode="auto">
                  <a:xfrm>
                    <a:off x="1860" y="3501"/>
                    <a:ext cx="52" cy="68"/>
                  </a:xfrm>
                  <a:custGeom>
                    <a:avLst/>
                    <a:gdLst>
                      <a:gd name="T0" fmla="*/ 6 w 230"/>
                      <a:gd name="T1" fmla="*/ 0 h 299"/>
                      <a:gd name="T2" fmla="*/ 0 w 230"/>
                      <a:gd name="T3" fmla="*/ 2 h 299"/>
                      <a:gd name="T4" fmla="*/ 0 w 230"/>
                      <a:gd name="T5" fmla="*/ 13 h 299"/>
                      <a:gd name="T6" fmla="*/ 6 w 230"/>
                      <a:gd name="T7" fmla="*/ 15 h 299"/>
                      <a:gd name="T8" fmla="*/ 12 w 230"/>
                      <a:gd name="T9" fmla="*/ 13 h 299"/>
                      <a:gd name="T10" fmla="*/ 12 w 230"/>
                      <a:gd name="T11" fmla="*/ 2 h 299"/>
                      <a:gd name="T12" fmla="*/ 6 w 230"/>
                      <a:gd name="T13" fmla="*/ 0 h 299"/>
                      <a:gd name="T14" fmla="*/ 0 60000 65536"/>
                      <a:gd name="T15" fmla="*/ 0 60000 65536"/>
                      <a:gd name="T16" fmla="*/ 0 60000 65536"/>
                      <a:gd name="T17" fmla="*/ 0 60000 65536"/>
                      <a:gd name="T18" fmla="*/ 0 60000 65536"/>
                      <a:gd name="T19" fmla="*/ 0 60000 65536"/>
                      <a:gd name="T20" fmla="*/ 0 60000 65536"/>
                      <a:gd name="T21" fmla="*/ 0 w 230"/>
                      <a:gd name="T22" fmla="*/ 0 h 299"/>
                      <a:gd name="T23" fmla="*/ 230 w 230"/>
                      <a:gd name="T24" fmla="*/ 299 h 2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0" h="299">
                        <a:moveTo>
                          <a:pt x="112" y="1"/>
                        </a:moveTo>
                        <a:cubicBezTo>
                          <a:pt x="51" y="1"/>
                          <a:pt x="0" y="19"/>
                          <a:pt x="0" y="39"/>
                        </a:cubicBezTo>
                        <a:lnTo>
                          <a:pt x="4" y="261"/>
                        </a:lnTo>
                        <a:cubicBezTo>
                          <a:pt x="2" y="282"/>
                          <a:pt x="54" y="298"/>
                          <a:pt x="116" y="298"/>
                        </a:cubicBezTo>
                        <a:cubicBezTo>
                          <a:pt x="178" y="297"/>
                          <a:pt x="227" y="281"/>
                          <a:pt x="229" y="261"/>
                        </a:cubicBezTo>
                        <a:lnTo>
                          <a:pt x="225" y="39"/>
                        </a:lnTo>
                        <a:cubicBezTo>
                          <a:pt x="225" y="19"/>
                          <a:pt x="174" y="0"/>
                          <a:pt x="112" y="1"/>
                        </a:cubicBezTo>
                      </a:path>
                    </a:pathLst>
                  </a:custGeom>
                  <a:solidFill>
                    <a:srgbClr val="FFFFFF"/>
                  </a:solidFill>
                  <a:ln w="9360">
                    <a:solidFill>
                      <a:srgbClr val="000000"/>
                    </a:solidFill>
                    <a:round/>
                    <a:headEnd/>
                    <a:tailEnd/>
                  </a:ln>
                </p:spPr>
                <p:txBody>
                  <a:bodyPr wrap="none" anchor="ctr"/>
                  <a:lstStyle/>
                  <a:p>
                    <a:endParaRPr lang="es-ES"/>
                  </a:p>
                </p:txBody>
              </p:sp>
              <p:sp>
                <p:nvSpPr>
                  <p:cNvPr id="52275" name="Freeform 48"/>
                  <p:cNvSpPr>
                    <a:spLocks noChangeArrowheads="1"/>
                  </p:cNvSpPr>
                  <p:nvPr/>
                </p:nvSpPr>
                <p:spPr bwMode="auto">
                  <a:xfrm>
                    <a:off x="1860" y="3501"/>
                    <a:ext cx="52" cy="17"/>
                  </a:xfrm>
                  <a:custGeom>
                    <a:avLst/>
                    <a:gdLst>
                      <a:gd name="T0" fmla="*/ 6 w 228"/>
                      <a:gd name="T1" fmla="*/ 0 h 77"/>
                      <a:gd name="T2" fmla="*/ 0 w 228"/>
                      <a:gd name="T3" fmla="*/ 2 h 77"/>
                      <a:gd name="T4" fmla="*/ 6 w 228"/>
                      <a:gd name="T5" fmla="*/ 4 h 77"/>
                      <a:gd name="T6" fmla="*/ 12 w 228"/>
                      <a:gd name="T7" fmla="*/ 2 h 77"/>
                      <a:gd name="T8" fmla="*/ 6 w 228"/>
                      <a:gd name="T9" fmla="*/ 0 h 77"/>
                      <a:gd name="T10" fmla="*/ 0 60000 65536"/>
                      <a:gd name="T11" fmla="*/ 0 60000 65536"/>
                      <a:gd name="T12" fmla="*/ 0 60000 65536"/>
                      <a:gd name="T13" fmla="*/ 0 60000 65536"/>
                      <a:gd name="T14" fmla="*/ 0 60000 65536"/>
                      <a:gd name="T15" fmla="*/ 0 w 228"/>
                      <a:gd name="T16" fmla="*/ 0 h 77"/>
                      <a:gd name="T17" fmla="*/ 228 w 228"/>
                      <a:gd name="T18" fmla="*/ 77 h 77"/>
                    </a:gdLst>
                    <a:ahLst/>
                    <a:cxnLst>
                      <a:cxn ang="T10">
                        <a:pos x="T0" y="T1"/>
                      </a:cxn>
                      <a:cxn ang="T11">
                        <a:pos x="T2" y="T3"/>
                      </a:cxn>
                      <a:cxn ang="T12">
                        <a:pos x="T4" y="T5"/>
                      </a:cxn>
                      <a:cxn ang="T13">
                        <a:pos x="T6" y="T7"/>
                      </a:cxn>
                      <a:cxn ang="T14">
                        <a:pos x="T8" y="T9"/>
                      </a:cxn>
                    </a:cxnLst>
                    <a:rect l="T15" t="T16" r="T17" b="T18"/>
                    <a:pathLst>
                      <a:path w="228" h="77">
                        <a:moveTo>
                          <a:pt x="112" y="1"/>
                        </a:moveTo>
                        <a:cubicBezTo>
                          <a:pt x="51" y="1"/>
                          <a:pt x="0" y="19"/>
                          <a:pt x="0" y="39"/>
                        </a:cubicBezTo>
                        <a:cubicBezTo>
                          <a:pt x="1" y="59"/>
                          <a:pt x="53" y="76"/>
                          <a:pt x="114" y="76"/>
                        </a:cubicBezTo>
                        <a:cubicBezTo>
                          <a:pt x="175" y="75"/>
                          <a:pt x="227" y="59"/>
                          <a:pt x="225" y="39"/>
                        </a:cubicBezTo>
                        <a:cubicBezTo>
                          <a:pt x="224" y="19"/>
                          <a:pt x="174" y="0"/>
                          <a:pt x="112" y="1"/>
                        </a:cubicBezTo>
                      </a:path>
                    </a:pathLst>
                  </a:custGeom>
                  <a:solidFill>
                    <a:srgbClr val="FFFFFF"/>
                  </a:solidFill>
                  <a:ln w="9360">
                    <a:solidFill>
                      <a:srgbClr val="000000"/>
                    </a:solidFill>
                    <a:round/>
                    <a:headEnd/>
                    <a:tailEnd/>
                  </a:ln>
                </p:spPr>
                <p:txBody>
                  <a:bodyPr wrap="none" anchor="ctr"/>
                  <a:lstStyle/>
                  <a:p>
                    <a:endParaRPr lang="es-ES"/>
                  </a:p>
                </p:txBody>
              </p:sp>
            </p:grpSp>
            <p:sp>
              <p:nvSpPr>
                <p:cNvPr id="52271" name="Line 49"/>
                <p:cNvSpPr>
                  <a:spLocks noChangeShapeType="1"/>
                </p:cNvSpPr>
                <p:nvPr/>
              </p:nvSpPr>
              <p:spPr bwMode="auto">
                <a:xfrm flipV="1">
                  <a:off x="1724" y="3534"/>
                  <a:ext cx="134" cy="330"/>
                </a:xfrm>
                <a:prstGeom prst="line">
                  <a:avLst/>
                </a:prstGeom>
                <a:noFill/>
                <a:ln w="936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72" name="Line 50"/>
                <p:cNvSpPr>
                  <a:spLocks noChangeShapeType="1"/>
                </p:cNvSpPr>
                <p:nvPr/>
              </p:nvSpPr>
              <p:spPr bwMode="auto">
                <a:xfrm flipH="1" flipV="1">
                  <a:off x="1881" y="3537"/>
                  <a:ext cx="6" cy="353"/>
                </a:xfrm>
                <a:prstGeom prst="line">
                  <a:avLst/>
                </a:prstGeom>
                <a:noFill/>
                <a:ln w="936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73" name="Line 51"/>
                <p:cNvSpPr>
                  <a:spLocks noChangeShapeType="1"/>
                </p:cNvSpPr>
                <p:nvPr/>
              </p:nvSpPr>
              <p:spPr bwMode="auto">
                <a:xfrm flipH="1" flipV="1">
                  <a:off x="1907" y="3531"/>
                  <a:ext cx="126" cy="327"/>
                </a:xfrm>
                <a:prstGeom prst="line">
                  <a:avLst/>
                </a:prstGeom>
                <a:noFill/>
                <a:ln w="936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2260" name="Group 52"/>
              <p:cNvGrpSpPr>
                <a:grpSpLocks/>
              </p:cNvGrpSpPr>
              <p:nvPr/>
            </p:nvGrpSpPr>
            <p:grpSpPr bwMode="auto">
              <a:xfrm>
                <a:off x="1768" y="3960"/>
                <a:ext cx="241" cy="84"/>
                <a:chOff x="1768" y="3960"/>
                <a:chExt cx="241" cy="84"/>
              </a:xfrm>
            </p:grpSpPr>
            <p:sp>
              <p:nvSpPr>
                <p:cNvPr id="52265" name="Freeform 53"/>
                <p:cNvSpPr>
                  <a:spLocks noChangeArrowheads="1"/>
                </p:cNvSpPr>
                <p:nvPr/>
              </p:nvSpPr>
              <p:spPr bwMode="auto">
                <a:xfrm>
                  <a:off x="1768" y="3960"/>
                  <a:ext cx="242" cy="85"/>
                </a:xfrm>
                <a:custGeom>
                  <a:avLst/>
                  <a:gdLst>
                    <a:gd name="T0" fmla="*/ 27 w 1069"/>
                    <a:gd name="T1" fmla="*/ 0 h 376"/>
                    <a:gd name="T2" fmla="*/ 0 w 1069"/>
                    <a:gd name="T3" fmla="*/ 5 h 376"/>
                    <a:gd name="T4" fmla="*/ 0 w 1069"/>
                    <a:gd name="T5" fmla="*/ 14 h 376"/>
                    <a:gd name="T6" fmla="*/ 27 w 1069"/>
                    <a:gd name="T7" fmla="*/ 19 h 376"/>
                    <a:gd name="T8" fmla="*/ 55 w 1069"/>
                    <a:gd name="T9" fmla="*/ 14 h 376"/>
                    <a:gd name="T10" fmla="*/ 55 w 1069"/>
                    <a:gd name="T11" fmla="*/ 5 h 376"/>
                    <a:gd name="T12" fmla="*/ 27 w 1069"/>
                    <a:gd name="T13" fmla="*/ 0 h 376"/>
                    <a:gd name="T14" fmla="*/ 0 60000 65536"/>
                    <a:gd name="T15" fmla="*/ 0 60000 65536"/>
                    <a:gd name="T16" fmla="*/ 0 60000 65536"/>
                    <a:gd name="T17" fmla="*/ 0 60000 65536"/>
                    <a:gd name="T18" fmla="*/ 0 60000 65536"/>
                    <a:gd name="T19" fmla="*/ 0 60000 65536"/>
                    <a:gd name="T20" fmla="*/ 0 60000 65536"/>
                    <a:gd name="T21" fmla="*/ 0 w 1069"/>
                    <a:gd name="T22" fmla="*/ 0 h 376"/>
                    <a:gd name="T23" fmla="*/ 1069 w 1069"/>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9" h="376">
                      <a:moveTo>
                        <a:pt x="534" y="0"/>
                      </a:moveTo>
                      <a:cubicBezTo>
                        <a:pt x="243" y="0"/>
                        <a:pt x="0" y="42"/>
                        <a:pt x="0" y="93"/>
                      </a:cubicBezTo>
                      <a:lnTo>
                        <a:pt x="0" y="281"/>
                      </a:lnTo>
                      <a:cubicBezTo>
                        <a:pt x="0" y="333"/>
                        <a:pt x="243" y="375"/>
                        <a:pt x="534" y="375"/>
                      </a:cubicBezTo>
                      <a:cubicBezTo>
                        <a:pt x="825" y="375"/>
                        <a:pt x="1068" y="333"/>
                        <a:pt x="1068" y="281"/>
                      </a:cubicBezTo>
                      <a:lnTo>
                        <a:pt x="1068" y="93"/>
                      </a:lnTo>
                      <a:cubicBezTo>
                        <a:pt x="1068" y="42"/>
                        <a:pt x="826" y="0"/>
                        <a:pt x="534" y="0"/>
                      </a:cubicBezTo>
                    </a:path>
                  </a:pathLst>
                </a:custGeom>
                <a:solidFill>
                  <a:srgbClr val="FFFFFF"/>
                </a:solidFill>
                <a:ln w="9360">
                  <a:solidFill>
                    <a:srgbClr val="000000"/>
                  </a:solidFill>
                  <a:round/>
                  <a:headEnd/>
                  <a:tailEnd/>
                </a:ln>
              </p:spPr>
              <p:txBody>
                <a:bodyPr wrap="none" anchor="ctr"/>
                <a:lstStyle/>
                <a:p>
                  <a:endParaRPr lang="es-ES"/>
                </a:p>
              </p:txBody>
            </p:sp>
            <p:sp>
              <p:nvSpPr>
                <p:cNvPr id="52266" name="Freeform 54"/>
                <p:cNvSpPr>
                  <a:spLocks noChangeArrowheads="1"/>
                </p:cNvSpPr>
                <p:nvPr/>
              </p:nvSpPr>
              <p:spPr bwMode="auto">
                <a:xfrm>
                  <a:off x="1768" y="3960"/>
                  <a:ext cx="242" cy="43"/>
                </a:xfrm>
                <a:custGeom>
                  <a:avLst/>
                  <a:gdLst>
                    <a:gd name="T0" fmla="*/ 27 w 1069"/>
                    <a:gd name="T1" fmla="*/ 0 h 188"/>
                    <a:gd name="T2" fmla="*/ 0 w 1069"/>
                    <a:gd name="T3" fmla="*/ 5 h 188"/>
                    <a:gd name="T4" fmla="*/ 27 w 1069"/>
                    <a:gd name="T5" fmla="*/ 10 h 188"/>
                    <a:gd name="T6" fmla="*/ 55 w 1069"/>
                    <a:gd name="T7" fmla="*/ 5 h 188"/>
                    <a:gd name="T8" fmla="*/ 27 w 1069"/>
                    <a:gd name="T9" fmla="*/ 0 h 188"/>
                    <a:gd name="T10" fmla="*/ 0 60000 65536"/>
                    <a:gd name="T11" fmla="*/ 0 60000 65536"/>
                    <a:gd name="T12" fmla="*/ 0 60000 65536"/>
                    <a:gd name="T13" fmla="*/ 0 60000 65536"/>
                    <a:gd name="T14" fmla="*/ 0 60000 65536"/>
                    <a:gd name="T15" fmla="*/ 0 w 1069"/>
                    <a:gd name="T16" fmla="*/ 0 h 188"/>
                    <a:gd name="T17" fmla="*/ 1069 w 1069"/>
                    <a:gd name="T18" fmla="*/ 188 h 188"/>
                  </a:gdLst>
                  <a:ahLst/>
                  <a:cxnLst>
                    <a:cxn ang="T10">
                      <a:pos x="T0" y="T1"/>
                    </a:cxn>
                    <a:cxn ang="T11">
                      <a:pos x="T2" y="T3"/>
                    </a:cxn>
                    <a:cxn ang="T12">
                      <a:pos x="T4" y="T5"/>
                    </a:cxn>
                    <a:cxn ang="T13">
                      <a:pos x="T6" y="T7"/>
                    </a:cxn>
                    <a:cxn ang="T14">
                      <a:pos x="T8" y="T9"/>
                    </a:cxn>
                  </a:cxnLst>
                  <a:rect l="T15" t="T16" r="T17" b="T18"/>
                  <a:pathLst>
                    <a:path w="1069" h="188">
                      <a:moveTo>
                        <a:pt x="534" y="0"/>
                      </a:moveTo>
                      <a:cubicBezTo>
                        <a:pt x="243" y="0"/>
                        <a:pt x="0" y="42"/>
                        <a:pt x="0" y="93"/>
                      </a:cubicBezTo>
                      <a:cubicBezTo>
                        <a:pt x="0" y="144"/>
                        <a:pt x="243" y="187"/>
                        <a:pt x="534" y="187"/>
                      </a:cubicBezTo>
                      <a:cubicBezTo>
                        <a:pt x="825" y="187"/>
                        <a:pt x="1068" y="144"/>
                        <a:pt x="1068" y="93"/>
                      </a:cubicBezTo>
                      <a:cubicBezTo>
                        <a:pt x="1068" y="42"/>
                        <a:pt x="826" y="0"/>
                        <a:pt x="534" y="0"/>
                      </a:cubicBezTo>
                    </a:path>
                  </a:pathLst>
                </a:custGeom>
                <a:solidFill>
                  <a:srgbClr val="FFFFFF"/>
                </a:solidFill>
                <a:ln w="9360">
                  <a:solidFill>
                    <a:srgbClr val="000000"/>
                  </a:solidFill>
                  <a:round/>
                  <a:headEnd/>
                  <a:tailEnd/>
                </a:ln>
              </p:spPr>
              <p:txBody>
                <a:bodyPr wrap="none" anchor="ctr"/>
                <a:lstStyle/>
                <a:p>
                  <a:endParaRPr lang="es-ES"/>
                </a:p>
              </p:txBody>
            </p:sp>
          </p:grpSp>
          <p:sp>
            <p:nvSpPr>
              <p:cNvPr id="52261" name="Line 55"/>
              <p:cNvSpPr>
                <a:spLocks noChangeShapeType="1"/>
              </p:cNvSpPr>
              <p:nvPr/>
            </p:nvSpPr>
            <p:spPr bwMode="auto">
              <a:xfrm flipV="1">
                <a:off x="1834" y="3897"/>
                <a:ext cx="53" cy="106"/>
              </a:xfrm>
              <a:prstGeom prst="line">
                <a:avLst/>
              </a:prstGeom>
              <a:noFill/>
              <a:ln w="936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62" name="Line 56"/>
              <p:cNvSpPr>
                <a:spLocks noChangeShapeType="1"/>
              </p:cNvSpPr>
              <p:nvPr/>
            </p:nvSpPr>
            <p:spPr bwMode="auto">
              <a:xfrm>
                <a:off x="1891" y="3902"/>
                <a:ext cx="47" cy="98"/>
              </a:xfrm>
              <a:prstGeom prst="line">
                <a:avLst/>
              </a:prstGeom>
              <a:noFill/>
              <a:ln w="936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63" name="Line 57"/>
              <p:cNvSpPr>
                <a:spLocks noChangeShapeType="1"/>
              </p:cNvSpPr>
              <p:nvPr/>
            </p:nvSpPr>
            <p:spPr bwMode="auto">
              <a:xfrm flipV="1">
                <a:off x="1828" y="3922"/>
                <a:ext cx="21" cy="39"/>
              </a:xfrm>
              <a:prstGeom prst="line">
                <a:avLst/>
              </a:prstGeom>
              <a:noFill/>
              <a:ln w="936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64" name="Line 58"/>
              <p:cNvSpPr>
                <a:spLocks noChangeShapeType="1"/>
              </p:cNvSpPr>
              <p:nvPr/>
            </p:nvSpPr>
            <p:spPr bwMode="auto">
              <a:xfrm flipH="1" flipV="1">
                <a:off x="1918" y="3904"/>
                <a:ext cx="31" cy="53"/>
              </a:xfrm>
              <a:prstGeom prst="line">
                <a:avLst/>
              </a:prstGeom>
              <a:noFill/>
              <a:ln w="936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2257" name="Oval 59"/>
            <p:cNvSpPr>
              <a:spLocks noChangeArrowheads="1"/>
            </p:cNvSpPr>
            <p:nvPr/>
          </p:nvSpPr>
          <p:spPr bwMode="auto">
            <a:xfrm rot="3120000">
              <a:off x="3767" y="1381"/>
              <a:ext cx="667" cy="194"/>
            </a:xfrm>
            <a:prstGeom prst="ellipse">
              <a:avLst/>
            </a:prstGeom>
            <a:gradFill rotWithShape="0">
              <a:gsLst>
                <a:gs pos="0">
                  <a:srgbClr val="FF6600"/>
                </a:gs>
                <a:gs pos="100000">
                  <a:srgbClr val="3366CC"/>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a:p>
          </p:txBody>
        </p:sp>
        <p:sp>
          <p:nvSpPr>
            <p:cNvPr id="52258" name="Line 60"/>
            <p:cNvSpPr>
              <a:spLocks noChangeShapeType="1"/>
            </p:cNvSpPr>
            <p:nvPr/>
          </p:nvSpPr>
          <p:spPr bwMode="auto">
            <a:xfrm>
              <a:off x="3716" y="1003"/>
              <a:ext cx="841" cy="1032"/>
            </a:xfrm>
            <a:prstGeom prst="line">
              <a:avLst/>
            </a:prstGeom>
            <a:noFill/>
            <a:ln w="38160">
              <a:solidFill>
                <a:srgbClr val="FFFF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2233" name="Group 61"/>
          <p:cNvGrpSpPr>
            <a:grpSpLocks/>
          </p:cNvGrpSpPr>
          <p:nvPr/>
        </p:nvGrpSpPr>
        <p:grpSpPr bwMode="auto">
          <a:xfrm>
            <a:off x="1897063" y="2597150"/>
            <a:ext cx="4589462" cy="3943350"/>
            <a:chOff x="1317" y="1803"/>
            <a:chExt cx="3188" cy="2738"/>
          </a:xfrm>
        </p:grpSpPr>
        <p:grpSp>
          <p:nvGrpSpPr>
            <p:cNvPr id="52236" name="Group 62"/>
            <p:cNvGrpSpPr>
              <a:grpSpLocks/>
            </p:cNvGrpSpPr>
            <p:nvPr/>
          </p:nvGrpSpPr>
          <p:grpSpPr bwMode="auto">
            <a:xfrm>
              <a:off x="1317" y="3998"/>
              <a:ext cx="310" cy="543"/>
              <a:chOff x="1317" y="3998"/>
              <a:chExt cx="310" cy="543"/>
            </a:xfrm>
          </p:grpSpPr>
          <p:grpSp>
            <p:nvGrpSpPr>
              <p:cNvPr id="52239" name="Group 63"/>
              <p:cNvGrpSpPr>
                <a:grpSpLocks/>
              </p:cNvGrpSpPr>
              <p:nvPr/>
            </p:nvGrpSpPr>
            <p:grpSpPr bwMode="auto">
              <a:xfrm>
                <a:off x="1317" y="3998"/>
                <a:ext cx="310" cy="411"/>
                <a:chOff x="1317" y="3998"/>
                <a:chExt cx="310" cy="411"/>
              </a:xfrm>
            </p:grpSpPr>
            <p:sp>
              <p:nvSpPr>
                <p:cNvPr id="52247" name="Oval 64"/>
                <p:cNvSpPr>
                  <a:spLocks noChangeArrowheads="1"/>
                </p:cNvSpPr>
                <p:nvPr/>
              </p:nvSpPr>
              <p:spPr bwMode="auto">
                <a:xfrm rot="-60000">
                  <a:off x="1374" y="4368"/>
                  <a:ext cx="210" cy="43"/>
                </a:xfrm>
                <a:prstGeom prst="ellipse">
                  <a:avLst/>
                </a:prstGeom>
                <a:solidFill>
                  <a:srgbClr val="FFFFFF"/>
                </a:solidFill>
                <a:ln w="9360">
                  <a:solidFill>
                    <a:srgbClr val="000000"/>
                  </a:solidFill>
                  <a:round/>
                  <a:headEnd/>
                  <a:tailEnd/>
                </a:ln>
              </p:spPr>
              <p:txBody>
                <a:bodyPr wrap="none" anchor="ctr"/>
                <a:lstStyle/>
                <a:p>
                  <a:endParaRPr lang="es-ES"/>
                </a:p>
              </p:txBody>
            </p:sp>
            <p:sp>
              <p:nvSpPr>
                <p:cNvPr id="52248" name="Oval 65"/>
                <p:cNvSpPr>
                  <a:spLocks noChangeArrowheads="1"/>
                </p:cNvSpPr>
                <p:nvPr/>
              </p:nvSpPr>
              <p:spPr bwMode="auto">
                <a:xfrm rot="-60000">
                  <a:off x="1344" y="4341"/>
                  <a:ext cx="266" cy="58"/>
                </a:xfrm>
                <a:prstGeom prst="ellipse">
                  <a:avLst/>
                </a:prstGeom>
                <a:solidFill>
                  <a:srgbClr val="FFFFFF"/>
                </a:solidFill>
                <a:ln w="9360">
                  <a:solidFill>
                    <a:srgbClr val="000000"/>
                  </a:solidFill>
                  <a:round/>
                  <a:headEnd/>
                  <a:tailEnd/>
                </a:ln>
              </p:spPr>
              <p:txBody>
                <a:bodyPr wrap="none" anchor="ctr"/>
                <a:lstStyle/>
                <a:p>
                  <a:endParaRPr lang="es-ES"/>
                </a:p>
              </p:txBody>
            </p:sp>
            <p:sp>
              <p:nvSpPr>
                <p:cNvPr id="52249" name="Oval 66"/>
                <p:cNvSpPr>
                  <a:spLocks noChangeArrowheads="1"/>
                </p:cNvSpPr>
                <p:nvPr/>
              </p:nvSpPr>
              <p:spPr bwMode="auto">
                <a:xfrm rot="-60000">
                  <a:off x="1320" y="4335"/>
                  <a:ext cx="308" cy="52"/>
                </a:xfrm>
                <a:prstGeom prst="ellipse">
                  <a:avLst/>
                </a:prstGeom>
                <a:solidFill>
                  <a:srgbClr val="FFFFFF"/>
                </a:solidFill>
                <a:ln w="9360">
                  <a:solidFill>
                    <a:srgbClr val="000000"/>
                  </a:solidFill>
                  <a:round/>
                  <a:headEnd/>
                  <a:tailEnd/>
                </a:ln>
              </p:spPr>
              <p:txBody>
                <a:bodyPr wrap="none" anchor="ctr"/>
                <a:lstStyle/>
                <a:p>
                  <a:endParaRPr lang="es-ES"/>
                </a:p>
              </p:txBody>
            </p:sp>
            <p:grpSp>
              <p:nvGrpSpPr>
                <p:cNvPr id="52250" name="Group 67"/>
                <p:cNvGrpSpPr>
                  <a:grpSpLocks/>
                </p:cNvGrpSpPr>
                <p:nvPr/>
              </p:nvGrpSpPr>
              <p:grpSpPr bwMode="auto">
                <a:xfrm>
                  <a:off x="1453" y="3998"/>
                  <a:ext cx="51" cy="67"/>
                  <a:chOff x="1453" y="3998"/>
                  <a:chExt cx="51" cy="67"/>
                </a:xfrm>
              </p:grpSpPr>
              <p:sp>
                <p:nvSpPr>
                  <p:cNvPr id="52254" name="Freeform 68"/>
                  <p:cNvSpPr>
                    <a:spLocks noChangeArrowheads="1"/>
                  </p:cNvSpPr>
                  <p:nvPr/>
                </p:nvSpPr>
                <p:spPr bwMode="auto">
                  <a:xfrm>
                    <a:off x="1453" y="3998"/>
                    <a:ext cx="52" cy="68"/>
                  </a:xfrm>
                  <a:custGeom>
                    <a:avLst/>
                    <a:gdLst>
                      <a:gd name="T0" fmla="*/ 6 w 230"/>
                      <a:gd name="T1" fmla="*/ 0 h 300"/>
                      <a:gd name="T2" fmla="*/ 0 w 230"/>
                      <a:gd name="T3" fmla="*/ 2 h 300"/>
                      <a:gd name="T4" fmla="*/ 0 w 230"/>
                      <a:gd name="T5" fmla="*/ 13 h 300"/>
                      <a:gd name="T6" fmla="*/ 6 w 230"/>
                      <a:gd name="T7" fmla="*/ 15 h 300"/>
                      <a:gd name="T8" fmla="*/ 12 w 230"/>
                      <a:gd name="T9" fmla="*/ 13 h 300"/>
                      <a:gd name="T10" fmla="*/ 12 w 230"/>
                      <a:gd name="T11" fmla="*/ 2 h 300"/>
                      <a:gd name="T12" fmla="*/ 6 w 230"/>
                      <a:gd name="T13" fmla="*/ 0 h 300"/>
                      <a:gd name="T14" fmla="*/ 0 60000 65536"/>
                      <a:gd name="T15" fmla="*/ 0 60000 65536"/>
                      <a:gd name="T16" fmla="*/ 0 60000 65536"/>
                      <a:gd name="T17" fmla="*/ 0 60000 65536"/>
                      <a:gd name="T18" fmla="*/ 0 60000 65536"/>
                      <a:gd name="T19" fmla="*/ 0 60000 65536"/>
                      <a:gd name="T20" fmla="*/ 0 60000 65536"/>
                      <a:gd name="T21" fmla="*/ 0 w 230"/>
                      <a:gd name="T22" fmla="*/ 0 h 300"/>
                      <a:gd name="T23" fmla="*/ 230 w 230"/>
                      <a:gd name="T24" fmla="*/ 300 h 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0" h="300">
                        <a:moveTo>
                          <a:pt x="113" y="2"/>
                        </a:moveTo>
                        <a:cubicBezTo>
                          <a:pt x="51" y="0"/>
                          <a:pt x="0" y="20"/>
                          <a:pt x="0" y="40"/>
                        </a:cubicBezTo>
                        <a:lnTo>
                          <a:pt x="5" y="262"/>
                        </a:lnTo>
                        <a:cubicBezTo>
                          <a:pt x="3" y="283"/>
                          <a:pt x="55" y="299"/>
                          <a:pt x="116" y="299"/>
                        </a:cubicBezTo>
                        <a:cubicBezTo>
                          <a:pt x="177" y="298"/>
                          <a:pt x="227" y="280"/>
                          <a:pt x="229" y="260"/>
                        </a:cubicBezTo>
                        <a:lnTo>
                          <a:pt x="225" y="38"/>
                        </a:lnTo>
                        <a:cubicBezTo>
                          <a:pt x="225" y="18"/>
                          <a:pt x="174" y="1"/>
                          <a:pt x="113" y="2"/>
                        </a:cubicBezTo>
                      </a:path>
                    </a:pathLst>
                  </a:custGeom>
                  <a:solidFill>
                    <a:srgbClr val="FFFFFF"/>
                  </a:solidFill>
                  <a:ln w="9360">
                    <a:solidFill>
                      <a:srgbClr val="000000"/>
                    </a:solidFill>
                    <a:round/>
                    <a:headEnd/>
                    <a:tailEnd/>
                  </a:ln>
                </p:spPr>
                <p:txBody>
                  <a:bodyPr wrap="none" anchor="ctr"/>
                  <a:lstStyle/>
                  <a:p>
                    <a:endParaRPr lang="es-ES"/>
                  </a:p>
                </p:txBody>
              </p:sp>
              <p:sp>
                <p:nvSpPr>
                  <p:cNvPr id="52255" name="Freeform 69"/>
                  <p:cNvSpPr>
                    <a:spLocks noChangeArrowheads="1"/>
                  </p:cNvSpPr>
                  <p:nvPr/>
                </p:nvSpPr>
                <p:spPr bwMode="auto">
                  <a:xfrm>
                    <a:off x="1453" y="3998"/>
                    <a:ext cx="52" cy="18"/>
                  </a:xfrm>
                  <a:custGeom>
                    <a:avLst/>
                    <a:gdLst>
                      <a:gd name="T0" fmla="*/ 6 w 228"/>
                      <a:gd name="T1" fmla="*/ 0 h 79"/>
                      <a:gd name="T2" fmla="*/ 0 w 228"/>
                      <a:gd name="T3" fmla="*/ 2 h 79"/>
                      <a:gd name="T4" fmla="*/ 6 w 228"/>
                      <a:gd name="T5" fmla="*/ 4 h 79"/>
                      <a:gd name="T6" fmla="*/ 12 w 228"/>
                      <a:gd name="T7" fmla="*/ 2 h 79"/>
                      <a:gd name="T8" fmla="*/ 6 w 228"/>
                      <a:gd name="T9" fmla="*/ 0 h 79"/>
                      <a:gd name="T10" fmla="*/ 0 60000 65536"/>
                      <a:gd name="T11" fmla="*/ 0 60000 65536"/>
                      <a:gd name="T12" fmla="*/ 0 60000 65536"/>
                      <a:gd name="T13" fmla="*/ 0 60000 65536"/>
                      <a:gd name="T14" fmla="*/ 0 60000 65536"/>
                      <a:gd name="T15" fmla="*/ 0 w 228"/>
                      <a:gd name="T16" fmla="*/ 0 h 79"/>
                      <a:gd name="T17" fmla="*/ 228 w 228"/>
                      <a:gd name="T18" fmla="*/ 79 h 79"/>
                    </a:gdLst>
                    <a:ahLst/>
                    <a:cxnLst>
                      <a:cxn ang="T10">
                        <a:pos x="T0" y="T1"/>
                      </a:cxn>
                      <a:cxn ang="T11">
                        <a:pos x="T2" y="T3"/>
                      </a:cxn>
                      <a:cxn ang="T12">
                        <a:pos x="T4" y="T5"/>
                      </a:cxn>
                      <a:cxn ang="T13">
                        <a:pos x="T6" y="T7"/>
                      </a:cxn>
                      <a:cxn ang="T14">
                        <a:pos x="T8" y="T9"/>
                      </a:cxn>
                    </a:cxnLst>
                    <a:rect l="T15" t="T16" r="T17" b="T18"/>
                    <a:pathLst>
                      <a:path w="228" h="79">
                        <a:moveTo>
                          <a:pt x="113" y="2"/>
                        </a:moveTo>
                        <a:cubicBezTo>
                          <a:pt x="51" y="0"/>
                          <a:pt x="0" y="20"/>
                          <a:pt x="0" y="40"/>
                        </a:cubicBezTo>
                        <a:cubicBezTo>
                          <a:pt x="1" y="60"/>
                          <a:pt x="51" y="75"/>
                          <a:pt x="113" y="77"/>
                        </a:cubicBezTo>
                        <a:cubicBezTo>
                          <a:pt x="175" y="78"/>
                          <a:pt x="227" y="58"/>
                          <a:pt x="225" y="38"/>
                        </a:cubicBezTo>
                        <a:cubicBezTo>
                          <a:pt x="224" y="18"/>
                          <a:pt x="174" y="1"/>
                          <a:pt x="113" y="2"/>
                        </a:cubicBezTo>
                      </a:path>
                    </a:pathLst>
                  </a:custGeom>
                  <a:solidFill>
                    <a:srgbClr val="FFFFFF"/>
                  </a:solidFill>
                  <a:ln w="9360">
                    <a:solidFill>
                      <a:srgbClr val="000000"/>
                    </a:solidFill>
                    <a:round/>
                    <a:headEnd/>
                    <a:tailEnd/>
                  </a:ln>
                </p:spPr>
                <p:txBody>
                  <a:bodyPr wrap="none" anchor="ctr"/>
                  <a:lstStyle/>
                  <a:p>
                    <a:endParaRPr lang="es-ES"/>
                  </a:p>
                </p:txBody>
              </p:sp>
            </p:grpSp>
            <p:sp>
              <p:nvSpPr>
                <p:cNvPr id="52251" name="Line 70"/>
                <p:cNvSpPr>
                  <a:spLocks noChangeShapeType="1"/>
                </p:cNvSpPr>
                <p:nvPr/>
              </p:nvSpPr>
              <p:spPr bwMode="auto">
                <a:xfrm flipV="1">
                  <a:off x="1317" y="4031"/>
                  <a:ext cx="134" cy="330"/>
                </a:xfrm>
                <a:prstGeom prst="line">
                  <a:avLst/>
                </a:prstGeom>
                <a:noFill/>
                <a:ln w="936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52" name="Line 71"/>
                <p:cNvSpPr>
                  <a:spLocks noChangeShapeType="1"/>
                </p:cNvSpPr>
                <p:nvPr/>
              </p:nvSpPr>
              <p:spPr bwMode="auto">
                <a:xfrm flipH="1" flipV="1">
                  <a:off x="1474" y="4034"/>
                  <a:ext cx="6" cy="353"/>
                </a:xfrm>
                <a:prstGeom prst="line">
                  <a:avLst/>
                </a:prstGeom>
                <a:noFill/>
                <a:ln w="936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53" name="Line 72"/>
                <p:cNvSpPr>
                  <a:spLocks noChangeShapeType="1"/>
                </p:cNvSpPr>
                <p:nvPr/>
              </p:nvSpPr>
              <p:spPr bwMode="auto">
                <a:xfrm flipH="1" flipV="1">
                  <a:off x="1500" y="4028"/>
                  <a:ext cx="126" cy="327"/>
                </a:xfrm>
                <a:prstGeom prst="line">
                  <a:avLst/>
                </a:prstGeom>
                <a:noFill/>
                <a:ln w="936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2240" name="Group 73"/>
              <p:cNvGrpSpPr>
                <a:grpSpLocks/>
              </p:cNvGrpSpPr>
              <p:nvPr/>
            </p:nvGrpSpPr>
            <p:grpSpPr bwMode="auto">
              <a:xfrm>
                <a:off x="1361" y="4457"/>
                <a:ext cx="241" cy="84"/>
                <a:chOff x="1361" y="4457"/>
                <a:chExt cx="241" cy="84"/>
              </a:xfrm>
            </p:grpSpPr>
            <p:sp>
              <p:nvSpPr>
                <p:cNvPr id="52245" name="Freeform 74"/>
                <p:cNvSpPr>
                  <a:spLocks noChangeArrowheads="1"/>
                </p:cNvSpPr>
                <p:nvPr/>
              </p:nvSpPr>
              <p:spPr bwMode="auto">
                <a:xfrm>
                  <a:off x="1361" y="4457"/>
                  <a:ext cx="242" cy="85"/>
                </a:xfrm>
                <a:custGeom>
                  <a:avLst/>
                  <a:gdLst>
                    <a:gd name="T0" fmla="*/ 27 w 1068"/>
                    <a:gd name="T1" fmla="*/ 0 h 376"/>
                    <a:gd name="T2" fmla="*/ 0 w 1068"/>
                    <a:gd name="T3" fmla="*/ 5 h 376"/>
                    <a:gd name="T4" fmla="*/ 0 w 1068"/>
                    <a:gd name="T5" fmla="*/ 14 h 376"/>
                    <a:gd name="T6" fmla="*/ 27 w 1068"/>
                    <a:gd name="T7" fmla="*/ 19 h 376"/>
                    <a:gd name="T8" fmla="*/ 55 w 1068"/>
                    <a:gd name="T9" fmla="*/ 14 h 376"/>
                    <a:gd name="T10" fmla="*/ 55 w 1068"/>
                    <a:gd name="T11" fmla="*/ 5 h 376"/>
                    <a:gd name="T12" fmla="*/ 27 w 1068"/>
                    <a:gd name="T13" fmla="*/ 0 h 376"/>
                    <a:gd name="T14" fmla="*/ 0 60000 65536"/>
                    <a:gd name="T15" fmla="*/ 0 60000 65536"/>
                    <a:gd name="T16" fmla="*/ 0 60000 65536"/>
                    <a:gd name="T17" fmla="*/ 0 60000 65536"/>
                    <a:gd name="T18" fmla="*/ 0 60000 65536"/>
                    <a:gd name="T19" fmla="*/ 0 60000 65536"/>
                    <a:gd name="T20" fmla="*/ 0 60000 65536"/>
                    <a:gd name="T21" fmla="*/ 0 w 1068"/>
                    <a:gd name="T22" fmla="*/ 0 h 376"/>
                    <a:gd name="T23" fmla="*/ 1068 w 106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8" h="376">
                      <a:moveTo>
                        <a:pt x="533" y="0"/>
                      </a:moveTo>
                      <a:cubicBezTo>
                        <a:pt x="242" y="0"/>
                        <a:pt x="0" y="42"/>
                        <a:pt x="0" y="93"/>
                      </a:cubicBezTo>
                      <a:lnTo>
                        <a:pt x="0" y="281"/>
                      </a:lnTo>
                      <a:cubicBezTo>
                        <a:pt x="0" y="333"/>
                        <a:pt x="242" y="375"/>
                        <a:pt x="533" y="375"/>
                      </a:cubicBezTo>
                      <a:cubicBezTo>
                        <a:pt x="824" y="375"/>
                        <a:pt x="1067" y="333"/>
                        <a:pt x="1067" y="281"/>
                      </a:cubicBezTo>
                      <a:lnTo>
                        <a:pt x="1067" y="93"/>
                      </a:lnTo>
                      <a:cubicBezTo>
                        <a:pt x="1067" y="42"/>
                        <a:pt x="825" y="0"/>
                        <a:pt x="533" y="0"/>
                      </a:cubicBezTo>
                    </a:path>
                  </a:pathLst>
                </a:custGeom>
                <a:solidFill>
                  <a:srgbClr val="FFFFFF"/>
                </a:solidFill>
                <a:ln w="9360">
                  <a:solidFill>
                    <a:srgbClr val="000000"/>
                  </a:solidFill>
                  <a:round/>
                  <a:headEnd/>
                  <a:tailEnd/>
                </a:ln>
              </p:spPr>
              <p:txBody>
                <a:bodyPr wrap="none" anchor="ctr"/>
                <a:lstStyle/>
                <a:p>
                  <a:endParaRPr lang="es-ES"/>
                </a:p>
              </p:txBody>
            </p:sp>
            <p:sp>
              <p:nvSpPr>
                <p:cNvPr id="52246" name="Freeform 75"/>
                <p:cNvSpPr>
                  <a:spLocks noChangeArrowheads="1"/>
                </p:cNvSpPr>
                <p:nvPr/>
              </p:nvSpPr>
              <p:spPr bwMode="auto">
                <a:xfrm>
                  <a:off x="1361" y="4457"/>
                  <a:ext cx="242" cy="43"/>
                </a:xfrm>
                <a:custGeom>
                  <a:avLst/>
                  <a:gdLst>
                    <a:gd name="T0" fmla="*/ 27 w 1068"/>
                    <a:gd name="T1" fmla="*/ 0 h 188"/>
                    <a:gd name="T2" fmla="*/ 0 w 1068"/>
                    <a:gd name="T3" fmla="*/ 5 h 188"/>
                    <a:gd name="T4" fmla="*/ 27 w 1068"/>
                    <a:gd name="T5" fmla="*/ 10 h 188"/>
                    <a:gd name="T6" fmla="*/ 55 w 1068"/>
                    <a:gd name="T7" fmla="*/ 5 h 188"/>
                    <a:gd name="T8" fmla="*/ 27 w 1068"/>
                    <a:gd name="T9" fmla="*/ 0 h 188"/>
                    <a:gd name="T10" fmla="*/ 0 60000 65536"/>
                    <a:gd name="T11" fmla="*/ 0 60000 65536"/>
                    <a:gd name="T12" fmla="*/ 0 60000 65536"/>
                    <a:gd name="T13" fmla="*/ 0 60000 65536"/>
                    <a:gd name="T14" fmla="*/ 0 60000 65536"/>
                    <a:gd name="T15" fmla="*/ 0 w 1068"/>
                    <a:gd name="T16" fmla="*/ 0 h 188"/>
                    <a:gd name="T17" fmla="*/ 1068 w 1068"/>
                    <a:gd name="T18" fmla="*/ 188 h 188"/>
                  </a:gdLst>
                  <a:ahLst/>
                  <a:cxnLst>
                    <a:cxn ang="T10">
                      <a:pos x="T0" y="T1"/>
                    </a:cxn>
                    <a:cxn ang="T11">
                      <a:pos x="T2" y="T3"/>
                    </a:cxn>
                    <a:cxn ang="T12">
                      <a:pos x="T4" y="T5"/>
                    </a:cxn>
                    <a:cxn ang="T13">
                      <a:pos x="T6" y="T7"/>
                    </a:cxn>
                    <a:cxn ang="T14">
                      <a:pos x="T8" y="T9"/>
                    </a:cxn>
                  </a:cxnLst>
                  <a:rect l="T15" t="T16" r="T17" b="T18"/>
                  <a:pathLst>
                    <a:path w="1068" h="188">
                      <a:moveTo>
                        <a:pt x="533" y="0"/>
                      </a:moveTo>
                      <a:cubicBezTo>
                        <a:pt x="242" y="0"/>
                        <a:pt x="0" y="42"/>
                        <a:pt x="0" y="93"/>
                      </a:cubicBezTo>
                      <a:cubicBezTo>
                        <a:pt x="0" y="144"/>
                        <a:pt x="242" y="187"/>
                        <a:pt x="533" y="187"/>
                      </a:cubicBezTo>
                      <a:cubicBezTo>
                        <a:pt x="824" y="187"/>
                        <a:pt x="1067" y="144"/>
                        <a:pt x="1067" y="93"/>
                      </a:cubicBezTo>
                      <a:cubicBezTo>
                        <a:pt x="1067" y="42"/>
                        <a:pt x="825" y="0"/>
                        <a:pt x="533" y="0"/>
                      </a:cubicBezTo>
                    </a:path>
                  </a:pathLst>
                </a:custGeom>
                <a:solidFill>
                  <a:srgbClr val="FFFFFF"/>
                </a:solidFill>
                <a:ln w="9360">
                  <a:solidFill>
                    <a:srgbClr val="000000"/>
                  </a:solidFill>
                  <a:round/>
                  <a:headEnd/>
                  <a:tailEnd/>
                </a:ln>
              </p:spPr>
              <p:txBody>
                <a:bodyPr wrap="none" anchor="ctr"/>
                <a:lstStyle/>
                <a:p>
                  <a:endParaRPr lang="es-ES"/>
                </a:p>
              </p:txBody>
            </p:sp>
          </p:grpSp>
          <p:sp>
            <p:nvSpPr>
              <p:cNvPr id="52241" name="Line 76"/>
              <p:cNvSpPr>
                <a:spLocks noChangeShapeType="1"/>
              </p:cNvSpPr>
              <p:nvPr/>
            </p:nvSpPr>
            <p:spPr bwMode="auto">
              <a:xfrm flipV="1">
                <a:off x="1428" y="4394"/>
                <a:ext cx="53" cy="106"/>
              </a:xfrm>
              <a:prstGeom prst="line">
                <a:avLst/>
              </a:prstGeom>
              <a:noFill/>
              <a:ln w="936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42" name="Line 77"/>
              <p:cNvSpPr>
                <a:spLocks noChangeShapeType="1"/>
              </p:cNvSpPr>
              <p:nvPr/>
            </p:nvSpPr>
            <p:spPr bwMode="auto">
              <a:xfrm>
                <a:off x="1484" y="4399"/>
                <a:ext cx="47" cy="98"/>
              </a:xfrm>
              <a:prstGeom prst="line">
                <a:avLst/>
              </a:prstGeom>
              <a:noFill/>
              <a:ln w="936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43" name="Line 78"/>
              <p:cNvSpPr>
                <a:spLocks noChangeShapeType="1"/>
              </p:cNvSpPr>
              <p:nvPr/>
            </p:nvSpPr>
            <p:spPr bwMode="auto">
              <a:xfrm flipV="1">
                <a:off x="1422" y="4419"/>
                <a:ext cx="21" cy="39"/>
              </a:xfrm>
              <a:prstGeom prst="line">
                <a:avLst/>
              </a:prstGeom>
              <a:noFill/>
              <a:ln w="936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44" name="Line 79"/>
              <p:cNvSpPr>
                <a:spLocks noChangeShapeType="1"/>
              </p:cNvSpPr>
              <p:nvPr/>
            </p:nvSpPr>
            <p:spPr bwMode="auto">
              <a:xfrm flipH="1" flipV="1">
                <a:off x="1511" y="4401"/>
                <a:ext cx="31" cy="53"/>
              </a:xfrm>
              <a:prstGeom prst="line">
                <a:avLst/>
              </a:prstGeom>
              <a:noFill/>
              <a:ln w="936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2237" name="Oval 80"/>
            <p:cNvSpPr>
              <a:spLocks noChangeArrowheads="1"/>
            </p:cNvSpPr>
            <p:nvPr/>
          </p:nvSpPr>
          <p:spPr bwMode="auto">
            <a:xfrm rot="-4080000">
              <a:off x="3927" y="2293"/>
              <a:ext cx="667" cy="194"/>
            </a:xfrm>
            <a:prstGeom prst="ellipse">
              <a:avLst/>
            </a:prstGeom>
            <a:gradFill rotWithShape="0">
              <a:gsLst>
                <a:gs pos="0">
                  <a:srgbClr val="FF6600"/>
                </a:gs>
                <a:gs pos="100000">
                  <a:srgbClr val="3366CC"/>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a:p>
          </p:txBody>
        </p:sp>
        <p:sp>
          <p:nvSpPr>
            <p:cNvPr id="52238" name="Line 81"/>
            <p:cNvSpPr>
              <a:spLocks noChangeShapeType="1"/>
            </p:cNvSpPr>
            <p:nvPr/>
          </p:nvSpPr>
          <p:spPr bwMode="auto">
            <a:xfrm flipV="1">
              <a:off x="4040" y="1802"/>
              <a:ext cx="466" cy="1146"/>
            </a:xfrm>
            <a:prstGeom prst="line">
              <a:avLst/>
            </a:prstGeom>
            <a:noFill/>
            <a:ln w="38160">
              <a:solidFill>
                <a:srgbClr val="FFFF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2234" name="Text Box 82"/>
          <p:cNvSpPr txBox="1">
            <a:spLocks noChangeArrowheads="1"/>
          </p:cNvSpPr>
          <p:nvPr/>
        </p:nvSpPr>
        <p:spPr bwMode="auto">
          <a:xfrm>
            <a:off x="323850" y="0"/>
            <a:ext cx="7885113"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39" tIns="42452" rIns="81639" bIns="42452" anchor="ctr">
            <a:spAutoFit/>
          </a:bodyPr>
          <a:lstStyle>
            <a:lvl1pPr defTabSz="828675" eaLnBrk="0" hangingPunct="0">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Symbol" charset="0"/>
                <a:ea typeface="ＭＳ Ｐゴシック" charset="0"/>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Symbol" charset="0"/>
                <a:ea typeface="ＭＳ Ｐゴシック" charset="0"/>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Symbol" charset="0"/>
                <a:ea typeface="ＭＳ Ｐゴシック" charset="0"/>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Symbol" charset="0"/>
                <a:ea typeface="ＭＳ Ｐゴシック" charset="0"/>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Symbol" charset="0"/>
                <a:ea typeface="ＭＳ Ｐゴシック" charset="0"/>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Symbol" charset="0"/>
                <a:ea typeface="ＭＳ Ｐゴシック" charset="0"/>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Symbol" charset="0"/>
                <a:ea typeface="ＭＳ Ｐゴシック" charset="0"/>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Symbol" charset="0"/>
                <a:ea typeface="ＭＳ Ｐゴシック" charset="0"/>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Symbol" charset="0"/>
                <a:ea typeface="ＭＳ Ｐゴシック" charset="0"/>
              </a:defRPr>
            </a:lvl9pPr>
          </a:lstStyle>
          <a:p>
            <a:pPr algn="ctr" eaLnBrk="1">
              <a:buClr>
                <a:srgbClr val="000000"/>
              </a:buClr>
              <a:buSzPct val="45000"/>
              <a:buFont typeface="StarSymbol" charset="0"/>
              <a:buNone/>
            </a:pPr>
            <a:r>
              <a:rPr lang="en-GB" sz="4000">
                <a:latin typeface="Times New Roman" charset="0"/>
              </a:rPr>
              <a:t>Systems of Cherenkov telescopes</a:t>
            </a:r>
            <a:br>
              <a:rPr lang="en-GB" sz="4000">
                <a:latin typeface="Times New Roman" charset="0"/>
              </a:rPr>
            </a:br>
            <a:endParaRPr lang="en-GB" sz="4000">
              <a:latin typeface="Times New Roman" charset="0"/>
            </a:endParaRPr>
          </a:p>
        </p:txBody>
      </p:sp>
      <p:sp>
        <p:nvSpPr>
          <p:cNvPr id="52235" name="Text Box 83"/>
          <p:cNvSpPr txBox="1">
            <a:spLocks noChangeArrowheads="1"/>
          </p:cNvSpPr>
          <p:nvPr/>
        </p:nvSpPr>
        <p:spPr bwMode="auto">
          <a:xfrm>
            <a:off x="69850" y="6643688"/>
            <a:ext cx="1503363"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28675" eaLnBrk="0" hangingPunct="0">
              <a:tabLst>
                <a:tab pos="657225" algn="l"/>
                <a:tab pos="1312863" algn="l"/>
              </a:tabLst>
              <a:defRPr sz="2400">
                <a:solidFill>
                  <a:schemeClr val="tx1"/>
                </a:solidFill>
                <a:latin typeface="Symbol" charset="0"/>
                <a:ea typeface="ＭＳ Ｐゴシック" charset="0"/>
              </a:defRPr>
            </a:lvl1pPr>
            <a:lvl2pPr marL="742950" indent="-285750" defTabSz="828675" eaLnBrk="0" hangingPunct="0">
              <a:tabLst>
                <a:tab pos="657225" algn="l"/>
                <a:tab pos="1312863" algn="l"/>
              </a:tabLst>
              <a:defRPr sz="2400">
                <a:solidFill>
                  <a:schemeClr val="tx1"/>
                </a:solidFill>
                <a:latin typeface="Symbol" charset="0"/>
                <a:ea typeface="ＭＳ Ｐゴシック" charset="0"/>
              </a:defRPr>
            </a:lvl2pPr>
            <a:lvl3pPr marL="1143000" indent="-228600" defTabSz="828675" eaLnBrk="0" hangingPunct="0">
              <a:tabLst>
                <a:tab pos="657225" algn="l"/>
                <a:tab pos="1312863" algn="l"/>
              </a:tabLst>
              <a:defRPr sz="2400">
                <a:solidFill>
                  <a:schemeClr val="tx1"/>
                </a:solidFill>
                <a:latin typeface="Symbol" charset="0"/>
                <a:ea typeface="ＭＳ Ｐゴシック" charset="0"/>
              </a:defRPr>
            </a:lvl3pPr>
            <a:lvl4pPr marL="1600200" indent="-228600" defTabSz="828675" eaLnBrk="0" hangingPunct="0">
              <a:tabLst>
                <a:tab pos="657225" algn="l"/>
                <a:tab pos="1312863" algn="l"/>
              </a:tabLst>
              <a:defRPr sz="2400">
                <a:solidFill>
                  <a:schemeClr val="tx1"/>
                </a:solidFill>
                <a:latin typeface="Symbol" charset="0"/>
                <a:ea typeface="ＭＳ Ｐゴシック" charset="0"/>
              </a:defRPr>
            </a:lvl4pPr>
            <a:lvl5pPr marL="2057400" indent="-228600" defTabSz="828675" eaLnBrk="0" hangingPunct="0">
              <a:tabLst>
                <a:tab pos="657225" algn="l"/>
                <a:tab pos="1312863" algn="l"/>
              </a:tabLst>
              <a:defRPr sz="2400">
                <a:solidFill>
                  <a:schemeClr val="tx1"/>
                </a:solidFill>
                <a:latin typeface="Symbol" charset="0"/>
                <a:ea typeface="ＭＳ Ｐゴシック" charset="0"/>
              </a:defRPr>
            </a:lvl5pPr>
            <a:lvl6pPr marL="2514600" indent="-228600" defTabSz="828675" eaLnBrk="0" fontAlgn="base" hangingPunct="0">
              <a:spcBef>
                <a:spcPct val="0"/>
              </a:spcBef>
              <a:spcAft>
                <a:spcPct val="0"/>
              </a:spcAft>
              <a:tabLst>
                <a:tab pos="657225" algn="l"/>
                <a:tab pos="1312863" algn="l"/>
              </a:tabLst>
              <a:defRPr sz="2400">
                <a:solidFill>
                  <a:schemeClr val="tx1"/>
                </a:solidFill>
                <a:latin typeface="Symbol" charset="0"/>
                <a:ea typeface="ＭＳ Ｐゴシック" charset="0"/>
              </a:defRPr>
            </a:lvl6pPr>
            <a:lvl7pPr marL="2971800" indent="-228600" defTabSz="828675" eaLnBrk="0" fontAlgn="base" hangingPunct="0">
              <a:spcBef>
                <a:spcPct val="0"/>
              </a:spcBef>
              <a:spcAft>
                <a:spcPct val="0"/>
              </a:spcAft>
              <a:tabLst>
                <a:tab pos="657225" algn="l"/>
                <a:tab pos="1312863" algn="l"/>
              </a:tabLst>
              <a:defRPr sz="2400">
                <a:solidFill>
                  <a:schemeClr val="tx1"/>
                </a:solidFill>
                <a:latin typeface="Symbol" charset="0"/>
                <a:ea typeface="ＭＳ Ｐゴシック" charset="0"/>
              </a:defRPr>
            </a:lvl7pPr>
            <a:lvl8pPr marL="3429000" indent="-228600" defTabSz="828675" eaLnBrk="0" fontAlgn="base" hangingPunct="0">
              <a:spcBef>
                <a:spcPct val="0"/>
              </a:spcBef>
              <a:spcAft>
                <a:spcPct val="0"/>
              </a:spcAft>
              <a:tabLst>
                <a:tab pos="657225" algn="l"/>
                <a:tab pos="1312863" algn="l"/>
              </a:tabLst>
              <a:defRPr sz="2400">
                <a:solidFill>
                  <a:schemeClr val="tx1"/>
                </a:solidFill>
                <a:latin typeface="Symbol" charset="0"/>
                <a:ea typeface="ＭＳ Ｐゴシック" charset="0"/>
              </a:defRPr>
            </a:lvl8pPr>
            <a:lvl9pPr marL="3886200" indent="-228600" defTabSz="828675" eaLnBrk="0" fontAlgn="base" hangingPunct="0">
              <a:spcBef>
                <a:spcPct val="0"/>
              </a:spcBef>
              <a:spcAft>
                <a:spcPct val="0"/>
              </a:spcAft>
              <a:tabLst>
                <a:tab pos="657225" algn="l"/>
                <a:tab pos="1312863" algn="l"/>
              </a:tabLst>
              <a:defRPr sz="2400">
                <a:solidFill>
                  <a:schemeClr val="tx1"/>
                </a:solidFill>
                <a:latin typeface="Symbol" charset="0"/>
                <a:ea typeface="ＭＳ Ｐゴシック" charset="0"/>
              </a:defRPr>
            </a:lvl9pPr>
          </a:lstStyle>
          <a:p>
            <a:pPr eaLnBrk="1">
              <a:lnSpc>
                <a:spcPts val="2250"/>
              </a:lnSpc>
              <a:buClr>
                <a:srgbClr val="000000"/>
              </a:buClr>
              <a:buSzPct val="45000"/>
              <a:buFont typeface="StarSymbol" charset="0"/>
              <a:buNone/>
            </a:pPr>
            <a:r>
              <a:rPr lang="en-GB" sz="1100">
                <a:solidFill>
                  <a:srgbClr val="E6E6FF"/>
                </a:solidFill>
                <a:latin typeface="Arioso" charset="0"/>
              </a:rPr>
              <a:t>Slide fro Pr W. Hofmann</a:t>
            </a:r>
          </a:p>
        </p:txBody>
      </p:sp>
    </p:spTree>
    <p:extLst>
      <p:ext uri="{BB962C8B-B14F-4D97-AF65-F5344CB8AC3E}">
        <p14:creationId xmlns:p14="http://schemas.microsoft.com/office/powerpoint/2010/main" val="141125584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1"/>
            <a:ext cx="9143998" cy="6857998"/>
          </a:xfrm>
          <a:custGeom>
            <a:avLst/>
            <a:gdLst>
              <a:gd name="connsiteX0" fmla="*/ 0 w 9143998"/>
              <a:gd name="connsiteY0" fmla="*/ 0 h 6857998"/>
              <a:gd name="connsiteX1" fmla="*/ 9143998 w 9143998"/>
              <a:gd name="connsiteY1" fmla="*/ 0 h 6857998"/>
              <a:gd name="connsiteX2" fmla="*/ 9143998 w 9143998"/>
              <a:gd name="connsiteY2" fmla="*/ 6857997 h 6857998"/>
              <a:gd name="connsiteX3" fmla="*/ 0 w 9143998"/>
              <a:gd name="connsiteY3" fmla="*/ 6857997 h 6857998"/>
              <a:gd name="connsiteX4" fmla="*/ 0 w 9143998"/>
              <a:gd name="connsiteY4" fmla="*/ 0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0"/>
                </a:moveTo>
                <a:lnTo>
                  <a:pt x="9143998" y="0"/>
                </a:lnTo>
                <a:lnTo>
                  <a:pt x="9143998" y="6857997"/>
                </a:lnTo>
                <a:lnTo>
                  <a:pt x="0" y="6857997"/>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Freeform 3"/>
          <p:cNvSpPr/>
          <p:nvPr/>
        </p:nvSpPr>
        <p:spPr>
          <a:xfrm>
            <a:off x="136964" y="56031"/>
            <a:ext cx="6226" cy="952478"/>
          </a:xfrm>
          <a:custGeom>
            <a:avLst/>
            <a:gdLst>
              <a:gd name="connsiteX0" fmla="*/ 6226 w 6226"/>
              <a:gd name="connsiteY0" fmla="*/ 0 h 952478"/>
              <a:gd name="connsiteX1" fmla="*/ 0 w 6226"/>
              <a:gd name="connsiteY1" fmla="*/ 952478 h 952478"/>
              <a:gd name="connsiteX2" fmla="*/ 6226 w 6226"/>
              <a:gd name="connsiteY2" fmla="*/ 0 h 952478"/>
            </a:gdLst>
            <a:ahLst/>
            <a:cxnLst>
              <a:cxn ang="0">
                <a:pos x="connsiteX0" y="connsiteY0"/>
              </a:cxn>
              <a:cxn ang="1">
                <a:pos x="connsiteX1" y="connsiteY1"/>
              </a:cxn>
              <a:cxn ang="2">
                <a:pos x="connsiteX2" y="connsiteY2"/>
              </a:cxn>
            </a:cxnLst>
            <a:rect l="l" t="t" r="r" b="b"/>
            <a:pathLst>
              <a:path w="6226" h="952478">
                <a:moveTo>
                  <a:pt x="6226" y="0"/>
                </a:moveTo>
                <a:lnTo>
                  <a:pt x="0" y="952478"/>
                </a:lnTo>
                <a:lnTo>
                  <a:pt x="6226" y="0"/>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Freeform 3"/>
          <p:cNvSpPr/>
          <p:nvPr/>
        </p:nvSpPr>
        <p:spPr>
          <a:xfrm>
            <a:off x="130614" y="49681"/>
            <a:ext cx="25399" cy="965177"/>
          </a:xfrm>
          <a:custGeom>
            <a:avLst/>
            <a:gdLst>
              <a:gd name="connsiteX0" fmla="*/ 12576 w 25399"/>
              <a:gd name="connsiteY0" fmla="*/ 6350 h 965177"/>
              <a:gd name="connsiteX1" fmla="*/ 6350 w 25399"/>
              <a:gd name="connsiteY1" fmla="*/ 958827 h 965177"/>
            </a:gdLst>
            <a:ahLst/>
            <a:cxnLst>
              <a:cxn ang="0">
                <a:pos x="connsiteX0" y="connsiteY0"/>
              </a:cxn>
              <a:cxn ang="1">
                <a:pos x="connsiteX1" y="connsiteY1"/>
              </a:cxn>
            </a:cxnLst>
            <a:rect l="l" t="t" r="r" b="b"/>
            <a:pathLst>
              <a:path w="25399" h="965177">
                <a:moveTo>
                  <a:pt x="12576" y="6350"/>
                </a:moveTo>
                <a:lnTo>
                  <a:pt x="6350" y="958827"/>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Freeform 3"/>
          <p:cNvSpPr/>
          <p:nvPr/>
        </p:nvSpPr>
        <p:spPr>
          <a:xfrm>
            <a:off x="139949" y="52796"/>
            <a:ext cx="1796243" cy="3234"/>
          </a:xfrm>
          <a:custGeom>
            <a:avLst/>
            <a:gdLst>
              <a:gd name="connsiteX0" fmla="*/ 0 w 1796243"/>
              <a:gd name="connsiteY0" fmla="*/ 0 h 3234"/>
              <a:gd name="connsiteX1" fmla="*/ 1796243 w 1796243"/>
              <a:gd name="connsiteY1" fmla="*/ 3234 h 3234"/>
              <a:gd name="connsiteX2" fmla="*/ 0 w 1796243"/>
              <a:gd name="connsiteY2" fmla="*/ 0 h 3234"/>
            </a:gdLst>
            <a:ahLst/>
            <a:cxnLst>
              <a:cxn ang="0">
                <a:pos x="connsiteX0" y="connsiteY0"/>
              </a:cxn>
              <a:cxn ang="1">
                <a:pos x="connsiteX1" y="connsiteY1"/>
              </a:cxn>
              <a:cxn ang="2">
                <a:pos x="connsiteX2" y="connsiteY2"/>
              </a:cxn>
            </a:cxnLst>
            <a:rect l="l" t="t" r="r" b="b"/>
            <a:pathLst>
              <a:path w="1796243" h="3234">
                <a:moveTo>
                  <a:pt x="0" y="0"/>
                </a:moveTo>
                <a:lnTo>
                  <a:pt x="1796243" y="3234"/>
                </a:lnTo>
                <a:lnTo>
                  <a:pt x="0" y="0"/>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Freeform 3"/>
          <p:cNvSpPr/>
          <p:nvPr/>
        </p:nvSpPr>
        <p:spPr>
          <a:xfrm>
            <a:off x="133599" y="46446"/>
            <a:ext cx="1808943" cy="25399"/>
          </a:xfrm>
          <a:custGeom>
            <a:avLst/>
            <a:gdLst>
              <a:gd name="connsiteX0" fmla="*/ 6350 w 1808943"/>
              <a:gd name="connsiteY0" fmla="*/ 6350 h 25399"/>
              <a:gd name="connsiteX1" fmla="*/ 1802593 w 1808943"/>
              <a:gd name="connsiteY1" fmla="*/ 9583 h 25399"/>
            </a:gdLst>
            <a:ahLst/>
            <a:cxnLst>
              <a:cxn ang="0">
                <a:pos x="connsiteX0" y="connsiteY0"/>
              </a:cxn>
              <a:cxn ang="1">
                <a:pos x="connsiteX1" y="connsiteY1"/>
              </a:cxn>
            </a:cxnLst>
            <a:rect l="l" t="t" r="r" b="b"/>
            <a:pathLst>
              <a:path w="1808943" h="25399">
                <a:moveTo>
                  <a:pt x="6350" y="6350"/>
                </a:moveTo>
                <a:lnTo>
                  <a:pt x="1802593" y="9583"/>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Freeform 3"/>
          <p:cNvSpPr/>
          <p:nvPr/>
        </p:nvSpPr>
        <p:spPr>
          <a:xfrm>
            <a:off x="9038163" y="5843264"/>
            <a:ext cx="6226" cy="952477"/>
          </a:xfrm>
          <a:custGeom>
            <a:avLst/>
            <a:gdLst>
              <a:gd name="connsiteX0" fmla="*/ 0 w 6226"/>
              <a:gd name="connsiteY0" fmla="*/ 952477 h 952477"/>
              <a:gd name="connsiteX1" fmla="*/ 6226 w 6226"/>
              <a:gd name="connsiteY1" fmla="*/ 0 h 952477"/>
              <a:gd name="connsiteX2" fmla="*/ 0 w 6226"/>
              <a:gd name="connsiteY2" fmla="*/ 952477 h 952477"/>
            </a:gdLst>
            <a:ahLst/>
            <a:cxnLst>
              <a:cxn ang="0">
                <a:pos x="connsiteX0" y="connsiteY0"/>
              </a:cxn>
              <a:cxn ang="1">
                <a:pos x="connsiteX1" y="connsiteY1"/>
              </a:cxn>
              <a:cxn ang="2">
                <a:pos x="connsiteX2" y="connsiteY2"/>
              </a:cxn>
            </a:cxnLst>
            <a:rect l="l" t="t" r="r" b="b"/>
            <a:pathLst>
              <a:path w="6226" h="952477">
                <a:moveTo>
                  <a:pt x="0" y="952477"/>
                </a:moveTo>
                <a:lnTo>
                  <a:pt x="6226" y="0"/>
                </a:lnTo>
                <a:lnTo>
                  <a:pt x="0" y="952477"/>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Freeform 3"/>
          <p:cNvSpPr/>
          <p:nvPr/>
        </p:nvSpPr>
        <p:spPr>
          <a:xfrm>
            <a:off x="9031814" y="5836915"/>
            <a:ext cx="25399" cy="965177"/>
          </a:xfrm>
          <a:custGeom>
            <a:avLst/>
            <a:gdLst>
              <a:gd name="connsiteX0" fmla="*/ 6350 w 25399"/>
              <a:gd name="connsiteY0" fmla="*/ 958827 h 965177"/>
              <a:gd name="connsiteX1" fmla="*/ 12575 w 25399"/>
              <a:gd name="connsiteY1" fmla="*/ 6350 h 965177"/>
            </a:gdLst>
            <a:ahLst/>
            <a:cxnLst>
              <a:cxn ang="0">
                <a:pos x="connsiteX0" y="connsiteY0"/>
              </a:cxn>
              <a:cxn ang="1">
                <a:pos x="connsiteX1" y="connsiteY1"/>
              </a:cxn>
            </a:cxnLst>
            <a:rect l="l" t="t" r="r" b="b"/>
            <a:pathLst>
              <a:path w="25399" h="965177">
                <a:moveTo>
                  <a:pt x="6350" y="958827"/>
                </a:moveTo>
                <a:lnTo>
                  <a:pt x="12575" y="6350"/>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Freeform 3"/>
          <p:cNvSpPr/>
          <p:nvPr/>
        </p:nvSpPr>
        <p:spPr>
          <a:xfrm>
            <a:off x="7245161" y="6795743"/>
            <a:ext cx="1796243" cy="3233"/>
          </a:xfrm>
          <a:custGeom>
            <a:avLst/>
            <a:gdLst>
              <a:gd name="connsiteX0" fmla="*/ 1796243 w 1796243"/>
              <a:gd name="connsiteY0" fmla="*/ 3234 h 3233"/>
              <a:gd name="connsiteX1" fmla="*/ 0 w 1796243"/>
              <a:gd name="connsiteY1" fmla="*/ 0 h 3233"/>
              <a:gd name="connsiteX2" fmla="*/ 1796243 w 1796243"/>
              <a:gd name="connsiteY2" fmla="*/ 3234 h 3233"/>
            </a:gdLst>
            <a:ahLst/>
            <a:cxnLst>
              <a:cxn ang="0">
                <a:pos x="connsiteX0" y="connsiteY0"/>
              </a:cxn>
              <a:cxn ang="1">
                <a:pos x="connsiteX1" y="connsiteY1"/>
              </a:cxn>
              <a:cxn ang="2">
                <a:pos x="connsiteX2" y="connsiteY2"/>
              </a:cxn>
            </a:cxnLst>
            <a:rect l="l" t="t" r="r" b="b"/>
            <a:pathLst>
              <a:path w="1796243" h="3233">
                <a:moveTo>
                  <a:pt x="1796243" y="3234"/>
                </a:moveTo>
                <a:lnTo>
                  <a:pt x="0" y="0"/>
                </a:lnTo>
                <a:lnTo>
                  <a:pt x="1796243" y="3234"/>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3"/>
          <p:cNvSpPr/>
          <p:nvPr/>
        </p:nvSpPr>
        <p:spPr>
          <a:xfrm>
            <a:off x="7238811" y="6789393"/>
            <a:ext cx="1808943" cy="25399"/>
          </a:xfrm>
          <a:custGeom>
            <a:avLst/>
            <a:gdLst>
              <a:gd name="connsiteX0" fmla="*/ 1802593 w 1808943"/>
              <a:gd name="connsiteY0" fmla="*/ 9584 h 25399"/>
              <a:gd name="connsiteX1" fmla="*/ 6350 w 1808943"/>
              <a:gd name="connsiteY1" fmla="*/ 6350 h 25399"/>
            </a:gdLst>
            <a:ahLst/>
            <a:cxnLst>
              <a:cxn ang="0">
                <a:pos x="connsiteX0" y="connsiteY0"/>
              </a:cxn>
              <a:cxn ang="1">
                <a:pos x="connsiteX1" y="connsiteY1"/>
              </a:cxn>
            </a:cxnLst>
            <a:rect l="l" t="t" r="r" b="b"/>
            <a:pathLst>
              <a:path w="1808943" h="25399">
                <a:moveTo>
                  <a:pt x="1802593" y="9584"/>
                </a:moveTo>
                <a:lnTo>
                  <a:pt x="6350" y="6350"/>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1027" name="Picture 3"/>
          <p:cNvPicPr>
            <a:picLocks noChangeAspect="1" noChangeArrowheads="1"/>
          </p:cNvPicPr>
          <p:nvPr/>
        </p:nvPicPr>
        <p:blipFill>
          <a:blip r:embed="rId2"/>
          <a:srcRect/>
          <a:stretch>
            <a:fillRect/>
          </a:stretch>
        </p:blipFill>
        <p:spPr bwMode="auto">
          <a:xfrm>
            <a:off x="25400" y="190500"/>
            <a:ext cx="228600" cy="838200"/>
          </a:xfrm>
          <a:prstGeom prst="rect">
            <a:avLst/>
          </a:prstGeom>
          <a:noFill/>
        </p:spPr>
      </p:pic>
      <p:pic>
        <p:nvPicPr>
          <p:cNvPr id="12" name="Picture 3"/>
          <p:cNvPicPr>
            <a:picLocks noChangeAspect="1" noChangeArrowheads="1"/>
          </p:cNvPicPr>
          <p:nvPr/>
        </p:nvPicPr>
        <p:blipFill>
          <a:blip r:embed="rId3"/>
          <a:srcRect/>
          <a:stretch>
            <a:fillRect/>
          </a:stretch>
        </p:blipFill>
        <p:spPr bwMode="auto">
          <a:xfrm>
            <a:off x="685800" y="0"/>
            <a:ext cx="1435100" cy="139700"/>
          </a:xfrm>
          <a:prstGeom prst="rect">
            <a:avLst/>
          </a:prstGeom>
          <a:noFill/>
        </p:spPr>
      </p:pic>
      <p:pic>
        <p:nvPicPr>
          <p:cNvPr id="13" name="Picture 3"/>
          <p:cNvPicPr>
            <a:picLocks noChangeAspect="1" noChangeArrowheads="1"/>
          </p:cNvPicPr>
          <p:nvPr/>
        </p:nvPicPr>
        <p:blipFill>
          <a:blip r:embed="rId4"/>
          <a:srcRect/>
          <a:stretch>
            <a:fillRect/>
          </a:stretch>
        </p:blipFill>
        <p:spPr bwMode="auto">
          <a:xfrm>
            <a:off x="7150100" y="0"/>
            <a:ext cx="1993900" cy="1955800"/>
          </a:xfrm>
          <a:prstGeom prst="rect">
            <a:avLst/>
          </a:prstGeom>
          <a:noFill/>
        </p:spPr>
      </p:pic>
      <p:pic>
        <p:nvPicPr>
          <p:cNvPr id="14" name="Picture 3"/>
          <p:cNvPicPr>
            <a:picLocks noChangeAspect="1" noChangeArrowheads="1"/>
          </p:cNvPicPr>
          <p:nvPr/>
        </p:nvPicPr>
        <p:blipFill>
          <a:blip r:embed="rId5"/>
          <a:srcRect/>
          <a:stretch>
            <a:fillRect/>
          </a:stretch>
        </p:blipFill>
        <p:spPr bwMode="auto">
          <a:xfrm>
            <a:off x="7061200" y="5816600"/>
            <a:ext cx="2082800" cy="1041400"/>
          </a:xfrm>
          <a:prstGeom prst="rect">
            <a:avLst/>
          </a:prstGeom>
          <a:noFill/>
        </p:spPr>
      </p:pic>
      <p:pic>
        <p:nvPicPr>
          <p:cNvPr id="15" name="Picture 3"/>
          <p:cNvPicPr>
            <a:picLocks noChangeAspect="1" noChangeArrowheads="1"/>
          </p:cNvPicPr>
          <p:nvPr/>
        </p:nvPicPr>
        <p:blipFill>
          <a:blip r:embed="rId6"/>
          <a:srcRect/>
          <a:stretch>
            <a:fillRect/>
          </a:stretch>
        </p:blipFill>
        <p:spPr bwMode="auto">
          <a:xfrm>
            <a:off x="0" y="25400"/>
            <a:ext cx="8128000" cy="6807200"/>
          </a:xfrm>
          <a:prstGeom prst="rect">
            <a:avLst/>
          </a:prstGeom>
          <a:noFill/>
        </p:spPr>
      </p:pic>
      <p:sp>
        <p:nvSpPr>
          <p:cNvPr id="2" name="TextBox 1"/>
          <p:cNvSpPr txBox="1"/>
          <p:nvPr/>
        </p:nvSpPr>
        <p:spPr>
          <a:xfrm>
            <a:off x="6705600" y="3771900"/>
            <a:ext cx="2144217" cy="316753"/>
          </a:xfrm>
          <a:prstGeom prst="rect">
            <a:avLst/>
          </a:prstGeom>
          <a:noFill/>
        </p:spPr>
        <p:txBody>
          <a:bodyPr wrap="none" lIns="0" tIns="0" rIns="0" rtlCol="0">
            <a:spAutoFit/>
          </a:bodyPr>
          <a:lstStyle/>
          <a:p>
            <a:pPr>
              <a:lnSpc>
                <a:spcPts val="2100"/>
              </a:lnSpc>
              <a:tabLst/>
            </a:pPr>
            <a:r>
              <a:rPr lang="en-US" altLang="zh-CN" sz="1800" dirty="0" smtClean="0">
                <a:solidFill>
                  <a:srgbClr val="FFFFFF"/>
                </a:solidFill>
                <a:latin typeface="Tahoma" pitchFamily="18" charset="0"/>
                <a:cs typeface="Tahoma" pitchFamily="18" charset="0"/>
              </a:rPr>
              <a:t>157</a:t>
            </a:r>
            <a:r>
              <a:rPr lang="en-US" altLang="zh-CN" sz="1800" dirty="0" smtClean="0">
                <a:latin typeface="Times New Roman" pitchFamily="18" charset="0"/>
                <a:cs typeface="Times New Roman" pitchFamily="18" charset="0"/>
              </a:rPr>
              <a:t> </a:t>
            </a:r>
            <a:r>
              <a:rPr lang="en-US" altLang="zh-CN" sz="1800" dirty="0" smtClean="0">
                <a:solidFill>
                  <a:srgbClr val="FFFFFF"/>
                </a:solidFill>
                <a:latin typeface="Tahoma" pitchFamily="18" charset="0"/>
                <a:cs typeface="Tahoma" pitchFamily="18" charset="0"/>
              </a:rPr>
              <a:t>sources</a:t>
            </a:r>
            <a:r>
              <a:rPr lang="en-US" altLang="zh-CN" sz="1800" dirty="0" smtClean="0">
                <a:latin typeface="Times New Roman" pitchFamily="18" charset="0"/>
                <a:cs typeface="Times New Roman" pitchFamily="18" charset="0"/>
              </a:rPr>
              <a:t> </a:t>
            </a:r>
            <a:r>
              <a:rPr lang="en-US" altLang="zh-CN" sz="1800" dirty="0" smtClean="0">
                <a:solidFill>
                  <a:srgbClr val="FFFFFF"/>
                </a:solidFill>
                <a:latin typeface="Tahoma" pitchFamily="18" charset="0"/>
                <a:cs typeface="Tahoma" pitchFamily="18" charset="0"/>
              </a:rPr>
              <a:t>detected</a:t>
            </a:r>
          </a:p>
        </p:txBody>
      </p:sp>
      <p:sp>
        <p:nvSpPr>
          <p:cNvPr id="16" name="TextBox 1"/>
          <p:cNvSpPr txBox="1"/>
          <p:nvPr/>
        </p:nvSpPr>
        <p:spPr>
          <a:xfrm>
            <a:off x="7134669" y="4051300"/>
            <a:ext cx="1704531" cy="592470"/>
          </a:xfrm>
          <a:prstGeom prst="rect">
            <a:avLst/>
          </a:prstGeom>
          <a:noFill/>
        </p:spPr>
        <p:txBody>
          <a:bodyPr wrap="none" lIns="0" tIns="0" rIns="0" rtlCol="0">
            <a:spAutoFit/>
          </a:bodyPr>
          <a:lstStyle/>
          <a:p>
            <a:pPr>
              <a:lnSpc>
                <a:spcPts val="2100"/>
              </a:lnSpc>
              <a:tabLst>
                <a:tab pos="304800" algn="l"/>
              </a:tabLst>
            </a:pPr>
            <a:r>
              <a:rPr lang="en-US" altLang="zh-CN" sz="1800" dirty="0" smtClean="0">
                <a:solidFill>
                  <a:srgbClr val="FFFFFF"/>
                </a:solidFill>
                <a:latin typeface="Tahoma" pitchFamily="18" charset="0"/>
                <a:cs typeface="Tahoma" pitchFamily="18" charset="0"/>
              </a:rPr>
              <a:t>by</a:t>
            </a:r>
            <a:r>
              <a:rPr lang="en-US" altLang="zh-CN" sz="1800" dirty="0" smtClean="0">
                <a:latin typeface="Times New Roman" pitchFamily="18" charset="0"/>
                <a:cs typeface="Times New Roman" pitchFamily="18" charset="0"/>
              </a:rPr>
              <a:t> </a:t>
            </a:r>
            <a:r>
              <a:rPr lang="en-US" altLang="zh-CN" sz="1800" dirty="0" smtClean="0">
                <a:solidFill>
                  <a:srgbClr val="FFFFFF"/>
                </a:solidFill>
                <a:latin typeface="Tahoma" pitchFamily="18" charset="0"/>
                <a:cs typeface="Tahoma" pitchFamily="18" charset="0"/>
              </a:rPr>
              <a:t>ground-based</a:t>
            </a:r>
          </a:p>
          <a:p>
            <a:pPr>
              <a:lnSpc>
                <a:spcPts val="2200"/>
              </a:lnSpc>
              <a:tabLst>
                <a:tab pos="304800" algn="l"/>
              </a:tabLst>
            </a:pPr>
            <a:r>
              <a:rPr lang="en-US" altLang="zh-CN" dirty="0" smtClean="0">
                <a:solidFill>
                  <a:srgbClr val="FFFFFF"/>
                </a:solidFill>
                <a:latin typeface="Tahoma" pitchFamily="18" charset="0"/>
                <a:cs typeface="Tahoma" pitchFamily="18" charset="0"/>
              </a:rPr>
              <a:t>i</a:t>
            </a:r>
            <a:r>
              <a:rPr lang="en-US" altLang="zh-CN" sz="1800" dirty="0" smtClean="0">
                <a:solidFill>
                  <a:srgbClr val="FFFFFF"/>
                </a:solidFill>
                <a:latin typeface="Tahoma" pitchFamily="18" charset="0"/>
                <a:cs typeface="Tahoma" pitchFamily="18" charset="0"/>
              </a:rPr>
              <a:t>nstruments</a:t>
            </a:r>
          </a:p>
        </p:txBody>
      </p:sp>
      <p:sp>
        <p:nvSpPr>
          <p:cNvPr id="17" name="TextBox 1"/>
          <p:cNvSpPr txBox="1"/>
          <p:nvPr/>
        </p:nvSpPr>
        <p:spPr>
          <a:xfrm>
            <a:off x="6654800" y="4597400"/>
            <a:ext cx="2340109" cy="586058"/>
          </a:xfrm>
          <a:prstGeom prst="rect">
            <a:avLst/>
          </a:prstGeom>
          <a:noFill/>
        </p:spPr>
        <p:txBody>
          <a:bodyPr wrap="none" lIns="0" tIns="0" rIns="0" rtlCol="0">
            <a:spAutoFit/>
          </a:bodyPr>
          <a:lstStyle/>
          <a:p>
            <a:pPr>
              <a:lnSpc>
                <a:spcPts val="2100"/>
              </a:lnSpc>
              <a:tabLst>
                <a:tab pos="482600" algn="l"/>
              </a:tabLst>
            </a:pPr>
            <a:r>
              <a:rPr lang="en-US" altLang="zh-CN" dirty="0" smtClean="0"/>
              <a:t>	</a:t>
            </a:r>
            <a:endParaRPr lang="en-US" altLang="zh-CN" dirty="0">
              <a:solidFill>
                <a:srgbClr val="FFFFFF"/>
              </a:solidFill>
              <a:latin typeface="Tahoma" pitchFamily="18" charset="0"/>
              <a:cs typeface="Tahoma" pitchFamily="18" charset="0"/>
            </a:endParaRPr>
          </a:p>
          <a:p>
            <a:pPr>
              <a:lnSpc>
                <a:spcPts val="2100"/>
              </a:lnSpc>
              <a:tabLst>
                <a:tab pos="482600" algn="l"/>
              </a:tabLst>
            </a:pPr>
            <a:r>
              <a:rPr lang="en-US" altLang="zh-CN" sz="1800" dirty="0" smtClean="0">
                <a:solidFill>
                  <a:srgbClr val="FFFFFF"/>
                </a:solidFill>
                <a:latin typeface="Tahoma" pitchFamily="18" charset="0"/>
                <a:cs typeface="Tahoma" pitchFamily="18" charset="0"/>
              </a:rPr>
              <a:t>  Not</a:t>
            </a:r>
            <a:r>
              <a:rPr lang="en-US" altLang="zh-CN" sz="1800" dirty="0" smtClean="0">
                <a:latin typeface="Times New Roman" pitchFamily="18" charset="0"/>
                <a:cs typeface="Times New Roman" pitchFamily="18" charset="0"/>
              </a:rPr>
              <a:t> </a:t>
            </a:r>
            <a:r>
              <a:rPr lang="en-US" altLang="zh-CN" sz="1800" dirty="0" smtClean="0">
                <a:solidFill>
                  <a:srgbClr val="FFFFFF"/>
                </a:solidFill>
                <a:latin typeface="Tahoma" pitchFamily="18" charset="0"/>
                <a:cs typeface="Tahoma" pitchFamily="18" charset="0"/>
              </a:rPr>
              <a:t>impressive</a:t>
            </a:r>
            <a:r>
              <a:rPr lang="en-US" altLang="zh-CN" sz="1800" dirty="0" smtClean="0">
                <a:latin typeface="Times New Roman" pitchFamily="18" charset="0"/>
                <a:cs typeface="Times New Roman" pitchFamily="18" charset="0"/>
              </a:rPr>
              <a:t> </a:t>
            </a:r>
            <a:r>
              <a:rPr lang="en-US" altLang="zh-CN" sz="1800" dirty="0" smtClean="0">
                <a:solidFill>
                  <a:srgbClr val="FFFFFF"/>
                </a:solidFill>
                <a:latin typeface="Tahoma" pitchFamily="18" charset="0"/>
                <a:cs typeface="Tahoma" pitchFamily="18" charset="0"/>
              </a:rPr>
              <a:t>versus</a:t>
            </a:r>
          </a:p>
        </p:txBody>
      </p:sp>
      <p:sp>
        <p:nvSpPr>
          <p:cNvPr id="18" name="TextBox 1"/>
          <p:cNvSpPr txBox="1"/>
          <p:nvPr/>
        </p:nvSpPr>
        <p:spPr>
          <a:xfrm>
            <a:off x="6896100" y="5130800"/>
            <a:ext cx="2057317" cy="316753"/>
          </a:xfrm>
          <a:prstGeom prst="rect">
            <a:avLst/>
          </a:prstGeom>
          <a:noFill/>
        </p:spPr>
        <p:txBody>
          <a:bodyPr wrap="none" lIns="0" tIns="0" rIns="0" rtlCol="0">
            <a:spAutoFit/>
          </a:bodyPr>
          <a:lstStyle/>
          <a:p>
            <a:pPr>
              <a:lnSpc>
                <a:spcPts val="2100"/>
              </a:lnSpc>
              <a:tabLst/>
            </a:pPr>
            <a:r>
              <a:rPr lang="en-US" altLang="zh-CN" dirty="0">
                <a:solidFill>
                  <a:srgbClr val="FFFFFF"/>
                </a:solidFill>
                <a:latin typeface="Tahoma" pitchFamily="18" charset="0"/>
                <a:cs typeface="Tahoma" pitchFamily="18" charset="0"/>
              </a:rPr>
              <a:t>3</a:t>
            </a:r>
            <a:r>
              <a:rPr lang="en-US" altLang="zh-CN" sz="1800" dirty="0" smtClean="0">
                <a:solidFill>
                  <a:srgbClr val="FFFFFF"/>
                </a:solidFill>
                <a:latin typeface="Tahoma" pitchFamily="18" charset="0"/>
                <a:cs typeface="Tahoma" pitchFamily="18" charset="0"/>
              </a:rPr>
              <a:t>FGL</a:t>
            </a:r>
            <a:r>
              <a:rPr lang="en-US" altLang="zh-CN" sz="1800" dirty="0" smtClean="0">
                <a:latin typeface="Times New Roman" pitchFamily="18" charset="0"/>
                <a:cs typeface="Times New Roman" pitchFamily="18" charset="0"/>
              </a:rPr>
              <a:t> </a:t>
            </a:r>
            <a:r>
              <a:rPr lang="en-US" altLang="zh-CN" sz="1800" dirty="0" smtClean="0">
                <a:solidFill>
                  <a:srgbClr val="FFFFFF"/>
                </a:solidFill>
                <a:latin typeface="Tahoma" pitchFamily="18" charset="0"/>
                <a:cs typeface="Tahoma" pitchFamily="18" charset="0"/>
              </a:rPr>
              <a:t>(O(2K)),</a:t>
            </a:r>
            <a:r>
              <a:rPr lang="en-US" altLang="zh-CN" sz="1800" dirty="0" smtClean="0">
                <a:latin typeface="Times New Roman" pitchFamily="18" charset="0"/>
                <a:cs typeface="Times New Roman" pitchFamily="18" charset="0"/>
              </a:rPr>
              <a:t> </a:t>
            </a:r>
            <a:r>
              <a:rPr lang="en-US" altLang="zh-CN" sz="1800" b="1" dirty="0" smtClean="0">
                <a:solidFill>
                  <a:srgbClr val="FFFF00"/>
                </a:solidFill>
                <a:latin typeface="Tahoma" pitchFamily="18" charset="0"/>
                <a:cs typeface="Tahoma" pitchFamily="18" charset="0"/>
              </a:rPr>
              <a:t>but</a:t>
            </a:r>
            <a:r>
              <a:rPr lang="en-US" altLang="zh-CN" sz="1800" dirty="0" smtClean="0">
                <a:solidFill>
                  <a:srgbClr val="FFFF00"/>
                </a:solidFill>
                <a:latin typeface="Tahoma" pitchFamily="18" charset="0"/>
                <a:cs typeface="Tahoma" pitchFamily="18" charset="0"/>
              </a:rPr>
              <a:t>…</a:t>
            </a:r>
          </a:p>
        </p:txBody>
      </p:sp>
      <p:sp>
        <p:nvSpPr>
          <p:cNvPr id="20" name="Rectangle 19"/>
          <p:cNvSpPr/>
          <p:nvPr/>
        </p:nvSpPr>
        <p:spPr>
          <a:xfrm>
            <a:off x="7620000" y="6096000"/>
            <a:ext cx="1524000" cy="762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263607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1"/>
            <a:ext cx="9143998" cy="6857998"/>
          </a:xfrm>
          <a:custGeom>
            <a:avLst/>
            <a:gdLst>
              <a:gd name="connsiteX0" fmla="*/ 0 w 9143998"/>
              <a:gd name="connsiteY0" fmla="*/ 0 h 6857998"/>
              <a:gd name="connsiteX1" fmla="*/ 9143998 w 9143998"/>
              <a:gd name="connsiteY1" fmla="*/ 0 h 6857998"/>
              <a:gd name="connsiteX2" fmla="*/ 9143998 w 9143998"/>
              <a:gd name="connsiteY2" fmla="*/ 6857997 h 6857998"/>
              <a:gd name="connsiteX3" fmla="*/ 0 w 9143998"/>
              <a:gd name="connsiteY3" fmla="*/ 6857997 h 6857998"/>
              <a:gd name="connsiteX4" fmla="*/ 0 w 9143998"/>
              <a:gd name="connsiteY4" fmla="*/ 0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0"/>
                </a:moveTo>
                <a:lnTo>
                  <a:pt x="9143998" y="0"/>
                </a:lnTo>
                <a:lnTo>
                  <a:pt x="9143998" y="6857997"/>
                </a:lnTo>
                <a:lnTo>
                  <a:pt x="0" y="6857997"/>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Freeform 3"/>
          <p:cNvSpPr/>
          <p:nvPr/>
        </p:nvSpPr>
        <p:spPr>
          <a:xfrm>
            <a:off x="136964" y="56031"/>
            <a:ext cx="6226" cy="952478"/>
          </a:xfrm>
          <a:custGeom>
            <a:avLst/>
            <a:gdLst>
              <a:gd name="connsiteX0" fmla="*/ 6226 w 6226"/>
              <a:gd name="connsiteY0" fmla="*/ 0 h 952478"/>
              <a:gd name="connsiteX1" fmla="*/ 0 w 6226"/>
              <a:gd name="connsiteY1" fmla="*/ 952478 h 952478"/>
              <a:gd name="connsiteX2" fmla="*/ 6226 w 6226"/>
              <a:gd name="connsiteY2" fmla="*/ 0 h 952478"/>
            </a:gdLst>
            <a:ahLst/>
            <a:cxnLst>
              <a:cxn ang="0">
                <a:pos x="connsiteX0" y="connsiteY0"/>
              </a:cxn>
              <a:cxn ang="1">
                <a:pos x="connsiteX1" y="connsiteY1"/>
              </a:cxn>
              <a:cxn ang="2">
                <a:pos x="connsiteX2" y="connsiteY2"/>
              </a:cxn>
            </a:cxnLst>
            <a:rect l="l" t="t" r="r" b="b"/>
            <a:pathLst>
              <a:path w="6226" h="952478">
                <a:moveTo>
                  <a:pt x="6226" y="0"/>
                </a:moveTo>
                <a:lnTo>
                  <a:pt x="0" y="952478"/>
                </a:lnTo>
                <a:lnTo>
                  <a:pt x="6226" y="0"/>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Freeform 3"/>
          <p:cNvSpPr/>
          <p:nvPr/>
        </p:nvSpPr>
        <p:spPr>
          <a:xfrm>
            <a:off x="130614" y="49681"/>
            <a:ext cx="25399" cy="965177"/>
          </a:xfrm>
          <a:custGeom>
            <a:avLst/>
            <a:gdLst>
              <a:gd name="connsiteX0" fmla="*/ 12576 w 25399"/>
              <a:gd name="connsiteY0" fmla="*/ 6350 h 965177"/>
              <a:gd name="connsiteX1" fmla="*/ 6350 w 25399"/>
              <a:gd name="connsiteY1" fmla="*/ 958827 h 965177"/>
            </a:gdLst>
            <a:ahLst/>
            <a:cxnLst>
              <a:cxn ang="0">
                <a:pos x="connsiteX0" y="connsiteY0"/>
              </a:cxn>
              <a:cxn ang="1">
                <a:pos x="connsiteX1" y="connsiteY1"/>
              </a:cxn>
            </a:cxnLst>
            <a:rect l="l" t="t" r="r" b="b"/>
            <a:pathLst>
              <a:path w="25399" h="965177">
                <a:moveTo>
                  <a:pt x="12576" y="6350"/>
                </a:moveTo>
                <a:lnTo>
                  <a:pt x="6350" y="958827"/>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Freeform 3"/>
          <p:cNvSpPr/>
          <p:nvPr/>
        </p:nvSpPr>
        <p:spPr>
          <a:xfrm>
            <a:off x="139949" y="52796"/>
            <a:ext cx="1796243" cy="3234"/>
          </a:xfrm>
          <a:custGeom>
            <a:avLst/>
            <a:gdLst>
              <a:gd name="connsiteX0" fmla="*/ 0 w 1796243"/>
              <a:gd name="connsiteY0" fmla="*/ 0 h 3234"/>
              <a:gd name="connsiteX1" fmla="*/ 1796243 w 1796243"/>
              <a:gd name="connsiteY1" fmla="*/ 3234 h 3234"/>
              <a:gd name="connsiteX2" fmla="*/ 0 w 1796243"/>
              <a:gd name="connsiteY2" fmla="*/ 0 h 3234"/>
            </a:gdLst>
            <a:ahLst/>
            <a:cxnLst>
              <a:cxn ang="0">
                <a:pos x="connsiteX0" y="connsiteY0"/>
              </a:cxn>
              <a:cxn ang="1">
                <a:pos x="connsiteX1" y="connsiteY1"/>
              </a:cxn>
              <a:cxn ang="2">
                <a:pos x="connsiteX2" y="connsiteY2"/>
              </a:cxn>
            </a:cxnLst>
            <a:rect l="l" t="t" r="r" b="b"/>
            <a:pathLst>
              <a:path w="1796243" h="3234">
                <a:moveTo>
                  <a:pt x="0" y="0"/>
                </a:moveTo>
                <a:lnTo>
                  <a:pt x="1796243" y="3234"/>
                </a:lnTo>
                <a:lnTo>
                  <a:pt x="0" y="0"/>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Freeform 3"/>
          <p:cNvSpPr/>
          <p:nvPr/>
        </p:nvSpPr>
        <p:spPr>
          <a:xfrm>
            <a:off x="133599" y="46446"/>
            <a:ext cx="1808943" cy="25399"/>
          </a:xfrm>
          <a:custGeom>
            <a:avLst/>
            <a:gdLst>
              <a:gd name="connsiteX0" fmla="*/ 6350 w 1808943"/>
              <a:gd name="connsiteY0" fmla="*/ 6350 h 25399"/>
              <a:gd name="connsiteX1" fmla="*/ 1802593 w 1808943"/>
              <a:gd name="connsiteY1" fmla="*/ 9583 h 25399"/>
            </a:gdLst>
            <a:ahLst/>
            <a:cxnLst>
              <a:cxn ang="0">
                <a:pos x="connsiteX0" y="connsiteY0"/>
              </a:cxn>
              <a:cxn ang="1">
                <a:pos x="connsiteX1" y="connsiteY1"/>
              </a:cxn>
            </a:cxnLst>
            <a:rect l="l" t="t" r="r" b="b"/>
            <a:pathLst>
              <a:path w="1808943" h="25399">
                <a:moveTo>
                  <a:pt x="6350" y="6350"/>
                </a:moveTo>
                <a:lnTo>
                  <a:pt x="1802593" y="9583"/>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Freeform 3"/>
          <p:cNvSpPr/>
          <p:nvPr/>
        </p:nvSpPr>
        <p:spPr>
          <a:xfrm>
            <a:off x="9038163" y="5843264"/>
            <a:ext cx="6226" cy="952477"/>
          </a:xfrm>
          <a:custGeom>
            <a:avLst/>
            <a:gdLst>
              <a:gd name="connsiteX0" fmla="*/ 0 w 6226"/>
              <a:gd name="connsiteY0" fmla="*/ 952477 h 952477"/>
              <a:gd name="connsiteX1" fmla="*/ 6226 w 6226"/>
              <a:gd name="connsiteY1" fmla="*/ 0 h 952477"/>
              <a:gd name="connsiteX2" fmla="*/ 0 w 6226"/>
              <a:gd name="connsiteY2" fmla="*/ 952477 h 952477"/>
            </a:gdLst>
            <a:ahLst/>
            <a:cxnLst>
              <a:cxn ang="0">
                <a:pos x="connsiteX0" y="connsiteY0"/>
              </a:cxn>
              <a:cxn ang="1">
                <a:pos x="connsiteX1" y="connsiteY1"/>
              </a:cxn>
              <a:cxn ang="2">
                <a:pos x="connsiteX2" y="connsiteY2"/>
              </a:cxn>
            </a:cxnLst>
            <a:rect l="l" t="t" r="r" b="b"/>
            <a:pathLst>
              <a:path w="6226" h="952477">
                <a:moveTo>
                  <a:pt x="0" y="952477"/>
                </a:moveTo>
                <a:lnTo>
                  <a:pt x="6226" y="0"/>
                </a:lnTo>
                <a:lnTo>
                  <a:pt x="0" y="952477"/>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Freeform 3"/>
          <p:cNvSpPr/>
          <p:nvPr/>
        </p:nvSpPr>
        <p:spPr>
          <a:xfrm>
            <a:off x="9031814" y="5836915"/>
            <a:ext cx="25399" cy="965177"/>
          </a:xfrm>
          <a:custGeom>
            <a:avLst/>
            <a:gdLst>
              <a:gd name="connsiteX0" fmla="*/ 6350 w 25399"/>
              <a:gd name="connsiteY0" fmla="*/ 958827 h 965177"/>
              <a:gd name="connsiteX1" fmla="*/ 12575 w 25399"/>
              <a:gd name="connsiteY1" fmla="*/ 6350 h 965177"/>
            </a:gdLst>
            <a:ahLst/>
            <a:cxnLst>
              <a:cxn ang="0">
                <a:pos x="connsiteX0" y="connsiteY0"/>
              </a:cxn>
              <a:cxn ang="1">
                <a:pos x="connsiteX1" y="connsiteY1"/>
              </a:cxn>
            </a:cxnLst>
            <a:rect l="l" t="t" r="r" b="b"/>
            <a:pathLst>
              <a:path w="25399" h="965177">
                <a:moveTo>
                  <a:pt x="6350" y="958827"/>
                </a:moveTo>
                <a:lnTo>
                  <a:pt x="12575" y="6350"/>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Freeform 3"/>
          <p:cNvSpPr/>
          <p:nvPr/>
        </p:nvSpPr>
        <p:spPr>
          <a:xfrm>
            <a:off x="7245161" y="6795743"/>
            <a:ext cx="1796243" cy="3233"/>
          </a:xfrm>
          <a:custGeom>
            <a:avLst/>
            <a:gdLst>
              <a:gd name="connsiteX0" fmla="*/ 1796243 w 1796243"/>
              <a:gd name="connsiteY0" fmla="*/ 3234 h 3233"/>
              <a:gd name="connsiteX1" fmla="*/ 0 w 1796243"/>
              <a:gd name="connsiteY1" fmla="*/ 0 h 3233"/>
              <a:gd name="connsiteX2" fmla="*/ 1796243 w 1796243"/>
              <a:gd name="connsiteY2" fmla="*/ 3234 h 3233"/>
            </a:gdLst>
            <a:ahLst/>
            <a:cxnLst>
              <a:cxn ang="0">
                <a:pos x="connsiteX0" y="connsiteY0"/>
              </a:cxn>
              <a:cxn ang="1">
                <a:pos x="connsiteX1" y="connsiteY1"/>
              </a:cxn>
              <a:cxn ang="2">
                <a:pos x="connsiteX2" y="connsiteY2"/>
              </a:cxn>
            </a:cxnLst>
            <a:rect l="l" t="t" r="r" b="b"/>
            <a:pathLst>
              <a:path w="1796243" h="3233">
                <a:moveTo>
                  <a:pt x="1796243" y="3234"/>
                </a:moveTo>
                <a:lnTo>
                  <a:pt x="0" y="0"/>
                </a:lnTo>
                <a:lnTo>
                  <a:pt x="1796243" y="3234"/>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3"/>
          <p:cNvSpPr/>
          <p:nvPr/>
        </p:nvSpPr>
        <p:spPr>
          <a:xfrm>
            <a:off x="7238811" y="6789393"/>
            <a:ext cx="1808943" cy="25399"/>
          </a:xfrm>
          <a:custGeom>
            <a:avLst/>
            <a:gdLst>
              <a:gd name="connsiteX0" fmla="*/ 1802593 w 1808943"/>
              <a:gd name="connsiteY0" fmla="*/ 9584 h 25399"/>
              <a:gd name="connsiteX1" fmla="*/ 6350 w 1808943"/>
              <a:gd name="connsiteY1" fmla="*/ 6350 h 25399"/>
            </a:gdLst>
            <a:ahLst/>
            <a:cxnLst>
              <a:cxn ang="0">
                <a:pos x="connsiteX0" y="connsiteY0"/>
              </a:cxn>
              <a:cxn ang="1">
                <a:pos x="connsiteX1" y="connsiteY1"/>
              </a:cxn>
            </a:cxnLst>
            <a:rect l="l" t="t" r="r" b="b"/>
            <a:pathLst>
              <a:path w="1808943" h="25399">
                <a:moveTo>
                  <a:pt x="1802593" y="9584"/>
                </a:moveTo>
                <a:lnTo>
                  <a:pt x="6350" y="6350"/>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1027" name="Picture 3"/>
          <p:cNvPicPr>
            <a:picLocks noChangeAspect="1" noChangeArrowheads="1"/>
          </p:cNvPicPr>
          <p:nvPr/>
        </p:nvPicPr>
        <p:blipFill>
          <a:blip r:embed="rId2"/>
          <a:srcRect/>
          <a:stretch>
            <a:fillRect/>
          </a:stretch>
        </p:blipFill>
        <p:spPr bwMode="auto">
          <a:xfrm>
            <a:off x="685800" y="0"/>
            <a:ext cx="1435100" cy="139700"/>
          </a:xfrm>
          <a:prstGeom prst="rect">
            <a:avLst/>
          </a:prstGeom>
          <a:noFill/>
        </p:spPr>
      </p:pic>
      <p:pic>
        <p:nvPicPr>
          <p:cNvPr id="13" name="Picture 3"/>
          <p:cNvPicPr>
            <a:picLocks noChangeAspect="1" noChangeArrowheads="1"/>
          </p:cNvPicPr>
          <p:nvPr/>
        </p:nvPicPr>
        <p:blipFill>
          <a:blip r:embed="rId3"/>
          <a:srcRect/>
          <a:stretch>
            <a:fillRect/>
          </a:stretch>
        </p:blipFill>
        <p:spPr bwMode="auto">
          <a:xfrm>
            <a:off x="5232400" y="165100"/>
            <a:ext cx="3835400" cy="749300"/>
          </a:xfrm>
          <a:prstGeom prst="rect">
            <a:avLst/>
          </a:prstGeom>
          <a:noFill/>
        </p:spPr>
      </p:pic>
      <p:pic>
        <p:nvPicPr>
          <p:cNvPr id="14" name="Picture 3"/>
          <p:cNvPicPr>
            <a:picLocks noChangeAspect="1" noChangeArrowheads="1"/>
          </p:cNvPicPr>
          <p:nvPr/>
        </p:nvPicPr>
        <p:blipFill>
          <a:blip r:embed="rId4"/>
          <a:srcRect/>
          <a:stretch>
            <a:fillRect/>
          </a:stretch>
        </p:blipFill>
        <p:spPr bwMode="auto">
          <a:xfrm>
            <a:off x="0" y="4165600"/>
            <a:ext cx="9144000" cy="2692400"/>
          </a:xfrm>
          <a:prstGeom prst="rect">
            <a:avLst/>
          </a:prstGeom>
          <a:noFill/>
        </p:spPr>
      </p:pic>
      <p:sp>
        <p:nvSpPr>
          <p:cNvPr id="2" name="TextBox 1"/>
          <p:cNvSpPr txBox="1"/>
          <p:nvPr/>
        </p:nvSpPr>
        <p:spPr>
          <a:xfrm>
            <a:off x="393700" y="139700"/>
            <a:ext cx="3441700" cy="647700"/>
          </a:xfrm>
          <a:prstGeom prst="rect">
            <a:avLst/>
          </a:prstGeom>
          <a:noFill/>
        </p:spPr>
        <p:txBody>
          <a:bodyPr wrap="none" lIns="0" tIns="0" rIns="0" rtlCol="0">
            <a:spAutoFit/>
          </a:bodyPr>
          <a:lstStyle/>
          <a:p>
            <a:pPr>
              <a:lnSpc>
                <a:spcPts val="5100"/>
              </a:lnSpc>
              <a:tabLst/>
            </a:pPr>
            <a:r>
              <a:rPr lang="en-US" altLang="zh-CN" sz="4200" b="1" dirty="0" smtClean="0">
                <a:solidFill>
                  <a:srgbClr val="FFFFFF"/>
                </a:solidFill>
                <a:latin typeface="Times New Roman" pitchFamily="18" charset="0"/>
                <a:cs typeface="Times New Roman" pitchFamily="18" charset="0"/>
              </a:rPr>
              <a:t>TeV</a:t>
            </a:r>
            <a:r>
              <a:rPr lang="en-US" altLang="zh-CN" sz="4200" dirty="0" smtClean="0">
                <a:latin typeface="Times New Roman" pitchFamily="18" charset="0"/>
                <a:cs typeface="Times New Roman" pitchFamily="18" charset="0"/>
              </a:rPr>
              <a:t> </a:t>
            </a:r>
            <a:r>
              <a:rPr lang="en-US" altLang="zh-CN" sz="4200" b="1" dirty="0" smtClean="0">
                <a:solidFill>
                  <a:srgbClr val="FFFFFF"/>
                </a:solidFill>
                <a:latin typeface="Times New Roman" pitchFamily="18" charset="0"/>
                <a:cs typeface="Times New Roman" pitchFamily="18" charset="0"/>
              </a:rPr>
              <a:t>Impact</a:t>
            </a:r>
          </a:p>
        </p:txBody>
      </p:sp>
      <p:sp>
        <p:nvSpPr>
          <p:cNvPr id="15" name="TextBox 1"/>
          <p:cNvSpPr txBox="1"/>
          <p:nvPr/>
        </p:nvSpPr>
        <p:spPr>
          <a:xfrm>
            <a:off x="5346700" y="241300"/>
            <a:ext cx="3568700" cy="609600"/>
          </a:xfrm>
          <a:prstGeom prst="rect">
            <a:avLst/>
          </a:prstGeom>
          <a:noFill/>
        </p:spPr>
        <p:txBody>
          <a:bodyPr wrap="none" lIns="0" tIns="0" rIns="0" rtlCol="0">
            <a:spAutoFit/>
          </a:bodyPr>
          <a:lstStyle/>
          <a:p>
            <a:pPr>
              <a:lnSpc>
                <a:spcPts val="2400"/>
              </a:lnSpc>
              <a:tabLst>
                <a:tab pos="431800" algn="l"/>
              </a:tabLst>
            </a:pPr>
            <a:r>
              <a:rPr lang="en-US" altLang="zh-CN" sz="2000" dirty="0" smtClean="0">
                <a:solidFill>
                  <a:srgbClr val="FFFFFF"/>
                </a:solidFill>
                <a:latin typeface="Tahoma" pitchFamily="18" charset="0"/>
                <a:cs typeface="Tahoma" pitchFamily="18" charset="0"/>
              </a:rPr>
              <a:t>Highlights</a:t>
            </a:r>
            <a:r>
              <a:rPr lang="en-US" altLang="zh-CN" sz="2000" dirty="0" smtClean="0">
                <a:latin typeface="Times New Roman" pitchFamily="18" charset="0"/>
                <a:cs typeface="Times New Roman" pitchFamily="18" charset="0"/>
              </a:rPr>
              <a:t> </a:t>
            </a:r>
            <a:r>
              <a:rPr lang="en-US" altLang="zh-CN" sz="2000" dirty="0" smtClean="0">
                <a:solidFill>
                  <a:srgbClr val="FFFFFF"/>
                </a:solidFill>
                <a:latin typeface="Tahoma" pitchFamily="18" charset="0"/>
                <a:cs typeface="Tahoma" pitchFamily="18" charset="0"/>
              </a:rPr>
              <a:t>from</a:t>
            </a:r>
            <a:r>
              <a:rPr lang="en-US" altLang="zh-CN" sz="2000" dirty="0" smtClean="0">
                <a:latin typeface="Times New Roman" pitchFamily="18" charset="0"/>
                <a:cs typeface="Times New Roman" pitchFamily="18" charset="0"/>
              </a:rPr>
              <a:t> </a:t>
            </a:r>
            <a:r>
              <a:rPr lang="en-US" altLang="zh-CN" sz="2000" b="1" dirty="0" smtClean="0">
                <a:solidFill>
                  <a:srgbClr val="FFFFFF"/>
                </a:solidFill>
                <a:latin typeface="Tahoma" pitchFamily="18" charset="0"/>
                <a:cs typeface="Tahoma" pitchFamily="18" charset="0"/>
              </a:rPr>
              <a:t>HESS,</a:t>
            </a:r>
            <a:r>
              <a:rPr lang="en-US" altLang="zh-CN" sz="2000" dirty="0" smtClean="0">
                <a:latin typeface="Times New Roman" pitchFamily="18" charset="0"/>
                <a:cs typeface="Times New Roman" pitchFamily="18" charset="0"/>
              </a:rPr>
              <a:t> </a:t>
            </a:r>
            <a:r>
              <a:rPr lang="en-US" altLang="zh-CN" sz="2000" b="1" dirty="0" smtClean="0">
                <a:solidFill>
                  <a:srgbClr val="FFFFFF"/>
                </a:solidFill>
                <a:latin typeface="Tahoma" pitchFamily="18" charset="0"/>
                <a:cs typeface="Tahoma" pitchFamily="18" charset="0"/>
              </a:rPr>
              <a:t>MAGIC,</a:t>
            </a:r>
          </a:p>
          <a:p>
            <a:pPr>
              <a:lnSpc>
                <a:spcPts val="2400"/>
              </a:lnSpc>
              <a:tabLst>
                <a:tab pos="431800" algn="l"/>
              </a:tabLst>
            </a:pPr>
            <a:r>
              <a:rPr lang="en-US" altLang="zh-CN" dirty="0" smtClean="0"/>
              <a:t>	</a:t>
            </a:r>
            <a:r>
              <a:rPr lang="en-US" altLang="zh-CN" sz="2000" b="1" dirty="0" smtClean="0">
                <a:solidFill>
                  <a:srgbClr val="FFFFFF"/>
                </a:solidFill>
                <a:latin typeface="Tahoma" pitchFamily="18" charset="0"/>
                <a:cs typeface="Tahoma" pitchFamily="18" charset="0"/>
              </a:rPr>
              <a:t>VERITAS</a:t>
            </a:r>
            <a:r>
              <a:rPr lang="en-US" altLang="zh-CN" sz="2000" dirty="0" smtClean="0">
                <a:latin typeface="Times New Roman" pitchFamily="18" charset="0"/>
                <a:cs typeface="Times New Roman" pitchFamily="18" charset="0"/>
              </a:rPr>
              <a:t> </a:t>
            </a:r>
            <a:r>
              <a:rPr lang="en-US" altLang="zh-CN" sz="2000" b="1" dirty="0" smtClean="0">
                <a:solidFill>
                  <a:srgbClr val="FFFFFF"/>
                </a:solidFill>
                <a:latin typeface="Tahoma" pitchFamily="18" charset="0"/>
                <a:cs typeface="Tahoma" pitchFamily="18" charset="0"/>
              </a:rPr>
              <a:t>&amp;</a:t>
            </a:r>
            <a:r>
              <a:rPr lang="en-US" altLang="zh-CN" sz="2000" dirty="0" smtClean="0">
                <a:latin typeface="Times New Roman" pitchFamily="18" charset="0"/>
                <a:cs typeface="Times New Roman" pitchFamily="18" charset="0"/>
              </a:rPr>
              <a:t> </a:t>
            </a:r>
            <a:r>
              <a:rPr lang="en-US" altLang="zh-CN" sz="2000" b="1" dirty="0" smtClean="0">
                <a:solidFill>
                  <a:srgbClr val="FFFFFF"/>
                </a:solidFill>
                <a:latin typeface="Tahoma" pitchFamily="18" charset="0"/>
                <a:cs typeface="Tahoma" pitchFamily="18" charset="0"/>
              </a:rPr>
              <a:t>MILAGRO</a:t>
            </a:r>
          </a:p>
        </p:txBody>
      </p:sp>
      <p:sp>
        <p:nvSpPr>
          <p:cNvPr id="16" name="TextBox 1"/>
          <p:cNvSpPr txBox="1"/>
          <p:nvPr/>
        </p:nvSpPr>
        <p:spPr>
          <a:xfrm>
            <a:off x="444500" y="1244600"/>
            <a:ext cx="177800" cy="3797300"/>
          </a:xfrm>
          <a:prstGeom prst="rect">
            <a:avLst/>
          </a:prstGeom>
          <a:noFill/>
        </p:spPr>
        <p:txBody>
          <a:bodyPr wrap="none" lIns="0" tIns="0" rIns="0" rtlCol="0">
            <a:spAutoFit/>
          </a:bodyPr>
          <a:lstStyle/>
          <a:p>
            <a:pPr>
              <a:lnSpc>
                <a:spcPts val="2300"/>
              </a:lnSpc>
              <a:tabLst/>
            </a:pPr>
            <a:r>
              <a:rPr lang="en-US" altLang="zh-CN" sz="2000" dirty="0" smtClean="0">
                <a:solidFill>
                  <a:srgbClr val="FFFFFF"/>
                </a:solidFill>
                <a:latin typeface="Trebuchet MS" pitchFamily="18" charset="0"/>
                <a:cs typeface="Trebuchet MS" pitchFamily="18" charset="0"/>
              </a:rPr>
              <a:t>●</a:t>
            </a:r>
            <a:r>
              <a:rPr lang="en-US" altLang="zh-CN" sz="2000" dirty="0" smtClean="0">
                <a:solidFill>
                  <a:srgbClr val="FFFFFF"/>
                </a:solidFill>
                <a:latin typeface="Times New Roman" pitchFamily="18" charset="0"/>
                <a:cs typeface="Times New Roman" pitchFamily="18" charset="0"/>
              </a:rPr>
              <a:t> </a:t>
            </a:r>
          </a:p>
          <a:p>
            <a:pPr>
              <a:lnSpc>
                <a:spcPts val="2700"/>
              </a:lnSpc>
              <a:tabLst/>
            </a:pPr>
            <a:r>
              <a:rPr lang="en-US" altLang="zh-CN" sz="2000" dirty="0" smtClean="0">
                <a:solidFill>
                  <a:srgbClr val="FFFFFF"/>
                </a:solidFill>
                <a:latin typeface="Trebuchet MS" pitchFamily="18" charset="0"/>
                <a:cs typeface="Trebuchet MS" pitchFamily="18" charset="0"/>
              </a:rPr>
              <a:t>●</a:t>
            </a:r>
            <a:r>
              <a:rPr lang="en-US" altLang="zh-CN" sz="2000" dirty="0" smtClean="0">
                <a:solidFill>
                  <a:srgbClr val="FFFFFF"/>
                </a:solidFill>
                <a:latin typeface="Times New Roman" pitchFamily="18" charset="0"/>
                <a:cs typeface="Times New Roman" pitchFamily="18" charset="0"/>
              </a:rPr>
              <a:t> </a:t>
            </a:r>
          </a:p>
          <a:p>
            <a:pPr>
              <a:lnSpc>
                <a:spcPts val="2800"/>
              </a:lnSpc>
              <a:tabLst/>
            </a:pPr>
            <a:r>
              <a:rPr lang="en-US" altLang="zh-CN" sz="2000" dirty="0" smtClean="0">
                <a:solidFill>
                  <a:srgbClr val="FFFFFF"/>
                </a:solidFill>
                <a:latin typeface="Trebuchet MS" pitchFamily="18" charset="0"/>
                <a:cs typeface="Trebuchet MS" pitchFamily="18" charset="0"/>
              </a:rPr>
              <a:t>●</a:t>
            </a:r>
            <a:r>
              <a:rPr lang="en-US" altLang="zh-CN" sz="2000" dirty="0" smtClean="0">
                <a:solidFill>
                  <a:srgbClr val="FFFFFF"/>
                </a:solidFill>
                <a:latin typeface="Times New Roman" pitchFamily="18" charset="0"/>
                <a:cs typeface="Times New Roman" pitchFamily="18" charset="0"/>
              </a:rPr>
              <a:t> </a:t>
            </a:r>
          </a:p>
          <a:p>
            <a:pPr>
              <a:lnSpc>
                <a:spcPts val="2700"/>
              </a:lnSpc>
              <a:tabLst/>
            </a:pPr>
            <a:r>
              <a:rPr lang="en-US" altLang="zh-CN" sz="2000" dirty="0" smtClean="0">
                <a:solidFill>
                  <a:srgbClr val="FFFFFF"/>
                </a:solidFill>
                <a:latin typeface="Trebuchet MS" pitchFamily="18" charset="0"/>
                <a:cs typeface="Trebuchet MS" pitchFamily="18" charset="0"/>
              </a:rPr>
              <a:t>●</a:t>
            </a:r>
            <a:r>
              <a:rPr lang="en-US" altLang="zh-CN" sz="2000" dirty="0" smtClean="0">
                <a:solidFill>
                  <a:srgbClr val="FFFFFF"/>
                </a:solidFill>
                <a:latin typeface="Times New Roman" pitchFamily="18" charset="0"/>
                <a:cs typeface="Times New Roman" pitchFamily="18" charset="0"/>
              </a:rPr>
              <a:t> </a:t>
            </a:r>
          </a:p>
          <a:p>
            <a:pPr>
              <a:lnSpc>
                <a:spcPts val="2800"/>
              </a:lnSpc>
              <a:tabLst/>
            </a:pPr>
            <a:r>
              <a:rPr lang="en-US" altLang="zh-CN" sz="2000" dirty="0" smtClean="0">
                <a:solidFill>
                  <a:srgbClr val="FFFFFF"/>
                </a:solidFill>
                <a:latin typeface="Trebuchet MS" pitchFamily="18" charset="0"/>
                <a:cs typeface="Trebuchet MS" pitchFamily="18" charset="0"/>
              </a:rPr>
              <a:t>●</a:t>
            </a:r>
            <a:r>
              <a:rPr lang="en-US" altLang="zh-CN" sz="2000" dirty="0" smtClean="0">
                <a:solidFill>
                  <a:srgbClr val="FFFFFF"/>
                </a:solidFill>
                <a:latin typeface="Times New Roman" pitchFamily="18" charset="0"/>
                <a:cs typeface="Times New Roman" pitchFamily="18" charset="0"/>
              </a:rPr>
              <a:t> </a:t>
            </a:r>
          </a:p>
          <a:p>
            <a:pPr>
              <a:lnSpc>
                <a:spcPts val="2800"/>
              </a:lnSpc>
              <a:tabLst/>
            </a:pPr>
            <a:r>
              <a:rPr lang="en-US" altLang="zh-CN" sz="2000" dirty="0" smtClean="0">
                <a:solidFill>
                  <a:srgbClr val="FFFFFF"/>
                </a:solidFill>
                <a:latin typeface="Trebuchet MS" pitchFamily="18" charset="0"/>
                <a:cs typeface="Trebuchet MS" pitchFamily="18" charset="0"/>
              </a:rPr>
              <a:t>●</a:t>
            </a:r>
            <a:r>
              <a:rPr lang="en-US" altLang="zh-CN" sz="2000" dirty="0" smtClean="0">
                <a:solidFill>
                  <a:srgbClr val="FFFFFF"/>
                </a:solidFill>
                <a:latin typeface="Times New Roman" pitchFamily="18" charset="0"/>
                <a:cs typeface="Times New Roman" pitchFamily="18" charset="0"/>
              </a:rPr>
              <a:t> </a:t>
            </a:r>
          </a:p>
          <a:p>
            <a:pPr>
              <a:lnSpc>
                <a:spcPts val="2700"/>
              </a:lnSpc>
              <a:tabLst/>
            </a:pPr>
            <a:r>
              <a:rPr lang="en-US" altLang="zh-CN" sz="2000" dirty="0" smtClean="0">
                <a:solidFill>
                  <a:srgbClr val="FFFFFF"/>
                </a:solidFill>
                <a:latin typeface="Trebuchet MS" pitchFamily="18" charset="0"/>
                <a:cs typeface="Trebuchet MS" pitchFamily="18" charset="0"/>
              </a:rPr>
              <a:t>●</a:t>
            </a:r>
            <a:r>
              <a:rPr lang="en-US" altLang="zh-CN" sz="2000" dirty="0" smtClean="0">
                <a:solidFill>
                  <a:srgbClr val="FFFFFF"/>
                </a:solidFill>
                <a:latin typeface="Times New Roman" pitchFamily="18" charset="0"/>
                <a:cs typeface="Times New Roman" pitchFamily="18" charset="0"/>
              </a:rPr>
              <a:t> </a:t>
            </a:r>
          </a:p>
          <a:p>
            <a:pPr>
              <a:lnSpc>
                <a:spcPts val="2800"/>
              </a:lnSpc>
              <a:tabLst/>
            </a:pPr>
            <a:r>
              <a:rPr lang="en-US" altLang="zh-CN" sz="2000" dirty="0" smtClean="0">
                <a:solidFill>
                  <a:srgbClr val="FFFFFF"/>
                </a:solidFill>
                <a:latin typeface="Trebuchet MS" pitchFamily="18" charset="0"/>
                <a:cs typeface="Trebuchet MS" pitchFamily="18" charset="0"/>
              </a:rPr>
              <a:t>●</a:t>
            </a:r>
            <a:r>
              <a:rPr lang="en-US" altLang="zh-CN" sz="2000" dirty="0" smtClean="0">
                <a:solidFill>
                  <a:srgbClr val="FFFFFF"/>
                </a:solidFill>
                <a:latin typeface="Times New Roman" pitchFamily="18" charset="0"/>
                <a:cs typeface="Times New Roman" pitchFamily="18" charset="0"/>
              </a:rPr>
              <a:t> </a:t>
            </a:r>
          </a:p>
          <a:p>
            <a:pPr>
              <a:lnSpc>
                <a:spcPts val="2700"/>
              </a:lnSpc>
              <a:tabLst/>
            </a:pPr>
            <a:r>
              <a:rPr lang="en-US" altLang="zh-CN" sz="2000" dirty="0" smtClean="0">
                <a:solidFill>
                  <a:srgbClr val="FFFFFF"/>
                </a:solidFill>
                <a:latin typeface="Trebuchet MS" pitchFamily="18" charset="0"/>
                <a:cs typeface="Trebuchet MS" pitchFamily="18" charset="0"/>
              </a:rPr>
              <a:t>●</a:t>
            </a:r>
            <a:r>
              <a:rPr lang="en-US" altLang="zh-CN" sz="2000" dirty="0" smtClean="0">
                <a:solidFill>
                  <a:srgbClr val="FFFFFF"/>
                </a:solidFill>
                <a:latin typeface="Times New Roman" pitchFamily="18" charset="0"/>
                <a:cs typeface="Times New Roman" pitchFamily="18" charset="0"/>
              </a:rPr>
              <a:t> </a:t>
            </a:r>
          </a:p>
          <a:p>
            <a:pPr>
              <a:lnSpc>
                <a:spcPts val="2800"/>
              </a:lnSpc>
              <a:tabLst/>
            </a:pPr>
            <a:r>
              <a:rPr lang="en-US" altLang="zh-CN" sz="2000" dirty="0" smtClean="0">
                <a:solidFill>
                  <a:srgbClr val="FFFFFF"/>
                </a:solidFill>
                <a:latin typeface="Trebuchet MS" pitchFamily="18" charset="0"/>
                <a:cs typeface="Trebuchet MS" pitchFamily="18" charset="0"/>
              </a:rPr>
              <a:t>●</a:t>
            </a:r>
            <a:r>
              <a:rPr lang="en-US" altLang="zh-CN" sz="2000" dirty="0" smtClean="0">
                <a:solidFill>
                  <a:srgbClr val="FFFFFF"/>
                </a:solidFill>
                <a:latin typeface="Times New Roman" pitchFamily="18" charset="0"/>
                <a:cs typeface="Times New Roman" pitchFamily="18" charset="0"/>
              </a:rPr>
              <a:t> </a:t>
            </a:r>
          </a:p>
          <a:p>
            <a:pPr>
              <a:lnSpc>
                <a:spcPts val="2800"/>
              </a:lnSpc>
              <a:tabLst/>
            </a:pPr>
            <a:r>
              <a:rPr lang="en-US" altLang="zh-CN" sz="2000" dirty="0" smtClean="0">
                <a:solidFill>
                  <a:srgbClr val="FFFFFF"/>
                </a:solidFill>
                <a:latin typeface="Trebuchet MS" pitchFamily="18" charset="0"/>
                <a:cs typeface="Trebuchet MS" pitchFamily="18" charset="0"/>
              </a:rPr>
              <a:t>●</a:t>
            </a:r>
            <a:r>
              <a:rPr lang="en-US" altLang="zh-CN" sz="2000" dirty="0" smtClean="0">
                <a:solidFill>
                  <a:srgbClr val="FFFFFF"/>
                </a:solidFill>
                <a:latin typeface="Times New Roman" pitchFamily="18" charset="0"/>
                <a:cs typeface="Times New Roman" pitchFamily="18" charset="0"/>
              </a:rPr>
              <a:t> </a:t>
            </a:r>
          </a:p>
        </p:txBody>
      </p:sp>
      <p:sp>
        <p:nvSpPr>
          <p:cNvPr id="17" name="TextBox 1"/>
          <p:cNvSpPr txBox="1"/>
          <p:nvPr/>
        </p:nvSpPr>
        <p:spPr>
          <a:xfrm>
            <a:off x="787400" y="1231900"/>
            <a:ext cx="7975600" cy="4218249"/>
          </a:xfrm>
          <a:prstGeom prst="rect">
            <a:avLst/>
          </a:prstGeom>
          <a:noFill/>
        </p:spPr>
        <p:txBody>
          <a:bodyPr wrap="square" lIns="0" tIns="0" rIns="0" rtlCol="0">
            <a:spAutoFit/>
          </a:bodyPr>
          <a:lstStyle/>
          <a:p>
            <a:pPr>
              <a:lnSpc>
                <a:spcPts val="2400"/>
              </a:lnSpc>
              <a:tabLst/>
            </a:pPr>
            <a:r>
              <a:rPr lang="en-US" altLang="zh-CN" sz="2000" i="1" dirty="0" smtClean="0">
                <a:solidFill>
                  <a:srgbClr val="FFFFFF"/>
                </a:solidFill>
                <a:latin typeface="Times New Roman" pitchFamily="18" charset="0"/>
                <a:cs typeface="Times New Roman" pitchFamily="18" charset="0"/>
              </a:rPr>
              <a:t>Microquasars</a:t>
            </a:r>
            <a:r>
              <a:rPr lang="en-US" altLang="zh-CN" sz="1800" i="1" dirty="0" smtClean="0">
                <a:solidFill>
                  <a:srgbClr val="CCCCFF"/>
                </a:solidFill>
                <a:latin typeface="Times New Roman" pitchFamily="18" charset="0"/>
                <a:cs typeface="Times New Roman" pitchFamily="18" charset="0"/>
              </a:rPr>
              <a:t>:</a:t>
            </a:r>
            <a:r>
              <a:rPr lang="en-US" altLang="zh-CN" sz="1800" dirty="0" smtClean="0">
                <a:latin typeface="Times New Roman" pitchFamily="18" charset="0"/>
                <a:cs typeface="Times New Roman" pitchFamily="18" charset="0"/>
              </a:rPr>
              <a:t> </a:t>
            </a:r>
            <a:r>
              <a:rPr lang="en-US" altLang="zh-CN" sz="1800" dirty="0" smtClean="0">
                <a:solidFill>
                  <a:srgbClr val="00FF00"/>
                </a:solidFill>
                <a:latin typeface="Times New Roman" pitchFamily="18" charset="0"/>
                <a:cs typeface="Times New Roman" pitchFamily="18" charset="0"/>
              </a:rPr>
              <a:t>Science</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309,</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746</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(2005),</a:t>
            </a:r>
            <a:r>
              <a:rPr lang="en-US" altLang="zh-CN" sz="1800" dirty="0" smtClean="0">
                <a:latin typeface="Times New Roman" pitchFamily="18" charset="0"/>
                <a:cs typeface="Times New Roman" pitchFamily="18" charset="0"/>
              </a:rPr>
              <a:t> </a:t>
            </a:r>
            <a:r>
              <a:rPr lang="en-US" altLang="zh-CN" sz="1800" dirty="0" smtClean="0">
                <a:solidFill>
                  <a:srgbClr val="21FF36"/>
                </a:solidFill>
                <a:latin typeface="Times New Roman" pitchFamily="18" charset="0"/>
                <a:cs typeface="Times New Roman" pitchFamily="18" charset="0"/>
              </a:rPr>
              <a:t>Science</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312,</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1771</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(2006)</a:t>
            </a:r>
          </a:p>
          <a:p>
            <a:pPr>
              <a:lnSpc>
                <a:spcPts val="2700"/>
              </a:lnSpc>
              <a:tabLst/>
            </a:pPr>
            <a:r>
              <a:rPr lang="en-US" altLang="zh-CN" sz="2000" i="1" dirty="0" smtClean="0">
                <a:solidFill>
                  <a:srgbClr val="FFFFFF"/>
                </a:solidFill>
                <a:latin typeface="Times New Roman" pitchFamily="18" charset="0"/>
                <a:cs typeface="Times New Roman" pitchFamily="18" charset="0"/>
              </a:rPr>
              <a:t>Pulsars</a:t>
            </a:r>
            <a:r>
              <a:rPr lang="en-US" altLang="zh-CN" sz="1800" i="1" dirty="0" smtClean="0">
                <a:solidFill>
                  <a:srgbClr val="CCCCFF"/>
                </a:solidFill>
                <a:latin typeface="Times New Roman" pitchFamily="18" charset="0"/>
                <a:cs typeface="Times New Roman" pitchFamily="18" charset="0"/>
              </a:rPr>
              <a:t>:</a:t>
            </a:r>
            <a:r>
              <a:rPr lang="en-US" altLang="zh-CN" sz="1800" dirty="0" smtClean="0">
                <a:latin typeface="Times New Roman" pitchFamily="18" charset="0"/>
                <a:cs typeface="Times New Roman" pitchFamily="18" charset="0"/>
              </a:rPr>
              <a:t> </a:t>
            </a:r>
            <a:r>
              <a:rPr lang="en-US" altLang="zh-CN" sz="1800" dirty="0" smtClean="0">
                <a:solidFill>
                  <a:srgbClr val="21FF36"/>
                </a:solidFill>
                <a:latin typeface="Times New Roman" pitchFamily="18" charset="0"/>
                <a:cs typeface="Times New Roman" pitchFamily="18" charset="0"/>
              </a:rPr>
              <a:t>Science</a:t>
            </a:r>
            <a:r>
              <a:rPr lang="en-US" altLang="zh-CN" sz="1800" dirty="0" smtClean="0">
                <a:latin typeface="Times New Roman" pitchFamily="18" charset="0"/>
                <a:cs typeface="Times New Roman" pitchFamily="18" charset="0"/>
              </a:rPr>
              <a:t> </a:t>
            </a:r>
            <a:r>
              <a:rPr lang="en-US" altLang="zh-CN" sz="1800" dirty="0" smtClean="0">
                <a:solidFill>
                  <a:srgbClr val="D6D6F5"/>
                </a:solidFill>
                <a:latin typeface="Times New Roman" pitchFamily="18" charset="0"/>
                <a:cs typeface="Times New Roman" pitchFamily="18" charset="0"/>
              </a:rPr>
              <a:t>322,</a:t>
            </a:r>
            <a:r>
              <a:rPr lang="en-US" altLang="zh-CN" sz="1800" dirty="0" smtClean="0">
                <a:latin typeface="Times New Roman" pitchFamily="18" charset="0"/>
                <a:cs typeface="Times New Roman" pitchFamily="18" charset="0"/>
              </a:rPr>
              <a:t> </a:t>
            </a:r>
            <a:r>
              <a:rPr lang="en-US" altLang="zh-CN" sz="1800" dirty="0" smtClean="0">
                <a:solidFill>
                  <a:srgbClr val="D6D6F5"/>
                </a:solidFill>
                <a:latin typeface="Times New Roman" pitchFamily="18" charset="0"/>
                <a:cs typeface="Times New Roman" pitchFamily="18" charset="0"/>
              </a:rPr>
              <a:t>1221</a:t>
            </a:r>
            <a:r>
              <a:rPr lang="en-US" altLang="zh-CN" sz="1800" dirty="0" smtClean="0">
                <a:latin typeface="Times New Roman" pitchFamily="18" charset="0"/>
                <a:cs typeface="Times New Roman" pitchFamily="18" charset="0"/>
              </a:rPr>
              <a:t> </a:t>
            </a:r>
            <a:r>
              <a:rPr lang="en-US" altLang="zh-CN" sz="1800" dirty="0" smtClean="0">
                <a:solidFill>
                  <a:srgbClr val="D6D6F5"/>
                </a:solidFill>
                <a:latin typeface="Times New Roman" pitchFamily="18" charset="0"/>
                <a:cs typeface="Times New Roman" pitchFamily="18" charset="0"/>
              </a:rPr>
              <a:t>(2008)</a:t>
            </a:r>
            <a:r>
              <a:rPr lang="en-US" altLang="zh-CN" sz="1800" dirty="0" smtClean="0">
                <a:solidFill>
                  <a:srgbClr val="CCCCFF"/>
                </a:solidFill>
                <a:latin typeface="Times New Roman" pitchFamily="18" charset="0"/>
                <a:cs typeface="Times New Roman" pitchFamily="18" charset="0"/>
              </a:rPr>
              <a:t>,</a:t>
            </a:r>
            <a:r>
              <a:rPr lang="en-US" altLang="zh-CN" sz="1800" dirty="0" smtClean="0">
                <a:latin typeface="Times New Roman" pitchFamily="18" charset="0"/>
                <a:cs typeface="Times New Roman" pitchFamily="18" charset="0"/>
              </a:rPr>
              <a:t> </a:t>
            </a:r>
            <a:r>
              <a:rPr lang="en-US" altLang="zh-CN" sz="1800" dirty="0" smtClean="0">
                <a:solidFill>
                  <a:srgbClr val="21FF36"/>
                </a:solidFill>
                <a:latin typeface="Times New Roman" pitchFamily="18" charset="0"/>
                <a:cs typeface="Times New Roman" pitchFamily="18" charset="0"/>
              </a:rPr>
              <a:t>Science</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334,</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69</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(2011)</a:t>
            </a:r>
          </a:p>
          <a:p>
            <a:pPr>
              <a:lnSpc>
                <a:spcPts val="2800"/>
              </a:lnSpc>
              <a:tabLst/>
            </a:pPr>
            <a:r>
              <a:rPr lang="en-US" altLang="zh-CN" sz="2000" i="1" dirty="0" smtClean="0">
                <a:solidFill>
                  <a:srgbClr val="FFFFFF"/>
                </a:solidFill>
                <a:latin typeface="Times New Roman" pitchFamily="18" charset="0"/>
                <a:cs typeface="Times New Roman" pitchFamily="18" charset="0"/>
              </a:rPr>
              <a:t>Supernova</a:t>
            </a:r>
            <a:r>
              <a:rPr lang="en-US" altLang="zh-CN" sz="2000" dirty="0" smtClean="0">
                <a:latin typeface="Times New Roman" pitchFamily="18" charset="0"/>
                <a:cs typeface="Times New Roman" pitchFamily="18" charset="0"/>
              </a:rPr>
              <a:t> </a:t>
            </a:r>
            <a:r>
              <a:rPr lang="en-US" altLang="zh-CN" sz="2000" i="1" dirty="0" smtClean="0">
                <a:solidFill>
                  <a:srgbClr val="FFFFFF"/>
                </a:solidFill>
                <a:latin typeface="Times New Roman" pitchFamily="18" charset="0"/>
                <a:cs typeface="Times New Roman" pitchFamily="18" charset="0"/>
              </a:rPr>
              <a:t>Remnants</a:t>
            </a:r>
            <a:r>
              <a:rPr lang="en-US" altLang="zh-CN" sz="1800" i="1" dirty="0" smtClean="0">
                <a:solidFill>
                  <a:srgbClr val="CCCCFF"/>
                </a:solidFill>
                <a:latin typeface="Times New Roman" pitchFamily="18" charset="0"/>
                <a:cs typeface="Times New Roman" pitchFamily="18" charset="0"/>
              </a:rPr>
              <a:t>:</a:t>
            </a:r>
            <a:r>
              <a:rPr lang="en-US" altLang="zh-CN" sz="1800" dirty="0" smtClean="0">
                <a:latin typeface="Times New Roman" pitchFamily="18" charset="0"/>
                <a:cs typeface="Times New Roman" pitchFamily="18" charset="0"/>
              </a:rPr>
              <a:t> </a:t>
            </a:r>
            <a:r>
              <a:rPr lang="en-US" altLang="zh-CN" sz="1800" dirty="0" smtClean="0">
                <a:solidFill>
                  <a:srgbClr val="21FF36"/>
                </a:solidFill>
                <a:latin typeface="Times New Roman" pitchFamily="18" charset="0"/>
                <a:cs typeface="Times New Roman" pitchFamily="18" charset="0"/>
              </a:rPr>
              <a:t>Nature</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432,</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75</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(2004)</a:t>
            </a:r>
          </a:p>
          <a:p>
            <a:pPr>
              <a:lnSpc>
                <a:spcPts val="2700"/>
              </a:lnSpc>
              <a:tabLst/>
            </a:pPr>
            <a:r>
              <a:rPr lang="en-US" altLang="zh-CN" sz="2000" i="1" dirty="0" smtClean="0">
                <a:solidFill>
                  <a:srgbClr val="FFFFFF"/>
                </a:solidFill>
                <a:latin typeface="Times New Roman" pitchFamily="18" charset="0"/>
                <a:cs typeface="Times New Roman" pitchFamily="18" charset="0"/>
              </a:rPr>
              <a:t>The</a:t>
            </a:r>
            <a:r>
              <a:rPr lang="en-US" altLang="zh-CN" sz="2000" dirty="0" smtClean="0">
                <a:latin typeface="Times New Roman" pitchFamily="18" charset="0"/>
                <a:cs typeface="Times New Roman" pitchFamily="18" charset="0"/>
              </a:rPr>
              <a:t> </a:t>
            </a:r>
            <a:r>
              <a:rPr lang="en-US" altLang="zh-CN" sz="2000" i="1" dirty="0" smtClean="0">
                <a:solidFill>
                  <a:srgbClr val="FFFFFF"/>
                </a:solidFill>
                <a:latin typeface="Times New Roman" pitchFamily="18" charset="0"/>
                <a:cs typeface="Times New Roman" pitchFamily="18" charset="0"/>
              </a:rPr>
              <a:t>Galactic</a:t>
            </a:r>
            <a:r>
              <a:rPr lang="en-US" altLang="zh-CN" sz="2000" dirty="0" smtClean="0">
                <a:latin typeface="Times New Roman" pitchFamily="18" charset="0"/>
                <a:cs typeface="Times New Roman" pitchFamily="18" charset="0"/>
              </a:rPr>
              <a:t> </a:t>
            </a:r>
            <a:r>
              <a:rPr lang="en-US" altLang="zh-CN" sz="2000" i="1" dirty="0" smtClean="0">
                <a:solidFill>
                  <a:srgbClr val="FFFFFF"/>
                </a:solidFill>
                <a:latin typeface="Times New Roman" pitchFamily="18" charset="0"/>
                <a:cs typeface="Times New Roman" pitchFamily="18" charset="0"/>
              </a:rPr>
              <a:t>Centre</a:t>
            </a:r>
            <a:r>
              <a:rPr lang="en-US" altLang="zh-CN" sz="1800" i="1" dirty="0" smtClean="0">
                <a:solidFill>
                  <a:srgbClr val="CCCCFF"/>
                </a:solidFill>
                <a:latin typeface="Times New Roman" pitchFamily="18" charset="0"/>
                <a:cs typeface="Times New Roman" pitchFamily="18" charset="0"/>
              </a:rPr>
              <a:t>:</a:t>
            </a:r>
            <a:r>
              <a:rPr lang="en-US" altLang="zh-CN" sz="1800" dirty="0" smtClean="0">
                <a:latin typeface="Times New Roman" pitchFamily="18" charset="0"/>
                <a:cs typeface="Times New Roman" pitchFamily="18" charset="0"/>
              </a:rPr>
              <a:t> </a:t>
            </a:r>
            <a:r>
              <a:rPr lang="en-US" altLang="zh-CN" sz="1800" dirty="0" smtClean="0">
                <a:solidFill>
                  <a:srgbClr val="21FF36"/>
                </a:solidFill>
                <a:latin typeface="Times New Roman" pitchFamily="18" charset="0"/>
                <a:cs typeface="Times New Roman" pitchFamily="18" charset="0"/>
              </a:rPr>
              <a:t>Nature</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439,</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695</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(2006)</a:t>
            </a:r>
          </a:p>
          <a:p>
            <a:pPr>
              <a:lnSpc>
                <a:spcPts val="2700"/>
              </a:lnSpc>
            </a:pPr>
            <a:r>
              <a:rPr lang="en-US" altLang="zh-CN" sz="2000" i="1" dirty="0">
                <a:solidFill>
                  <a:srgbClr val="FFFFFF"/>
                </a:solidFill>
                <a:latin typeface="Times New Roman" pitchFamily="18" charset="0"/>
                <a:cs typeface="Times New Roman" pitchFamily="18" charset="0"/>
              </a:rPr>
              <a:t>The</a:t>
            </a:r>
            <a:r>
              <a:rPr lang="en-US" altLang="zh-CN" sz="2000" dirty="0">
                <a:latin typeface="Times New Roman" pitchFamily="18" charset="0"/>
                <a:cs typeface="Times New Roman" pitchFamily="18" charset="0"/>
              </a:rPr>
              <a:t> </a:t>
            </a:r>
            <a:r>
              <a:rPr lang="en-US" altLang="zh-CN" sz="2000" i="1" dirty="0" err="1" smtClean="0">
                <a:solidFill>
                  <a:srgbClr val="FFFFFF"/>
                </a:solidFill>
                <a:latin typeface="Times New Roman" pitchFamily="18" charset="0"/>
                <a:cs typeface="Times New Roman" pitchFamily="18" charset="0"/>
              </a:rPr>
              <a:t>Magellanic</a:t>
            </a:r>
            <a:r>
              <a:rPr lang="en-US" altLang="zh-CN" sz="2000" i="1" dirty="0" smtClean="0">
                <a:solidFill>
                  <a:srgbClr val="FFFFFF"/>
                </a:solidFill>
                <a:latin typeface="Times New Roman" pitchFamily="18" charset="0"/>
                <a:cs typeface="Times New Roman" pitchFamily="18" charset="0"/>
              </a:rPr>
              <a:t> Cloud</a:t>
            </a:r>
            <a:r>
              <a:rPr lang="en-US" altLang="zh-CN" i="1" dirty="0" smtClean="0">
                <a:solidFill>
                  <a:srgbClr val="CCCCFF"/>
                </a:solidFill>
                <a:latin typeface="Times New Roman" pitchFamily="18" charset="0"/>
                <a:cs typeface="Times New Roman" pitchFamily="18" charset="0"/>
              </a:rPr>
              <a:t>:</a:t>
            </a:r>
            <a:r>
              <a:rPr lang="en-US" altLang="zh-CN" dirty="0" smtClean="0">
                <a:latin typeface="Times New Roman" pitchFamily="18" charset="0"/>
                <a:cs typeface="Times New Roman" pitchFamily="18" charset="0"/>
              </a:rPr>
              <a:t> </a:t>
            </a:r>
            <a:r>
              <a:rPr lang="en-US" altLang="zh-CN" dirty="0" smtClean="0">
                <a:solidFill>
                  <a:srgbClr val="21FF36"/>
                </a:solidFill>
                <a:latin typeface="Times New Roman" pitchFamily="18" charset="0"/>
                <a:cs typeface="Times New Roman" pitchFamily="18" charset="0"/>
              </a:rPr>
              <a:t>Science</a:t>
            </a:r>
            <a:r>
              <a:rPr lang="en-US" altLang="zh-CN" dirty="0" smtClean="0">
                <a:latin typeface="Times New Roman" pitchFamily="18" charset="0"/>
                <a:cs typeface="Times New Roman" pitchFamily="18" charset="0"/>
              </a:rPr>
              <a:t> </a:t>
            </a:r>
            <a:r>
              <a:rPr lang="en-US" altLang="zh-CN" dirty="0" smtClean="0">
                <a:solidFill>
                  <a:srgbClr val="D1D1F0"/>
                </a:solidFill>
                <a:latin typeface="Times New Roman" pitchFamily="18" charset="0"/>
                <a:cs typeface="Times New Roman" pitchFamily="18" charset="0"/>
              </a:rPr>
              <a:t>347,</a:t>
            </a:r>
            <a:r>
              <a:rPr lang="en-US" altLang="zh-CN" dirty="0" smtClean="0">
                <a:latin typeface="Times New Roman" pitchFamily="18" charset="0"/>
                <a:cs typeface="Times New Roman" pitchFamily="18" charset="0"/>
              </a:rPr>
              <a:t> </a:t>
            </a:r>
            <a:r>
              <a:rPr lang="en-US" altLang="zh-CN" dirty="0" smtClean="0">
                <a:solidFill>
                  <a:srgbClr val="D1D1F0"/>
                </a:solidFill>
                <a:latin typeface="Times New Roman" pitchFamily="18" charset="0"/>
                <a:cs typeface="Times New Roman" pitchFamily="18" charset="0"/>
              </a:rPr>
              <a:t>406</a:t>
            </a:r>
            <a:r>
              <a:rPr lang="en-US" altLang="zh-CN" dirty="0" smtClean="0">
                <a:latin typeface="Times New Roman" pitchFamily="18" charset="0"/>
                <a:cs typeface="Times New Roman" pitchFamily="18" charset="0"/>
              </a:rPr>
              <a:t> </a:t>
            </a:r>
            <a:r>
              <a:rPr lang="en-US" altLang="zh-CN" dirty="0">
                <a:solidFill>
                  <a:srgbClr val="D1D1F0"/>
                </a:solidFill>
                <a:latin typeface="Times New Roman" pitchFamily="18" charset="0"/>
                <a:cs typeface="Times New Roman" pitchFamily="18" charset="0"/>
              </a:rPr>
              <a:t>(</a:t>
            </a:r>
            <a:r>
              <a:rPr lang="en-US" altLang="zh-CN" dirty="0" smtClean="0">
                <a:solidFill>
                  <a:srgbClr val="D1D1F0"/>
                </a:solidFill>
                <a:latin typeface="Times New Roman" pitchFamily="18" charset="0"/>
                <a:cs typeface="Times New Roman" pitchFamily="18" charset="0"/>
              </a:rPr>
              <a:t>2015)</a:t>
            </a:r>
            <a:endParaRPr lang="en-US" altLang="zh-CN" sz="1800" dirty="0" smtClean="0">
              <a:solidFill>
                <a:srgbClr val="D1D1F0"/>
              </a:solidFill>
              <a:latin typeface="Times New Roman" pitchFamily="18" charset="0"/>
              <a:cs typeface="Times New Roman" pitchFamily="18" charset="0"/>
            </a:endParaRPr>
          </a:p>
          <a:p>
            <a:pPr>
              <a:lnSpc>
                <a:spcPts val="2800"/>
              </a:lnSpc>
              <a:tabLst/>
            </a:pPr>
            <a:r>
              <a:rPr lang="en-US" altLang="zh-CN" sz="2000" i="1" dirty="0" smtClean="0">
                <a:solidFill>
                  <a:srgbClr val="FFFFFF"/>
                </a:solidFill>
                <a:latin typeface="Times New Roman" pitchFamily="18" charset="0"/>
                <a:cs typeface="Times New Roman" pitchFamily="18" charset="0"/>
              </a:rPr>
              <a:t>Surveys</a:t>
            </a:r>
            <a:r>
              <a:rPr lang="en-US" altLang="zh-CN" sz="2000" i="1" dirty="0" smtClean="0">
                <a:solidFill>
                  <a:srgbClr val="CCCCFF"/>
                </a:solidFill>
                <a:latin typeface="Times New Roman" pitchFamily="18" charset="0"/>
                <a:cs typeface="Times New Roman" pitchFamily="18" charset="0"/>
              </a:rPr>
              <a:t>:</a:t>
            </a:r>
            <a:r>
              <a:rPr lang="en-US" altLang="zh-CN" sz="1800" dirty="0" smtClean="0">
                <a:latin typeface="Times New Roman" pitchFamily="18" charset="0"/>
                <a:cs typeface="Times New Roman" pitchFamily="18" charset="0"/>
              </a:rPr>
              <a:t> </a:t>
            </a:r>
            <a:r>
              <a:rPr lang="en-US" altLang="zh-CN" sz="1800" dirty="0" smtClean="0">
                <a:solidFill>
                  <a:srgbClr val="21FF36"/>
                </a:solidFill>
                <a:latin typeface="Times New Roman" pitchFamily="18" charset="0"/>
                <a:cs typeface="Times New Roman" pitchFamily="18" charset="0"/>
              </a:rPr>
              <a:t>Science</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307,</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1839</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(2005),</a:t>
            </a:r>
            <a:r>
              <a:rPr lang="en-US" altLang="zh-CN" sz="1800" dirty="0" smtClean="0">
                <a:latin typeface="Times New Roman" pitchFamily="18" charset="0"/>
                <a:cs typeface="Times New Roman" pitchFamily="18" charset="0"/>
              </a:rPr>
              <a:t> </a:t>
            </a:r>
            <a:r>
              <a:rPr lang="en-US" altLang="zh-CN" sz="1800" dirty="0" smtClean="0">
                <a:solidFill>
                  <a:srgbClr val="00FF00"/>
                </a:solidFill>
                <a:latin typeface="Times New Roman" pitchFamily="18" charset="0"/>
                <a:cs typeface="Times New Roman" pitchFamily="18" charset="0"/>
              </a:rPr>
              <a:t>PRL</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95,</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251103</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(2005)</a:t>
            </a:r>
          </a:p>
          <a:p>
            <a:pPr>
              <a:lnSpc>
                <a:spcPts val="2800"/>
              </a:lnSpc>
              <a:tabLst/>
            </a:pPr>
            <a:r>
              <a:rPr lang="en-US" altLang="zh-CN" sz="2000" i="1" dirty="0" smtClean="0">
                <a:solidFill>
                  <a:srgbClr val="FFFFFF"/>
                </a:solidFill>
                <a:latin typeface="Times New Roman" pitchFamily="18" charset="0"/>
                <a:cs typeface="Times New Roman" pitchFamily="18" charset="0"/>
              </a:rPr>
              <a:t>Starbursts</a:t>
            </a:r>
            <a:r>
              <a:rPr lang="en-US" altLang="zh-CN" sz="2000" i="1" dirty="0" smtClean="0">
                <a:solidFill>
                  <a:srgbClr val="CCCCFF"/>
                </a:solidFill>
                <a:latin typeface="Times New Roman" pitchFamily="18" charset="0"/>
                <a:cs typeface="Times New Roman" pitchFamily="18" charset="0"/>
              </a:rPr>
              <a:t>:</a:t>
            </a:r>
            <a:r>
              <a:rPr lang="en-US" altLang="zh-CN" sz="1800" dirty="0" smtClean="0">
                <a:latin typeface="Times New Roman" pitchFamily="18" charset="0"/>
                <a:cs typeface="Times New Roman" pitchFamily="18" charset="0"/>
              </a:rPr>
              <a:t> </a:t>
            </a:r>
            <a:r>
              <a:rPr lang="en-US" altLang="zh-CN" sz="1800" dirty="0" smtClean="0">
                <a:solidFill>
                  <a:srgbClr val="21FF36"/>
                </a:solidFill>
                <a:latin typeface="Times New Roman" pitchFamily="18" charset="0"/>
                <a:cs typeface="Times New Roman" pitchFamily="18" charset="0"/>
              </a:rPr>
              <a:t>Nature</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462,</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770</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(2009),</a:t>
            </a:r>
            <a:r>
              <a:rPr lang="en-US" altLang="zh-CN" sz="1800" dirty="0" smtClean="0">
                <a:latin typeface="Times New Roman" pitchFamily="18" charset="0"/>
                <a:cs typeface="Times New Roman" pitchFamily="18" charset="0"/>
              </a:rPr>
              <a:t> </a:t>
            </a:r>
            <a:r>
              <a:rPr lang="en-US" altLang="zh-CN" sz="1800" dirty="0" smtClean="0">
                <a:solidFill>
                  <a:srgbClr val="21FF36"/>
                </a:solidFill>
                <a:latin typeface="Times New Roman" pitchFamily="18" charset="0"/>
                <a:cs typeface="Times New Roman" pitchFamily="18" charset="0"/>
              </a:rPr>
              <a:t>Science</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326,1080</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(2009)</a:t>
            </a:r>
          </a:p>
          <a:p>
            <a:pPr>
              <a:lnSpc>
                <a:spcPts val="2700"/>
              </a:lnSpc>
            </a:pPr>
            <a:r>
              <a:rPr lang="en-US" altLang="zh-CN" sz="2000" i="1" dirty="0" smtClean="0">
                <a:solidFill>
                  <a:srgbClr val="FFFFFF"/>
                </a:solidFill>
                <a:latin typeface="Times New Roman" pitchFamily="18" charset="0"/>
                <a:cs typeface="Times New Roman" pitchFamily="18" charset="0"/>
              </a:rPr>
              <a:t>AGN</a:t>
            </a:r>
            <a:r>
              <a:rPr lang="en-US" altLang="zh-CN" sz="1800" i="1" dirty="0" smtClean="0">
                <a:solidFill>
                  <a:srgbClr val="CCCCFF"/>
                </a:solidFill>
                <a:latin typeface="Times New Roman" pitchFamily="18" charset="0"/>
                <a:cs typeface="Times New Roman" pitchFamily="18" charset="0"/>
              </a:rPr>
              <a:t>:</a:t>
            </a:r>
            <a:r>
              <a:rPr lang="en-US" altLang="zh-CN" sz="1800" dirty="0" smtClean="0">
                <a:latin typeface="Times New Roman" pitchFamily="18" charset="0"/>
                <a:cs typeface="Times New Roman" pitchFamily="18" charset="0"/>
              </a:rPr>
              <a:t> </a:t>
            </a:r>
            <a:r>
              <a:rPr lang="en-US" altLang="zh-CN" sz="1800" dirty="0" smtClean="0">
                <a:solidFill>
                  <a:srgbClr val="21FF36"/>
                </a:solidFill>
                <a:latin typeface="Times New Roman" pitchFamily="18" charset="0"/>
                <a:cs typeface="Times New Roman" pitchFamily="18" charset="0"/>
              </a:rPr>
              <a:t>Science</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314,1424</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(2006),</a:t>
            </a:r>
            <a:r>
              <a:rPr lang="en-US" altLang="zh-CN" sz="1800" dirty="0" smtClean="0">
                <a:latin typeface="Times New Roman" pitchFamily="18" charset="0"/>
                <a:cs typeface="Times New Roman" pitchFamily="18" charset="0"/>
              </a:rPr>
              <a:t> </a:t>
            </a:r>
            <a:r>
              <a:rPr lang="en-US" altLang="zh-CN" sz="1800" dirty="0" smtClean="0">
                <a:solidFill>
                  <a:srgbClr val="21FF36"/>
                </a:solidFill>
                <a:latin typeface="Times New Roman" pitchFamily="18" charset="0"/>
                <a:cs typeface="Times New Roman" pitchFamily="18" charset="0"/>
              </a:rPr>
              <a:t>Science</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325,</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444</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(2009),</a:t>
            </a:r>
            <a:r>
              <a:rPr lang="en-US" altLang="zh-CN" dirty="0">
                <a:solidFill>
                  <a:srgbClr val="21FF36"/>
                </a:solidFill>
                <a:latin typeface="Times New Roman" pitchFamily="18" charset="0"/>
                <a:cs typeface="Times New Roman" pitchFamily="18" charset="0"/>
              </a:rPr>
              <a:t> Science</a:t>
            </a:r>
            <a:r>
              <a:rPr lang="en-US" altLang="zh-CN" dirty="0">
                <a:latin typeface="Times New Roman" pitchFamily="18" charset="0"/>
                <a:cs typeface="Times New Roman" pitchFamily="18" charset="0"/>
              </a:rPr>
              <a:t> </a:t>
            </a:r>
            <a:r>
              <a:rPr lang="en-US" altLang="zh-CN" dirty="0" smtClean="0">
                <a:solidFill>
                  <a:srgbClr val="D1D1F0"/>
                </a:solidFill>
                <a:latin typeface="Times New Roman" pitchFamily="18" charset="0"/>
                <a:cs typeface="Times New Roman" pitchFamily="18" charset="0"/>
              </a:rPr>
              <a:t>346,</a:t>
            </a:r>
            <a:r>
              <a:rPr lang="en-US" altLang="zh-CN" dirty="0" smtClean="0">
                <a:latin typeface="Times New Roman" pitchFamily="18" charset="0"/>
                <a:cs typeface="Times New Roman" pitchFamily="18" charset="0"/>
              </a:rPr>
              <a:t> </a:t>
            </a:r>
            <a:r>
              <a:rPr lang="en-US" altLang="zh-CN" dirty="0" smtClean="0">
                <a:solidFill>
                  <a:srgbClr val="D1D1F0"/>
                </a:solidFill>
                <a:latin typeface="Times New Roman" pitchFamily="18" charset="0"/>
                <a:cs typeface="Times New Roman" pitchFamily="18" charset="0"/>
              </a:rPr>
              <a:t>1080</a:t>
            </a:r>
            <a:r>
              <a:rPr lang="en-US" altLang="zh-CN" dirty="0" smtClean="0">
                <a:latin typeface="Times New Roman" pitchFamily="18" charset="0"/>
                <a:cs typeface="Times New Roman" pitchFamily="18" charset="0"/>
              </a:rPr>
              <a:t> </a:t>
            </a:r>
            <a:r>
              <a:rPr lang="en-US" altLang="zh-CN" dirty="0">
                <a:solidFill>
                  <a:srgbClr val="D1D1F0"/>
                </a:solidFill>
                <a:latin typeface="Times New Roman" pitchFamily="18" charset="0"/>
                <a:cs typeface="Times New Roman" pitchFamily="18" charset="0"/>
              </a:rPr>
              <a:t>(</a:t>
            </a:r>
            <a:r>
              <a:rPr lang="en-US" altLang="zh-CN" dirty="0" smtClean="0">
                <a:solidFill>
                  <a:srgbClr val="D1D1F0"/>
                </a:solidFill>
                <a:latin typeface="Times New Roman" pitchFamily="18" charset="0"/>
                <a:cs typeface="Times New Roman" pitchFamily="18" charset="0"/>
              </a:rPr>
              <a:t>2014)</a:t>
            </a:r>
            <a:endParaRPr lang="en-US" altLang="zh-CN" sz="1800" dirty="0" smtClean="0">
              <a:solidFill>
                <a:srgbClr val="D1D1F0"/>
              </a:solidFill>
              <a:latin typeface="Times New Roman" pitchFamily="18" charset="0"/>
              <a:cs typeface="Times New Roman" pitchFamily="18" charset="0"/>
            </a:endParaRPr>
          </a:p>
          <a:p>
            <a:pPr>
              <a:lnSpc>
                <a:spcPts val="2700"/>
              </a:lnSpc>
              <a:tabLst/>
            </a:pPr>
            <a:r>
              <a:rPr lang="en-US" altLang="zh-CN" sz="2000" i="1" dirty="0" smtClean="0">
                <a:solidFill>
                  <a:srgbClr val="FFFFFF"/>
                </a:solidFill>
                <a:latin typeface="Times New Roman" pitchFamily="18" charset="0"/>
                <a:cs typeface="Times New Roman" pitchFamily="18" charset="0"/>
              </a:rPr>
              <a:t>EBL</a:t>
            </a:r>
            <a:r>
              <a:rPr lang="en-US" altLang="zh-CN" sz="1800" i="1" dirty="0" smtClean="0">
                <a:solidFill>
                  <a:srgbClr val="CCCCFF"/>
                </a:solidFill>
                <a:latin typeface="Times New Roman" pitchFamily="18" charset="0"/>
                <a:cs typeface="Times New Roman" pitchFamily="18" charset="0"/>
              </a:rPr>
              <a:t>:</a:t>
            </a:r>
            <a:r>
              <a:rPr lang="en-US" altLang="zh-CN" sz="1800" dirty="0" smtClean="0">
                <a:latin typeface="Times New Roman" pitchFamily="18" charset="0"/>
                <a:cs typeface="Times New Roman" pitchFamily="18" charset="0"/>
              </a:rPr>
              <a:t> </a:t>
            </a:r>
            <a:r>
              <a:rPr lang="en-US" altLang="zh-CN" sz="1800" dirty="0" smtClean="0">
                <a:solidFill>
                  <a:srgbClr val="21FF36"/>
                </a:solidFill>
                <a:latin typeface="Times New Roman" pitchFamily="18" charset="0"/>
                <a:cs typeface="Times New Roman" pitchFamily="18" charset="0"/>
              </a:rPr>
              <a:t>Nature</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440,</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1018</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(2006),</a:t>
            </a:r>
            <a:r>
              <a:rPr lang="en-US" altLang="zh-CN" sz="1800" dirty="0" smtClean="0">
                <a:latin typeface="Times New Roman" pitchFamily="18" charset="0"/>
                <a:cs typeface="Times New Roman" pitchFamily="18" charset="0"/>
              </a:rPr>
              <a:t> </a:t>
            </a:r>
            <a:r>
              <a:rPr lang="en-US" altLang="zh-CN" sz="1800" dirty="0" smtClean="0">
                <a:solidFill>
                  <a:srgbClr val="21FF36"/>
                </a:solidFill>
                <a:latin typeface="Times New Roman" pitchFamily="18" charset="0"/>
                <a:cs typeface="Times New Roman" pitchFamily="18" charset="0"/>
              </a:rPr>
              <a:t>Science</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320,</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752</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(2008)</a:t>
            </a:r>
          </a:p>
          <a:p>
            <a:pPr>
              <a:lnSpc>
                <a:spcPts val="2700"/>
              </a:lnSpc>
              <a:tabLst/>
            </a:pPr>
            <a:r>
              <a:rPr lang="en-US" altLang="zh-CN" sz="2000" i="1" dirty="0" smtClean="0">
                <a:solidFill>
                  <a:srgbClr val="FFFFFF"/>
                </a:solidFill>
                <a:latin typeface="Times New Roman" pitchFamily="18" charset="0"/>
                <a:cs typeface="Times New Roman" pitchFamily="18" charset="0"/>
              </a:rPr>
              <a:t>Dark</a:t>
            </a:r>
            <a:r>
              <a:rPr lang="en-US" altLang="zh-CN" sz="2000" dirty="0" smtClean="0">
                <a:latin typeface="Times New Roman" pitchFamily="18" charset="0"/>
                <a:cs typeface="Times New Roman" pitchFamily="18" charset="0"/>
              </a:rPr>
              <a:t> </a:t>
            </a:r>
            <a:r>
              <a:rPr lang="en-US" altLang="zh-CN" sz="2000" i="1" dirty="0" smtClean="0">
                <a:solidFill>
                  <a:srgbClr val="FFFFFF"/>
                </a:solidFill>
                <a:latin typeface="Times New Roman" pitchFamily="18" charset="0"/>
                <a:cs typeface="Times New Roman" pitchFamily="18" charset="0"/>
              </a:rPr>
              <a:t>Matter</a:t>
            </a:r>
            <a:r>
              <a:rPr lang="en-US" altLang="zh-CN" sz="2000" i="1" dirty="0" smtClean="0">
                <a:solidFill>
                  <a:srgbClr val="CCCCFF"/>
                </a:solidFill>
                <a:latin typeface="Times New Roman" pitchFamily="18" charset="0"/>
                <a:cs typeface="Times New Roman" pitchFamily="18" charset="0"/>
              </a:rPr>
              <a:t>:</a:t>
            </a:r>
            <a:r>
              <a:rPr lang="en-US" altLang="zh-CN" sz="1800" dirty="0" smtClean="0">
                <a:latin typeface="Times New Roman" pitchFamily="18" charset="0"/>
                <a:cs typeface="Times New Roman" pitchFamily="18" charset="0"/>
              </a:rPr>
              <a:t> </a:t>
            </a:r>
            <a:r>
              <a:rPr lang="en-US" altLang="zh-CN" sz="1800" dirty="0" smtClean="0">
                <a:solidFill>
                  <a:srgbClr val="21FF36"/>
                </a:solidFill>
                <a:latin typeface="Times New Roman" pitchFamily="18" charset="0"/>
                <a:cs typeface="Times New Roman" pitchFamily="18" charset="0"/>
              </a:rPr>
              <a:t>PRL</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96,</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221102</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(2006),</a:t>
            </a:r>
            <a:r>
              <a:rPr lang="en-US" altLang="zh-CN" sz="1800" dirty="0" smtClean="0">
                <a:latin typeface="Times New Roman" pitchFamily="18" charset="0"/>
                <a:cs typeface="Times New Roman" pitchFamily="18" charset="0"/>
              </a:rPr>
              <a:t> </a:t>
            </a:r>
            <a:r>
              <a:rPr lang="en-US" altLang="zh-CN" sz="1800" dirty="0" smtClean="0">
                <a:solidFill>
                  <a:srgbClr val="21FF36"/>
                </a:solidFill>
                <a:latin typeface="Times New Roman" pitchFamily="18" charset="0"/>
                <a:cs typeface="Times New Roman" pitchFamily="18" charset="0"/>
              </a:rPr>
              <a:t>PRL</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106,</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161301</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(2011)</a:t>
            </a:r>
          </a:p>
          <a:p>
            <a:pPr>
              <a:lnSpc>
                <a:spcPts val="2800"/>
              </a:lnSpc>
              <a:tabLst/>
            </a:pPr>
            <a:r>
              <a:rPr lang="en-US" altLang="zh-CN" sz="2000" i="1" dirty="0" smtClean="0">
                <a:solidFill>
                  <a:srgbClr val="FFFFFF"/>
                </a:solidFill>
                <a:latin typeface="Times New Roman" pitchFamily="18" charset="0"/>
                <a:cs typeface="Times New Roman" pitchFamily="18" charset="0"/>
              </a:rPr>
              <a:t>Lorentz</a:t>
            </a:r>
            <a:r>
              <a:rPr lang="en-US" altLang="zh-CN" sz="2000" dirty="0" smtClean="0">
                <a:latin typeface="Times New Roman" pitchFamily="18" charset="0"/>
                <a:cs typeface="Times New Roman" pitchFamily="18" charset="0"/>
              </a:rPr>
              <a:t> </a:t>
            </a:r>
            <a:r>
              <a:rPr lang="en-US" altLang="zh-CN" sz="2000" i="1" dirty="0" smtClean="0">
                <a:solidFill>
                  <a:srgbClr val="FFFFFF"/>
                </a:solidFill>
                <a:latin typeface="Times New Roman" pitchFamily="18" charset="0"/>
                <a:cs typeface="Times New Roman" pitchFamily="18" charset="0"/>
              </a:rPr>
              <a:t>Invariance</a:t>
            </a:r>
            <a:r>
              <a:rPr lang="en-US" altLang="zh-CN" sz="1800" i="1" dirty="0" smtClean="0">
                <a:solidFill>
                  <a:srgbClr val="CCCCFF"/>
                </a:solidFill>
                <a:latin typeface="Times New Roman" pitchFamily="18" charset="0"/>
                <a:cs typeface="Times New Roman" pitchFamily="18" charset="0"/>
              </a:rPr>
              <a:t>:</a:t>
            </a:r>
            <a:r>
              <a:rPr lang="en-US" altLang="zh-CN" sz="1800" dirty="0" smtClean="0">
                <a:latin typeface="Times New Roman" pitchFamily="18" charset="0"/>
                <a:cs typeface="Times New Roman" pitchFamily="18" charset="0"/>
              </a:rPr>
              <a:t> </a:t>
            </a:r>
            <a:r>
              <a:rPr lang="en-US" altLang="zh-CN" sz="1800" dirty="0" smtClean="0">
                <a:solidFill>
                  <a:srgbClr val="21FF36"/>
                </a:solidFill>
                <a:latin typeface="Times New Roman" pitchFamily="18" charset="0"/>
                <a:cs typeface="Times New Roman" pitchFamily="18" charset="0"/>
              </a:rPr>
              <a:t>PRL</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101,</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170402</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(2008)</a:t>
            </a:r>
          </a:p>
          <a:p>
            <a:pPr>
              <a:lnSpc>
                <a:spcPts val="2800"/>
              </a:lnSpc>
              <a:tabLst/>
            </a:pPr>
            <a:r>
              <a:rPr lang="en-US" altLang="zh-CN" sz="2000" i="1" dirty="0" smtClean="0">
                <a:solidFill>
                  <a:srgbClr val="FFFFFF"/>
                </a:solidFill>
                <a:latin typeface="Times New Roman" pitchFamily="18" charset="0"/>
                <a:cs typeface="Times New Roman" pitchFamily="18" charset="0"/>
              </a:rPr>
              <a:t>Cosmic</a:t>
            </a:r>
            <a:r>
              <a:rPr lang="en-US" altLang="zh-CN" sz="2000" dirty="0" smtClean="0">
                <a:latin typeface="Times New Roman" pitchFamily="18" charset="0"/>
                <a:cs typeface="Times New Roman" pitchFamily="18" charset="0"/>
              </a:rPr>
              <a:t> </a:t>
            </a:r>
            <a:r>
              <a:rPr lang="en-US" altLang="zh-CN" sz="2000" i="1" dirty="0" smtClean="0">
                <a:solidFill>
                  <a:srgbClr val="FFFFFF"/>
                </a:solidFill>
                <a:latin typeface="Times New Roman" pitchFamily="18" charset="0"/>
                <a:cs typeface="Times New Roman" pitchFamily="18" charset="0"/>
              </a:rPr>
              <a:t>Ray</a:t>
            </a:r>
            <a:r>
              <a:rPr lang="en-US" altLang="zh-CN" sz="2000" dirty="0" smtClean="0">
                <a:latin typeface="Times New Roman" pitchFamily="18" charset="0"/>
                <a:cs typeface="Times New Roman" pitchFamily="18" charset="0"/>
              </a:rPr>
              <a:t> </a:t>
            </a:r>
            <a:r>
              <a:rPr lang="en-US" altLang="zh-CN" sz="2000" i="1" dirty="0" smtClean="0">
                <a:solidFill>
                  <a:srgbClr val="FFFFFF"/>
                </a:solidFill>
                <a:latin typeface="Times New Roman" pitchFamily="18" charset="0"/>
                <a:cs typeface="Times New Roman" pitchFamily="18" charset="0"/>
              </a:rPr>
              <a:t>Electrons</a:t>
            </a:r>
            <a:r>
              <a:rPr lang="en-US" altLang="zh-CN" sz="1800" i="1" dirty="0" smtClean="0">
                <a:solidFill>
                  <a:srgbClr val="CCCCFF"/>
                </a:solidFill>
                <a:latin typeface="Times New Roman" pitchFamily="18" charset="0"/>
                <a:cs typeface="Times New Roman" pitchFamily="18" charset="0"/>
              </a:rPr>
              <a:t>:</a:t>
            </a:r>
            <a:r>
              <a:rPr lang="en-US" altLang="zh-CN" sz="1800" dirty="0" smtClean="0">
                <a:latin typeface="Times New Roman" pitchFamily="18" charset="0"/>
                <a:cs typeface="Times New Roman" pitchFamily="18" charset="0"/>
              </a:rPr>
              <a:t> </a:t>
            </a:r>
            <a:r>
              <a:rPr lang="en-US" altLang="zh-CN" sz="1800" dirty="0" smtClean="0">
                <a:solidFill>
                  <a:srgbClr val="21FF36"/>
                </a:solidFill>
                <a:latin typeface="Times New Roman" pitchFamily="18" charset="0"/>
                <a:cs typeface="Times New Roman" pitchFamily="18" charset="0"/>
              </a:rPr>
              <a:t>PRL</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101,</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261104</a:t>
            </a:r>
            <a:r>
              <a:rPr lang="en-US" altLang="zh-CN" sz="1800" dirty="0" smtClean="0">
                <a:latin typeface="Times New Roman" pitchFamily="18" charset="0"/>
                <a:cs typeface="Times New Roman" pitchFamily="18" charset="0"/>
              </a:rPr>
              <a:t> </a:t>
            </a:r>
            <a:r>
              <a:rPr lang="en-US" altLang="zh-CN" sz="1800" dirty="0" smtClean="0">
                <a:solidFill>
                  <a:srgbClr val="D1D1F0"/>
                </a:solidFill>
                <a:latin typeface="Times New Roman" pitchFamily="18" charset="0"/>
                <a:cs typeface="Times New Roman" pitchFamily="18" charset="0"/>
              </a:rPr>
              <a:t>(2009)</a:t>
            </a:r>
          </a:p>
        </p:txBody>
      </p:sp>
    </p:spTree>
    <p:extLst>
      <p:ext uri="{BB962C8B-B14F-4D97-AF65-F5344CB8AC3E}">
        <p14:creationId xmlns:p14="http://schemas.microsoft.com/office/powerpoint/2010/main" val="58693994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1"/>
            <a:ext cx="9143998" cy="6857998"/>
          </a:xfrm>
          <a:custGeom>
            <a:avLst/>
            <a:gdLst>
              <a:gd name="connsiteX0" fmla="*/ 0 w 9143998"/>
              <a:gd name="connsiteY0" fmla="*/ 0 h 6857998"/>
              <a:gd name="connsiteX1" fmla="*/ 9143998 w 9143998"/>
              <a:gd name="connsiteY1" fmla="*/ 0 h 6857998"/>
              <a:gd name="connsiteX2" fmla="*/ 9143998 w 9143998"/>
              <a:gd name="connsiteY2" fmla="*/ 6857997 h 6857998"/>
              <a:gd name="connsiteX3" fmla="*/ 0 w 9143998"/>
              <a:gd name="connsiteY3" fmla="*/ 6857997 h 6857998"/>
              <a:gd name="connsiteX4" fmla="*/ 0 w 9143998"/>
              <a:gd name="connsiteY4" fmla="*/ 0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0"/>
                </a:moveTo>
                <a:lnTo>
                  <a:pt x="9143998" y="0"/>
                </a:lnTo>
                <a:lnTo>
                  <a:pt x="9143998" y="6857997"/>
                </a:lnTo>
                <a:lnTo>
                  <a:pt x="0" y="6857997"/>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Freeform 3"/>
          <p:cNvSpPr/>
          <p:nvPr/>
        </p:nvSpPr>
        <p:spPr>
          <a:xfrm>
            <a:off x="136964" y="56031"/>
            <a:ext cx="6226" cy="952478"/>
          </a:xfrm>
          <a:custGeom>
            <a:avLst/>
            <a:gdLst>
              <a:gd name="connsiteX0" fmla="*/ 6226 w 6226"/>
              <a:gd name="connsiteY0" fmla="*/ 0 h 952478"/>
              <a:gd name="connsiteX1" fmla="*/ 0 w 6226"/>
              <a:gd name="connsiteY1" fmla="*/ 952478 h 952478"/>
              <a:gd name="connsiteX2" fmla="*/ 6226 w 6226"/>
              <a:gd name="connsiteY2" fmla="*/ 0 h 952478"/>
            </a:gdLst>
            <a:ahLst/>
            <a:cxnLst>
              <a:cxn ang="0">
                <a:pos x="connsiteX0" y="connsiteY0"/>
              </a:cxn>
              <a:cxn ang="1">
                <a:pos x="connsiteX1" y="connsiteY1"/>
              </a:cxn>
              <a:cxn ang="2">
                <a:pos x="connsiteX2" y="connsiteY2"/>
              </a:cxn>
            </a:cxnLst>
            <a:rect l="l" t="t" r="r" b="b"/>
            <a:pathLst>
              <a:path w="6226" h="952478">
                <a:moveTo>
                  <a:pt x="6226" y="0"/>
                </a:moveTo>
                <a:lnTo>
                  <a:pt x="0" y="952478"/>
                </a:lnTo>
                <a:lnTo>
                  <a:pt x="6226" y="0"/>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Freeform 3"/>
          <p:cNvSpPr/>
          <p:nvPr/>
        </p:nvSpPr>
        <p:spPr>
          <a:xfrm>
            <a:off x="130614" y="49681"/>
            <a:ext cx="25399" cy="965177"/>
          </a:xfrm>
          <a:custGeom>
            <a:avLst/>
            <a:gdLst>
              <a:gd name="connsiteX0" fmla="*/ 12576 w 25399"/>
              <a:gd name="connsiteY0" fmla="*/ 6350 h 965177"/>
              <a:gd name="connsiteX1" fmla="*/ 6350 w 25399"/>
              <a:gd name="connsiteY1" fmla="*/ 958827 h 965177"/>
            </a:gdLst>
            <a:ahLst/>
            <a:cxnLst>
              <a:cxn ang="0">
                <a:pos x="connsiteX0" y="connsiteY0"/>
              </a:cxn>
              <a:cxn ang="1">
                <a:pos x="connsiteX1" y="connsiteY1"/>
              </a:cxn>
            </a:cxnLst>
            <a:rect l="l" t="t" r="r" b="b"/>
            <a:pathLst>
              <a:path w="25399" h="965177">
                <a:moveTo>
                  <a:pt x="12576" y="6350"/>
                </a:moveTo>
                <a:lnTo>
                  <a:pt x="6350" y="958827"/>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Freeform 3"/>
          <p:cNvSpPr/>
          <p:nvPr/>
        </p:nvSpPr>
        <p:spPr>
          <a:xfrm>
            <a:off x="139949" y="52796"/>
            <a:ext cx="1796243" cy="3234"/>
          </a:xfrm>
          <a:custGeom>
            <a:avLst/>
            <a:gdLst>
              <a:gd name="connsiteX0" fmla="*/ 0 w 1796243"/>
              <a:gd name="connsiteY0" fmla="*/ 0 h 3234"/>
              <a:gd name="connsiteX1" fmla="*/ 1796243 w 1796243"/>
              <a:gd name="connsiteY1" fmla="*/ 3234 h 3234"/>
              <a:gd name="connsiteX2" fmla="*/ 0 w 1796243"/>
              <a:gd name="connsiteY2" fmla="*/ 0 h 3234"/>
            </a:gdLst>
            <a:ahLst/>
            <a:cxnLst>
              <a:cxn ang="0">
                <a:pos x="connsiteX0" y="connsiteY0"/>
              </a:cxn>
              <a:cxn ang="1">
                <a:pos x="connsiteX1" y="connsiteY1"/>
              </a:cxn>
              <a:cxn ang="2">
                <a:pos x="connsiteX2" y="connsiteY2"/>
              </a:cxn>
            </a:cxnLst>
            <a:rect l="l" t="t" r="r" b="b"/>
            <a:pathLst>
              <a:path w="1796243" h="3234">
                <a:moveTo>
                  <a:pt x="0" y="0"/>
                </a:moveTo>
                <a:lnTo>
                  <a:pt x="1796243" y="3234"/>
                </a:lnTo>
                <a:lnTo>
                  <a:pt x="0" y="0"/>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Freeform 3"/>
          <p:cNvSpPr/>
          <p:nvPr/>
        </p:nvSpPr>
        <p:spPr>
          <a:xfrm>
            <a:off x="133599" y="46446"/>
            <a:ext cx="1808943" cy="25399"/>
          </a:xfrm>
          <a:custGeom>
            <a:avLst/>
            <a:gdLst>
              <a:gd name="connsiteX0" fmla="*/ 6350 w 1808943"/>
              <a:gd name="connsiteY0" fmla="*/ 6350 h 25399"/>
              <a:gd name="connsiteX1" fmla="*/ 1802593 w 1808943"/>
              <a:gd name="connsiteY1" fmla="*/ 9583 h 25399"/>
            </a:gdLst>
            <a:ahLst/>
            <a:cxnLst>
              <a:cxn ang="0">
                <a:pos x="connsiteX0" y="connsiteY0"/>
              </a:cxn>
              <a:cxn ang="1">
                <a:pos x="connsiteX1" y="connsiteY1"/>
              </a:cxn>
            </a:cxnLst>
            <a:rect l="l" t="t" r="r" b="b"/>
            <a:pathLst>
              <a:path w="1808943" h="25399">
                <a:moveTo>
                  <a:pt x="6350" y="6350"/>
                </a:moveTo>
                <a:lnTo>
                  <a:pt x="1802593" y="9583"/>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Freeform 3"/>
          <p:cNvSpPr/>
          <p:nvPr/>
        </p:nvSpPr>
        <p:spPr>
          <a:xfrm>
            <a:off x="9038163" y="5843264"/>
            <a:ext cx="6226" cy="952477"/>
          </a:xfrm>
          <a:custGeom>
            <a:avLst/>
            <a:gdLst>
              <a:gd name="connsiteX0" fmla="*/ 0 w 6226"/>
              <a:gd name="connsiteY0" fmla="*/ 952477 h 952477"/>
              <a:gd name="connsiteX1" fmla="*/ 6226 w 6226"/>
              <a:gd name="connsiteY1" fmla="*/ 0 h 952477"/>
              <a:gd name="connsiteX2" fmla="*/ 0 w 6226"/>
              <a:gd name="connsiteY2" fmla="*/ 952477 h 952477"/>
            </a:gdLst>
            <a:ahLst/>
            <a:cxnLst>
              <a:cxn ang="0">
                <a:pos x="connsiteX0" y="connsiteY0"/>
              </a:cxn>
              <a:cxn ang="1">
                <a:pos x="connsiteX1" y="connsiteY1"/>
              </a:cxn>
              <a:cxn ang="2">
                <a:pos x="connsiteX2" y="connsiteY2"/>
              </a:cxn>
            </a:cxnLst>
            <a:rect l="l" t="t" r="r" b="b"/>
            <a:pathLst>
              <a:path w="6226" h="952477">
                <a:moveTo>
                  <a:pt x="0" y="952477"/>
                </a:moveTo>
                <a:lnTo>
                  <a:pt x="6226" y="0"/>
                </a:lnTo>
                <a:lnTo>
                  <a:pt x="0" y="952477"/>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Freeform 3"/>
          <p:cNvSpPr/>
          <p:nvPr/>
        </p:nvSpPr>
        <p:spPr>
          <a:xfrm>
            <a:off x="9031814" y="5836915"/>
            <a:ext cx="25399" cy="965177"/>
          </a:xfrm>
          <a:custGeom>
            <a:avLst/>
            <a:gdLst>
              <a:gd name="connsiteX0" fmla="*/ 6350 w 25399"/>
              <a:gd name="connsiteY0" fmla="*/ 958827 h 965177"/>
              <a:gd name="connsiteX1" fmla="*/ 12575 w 25399"/>
              <a:gd name="connsiteY1" fmla="*/ 6350 h 965177"/>
            </a:gdLst>
            <a:ahLst/>
            <a:cxnLst>
              <a:cxn ang="0">
                <a:pos x="connsiteX0" y="connsiteY0"/>
              </a:cxn>
              <a:cxn ang="1">
                <a:pos x="connsiteX1" y="connsiteY1"/>
              </a:cxn>
            </a:cxnLst>
            <a:rect l="l" t="t" r="r" b="b"/>
            <a:pathLst>
              <a:path w="25399" h="965177">
                <a:moveTo>
                  <a:pt x="6350" y="958827"/>
                </a:moveTo>
                <a:lnTo>
                  <a:pt x="12575" y="6350"/>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Freeform 3"/>
          <p:cNvSpPr/>
          <p:nvPr/>
        </p:nvSpPr>
        <p:spPr>
          <a:xfrm>
            <a:off x="7245161" y="6795743"/>
            <a:ext cx="1796243" cy="3233"/>
          </a:xfrm>
          <a:custGeom>
            <a:avLst/>
            <a:gdLst>
              <a:gd name="connsiteX0" fmla="*/ 1796243 w 1796243"/>
              <a:gd name="connsiteY0" fmla="*/ 3234 h 3233"/>
              <a:gd name="connsiteX1" fmla="*/ 0 w 1796243"/>
              <a:gd name="connsiteY1" fmla="*/ 0 h 3233"/>
              <a:gd name="connsiteX2" fmla="*/ 1796243 w 1796243"/>
              <a:gd name="connsiteY2" fmla="*/ 3234 h 3233"/>
            </a:gdLst>
            <a:ahLst/>
            <a:cxnLst>
              <a:cxn ang="0">
                <a:pos x="connsiteX0" y="connsiteY0"/>
              </a:cxn>
              <a:cxn ang="1">
                <a:pos x="connsiteX1" y="connsiteY1"/>
              </a:cxn>
              <a:cxn ang="2">
                <a:pos x="connsiteX2" y="connsiteY2"/>
              </a:cxn>
            </a:cxnLst>
            <a:rect l="l" t="t" r="r" b="b"/>
            <a:pathLst>
              <a:path w="1796243" h="3233">
                <a:moveTo>
                  <a:pt x="1796243" y="3234"/>
                </a:moveTo>
                <a:lnTo>
                  <a:pt x="0" y="0"/>
                </a:lnTo>
                <a:lnTo>
                  <a:pt x="1796243" y="3234"/>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3"/>
          <p:cNvSpPr/>
          <p:nvPr/>
        </p:nvSpPr>
        <p:spPr>
          <a:xfrm>
            <a:off x="7238811" y="6789393"/>
            <a:ext cx="1808943" cy="25399"/>
          </a:xfrm>
          <a:custGeom>
            <a:avLst/>
            <a:gdLst>
              <a:gd name="connsiteX0" fmla="*/ 1802593 w 1808943"/>
              <a:gd name="connsiteY0" fmla="*/ 9584 h 25399"/>
              <a:gd name="connsiteX1" fmla="*/ 6350 w 1808943"/>
              <a:gd name="connsiteY1" fmla="*/ 6350 h 25399"/>
            </a:gdLst>
            <a:ahLst/>
            <a:cxnLst>
              <a:cxn ang="0">
                <a:pos x="connsiteX0" y="connsiteY0"/>
              </a:cxn>
              <a:cxn ang="1">
                <a:pos x="connsiteX1" y="connsiteY1"/>
              </a:cxn>
            </a:cxnLst>
            <a:rect l="l" t="t" r="r" b="b"/>
            <a:pathLst>
              <a:path w="1808943" h="25399">
                <a:moveTo>
                  <a:pt x="1802593" y="9584"/>
                </a:moveTo>
                <a:lnTo>
                  <a:pt x="6350" y="6350"/>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1027" name="Picture 3"/>
          <p:cNvPicPr>
            <a:picLocks noChangeAspect="1" noChangeArrowheads="1"/>
          </p:cNvPicPr>
          <p:nvPr/>
        </p:nvPicPr>
        <p:blipFill>
          <a:blip r:embed="rId2"/>
          <a:srcRect/>
          <a:stretch>
            <a:fillRect/>
          </a:stretch>
        </p:blipFill>
        <p:spPr bwMode="auto">
          <a:xfrm>
            <a:off x="25400" y="190500"/>
            <a:ext cx="228600" cy="838200"/>
          </a:xfrm>
          <a:prstGeom prst="rect">
            <a:avLst/>
          </a:prstGeom>
          <a:noFill/>
        </p:spPr>
      </p:pic>
      <p:pic>
        <p:nvPicPr>
          <p:cNvPr id="12" name="Picture 3"/>
          <p:cNvPicPr>
            <a:picLocks noChangeAspect="1" noChangeArrowheads="1"/>
          </p:cNvPicPr>
          <p:nvPr/>
        </p:nvPicPr>
        <p:blipFill>
          <a:blip r:embed="rId3"/>
          <a:srcRect/>
          <a:stretch>
            <a:fillRect/>
          </a:stretch>
        </p:blipFill>
        <p:spPr bwMode="auto">
          <a:xfrm>
            <a:off x="685800" y="0"/>
            <a:ext cx="1435100" cy="139700"/>
          </a:xfrm>
          <a:prstGeom prst="rect">
            <a:avLst/>
          </a:prstGeom>
          <a:noFill/>
        </p:spPr>
      </p:pic>
      <p:pic>
        <p:nvPicPr>
          <p:cNvPr id="13" name="Picture 3"/>
          <p:cNvPicPr>
            <a:picLocks noChangeAspect="1" noChangeArrowheads="1"/>
          </p:cNvPicPr>
          <p:nvPr/>
        </p:nvPicPr>
        <p:blipFill>
          <a:blip r:embed="rId4"/>
          <a:srcRect/>
          <a:stretch>
            <a:fillRect/>
          </a:stretch>
        </p:blipFill>
        <p:spPr bwMode="auto">
          <a:xfrm>
            <a:off x="6959600" y="0"/>
            <a:ext cx="2184400" cy="1879600"/>
          </a:xfrm>
          <a:prstGeom prst="rect">
            <a:avLst/>
          </a:prstGeom>
          <a:noFill/>
        </p:spPr>
      </p:pic>
      <p:pic>
        <p:nvPicPr>
          <p:cNvPr id="14" name="Picture 3"/>
          <p:cNvPicPr>
            <a:picLocks noChangeAspect="1" noChangeArrowheads="1"/>
          </p:cNvPicPr>
          <p:nvPr/>
        </p:nvPicPr>
        <p:blipFill>
          <a:blip r:embed="rId5"/>
          <a:srcRect/>
          <a:stretch>
            <a:fillRect/>
          </a:stretch>
        </p:blipFill>
        <p:spPr bwMode="auto">
          <a:xfrm>
            <a:off x="0" y="3721100"/>
            <a:ext cx="9144000" cy="3136900"/>
          </a:xfrm>
          <a:prstGeom prst="rect">
            <a:avLst/>
          </a:prstGeom>
          <a:noFill/>
        </p:spPr>
      </p:pic>
      <p:sp>
        <p:nvSpPr>
          <p:cNvPr id="2" name="TextBox 1"/>
          <p:cNvSpPr txBox="1"/>
          <p:nvPr/>
        </p:nvSpPr>
        <p:spPr>
          <a:xfrm>
            <a:off x="393700" y="165100"/>
            <a:ext cx="5930900" cy="711200"/>
          </a:xfrm>
          <a:prstGeom prst="rect">
            <a:avLst/>
          </a:prstGeom>
          <a:noFill/>
        </p:spPr>
        <p:txBody>
          <a:bodyPr wrap="none" lIns="0" tIns="0" rIns="0" rtlCol="0">
            <a:spAutoFit/>
          </a:bodyPr>
          <a:lstStyle/>
          <a:p>
            <a:pPr>
              <a:lnSpc>
                <a:spcPts val="5600"/>
              </a:lnSpc>
              <a:tabLst/>
            </a:pPr>
            <a:r>
              <a:rPr lang="en-US" altLang="zh-CN" sz="4200" b="1" dirty="0" smtClean="0">
                <a:solidFill>
                  <a:srgbClr val="FFFFFF"/>
                </a:solidFill>
                <a:latin typeface="Times New Roman" pitchFamily="18" charset="0"/>
                <a:cs typeface="Times New Roman" pitchFamily="18" charset="0"/>
              </a:rPr>
              <a:t>Tibet</a:t>
            </a:r>
            <a:r>
              <a:rPr lang="en-US" altLang="zh-CN" sz="4200" dirty="0" smtClean="0">
                <a:latin typeface="Times New Roman" pitchFamily="18" charset="0"/>
                <a:cs typeface="Times New Roman" pitchFamily="18" charset="0"/>
              </a:rPr>
              <a:t> </a:t>
            </a:r>
            <a:r>
              <a:rPr lang="en-US" altLang="zh-CN" sz="4200" b="1" dirty="0" smtClean="0">
                <a:solidFill>
                  <a:srgbClr val="FFFFFF"/>
                </a:solidFill>
                <a:latin typeface="Times New Roman" pitchFamily="18" charset="0"/>
                <a:cs typeface="Times New Roman" pitchFamily="18" charset="0"/>
              </a:rPr>
              <a:t>AS</a:t>
            </a:r>
            <a:r>
              <a:rPr lang="en-US" altLang="zh-CN" sz="4800" dirty="0" smtClean="0">
                <a:solidFill>
                  <a:srgbClr val="FFFFFF"/>
                </a:solidFill>
                <a:latin typeface="Symbol" pitchFamily="18" charset="0"/>
                <a:cs typeface="Symbol" pitchFamily="18" charset="0"/>
              </a:rPr>
              <a:t>γ</a:t>
            </a:r>
            <a:r>
              <a:rPr lang="en-US" altLang="zh-CN" sz="4200" dirty="0" smtClean="0">
                <a:latin typeface="Times New Roman" pitchFamily="18" charset="0"/>
                <a:cs typeface="Times New Roman" pitchFamily="18" charset="0"/>
              </a:rPr>
              <a:t> </a:t>
            </a:r>
            <a:r>
              <a:rPr lang="en-US" altLang="zh-CN" sz="4200" b="1" dirty="0" smtClean="0">
                <a:solidFill>
                  <a:srgbClr val="FFFFFF"/>
                </a:solidFill>
                <a:latin typeface="Times New Roman" pitchFamily="18" charset="0"/>
                <a:cs typeface="Times New Roman" pitchFamily="18" charset="0"/>
              </a:rPr>
              <a:t>and</a:t>
            </a:r>
            <a:r>
              <a:rPr lang="en-US" altLang="zh-CN" sz="4200" dirty="0" smtClean="0">
                <a:latin typeface="Times New Roman" pitchFamily="18" charset="0"/>
                <a:cs typeface="Times New Roman" pitchFamily="18" charset="0"/>
              </a:rPr>
              <a:t> </a:t>
            </a:r>
            <a:r>
              <a:rPr lang="en-US" altLang="zh-CN" sz="4200" b="1" dirty="0" smtClean="0">
                <a:solidFill>
                  <a:srgbClr val="FFFFFF"/>
                </a:solidFill>
                <a:latin typeface="Times New Roman" pitchFamily="18" charset="0"/>
                <a:cs typeface="Times New Roman" pitchFamily="18" charset="0"/>
              </a:rPr>
              <a:t>ARGO</a:t>
            </a:r>
          </a:p>
        </p:txBody>
      </p:sp>
      <p:sp>
        <p:nvSpPr>
          <p:cNvPr id="15" name="TextBox 1"/>
          <p:cNvSpPr txBox="1"/>
          <p:nvPr/>
        </p:nvSpPr>
        <p:spPr>
          <a:xfrm>
            <a:off x="444500" y="1104900"/>
            <a:ext cx="3746500" cy="368300"/>
          </a:xfrm>
          <a:prstGeom prst="rect">
            <a:avLst/>
          </a:prstGeom>
          <a:noFill/>
        </p:spPr>
        <p:txBody>
          <a:bodyPr wrap="none" lIns="0" tIns="0" rIns="0" rtlCol="0">
            <a:spAutoFit/>
          </a:bodyPr>
          <a:lstStyle/>
          <a:p>
            <a:pPr>
              <a:lnSpc>
                <a:spcPts val="2900"/>
              </a:lnSpc>
              <a:tabLst/>
            </a:pPr>
            <a:r>
              <a:rPr lang="en-US" altLang="zh-CN" sz="2400" dirty="0" smtClean="0">
                <a:solidFill>
                  <a:srgbClr val="FFFFFF"/>
                </a:solidFill>
                <a:latin typeface="Trebuchet MS" pitchFamily="18" charset="0"/>
                <a:cs typeface="Trebuchet MS" pitchFamily="18" charset="0"/>
              </a:rPr>
              <a:t>●</a:t>
            </a:r>
            <a:r>
              <a:rPr lang="en-US" altLang="zh-CN" sz="2400" dirty="0" smtClean="0">
                <a:solidFill>
                  <a:srgbClr val="FFFFFF"/>
                </a:solidFill>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Tibet</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air-shower</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array</a:t>
            </a:r>
          </a:p>
        </p:txBody>
      </p:sp>
      <p:sp>
        <p:nvSpPr>
          <p:cNvPr id="16" name="TextBox 1"/>
          <p:cNvSpPr txBox="1"/>
          <p:nvPr/>
        </p:nvSpPr>
        <p:spPr>
          <a:xfrm>
            <a:off x="901700" y="1498600"/>
            <a:ext cx="3949700" cy="304800"/>
          </a:xfrm>
          <a:prstGeom prst="rect">
            <a:avLst/>
          </a:prstGeom>
          <a:noFill/>
        </p:spPr>
        <p:txBody>
          <a:bodyPr wrap="none" lIns="0" tIns="0" rIns="0" rtlCol="0">
            <a:spAutoFit/>
          </a:bodyPr>
          <a:lstStyle/>
          <a:p>
            <a:pPr>
              <a:lnSpc>
                <a:spcPts val="2400"/>
              </a:lnSpc>
              <a:tabLst/>
            </a:pPr>
            <a:r>
              <a:rPr lang="en-US" altLang="zh-CN" sz="1700" dirty="0" smtClean="0">
                <a:solidFill>
                  <a:srgbClr val="DDDDDD"/>
                </a:solidFill>
                <a:latin typeface="Wingdings 3" pitchFamily="18" charset="0"/>
                <a:cs typeface="Wingdings 3" pitchFamily="18" charset="0"/>
              </a:rPr>
              <a:t>}</a:t>
            </a:r>
            <a:r>
              <a:rPr lang="en-US" altLang="zh-CN" sz="1700" dirty="0" smtClean="0">
                <a:solidFill>
                  <a:srgbClr val="DDDDDD"/>
                </a:solidFill>
                <a:latin typeface="Times New Roman" pitchFamily="18" charset="0"/>
                <a:cs typeface="Times New Roman" pitchFamily="18" charset="0"/>
              </a:rPr>
              <a:t> </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High</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altitude</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4300</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m</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a.s.l.</a:t>
            </a:r>
          </a:p>
        </p:txBody>
      </p:sp>
      <p:sp>
        <p:nvSpPr>
          <p:cNvPr id="17" name="TextBox 1"/>
          <p:cNvSpPr txBox="1"/>
          <p:nvPr/>
        </p:nvSpPr>
        <p:spPr>
          <a:xfrm>
            <a:off x="444500" y="1866900"/>
            <a:ext cx="7010400" cy="762000"/>
          </a:xfrm>
          <a:prstGeom prst="rect">
            <a:avLst/>
          </a:prstGeom>
          <a:noFill/>
        </p:spPr>
        <p:txBody>
          <a:bodyPr wrap="none" lIns="0" tIns="0" rIns="0" rtlCol="0">
            <a:spAutoFit/>
          </a:bodyPr>
          <a:lstStyle/>
          <a:p>
            <a:pPr>
              <a:lnSpc>
                <a:spcPts val="3100"/>
              </a:lnSpc>
              <a:tabLst/>
            </a:pPr>
            <a:r>
              <a:rPr lang="en-US" altLang="zh-CN" sz="2400" dirty="0" smtClean="0">
                <a:solidFill>
                  <a:srgbClr val="FFFFFF"/>
                </a:solidFill>
                <a:latin typeface="Trebuchet MS" pitchFamily="18" charset="0"/>
                <a:cs typeface="Trebuchet MS" pitchFamily="18" charset="0"/>
              </a:rPr>
              <a:t>●</a:t>
            </a:r>
            <a:r>
              <a:rPr lang="en-US" altLang="zh-CN" sz="2400" dirty="0" smtClean="0">
                <a:solidFill>
                  <a:srgbClr val="FFFFFF"/>
                </a:solidFill>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Muon</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detector</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expansion</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underway</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for</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AS</a:t>
            </a:r>
            <a:r>
              <a:rPr lang="en-US" altLang="zh-CN" sz="2400" dirty="0" smtClean="0">
                <a:solidFill>
                  <a:srgbClr val="FFFFFF"/>
                </a:solidFill>
                <a:latin typeface="Symbol" pitchFamily="18" charset="0"/>
                <a:cs typeface="Symbol" pitchFamily="18" charset="0"/>
              </a:rPr>
              <a:t>γ   </a:t>
            </a:r>
          </a:p>
          <a:p>
            <a:pPr>
              <a:lnSpc>
                <a:spcPts val="2900"/>
              </a:lnSpc>
              <a:tabLst/>
            </a:pPr>
            <a:r>
              <a:rPr lang="en-US" altLang="zh-CN" sz="2400" dirty="0" smtClean="0">
                <a:solidFill>
                  <a:srgbClr val="FFFFFF"/>
                </a:solidFill>
                <a:latin typeface="Trebuchet MS" pitchFamily="18" charset="0"/>
                <a:cs typeface="Trebuchet MS" pitchFamily="18" charset="0"/>
              </a:rPr>
              <a:t>●</a:t>
            </a:r>
            <a:r>
              <a:rPr lang="en-US" altLang="zh-CN" sz="2400" dirty="0" smtClean="0">
                <a:solidFill>
                  <a:srgbClr val="FFFFFF"/>
                </a:solidFill>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ARGO-YBJ:</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Resistive</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Plate</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Chamber</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Carpet</a:t>
            </a:r>
          </a:p>
        </p:txBody>
      </p:sp>
      <p:sp>
        <p:nvSpPr>
          <p:cNvPr id="18" name="TextBox 1"/>
          <p:cNvSpPr txBox="1"/>
          <p:nvPr/>
        </p:nvSpPr>
        <p:spPr>
          <a:xfrm>
            <a:off x="901700" y="2667000"/>
            <a:ext cx="6870700" cy="647700"/>
          </a:xfrm>
          <a:prstGeom prst="rect">
            <a:avLst/>
          </a:prstGeom>
          <a:noFill/>
        </p:spPr>
        <p:txBody>
          <a:bodyPr wrap="none" lIns="0" tIns="0" rIns="0" rtlCol="0">
            <a:spAutoFit/>
          </a:bodyPr>
          <a:lstStyle/>
          <a:p>
            <a:pPr>
              <a:lnSpc>
                <a:spcPts val="2400"/>
              </a:lnSpc>
              <a:tabLst/>
            </a:pPr>
            <a:r>
              <a:rPr lang="en-US" altLang="zh-CN" sz="1700" dirty="0" smtClean="0">
                <a:solidFill>
                  <a:srgbClr val="DDDDDD"/>
                </a:solidFill>
                <a:latin typeface="Wingdings 3" pitchFamily="18" charset="0"/>
                <a:cs typeface="Wingdings 3" pitchFamily="18" charset="0"/>
              </a:rPr>
              <a:t>}</a:t>
            </a:r>
            <a:r>
              <a:rPr lang="en-US" altLang="zh-CN" sz="1700" dirty="0" smtClean="0">
                <a:solidFill>
                  <a:srgbClr val="DDDDDD"/>
                </a:solidFill>
                <a:latin typeface="Times New Roman" pitchFamily="18" charset="0"/>
                <a:cs typeface="Times New Roman" pitchFamily="18" charset="0"/>
              </a:rPr>
              <a:t> </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~100</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m</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x</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~100</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m</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~1</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TeV</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threshold</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for</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gammas</a:t>
            </a:r>
          </a:p>
          <a:p>
            <a:pPr>
              <a:lnSpc>
                <a:spcPts val="2600"/>
              </a:lnSpc>
              <a:tabLst/>
            </a:pPr>
            <a:r>
              <a:rPr lang="en-US" altLang="zh-CN" sz="1700" dirty="0" smtClean="0">
                <a:solidFill>
                  <a:srgbClr val="DDDDDD"/>
                </a:solidFill>
                <a:latin typeface="Wingdings 3" pitchFamily="18" charset="0"/>
                <a:cs typeface="Wingdings 3" pitchFamily="18" charset="0"/>
              </a:rPr>
              <a:t>}</a:t>
            </a:r>
            <a:r>
              <a:rPr lang="en-US" altLang="zh-CN" sz="1700" dirty="0" smtClean="0">
                <a:solidFill>
                  <a:srgbClr val="DDDDDD"/>
                </a:solidFill>
                <a:latin typeface="Times New Roman" pitchFamily="18" charset="0"/>
                <a:cs typeface="Times New Roman" pitchFamily="18" charset="0"/>
              </a:rPr>
              <a:t> </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Interesting</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results</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from</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5</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year</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northern</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sky</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survey</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aptura de pantalla 2015-03-13 a les 16.17.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0286"/>
            <a:ext cx="9144000" cy="6567714"/>
          </a:xfrm>
          <a:prstGeom prst="rect">
            <a:avLst/>
          </a:prstGeom>
        </p:spPr>
      </p:pic>
      <p:sp>
        <p:nvSpPr>
          <p:cNvPr id="3" name="Freeform 3"/>
          <p:cNvSpPr/>
          <p:nvPr/>
        </p:nvSpPr>
        <p:spPr>
          <a:xfrm>
            <a:off x="136964" y="56031"/>
            <a:ext cx="6226" cy="952478"/>
          </a:xfrm>
          <a:custGeom>
            <a:avLst/>
            <a:gdLst>
              <a:gd name="connsiteX0" fmla="*/ 6226 w 6226"/>
              <a:gd name="connsiteY0" fmla="*/ 0 h 952478"/>
              <a:gd name="connsiteX1" fmla="*/ 0 w 6226"/>
              <a:gd name="connsiteY1" fmla="*/ 952478 h 952478"/>
              <a:gd name="connsiteX2" fmla="*/ 6226 w 6226"/>
              <a:gd name="connsiteY2" fmla="*/ 0 h 952478"/>
            </a:gdLst>
            <a:ahLst/>
            <a:cxnLst>
              <a:cxn ang="0">
                <a:pos x="connsiteX0" y="connsiteY0"/>
              </a:cxn>
              <a:cxn ang="1">
                <a:pos x="connsiteX1" y="connsiteY1"/>
              </a:cxn>
              <a:cxn ang="2">
                <a:pos x="connsiteX2" y="connsiteY2"/>
              </a:cxn>
            </a:cxnLst>
            <a:rect l="l" t="t" r="r" b="b"/>
            <a:pathLst>
              <a:path w="6226" h="952478">
                <a:moveTo>
                  <a:pt x="6226" y="0"/>
                </a:moveTo>
                <a:lnTo>
                  <a:pt x="0" y="952478"/>
                </a:lnTo>
                <a:lnTo>
                  <a:pt x="6226" y="0"/>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Freeform 3"/>
          <p:cNvSpPr/>
          <p:nvPr/>
        </p:nvSpPr>
        <p:spPr>
          <a:xfrm>
            <a:off x="130614" y="49681"/>
            <a:ext cx="25399" cy="965177"/>
          </a:xfrm>
          <a:custGeom>
            <a:avLst/>
            <a:gdLst>
              <a:gd name="connsiteX0" fmla="*/ 12576 w 25399"/>
              <a:gd name="connsiteY0" fmla="*/ 6350 h 965177"/>
              <a:gd name="connsiteX1" fmla="*/ 6350 w 25399"/>
              <a:gd name="connsiteY1" fmla="*/ 958827 h 965177"/>
            </a:gdLst>
            <a:ahLst/>
            <a:cxnLst>
              <a:cxn ang="0">
                <a:pos x="connsiteX0" y="connsiteY0"/>
              </a:cxn>
              <a:cxn ang="1">
                <a:pos x="connsiteX1" y="connsiteY1"/>
              </a:cxn>
            </a:cxnLst>
            <a:rect l="l" t="t" r="r" b="b"/>
            <a:pathLst>
              <a:path w="25399" h="965177">
                <a:moveTo>
                  <a:pt x="12576" y="6350"/>
                </a:moveTo>
                <a:lnTo>
                  <a:pt x="6350" y="958827"/>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Freeform 3"/>
          <p:cNvSpPr/>
          <p:nvPr/>
        </p:nvSpPr>
        <p:spPr>
          <a:xfrm>
            <a:off x="139949" y="52796"/>
            <a:ext cx="1796243" cy="3234"/>
          </a:xfrm>
          <a:custGeom>
            <a:avLst/>
            <a:gdLst>
              <a:gd name="connsiteX0" fmla="*/ 0 w 1796243"/>
              <a:gd name="connsiteY0" fmla="*/ 0 h 3234"/>
              <a:gd name="connsiteX1" fmla="*/ 1796243 w 1796243"/>
              <a:gd name="connsiteY1" fmla="*/ 3234 h 3234"/>
              <a:gd name="connsiteX2" fmla="*/ 0 w 1796243"/>
              <a:gd name="connsiteY2" fmla="*/ 0 h 3234"/>
            </a:gdLst>
            <a:ahLst/>
            <a:cxnLst>
              <a:cxn ang="0">
                <a:pos x="connsiteX0" y="connsiteY0"/>
              </a:cxn>
              <a:cxn ang="1">
                <a:pos x="connsiteX1" y="connsiteY1"/>
              </a:cxn>
              <a:cxn ang="2">
                <a:pos x="connsiteX2" y="connsiteY2"/>
              </a:cxn>
            </a:cxnLst>
            <a:rect l="l" t="t" r="r" b="b"/>
            <a:pathLst>
              <a:path w="1796243" h="3234">
                <a:moveTo>
                  <a:pt x="0" y="0"/>
                </a:moveTo>
                <a:lnTo>
                  <a:pt x="1796243" y="3234"/>
                </a:lnTo>
                <a:lnTo>
                  <a:pt x="0" y="0"/>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Freeform 3"/>
          <p:cNvSpPr/>
          <p:nvPr/>
        </p:nvSpPr>
        <p:spPr>
          <a:xfrm>
            <a:off x="133599" y="46446"/>
            <a:ext cx="1808943" cy="25399"/>
          </a:xfrm>
          <a:custGeom>
            <a:avLst/>
            <a:gdLst>
              <a:gd name="connsiteX0" fmla="*/ 6350 w 1808943"/>
              <a:gd name="connsiteY0" fmla="*/ 6350 h 25399"/>
              <a:gd name="connsiteX1" fmla="*/ 1802593 w 1808943"/>
              <a:gd name="connsiteY1" fmla="*/ 9583 h 25399"/>
            </a:gdLst>
            <a:ahLst/>
            <a:cxnLst>
              <a:cxn ang="0">
                <a:pos x="connsiteX0" y="connsiteY0"/>
              </a:cxn>
              <a:cxn ang="1">
                <a:pos x="connsiteX1" y="connsiteY1"/>
              </a:cxn>
            </a:cxnLst>
            <a:rect l="l" t="t" r="r" b="b"/>
            <a:pathLst>
              <a:path w="1808943" h="25399">
                <a:moveTo>
                  <a:pt x="6350" y="6350"/>
                </a:moveTo>
                <a:lnTo>
                  <a:pt x="1802593" y="9583"/>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Freeform 3"/>
          <p:cNvSpPr/>
          <p:nvPr/>
        </p:nvSpPr>
        <p:spPr>
          <a:xfrm>
            <a:off x="9038163" y="5843264"/>
            <a:ext cx="6226" cy="952477"/>
          </a:xfrm>
          <a:custGeom>
            <a:avLst/>
            <a:gdLst>
              <a:gd name="connsiteX0" fmla="*/ 0 w 6226"/>
              <a:gd name="connsiteY0" fmla="*/ 952477 h 952477"/>
              <a:gd name="connsiteX1" fmla="*/ 6226 w 6226"/>
              <a:gd name="connsiteY1" fmla="*/ 0 h 952477"/>
              <a:gd name="connsiteX2" fmla="*/ 0 w 6226"/>
              <a:gd name="connsiteY2" fmla="*/ 952477 h 952477"/>
            </a:gdLst>
            <a:ahLst/>
            <a:cxnLst>
              <a:cxn ang="0">
                <a:pos x="connsiteX0" y="connsiteY0"/>
              </a:cxn>
              <a:cxn ang="1">
                <a:pos x="connsiteX1" y="connsiteY1"/>
              </a:cxn>
              <a:cxn ang="2">
                <a:pos x="connsiteX2" y="connsiteY2"/>
              </a:cxn>
            </a:cxnLst>
            <a:rect l="l" t="t" r="r" b="b"/>
            <a:pathLst>
              <a:path w="6226" h="952477">
                <a:moveTo>
                  <a:pt x="0" y="952477"/>
                </a:moveTo>
                <a:lnTo>
                  <a:pt x="6226" y="0"/>
                </a:lnTo>
                <a:lnTo>
                  <a:pt x="0" y="952477"/>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Freeform 3"/>
          <p:cNvSpPr/>
          <p:nvPr/>
        </p:nvSpPr>
        <p:spPr>
          <a:xfrm>
            <a:off x="9031814" y="5836915"/>
            <a:ext cx="25399" cy="965177"/>
          </a:xfrm>
          <a:custGeom>
            <a:avLst/>
            <a:gdLst>
              <a:gd name="connsiteX0" fmla="*/ 6350 w 25399"/>
              <a:gd name="connsiteY0" fmla="*/ 958827 h 965177"/>
              <a:gd name="connsiteX1" fmla="*/ 12575 w 25399"/>
              <a:gd name="connsiteY1" fmla="*/ 6350 h 965177"/>
            </a:gdLst>
            <a:ahLst/>
            <a:cxnLst>
              <a:cxn ang="0">
                <a:pos x="connsiteX0" y="connsiteY0"/>
              </a:cxn>
              <a:cxn ang="1">
                <a:pos x="connsiteX1" y="connsiteY1"/>
              </a:cxn>
            </a:cxnLst>
            <a:rect l="l" t="t" r="r" b="b"/>
            <a:pathLst>
              <a:path w="25399" h="965177">
                <a:moveTo>
                  <a:pt x="6350" y="958827"/>
                </a:moveTo>
                <a:lnTo>
                  <a:pt x="12575" y="6350"/>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Freeform 3"/>
          <p:cNvSpPr/>
          <p:nvPr/>
        </p:nvSpPr>
        <p:spPr>
          <a:xfrm>
            <a:off x="7245161" y="6795743"/>
            <a:ext cx="1796243" cy="3233"/>
          </a:xfrm>
          <a:custGeom>
            <a:avLst/>
            <a:gdLst>
              <a:gd name="connsiteX0" fmla="*/ 1796243 w 1796243"/>
              <a:gd name="connsiteY0" fmla="*/ 3234 h 3233"/>
              <a:gd name="connsiteX1" fmla="*/ 0 w 1796243"/>
              <a:gd name="connsiteY1" fmla="*/ 0 h 3233"/>
              <a:gd name="connsiteX2" fmla="*/ 1796243 w 1796243"/>
              <a:gd name="connsiteY2" fmla="*/ 3234 h 3233"/>
            </a:gdLst>
            <a:ahLst/>
            <a:cxnLst>
              <a:cxn ang="0">
                <a:pos x="connsiteX0" y="connsiteY0"/>
              </a:cxn>
              <a:cxn ang="1">
                <a:pos x="connsiteX1" y="connsiteY1"/>
              </a:cxn>
              <a:cxn ang="2">
                <a:pos x="connsiteX2" y="connsiteY2"/>
              </a:cxn>
            </a:cxnLst>
            <a:rect l="l" t="t" r="r" b="b"/>
            <a:pathLst>
              <a:path w="1796243" h="3233">
                <a:moveTo>
                  <a:pt x="1796243" y="3234"/>
                </a:moveTo>
                <a:lnTo>
                  <a:pt x="0" y="0"/>
                </a:lnTo>
                <a:lnTo>
                  <a:pt x="1796243" y="3234"/>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3"/>
          <p:cNvSpPr/>
          <p:nvPr/>
        </p:nvSpPr>
        <p:spPr>
          <a:xfrm>
            <a:off x="7238811" y="6789393"/>
            <a:ext cx="1808943" cy="25399"/>
          </a:xfrm>
          <a:custGeom>
            <a:avLst/>
            <a:gdLst>
              <a:gd name="connsiteX0" fmla="*/ 1802593 w 1808943"/>
              <a:gd name="connsiteY0" fmla="*/ 9584 h 25399"/>
              <a:gd name="connsiteX1" fmla="*/ 6350 w 1808943"/>
              <a:gd name="connsiteY1" fmla="*/ 6350 h 25399"/>
            </a:gdLst>
            <a:ahLst/>
            <a:cxnLst>
              <a:cxn ang="0">
                <a:pos x="connsiteX0" y="connsiteY0"/>
              </a:cxn>
              <a:cxn ang="1">
                <a:pos x="connsiteX1" y="connsiteY1"/>
              </a:cxn>
            </a:cxnLst>
            <a:rect l="l" t="t" r="r" b="b"/>
            <a:pathLst>
              <a:path w="1808943" h="25399">
                <a:moveTo>
                  <a:pt x="1802593" y="9584"/>
                </a:moveTo>
                <a:lnTo>
                  <a:pt x="6350" y="6350"/>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 name="TextBox 1"/>
          <p:cNvSpPr txBox="1"/>
          <p:nvPr/>
        </p:nvSpPr>
        <p:spPr>
          <a:xfrm>
            <a:off x="4051300" y="1219200"/>
            <a:ext cx="4269348" cy="2551126"/>
          </a:xfrm>
          <a:prstGeom prst="rect">
            <a:avLst/>
          </a:prstGeom>
          <a:noFill/>
        </p:spPr>
        <p:txBody>
          <a:bodyPr wrap="none" lIns="0" tIns="0" rIns="0" rtlCol="0">
            <a:spAutoFit/>
          </a:bodyPr>
          <a:lstStyle/>
          <a:p>
            <a:pPr>
              <a:lnSpc>
                <a:spcPts val="2400"/>
              </a:lnSpc>
              <a:tabLst/>
            </a:pPr>
            <a:r>
              <a:rPr lang="en-US" altLang="zh-CN" sz="2400" dirty="0" smtClean="0">
                <a:solidFill>
                  <a:srgbClr val="FFFFFF"/>
                </a:solidFill>
                <a:latin typeface="Times New Roman" pitchFamily="18" charset="0"/>
                <a:cs typeface="Times New Roman" pitchFamily="18" charset="0"/>
              </a:rPr>
              <a:t>Water</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Cherenkov</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Detector</a:t>
            </a:r>
          </a:p>
          <a:p>
            <a:pPr>
              <a:lnSpc>
                <a:spcPts val="2800"/>
              </a:lnSpc>
              <a:tabLst/>
            </a:pPr>
            <a:r>
              <a:rPr lang="en-US" altLang="zh-CN" sz="2400" dirty="0" smtClean="0">
                <a:solidFill>
                  <a:srgbClr val="FFFFFF"/>
                </a:solidFill>
                <a:latin typeface="Times New Roman" pitchFamily="18" charset="0"/>
                <a:cs typeface="Times New Roman" pitchFamily="18" charset="0"/>
              </a:rPr>
              <a:t>Wide</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ﬁeld,</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very</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high</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duty</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cycle</a:t>
            </a:r>
          </a:p>
          <a:p>
            <a:pPr>
              <a:lnSpc>
                <a:spcPts val="2900"/>
              </a:lnSpc>
              <a:tabLst/>
            </a:pPr>
            <a:r>
              <a:rPr lang="en-US" altLang="zh-CN" sz="2400" dirty="0" smtClean="0">
                <a:solidFill>
                  <a:srgbClr val="FFFFFF"/>
                </a:solidFill>
                <a:latin typeface="Times New Roman" pitchFamily="18" charset="0"/>
                <a:cs typeface="Times New Roman" pitchFamily="18" charset="0"/>
              </a:rPr>
              <a:t>Sierra</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Negra,</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Mexico</a:t>
            </a:r>
            <a:r>
              <a:rPr lang="en-US" altLang="zh-CN" sz="2400" dirty="0" smtClean="0">
                <a:latin typeface="Times New Roman" pitchFamily="18" charset="0"/>
                <a:cs typeface="Times New Roman" pitchFamily="18" charset="0"/>
              </a:rPr>
              <a:t> </a:t>
            </a:r>
            <a:endParaRPr lang="en-US" altLang="zh-CN" sz="2400" dirty="0" smtClean="0">
              <a:solidFill>
                <a:srgbClr val="FFFFFF"/>
              </a:solidFill>
              <a:latin typeface="Times New Roman" pitchFamily="18" charset="0"/>
              <a:cs typeface="Times New Roman" pitchFamily="18" charset="0"/>
            </a:endParaRPr>
          </a:p>
          <a:p>
            <a:pPr>
              <a:lnSpc>
                <a:spcPts val="2900"/>
              </a:lnSpc>
              <a:tabLst/>
            </a:pPr>
            <a:r>
              <a:rPr lang="en-US" altLang="zh-CN" sz="2400" dirty="0" smtClean="0">
                <a:solidFill>
                  <a:srgbClr val="FFFFFF"/>
                </a:solidFill>
                <a:latin typeface="Times New Roman" pitchFamily="18" charset="0"/>
                <a:cs typeface="Times New Roman" pitchFamily="18" charset="0"/>
              </a:rPr>
              <a:t>(19</a:t>
            </a:r>
            <a:r>
              <a:rPr lang="en-US" altLang="zh-CN" sz="1600" baseline="30000" dirty="0" smtClean="0">
                <a:solidFill>
                  <a:srgbClr val="FFFFFF"/>
                </a:solidFill>
                <a:latin typeface="Times New Roman" pitchFamily="18" charset="0"/>
                <a:cs typeface="Times New Roman" pitchFamily="18" charset="0"/>
              </a:rPr>
              <a:t>o</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north,</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4100m</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alt.)</a:t>
            </a:r>
          </a:p>
          <a:p>
            <a:pPr>
              <a:lnSpc>
                <a:spcPts val="2900"/>
              </a:lnSpc>
              <a:tabLst/>
            </a:pPr>
            <a:r>
              <a:rPr lang="en-US" altLang="zh-CN" sz="2400" dirty="0" smtClean="0">
                <a:solidFill>
                  <a:srgbClr val="FFFFFF"/>
                </a:solidFill>
                <a:latin typeface="Times New Roman" pitchFamily="18" charset="0"/>
                <a:cs typeface="Times New Roman" pitchFamily="18" charset="0"/>
              </a:rPr>
              <a:t>300 water Cherenkov tanks</a:t>
            </a:r>
          </a:p>
          <a:p>
            <a:pPr>
              <a:lnSpc>
                <a:spcPts val="2900"/>
              </a:lnSpc>
              <a:tabLst/>
            </a:pPr>
            <a:r>
              <a:rPr lang="en-US" altLang="zh-CN" sz="2400" dirty="0" smtClean="0">
                <a:solidFill>
                  <a:srgbClr val="FFFFFF"/>
                </a:solidFill>
                <a:latin typeface="Times New Roman" pitchFamily="18" charset="0"/>
                <a:cs typeface="Times New Roman" pitchFamily="18" charset="0"/>
              </a:rPr>
              <a:t>~22,000m</a:t>
            </a:r>
            <a:r>
              <a:rPr lang="en-US" altLang="zh-CN" sz="1600" baseline="30000" dirty="0" smtClean="0">
                <a:solidFill>
                  <a:srgbClr val="FFFFFF"/>
                </a:solidFill>
                <a:latin typeface="Times New Roman" pitchFamily="18" charset="0"/>
                <a:cs typeface="Times New Roman" pitchFamily="18" charset="0"/>
              </a:rPr>
              <a:t>2</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detection</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area</a:t>
            </a:r>
          </a:p>
          <a:p>
            <a:pPr>
              <a:lnSpc>
                <a:spcPts val="2800"/>
              </a:lnSpc>
              <a:tabLst/>
            </a:pPr>
            <a:r>
              <a:rPr lang="en-US" altLang="zh-CN" sz="2400" dirty="0" smtClean="0">
                <a:solidFill>
                  <a:srgbClr val="FFFFFF"/>
                </a:solidFill>
                <a:latin typeface="Times New Roman" pitchFamily="18" charset="0"/>
                <a:cs typeface="Times New Roman" pitchFamily="18" charset="0"/>
              </a:rPr>
              <a:t>~15x</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more</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sensitive</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than</a:t>
            </a:r>
            <a:r>
              <a:rPr lang="en-US" altLang="zh-CN" sz="2400" dirty="0" smtClean="0">
                <a:latin typeface="Times New Roman" pitchFamily="18" charset="0"/>
                <a:cs typeface="Times New Roman" pitchFamily="18" charset="0"/>
              </a:rPr>
              <a:t> </a:t>
            </a:r>
            <a:r>
              <a:rPr lang="en-US" altLang="zh-CN" sz="2400" dirty="0" err="1" smtClean="0">
                <a:solidFill>
                  <a:srgbClr val="FFFFFF"/>
                </a:solidFill>
                <a:latin typeface="Times New Roman" pitchFamily="18" charset="0"/>
                <a:cs typeface="Times New Roman" pitchFamily="18" charset="0"/>
              </a:rPr>
              <a:t>Milagro</a:t>
            </a:r>
            <a:r>
              <a:rPr lang="en-US" altLang="zh-CN" sz="2400" dirty="0" smtClean="0">
                <a:solidFill>
                  <a:srgbClr val="FFFFFF"/>
                </a:solidFill>
                <a:latin typeface="Times New Roman" pitchFamily="18" charset="0"/>
                <a:cs typeface="Times New Roman" pitchFamily="18" charset="0"/>
              </a:rPr>
              <a:t>! </a:t>
            </a:r>
          </a:p>
        </p:txBody>
      </p:sp>
      <p:pic>
        <p:nvPicPr>
          <p:cNvPr id="14" name="Picture 13"/>
          <p:cNvPicPr>
            <a:picLocks noChangeAspect="1"/>
          </p:cNvPicPr>
          <p:nvPr/>
        </p:nvPicPr>
        <p:blipFill>
          <a:blip r:embed="rId3"/>
          <a:stretch>
            <a:fillRect/>
          </a:stretch>
        </p:blipFill>
        <p:spPr>
          <a:xfrm>
            <a:off x="76200" y="381000"/>
            <a:ext cx="3175000" cy="2095500"/>
          </a:xfrm>
          <a:prstGeom prst="rect">
            <a:avLst/>
          </a:prstGeom>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22127098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1"/>
            <a:ext cx="9143998" cy="6857998"/>
          </a:xfrm>
          <a:custGeom>
            <a:avLst/>
            <a:gdLst>
              <a:gd name="connsiteX0" fmla="*/ 0 w 9143998"/>
              <a:gd name="connsiteY0" fmla="*/ 0 h 6857998"/>
              <a:gd name="connsiteX1" fmla="*/ 9143998 w 9143998"/>
              <a:gd name="connsiteY1" fmla="*/ 0 h 6857998"/>
              <a:gd name="connsiteX2" fmla="*/ 9143998 w 9143998"/>
              <a:gd name="connsiteY2" fmla="*/ 6857997 h 6857998"/>
              <a:gd name="connsiteX3" fmla="*/ 0 w 9143998"/>
              <a:gd name="connsiteY3" fmla="*/ 6857997 h 6857998"/>
              <a:gd name="connsiteX4" fmla="*/ 0 w 9143998"/>
              <a:gd name="connsiteY4" fmla="*/ 0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0"/>
                </a:moveTo>
                <a:lnTo>
                  <a:pt x="9143998" y="0"/>
                </a:lnTo>
                <a:lnTo>
                  <a:pt x="9143998" y="6857997"/>
                </a:lnTo>
                <a:lnTo>
                  <a:pt x="0" y="6857997"/>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Freeform 3"/>
          <p:cNvSpPr/>
          <p:nvPr/>
        </p:nvSpPr>
        <p:spPr>
          <a:xfrm>
            <a:off x="136964" y="56031"/>
            <a:ext cx="6226" cy="952478"/>
          </a:xfrm>
          <a:custGeom>
            <a:avLst/>
            <a:gdLst>
              <a:gd name="connsiteX0" fmla="*/ 6226 w 6226"/>
              <a:gd name="connsiteY0" fmla="*/ 0 h 952478"/>
              <a:gd name="connsiteX1" fmla="*/ 0 w 6226"/>
              <a:gd name="connsiteY1" fmla="*/ 952478 h 952478"/>
              <a:gd name="connsiteX2" fmla="*/ 6226 w 6226"/>
              <a:gd name="connsiteY2" fmla="*/ 0 h 952478"/>
            </a:gdLst>
            <a:ahLst/>
            <a:cxnLst>
              <a:cxn ang="0">
                <a:pos x="connsiteX0" y="connsiteY0"/>
              </a:cxn>
              <a:cxn ang="1">
                <a:pos x="connsiteX1" y="connsiteY1"/>
              </a:cxn>
              <a:cxn ang="2">
                <a:pos x="connsiteX2" y="connsiteY2"/>
              </a:cxn>
            </a:cxnLst>
            <a:rect l="l" t="t" r="r" b="b"/>
            <a:pathLst>
              <a:path w="6226" h="952478">
                <a:moveTo>
                  <a:pt x="6226" y="0"/>
                </a:moveTo>
                <a:lnTo>
                  <a:pt x="0" y="952478"/>
                </a:lnTo>
                <a:lnTo>
                  <a:pt x="6226" y="0"/>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Freeform 3"/>
          <p:cNvSpPr/>
          <p:nvPr/>
        </p:nvSpPr>
        <p:spPr>
          <a:xfrm>
            <a:off x="139949" y="52796"/>
            <a:ext cx="1796243" cy="3234"/>
          </a:xfrm>
          <a:custGeom>
            <a:avLst/>
            <a:gdLst>
              <a:gd name="connsiteX0" fmla="*/ 0 w 1796243"/>
              <a:gd name="connsiteY0" fmla="*/ 0 h 3234"/>
              <a:gd name="connsiteX1" fmla="*/ 1796243 w 1796243"/>
              <a:gd name="connsiteY1" fmla="*/ 3234 h 3234"/>
              <a:gd name="connsiteX2" fmla="*/ 0 w 1796243"/>
              <a:gd name="connsiteY2" fmla="*/ 0 h 3234"/>
            </a:gdLst>
            <a:ahLst/>
            <a:cxnLst>
              <a:cxn ang="0">
                <a:pos x="connsiteX0" y="connsiteY0"/>
              </a:cxn>
              <a:cxn ang="1">
                <a:pos x="connsiteX1" y="connsiteY1"/>
              </a:cxn>
              <a:cxn ang="2">
                <a:pos x="connsiteX2" y="connsiteY2"/>
              </a:cxn>
            </a:cxnLst>
            <a:rect l="l" t="t" r="r" b="b"/>
            <a:pathLst>
              <a:path w="1796243" h="3234">
                <a:moveTo>
                  <a:pt x="0" y="0"/>
                </a:moveTo>
                <a:lnTo>
                  <a:pt x="1796243" y="3234"/>
                </a:lnTo>
                <a:lnTo>
                  <a:pt x="0" y="0"/>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Freeform 3"/>
          <p:cNvSpPr/>
          <p:nvPr/>
        </p:nvSpPr>
        <p:spPr>
          <a:xfrm>
            <a:off x="9038163" y="5843264"/>
            <a:ext cx="6226" cy="952477"/>
          </a:xfrm>
          <a:custGeom>
            <a:avLst/>
            <a:gdLst>
              <a:gd name="connsiteX0" fmla="*/ 0 w 6226"/>
              <a:gd name="connsiteY0" fmla="*/ 952477 h 952477"/>
              <a:gd name="connsiteX1" fmla="*/ 6226 w 6226"/>
              <a:gd name="connsiteY1" fmla="*/ 0 h 952477"/>
              <a:gd name="connsiteX2" fmla="*/ 0 w 6226"/>
              <a:gd name="connsiteY2" fmla="*/ 952477 h 952477"/>
            </a:gdLst>
            <a:ahLst/>
            <a:cxnLst>
              <a:cxn ang="0">
                <a:pos x="connsiteX0" y="connsiteY0"/>
              </a:cxn>
              <a:cxn ang="1">
                <a:pos x="connsiteX1" y="connsiteY1"/>
              </a:cxn>
              <a:cxn ang="2">
                <a:pos x="connsiteX2" y="connsiteY2"/>
              </a:cxn>
            </a:cxnLst>
            <a:rect l="l" t="t" r="r" b="b"/>
            <a:pathLst>
              <a:path w="6226" h="952477">
                <a:moveTo>
                  <a:pt x="0" y="952477"/>
                </a:moveTo>
                <a:lnTo>
                  <a:pt x="6226" y="0"/>
                </a:lnTo>
                <a:lnTo>
                  <a:pt x="0" y="952477"/>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3"/>
          <p:cNvSpPr/>
          <p:nvPr/>
        </p:nvSpPr>
        <p:spPr>
          <a:xfrm>
            <a:off x="7245161" y="6795743"/>
            <a:ext cx="1796243" cy="3233"/>
          </a:xfrm>
          <a:custGeom>
            <a:avLst/>
            <a:gdLst>
              <a:gd name="connsiteX0" fmla="*/ 1796243 w 1796243"/>
              <a:gd name="connsiteY0" fmla="*/ 3234 h 3233"/>
              <a:gd name="connsiteX1" fmla="*/ 0 w 1796243"/>
              <a:gd name="connsiteY1" fmla="*/ 0 h 3233"/>
              <a:gd name="connsiteX2" fmla="*/ 1796243 w 1796243"/>
              <a:gd name="connsiteY2" fmla="*/ 3234 h 3233"/>
            </a:gdLst>
            <a:ahLst/>
            <a:cxnLst>
              <a:cxn ang="0">
                <a:pos x="connsiteX0" y="connsiteY0"/>
              </a:cxn>
              <a:cxn ang="1">
                <a:pos x="connsiteX1" y="connsiteY1"/>
              </a:cxn>
              <a:cxn ang="2">
                <a:pos x="connsiteX2" y="connsiteY2"/>
              </a:cxn>
            </a:cxnLst>
            <a:rect l="l" t="t" r="r" b="b"/>
            <a:pathLst>
              <a:path w="1796243" h="3233">
                <a:moveTo>
                  <a:pt x="1796243" y="3234"/>
                </a:moveTo>
                <a:lnTo>
                  <a:pt x="0" y="0"/>
                </a:lnTo>
                <a:lnTo>
                  <a:pt x="1796243" y="3234"/>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p:cNvSpPr txBox="1"/>
          <p:nvPr/>
        </p:nvSpPr>
        <p:spPr>
          <a:xfrm>
            <a:off x="393700" y="139700"/>
            <a:ext cx="1841500" cy="647700"/>
          </a:xfrm>
          <a:prstGeom prst="rect">
            <a:avLst/>
          </a:prstGeom>
          <a:noFill/>
        </p:spPr>
        <p:txBody>
          <a:bodyPr wrap="none" lIns="0" tIns="0" rIns="0" rtlCol="0">
            <a:spAutoFit/>
          </a:bodyPr>
          <a:lstStyle/>
          <a:p>
            <a:pPr>
              <a:lnSpc>
                <a:spcPts val="5100"/>
              </a:lnSpc>
              <a:tabLst/>
            </a:pPr>
            <a:r>
              <a:rPr lang="en-US" altLang="zh-CN" sz="4200" b="1" dirty="0" smtClean="0">
                <a:solidFill>
                  <a:srgbClr val="FFFFFF"/>
                </a:solidFill>
                <a:latin typeface="Times New Roman" pitchFamily="18" charset="0"/>
                <a:cs typeface="Times New Roman" pitchFamily="18" charset="0"/>
              </a:rPr>
              <a:t>HAWC</a:t>
            </a:r>
          </a:p>
        </p:txBody>
      </p:sp>
      <p:sp>
        <p:nvSpPr>
          <p:cNvPr id="15" name="TextBox 1"/>
          <p:cNvSpPr txBox="1"/>
          <p:nvPr/>
        </p:nvSpPr>
        <p:spPr>
          <a:xfrm>
            <a:off x="444500" y="1193800"/>
            <a:ext cx="4410312" cy="415498"/>
          </a:xfrm>
          <a:prstGeom prst="rect">
            <a:avLst/>
          </a:prstGeom>
          <a:noFill/>
        </p:spPr>
        <p:txBody>
          <a:bodyPr wrap="none" lIns="0" tIns="0" rIns="0" rtlCol="0">
            <a:spAutoFit/>
          </a:bodyPr>
          <a:lstStyle/>
          <a:p>
            <a:pPr>
              <a:lnSpc>
                <a:spcPts val="2900"/>
              </a:lnSpc>
              <a:tabLst/>
            </a:pPr>
            <a:r>
              <a:rPr lang="en-US" altLang="zh-CN" sz="2400" dirty="0" smtClean="0">
                <a:solidFill>
                  <a:srgbClr val="FFFFFF"/>
                </a:solidFill>
                <a:latin typeface="Trebuchet MS" pitchFamily="18" charset="0"/>
                <a:cs typeface="Trebuchet MS" pitchFamily="18" charset="0"/>
              </a:rPr>
              <a:t>●</a:t>
            </a:r>
            <a:r>
              <a:rPr lang="en-US" altLang="zh-CN" sz="2400" dirty="0" smtClean="0">
                <a:solidFill>
                  <a:srgbClr val="FFFFFF"/>
                </a:solidFill>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Instrument</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completion end 2014</a:t>
            </a:r>
          </a:p>
        </p:txBody>
      </p:sp>
      <p:sp>
        <p:nvSpPr>
          <p:cNvPr id="16" name="TextBox 1"/>
          <p:cNvSpPr txBox="1"/>
          <p:nvPr/>
        </p:nvSpPr>
        <p:spPr>
          <a:xfrm>
            <a:off x="685800" y="2362200"/>
            <a:ext cx="4445000" cy="304800"/>
          </a:xfrm>
          <a:prstGeom prst="rect">
            <a:avLst/>
          </a:prstGeom>
          <a:noFill/>
        </p:spPr>
        <p:txBody>
          <a:bodyPr wrap="none" lIns="0" tIns="0" rIns="0" rtlCol="0">
            <a:spAutoFit/>
          </a:bodyPr>
          <a:lstStyle/>
          <a:p>
            <a:pPr>
              <a:lnSpc>
                <a:spcPts val="2400"/>
              </a:lnSpc>
              <a:tabLst/>
            </a:pPr>
            <a:r>
              <a:rPr lang="en-US" altLang="zh-CN" sz="1700" dirty="0" smtClean="0">
                <a:solidFill>
                  <a:srgbClr val="DDDDDD"/>
                </a:solidFill>
                <a:latin typeface="Wingdings 3" pitchFamily="18" charset="0"/>
                <a:cs typeface="Wingdings 3" pitchFamily="18" charset="0"/>
              </a:rPr>
              <a:t>}</a:t>
            </a:r>
            <a:r>
              <a:rPr lang="en-US" altLang="zh-CN" sz="1700" dirty="0" smtClean="0">
                <a:solidFill>
                  <a:srgbClr val="DDDDDD"/>
                </a:solidFill>
                <a:latin typeface="Times New Roman" pitchFamily="18" charset="0"/>
                <a:cs typeface="Times New Roman" pitchFamily="18" charset="0"/>
              </a:rPr>
              <a:t> </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Moon</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shadow</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and</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CR</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anisotropy</a:t>
            </a:r>
          </a:p>
        </p:txBody>
      </p:sp>
      <p:sp>
        <p:nvSpPr>
          <p:cNvPr id="17" name="TextBox 1"/>
          <p:cNvSpPr txBox="1"/>
          <p:nvPr/>
        </p:nvSpPr>
        <p:spPr>
          <a:xfrm>
            <a:off x="685800" y="2819400"/>
            <a:ext cx="3860031" cy="661720"/>
          </a:xfrm>
          <a:prstGeom prst="rect">
            <a:avLst/>
          </a:prstGeom>
          <a:noFill/>
        </p:spPr>
        <p:txBody>
          <a:bodyPr wrap="none" lIns="0" tIns="0" rIns="0" rtlCol="0">
            <a:spAutoFit/>
          </a:bodyPr>
          <a:lstStyle/>
          <a:p>
            <a:pPr>
              <a:lnSpc>
                <a:spcPts val="2400"/>
              </a:lnSpc>
              <a:tabLst/>
            </a:pPr>
            <a:r>
              <a:rPr lang="en-US" altLang="zh-CN" sz="1700" dirty="0" smtClean="0">
                <a:solidFill>
                  <a:srgbClr val="DDDDDD"/>
                </a:solidFill>
                <a:latin typeface="Wingdings 3" pitchFamily="18" charset="0"/>
                <a:cs typeface="Wingdings 3" pitchFamily="18" charset="0"/>
              </a:rPr>
              <a:t>}</a:t>
            </a:r>
            <a:r>
              <a:rPr lang="en-US" altLang="zh-CN" sz="1700" dirty="0" smtClean="0">
                <a:solidFill>
                  <a:srgbClr val="DDDDDD"/>
                </a:solidFill>
                <a:latin typeface="Times New Roman" pitchFamily="18" charset="0"/>
                <a:cs typeface="Times New Roman" pitchFamily="18" charset="0"/>
              </a:rPr>
              <a:t> </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Narrow</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miss</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with</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GRB</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130427A</a:t>
            </a:r>
            <a:r>
              <a:rPr lang="en-US" altLang="zh-CN" sz="2000" dirty="0" smtClean="0">
                <a:latin typeface="Times New Roman" pitchFamily="18" charset="0"/>
                <a:cs typeface="Times New Roman" pitchFamily="18" charset="0"/>
              </a:rPr>
              <a:t> </a:t>
            </a:r>
          </a:p>
          <a:p>
            <a:pPr>
              <a:lnSpc>
                <a:spcPts val="2400"/>
              </a:lnSpc>
              <a:tabLst/>
            </a:pPr>
            <a:r>
              <a:rPr lang="en-US" altLang="zh-CN" sz="2000" dirty="0" smtClean="0">
                <a:solidFill>
                  <a:srgbClr val="D4D2FE"/>
                </a:solidFill>
                <a:latin typeface="Times New Roman" pitchFamily="18" charset="0"/>
                <a:cs typeface="Times New Roman" pitchFamily="18" charset="0"/>
              </a:rPr>
              <a:t>(z=0.34)</a:t>
            </a:r>
          </a:p>
        </p:txBody>
      </p:sp>
      <p:sp>
        <p:nvSpPr>
          <p:cNvPr id="18" name="TextBox 1"/>
          <p:cNvSpPr txBox="1"/>
          <p:nvPr/>
        </p:nvSpPr>
        <p:spPr>
          <a:xfrm>
            <a:off x="457200" y="1718102"/>
            <a:ext cx="3230452" cy="415498"/>
          </a:xfrm>
          <a:prstGeom prst="rect">
            <a:avLst/>
          </a:prstGeom>
          <a:noFill/>
        </p:spPr>
        <p:txBody>
          <a:bodyPr wrap="none" lIns="0" tIns="0" rIns="0" rtlCol="0">
            <a:spAutoFit/>
          </a:bodyPr>
          <a:lstStyle/>
          <a:p>
            <a:pPr>
              <a:lnSpc>
                <a:spcPts val="2900"/>
              </a:lnSpc>
              <a:tabLst/>
            </a:pPr>
            <a:r>
              <a:rPr lang="en-US" altLang="zh-CN" sz="2400" dirty="0" smtClean="0">
                <a:solidFill>
                  <a:srgbClr val="FFFFFF"/>
                </a:solidFill>
                <a:latin typeface="Trebuchet MS" pitchFamily="18" charset="0"/>
                <a:cs typeface="Trebuchet MS" pitchFamily="18" charset="0"/>
              </a:rPr>
              <a:t>●</a:t>
            </a:r>
            <a:r>
              <a:rPr lang="en-US" altLang="zh-CN" sz="2400" dirty="0" smtClean="0">
                <a:solidFill>
                  <a:srgbClr val="FFFFFF"/>
                </a:solidFill>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 </a:t>
            </a:r>
            <a:r>
              <a:rPr lang="en-US" altLang="zh-CN" sz="2400" dirty="0" smtClean="0">
                <a:solidFill>
                  <a:schemeClr val="bg1"/>
                </a:solidFill>
                <a:latin typeface="Times New Roman" pitchFamily="18" charset="0"/>
                <a:cs typeface="Times New Roman" pitchFamily="18" charset="0"/>
              </a:rPr>
              <a:t>Physics already started:</a:t>
            </a:r>
            <a:endParaRPr lang="en-US" altLang="zh-CN" sz="2400" dirty="0" smtClean="0">
              <a:solidFill>
                <a:srgbClr val="FFFFFF"/>
              </a:solidFill>
              <a:latin typeface="Times New Roman" pitchFamily="18" charset="0"/>
              <a:cs typeface="Times New Roman" pitchFamily="18" charset="0"/>
            </a:endParaRPr>
          </a:p>
        </p:txBody>
      </p:sp>
      <p:pic>
        <p:nvPicPr>
          <p:cNvPr id="19" name="Picture 18" descr="Captura de pantalla 2015-03-13 a les 16.12.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228600"/>
            <a:ext cx="3886200" cy="3175893"/>
          </a:xfrm>
          <a:prstGeom prst="rect">
            <a:avLst/>
          </a:prstGeom>
        </p:spPr>
      </p:pic>
      <p:pic>
        <p:nvPicPr>
          <p:cNvPr id="20" name="Picture 19" descr="Captura de pantalla 2015-03-13 a les 16.14.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3657599"/>
            <a:ext cx="5562600" cy="3020749"/>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1"/>
            <a:ext cx="9143998" cy="6857998"/>
          </a:xfrm>
          <a:custGeom>
            <a:avLst/>
            <a:gdLst>
              <a:gd name="connsiteX0" fmla="*/ 0 w 9143998"/>
              <a:gd name="connsiteY0" fmla="*/ 0 h 6857998"/>
              <a:gd name="connsiteX1" fmla="*/ 9143998 w 9143998"/>
              <a:gd name="connsiteY1" fmla="*/ 0 h 6857998"/>
              <a:gd name="connsiteX2" fmla="*/ 9143998 w 9143998"/>
              <a:gd name="connsiteY2" fmla="*/ 6857997 h 6857998"/>
              <a:gd name="connsiteX3" fmla="*/ 0 w 9143998"/>
              <a:gd name="connsiteY3" fmla="*/ 6857997 h 6857998"/>
              <a:gd name="connsiteX4" fmla="*/ 0 w 9143998"/>
              <a:gd name="connsiteY4" fmla="*/ 0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0"/>
                </a:moveTo>
                <a:lnTo>
                  <a:pt x="9143998" y="0"/>
                </a:lnTo>
                <a:lnTo>
                  <a:pt x="9143998" y="6857997"/>
                </a:lnTo>
                <a:lnTo>
                  <a:pt x="0" y="6857997"/>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Freeform 3"/>
          <p:cNvSpPr/>
          <p:nvPr/>
        </p:nvSpPr>
        <p:spPr>
          <a:xfrm>
            <a:off x="136964" y="56031"/>
            <a:ext cx="6226" cy="952478"/>
          </a:xfrm>
          <a:custGeom>
            <a:avLst/>
            <a:gdLst>
              <a:gd name="connsiteX0" fmla="*/ 6226 w 6226"/>
              <a:gd name="connsiteY0" fmla="*/ 0 h 952478"/>
              <a:gd name="connsiteX1" fmla="*/ 0 w 6226"/>
              <a:gd name="connsiteY1" fmla="*/ 952478 h 952478"/>
              <a:gd name="connsiteX2" fmla="*/ 6226 w 6226"/>
              <a:gd name="connsiteY2" fmla="*/ 0 h 952478"/>
            </a:gdLst>
            <a:ahLst/>
            <a:cxnLst>
              <a:cxn ang="0">
                <a:pos x="connsiteX0" y="connsiteY0"/>
              </a:cxn>
              <a:cxn ang="1">
                <a:pos x="connsiteX1" y="connsiteY1"/>
              </a:cxn>
              <a:cxn ang="2">
                <a:pos x="connsiteX2" y="connsiteY2"/>
              </a:cxn>
            </a:cxnLst>
            <a:rect l="l" t="t" r="r" b="b"/>
            <a:pathLst>
              <a:path w="6226" h="952478">
                <a:moveTo>
                  <a:pt x="6226" y="0"/>
                </a:moveTo>
                <a:lnTo>
                  <a:pt x="0" y="952478"/>
                </a:lnTo>
                <a:lnTo>
                  <a:pt x="6226" y="0"/>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Freeform 3"/>
          <p:cNvSpPr/>
          <p:nvPr/>
        </p:nvSpPr>
        <p:spPr>
          <a:xfrm>
            <a:off x="130614" y="49681"/>
            <a:ext cx="25399" cy="965177"/>
          </a:xfrm>
          <a:custGeom>
            <a:avLst/>
            <a:gdLst>
              <a:gd name="connsiteX0" fmla="*/ 12576 w 25399"/>
              <a:gd name="connsiteY0" fmla="*/ 6350 h 965177"/>
              <a:gd name="connsiteX1" fmla="*/ 6350 w 25399"/>
              <a:gd name="connsiteY1" fmla="*/ 958827 h 965177"/>
            </a:gdLst>
            <a:ahLst/>
            <a:cxnLst>
              <a:cxn ang="0">
                <a:pos x="connsiteX0" y="connsiteY0"/>
              </a:cxn>
              <a:cxn ang="1">
                <a:pos x="connsiteX1" y="connsiteY1"/>
              </a:cxn>
            </a:cxnLst>
            <a:rect l="l" t="t" r="r" b="b"/>
            <a:pathLst>
              <a:path w="25399" h="965177">
                <a:moveTo>
                  <a:pt x="12576" y="6350"/>
                </a:moveTo>
                <a:lnTo>
                  <a:pt x="6350" y="958827"/>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 name="Freeform 3"/>
          <p:cNvSpPr/>
          <p:nvPr/>
        </p:nvSpPr>
        <p:spPr>
          <a:xfrm>
            <a:off x="139949" y="52796"/>
            <a:ext cx="1796243" cy="3234"/>
          </a:xfrm>
          <a:custGeom>
            <a:avLst/>
            <a:gdLst>
              <a:gd name="connsiteX0" fmla="*/ 0 w 1796243"/>
              <a:gd name="connsiteY0" fmla="*/ 0 h 3234"/>
              <a:gd name="connsiteX1" fmla="*/ 1796243 w 1796243"/>
              <a:gd name="connsiteY1" fmla="*/ 3234 h 3234"/>
              <a:gd name="connsiteX2" fmla="*/ 0 w 1796243"/>
              <a:gd name="connsiteY2" fmla="*/ 0 h 3234"/>
            </a:gdLst>
            <a:ahLst/>
            <a:cxnLst>
              <a:cxn ang="0">
                <a:pos x="connsiteX0" y="connsiteY0"/>
              </a:cxn>
              <a:cxn ang="1">
                <a:pos x="connsiteX1" y="connsiteY1"/>
              </a:cxn>
              <a:cxn ang="2">
                <a:pos x="connsiteX2" y="connsiteY2"/>
              </a:cxn>
            </a:cxnLst>
            <a:rect l="l" t="t" r="r" b="b"/>
            <a:pathLst>
              <a:path w="1796243" h="3234">
                <a:moveTo>
                  <a:pt x="0" y="0"/>
                </a:moveTo>
                <a:lnTo>
                  <a:pt x="1796243" y="3234"/>
                </a:lnTo>
                <a:lnTo>
                  <a:pt x="0" y="0"/>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Freeform 3"/>
          <p:cNvSpPr/>
          <p:nvPr/>
        </p:nvSpPr>
        <p:spPr>
          <a:xfrm>
            <a:off x="133599" y="46446"/>
            <a:ext cx="1808943" cy="25399"/>
          </a:xfrm>
          <a:custGeom>
            <a:avLst/>
            <a:gdLst>
              <a:gd name="connsiteX0" fmla="*/ 6350 w 1808943"/>
              <a:gd name="connsiteY0" fmla="*/ 6350 h 25399"/>
              <a:gd name="connsiteX1" fmla="*/ 1802593 w 1808943"/>
              <a:gd name="connsiteY1" fmla="*/ 9583 h 25399"/>
            </a:gdLst>
            <a:ahLst/>
            <a:cxnLst>
              <a:cxn ang="0">
                <a:pos x="connsiteX0" y="connsiteY0"/>
              </a:cxn>
              <a:cxn ang="1">
                <a:pos x="connsiteX1" y="connsiteY1"/>
              </a:cxn>
            </a:cxnLst>
            <a:rect l="l" t="t" r="r" b="b"/>
            <a:pathLst>
              <a:path w="1808943" h="25399">
                <a:moveTo>
                  <a:pt x="6350" y="6350"/>
                </a:moveTo>
                <a:lnTo>
                  <a:pt x="1802593" y="9583"/>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Freeform 3"/>
          <p:cNvSpPr/>
          <p:nvPr/>
        </p:nvSpPr>
        <p:spPr>
          <a:xfrm>
            <a:off x="9038163" y="5843264"/>
            <a:ext cx="6226" cy="952477"/>
          </a:xfrm>
          <a:custGeom>
            <a:avLst/>
            <a:gdLst>
              <a:gd name="connsiteX0" fmla="*/ 0 w 6226"/>
              <a:gd name="connsiteY0" fmla="*/ 952477 h 952477"/>
              <a:gd name="connsiteX1" fmla="*/ 6226 w 6226"/>
              <a:gd name="connsiteY1" fmla="*/ 0 h 952477"/>
              <a:gd name="connsiteX2" fmla="*/ 0 w 6226"/>
              <a:gd name="connsiteY2" fmla="*/ 952477 h 952477"/>
            </a:gdLst>
            <a:ahLst/>
            <a:cxnLst>
              <a:cxn ang="0">
                <a:pos x="connsiteX0" y="connsiteY0"/>
              </a:cxn>
              <a:cxn ang="1">
                <a:pos x="connsiteX1" y="connsiteY1"/>
              </a:cxn>
              <a:cxn ang="2">
                <a:pos x="connsiteX2" y="connsiteY2"/>
              </a:cxn>
            </a:cxnLst>
            <a:rect l="l" t="t" r="r" b="b"/>
            <a:pathLst>
              <a:path w="6226" h="952477">
                <a:moveTo>
                  <a:pt x="0" y="952477"/>
                </a:moveTo>
                <a:lnTo>
                  <a:pt x="6226" y="0"/>
                </a:lnTo>
                <a:lnTo>
                  <a:pt x="0" y="952477"/>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Freeform 3"/>
          <p:cNvSpPr/>
          <p:nvPr/>
        </p:nvSpPr>
        <p:spPr>
          <a:xfrm>
            <a:off x="9031814" y="5836915"/>
            <a:ext cx="25399" cy="965177"/>
          </a:xfrm>
          <a:custGeom>
            <a:avLst/>
            <a:gdLst>
              <a:gd name="connsiteX0" fmla="*/ 6350 w 25399"/>
              <a:gd name="connsiteY0" fmla="*/ 958827 h 965177"/>
              <a:gd name="connsiteX1" fmla="*/ 12575 w 25399"/>
              <a:gd name="connsiteY1" fmla="*/ 6350 h 965177"/>
            </a:gdLst>
            <a:ahLst/>
            <a:cxnLst>
              <a:cxn ang="0">
                <a:pos x="connsiteX0" y="connsiteY0"/>
              </a:cxn>
              <a:cxn ang="1">
                <a:pos x="connsiteX1" y="connsiteY1"/>
              </a:cxn>
            </a:cxnLst>
            <a:rect l="l" t="t" r="r" b="b"/>
            <a:pathLst>
              <a:path w="25399" h="965177">
                <a:moveTo>
                  <a:pt x="6350" y="958827"/>
                </a:moveTo>
                <a:lnTo>
                  <a:pt x="12575" y="6350"/>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Freeform 3"/>
          <p:cNvSpPr/>
          <p:nvPr/>
        </p:nvSpPr>
        <p:spPr>
          <a:xfrm>
            <a:off x="7245161" y="6795743"/>
            <a:ext cx="1796243" cy="3233"/>
          </a:xfrm>
          <a:custGeom>
            <a:avLst/>
            <a:gdLst>
              <a:gd name="connsiteX0" fmla="*/ 1796243 w 1796243"/>
              <a:gd name="connsiteY0" fmla="*/ 3234 h 3233"/>
              <a:gd name="connsiteX1" fmla="*/ 0 w 1796243"/>
              <a:gd name="connsiteY1" fmla="*/ 0 h 3233"/>
              <a:gd name="connsiteX2" fmla="*/ 1796243 w 1796243"/>
              <a:gd name="connsiteY2" fmla="*/ 3234 h 3233"/>
            </a:gdLst>
            <a:ahLst/>
            <a:cxnLst>
              <a:cxn ang="0">
                <a:pos x="connsiteX0" y="connsiteY0"/>
              </a:cxn>
              <a:cxn ang="1">
                <a:pos x="connsiteX1" y="connsiteY1"/>
              </a:cxn>
              <a:cxn ang="2">
                <a:pos x="connsiteX2" y="connsiteY2"/>
              </a:cxn>
            </a:cxnLst>
            <a:rect l="l" t="t" r="r" b="b"/>
            <a:pathLst>
              <a:path w="1796243" h="3233">
                <a:moveTo>
                  <a:pt x="1796243" y="3234"/>
                </a:moveTo>
                <a:lnTo>
                  <a:pt x="0" y="0"/>
                </a:lnTo>
                <a:lnTo>
                  <a:pt x="1796243" y="3234"/>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3"/>
          <p:cNvSpPr/>
          <p:nvPr/>
        </p:nvSpPr>
        <p:spPr>
          <a:xfrm>
            <a:off x="7238811" y="6789393"/>
            <a:ext cx="1808943" cy="25399"/>
          </a:xfrm>
          <a:custGeom>
            <a:avLst/>
            <a:gdLst>
              <a:gd name="connsiteX0" fmla="*/ 1802593 w 1808943"/>
              <a:gd name="connsiteY0" fmla="*/ 9584 h 25399"/>
              <a:gd name="connsiteX1" fmla="*/ 6350 w 1808943"/>
              <a:gd name="connsiteY1" fmla="*/ 6350 h 25399"/>
            </a:gdLst>
            <a:ahLst/>
            <a:cxnLst>
              <a:cxn ang="0">
                <a:pos x="connsiteX0" y="connsiteY0"/>
              </a:cxn>
              <a:cxn ang="1">
                <a:pos x="connsiteX1" y="connsiteY1"/>
              </a:cxn>
            </a:cxnLst>
            <a:rect l="l" t="t" r="r" b="b"/>
            <a:pathLst>
              <a:path w="1808943" h="25399">
                <a:moveTo>
                  <a:pt x="1802593" y="9584"/>
                </a:moveTo>
                <a:lnTo>
                  <a:pt x="6350" y="6350"/>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1027" name="Picture 3"/>
          <p:cNvPicPr>
            <a:picLocks noChangeAspect="1" noChangeArrowheads="1"/>
          </p:cNvPicPr>
          <p:nvPr/>
        </p:nvPicPr>
        <p:blipFill>
          <a:blip r:embed="rId2"/>
          <a:srcRect/>
          <a:stretch>
            <a:fillRect/>
          </a:stretch>
        </p:blipFill>
        <p:spPr bwMode="auto">
          <a:xfrm>
            <a:off x="25400" y="190500"/>
            <a:ext cx="228600" cy="838200"/>
          </a:xfrm>
          <a:prstGeom prst="rect">
            <a:avLst/>
          </a:prstGeom>
          <a:noFill/>
        </p:spPr>
      </p:pic>
      <p:pic>
        <p:nvPicPr>
          <p:cNvPr id="11" name="Picture 3"/>
          <p:cNvPicPr>
            <a:picLocks noChangeAspect="1" noChangeArrowheads="1"/>
          </p:cNvPicPr>
          <p:nvPr/>
        </p:nvPicPr>
        <p:blipFill>
          <a:blip r:embed="rId3"/>
          <a:srcRect/>
          <a:stretch>
            <a:fillRect/>
          </a:stretch>
        </p:blipFill>
        <p:spPr bwMode="auto">
          <a:xfrm>
            <a:off x="685800" y="0"/>
            <a:ext cx="1435100" cy="139700"/>
          </a:xfrm>
          <a:prstGeom prst="rect">
            <a:avLst/>
          </a:prstGeom>
          <a:noFill/>
        </p:spPr>
      </p:pic>
      <p:pic>
        <p:nvPicPr>
          <p:cNvPr id="12" name="Picture 3"/>
          <p:cNvPicPr>
            <a:picLocks noChangeAspect="1" noChangeArrowheads="1"/>
          </p:cNvPicPr>
          <p:nvPr/>
        </p:nvPicPr>
        <p:blipFill>
          <a:blip r:embed="rId4"/>
          <a:srcRect/>
          <a:stretch>
            <a:fillRect/>
          </a:stretch>
        </p:blipFill>
        <p:spPr bwMode="auto">
          <a:xfrm>
            <a:off x="7061200" y="5816600"/>
            <a:ext cx="2082800" cy="1041400"/>
          </a:xfrm>
          <a:prstGeom prst="rect">
            <a:avLst/>
          </a:prstGeom>
          <a:noFill/>
        </p:spPr>
      </p:pic>
      <p:pic>
        <p:nvPicPr>
          <p:cNvPr id="13" name="Picture 3"/>
          <p:cNvPicPr>
            <a:picLocks noChangeAspect="1" noChangeArrowheads="1"/>
          </p:cNvPicPr>
          <p:nvPr/>
        </p:nvPicPr>
        <p:blipFill>
          <a:blip r:embed="rId5"/>
          <a:srcRect/>
          <a:stretch>
            <a:fillRect/>
          </a:stretch>
        </p:blipFill>
        <p:spPr bwMode="auto">
          <a:xfrm>
            <a:off x="0" y="0"/>
            <a:ext cx="9144000" cy="6858000"/>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1"/>
            <a:ext cx="9143998" cy="6857998"/>
          </a:xfrm>
          <a:custGeom>
            <a:avLst/>
            <a:gdLst>
              <a:gd name="connsiteX0" fmla="*/ 0 w 9143998"/>
              <a:gd name="connsiteY0" fmla="*/ 0 h 6857998"/>
              <a:gd name="connsiteX1" fmla="*/ 9143998 w 9143998"/>
              <a:gd name="connsiteY1" fmla="*/ 0 h 6857998"/>
              <a:gd name="connsiteX2" fmla="*/ 9143998 w 9143998"/>
              <a:gd name="connsiteY2" fmla="*/ 6857997 h 6857998"/>
              <a:gd name="connsiteX3" fmla="*/ 0 w 9143998"/>
              <a:gd name="connsiteY3" fmla="*/ 6857997 h 6857998"/>
              <a:gd name="connsiteX4" fmla="*/ 0 w 9143998"/>
              <a:gd name="connsiteY4" fmla="*/ 0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0"/>
                </a:moveTo>
                <a:lnTo>
                  <a:pt x="9143998" y="0"/>
                </a:lnTo>
                <a:lnTo>
                  <a:pt x="9143998" y="6857997"/>
                </a:lnTo>
                <a:lnTo>
                  <a:pt x="0" y="6857997"/>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Freeform 3"/>
          <p:cNvSpPr/>
          <p:nvPr/>
        </p:nvSpPr>
        <p:spPr>
          <a:xfrm>
            <a:off x="136964" y="56031"/>
            <a:ext cx="6226" cy="952478"/>
          </a:xfrm>
          <a:custGeom>
            <a:avLst/>
            <a:gdLst>
              <a:gd name="connsiteX0" fmla="*/ 6226 w 6226"/>
              <a:gd name="connsiteY0" fmla="*/ 0 h 952478"/>
              <a:gd name="connsiteX1" fmla="*/ 0 w 6226"/>
              <a:gd name="connsiteY1" fmla="*/ 952478 h 952478"/>
              <a:gd name="connsiteX2" fmla="*/ 6226 w 6226"/>
              <a:gd name="connsiteY2" fmla="*/ 0 h 952478"/>
            </a:gdLst>
            <a:ahLst/>
            <a:cxnLst>
              <a:cxn ang="0">
                <a:pos x="connsiteX0" y="connsiteY0"/>
              </a:cxn>
              <a:cxn ang="1">
                <a:pos x="connsiteX1" y="connsiteY1"/>
              </a:cxn>
              <a:cxn ang="2">
                <a:pos x="connsiteX2" y="connsiteY2"/>
              </a:cxn>
            </a:cxnLst>
            <a:rect l="l" t="t" r="r" b="b"/>
            <a:pathLst>
              <a:path w="6226" h="952478">
                <a:moveTo>
                  <a:pt x="6226" y="0"/>
                </a:moveTo>
                <a:lnTo>
                  <a:pt x="0" y="952478"/>
                </a:lnTo>
                <a:lnTo>
                  <a:pt x="6226" y="0"/>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Freeform 3"/>
          <p:cNvSpPr/>
          <p:nvPr/>
        </p:nvSpPr>
        <p:spPr>
          <a:xfrm>
            <a:off x="130614" y="49681"/>
            <a:ext cx="25399" cy="965177"/>
          </a:xfrm>
          <a:custGeom>
            <a:avLst/>
            <a:gdLst>
              <a:gd name="connsiteX0" fmla="*/ 12576 w 25399"/>
              <a:gd name="connsiteY0" fmla="*/ 6350 h 965177"/>
              <a:gd name="connsiteX1" fmla="*/ 6350 w 25399"/>
              <a:gd name="connsiteY1" fmla="*/ 958827 h 965177"/>
            </a:gdLst>
            <a:ahLst/>
            <a:cxnLst>
              <a:cxn ang="0">
                <a:pos x="connsiteX0" y="connsiteY0"/>
              </a:cxn>
              <a:cxn ang="1">
                <a:pos x="connsiteX1" y="connsiteY1"/>
              </a:cxn>
            </a:cxnLst>
            <a:rect l="l" t="t" r="r" b="b"/>
            <a:pathLst>
              <a:path w="25399" h="965177">
                <a:moveTo>
                  <a:pt x="12576" y="6350"/>
                </a:moveTo>
                <a:lnTo>
                  <a:pt x="6350" y="958827"/>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Freeform 3"/>
          <p:cNvSpPr/>
          <p:nvPr/>
        </p:nvSpPr>
        <p:spPr>
          <a:xfrm>
            <a:off x="139949" y="52796"/>
            <a:ext cx="1796243" cy="3234"/>
          </a:xfrm>
          <a:custGeom>
            <a:avLst/>
            <a:gdLst>
              <a:gd name="connsiteX0" fmla="*/ 0 w 1796243"/>
              <a:gd name="connsiteY0" fmla="*/ 0 h 3234"/>
              <a:gd name="connsiteX1" fmla="*/ 1796243 w 1796243"/>
              <a:gd name="connsiteY1" fmla="*/ 3234 h 3234"/>
              <a:gd name="connsiteX2" fmla="*/ 0 w 1796243"/>
              <a:gd name="connsiteY2" fmla="*/ 0 h 3234"/>
            </a:gdLst>
            <a:ahLst/>
            <a:cxnLst>
              <a:cxn ang="0">
                <a:pos x="connsiteX0" y="connsiteY0"/>
              </a:cxn>
              <a:cxn ang="1">
                <a:pos x="connsiteX1" y="connsiteY1"/>
              </a:cxn>
              <a:cxn ang="2">
                <a:pos x="connsiteX2" y="connsiteY2"/>
              </a:cxn>
            </a:cxnLst>
            <a:rect l="l" t="t" r="r" b="b"/>
            <a:pathLst>
              <a:path w="1796243" h="3234">
                <a:moveTo>
                  <a:pt x="0" y="0"/>
                </a:moveTo>
                <a:lnTo>
                  <a:pt x="1796243" y="3234"/>
                </a:lnTo>
                <a:lnTo>
                  <a:pt x="0" y="0"/>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Freeform 3"/>
          <p:cNvSpPr/>
          <p:nvPr/>
        </p:nvSpPr>
        <p:spPr>
          <a:xfrm>
            <a:off x="133599" y="46446"/>
            <a:ext cx="1808943" cy="25399"/>
          </a:xfrm>
          <a:custGeom>
            <a:avLst/>
            <a:gdLst>
              <a:gd name="connsiteX0" fmla="*/ 6350 w 1808943"/>
              <a:gd name="connsiteY0" fmla="*/ 6350 h 25399"/>
              <a:gd name="connsiteX1" fmla="*/ 1802593 w 1808943"/>
              <a:gd name="connsiteY1" fmla="*/ 9583 h 25399"/>
            </a:gdLst>
            <a:ahLst/>
            <a:cxnLst>
              <a:cxn ang="0">
                <a:pos x="connsiteX0" y="connsiteY0"/>
              </a:cxn>
              <a:cxn ang="1">
                <a:pos x="connsiteX1" y="connsiteY1"/>
              </a:cxn>
            </a:cxnLst>
            <a:rect l="l" t="t" r="r" b="b"/>
            <a:pathLst>
              <a:path w="1808943" h="25399">
                <a:moveTo>
                  <a:pt x="6350" y="6350"/>
                </a:moveTo>
                <a:lnTo>
                  <a:pt x="1802593" y="9583"/>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Freeform 3"/>
          <p:cNvSpPr/>
          <p:nvPr/>
        </p:nvSpPr>
        <p:spPr>
          <a:xfrm>
            <a:off x="9038163" y="5843264"/>
            <a:ext cx="6226" cy="952477"/>
          </a:xfrm>
          <a:custGeom>
            <a:avLst/>
            <a:gdLst>
              <a:gd name="connsiteX0" fmla="*/ 0 w 6226"/>
              <a:gd name="connsiteY0" fmla="*/ 952477 h 952477"/>
              <a:gd name="connsiteX1" fmla="*/ 6226 w 6226"/>
              <a:gd name="connsiteY1" fmla="*/ 0 h 952477"/>
              <a:gd name="connsiteX2" fmla="*/ 0 w 6226"/>
              <a:gd name="connsiteY2" fmla="*/ 952477 h 952477"/>
            </a:gdLst>
            <a:ahLst/>
            <a:cxnLst>
              <a:cxn ang="0">
                <a:pos x="connsiteX0" y="connsiteY0"/>
              </a:cxn>
              <a:cxn ang="1">
                <a:pos x="connsiteX1" y="connsiteY1"/>
              </a:cxn>
              <a:cxn ang="2">
                <a:pos x="connsiteX2" y="connsiteY2"/>
              </a:cxn>
            </a:cxnLst>
            <a:rect l="l" t="t" r="r" b="b"/>
            <a:pathLst>
              <a:path w="6226" h="952477">
                <a:moveTo>
                  <a:pt x="0" y="952477"/>
                </a:moveTo>
                <a:lnTo>
                  <a:pt x="6226" y="0"/>
                </a:lnTo>
                <a:lnTo>
                  <a:pt x="0" y="952477"/>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Freeform 3"/>
          <p:cNvSpPr/>
          <p:nvPr/>
        </p:nvSpPr>
        <p:spPr>
          <a:xfrm>
            <a:off x="9031814" y="5836915"/>
            <a:ext cx="25399" cy="965177"/>
          </a:xfrm>
          <a:custGeom>
            <a:avLst/>
            <a:gdLst>
              <a:gd name="connsiteX0" fmla="*/ 6350 w 25399"/>
              <a:gd name="connsiteY0" fmla="*/ 958827 h 965177"/>
              <a:gd name="connsiteX1" fmla="*/ 12575 w 25399"/>
              <a:gd name="connsiteY1" fmla="*/ 6350 h 965177"/>
            </a:gdLst>
            <a:ahLst/>
            <a:cxnLst>
              <a:cxn ang="0">
                <a:pos x="connsiteX0" y="connsiteY0"/>
              </a:cxn>
              <a:cxn ang="1">
                <a:pos x="connsiteX1" y="connsiteY1"/>
              </a:cxn>
            </a:cxnLst>
            <a:rect l="l" t="t" r="r" b="b"/>
            <a:pathLst>
              <a:path w="25399" h="965177">
                <a:moveTo>
                  <a:pt x="6350" y="958827"/>
                </a:moveTo>
                <a:lnTo>
                  <a:pt x="12575" y="6350"/>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Freeform 3"/>
          <p:cNvSpPr/>
          <p:nvPr/>
        </p:nvSpPr>
        <p:spPr>
          <a:xfrm>
            <a:off x="7245161" y="6795743"/>
            <a:ext cx="1796243" cy="3233"/>
          </a:xfrm>
          <a:custGeom>
            <a:avLst/>
            <a:gdLst>
              <a:gd name="connsiteX0" fmla="*/ 1796243 w 1796243"/>
              <a:gd name="connsiteY0" fmla="*/ 3234 h 3233"/>
              <a:gd name="connsiteX1" fmla="*/ 0 w 1796243"/>
              <a:gd name="connsiteY1" fmla="*/ 0 h 3233"/>
              <a:gd name="connsiteX2" fmla="*/ 1796243 w 1796243"/>
              <a:gd name="connsiteY2" fmla="*/ 3234 h 3233"/>
            </a:gdLst>
            <a:ahLst/>
            <a:cxnLst>
              <a:cxn ang="0">
                <a:pos x="connsiteX0" y="connsiteY0"/>
              </a:cxn>
              <a:cxn ang="1">
                <a:pos x="connsiteX1" y="connsiteY1"/>
              </a:cxn>
              <a:cxn ang="2">
                <a:pos x="connsiteX2" y="connsiteY2"/>
              </a:cxn>
            </a:cxnLst>
            <a:rect l="l" t="t" r="r" b="b"/>
            <a:pathLst>
              <a:path w="1796243" h="3233">
                <a:moveTo>
                  <a:pt x="1796243" y="3234"/>
                </a:moveTo>
                <a:lnTo>
                  <a:pt x="0" y="0"/>
                </a:lnTo>
                <a:lnTo>
                  <a:pt x="1796243" y="3234"/>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3"/>
          <p:cNvSpPr/>
          <p:nvPr/>
        </p:nvSpPr>
        <p:spPr>
          <a:xfrm>
            <a:off x="7238811" y="6789393"/>
            <a:ext cx="1808943" cy="25399"/>
          </a:xfrm>
          <a:custGeom>
            <a:avLst/>
            <a:gdLst>
              <a:gd name="connsiteX0" fmla="*/ 1802593 w 1808943"/>
              <a:gd name="connsiteY0" fmla="*/ 9584 h 25399"/>
              <a:gd name="connsiteX1" fmla="*/ 6350 w 1808943"/>
              <a:gd name="connsiteY1" fmla="*/ 6350 h 25399"/>
            </a:gdLst>
            <a:ahLst/>
            <a:cxnLst>
              <a:cxn ang="0">
                <a:pos x="connsiteX0" y="connsiteY0"/>
              </a:cxn>
              <a:cxn ang="1">
                <a:pos x="connsiteX1" y="connsiteY1"/>
              </a:cxn>
            </a:cxnLst>
            <a:rect l="l" t="t" r="r" b="b"/>
            <a:pathLst>
              <a:path w="1808943" h="25399">
                <a:moveTo>
                  <a:pt x="1802593" y="9584"/>
                </a:moveTo>
                <a:lnTo>
                  <a:pt x="6350" y="6350"/>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2" name="Freeform 3"/>
          <p:cNvSpPr/>
          <p:nvPr/>
        </p:nvSpPr>
        <p:spPr>
          <a:xfrm>
            <a:off x="4193956" y="2969949"/>
            <a:ext cx="2313257" cy="2313257"/>
          </a:xfrm>
          <a:custGeom>
            <a:avLst/>
            <a:gdLst>
              <a:gd name="connsiteX0" fmla="*/ 0 w 2313257"/>
              <a:gd name="connsiteY0" fmla="*/ 2133237 h 2313257"/>
              <a:gd name="connsiteX1" fmla="*/ 45005 w 2313257"/>
              <a:gd name="connsiteY1" fmla="*/ 2178241 h 2313257"/>
              <a:gd name="connsiteX2" fmla="*/ 2223246 w 2313257"/>
              <a:gd name="connsiteY2" fmla="*/ 0 h 2313257"/>
              <a:gd name="connsiteX3" fmla="*/ 2313257 w 2313257"/>
              <a:gd name="connsiteY3" fmla="*/ 90010 h 2313257"/>
              <a:gd name="connsiteX4" fmla="*/ 135015 w 2313257"/>
              <a:gd name="connsiteY4" fmla="*/ 2268251 h 2313257"/>
              <a:gd name="connsiteX5" fmla="*/ 180020 w 2313257"/>
              <a:gd name="connsiteY5" fmla="*/ 2313256 h 2313257"/>
              <a:gd name="connsiteX6" fmla="*/ 0 w 2313257"/>
              <a:gd name="connsiteY6" fmla="*/ 2313256 h 2313257"/>
              <a:gd name="connsiteX7" fmla="*/ 0 w 2313257"/>
              <a:gd name="connsiteY7" fmla="*/ 2133237 h 2313257"/>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Lst>
            <a:rect l="l" t="t" r="r" b="b"/>
            <a:pathLst>
              <a:path w="2313257" h="2313257">
                <a:moveTo>
                  <a:pt x="0" y="2133237"/>
                </a:moveTo>
                <a:lnTo>
                  <a:pt x="45005" y="2178241"/>
                </a:lnTo>
                <a:lnTo>
                  <a:pt x="2223246" y="0"/>
                </a:lnTo>
                <a:lnTo>
                  <a:pt x="2313257" y="90010"/>
                </a:lnTo>
                <a:lnTo>
                  <a:pt x="135015" y="2268251"/>
                </a:lnTo>
                <a:lnTo>
                  <a:pt x="180020" y="2313256"/>
                </a:lnTo>
                <a:lnTo>
                  <a:pt x="0" y="2313256"/>
                </a:lnTo>
                <a:lnTo>
                  <a:pt x="0" y="2133237"/>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7" name="Picture 3"/>
          <p:cNvPicPr>
            <a:picLocks noChangeAspect="1" noChangeArrowheads="1"/>
          </p:cNvPicPr>
          <p:nvPr/>
        </p:nvPicPr>
        <p:blipFill>
          <a:blip r:embed="rId2"/>
          <a:srcRect/>
          <a:stretch>
            <a:fillRect/>
          </a:stretch>
        </p:blipFill>
        <p:spPr bwMode="auto">
          <a:xfrm>
            <a:off x="25400" y="190500"/>
            <a:ext cx="228600" cy="838200"/>
          </a:xfrm>
          <a:prstGeom prst="rect">
            <a:avLst/>
          </a:prstGeom>
          <a:noFill/>
        </p:spPr>
      </p:pic>
      <p:pic>
        <p:nvPicPr>
          <p:cNvPr id="13" name="Picture 3"/>
          <p:cNvPicPr>
            <a:picLocks noChangeAspect="1" noChangeArrowheads="1"/>
          </p:cNvPicPr>
          <p:nvPr/>
        </p:nvPicPr>
        <p:blipFill>
          <a:blip r:embed="rId3"/>
          <a:srcRect/>
          <a:stretch>
            <a:fillRect/>
          </a:stretch>
        </p:blipFill>
        <p:spPr bwMode="auto">
          <a:xfrm>
            <a:off x="685800" y="0"/>
            <a:ext cx="1435100" cy="139700"/>
          </a:xfrm>
          <a:prstGeom prst="rect">
            <a:avLst/>
          </a:prstGeom>
          <a:noFill/>
        </p:spPr>
      </p:pic>
      <p:pic>
        <p:nvPicPr>
          <p:cNvPr id="14" name="Picture 3"/>
          <p:cNvPicPr>
            <a:picLocks noChangeAspect="1" noChangeArrowheads="1"/>
          </p:cNvPicPr>
          <p:nvPr/>
        </p:nvPicPr>
        <p:blipFill>
          <a:blip r:embed="rId4"/>
          <a:srcRect/>
          <a:stretch>
            <a:fillRect/>
          </a:stretch>
        </p:blipFill>
        <p:spPr bwMode="auto">
          <a:xfrm>
            <a:off x="3746500" y="101600"/>
            <a:ext cx="5397500" cy="2984500"/>
          </a:xfrm>
          <a:prstGeom prst="rect">
            <a:avLst/>
          </a:prstGeom>
          <a:noFill/>
        </p:spPr>
      </p:pic>
      <p:pic>
        <p:nvPicPr>
          <p:cNvPr id="15" name="Picture 3"/>
          <p:cNvPicPr>
            <a:picLocks noChangeAspect="1" noChangeArrowheads="1"/>
          </p:cNvPicPr>
          <p:nvPr/>
        </p:nvPicPr>
        <p:blipFill>
          <a:blip r:embed="rId5"/>
          <a:srcRect/>
          <a:stretch>
            <a:fillRect/>
          </a:stretch>
        </p:blipFill>
        <p:spPr bwMode="auto">
          <a:xfrm>
            <a:off x="241300" y="3238500"/>
            <a:ext cx="8902700" cy="3619500"/>
          </a:xfrm>
          <a:prstGeom prst="rect">
            <a:avLst/>
          </a:prstGeom>
          <a:noFill/>
        </p:spPr>
      </p:pic>
      <p:sp>
        <p:nvSpPr>
          <p:cNvPr id="2" name="TextBox 1"/>
          <p:cNvSpPr txBox="1"/>
          <p:nvPr/>
        </p:nvSpPr>
        <p:spPr>
          <a:xfrm>
            <a:off x="393700" y="139700"/>
            <a:ext cx="2438400" cy="647700"/>
          </a:xfrm>
          <a:prstGeom prst="rect">
            <a:avLst/>
          </a:prstGeom>
          <a:noFill/>
        </p:spPr>
        <p:txBody>
          <a:bodyPr wrap="none" lIns="0" tIns="0" rIns="0" rtlCol="0">
            <a:spAutoFit/>
          </a:bodyPr>
          <a:lstStyle/>
          <a:p>
            <a:pPr>
              <a:lnSpc>
                <a:spcPts val="5100"/>
              </a:lnSpc>
              <a:tabLst/>
            </a:pPr>
            <a:r>
              <a:rPr lang="en-US" altLang="zh-CN" sz="4200" b="1" dirty="0" smtClean="0">
                <a:solidFill>
                  <a:srgbClr val="FFFFFF"/>
                </a:solidFill>
                <a:latin typeface="Times New Roman" pitchFamily="18" charset="0"/>
                <a:cs typeface="Times New Roman" pitchFamily="18" charset="0"/>
              </a:rPr>
              <a:t>LHAASO</a:t>
            </a:r>
          </a:p>
        </p:txBody>
      </p:sp>
      <p:sp>
        <p:nvSpPr>
          <p:cNvPr id="16" name="TextBox 1"/>
          <p:cNvSpPr txBox="1"/>
          <p:nvPr/>
        </p:nvSpPr>
        <p:spPr>
          <a:xfrm>
            <a:off x="431800" y="1054100"/>
            <a:ext cx="2959100" cy="711200"/>
          </a:xfrm>
          <a:prstGeom prst="rect">
            <a:avLst/>
          </a:prstGeom>
          <a:noFill/>
        </p:spPr>
        <p:txBody>
          <a:bodyPr wrap="none" lIns="0" tIns="0" rIns="0" rtlCol="0">
            <a:spAutoFit/>
          </a:bodyPr>
          <a:lstStyle/>
          <a:p>
            <a:pPr>
              <a:lnSpc>
                <a:spcPts val="2800"/>
              </a:lnSpc>
              <a:tabLst/>
            </a:pPr>
            <a:r>
              <a:rPr lang="en-US" altLang="zh-CN" sz="2400" dirty="0" smtClean="0">
                <a:solidFill>
                  <a:srgbClr val="FFFFFF"/>
                </a:solidFill>
                <a:latin typeface="Tahoma" pitchFamily="18" charset="0"/>
                <a:cs typeface="Tahoma" pitchFamily="18" charset="0"/>
              </a:rPr>
              <a:t>Gamma-ray</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ahoma" pitchFamily="18" charset="0"/>
                <a:cs typeface="Tahoma" pitchFamily="18" charset="0"/>
              </a:rPr>
              <a:t>surveys</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ahoma" pitchFamily="18" charset="0"/>
                <a:cs typeface="Tahoma" pitchFamily="18" charset="0"/>
              </a:rPr>
              <a:t>&amp;</a:t>
            </a:r>
          </a:p>
          <a:p>
            <a:pPr>
              <a:lnSpc>
                <a:spcPts val="2800"/>
              </a:lnSpc>
              <a:tabLst/>
            </a:pPr>
            <a:r>
              <a:rPr lang="en-US" altLang="zh-CN" sz="2400" dirty="0" smtClean="0">
                <a:solidFill>
                  <a:srgbClr val="FFFFFF"/>
                </a:solidFill>
                <a:latin typeface="Tahoma" pitchFamily="18" charset="0"/>
                <a:cs typeface="Tahoma" pitchFamily="18" charset="0"/>
              </a:rPr>
              <a:t>Cosmic</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ahoma" pitchFamily="18" charset="0"/>
                <a:cs typeface="Tahoma" pitchFamily="18" charset="0"/>
              </a:rPr>
              <a:t>ray</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ahoma" pitchFamily="18" charset="0"/>
                <a:cs typeface="Tahoma" pitchFamily="18" charset="0"/>
              </a:rPr>
              <a:t>studies</a:t>
            </a:r>
          </a:p>
        </p:txBody>
      </p:sp>
      <p:sp>
        <p:nvSpPr>
          <p:cNvPr id="17" name="TextBox 1"/>
          <p:cNvSpPr txBox="1"/>
          <p:nvPr/>
        </p:nvSpPr>
        <p:spPr>
          <a:xfrm>
            <a:off x="431800" y="2044700"/>
            <a:ext cx="4000500" cy="355600"/>
          </a:xfrm>
          <a:prstGeom prst="rect">
            <a:avLst/>
          </a:prstGeom>
          <a:noFill/>
        </p:spPr>
        <p:txBody>
          <a:bodyPr wrap="none" lIns="0" tIns="0" rIns="0" rtlCol="0">
            <a:spAutoFit/>
          </a:bodyPr>
          <a:lstStyle/>
          <a:p>
            <a:pPr>
              <a:lnSpc>
                <a:spcPts val="2800"/>
              </a:lnSpc>
              <a:tabLst/>
            </a:pPr>
            <a:r>
              <a:rPr lang="en-US" altLang="zh-CN" sz="2400" dirty="0" smtClean="0">
                <a:solidFill>
                  <a:srgbClr val="FFFFFF"/>
                </a:solidFill>
                <a:latin typeface="Tahoma" pitchFamily="18" charset="0"/>
                <a:cs typeface="Tahoma" pitchFamily="18" charset="0"/>
              </a:rPr>
              <a:t>90k</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ahoma" pitchFamily="18" charset="0"/>
                <a:cs typeface="Tahoma" pitchFamily="18" charset="0"/>
              </a:rPr>
              <a:t>m</a:t>
            </a:r>
            <a:r>
              <a:rPr lang="en-US" altLang="zh-CN" sz="1600" dirty="0" smtClean="0">
                <a:solidFill>
                  <a:srgbClr val="FFFFFF"/>
                </a:solidFill>
                <a:latin typeface="Tahoma" pitchFamily="18" charset="0"/>
                <a:cs typeface="Tahoma" pitchFamily="18" charset="0"/>
              </a:rPr>
              <a:t>2</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ahoma" pitchFamily="18" charset="0"/>
                <a:cs typeface="Tahoma" pitchFamily="18" charset="0"/>
              </a:rPr>
              <a:t>Water</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ahoma" pitchFamily="18" charset="0"/>
                <a:cs typeface="Tahoma" pitchFamily="18" charset="0"/>
              </a:rPr>
              <a:t>Cherenkov</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ahoma" pitchFamily="18" charset="0"/>
                <a:cs typeface="Tahoma" pitchFamily="18" charset="0"/>
              </a:rPr>
              <a:t>dets</a:t>
            </a:r>
          </a:p>
        </p:txBody>
      </p:sp>
      <p:sp>
        <p:nvSpPr>
          <p:cNvPr id="18" name="TextBox 1"/>
          <p:cNvSpPr txBox="1"/>
          <p:nvPr/>
        </p:nvSpPr>
        <p:spPr>
          <a:xfrm>
            <a:off x="431800" y="2425700"/>
            <a:ext cx="4470400" cy="711200"/>
          </a:xfrm>
          <a:prstGeom prst="rect">
            <a:avLst/>
          </a:prstGeom>
          <a:noFill/>
        </p:spPr>
        <p:txBody>
          <a:bodyPr wrap="none" lIns="0" tIns="0" rIns="0" rtlCol="0">
            <a:spAutoFit/>
          </a:bodyPr>
          <a:lstStyle/>
          <a:p>
            <a:pPr>
              <a:lnSpc>
                <a:spcPts val="2800"/>
              </a:lnSpc>
              <a:tabLst/>
            </a:pPr>
            <a:r>
              <a:rPr lang="en-US" altLang="zh-CN" sz="2400" dirty="0" smtClean="0">
                <a:solidFill>
                  <a:srgbClr val="FFFFFF"/>
                </a:solidFill>
                <a:latin typeface="Tahoma" pitchFamily="18" charset="0"/>
                <a:cs typeface="Tahoma" pitchFamily="18" charset="0"/>
              </a:rPr>
              <a:t>1</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ahoma" pitchFamily="18" charset="0"/>
                <a:cs typeface="Tahoma" pitchFamily="18" charset="0"/>
              </a:rPr>
              <a:t>km</a:t>
            </a:r>
            <a:r>
              <a:rPr lang="en-US" altLang="zh-CN" sz="1600" dirty="0" smtClean="0">
                <a:solidFill>
                  <a:srgbClr val="FFFFFF"/>
                </a:solidFill>
                <a:latin typeface="Tahoma" pitchFamily="18" charset="0"/>
                <a:cs typeface="Tahoma" pitchFamily="18" charset="0"/>
              </a:rPr>
              <a:t>2</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ahoma" pitchFamily="18" charset="0"/>
                <a:cs typeface="Tahoma" pitchFamily="18" charset="0"/>
              </a:rPr>
              <a:t>Surface</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ahoma" pitchFamily="18" charset="0"/>
                <a:cs typeface="Tahoma" pitchFamily="18" charset="0"/>
              </a:rPr>
              <a:t>EAS</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ahoma" pitchFamily="18" charset="0"/>
                <a:cs typeface="Tahoma" pitchFamily="18" charset="0"/>
              </a:rPr>
              <a:t>detector</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ahoma" pitchFamily="18" charset="0"/>
                <a:cs typeface="Tahoma" pitchFamily="18" charset="0"/>
              </a:rPr>
              <a:t>array</a:t>
            </a:r>
          </a:p>
          <a:p>
            <a:pPr>
              <a:lnSpc>
                <a:spcPts val="2800"/>
              </a:lnSpc>
              <a:tabLst/>
            </a:pPr>
            <a:r>
              <a:rPr lang="en-US" altLang="zh-CN" sz="2400" dirty="0" smtClean="0">
                <a:solidFill>
                  <a:srgbClr val="FFFFFF"/>
                </a:solidFill>
                <a:latin typeface="Tahoma" pitchFamily="18" charset="0"/>
                <a:cs typeface="Tahoma" pitchFamily="18" charset="0"/>
              </a:rPr>
              <a:t>++</a:t>
            </a:r>
          </a:p>
        </p:txBody>
      </p:sp>
    </p:spTree>
    <p:extLst>
      <p:ext uri="{BB962C8B-B14F-4D97-AF65-F5344CB8AC3E}">
        <p14:creationId xmlns:p14="http://schemas.microsoft.com/office/powerpoint/2010/main" val="450688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609600"/>
            <a:ext cx="7620000" cy="5410200"/>
          </a:xfrm>
          <a:noFill/>
        </p:spPr>
        <p:txBody>
          <a:bodyPr>
            <a:normAutofit fontScale="92500" lnSpcReduction="10000"/>
          </a:bodyPr>
          <a:lstStyle/>
          <a:p>
            <a:pPr marL="0" indent="0" algn="ctr">
              <a:buNone/>
            </a:pPr>
            <a:endParaRPr lang="en-GB" dirty="0" smtClean="0"/>
          </a:p>
          <a:p>
            <a:pPr>
              <a:buFontTx/>
              <a:buChar char="•"/>
            </a:pPr>
            <a:r>
              <a:rPr lang="en-GB" dirty="0" smtClean="0"/>
              <a:t>2015 International year of Light -&gt; VHE gamma rays = highest-energy light</a:t>
            </a:r>
          </a:p>
          <a:p>
            <a:pPr>
              <a:buFontTx/>
              <a:buChar char="•"/>
            </a:pPr>
            <a:endParaRPr lang="en-GB" dirty="0" smtClean="0"/>
          </a:p>
          <a:p>
            <a:pPr>
              <a:buFontTx/>
              <a:buChar char="•"/>
            </a:pPr>
            <a:r>
              <a:rPr lang="en-GB" dirty="0" smtClean="0"/>
              <a:t>2015 may be the year in which Spain “conquers” CTA North…</a:t>
            </a:r>
          </a:p>
          <a:p>
            <a:pPr marL="0" indent="0">
              <a:buNone/>
            </a:pPr>
            <a:endParaRPr lang="en-GB" dirty="0"/>
          </a:p>
          <a:p>
            <a:pPr marL="0" indent="0">
              <a:buNone/>
            </a:pPr>
            <a:r>
              <a:rPr lang="en-GB" dirty="0" smtClean="0"/>
              <a:t>I’m probably the culprit of the excitation about VHE gamma astronomy in Spain:</a:t>
            </a:r>
          </a:p>
          <a:p>
            <a:pPr marL="0" indent="0">
              <a:buNone/>
            </a:pPr>
            <a:endParaRPr lang="en-GB" dirty="0"/>
          </a:p>
          <a:p>
            <a:pPr marL="0" indent="0">
              <a:buNone/>
            </a:pPr>
            <a:r>
              <a:rPr lang="en-GB" dirty="0" smtClean="0"/>
              <a:t>Let me provide the arguments for my defence…</a:t>
            </a:r>
          </a:p>
        </p:txBody>
      </p:sp>
    </p:spTree>
    <p:extLst>
      <p:ext uri="{BB962C8B-B14F-4D97-AF65-F5344CB8AC3E}">
        <p14:creationId xmlns:p14="http://schemas.microsoft.com/office/powerpoint/2010/main" val="30005499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1"/>
            <a:ext cx="9143998" cy="6857998"/>
          </a:xfrm>
          <a:custGeom>
            <a:avLst/>
            <a:gdLst>
              <a:gd name="connsiteX0" fmla="*/ 0 w 9143998"/>
              <a:gd name="connsiteY0" fmla="*/ 0 h 6857998"/>
              <a:gd name="connsiteX1" fmla="*/ 9143998 w 9143998"/>
              <a:gd name="connsiteY1" fmla="*/ 0 h 6857998"/>
              <a:gd name="connsiteX2" fmla="*/ 9143998 w 9143998"/>
              <a:gd name="connsiteY2" fmla="*/ 6857997 h 6857998"/>
              <a:gd name="connsiteX3" fmla="*/ 0 w 9143998"/>
              <a:gd name="connsiteY3" fmla="*/ 6857997 h 6857998"/>
              <a:gd name="connsiteX4" fmla="*/ 0 w 9143998"/>
              <a:gd name="connsiteY4" fmla="*/ 0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0"/>
                </a:moveTo>
                <a:lnTo>
                  <a:pt x="9143998" y="0"/>
                </a:lnTo>
                <a:lnTo>
                  <a:pt x="9143998" y="6857997"/>
                </a:lnTo>
                <a:lnTo>
                  <a:pt x="0" y="6857997"/>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Freeform 3"/>
          <p:cNvSpPr/>
          <p:nvPr/>
        </p:nvSpPr>
        <p:spPr>
          <a:xfrm>
            <a:off x="136964" y="56031"/>
            <a:ext cx="6226" cy="952478"/>
          </a:xfrm>
          <a:custGeom>
            <a:avLst/>
            <a:gdLst>
              <a:gd name="connsiteX0" fmla="*/ 6226 w 6226"/>
              <a:gd name="connsiteY0" fmla="*/ 0 h 952478"/>
              <a:gd name="connsiteX1" fmla="*/ 0 w 6226"/>
              <a:gd name="connsiteY1" fmla="*/ 952478 h 952478"/>
              <a:gd name="connsiteX2" fmla="*/ 6226 w 6226"/>
              <a:gd name="connsiteY2" fmla="*/ 0 h 952478"/>
            </a:gdLst>
            <a:ahLst/>
            <a:cxnLst>
              <a:cxn ang="0">
                <a:pos x="connsiteX0" y="connsiteY0"/>
              </a:cxn>
              <a:cxn ang="1">
                <a:pos x="connsiteX1" y="connsiteY1"/>
              </a:cxn>
              <a:cxn ang="2">
                <a:pos x="connsiteX2" y="connsiteY2"/>
              </a:cxn>
            </a:cxnLst>
            <a:rect l="l" t="t" r="r" b="b"/>
            <a:pathLst>
              <a:path w="6226" h="952478">
                <a:moveTo>
                  <a:pt x="6226" y="0"/>
                </a:moveTo>
                <a:lnTo>
                  <a:pt x="0" y="952478"/>
                </a:lnTo>
                <a:lnTo>
                  <a:pt x="6226" y="0"/>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Freeform 3"/>
          <p:cNvSpPr/>
          <p:nvPr/>
        </p:nvSpPr>
        <p:spPr>
          <a:xfrm>
            <a:off x="130614" y="49681"/>
            <a:ext cx="25399" cy="965177"/>
          </a:xfrm>
          <a:custGeom>
            <a:avLst/>
            <a:gdLst>
              <a:gd name="connsiteX0" fmla="*/ 12576 w 25399"/>
              <a:gd name="connsiteY0" fmla="*/ 6350 h 965177"/>
              <a:gd name="connsiteX1" fmla="*/ 6350 w 25399"/>
              <a:gd name="connsiteY1" fmla="*/ 958827 h 965177"/>
            </a:gdLst>
            <a:ahLst/>
            <a:cxnLst>
              <a:cxn ang="0">
                <a:pos x="connsiteX0" y="connsiteY0"/>
              </a:cxn>
              <a:cxn ang="1">
                <a:pos x="connsiteX1" y="connsiteY1"/>
              </a:cxn>
            </a:cxnLst>
            <a:rect l="l" t="t" r="r" b="b"/>
            <a:pathLst>
              <a:path w="25399" h="965177">
                <a:moveTo>
                  <a:pt x="12576" y="6350"/>
                </a:moveTo>
                <a:lnTo>
                  <a:pt x="6350" y="958827"/>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Freeform 3"/>
          <p:cNvSpPr/>
          <p:nvPr/>
        </p:nvSpPr>
        <p:spPr>
          <a:xfrm>
            <a:off x="139949" y="52796"/>
            <a:ext cx="1796243" cy="3234"/>
          </a:xfrm>
          <a:custGeom>
            <a:avLst/>
            <a:gdLst>
              <a:gd name="connsiteX0" fmla="*/ 0 w 1796243"/>
              <a:gd name="connsiteY0" fmla="*/ 0 h 3234"/>
              <a:gd name="connsiteX1" fmla="*/ 1796243 w 1796243"/>
              <a:gd name="connsiteY1" fmla="*/ 3234 h 3234"/>
              <a:gd name="connsiteX2" fmla="*/ 0 w 1796243"/>
              <a:gd name="connsiteY2" fmla="*/ 0 h 3234"/>
            </a:gdLst>
            <a:ahLst/>
            <a:cxnLst>
              <a:cxn ang="0">
                <a:pos x="connsiteX0" y="connsiteY0"/>
              </a:cxn>
              <a:cxn ang="1">
                <a:pos x="connsiteX1" y="connsiteY1"/>
              </a:cxn>
              <a:cxn ang="2">
                <a:pos x="connsiteX2" y="connsiteY2"/>
              </a:cxn>
            </a:cxnLst>
            <a:rect l="l" t="t" r="r" b="b"/>
            <a:pathLst>
              <a:path w="1796243" h="3234">
                <a:moveTo>
                  <a:pt x="0" y="0"/>
                </a:moveTo>
                <a:lnTo>
                  <a:pt x="1796243" y="3234"/>
                </a:lnTo>
                <a:lnTo>
                  <a:pt x="0" y="0"/>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Freeform 3"/>
          <p:cNvSpPr/>
          <p:nvPr/>
        </p:nvSpPr>
        <p:spPr>
          <a:xfrm>
            <a:off x="133599" y="46446"/>
            <a:ext cx="1808943" cy="25399"/>
          </a:xfrm>
          <a:custGeom>
            <a:avLst/>
            <a:gdLst>
              <a:gd name="connsiteX0" fmla="*/ 6350 w 1808943"/>
              <a:gd name="connsiteY0" fmla="*/ 6350 h 25399"/>
              <a:gd name="connsiteX1" fmla="*/ 1802593 w 1808943"/>
              <a:gd name="connsiteY1" fmla="*/ 9583 h 25399"/>
            </a:gdLst>
            <a:ahLst/>
            <a:cxnLst>
              <a:cxn ang="0">
                <a:pos x="connsiteX0" y="connsiteY0"/>
              </a:cxn>
              <a:cxn ang="1">
                <a:pos x="connsiteX1" y="connsiteY1"/>
              </a:cxn>
            </a:cxnLst>
            <a:rect l="l" t="t" r="r" b="b"/>
            <a:pathLst>
              <a:path w="1808943" h="25399">
                <a:moveTo>
                  <a:pt x="6350" y="6350"/>
                </a:moveTo>
                <a:lnTo>
                  <a:pt x="1802593" y="9583"/>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Freeform 3"/>
          <p:cNvSpPr/>
          <p:nvPr/>
        </p:nvSpPr>
        <p:spPr>
          <a:xfrm>
            <a:off x="9038163" y="5843264"/>
            <a:ext cx="6226" cy="952477"/>
          </a:xfrm>
          <a:custGeom>
            <a:avLst/>
            <a:gdLst>
              <a:gd name="connsiteX0" fmla="*/ 0 w 6226"/>
              <a:gd name="connsiteY0" fmla="*/ 952477 h 952477"/>
              <a:gd name="connsiteX1" fmla="*/ 6226 w 6226"/>
              <a:gd name="connsiteY1" fmla="*/ 0 h 952477"/>
              <a:gd name="connsiteX2" fmla="*/ 0 w 6226"/>
              <a:gd name="connsiteY2" fmla="*/ 952477 h 952477"/>
            </a:gdLst>
            <a:ahLst/>
            <a:cxnLst>
              <a:cxn ang="0">
                <a:pos x="connsiteX0" y="connsiteY0"/>
              </a:cxn>
              <a:cxn ang="1">
                <a:pos x="connsiteX1" y="connsiteY1"/>
              </a:cxn>
              <a:cxn ang="2">
                <a:pos x="connsiteX2" y="connsiteY2"/>
              </a:cxn>
            </a:cxnLst>
            <a:rect l="l" t="t" r="r" b="b"/>
            <a:pathLst>
              <a:path w="6226" h="952477">
                <a:moveTo>
                  <a:pt x="0" y="952477"/>
                </a:moveTo>
                <a:lnTo>
                  <a:pt x="6226" y="0"/>
                </a:lnTo>
                <a:lnTo>
                  <a:pt x="0" y="952477"/>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Freeform 3"/>
          <p:cNvSpPr/>
          <p:nvPr/>
        </p:nvSpPr>
        <p:spPr>
          <a:xfrm>
            <a:off x="9031814" y="5836915"/>
            <a:ext cx="25399" cy="965177"/>
          </a:xfrm>
          <a:custGeom>
            <a:avLst/>
            <a:gdLst>
              <a:gd name="connsiteX0" fmla="*/ 6350 w 25399"/>
              <a:gd name="connsiteY0" fmla="*/ 958827 h 965177"/>
              <a:gd name="connsiteX1" fmla="*/ 12575 w 25399"/>
              <a:gd name="connsiteY1" fmla="*/ 6350 h 965177"/>
            </a:gdLst>
            <a:ahLst/>
            <a:cxnLst>
              <a:cxn ang="0">
                <a:pos x="connsiteX0" y="connsiteY0"/>
              </a:cxn>
              <a:cxn ang="1">
                <a:pos x="connsiteX1" y="connsiteY1"/>
              </a:cxn>
            </a:cxnLst>
            <a:rect l="l" t="t" r="r" b="b"/>
            <a:pathLst>
              <a:path w="25399" h="965177">
                <a:moveTo>
                  <a:pt x="6350" y="958827"/>
                </a:moveTo>
                <a:lnTo>
                  <a:pt x="12575" y="6350"/>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Freeform 3"/>
          <p:cNvSpPr/>
          <p:nvPr/>
        </p:nvSpPr>
        <p:spPr>
          <a:xfrm>
            <a:off x="7245161" y="6795743"/>
            <a:ext cx="1796243" cy="3233"/>
          </a:xfrm>
          <a:custGeom>
            <a:avLst/>
            <a:gdLst>
              <a:gd name="connsiteX0" fmla="*/ 1796243 w 1796243"/>
              <a:gd name="connsiteY0" fmla="*/ 3234 h 3233"/>
              <a:gd name="connsiteX1" fmla="*/ 0 w 1796243"/>
              <a:gd name="connsiteY1" fmla="*/ 0 h 3233"/>
              <a:gd name="connsiteX2" fmla="*/ 1796243 w 1796243"/>
              <a:gd name="connsiteY2" fmla="*/ 3234 h 3233"/>
            </a:gdLst>
            <a:ahLst/>
            <a:cxnLst>
              <a:cxn ang="0">
                <a:pos x="connsiteX0" y="connsiteY0"/>
              </a:cxn>
              <a:cxn ang="1">
                <a:pos x="connsiteX1" y="connsiteY1"/>
              </a:cxn>
              <a:cxn ang="2">
                <a:pos x="connsiteX2" y="connsiteY2"/>
              </a:cxn>
            </a:cxnLst>
            <a:rect l="l" t="t" r="r" b="b"/>
            <a:pathLst>
              <a:path w="1796243" h="3233">
                <a:moveTo>
                  <a:pt x="1796243" y="3234"/>
                </a:moveTo>
                <a:lnTo>
                  <a:pt x="0" y="0"/>
                </a:lnTo>
                <a:lnTo>
                  <a:pt x="1796243" y="3234"/>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3"/>
          <p:cNvSpPr/>
          <p:nvPr/>
        </p:nvSpPr>
        <p:spPr>
          <a:xfrm>
            <a:off x="7238811" y="6789393"/>
            <a:ext cx="1808943" cy="25399"/>
          </a:xfrm>
          <a:custGeom>
            <a:avLst/>
            <a:gdLst>
              <a:gd name="connsiteX0" fmla="*/ 1802593 w 1808943"/>
              <a:gd name="connsiteY0" fmla="*/ 9584 h 25399"/>
              <a:gd name="connsiteX1" fmla="*/ 6350 w 1808943"/>
              <a:gd name="connsiteY1" fmla="*/ 6350 h 25399"/>
            </a:gdLst>
            <a:ahLst/>
            <a:cxnLst>
              <a:cxn ang="0">
                <a:pos x="connsiteX0" y="connsiteY0"/>
              </a:cxn>
              <a:cxn ang="1">
                <a:pos x="connsiteX1" y="connsiteY1"/>
              </a:cxn>
            </a:cxnLst>
            <a:rect l="l" t="t" r="r" b="b"/>
            <a:pathLst>
              <a:path w="1808943" h="25399">
                <a:moveTo>
                  <a:pt x="1802593" y="9584"/>
                </a:moveTo>
                <a:lnTo>
                  <a:pt x="6350" y="6350"/>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2" name="Freeform 3"/>
          <p:cNvSpPr/>
          <p:nvPr/>
        </p:nvSpPr>
        <p:spPr>
          <a:xfrm>
            <a:off x="5981913" y="1001433"/>
            <a:ext cx="611361" cy="602743"/>
          </a:xfrm>
          <a:custGeom>
            <a:avLst/>
            <a:gdLst>
              <a:gd name="connsiteX0" fmla="*/ 0 w 611361"/>
              <a:gd name="connsiteY0" fmla="*/ 150945 h 602743"/>
              <a:gd name="connsiteX1" fmla="*/ 464563 w 611361"/>
              <a:gd name="connsiteY1" fmla="*/ 0 h 602743"/>
              <a:gd name="connsiteX2" fmla="*/ 611361 w 611361"/>
              <a:gd name="connsiteY2" fmla="*/ 451797 h 602743"/>
              <a:gd name="connsiteX3" fmla="*/ 146798 w 611361"/>
              <a:gd name="connsiteY3" fmla="*/ 602743 h 602743"/>
              <a:gd name="connsiteX4" fmla="*/ 0 w 611361"/>
              <a:gd name="connsiteY4" fmla="*/ 150945 h 60274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611361" h="602743">
                <a:moveTo>
                  <a:pt x="0" y="150945"/>
                </a:moveTo>
                <a:lnTo>
                  <a:pt x="464563" y="0"/>
                </a:lnTo>
                <a:lnTo>
                  <a:pt x="611361" y="451797"/>
                </a:lnTo>
                <a:lnTo>
                  <a:pt x="146798" y="602743"/>
                </a:lnTo>
                <a:lnTo>
                  <a:pt x="0" y="150945"/>
                </a:lnTo>
              </a:path>
            </a:pathLst>
          </a:custGeom>
          <a:solidFill>
            <a:srgbClr val="79E4C9">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reeform 3"/>
          <p:cNvSpPr/>
          <p:nvPr/>
        </p:nvSpPr>
        <p:spPr>
          <a:xfrm>
            <a:off x="5969213" y="988732"/>
            <a:ext cx="636761" cy="628143"/>
          </a:xfrm>
          <a:custGeom>
            <a:avLst/>
            <a:gdLst>
              <a:gd name="connsiteX0" fmla="*/ 12700 w 636761"/>
              <a:gd name="connsiteY0" fmla="*/ 163646 h 628143"/>
              <a:gd name="connsiteX1" fmla="*/ 477264 w 636761"/>
              <a:gd name="connsiteY1" fmla="*/ 12700 h 628143"/>
              <a:gd name="connsiteX2" fmla="*/ 624061 w 636761"/>
              <a:gd name="connsiteY2" fmla="*/ 464497 h 628143"/>
              <a:gd name="connsiteX3" fmla="*/ 159498 w 636761"/>
              <a:gd name="connsiteY3" fmla="*/ 615443 h 628143"/>
              <a:gd name="connsiteX4" fmla="*/ 12700 w 636761"/>
              <a:gd name="connsiteY4" fmla="*/ 163646 h 62814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636761" h="628143">
                <a:moveTo>
                  <a:pt x="12700" y="163646"/>
                </a:moveTo>
                <a:lnTo>
                  <a:pt x="477264" y="12700"/>
                </a:lnTo>
                <a:lnTo>
                  <a:pt x="624061" y="464497"/>
                </a:lnTo>
                <a:lnTo>
                  <a:pt x="159498" y="615443"/>
                </a:lnTo>
                <a:lnTo>
                  <a:pt x="12700" y="163646"/>
                </a:lnTo>
              </a:path>
            </a:pathLst>
          </a:custGeom>
          <a:solidFill>
            <a:srgbClr val="000000">
              <a:alpha val="0"/>
            </a:srgbClr>
          </a:solidFill>
          <a:ln w="25400">
            <a:solidFill>
              <a:srgbClr val="00956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Freeform 3"/>
          <p:cNvSpPr/>
          <p:nvPr/>
        </p:nvSpPr>
        <p:spPr>
          <a:xfrm>
            <a:off x="5493373" y="2136953"/>
            <a:ext cx="1247147" cy="324036"/>
          </a:xfrm>
          <a:custGeom>
            <a:avLst/>
            <a:gdLst>
              <a:gd name="connsiteX0" fmla="*/ 6350 w 1247147"/>
              <a:gd name="connsiteY0" fmla="*/ 6350 h 324036"/>
              <a:gd name="connsiteX1" fmla="*/ 1240797 w 1247147"/>
              <a:gd name="connsiteY1" fmla="*/ 317686 h 324036"/>
            </a:gdLst>
            <a:ahLst/>
            <a:cxnLst>
              <a:cxn ang="0">
                <a:pos x="connsiteX0" y="connsiteY0"/>
              </a:cxn>
              <a:cxn ang="1">
                <a:pos x="connsiteX1" y="connsiteY1"/>
              </a:cxn>
            </a:cxnLst>
            <a:rect l="l" t="t" r="r" b="b"/>
            <a:pathLst>
              <a:path w="1247147" h="324036">
                <a:moveTo>
                  <a:pt x="6350" y="6350"/>
                </a:moveTo>
                <a:lnTo>
                  <a:pt x="1240797" y="317686"/>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 name="Freeform 3"/>
          <p:cNvSpPr/>
          <p:nvPr/>
        </p:nvSpPr>
        <p:spPr>
          <a:xfrm>
            <a:off x="6637212" y="2383831"/>
            <a:ext cx="121398" cy="107473"/>
          </a:xfrm>
          <a:custGeom>
            <a:avLst/>
            <a:gdLst>
              <a:gd name="connsiteX0" fmla="*/ 121398 w 121398"/>
              <a:gd name="connsiteY0" fmla="*/ 76971 h 107473"/>
              <a:gd name="connsiteX1" fmla="*/ 15723 w 121398"/>
              <a:gd name="connsiteY1" fmla="*/ 107473 h 107473"/>
              <a:gd name="connsiteX2" fmla="*/ 15723 w 121398"/>
              <a:gd name="connsiteY2" fmla="*/ 107473 h 107473"/>
              <a:gd name="connsiteX3" fmla="*/ 0 w 121398"/>
              <a:gd name="connsiteY3" fmla="*/ 98794 h 107473"/>
              <a:gd name="connsiteX4" fmla="*/ 0 w 121398"/>
              <a:gd name="connsiteY4" fmla="*/ 98794 h 107473"/>
              <a:gd name="connsiteX5" fmla="*/ 8679 w 121398"/>
              <a:gd name="connsiteY5" fmla="*/ 83070 h 107473"/>
              <a:gd name="connsiteX6" fmla="*/ 72518 w 121398"/>
              <a:gd name="connsiteY6" fmla="*/ 64643 h 107473"/>
              <a:gd name="connsiteX7" fmla="*/ 25055 w 121398"/>
              <a:gd name="connsiteY7" fmla="*/ 18143 h 107473"/>
              <a:gd name="connsiteX8" fmla="*/ 25055 w 121398"/>
              <a:gd name="connsiteY8" fmla="*/ 18143 h 107473"/>
              <a:gd name="connsiteX9" fmla="*/ 24870 w 121398"/>
              <a:gd name="connsiteY9" fmla="*/ 184 h 107473"/>
              <a:gd name="connsiteX10" fmla="*/ 24870 w 121398"/>
              <a:gd name="connsiteY10" fmla="*/ 184 h 107473"/>
              <a:gd name="connsiteX11" fmla="*/ 24870 w 121398"/>
              <a:gd name="connsiteY11" fmla="*/ 184 h 107473"/>
              <a:gd name="connsiteX12" fmla="*/ 42829 w 121398"/>
              <a:gd name="connsiteY12" fmla="*/ 0 h 107473"/>
              <a:gd name="connsiteX13" fmla="*/ 121398 w 121398"/>
              <a:gd name="connsiteY13" fmla="*/ 76971 h 107473"/>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Lst>
            <a:rect l="l" t="t" r="r" b="b"/>
            <a:pathLst>
              <a:path w="121398" h="107473">
                <a:moveTo>
                  <a:pt x="121398" y="76971"/>
                </a:moveTo>
                <a:lnTo>
                  <a:pt x="15723" y="107473"/>
                </a:lnTo>
                <a:lnTo>
                  <a:pt x="15723" y="107473"/>
                </a:lnTo>
                <a:cubicBezTo>
                  <a:pt x="8985" y="109419"/>
                  <a:pt x="1945" y="105533"/>
                  <a:pt x="0" y="98794"/>
                </a:cubicBezTo>
                <a:lnTo>
                  <a:pt x="0" y="98794"/>
                </a:lnTo>
                <a:cubicBezTo>
                  <a:pt x="-1945" y="92056"/>
                  <a:pt x="1940" y="85016"/>
                  <a:pt x="8679" y="83070"/>
                </a:cubicBezTo>
                <a:lnTo>
                  <a:pt x="72518" y="64643"/>
                </a:lnTo>
                <a:lnTo>
                  <a:pt x="25055" y="18143"/>
                </a:lnTo>
                <a:lnTo>
                  <a:pt x="25055" y="18143"/>
                </a:lnTo>
                <a:cubicBezTo>
                  <a:pt x="20044" y="13236"/>
                  <a:pt x="19962" y="5194"/>
                  <a:pt x="24870" y="184"/>
                </a:cubicBezTo>
                <a:cubicBezTo>
                  <a:pt x="24870" y="184"/>
                  <a:pt x="24870" y="184"/>
                  <a:pt x="24870" y="184"/>
                </a:cubicBezTo>
                <a:lnTo>
                  <a:pt x="24870" y="184"/>
                </a:lnTo>
                <a:cubicBezTo>
                  <a:pt x="29779" y="-4825"/>
                  <a:pt x="37819" y="-4908"/>
                  <a:pt x="42829" y="0"/>
                </a:cubicBezTo>
                <a:lnTo>
                  <a:pt x="121398" y="76971"/>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7" name="Picture 3"/>
          <p:cNvPicPr>
            <a:picLocks noChangeAspect="1" noChangeArrowheads="1"/>
          </p:cNvPicPr>
          <p:nvPr/>
        </p:nvPicPr>
        <p:blipFill>
          <a:blip r:embed="rId2"/>
          <a:srcRect/>
          <a:stretch>
            <a:fillRect/>
          </a:stretch>
        </p:blipFill>
        <p:spPr bwMode="auto">
          <a:xfrm>
            <a:off x="25400" y="190500"/>
            <a:ext cx="228600" cy="838200"/>
          </a:xfrm>
          <a:prstGeom prst="rect">
            <a:avLst/>
          </a:prstGeom>
          <a:noFill/>
        </p:spPr>
      </p:pic>
      <p:pic>
        <p:nvPicPr>
          <p:cNvPr id="16" name="Picture 3"/>
          <p:cNvPicPr>
            <a:picLocks noChangeAspect="1" noChangeArrowheads="1"/>
          </p:cNvPicPr>
          <p:nvPr/>
        </p:nvPicPr>
        <p:blipFill>
          <a:blip r:embed="rId3"/>
          <a:srcRect/>
          <a:stretch>
            <a:fillRect/>
          </a:stretch>
        </p:blipFill>
        <p:spPr bwMode="auto">
          <a:xfrm>
            <a:off x="685800" y="0"/>
            <a:ext cx="1435100" cy="139700"/>
          </a:xfrm>
          <a:prstGeom prst="rect">
            <a:avLst/>
          </a:prstGeom>
          <a:noFill/>
        </p:spPr>
      </p:pic>
      <p:pic>
        <p:nvPicPr>
          <p:cNvPr id="17" name="Picture 3"/>
          <p:cNvPicPr>
            <a:picLocks noChangeAspect="1" noChangeArrowheads="1"/>
          </p:cNvPicPr>
          <p:nvPr/>
        </p:nvPicPr>
        <p:blipFill>
          <a:blip r:embed="rId4"/>
          <a:srcRect/>
          <a:stretch>
            <a:fillRect/>
          </a:stretch>
        </p:blipFill>
        <p:spPr bwMode="auto">
          <a:xfrm>
            <a:off x="5118100" y="0"/>
            <a:ext cx="4025900" cy="3454400"/>
          </a:xfrm>
          <a:prstGeom prst="rect">
            <a:avLst/>
          </a:prstGeom>
          <a:noFill/>
        </p:spPr>
      </p:pic>
      <p:pic>
        <p:nvPicPr>
          <p:cNvPr id="18" name="Picture 3"/>
          <p:cNvPicPr>
            <a:picLocks noChangeAspect="1" noChangeArrowheads="1"/>
          </p:cNvPicPr>
          <p:nvPr/>
        </p:nvPicPr>
        <p:blipFill>
          <a:blip r:embed="rId5"/>
          <a:srcRect/>
          <a:stretch>
            <a:fillRect/>
          </a:stretch>
        </p:blipFill>
        <p:spPr bwMode="auto">
          <a:xfrm>
            <a:off x="4953000" y="3644900"/>
            <a:ext cx="4191000" cy="3213100"/>
          </a:xfrm>
          <a:prstGeom prst="rect">
            <a:avLst/>
          </a:prstGeom>
          <a:noFill/>
        </p:spPr>
      </p:pic>
      <p:sp>
        <p:nvSpPr>
          <p:cNvPr id="2" name="TextBox 1"/>
          <p:cNvSpPr txBox="1"/>
          <p:nvPr/>
        </p:nvSpPr>
        <p:spPr>
          <a:xfrm>
            <a:off x="393700" y="139700"/>
            <a:ext cx="2438400" cy="647700"/>
          </a:xfrm>
          <a:prstGeom prst="rect">
            <a:avLst/>
          </a:prstGeom>
          <a:noFill/>
        </p:spPr>
        <p:txBody>
          <a:bodyPr wrap="none" lIns="0" tIns="0" rIns="0" rtlCol="0">
            <a:spAutoFit/>
          </a:bodyPr>
          <a:lstStyle/>
          <a:p>
            <a:pPr>
              <a:lnSpc>
                <a:spcPts val="5100"/>
              </a:lnSpc>
              <a:tabLst/>
            </a:pPr>
            <a:r>
              <a:rPr lang="en-US" altLang="zh-CN" sz="4200" b="1" dirty="0" smtClean="0">
                <a:solidFill>
                  <a:srgbClr val="FFFFFF"/>
                </a:solidFill>
                <a:latin typeface="Times New Roman" pitchFamily="18" charset="0"/>
                <a:cs typeface="Times New Roman" pitchFamily="18" charset="0"/>
              </a:rPr>
              <a:t>LHAASO</a:t>
            </a:r>
          </a:p>
        </p:txBody>
      </p:sp>
      <p:sp>
        <p:nvSpPr>
          <p:cNvPr id="19" name="TextBox 1"/>
          <p:cNvSpPr txBox="1"/>
          <p:nvPr/>
        </p:nvSpPr>
        <p:spPr>
          <a:xfrm>
            <a:off x="444500" y="1193800"/>
            <a:ext cx="4495800" cy="368300"/>
          </a:xfrm>
          <a:prstGeom prst="rect">
            <a:avLst/>
          </a:prstGeom>
          <a:noFill/>
        </p:spPr>
        <p:txBody>
          <a:bodyPr wrap="none" lIns="0" tIns="0" rIns="0" rtlCol="0">
            <a:spAutoFit/>
          </a:bodyPr>
          <a:lstStyle/>
          <a:p>
            <a:pPr>
              <a:lnSpc>
                <a:spcPts val="2900"/>
              </a:lnSpc>
              <a:tabLst/>
            </a:pPr>
            <a:r>
              <a:rPr lang="en-US" altLang="zh-CN" sz="2400" dirty="0" smtClean="0">
                <a:solidFill>
                  <a:srgbClr val="FFFFFF"/>
                </a:solidFill>
                <a:latin typeface="Trebuchet MS" pitchFamily="18" charset="0"/>
                <a:cs typeface="Trebuchet MS" pitchFamily="18" charset="0"/>
              </a:rPr>
              <a:t>●</a:t>
            </a:r>
            <a:r>
              <a:rPr lang="en-US" altLang="zh-CN" sz="2400" dirty="0" smtClean="0">
                <a:solidFill>
                  <a:srgbClr val="FFFFFF"/>
                </a:solidFill>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Phase-0:</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Large</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Area</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Water</a:t>
            </a:r>
          </a:p>
        </p:txBody>
      </p:sp>
      <p:sp>
        <p:nvSpPr>
          <p:cNvPr id="20" name="TextBox 1"/>
          <p:cNvSpPr txBox="1"/>
          <p:nvPr/>
        </p:nvSpPr>
        <p:spPr>
          <a:xfrm>
            <a:off x="774700" y="1511300"/>
            <a:ext cx="4051300" cy="368300"/>
          </a:xfrm>
          <a:prstGeom prst="rect">
            <a:avLst/>
          </a:prstGeom>
          <a:noFill/>
        </p:spPr>
        <p:txBody>
          <a:bodyPr wrap="none" lIns="0" tIns="0" rIns="0" rtlCol="0">
            <a:spAutoFit/>
          </a:bodyPr>
          <a:lstStyle/>
          <a:p>
            <a:pPr>
              <a:lnSpc>
                <a:spcPts val="2900"/>
              </a:lnSpc>
              <a:tabLst/>
            </a:pPr>
            <a:r>
              <a:rPr lang="en-US" altLang="zh-CN" sz="2400" dirty="0" smtClean="0">
                <a:solidFill>
                  <a:srgbClr val="FFFFFF"/>
                </a:solidFill>
                <a:latin typeface="Times New Roman" pitchFamily="18" charset="0"/>
                <a:cs typeface="Times New Roman" pitchFamily="18" charset="0"/>
              </a:rPr>
              <a:t>Cherenkov</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Array</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(LAWCA)</a:t>
            </a:r>
          </a:p>
        </p:txBody>
      </p:sp>
      <p:sp>
        <p:nvSpPr>
          <p:cNvPr id="21" name="TextBox 1"/>
          <p:cNvSpPr txBox="1"/>
          <p:nvPr/>
        </p:nvSpPr>
        <p:spPr>
          <a:xfrm>
            <a:off x="901700" y="1917700"/>
            <a:ext cx="4152900" cy="304800"/>
          </a:xfrm>
          <a:prstGeom prst="rect">
            <a:avLst/>
          </a:prstGeom>
          <a:noFill/>
        </p:spPr>
        <p:txBody>
          <a:bodyPr wrap="none" lIns="0" tIns="0" rIns="0" rtlCol="0">
            <a:spAutoFit/>
          </a:bodyPr>
          <a:lstStyle/>
          <a:p>
            <a:pPr>
              <a:lnSpc>
                <a:spcPts val="2400"/>
              </a:lnSpc>
              <a:tabLst/>
            </a:pPr>
            <a:r>
              <a:rPr lang="en-US" altLang="zh-CN" sz="1700" dirty="0" smtClean="0">
                <a:solidFill>
                  <a:srgbClr val="DDDDDD"/>
                </a:solidFill>
                <a:latin typeface="Wingdings 3" pitchFamily="18" charset="0"/>
                <a:cs typeface="Wingdings 3" pitchFamily="18" charset="0"/>
              </a:rPr>
              <a:t>}</a:t>
            </a:r>
            <a:r>
              <a:rPr lang="en-US" altLang="zh-CN" sz="1700" dirty="0" smtClean="0">
                <a:solidFill>
                  <a:srgbClr val="DDDDDD"/>
                </a:solidFill>
                <a:latin typeface="Times New Roman" pitchFamily="18" charset="0"/>
                <a:cs typeface="Times New Roman" pitchFamily="18" charset="0"/>
              </a:rPr>
              <a:t> </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YangBaJing,</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Tibet:</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around</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the</a:t>
            </a:r>
          </a:p>
        </p:txBody>
      </p:sp>
      <p:sp>
        <p:nvSpPr>
          <p:cNvPr id="22" name="TextBox 1"/>
          <p:cNvSpPr txBox="1"/>
          <p:nvPr/>
        </p:nvSpPr>
        <p:spPr>
          <a:xfrm>
            <a:off x="1181100" y="2184400"/>
            <a:ext cx="1892300" cy="304800"/>
          </a:xfrm>
          <a:prstGeom prst="rect">
            <a:avLst/>
          </a:prstGeom>
          <a:noFill/>
        </p:spPr>
        <p:txBody>
          <a:bodyPr wrap="none" lIns="0" tIns="0" rIns="0" rtlCol="0">
            <a:spAutoFit/>
          </a:bodyPr>
          <a:lstStyle/>
          <a:p>
            <a:pPr>
              <a:lnSpc>
                <a:spcPts val="2400"/>
              </a:lnSpc>
              <a:tabLst/>
            </a:pPr>
            <a:r>
              <a:rPr lang="en-US" altLang="zh-CN" sz="2000" dirty="0" smtClean="0">
                <a:solidFill>
                  <a:srgbClr val="D4D2FE"/>
                </a:solidFill>
                <a:latin typeface="Times New Roman" pitchFamily="18" charset="0"/>
                <a:cs typeface="Times New Roman" pitchFamily="18" charset="0"/>
              </a:rPr>
              <a:t>ARGO</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detector</a:t>
            </a:r>
          </a:p>
        </p:txBody>
      </p:sp>
      <p:sp>
        <p:nvSpPr>
          <p:cNvPr id="23" name="TextBox 1"/>
          <p:cNvSpPr txBox="1"/>
          <p:nvPr/>
        </p:nvSpPr>
        <p:spPr>
          <a:xfrm>
            <a:off x="901700" y="2540000"/>
            <a:ext cx="3009900" cy="304800"/>
          </a:xfrm>
          <a:prstGeom prst="rect">
            <a:avLst/>
          </a:prstGeom>
          <a:noFill/>
        </p:spPr>
        <p:txBody>
          <a:bodyPr wrap="none" lIns="0" tIns="0" rIns="0" rtlCol="0">
            <a:spAutoFit/>
          </a:bodyPr>
          <a:lstStyle/>
          <a:p>
            <a:pPr>
              <a:lnSpc>
                <a:spcPts val="2400"/>
              </a:lnSpc>
              <a:tabLst/>
            </a:pPr>
            <a:r>
              <a:rPr lang="en-US" altLang="zh-CN" sz="1700" dirty="0" smtClean="0">
                <a:solidFill>
                  <a:srgbClr val="DDDDDD"/>
                </a:solidFill>
                <a:latin typeface="Wingdings 3" pitchFamily="18" charset="0"/>
                <a:cs typeface="Wingdings 3" pitchFamily="18" charset="0"/>
              </a:rPr>
              <a:t>}</a:t>
            </a:r>
            <a:r>
              <a:rPr lang="en-US" altLang="zh-CN" sz="1700" dirty="0" smtClean="0">
                <a:solidFill>
                  <a:srgbClr val="DDDDDD"/>
                </a:solidFill>
                <a:latin typeface="Times New Roman" pitchFamily="18" charset="0"/>
                <a:cs typeface="Times New Roman" pitchFamily="18" charset="0"/>
              </a:rPr>
              <a:t> </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Completion</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end</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2014</a:t>
            </a:r>
          </a:p>
        </p:txBody>
      </p:sp>
      <p:sp>
        <p:nvSpPr>
          <p:cNvPr id="24" name="TextBox 1"/>
          <p:cNvSpPr txBox="1"/>
          <p:nvPr/>
        </p:nvSpPr>
        <p:spPr>
          <a:xfrm>
            <a:off x="901700" y="2882900"/>
            <a:ext cx="4114800" cy="304800"/>
          </a:xfrm>
          <a:prstGeom prst="rect">
            <a:avLst/>
          </a:prstGeom>
          <a:noFill/>
        </p:spPr>
        <p:txBody>
          <a:bodyPr wrap="none" lIns="0" tIns="0" rIns="0" rtlCol="0">
            <a:spAutoFit/>
          </a:bodyPr>
          <a:lstStyle/>
          <a:p>
            <a:pPr>
              <a:lnSpc>
                <a:spcPts val="2400"/>
              </a:lnSpc>
              <a:tabLst/>
            </a:pPr>
            <a:r>
              <a:rPr lang="en-US" altLang="zh-CN" sz="1700" dirty="0" smtClean="0">
                <a:solidFill>
                  <a:srgbClr val="DDDDDD"/>
                </a:solidFill>
                <a:latin typeface="Wingdings 3" pitchFamily="18" charset="0"/>
                <a:cs typeface="Wingdings 3" pitchFamily="18" charset="0"/>
              </a:rPr>
              <a:t>}</a:t>
            </a:r>
            <a:r>
              <a:rPr lang="en-US" altLang="zh-CN" sz="1700" dirty="0" smtClean="0">
                <a:solidFill>
                  <a:srgbClr val="DDDDDD"/>
                </a:solidFill>
                <a:latin typeface="Times New Roman" pitchFamily="18" charset="0"/>
                <a:cs typeface="Times New Roman" pitchFamily="18" charset="0"/>
              </a:rPr>
              <a:t> </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HAWC-like,</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but</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with</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access</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to</a:t>
            </a:r>
          </a:p>
        </p:txBody>
      </p:sp>
      <p:sp>
        <p:nvSpPr>
          <p:cNvPr id="25" name="TextBox 1"/>
          <p:cNvSpPr txBox="1"/>
          <p:nvPr/>
        </p:nvSpPr>
        <p:spPr>
          <a:xfrm>
            <a:off x="1181100" y="3149600"/>
            <a:ext cx="3251200" cy="304800"/>
          </a:xfrm>
          <a:prstGeom prst="rect">
            <a:avLst/>
          </a:prstGeom>
          <a:noFill/>
        </p:spPr>
        <p:txBody>
          <a:bodyPr wrap="none" lIns="0" tIns="0" rIns="0" rtlCol="0">
            <a:spAutoFit/>
          </a:bodyPr>
          <a:lstStyle/>
          <a:p>
            <a:pPr>
              <a:lnSpc>
                <a:spcPts val="2400"/>
              </a:lnSpc>
              <a:tabLst/>
            </a:pPr>
            <a:r>
              <a:rPr lang="en-US" altLang="zh-CN" sz="2000" dirty="0" smtClean="0">
                <a:solidFill>
                  <a:srgbClr val="D4D2FE"/>
                </a:solidFill>
                <a:latin typeface="Times New Roman" pitchFamily="18" charset="0"/>
                <a:cs typeface="Times New Roman" pitchFamily="18" charset="0"/>
              </a:rPr>
              <a:t>somewhat</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lower</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energies</a:t>
            </a:r>
          </a:p>
        </p:txBody>
      </p:sp>
      <p:sp>
        <p:nvSpPr>
          <p:cNvPr id="26" name="TextBox 1"/>
          <p:cNvSpPr txBox="1"/>
          <p:nvPr/>
        </p:nvSpPr>
        <p:spPr>
          <a:xfrm>
            <a:off x="444500" y="3505200"/>
            <a:ext cx="1562100" cy="368300"/>
          </a:xfrm>
          <a:prstGeom prst="rect">
            <a:avLst/>
          </a:prstGeom>
          <a:noFill/>
        </p:spPr>
        <p:txBody>
          <a:bodyPr wrap="none" lIns="0" tIns="0" rIns="0" rtlCol="0">
            <a:spAutoFit/>
          </a:bodyPr>
          <a:lstStyle/>
          <a:p>
            <a:pPr>
              <a:lnSpc>
                <a:spcPts val="2900"/>
              </a:lnSpc>
              <a:tabLst/>
            </a:pPr>
            <a:r>
              <a:rPr lang="en-US" altLang="zh-CN" sz="2400" dirty="0" smtClean="0">
                <a:solidFill>
                  <a:srgbClr val="FFFFFF"/>
                </a:solidFill>
                <a:latin typeface="Trebuchet MS" pitchFamily="18" charset="0"/>
                <a:cs typeface="Trebuchet MS" pitchFamily="18" charset="0"/>
              </a:rPr>
              <a:t>●</a:t>
            </a:r>
            <a:r>
              <a:rPr lang="en-US" altLang="zh-CN" sz="2400" dirty="0" smtClean="0">
                <a:solidFill>
                  <a:srgbClr val="FFFFFF"/>
                </a:solidFill>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Phase-1</a:t>
            </a:r>
          </a:p>
        </p:txBody>
      </p:sp>
      <p:sp>
        <p:nvSpPr>
          <p:cNvPr id="27" name="TextBox 1"/>
          <p:cNvSpPr txBox="1"/>
          <p:nvPr/>
        </p:nvSpPr>
        <p:spPr>
          <a:xfrm>
            <a:off x="901700" y="3911600"/>
            <a:ext cx="3009900" cy="304800"/>
          </a:xfrm>
          <a:prstGeom prst="rect">
            <a:avLst/>
          </a:prstGeom>
          <a:noFill/>
        </p:spPr>
        <p:txBody>
          <a:bodyPr wrap="none" lIns="0" tIns="0" rIns="0" rtlCol="0">
            <a:spAutoFit/>
          </a:bodyPr>
          <a:lstStyle/>
          <a:p>
            <a:pPr>
              <a:lnSpc>
                <a:spcPts val="2400"/>
              </a:lnSpc>
              <a:tabLst/>
            </a:pPr>
            <a:r>
              <a:rPr lang="en-US" altLang="zh-CN" sz="1700" dirty="0" smtClean="0">
                <a:solidFill>
                  <a:srgbClr val="DDDDDD"/>
                </a:solidFill>
                <a:latin typeface="Wingdings 3" pitchFamily="18" charset="0"/>
                <a:cs typeface="Wingdings 3" pitchFamily="18" charset="0"/>
              </a:rPr>
              <a:t>}</a:t>
            </a:r>
            <a:r>
              <a:rPr lang="en-US" altLang="zh-CN" sz="1700" dirty="0" smtClean="0">
                <a:solidFill>
                  <a:srgbClr val="DDDDDD"/>
                </a:solidFill>
                <a:latin typeface="Times New Roman" pitchFamily="18" charset="0"/>
                <a:cs typeface="Times New Roman" pitchFamily="18" charset="0"/>
              </a:rPr>
              <a:t> </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Final</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site:</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Shangri-La</a:t>
            </a:r>
          </a:p>
        </p:txBody>
      </p:sp>
      <p:sp>
        <p:nvSpPr>
          <p:cNvPr id="28" name="TextBox 1"/>
          <p:cNvSpPr txBox="1"/>
          <p:nvPr/>
        </p:nvSpPr>
        <p:spPr>
          <a:xfrm>
            <a:off x="1358900" y="4241800"/>
            <a:ext cx="1981200" cy="279400"/>
          </a:xfrm>
          <a:prstGeom prst="rect">
            <a:avLst/>
          </a:prstGeom>
          <a:noFill/>
        </p:spPr>
        <p:txBody>
          <a:bodyPr wrap="none" lIns="0" tIns="0" rIns="0" rtlCol="0">
            <a:spAutoFit/>
          </a:bodyPr>
          <a:lstStyle/>
          <a:p>
            <a:pPr>
              <a:lnSpc>
                <a:spcPts val="2200"/>
              </a:lnSpc>
              <a:tabLst/>
            </a:pPr>
            <a:r>
              <a:rPr lang="en-US" altLang="zh-CN" sz="1800" dirty="0" smtClean="0">
                <a:solidFill>
                  <a:srgbClr val="DDDDDD"/>
                </a:solidFill>
                <a:latin typeface="Cooper Black" pitchFamily="18" charset="0"/>
                <a:cs typeface="Cooper Black" pitchFamily="18" charset="0"/>
              </a:rPr>
              <a:t>›</a:t>
            </a:r>
            <a:r>
              <a:rPr lang="en-US" altLang="zh-CN" sz="1800" dirty="0" smtClean="0">
                <a:solidFill>
                  <a:srgbClr val="DDDDDD"/>
                </a:solidFill>
                <a:latin typeface="Times New Roman" pitchFamily="18" charset="0"/>
                <a:cs typeface="Times New Roman" pitchFamily="18" charset="0"/>
              </a:rPr>
              <a:t> </a:t>
            </a:r>
            <a:r>
              <a:rPr lang="en-US" altLang="zh-CN" sz="1800" dirty="0" smtClean="0">
                <a:latin typeface="Times New Roman" pitchFamily="18" charset="0"/>
                <a:cs typeface="Times New Roman" pitchFamily="18" charset="0"/>
              </a:rPr>
              <a:t>  </a:t>
            </a:r>
            <a:r>
              <a:rPr lang="en-US" altLang="zh-CN" sz="1800" dirty="0" smtClean="0">
                <a:solidFill>
                  <a:srgbClr val="D5D5FF"/>
                </a:solidFill>
                <a:latin typeface="Times New Roman" pitchFamily="18" charset="0"/>
                <a:cs typeface="Times New Roman" pitchFamily="18" charset="0"/>
              </a:rPr>
              <a:t>4.3</a:t>
            </a:r>
            <a:r>
              <a:rPr lang="en-US" altLang="zh-CN" sz="1800" dirty="0" smtClean="0">
                <a:latin typeface="Times New Roman" pitchFamily="18" charset="0"/>
                <a:cs typeface="Times New Roman" pitchFamily="18" charset="0"/>
              </a:rPr>
              <a:t> </a:t>
            </a:r>
            <a:r>
              <a:rPr lang="en-US" altLang="zh-CN" sz="1800" dirty="0" smtClean="0">
                <a:solidFill>
                  <a:srgbClr val="D5D5FF"/>
                </a:solidFill>
                <a:latin typeface="Times New Roman" pitchFamily="18" charset="0"/>
                <a:cs typeface="Times New Roman" pitchFamily="18" charset="0"/>
              </a:rPr>
              <a:t>km</a:t>
            </a:r>
            <a:r>
              <a:rPr lang="en-US" altLang="zh-CN" sz="1800" dirty="0" smtClean="0">
                <a:latin typeface="Times New Roman" pitchFamily="18" charset="0"/>
                <a:cs typeface="Times New Roman" pitchFamily="18" charset="0"/>
              </a:rPr>
              <a:t> </a:t>
            </a:r>
            <a:r>
              <a:rPr lang="en-US" altLang="zh-CN" sz="1800" dirty="0" smtClean="0">
                <a:solidFill>
                  <a:srgbClr val="D5D5FF"/>
                </a:solidFill>
                <a:latin typeface="Times New Roman" pitchFamily="18" charset="0"/>
                <a:cs typeface="Times New Roman" pitchFamily="18" charset="0"/>
              </a:rPr>
              <a:t>altitude</a:t>
            </a:r>
          </a:p>
        </p:txBody>
      </p:sp>
      <p:sp>
        <p:nvSpPr>
          <p:cNvPr id="29" name="TextBox 1"/>
          <p:cNvSpPr txBox="1"/>
          <p:nvPr/>
        </p:nvSpPr>
        <p:spPr>
          <a:xfrm>
            <a:off x="901700" y="4559300"/>
            <a:ext cx="1739900" cy="304800"/>
          </a:xfrm>
          <a:prstGeom prst="rect">
            <a:avLst/>
          </a:prstGeom>
          <a:noFill/>
        </p:spPr>
        <p:txBody>
          <a:bodyPr wrap="none" lIns="0" tIns="0" rIns="0" rtlCol="0">
            <a:spAutoFit/>
          </a:bodyPr>
          <a:lstStyle/>
          <a:p>
            <a:pPr>
              <a:lnSpc>
                <a:spcPts val="2400"/>
              </a:lnSpc>
              <a:tabLst/>
            </a:pPr>
            <a:r>
              <a:rPr lang="en-US" altLang="zh-CN" sz="1700" dirty="0" smtClean="0">
                <a:solidFill>
                  <a:srgbClr val="DDDDDD"/>
                </a:solidFill>
                <a:latin typeface="Wingdings 3" pitchFamily="18" charset="0"/>
                <a:cs typeface="Wingdings 3" pitchFamily="18" charset="0"/>
              </a:rPr>
              <a:t>}</a:t>
            </a:r>
            <a:r>
              <a:rPr lang="en-US" altLang="zh-CN" sz="1700" dirty="0" smtClean="0">
                <a:solidFill>
                  <a:srgbClr val="DDDDDD"/>
                </a:solidFill>
                <a:latin typeface="Times New Roman" pitchFamily="18" charset="0"/>
                <a:cs typeface="Times New Roman" pitchFamily="18" charset="0"/>
              </a:rPr>
              <a:t> </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Sensitivity?</a:t>
            </a:r>
          </a:p>
        </p:txBody>
      </p:sp>
      <p:sp>
        <p:nvSpPr>
          <p:cNvPr id="30" name="TextBox 1"/>
          <p:cNvSpPr txBox="1"/>
          <p:nvPr/>
        </p:nvSpPr>
        <p:spPr>
          <a:xfrm>
            <a:off x="1358900" y="4914900"/>
            <a:ext cx="3390900" cy="1016000"/>
          </a:xfrm>
          <a:prstGeom prst="rect">
            <a:avLst/>
          </a:prstGeom>
          <a:noFill/>
        </p:spPr>
        <p:txBody>
          <a:bodyPr wrap="none" lIns="0" tIns="0" rIns="0" rtlCol="0">
            <a:spAutoFit/>
          </a:bodyPr>
          <a:lstStyle/>
          <a:p>
            <a:pPr>
              <a:lnSpc>
                <a:spcPts val="2200"/>
              </a:lnSpc>
              <a:tabLst>
                <a:tab pos="228600" algn="l"/>
              </a:tabLst>
            </a:pPr>
            <a:r>
              <a:rPr lang="en-US" altLang="zh-CN" sz="1800" dirty="0" smtClean="0">
                <a:solidFill>
                  <a:srgbClr val="DDDDDD"/>
                </a:solidFill>
                <a:latin typeface="Cooper Black" pitchFamily="18" charset="0"/>
                <a:cs typeface="Cooper Black" pitchFamily="18" charset="0"/>
              </a:rPr>
              <a:t>›</a:t>
            </a:r>
            <a:r>
              <a:rPr lang="en-US" altLang="zh-CN" sz="1800" dirty="0" smtClean="0">
                <a:solidFill>
                  <a:srgbClr val="DDDDDD"/>
                </a:solidFill>
                <a:latin typeface="Times New Roman" pitchFamily="18" charset="0"/>
                <a:cs typeface="Times New Roman" pitchFamily="18" charset="0"/>
              </a:rPr>
              <a:t> </a:t>
            </a:r>
            <a:r>
              <a:rPr lang="en-US" altLang="zh-CN" sz="1800" dirty="0" smtClean="0">
                <a:latin typeface="Times New Roman" pitchFamily="18" charset="0"/>
                <a:cs typeface="Times New Roman" pitchFamily="18" charset="0"/>
              </a:rPr>
              <a:t>  </a:t>
            </a:r>
            <a:r>
              <a:rPr lang="en-US" altLang="zh-CN" sz="1800" dirty="0" smtClean="0">
                <a:solidFill>
                  <a:srgbClr val="D5D5FF"/>
                </a:solidFill>
                <a:latin typeface="Times New Roman" pitchFamily="18" charset="0"/>
                <a:cs typeface="Times New Roman" pitchFamily="18" charset="0"/>
              </a:rPr>
              <a:t>Will</a:t>
            </a:r>
            <a:r>
              <a:rPr lang="en-US" altLang="zh-CN" sz="1800" dirty="0" smtClean="0">
                <a:latin typeface="Times New Roman" pitchFamily="18" charset="0"/>
                <a:cs typeface="Times New Roman" pitchFamily="18" charset="0"/>
              </a:rPr>
              <a:t> </a:t>
            </a:r>
            <a:r>
              <a:rPr lang="en-US" altLang="zh-CN" sz="1800" dirty="0" smtClean="0">
                <a:solidFill>
                  <a:srgbClr val="D5D5FF"/>
                </a:solidFill>
                <a:latin typeface="Times New Roman" pitchFamily="18" charset="0"/>
                <a:cs typeface="Times New Roman" pitchFamily="18" charset="0"/>
              </a:rPr>
              <a:t>depend</a:t>
            </a:r>
            <a:r>
              <a:rPr lang="en-US" altLang="zh-CN" sz="1800" dirty="0" smtClean="0">
                <a:latin typeface="Times New Roman" pitchFamily="18" charset="0"/>
                <a:cs typeface="Times New Roman" pitchFamily="18" charset="0"/>
              </a:rPr>
              <a:t> </a:t>
            </a:r>
            <a:r>
              <a:rPr lang="en-US" altLang="zh-CN" sz="1800" dirty="0" smtClean="0">
                <a:solidFill>
                  <a:srgbClr val="D5D5FF"/>
                </a:solidFill>
                <a:latin typeface="Times New Roman" pitchFamily="18" charset="0"/>
                <a:cs typeface="Times New Roman" pitchFamily="18" charset="0"/>
              </a:rPr>
              <a:t>on</a:t>
            </a:r>
            <a:r>
              <a:rPr lang="en-US" altLang="zh-CN" sz="1800" dirty="0" smtClean="0">
                <a:latin typeface="Times New Roman" pitchFamily="18" charset="0"/>
                <a:cs typeface="Times New Roman" pitchFamily="18" charset="0"/>
              </a:rPr>
              <a:t> </a:t>
            </a:r>
            <a:r>
              <a:rPr lang="en-US" altLang="zh-CN" sz="1800" dirty="0" smtClean="0">
                <a:solidFill>
                  <a:srgbClr val="D5D5FF"/>
                </a:solidFill>
                <a:latin typeface="Times New Roman" pitchFamily="18" charset="0"/>
                <a:cs typeface="Times New Roman" pitchFamily="18" charset="0"/>
              </a:rPr>
              <a:t>background</a:t>
            </a:r>
          </a:p>
          <a:p>
            <a:pPr>
              <a:lnSpc>
                <a:spcPts val="1900"/>
              </a:lnSpc>
              <a:tabLst>
                <a:tab pos="228600" algn="l"/>
              </a:tabLst>
            </a:pPr>
            <a:r>
              <a:rPr lang="en-US" altLang="zh-CN" dirty="0" smtClean="0"/>
              <a:t>	</a:t>
            </a:r>
            <a:r>
              <a:rPr lang="en-US" altLang="zh-CN" sz="1800" dirty="0" smtClean="0">
                <a:solidFill>
                  <a:srgbClr val="D5D5FF"/>
                </a:solidFill>
                <a:latin typeface="Times New Roman" pitchFamily="18" charset="0"/>
                <a:cs typeface="Times New Roman" pitchFamily="18" charset="0"/>
              </a:rPr>
              <a:t>rejection</a:t>
            </a:r>
            <a:r>
              <a:rPr lang="en-US" altLang="zh-CN" sz="1800" dirty="0" smtClean="0">
                <a:latin typeface="Times New Roman" pitchFamily="18" charset="0"/>
                <a:cs typeface="Times New Roman" pitchFamily="18" charset="0"/>
              </a:rPr>
              <a:t> </a:t>
            </a:r>
            <a:r>
              <a:rPr lang="en-US" altLang="zh-CN" sz="1800" dirty="0" smtClean="0">
                <a:solidFill>
                  <a:srgbClr val="D5D5FF"/>
                </a:solidFill>
                <a:latin typeface="Times New Roman" pitchFamily="18" charset="0"/>
                <a:cs typeface="Times New Roman" pitchFamily="18" charset="0"/>
              </a:rPr>
              <a:t>power</a:t>
            </a:r>
            <a:r>
              <a:rPr lang="en-US" altLang="zh-CN" sz="1800" dirty="0" smtClean="0">
                <a:latin typeface="Times New Roman" pitchFamily="18" charset="0"/>
                <a:cs typeface="Times New Roman" pitchFamily="18" charset="0"/>
              </a:rPr>
              <a:t> </a:t>
            </a:r>
            <a:r>
              <a:rPr lang="en-US" altLang="zh-CN" sz="1800" dirty="0" smtClean="0">
                <a:solidFill>
                  <a:srgbClr val="D5D5FF"/>
                </a:solidFill>
                <a:latin typeface="Times New Roman" pitchFamily="18" charset="0"/>
                <a:cs typeface="Times New Roman" pitchFamily="18" charset="0"/>
              </a:rPr>
              <a:t>achieved</a:t>
            </a:r>
            <a:r>
              <a:rPr lang="en-US" altLang="zh-CN" sz="1800" dirty="0" smtClean="0">
                <a:latin typeface="Times New Roman" pitchFamily="18" charset="0"/>
                <a:cs typeface="Times New Roman" pitchFamily="18" charset="0"/>
              </a:rPr>
              <a:t> </a:t>
            </a:r>
            <a:r>
              <a:rPr lang="en-US" altLang="zh-CN" sz="1800" dirty="0" smtClean="0">
                <a:solidFill>
                  <a:srgbClr val="D5D5FF"/>
                </a:solidFill>
                <a:latin typeface="Times New Roman" pitchFamily="18" charset="0"/>
                <a:cs typeface="Times New Roman" pitchFamily="18" charset="0"/>
              </a:rPr>
              <a:t>in</a:t>
            </a:r>
          </a:p>
          <a:p>
            <a:pPr>
              <a:lnSpc>
                <a:spcPts val="1900"/>
              </a:lnSpc>
              <a:tabLst>
                <a:tab pos="228600" algn="l"/>
              </a:tabLst>
            </a:pPr>
            <a:r>
              <a:rPr lang="en-US" altLang="zh-CN" dirty="0" smtClean="0"/>
              <a:t>	</a:t>
            </a:r>
            <a:r>
              <a:rPr lang="en-US" altLang="zh-CN" sz="1800" dirty="0" smtClean="0">
                <a:solidFill>
                  <a:srgbClr val="D5D5FF"/>
                </a:solidFill>
                <a:latin typeface="Times New Roman" pitchFamily="18" charset="0"/>
                <a:cs typeface="Times New Roman" pitchFamily="18" charset="0"/>
              </a:rPr>
              <a:t>practice,</a:t>
            </a:r>
            <a:r>
              <a:rPr lang="en-US" altLang="zh-CN" sz="1800" dirty="0" smtClean="0">
                <a:latin typeface="Times New Roman" pitchFamily="18" charset="0"/>
                <a:cs typeface="Times New Roman" pitchFamily="18" charset="0"/>
              </a:rPr>
              <a:t> </a:t>
            </a:r>
            <a:r>
              <a:rPr lang="en-US" altLang="zh-CN" sz="1800" dirty="0" smtClean="0">
                <a:solidFill>
                  <a:srgbClr val="D5D5FF"/>
                </a:solidFill>
                <a:latin typeface="Times New Roman" pitchFamily="18" charset="0"/>
                <a:cs typeface="Times New Roman" pitchFamily="18" charset="0"/>
              </a:rPr>
              <a:t>but</a:t>
            </a:r>
            <a:r>
              <a:rPr lang="en-US" altLang="zh-CN" sz="1800" dirty="0" smtClean="0">
                <a:latin typeface="Times New Roman" pitchFamily="18" charset="0"/>
                <a:cs typeface="Times New Roman" pitchFamily="18" charset="0"/>
              </a:rPr>
              <a:t> </a:t>
            </a:r>
            <a:r>
              <a:rPr lang="en-US" altLang="zh-CN" sz="1800" dirty="0" smtClean="0">
                <a:solidFill>
                  <a:srgbClr val="D5D5FF"/>
                </a:solidFill>
                <a:latin typeface="Times New Roman" pitchFamily="18" charset="0"/>
                <a:cs typeface="Times New Roman" pitchFamily="18" charset="0"/>
              </a:rPr>
              <a:t>will</a:t>
            </a:r>
            <a:r>
              <a:rPr lang="en-US" altLang="zh-CN" sz="1800" dirty="0" smtClean="0">
                <a:latin typeface="Times New Roman" pitchFamily="18" charset="0"/>
                <a:cs typeface="Times New Roman" pitchFamily="18" charset="0"/>
              </a:rPr>
              <a:t> </a:t>
            </a:r>
            <a:r>
              <a:rPr lang="en-US" altLang="zh-CN" sz="1800" dirty="0" smtClean="0">
                <a:solidFill>
                  <a:srgbClr val="D5D5FF"/>
                </a:solidFill>
                <a:latin typeface="Times New Roman" pitchFamily="18" charset="0"/>
                <a:cs typeface="Times New Roman" pitchFamily="18" charset="0"/>
              </a:rPr>
              <a:t>be</a:t>
            </a:r>
            <a:r>
              <a:rPr lang="en-US" altLang="zh-CN" sz="1800" dirty="0" smtClean="0">
                <a:latin typeface="Times New Roman" pitchFamily="18" charset="0"/>
                <a:cs typeface="Times New Roman" pitchFamily="18" charset="0"/>
              </a:rPr>
              <a:t> </a:t>
            </a:r>
            <a:r>
              <a:rPr lang="en-US" altLang="zh-CN" sz="1800" dirty="0" smtClean="0">
                <a:solidFill>
                  <a:srgbClr val="D5D5FF"/>
                </a:solidFill>
                <a:latin typeface="Times New Roman" pitchFamily="18" charset="0"/>
                <a:cs typeface="Times New Roman" pitchFamily="18" charset="0"/>
              </a:rPr>
              <a:t>a</a:t>
            </a:r>
            <a:r>
              <a:rPr lang="en-US" altLang="zh-CN" sz="1800" dirty="0" smtClean="0">
                <a:latin typeface="Times New Roman" pitchFamily="18" charset="0"/>
                <a:cs typeface="Times New Roman" pitchFamily="18" charset="0"/>
              </a:rPr>
              <a:t> </a:t>
            </a:r>
            <a:r>
              <a:rPr lang="en-US" altLang="zh-CN" sz="1800" b="1" dirty="0" smtClean="0">
                <a:solidFill>
                  <a:srgbClr val="D5D5FF"/>
                </a:solidFill>
                <a:latin typeface="Times New Roman" pitchFamily="18" charset="0"/>
                <a:cs typeface="Times New Roman" pitchFamily="18" charset="0"/>
              </a:rPr>
              <a:t>very</a:t>
            </a:r>
          </a:p>
          <a:p>
            <a:pPr>
              <a:lnSpc>
                <a:spcPts val="2000"/>
              </a:lnSpc>
              <a:tabLst>
                <a:tab pos="228600" algn="l"/>
              </a:tabLst>
            </a:pPr>
            <a:r>
              <a:rPr lang="en-US" altLang="zh-CN" dirty="0" smtClean="0"/>
              <a:t>	</a:t>
            </a:r>
            <a:r>
              <a:rPr lang="en-US" altLang="zh-CN" sz="1800" dirty="0" smtClean="0">
                <a:solidFill>
                  <a:srgbClr val="D5D5FF"/>
                </a:solidFill>
                <a:latin typeface="Times New Roman" pitchFamily="18" charset="0"/>
                <a:cs typeface="Times New Roman" pitchFamily="18" charset="0"/>
              </a:rPr>
              <a:t>powerful</a:t>
            </a:r>
            <a:r>
              <a:rPr lang="en-US" altLang="zh-CN" sz="1800" dirty="0" smtClean="0">
                <a:latin typeface="Times New Roman" pitchFamily="18" charset="0"/>
                <a:cs typeface="Times New Roman" pitchFamily="18" charset="0"/>
              </a:rPr>
              <a:t> </a:t>
            </a:r>
            <a:r>
              <a:rPr lang="en-US" altLang="zh-CN" sz="1800" dirty="0" smtClean="0">
                <a:solidFill>
                  <a:srgbClr val="D5D5FF"/>
                </a:solidFill>
                <a:latin typeface="Times New Roman" pitchFamily="18" charset="0"/>
                <a:cs typeface="Times New Roman" pitchFamily="18" charset="0"/>
              </a:rPr>
              <a:t>instrument</a:t>
            </a:r>
          </a:p>
        </p:txBody>
      </p:sp>
    </p:spTree>
    <p:extLst>
      <p:ext uri="{BB962C8B-B14F-4D97-AF65-F5344CB8AC3E}">
        <p14:creationId xmlns:p14="http://schemas.microsoft.com/office/powerpoint/2010/main" val="12466605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1"/>
            <a:ext cx="9143998" cy="6857998"/>
          </a:xfrm>
          <a:custGeom>
            <a:avLst/>
            <a:gdLst>
              <a:gd name="connsiteX0" fmla="*/ 0 w 9143998"/>
              <a:gd name="connsiteY0" fmla="*/ 0 h 6857998"/>
              <a:gd name="connsiteX1" fmla="*/ 9143998 w 9143998"/>
              <a:gd name="connsiteY1" fmla="*/ 0 h 6857998"/>
              <a:gd name="connsiteX2" fmla="*/ 9143998 w 9143998"/>
              <a:gd name="connsiteY2" fmla="*/ 6857997 h 6857998"/>
              <a:gd name="connsiteX3" fmla="*/ 0 w 9143998"/>
              <a:gd name="connsiteY3" fmla="*/ 6857997 h 6857998"/>
              <a:gd name="connsiteX4" fmla="*/ 0 w 9143998"/>
              <a:gd name="connsiteY4" fmla="*/ 0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0"/>
                </a:moveTo>
                <a:lnTo>
                  <a:pt x="9143998" y="0"/>
                </a:lnTo>
                <a:lnTo>
                  <a:pt x="9143998" y="6857997"/>
                </a:lnTo>
                <a:lnTo>
                  <a:pt x="0" y="6857997"/>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Freeform 3"/>
          <p:cNvSpPr/>
          <p:nvPr/>
        </p:nvSpPr>
        <p:spPr>
          <a:xfrm>
            <a:off x="136964" y="56031"/>
            <a:ext cx="6226" cy="952478"/>
          </a:xfrm>
          <a:custGeom>
            <a:avLst/>
            <a:gdLst>
              <a:gd name="connsiteX0" fmla="*/ 6226 w 6226"/>
              <a:gd name="connsiteY0" fmla="*/ 0 h 952478"/>
              <a:gd name="connsiteX1" fmla="*/ 0 w 6226"/>
              <a:gd name="connsiteY1" fmla="*/ 952478 h 952478"/>
              <a:gd name="connsiteX2" fmla="*/ 6226 w 6226"/>
              <a:gd name="connsiteY2" fmla="*/ 0 h 952478"/>
            </a:gdLst>
            <a:ahLst/>
            <a:cxnLst>
              <a:cxn ang="0">
                <a:pos x="connsiteX0" y="connsiteY0"/>
              </a:cxn>
              <a:cxn ang="1">
                <a:pos x="connsiteX1" y="connsiteY1"/>
              </a:cxn>
              <a:cxn ang="2">
                <a:pos x="connsiteX2" y="connsiteY2"/>
              </a:cxn>
            </a:cxnLst>
            <a:rect l="l" t="t" r="r" b="b"/>
            <a:pathLst>
              <a:path w="6226" h="952478">
                <a:moveTo>
                  <a:pt x="6226" y="0"/>
                </a:moveTo>
                <a:lnTo>
                  <a:pt x="0" y="952478"/>
                </a:lnTo>
                <a:lnTo>
                  <a:pt x="6226" y="0"/>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Freeform 3"/>
          <p:cNvSpPr/>
          <p:nvPr/>
        </p:nvSpPr>
        <p:spPr>
          <a:xfrm>
            <a:off x="130614" y="49681"/>
            <a:ext cx="25399" cy="965177"/>
          </a:xfrm>
          <a:custGeom>
            <a:avLst/>
            <a:gdLst>
              <a:gd name="connsiteX0" fmla="*/ 12576 w 25399"/>
              <a:gd name="connsiteY0" fmla="*/ 6350 h 965177"/>
              <a:gd name="connsiteX1" fmla="*/ 6350 w 25399"/>
              <a:gd name="connsiteY1" fmla="*/ 958827 h 965177"/>
            </a:gdLst>
            <a:ahLst/>
            <a:cxnLst>
              <a:cxn ang="0">
                <a:pos x="connsiteX0" y="connsiteY0"/>
              </a:cxn>
              <a:cxn ang="1">
                <a:pos x="connsiteX1" y="connsiteY1"/>
              </a:cxn>
            </a:cxnLst>
            <a:rect l="l" t="t" r="r" b="b"/>
            <a:pathLst>
              <a:path w="25399" h="965177">
                <a:moveTo>
                  <a:pt x="12576" y="6350"/>
                </a:moveTo>
                <a:lnTo>
                  <a:pt x="6350" y="958827"/>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Freeform 3"/>
          <p:cNvSpPr/>
          <p:nvPr/>
        </p:nvSpPr>
        <p:spPr>
          <a:xfrm>
            <a:off x="139949" y="52796"/>
            <a:ext cx="1796243" cy="3234"/>
          </a:xfrm>
          <a:custGeom>
            <a:avLst/>
            <a:gdLst>
              <a:gd name="connsiteX0" fmla="*/ 0 w 1796243"/>
              <a:gd name="connsiteY0" fmla="*/ 0 h 3234"/>
              <a:gd name="connsiteX1" fmla="*/ 1796243 w 1796243"/>
              <a:gd name="connsiteY1" fmla="*/ 3234 h 3234"/>
              <a:gd name="connsiteX2" fmla="*/ 0 w 1796243"/>
              <a:gd name="connsiteY2" fmla="*/ 0 h 3234"/>
            </a:gdLst>
            <a:ahLst/>
            <a:cxnLst>
              <a:cxn ang="0">
                <a:pos x="connsiteX0" y="connsiteY0"/>
              </a:cxn>
              <a:cxn ang="1">
                <a:pos x="connsiteX1" y="connsiteY1"/>
              </a:cxn>
              <a:cxn ang="2">
                <a:pos x="connsiteX2" y="connsiteY2"/>
              </a:cxn>
            </a:cxnLst>
            <a:rect l="l" t="t" r="r" b="b"/>
            <a:pathLst>
              <a:path w="1796243" h="3234">
                <a:moveTo>
                  <a:pt x="0" y="0"/>
                </a:moveTo>
                <a:lnTo>
                  <a:pt x="1796243" y="3234"/>
                </a:lnTo>
                <a:lnTo>
                  <a:pt x="0" y="0"/>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Freeform 3"/>
          <p:cNvSpPr/>
          <p:nvPr/>
        </p:nvSpPr>
        <p:spPr>
          <a:xfrm>
            <a:off x="133599" y="46446"/>
            <a:ext cx="1808943" cy="25399"/>
          </a:xfrm>
          <a:custGeom>
            <a:avLst/>
            <a:gdLst>
              <a:gd name="connsiteX0" fmla="*/ 6350 w 1808943"/>
              <a:gd name="connsiteY0" fmla="*/ 6350 h 25399"/>
              <a:gd name="connsiteX1" fmla="*/ 1802593 w 1808943"/>
              <a:gd name="connsiteY1" fmla="*/ 9583 h 25399"/>
            </a:gdLst>
            <a:ahLst/>
            <a:cxnLst>
              <a:cxn ang="0">
                <a:pos x="connsiteX0" y="connsiteY0"/>
              </a:cxn>
              <a:cxn ang="1">
                <a:pos x="connsiteX1" y="connsiteY1"/>
              </a:cxn>
            </a:cxnLst>
            <a:rect l="l" t="t" r="r" b="b"/>
            <a:pathLst>
              <a:path w="1808943" h="25399">
                <a:moveTo>
                  <a:pt x="6350" y="6350"/>
                </a:moveTo>
                <a:lnTo>
                  <a:pt x="1802593" y="9583"/>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Freeform 3"/>
          <p:cNvSpPr/>
          <p:nvPr/>
        </p:nvSpPr>
        <p:spPr>
          <a:xfrm>
            <a:off x="9038163" y="5843264"/>
            <a:ext cx="6226" cy="952477"/>
          </a:xfrm>
          <a:custGeom>
            <a:avLst/>
            <a:gdLst>
              <a:gd name="connsiteX0" fmla="*/ 0 w 6226"/>
              <a:gd name="connsiteY0" fmla="*/ 952477 h 952477"/>
              <a:gd name="connsiteX1" fmla="*/ 6226 w 6226"/>
              <a:gd name="connsiteY1" fmla="*/ 0 h 952477"/>
              <a:gd name="connsiteX2" fmla="*/ 0 w 6226"/>
              <a:gd name="connsiteY2" fmla="*/ 952477 h 952477"/>
            </a:gdLst>
            <a:ahLst/>
            <a:cxnLst>
              <a:cxn ang="0">
                <a:pos x="connsiteX0" y="connsiteY0"/>
              </a:cxn>
              <a:cxn ang="1">
                <a:pos x="connsiteX1" y="connsiteY1"/>
              </a:cxn>
              <a:cxn ang="2">
                <a:pos x="connsiteX2" y="connsiteY2"/>
              </a:cxn>
            </a:cxnLst>
            <a:rect l="l" t="t" r="r" b="b"/>
            <a:pathLst>
              <a:path w="6226" h="952477">
                <a:moveTo>
                  <a:pt x="0" y="952477"/>
                </a:moveTo>
                <a:lnTo>
                  <a:pt x="6226" y="0"/>
                </a:lnTo>
                <a:lnTo>
                  <a:pt x="0" y="952477"/>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Freeform 3"/>
          <p:cNvSpPr/>
          <p:nvPr/>
        </p:nvSpPr>
        <p:spPr>
          <a:xfrm>
            <a:off x="9031814" y="5836915"/>
            <a:ext cx="25399" cy="965177"/>
          </a:xfrm>
          <a:custGeom>
            <a:avLst/>
            <a:gdLst>
              <a:gd name="connsiteX0" fmla="*/ 6350 w 25399"/>
              <a:gd name="connsiteY0" fmla="*/ 958827 h 965177"/>
              <a:gd name="connsiteX1" fmla="*/ 12575 w 25399"/>
              <a:gd name="connsiteY1" fmla="*/ 6350 h 965177"/>
            </a:gdLst>
            <a:ahLst/>
            <a:cxnLst>
              <a:cxn ang="0">
                <a:pos x="connsiteX0" y="connsiteY0"/>
              </a:cxn>
              <a:cxn ang="1">
                <a:pos x="connsiteX1" y="connsiteY1"/>
              </a:cxn>
            </a:cxnLst>
            <a:rect l="l" t="t" r="r" b="b"/>
            <a:pathLst>
              <a:path w="25399" h="965177">
                <a:moveTo>
                  <a:pt x="6350" y="958827"/>
                </a:moveTo>
                <a:lnTo>
                  <a:pt x="12575" y="6350"/>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Freeform 3"/>
          <p:cNvSpPr/>
          <p:nvPr/>
        </p:nvSpPr>
        <p:spPr>
          <a:xfrm>
            <a:off x="7245161" y="6795743"/>
            <a:ext cx="1796243" cy="3233"/>
          </a:xfrm>
          <a:custGeom>
            <a:avLst/>
            <a:gdLst>
              <a:gd name="connsiteX0" fmla="*/ 1796243 w 1796243"/>
              <a:gd name="connsiteY0" fmla="*/ 3234 h 3233"/>
              <a:gd name="connsiteX1" fmla="*/ 0 w 1796243"/>
              <a:gd name="connsiteY1" fmla="*/ 0 h 3233"/>
              <a:gd name="connsiteX2" fmla="*/ 1796243 w 1796243"/>
              <a:gd name="connsiteY2" fmla="*/ 3234 h 3233"/>
            </a:gdLst>
            <a:ahLst/>
            <a:cxnLst>
              <a:cxn ang="0">
                <a:pos x="connsiteX0" y="connsiteY0"/>
              </a:cxn>
              <a:cxn ang="1">
                <a:pos x="connsiteX1" y="connsiteY1"/>
              </a:cxn>
              <a:cxn ang="2">
                <a:pos x="connsiteX2" y="connsiteY2"/>
              </a:cxn>
            </a:cxnLst>
            <a:rect l="l" t="t" r="r" b="b"/>
            <a:pathLst>
              <a:path w="1796243" h="3233">
                <a:moveTo>
                  <a:pt x="1796243" y="3234"/>
                </a:moveTo>
                <a:lnTo>
                  <a:pt x="0" y="0"/>
                </a:lnTo>
                <a:lnTo>
                  <a:pt x="1796243" y="3234"/>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3"/>
          <p:cNvSpPr/>
          <p:nvPr/>
        </p:nvSpPr>
        <p:spPr>
          <a:xfrm>
            <a:off x="7238811" y="6789393"/>
            <a:ext cx="1808943" cy="25399"/>
          </a:xfrm>
          <a:custGeom>
            <a:avLst/>
            <a:gdLst>
              <a:gd name="connsiteX0" fmla="*/ 1802593 w 1808943"/>
              <a:gd name="connsiteY0" fmla="*/ 9584 h 25399"/>
              <a:gd name="connsiteX1" fmla="*/ 6350 w 1808943"/>
              <a:gd name="connsiteY1" fmla="*/ 6350 h 25399"/>
            </a:gdLst>
            <a:ahLst/>
            <a:cxnLst>
              <a:cxn ang="0">
                <a:pos x="connsiteX0" y="connsiteY0"/>
              </a:cxn>
              <a:cxn ang="1">
                <a:pos x="connsiteX1" y="connsiteY1"/>
              </a:cxn>
            </a:cxnLst>
            <a:rect l="l" t="t" r="r" b="b"/>
            <a:pathLst>
              <a:path w="1808943" h="25399">
                <a:moveTo>
                  <a:pt x="1802593" y="9584"/>
                </a:moveTo>
                <a:lnTo>
                  <a:pt x="6350" y="6350"/>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1027" name="Picture 3"/>
          <p:cNvPicPr>
            <a:picLocks noChangeAspect="1" noChangeArrowheads="1"/>
          </p:cNvPicPr>
          <p:nvPr/>
        </p:nvPicPr>
        <p:blipFill>
          <a:blip r:embed="rId2"/>
          <a:srcRect/>
          <a:stretch>
            <a:fillRect/>
          </a:stretch>
        </p:blipFill>
        <p:spPr bwMode="auto">
          <a:xfrm>
            <a:off x="25400" y="190500"/>
            <a:ext cx="228600" cy="838200"/>
          </a:xfrm>
          <a:prstGeom prst="rect">
            <a:avLst/>
          </a:prstGeom>
          <a:noFill/>
        </p:spPr>
      </p:pic>
      <p:pic>
        <p:nvPicPr>
          <p:cNvPr id="12" name="Picture 3"/>
          <p:cNvPicPr>
            <a:picLocks noChangeAspect="1" noChangeArrowheads="1"/>
          </p:cNvPicPr>
          <p:nvPr/>
        </p:nvPicPr>
        <p:blipFill>
          <a:blip r:embed="rId3"/>
          <a:srcRect/>
          <a:stretch>
            <a:fillRect/>
          </a:stretch>
        </p:blipFill>
        <p:spPr bwMode="auto">
          <a:xfrm>
            <a:off x="685800" y="0"/>
            <a:ext cx="1435100" cy="139700"/>
          </a:xfrm>
          <a:prstGeom prst="rect">
            <a:avLst/>
          </a:prstGeom>
          <a:noFill/>
        </p:spPr>
      </p:pic>
      <p:pic>
        <p:nvPicPr>
          <p:cNvPr id="13" name="Picture 3"/>
          <p:cNvPicPr>
            <a:picLocks noChangeAspect="1" noChangeArrowheads="1"/>
          </p:cNvPicPr>
          <p:nvPr/>
        </p:nvPicPr>
        <p:blipFill>
          <a:blip r:embed="rId4"/>
          <a:srcRect/>
          <a:stretch>
            <a:fillRect/>
          </a:stretch>
        </p:blipFill>
        <p:spPr bwMode="auto">
          <a:xfrm>
            <a:off x="482600" y="3556000"/>
            <a:ext cx="4711700" cy="3009900"/>
          </a:xfrm>
          <a:prstGeom prst="rect">
            <a:avLst/>
          </a:prstGeom>
          <a:noFill/>
        </p:spPr>
      </p:pic>
      <p:pic>
        <p:nvPicPr>
          <p:cNvPr id="14" name="Picture 3"/>
          <p:cNvPicPr>
            <a:picLocks noChangeAspect="1" noChangeArrowheads="1"/>
          </p:cNvPicPr>
          <p:nvPr/>
        </p:nvPicPr>
        <p:blipFill>
          <a:blip r:embed="rId5"/>
          <a:srcRect/>
          <a:stretch>
            <a:fillRect/>
          </a:stretch>
        </p:blipFill>
        <p:spPr bwMode="auto">
          <a:xfrm>
            <a:off x="5613400" y="0"/>
            <a:ext cx="3441700" cy="3098800"/>
          </a:xfrm>
          <a:prstGeom prst="rect">
            <a:avLst/>
          </a:prstGeom>
          <a:noFill/>
        </p:spPr>
      </p:pic>
      <p:pic>
        <p:nvPicPr>
          <p:cNvPr id="15" name="Picture 3"/>
          <p:cNvPicPr>
            <a:picLocks noChangeAspect="1" noChangeArrowheads="1"/>
          </p:cNvPicPr>
          <p:nvPr/>
        </p:nvPicPr>
        <p:blipFill>
          <a:blip r:embed="rId6"/>
          <a:srcRect/>
          <a:stretch>
            <a:fillRect/>
          </a:stretch>
        </p:blipFill>
        <p:spPr bwMode="auto">
          <a:xfrm>
            <a:off x="5384800" y="3251200"/>
            <a:ext cx="3759200" cy="3606800"/>
          </a:xfrm>
          <a:prstGeom prst="rect">
            <a:avLst/>
          </a:prstGeom>
          <a:noFill/>
        </p:spPr>
      </p:pic>
      <p:sp>
        <p:nvSpPr>
          <p:cNvPr id="2" name="TextBox 1"/>
          <p:cNvSpPr txBox="1"/>
          <p:nvPr/>
        </p:nvSpPr>
        <p:spPr>
          <a:xfrm>
            <a:off x="393700" y="139700"/>
            <a:ext cx="2628900" cy="647700"/>
          </a:xfrm>
          <a:prstGeom prst="rect">
            <a:avLst/>
          </a:prstGeom>
          <a:noFill/>
        </p:spPr>
        <p:txBody>
          <a:bodyPr wrap="none" lIns="0" tIns="0" rIns="0" rtlCol="0">
            <a:spAutoFit/>
          </a:bodyPr>
          <a:lstStyle/>
          <a:p>
            <a:pPr>
              <a:lnSpc>
                <a:spcPts val="5100"/>
              </a:lnSpc>
              <a:tabLst/>
            </a:pPr>
            <a:r>
              <a:rPr lang="en-US" altLang="zh-CN" sz="4200" b="1" dirty="0" smtClean="0">
                <a:solidFill>
                  <a:srgbClr val="FFFFFF"/>
                </a:solidFill>
                <a:latin typeface="Times New Roman" pitchFamily="18" charset="0"/>
                <a:cs typeface="Times New Roman" pitchFamily="18" charset="0"/>
              </a:rPr>
              <a:t>VERITAS</a:t>
            </a:r>
          </a:p>
        </p:txBody>
      </p:sp>
      <p:sp>
        <p:nvSpPr>
          <p:cNvPr id="16" name="TextBox 1"/>
          <p:cNvSpPr txBox="1"/>
          <p:nvPr/>
        </p:nvSpPr>
        <p:spPr>
          <a:xfrm>
            <a:off x="444500" y="1206500"/>
            <a:ext cx="5118100" cy="762000"/>
          </a:xfrm>
          <a:prstGeom prst="rect">
            <a:avLst/>
          </a:prstGeom>
          <a:noFill/>
        </p:spPr>
        <p:txBody>
          <a:bodyPr wrap="none" lIns="0" tIns="0" rIns="0" rtlCol="0">
            <a:spAutoFit/>
          </a:bodyPr>
          <a:lstStyle/>
          <a:p>
            <a:pPr>
              <a:lnSpc>
                <a:spcPts val="2900"/>
              </a:lnSpc>
              <a:tabLst/>
            </a:pPr>
            <a:r>
              <a:rPr lang="en-US" altLang="zh-CN" sz="2400" dirty="0" smtClean="0">
                <a:solidFill>
                  <a:srgbClr val="FFFFFF"/>
                </a:solidFill>
                <a:latin typeface="Trebuchet MS" pitchFamily="18" charset="0"/>
                <a:cs typeface="Trebuchet MS" pitchFamily="18" charset="0"/>
              </a:rPr>
              <a:t>●</a:t>
            </a:r>
            <a:r>
              <a:rPr lang="en-US" altLang="zh-CN" sz="2400" dirty="0" smtClean="0">
                <a:solidFill>
                  <a:srgbClr val="FFFFFF"/>
                </a:solidFill>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4x</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12m</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telescopes</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in</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Arizona</a:t>
            </a:r>
          </a:p>
          <a:p>
            <a:pPr>
              <a:lnSpc>
                <a:spcPts val="3100"/>
              </a:lnSpc>
              <a:tabLst/>
            </a:pPr>
            <a:r>
              <a:rPr lang="en-US" altLang="zh-CN" sz="2400" dirty="0" smtClean="0">
                <a:solidFill>
                  <a:srgbClr val="FFFFFF"/>
                </a:solidFill>
                <a:latin typeface="Trebuchet MS" pitchFamily="18" charset="0"/>
                <a:cs typeface="Trebuchet MS" pitchFamily="18" charset="0"/>
              </a:rPr>
              <a:t>●</a:t>
            </a:r>
            <a:r>
              <a:rPr lang="en-US" altLang="zh-CN" sz="2400" dirty="0" smtClean="0">
                <a:solidFill>
                  <a:srgbClr val="FFFFFF"/>
                </a:solidFill>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Upgrade</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completed</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Sept.</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2012</a:t>
            </a:r>
          </a:p>
        </p:txBody>
      </p:sp>
      <p:sp>
        <p:nvSpPr>
          <p:cNvPr id="17" name="TextBox 1"/>
          <p:cNvSpPr txBox="1"/>
          <p:nvPr/>
        </p:nvSpPr>
        <p:spPr>
          <a:xfrm>
            <a:off x="901700" y="1993900"/>
            <a:ext cx="4533900" cy="304800"/>
          </a:xfrm>
          <a:prstGeom prst="rect">
            <a:avLst/>
          </a:prstGeom>
          <a:noFill/>
        </p:spPr>
        <p:txBody>
          <a:bodyPr wrap="none" lIns="0" tIns="0" rIns="0" rtlCol="0">
            <a:spAutoFit/>
          </a:bodyPr>
          <a:lstStyle/>
          <a:p>
            <a:pPr>
              <a:lnSpc>
                <a:spcPts val="2400"/>
              </a:lnSpc>
              <a:tabLst/>
            </a:pPr>
            <a:r>
              <a:rPr lang="en-US" altLang="zh-CN" sz="1700" dirty="0" smtClean="0">
                <a:solidFill>
                  <a:srgbClr val="DDDDDD"/>
                </a:solidFill>
                <a:latin typeface="Wingdings 3" pitchFamily="18" charset="0"/>
                <a:cs typeface="Wingdings 3" pitchFamily="18" charset="0"/>
              </a:rPr>
              <a:t>}</a:t>
            </a:r>
            <a:r>
              <a:rPr lang="en-US" altLang="zh-CN" sz="1700" dirty="0" smtClean="0">
                <a:solidFill>
                  <a:srgbClr val="DDDDDD"/>
                </a:solidFill>
                <a:latin typeface="Times New Roman" pitchFamily="18" charset="0"/>
                <a:cs typeface="Times New Roman" pitchFamily="18" charset="0"/>
              </a:rPr>
              <a:t> </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New</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PMs</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and</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new</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trigger</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system</a:t>
            </a:r>
          </a:p>
        </p:txBody>
      </p:sp>
      <p:sp>
        <p:nvSpPr>
          <p:cNvPr id="18" name="TextBox 1"/>
          <p:cNvSpPr txBox="1"/>
          <p:nvPr/>
        </p:nvSpPr>
        <p:spPr>
          <a:xfrm>
            <a:off x="1181100" y="2260600"/>
            <a:ext cx="2489200" cy="304800"/>
          </a:xfrm>
          <a:prstGeom prst="rect">
            <a:avLst/>
          </a:prstGeom>
          <a:noFill/>
        </p:spPr>
        <p:txBody>
          <a:bodyPr wrap="none" lIns="0" tIns="0" rIns="0" rtlCol="0">
            <a:spAutoFit/>
          </a:bodyPr>
          <a:lstStyle/>
          <a:p>
            <a:pPr>
              <a:lnSpc>
                <a:spcPts val="2400"/>
              </a:lnSpc>
              <a:tabLst/>
            </a:pPr>
            <a:r>
              <a:rPr lang="en-US" altLang="zh-CN" sz="2000" dirty="0" smtClean="0">
                <a:solidFill>
                  <a:srgbClr val="D4D2FE"/>
                </a:solidFill>
                <a:latin typeface="Times New Roman" pitchFamily="18" charset="0"/>
                <a:cs typeface="Times New Roman" pitchFamily="18" charset="0"/>
              </a:rPr>
              <a:t>for</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all</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four</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cameras</a:t>
            </a:r>
          </a:p>
        </p:txBody>
      </p:sp>
      <p:sp>
        <p:nvSpPr>
          <p:cNvPr id="19" name="TextBox 1"/>
          <p:cNvSpPr txBox="1"/>
          <p:nvPr/>
        </p:nvSpPr>
        <p:spPr>
          <a:xfrm>
            <a:off x="901700" y="2616200"/>
            <a:ext cx="3708400" cy="304800"/>
          </a:xfrm>
          <a:prstGeom prst="rect">
            <a:avLst/>
          </a:prstGeom>
          <a:noFill/>
        </p:spPr>
        <p:txBody>
          <a:bodyPr wrap="none" lIns="0" tIns="0" rIns="0" rtlCol="0">
            <a:spAutoFit/>
          </a:bodyPr>
          <a:lstStyle/>
          <a:p>
            <a:pPr>
              <a:lnSpc>
                <a:spcPts val="2400"/>
              </a:lnSpc>
              <a:tabLst/>
            </a:pPr>
            <a:r>
              <a:rPr lang="en-US" altLang="zh-CN" sz="1700" dirty="0" smtClean="0">
                <a:solidFill>
                  <a:srgbClr val="DDDDDD"/>
                </a:solidFill>
                <a:latin typeface="Wingdings 3" pitchFamily="18" charset="0"/>
                <a:cs typeface="Wingdings 3" pitchFamily="18" charset="0"/>
              </a:rPr>
              <a:t>}</a:t>
            </a:r>
            <a:r>
              <a:rPr lang="en-US" altLang="zh-CN" sz="1700" dirty="0" smtClean="0">
                <a:solidFill>
                  <a:srgbClr val="DDDDDD"/>
                </a:solidFill>
                <a:latin typeface="Times New Roman" pitchFamily="18" charset="0"/>
                <a:cs typeface="Times New Roman" pitchFamily="18" charset="0"/>
              </a:rPr>
              <a:t> </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Lower</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threshold,</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improved</a:t>
            </a:r>
          </a:p>
        </p:txBody>
      </p:sp>
      <p:sp>
        <p:nvSpPr>
          <p:cNvPr id="20" name="TextBox 1"/>
          <p:cNvSpPr txBox="1"/>
          <p:nvPr/>
        </p:nvSpPr>
        <p:spPr>
          <a:xfrm>
            <a:off x="1181100" y="2882900"/>
            <a:ext cx="1282700" cy="304800"/>
          </a:xfrm>
          <a:prstGeom prst="rect">
            <a:avLst/>
          </a:prstGeom>
          <a:noFill/>
        </p:spPr>
        <p:txBody>
          <a:bodyPr wrap="none" lIns="0" tIns="0" rIns="0" rtlCol="0">
            <a:spAutoFit/>
          </a:bodyPr>
          <a:lstStyle/>
          <a:p>
            <a:pPr>
              <a:lnSpc>
                <a:spcPts val="2400"/>
              </a:lnSpc>
              <a:tabLst/>
            </a:pPr>
            <a:r>
              <a:rPr lang="en-US" altLang="zh-CN" sz="2000" dirty="0" smtClean="0">
                <a:solidFill>
                  <a:srgbClr val="D4D2FE"/>
                </a:solidFill>
                <a:latin typeface="Times New Roman" pitchFamily="18" charset="0"/>
                <a:cs typeface="Times New Roman" pitchFamily="18" charset="0"/>
              </a:rPr>
              <a:t>sensitivity</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1"/>
            <a:ext cx="9143998" cy="6857998"/>
          </a:xfrm>
          <a:custGeom>
            <a:avLst/>
            <a:gdLst>
              <a:gd name="connsiteX0" fmla="*/ 0 w 9143998"/>
              <a:gd name="connsiteY0" fmla="*/ 0 h 6857998"/>
              <a:gd name="connsiteX1" fmla="*/ 9143998 w 9143998"/>
              <a:gd name="connsiteY1" fmla="*/ 0 h 6857998"/>
              <a:gd name="connsiteX2" fmla="*/ 9143998 w 9143998"/>
              <a:gd name="connsiteY2" fmla="*/ 6857997 h 6857998"/>
              <a:gd name="connsiteX3" fmla="*/ 0 w 9143998"/>
              <a:gd name="connsiteY3" fmla="*/ 6857997 h 6857998"/>
              <a:gd name="connsiteX4" fmla="*/ 0 w 9143998"/>
              <a:gd name="connsiteY4" fmla="*/ 0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0"/>
                </a:moveTo>
                <a:lnTo>
                  <a:pt x="9143998" y="0"/>
                </a:lnTo>
                <a:lnTo>
                  <a:pt x="9143998" y="6857997"/>
                </a:lnTo>
                <a:lnTo>
                  <a:pt x="0" y="6857997"/>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Freeform 3"/>
          <p:cNvSpPr/>
          <p:nvPr/>
        </p:nvSpPr>
        <p:spPr>
          <a:xfrm>
            <a:off x="136964" y="56031"/>
            <a:ext cx="6226" cy="952478"/>
          </a:xfrm>
          <a:custGeom>
            <a:avLst/>
            <a:gdLst>
              <a:gd name="connsiteX0" fmla="*/ 6226 w 6226"/>
              <a:gd name="connsiteY0" fmla="*/ 0 h 952478"/>
              <a:gd name="connsiteX1" fmla="*/ 0 w 6226"/>
              <a:gd name="connsiteY1" fmla="*/ 952478 h 952478"/>
              <a:gd name="connsiteX2" fmla="*/ 6226 w 6226"/>
              <a:gd name="connsiteY2" fmla="*/ 0 h 952478"/>
            </a:gdLst>
            <a:ahLst/>
            <a:cxnLst>
              <a:cxn ang="0">
                <a:pos x="connsiteX0" y="connsiteY0"/>
              </a:cxn>
              <a:cxn ang="1">
                <a:pos x="connsiteX1" y="connsiteY1"/>
              </a:cxn>
              <a:cxn ang="2">
                <a:pos x="connsiteX2" y="connsiteY2"/>
              </a:cxn>
            </a:cxnLst>
            <a:rect l="l" t="t" r="r" b="b"/>
            <a:pathLst>
              <a:path w="6226" h="952478">
                <a:moveTo>
                  <a:pt x="6226" y="0"/>
                </a:moveTo>
                <a:lnTo>
                  <a:pt x="0" y="952478"/>
                </a:lnTo>
                <a:lnTo>
                  <a:pt x="6226" y="0"/>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Freeform 3"/>
          <p:cNvSpPr/>
          <p:nvPr/>
        </p:nvSpPr>
        <p:spPr>
          <a:xfrm>
            <a:off x="130614" y="49681"/>
            <a:ext cx="25399" cy="965177"/>
          </a:xfrm>
          <a:custGeom>
            <a:avLst/>
            <a:gdLst>
              <a:gd name="connsiteX0" fmla="*/ 12576 w 25399"/>
              <a:gd name="connsiteY0" fmla="*/ 6350 h 965177"/>
              <a:gd name="connsiteX1" fmla="*/ 6350 w 25399"/>
              <a:gd name="connsiteY1" fmla="*/ 958827 h 965177"/>
            </a:gdLst>
            <a:ahLst/>
            <a:cxnLst>
              <a:cxn ang="0">
                <a:pos x="connsiteX0" y="connsiteY0"/>
              </a:cxn>
              <a:cxn ang="1">
                <a:pos x="connsiteX1" y="connsiteY1"/>
              </a:cxn>
            </a:cxnLst>
            <a:rect l="l" t="t" r="r" b="b"/>
            <a:pathLst>
              <a:path w="25399" h="965177">
                <a:moveTo>
                  <a:pt x="12576" y="6350"/>
                </a:moveTo>
                <a:lnTo>
                  <a:pt x="6350" y="958827"/>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Freeform 3"/>
          <p:cNvSpPr/>
          <p:nvPr/>
        </p:nvSpPr>
        <p:spPr>
          <a:xfrm>
            <a:off x="139949" y="52796"/>
            <a:ext cx="1796243" cy="3234"/>
          </a:xfrm>
          <a:custGeom>
            <a:avLst/>
            <a:gdLst>
              <a:gd name="connsiteX0" fmla="*/ 0 w 1796243"/>
              <a:gd name="connsiteY0" fmla="*/ 0 h 3234"/>
              <a:gd name="connsiteX1" fmla="*/ 1796243 w 1796243"/>
              <a:gd name="connsiteY1" fmla="*/ 3234 h 3234"/>
              <a:gd name="connsiteX2" fmla="*/ 0 w 1796243"/>
              <a:gd name="connsiteY2" fmla="*/ 0 h 3234"/>
            </a:gdLst>
            <a:ahLst/>
            <a:cxnLst>
              <a:cxn ang="0">
                <a:pos x="connsiteX0" y="connsiteY0"/>
              </a:cxn>
              <a:cxn ang="1">
                <a:pos x="connsiteX1" y="connsiteY1"/>
              </a:cxn>
              <a:cxn ang="2">
                <a:pos x="connsiteX2" y="connsiteY2"/>
              </a:cxn>
            </a:cxnLst>
            <a:rect l="l" t="t" r="r" b="b"/>
            <a:pathLst>
              <a:path w="1796243" h="3234">
                <a:moveTo>
                  <a:pt x="0" y="0"/>
                </a:moveTo>
                <a:lnTo>
                  <a:pt x="1796243" y="3234"/>
                </a:lnTo>
                <a:lnTo>
                  <a:pt x="0" y="0"/>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Freeform 3"/>
          <p:cNvSpPr/>
          <p:nvPr/>
        </p:nvSpPr>
        <p:spPr>
          <a:xfrm>
            <a:off x="133599" y="46446"/>
            <a:ext cx="1808943" cy="25399"/>
          </a:xfrm>
          <a:custGeom>
            <a:avLst/>
            <a:gdLst>
              <a:gd name="connsiteX0" fmla="*/ 6350 w 1808943"/>
              <a:gd name="connsiteY0" fmla="*/ 6350 h 25399"/>
              <a:gd name="connsiteX1" fmla="*/ 1802593 w 1808943"/>
              <a:gd name="connsiteY1" fmla="*/ 9583 h 25399"/>
            </a:gdLst>
            <a:ahLst/>
            <a:cxnLst>
              <a:cxn ang="0">
                <a:pos x="connsiteX0" y="connsiteY0"/>
              </a:cxn>
              <a:cxn ang="1">
                <a:pos x="connsiteX1" y="connsiteY1"/>
              </a:cxn>
            </a:cxnLst>
            <a:rect l="l" t="t" r="r" b="b"/>
            <a:pathLst>
              <a:path w="1808943" h="25399">
                <a:moveTo>
                  <a:pt x="6350" y="6350"/>
                </a:moveTo>
                <a:lnTo>
                  <a:pt x="1802593" y="9583"/>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Freeform 3"/>
          <p:cNvSpPr/>
          <p:nvPr/>
        </p:nvSpPr>
        <p:spPr>
          <a:xfrm>
            <a:off x="9038163" y="5843264"/>
            <a:ext cx="6226" cy="952477"/>
          </a:xfrm>
          <a:custGeom>
            <a:avLst/>
            <a:gdLst>
              <a:gd name="connsiteX0" fmla="*/ 0 w 6226"/>
              <a:gd name="connsiteY0" fmla="*/ 952477 h 952477"/>
              <a:gd name="connsiteX1" fmla="*/ 6226 w 6226"/>
              <a:gd name="connsiteY1" fmla="*/ 0 h 952477"/>
              <a:gd name="connsiteX2" fmla="*/ 0 w 6226"/>
              <a:gd name="connsiteY2" fmla="*/ 952477 h 952477"/>
            </a:gdLst>
            <a:ahLst/>
            <a:cxnLst>
              <a:cxn ang="0">
                <a:pos x="connsiteX0" y="connsiteY0"/>
              </a:cxn>
              <a:cxn ang="1">
                <a:pos x="connsiteX1" y="connsiteY1"/>
              </a:cxn>
              <a:cxn ang="2">
                <a:pos x="connsiteX2" y="connsiteY2"/>
              </a:cxn>
            </a:cxnLst>
            <a:rect l="l" t="t" r="r" b="b"/>
            <a:pathLst>
              <a:path w="6226" h="952477">
                <a:moveTo>
                  <a:pt x="0" y="952477"/>
                </a:moveTo>
                <a:lnTo>
                  <a:pt x="6226" y="0"/>
                </a:lnTo>
                <a:lnTo>
                  <a:pt x="0" y="952477"/>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Freeform 3"/>
          <p:cNvSpPr/>
          <p:nvPr/>
        </p:nvSpPr>
        <p:spPr>
          <a:xfrm>
            <a:off x="9031814" y="5836915"/>
            <a:ext cx="25399" cy="965177"/>
          </a:xfrm>
          <a:custGeom>
            <a:avLst/>
            <a:gdLst>
              <a:gd name="connsiteX0" fmla="*/ 6350 w 25399"/>
              <a:gd name="connsiteY0" fmla="*/ 958827 h 965177"/>
              <a:gd name="connsiteX1" fmla="*/ 12575 w 25399"/>
              <a:gd name="connsiteY1" fmla="*/ 6350 h 965177"/>
            </a:gdLst>
            <a:ahLst/>
            <a:cxnLst>
              <a:cxn ang="0">
                <a:pos x="connsiteX0" y="connsiteY0"/>
              </a:cxn>
              <a:cxn ang="1">
                <a:pos x="connsiteX1" y="connsiteY1"/>
              </a:cxn>
            </a:cxnLst>
            <a:rect l="l" t="t" r="r" b="b"/>
            <a:pathLst>
              <a:path w="25399" h="965177">
                <a:moveTo>
                  <a:pt x="6350" y="958827"/>
                </a:moveTo>
                <a:lnTo>
                  <a:pt x="12575" y="6350"/>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Freeform 3"/>
          <p:cNvSpPr/>
          <p:nvPr/>
        </p:nvSpPr>
        <p:spPr>
          <a:xfrm>
            <a:off x="7245161" y="6795743"/>
            <a:ext cx="1796243" cy="3233"/>
          </a:xfrm>
          <a:custGeom>
            <a:avLst/>
            <a:gdLst>
              <a:gd name="connsiteX0" fmla="*/ 1796243 w 1796243"/>
              <a:gd name="connsiteY0" fmla="*/ 3234 h 3233"/>
              <a:gd name="connsiteX1" fmla="*/ 0 w 1796243"/>
              <a:gd name="connsiteY1" fmla="*/ 0 h 3233"/>
              <a:gd name="connsiteX2" fmla="*/ 1796243 w 1796243"/>
              <a:gd name="connsiteY2" fmla="*/ 3234 h 3233"/>
            </a:gdLst>
            <a:ahLst/>
            <a:cxnLst>
              <a:cxn ang="0">
                <a:pos x="connsiteX0" y="connsiteY0"/>
              </a:cxn>
              <a:cxn ang="1">
                <a:pos x="connsiteX1" y="connsiteY1"/>
              </a:cxn>
              <a:cxn ang="2">
                <a:pos x="connsiteX2" y="connsiteY2"/>
              </a:cxn>
            </a:cxnLst>
            <a:rect l="l" t="t" r="r" b="b"/>
            <a:pathLst>
              <a:path w="1796243" h="3233">
                <a:moveTo>
                  <a:pt x="1796243" y="3234"/>
                </a:moveTo>
                <a:lnTo>
                  <a:pt x="0" y="0"/>
                </a:lnTo>
                <a:lnTo>
                  <a:pt x="1796243" y="3234"/>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3"/>
          <p:cNvSpPr/>
          <p:nvPr/>
        </p:nvSpPr>
        <p:spPr>
          <a:xfrm>
            <a:off x="7238811" y="6789393"/>
            <a:ext cx="1808943" cy="25399"/>
          </a:xfrm>
          <a:custGeom>
            <a:avLst/>
            <a:gdLst>
              <a:gd name="connsiteX0" fmla="*/ 1802593 w 1808943"/>
              <a:gd name="connsiteY0" fmla="*/ 9584 h 25399"/>
              <a:gd name="connsiteX1" fmla="*/ 6350 w 1808943"/>
              <a:gd name="connsiteY1" fmla="*/ 6350 h 25399"/>
            </a:gdLst>
            <a:ahLst/>
            <a:cxnLst>
              <a:cxn ang="0">
                <a:pos x="connsiteX0" y="connsiteY0"/>
              </a:cxn>
              <a:cxn ang="1">
                <a:pos x="connsiteX1" y="connsiteY1"/>
              </a:cxn>
            </a:cxnLst>
            <a:rect l="l" t="t" r="r" b="b"/>
            <a:pathLst>
              <a:path w="1808943" h="25399">
                <a:moveTo>
                  <a:pt x="1802593" y="9584"/>
                </a:moveTo>
                <a:lnTo>
                  <a:pt x="6350" y="6350"/>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1027" name="Picture 3"/>
          <p:cNvPicPr>
            <a:picLocks noChangeAspect="1" noChangeArrowheads="1"/>
          </p:cNvPicPr>
          <p:nvPr/>
        </p:nvPicPr>
        <p:blipFill>
          <a:blip r:embed="rId2"/>
          <a:srcRect/>
          <a:stretch>
            <a:fillRect/>
          </a:stretch>
        </p:blipFill>
        <p:spPr bwMode="auto">
          <a:xfrm>
            <a:off x="25400" y="0"/>
            <a:ext cx="9118600" cy="6858000"/>
          </a:xfrm>
          <a:prstGeom prst="rect">
            <a:avLst/>
          </a:prstGeom>
          <a:noFill/>
        </p:spPr>
      </p:pic>
      <p:sp>
        <p:nvSpPr>
          <p:cNvPr id="2" name="TextBox 1"/>
          <p:cNvSpPr txBox="1"/>
          <p:nvPr/>
        </p:nvSpPr>
        <p:spPr>
          <a:xfrm>
            <a:off x="393700" y="139700"/>
            <a:ext cx="2019300" cy="647700"/>
          </a:xfrm>
          <a:prstGeom prst="rect">
            <a:avLst/>
          </a:prstGeom>
          <a:noFill/>
        </p:spPr>
        <p:txBody>
          <a:bodyPr wrap="none" lIns="0" tIns="0" rIns="0" rtlCol="0">
            <a:spAutoFit/>
          </a:bodyPr>
          <a:lstStyle/>
          <a:p>
            <a:pPr>
              <a:lnSpc>
                <a:spcPts val="5100"/>
              </a:lnSpc>
              <a:tabLst/>
            </a:pPr>
            <a:r>
              <a:rPr lang="en-US" altLang="zh-CN" sz="4200" b="1" dirty="0" smtClean="0">
                <a:solidFill>
                  <a:srgbClr val="FFFFFF"/>
                </a:solidFill>
                <a:latin typeface="Times New Roman" pitchFamily="18" charset="0"/>
                <a:cs typeface="Times New Roman" pitchFamily="18" charset="0"/>
              </a:rPr>
              <a:t>MAGIC</a:t>
            </a:r>
          </a:p>
        </p:txBody>
      </p:sp>
      <p:sp>
        <p:nvSpPr>
          <p:cNvPr id="12" name="TextBox 1"/>
          <p:cNvSpPr txBox="1"/>
          <p:nvPr/>
        </p:nvSpPr>
        <p:spPr>
          <a:xfrm>
            <a:off x="444500" y="1193800"/>
            <a:ext cx="3225800" cy="368300"/>
          </a:xfrm>
          <a:prstGeom prst="rect">
            <a:avLst/>
          </a:prstGeom>
          <a:noFill/>
        </p:spPr>
        <p:txBody>
          <a:bodyPr wrap="none" lIns="0" tIns="0" rIns="0" rtlCol="0">
            <a:spAutoFit/>
          </a:bodyPr>
          <a:lstStyle/>
          <a:p>
            <a:pPr>
              <a:lnSpc>
                <a:spcPts val="2900"/>
              </a:lnSpc>
              <a:tabLst/>
            </a:pPr>
            <a:r>
              <a:rPr lang="en-US" altLang="zh-CN" sz="2400" dirty="0" smtClean="0">
                <a:solidFill>
                  <a:srgbClr val="FFFFFF"/>
                </a:solidFill>
                <a:latin typeface="Trebuchet MS" pitchFamily="18" charset="0"/>
                <a:cs typeface="Trebuchet MS" pitchFamily="18" charset="0"/>
              </a:rPr>
              <a:t>●</a:t>
            </a:r>
            <a:r>
              <a:rPr lang="en-US" altLang="zh-CN" sz="2400" dirty="0" smtClean="0">
                <a:solidFill>
                  <a:srgbClr val="FFFFFF"/>
                </a:solidFill>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2</a:t>
            </a:r>
            <a:r>
              <a:rPr lang="en-US" altLang="zh-CN" sz="1600" dirty="0" smtClean="0">
                <a:solidFill>
                  <a:srgbClr val="FFFFFF"/>
                </a:solidFill>
                <a:latin typeface="Times New Roman" pitchFamily="18" charset="0"/>
                <a:cs typeface="Times New Roman" pitchFamily="18" charset="0"/>
              </a:rPr>
              <a:t>nd</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17</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m</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telescope</a:t>
            </a:r>
          </a:p>
        </p:txBody>
      </p:sp>
      <p:sp>
        <p:nvSpPr>
          <p:cNvPr id="13" name="TextBox 1"/>
          <p:cNvSpPr txBox="1"/>
          <p:nvPr/>
        </p:nvSpPr>
        <p:spPr>
          <a:xfrm>
            <a:off x="774700" y="1511300"/>
            <a:ext cx="2070100" cy="368300"/>
          </a:xfrm>
          <a:prstGeom prst="rect">
            <a:avLst/>
          </a:prstGeom>
          <a:noFill/>
        </p:spPr>
        <p:txBody>
          <a:bodyPr wrap="none" lIns="0" tIns="0" rIns="0" rtlCol="0">
            <a:spAutoFit/>
          </a:bodyPr>
          <a:lstStyle/>
          <a:p>
            <a:pPr>
              <a:lnSpc>
                <a:spcPts val="2900"/>
              </a:lnSpc>
              <a:tabLst/>
            </a:pPr>
            <a:r>
              <a:rPr lang="en-US" altLang="zh-CN" sz="2400" dirty="0" smtClean="0">
                <a:solidFill>
                  <a:srgbClr val="FFFFFF"/>
                </a:solidFill>
                <a:latin typeface="Times New Roman" pitchFamily="18" charset="0"/>
                <a:cs typeface="Times New Roman" pitchFamily="18" charset="0"/>
              </a:rPr>
              <a:t>finished</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2009</a:t>
            </a:r>
          </a:p>
        </p:txBody>
      </p:sp>
      <p:sp>
        <p:nvSpPr>
          <p:cNvPr id="14" name="TextBox 1"/>
          <p:cNvSpPr txBox="1"/>
          <p:nvPr/>
        </p:nvSpPr>
        <p:spPr>
          <a:xfrm>
            <a:off x="444500" y="1917700"/>
            <a:ext cx="2968060" cy="415498"/>
          </a:xfrm>
          <a:prstGeom prst="rect">
            <a:avLst/>
          </a:prstGeom>
          <a:noFill/>
        </p:spPr>
        <p:txBody>
          <a:bodyPr wrap="none" lIns="0" tIns="0" rIns="0" rtlCol="0">
            <a:spAutoFit/>
          </a:bodyPr>
          <a:lstStyle/>
          <a:p>
            <a:pPr>
              <a:lnSpc>
                <a:spcPts val="2900"/>
              </a:lnSpc>
              <a:tabLst/>
            </a:pPr>
            <a:r>
              <a:rPr lang="en-US" altLang="zh-CN" sz="2400" dirty="0" smtClean="0">
                <a:solidFill>
                  <a:srgbClr val="FFFFFF"/>
                </a:solidFill>
                <a:latin typeface="Trebuchet MS" pitchFamily="18" charset="0"/>
                <a:cs typeface="Trebuchet MS" pitchFamily="18" charset="0"/>
              </a:rPr>
              <a:t>●</a:t>
            </a:r>
            <a:r>
              <a:rPr lang="en-US" altLang="zh-CN" sz="2400" dirty="0" smtClean="0">
                <a:solidFill>
                  <a:srgbClr val="FFFFFF"/>
                </a:solidFill>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Upgrade</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DAQ + new</a:t>
            </a:r>
          </a:p>
        </p:txBody>
      </p:sp>
      <p:sp>
        <p:nvSpPr>
          <p:cNvPr id="15" name="TextBox 1"/>
          <p:cNvSpPr txBox="1"/>
          <p:nvPr/>
        </p:nvSpPr>
        <p:spPr>
          <a:xfrm>
            <a:off x="774700" y="2260600"/>
            <a:ext cx="3270126" cy="754907"/>
          </a:xfrm>
          <a:prstGeom prst="rect">
            <a:avLst/>
          </a:prstGeom>
          <a:noFill/>
        </p:spPr>
        <p:txBody>
          <a:bodyPr wrap="none" lIns="0" tIns="0" rIns="0" rtlCol="0">
            <a:spAutoFit/>
          </a:bodyPr>
          <a:lstStyle/>
          <a:p>
            <a:pPr>
              <a:lnSpc>
                <a:spcPts val="2900"/>
              </a:lnSpc>
              <a:tabLst/>
            </a:pPr>
            <a:r>
              <a:rPr lang="en-US" altLang="zh-CN" sz="2400" dirty="0" smtClean="0">
                <a:solidFill>
                  <a:srgbClr val="FFFFFF"/>
                </a:solidFill>
                <a:latin typeface="Times New Roman" pitchFamily="18" charset="0"/>
                <a:cs typeface="Times New Roman" pitchFamily="18" charset="0"/>
              </a:rPr>
              <a:t>MAGIC-I camera</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finished</a:t>
            </a:r>
          </a:p>
          <a:p>
            <a:pPr>
              <a:lnSpc>
                <a:spcPts val="2600"/>
              </a:lnSpc>
              <a:tabLst/>
            </a:pPr>
            <a:r>
              <a:rPr lang="en-US" altLang="zh-CN" sz="2400" dirty="0" smtClean="0">
                <a:solidFill>
                  <a:srgbClr val="FFFFFF"/>
                </a:solidFill>
                <a:latin typeface="Times New Roman" pitchFamily="18" charset="0"/>
                <a:cs typeface="Times New Roman" pitchFamily="18" charset="0"/>
              </a:rPr>
              <a:t>fall 2013</a:t>
            </a:r>
          </a:p>
        </p:txBody>
      </p:sp>
      <p:sp>
        <p:nvSpPr>
          <p:cNvPr id="16" name="TextBox 1"/>
          <p:cNvSpPr txBox="1"/>
          <p:nvPr/>
        </p:nvSpPr>
        <p:spPr>
          <a:xfrm>
            <a:off x="901700" y="2984500"/>
            <a:ext cx="2997200" cy="304800"/>
          </a:xfrm>
          <a:prstGeom prst="rect">
            <a:avLst/>
          </a:prstGeom>
          <a:noFill/>
        </p:spPr>
        <p:txBody>
          <a:bodyPr wrap="none" lIns="0" tIns="0" rIns="0" rtlCol="0">
            <a:spAutoFit/>
          </a:bodyPr>
          <a:lstStyle/>
          <a:p>
            <a:pPr>
              <a:lnSpc>
                <a:spcPts val="2400"/>
              </a:lnSpc>
              <a:tabLst/>
            </a:pPr>
            <a:r>
              <a:rPr lang="en-US" altLang="zh-CN" sz="1700" dirty="0" smtClean="0">
                <a:solidFill>
                  <a:srgbClr val="DDDDDD"/>
                </a:solidFill>
                <a:latin typeface="Wingdings 3" pitchFamily="18" charset="0"/>
                <a:cs typeface="Wingdings 3" pitchFamily="18" charset="0"/>
              </a:rPr>
              <a:t>}</a:t>
            </a:r>
            <a:r>
              <a:rPr lang="en-US" altLang="zh-CN" sz="1700" dirty="0" smtClean="0">
                <a:solidFill>
                  <a:srgbClr val="DDDDDD"/>
                </a:solidFill>
                <a:latin typeface="Times New Roman" pitchFamily="18" charset="0"/>
                <a:cs typeface="Times New Roman" pitchFamily="18" charset="0"/>
              </a:rPr>
              <a:t> </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Both</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now</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1039</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pixel,</a:t>
            </a:r>
          </a:p>
        </p:txBody>
      </p:sp>
      <p:sp>
        <p:nvSpPr>
          <p:cNvPr id="17" name="TextBox 1"/>
          <p:cNvSpPr txBox="1"/>
          <p:nvPr/>
        </p:nvSpPr>
        <p:spPr>
          <a:xfrm>
            <a:off x="1181100" y="3251200"/>
            <a:ext cx="1943100" cy="304800"/>
          </a:xfrm>
          <a:prstGeom prst="rect">
            <a:avLst/>
          </a:prstGeom>
          <a:noFill/>
        </p:spPr>
        <p:txBody>
          <a:bodyPr wrap="none" lIns="0" tIns="0" rIns="0" rtlCol="0">
            <a:spAutoFit/>
          </a:bodyPr>
          <a:lstStyle/>
          <a:p>
            <a:pPr>
              <a:lnSpc>
                <a:spcPts val="2400"/>
              </a:lnSpc>
              <a:tabLst/>
            </a:pPr>
            <a:r>
              <a:rPr lang="en-US" altLang="zh-CN" sz="2000" dirty="0" smtClean="0">
                <a:solidFill>
                  <a:srgbClr val="D4D2FE"/>
                </a:solidFill>
                <a:latin typeface="Times New Roman" pitchFamily="18" charset="0"/>
                <a:cs typeface="Times New Roman" pitchFamily="18" charset="0"/>
              </a:rPr>
              <a:t>3.5</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degree</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FoV</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1"/>
            <a:ext cx="9143998" cy="6857998"/>
          </a:xfrm>
          <a:custGeom>
            <a:avLst/>
            <a:gdLst>
              <a:gd name="connsiteX0" fmla="*/ 0 w 9143998"/>
              <a:gd name="connsiteY0" fmla="*/ 0 h 6857998"/>
              <a:gd name="connsiteX1" fmla="*/ 9143998 w 9143998"/>
              <a:gd name="connsiteY1" fmla="*/ 0 h 6857998"/>
              <a:gd name="connsiteX2" fmla="*/ 9143998 w 9143998"/>
              <a:gd name="connsiteY2" fmla="*/ 6857997 h 6857998"/>
              <a:gd name="connsiteX3" fmla="*/ 0 w 9143998"/>
              <a:gd name="connsiteY3" fmla="*/ 6857997 h 6857998"/>
              <a:gd name="connsiteX4" fmla="*/ 0 w 9143998"/>
              <a:gd name="connsiteY4" fmla="*/ 0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0"/>
                </a:moveTo>
                <a:lnTo>
                  <a:pt x="9143998" y="0"/>
                </a:lnTo>
                <a:lnTo>
                  <a:pt x="9143998" y="6857997"/>
                </a:lnTo>
                <a:lnTo>
                  <a:pt x="0" y="6857997"/>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Freeform 3"/>
          <p:cNvSpPr/>
          <p:nvPr/>
        </p:nvSpPr>
        <p:spPr>
          <a:xfrm>
            <a:off x="136964" y="56031"/>
            <a:ext cx="6226" cy="952478"/>
          </a:xfrm>
          <a:custGeom>
            <a:avLst/>
            <a:gdLst>
              <a:gd name="connsiteX0" fmla="*/ 6226 w 6226"/>
              <a:gd name="connsiteY0" fmla="*/ 0 h 952478"/>
              <a:gd name="connsiteX1" fmla="*/ 0 w 6226"/>
              <a:gd name="connsiteY1" fmla="*/ 952478 h 952478"/>
              <a:gd name="connsiteX2" fmla="*/ 6226 w 6226"/>
              <a:gd name="connsiteY2" fmla="*/ 0 h 952478"/>
            </a:gdLst>
            <a:ahLst/>
            <a:cxnLst>
              <a:cxn ang="0">
                <a:pos x="connsiteX0" y="connsiteY0"/>
              </a:cxn>
              <a:cxn ang="1">
                <a:pos x="connsiteX1" y="connsiteY1"/>
              </a:cxn>
              <a:cxn ang="2">
                <a:pos x="connsiteX2" y="connsiteY2"/>
              </a:cxn>
            </a:cxnLst>
            <a:rect l="l" t="t" r="r" b="b"/>
            <a:pathLst>
              <a:path w="6226" h="952478">
                <a:moveTo>
                  <a:pt x="6226" y="0"/>
                </a:moveTo>
                <a:lnTo>
                  <a:pt x="0" y="952478"/>
                </a:lnTo>
                <a:lnTo>
                  <a:pt x="6226" y="0"/>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Freeform 3"/>
          <p:cNvSpPr/>
          <p:nvPr/>
        </p:nvSpPr>
        <p:spPr>
          <a:xfrm>
            <a:off x="130614" y="49681"/>
            <a:ext cx="25399" cy="965177"/>
          </a:xfrm>
          <a:custGeom>
            <a:avLst/>
            <a:gdLst>
              <a:gd name="connsiteX0" fmla="*/ 12576 w 25399"/>
              <a:gd name="connsiteY0" fmla="*/ 6350 h 965177"/>
              <a:gd name="connsiteX1" fmla="*/ 6350 w 25399"/>
              <a:gd name="connsiteY1" fmla="*/ 958827 h 965177"/>
            </a:gdLst>
            <a:ahLst/>
            <a:cxnLst>
              <a:cxn ang="0">
                <a:pos x="connsiteX0" y="connsiteY0"/>
              </a:cxn>
              <a:cxn ang="1">
                <a:pos x="connsiteX1" y="connsiteY1"/>
              </a:cxn>
            </a:cxnLst>
            <a:rect l="l" t="t" r="r" b="b"/>
            <a:pathLst>
              <a:path w="25399" h="965177">
                <a:moveTo>
                  <a:pt x="12576" y="6350"/>
                </a:moveTo>
                <a:lnTo>
                  <a:pt x="6350" y="958827"/>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Freeform 3"/>
          <p:cNvSpPr/>
          <p:nvPr/>
        </p:nvSpPr>
        <p:spPr>
          <a:xfrm>
            <a:off x="139949" y="52796"/>
            <a:ext cx="1796243" cy="3234"/>
          </a:xfrm>
          <a:custGeom>
            <a:avLst/>
            <a:gdLst>
              <a:gd name="connsiteX0" fmla="*/ 0 w 1796243"/>
              <a:gd name="connsiteY0" fmla="*/ 0 h 3234"/>
              <a:gd name="connsiteX1" fmla="*/ 1796243 w 1796243"/>
              <a:gd name="connsiteY1" fmla="*/ 3234 h 3234"/>
              <a:gd name="connsiteX2" fmla="*/ 0 w 1796243"/>
              <a:gd name="connsiteY2" fmla="*/ 0 h 3234"/>
            </a:gdLst>
            <a:ahLst/>
            <a:cxnLst>
              <a:cxn ang="0">
                <a:pos x="connsiteX0" y="connsiteY0"/>
              </a:cxn>
              <a:cxn ang="1">
                <a:pos x="connsiteX1" y="connsiteY1"/>
              </a:cxn>
              <a:cxn ang="2">
                <a:pos x="connsiteX2" y="connsiteY2"/>
              </a:cxn>
            </a:cxnLst>
            <a:rect l="l" t="t" r="r" b="b"/>
            <a:pathLst>
              <a:path w="1796243" h="3234">
                <a:moveTo>
                  <a:pt x="0" y="0"/>
                </a:moveTo>
                <a:lnTo>
                  <a:pt x="1796243" y="3234"/>
                </a:lnTo>
                <a:lnTo>
                  <a:pt x="0" y="0"/>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Freeform 3"/>
          <p:cNvSpPr/>
          <p:nvPr/>
        </p:nvSpPr>
        <p:spPr>
          <a:xfrm>
            <a:off x="133599" y="46446"/>
            <a:ext cx="1808943" cy="25399"/>
          </a:xfrm>
          <a:custGeom>
            <a:avLst/>
            <a:gdLst>
              <a:gd name="connsiteX0" fmla="*/ 6350 w 1808943"/>
              <a:gd name="connsiteY0" fmla="*/ 6350 h 25399"/>
              <a:gd name="connsiteX1" fmla="*/ 1802593 w 1808943"/>
              <a:gd name="connsiteY1" fmla="*/ 9583 h 25399"/>
            </a:gdLst>
            <a:ahLst/>
            <a:cxnLst>
              <a:cxn ang="0">
                <a:pos x="connsiteX0" y="connsiteY0"/>
              </a:cxn>
              <a:cxn ang="1">
                <a:pos x="connsiteX1" y="connsiteY1"/>
              </a:cxn>
            </a:cxnLst>
            <a:rect l="l" t="t" r="r" b="b"/>
            <a:pathLst>
              <a:path w="1808943" h="25399">
                <a:moveTo>
                  <a:pt x="6350" y="6350"/>
                </a:moveTo>
                <a:lnTo>
                  <a:pt x="1802593" y="9583"/>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Freeform 3"/>
          <p:cNvSpPr/>
          <p:nvPr/>
        </p:nvSpPr>
        <p:spPr>
          <a:xfrm>
            <a:off x="9038163" y="5843264"/>
            <a:ext cx="6226" cy="952477"/>
          </a:xfrm>
          <a:custGeom>
            <a:avLst/>
            <a:gdLst>
              <a:gd name="connsiteX0" fmla="*/ 0 w 6226"/>
              <a:gd name="connsiteY0" fmla="*/ 952477 h 952477"/>
              <a:gd name="connsiteX1" fmla="*/ 6226 w 6226"/>
              <a:gd name="connsiteY1" fmla="*/ 0 h 952477"/>
              <a:gd name="connsiteX2" fmla="*/ 0 w 6226"/>
              <a:gd name="connsiteY2" fmla="*/ 952477 h 952477"/>
            </a:gdLst>
            <a:ahLst/>
            <a:cxnLst>
              <a:cxn ang="0">
                <a:pos x="connsiteX0" y="connsiteY0"/>
              </a:cxn>
              <a:cxn ang="1">
                <a:pos x="connsiteX1" y="connsiteY1"/>
              </a:cxn>
              <a:cxn ang="2">
                <a:pos x="connsiteX2" y="connsiteY2"/>
              </a:cxn>
            </a:cxnLst>
            <a:rect l="l" t="t" r="r" b="b"/>
            <a:pathLst>
              <a:path w="6226" h="952477">
                <a:moveTo>
                  <a:pt x="0" y="952477"/>
                </a:moveTo>
                <a:lnTo>
                  <a:pt x="6226" y="0"/>
                </a:lnTo>
                <a:lnTo>
                  <a:pt x="0" y="952477"/>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Freeform 3"/>
          <p:cNvSpPr/>
          <p:nvPr/>
        </p:nvSpPr>
        <p:spPr>
          <a:xfrm>
            <a:off x="9031814" y="5836915"/>
            <a:ext cx="25399" cy="965177"/>
          </a:xfrm>
          <a:custGeom>
            <a:avLst/>
            <a:gdLst>
              <a:gd name="connsiteX0" fmla="*/ 6350 w 25399"/>
              <a:gd name="connsiteY0" fmla="*/ 958827 h 965177"/>
              <a:gd name="connsiteX1" fmla="*/ 12575 w 25399"/>
              <a:gd name="connsiteY1" fmla="*/ 6350 h 965177"/>
            </a:gdLst>
            <a:ahLst/>
            <a:cxnLst>
              <a:cxn ang="0">
                <a:pos x="connsiteX0" y="connsiteY0"/>
              </a:cxn>
              <a:cxn ang="1">
                <a:pos x="connsiteX1" y="connsiteY1"/>
              </a:cxn>
            </a:cxnLst>
            <a:rect l="l" t="t" r="r" b="b"/>
            <a:pathLst>
              <a:path w="25399" h="965177">
                <a:moveTo>
                  <a:pt x="6350" y="958827"/>
                </a:moveTo>
                <a:lnTo>
                  <a:pt x="12575" y="6350"/>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Freeform 3"/>
          <p:cNvSpPr/>
          <p:nvPr/>
        </p:nvSpPr>
        <p:spPr>
          <a:xfrm>
            <a:off x="7245161" y="6795743"/>
            <a:ext cx="1796243" cy="3233"/>
          </a:xfrm>
          <a:custGeom>
            <a:avLst/>
            <a:gdLst>
              <a:gd name="connsiteX0" fmla="*/ 1796243 w 1796243"/>
              <a:gd name="connsiteY0" fmla="*/ 3234 h 3233"/>
              <a:gd name="connsiteX1" fmla="*/ 0 w 1796243"/>
              <a:gd name="connsiteY1" fmla="*/ 0 h 3233"/>
              <a:gd name="connsiteX2" fmla="*/ 1796243 w 1796243"/>
              <a:gd name="connsiteY2" fmla="*/ 3234 h 3233"/>
            </a:gdLst>
            <a:ahLst/>
            <a:cxnLst>
              <a:cxn ang="0">
                <a:pos x="connsiteX0" y="connsiteY0"/>
              </a:cxn>
              <a:cxn ang="1">
                <a:pos x="connsiteX1" y="connsiteY1"/>
              </a:cxn>
              <a:cxn ang="2">
                <a:pos x="connsiteX2" y="connsiteY2"/>
              </a:cxn>
            </a:cxnLst>
            <a:rect l="l" t="t" r="r" b="b"/>
            <a:pathLst>
              <a:path w="1796243" h="3233">
                <a:moveTo>
                  <a:pt x="1796243" y="3234"/>
                </a:moveTo>
                <a:lnTo>
                  <a:pt x="0" y="0"/>
                </a:lnTo>
                <a:lnTo>
                  <a:pt x="1796243" y="3234"/>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3"/>
          <p:cNvSpPr/>
          <p:nvPr/>
        </p:nvSpPr>
        <p:spPr>
          <a:xfrm>
            <a:off x="7238811" y="6789393"/>
            <a:ext cx="1808943" cy="25399"/>
          </a:xfrm>
          <a:custGeom>
            <a:avLst/>
            <a:gdLst>
              <a:gd name="connsiteX0" fmla="*/ 1802593 w 1808943"/>
              <a:gd name="connsiteY0" fmla="*/ 9584 h 25399"/>
              <a:gd name="connsiteX1" fmla="*/ 6350 w 1808943"/>
              <a:gd name="connsiteY1" fmla="*/ 6350 h 25399"/>
            </a:gdLst>
            <a:ahLst/>
            <a:cxnLst>
              <a:cxn ang="0">
                <a:pos x="connsiteX0" y="connsiteY0"/>
              </a:cxn>
              <a:cxn ang="1">
                <a:pos x="connsiteX1" y="connsiteY1"/>
              </a:cxn>
            </a:cxnLst>
            <a:rect l="l" t="t" r="r" b="b"/>
            <a:pathLst>
              <a:path w="1808943" h="25399">
                <a:moveTo>
                  <a:pt x="1802593" y="9584"/>
                </a:moveTo>
                <a:lnTo>
                  <a:pt x="6350" y="6350"/>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1027" name="Picture 3"/>
          <p:cNvPicPr>
            <a:picLocks noChangeAspect="1" noChangeArrowheads="1"/>
          </p:cNvPicPr>
          <p:nvPr/>
        </p:nvPicPr>
        <p:blipFill>
          <a:blip r:embed="rId2"/>
          <a:srcRect/>
          <a:stretch>
            <a:fillRect/>
          </a:stretch>
        </p:blipFill>
        <p:spPr bwMode="auto">
          <a:xfrm>
            <a:off x="25400" y="190500"/>
            <a:ext cx="228600" cy="838200"/>
          </a:xfrm>
          <a:prstGeom prst="rect">
            <a:avLst/>
          </a:prstGeom>
          <a:noFill/>
        </p:spPr>
      </p:pic>
      <p:pic>
        <p:nvPicPr>
          <p:cNvPr id="12" name="Picture 3"/>
          <p:cNvPicPr>
            <a:picLocks noChangeAspect="1" noChangeArrowheads="1"/>
          </p:cNvPicPr>
          <p:nvPr/>
        </p:nvPicPr>
        <p:blipFill>
          <a:blip r:embed="rId3"/>
          <a:srcRect/>
          <a:stretch>
            <a:fillRect/>
          </a:stretch>
        </p:blipFill>
        <p:spPr bwMode="auto">
          <a:xfrm>
            <a:off x="685800" y="0"/>
            <a:ext cx="1435100" cy="139700"/>
          </a:xfrm>
          <a:prstGeom prst="rect">
            <a:avLst/>
          </a:prstGeom>
          <a:noFill/>
        </p:spPr>
      </p:pic>
      <p:pic>
        <p:nvPicPr>
          <p:cNvPr id="13" name="Picture 3"/>
          <p:cNvPicPr>
            <a:picLocks noChangeAspect="1" noChangeArrowheads="1"/>
          </p:cNvPicPr>
          <p:nvPr/>
        </p:nvPicPr>
        <p:blipFill>
          <a:blip r:embed="rId4"/>
          <a:srcRect/>
          <a:stretch>
            <a:fillRect/>
          </a:stretch>
        </p:blipFill>
        <p:spPr bwMode="auto">
          <a:xfrm>
            <a:off x="7061200" y="5816600"/>
            <a:ext cx="2082800" cy="1041400"/>
          </a:xfrm>
          <a:prstGeom prst="rect">
            <a:avLst/>
          </a:prstGeom>
          <a:noFill/>
        </p:spPr>
      </p:pic>
      <p:pic>
        <p:nvPicPr>
          <p:cNvPr id="14" name="Picture 3"/>
          <p:cNvPicPr>
            <a:picLocks noChangeAspect="1" noChangeArrowheads="1"/>
          </p:cNvPicPr>
          <p:nvPr/>
        </p:nvPicPr>
        <p:blipFill>
          <a:blip r:embed="rId5"/>
          <a:srcRect/>
          <a:stretch>
            <a:fillRect/>
          </a:stretch>
        </p:blipFill>
        <p:spPr bwMode="auto">
          <a:xfrm>
            <a:off x="0" y="0"/>
            <a:ext cx="9144000" cy="6858000"/>
          </a:xfrm>
          <a:prstGeom prst="rect">
            <a:avLst/>
          </a:prstGeom>
          <a:noFill/>
        </p:spPr>
      </p:pic>
      <p:sp>
        <p:nvSpPr>
          <p:cNvPr id="2" name="TextBox 1"/>
          <p:cNvSpPr txBox="1"/>
          <p:nvPr/>
        </p:nvSpPr>
        <p:spPr>
          <a:xfrm>
            <a:off x="6223000" y="279400"/>
            <a:ext cx="1790700" cy="736600"/>
          </a:xfrm>
          <a:prstGeom prst="rect">
            <a:avLst/>
          </a:prstGeom>
          <a:noFill/>
        </p:spPr>
        <p:txBody>
          <a:bodyPr wrap="none" lIns="0" tIns="0" rIns="0" rtlCol="0">
            <a:spAutoFit/>
          </a:bodyPr>
          <a:lstStyle/>
          <a:p>
            <a:pPr>
              <a:lnSpc>
                <a:spcPts val="5800"/>
              </a:lnSpc>
              <a:tabLst/>
            </a:pPr>
            <a:r>
              <a:rPr lang="en-US" altLang="zh-CN" sz="4800" b="1" dirty="0" smtClean="0">
                <a:solidFill>
                  <a:srgbClr val="FFFFFF"/>
                </a:solidFill>
                <a:latin typeface="Times New Roman" pitchFamily="18" charset="0"/>
                <a:cs typeface="Times New Roman" pitchFamily="18" charset="0"/>
              </a:rPr>
              <a:t>HESS</a:t>
            </a:r>
          </a:p>
        </p:txBody>
      </p:sp>
      <p:sp>
        <p:nvSpPr>
          <p:cNvPr id="15" name="TextBox 1"/>
          <p:cNvSpPr txBox="1"/>
          <p:nvPr/>
        </p:nvSpPr>
        <p:spPr>
          <a:xfrm>
            <a:off x="6273800" y="1181100"/>
            <a:ext cx="2324100" cy="914400"/>
          </a:xfrm>
          <a:prstGeom prst="rect">
            <a:avLst/>
          </a:prstGeom>
          <a:noFill/>
        </p:spPr>
        <p:txBody>
          <a:bodyPr wrap="none" lIns="0" tIns="0" rIns="0" rtlCol="0">
            <a:spAutoFit/>
          </a:bodyPr>
          <a:lstStyle/>
          <a:p>
            <a:pPr>
              <a:lnSpc>
                <a:spcPts val="2400"/>
              </a:lnSpc>
              <a:tabLst/>
            </a:pPr>
            <a:r>
              <a:rPr lang="en-US" altLang="zh-CN" sz="2000" dirty="0" smtClean="0">
                <a:solidFill>
                  <a:srgbClr val="000000"/>
                </a:solidFill>
                <a:latin typeface="Tahoma" pitchFamily="18" charset="0"/>
                <a:cs typeface="Tahoma" pitchFamily="18" charset="0"/>
              </a:rPr>
              <a:t>HESS-1:</a:t>
            </a:r>
            <a:r>
              <a:rPr lang="en-US" altLang="zh-CN" sz="2000" dirty="0" smtClean="0">
                <a:latin typeface="Times New Roman" pitchFamily="18" charset="0"/>
                <a:cs typeface="Times New Roman" pitchFamily="18" charset="0"/>
              </a:rPr>
              <a:t> </a:t>
            </a:r>
            <a:r>
              <a:rPr lang="en-US" altLang="zh-CN" sz="2000" dirty="0" smtClean="0">
                <a:solidFill>
                  <a:srgbClr val="000000"/>
                </a:solidFill>
                <a:latin typeface="Tahoma" pitchFamily="18" charset="0"/>
                <a:cs typeface="Tahoma" pitchFamily="18" charset="0"/>
              </a:rPr>
              <a:t>4×12m</a:t>
            </a:r>
            <a:r>
              <a:rPr lang="en-US" altLang="zh-CN" sz="2000" dirty="0" smtClean="0">
                <a:latin typeface="Times New Roman" pitchFamily="18" charset="0"/>
                <a:cs typeface="Times New Roman" pitchFamily="18" charset="0"/>
              </a:rPr>
              <a:t> </a:t>
            </a:r>
            <a:r>
              <a:rPr lang="en-US" altLang="zh-CN" sz="2000" dirty="0" smtClean="0">
                <a:solidFill>
                  <a:srgbClr val="000000"/>
                </a:solidFill>
                <a:latin typeface="Tahoma" pitchFamily="18" charset="0"/>
                <a:cs typeface="Tahoma" pitchFamily="18" charset="0"/>
              </a:rPr>
              <a:t>tels</a:t>
            </a:r>
          </a:p>
          <a:p>
            <a:pPr>
              <a:lnSpc>
                <a:spcPts val="2400"/>
              </a:lnSpc>
              <a:tabLst/>
            </a:pPr>
            <a:r>
              <a:rPr lang="en-US" altLang="zh-CN" sz="2000" dirty="0" smtClean="0">
                <a:solidFill>
                  <a:srgbClr val="000000"/>
                </a:solidFill>
                <a:latin typeface="Tahoma" pitchFamily="18" charset="0"/>
                <a:cs typeface="Tahoma" pitchFamily="18" charset="0"/>
              </a:rPr>
              <a:t>HESS-2:</a:t>
            </a:r>
            <a:r>
              <a:rPr lang="en-US" altLang="zh-CN" sz="2000" dirty="0" smtClean="0">
                <a:latin typeface="Times New Roman" pitchFamily="18" charset="0"/>
                <a:cs typeface="Times New Roman" pitchFamily="18" charset="0"/>
              </a:rPr>
              <a:t> </a:t>
            </a:r>
            <a:r>
              <a:rPr lang="en-US" altLang="zh-CN" sz="2000" dirty="0" smtClean="0">
                <a:solidFill>
                  <a:srgbClr val="000000"/>
                </a:solidFill>
                <a:latin typeface="Tahoma" pitchFamily="18" charset="0"/>
                <a:cs typeface="Tahoma" pitchFamily="18" charset="0"/>
              </a:rPr>
              <a:t>+28m</a:t>
            </a:r>
            <a:r>
              <a:rPr lang="en-US" altLang="zh-CN" sz="2000" dirty="0" smtClean="0">
                <a:latin typeface="Times New Roman" pitchFamily="18" charset="0"/>
                <a:cs typeface="Times New Roman" pitchFamily="18" charset="0"/>
              </a:rPr>
              <a:t> </a:t>
            </a:r>
            <a:r>
              <a:rPr lang="en-US" altLang="zh-CN" sz="2000" dirty="0" smtClean="0">
                <a:solidFill>
                  <a:srgbClr val="000000"/>
                </a:solidFill>
                <a:latin typeface="Tahoma" pitchFamily="18" charset="0"/>
                <a:cs typeface="Tahoma" pitchFamily="18" charset="0"/>
              </a:rPr>
              <a:t>tel.</a:t>
            </a:r>
          </a:p>
          <a:p>
            <a:pPr>
              <a:lnSpc>
                <a:spcPts val="2400"/>
              </a:lnSpc>
              <a:tabLst/>
            </a:pPr>
            <a:r>
              <a:rPr lang="en-US" altLang="zh-CN" sz="2061" dirty="0" smtClean="0">
                <a:solidFill>
                  <a:srgbClr val="000000"/>
                </a:solidFill>
                <a:latin typeface="Tahoma" pitchFamily="18" charset="0"/>
                <a:cs typeface="Tahoma" pitchFamily="18" charset="0"/>
              </a:rPr>
              <a:t>Completed</a:t>
            </a:r>
            <a:r>
              <a:rPr lang="en-US" altLang="zh-CN" sz="2061" dirty="0" smtClean="0">
                <a:latin typeface="Times New Roman" pitchFamily="18" charset="0"/>
                <a:cs typeface="Times New Roman" pitchFamily="18" charset="0"/>
              </a:rPr>
              <a:t> </a:t>
            </a:r>
            <a:r>
              <a:rPr lang="en-US" altLang="zh-CN" sz="2061" dirty="0" smtClean="0">
                <a:solidFill>
                  <a:srgbClr val="000000"/>
                </a:solidFill>
                <a:latin typeface="Tahoma" pitchFamily="18" charset="0"/>
                <a:cs typeface="Tahoma" pitchFamily="18" charset="0"/>
              </a:rPr>
              <a:t>mid-2012</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1"/>
            <a:ext cx="9143998" cy="6857998"/>
          </a:xfrm>
          <a:custGeom>
            <a:avLst/>
            <a:gdLst>
              <a:gd name="connsiteX0" fmla="*/ 0 w 9143998"/>
              <a:gd name="connsiteY0" fmla="*/ 0 h 6857998"/>
              <a:gd name="connsiteX1" fmla="*/ 9143998 w 9143998"/>
              <a:gd name="connsiteY1" fmla="*/ 0 h 6857998"/>
              <a:gd name="connsiteX2" fmla="*/ 9143998 w 9143998"/>
              <a:gd name="connsiteY2" fmla="*/ 6857997 h 6857998"/>
              <a:gd name="connsiteX3" fmla="*/ 0 w 9143998"/>
              <a:gd name="connsiteY3" fmla="*/ 6857997 h 6857998"/>
              <a:gd name="connsiteX4" fmla="*/ 0 w 9143998"/>
              <a:gd name="connsiteY4" fmla="*/ 0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0"/>
                </a:moveTo>
                <a:lnTo>
                  <a:pt x="9143998" y="0"/>
                </a:lnTo>
                <a:lnTo>
                  <a:pt x="9143998" y="6857997"/>
                </a:lnTo>
                <a:lnTo>
                  <a:pt x="0" y="6857997"/>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Freeform 3"/>
          <p:cNvSpPr/>
          <p:nvPr/>
        </p:nvSpPr>
        <p:spPr>
          <a:xfrm>
            <a:off x="136964" y="56031"/>
            <a:ext cx="6226" cy="952478"/>
          </a:xfrm>
          <a:custGeom>
            <a:avLst/>
            <a:gdLst>
              <a:gd name="connsiteX0" fmla="*/ 6226 w 6226"/>
              <a:gd name="connsiteY0" fmla="*/ 0 h 952478"/>
              <a:gd name="connsiteX1" fmla="*/ 0 w 6226"/>
              <a:gd name="connsiteY1" fmla="*/ 952478 h 952478"/>
              <a:gd name="connsiteX2" fmla="*/ 6226 w 6226"/>
              <a:gd name="connsiteY2" fmla="*/ 0 h 952478"/>
            </a:gdLst>
            <a:ahLst/>
            <a:cxnLst>
              <a:cxn ang="0">
                <a:pos x="connsiteX0" y="connsiteY0"/>
              </a:cxn>
              <a:cxn ang="1">
                <a:pos x="connsiteX1" y="connsiteY1"/>
              </a:cxn>
              <a:cxn ang="2">
                <a:pos x="connsiteX2" y="connsiteY2"/>
              </a:cxn>
            </a:cxnLst>
            <a:rect l="l" t="t" r="r" b="b"/>
            <a:pathLst>
              <a:path w="6226" h="952478">
                <a:moveTo>
                  <a:pt x="6226" y="0"/>
                </a:moveTo>
                <a:lnTo>
                  <a:pt x="0" y="952478"/>
                </a:lnTo>
                <a:lnTo>
                  <a:pt x="6226" y="0"/>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Freeform 3"/>
          <p:cNvSpPr/>
          <p:nvPr/>
        </p:nvSpPr>
        <p:spPr>
          <a:xfrm>
            <a:off x="139949" y="52796"/>
            <a:ext cx="1796243" cy="3234"/>
          </a:xfrm>
          <a:custGeom>
            <a:avLst/>
            <a:gdLst>
              <a:gd name="connsiteX0" fmla="*/ 0 w 1796243"/>
              <a:gd name="connsiteY0" fmla="*/ 0 h 3234"/>
              <a:gd name="connsiteX1" fmla="*/ 1796243 w 1796243"/>
              <a:gd name="connsiteY1" fmla="*/ 3234 h 3234"/>
              <a:gd name="connsiteX2" fmla="*/ 0 w 1796243"/>
              <a:gd name="connsiteY2" fmla="*/ 0 h 3234"/>
            </a:gdLst>
            <a:ahLst/>
            <a:cxnLst>
              <a:cxn ang="0">
                <a:pos x="connsiteX0" y="connsiteY0"/>
              </a:cxn>
              <a:cxn ang="1">
                <a:pos x="connsiteX1" y="connsiteY1"/>
              </a:cxn>
              <a:cxn ang="2">
                <a:pos x="connsiteX2" y="connsiteY2"/>
              </a:cxn>
            </a:cxnLst>
            <a:rect l="l" t="t" r="r" b="b"/>
            <a:pathLst>
              <a:path w="1796243" h="3234">
                <a:moveTo>
                  <a:pt x="0" y="0"/>
                </a:moveTo>
                <a:lnTo>
                  <a:pt x="1796243" y="3234"/>
                </a:lnTo>
                <a:lnTo>
                  <a:pt x="0" y="0"/>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Freeform 3"/>
          <p:cNvSpPr/>
          <p:nvPr/>
        </p:nvSpPr>
        <p:spPr>
          <a:xfrm>
            <a:off x="9038163" y="5843264"/>
            <a:ext cx="6226" cy="952477"/>
          </a:xfrm>
          <a:custGeom>
            <a:avLst/>
            <a:gdLst>
              <a:gd name="connsiteX0" fmla="*/ 0 w 6226"/>
              <a:gd name="connsiteY0" fmla="*/ 952477 h 952477"/>
              <a:gd name="connsiteX1" fmla="*/ 6226 w 6226"/>
              <a:gd name="connsiteY1" fmla="*/ 0 h 952477"/>
              <a:gd name="connsiteX2" fmla="*/ 0 w 6226"/>
              <a:gd name="connsiteY2" fmla="*/ 952477 h 952477"/>
            </a:gdLst>
            <a:ahLst/>
            <a:cxnLst>
              <a:cxn ang="0">
                <a:pos x="connsiteX0" y="connsiteY0"/>
              </a:cxn>
              <a:cxn ang="1">
                <a:pos x="connsiteX1" y="connsiteY1"/>
              </a:cxn>
              <a:cxn ang="2">
                <a:pos x="connsiteX2" y="connsiteY2"/>
              </a:cxn>
            </a:cxnLst>
            <a:rect l="l" t="t" r="r" b="b"/>
            <a:pathLst>
              <a:path w="6226" h="952477">
                <a:moveTo>
                  <a:pt x="0" y="952477"/>
                </a:moveTo>
                <a:lnTo>
                  <a:pt x="6226" y="0"/>
                </a:lnTo>
                <a:lnTo>
                  <a:pt x="0" y="952477"/>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Freeform 3"/>
          <p:cNvSpPr/>
          <p:nvPr/>
        </p:nvSpPr>
        <p:spPr>
          <a:xfrm>
            <a:off x="9031814" y="5836915"/>
            <a:ext cx="25399" cy="965177"/>
          </a:xfrm>
          <a:custGeom>
            <a:avLst/>
            <a:gdLst>
              <a:gd name="connsiteX0" fmla="*/ 6350 w 25399"/>
              <a:gd name="connsiteY0" fmla="*/ 958827 h 965177"/>
              <a:gd name="connsiteX1" fmla="*/ 12575 w 25399"/>
              <a:gd name="connsiteY1" fmla="*/ 6350 h 965177"/>
            </a:gdLst>
            <a:ahLst/>
            <a:cxnLst>
              <a:cxn ang="0">
                <a:pos x="connsiteX0" y="connsiteY0"/>
              </a:cxn>
              <a:cxn ang="1">
                <a:pos x="connsiteX1" y="connsiteY1"/>
              </a:cxn>
            </a:cxnLst>
            <a:rect l="l" t="t" r="r" b="b"/>
            <a:pathLst>
              <a:path w="25399" h="965177">
                <a:moveTo>
                  <a:pt x="6350" y="958827"/>
                </a:moveTo>
                <a:lnTo>
                  <a:pt x="12575" y="6350"/>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Freeform 3"/>
          <p:cNvSpPr/>
          <p:nvPr/>
        </p:nvSpPr>
        <p:spPr>
          <a:xfrm>
            <a:off x="7245161" y="6795743"/>
            <a:ext cx="1796243" cy="3233"/>
          </a:xfrm>
          <a:custGeom>
            <a:avLst/>
            <a:gdLst>
              <a:gd name="connsiteX0" fmla="*/ 1796243 w 1796243"/>
              <a:gd name="connsiteY0" fmla="*/ 3234 h 3233"/>
              <a:gd name="connsiteX1" fmla="*/ 0 w 1796243"/>
              <a:gd name="connsiteY1" fmla="*/ 0 h 3233"/>
              <a:gd name="connsiteX2" fmla="*/ 1796243 w 1796243"/>
              <a:gd name="connsiteY2" fmla="*/ 3234 h 3233"/>
            </a:gdLst>
            <a:ahLst/>
            <a:cxnLst>
              <a:cxn ang="0">
                <a:pos x="connsiteX0" y="connsiteY0"/>
              </a:cxn>
              <a:cxn ang="1">
                <a:pos x="connsiteX1" y="connsiteY1"/>
              </a:cxn>
              <a:cxn ang="2">
                <a:pos x="connsiteX2" y="connsiteY2"/>
              </a:cxn>
            </a:cxnLst>
            <a:rect l="l" t="t" r="r" b="b"/>
            <a:pathLst>
              <a:path w="1796243" h="3233">
                <a:moveTo>
                  <a:pt x="1796243" y="3234"/>
                </a:moveTo>
                <a:lnTo>
                  <a:pt x="0" y="0"/>
                </a:lnTo>
                <a:lnTo>
                  <a:pt x="1796243" y="3234"/>
                </a:lnTo>
              </a:path>
            </a:pathLst>
          </a:custGeom>
          <a:solidFill>
            <a:srgbClr val="00B8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3"/>
          <p:cNvSpPr/>
          <p:nvPr/>
        </p:nvSpPr>
        <p:spPr>
          <a:xfrm>
            <a:off x="7238811" y="6789393"/>
            <a:ext cx="1808943" cy="25399"/>
          </a:xfrm>
          <a:custGeom>
            <a:avLst/>
            <a:gdLst>
              <a:gd name="connsiteX0" fmla="*/ 1802593 w 1808943"/>
              <a:gd name="connsiteY0" fmla="*/ 9584 h 25399"/>
              <a:gd name="connsiteX1" fmla="*/ 6350 w 1808943"/>
              <a:gd name="connsiteY1" fmla="*/ 6350 h 25399"/>
            </a:gdLst>
            <a:ahLst/>
            <a:cxnLst>
              <a:cxn ang="0">
                <a:pos x="connsiteX0" y="connsiteY0"/>
              </a:cxn>
              <a:cxn ang="1">
                <a:pos x="connsiteX1" y="connsiteY1"/>
              </a:cxn>
            </a:cxnLst>
            <a:rect l="l" t="t" r="r" b="b"/>
            <a:pathLst>
              <a:path w="1808943" h="25399">
                <a:moveTo>
                  <a:pt x="1802593" y="9584"/>
                </a:moveTo>
                <a:lnTo>
                  <a:pt x="6350" y="6350"/>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2" name="Freeform 3"/>
          <p:cNvSpPr/>
          <p:nvPr/>
        </p:nvSpPr>
        <p:spPr>
          <a:xfrm>
            <a:off x="3911598" y="1032369"/>
            <a:ext cx="523149" cy="872630"/>
          </a:xfrm>
          <a:custGeom>
            <a:avLst/>
            <a:gdLst>
              <a:gd name="connsiteX0" fmla="*/ 0 w 523149"/>
              <a:gd name="connsiteY0" fmla="*/ 0 h 872630"/>
              <a:gd name="connsiteX1" fmla="*/ 523149 w 523149"/>
              <a:gd name="connsiteY1" fmla="*/ 0 h 872630"/>
              <a:gd name="connsiteX2" fmla="*/ 523149 w 523149"/>
              <a:gd name="connsiteY2" fmla="*/ 872630 h 872630"/>
              <a:gd name="connsiteX3" fmla="*/ 0 w 523149"/>
              <a:gd name="connsiteY3" fmla="*/ 872630 h 872630"/>
              <a:gd name="connsiteX4" fmla="*/ 0 w 523149"/>
              <a:gd name="connsiteY4" fmla="*/ 0 h 87263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523149" h="872630">
                <a:moveTo>
                  <a:pt x="0" y="0"/>
                </a:moveTo>
                <a:lnTo>
                  <a:pt x="523149" y="0"/>
                </a:lnTo>
                <a:lnTo>
                  <a:pt x="523149" y="872630"/>
                </a:lnTo>
                <a:lnTo>
                  <a:pt x="0" y="872630"/>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Picture 3"/>
          <p:cNvPicPr>
            <a:picLocks noChangeAspect="1" noChangeArrowheads="1"/>
          </p:cNvPicPr>
          <p:nvPr/>
        </p:nvPicPr>
        <p:blipFill>
          <a:blip r:embed="rId2"/>
          <a:srcRect/>
          <a:stretch>
            <a:fillRect/>
          </a:stretch>
        </p:blipFill>
        <p:spPr bwMode="auto">
          <a:xfrm>
            <a:off x="3975100" y="1219200"/>
            <a:ext cx="5168900" cy="5638800"/>
          </a:xfrm>
          <a:prstGeom prst="rect">
            <a:avLst/>
          </a:prstGeom>
          <a:noFill/>
        </p:spPr>
      </p:pic>
      <p:sp>
        <p:nvSpPr>
          <p:cNvPr id="2" name="TextBox 1"/>
          <p:cNvSpPr txBox="1"/>
          <p:nvPr/>
        </p:nvSpPr>
        <p:spPr>
          <a:xfrm>
            <a:off x="444500" y="5549900"/>
            <a:ext cx="3194008" cy="993323"/>
          </a:xfrm>
          <a:prstGeom prst="rect">
            <a:avLst/>
          </a:prstGeom>
          <a:noFill/>
        </p:spPr>
        <p:txBody>
          <a:bodyPr wrap="none" lIns="0" tIns="0" rIns="0" rtlCol="0">
            <a:spAutoFit/>
          </a:bodyPr>
          <a:lstStyle/>
          <a:p>
            <a:pPr>
              <a:lnSpc>
                <a:spcPts val="2200"/>
              </a:lnSpc>
              <a:tabLst>
                <a:tab pos="914400" algn="l"/>
                <a:tab pos="1143000" algn="l"/>
              </a:tabLst>
            </a:pPr>
            <a:r>
              <a:rPr lang="en-US" altLang="zh-CN" dirty="0" smtClean="0"/>
              <a:t>	</a:t>
            </a:r>
            <a:r>
              <a:rPr lang="en-US" altLang="zh-CN" sz="1800" dirty="0" smtClean="0">
                <a:solidFill>
                  <a:srgbClr val="DDDDDD"/>
                </a:solidFill>
                <a:latin typeface="Cooper Black" pitchFamily="18" charset="0"/>
                <a:cs typeface="Cooper Black" pitchFamily="18" charset="0"/>
              </a:rPr>
              <a:t>›</a:t>
            </a:r>
            <a:r>
              <a:rPr lang="en-US" altLang="zh-CN" sz="1800" dirty="0" smtClean="0">
                <a:solidFill>
                  <a:srgbClr val="DDDDDD"/>
                </a:solidFill>
                <a:latin typeface="Times New Roman" pitchFamily="18" charset="0"/>
                <a:cs typeface="Times New Roman" pitchFamily="18" charset="0"/>
              </a:rPr>
              <a:t> </a:t>
            </a:r>
            <a:r>
              <a:rPr lang="en-US" altLang="zh-CN" sz="1800" dirty="0" smtClean="0">
                <a:latin typeface="Times New Roman" pitchFamily="18" charset="0"/>
                <a:cs typeface="Times New Roman" pitchFamily="18" charset="0"/>
              </a:rPr>
              <a:t>  </a:t>
            </a:r>
            <a:r>
              <a:rPr lang="en-US" altLang="zh-CN" sz="1800" dirty="0" smtClean="0">
                <a:solidFill>
                  <a:srgbClr val="D5D5FF"/>
                </a:solidFill>
                <a:latin typeface="Times New Roman" pitchFamily="18" charset="0"/>
                <a:cs typeface="Times New Roman" pitchFamily="18" charset="0"/>
              </a:rPr>
              <a:t>Improved</a:t>
            </a:r>
            <a:r>
              <a:rPr lang="en-US" altLang="zh-CN" sz="1800" dirty="0" smtClean="0">
                <a:latin typeface="Times New Roman" pitchFamily="18" charset="0"/>
                <a:cs typeface="Times New Roman" pitchFamily="18" charset="0"/>
              </a:rPr>
              <a:t> </a:t>
            </a:r>
            <a:r>
              <a:rPr lang="en-US" altLang="zh-CN" sz="1800" dirty="0" smtClean="0">
                <a:solidFill>
                  <a:srgbClr val="D5D5FF"/>
                </a:solidFill>
                <a:latin typeface="Times New Roman" pitchFamily="18" charset="0"/>
                <a:cs typeface="Times New Roman" pitchFamily="18" charset="0"/>
              </a:rPr>
              <a:t>background</a:t>
            </a:r>
          </a:p>
          <a:p>
            <a:pPr>
              <a:lnSpc>
                <a:spcPts val="1900"/>
              </a:lnSpc>
              <a:tabLst>
                <a:tab pos="914400" algn="l"/>
                <a:tab pos="1143000" algn="l"/>
              </a:tabLst>
            </a:pPr>
            <a:r>
              <a:rPr lang="en-US" altLang="zh-CN" dirty="0" smtClean="0"/>
              <a:t>		</a:t>
            </a:r>
            <a:r>
              <a:rPr lang="en-US" altLang="zh-CN" sz="1800" dirty="0" smtClean="0">
                <a:solidFill>
                  <a:srgbClr val="D5D5FF"/>
                </a:solidFill>
                <a:latin typeface="Times New Roman" pitchFamily="18" charset="0"/>
                <a:cs typeface="Times New Roman" pitchFamily="18" charset="0"/>
              </a:rPr>
              <a:t>rejection</a:t>
            </a:r>
            <a:r>
              <a:rPr lang="en-US" altLang="zh-CN" sz="1800" dirty="0" smtClean="0">
                <a:latin typeface="Times New Roman" pitchFamily="18" charset="0"/>
                <a:cs typeface="Times New Roman" pitchFamily="18" charset="0"/>
              </a:rPr>
              <a:t> </a:t>
            </a:r>
            <a:r>
              <a:rPr lang="en-US" altLang="zh-CN" sz="1800" dirty="0" smtClean="0">
                <a:solidFill>
                  <a:srgbClr val="D5D5FF"/>
                </a:solidFill>
                <a:latin typeface="Times New Roman" pitchFamily="18" charset="0"/>
                <a:cs typeface="Times New Roman" pitchFamily="18" charset="0"/>
              </a:rPr>
              <a:t>power</a:t>
            </a:r>
          </a:p>
          <a:p>
            <a:pPr>
              <a:lnSpc>
                <a:spcPts val="3300"/>
              </a:lnSpc>
              <a:tabLst>
                <a:tab pos="914400" algn="l"/>
                <a:tab pos="1143000" algn="l"/>
              </a:tabLst>
            </a:pPr>
            <a:r>
              <a:rPr lang="en-US" altLang="zh-CN" sz="2879" dirty="0" smtClean="0">
                <a:solidFill>
                  <a:srgbClr val="FFFFFF"/>
                </a:solidFill>
                <a:latin typeface="MS PGothic" pitchFamily="18" charset="0"/>
                <a:cs typeface="MS PGothic" pitchFamily="18" charset="0"/>
              </a:rPr>
              <a:t>☛</a:t>
            </a:r>
            <a:r>
              <a:rPr lang="en-US" altLang="zh-CN" sz="2879" dirty="0" smtClean="0">
                <a:solidFill>
                  <a:srgbClr val="FFFFFF"/>
                </a:solidFill>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More</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telescopes !</a:t>
            </a:r>
            <a:endParaRPr lang="en-US" altLang="zh-CN" sz="4800" dirty="0" smtClean="0">
              <a:solidFill>
                <a:srgbClr val="FFFF00"/>
              </a:solidFill>
              <a:latin typeface="Times New Roman" pitchFamily="18" charset="0"/>
              <a:cs typeface="Times New Roman" pitchFamily="18" charset="0"/>
            </a:endParaRPr>
          </a:p>
        </p:txBody>
      </p:sp>
      <p:sp>
        <p:nvSpPr>
          <p:cNvPr id="15" name="TextBox 1"/>
          <p:cNvSpPr txBox="1"/>
          <p:nvPr/>
        </p:nvSpPr>
        <p:spPr>
          <a:xfrm>
            <a:off x="5791200" y="5715000"/>
            <a:ext cx="1714500" cy="622300"/>
          </a:xfrm>
          <a:prstGeom prst="rect">
            <a:avLst/>
          </a:prstGeom>
          <a:noFill/>
        </p:spPr>
        <p:txBody>
          <a:bodyPr wrap="none" lIns="0" tIns="0" rIns="0" rtlCol="0">
            <a:spAutoFit/>
          </a:bodyPr>
          <a:lstStyle/>
          <a:p>
            <a:pPr>
              <a:lnSpc>
                <a:spcPts val="1600"/>
              </a:lnSpc>
              <a:tabLst/>
            </a:pPr>
            <a:r>
              <a:rPr lang="en-US" altLang="zh-CN" sz="1400" b="1" dirty="0" smtClean="0">
                <a:solidFill>
                  <a:srgbClr val="BFBFBF"/>
                </a:solidFill>
                <a:latin typeface="Tahoma" pitchFamily="18" charset="0"/>
                <a:cs typeface="Tahoma" pitchFamily="18" charset="0"/>
              </a:rPr>
              <a:t>Simulation:</a:t>
            </a:r>
          </a:p>
          <a:p>
            <a:pPr>
              <a:lnSpc>
                <a:spcPts val="1600"/>
              </a:lnSpc>
              <a:tabLst/>
            </a:pPr>
            <a:r>
              <a:rPr lang="en-US" altLang="zh-CN" sz="1400" dirty="0" smtClean="0">
                <a:solidFill>
                  <a:srgbClr val="BFBFBF"/>
                </a:solidFill>
                <a:latin typeface="Tahoma" pitchFamily="18" charset="0"/>
                <a:cs typeface="Tahoma" pitchFamily="18" charset="0"/>
              </a:rPr>
              <a:t>Superimposed</a:t>
            </a:r>
            <a:r>
              <a:rPr lang="en-US" altLang="zh-CN" sz="1400" dirty="0" smtClean="0">
                <a:latin typeface="Times New Roman" pitchFamily="18" charset="0"/>
                <a:cs typeface="Times New Roman" pitchFamily="18" charset="0"/>
              </a:rPr>
              <a:t> </a:t>
            </a:r>
            <a:r>
              <a:rPr lang="en-US" altLang="zh-CN" sz="1400" dirty="0" smtClean="0">
                <a:solidFill>
                  <a:srgbClr val="BFBFBF"/>
                </a:solidFill>
                <a:latin typeface="Tahoma" pitchFamily="18" charset="0"/>
                <a:cs typeface="Tahoma" pitchFamily="18" charset="0"/>
              </a:rPr>
              <a:t>images</a:t>
            </a:r>
          </a:p>
          <a:p>
            <a:pPr>
              <a:lnSpc>
                <a:spcPts val="1700"/>
              </a:lnSpc>
              <a:tabLst/>
            </a:pPr>
            <a:r>
              <a:rPr lang="en-US" altLang="zh-CN" sz="1400" dirty="0" smtClean="0">
                <a:solidFill>
                  <a:srgbClr val="BFBFBF"/>
                </a:solidFill>
                <a:latin typeface="Tahoma" pitchFamily="18" charset="0"/>
                <a:cs typeface="Tahoma" pitchFamily="18" charset="0"/>
              </a:rPr>
              <a:t>from</a:t>
            </a:r>
            <a:r>
              <a:rPr lang="en-US" altLang="zh-CN" sz="1400" dirty="0" smtClean="0">
                <a:latin typeface="Times New Roman" pitchFamily="18" charset="0"/>
                <a:cs typeface="Times New Roman" pitchFamily="18" charset="0"/>
              </a:rPr>
              <a:t> </a:t>
            </a:r>
            <a:r>
              <a:rPr lang="en-US" altLang="zh-CN" sz="1400" dirty="0" smtClean="0">
                <a:solidFill>
                  <a:srgbClr val="BFBFBF"/>
                </a:solidFill>
                <a:latin typeface="Tahoma" pitchFamily="18" charset="0"/>
                <a:cs typeface="Tahoma" pitchFamily="18" charset="0"/>
              </a:rPr>
              <a:t>8</a:t>
            </a:r>
            <a:r>
              <a:rPr lang="en-US" altLang="zh-CN" sz="1400" dirty="0" smtClean="0">
                <a:latin typeface="Times New Roman" pitchFamily="18" charset="0"/>
                <a:cs typeface="Times New Roman" pitchFamily="18" charset="0"/>
              </a:rPr>
              <a:t> </a:t>
            </a:r>
            <a:r>
              <a:rPr lang="en-US" altLang="zh-CN" sz="1400" dirty="0" smtClean="0">
                <a:solidFill>
                  <a:srgbClr val="BFBFBF"/>
                </a:solidFill>
                <a:latin typeface="Tahoma" pitchFamily="18" charset="0"/>
                <a:cs typeface="Tahoma" pitchFamily="18" charset="0"/>
              </a:rPr>
              <a:t>cameras</a:t>
            </a:r>
          </a:p>
        </p:txBody>
      </p:sp>
      <p:sp>
        <p:nvSpPr>
          <p:cNvPr id="16" name="TextBox 1"/>
          <p:cNvSpPr txBox="1"/>
          <p:nvPr/>
        </p:nvSpPr>
        <p:spPr>
          <a:xfrm>
            <a:off x="393700" y="304800"/>
            <a:ext cx="6565900" cy="5359400"/>
          </a:xfrm>
          <a:prstGeom prst="rect">
            <a:avLst/>
          </a:prstGeom>
          <a:noFill/>
        </p:spPr>
        <p:txBody>
          <a:bodyPr wrap="none" lIns="0" tIns="0" rIns="0" rtlCol="0">
            <a:spAutoFit/>
          </a:bodyPr>
          <a:lstStyle/>
          <a:p>
            <a:pPr>
              <a:lnSpc>
                <a:spcPts val="5100"/>
              </a:lnSpc>
              <a:tabLst>
                <a:tab pos="50800" algn="l"/>
                <a:tab pos="215900" algn="l"/>
                <a:tab pos="508000" algn="l"/>
                <a:tab pos="787400" algn="l"/>
                <a:tab pos="965200" algn="l"/>
                <a:tab pos="1193800" algn="l"/>
              </a:tabLst>
            </a:pPr>
            <a:r>
              <a:rPr lang="en-US" altLang="zh-CN" sz="4200" b="1" dirty="0" smtClean="0">
                <a:solidFill>
                  <a:srgbClr val="FFFFFF"/>
                </a:solidFill>
                <a:latin typeface="Times New Roman" pitchFamily="18" charset="0"/>
                <a:cs typeface="Times New Roman" pitchFamily="18" charset="0"/>
              </a:rPr>
              <a:t>How</a:t>
            </a:r>
            <a:r>
              <a:rPr lang="en-US" altLang="zh-CN" sz="4200" dirty="0" smtClean="0">
                <a:latin typeface="Times New Roman" pitchFamily="18" charset="0"/>
                <a:cs typeface="Times New Roman" pitchFamily="18" charset="0"/>
              </a:rPr>
              <a:t> </a:t>
            </a:r>
            <a:r>
              <a:rPr lang="en-US" altLang="zh-CN" sz="4200" b="1" dirty="0" smtClean="0">
                <a:solidFill>
                  <a:srgbClr val="FFFFFF"/>
                </a:solidFill>
                <a:latin typeface="Times New Roman" pitchFamily="18" charset="0"/>
                <a:cs typeface="Times New Roman" pitchFamily="18" charset="0"/>
              </a:rPr>
              <a:t>to</a:t>
            </a:r>
            <a:r>
              <a:rPr lang="en-US" altLang="zh-CN" sz="4200" dirty="0" smtClean="0">
                <a:latin typeface="Times New Roman" pitchFamily="18" charset="0"/>
                <a:cs typeface="Times New Roman" pitchFamily="18" charset="0"/>
              </a:rPr>
              <a:t> </a:t>
            </a:r>
            <a:r>
              <a:rPr lang="en-US" altLang="zh-CN" sz="4200" b="1" dirty="0" smtClean="0">
                <a:solidFill>
                  <a:srgbClr val="FFFFFF"/>
                </a:solidFill>
                <a:latin typeface="Times New Roman" pitchFamily="18" charset="0"/>
                <a:cs typeface="Times New Roman" pitchFamily="18" charset="0"/>
              </a:rPr>
              <a:t>do</a:t>
            </a:r>
            <a:r>
              <a:rPr lang="en-US" altLang="zh-CN" sz="4200" dirty="0" smtClean="0">
                <a:latin typeface="Times New Roman" pitchFamily="18" charset="0"/>
                <a:cs typeface="Times New Roman" pitchFamily="18" charset="0"/>
              </a:rPr>
              <a:t> </a:t>
            </a:r>
            <a:r>
              <a:rPr lang="en-US" altLang="zh-CN" sz="4200" b="1" dirty="0" smtClean="0">
                <a:solidFill>
                  <a:srgbClr val="FFFFFF"/>
                </a:solidFill>
                <a:latin typeface="Times New Roman" pitchFamily="18" charset="0"/>
                <a:cs typeface="Times New Roman" pitchFamily="18" charset="0"/>
              </a:rPr>
              <a:t>better</a:t>
            </a:r>
            <a:r>
              <a:rPr lang="en-US" altLang="zh-CN" sz="4200" dirty="0" smtClean="0">
                <a:latin typeface="Times New Roman" pitchFamily="18" charset="0"/>
                <a:cs typeface="Times New Roman" pitchFamily="18" charset="0"/>
              </a:rPr>
              <a:t> </a:t>
            </a:r>
            <a:r>
              <a:rPr lang="en-US" altLang="zh-CN" sz="4200" b="1" dirty="0" smtClean="0">
                <a:solidFill>
                  <a:srgbClr val="FFFFFF"/>
                </a:solidFill>
                <a:latin typeface="Times New Roman" pitchFamily="18" charset="0"/>
                <a:cs typeface="Times New Roman" pitchFamily="18" charset="0"/>
              </a:rPr>
              <a:t>with</a:t>
            </a:r>
          </a:p>
          <a:p>
            <a:pPr>
              <a:lnSpc>
                <a:spcPts val="4800"/>
              </a:lnSpc>
              <a:tabLst>
                <a:tab pos="50800" algn="l"/>
                <a:tab pos="215900" algn="l"/>
                <a:tab pos="508000" algn="l"/>
                <a:tab pos="787400" algn="l"/>
                <a:tab pos="965200" algn="l"/>
                <a:tab pos="1193800" algn="l"/>
              </a:tabLst>
            </a:pPr>
            <a:r>
              <a:rPr lang="en-US" altLang="zh-CN" dirty="0" smtClean="0"/>
              <a:t>		</a:t>
            </a:r>
            <a:r>
              <a:rPr lang="en-US" altLang="zh-CN" sz="4200" b="1" dirty="0" smtClean="0">
                <a:solidFill>
                  <a:srgbClr val="FFFFFF"/>
                </a:solidFill>
                <a:latin typeface="Times New Roman" pitchFamily="18" charset="0"/>
                <a:cs typeface="Times New Roman" pitchFamily="18" charset="0"/>
              </a:rPr>
              <a:t>IACT</a:t>
            </a:r>
            <a:r>
              <a:rPr lang="en-US" altLang="zh-CN" sz="4200" dirty="0" smtClean="0">
                <a:latin typeface="Times New Roman" pitchFamily="18" charset="0"/>
                <a:cs typeface="Times New Roman" pitchFamily="18" charset="0"/>
              </a:rPr>
              <a:t> </a:t>
            </a:r>
            <a:r>
              <a:rPr lang="en-US" altLang="zh-CN" sz="4200" b="1" dirty="0" smtClean="0">
                <a:solidFill>
                  <a:srgbClr val="FFFFFF"/>
                </a:solidFill>
                <a:latin typeface="Times New Roman" pitchFamily="18" charset="0"/>
                <a:cs typeface="Times New Roman" pitchFamily="18" charset="0"/>
              </a:rPr>
              <a:t>arrays?</a:t>
            </a:r>
          </a:p>
          <a:p>
            <a:pPr>
              <a:lnSpc>
                <a:spcPts val="1000"/>
              </a:lnSpc>
            </a:pPr>
            <a:endParaRPr lang="en-US" altLang="zh-CN" dirty="0" smtClean="0"/>
          </a:p>
          <a:p>
            <a:pPr>
              <a:lnSpc>
                <a:spcPts val="3200"/>
              </a:lnSpc>
              <a:tabLst>
                <a:tab pos="50800" algn="l"/>
                <a:tab pos="215900" algn="l"/>
                <a:tab pos="508000" algn="l"/>
                <a:tab pos="787400" algn="l"/>
                <a:tab pos="965200" algn="l"/>
                <a:tab pos="1193800" algn="l"/>
              </a:tabLst>
            </a:pPr>
            <a:r>
              <a:rPr lang="en-US" altLang="zh-CN" dirty="0" smtClean="0"/>
              <a:t>	</a:t>
            </a:r>
            <a:r>
              <a:rPr lang="en-US" altLang="zh-CN" sz="2400" dirty="0" smtClean="0">
                <a:solidFill>
                  <a:srgbClr val="FFFFFF"/>
                </a:solidFill>
                <a:latin typeface="Trebuchet MS" pitchFamily="18" charset="0"/>
                <a:cs typeface="Trebuchet MS" pitchFamily="18" charset="0"/>
              </a:rPr>
              <a:t>●</a:t>
            </a:r>
            <a:r>
              <a:rPr lang="en-US" altLang="zh-CN" sz="2400" dirty="0" smtClean="0">
                <a:solidFill>
                  <a:srgbClr val="FFFFFF"/>
                </a:solidFill>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More</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events</a:t>
            </a:r>
          </a:p>
          <a:p>
            <a:pPr>
              <a:lnSpc>
                <a:spcPts val="2500"/>
              </a:lnSpc>
              <a:tabLst>
                <a:tab pos="50800" algn="l"/>
                <a:tab pos="215900" algn="l"/>
                <a:tab pos="508000" algn="l"/>
                <a:tab pos="787400" algn="l"/>
                <a:tab pos="965200" algn="l"/>
                <a:tab pos="1193800" algn="l"/>
              </a:tabLst>
            </a:pPr>
            <a:r>
              <a:rPr lang="en-US" altLang="zh-CN" dirty="0" smtClean="0"/>
              <a:t>			</a:t>
            </a:r>
            <a:r>
              <a:rPr lang="en-US" altLang="zh-CN" sz="1700" dirty="0" smtClean="0">
                <a:solidFill>
                  <a:srgbClr val="DDDDDD"/>
                </a:solidFill>
                <a:latin typeface="Wingdings 3" pitchFamily="18" charset="0"/>
                <a:cs typeface="Wingdings 3" pitchFamily="18" charset="0"/>
              </a:rPr>
              <a:t>}</a:t>
            </a:r>
            <a:r>
              <a:rPr lang="en-US" altLang="zh-CN" sz="1700" dirty="0" smtClean="0">
                <a:solidFill>
                  <a:srgbClr val="DDDDDD"/>
                </a:solidFill>
                <a:latin typeface="Times New Roman" pitchFamily="18" charset="0"/>
                <a:cs typeface="Times New Roman" pitchFamily="18" charset="0"/>
              </a:rPr>
              <a:t> </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More</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photons</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better</a:t>
            </a:r>
          </a:p>
          <a:p>
            <a:pPr>
              <a:lnSpc>
                <a:spcPts val="2200"/>
              </a:lnSpc>
              <a:tabLst>
                <a:tab pos="50800" algn="l"/>
                <a:tab pos="215900" algn="l"/>
                <a:tab pos="508000" algn="l"/>
                <a:tab pos="787400" algn="l"/>
                <a:tab pos="965200" algn="l"/>
                <a:tab pos="1193800" algn="l"/>
              </a:tabLst>
            </a:pPr>
            <a:r>
              <a:rPr lang="en-US" altLang="zh-CN" dirty="0" smtClean="0"/>
              <a:t>				</a:t>
            </a:r>
            <a:r>
              <a:rPr lang="en-US" altLang="zh-CN" sz="2000" dirty="0" smtClean="0">
                <a:solidFill>
                  <a:srgbClr val="D4D2FE"/>
                </a:solidFill>
                <a:latin typeface="Times New Roman" pitchFamily="18" charset="0"/>
                <a:cs typeface="Times New Roman" pitchFamily="18" charset="0"/>
              </a:rPr>
              <a:t>spectra,</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images,</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fainter</a:t>
            </a:r>
          </a:p>
          <a:p>
            <a:pPr>
              <a:lnSpc>
                <a:spcPts val="2000"/>
              </a:lnSpc>
              <a:tabLst>
                <a:tab pos="50800" algn="l"/>
                <a:tab pos="215900" algn="l"/>
                <a:tab pos="508000" algn="l"/>
                <a:tab pos="787400" algn="l"/>
                <a:tab pos="965200" algn="l"/>
                <a:tab pos="1193800" algn="l"/>
              </a:tabLst>
            </a:pPr>
            <a:r>
              <a:rPr lang="en-US" altLang="zh-CN" dirty="0" smtClean="0"/>
              <a:t>				</a:t>
            </a:r>
            <a:r>
              <a:rPr lang="en-US" altLang="zh-CN" sz="2000" dirty="0" smtClean="0">
                <a:solidFill>
                  <a:srgbClr val="D4D2FE"/>
                </a:solidFill>
                <a:latin typeface="Times New Roman" pitchFamily="18" charset="0"/>
                <a:cs typeface="Times New Roman" pitchFamily="18" charset="0"/>
              </a:rPr>
              <a:t>sources</a:t>
            </a:r>
          </a:p>
          <a:p>
            <a:pPr>
              <a:lnSpc>
                <a:spcPts val="2500"/>
              </a:lnSpc>
              <a:tabLst>
                <a:tab pos="50800" algn="l"/>
                <a:tab pos="215900" algn="l"/>
                <a:tab pos="508000" algn="l"/>
                <a:tab pos="787400" algn="l"/>
                <a:tab pos="965200" algn="l"/>
                <a:tab pos="1193800" algn="l"/>
              </a:tabLst>
            </a:pPr>
            <a:r>
              <a:rPr lang="en-US" altLang="zh-CN" dirty="0" smtClean="0"/>
              <a:t>					</a:t>
            </a:r>
            <a:r>
              <a:rPr lang="en-US" altLang="zh-CN" sz="1800" dirty="0" smtClean="0">
                <a:solidFill>
                  <a:srgbClr val="DDDDDD"/>
                </a:solidFill>
                <a:latin typeface="Cooper Black" pitchFamily="18" charset="0"/>
                <a:cs typeface="Cooper Black" pitchFamily="18" charset="0"/>
              </a:rPr>
              <a:t>›</a:t>
            </a:r>
            <a:r>
              <a:rPr lang="en-US" altLang="zh-CN" sz="1800" dirty="0" smtClean="0">
                <a:solidFill>
                  <a:srgbClr val="DDDDDD"/>
                </a:solidFill>
                <a:latin typeface="Times New Roman" pitchFamily="18" charset="0"/>
                <a:cs typeface="Times New Roman" pitchFamily="18" charset="0"/>
              </a:rPr>
              <a:t> </a:t>
            </a:r>
            <a:r>
              <a:rPr lang="en-US" altLang="zh-CN" sz="1800" dirty="0" smtClean="0">
                <a:latin typeface="Times New Roman" pitchFamily="18" charset="0"/>
                <a:cs typeface="Times New Roman" pitchFamily="18" charset="0"/>
              </a:rPr>
              <a:t>  </a:t>
            </a:r>
            <a:r>
              <a:rPr lang="en-US" altLang="zh-CN" sz="1800" dirty="0" smtClean="0">
                <a:solidFill>
                  <a:srgbClr val="D5D5FF"/>
                </a:solidFill>
                <a:latin typeface="Times New Roman" pitchFamily="18" charset="0"/>
                <a:cs typeface="Times New Roman" pitchFamily="18" charset="0"/>
              </a:rPr>
              <a:t>Larger</a:t>
            </a:r>
            <a:r>
              <a:rPr lang="en-US" altLang="zh-CN" sz="1800" dirty="0" smtClean="0">
                <a:latin typeface="Times New Roman" pitchFamily="18" charset="0"/>
                <a:cs typeface="Times New Roman" pitchFamily="18" charset="0"/>
              </a:rPr>
              <a:t> </a:t>
            </a:r>
            <a:r>
              <a:rPr lang="en-US" altLang="zh-CN" sz="1800" dirty="0" smtClean="0">
                <a:solidFill>
                  <a:srgbClr val="D5D5FF"/>
                </a:solidFill>
                <a:latin typeface="Times New Roman" pitchFamily="18" charset="0"/>
                <a:cs typeface="Times New Roman" pitchFamily="18" charset="0"/>
              </a:rPr>
              <a:t>collection</a:t>
            </a:r>
            <a:r>
              <a:rPr lang="en-US" altLang="zh-CN" sz="1800" dirty="0" smtClean="0">
                <a:latin typeface="Times New Roman" pitchFamily="18" charset="0"/>
                <a:cs typeface="Times New Roman" pitchFamily="18" charset="0"/>
              </a:rPr>
              <a:t> </a:t>
            </a:r>
            <a:r>
              <a:rPr lang="en-US" altLang="zh-CN" sz="1800" dirty="0" smtClean="0">
                <a:solidFill>
                  <a:srgbClr val="D5D5FF"/>
                </a:solidFill>
                <a:latin typeface="Times New Roman" pitchFamily="18" charset="0"/>
                <a:cs typeface="Times New Roman" pitchFamily="18" charset="0"/>
              </a:rPr>
              <a:t>area</a:t>
            </a:r>
            <a:r>
              <a:rPr lang="en-US" altLang="zh-CN" sz="1800" dirty="0" smtClean="0">
                <a:latin typeface="Times New Roman" pitchFamily="18" charset="0"/>
                <a:cs typeface="Times New Roman" pitchFamily="18" charset="0"/>
              </a:rPr>
              <a:t> </a:t>
            </a:r>
            <a:r>
              <a:rPr lang="en-US" altLang="zh-CN" sz="1800" dirty="0" smtClean="0">
                <a:solidFill>
                  <a:srgbClr val="D5D5FF"/>
                </a:solidFill>
                <a:latin typeface="Times New Roman" pitchFamily="18" charset="0"/>
                <a:cs typeface="Times New Roman" pitchFamily="18" charset="0"/>
              </a:rPr>
              <a:t>for</a:t>
            </a:r>
          </a:p>
          <a:p>
            <a:pPr>
              <a:lnSpc>
                <a:spcPts val="1800"/>
              </a:lnSpc>
              <a:tabLst>
                <a:tab pos="50800" algn="l"/>
                <a:tab pos="215900" algn="l"/>
                <a:tab pos="508000" algn="l"/>
                <a:tab pos="787400" algn="l"/>
                <a:tab pos="965200" algn="l"/>
                <a:tab pos="1193800" algn="l"/>
              </a:tabLst>
            </a:pPr>
            <a:r>
              <a:rPr lang="en-US" altLang="zh-CN" dirty="0" smtClean="0"/>
              <a:t>						</a:t>
            </a:r>
            <a:r>
              <a:rPr lang="en-US" altLang="zh-CN" sz="1800" dirty="0" smtClean="0">
                <a:solidFill>
                  <a:srgbClr val="D5D5FF"/>
                </a:solidFill>
                <a:latin typeface="Times New Roman" pitchFamily="18" charset="0"/>
                <a:cs typeface="Times New Roman" pitchFamily="18" charset="0"/>
              </a:rPr>
              <a:t>gamma-rays</a:t>
            </a:r>
          </a:p>
          <a:p>
            <a:pPr>
              <a:lnSpc>
                <a:spcPts val="3300"/>
              </a:lnSpc>
              <a:tabLst>
                <a:tab pos="50800" algn="l"/>
                <a:tab pos="215900" algn="l"/>
                <a:tab pos="508000" algn="l"/>
                <a:tab pos="787400" algn="l"/>
                <a:tab pos="965200" algn="l"/>
                <a:tab pos="1193800" algn="l"/>
              </a:tabLst>
            </a:pPr>
            <a:r>
              <a:rPr lang="en-US" altLang="zh-CN" dirty="0" smtClean="0"/>
              <a:t>	</a:t>
            </a:r>
            <a:r>
              <a:rPr lang="en-US" altLang="zh-CN" sz="2400" dirty="0" smtClean="0">
                <a:solidFill>
                  <a:srgbClr val="FFFFFF"/>
                </a:solidFill>
                <a:latin typeface="Trebuchet MS" pitchFamily="18" charset="0"/>
                <a:cs typeface="Trebuchet MS" pitchFamily="18" charset="0"/>
              </a:rPr>
              <a:t>●</a:t>
            </a:r>
            <a:r>
              <a:rPr lang="en-US" altLang="zh-CN" sz="2400" dirty="0" smtClean="0">
                <a:solidFill>
                  <a:srgbClr val="FFFFFF"/>
                </a:solidFill>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Better</a:t>
            </a:r>
            <a:r>
              <a:rPr lang="en-US" altLang="zh-CN" sz="2400" dirty="0" smtClean="0">
                <a:latin typeface="Times New Roman" pitchFamily="18" charset="0"/>
                <a:cs typeface="Times New Roman" pitchFamily="18" charset="0"/>
              </a:rPr>
              <a:t> </a:t>
            </a:r>
            <a:r>
              <a:rPr lang="en-US" altLang="zh-CN" sz="2400" dirty="0" smtClean="0">
                <a:solidFill>
                  <a:srgbClr val="FFFFFF"/>
                </a:solidFill>
                <a:latin typeface="Times New Roman" pitchFamily="18" charset="0"/>
                <a:cs typeface="Times New Roman" pitchFamily="18" charset="0"/>
              </a:rPr>
              <a:t>events</a:t>
            </a:r>
          </a:p>
          <a:p>
            <a:pPr>
              <a:lnSpc>
                <a:spcPts val="2600"/>
              </a:lnSpc>
              <a:tabLst>
                <a:tab pos="50800" algn="l"/>
                <a:tab pos="215900" algn="l"/>
                <a:tab pos="508000" algn="l"/>
                <a:tab pos="787400" algn="l"/>
                <a:tab pos="965200" algn="l"/>
                <a:tab pos="1193800" algn="l"/>
              </a:tabLst>
            </a:pPr>
            <a:r>
              <a:rPr lang="en-US" altLang="zh-CN" dirty="0" smtClean="0"/>
              <a:t>			</a:t>
            </a:r>
            <a:r>
              <a:rPr lang="en-US" altLang="zh-CN" sz="1700" dirty="0" smtClean="0">
                <a:solidFill>
                  <a:srgbClr val="DDDDDD"/>
                </a:solidFill>
                <a:latin typeface="Wingdings 3" pitchFamily="18" charset="0"/>
                <a:cs typeface="Wingdings 3" pitchFamily="18" charset="0"/>
              </a:rPr>
              <a:t>}</a:t>
            </a:r>
            <a:r>
              <a:rPr lang="en-US" altLang="zh-CN" sz="1700" dirty="0" smtClean="0">
                <a:solidFill>
                  <a:srgbClr val="DDDDDD"/>
                </a:solidFill>
                <a:latin typeface="Times New Roman" pitchFamily="18" charset="0"/>
                <a:cs typeface="Times New Roman" pitchFamily="18" charset="0"/>
              </a:rPr>
              <a:t> </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More</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precise</a:t>
            </a:r>
          </a:p>
          <a:p>
            <a:pPr>
              <a:lnSpc>
                <a:spcPts val="2100"/>
              </a:lnSpc>
              <a:tabLst>
                <a:tab pos="50800" algn="l"/>
                <a:tab pos="215900" algn="l"/>
                <a:tab pos="508000" algn="l"/>
                <a:tab pos="787400" algn="l"/>
                <a:tab pos="965200" algn="l"/>
                <a:tab pos="1193800" algn="l"/>
              </a:tabLst>
            </a:pPr>
            <a:r>
              <a:rPr lang="en-US" altLang="zh-CN" dirty="0" smtClean="0"/>
              <a:t>				</a:t>
            </a:r>
            <a:r>
              <a:rPr lang="en-US" altLang="zh-CN" sz="2000" dirty="0" smtClean="0">
                <a:solidFill>
                  <a:srgbClr val="D4D2FE"/>
                </a:solidFill>
                <a:latin typeface="Times New Roman" pitchFamily="18" charset="0"/>
                <a:cs typeface="Times New Roman" pitchFamily="18" charset="0"/>
              </a:rPr>
              <a:t>measurements</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of</a:t>
            </a:r>
          </a:p>
          <a:p>
            <a:pPr>
              <a:lnSpc>
                <a:spcPts val="2100"/>
              </a:lnSpc>
              <a:tabLst>
                <a:tab pos="50800" algn="l"/>
                <a:tab pos="215900" algn="l"/>
                <a:tab pos="508000" algn="l"/>
                <a:tab pos="787400" algn="l"/>
                <a:tab pos="965200" algn="l"/>
                <a:tab pos="1193800" algn="l"/>
              </a:tabLst>
            </a:pPr>
            <a:r>
              <a:rPr lang="en-US" altLang="zh-CN" dirty="0" smtClean="0"/>
              <a:t>				</a:t>
            </a:r>
            <a:r>
              <a:rPr lang="en-US" altLang="zh-CN" sz="2000" dirty="0" smtClean="0">
                <a:solidFill>
                  <a:srgbClr val="D4D2FE"/>
                </a:solidFill>
                <a:latin typeface="Times New Roman" pitchFamily="18" charset="0"/>
                <a:cs typeface="Times New Roman" pitchFamily="18" charset="0"/>
              </a:rPr>
              <a:t>atmospheric</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cascades</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and</a:t>
            </a:r>
          </a:p>
          <a:p>
            <a:pPr>
              <a:lnSpc>
                <a:spcPts val="2200"/>
              </a:lnSpc>
              <a:tabLst>
                <a:tab pos="50800" algn="l"/>
                <a:tab pos="215900" algn="l"/>
                <a:tab pos="508000" algn="l"/>
                <a:tab pos="787400" algn="l"/>
                <a:tab pos="965200" algn="l"/>
                <a:tab pos="1193800" algn="l"/>
              </a:tabLst>
            </a:pPr>
            <a:r>
              <a:rPr lang="en-US" altLang="zh-CN" dirty="0" smtClean="0"/>
              <a:t>				</a:t>
            </a:r>
            <a:r>
              <a:rPr lang="en-US" altLang="zh-CN" sz="2000" dirty="0" smtClean="0">
                <a:solidFill>
                  <a:srgbClr val="D4D2FE"/>
                </a:solidFill>
                <a:latin typeface="Times New Roman" pitchFamily="18" charset="0"/>
                <a:cs typeface="Times New Roman" pitchFamily="18" charset="0"/>
              </a:rPr>
              <a:t>hence</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primary</a:t>
            </a:r>
            <a:r>
              <a:rPr lang="en-US" altLang="zh-CN" sz="2000" dirty="0" smtClean="0">
                <a:latin typeface="Times New Roman" pitchFamily="18" charset="0"/>
                <a:cs typeface="Times New Roman" pitchFamily="18" charset="0"/>
              </a:rPr>
              <a:t> </a:t>
            </a:r>
            <a:r>
              <a:rPr lang="en-US" altLang="zh-CN" sz="2000" dirty="0" smtClean="0">
                <a:solidFill>
                  <a:srgbClr val="D4D2FE"/>
                </a:solidFill>
                <a:latin typeface="Times New Roman" pitchFamily="18" charset="0"/>
                <a:cs typeface="Times New Roman" pitchFamily="18" charset="0"/>
              </a:rPr>
              <a:t>gammas</a:t>
            </a:r>
          </a:p>
          <a:p>
            <a:pPr>
              <a:lnSpc>
                <a:spcPts val="2400"/>
              </a:lnSpc>
              <a:tabLst>
                <a:tab pos="50800" algn="l"/>
                <a:tab pos="215900" algn="l"/>
                <a:tab pos="508000" algn="l"/>
                <a:tab pos="787400" algn="l"/>
                <a:tab pos="965200" algn="l"/>
                <a:tab pos="1193800" algn="l"/>
              </a:tabLst>
            </a:pPr>
            <a:r>
              <a:rPr lang="en-US" altLang="zh-CN" dirty="0" smtClean="0"/>
              <a:t>					</a:t>
            </a:r>
            <a:r>
              <a:rPr lang="en-US" altLang="zh-CN" sz="1800" dirty="0" smtClean="0">
                <a:solidFill>
                  <a:srgbClr val="DDDDDD"/>
                </a:solidFill>
                <a:latin typeface="Cooper Black" pitchFamily="18" charset="0"/>
                <a:cs typeface="Cooper Black" pitchFamily="18" charset="0"/>
              </a:rPr>
              <a:t>›</a:t>
            </a:r>
            <a:r>
              <a:rPr lang="en-US" altLang="zh-CN" sz="1800" dirty="0" smtClean="0">
                <a:solidFill>
                  <a:srgbClr val="DDDDDD"/>
                </a:solidFill>
                <a:latin typeface="Times New Roman" pitchFamily="18" charset="0"/>
                <a:cs typeface="Times New Roman" pitchFamily="18" charset="0"/>
              </a:rPr>
              <a:t> </a:t>
            </a:r>
            <a:r>
              <a:rPr lang="en-US" altLang="zh-CN" sz="1800" dirty="0" smtClean="0">
                <a:latin typeface="Times New Roman" pitchFamily="18" charset="0"/>
                <a:cs typeface="Times New Roman" pitchFamily="18" charset="0"/>
              </a:rPr>
              <a:t>  </a:t>
            </a:r>
            <a:r>
              <a:rPr lang="en-US" altLang="zh-CN" sz="1800" dirty="0" smtClean="0">
                <a:solidFill>
                  <a:srgbClr val="D5D5FF"/>
                </a:solidFill>
                <a:latin typeface="Times New Roman" pitchFamily="18" charset="0"/>
                <a:cs typeface="Times New Roman" pitchFamily="18" charset="0"/>
              </a:rPr>
              <a:t>Improved</a:t>
            </a:r>
            <a:r>
              <a:rPr lang="en-US" altLang="zh-CN" sz="1800" dirty="0" smtClean="0">
                <a:latin typeface="Times New Roman" pitchFamily="18" charset="0"/>
                <a:cs typeface="Times New Roman" pitchFamily="18" charset="0"/>
              </a:rPr>
              <a:t> </a:t>
            </a:r>
            <a:r>
              <a:rPr lang="en-US" altLang="zh-CN" sz="1800" dirty="0" smtClean="0">
                <a:solidFill>
                  <a:srgbClr val="D5D5FF"/>
                </a:solidFill>
                <a:latin typeface="Times New Roman" pitchFamily="18" charset="0"/>
                <a:cs typeface="Times New Roman" pitchFamily="18" charset="0"/>
              </a:rPr>
              <a:t>angular</a:t>
            </a:r>
          </a:p>
          <a:p>
            <a:pPr>
              <a:lnSpc>
                <a:spcPts val="1900"/>
              </a:lnSpc>
              <a:tabLst>
                <a:tab pos="50800" algn="l"/>
                <a:tab pos="215900" algn="l"/>
                <a:tab pos="508000" algn="l"/>
                <a:tab pos="787400" algn="l"/>
                <a:tab pos="965200" algn="l"/>
                <a:tab pos="1193800" algn="l"/>
              </a:tabLst>
            </a:pPr>
            <a:r>
              <a:rPr lang="en-US" altLang="zh-CN" dirty="0" smtClean="0"/>
              <a:t>						</a:t>
            </a:r>
            <a:r>
              <a:rPr lang="en-US" altLang="zh-CN" sz="1800" dirty="0" smtClean="0">
                <a:solidFill>
                  <a:srgbClr val="D5D5FF"/>
                </a:solidFill>
                <a:latin typeface="Times New Roman" pitchFamily="18" charset="0"/>
                <a:cs typeface="Times New Roman" pitchFamily="18" charset="0"/>
              </a:rPr>
              <a:t>resolution</a:t>
            </a:r>
          </a:p>
        </p:txBody>
      </p:sp>
      <p:sp>
        <p:nvSpPr>
          <p:cNvPr id="17" name="Rectangle 16"/>
          <p:cNvSpPr/>
          <p:nvPr/>
        </p:nvSpPr>
        <p:spPr>
          <a:xfrm>
            <a:off x="7620000" y="6172200"/>
            <a:ext cx="1447800" cy="6858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b="1" dirty="0" smtClean="0">
                <a:latin typeface="Times New Roman" pitchFamily="18" charset="0"/>
                <a:cs typeface="Times New Roman" pitchFamily="18" charset="0"/>
              </a:rPr>
              <a:t>The answer is CTA !!!</a:t>
            </a:r>
            <a:r>
              <a:rPr lang="en-US" altLang="zh-CN" dirty="0">
                <a:solidFill>
                  <a:srgbClr val="FFFF00"/>
                </a:solidFill>
                <a:latin typeface="Times New Roman" pitchFamily="18" charset="0"/>
                <a:cs typeface="Times New Roman" pitchFamily="18" charset="0"/>
              </a:rPr>
              <a:t/>
            </a:r>
            <a:br>
              <a:rPr lang="en-US" altLang="zh-CN" dirty="0">
                <a:solidFill>
                  <a:srgbClr val="FFFF00"/>
                </a:solidFill>
                <a:latin typeface="Times New Roman" pitchFamily="18" charset="0"/>
                <a:cs typeface="Times New Roman" pitchFamily="18" charset="0"/>
              </a:rPr>
            </a:b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endParaRPr lang="en-US" dirty="0"/>
          </a:p>
          <a:p>
            <a:pPr marL="0" indent="0" algn="ctr">
              <a:buNone/>
            </a:pPr>
            <a:r>
              <a:rPr lang="en-US" dirty="0" smtClean="0">
                <a:solidFill>
                  <a:srgbClr val="FF0000"/>
                </a:solidFill>
              </a:rPr>
              <a:t>BUT</a:t>
            </a:r>
          </a:p>
          <a:p>
            <a:pPr marL="0" indent="0" algn="ctr">
              <a:buNone/>
            </a:pPr>
            <a:endParaRPr lang="en-US" dirty="0"/>
          </a:p>
          <a:p>
            <a:pPr marL="0" indent="0" algn="ctr">
              <a:buNone/>
            </a:pPr>
            <a:endParaRPr lang="en-US" dirty="0" smtClean="0"/>
          </a:p>
          <a:p>
            <a:pPr marL="0" indent="0" algn="ctr">
              <a:buNone/>
            </a:pPr>
            <a:endParaRPr lang="en-US" dirty="0" smtClean="0"/>
          </a:p>
          <a:p>
            <a:pPr marL="0" indent="0" algn="ctr">
              <a:buNone/>
            </a:pPr>
            <a:r>
              <a:rPr lang="en-US" dirty="0"/>
              <a:t>i</a:t>
            </a:r>
            <a:r>
              <a:rPr lang="en-US" dirty="0" smtClean="0"/>
              <a:t>s CTA the only possible venue ?</a:t>
            </a:r>
            <a:endParaRPr lang="en-US" dirty="0"/>
          </a:p>
        </p:txBody>
      </p:sp>
    </p:spTree>
    <p:extLst>
      <p:ext uri="{BB962C8B-B14F-4D97-AF65-F5344CB8AC3E}">
        <p14:creationId xmlns:p14="http://schemas.microsoft.com/office/powerpoint/2010/main" val="33123299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descr="aitoff_celestial_fermi_photons.jpg"/>
          <p:cNvPicPr>
            <a:picLocks noChangeAspect="1"/>
          </p:cNvPicPr>
          <p:nvPr/>
        </p:nvPicPr>
        <p:blipFill>
          <a:blip r:embed="rId2"/>
          <a:stretch>
            <a:fillRect/>
          </a:stretch>
        </p:blipFill>
        <p:spPr>
          <a:xfrm>
            <a:off x="11363" y="1162404"/>
            <a:ext cx="9144001" cy="4413250"/>
          </a:xfrm>
          <a:prstGeom prst="rect">
            <a:avLst/>
          </a:prstGeom>
        </p:spPr>
      </p:pic>
      <p:sp>
        <p:nvSpPr>
          <p:cNvPr id="2" name="Título 1"/>
          <p:cNvSpPr>
            <a:spLocks noGrp="1"/>
          </p:cNvSpPr>
          <p:nvPr>
            <p:ph type="title"/>
          </p:nvPr>
        </p:nvSpPr>
        <p:spPr>
          <a:xfrm>
            <a:off x="203124" y="258809"/>
            <a:ext cx="8820985" cy="711467"/>
          </a:xfrm>
        </p:spPr>
        <p:txBody>
          <a:bodyPr>
            <a:normAutofit fontScale="90000"/>
          </a:bodyPr>
          <a:lstStyle/>
          <a:p>
            <a:r>
              <a:rPr lang="en-US" dirty="0" err="1" smtClean="0"/>
              <a:t>IACTs</a:t>
            </a:r>
            <a:r>
              <a:rPr lang="en-US" dirty="0" smtClean="0"/>
              <a:t> are pointing instruments</a:t>
            </a:r>
            <a:endParaRPr lang="en-US" dirty="0"/>
          </a:p>
        </p:txBody>
      </p:sp>
      <p:sp>
        <p:nvSpPr>
          <p:cNvPr id="9" name="Elipse 8"/>
          <p:cNvSpPr/>
          <p:nvPr/>
        </p:nvSpPr>
        <p:spPr>
          <a:xfrm>
            <a:off x="6690779" y="3638535"/>
            <a:ext cx="189912" cy="189923"/>
          </a:xfrm>
          <a:prstGeom prst="ellipse">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1" name="CuadroTexto 10"/>
          <p:cNvSpPr txBox="1"/>
          <p:nvPr/>
        </p:nvSpPr>
        <p:spPr>
          <a:xfrm>
            <a:off x="4877374" y="4381552"/>
            <a:ext cx="3816719"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defTabSz="457200"/>
            <a:r>
              <a:rPr lang="en-US" sz="1400" dirty="0" smtClean="0">
                <a:solidFill>
                  <a:prstClr val="white"/>
                </a:solidFill>
                <a:latin typeface="Calibri"/>
              </a:rPr>
              <a:t>Field of View (FOV) of a typical IACT (HESS ~20 deg</a:t>
            </a:r>
            <a:r>
              <a:rPr lang="en-US" sz="1400" baseline="30000" dirty="0" smtClean="0">
                <a:solidFill>
                  <a:prstClr val="white"/>
                </a:solidFill>
                <a:latin typeface="Calibri"/>
              </a:rPr>
              <a:t>2</a:t>
            </a:r>
            <a:r>
              <a:rPr lang="en-US" sz="1400" dirty="0" smtClean="0">
                <a:solidFill>
                  <a:prstClr val="white"/>
                </a:solidFill>
                <a:latin typeface="Calibri"/>
              </a:rPr>
              <a:t>, CTA-MST~40 deg</a:t>
            </a:r>
            <a:r>
              <a:rPr lang="en-US" sz="1400" baseline="30000" dirty="0" smtClean="0">
                <a:solidFill>
                  <a:prstClr val="white"/>
                </a:solidFill>
                <a:latin typeface="Calibri"/>
              </a:rPr>
              <a:t>2</a:t>
            </a:r>
            <a:r>
              <a:rPr lang="en-US" sz="1400" dirty="0" smtClean="0">
                <a:solidFill>
                  <a:prstClr val="white"/>
                </a:solidFill>
                <a:latin typeface="Calibri"/>
              </a:rPr>
              <a:t>)</a:t>
            </a:r>
            <a:endParaRPr lang="en-US" sz="1400" baseline="30000" dirty="0">
              <a:solidFill>
                <a:prstClr val="white"/>
              </a:solidFill>
              <a:latin typeface="Calibri"/>
            </a:endParaRPr>
          </a:p>
        </p:txBody>
      </p:sp>
      <p:cxnSp>
        <p:nvCxnSpPr>
          <p:cNvPr id="12" name="Conector recto de flecha 11"/>
          <p:cNvCxnSpPr>
            <a:stCxn id="11" idx="0"/>
            <a:endCxn id="9" idx="4"/>
          </p:cNvCxnSpPr>
          <p:nvPr/>
        </p:nvCxnSpPr>
        <p:spPr>
          <a:xfrm rot="5400000" flipH="1" flipV="1">
            <a:off x="6509187" y="4105005"/>
            <a:ext cx="553094" cy="1"/>
          </a:xfrm>
          <a:prstGeom prst="straightConnector1">
            <a:avLst/>
          </a:prstGeom>
          <a:ln w="76200" cmpd="sng">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18" name="CuadroTexto 17"/>
          <p:cNvSpPr txBox="1"/>
          <p:nvPr/>
        </p:nvSpPr>
        <p:spPr>
          <a:xfrm>
            <a:off x="100582" y="5094695"/>
            <a:ext cx="2978437" cy="369332"/>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defTabSz="457200"/>
            <a:r>
              <a:rPr lang="en-US" dirty="0" smtClean="0">
                <a:solidFill>
                  <a:prstClr val="white"/>
                </a:solidFill>
                <a:latin typeface="Calibri"/>
              </a:rPr>
              <a:t>Fermi sky (photons in 2 years) </a:t>
            </a:r>
            <a:endParaRPr lang="en-US" dirty="0">
              <a:solidFill>
                <a:prstClr val="white"/>
              </a:solidFill>
              <a:latin typeface="Calibri"/>
            </a:endParaRPr>
          </a:p>
        </p:txBody>
      </p:sp>
      <p:sp>
        <p:nvSpPr>
          <p:cNvPr id="19" name="CuadroTexto 18"/>
          <p:cNvSpPr txBox="1"/>
          <p:nvPr/>
        </p:nvSpPr>
        <p:spPr>
          <a:xfrm>
            <a:off x="6153849" y="986836"/>
            <a:ext cx="2792464"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defTabSz="457200"/>
            <a:r>
              <a:rPr lang="en-US" dirty="0" smtClean="0">
                <a:solidFill>
                  <a:prstClr val="white"/>
                </a:solidFill>
                <a:latin typeface="Calibri"/>
              </a:rPr>
              <a:t>The whole sky = 42000 deg</a:t>
            </a:r>
            <a:r>
              <a:rPr lang="en-US" baseline="30000" dirty="0" smtClean="0">
                <a:solidFill>
                  <a:prstClr val="white"/>
                </a:solidFill>
                <a:latin typeface="Calibri"/>
              </a:rPr>
              <a:t>2</a:t>
            </a:r>
            <a:endParaRPr lang="en-US" baseline="30000" dirty="0">
              <a:solidFill>
                <a:prstClr val="white"/>
              </a:solidFill>
              <a:latin typeface="Calibri"/>
            </a:endParaRPr>
          </a:p>
        </p:txBody>
      </p:sp>
      <p:sp>
        <p:nvSpPr>
          <p:cNvPr id="3" name="TextBox 2"/>
          <p:cNvSpPr txBox="1"/>
          <p:nvPr/>
        </p:nvSpPr>
        <p:spPr>
          <a:xfrm>
            <a:off x="7467600" y="6324600"/>
            <a:ext cx="1054458" cy="369332"/>
          </a:xfrm>
          <a:prstGeom prst="rect">
            <a:avLst/>
          </a:prstGeom>
          <a:noFill/>
        </p:spPr>
        <p:txBody>
          <a:bodyPr wrap="none" rtlCol="0">
            <a:spAutoFit/>
          </a:bodyPr>
          <a:lstStyle/>
          <a:p>
            <a:r>
              <a:rPr lang="en-US" dirty="0" smtClean="0"/>
              <a:t>J. Cortina</a:t>
            </a:r>
            <a:endParaRPr lang="en-US" dirty="0"/>
          </a:p>
        </p:txBody>
      </p:sp>
    </p:spTree>
    <p:extLst>
      <p:ext uri="{BB962C8B-B14F-4D97-AF65-F5344CB8AC3E}">
        <p14:creationId xmlns:p14="http://schemas.microsoft.com/office/powerpoint/2010/main" val="176232397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mechanical_design_v2_zoom.png"/>
          <p:cNvPicPr>
            <a:picLocks noChangeAspect="1"/>
          </p:cNvPicPr>
          <p:nvPr/>
        </p:nvPicPr>
        <p:blipFill>
          <a:blip r:embed="rId2"/>
          <a:stretch>
            <a:fillRect/>
          </a:stretch>
        </p:blipFill>
        <p:spPr>
          <a:xfrm>
            <a:off x="1676252" y="3010336"/>
            <a:ext cx="5531229" cy="3610662"/>
          </a:xfrm>
          <a:prstGeom prst="rect">
            <a:avLst/>
          </a:prstGeom>
        </p:spPr>
      </p:pic>
      <p:sp>
        <p:nvSpPr>
          <p:cNvPr id="15" name="CuadroTexto 14"/>
          <p:cNvSpPr txBox="1"/>
          <p:nvPr/>
        </p:nvSpPr>
        <p:spPr>
          <a:xfrm>
            <a:off x="5309266" y="5914383"/>
            <a:ext cx="761860" cy="369332"/>
          </a:xfrm>
          <a:prstGeom prst="rect">
            <a:avLst/>
          </a:prstGeom>
          <a:noFill/>
        </p:spPr>
        <p:txBody>
          <a:bodyPr wrap="none" rtlCol="0">
            <a:spAutoFit/>
          </a:bodyPr>
          <a:lstStyle/>
          <a:p>
            <a:pPr defTabSz="457200"/>
            <a:r>
              <a:rPr lang="en-US" dirty="0" smtClean="0">
                <a:solidFill>
                  <a:prstClr val="black"/>
                </a:solidFill>
                <a:latin typeface="Calibri"/>
              </a:rPr>
              <a:t>45 </a:t>
            </a:r>
            <a:r>
              <a:rPr lang="en-US" dirty="0" err="1" smtClean="0">
                <a:solidFill>
                  <a:prstClr val="black"/>
                </a:solidFill>
                <a:latin typeface="Calibri"/>
              </a:rPr>
              <a:t>m</a:t>
            </a:r>
            <a:endParaRPr lang="en-US" dirty="0">
              <a:solidFill>
                <a:prstClr val="black"/>
              </a:solidFill>
              <a:latin typeface="Calibri"/>
            </a:endParaRPr>
          </a:p>
        </p:txBody>
      </p:sp>
      <p:cxnSp>
        <p:nvCxnSpPr>
          <p:cNvPr id="18" name="Conector recto de flecha 17"/>
          <p:cNvCxnSpPr/>
          <p:nvPr/>
        </p:nvCxnSpPr>
        <p:spPr>
          <a:xfrm flipV="1">
            <a:off x="3483470" y="5351643"/>
            <a:ext cx="3724011" cy="1237803"/>
          </a:xfrm>
          <a:prstGeom prst="straightConnector1">
            <a:avLst/>
          </a:prstGeom>
          <a:ln w="381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Conector recto de flecha 18"/>
          <p:cNvCxnSpPr/>
          <p:nvPr/>
        </p:nvCxnSpPr>
        <p:spPr>
          <a:xfrm>
            <a:off x="6233370" y="3539495"/>
            <a:ext cx="1294875" cy="369333"/>
          </a:xfrm>
          <a:prstGeom prst="straightConnector1">
            <a:avLst/>
          </a:prstGeom>
          <a:ln w="381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1" name="CuadroTexto 20"/>
          <p:cNvSpPr txBox="1"/>
          <p:nvPr/>
        </p:nvSpPr>
        <p:spPr>
          <a:xfrm>
            <a:off x="6638213" y="3331527"/>
            <a:ext cx="761860" cy="369332"/>
          </a:xfrm>
          <a:prstGeom prst="rect">
            <a:avLst/>
          </a:prstGeom>
          <a:noFill/>
        </p:spPr>
        <p:txBody>
          <a:bodyPr wrap="none" rtlCol="0">
            <a:spAutoFit/>
          </a:bodyPr>
          <a:lstStyle/>
          <a:p>
            <a:pPr defTabSz="457200"/>
            <a:r>
              <a:rPr lang="en-US" dirty="0" smtClean="0">
                <a:solidFill>
                  <a:prstClr val="black"/>
                </a:solidFill>
                <a:latin typeface="Calibri"/>
              </a:rPr>
              <a:t>15 </a:t>
            </a:r>
            <a:r>
              <a:rPr lang="en-US" dirty="0" err="1" smtClean="0">
                <a:solidFill>
                  <a:prstClr val="black"/>
                </a:solidFill>
                <a:latin typeface="Calibri"/>
              </a:rPr>
              <a:t>m</a:t>
            </a:r>
            <a:endParaRPr lang="en-US" dirty="0">
              <a:solidFill>
                <a:prstClr val="black"/>
              </a:solidFill>
              <a:latin typeface="Calibri"/>
            </a:endParaRPr>
          </a:p>
        </p:txBody>
      </p:sp>
      <p:cxnSp>
        <p:nvCxnSpPr>
          <p:cNvPr id="22" name="Conector recto de flecha 21"/>
          <p:cNvCxnSpPr/>
          <p:nvPr/>
        </p:nvCxnSpPr>
        <p:spPr>
          <a:xfrm rot="5400000">
            <a:off x="3754296" y="4607808"/>
            <a:ext cx="1627482" cy="1588"/>
          </a:xfrm>
          <a:prstGeom prst="straightConnector1">
            <a:avLst/>
          </a:prstGeom>
          <a:ln w="381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4" name="CuadroTexto 23"/>
          <p:cNvSpPr txBox="1"/>
          <p:nvPr/>
        </p:nvSpPr>
        <p:spPr>
          <a:xfrm>
            <a:off x="4568831" y="4340825"/>
            <a:ext cx="761860" cy="369332"/>
          </a:xfrm>
          <a:prstGeom prst="rect">
            <a:avLst/>
          </a:prstGeom>
          <a:noFill/>
        </p:spPr>
        <p:txBody>
          <a:bodyPr wrap="none" rtlCol="0">
            <a:spAutoFit/>
          </a:bodyPr>
          <a:lstStyle/>
          <a:p>
            <a:pPr defTabSz="457200"/>
            <a:r>
              <a:rPr lang="en-US" dirty="0" smtClean="0">
                <a:solidFill>
                  <a:prstClr val="black"/>
                </a:solidFill>
                <a:latin typeface="Calibri"/>
              </a:rPr>
              <a:t>17 </a:t>
            </a:r>
            <a:r>
              <a:rPr lang="en-US" dirty="0" err="1" smtClean="0">
                <a:solidFill>
                  <a:prstClr val="black"/>
                </a:solidFill>
                <a:latin typeface="Calibri"/>
              </a:rPr>
              <a:t>m</a:t>
            </a:r>
            <a:endParaRPr lang="en-US" dirty="0">
              <a:solidFill>
                <a:prstClr val="black"/>
              </a:solidFill>
              <a:latin typeface="Calibri"/>
            </a:endParaRPr>
          </a:p>
        </p:txBody>
      </p:sp>
      <p:sp>
        <p:nvSpPr>
          <p:cNvPr id="28" name="Título 11"/>
          <p:cNvSpPr txBox="1">
            <a:spLocks/>
          </p:cNvSpPr>
          <p:nvPr/>
        </p:nvSpPr>
        <p:spPr>
          <a:xfrm>
            <a:off x="1" y="181434"/>
            <a:ext cx="9143999" cy="829267"/>
          </a:xfrm>
          <a:prstGeom prst="rect">
            <a:avLst/>
          </a:prstGeom>
        </p:spPr>
        <p:txBody>
          <a:bodyPr vert="horz" lIns="91440" tIns="45720" rIns="91440" bIns="45720" rtlCol="0" anchor="b" anchorCtr="0">
            <a:noAutofit/>
          </a:bodyPr>
          <a:lstStyle/>
          <a:p>
            <a:pPr algn="ctr">
              <a:spcBef>
                <a:spcPct val="0"/>
              </a:spcBef>
              <a:defRPr/>
            </a:pPr>
            <a:r>
              <a:rPr lang="en-US" sz="4400" dirty="0" smtClean="0">
                <a:solidFill>
                  <a:srgbClr val="4F81BD"/>
                </a:solidFill>
                <a:latin typeface="Calibri"/>
              </a:rPr>
              <a:t>MACHETE</a:t>
            </a:r>
          </a:p>
          <a:p>
            <a:pPr algn="ctr">
              <a:spcBef>
                <a:spcPct val="0"/>
              </a:spcBef>
              <a:defRPr/>
            </a:pPr>
            <a:r>
              <a:rPr lang="en-US" sz="2000" dirty="0" smtClean="0">
                <a:solidFill>
                  <a:srgbClr val="4F81BD"/>
                </a:solidFill>
                <a:latin typeface="Calibri"/>
              </a:rPr>
              <a:t>Meridian Atmospheric </a:t>
            </a:r>
            <a:r>
              <a:rPr lang="en-US" sz="2000" dirty="0" err="1" smtClean="0">
                <a:solidFill>
                  <a:srgbClr val="4F81BD"/>
                </a:solidFill>
                <a:latin typeface="Calibri"/>
              </a:rPr>
              <a:t>CHErenkov</a:t>
            </a:r>
            <a:r>
              <a:rPr lang="en-US" sz="2000" dirty="0" smtClean="0">
                <a:solidFill>
                  <a:srgbClr val="4F81BD"/>
                </a:solidFill>
                <a:latin typeface="Calibri"/>
              </a:rPr>
              <a:t> </a:t>
            </a:r>
            <a:r>
              <a:rPr lang="en-US" sz="2000" dirty="0" err="1" smtClean="0">
                <a:solidFill>
                  <a:srgbClr val="4F81BD"/>
                </a:solidFill>
                <a:latin typeface="Calibri"/>
              </a:rPr>
              <a:t>TElescope</a:t>
            </a:r>
            <a:r>
              <a:rPr lang="en-US" sz="2000" dirty="0" smtClean="0">
                <a:solidFill>
                  <a:srgbClr val="4F81BD"/>
                </a:solidFill>
                <a:latin typeface="Calibri"/>
              </a:rPr>
              <a:t> array </a:t>
            </a:r>
            <a:endParaRPr lang="en-US" sz="2000" dirty="0">
              <a:solidFill>
                <a:srgbClr val="4F81BD"/>
              </a:solidFill>
              <a:latin typeface="Calibri"/>
            </a:endParaRPr>
          </a:p>
        </p:txBody>
      </p:sp>
      <p:sp>
        <p:nvSpPr>
          <p:cNvPr id="29" name="Marcador de contenido 2"/>
          <p:cNvSpPr txBox="1">
            <a:spLocks/>
          </p:cNvSpPr>
          <p:nvPr/>
        </p:nvSpPr>
        <p:spPr>
          <a:xfrm>
            <a:off x="950274" y="5832190"/>
            <a:ext cx="580889" cy="323066"/>
          </a:xfrm>
          <a:prstGeom prst="rect">
            <a:avLst/>
          </a:prstGeom>
          <a:ln w="19050" cmpd="sng"/>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fontScale="70000" lnSpcReduction="20000"/>
          </a:bodyPr>
          <a:lstStyle/>
          <a:p>
            <a:pPr marL="349250" indent="-349250">
              <a:spcBef>
                <a:spcPts val="800"/>
              </a:spcBef>
              <a:buClr>
                <a:srgbClr val="4F81BD">
                  <a:lumMod val="60000"/>
                  <a:lumOff val="40000"/>
                </a:srgbClr>
              </a:buClr>
              <a:buSzPct val="110000"/>
            </a:pPr>
            <a:r>
              <a:rPr lang="en-US" sz="2400" dirty="0" smtClean="0">
                <a:solidFill>
                  <a:prstClr val="black"/>
                </a:solidFill>
                <a:latin typeface="Calibri"/>
              </a:rPr>
              <a:t>you</a:t>
            </a:r>
            <a:endParaRPr lang="en-US" sz="2400" dirty="0">
              <a:solidFill>
                <a:prstClr val="black"/>
              </a:solidFill>
              <a:latin typeface="Calibri"/>
            </a:endParaRPr>
          </a:p>
        </p:txBody>
      </p:sp>
      <p:cxnSp>
        <p:nvCxnSpPr>
          <p:cNvPr id="30" name="Conector recto de flecha 29"/>
          <p:cNvCxnSpPr>
            <a:stCxn id="29" idx="3"/>
          </p:cNvCxnSpPr>
          <p:nvPr/>
        </p:nvCxnSpPr>
        <p:spPr>
          <a:xfrm>
            <a:off x="1531163" y="5993723"/>
            <a:ext cx="590676" cy="3109"/>
          </a:xfrm>
          <a:prstGeom prst="straightConnector1">
            <a:avLst/>
          </a:prstGeom>
          <a:ln w="1905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pic>
        <p:nvPicPr>
          <p:cNvPr id="31" name="Imagen 30" descr="collin.gif"/>
          <p:cNvPicPr>
            <a:picLocks noChangeAspect="1"/>
          </p:cNvPicPr>
          <p:nvPr/>
        </p:nvPicPr>
        <p:blipFill>
          <a:blip r:embed="rId3"/>
          <a:srcRect l="15664" t="34453" r="68253" b="7839"/>
          <a:stretch>
            <a:fillRect/>
          </a:stretch>
        </p:blipFill>
        <p:spPr>
          <a:xfrm flipH="1">
            <a:off x="2208605" y="5914383"/>
            <a:ext cx="61324" cy="168130"/>
          </a:xfrm>
          <a:prstGeom prst="rect">
            <a:avLst/>
          </a:prstGeom>
        </p:spPr>
      </p:pic>
      <p:sp>
        <p:nvSpPr>
          <p:cNvPr id="13" name="CuadroTexto 12"/>
          <p:cNvSpPr txBox="1"/>
          <p:nvPr/>
        </p:nvSpPr>
        <p:spPr>
          <a:xfrm>
            <a:off x="619120" y="1417150"/>
            <a:ext cx="7781450" cy="1477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457200">
              <a:buFont typeface="Arial"/>
              <a:buChar char="•"/>
            </a:pPr>
            <a:r>
              <a:rPr lang="en-US" dirty="0" smtClean="0">
                <a:solidFill>
                  <a:prstClr val="white"/>
                </a:solidFill>
                <a:latin typeface="Calibri"/>
              </a:rPr>
              <a:t> Two </a:t>
            </a:r>
            <a:r>
              <a:rPr lang="en-US" b="1" dirty="0" smtClean="0">
                <a:solidFill>
                  <a:prstClr val="white"/>
                </a:solidFill>
                <a:latin typeface="Calibri"/>
              </a:rPr>
              <a:t>fixed </a:t>
            </a:r>
            <a:r>
              <a:rPr lang="en-US" dirty="0" smtClean="0">
                <a:solidFill>
                  <a:prstClr val="white"/>
                </a:solidFill>
                <a:latin typeface="Calibri"/>
              </a:rPr>
              <a:t>IACTs with a very large FOV of 300 </a:t>
            </a:r>
            <a:r>
              <a:rPr lang="en-US" dirty="0" err="1" smtClean="0">
                <a:solidFill>
                  <a:prstClr val="white"/>
                </a:solidFill>
                <a:latin typeface="Calibri"/>
              </a:rPr>
              <a:t>sq.deg</a:t>
            </a:r>
            <a:r>
              <a:rPr lang="en-US" dirty="0" smtClean="0">
                <a:solidFill>
                  <a:prstClr val="white"/>
                </a:solidFill>
                <a:latin typeface="Calibri"/>
              </a:rPr>
              <a:t> aligned with the meridian. </a:t>
            </a:r>
          </a:p>
          <a:p>
            <a:pPr defTabSz="457200">
              <a:buFont typeface="Arial"/>
              <a:buChar char="•"/>
            </a:pPr>
            <a:r>
              <a:rPr lang="en-US" dirty="0" smtClean="0">
                <a:solidFill>
                  <a:prstClr val="white"/>
                </a:solidFill>
                <a:latin typeface="Calibri"/>
              </a:rPr>
              <a:t> Sky drifts through FOV: it surveys 43% of the sky along a year.</a:t>
            </a:r>
          </a:p>
          <a:p>
            <a:pPr defTabSz="457200">
              <a:buFont typeface="Arial"/>
              <a:buChar char="•"/>
            </a:pPr>
            <a:r>
              <a:rPr lang="en-US" dirty="0" smtClean="0">
                <a:solidFill>
                  <a:prstClr val="white"/>
                </a:solidFill>
                <a:latin typeface="Calibri"/>
              </a:rPr>
              <a:t> Reaches 0.55% crab sensitivity after 5 years operation.</a:t>
            </a:r>
          </a:p>
          <a:p>
            <a:pPr defTabSz="457200">
              <a:buFont typeface="Arial"/>
              <a:buChar char="•"/>
            </a:pPr>
            <a:r>
              <a:rPr lang="en-US" dirty="0" smtClean="0">
                <a:solidFill>
                  <a:prstClr val="white"/>
                </a:solidFill>
                <a:latin typeface="Calibri"/>
              </a:rPr>
              <a:t> For sources observable in a single night it reaches a sensitivity of 8% crab: perfect to trigger other telescopes</a:t>
            </a:r>
            <a:endParaRPr lang="en-US" dirty="0">
              <a:solidFill>
                <a:prstClr val="white"/>
              </a:solidFill>
              <a:latin typeface="Calibri"/>
            </a:endParaRPr>
          </a:p>
        </p:txBody>
      </p:sp>
      <p:sp>
        <p:nvSpPr>
          <p:cNvPr id="14" name="CuadroTexto 13"/>
          <p:cNvSpPr txBox="1"/>
          <p:nvPr/>
        </p:nvSpPr>
        <p:spPr>
          <a:xfrm>
            <a:off x="2336608" y="1010701"/>
            <a:ext cx="4931333" cy="307777"/>
          </a:xfrm>
          <a:prstGeom prst="rect">
            <a:avLst/>
          </a:prstGeom>
          <a:noFill/>
        </p:spPr>
        <p:txBody>
          <a:bodyPr wrap="none" rtlCol="0">
            <a:spAutoFit/>
          </a:bodyPr>
          <a:lstStyle/>
          <a:p>
            <a:pPr defTabSz="457200"/>
            <a:r>
              <a:rPr lang="en-US" sz="1400" b="1" i="1" dirty="0" smtClean="0">
                <a:solidFill>
                  <a:prstClr val="black"/>
                </a:solidFill>
                <a:latin typeface="Calibri"/>
              </a:rPr>
              <a:t>J. Cortina, R. </a:t>
            </a:r>
            <a:r>
              <a:rPr lang="en-US" sz="1400" b="1" i="1" dirty="0" err="1" smtClean="0">
                <a:solidFill>
                  <a:prstClr val="black"/>
                </a:solidFill>
                <a:latin typeface="Calibri"/>
              </a:rPr>
              <a:t>López-Coto</a:t>
            </a:r>
            <a:r>
              <a:rPr lang="en-US" sz="1400" b="1" i="1" dirty="0" smtClean="0">
                <a:solidFill>
                  <a:prstClr val="black"/>
                </a:solidFill>
                <a:latin typeface="Calibri"/>
              </a:rPr>
              <a:t>, A. </a:t>
            </a:r>
            <a:r>
              <a:rPr lang="en-US" sz="1400" b="1" i="1" dirty="0" err="1" smtClean="0">
                <a:solidFill>
                  <a:prstClr val="black"/>
                </a:solidFill>
                <a:latin typeface="Calibri"/>
              </a:rPr>
              <a:t>Moralejo</a:t>
            </a:r>
            <a:r>
              <a:rPr lang="en-US" sz="1400" b="1" i="1" dirty="0" smtClean="0">
                <a:solidFill>
                  <a:prstClr val="black"/>
                </a:solidFill>
                <a:latin typeface="Calibri"/>
              </a:rPr>
              <a:t>, submitted to </a:t>
            </a:r>
            <a:r>
              <a:rPr lang="en-US" sz="1400" b="1" i="1" dirty="0" err="1" smtClean="0">
                <a:solidFill>
                  <a:prstClr val="black"/>
                </a:solidFill>
                <a:latin typeface="Calibri"/>
              </a:rPr>
              <a:t>Astrop</a:t>
            </a:r>
            <a:r>
              <a:rPr lang="en-US" sz="1400" b="1" i="1" dirty="0" smtClean="0">
                <a:solidFill>
                  <a:prstClr val="black"/>
                </a:solidFill>
                <a:latin typeface="Calibri"/>
              </a:rPr>
              <a:t> Phys</a:t>
            </a:r>
            <a:endParaRPr lang="en-US" sz="1400" b="1" i="1" dirty="0">
              <a:solidFill>
                <a:prstClr val="black"/>
              </a:solidFill>
              <a:latin typeface="Calibri"/>
            </a:endParaRPr>
          </a:p>
        </p:txBody>
      </p:sp>
      <p:sp>
        <p:nvSpPr>
          <p:cNvPr id="16" name="Marcador de contenido 2"/>
          <p:cNvSpPr txBox="1">
            <a:spLocks/>
          </p:cNvSpPr>
          <p:nvPr/>
        </p:nvSpPr>
        <p:spPr>
          <a:xfrm>
            <a:off x="1396151" y="3169994"/>
            <a:ext cx="2973723" cy="323066"/>
          </a:xfrm>
          <a:prstGeom prst="rect">
            <a:avLst/>
          </a:prstGeom>
          <a:ln w="19050" cmpd="sng"/>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fontScale="55000" lnSpcReduction="20000"/>
          </a:bodyPr>
          <a:lstStyle/>
          <a:p>
            <a:pPr marL="349250" indent="-349250">
              <a:spcBef>
                <a:spcPts val="800"/>
              </a:spcBef>
              <a:buClr>
                <a:srgbClr val="4F81BD">
                  <a:lumMod val="60000"/>
                  <a:lumOff val="40000"/>
                </a:srgbClr>
              </a:buClr>
              <a:buSzPct val="110000"/>
            </a:pPr>
            <a:r>
              <a:rPr lang="en-US" sz="2400" dirty="0" smtClean="0">
                <a:solidFill>
                  <a:prstClr val="black"/>
                </a:solidFill>
                <a:latin typeface="Calibri"/>
              </a:rPr>
              <a:t>Camera of 15000 pixels covering 5°x60°</a:t>
            </a:r>
            <a:endParaRPr lang="en-US" sz="2400" dirty="0">
              <a:solidFill>
                <a:prstClr val="black"/>
              </a:solidFill>
              <a:latin typeface="Calibri"/>
            </a:endParaRPr>
          </a:p>
        </p:txBody>
      </p:sp>
      <p:cxnSp>
        <p:nvCxnSpPr>
          <p:cNvPr id="17" name="Conector recto de flecha 16"/>
          <p:cNvCxnSpPr>
            <a:stCxn id="16" idx="2"/>
          </p:cNvCxnSpPr>
          <p:nvPr/>
        </p:nvCxnSpPr>
        <p:spPr>
          <a:xfrm rot="16200000" flipH="1">
            <a:off x="3523338" y="2852734"/>
            <a:ext cx="207799" cy="1488449"/>
          </a:xfrm>
          <a:prstGeom prst="straightConnector1">
            <a:avLst/>
          </a:prstGeom>
          <a:ln w="1905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467600" y="6324600"/>
            <a:ext cx="1054458" cy="369332"/>
          </a:xfrm>
          <a:prstGeom prst="rect">
            <a:avLst/>
          </a:prstGeom>
          <a:noFill/>
        </p:spPr>
        <p:txBody>
          <a:bodyPr wrap="none" rtlCol="0">
            <a:spAutoFit/>
          </a:bodyPr>
          <a:lstStyle/>
          <a:p>
            <a:r>
              <a:rPr lang="en-US" dirty="0" smtClean="0"/>
              <a:t>J. Cortina</a:t>
            </a:r>
            <a:endParaRPr lang="en-US" dirty="0"/>
          </a:p>
        </p:txBody>
      </p:sp>
    </p:spTree>
    <p:extLst>
      <p:ext uri="{BB962C8B-B14F-4D97-AF65-F5344CB8AC3E}">
        <p14:creationId xmlns:p14="http://schemas.microsoft.com/office/powerpoint/2010/main" val="121648309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descr="aitoff_celestial_fermi_photons.jpg"/>
          <p:cNvPicPr>
            <a:picLocks noChangeAspect="1"/>
          </p:cNvPicPr>
          <p:nvPr/>
        </p:nvPicPr>
        <p:blipFill>
          <a:blip r:embed="rId2"/>
          <a:stretch>
            <a:fillRect/>
          </a:stretch>
        </p:blipFill>
        <p:spPr>
          <a:xfrm>
            <a:off x="11363" y="1162404"/>
            <a:ext cx="9144001" cy="4413250"/>
          </a:xfrm>
          <a:prstGeom prst="rect">
            <a:avLst/>
          </a:prstGeom>
        </p:spPr>
      </p:pic>
      <p:sp>
        <p:nvSpPr>
          <p:cNvPr id="2" name="Título 1"/>
          <p:cNvSpPr>
            <a:spLocks noGrp="1"/>
          </p:cNvSpPr>
          <p:nvPr>
            <p:ph type="title"/>
          </p:nvPr>
        </p:nvSpPr>
        <p:spPr>
          <a:xfrm>
            <a:off x="203124" y="258809"/>
            <a:ext cx="8820985" cy="711467"/>
          </a:xfrm>
        </p:spPr>
        <p:txBody>
          <a:bodyPr>
            <a:normAutofit fontScale="90000"/>
          </a:bodyPr>
          <a:lstStyle/>
          <a:p>
            <a:r>
              <a:rPr lang="en-US" dirty="0" err="1" smtClean="0"/>
              <a:t>IACTs</a:t>
            </a:r>
            <a:r>
              <a:rPr lang="en-US" dirty="0" smtClean="0"/>
              <a:t> are pointing instruments</a:t>
            </a:r>
            <a:endParaRPr lang="en-US" dirty="0"/>
          </a:p>
        </p:txBody>
      </p:sp>
      <p:sp>
        <p:nvSpPr>
          <p:cNvPr id="9" name="Elipse 8"/>
          <p:cNvSpPr/>
          <p:nvPr/>
        </p:nvSpPr>
        <p:spPr>
          <a:xfrm>
            <a:off x="6690779" y="3638535"/>
            <a:ext cx="189912" cy="189923"/>
          </a:xfrm>
          <a:prstGeom prst="ellipse">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cxnSp>
        <p:nvCxnSpPr>
          <p:cNvPr id="12" name="Conector recto de flecha 11"/>
          <p:cNvCxnSpPr>
            <a:endCxn id="9" idx="4"/>
          </p:cNvCxnSpPr>
          <p:nvPr/>
        </p:nvCxnSpPr>
        <p:spPr>
          <a:xfrm rot="5400000" flipH="1" flipV="1">
            <a:off x="6509187" y="4105005"/>
            <a:ext cx="553094" cy="1"/>
          </a:xfrm>
          <a:prstGeom prst="straightConnector1">
            <a:avLst/>
          </a:prstGeom>
          <a:ln w="38100" cmpd="sng">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10" name="Rectángulo 9"/>
          <p:cNvSpPr/>
          <p:nvPr/>
        </p:nvSpPr>
        <p:spPr>
          <a:xfrm>
            <a:off x="4540250" y="1795484"/>
            <a:ext cx="124747" cy="1582644"/>
          </a:xfrm>
          <a:prstGeom prst="rect">
            <a:avLst/>
          </a:prstGeom>
          <a:solidFill>
            <a:schemeClr val="accent3"/>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CuadroTexto 13"/>
          <p:cNvSpPr txBox="1"/>
          <p:nvPr/>
        </p:nvSpPr>
        <p:spPr>
          <a:xfrm>
            <a:off x="3295106" y="4101564"/>
            <a:ext cx="1350843" cy="738664"/>
          </a:xfrm>
          <a:prstGeom prst="rect">
            <a:avLst/>
          </a:prstGeom>
          <a:solidFill>
            <a:schemeClr val="accent3"/>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defTabSz="457200"/>
            <a:r>
              <a:rPr lang="en-US" sz="1400" dirty="0" smtClean="0">
                <a:solidFill>
                  <a:prstClr val="black"/>
                </a:solidFill>
                <a:latin typeface="Calibri"/>
              </a:rPr>
              <a:t>MACHETE: instantaneous (300 deg</a:t>
            </a:r>
            <a:r>
              <a:rPr lang="en-US" sz="1400" baseline="30000" dirty="0" smtClean="0">
                <a:solidFill>
                  <a:prstClr val="black"/>
                </a:solidFill>
                <a:latin typeface="Calibri"/>
              </a:rPr>
              <a:t>2</a:t>
            </a:r>
            <a:r>
              <a:rPr lang="en-US" sz="1400" dirty="0" smtClean="0">
                <a:solidFill>
                  <a:prstClr val="black"/>
                </a:solidFill>
                <a:latin typeface="Calibri"/>
              </a:rPr>
              <a:t>)</a:t>
            </a:r>
          </a:p>
        </p:txBody>
      </p:sp>
      <p:cxnSp>
        <p:nvCxnSpPr>
          <p:cNvPr id="15" name="Conector recto de flecha 14"/>
          <p:cNvCxnSpPr>
            <a:stCxn id="14" idx="0"/>
          </p:cNvCxnSpPr>
          <p:nvPr/>
        </p:nvCxnSpPr>
        <p:spPr>
          <a:xfrm rot="5400000" flipH="1" flipV="1">
            <a:off x="3920453" y="3415509"/>
            <a:ext cx="736131" cy="63598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1" name="CuadroTexto 20"/>
          <p:cNvSpPr txBox="1"/>
          <p:nvPr/>
        </p:nvSpPr>
        <p:spPr>
          <a:xfrm>
            <a:off x="100582" y="5094695"/>
            <a:ext cx="2978437" cy="369332"/>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defTabSz="457200"/>
            <a:r>
              <a:rPr lang="en-US" dirty="0" smtClean="0">
                <a:solidFill>
                  <a:prstClr val="white"/>
                </a:solidFill>
                <a:latin typeface="Calibri"/>
              </a:rPr>
              <a:t>Fermi sky (photons in 2 years) </a:t>
            </a:r>
            <a:endParaRPr lang="en-US" dirty="0">
              <a:solidFill>
                <a:prstClr val="white"/>
              </a:solidFill>
              <a:latin typeface="Calibri"/>
            </a:endParaRPr>
          </a:p>
        </p:txBody>
      </p:sp>
      <p:sp>
        <p:nvSpPr>
          <p:cNvPr id="22" name="CuadroTexto 21"/>
          <p:cNvSpPr txBox="1"/>
          <p:nvPr/>
        </p:nvSpPr>
        <p:spPr>
          <a:xfrm>
            <a:off x="6153849" y="986836"/>
            <a:ext cx="2792464"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defTabSz="457200"/>
            <a:r>
              <a:rPr lang="en-US" dirty="0" smtClean="0">
                <a:solidFill>
                  <a:prstClr val="white"/>
                </a:solidFill>
                <a:latin typeface="Calibri"/>
              </a:rPr>
              <a:t>The whole sky = 42000 deg</a:t>
            </a:r>
            <a:r>
              <a:rPr lang="en-US" baseline="30000" dirty="0" smtClean="0">
                <a:solidFill>
                  <a:prstClr val="white"/>
                </a:solidFill>
                <a:latin typeface="Calibri"/>
              </a:rPr>
              <a:t>2</a:t>
            </a:r>
            <a:endParaRPr lang="en-US" baseline="30000" dirty="0">
              <a:solidFill>
                <a:prstClr val="white"/>
              </a:solidFill>
              <a:latin typeface="Calibri"/>
            </a:endParaRPr>
          </a:p>
        </p:txBody>
      </p:sp>
      <p:sp>
        <p:nvSpPr>
          <p:cNvPr id="23" name="CuadroTexto 22"/>
          <p:cNvSpPr txBox="1"/>
          <p:nvPr/>
        </p:nvSpPr>
        <p:spPr>
          <a:xfrm>
            <a:off x="4877374" y="4381552"/>
            <a:ext cx="3816719"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defTabSz="457200"/>
            <a:r>
              <a:rPr lang="en-US" sz="1400" dirty="0" smtClean="0">
                <a:solidFill>
                  <a:prstClr val="white"/>
                </a:solidFill>
                <a:latin typeface="Calibri"/>
              </a:rPr>
              <a:t>Field of View (FOV) of a typical IACT (HESS ~20 deg</a:t>
            </a:r>
            <a:r>
              <a:rPr lang="en-US" sz="1400" baseline="30000" dirty="0" smtClean="0">
                <a:solidFill>
                  <a:prstClr val="white"/>
                </a:solidFill>
                <a:latin typeface="Calibri"/>
              </a:rPr>
              <a:t>2</a:t>
            </a:r>
            <a:r>
              <a:rPr lang="en-US" sz="1400" dirty="0" smtClean="0">
                <a:solidFill>
                  <a:prstClr val="white"/>
                </a:solidFill>
                <a:latin typeface="Calibri"/>
              </a:rPr>
              <a:t>, CTA-MST~40 deg</a:t>
            </a:r>
            <a:r>
              <a:rPr lang="en-US" sz="1400" baseline="30000" dirty="0" smtClean="0">
                <a:solidFill>
                  <a:prstClr val="white"/>
                </a:solidFill>
                <a:latin typeface="Calibri"/>
              </a:rPr>
              <a:t>2</a:t>
            </a:r>
            <a:r>
              <a:rPr lang="en-US" sz="1400" dirty="0" smtClean="0">
                <a:solidFill>
                  <a:prstClr val="white"/>
                </a:solidFill>
                <a:latin typeface="Calibri"/>
              </a:rPr>
              <a:t>)</a:t>
            </a:r>
            <a:endParaRPr lang="en-US" sz="1400" baseline="30000" dirty="0">
              <a:solidFill>
                <a:prstClr val="white"/>
              </a:solidFill>
              <a:latin typeface="Calibri"/>
            </a:endParaRPr>
          </a:p>
        </p:txBody>
      </p:sp>
      <p:sp>
        <p:nvSpPr>
          <p:cNvPr id="13" name="TextBox 12"/>
          <p:cNvSpPr txBox="1"/>
          <p:nvPr/>
        </p:nvSpPr>
        <p:spPr>
          <a:xfrm>
            <a:off x="7467600" y="6324600"/>
            <a:ext cx="1054458" cy="369332"/>
          </a:xfrm>
          <a:prstGeom prst="rect">
            <a:avLst/>
          </a:prstGeom>
          <a:noFill/>
        </p:spPr>
        <p:txBody>
          <a:bodyPr wrap="none" rtlCol="0">
            <a:spAutoFit/>
          </a:bodyPr>
          <a:lstStyle/>
          <a:p>
            <a:r>
              <a:rPr lang="en-US" dirty="0" smtClean="0"/>
              <a:t>J. Cortina</a:t>
            </a:r>
            <a:endParaRPr lang="en-US" dirty="0"/>
          </a:p>
        </p:txBody>
      </p:sp>
    </p:spTree>
    <p:extLst>
      <p:ext uri="{BB962C8B-B14F-4D97-AF65-F5344CB8AC3E}">
        <p14:creationId xmlns:p14="http://schemas.microsoft.com/office/powerpoint/2010/main" val="23788751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descr="aitoff_celestial_fermi_photons.jpg"/>
          <p:cNvPicPr>
            <a:picLocks noChangeAspect="1"/>
          </p:cNvPicPr>
          <p:nvPr/>
        </p:nvPicPr>
        <p:blipFill>
          <a:blip r:embed="rId2"/>
          <a:stretch>
            <a:fillRect/>
          </a:stretch>
        </p:blipFill>
        <p:spPr>
          <a:xfrm>
            <a:off x="-1" y="1171502"/>
            <a:ext cx="9144001" cy="4413250"/>
          </a:xfrm>
          <a:prstGeom prst="rect">
            <a:avLst/>
          </a:prstGeom>
        </p:spPr>
      </p:pic>
      <p:sp>
        <p:nvSpPr>
          <p:cNvPr id="2" name="Título 1"/>
          <p:cNvSpPr>
            <a:spLocks noGrp="1"/>
          </p:cNvSpPr>
          <p:nvPr>
            <p:ph type="title"/>
          </p:nvPr>
        </p:nvSpPr>
        <p:spPr>
          <a:xfrm>
            <a:off x="203124" y="258809"/>
            <a:ext cx="8820985" cy="711467"/>
          </a:xfrm>
        </p:spPr>
        <p:txBody>
          <a:bodyPr>
            <a:normAutofit fontScale="90000"/>
          </a:bodyPr>
          <a:lstStyle/>
          <a:p>
            <a:r>
              <a:rPr lang="en-US" dirty="0" err="1" smtClean="0"/>
              <a:t>IACTs</a:t>
            </a:r>
            <a:r>
              <a:rPr lang="en-US" dirty="0" smtClean="0"/>
              <a:t> are pointing instruments</a:t>
            </a:r>
            <a:endParaRPr lang="en-US" dirty="0"/>
          </a:p>
        </p:txBody>
      </p:sp>
      <p:sp>
        <p:nvSpPr>
          <p:cNvPr id="6" name="CuadroTexto 5"/>
          <p:cNvSpPr txBox="1"/>
          <p:nvPr/>
        </p:nvSpPr>
        <p:spPr>
          <a:xfrm>
            <a:off x="6153849" y="986836"/>
            <a:ext cx="2792464"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defTabSz="457200"/>
            <a:r>
              <a:rPr lang="en-US" dirty="0" smtClean="0">
                <a:solidFill>
                  <a:prstClr val="white"/>
                </a:solidFill>
                <a:latin typeface="Calibri"/>
              </a:rPr>
              <a:t>The whole sky = 42000 deg</a:t>
            </a:r>
            <a:r>
              <a:rPr lang="en-US" baseline="30000" dirty="0" smtClean="0">
                <a:solidFill>
                  <a:prstClr val="white"/>
                </a:solidFill>
                <a:latin typeface="Calibri"/>
              </a:rPr>
              <a:t>2</a:t>
            </a:r>
            <a:endParaRPr lang="en-US" baseline="30000" dirty="0">
              <a:solidFill>
                <a:prstClr val="white"/>
              </a:solidFill>
              <a:latin typeface="Calibri"/>
            </a:endParaRPr>
          </a:p>
        </p:txBody>
      </p:sp>
      <p:sp>
        <p:nvSpPr>
          <p:cNvPr id="9" name="Elipse 8"/>
          <p:cNvSpPr/>
          <p:nvPr/>
        </p:nvSpPr>
        <p:spPr>
          <a:xfrm>
            <a:off x="6690779" y="3638535"/>
            <a:ext cx="189912" cy="189923"/>
          </a:xfrm>
          <a:prstGeom prst="ellipse">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cxnSp>
        <p:nvCxnSpPr>
          <p:cNvPr id="12" name="Conector recto de flecha 11"/>
          <p:cNvCxnSpPr>
            <a:endCxn id="9" idx="4"/>
          </p:cNvCxnSpPr>
          <p:nvPr/>
        </p:nvCxnSpPr>
        <p:spPr>
          <a:xfrm rot="5400000" flipH="1" flipV="1">
            <a:off x="6509187" y="4105005"/>
            <a:ext cx="553094" cy="1"/>
          </a:xfrm>
          <a:prstGeom prst="straightConnector1">
            <a:avLst/>
          </a:prstGeom>
          <a:ln w="38100" cmpd="sng">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13" name="CuadroTexto 12"/>
          <p:cNvSpPr txBox="1"/>
          <p:nvPr/>
        </p:nvSpPr>
        <p:spPr>
          <a:xfrm>
            <a:off x="100582" y="5094695"/>
            <a:ext cx="2978437" cy="369332"/>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defTabSz="457200"/>
            <a:r>
              <a:rPr lang="en-US" dirty="0" smtClean="0">
                <a:solidFill>
                  <a:prstClr val="white"/>
                </a:solidFill>
                <a:latin typeface="Calibri"/>
              </a:rPr>
              <a:t>Fermi sky (photons in 2 years) </a:t>
            </a:r>
            <a:endParaRPr lang="en-US" dirty="0">
              <a:solidFill>
                <a:prstClr val="white"/>
              </a:solidFill>
              <a:latin typeface="Calibri"/>
            </a:endParaRPr>
          </a:p>
        </p:txBody>
      </p:sp>
      <p:sp>
        <p:nvSpPr>
          <p:cNvPr id="10" name="Rectángulo 9"/>
          <p:cNvSpPr/>
          <p:nvPr/>
        </p:nvSpPr>
        <p:spPr>
          <a:xfrm>
            <a:off x="1656522" y="1820040"/>
            <a:ext cx="5864087" cy="1528454"/>
          </a:xfrm>
          <a:prstGeom prst="rect">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CuadroTexto 13"/>
          <p:cNvSpPr txBox="1"/>
          <p:nvPr/>
        </p:nvSpPr>
        <p:spPr>
          <a:xfrm>
            <a:off x="2973359" y="3846534"/>
            <a:ext cx="1133329" cy="954107"/>
          </a:xfrm>
          <a:prstGeom prst="rect">
            <a:avLst/>
          </a:prstGeom>
          <a:solidFill>
            <a:schemeClr val="accent3"/>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defTabSz="457200"/>
            <a:r>
              <a:rPr lang="en-US" sz="1400" dirty="0" smtClean="0">
                <a:solidFill>
                  <a:prstClr val="black"/>
                </a:solidFill>
                <a:latin typeface="Calibri"/>
              </a:rPr>
              <a:t>MACHETE     one year (~20000 deg</a:t>
            </a:r>
            <a:r>
              <a:rPr lang="en-US" sz="1400" baseline="30000" dirty="0" smtClean="0">
                <a:solidFill>
                  <a:prstClr val="black"/>
                </a:solidFill>
                <a:latin typeface="Calibri"/>
              </a:rPr>
              <a:t>2</a:t>
            </a:r>
            <a:r>
              <a:rPr lang="en-US" sz="1400" dirty="0" smtClean="0">
                <a:solidFill>
                  <a:prstClr val="black"/>
                </a:solidFill>
                <a:latin typeface="Calibri"/>
              </a:rPr>
              <a:t>)</a:t>
            </a:r>
          </a:p>
        </p:txBody>
      </p:sp>
      <p:cxnSp>
        <p:nvCxnSpPr>
          <p:cNvPr id="15" name="Conector recto de flecha 14"/>
          <p:cNvCxnSpPr>
            <a:stCxn id="14" idx="0"/>
          </p:cNvCxnSpPr>
          <p:nvPr/>
        </p:nvCxnSpPr>
        <p:spPr>
          <a:xfrm rot="5400000" flipH="1" flipV="1">
            <a:off x="3582451" y="3306067"/>
            <a:ext cx="498040" cy="582894"/>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1" name="Arco 20"/>
          <p:cNvSpPr/>
          <p:nvPr/>
        </p:nvSpPr>
        <p:spPr>
          <a:xfrm>
            <a:off x="6278533" y="2043957"/>
            <a:ext cx="2660840" cy="2620856"/>
          </a:xfrm>
          <a:prstGeom prst="arc">
            <a:avLst>
              <a:gd name="adj1" fmla="val 18010237"/>
              <a:gd name="adj2" fmla="val 35436"/>
            </a:avLst>
          </a:prstGeom>
          <a:solidFill>
            <a:schemeClr val="accent3"/>
          </a:solidFill>
          <a:ln>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22" name="Arco 21"/>
          <p:cNvSpPr/>
          <p:nvPr/>
        </p:nvSpPr>
        <p:spPr>
          <a:xfrm>
            <a:off x="5455476" y="1804870"/>
            <a:ext cx="3382176" cy="3188246"/>
          </a:xfrm>
          <a:prstGeom prst="arc">
            <a:avLst>
              <a:gd name="adj1" fmla="val 17299348"/>
              <a:gd name="adj2" fmla="val 18843437"/>
            </a:avLst>
          </a:prstGeom>
          <a:solidFill>
            <a:schemeClr val="accent3"/>
          </a:solidFill>
          <a:ln>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23" name="Rectángulo 22"/>
          <p:cNvSpPr/>
          <p:nvPr/>
        </p:nvSpPr>
        <p:spPr>
          <a:xfrm>
            <a:off x="7520609" y="2271642"/>
            <a:ext cx="866910" cy="1068385"/>
          </a:xfrm>
          <a:prstGeom prst="rect">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4" name="Rectángulo 23"/>
          <p:cNvSpPr/>
          <p:nvPr/>
        </p:nvSpPr>
        <p:spPr>
          <a:xfrm rot="1920000">
            <a:off x="7378676" y="1801706"/>
            <a:ext cx="206039" cy="607096"/>
          </a:xfrm>
          <a:prstGeom prst="rect">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7" name="Arco 26"/>
          <p:cNvSpPr/>
          <p:nvPr/>
        </p:nvSpPr>
        <p:spPr>
          <a:xfrm>
            <a:off x="1896519" y="-414883"/>
            <a:ext cx="2210169" cy="2082797"/>
          </a:xfrm>
          <a:prstGeom prst="arc">
            <a:avLst>
              <a:gd name="adj1" fmla="val 6339027"/>
              <a:gd name="adj2" fmla="val 7404560"/>
            </a:avLst>
          </a:prstGeom>
          <a:noFill/>
          <a:ln w="57150"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28" name="Arco 27"/>
          <p:cNvSpPr/>
          <p:nvPr/>
        </p:nvSpPr>
        <p:spPr>
          <a:xfrm>
            <a:off x="623515" y="-2888022"/>
            <a:ext cx="6983279" cy="4718293"/>
          </a:xfrm>
          <a:prstGeom prst="arc">
            <a:avLst>
              <a:gd name="adj1" fmla="val 6585125"/>
              <a:gd name="adj2" fmla="val 7404560"/>
            </a:avLst>
          </a:prstGeom>
          <a:noFill/>
          <a:ln w="57150"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29" name="Arco 28"/>
          <p:cNvSpPr/>
          <p:nvPr/>
        </p:nvSpPr>
        <p:spPr>
          <a:xfrm>
            <a:off x="934106" y="-4523140"/>
            <a:ext cx="8634528" cy="6673673"/>
          </a:xfrm>
          <a:prstGeom prst="arc">
            <a:avLst>
              <a:gd name="adj1" fmla="val 6022527"/>
              <a:gd name="adj2" fmla="val 7404560"/>
            </a:avLst>
          </a:prstGeom>
          <a:noFill/>
          <a:ln w="57150"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30" name="Arco 29"/>
          <p:cNvSpPr/>
          <p:nvPr/>
        </p:nvSpPr>
        <p:spPr>
          <a:xfrm rot="8700000">
            <a:off x="847054" y="1618806"/>
            <a:ext cx="2996957" cy="2895120"/>
          </a:xfrm>
          <a:prstGeom prst="arc">
            <a:avLst>
              <a:gd name="adj1" fmla="val 5927732"/>
              <a:gd name="adj2" fmla="val 7404560"/>
            </a:avLst>
          </a:prstGeom>
          <a:noFill/>
          <a:ln w="57150"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31" name="Arco 30"/>
          <p:cNvSpPr/>
          <p:nvPr/>
        </p:nvSpPr>
        <p:spPr>
          <a:xfrm rot="8700000">
            <a:off x="1050263" y="1542627"/>
            <a:ext cx="2996957" cy="2895120"/>
          </a:xfrm>
          <a:prstGeom prst="arc">
            <a:avLst>
              <a:gd name="adj1" fmla="val 5927732"/>
              <a:gd name="adj2" fmla="val 7404560"/>
            </a:avLst>
          </a:prstGeom>
          <a:noFill/>
          <a:ln w="57150"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32" name="Arco 31"/>
          <p:cNvSpPr/>
          <p:nvPr/>
        </p:nvSpPr>
        <p:spPr>
          <a:xfrm rot="8700000">
            <a:off x="1219597" y="1496617"/>
            <a:ext cx="2996957" cy="2895120"/>
          </a:xfrm>
          <a:prstGeom prst="arc">
            <a:avLst>
              <a:gd name="adj1" fmla="val 5927732"/>
              <a:gd name="adj2" fmla="val 6746008"/>
            </a:avLst>
          </a:prstGeom>
          <a:noFill/>
          <a:ln w="57150"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35" name="Arco 34"/>
          <p:cNvSpPr/>
          <p:nvPr/>
        </p:nvSpPr>
        <p:spPr>
          <a:xfrm>
            <a:off x="714211" y="-4169185"/>
            <a:ext cx="8106342" cy="6143395"/>
          </a:xfrm>
          <a:prstGeom prst="arc">
            <a:avLst>
              <a:gd name="adj1" fmla="val 6585125"/>
              <a:gd name="adj2" fmla="val 7024605"/>
            </a:avLst>
          </a:prstGeom>
          <a:noFill/>
          <a:ln w="57150"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39" name="Arco 38"/>
          <p:cNvSpPr/>
          <p:nvPr/>
        </p:nvSpPr>
        <p:spPr>
          <a:xfrm rot="8700000">
            <a:off x="92538" y="2059165"/>
            <a:ext cx="2996957" cy="2577818"/>
          </a:xfrm>
          <a:prstGeom prst="arc">
            <a:avLst>
              <a:gd name="adj1" fmla="val 3707889"/>
              <a:gd name="adj2" fmla="val 7404560"/>
            </a:avLst>
          </a:prstGeom>
          <a:solidFill>
            <a:schemeClr val="accent3"/>
          </a:solidFill>
          <a:ln w="57150"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40" name="Arco 39"/>
          <p:cNvSpPr/>
          <p:nvPr/>
        </p:nvSpPr>
        <p:spPr>
          <a:xfrm rot="8700000">
            <a:off x="270764" y="2523588"/>
            <a:ext cx="1681983" cy="1958050"/>
          </a:xfrm>
          <a:prstGeom prst="arc">
            <a:avLst>
              <a:gd name="adj1" fmla="val 2703211"/>
              <a:gd name="adj2" fmla="val 4498578"/>
            </a:avLst>
          </a:prstGeom>
          <a:noFill/>
          <a:ln w="57150"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41" name="Arco 40"/>
          <p:cNvSpPr/>
          <p:nvPr/>
        </p:nvSpPr>
        <p:spPr>
          <a:xfrm rot="8700000">
            <a:off x="263534" y="2443403"/>
            <a:ext cx="1721844" cy="1856839"/>
          </a:xfrm>
          <a:prstGeom prst="arc">
            <a:avLst>
              <a:gd name="adj1" fmla="val 2703211"/>
              <a:gd name="adj2" fmla="val 4498578"/>
            </a:avLst>
          </a:prstGeom>
          <a:solidFill>
            <a:schemeClr val="accent3"/>
          </a:solidFill>
          <a:ln w="57150"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42" name="Arco 41"/>
          <p:cNvSpPr/>
          <p:nvPr/>
        </p:nvSpPr>
        <p:spPr>
          <a:xfrm rot="8700000">
            <a:off x="493693" y="1768264"/>
            <a:ext cx="2996957" cy="2577818"/>
          </a:xfrm>
          <a:prstGeom prst="arc">
            <a:avLst>
              <a:gd name="adj1" fmla="val 3707889"/>
              <a:gd name="adj2" fmla="val 7404560"/>
            </a:avLst>
          </a:prstGeom>
          <a:solidFill>
            <a:schemeClr val="accent3"/>
          </a:solidFill>
          <a:ln w="57150"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43" name="Arco 42"/>
          <p:cNvSpPr/>
          <p:nvPr/>
        </p:nvSpPr>
        <p:spPr>
          <a:xfrm rot="8700000">
            <a:off x="242714" y="1929134"/>
            <a:ext cx="2996957" cy="2577818"/>
          </a:xfrm>
          <a:prstGeom prst="arc">
            <a:avLst>
              <a:gd name="adj1" fmla="val 3707889"/>
              <a:gd name="adj2" fmla="val 7404560"/>
            </a:avLst>
          </a:prstGeom>
          <a:solidFill>
            <a:schemeClr val="accent3"/>
          </a:solidFill>
          <a:ln w="57150"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44" name="Arco 43"/>
          <p:cNvSpPr/>
          <p:nvPr/>
        </p:nvSpPr>
        <p:spPr>
          <a:xfrm rot="8700000">
            <a:off x="334489" y="2284629"/>
            <a:ext cx="1721844" cy="1856839"/>
          </a:xfrm>
          <a:prstGeom prst="arc">
            <a:avLst>
              <a:gd name="adj1" fmla="val 2703211"/>
              <a:gd name="adj2" fmla="val 4498578"/>
            </a:avLst>
          </a:prstGeom>
          <a:solidFill>
            <a:schemeClr val="accent3"/>
          </a:solidFill>
          <a:ln w="57150"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grpSp>
        <p:nvGrpSpPr>
          <p:cNvPr id="48" name="Agrupar 47"/>
          <p:cNvGrpSpPr/>
          <p:nvPr/>
        </p:nvGrpSpPr>
        <p:grpSpPr>
          <a:xfrm>
            <a:off x="355524" y="1566144"/>
            <a:ext cx="3248454" cy="1782350"/>
            <a:chOff x="203124" y="1502644"/>
            <a:chExt cx="3248454" cy="1845860"/>
          </a:xfrm>
        </p:grpSpPr>
        <p:sp>
          <p:nvSpPr>
            <p:cNvPr id="49" name="Triángulo rectángulo 48"/>
            <p:cNvSpPr/>
            <p:nvPr/>
          </p:nvSpPr>
          <p:spPr>
            <a:xfrm>
              <a:off x="2413003" y="1502644"/>
              <a:ext cx="812800" cy="276825"/>
            </a:xfrm>
            <a:prstGeom prst="r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50" name="Triángulo rectángulo 49"/>
            <p:cNvSpPr/>
            <p:nvPr/>
          </p:nvSpPr>
          <p:spPr>
            <a:xfrm flipH="1">
              <a:off x="1546550" y="1516413"/>
              <a:ext cx="883387" cy="276825"/>
            </a:xfrm>
            <a:prstGeom prst="r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51" name="Triángulo rectángulo 50"/>
            <p:cNvSpPr/>
            <p:nvPr/>
          </p:nvSpPr>
          <p:spPr>
            <a:xfrm flipH="1">
              <a:off x="1698950" y="1673434"/>
              <a:ext cx="883387" cy="276825"/>
            </a:xfrm>
            <a:prstGeom prst="r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52" name="Rectángulo 51"/>
            <p:cNvSpPr/>
            <p:nvPr/>
          </p:nvSpPr>
          <p:spPr>
            <a:xfrm>
              <a:off x="341459" y="2885475"/>
              <a:ext cx="3110119" cy="463029"/>
            </a:xfrm>
            <a:prstGeom prst="rect">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53" name="Rectángulo 52"/>
            <p:cNvSpPr/>
            <p:nvPr/>
          </p:nvSpPr>
          <p:spPr>
            <a:xfrm>
              <a:off x="203124" y="3196094"/>
              <a:ext cx="2088478" cy="152410"/>
            </a:xfrm>
            <a:prstGeom prst="rect">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grpSp>
        <p:nvGrpSpPr>
          <p:cNvPr id="101" name="Agrupar 100"/>
          <p:cNvGrpSpPr/>
          <p:nvPr/>
        </p:nvGrpSpPr>
        <p:grpSpPr>
          <a:xfrm>
            <a:off x="4659857" y="-440984"/>
            <a:ext cx="4464160" cy="5051866"/>
            <a:chOff x="4659857" y="-440984"/>
            <a:chExt cx="4464160" cy="5051866"/>
          </a:xfrm>
        </p:grpSpPr>
        <p:sp>
          <p:nvSpPr>
            <p:cNvPr id="70" name="Arco 69"/>
            <p:cNvSpPr/>
            <p:nvPr/>
          </p:nvSpPr>
          <p:spPr>
            <a:xfrm flipH="1">
              <a:off x="4778785" y="-440984"/>
              <a:ext cx="2392461" cy="2082797"/>
            </a:xfrm>
            <a:prstGeom prst="arc">
              <a:avLst>
                <a:gd name="adj1" fmla="val 6339027"/>
                <a:gd name="adj2" fmla="val 7404560"/>
              </a:avLst>
            </a:prstGeom>
            <a:noFill/>
            <a:ln w="57150"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71" name="Arco 70"/>
            <p:cNvSpPr/>
            <p:nvPr/>
          </p:nvSpPr>
          <p:spPr>
            <a:xfrm rot="12900000" flipH="1">
              <a:off x="5063127" y="1592705"/>
              <a:ext cx="3244142" cy="2895120"/>
            </a:xfrm>
            <a:prstGeom prst="arc">
              <a:avLst>
                <a:gd name="adj1" fmla="val 5927732"/>
                <a:gd name="adj2" fmla="val 7404560"/>
              </a:avLst>
            </a:prstGeom>
            <a:noFill/>
            <a:ln w="57150"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72" name="Arco 71"/>
            <p:cNvSpPr/>
            <p:nvPr/>
          </p:nvSpPr>
          <p:spPr>
            <a:xfrm rot="12900000" flipH="1">
              <a:off x="4843157" y="1516526"/>
              <a:ext cx="3244142" cy="2895120"/>
            </a:xfrm>
            <a:prstGeom prst="arc">
              <a:avLst>
                <a:gd name="adj1" fmla="val 5927732"/>
                <a:gd name="adj2" fmla="val 7404560"/>
              </a:avLst>
            </a:prstGeom>
            <a:noFill/>
            <a:ln w="57150"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73" name="Arco 72"/>
            <p:cNvSpPr/>
            <p:nvPr/>
          </p:nvSpPr>
          <p:spPr>
            <a:xfrm rot="12900000" flipH="1">
              <a:off x="4659857" y="1470516"/>
              <a:ext cx="3244142" cy="2895120"/>
            </a:xfrm>
            <a:prstGeom prst="arc">
              <a:avLst>
                <a:gd name="adj1" fmla="val 5927732"/>
                <a:gd name="adj2" fmla="val 6746008"/>
              </a:avLst>
            </a:prstGeom>
            <a:noFill/>
            <a:ln w="57150"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74" name="Arco 73"/>
            <p:cNvSpPr/>
            <p:nvPr/>
          </p:nvSpPr>
          <p:spPr>
            <a:xfrm rot="12900000" flipH="1">
              <a:off x="5879875" y="2033064"/>
              <a:ext cx="3244142" cy="2577818"/>
            </a:xfrm>
            <a:prstGeom prst="arc">
              <a:avLst>
                <a:gd name="adj1" fmla="val 3707889"/>
                <a:gd name="adj2" fmla="val 7404560"/>
              </a:avLst>
            </a:prstGeom>
            <a:solidFill>
              <a:schemeClr val="accent3"/>
            </a:solidFill>
            <a:ln w="57150"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75" name="Arco 74"/>
            <p:cNvSpPr/>
            <p:nvPr/>
          </p:nvSpPr>
          <p:spPr>
            <a:xfrm rot="12900000" flipH="1">
              <a:off x="7084980" y="2497487"/>
              <a:ext cx="1820711" cy="1958050"/>
            </a:xfrm>
            <a:prstGeom prst="arc">
              <a:avLst>
                <a:gd name="adj1" fmla="val 2703211"/>
                <a:gd name="adj2" fmla="val 4498578"/>
              </a:avLst>
            </a:prstGeom>
            <a:noFill/>
            <a:ln w="57150"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76" name="Arco 75"/>
            <p:cNvSpPr/>
            <p:nvPr/>
          </p:nvSpPr>
          <p:spPr>
            <a:xfrm rot="12900000" flipH="1">
              <a:off x="7062358" y="2417302"/>
              <a:ext cx="1863860" cy="1856839"/>
            </a:xfrm>
            <a:prstGeom prst="arc">
              <a:avLst>
                <a:gd name="adj1" fmla="val 2703211"/>
                <a:gd name="adj2" fmla="val 4498578"/>
              </a:avLst>
            </a:prstGeom>
            <a:solidFill>
              <a:schemeClr val="accent3"/>
            </a:solidFill>
            <a:ln w="57150"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77" name="Arco 76"/>
            <p:cNvSpPr/>
            <p:nvPr/>
          </p:nvSpPr>
          <p:spPr>
            <a:xfrm rot="12900000" flipH="1">
              <a:off x="5445633" y="1742163"/>
              <a:ext cx="3244142" cy="2577818"/>
            </a:xfrm>
            <a:prstGeom prst="arc">
              <a:avLst>
                <a:gd name="adj1" fmla="val 3707889"/>
                <a:gd name="adj2" fmla="val 7404560"/>
              </a:avLst>
            </a:prstGeom>
            <a:solidFill>
              <a:schemeClr val="accent3"/>
            </a:solidFill>
            <a:ln w="57150"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78" name="Arco 77"/>
            <p:cNvSpPr/>
            <p:nvPr/>
          </p:nvSpPr>
          <p:spPr>
            <a:xfrm rot="12900000" flipH="1">
              <a:off x="5717312" y="1903033"/>
              <a:ext cx="3244142" cy="2577818"/>
            </a:xfrm>
            <a:prstGeom prst="arc">
              <a:avLst>
                <a:gd name="adj1" fmla="val 3707889"/>
                <a:gd name="adj2" fmla="val 7404560"/>
              </a:avLst>
            </a:prstGeom>
            <a:solidFill>
              <a:schemeClr val="accent3"/>
            </a:solidFill>
            <a:ln w="57150"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79" name="Arco 78"/>
            <p:cNvSpPr/>
            <p:nvPr/>
          </p:nvSpPr>
          <p:spPr>
            <a:xfrm rot="12900000" flipH="1">
              <a:off x="6998250" y="2258528"/>
              <a:ext cx="1863860" cy="1856839"/>
            </a:xfrm>
            <a:prstGeom prst="arc">
              <a:avLst>
                <a:gd name="adj1" fmla="val 2703211"/>
                <a:gd name="adj2" fmla="val 4498578"/>
              </a:avLst>
            </a:prstGeom>
            <a:solidFill>
              <a:schemeClr val="accent3"/>
            </a:solidFill>
            <a:ln w="57150"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grpSp>
          <p:nvGrpSpPr>
            <p:cNvPr id="80" name="Agrupar 53"/>
            <p:cNvGrpSpPr/>
            <p:nvPr/>
          </p:nvGrpSpPr>
          <p:grpSpPr>
            <a:xfrm flipH="1">
              <a:off x="5322958" y="1489243"/>
              <a:ext cx="3604391" cy="1845860"/>
              <a:chOff x="274221" y="1502644"/>
              <a:chExt cx="3329757" cy="1845860"/>
            </a:xfrm>
          </p:grpSpPr>
          <p:grpSp>
            <p:nvGrpSpPr>
              <p:cNvPr id="82" name="Agrupar 46"/>
              <p:cNvGrpSpPr/>
              <p:nvPr/>
            </p:nvGrpSpPr>
            <p:grpSpPr>
              <a:xfrm>
                <a:off x="274221" y="1502644"/>
                <a:ext cx="3177357" cy="1845860"/>
                <a:chOff x="274221" y="1502644"/>
                <a:chExt cx="3177357" cy="1845860"/>
              </a:xfrm>
            </p:grpSpPr>
            <p:sp>
              <p:nvSpPr>
                <p:cNvPr id="89" name="Triángulo rectángulo 88"/>
                <p:cNvSpPr/>
                <p:nvPr/>
              </p:nvSpPr>
              <p:spPr>
                <a:xfrm>
                  <a:off x="2413003" y="1502644"/>
                  <a:ext cx="812800" cy="276825"/>
                </a:xfrm>
                <a:prstGeom prst="r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90" name="Triángulo rectángulo 89"/>
                <p:cNvSpPr/>
                <p:nvPr/>
              </p:nvSpPr>
              <p:spPr>
                <a:xfrm flipH="1">
                  <a:off x="1546550" y="1516413"/>
                  <a:ext cx="883387" cy="276825"/>
                </a:xfrm>
                <a:prstGeom prst="r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91" name="Triángulo rectángulo 90"/>
                <p:cNvSpPr/>
                <p:nvPr/>
              </p:nvSpPr>
              <p:spPr>
                <a:xfrm flipH="1">
                  <a:off x="1698950" y="1673434"/>
                  <a:ext cx="883387" cy="276825"/>
                </a:xfrm>
                <a:prstGeom prst="r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92" name="Rectángulo 91"/>
                <p:cNvSpPr/>
                <p:nvPr/>
              </p:nvSpPr>
              <p:spPr>
                <a:xfrm>
                  <a:off x="341459" y="2885475"/>
                  <a:ext cx="3110119" cy="463029"/>
                </a:xfrm>
                <a:prstGeom prst="rect">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93" name="Rectángulo 92"/>
                <p:cNvSpPr/>
                <p:nvPr/>
              </p:nvSpPr>
              <p:spPr>
                <a:xfrm>
                  <a:off x="274221" y="3196094"/>
                  <a:ext cx="2088478" cy="152410"/>
                </a:xfrm>
                <a:prstGeom prst="rect">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grpSp>
            <p:nvGrpSpPr>
              <p:cNvPr id="83" name="Agrupar 47"/>
              <p:cNvGrpSpPr/>
              <p:nvPr/>
            </p:nvGrpSpPr>
            <p:grpSpPr>
              <a:xfrm>
                <a:off x="373298" y="1566141"/>
                <a:ext cx="3230680" cy="1782346"/>
                <a:chOff x="220898" y="1502644"/>
                <a:chExt cx="3230680" cy="1845860"/>
              </a:xfrm>
            </p:grpSpPr>
            <p:sp>
              <p:nvSpPr>
                <p:cNvPr id="84" name="Triángulo rectángulo 83"/>
                <p:cNvSpPr/>
                <p:nvPr/>
              </p:nvSpPr>
              <p:spPr>
                <a:xfrm>
                  <a:off x="2413003" y="1502644"/>
                  <a:ext cx="812800" cy="276825"/>
                </a:xfrm>
                <a:prstGeom prst="r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5" name="Triángulo rectángulo 84"/>
                <p:cNvSpPr/>
                <p:nvPr/>
              </p:nvSpPr>
              <p:spPr>
                <a:xfrm flipH="1">
                  <a:off x="1546550" y="1516413"/>
                  <a:ext cx="883387" cy="276825"/>
                </a:xfrm>
                <a:prstGeom prst="r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6" name="Triángulo rectángulo 85"/>
                <p:cNvSpPr/>
                <p:nvPr/>
              </p:nvSpPr>
              <p:spPr>
                <a:xfrm flipH="1">
                  <a:off x="1698950" y="1673434"/>
                  <a:ext cx="883387" cy="276825"/>
                </a:xfrm>
                <a:prstGeom prst="r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7" name="Rectángulo 86"/>
                <p:cNvSpPr/>
                <p:nvPr/>
              </p:nvSpPr>
              <p:spPr>
                <a:xfrm>
                  <a:off x="341459" y="2885475"/>
                  <a:ext cx="3110119" cy="463029"/>
                </a:xfrm>
                <a:prstGeom prst="rect">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8" name="Rectángulo 87"/>
                <p:cNvSpPr/>
                <p:nvPr/>
              </p:nvSpPr>
              <p:spPr>
                <a:xfrm>
                  <a:off x="220898" y="3196094"/>
                  <a:ext cx="2088478" cy="152410"/>
                </a:xfrm>
                <a:prstGeom prst="rect">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grpSp>
        <p:sp>
          <p:nvSpPr>
            <p:cNvPr id="81" name="Rectángulo 80"/>
            <p:cNvSpPr/>
            <p:nvPr/>
          </p:nvSpPr>
          <p:spPr>
            <a:xfrm flipH="1">
              <a:off x="5374688" y="1795237"/>
              <a:ext cx="2080853" cy="207431"/>
            </a:xfrm>
            <a:prstGeom prst="rect">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sp>
        <p:nvSpPr>
          <p:cNvPr id="95" name="Arco de bloque 94"/>
          <p:cNvSpPr/>
          <p:nvPr/>
        </p:nvSpPr>
        <p:spPr>
          <a:xfrm flipH="1" flipV="1">
            <a:off x="2413002" y="954322"/>
            <a:ext cx="4186592" cy="997012"/>
          </a:xfrm>
          <a:prstGeom prst="blockArc">
            <a:avLst>
              <a:gd name="adj1" fmla="val 10800000"/>
              <a:gd name="adj2" fmla="val 16093143"/>
              <a:gd name="adj3" fmla="val 13834"/>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latin typeface="Calibri"/>
            </a:endParaRPr>
          </a:p>
        </p:txBody>
      </p:sp>
      <p:sp>
        <p:nvSpPr>
          <p:cNvPr id="96" name="Arco de bloque 95"/>
          <p:cNvSpPr/>
          <p:nvPr/>
        </p:nvSpPr>
        <p:spPr>
          <a:xfrm flipV="1">
            <a:off x="2425702" y="1032176"/>
            <a:ext cx="4439001" cy="897037"/>
          </a:xfrm>
          <a:prstGeom prst="blockArc">
            <a:avLst>
              <a:gd name="adj1" fmla="val 10800000"/>
              <a:gd name="adj2" fmla="val 16093143"/>
              <a:gd name="adj3" fmla="val 13834"/>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latin typeface="Calibri"/>
            </a:endParaRPr>
          </a:p>
        </p:txBody>
      </p:sp>
      <p:sp>
        <p:nvSpPr>
          <p:cNvPr id="97" name="Rectángulo 96"/>
          <p:cNvSpPr/>
          <p:nvPr/>
        </p:nvSpPr>
        <p:spPr>
          <a:xfrm>
            <a:off x="203124" y="3182692"/>
            <a:ext cx="5864087" cy="164399"/>
          </a:xfrm>
          <a:prstGeom prst="rect">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98" name="Rectángulo 97"/>
          <p:cNvSpPr/>
          <p:nvPr/>
        </p:nvSpPr>
        <p:spPr>
          <a:xfrm rot="20700000">
            <a:off x="1945609" y="1601743"/>
            <a:ext cx="613629" cy="279988"/>
          </a:xfrm>
          <a:prstGeom prst="rect">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00" name="CuadroTexto 99"/>
          <p:cNvSpPr txBox="1"/>
          <p:nvPr/>
        </p:nvSpPr>
        <p:spPr>
          <a:xfrm>
            <a:off x="4877374" y="4381552"/>
            <a:ext cx="3816719"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defTabSz="457200"/>
            <a:r>
              <a:rPr lang="en-US" sz="1400" dirty="0" smtClean="0">
                <a:solidFill>
                  <a:prstClr val="white"/>
                </a:solidFill>
                <a:latin typeface="Calibri"/>
              </a:rPr>
              <a:t>Field of View (FOV) of a typical IACT (HESS ~20 deg</a:t>
            </a:r>
            <a:r>
              <a:rPr lang="en-US" sz="1400" baseline="30000" dirty="0" smtClean="0">
                <a:solidFill>
                  <a:prstClr val="white"/>
                </a:solidFill>
                <a:latin typeface="Calibri"/>
              </a:rPr>
              <a:t>2</a:t>
            </a:r>
            <a:r>
              <a:rPr lang="en-US" sz="1400" dirty="0" smtClean="0">
                <a:solidFill>
                  <a:prstClr val="white"/>
                </a:solidFill>
                <a:latin typeface="Calibri"/>
              </a:rPr>
              <a:t>, CTA-MST~40 deg</a:t>
            </a:r>
            <a:r>
              <a:rPr lang="en-US" sz="1400" baseline="30000" dirty="0" smtClean="0">
                <a:solidFill>
                  <a:prstClr val="white"/>
                </a:solidFill>
                <a:latin typeface="Calibri"/>
              </a:rPr>
              <a:t>2</a:t>
            </a:r>
            <a:r>
              <a:rPr lang="en-US" sz="1400" dirty="0" smtClean="0">
                <a:solidFill>
                  <a:prstClr val="white"/>
                </a:solidFill>
                <a:latin typeface="Calibri"/>
              </a:rPr>
              <a:t>)</a:t>
            </a:r>
            <a:endParaRPr lang="en-US" sz="1400" baseline="30000" dirty="0">
              <a:solidFill>
                <a:prstClr val="white"/>
              </a:solidFill>
              <a:latin typeface="Calibri"/>
            </a:endParaRPr>
          </a:p>
        </p:txBody>
      </p:sp>
      <p:sp>
        <p:nvSpPr>
          <p:cNvPr id="64" name="TextBox 63"/>
          <p:cNvSpPr txBox="1"/>
          <p:nvPr/>
        </p:nvSpPr>
        <p:spPr>
          <a:xfrm>
            <a:off x="7467600" y="6324600"/>
            <a:ext cx="1054458" cy="369332"/>
          </a:xfrm>
          <a:prstGeom prst="rect">
            <a:avLst/>
          </a:prstGeom>
          <a:noFill/>
        </p:spPr>
        <p:txBody>
          <a:bodyPr wrap="none" rtlCol="0">
            <a:spAutoFit/>
          </a:bodyPr>
          <a:lstStyle/>
          <a:p>
            <a:r>
              <a:rPr lang="en-US" dirty="0" smtClean="0"/>
              <a:t>J. Cortina</a:t>
            </a:r>
            <a:endParaRPr lang="en-US" dirty="0"/>
          </a:p>
        </p:txBody>
      </p:sp>
    </p:spTree>
    <p:extLst>
      <p:ext uri="{BB962C8B-B14F-4D97-AF65-F5344CB8AC3E}">
        <p14:creationId xmlns:p14="http://schemas.microsoft.com/office/powerpoint/2010/main" val="284778997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28800" y="2514600"/>
            <a:ext cx="5638800" cy="1219200"/>
          </a:xfrm>
          <a:solidFill>
            <a:srgbClr val="FFFF00"/>
          </a:solidFill>
        </p:spPr>
        <p:txBody>
          <a:bodyPr>
            <a:normAutofit fontScale="90000"/>
          </a:bodyPr>
          <a:lstStyle/>
          <a:p>
            <a:r>
              <a:rPr lang="en-GB" dirty="0"/>
              <a:t>2</a:t>
            </a:r>
            <a:r>
              <a:rPr lang="en-GB" dirty="0" smtClean="0"/>
              <a:t>) BASICS ON VHE GAMMA RAY PHYSICS</a:t>
            </a:r>
            <a:endParaRPr lang="en-GB" dirty="0"/>
          </a:p>
        </p:txBody>
      </p:sp>
    </p:spTree>
    <p:extLst>
      <p:ext uri="{BB962C8B-B14F-4D97-AF65-F5344CB8AC3E}">
        <p14:creationId xmlns:p14="http://schemas.microsoft.com/office/powerpoint/2010/main" val="42637268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a de pantalla 2015-03-13 a les 17.32.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80728"/>
            <a:ext cx="9144000" cy="4924872"/>
          </a:xfrm>
          <a:prstGeom prst="rect">
            <a:avLst/>
          </a:prstGeom>
        </p:spPr>
      </p:pic>
      <p:sp>
        <p:nvSpPr>
          <p:cNvPr id="4" name="TextBox 3"/>
          <p:cNvSpPr txBox="1"/>
          <p:nvPr/>
        </p:nvSpPr>
        <p:spPr>
          <a:xfrm>
            <a:off x="2802361" y="596205"/>
            <a:ext cx="3827039" cy="1384995"/>
          </a:xfrm>
          <a:prstGeom prst="rect">
            <a:avLst/>
          </a:prstGeom>
          <a:noFill/>
        </p:spPr>
        <p:txBody>
          <a:bodyPr wrap="none" rtlCol="0">
            <a:spAutoFit/>
          </a:bodyPr>
          <a:lstStyle/>
          <a:p>
            <a:pPr algn="ctr"/>
            <a:r>
              <a:rPr lang="en-US" sz="4800" dirty="0" smtClean="0"/>
              <a:t>GAMMA-400</a:t>
            </a:r>
          </a:p>
          <a:p>
            <a:pPr algn="ctr"/>
            <a:r>
              <a:rPr lang="en-US" dirty="0" smtClean="0"/>
              <a:t>A VHE gamma ray telescope on the sky</a:t>
            </a:r>
          </a:p>
          <a:p>
            <a:endParaRPr lang="en-US" dirty="0"/>
          </a:p>
        </p:txBody>
      </p:sp>
    </p:spTree>
    <p:extLst>
      <p:ext uri="{BB962C8B-B14F-4D97-AF65-F5344CB8AC3E}">
        <p14:creationId xmlns:p14="http://schemas.microsoft.com/office/powerpoint/2010/main" val="224407687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a de pantalla 2014-10-12 a les 18.41.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02"/>
            <a:ext cx="9144000" cy="6845398"/>
          </a:xfrm>
          <a:prstGeom prst="rect">
            <a:avLst/>
          </a:prstGeom>
        </p:spPr>
      </p:pic>
    </p:spTree>
    <p:extLst>
      <p:ext uri="{BB962C8B-B14F-4D97-AF65-F5344CB8AC3E}">
        <p14:creationId xmlns:p14="http://schemas.microsoft.com/office/powerpoint/2010/main" val="177220820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a de pantalla 2014-10-12 a les 18.41.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20433" cy="6858000"/>
          </a:xfrm>
          <a:prstGeom prst="rect">
            <a:avLst/>
          </a:prstGeom>
        </p:spPr>
      </p:pic>
    </p:spTree>
    <p:extLst>
      <p:ext uri="{BB962C8B-B14F-4D97-AF65-F5344CB8AC3E}">
        <p14:creationId xmlns:p14="http://schemas.microsoft.com/office/powerpoint/2010/main" val="243151927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a de pantalla 2015-03-19 a les 8.00.3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47005"/>
            <a:ext cx="9144000" cy="3407488"/>
          </a:xfrm>
          <a:prstGeom prst="rect">
            <a:avLst/>
          </a:prstGeom>
        </p:spPr>
      </p:pic>
    </p:spTree>
    <p:extLst>
      <p:ext uri="{BB962C8B-B14F-4D97-AF65-F5344CB8AC3E}">
        <p14:creationId xmlns:p14="http://schemas.microsoft.com/office/powerpoint/2010/main" val="4506741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a de pantalla 2014-10-12 a les 18.41.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9123859" cy="6858000"/>
          </a:xfrm>
          <a:prstGeom prst="rect">
            <a:avLst/>
          </a:prstGeom>
        </p:spPr>
      </p:pic>
    </p:spTree>
    <p:extLst>
      <p:ext uri="{BB962C8B-B14F-4D97-AF65-F5344CB8AC3E}">
        <p14:creationId xmlns:p14="http://schemas.microsoft.com/office/powerpoint/2010/main" val="195633615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hape 48"/>
          <p:cNvSpPr>
            <a:spLocks noGrp="1"/>
          </p:cNvSpPr>
          <p:nvPr>
            <p:ph type="title"/>
          </p:nvPr>
        </p:nvSpPr>
        <p:spPr>
          <a:xfrm>
            <a:off x="669727" y="53579"/>
            <a:ext cx="7804547" cy="789057"/>
          </a:xfrm>
          <a:prstGeom prst="rect">
            <a:avLst/>
          </a:prstGeom>
        </p:spPr>
        <p:txBody>
          <a:bodyPr>
            <a:normAutofit fontScale="90000"/>
          </a:bodyPr>
          <a:lstStyle>
            <a:lvl1pPr defTabSz="490727">
              <a:defRPr sz="6719"/>
            </a:lvl1pPr>
          </a:lstStyle>
          <a:p>
            <a:pPr lvl="0">
              <a:defRPr sz="1800"/>
            </a:pPr>
            <a:r>
              <a:rPr sz="4700"/>
              <a:t>Fermi versus GAMMA-400</a:t>
            </a:r>
          </a:p>
        </p:txBody>
      </p:sp>
      <p:pic>
        <p:nvPicPr>
          <p:cNvPr id="49" name="EnergyResolution_FermiGAMMA400.png"/>
          <p:cNvPicPr/>
          <p:nvPr/>
        </p:nvPicPr>
        <p:blipFill>
          <a:blip r:embed="rId2">
            <a:extLst/>
          </a:blip>
          <a:stretch>
            <a:fillRect/>
          </a:stretch>
        </p:blipFill>
        <p:spPr>
          <a:xfrm>
            <a:off x="524987" y="1031352"/>
            <a:ext cx="4039957" cy="2910506"/>
          </a:xfrm>
          <a:prstGeom prst="rect">
            <a:avLst/>
          </a:prstGeom>
          <a:ln w="12700">
            <a:miter lim="400000"/>
          </a:ln>
        </p:spPr>
      </p:pic>
      <p:pic>
        <p:nvPicPr>
          <p:cNvPr id="50" name="AngResolution_FermiGAMMA400.png"/>
          <p:cNvPicPr/>
          <p:nvPr/>
        </p:nvPicPr>
        <p:blipFill>
          <a:blip r:embed="rId3">
            <a:extLst/>
          </a:blip>
          <a:stretch>
            <a:fillRect/>
          </a:stretch>
        </p:blipFill>
        <p:spPr>
          <a:xfrm>
            <a:off x="4619336" y="1031353"/>
            <a:ext cx="3812558" cy="2817978"/>
          </a:xfrm>
          <a:prstGeom prst="rect">
            <a:avLst/>
          </a:prstGeom>
          <a:ln w="12700">
            <a:miter lim="400000"/>
          </a:ln>
        </p:spPr>
      </p:pic>
      <p:pic>
        <p:nvPicPr>
          <p:cNvPr id="51" name="GAMMA400_Orbit.png"/>
          <p:cNvPicPr/>
          <p:nvPr/>
        </p:nvPicPr>
        <p:blipFill>
          <a:blip r:embed="rId4">
            <a:extLst/>
          </a:blip>
          <a:stretch>
            <a:fillRect/>
          </a:stretch>
        </p:blipFill>
        <p:spPr>
          <a:xfrm>
            <a:off x="5711300" y="4346319"/>
            <a:ext cx="3086679" cy="2386489"/>
          </a:xfrm>
          <a:prstGeom prst="rect">
            <a:avLst/>
          </a:prstGeom>
          <a:ln w="12700">
            <a:miter lim="400000"/>
          </a:ln>
        </p:spPr>
      </p:pic>
      <p:pic>
        <p:nvPicPr>
          <p:cNvPr id="52" name="Screen Shot 2014-09-10 at 2.01.41 PM.png"/>
          <p:cNvPicPr/>
          <p:nvPr/>
        </p:nvPicPr>
        <p:blipFill>
          <a:blip r:embed="rId5">
            <a:extLst/>
          </a:blip>
          <a:stretch>
            <a:fillRect/>
          </a:stretch>
        </p:blipFill>
        <p:spPr>
          <a:xfrm>
            <a:off x="159456" y="4001053"/>
            <a:ext cx="5609573" cy="2673470"/>
          </a:xfrm>
          <a:prstGeom prst="rect">
            <a:avLst/>
          </a:prstGeom>
          <a:ln w="12700">
            <a:miter lim="400000"/>
          </a:ln>
        </p:spPr>
      </p:pic>
    </p:spTree>
    <p:extLst>
      <p:ext uri="{BB962C8B-B14F-4D97-AF65-F5344CB8AC3E}">
        <p14:creationId xmlns:p14="http://schemas.microsoft.com/office/powerpoint/2010/main" val="253037451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 name="Shape 54"/>
          <p:cNvSpPr>
            <a:spLocks noGrp="1"/>
          </p:cNvSpPr>
          <p:nvPr>
            <p:ph type="body" idx="1"/>
          </p:nvPr>
        </p:nvSpPr>
        <p:spPr>
          <a:xfrm>
            <a:off x="669727" y="926421"/>
            <a:ext cx="7804547" cy="5324361"/>
          </a:xfrm>
          <a:prstGeom prst="rect">
            <a:avLst/>
          </a:prstGeom>
        </p:spPr>
        <p:txBody>
          <a:bodyPr/>
          <a:lstStyle/>
          <a:p>
            <a:pPr marL="200007" indent="-200007" defTabSz="262867">
              <a:spcBef>
                <a:spcPts val="1828"/>
              </a:spcBef>
              <a:defRPr sz="1800"/>
            </a:pPr>
            <a:r>
              <a:rPr sz="1600"/>
              <a:t>General Searches to be conducted:</a:t>
            </a:r>
          </a:p>
          <a:p>
            <a:pPr marL="571451" lvl="1" indent="-285725" defTabSz="262867">
              <a:spcBef>
                <a:spcPts val="1828"/>
              </a:spcBef>
              <a:buSzPct val="100000"/>
              <a:buAutoNum type="arabicPeriod"/>
              <a:defRPr sz="1800"/>
            </a:pPr>
            <a:r>
              <a:rPr sz="1600"/>
              <a:t>Study dSph and galaxy clusters</a:t>
            </a:r>
          </a:p>
          <a:p>
            <a:pPr marL="571451" lvl="1" indent="-285725" defTabSz="262867">
              <a:spcBef>
                <a:spcPts val="1828"/>
              </a:spcBef>
              <a:buSzPct val="100000"/>
              <a:buAutoNum type="arabicPeriod"/>
              <a:defRPr sz="1800"/>
            </a:pPr>
            <a:r>
              <a:rPr sz="1600"/>
              <a:t>Measurement of the ɣ-ray spectrum from DM halo and comparing it with diffuse background spectrum </a:t>
            </a:r>
          </a:p>
          <a:p>
            <a:pPr marL="571451" lvl="1" indent="-285725" defTabSz="262867">
              <a:spcBef>
                <a:spcPts val="1828"/>
              </a:spcBef>
              <a:buSzPct val="100000"/>
              <a:buAutoNum type="arabicPeriod"/>
              <a:defRPr sz="1800"/>
            </a:pPr>
            <a:r>
              <a:rPr sz="1600"/>
              <a:t>Search for unidentified ɣ-ray sources (“dark accelerators”)</a:t>
            </a:r>
          </a:p>
          <a:p>
            <a:pPr marL="571451" lvl="1" indent="-285725" defTabSz="262867">
              <a:spcBef>
                <a:spcPts val="1828"/>
              </a:spcBef>
              <a:buSzPct val="100000"/>
              <a:buAutoNum type="arabicPeriod"/>
              <a:defRPr sz="1800"/>
            </a:pPr>
            <a:r>
              <a:rPr sz="1600"/>
              <a:t>Search for ɣ-ray lines in the continuum spectrum</a:t>
            </a:r>
          </a:p>
          <a:p>
            <a:pPr marL="571451" lvl="1" indent="-285725" defTabSz="262867">
              <a:spcBef>
                <a:spcPts val="1828"/>
              </a:spcBef>
              <a:buSzPct val="100000"/>
              <a:buAutoNum type="arabicPeriod"/>
              <a:defRPr sz="1800"/>
            </a:pPr>
            <a:r>
              <a:rPr sz="1600"/>
              <a:t>Analysis of extra-galactic ɣ-ray background; check for unaccounted fraction</a:t>
            </a:r>
          </a:p>
          <a:p>
            <a:pPr marL="571451" lvl="1" indent="-285725" defTabSz="262867">
              <a:spcBef>
                <a:spcPts val="1828"/>
              </a:spcBef>
              <a:buSzPct val="100000"/>
              <a:buAutoNum type="arabicPeriod"/>
              <a:defRPr sz="1800"/>
            </a:pPr>
            <a:r>
              <a:rPr sz="1600"/>
              <a:t>Study of the fine structure of the high-energy electron spectrum</a:t>
            </a:r>
          </a:p>
          <a:p>
            <a:pPr marL="200007" indent="-200007" defTabSz="262867">
              <a:spcBef>
                <a:spcPts val="1828"/>
              </a:spcBef>
              <a:defRPr sz="1800"/>
            </a:pPr>
            <a:r>
              <a:rPr sz="1600"/>
              <a:t>Main target for the mission is to conduct a sensitive search for signatures of particle DM in diffuse ɣ-radiation (&gt; ~ 1 GeV) and electron + positron spectrum (&gt; ~ 10 GeV)</a:t>
            </a:r>
          </a:p>
          <a:p>
            <a:pPr marL="200007" indent="-200007" defTabSz="262867">
              <a:spcBef>
                <a:spcPts val="1828"/>
              </a:spcBef>
              <a:defRPr sz="1800"/>
            </a:pPr>
            <a:r>
              <a:rPr sz="1600"/>
              <a:t>Expected to provide a more sensitive search than current Fermi-LAT observations due to better PSF and energy resolution</a:t>
            </a:r>
          </a:p>
        </p:txBody>
      </p:sp>
      <p:sp>
        <p:nvSpPr>
          <p:cNvPr id="55" name="Shape 55"/>
          <p:cNvSpPr>
            <a:spLocks noGrp="1"/>
          </p:cNvSpPr>
          <p:nvPr>
            <p:ph type="title"/>
          </p:nvPr>
        </p:nvSpPr>
        <p:spPr>
          <a:xfrm>
            <a:off x="669727" y="53579"/>
            <a:ext cx="7804547" cy="789057"/>
          </a:xfrm>
          <a:prstGeom prst="rect">
            <a:avLst/>
          </a:prstGeom>
        </p:spPr>
        <p:txBody>
          <a:bodyPr>
            <a:normAutofit fontScale="90000"/>
          </a:bodyPr>
          <a:lstStyle>
            <a:lvl1pPr defTabSz="490727">
              <a:defRPr sz="6719"/>
            </a:lvl1pPr>
          </a:lstStyle>
          <a:p>
            <a:pPr lvl="0">
              <a:defRPr sz="1800"/>
            </a:pPr>
            <a:r>
              <a:rPr sz="4700"/>
              <a:t>Science Goals: Dark Matter</a:t>
            </a:r>
          </a:p>
        </p:txBody>
      </p:sp>
    </p:spTree>
    <p:extLst>
      <p:ext uri="{BB962C8B-B14F-4D97-AF65-F5344CB8AC3E}">
        <p14:creationId xmlns:p14="http://schemas.microsoft.com/office/powerpoint/2010/main" val="84562542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 name="Shape 57"/>
          <p:cNvSpPr>
            <a:spLocks noGrp="1"/>
          </p:cNvSpPr>
          <p:nvPr>
            <p:ph type="body" idx="1"/>
          </p:nvPr>
        </p:nvSpPr>
        <p:spPr>
          <a:xfrm>
            <a:off x="669727" y="1361009"/>
            <a:ext cx="7804547" cy="4889772"/>
          </a:xfrm>
          <a:prstGeom prst="rect">
            <a:avLst/>
          </a:prstGeom>
        </p:spPr>
        <p:txBody>
          <a:bodyPr/>
          <a:lstStyle/>
          <a:p>
            <a:pPr marL="262509" indent="-262509" defTabSz="345013">
              <a:spcBef>
                <a:spcPts val="2461"/>
              </a:spcBef>
              <a:defRPr sz="1800"/>
            </a:pPr>
            <a:r>
              <a:rPr sz="2100"/>
              <a:t>Optimized for 100 GeV; angular resolution ~0.01º and energy resolution ~1%</a:t>
            </a:r>
          </a:p>
          <a:p>
            <a:pPr marL="262509" indent="-262509" defTabSz="345013">
              <a:spcBef>
                <a:spcPts val="2461"/>
              </a:spcBef>
              <a:defRPr sz="1800"/>
            </a:pPr>
            <a:r>
              <a:rPr sz="2100"/>
              <a:t>MeV-range observations also interesting (Pion bump, diffuse emission, morphology, discovery potential)</a:t>
            </a:r>
          </a:p>
          <a:p>
            <a:pPr marL="262509" indent="-262509" defTabSz="345013">
              <a:spcBef>
                <a:spcPts val="2461"/>
              </a:spcBef>
              <a:defRPr sz="1800"/>
            </a:pPr>
            <a:r>
              <a:rPr sz="2100"/>
              <a:t>Final orbit will be approximately circular with median altitude of ~150, 000 km, no Earth occultation meaning long-term observations possible</a:t>
            </a:r>
          </a:p>
          <a:p>
            <a:pPr marL="262509" indent="-262509" defTabSz="345013">
              <a:spcBef>
                <a:spcPts val="2461"/>
              </a:spcBef>
              <a:defRPr sz="1800"/>
            </a:pPr>
            <a:r>
              <a:rPr sz="2100"/>
              <a:t>Plan for deep observations of Galactic center, Cygnus constellation, Crab and “other extended and variable Galactic and extragalactic sources”</a:t>
            </a:r>
          </a:p>
          <a:p>
            <a:pPr marL="262509" indent="-262509" defTabSz="345013">
              <a:spcBef>
                <a:spcPts val="2461"/>
              </a:spcBef>
              <a:defRPr sz="1800"/>
            </a:pPr>
            <a:r>
              <a:rPr sz="2100"/>
              <a:t>SNR, Pulsars, accreting objects, microquasars, AGN</a:t>
            </a:r>
          </a:p>
        </p:txBody>
      </p:sp>
      <p:sp>
        <p:nvSpPr>
          <p:cNvPr id="58" name="Shape 58"/>
          <p:cNvSpPr>
            <a:spLocks noGrp="1"/>
          </p:cNvSpPr>
          <p:nvPr>
            <p:ph type="title"/>
          </p:nvPr>
        </p:nvSpPr>
        <p:spPr>
          <a:xfrm>
            <a:off x="669727" y="53579"/>
            <a:ext cx="7804547" cy="1118025"/>
          </a:xfrm>
          <a:prstGeom prst="rect">
            <a:avLst/>
          </a:prstGeom>
        </p:spPr>
        <p:txBody>
          <a:bodyPr>
            <a:normAutofit fontScale="90000"/>
          </a:bodyPr>
          <a:lstStyle/>
          <a:p>
            <a:pPr defTabSz="246439">
              <a:defRPr sz="1800"/>
            </a:pPr>
            <a:r>
              <a:rPr sz="3400"/>
              <a:t>Science Goals: </a:t>
            </a:r>
          </a:p>
          <a:p>
            <a:pPr defTabSz="246439">
              <a:defRPr sz="1800"/>
            </a:pPr>
            <a:r>
              <a:rPr sz="3400"/>
              <a:t>Gamma-Ray Astronomy</a:t>
            </a:r>
          </a:p>
        </p:txBody>
      </p:sp>
    </p:spTree>
    <p:extLst>
      <p:ext uri="{BB962C8B-B14F-4D97-AF65-F5344CB8AC3E}">
        <p14:creationId xmlns:p14="http://schemas.microsoft.com/office/powerpoint/2010/main" val="120238632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 name="Shape 60"/>
          <p:cNvSpPr>
            <a:spLocks noGrp="1"/>
          </p:cNvSpPr>
          <p:nvPr>
            <p:ph type="body" idx="1"/>
          </p:nvPr>
        </p:nvSpPr>
        <p:spPr>
          <a:xfrm>
            <a:off x="258961" y="1302306"/>
            <a:ext cx="4249974" cy="5073109"/>
          </a:xfrm>
          <a:prstGeom prst="rect">
            <a:avLst/>
          </a:prstGeom>
        </p:spPr>
        <p:txBody>
          <a:bodyPr/>
          <a:lstStyle/>
          <a:p>
            <a:pPr marL="275010" indent="-275010" defTabSz="361441">
              <a:spcBef>
                <a:spcPts val="2531"/>
              </a:spcBef>
              <a:defRPr sz="1800"/>
            </a:pPr>
            <a:r>
              <a:rPr sz="2200"/>
              <a:t>To measure fluxes of Galactic nuclei up to Fe</a:t>
            </a:r>
          </a:p>
          <a:p>
            <a:pPr marL="275010" indent="-275010" defTabSz="361441">
              <a:spcBef>
                <a:spcPts val="2531"/>
              </a:spcBef>
              <a:defRPr sz="1800"/>
            </a:pPr>
            <a:r>
              <a:rPr sz="2200"/>
              <a:t>Study the chemical composition up to the CR knee</a:t>
            </a:r>
          </a:p>
          <a:p>
            <a:pPr marL="275010" indent="-275010" defTabSz="361441">
              <a:spcBef>
                <a:spcPts val="2531"/>
              </a:spcBef>
              <a:defRPr sz="1800"/>
            </a:pPr>
            <a:r>
              <a:rPr sz="2200"/>
              <a:t>Is CR spectrum a convolution of single spectra weight by their relative abundances?</a:t>
            </a:r>
          </a:p>
          <a:p>
            <a:pPr marL="275010" indent="-275010" defTabSz="361441">
              <a:spcBef>
                <a:spcPts val="2531"/>
              </a:spcBef>
              <a:defRPr sz="1800"/>
            </a:pPr>
            <a:r>
              <a:rPr sz="2200"/>
              <a:t>Is it due to propagation/leakage from the galaxy? i.e. is the knee at lower energies for light nuclei </a:t>
            </a:r>
          </a:p>
        </p:txBody>
      </p:sp>
      <p:sp>
        <p:nvSpPr>
          <p:cNvPr id="61" name="Shape 61"/>
          <p:cNvSpPr>
            <a:spLocks noGrp="1"/>
          </p:cNvSpPr>
          <p:nvPr>
            <p:ph type="title"/>
          </p:nvPr>
        </p:nvSpPr>
        <p:spPr>
          <a:xfrm>
            <a:off x="669727" y="53579"/>
            <a:ext cx="7804547" cy="1118025"/>
          </a:xfrm>
          <a:prstGeom prst="rect">
            <a:avLst/>
          </a:prstGeom>
        </p:spPr>
        <p:txBody>
          <a:bodyPr>
            <a:normAutofit fontScale="90000"/>
          </a:bodyPr>
          <a:lstStyle/>
          <a:p>
            <a:pPr defTabSz="246439">
              <a:defRPr sz="1800"/>
            </a:pPr>
            <a:r>
              <a:rPr sz="3400"/>
              <a:t>Science Goals: </a:t>
            </a:r>
          </a:p>
          <a:p>
            <a:pPr defTabSz="246439">
              <a:defRPr sz="1800"/>
            </a:pPr>
            <a:r>
              <a:rPr sz="3400"/>
              <a:t>Cosmic-Ray Nuclei</a:t>
            </a:r>
          </a:p>
        </p:txBody>
      </p:sp>
      <p:pic>
        <p:nvPicPr>
          <p:cNvPr id="62" name="CRSpec.png"/>
          <p:cNvPicPr/>
          <p:nvPr/>
        </p:nvPicPr>
        <p:blipFill>
          <a:blip r:embed="rId2">
            <a:extLst/>
          </a:blip>
          <a:stretch>
            <a:fillRect/>
          </a:stretch>
        </p:blipFill>
        <p:spPr>
          <a:xfrm>
            <a:off x="4524553" y="1210323"/>
            <a:ext cx="4395656" cy="5257075"/>
          </a:xfrm>
          <a:prstGeom prst="rect">
            <a:avLst/>
          </a:prstGeom>
          <a:ln w="12700">
            <a:miter lim="400000"/>
          </a:ln>
        </p:spPr>
      </p:pic>
    </p:spTree>
    <p:extLst>
      <p:ext uri="{BB962C8B-B14F-4D97-AF65-F5344CB8AC3E}">
        <p14:creationId xmlns:p14="http://schemas.microsoft.com/office/powerpoint/2010/main" val="2738748770"/>
      </p:ext>
    </p:extLst>
  </p:cSld>
  <p:clrMapOvr>
    <a:masterClrMapping/>
  </p:clrMapOvr>
  <p:transition xmlns:p14="http://schemas.microsoft.com/office/powerpoint/2010/mai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27760" y="213360"/>
            <a:ext cx="7045960" cy="1219835"/>
          </a:xfrm>
        </p:spPr>
        <p:txBody>
          <a:bodyPr/>
          <a:lstStyle/>
          <a:p>
            <a:r>
              <a:rPr lang="en-GB" dirty="0" smtClean="0"/>
              <a:t>In summary:</a:t>
            </a:r>
            <a:endParaRPr lang="en-GB" dirty="0"/>
          </a:p>
        </p:txBody>
      </p:sp>
      <p:sp>
        <p:nvSpPr>
          <p:cNvPr id="3" name="Subtítulo 2"/>
          <p:cNvSpPr>
            <a:spLocks noGrp="1"/>
          </p:cNvSpPr>
          <p:nvPr>
            <p:ph type="subTitle" idx="1"/>
          </p:nvPr>
        </p:nvSpPr>
        <p:spPr>
          <a:xfrm>
            <a:off x="574040" y="1433194"/>
            <a:ext cx="8265160" cy="5120006"/>
          </a:xfrm>
        </p:spPr>
        <p:txBody>
          <a:bodyPr>
            <a:normAutofit fontScale="77500" lnSpcReduction="20000"/>
          </a:bodyPr>
          <a:lstStyle/>
          <a:p>
            <a:pPr marL="457106" indent="-457106" algn="l">
              <a:buFontTx/>
              <a:buChar char="•"/>
            </a:pPr>
            <a:r>
              <a:rPr lang="en-GB" dirty="0" smtClean="0"/>
              <a:t>A telescope (pointing rather than surveying) with 10-fold better energy and angular resolution than Fermi.</a:t>
            </a:r>
          </a:p>
          <a:p>
            <a:pPr marL="457106" indent="-457106" algn="l">
              <a:buFontTx/>
              <a:buChar char="•"/>
            </a:pPr>
            <a:endParaRPr lang="en-GB" dirty="0" smtClean="0"/>
          </a:p>
          <a:p>
            <a:pPr marL="457106" indent="-457106" algn="l">
              <a:buFontTx/>
              <a:buChar char="•"/>
            </a:pPr>
            <a:r>
              <a:rPr lang="en-GB" dirty="0" smtClean="0"/>
              <a:t>Study with high precision the most important</a:t>
            </a:r>
            <a:r>
              <a:rPr lang="en-GB" dirty="0"/>
              <a:t>/</a:t>
            </a:r>
            <a:r>
              <a:rPr lang="en-GB" dirty="0" smtClean="0"/>
              <a:t>intriguing sources Fermi has detected but has been unable to perform conclusive studies.</a:t>
            </a:r>
          </a:p>
          <a:p>
            <a:pPr marL="457106" indent="-457106" algn="l">
              <a:buFontTx/>
              <a:buChar char="•"/>
            </a:pPr>
            <a:endParaRPr lang="en-GB" dirty="0" smtClean="0"/>
          </a:p>
          <a:p>
            <a:pPr marL="457106" indent="-457106" algn="l">
              <a:buFontTx/>
              <a:buChar char="•"/>
            </a:pPr>
            <a:r>
              <a:rPr lang="en-GB" dirty="0" smtClean="0"/>
              <a:t>Study with high energy and angular resolution the most important CTA sources. </a:t>
            </a:r>
          </a:p>
          <a:p>
            <a:pPr algn="l"/>
            <a:endParaRPr lang="en-GB" dirty="0" smtClean="0"/>
          </a:p>
          <a:p>
            <a:pPr marL="457106" indent="-457106" algn="l">
              <a:buFont typeface="Symbol" charset="0"/>
              <a:buChar char=""/>
            </a:pPr>
            <a:r>
              <a:rPr lang="en-GB" dirty="0" smtClean="0"/>
              <a:t>Not a continuation of Fermi but a qualitative step ahead.</a:t>
            </a:r>
          </a:p>
          <a:p>
            <a:pPr marL="457106" indent="-457106" algn="l">
              <a:buFont typeface="Symbol" charset="0"/>
              <a:buChar char=""/>
            </a:pPr>
            <a:endParaRPr lang="en-GB" dirty="0" smtClean="0"/>
          </a:p>
          <a:p>
            <a:pPr marL="457106" indent="-457106" algn="l">
              <a:buFont typeface="Symbol" charset="0"/>
              <a:buChar char=""/>
            </a:pPr>
            <a:r>
              <a:rPr lang="en-GB" dirty="0" smtClean="0"/>
              <a:t>A perfect complement for CTA.</a:t>
            </a:r>
            <a:endParaRPr lang="es-ES" dirty="0" smtClean="0"/>
          </a:p>
          <a:p>
            <a:pPr marL="457106" indent="-457106" algn="l">
              <a:buFont typeface="Symbol" charset="0"/>
              <a:buChar char=""/>
            </a:pPr>
            <a:endParaRPr lang="es-ES" dirty="0" smtClean="0"/>
          </a:p>
          <a:p>
            <a:pPr algn="l"/>
            <a:endParaRPr lang="en-GB" dirty="0"/>
          </a:p>
        </p:txBody>
      </p:sp>
    </p:spTree>
    <p:extLst>
      <p:ext uri="{BB962C8B-B14F-4D97-AF65-F5344CB8AC3E}">
        <p14:creationId xmlns:p14="http://schemas.microsoft.com/office/powerpoint/2010/main" val="630183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Text Box 3"/>
          <p:cNvSpPr txBox="1">
            <a:spLocks noChangeArrowheads="1"/>
          </p:cNvSpPr>
          <p:nvPr/>
        </p:nvSpPr>
        <p:spPr bwMode="auto">
          <a:xfrm>
            <a:off x="428625" y="928688"/>
            <a:ext cx="8137525" cy="5016500"/>
          </a:xfrm>
          <a:prstGeom prst="rect">
            <a:avLst/>
          </a:prstGeom>
          <a:noFill/>
          <a:ln w="9525">
            <a:noFill/>
            <a:miter lim="800000"/>
            <a:headEnd/>
            <a:tailEnd/>
          </a:ln>
          <a:effectLst/>
        </p:spPr>
        <p:txBody>
          <a:bodyPr>
            <a:spAutoFit/>
          </a:bodyPr>
          <a:lstStyle/>
          <a:p>
            <a:pPr fontAlgn="base">
              <a:spcBef>
                <a:spcPct val="0"/>
              </a:spcBef>
              <a:spcAft>
                <a:spcPct val="0"/>
              </a:spcAft>
              <a:defRPr/>
            </a:pPr>
            <a:r>
              <a:rPr lang="en-GB" sz="3200" dirty="0">
                <a:solidFill>
                  <a:srgbClr val="000000"/>
                </a:solidFill>
                <a:effectLst>
                  <a:outerShdw blurRad="38100" dist="38100" dir="2700000" algn="tl">
                    <a:srgbClr val="C0C0C0"/>
                  </a:outerShdw>
                </a:effectLst>
                <a:latin typeface="Arial"/>
                <a:ea typeface="ＭＳ Ｐゴシック" charset="0"/>
              </a:rPr>
              <a:t>VHE Cosmic Gamma rays:</a:t>
            </a:r>
            <a:r>
              <a:rPr lang="en-GB" sz="2400" dirty="0">
                <a:solidFill>
                  <a:srgbClr val="000000"/>
                </a:solidFill>
                <a:latin typeface="Arial"/>
                <a:ea typeface="ＭＳ Ｐゴシック" charset="0"/>
              </a:rPr>
              <a:t> </a:t>
            </a:r>
          </a:p>
          <a:p>
            <a:pPr fontAlgn="base">
              <a:spcBef>
                <a:spcPct val="0"/>
              </a:spcBef>
              <a:spcAft>
                <a:spcPct val="0"/>
              </a:spcAft>
              <a:defRPr/>
            </a:pPr>
            <a:r>
              <a:rPr lang="en-GB" sz="2400" dirty="0">
                <a:solidFill>
                  <a:srgbClr val="FF3300"/>
                </a:solidFill>
                <a:latin typeface="Arial"/>
                <a:ea typeface="ＭＳ Ｐゴシック" charset="0"/>
              </a:rPr>
              <a:t>highest energy electromagnetic </a:t>
            </a:r>
            <a:r>
              <a:rPr lang="en-GB" sz="2400" dirty="0" smtClean="0">
                <a:solidFill>
                  <a:srgbClr val="FF3300"/>
                </a:solidFill>
                <a:latin typeface="Arial"/>
                <a:ea typeface="ＭＳ Ｐゴシック" charset="0"/>
              </a:rPr>
              <a:t>radiation from </a:t>
            </a:r>
            <a:r>
              <a:rPr lang="en-GB" sz="2400" dirty="0">
                <a:solidFill>
                  <a:srgbClr val="FF3300"/>
                </a:solidFill>
                <a:latin typeface="Arial"/>
                <a:ea typeface="ＭＳ Ｐゴシック" charset="0"/>
              </a:rPr>
              <a:t>our Universe</a:t>
            </a:r>
          </a:p>
          <a:p>
            <a:pPr fontAlgn="base">
              <a:spcBef>
                <a:spcPct val="0"/>
              </a:spcBef>
              <a:spcAft>
                <a:spcPct val="0"/>
              </a:spcAft>
              <a:defRPr/>
            </a:pPr>
            <a:endParaRPr lang="en-GB" sz="2400" dirty="0">
              <a:solidFill>
                <a:srgbClr val="000000"/>
              </a:solidFill>
              <a:latin typeface="Arial"/>
              <a:ea typeface="ＭＳ Ｐゴシック" charset="0"/>
            </a:endParaRPr>
          </a:p>
          <a:p>
            <a:pPr fontAlgn="base">
              <a:spcBef>
                <a:spcPct val="0"/>
              </a:spcBef>
              <a:spcAft>
                <a:spcPct val="0"/>
              </a:spcAft>
              <a:defRPr/>
            </a:pPr>
            <a:r>
              <a:rPr lang="en-GB" sz="2400" b="1" smtClean="0">
                <a:solidFill>
                  <a:srgbClr val="000000"/>
                </a:solidFill>
                <a:latin typeface="Arial"/>
                <a:ea typeface="ＭＳ Ｐゴシック" charset="0"/>
              </a:rPr>
              <a:t>Originally: </a:t>
            </a:r>
            <a:r>
              <a:rPr lang="en-GB" sz="2400" b="1" dirty="0">
                <a:solidFill>
                  <a:srgbClr val="000000"/>
                </a:solidFill>
                <a:latin typeface="Arial"/>
                <a:ea typeface="ＭＳ Ｐゴシック" charset="0"/>
              </a:rPr>
              <a:t>Particle Physics domain (</a:t>
            </a:r>
            <a:r>
              <a:rPr lang="en-GB" sz="2400" b="1" dirty="0" err="1">
                <a:solidFill>
                  <a:srgbClr val="000000"/>
                </a:solidFill>
                <a:latin typeface="Arial"/>
                <a:ea typeface="ＭＳ Ｐゴシック" charset="0"/>
              </a:rPr>
              <a:t>E</a:t>
            </a:r>
            <a:r>
              <a:rPr lang="en-GB" sz="2400" b="1" dirty="0" err="1">
                <a:solidFill>
                  <a:srgbClr val="000000"/>
                </a:solidFill>
                <a:latin typeface="Symbol" pitchFamily="18" charset="2"/>
                <a:ea typeface="ＭＳ Ｐゴシック" charset="0"/>
              </a:rPr>
              <a:t>g</a:t>
            </a:r>
            <a:r>
              <a:rPr lang="en-GB" sz="2400" b="1" dirty="0">
                <a:solidFill>
                  <a:srgbClr val="000000"/>
                </a:solidFill>
                <a:latin typeface="Arial"/>
                <a:ea typeface="ＭＳ Ｐゴシック" charset="0"/>
              </a:rPr>
              <a:t> &gt; few </a:t>
            </a:r>
            <a:r>
              <a:rPr lang="en-GB" sz="2400" b="1" dirty="0" err="1">
                <a:solidFill>
                  <a:srgbClr val="000000"/>
                </a:solidFill>
                <a:latin typeface="Arial"/>
                <a:ea typeface="ＭＳ Ｐゴシック" charset="0"/>
              </a:rPr>
              <a:t>GeV</a:t>
            </a:r>
            <a:r>
              <a:rPr lang="en-GB" sz="2400" b="1" dirty="0">
                <a:solidFill>
                  <a:srgbClr val="000000"/>
                </a:solidFill>
                <a:latin typeface="Arial"/>
                <a:ea typeface="ＭＳ Ｐゴシック" charset="0"/>
              </a:rPr>
              <a:t>):</a:t>
            </a:r>
          </a:p>
          <a:p>
            <a:pPr fontAlgn="base">
              <a:spcBef>
                <a:spcPct val="0"/>
              </a:spcBef>
              <a:spcAft>
                <a:spcPct val="0"/>
              </a:spcAft>
              <a:defRPr/>
            </a:pPr>
            <a:endParaRPr lang="en-GB" sz="2400" dirty="0">
              <a:solidFill>
                <a:srgbClr val="000000"/>
              </a:solidFill>
              <a:latin typeface="Arial"/>
              <a:ea typeface="ＭＳ Ｐゴシック" charset="0"/>
            </a:endParaRPr>
          </a:p>
          <a:p>
            <a:pPr fontAlgn="base">
              <a:spcBef>
                <a:spcPct val="0"/>
              </a:spcBef>
              <a:spcAft>
                <a:spcPct val="0"/>
              </a:spcAft>
              <a:defRPr/>
            </a:pPr>
            <a:r>
              <a:rPr lang="en-GB" sz="2400" dirty="0">
                <a:solidFill>
                  <a:srgbClr val="000000"/>
                </a:solidFill>
                <a:latin typeface="Arial"/>
                <a:ea typeface="ＭＳ Ｐゴシック" charset="0"/>
              </a:rPr>
              <a:t>     * </a:t>
            </a:r>
            <a:r>
              <a:rPr lang="en-GB" sz="2400" dirty="0">
                <a:solidFill>
                  <a:srgbClr val="333399"/>
                </a:solidFill>
                <a:latin typeface="Arial"/>
                <a:ea typeface="ＭＳ Ｐゴシック" charset="0"/>
              </a:rPr>
              <a:t>INSTRUMENTS:</a:t>
            </a:r>
            <a:r>
              <a:rPr lang="en-GB" sz="2400" dirty="0">
                <a:solidFill>
                  <a:srgbClr val="000000"/>
                </a:solidFill>
                <a:latin typeface="Arial"/>
                <a:ea typeface="ＭＳ Ｐゴシック" charset="0"/>
              </a:rPr>
              <a:t> Particle detectors</a:t>
            </a:r>
          </a:p>
          <a:p>
            <a:pPr fontAlgn="base">
              <a:spcBef>
                <a:spcPct val="0"/>
              </a:spcBef>
              <a:spcAft>
                <a:spcPct val="0"/>
              </a:spcAft>
              <a:defRPr/>
            </a:pPr>
            <a:endParaRPr lang="en-GB" sz="2400" dirty="0">
              <a:solidFill>
                <a:srgbClr val="000000"/>
              </a:solidFill>
              <a:latin typeface="Arial"/>
              <a:ea typeface="ＭＳ Ｐゴシック" charset="0"/>
            </a:endParaRPr>
          </a:p>
          <a:p>
            <a:pPr fontAlgn="base">
              <a:spcBef>
                <a:spcPct val="0"/>
              </a:spcBef>
              <a:spcAft>
                <a:spcPct val="0"/>
              </a:spcAft>
              <a:defRPr/>
            </a:pPr>
            <a:r>
              <a:rPr lang="en-GB" sz="2400" dirty="0">
                <a:solidFill>
                  <a:srgbClr val="000000"/>
                </a:solidFill>
                <a:latin typeface="Arial"/>
                <a:ea typeface="ＭＳ Ｐゴシック" charset="0"/>
              </a:rPr>
              <a:t>     * </a:t>
            </a:r>
            <a:r>
              <a:rPr lang="en-GB" sz="2400" dirty="0">
                <a:solidFill>
                  <a:srgbClr val="333399"/>
                </a:solidFill>
                <a:latin typeface="Arial"/>
                <a:ea typeface="ＭＳ Ｐゴシック" charset="0"/>
              </a:rPr>
              <a:t>TECHNIQUES:</a:t>
            </a:r>
            <a:r>
              <a:rPr lang="en-GB" sz="2400" dirty="0">
                <a:solidFill>
                  <a:srgbClr val="000000"/>
                </a:solidFill>
                <a:latin typeface="Arial"/>
                <a:ea typeface="ＭＳ Ｐゴシック" charset="0"/>
              </a:rPr>
              <a:t> Experimental particle physics analysis </a:t>
            </a:r>
          </a:p>
          <a:p>
            <a:pPr fontAlgn="base">
              <a:spcBef>
                <a:spcPct val="0"/>
              </a:spcBef>
              <a:spcAft>
                <a:spcPct val="0"/>
              </a:spcAft>
              <a:defRPr/>
            </a:pPr>
            <a:endParaRPr lang="en-GB" sz="2400" dirty="0">
              <a:solidFill>
                <a:srgbClr val="000000"/>
              </a:solidFill>
              <a:latin typeface="Arial"/>
              <a:ea typeface="ＭＳ Ｐゴシック" charset="0"/>
            </a:endParaRPr>
          </a:p>
          <a:p>
            <a:pPr fontAlgn="base">
              <a:spcBef>
                <a:spcPct val="0"/>
              </a:spcBef>
              <a:spcAft>
                <a:spcPct val="0"/>
              </a:spcAft>
              <a:defRPr/>
            </a:pPr>
            <a:r>
              <a:rPr lang="en-GB" sz="2400" dirty="0">
                <a:solidFill>
                  <a:srgbClr val="000000"/>
                </a:solidFill>
                <a:latin typeface="Arial"/>
                <a:ea typeface="ＭＳ Ｐゴシック" charset="0"/>
              </a:rPr>
              <a:t>     * </a:t>
            </a:r>
            <a:r>
              <a:rPr lang="en-GB" sz="2400" dirty="0">
                <a:solidFill>
                  <a:srgbClr val="333399"/>
                </a:solidFill>
                <a:latin typeface="Arial"/>
                <a:ea typeface="ＭＳ Ｐゴシック" charset="0"/>
              </a:rPr>
              <a:t>PHYSICS:</a:t>
            </a:r>
            <a:r>
              <a:rPr lang="en-GB" sz="2400" dirty="0">
                <a:solidFill>
                  <a:srgbClr val="000000"/>
                </a:solidFill>
                <a:latin typeface="Arial"/>
                <a:ea typeface="ＭＳ Ｐゴシック" charset="0"/>
              </a:rPr>
              <a:t> Address questions on the frontiers of our fundamental physics knowledge.</a:t>
            </a:r>
          </a:p>
          <a:p>
            <a:pPr fontAlgn="base">
              <a:spcBef>
                <a:spcPct val="0"/>
              </a:spcBef>
              <a:spcAft>
                <a:spcPct val="0"/>
              </a:spcAft>
              <a:defRPr/>
            </a:pPr>
            <a:endParaRPr lang="en-GB" sz="2400" dirty="0">
              <a:solidFill>
                <a:srgbClr val="000000"/>
              </a:solidFill>
              <a:latin typeface="Symbol" pitchFamily="18" charset="2"/>
              <a:ea typeface="ＭＳ Ｐゴシック" charset="0"/>
            </a:endParaRPr>
          </a:p>
        </p:txBody>
      </p:sp>
    </p:spTree>
    <p:extLst>
      <p:ext uri="{BB962C8B-B14F-4D97-AF65-F5344CB8AC3E}">
        <p14:creationId xmlns:p14="http://schemas.microsoft.com/office/powerpoint/2010/main" val="26606887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27760" y="2590800"/>
            <a:ext cx="7045960" cy="1219835"/>
          </a:xfrm>
        </p:spPr>
        <p:txBody>
          <a:bodyPr>
            <a:normAutofit fontScale="90000"/>
          </a:bodyPr>
          <a:lstStyle/>
          <a:p>
            <a:r>
              <a:rPr lang="en-GB" dirty="0" smtClean="0"/>
              <a:t>… a Spanish participation in GAMMA-400 ? </a:t>
            </a:r>
            <a:endParaRPr lang="en-GB" dirty="0"/>
          </a:p>
        </p:txBody>
      </p:sp>
    </p:spTree>
    <p:extLst>
      <p:ext uri="{BB962C8B-B14F-4D97-AF65-F5344CB8AC3E}">
        <p14:creationId xmlns:p14="http://schemas.microsoft.com/office/powerpoint/2010/main" val="7633913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27760" y="213360"/>
            <a:ext cx="7045960" cy="1219835"/>
          </a:xfrm>
        </p:spPr>
        <p:txBody>
          <a:bodyPr/>
          <a:lstStyle/>
          <a:p>
            <a:r>
              <a:rPr lang="en-GB" dirty="0" smtClean="0"/>
              <a:t>A bit of history (1/2):</a:t>
            </a:r>
            <a:endParaRPr lang="en-GB" dirty="0"/>
          </a:p>
        </p:txBody>
      </p:sp>
      <p:sp>
        <p:nvSpPr>
          <p:cNvPr id="3" name="Subtítulo 2"/>
          <p:cNvSpPr>
            <a:spLocks noGrp="1"/>
          </p:cNvSpPr>
          <p:nvPr>
            <p:ph type="subTitle" idx="1"/>
          </p:nvPr>
        </p:nvSpPr>
        <p:spPr>
          <a:xfrm>
            <a:off x="670802" y="1460746"/>
            <a:ext cx="8021320" cy="4792492"/>
          </a:xfrm>
        </p:spPr>
        <p:txBody>
          <a:bodyPr>
            <a:noAutofit/>
          </a:bodyPr>
          <a:lstStyle/>
          <a:p>
            <a:pPr marL="457106" indent="-457106" algn="l">
              <a:buFontTx/>
              <a:buChar char="•"/>
            </a:pPr>
            <a:r>
              <a:rPr lang="en-GB" sz="2000" dirty="0">
                <a:solidFill>
                  <a:schemeClr val="tx1"/>
                </a:solidFill>
              </a:rPr>
              <a:t>Main (personal) motivation: high-resolution (angular and energy) search for dark matter annihilation signatures in gamma rays.</a:t>
            </a:r>
          </a:p>
          <a:p>
            <a:pPr marL="457106" indent="-457106" algn="l">
              <a:buFontTx/>
              <a:buChar char="•"/>
            </a:pPr>
            <a:endParaRPr lang="en-GB" sz="2000" dirty="0">
              <a:solidFill>
                <a:schemeClr val="tx1"/>
              </a:solidFill>
            </a:endParaRPr>
          </a:p>
          <a:p>
            <a:pPr marL="457106" indent="-457106" algn="l">
              <a:buFontTx/>
              <a:buChar char="•"/>
            </a:pPr>
            <a:r>
              <a:rPr lang="en-GB" sz="2000" dirty="0">
                <a:solidFill>
                  <a:schemeClr val="tx1"/>
                </a:solidFill>
              </a:rPr>
              <a:t>Very hot subject in 2012 (Fermi lines), now not so hot but still alive.</a:t>
            </a:r>
          </a:p>
          <a:p>
            <a:pPr marL="457106" indent="-457106" algn="l">
              <a:buFontTx/>
              <a:buChar char="•"/>
            </a:pPr>
            <a:endParaRPr lang="en-GB" sz="2000" dirty="0">
              <a:solidFill>
                <a:schemeClr val="tx1"/>
              </a:solidFill>
            </a:endParaRPr>
          </a:p>
          <a:p>
            <a:pPr marL="457106" indent="-457106" algn="l">
              <a:buFontTx/>
              <a:buChar char="•"/>
            </a:pPr>
            <a:r>
              <a:rPr lang="en-GB" sz="2000" dirty="0">
                <a:solidFill>
                  <a:schemeClr val="tx1"/>
                </a:solidFill>
              </a:rPr>
              <a:t>Many of us felt a lost opportunity not participating in extremely successful Fermi mission -&gt; try to avoid that in the next mission.</a:t>
            </a:r>
          </a:p>
          <a:p>
            <a:pPr marL="457106" indent="-457106" algn="l">
              <a:buFontTx/>
              <a:buChar char="•"/>
            </a:pPr>
            <a:endParaRPr lang="en-GB" sz="2000" dirty="0">
              <a:solidFill>
                <a:schemeClr val="tx1"/>
              </a:solidFill>
            </a:endParaRPr>
          </a:p>
          <a:p>
            <a:pPr marL="457106" indent="-457106" algn="l">
              <a:buFontTx/>
              <a:buChar char="•"/>
            </a:pPr>
            <a:r>
              <a:rPr lang="en-GB" sz="2000" dirty="0">
                <a:solidFill>
                  <a:schemeClr val="tx1"/>
                </a:solidFill>
              </a:rPr>
              <a:t>In addition: natural space-program complement to CTA for the future of HE gamma ray astronomy. So far no NASA or ESA alternative after Fermi. Just recently Chinese start talking about alternatives: a satellite called DAMPE (Dark Matter Particle Explorer) and a detector for the Chinese Space Station called HERD (High Energy cosmic Radiation Detector).</a:t>
            </a:r>
          </a:p>
          <a:p>
            <a:pPr algn="l"/>
            <a:endParaRPr lang="en-GB" sz="2000" dirty="0">
              <a:solidFill>
                <a:schemeClr val="tx1"/>
              </a:solidFill>
            </a:endParaRPr>
          </a:p>
        </p:txBody>
      </p:sp>
    </p:spTree>
    <p:extLst>
      <p:ext uri="{BB962C8B-B14F-4D97-AF65-F5344CB8AC3E}">
        <p14:creationId xmlns:p14="http://schemas.microsoft.com/office/powerpoint/2010/main" val="32395407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27760" y="213360"/>
            <a:ext cx="7045960" cy="1219835"/>
          </a:xfrm>
        </p:spPr>
        <p:txBody>
          <a:bodyPr/>
          <a:lstStyle/>
          <a:p>
            <a:r>
              <a:rPr lang="en-GB" dirty="0" smtClean="0"/>
              <a:t>A bit of history (2/2):</a:t>
            </a:r>
            <a:endParaRPr lang="en-GB" dirty="0"/>
          </a:p>
        </p:txBody>
      </p:sp>
      <p:sp>
        <p:nvSpPr>
          <p:cNvPr id="3" name="Subtítulo 2"/>
          <p:cNvSpPr>
            <a:spLocks noGrp="1"/>
          </p:cNvSpPr>
          <p:nvPr>
            <p:ph type="subTitle" idx="1"/>
          </p:nvPr>
        </p:nvSpPr>
        <p:spPr>
          <a:xfrm>
            <a:off x="574040" y="1433194"/>
            <a:ext cx="8021320" cy="4876165"/>
          </a:xfrm>
        </p:spPr>
        <p:txBody>
          <a:bodyPr>
            <a:noAutofit/>
          </a:bodyPr>
          <a:lstStyle/>
          <a:p>
            <a:pPr algn="l"/>
            <a:endParaRPr lang="en-GB" sz="2000" dirty="0" smtClean="0">
              <a:solidFill>
                <a:schemeClr val="tx1"/>
              </a:solidFill>
            </a:endParaRPr>
          </a:p>
          <a:p>
            <a:pPr algn="l"/>
            <a:endParaRPr lang="en-GB" sz="2000" dirty="0">
              <a:solidFill>
                <a:schemeClr val="tx1"/>
              </a:solidFill>
            </a:endParaRPr>
          </a:p>
          <a:p>
            <a:pPr algn="l"/>
            <a:r>
              <a:rPr lang="en-GB" sz="2000" dirty="0">
                <a:solidFill>
                  <a:schemeClr val="tx1"/>
                </a:solidFill>
              </a:rPr>
              <a:t>=&gt; Action promoted in the Gamma Ray community:</a:t>
            </a:r>
          </a:p>
          <a:p>
            <a:pPr marL="457106" indent="-457106" algn="l">
              <a:buFontTx/>
              <a:buChar char="•"/>
            </a:pPr>
            <a:endParaRPr lang="en-GB" sz="2000" dirty="0">
              <a:solidFill>
                <a:schemeClr val="tx1"/>
              </a:solidFill>
            </a:endParaRPr>
          </a:p>
          <a:p>
            <a:pPr marL="457106" indent="-457106" algn="l">
              <a:buFontTx/>
              <a:buChar char="•"/>
            </a:pPr>
            <a:r>
              <a:rPr lang="en-GB" sz="2000" dirty="0">
                <a:solidFill>
                  <a:schemeClr val="tx1"/>
                </a:solidFill>
              </a:rPr>
              <a:t>First discussions/plans in the IFAE gamma group about joining in during 2012</a:t>
            </a:r>
          </a:p>
          <a:p>
            <a:pPr algn="l"/>
            <a:endParaRPr lang="en-GB" sz="2000" dirty="0">
              <a:solidFill>
                <a:schemeClr val="tx1"/>
              </a:solidFill>
            </a:endParaRPr>
          </a:p>
          <a:p>
            <a:pPr marL="457106" indent="-457106" algn="l">
              <a:buFontTx/>
              <a:buChar char="•"/>
            </a:pPr>
            <a:r>
              <a:rPr lang="en-GB" sz="2000" dirty="0">
                <a:solidFill>
                  <a:schemeClr val="tx1"/>
                </a:solidFill>
              </a:rPr>
              <a:t>Contact with ICC Astronomers in spring 2013 -&gt; </a:t>
            </a:r>
            <a:r>
              <a:rPr lang="en-GB" sz="2000" dirty="0" err="1">
                <a:solidFill>
                  <a:schemeClr val="tx1"/>
                </a:solidFill>
              </a:rPr>
              <a:t>Josep</a:t>
            </a:r>
            <a:r>
              <a:rPr lang="en-GB" sz="2000" dirty="0">
                <a:solidFill>
                  <a:schemeClr val="tx1"/>
                </a:solidFill>
              </a:rPr>
              <a:t> Maria </a:t>
            </a:r>
            <a:r>
              <a:rPr lang="en-GB" sz="2000" dirty="0" err="1">
                <a:solidFill>
                  <a:schemeClr val="tx1"/>
                </a:solidFill>
              </a:rPr>
              <a:t>Paredes</a:t>
            </a:r>
            <a:r>
              <a:rPr lang="en-GB" sz="2000" dirty="0">
                <a:solidFill>
                  <a:schemeClr val="tx1"/>
                </a:solidFill>
              </a:rPr>
              <a:t> very active in astrophysics prospects for GAMMA-400, and ICC group very engaged but fundamentally to participate in Astrophysics and not construction -&gt; construction should be led by IFAE.</a:t>
            </a:r>
          </a:p>
        </p:txBody>
      </p:sp>
    </p:spTree>
    <p:extLst>
      <p:ext uri="{BB962C8B-B14F-4D97-AF65-F5344CB8AC3E}">
        <p14:creationId xmlns:p14="http://schemas.microsoft.com/office/powerpoint/2010/main" val="26617689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Answer to our first joining request.</a:t>
            </a:r>
            <a:endParaRPr lang="en-GB" dirty="0"/>
          </a:p>
        </p:txBody>
      </p:sp>
      <p:sp>
        <p:nvSpPr>
          <p:cNvPr id="3" name="Marcador de contenido 2"/>
          <p:cNvSpPr>
            <a:spLocks noGrp="1"/>
          </p:cNvSpPr>
          <p:nvPr>
            <p:ph idx="1"/>
          </p:nvPr>
        </p:nvSpPr>
        <p:spPr/>
        <p:txBody>
          <a:bodyPr>
            <a:normAutofit fontScale="32500" lnSpcReduction="20000"/>
          </a:bodyPr>
          <a:lstStyle/>
          <a:p>
            <a:pPr marL="0" indent="0">
              <a:buNone/>
            </a:pPr>
            <a:r>
              <a:rPr lang="tr-TR" dirty="0" err="1"/>
              <a:t>From</a:t>
            </a:r>
            <a:r>
              <a:rPr lang="tr-TR" dirty="0"/>
              <a:t>: </a:t>
            </a:r>
            <a:r>
              <a:rPr lang="tr-TR" b="1" dirty="0" err="1"/>
              <a:t>Nikolay</a:t>
            </a:r>
            <a:r>
              <a:rPr lang="tr-TR" b="1" dirty="0"/>
              <a:t> </a:t>
            </a:r>
            <a:r>
              <a:rPr lang="tr-TR" b="1" dirty="0" err="1"/>
              <a:t>Topchiev</a:t>
            </a:r>
            <a:r>
              <a:rPr lang="tr-TR" dirty="0"/>
              <a:t> ‪&lt;</a:t>
            </a:r>
            <a:r>
              <a:rPr lang="tr-TR" u="sng" dirty="0">
                <a:hlinkClick r:id="rId2"/>
              </a:rPr>
              <a:t>tnp51@yandex.ru&gt;‬</a:t>
            </a:r>
          </a:p>
          <a:p>
            <a:pPr marL="0" indent="0">
              <a:buNone/>
            </a:pPr>
            <a:r>
              <a:rPr lang="es-ES" dirty="0"/>
              <a:t>Date: 2013-06-11 14:24 GMT+02:00</a:t>
            </a:r>
          </a:p>
          <a:p>
            <a:pPr marL="0" indent="0">
              <a:buNone/>
            </a:pPr>
            <a:r>
              <a:rPr lang="en-US" dirty="0"/>
              <a:t>Subject: Re: GAMMA-400</a:t>
            </a:r>
          </a:p>
          <a:p>
            <a:pPr marL="0" indent="0">
              <a:buNone/>
            </a:pPr>
            <a:r>
              <a:rPr lang="hr-HR" dirty="0"/>
              <a:t>To: "Josep M. Paredes" &lt;</a:t>
            </a:r>
            <a:r>
              <a:rPr lang="hr-HR" u="sng" dirty="0">
                <a:hlinkClick r:id="rId3"/>
              </a:rPr>
              <a:t>jmparedes@ub.edu&gt;</a:t>
            </a:r>
          </a:p>
          <a:p>
            <a:pPr marL="0" indent="0">
              <a:buNone/>
            </a:pPr>
            <a:r>
              <a:rPr lang="tr-TR" dirty="0" err="1"/>
              <a:t>Cc</a:t>
            </a:r>
            <a:r>
              <a:rPr lang="tr-TR" dirty="0"/>
              <a:t>: </a:t>
            </a:r>
            <a:r>
              <a:rPr lang="tr-TR" dirty="0" err="1"/>
              <a:t>Manel</a:t>
            </a:r>
            <a:r>
              <a:rPr lang="tr-TR" dirty="0"/>
              <a:t> Martinez &lt;</a:t>
            </a:r>
            <a:r>
              <a:rPr lang="tr-TR" u="sng" dirty="0">
                <a:hlinkClick r:id="rId4"/>
              </a:rPr>
              <a:t>martinez@ifae.es&gt;, "</a:t>
            </a:r>
            <a:r>
              <a:rPr lang="tr-TR" u="sng" dirty="0">
                <a:hlinkClick r:id="rId5"/>
              </a:rPr>
              <a:t>moralejo@ifae.es" &lt;moralejo@ifae.es&gt;, Гальпер Аркадий Моисеевич &lt;</a:t>
            </a:r>
            <a:r>
              <a:rPr lang="tr-TR" u="sng" dirty="0">
                <a:hlinkClick r:id="rId6"/>
              </a:rPr>
              <a:t>amgalper@mephi.ru&gt;</a:t>
            </a:r>
          </a:p>
          <a:p>
            <a:pPr marL="0" indent="0">
              <a:buNone/>
            </a:pPr>
            <a:endParaRPr lang="es-ES" dirty="0"/>
          </a:p>
          <a:p>
            <a:pPr marL="0" indent="0">
              <a:buNone/>
            </a:pPr>
            <a:endParaRPr lang="es-ES" dirty="0"/>
          </a:p>
          <a:p>
            <a:pPr marL="0" indent="0">
              <a:buNone/>
            </a:pPr>
            <a:r>
              <a:rPr lang="en-US" dirty="0"/>
              <a:t>Dear </a:t>
            </a:r>
            <a:r>
              <a:rPr lang="en-US" dirty="0" err="1"/>
              <a:t>Josep</a:t>
            </a:r>
            <a:r>
              <a:rPr lang="en-US" dirty="0"/>
              <a:t> Maria,</a:t>
            </a:r>
          </a:p>
          <a:p>
            <a:pPr marL="0" indent="0">
              <a:buNone/>
            </a:pPr>
            <a:r>
              <a:rPr lang="en-US" dirty="0"/>
              <a:t>Sorry for some delay.</a:t>
            </a:r>
          </a:p>
          <a:p>
            <a:pPr marL="0" indent="0">
              <a:buNone/>
            </a:pPr>
            <a:r>
              <a:rPr lang="en-US" dirty="0"/>
              <a:t>The GAMMA-400 project is open to the participation of specialists from different countries. We know and appreciate the contribution of the Spanish specialists in various international projects, in particular, CTA. For us, it would be useful the participation of Spanish specialists in the GAMMA-400 project in expertise and simulations.</a:t>
            </a:r>
          </a:p>
          <a:p>
            <a:pPr marL="0" indent="0">
              <a:buNone/>
            </a:pPr>
            <a:r>
              <a:rPr lang="en-US" dirty="0"/>
              <a:t>However, currently we negotiate about the design and manufacture of some telescope detectors in Europe. At the same time, due to the high cost of the project would also be useful for Russian side that the Spanish side would partially pay for designing and manufacturing some detectors or other elements of the telescope.</a:t>
            </a:r>
          </a:p>
          <a:p>
            <a:pPr marL="0" indent="0">
              <a:buNone/>
            </a:pPr>
            <a:r>
              <a:rPr lang="en-US" dirty="0"/>
              <a:t>We think that joint contribution of different countries will promote to the successful implementation of the GAMMA-400 project.</a:t>
            </a:r>
          </a:p>
          <a:p>
            <a:pPr marL="0" indent="0">
              <a:buNone/>
            </a:pPr>
            <a:endParaRPr lang="es-ES" dirty="0"/>
          </a:p>
          <a:p>
            <a:pPr marL="0" indent="0">
              <a:buNone/>
            </a:pPr>
            <a:endParaRPr lang="es-ES" dirty="0"/>
          </a:p>
          <a:p>
            <a:pPr marL="0" indent="0">
              <a:buNone/>
            </a:pPr>
            <a:r>
              <a:rPr lang="es-ES" dirty="0"/>
              <a:t>--</a:t>
            </a:r>
          </a:p>
          <a:p>
            <a:pPr marL="0" indent="0">
              <a:buNone/>
            </a:pPr>
            <a:r>
              <a:rPr lang="en-US" dirty="0"/>
              <a:t>Sincerely yours</a:t>
            </a:r>
          </a:p>
          <a:p>
            <a:pPr marL="0" indent="0">
              <a:buNone/>
            </a:pPr>
            <a:r>
              <a:rPr lang="tr-TR" dirty="0" err="1"/>
              <a:t>Arkadiy</a:t>
            </a:r>
            <a:r>
              <a:rPr lang="tr-TR" dirty="0"/>
              <a:t> M. </a:t>
            </a:r>
            <a:r>
              <a:rPr lang="tr-TR" dirty="0" err="1"/>
              <a:t>Galper</a:t>
            </a:r>
            <a:endParaRPr lang="tr-TR" dirty="0"/>
          </a:p>
          <a:p>
            <a:pPr marL="0" indent="0">
              <a:buNone/>
            </a:pPr>
            <a:r>
              <a:rPr lang="es-ES" dirty="0"/>
              <a:t>GAMMA-400 PI</a:t>
            </a:r>
          </a:p>
          <a:p>
            <a:pPr marL="0" indent="0">
              <a:buNone/>
            </a:pPr>
            <a:endParaRPr lang="es-ES" dirty="0"/>
          </a:p>
          <a:p>
            <a:pPr marL="0" indent="0">
              <a:buNone/>
            </a:pPr>
            <a:r>
              <a:rPr lang="tr-TR" dirty="0" err="1"/>
              <a:t>Nikolay</a:t>
            </a:r>
            <a:r>
              <a:rPr lang="tr-TR" dirty="0"/>
              <a:t> </a:t>
            </a:r>
            <a:r>
              <a:rPr lang="tr-TR" dirty="0" err="1"/>
              <a:t>Topchiev</a:t>
            </a:r>
            <a:endParaRPr lang="tr-TR" dirty="0"/>
          </a:p>
          <a:p>
            <a:pPr marL="0" indent="0">
              <a:buNone/>
            </a:pPr>
            <a:r>
              <a:rPr lang="en-US" dirty="0"/>
              <a:t>GAMMA-400 Deputy PI, Project Manager and Chief Designer</a:t>
            </a:r>
          </a:p>
          <a:p>
            <a:pPr marL="0" indent="0">
              <a:buNone/>
            </a:pPr>
            <a:r>
              <a:rPr lang="tr-TR" u="sng" dirty="0">
                <a:hlinkClick r:id="rId2"/>
              </a:rPr>
              <a:t>tnp51@yandex.ru, </a:t>
            </a:r>
            <a:r>
              <a:rPr lang="tr-TR" u="sng" dirty="0">
                <a:hlinkClick r:id="rId7"/>
              </a:rPr>
              <a:t>tnp51@rambler.ru</a:t>
            </a:r>
          </a:p>
          <a:p>
            <a:pPr marL="0" indent="0">
              <a:buNone/>
            </a:pPr>
            <a:endParaRPr lang="es-ES" dirty="0"/>
          </a:p>
          <a:p>
            <a:pPr marL="0" indent="0">
              <a:buNone/>
            </a:pPr>
            <a:r>
              <a:rPr lang="pl-PL" u="sng" dirty="0">
                <a:hlinkClick r:id="rId8"/>
              </a:rPr>
              <a:t>http://www.lebedev.ru</a:t>
            </a:r>
          </a:p>
          <a:p>
            <a:pPr marL="0" indent="0">
              <a:buNone/>
            </a:pPr>
            <a:r>
              <a:rPr lang="cs-CZ" u="sng" dirty="0">
                <a:hlinkClick r:id="rId9"/>
              </a:rPr>
              <a:t>http://npad.lebedev.ru/</a:t>
            </a:r>
          </a:p>
          <a:p>
            <a:pPr marL="0" indent="0">
              <a:buNone/>
            </a:pPr>
            <a:r>
              <a:rPr lang="cs-CZ" u="sng" dirty="0">
                <a:hlinkClick r:id="rId10"/>
              </a:rPr>
              <a:t>http://gamma400.lebedev.ru</a:t>
            </a:r>
            <a:endParaRPr lang="en-GB" dirty="0"/>
          </a:p>
        </p:txBody>
      </p:sp>
    </p:spTree>
    <p:extLst>
      <p:ext uri="{BB962C8B-B14F-4D97-AF65-F5344CB8AC3E}">
        <p14:creationId xmlns:p14="http://schemas.microsoft.com/office/powerpoint/2010/main" val="140537709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GB" dirty="0" smtClean="0"/>
              <a:t>What may be the gain for the </a:t>
            </a:r>
            <a:r>
              <a:rPr lang="en-GB" dirty="0" err="1" smtClean="0"/>
              <a:t>spanish</a:t>
            </a:r>
            <a:r>
              <a:rPr lang="en-GB" dirty="0" smtClean="0"/>
              <a:t> VHE Gamma Ray community ?</a:t>
            </a:r>
            <a:endParaRPr lang="en-GB" dirty="0"/>
          </a:p>
        </p:txBody>
      </p:sp>
      <p:sp>
        <p:nvSpPr>
          <p:cNvPr id="3" name="Marcador de contenido 2"/>
          <p:cNvSpPr>
            <a:spLocks noGrp="1"/>
          </p:cNvSpPr>
          <p:nvPr>
            <p:ph idx="1"/>
          </p:nvPr>
        </p:nvSpPr>
        <p:spPr>
          <a:xfrm>
            <a:off x="457199" y="1902581"/>
            <a:ext cx="8420705" cy="4326467"/>
          </a:xfrm>
        </p:spPr>
        <p:txBody>
          <a:bodyPr>
            <a:normAutofit fontScale="55000" lnSpcReduction="20000"/>
          </a:bodyPr>
          <a:lstStyle/>
          <a:p>
            <a:pPr>
              <a:buFontTx/>
              <a:buChar char="-"/>
            </a:pPr>
            <a:r>
              <a:rPr lang="en-US" dirty="0" smtClean="0">
                <a:solidFill>
                  <a:schemeClr val="bg1">
                    <a:lumMod val="50000"/>
                  </a:schemeClr>
                </a:solidFill>
              </a:rPr>
              <a:t>Possibility of working in a (small) collaboration gamma satellite experiment and learning all aspects of space science.</a:t>
            </a:r>
          </a:p>
          <a:p>
            <a:pPr>
              <a:buFontTx/>
              <a:buChar char="-"/>
            </a:pPr>
            <a:endParaRPr lang="en-US" dirty="0" smtClean="0">
              <a:solidFill>
                <a:schemeClr val="bg1">
                  <a:lumMod val="50000"/>
                </a:schemeClr>
              </a:solidFill>
            </a:endParaRPr>
          </a:p>
          <a:p>
            <a:pPr>
              <a:buFontTx/>
              <a:buChar char="-"/>
            </a:pPr>
            <a:r>
              <a:rPr lang="en-US" dirty="0" smtClean="0">
                <a:solidFill>
                  <a:schemeClr val="bg1">
                    <a:lumMod val="50000"/>
                  </a:schemeClr>
                </a:solidFill>
              </a:rPr>
              <a:t>Complementary to CTA and good successor of MAGIC (MAGIC will not last forever…).</a:t>
            </a:r>
          </a:p>
          <a:p>
            <a:pPr>
              <a:buFontTx/>
              <a:buChar char="-"/>
            </a:pPr>
            <a:endParaRPr lang="en-US" dirty="0" smtClean="0">
              <a:solidFill>
                <a:schemeClr val="bg1">
                  <a:lumMod val="50000"/>
                </a:schemeClr>
              </a:solidFill>
            </a:endParaRPr>
          </a:p>
          <a:p>
            <a:pPr>
              <a:buFontTx/>
              <a:buChar char="-"/>
            </a:pPr>
            <a:r>
              <a:rPr lang="en-US" dirty="0" smtClean="0">
                <a:solidFill>
                  <a:srgbClr val="7F7F7F"/>
                </a:solidFill>
              </a:rPr>
              <a:t>Possibility of a privileged scientific situation: CTA&lt;-&gt; GAMMA-400 link.</a:t>
            </a:r>
          </a:p>
          <a:p>
            <a:pPr marL="0" indent="0">
              <a:buNone/>
            </a:pPr>
            <a:endParaRPr lang="en-US" dirty="0" smtClean="0">
              <a:solidFill>
                <a:schemeClr val="bg1">
                  <a:lumMod val="50000"/>
                </a:schemeClr>
              </a:solidFill>
            </a:endParaRPr>
          </a:p>
          <a:p>
            <a:pPr>
              <a:buFontTx/>
              <a:buChar char="-"/>
            </a:pPr>
            <a:r>
              <a:rPr lang="en-US" dirty="0" smtClean="0">
                <a:solidFill>
                  <a:schemeClr val="bg1">
                    <a:lumMod val="50000"/>
                  </a:schemeClr>
                </a:solidFill>
              </a:rPr>
              <a:t>Possibility of participating with a contribution in construction regardless on the final CTA North site decision.</a:t>
            </a:r>
          </a:p>
          <a:p>
            <a:pPr>
              <a:buFontTx/>
              <a:buChar char="-"/>
            </a:pPr>
            <a:endParaRPr lang="en-US" dirty="0" smtClean="0">
              <a:solidFill>
                <a:schemeClr val="bg1">
                  <a:lumMod val="50000"/>
                </a:schemeClr>
              </a:solidFill>
            </a:endParaRPr>
          </a:p>
          <a:p>
            <a:pPr>
              <a:buFontTx/>
              <a:buChar char="-"/>
            </a:pPr>
            <a:r>
              <a:rPr lang="en-US" dirty="0" smtClean="0">
                <a:solidFill>
                  <a:schemeClr val="bg1">
                    <a:lumMod val="50000"/>
                  </a:schemeClr>
                </a:solidFill>
              </a:rPr>
              <a:t>IFAE shall provide the backbones for the Spanish participation in GAMMA-400 (ICC, ICE and UCM  already supporting actively the proposal).</a:t>
            </a:r>
          </a:p>
          <a:p>
            <a:pPr>
              <a:buFontTx/>
              <a:buChar char="-"/>
            </a:pPr>
            <a:endParaRPr lang="en-US" dirty="0" smtClean="0">
              <a:solidFill>
                <a:schemeClr val="bg1">
                  <a:lumMod val="50000"/>
                </a:schemeClr>
              </a:solidFill>
            </a:endParaRPr>
          </a:p>
          <a:p>
            <a:pPr>
              <a:buFontTx/>
              <a:buChar char="-"/>
            </a:pPr>
            <a:r>
              <a:rPr lang="en-US" dirty="0" smtClean="0">
                <a:solidFill>
                  <a:srgbClr val="7F7F7F"/>
                </a:solidFill>
              </a:rPr>
              <a:t>Possibility of consolidating funding source diversification. Space Program is presently more generous that FPA or </a:t>
            </a:r>
            <a:r>
              <a:rPr lang="en-US" dirty="0" err="1" smtClean="0">
                <a:solidFill>
                  <a:srgbClr val="7F7F7F"/>
                </a:solidFill>
              </a:rPr>
              <a:t>AyA</a:t>
            </a:r>
            <a:r>
              <a:rPr lang="en-US" dirty="0" smtClean="0">
                <a:solidFill>
                  <a:srgbClr val="7F7F7F"/>
                </a:solidFill>
              </a:rPr>
              <a:t>…</a:t>
            </a:r>
            <a:endParaRPr lang="en-US" dirty="0" smtClean="0">
              <a:solidFill>
                <a:schemeClr val="bg1">
                  <a:lumMod val="50000"/>
                </a:schemeClr>
              </a:solidFill>
            </a:endParaRPr>
          </a:p>
          <a:p>
            <a:pPr>
              <a:buFontTx/>
              <a:buChar char="-"/>
            </a:pPr>
            <a:endParaRPr lang="es-ES" dirty="0" smtClean="0"/>
          </a:p>
          <a:p>
            <a:pPr>
              <a:buFontTx/>
              <a:buChar char="-"/>
            </a:pPr>
            <a:endParaRPr lang="en-GB" dirty="0" smtClean="0"/>
          </a:p>
        </p:txBody>
      </p:sp>
    </p:spTree>
    <p:extLst>
      <p:ext uri="{BB962C8B-B14F-4D97-AF65-F5344CB8AC3E}">
        <p14:creationId xmlns:p14="http://schemas.microsoft.com/office/powerpoint/2010/main" val="421463687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a de pantalla 2014-10-12 a les 18.42.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9137247" cy="6858000"/>
          </a:xfrm>
          <a:prstGeom prst="rect">
            <a:avLst/>
          </a:prstGeom>
        </p:spPr>
      </p:pic>
      <p:sp>
        <p:nvSpPr>
          <p:cNvPr id="3" name="TextBox 2"/>
          <p:cNvSpPr txBox="1"/>
          <p:nvPr/>
        </p:nvSpPr>
        <p:spPr>
          <a:xfrm rot="19775055">
            <a:off x="2207637" y="2901858"/>
            <a:ext cx="4899857" cy="1323439"/>
          </a:xfrm>
          <a:prstGeom prst="rect">
            <a:avLst/>
          </a:prstGeom>
          <a:noFill/>
        </p:spPr>
        <p:txBody>
          <a:bodyPr wrap="square" lIns="91421" tIns="45711" rIns="91421" bIns="45711" rtlCol="0">
            <a:spAutoFit/>
          </a:bodyPr>
          <a:lstStyle/>
          <a:p>
            <a:r>
              <a:rPr lang="en-US" sz="8000" dirty="0">
                <a:ln>
                  <a:solidFill>
                    <a:srgbClr val="CCFFCC">
                      <a:alpha val="30000"/>
                    </a:srgbClr>
                  </a:solidFill>
                </a:ln>
                <a:solidFill>
                  <a:srgbClr val="FF6600"/>
                </a:solidFill>
              </a:rPr>
              <a:t>Submitted</a:t>
            </a:r>
          </a:p>
        </p:txBody>
      </p:sp>
    </p:spTree>
    <p:extLst>
      <p:ext uri="{BB962C8B-B14F-4D97-AF65-F5344CB8AC3E}">
        <p14:creationId xmlns:p14="http://schemas.microsoft.com/office/powerpoint/2010/main" val="55022207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ptura de pantalla 2015-03-18 a les 10.27.5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601384"/>
          </a:xfrm>
          <a:prstGeom prst="rect">
            <a:avLst/>
          </a:prstGeom>
        </p:spPr>
      </p:pic>
    </p:spTree>
    <p:extLst>
      <p:ext uri="{BB962C8B-B14F-4D97-AF65-F5344CB8AC3E}">
        <p14:creationId xmlns:p14="http://schemas.microsoft.com/office/powerpoint/2010/main" val="614017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642938" y="117475"/>
            <a:ext cx="7921625" cy="6124575"/>
          </a:xfrm>
          <a:prstGeom prst="rect">
            <a:avLst/>
          </a:prstGeom>
          <a:noFill/>
          <a:ln w="9525">
            <a:noFill/>
            <a:miter lim="800000"/>
            <a:headEnd/>
            <a:tailEnd/>
          </a:ln>
          <a:effectLst/>
        </p:spPr>
        <p:txBody>
          <a:bodyPr>
            <a:spAutoFit/>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fontAlgn="base" hangingPunct="1">
              <a:spcBef>
                <a:spcPct val="0"/>
              </a:spcBef>
              <a:spcAft>
                <a:spcPct val="0"/>
              </a:spcAft>
            </a:pPr>
            <a:endParaRPr lang="en-GB" dirty="0" smtClean="0">
              <a:solidFill>
                <a:srgbClr val="000000"/>
              </a:solidFill>
            </a:endParaRPr>
          </a:p>
          <a:p>
            <a:pPr eaLnBrk="1" fontAlgn="base" hangingPunct="1">
              <a:spcBef>
                <a:spcPct val="0"/>
              </a:spcBef>
              <a:spcAft>
                <a:spcPct val="0"/>
              </a:spcAft>
            </a:pPr>
            <a:r>
              <a:rPr lang="en-GB" sz="3200" dirty="0" smtClean="0">
                <a:solidFill>
                  <a:srgbClr val="000000"/>
                </a:solidFill>
                <a:effectLst>
                  <a:outerShdw blurRad="38100" dist="38100" dir="2700000" algn="tl">
                    <a:srgbClr val="DDDDDD"/>
                  </a:outerShdw>
                </a:effectLst>
                <a:latin typeface="Arial" charset="0"/>
              </a:rPr>
              <a:t>VHE Cosmic Gamma rays:</a:t>
            </a:r>
            <a:r>
              <a:rPr lang="en-GB" dirty="0" smtClean="0">
                <a:solidFill>
                  <a:srgbClr val="000000"/>
                </a:solidFill>
                <a:latin typeface="Arial" charset="0"/>
              </a:rPr>
              <a:t> </a:t>
            </a:r>
          </a:p>
          <a:p>
            <a:pPr eaLnBrk="1" fontAlgn="base" hangingPunct="1">
              <a:spcBef>
                <a:spcPct val="0"/>
              </a:spcBef>
              <a:spcAft>
                <a:spcPct val="0"/>
              </a:spcAft>
            </a:pPr>
            <a:r>
              <a:rPr lang="en-GB" dirty="0" smtClean="0">
                <a:solidFill>
                  <a:srgbClr val="FF3300"/>
                </a:solidFill>
                <a:latin typeface="Arial" charset="0"/>
              </a:rPr>
              <a:t>highest energy electromagnetic radiation from our Universe</a:t>
            </a:r>
          </a:p>
          <a:p>
            <a:pPr eaLnBrk="1" fontAlgn="base" hangingPunct="1">
              <a:spcBef>
                <a:spcPct val="0"/>
              </a:spcBef>
              <a:spcAft>
                <a:spcPct val="0"/>
              </a:spcAft>
            </a:pPr>
            <a:endParaRPr lang="en-GB" b="1" dirty="0" smtClean="0">
              <a:solidFill>
                <a:srgbClr val="000000"/>
              </a:solidFill>
              <a:latin typeface="Arial" charset="0"/>
            </a:endParaRPr>
          </a:p>
          <a:p>
            <a:pPr eaLnBrk="1" fontAlgn="base" hangingPunct="1">
              <a:spcBef>
                <a:spcPct val="0"/>
              </a:spcBef>
              <a:spcAft>
                <a:spcPct val="0"/>
              </a:spcAft>
            </a:pPr>
            <a:r>
              <a:rPr lang="en-GB" b="1" dirty="0" smtClean="0">
                <a:solidFill>
                  <a:srgbClr val="000000"/>
                </a:solidFill>
                <a:latin typeface="Arial" charset="0"/>
              </a:rPr>
              <a:t>Presently:  (Still) highest energy  messengers detectable from our universe which:</a:t>
            </a:r>
          </a:p>
          <a:p>
            <a:pPr eaLnBrk="1" fontAlgn="base" hangingPunct="1">
              <a:spcBef>
                <a:spcPct val="0"/>
              </a:spcBef>
              <a:spcAft>
                <a:spcPct val="0"/>
              </a:spcAft>
              <a:buFontTx/>
              <a:buChar char="-"/>
            </a:pPr>
            <a:endParaRPr lang="en-GB" b="1" dirty="0" smtClean="0">
              <a:solidFill>
                <a:srgbClr val="000000"/>
              </a:solidFill>
              <a:latin typeface="Arial" charset="0"/>
            </a:endParaRPr>
          </a:p>
          <a:p>
            <a:pPr eaLnBrk="1" fontAlgn="base" hangingPunct="1">
              <a:spcBef>
                <a:spcPct val="0"/>
              </a:spcBef>
              <a:spcAft>
                <a:spcPct val="0"/>
              </a:spcAft>
            </a:pPr>
            <a:r>
              <a:rPr lang="en-GB" dirty="0" smtClean="0">
                <a:solidFill>
                  <a:srgbClr val="000000"/>
                </a:solidFill>
                <a:latin typeface="Arial" charset="0"/>
              </a:rPr>
              <a:t>     - Are stable particles</a:t>
            </a:r>
          </a:p>
          <a:p>
            <a:pPr eaLnBrk="1" fontAlgn="base" hangingPunct="1">
              <a:spcBef>
                <a:spcPct val="0"/>
              </a:spcBef>
              <a:spcAft>
                <a:spcPct val="0"/>
              </a:spcAft>
            </a:pPr>
            <a:endParaRPr lang="en-GB" dirty="0" smtClean="0">
              <a:solidFill>
                <a:srgbClr val="000000"/>
              </a:solidFill>
              <a:latin typeface="Arial" charset="0"/>
            </a:endParaRPr>
          </a:p>
          <a:p>
            <a:pPr eaLnBrk="1" fontAlgn="base" hangingPunct="1">
              <a:spcBef>
                <a:spcPct val="0"/>
              </a:spcBef>
              <a:spcAft>
                <a:spcPct val="0"/>
              </a:spcAft>
            </a:pPr>
            <a:r>
              <a:rPr lang="en-GB" dirty="0" smtClean="0">
                <a:solidFill>
                  <a:srgbClr val="000000"/>
                </a:solidFill>
                <a:latin typeface="Arial" charset="0"/>
              </a:rPr>
              <a:t>     - Interact enough to be “easily” detected</a:t>
            </a:r>
          </a:p>
          <a:p>
            <a:pPr eaLnBrk="1" fontAlgn="base" hangingPunct="1">
              <a:spcBef>
                <a:spcPct val="0"/>
              </a:spcBef>
              <a:spcAft>
                <a:spcPct val="0"/>
              </a:spcAft>
            </a:pPr>
            <a:endParaRPr lang="en-GB" dirty="0" smtClean="0">
              <a:solidFill>
                <a:srgbClr val="000000"/>
              </a:solidFill>
              <a:latin typeface="Arial" charset="0"/>
            </a:endParaRPr>
          </a:p>
          <a:p>
            <a:pPr eaLnBrk="1" fontAlgn="base" hangingPunct="1">
              <a:spcBef>
                <a:spcPct val="0"/>
              </a:spcBef>
              <a:spcAft>
                <a:spcPct val="0"/>
              </a:spcAft>
            </a:pPr>
            <a:r>
              <a:rPr lang="en-GB" dirty="0" smtClean="0">
                <a:solidFill>
                  <a:srgbClr val="000000"/>
                </a:solidFill>
                <a:latin typeface="Arial" charset="0"/>
              </a:rPr>
              <a:t>     - Are not deflected by cosmic magnetic fields</a:t>
            </a:r>
          </a:p>
          <a:p>
            <a:pPr eaLnBrk="1" fontAlgn="base" hangingPunct="1">
              <a:spcBef>
                <a:spcPct val="0"/>
              </a:spcBef>
              <a:spcAft>
                <a:spcPct val="0"/>
              </a:spcAft>
            </a:pPr>
            <a:endParaRPr lang="en-GB" dirty="0" smtClean="0">
              <a:solidFill>
                <a:srgbClr val="000000"/>
              </a:solidFill>
              <a:latin typeface="Arial" charset="0"/>
            </a:endParaRPr>
          </a:p>
          <a:p>
            <a:pPr eaLnBrk="1" fontAlgn="base" hangingPunct="1">
              <a:spcBef>
                <a:spcPct val="0"/>
              </a:spcBef>
              <a:spcAft>
                <a:spcPct val="0"/>
              </a:spcAft>
            </a:pPr>
            <a:r>
              <a:rPr lang="en-GB" dirty="0" smtClean="0">
                <a:solidFill>
                  <a:srgbClr val="000000"/>
                </a:solidFill>
                <a:latin typeface="Arial" charset="0"/>
              </a:rPr>
              <a:t>       =&gt; allow to pinpoint and identify the source</a:t>
            </a:r>
          </a:p>
          <a:p>
            <a:pPr eaLnBrk="1" fontAlgn="base" hangingPunct="1">
              <a:spcBef>
                <a:spcPct val="0"/>
              </a:spcBef>
              <a:spcAft>
                <a:spcPct val="0"/>
              </a:spcAft>
            </a:pPr>
            <a:endParaRPr lang="en-GB" dirty="0" smtClean="0">
              <a:solidFill>
                <a:srgbClr val="000000"/>
              </a:solidFill>
              <a:latin typeface="Arial" charset="0"/>
            </a:endParaRPr>
          </a:p>
        </p:txBody>
      </p:sp>
    </p:spTree>
    <p:extLst>
      <p:ext uri="{BB962C8B-B14F-4D97-AF65-F5344CB8AC3E}">
        <p14:creationId xmlns:p14="http://schemas.microsoft.com/office/powerpoint/2010/main" val="25454320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642938" y="2857500"/>
            <a:ext cx="7921625" cy="2492375"/>
          </a:xfrm>
          <a:prstGeom prst="rect">
            <a:avLst/>
          </a:prstGeom>
          <a:noFill/>
          <a:ln w="9525">
            <a:noFill/>
            <a:miter lim="800000"/>
            <a:headEnd/>
            <a:tailEnd/>
          </a:ln>
          <a:effectLst/>
        </p:spPr>
        <p:txBody>
          <a:bodyPr>
            <a:spAutoFit/>
          </a:bodyPr>
          <a:lstStyle/>
          <a:p>
            <a:pPr fontAlgn="base">
              <a:spcBef>
                <a:spcPct val="0"/>
              </a:spcBef>
              <a:spcAft>
                <a:spcPct val="0"/>
              </a:spcAft>
              <a:defRPr/>
            </a:pPr>
            <a:endParaRPr lang="en-GB" sz="2400" dirty="0">
              <a:solidFill>
                <a:srgbClr val="000000"/>
              </a:solidFill>
              <a:latin typeface="Symbol" pitchFamily="18" charset="2"/>
              <a:ea typeface="ＭＳ Ｐゴシック" charset="0"/>
            </a:endParaRPr>
          </a:p>
          <a:p>
            <a:pPr fontAlgn="base">
              <a:spcBef>
                <a:spcPct val="0"/>
              </a:spcBef>
              <a:spcAft>
                <a:spcPct val="0"/>
              </a:spcAft>
              <a:defRPr/>
            </a:pPr>
            <a:r>
              <a:rPr lang="en-GB" sz="2400" b="1" dirty="0">
                <a:solidFill>
                  <a:srgbClr val="000000"/>
                </a:solidFill>
                <a:latin typeface="Arial"/>
                <a:ea typeface="ＭＳ Ｐゴシック" charset="0"/>
              </a:rPr>
              <a:t>  </a:t>
            </a:r>
            <a:r>
              <a:rPr lang="en-GB" sz="2400" dirty="0">
                <a:solidFill>
                  <a:srgbClr val="000000"/>
                </a:solidFill>
                <a:latin typeface="Arial"/>
                <a:ea typeface="ＭＳ Ｐゴシック" charset="0"/>
              </a:rPr>
              <a:t>  =&gt; Highest energy open window for the observation of our universe</a:t>
            </a:r>
          </a:p>
          <a:p>
            <a:pPr fontAlgn="base">
              <a:spcBef>
                <a:spcPct val="0"/>
              </a:spcBef>
              <a:spcAft>
                <a:spcPct val="0"/>
              </a:spcAft>
              <a:defRPr/>
            </a:pPr>
            <a:r>
              <a:rPr lang="en-GB" sz="2400" dirty="0">
                <a:solidFill>
                  <a:srgbClr val="000000"/>
                </a:solidFill>
                <a:latin typeface="Arial"/>
                <a:ea typeface="ＭＳ Ｐゴシック" charset="0"/>
              </a:rPr>
              <a:t> </a:t>
            </a:r>
            <a:endParaRPr lang="en-GB" sz="4000" dirty="0">
              <a:solidFill>
                <a:srgbClr val="000000"/>
              </a:solidFill>
              <a:latin typeface="Arial"/>
              <a:ea typeface="ＭＳ Ｐゴシック" charset="0"/>
            </a:endParaRPr>
          </a:p>
          <a:p>
            <a:pPr fontAlgn="base">
              <a:spcBef>
                <a:spcPct val="0"/>
              </a:spcBef>
              <a:spcAft>
                <a:spcPct val="0"/>
              </a:spcAft>
              <a:defRPr/>
            </a:pPr>
            <a:r>
              <a:rPr lang="en-GB" sz="3600" dirty="0">
                <a:solidFill>
                  <a:srgbClr val="000000"/>
                </a:solidFill>
                <a:latin typeface="Arial"/>
                <a:ea typeface="ＭＳ Ｐゴシック" charset="0"/>
              </a:rPr>
              <a:t>VHE GAMMA-RAY  </a:t>
            </a:r>
            <a:r>
              <a:rPr lang="en-GB" sz="3600" u="sng" dirty="0">
                <a:solidFill>
                  <a:srgbClr val="000000"/>
                </a:solidFill>
                <a:latin typeface="Arial"/>
                <a:ea typeface="ＭＳ Ｐゴシック" charset="0"/>
              </a:rPr>
              <a:t>ASTRONOMY</a:t>
            </a:r>
          </a:p>
          <a:p>
            <a:pPr fontAlgn="base">
              <a:spcBef>
                <a:spcPct val="0"/>
              </a:spcBef>
              <a:spcAft>
                <a:spcPct val="0"/>
              </a:spcAft>
              <a:defRPr/>
            </a:pPr>
            <a:endParaRPr lang="en-GB" sz="2400" dirty="0">
              <a:solidFill>
                <a:srgbClr val="000000"/>
              </a:solidFill>
              <a:latin typeface="Symbol" pitchFamily="18" charset="2"/>
              <a:ea typeface="ＭＳ Ｐゴシック" charset="0"/>
            </a:endParaRPr>
          </a:p>
        </p:txBody>
      </p:sp>
      <p:sp>
        <p:nvSpPr>
          <p:cNvPr id="3" name="2 Rectángulo"/>
          <p:cNvSpPr/>
          <p:nvPr/>
        </p:nvSpPr>
        <p:spPr>
          <a:xfrm>
            <a:off x="1000125" y="1000125"/>
            <a:ext cx="7500938" cy="1323975"/>
          </a:xfrm>
          <a:prstGeom prst="rect">
            <a:avLst/>
          </a:prstGeom>
        </p:spPr>
        <p:txBody>
          <a:bodyPr>
            <a:spAutoFit/>
          </a:bodyPr>
          <a:lstStyle/>
          <a:p>
            <a:pPr fontAlgn="base">
              <a:spcBef>
                <a:spcPct val="0"/>
              </a:spcBef>
              <a:spcAft>
                <a:spcPct val="0"/>
              </a:spcAft>
              <a:defRPr/>
            </a:pPr>
            <a:r>
              <a:rPr lang="en-GB" sz="3200" dirty="0">
                <a:solidFill>
                  <a:srgbClr val="000000"/>
                </a:solidFill>
                <a:effectLst>
                  <a:outerShdw blurRad="38100" dist="38100" dir="2700000" algn="tl">
                    <a:srgbClr val="C0C0C0"/>
                  </a:outerShdw>
                </a:effectLst>
                <a:latin typeface="Arial"/>
                <a:ea typeface="ＭＳ Ｐゴシック" charset="0"/>
              </a:rPr>
              <a:t>VHE Cosmic Gamma rays:</a:t>
            </a:r>
            <a:r>
              <a:rPr lang="en-GB" sz="2400" dirty="0">
                <a:solidFill>
                  <a:srgbClr val="000000"/>
                </a:solidFill>
                <a:latin typeface="Arial"/>
                <a:ea typeface="ＭＳ Ｐゴシック" charset="0"/>
              </a:rPr>
              <a:t> </a:t>
            </a:r>
          </a:p>
          <a:p>
            <a:pPr fontAlgn="base">
              <a:spcBef>
                <a:spcPct val="0"/>
              </a:spcBef>
              <a:spcAft>
                <a:spcPct val="0"/>
              </a:spcAft>
              <a:defRPr/>
            </a:pPr>
            <a:r>
              <a:rPr lang="en-GB" sz="2400" dirty="0">
                <a:solidFill>
                  <a:srgbClr val="FF3300"/>
                </a:solidFill>
                <a:latin typeface="Arial"/>
                <a:ea typeface="ＭＳ Ｐゴシック" charset="0"/>
              </a:rPr>
              <a:t>highest energy electromagnetic radiation from our Universe</a:t>
            </a:r>
          </a:p>
        </p:txBody>
      </p:sp>
    </p:spTree>
    <p:extLst>
      <p:ext uri="{BB962C8B-B14F-4D97-AF65-F5344CB8AC3E}">
        <p14:creationId xmlns:p14="http://schemas.microsoft.com/office/powerpoint/2010/main" val="36330192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810000" y="0"/>
            <a:ext cx="5334000" cy="3505200"/>
          </a:xfrm>
          <a:noFill/>
        </p:spPr>
      </p:pic>
      <p:pic>
        <p:nvPicPr>
          <p:cNvPr id="35843" name="Picture 3" descr="gamma1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3429000"/>
            <a:ext cx="5334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250825" y="620713"/>
            <a:ext cx="1527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fontAlgn="base" hangingPunct="1">
              <a:spcBef>
                <a:spcPct val="0"/>
              </a:spcBef>
              <a:spcAft>
                <a:spcPct val="0"/>
              </a:spcAft>
            </a:pPr>
            <a:r>
              <a:rPr lang="es-ES" sz="3600" smtClean="0">
                <a:solidFill>
                  <a:srgbClr val="000000"/>
                </a:solidFill>
                <a:latin typeface="Tahoma" charset="0"/>
              </a:rPr>
              <a:t>Origen</a:t>
            </a:r>
          </a:p>
        </p:txBody>
      </p:sp>
      <p:sp>
        <p:nvSpPr>
          <p:cNvPr id="35845" name="Text Box 5"/>
          <p:cNvSpPr txBox="1">
            <a:spLocks noChangeArrowheads="1"/>
          </p:cNvSpPr>
          <p:nvPr/>
        </p:nvSpPr>
        <p:spPr bwMode="auto">
          <a:xfrm>
            <a:off x="0" y="4149725"/>
            <a:ext cx="37607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fontAlgn="base" hangingPunct="1">
              <a:spcBef>
                <a:spcPct val="0"/>
              </a:spcBef>
              <a:spcAft>
                <a:spcPct val="0"/>
              </a:spcAft>
            </a:pPr>
            <a:r>
              <a:rPr lang="es-ES" sz="3200" smtClean="0">
                <a:solidFill>
                  <a:srgbClr val="FFFFFF"/>
                </a:solidFill>
                <a:latin typeface="Tahoma" charset="0"/>
              </a:rPr>
              <a:t>Propagation Studies</a:t>
            </a:r>
          </a:p>
        </p:txBody>
      </p:sp>
      <p:sp>
        <p:nvSpPr>
          <p:cNvPr id="35846" name="Text Box 6"/>
          <p:cNvSpPr txBox="1">
            <a:spLocks noChangeArrowheads="1"/>
          </p:cNvSpPr>
          <p:nvPr/>
        </p:nvSpPr>
        <p:spPr bwMode="auto">
          <a:xfrm>
            <a:off x="323850" y="981075"/>
            <a:ext cx="28384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fontAlgn="base" hangingPunct="1">
              <a:spcBef>
                <a:spcPct val="0"/>
              </a:spcBef>
              <a:spcAft>
                <a:spcPct val="0"/>
              </a:spcAft>
            </a:pPr>
            <a:r>
              <a:rPr lang="en-GB" sz="3200" smtClean="0">
                <a:solidFill>
                  <a:srgbClr val="FFFFFF"/>
                </a:solidFill>
                <a:latin typeface="Tahoma" charset="0"/>
              </a:rPr>
              <a:t>Source Studies</a:t>
            </a:r>
          </a:p>
        </p:txBody>
      </p:sp>
    </p:spTree>
    <p:extLst>
      <p:ext uri="{BB962C8B-B14F-4D97-AF65-F5344CB8AC3E}">
        <p14:creationId xmlns:p14="http://schemas.microsoft.com/office/powerpoint/2010/main" val="15919293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
      <a:dk1>
        <a:srgbClr val="808080"/>
      </a:dk1>
      <a:lt1>
        <a:srgbClr val="FFFFFF"/>
      </a:lt1>
      <a:dk2>
        <a:srgbClr val="336699"/>
      </a:dk2>
      <a:lt2>
        <a:srgbClr val="FFCC00"/>
      </a:lt2>
      <a:accent1>
        <a:srgbClr val="FFFF00"/>
      </a:accent1>
      <a:accent2>
        <a:srgbClr val="00FF00"/>
      </a:accent2>
      <a:accent3>
        <a:srgbClr val="ADB8CA"/>
      </a:accent3>
      <a:accent4>
        <a:srgbClr val="DADADA"/>
      </a:accent4>
      <a:accent5>
        <a:srgbClr val="FFFFAA"/>
      </a:accent5>
      <a:accent6>
        <a:srgbClr val="00E700"/>
      </a:accent6>
      <a:hlink>
        <a:srgbClr val="CCCCFF"/>
      </a:hlink>
      <a:folHlink>
        <a:srgbClr val="B2B2B2"/>
      </a:folHlink>
    </a:clrScheme>
    <a:fontScheme name="1_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Default Design">
  <a:themeElements>
    <a:clrScheme name="">
      <a:dk1>
        <a:srgbClr val="000000"/>
      </a:dk1>
      <a:lt1>
        <a:srgbClr val="CCECFF"/>
      </a:lt1>
      <a:dk2>
        <a:srgbClr val="000000"/>
      </a:dk2>
      <a:lt2>
        <a:srgbClr val="333333"/>
      </a:lt2>
      <a:accent1>
        <a:srgbClr val="00CC99"/>
      </a:accent1>
      <a:accent2>
        <a:srgbClr val="3333CC"/>
      </a:accent2>
      <a:accent3>
        <a:srgbClr val="E2F4FF"/>
      </a:accent3>
      <a:accent4>
        <a:srgbClr val="000000"/>
      </a:accent4>
      <a:accent5>
        <a:srgbClr val="AAE2CA"/>
      </a:accent5>
      <a:accent6>
        <a:srgbClr val="2D2DB9"/>
      </a:accent6>
      <a:hlink>
        <a:srgbClr val="CCCCFF"/>
      </a:hlink>
      <a:folHlink>
        <a:srgbClr val="B2B2B2"/>
      </a:folHlink>
    </a:clrScheme>
    <a:fontScheme name="3_Default Design">
      <a:majorFont>
        <a:latin typeface="Textile"/>
        <a:ea typeface=""/>
        <a:cs typeface=""/>
      </a:majorFont>
      <a:minorFont>
        <a:latin typeface="Textil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398</TotalTime>
  <Words>3094</Words>
  <Application>Microsoft Macintosh PowerPoint</Application>
  <PresentationFormat>On-screen Show (4:3)</PresentationFormat>
  <Paragraphs>588</Paragraphs>
  <Slides>66</Slides>
  <Notes>20</Notes>
  <HiddenSlides>8</HiddenSlides>
  <MMClips>0</MMClips>
  <ScaleCrop>false</ScaleCrop>
  <HeadingPairs>
    <vt:vector size="4" baseType="variant">
      <vt:variant>
        <vt:lpstr>Theme</vt:lpstr>
      </vt:variant>
      <vt:variant>
        <vt:i4>6</vt:i4>
      </vt:variant>
      <vt:variant>
        <vt:lpstr>Slide Titles</vt:lpstr>
      </vt:variant>
      <vt:variant>
        <vt:i4>66</vt:i4>
      </vt:variant>
    </vt:vector>
  </HeadingPairs>
  <TitlesOfParts>
    <vt:vector size="72" baseType="lpstr">
      <vt:lpstr>Office Theme</vt:lpstr>
      <vt:lpstr>1_Diseño predeterminado</vt:lpstr>
      <vt:lpstr>1_Default Design</vt:lpstr>
      <vt:lpstr>Tema de Office</vt:lpstr>
      <vt:lpstr>3_Default Design</vt:lpstr>
      <vt:lpstr>Default Design</vt:lpstr>
      <vt:lpstr>PowerPoint Presentation</vt:lpstr>
      <vt:lpstr>Outline</vt:lpstr>
      <vt:lpstr>1) INTRODUCTION</vt:lpstr>
      <vt:lpstr>PowerPoint Presentation</vt:lpstr>
      <vt:lpstr>2) BASICS ON VHE GAMMA RAY PHYSICS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Study the propagation in the cosmic medium</vt:lpstr>
      <vt:lpstr>PowerPoint Presentation</vt:lpstr>
      <vt:lpstr>PowerPoint Presentation</vt:lpstr>
      <vt:lpstr>PowerPoint Presentation</vt:lpstr>
      <vt:lpstr> The VHE g-ray Physics Program</vt:lpstr>
      <vt:lpstr>PowerPoint Presentation</vt:lpstr>
      <vt:lpstr>3) VHE GAMMA OBSERVATORIES</vt:lpstr>
      <vt:lpstr>PowerPoint Presentation</vt:lpstr>
      <vt:lpstr>PowerPoint Presentation</vt:lpstr>
      <vt:lpstr>PowerPoint Presentation</vt:lpstr>
      <vt:lpstr>PowerPoint Presentation</vt:lpstr>
      <vt:lpstr>PowerPoint Presentation</vt:lpstr>
      <vt:lpstr>PowerPoint Presentation</vt:lpstr>
      <vt:lpstr>Detection of TeV gamma rays   using Cherenkov telescopes</vt:lpstr>
      <vt:lpstr>PowerPoint Presentation</vt:lpstr>
      <vt:lpstr>IACT Detection principle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answer is CTA !!! </vt:lpstr>
      <vt:lpstr>IACTs are pointing instruments</vt:lpstr>
      <vt:lpstr>PowerPoint Presentation</vt:lpstr>
      <vt:lpstr>IACTs are pointing instruments</vt:lpstr>
      <vt:lpstr>IACTs are pointing instruments</vt:lpstr>
      <vt:lpstr>PowerPoint Presentation</vt:lpstr>
      <vt:lpstr>PowerPoint Presentation</vt:lpstr>
      <vt:lpstr>PowerPoint Presentation</vt:lpstr>
      <vt:lpstr>PowerPoint Presentation</vt:lpstr>
      <vt:lpstr>PowerPoint Presentation</vt:lpstr>
      <vt:lpstr>Fermi versus GAMMA-400</vt:lpstr>
      <vt:lpstr>Science Goals: Dark Matter</vt:lpstr>
      <vt:lpstr>Science Goals:  Gamma-Ray Astronomy</vt:lpstr>
      <vt:lpstr>Science Goals:  Cosmic-Ray Nuclei</vt:lpstr>
      <vt:lpstr>In summary:</vt:lpstr>
      <vt:lpstr>… a Spanish participation in GAMMA-400 ? </vt:lpstr>
      <vt:lpstr>A bit of history (1/2):</vt:lpstr>
      <vt:lpstr>A bit of history (2/2):</vt:lpstr>
      <vt:lpstr>Answer to our first joining request.</vt:lpstr>
      <vt:lpstr>What may be the gain for the spanish VHE Gamma Ray community ?</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Manuel Martinez Rodriguez</cp:lastModifiedBy>
  <cp:revision>55</cp:revision>
  <cp:lastPrinted>2015-03-18T08:08:58Z</cp:lastPrinted>
  <dcterms:created xsi:type="dcterms:W3CDTF">2006-08-16T00:00:00Z</dcterms:created>
  <dcterms:modified xsi:type="dcterms:W3CDTF">2015-03-22T06:40:34Z</dcterms:modified>
</cp:coreProperties>
</file>