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367" r:id="rId6"/>
    <p:sldId id="507" r:id="rId7"/>
    <p:sldId id="508" r:id="rId8"/>
    <p:sldId id="510" r:id="rId9"/>
    <p:sldId id="511" r:id="rId10"/>
    <p:sldId id="533" r:id="rId11"/>
    <p:sldId id="534" r:id="rId12"/>
    <p:sldId id="462" r:id="rId13"/>
    <p:sldId id="509" r:id="rId14"/>
    <p:sldId id="521" r:id="rId15"/>
    <p:sldId id="471" r:id="rId16"/>
    <p:sldId id="541" r:id="rId17"/>
    <p:sldId id="542" r:id="rId18"/>
    <p:sldId id="522" r:id="rId19"/>
    <p:sldId id="523" r:id="rId20"/>
    <p:sldId id="537" r:id="rId21"/>
    <p:sldId id="538" r:id="rId22"/>
    <p:sldId id="539" r:id="rId23"/>
    <p:sldId id="540" r:id="rId24"/>
    <p:sldId id="437" r:id="rId25"/>
    <p:sldId id="543" r:id="rId26"/>
    <p:sldId id="544" r:id="rId27"/>
    <p:sldId id="513" r:id="rId28"/>
    <p:sldId id="518" r:id="rId29"/>
    <p:sldId id="519" r:id="rId30"/>
    <p:sldId id="514" r:id="rId31"/>
    <p:sldId id="520" r:id="rId32"/>
    <p:sldId id="552" r:id="rId33"/>
    <p:sldId id="553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15" r:id="rId42"/>
    <p:sldId id="531" r:id="rId43"/>
    <p:sldId id="389" r:id="rId44"/>
    <p:sldId id="554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4D4D4D"/>
    <a:srgbClr val="FF3399"/>
    <a:srgbClr val="0014FF"/>
    <a:srgbClr val="CC0000"/>
    <a:srgbClr val="DA5B46"/>
    <a:srgbClr val="77777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57" autoAdjust="0"/>
  </p:normalViewPr>
  <p:slideViewPr>
    <p:cSldViewPr>
      <p:cViewPr varScale="1">
        <p:scale>
          <a:sx n="62" d="100"/>
          <a:sy n="62" d="100"/>
        </p:scale>
        <p:origin x="-6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3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68B10-015B-46EF-A8C8-CAA07F9F1BE4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2562-BCC9-4FFE-99DC-EA9DC94A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1831-06E8-485C-94C8-26942C66A0F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E282-3A55-4B15-BBA0-EE77DF005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114800" y="635508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9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8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3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136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9163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7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8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38160" y="6355080"/>
            <a:ext cx="990600" cy="34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548D62-6B76-4981-9750-05897AB5394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810" y="914400"/>
            <a:ext cx="6477000" cy="997548"/>
          </a:xfrm>
        </p:spPr>
        <p:txBody>
          <a:bodyPr/>
          <a:lstStyle/>
          <a:p>
            <a:r>
              <a:rPr lang="en-US" dirty="0" smtClean="0"/>
              <a:t>CT10, CT14 parton distributions and beyond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8756" y="40943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Parton distributions for the LHC, </a:t>
            </a:r>
            <a:r>
              <a:rPr lang="en-US" dirty="0" err="1" smtClean="0"/>
              <a:t>Benasque</a:t>
            </a:r>
            <a:r>
              <a:rPr lang="en-US" dirty="0" smtClean="0"/>
              <a:t>, 2015-02-16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4290" y="4114800"/>
            <a:ext cx="7010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  Pavel </a:t>
            </a:r>
            <a:r>
              <a:rPr lang="en-US" sz="2400" dirty="0"/>
              <a:t>Nadolsky </a:t>
            </a:r>
          </a:p>
          <a:p>
            <a:r>
              <a:rPr lang="en-US" sz="2400" dirty="0" smtClean="0"/>
              <a:t>          Southern </a:t>
            </a:r>
            <a:r>
              <a:rPr lang="en-US" sz="2400" dirty="0"/>
              <a:t>Methodist </a:t>
            </a:r>
            <a:r>
              <a:rPr lang="en-US" sz="2400" dirty="0" smtClean="0"/>
              <a:t>University</a:t>
            </a:r>
          </a:p>
          <a:p>
            <a:endParaRPr lang="en-US" sz="800" dirty="0" smtClean="0"/>
          </a:p>
          <a:p>
            <a:endParaRPr lang="en-US" sz="2000" dirty="0" smtClean="0"/>
          </a:p>
          <a:p>
            <a:r>
              <a:rPr lang="en-US" sz="2000" dirty="0" smtClean="0"/>
              <a:t>On behalf of CTEQ-TEA group</a:t>
            </a:r>
            <a:endParaRPr lang="en-US" sz="2000" dirty="0"/>
          </a:p>
          <a:p>
            <a:r>
              <a:rPr lang="en-US" sz="2000" dirty="0"/>
              <a:t>S. </a:t>
            </a:r>
            <a:r>
              <a:rPr lang="en-US" sz="2000" dirty="0" err="1"/>
              <a:t>Dulat</a:t>
            </a:r>
            <a:r>
              <a:rPr lang="en-US" sz="2000" dirty="0"/>
              <a:t>, </a:t>
            </a:r>
            <a:r>
              <a:rPr lang="en-US" sz="2000" dirty="0" smtClean="0"/>
              <a:t>J</a:t>
            </a:r>
            <a:r>
              <a:rPr lang="en-US" sz="2000" dirty="0"/>
              <a:t>. Gao, M. Guzzi, </a:t>
            </a:r>
            <a:r>
              <a:rPr lang="en-US" sz="2000" dirty="0" smtClean="0"/>
              <a:t>T</a:t>
            </a:r>
            <a:r>
              <a:rPr lang="en-US" sz="2000" dirty="0"/>
              <a:t>.-J. </a:t>
            </a:r>
            <a:r>
              <a:rPr lang="en-US" sz="2000" dirty="0" err="1"/>
              <a:t>Hou</a:t>
            </a:r>
            <a:r>
              <a:rPr lang="en-US" sz="2000" dirty="0"/>
              <a:t>, J. Huston, </a:t>
            </a:r>
            <a:endParaRPr lang="en-US" sz="2000" dirty="0" smtClean="0"/>
          </a:p>
          <a:p>
            <a:r>
              <a:rPr lang="en-US" sz="2000" dirty="0" smtClean="0"/>
              <a:t>J</a:t>
            </a:r>
            <a:r>
              <a:rPr lang="en-US" sz="2000" dirty="0"/>
              <a:t>. </a:t>
            </a:r>
            <a:r>
              <a:rPr lang="en-US" sz="2000" dirty="0" err="1"/>
              <a:t>Pumplin</a:t>
            </a:r>
            <a:r>
              <a:rPr lang="en-US" sz="2000" dirty="0"/>
              <a:t>, C. Schmidt, D. Stump, C. -P. Yuan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77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0"/>
                <a:ext cx="7696199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𝑝𝑡</m:t>
                        </m:r>
                      </m:sub>
                    </m:sSub>
                  </m:oMath>
                </a14:m>
                <a:r>
                  <a:rPr lang="en-US" sz="2400" dirty="0" smtClean="0"/>
                  <a:t> from a candidate CT14 fit</a:t>
                </a:r>
                <a:endParaRPr lang="en-US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0"/>
                <a:ext cx="7696199" cy="762000"/>
              </a:xfrm>
              <a:blipFill rotWithShape="1">
                <a:blip r:embed="rId3"/>
                <a:stretch>
                  <a:fillRect l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8" y="685800"/>
            <a:ext cx="441012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8810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678" y="5715000"/>
            <a:ext cx="8296322" cy="923330"/>
          </a:xfrm>
          <a:prstGeom prst="rect">
            <a:avLst/>
          </a:prstGeom>
          <a:solidFill>
            <a:srgbClr val="29292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Indications of some tensions between W asymmetry measurements at D0, ATLAS, CMS (to be confirmed). Perhaps, reflecting high statistical precision of the W </a:t>
            </a:r>
            <a:r>
              <a:rPr lang="en-US" dirty="0" err="1" smtClean="0"/>
              <a:t>asy</a:t>
            </a:r>
            <a:r>
              <a:rPr lang="en-US" dirty="0" smtClean="0"/>
              <a:t> data or subtleties in flavor composition.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1" y="224135"/>
            <a:ext cx="21355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PRELIMINARY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193675"/>
            <a:ext cx="8133788" cy="603250"/>
          </a:xfrm>
        </p:spPr>
        <p:txBody>
          <a:bodyPr/>
          <a:lstStyle/>
          <a:p>
            <a:r>
              <a:rPr lang="en-US" dirty="0" smtClean="0"/>
              <a:t>CT14: new parametrization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914400"/>
                <a:ext cx="8382000" cy="5624298"/>
              </a:xfrm>
              <a:solidFill>
                <a:schemeClr val="tx1"/>
              </a:solidFill>
            </p:spPr>
            <p:txBody>
              <a:bodyPr/>
              <a:lstStyle/>
              <a:p>
                <a:r>
                  <a:rPr lang="en-US" sz="1600" dirty="0" smtClean="0">
                    <a:solidFill>
                      <a:srgbClr val="292929"/>
                    </a:solidFill>
                  </a:rPr>
                  <a:t>CT14 relaxes restrictions on several PDF combinations that were enforced in CT10. [These combinations were not constrained by the pre-LHC data.]</a:t>
                </a:r>
              </a:p>
              <a:p>
                <a:pPr marL="685800" lvl="1"/>
                <a:r>
                  <a:rPr lang="en-US" sz="1600" dirty="0" smtClean="0">
                    <a:solidFill>
                      <a:srgbClr val="292929"/>
                    </a:solidFill>
                  </a:rPr>
                  <a:t>The assumptions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dirty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1600" b="0" i="1" dirty="0" smtClean="0">
                        <a:solidFill>
                          <a:srgbClr val="292929"/>
                        </a:solidFill>
                        <a:latin typeface="Cambria Math"/>
                      </a:rPr>
                      <m:t>→1</m:t>
                    </m:r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rgbClr val="292929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rgbClr val="292929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solidFill>
                          <a:srgbClr val="292929"/>
                        </a:solidFill>
                        <a:latin typeface="Cambria Math"/>
                      </a:rPr>
                      <m:t>≈−</m:t>
                    </m:r>
                    <m:f>
                      <m:fPr>
                        <m:ctrlP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 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 are relaxed once LHC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𝑊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/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 data are included</a:t>
                </a:r>
              </a:p>
              <a:p>
                <a:pPr marL="685800" lvl="1"/>
                <a:r>
                  <a:rPr lang="en-US" sz="1600" dirty="0" smtClean="0">
                    <a:solidFill>
                      <a:srgbClr val="292929"/>
                    </a:solidFill>
                  </a:rPr>
                  <a:t>CT14 parametrization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𝑄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 includes extra parameters</a:t>
                </a:r>
              </a:p>
              <a:p>
                <a:r>
                  <a:rPr lang="en-US" sz="1600" dirty="0" smtClean="0">
                    <a:solidFill>
                      <a:srgbClr val="292929"/>
                    </a:solidFill>
                  </a:rPr>
                  <a:t>Candidate CT14 fits have 30-35 free parameters</a:t>
                </a:r>
              </a:p>
              <a:p>
                <a:r>
                  <a:rPr lang="en-US" sz="1600" b="0" dirty="0" smtClean="0">
                    <a:solidFill>
                      <a:srgbClr val="292929"/>
                    </a:solidFill>
                  </a:rPr>
                  <a:t>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A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x</m:t>
                    </m:r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0" dirty="0" smtClean="0">
                  <a:solidFill>
                    <a:srgbClr val="292929"/>
                  </a:solidFill>
                </a:endParaRPr>
              </a:p>
              <a:p>
                <a:r>
                  <a:rPr lang="en-US" sz="1600" b="0" dirty="0" smtClean="0">
                    <a:solidFill>
                      <a:srgbClr val="292929"/>
                    </a:solidFill>
                  </a:rPr>
                  <a:t>CT10 assumed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1600" b="0" i="1" dirty="0" smtClean="0">
                  <a:solidFill>
                    <a:srgbClr val="292929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292929"/>
                    </a:solidFill>
                  </a:rPr>
                  <a:t>exponential form conveniently enforces positive definite behavior </a:t>
                </a:r>
              </a:p>
              <a:p>
                <a:pPr lvl="1"/>
                <a:r>
                  <a:rPr lang="en-US" sz="1600" dirty="0">
                    <a:solidFill>
                      <a:srgbClr val="292929"/>
                    </a:solidFill>
                  </a:rPr>
                  <a:t>but power law behaviors from a</a:t>
                </a:r>
                <a:r>
                  <a:rPr lang="en-US" sz="1600" baseline="-25000" dirty="0">
                    <a:solidFill>
                      <a:srgbClr val="292929"/>
                    </a:solidFill>
                  </a:rPr>
                  <a:t>1</a:t>
                </a:r>
                <a:r>
                  <a:rPr lang="en-US" sz="1600" dirty="0">
                    <a:solidFill>
                      <a:srgbClr val="292929"/>
                    </a:solidFill>
                  </a:rPr>
                  <a:t> and a</a:t>
                </a:r>
                <a:r>
                  <a:rPr lang="en-US" sz="1600" baseline="-25000" dirty="0">
                    <a:solidFill>
                      <a:srgbClr val="292929"/>
                    </a:solidFill>
                  </a:rPr>
                  <a:t>2</a:t>
                </a:r>
                <a:r>
                  <a:rPr lang="en-US" sz="1600" dirty="0">
                    <a:solidFill>
                      <a:srgbClr val="292929"/>
                    </a:solidFill>
                  </a:rPr>
                  <a:t> may not dominate</a:t>
                </a:r>
              </a:p>
              <a:p>
                <a:r>
                  <a:rPr lang="en-US" sz="1600" b="0" dirty="0" smtClean="0">
                    <a:solidFill>
                      <a:srgbClr val="292929"/>
                    </a:solidFill>
                  </a:rPr>
                  <a:t>In CT14,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600" b="0" dirty="0" smtClean="0">
                    <a:solidFill>
                      <a:srgbClr val="292929"/>
                    </a:solidFill>
                  </a:rPr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x</m:t>
                    </m:r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0" dirty="0" smtClean="0">
                    <a:solidFill>
                      <a:srgbClr val="292929"/>
                    </a:solidFill>
                  </a:rPr>
                  <a:t>  is a smooth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z</m:t>
                    </m:r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=1−1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rad>
                          </m:e>
                        </m:d>
                      </m:e>
                      <m:sub/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dirty="0" smtClean="0">
                    <a:solidFill>
                      <a:srgbClr val="292929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292929"/>
                    </a:solidFill>
                  </a:rPr>
                  <a:t>preserves </a:t>
                </a:r>
                <a:r>
                  <a:rPr lang="en-US" sz="1600" dirty="0">
                    <a:solidFill>
                      <a:srgbClr val="292929"/>
                    </a:solidFill>
                  </a:rPr>
                  <a:t>desired Regge-like behavior at low x and high </a:t>
                </a:r>
                <a:r>
                  <a:rPr lang="en-US" sz="1600" dirty="0" smtClean="0">
                    <a:solidFill>
                      <a:srgbClr val="292929"/>
                    </a:solidFill>
                  </a:rPr>
                  <a:t>x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&gt;0)</a:t>
                </a:r>
                <a:endParaRPr lang="en-US" sz="1600" dirty="0">
                  <a:solidFill>
                    <a:srgbClr val="292929"/>
                  </a:solidFill>
                </a:endParaRPr>
              </a:p>
              <a:p>
                <a:r>
                  <a:rPr lang="en-US" sz="1600" dirty="0" smtClean="0">
                    <a:solidFill>
                      <a:srgbClr val="292929"/>
                    </a:solidFill>
                  </a:rPr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𝑧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292929"/>
                    </a:solidFill>
                  </a:rPr>
                  <a:t> as a linear combination of Bernstein polynomials:</a:t>
                </a:r>
              </a:p>
              <a:p>
                <a:pPr marL="0" indent="0">
                  <a:buNone/>
                </a:pPr>
                <a:endParaRPr lang="en-US" sz="1600" dirty="0" smtClean="0">
                  <a:solidFill>
                    <a:srgbClr val="29292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, 4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, 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 ,4</m:t>
                      </m:r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200" dirty="0" smtClean="0">
                  <a:solidFill>
                    <a:srgbClr val="292929"/>
                  </a:solidFill>
                </a:endParaRPr>
              </a:p>
              <a:p>
                <a:pPr marL="0" indent="0">
                  <a:buNone/>
                </a:pPr>
                <a:endParaRPr lang="en-US" sz="1200" dirty="0" smtClean="0">
                  <a:solidFill>
                    <a:srgbClr val="292929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292929"/>
                    </a:solidFill>
                  </a:rPr>
                  <a:t>e</a:t>
                </a:r>
                <a:r>
                  <a:rPr lang="en-US" sz="1600" dirty="0" smtClean="0">
                    <a:solidFill>
                      <a:srgbClr val="292929"/>
                    </a:solidFill>
                  </a:rPr>
                  <a:t>ach basis polynomial has a single peak, with peaks at different values of z; reduces correlations among parameters</a:t>
                </a:r>
                <a:endParaRPr lang="en-US" sz="1600" dirty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382000" cy="5624298"/>
              </a:xfrm>
              <a:blipFill rotWithShape="1">
                <a:blip r:embed="rId2"/>
                <a:stretch>
                  <a:fillRect l="-291" t="-325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" y="76200"/>
            <a:ext cx="9100007" cy="673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" y="28575"/>
            <a:ext cx="908724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2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7200" y="990600"/>
            <a:ext cx="8305800" cy="403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735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1641"/>
            <a:ext cx="5105400" cy="3796518"/>
          </a:xfrm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867400" y="3276600"/>
            <a:ext cx="335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 smtClean="0">
                <a:solidFill>
                  <a:schemeClr val="accent2"/>
                </a:solidFill>
              </a:rPr>
              <a:t>Blue: CTEQ6.6 NLO</a:t>
            </a:r>
          </a:p>
          <a:p>
            <a:r>
              <a:rPr lang="en-US" sz="1800" b="1" kern="0" dirty="0" smtClean="0">
                <a:solidFill>
                  <a:srgbClr val="00B050"/>
                </a:solidFill>
              </a:rPr>
              <a:t>Green: CJ 12 NLO</a:t>
            </a:r>
          </a:p>
          <a:p>
            <a:pPr marL="0" indent="0">
              <a:buFontTx/>
              <a:buNone/>
            </a:pPr>
            <a:r>
              <a:rPr lang="en-US" sz="1800" kern="0" dirty="0" smtClean="0">
                <a:solidFill>
                  <a:srgbClr val="00B050"/>
                </a:solidFill>
              </a:rPr>
              <a:t>(Owens et al., 1212.1702)</a:t>
            </a: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7200" y="990600"/>
            <a:ext cx="8305800" cy="403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735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11641"/>
            <a:ext cx="5105398" cy="37965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Down Arrow Callout 2"/>
              <p:cNvSpPr/>
              <p:nvPr/>
            </p:nvSpPr>
            <p:spPr bwMode="auto">
              <a:xfrm>
                <a:off x="1876425" y="2163038"/>
                <a:ext cx="1600200" cy="1066800"/>
              </a:xfrm>
              <a:prstGeom prst="downArrowCallou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entury Gothic" pitchFamily="34" charset="0"/>
                  </a:rPr>
                  <a:t>D0</a:t>
                </a:r>
                <a:r>
                  <a:rPr lang="en-US" dirty="0"/>
                  <a:t> </a:t>
                </a:r>
                <a:r>
                  <a:rPr lang="en-US" dirty="0" smtClean="0"/>
                  <a:t>W lepton </a:t>
                </a:r>
                <a:r>
                  <a:rPr lang="en-US" dirty="0" err="1" smtClean="0"/>
                  <a:t>asy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0.7 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" name="Down Arrow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6425" y="2163038"/>
                <a:ext cx="1600200" cy="1066800"/>
              </a:xfrm>
              <a:prstGeom prst="downArrowCallou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3276600"/>
            <a:ext cx="3352800" cy="1371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Blue: CT10 NNLO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Green: CJ 12 NLO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(Owens et al., 1212.1702)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19800" y="1485037"/>
                <a:ext cx="2514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92929"/>
                    </a:solidFill>
                  </a:rPr>
                  <a:t>D0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0.7 </m:t>
                    </m:r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292929"/>
                    </a:solidFill>
                  </a:rPr>
                  <a:t>W lepton asymmetry (in CT10) is </a:t>
                </a:r>
                <a:r>
                  <a:rPr lang="en-US" dirty="0" smtClean="0">
                    <a:solidFill>
                      <a:srgbClr val="292929"/>
                    </a:solidFill>
                  </a:rPr>
                  <a:t>superseded </a:t>
                </a:r>
                <a:r>
                  <a:rPr lang="en-US" dirty="0" smtClean="0">
                    <a:solidFill>
                      <a:srgbClr val="292929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9.7 </m:t>
                    </m:r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292929"/>
                    </a:solidFill>
                  </a:rPr>
                  <a:t> data, </a:t>
                </a:r>
                <a:r>
                  <a:rPr lang="en-US" dirty="0" smtClean="0">
                    <a:solidFill>
                      <a:srgbClr val="292929"/>
                    </a:solidFill>
                  </a:rPr>
                  <a:t>which </a:t>
                </a:r>
                <a:r>
                  <a:rPr lang="en-US" dirty="0" smtClean="0">
                    <a:solidFill>
                      <a:srgbClr val="292929"/>
                    </a:solidFill>
                  </a:rPr>
                  <a:t>prefers </a:t>
                </a:r>
                <a:r>
                  <a:rPr lang="en-US" dirty="0" smtClean="0">
                    <a:solidFill>
                      <a:srgbClr val="292929"/>
                    </a:solidFill>
                  </a:rPr>
                  <a:t>a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292929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292929"/>
                    </a:solidFill>
                  </a:rPr>
                  <a:t>  shape</a:t>
                </a:r>
                <a:endParaRPr lang="en-US" dirty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485037"/>
                <a:ext cx="2514600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2184" t="-1742" r="-364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 flipV="1">
            <a:off x="4114800" y="1676400"/>
            <a:ext cx="0" cy="2705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133850" y="196215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7200" y="1066800"/>
            <a:ext cx="8305800" cy="403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735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11641"/>
            <a:ext cx="5105398" cy="37965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3276600"/>
            <a:ext cx="3352800" cy="1371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Blue: CT10 NNLO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Green: CJ 12 NLO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(Owens et al., 1212.1702)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own Arrow Callout 2"/>
              <p:cNvSpPr/>
              <p:nvPr/>
            </p:nvSpPr>
            <p:spPr bwMode="auto">
              <a:xfrm>
                <a:off x="1905000" y="2171700"/>
                <a:ext cx="1600200" cy="1104900"/>
              </a:xfrm>
              <a:prstGeom prst="downArrowCallou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entury Gothic" pitchFamily="34" charset="0"/>
                  </a:rPr>
                  <a:t>D0</a:t>
                </a:r>
                <a:r>
                  <a:rPr lang="en-US" dirty="0"/>
                  <a:t> </a:t>
                </a:r>
                <a:r>
                  <a:rPr lang="en-US" dirty="0" smtClean="0"/>
                  <a:t>W lepton </a:t>
                </a:r>
                <a:r>
                  <a:rPr lang="en-US" dirty="0" err="1" smtClean="0"/>
                  <a:t>asy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" name="Down Arrow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171700"/>
                <a:ext cx="1600200" cy="1104900"/>
              </a:xfrm>
              <a:prstGeom prst="downArrowCallou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Callout 5"/>
          <p:cNvSpPr/>
          <p:nvPr/>
        </p:nvSpPr>
        <p:spPr bwMode="auto">
          <a:xfrm>
            <a:off x="5105400" y="2331482"/>
            <a:ext cx="2209800" cy="381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19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</a:rPr>
              <a:t>Parametrization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3850" y="196215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data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114800" y="1676400"/>
            <a:ext cx="0" cy="2705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40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7200" y="990600"/>
            <a:ext cx="8305800" cy="403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735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11641"/>
            <a:ext cx="5105396" cy="3796516"/>
          </a:xfr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3276600"/>
            <a:ext cx="3352800" cy="13716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Blue: CT14 </a:t>
            </a:r>
            <a:r>
              <a:rPr lang="en-US" sz="1800" b="1" dirty="0" smtClean="0">
                <a:solidFill>
                  <a:srgbClr val="002060"/>
                </a:solidFill>
              </a:rPr>
              <a:t>NNLO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candidate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Green: CJ 12 NLO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(Owens et al., 1212.1702)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7200" y="990600"/>
            <a:ext cx="8305800" cy="403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735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096000" y="1127943"/>
                <a:ext cx="2514600" cy="219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Compatible with  </a:t>
                </a:r>
                <a:r>
                  <a:rPr lang="en-US" dirty="0">
                    <a:solidFill>
                      <a:srgbClr val="FF0000"/>
                    </a:solidFill>
                  </a:rPr>
                  <a:t>D0 </a:t>
                </a:r>
                <a:r>
                  <a:rPr lang="en-US" dirty="0" err="1">
                    <a:solidFill>
                      <a:srgbClr val="FF0000"/>
                    </a:solidFill>
                  </a:rPr>
                  <a:t>Wasy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9.7 fb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data;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→1</m:t>
                        </m:r>
                      </m:lim>
                    </m:limLow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𝑐𝑜𝑛𝑠𝑡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parametrized according to  spectator counting rules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27943"/>
                <a:ext cx="2514600" cy="2195537"/>
              </a:xfrm>
              <a:prstGeom prst="rect">
                <a:avLst/>
              </a:prstGeom>
              <a:blipFill rotWithShape="1">
                <a:blip r:embed="rId3"/>
                <a:stretch>
                  <a:fillRect l="-1937" t="-1389" r="-21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11641"/>
            <a:ext cx="5105396" cy="3796516"/>
          </a:xfrm>
        </p:spPr>
      </p:pic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3276600"/>
            <a:ext cx="3352800" cy="13716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Blue: CT14 </a:t>
            </a:r>
            <a:r>
              <a:rPr lang="en-US" sz="1800" b="1" dirty="0" smtClean="0">
                <a:solidFill>
                  <a:srgbClr val="002060"/>
                </a:solidFill>
              </a:rPr>
              <a:t>NNLO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candidate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Green: CJ 12 NLO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(Owens et al., 1212.1702)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334000" y="2819400"/>
            <a:ext cx="7620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486400" y="2849300"/>
            <a:ext cx="609600" cy="464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638800" y="2849300"/>
            <a:ext cx="457200" cy="1265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6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7200" y="990600"/>
            <a:ext cx="8305800" cy="403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735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44958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124200" y="4135993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3276600"/>
            <a:ext cx="3352800" cy="13716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Blue: CT14 </a:t>
            </a:r>
            <a:r>
              <a:rPr lang="en-US" sz="1800" b="1" dirty="0" smtClean="0">
                <a:solidFill>
                  <a:srgbClr val="002060"/>
                </a:solidFill>
              </a:rPr>
              <a:t>NNLO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candidate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Green: CJ 12 NLO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(Owens et al., 1212.1702)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11641"/>
            <a:ext cx="5105396" cy="3796516"/>
          </a:xfrm>
        </p:spPr>
      </p:pic>
    </p:spTree>
    <p:extLst>
      <p:ext uri="{BB962C8B-B14F-4D97-AF65-F5344CB8AC3E}">
        <p14:creationId xmlns:p14="http://schemas.microsoft.com/office/powerpoint/2010/main" val="35369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52578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Argonne National Laboratory: </a:t>
            </a:r>
            <a:r>
              <a:rPr lang="en-US" sz="3000" dirty="0" smtClean="0">
                <a:latin typeface="Arial"/>
                <a:ea typeface="ＭＳ Ｐゴシック"/>
              </a:rPr>
              <a:t>Jun </a:t>
            </a:r>
            <a:r>
              <a:rPr lang="en-US" sz="3000" dirty="0" smtClean="0">
                <a:latin typeface="Arial"/>
                <a:ea typeface="ＭＳ Ｐゴシック"/>
              </a:rPr>
              <a:t>Gao</a:t>
            </a:r>
          </a:p>
          <a:p>
            <a:endParaRPr lang="en-US" sz="800" dirty="0" smtClean="0">
              <a:latin typeface="Arial"/>
              <a:ea typeface="ＭＳ Ｐゴシック"/>
            </a:endParaRPr>
          </a:p>
          <a:p>
            <a:r>
              <a:rPr lang="en-US" sz="30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University of Manchester:</a:t>
            </a:r>
            <a:r>
              <a:rPr lang="en-US" sz="3000" dirty="0" smtClean="0">
                <a:latin typeface="Arial"/>
                <a:ea typeface="ＭＳ Ｐゴシック"/>
              </a:rPr>
              <a:t> M. </a:t>
            </a:r>
            <a:r>
              <a:rPr lang="en-US" sz="3000" dirty="0" smtClean="0">
                <a:latin typeface="Arial"/>
                <a:ea typeface="ＭＳ Ｐゴシック"/>
              </a:rPr>
              <a:t>Guzzi</a:t>
            </a:r>
          </a:p>
          <a:p>
            <a:endParaRPr lang="en-US" sz="800" dirty="0" smtClean="0">
              <a:latin typeface="Arial"/>
              <a:ea typeface="ＭＳ Ｐゴシック"/>
            </a:endParaRPr>
          </a:p>
          <a:p>
            <a:r>
              <a:rPr lang="en-US" sz="30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Michigan </a:t>
            </a:r>
            <a:r>
              <a:rPr lang="en-US" sz="3000" b="1" dirty="0">
                <a:solidFill>
                  <a:schemeClr val="tx2"/>
                </a:solidFill>
                <a:latin typeface="Arial"/>
                <a:ea typeface="ＭＳ Ｐゴシック"/>
              </a:rPr>
              <a:t>State </a:t>
            </a:r>
            <a:r>
              <a:rPr lang="en-US" sz="30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University: </a:t>
            </a:r>
            <a:r>
              <a:rPr lang="en-US" sz="3000" dirty="0" smtClean="0">
                <a:latin typeface="Arial"/>
                <a:ea typeface="ＭＳ Ｐゴシック"/>
              </a:rPr>
              <a:t>J. </a:t>
            </a:r>
            <a:r>
              <a:rPr lang="en-US" sz="3000" dirty="0">
                <a:latin typeface="Arial"/>
                <a:ea typeface="ＭＳ Ｐゴシック"/>
              </a:rPr>
              <a:t>Huston, </a:t>
            </a:r>
            <a:r>
              <a:rPr lang="en-US" sz="3000" dirty="0" smtClean="0">
                <a:latin typeface="Arial"/>
                <a:ea typeface="ＭＳ Ｐゴシック"/>
              </a:rPr>
              <a:t>J. </a:t>
            </a:r>
            <a:r>
              <a:rPr lang="en-US" sz="3000" dirty="0" err="1" smtClean="0">
                <a:latin typeface="Arial"/>
                <a:ea typeface="ＭＳ Ｐゴシック"/>
              </a:rPr>
              <a:t>Pumplin</a:t>
            </a:r>
            <a:r>
              <a:rPr lang="en-US" sz="3000" dirty="0">
                <a:latin typeface="Arial"/>
                <a:ea typeface="ＭＳ Ｐゴシック"/>
              </a:rPr>
              <a:t>, </a:t>
            </a:r>
            <a:r>
              <a:rPr lang="en-US" sz="3000" dirty="0" smtClean="0">
                <a:latin typeface="Arial"/>
                <a:ea typeface="ＭＳ Ｐゴシック"/>
              </a:rPr>
              <a:t>D. </a:t>
            </a:r>
            <a:r>
              <a:rPr lang="en-US" sz="3000" dirty="0">
                <a:latin typeface="Arial"/>
                <a:ea typeface="ＭＳ Ｐゴシック"/>
              </a:rPr>
              <a:t>Stump, </a:t>
            </a:r>
            <a:r>
              <a:rPr lang="en-US" sz="3000" dirty="0" smtClean="0">
                <a:latin typeface="Arial"/>
                <a:ea typeface="ＭＳ Ｐゴシック"/>
              </a:rPr>
              <a:t>C. </a:t>
            </a:r>
            <a:r>
              <a:rPr lang="en-US" sz="3000" dirty="0">
                <a:latin typeface="Arial"/>
                <a:ea typeface="ＭＳ Ｐゴシック"/>
              </a:rPr>
              <a:t>Schmidt, C.-P. </a:t>
            </a:r>
            <a:r>
              <a:rPr lang="en-US" sz="3000" dirty="0" smtClean="0">
                <a:latin typeface="Arial"/>
                <a:ea typeface="ＭＳ Ｐゴシック"/>
              </a:rPr>
              <a:t>Yuan</a:t>
            </a:r>
          </a:p>
          <a:p>
            <a:endParaRPr lang="en-US" sz="800" dirty="0" smtClean="0"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30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Southern </a:t>
            </a:r>
            <a:r>
              <a:rPr lang="en-US" sz="3000" b="1" dirty="0">
                <a:solidFill>
                  <a:schemeClr val="tx2"/>
                </a:solidFill>
                <a:latin typeface="Arial"/>
                <a:ea typeface="ＭＳ Ｐゴシック"/>
              </a:rPr>
              <a:t>Methodist </a:t>
            </a:r>
            <a:r>
              <a:rPr lang="en-US" sz="30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University: </a:t>
            </a:r>
            <a:r>
              <a:rPr lang="en-US" sz="3000" dirty="0" smtClean="0">
                <a:latin typeface="Arial"/>
                <a:ea typeface="ＭＳ Ｐゴシック"/>
              </a:rPr>
              <a:t>P. </a:t>
            </a:r>
            <a:r>
              <a:rPr lang="en-US" sz="3000" dirty="0">
                <a:latin typeface="Arial"/>
                <a:ea typeface="ＭＳ Ｐゴシック"/>
              </a:rPr>
              <a:t>Nadolsky, </a:t>
            </a:r>
            <a:r>
              <a:rPr lang="en-US" sz="3000" dirty="0" smtClean="0">
                <a:latin typeface="Arial"/>
                <a:ea typeface="ＭＳ Ｐゴシック"/>
              </a:rPr>
              <a:t>Tie-</a:t>
            </a:r>
            <a:r>
              <a:rPr lang="en-US" sz="3000" dirty="0" err="1" smtClean="0">
                <a:latin typeface="Arial"/>
                <a:ea typeface="ＭＳ Ｐゴシック"/>
              </a:rPr>
              <a:t>Jiun</a:t>
            </a:r>
            <a:r>
              <a:rPr lang="en-US" sz="3000" dirty="0" smtClean="0">
                <a:latin typeface="Arial"/>
                <a:ea typeface="ＭＳ Ｐゴシック"/>
              </a:rPr>
              <a:t> </a:t>
            </a:r>
            <a:r>
              <a:rPr lang="en-US" sz="3000" dirty="0" err="1" smtClean="0">
                <a:latin typeface="Arial"/>
                <a:ea typeface="ＭＳ Ｐゴシック"/>
              </a:rPr>
              <a:t>Hou</a:t>
            </a:r>
            <a:endParaRPr lang="en-US" sz="3000" dirty="0" smtClean="0"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en-US" sz="800" dirty="0" smtClean="0">
              <a:latin typeface="Arial"/>
              <a:ea typeface="ＭＳ Ｐゴシック"/>
            </a:endParaRPr>
          </a:p>
          <a:p>
            <a:r>
              <a:rPr lang="en-US" sz="3000" b="1" dirty="0">
                <a:solidFill>
                  <a:schemeClr val="tx2"/>
                </a:solidFill>
                <a:latin typeface="Arial"/>
                <a:ea typeface="ＭＳ Ｐゴシック"/>
              </a:rPr>
              <a:t>Xinjiang University: </a:t>
            </a:r>
            <a:r>
              <a:rPr lang="en-US" sz="3000" dirty="0" err="1">
                <a:latin typeface="Arial"/>
                <a:ea typeface="ＭＳ Ｐゴシック"/>
              </a:rPr>
              <a:t>Sayipjamal</a:t>
            </a:r>
            <a:r>
              <a:rPr lang="en-US" sz="3000" dirty="0">
                <a:latin typeface="Arial"/>
                <a:ea typeface="ＭＳ Ｐゴシック"/>
              </a:rPr>
              <a:t> </a:t>
            </a:r>
            <a:r>
              <a:rPr lang="en-US" sz="3000" dirty="0" err="1">
                <a:latin typeface="Arial"/>
                <a:ea typeface="ＭＳ Ｐゴシック"/>
              </a:rPr>
              <a:t>Dulat</a:t>
            </a:r>
            <a:endParaRPr lang="en-US" sz="3000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Participants in the CT14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89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780088" cy="603250"/>
          </a:xfrm>
        </p:spPr>
        <p:txBody>
          <a:bodyPr/>
          <a:lstStyle/>
          <a:p>
            <a:r>
              <a:rPr lang="en-US" sz="3200" dirty="0" smtClean="0"/>
              <a:t>Now to CT14 gluon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962400" cy="5087937"/>
          </a:xfrm>
        </p:spPr>
        <p:txBody>
          <a:bodyPr/>
          <a:lstStyle/>
          <a:p>
            <a:r>
              <a:rPr lang="en-US" sz="1800" dirty="0" smtClean="0"/>
              <a:t>Reminder: CT10 </a:t>
            </a:r>
            <a:r>
              <a:rPr lang="en-US" sz="1800" dirty="0" err="1" smtClean="0"/>
              <a:t>gg</a:t>
            </a:r>
            <a:r>
              <a:rPr lang="en-US" sz="1800" dirty="0" smtClean="0"/>
              <a:t> luminosity forms lower bound for LHC combination, for m&lt; 400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400" dirty="0" smtClean="0"/>
              <a:t>NNPDF3.0 decreases by 2-3% compared to NNPDF2.3</a:t>
            </a:r>
          </a:p>
          <a:p>
            <a:r>
              <a:rPr lang="en-US" sz="1800" dirty="0" smtClean="0"/>
              <a:t>CT14 predictions for Higgs cross sections at 8, 14 </a:t>
            </a:r>
            <a:r>
              <a:rPr lang="en-US" sz="1800" dirty="0" err="1" smtClean="0"/>
              <a:t>TeV</a:t>
            </a:r>
            <a:r>
              <a:rPr lang="en-US" sz="1800" dirty="0" smtClean="0"/>
              <a:t> will increase by 1-1.5%, thus further reducing the size of the envelope </a:t>
            </a:r>
            <a:endParaRPr lang="en-US" sz="1800" dirty="0"/>
          </a:p>
          <a:p>
            <a:r>
              <a:rPr lang="en-US" sz="1600" dirty="0" smtClean="0"/>
              <a:t>parameterization</a:t>
            </a:r>
            <a:r>
              <a:rPr lang="en-US" sz="1600" dirty="0" smtClean="0"/>
              <a:t>, new data</a:t>
            </a:r>
          </a:p>
          <a:p>
            <a:r>
              <a:rPr lang="en-US" sz="1800" dirty="0" smtClean="0"/>
              <a:t>Top cross sections will increase by roughly 2%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98" t="16152" r="44257" b="14686"/>
          <a:stretch/>
        </p:blipFill>
        <p:spPr>
          <a:xfrm>
            <a:off x="5025284" y="3657600"/>
            <a:ext cx="3829156" cy="270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318" t="6490" r="56472" b="60176"/>
          <a:stretch/>
        </p:blipFill>
        <p:spPr>
          <a:xfrm>
            <a:off x="4568341" y="381000"/>
            <a:ext cx="4286099" cy="30517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11170"/>
              </p:ext>
            </p:extLst>
          </p:nvPr>
        </p:nvGraphicFramePr>
        <p:xfrm>
          <a:off x="308695" y="5086968"/>
          <a:ext cx="3572046" cy="1463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90682"/>
                <a:gridCol w="1190682"/>
                <a:gridCol w="1190682"/>
              </a:tblGrid>
              <a:tr h="293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CT10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CT14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945">
                <a:tc>
                  <a:txBody>
                    <a:bodyPr/>
                    <a:lstStyle/>
                    <a:p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172.5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176.1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  <a:tr h="293945">
                <a:tc>
                  <a:txBody>
                    <a:bodyPr/>
                    <a:lstStyle/>
                    <a:p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246.3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251.3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  <a:tr h="293945">
                <a:tc>
                  <a:txBody>
                    <a:bodyPr/>
                    <a:lstStyle/>
                    <a:p>
                      <a:r>
                        <a:rPr lang="en-US" dirty="0" smtClean="0"/>
                        <a:t>13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805.7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819.6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7124" y="6550223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Gao</a:t>
            </a:r>
            <a:r>
              <a:rPr lang="en-US" sz="1400" dirty="0" smtClean="0"/>
              <a:t> top++ 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top</a:t>
            </a:r>
            <a:r>
              <a:rPr lang="en-US" sz="1400" dirty="0" smtClean="0"/>
              <a:t>=173.3 </a:t>
            </a:r>
            <a:r>
              <a:rPr lang="en-US" sz="1400" dirty="0" err="1" smtClean="0"/>
              <a:t>GeV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5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950390"/>
            <a:ext cx="8686800" cy="502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80" y="228600"/>
            <a:ext cx="8229600" cy="685800"/>
          </a:xfrm>
        </p:spPr>
        <p:txBody>
          <a:bodyPr/>
          <a:lstStyle/>
          <a:p>
            <a:r>
              <a:rPr lang="en-US" sz="3200" dirty="0" smtClean="0"/>
              <a:t>Strangeness PDF from ABM and CT14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0925"/>
            <a:ext cx="4038600" cy="40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59915"/>
            <a:ext cx="2925360" cy="4320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66800" y="5400524"/>
                <a:ext cx="29594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292929"/>
                    </a:solidFill>
                  </a:rPr>
                  <a:t>Alekhin et al., </a:t>
                </a:r>
                <a:r>
                  <a:rPr lang="en-US" sz="1400" dirty="0" err="1" smtClean="0">
                    <a:solidFill>
                      <a:srgbClr val="292929"/>
                    </a:solidFill>
                  </a:rPr>
                  <a:t>hep-ph</a:t>
                </a:r>
                <a:r>
                  <a:rPr lang="en-US" sz="1400" dirty="0" smtClean="0">
                    <a:solidFill>
                      <a:srgbClr val="292929"/>
                    </a:solidFill>
                  </a:rPr>
                  <a:t>/1404.6469</a:t>
                </a:r>
              </a:p>
              <a:p>
                <a:r>
                  <a:rPr lang="en-US" sz="1400" dirty="0" smtClean="0">
                    <a:solidFill>
                      <a:srgbClr val="292929"/>
                    </a:solidFill>
                  </a:rPr>
                  <a:t>68%c.l. errors,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292929"/>
                        </a:solidFill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92929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1400" dirty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00524"/>
                <a:ext cx="295946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12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638800" y="5350926"/>
                <a:ext cx="1657441" cy="653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)/(2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r>
                  <a:rPr lang="en-US" sz="1600" dirty="0" smtClean="0">
                    <a:solidFill>
                      <a:srgbClr val="292929"/>
                    </a:solidFill>
                  </a:rPr>
                  <a:t>90% </a:t>
                </a:r>
                <a:r>
                  <a:rPr lang="en-US" sz="1600" dirty="0" err="1" smtClean="0">
                    <a:solidFill>
                      <a:srgbClr val="292929"/>
                    </a:solidFill>
                  </a:rPr>
                  <a:t>c.l</a:t>
                </a:r>
                <a:r>
                  <a:rPr lang="en-US" sz="1600" dirty="0" smtClean="0">
                    <a:solidFill>
                      <a:srgbClr val="292929"/>
                    </a:solidFill>
                  </a:rPr>
                  <a:t>. errors</a:t>
                </a:r>
                <a:endParaRPr lang="en-US" sz="1600" dirty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350926"/>
                <a:ext cx="1657441" cy="653192"/>
              </a:xfrm>
              <a:prstGeom prst="rect">
                <a:avLst/>
              </a:prstGeom>
              <a:blipFill rotWithShape="1">
                <a:blip r:embed="rId5"/>
                <a:stretch>
                  <a:fillRect l="-1838" t="-3738" r="-5515" b="-1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950390"/>
            <a:ext cx="8686800" cy="502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80" y="228600"/>
            <a:ext cx="8229600" cy="685800"/>
          </a:xfrm>
        </p:spPr>
        <p:txBody>
          <a:bodyPr/>
          <a:lstStyle/>
          <a:p>
            <a:r>
              <a:rPr lang="en-US" sz="3200" dirty="0" smtClean="0"/>
              <a:t>Strangeness PDF from ABM and CT14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0925"/>
            <a:ext cx="4038600" cy="40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59915"/>
            <a:ext cx="2925360" cy="4320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66800" y="5400524"/>
                <a:ext cx="29594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292929"/>
                    </a:solidFill>
                  </a:rPr>
                  <a:t>Alekhin et al., </a:t>
                </a:r>
                <a:r>
                  <a:rPr lang="en-US" sz="1400" dirty="0" err="1" smtClean="0">
                    <a:solidFill>
                      <a:srgbClr val="292929"/>
                    </a:solidFill>
                  </a:rPr>
                  <a:t>hep-ph</a:t>
                </a:r>
                <a:r>
                  <a:rPr lang="en-US" sz="1400" dirty="0" smtClean="0">
                    <a:solidFill>
                      <a:srgbClr val="292929"/>
                    </a:solidFill>
                  </a:rPr>
                  <a:t>/1404.6469</a:t>
                </a:r>
              </a:p>
              <a:p>
                <a:r>
                  <a:rPr lang="en-US" sz="1400" dirty="0" smtClean="0">
                    <a:solidFill>
                      <a:srgbClr val="292929"/>
                    </a:solidFill>
                  </a:rPr>
                  <a:t>68%c.l. errors,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292929"/>
                        </a:solidFill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92929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1400" dirty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00524"/>
                <a:ext cx="295946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12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638800" y="5350926"/>
                <a:ext cx="1657441" cy="653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)/(2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r>
                  <a:rPr lang="en-US" sz="1600" dirty="0" smtClean="0">
                    <a:solidFill>
                      <a:srgbClr val="292929"/>
                    </a:solidFill>
                  </a:rPr>
                  <a:t>90% </a:t>
                </a:r>
                <a:r>
                  <a:rPr lang="en-US" sz="1600" dirty="0" err="1" smtClean="0">
                    <a:solidFill>
                      <a:srgbClr val="292929"/>
                    </a:solidFill>
                  </a:rPr>
                  <a:t>c.l</a:t>
                </a:r>
                <a:r>
                  <a:rPr lang="en-US" sz="1600" dirty="0" smtClean="0">
                    <a:solidFill>
                      <a:srgbClr val="292929"/>
                    </a:solidFill>
                  </a:rPr>
                  <a:t>. errors</a:t>
                </a:r>
                <a:endParaRPr lang="en-US" sz="1600" dirty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350926"/>
                <a:ext cx="1657441" cy="653192"/>
              </a:xfrm>
              <a:prstGeom prst="rect">
                <a:avLst/>
              </a:prstGeom>
              <a:blipFill rotWithShape="1">
                <a:blip r:embed="rId5"/>
                <a:stretch>
                  <a:fillRect l="-1838" t="-3738" r="-5515" b="-1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1066800" y="2702990"/>
            <a:ext cx="673536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066800" y="3541190"/>
            <a:ext cx="673536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952875" y="3579290"/>
            <a:ext cx="0" cy="137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781800" y="3579290"/>
            <a:ext cx="0" cy="137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048000" y="3160190"/>
            <a:ext cx="0" cy="1790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019800" y="2741090"/>
            <a:ext cx="0" cy="2209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5968283"/>
                <a:ext cx="7696200" cy="810543"/>
              </a:xfrm>
              <a:prstGeom prst="rect">
                <a:avLst/>
              </a:prstGeom>
              <a:solidFill>
                <a:srgbClr val="29292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CT14 is within 1.6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from the ATLAS ratio measurement;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=0.4±0.2</m:t>
                    </m:r>
                  </m:oMath>
                </a14:m>
                <a:r>
                  <a:rPr lang="en-US" dirty="0" smtClean="0"/>
                  <a:t> (90%c.l.) at x=0.023 and Q=1.4 GeV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68283"/>
                <a:ext cx="7696200" cy="810543"/>
              </a:xfrm>
              <a:prstGeom prst="rect">
                <a:avLst/>
              </a:prstGeom>
              <a:blipFill rotWithShape="1">
                <a:blip r:embed="rId6"/>
                <a:stretch>
                  <a:fillRect l="-633" t="-3759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5" y="193675"/>
            <a:ext cx="8527345" cy="603250"/>
          </a:xfrm>
        </p:spPr>
        <p:txBody>
          <a:bodyPr/>
          <a:lstStyle/>
          <a:p>
            <a:r>
              <a:rPr lang="en-US" sz="3200" dirty="0" smtClean="0"/>
              <a:t>Next </a:t>
            </a:r>
            <a:r>
              <a:rPr lang="en-US" sz="3200" dirty="0" smtClean="0"/>
              <a:t>steps: after CT14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160463"/>
            <a:ext cx="7916187" cy="5087937"/>
          </a:xfrm>
        </p:spPr>
        <p:txBody>
          <a:bodyPr/>
          <a:lstStyle/>
          <a:p>
            <a:r>
              <a:rPr lang="en-US" sz="2400" dirty="0" smtClean="0"/>
              <a:t>add </a:t>
            </a:r>
            <a:r>
              <a:rPr lang="en-US" sz="2400" dirty="0" smtClean="0"/>
              <a:t>2011 7 </a:t>
            </a:r>
            <a:r>
              <a:rPr lang="en-US" sz="2400" dirty="0" err="1" smtClean="0"/>
              <a:t>TeV</a:t>
            </a:r>
            <a:r>
              <a:rPr lang="en-US" sz="2400" dirty="0" smtClean="0"/>
              <a:t> ATLAS jet, </a:t>
            </a:r>
            <a:r>
              <a:rPr lang="en-US" sz="2400" dirty="0" err="1" smtClean="0"/>
              <a:t>dijet</a:t>
            </a:r>
            <a:r>
              <a:rPr lang="en-US" sz="2400" dirty="0" smtClean="0"/>
              <a:t>, </a:t>
            </a:r>
            <a:r>
              <a:rPr lang="en-US" sz="2400" dirty="0" err="1" smtClean="0"/>
              <a:t>trijet</a:t>
            </a:r>
            <a:r>
              <a:rPr lang="en-US" sz="2400" dirty="0" smtClean="0"/>
              <a:t> data with mutual correlations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dd 2011 7 </a:t>
            </a:r>
            <a:r>
              <a:rPr lang="en-US" sz="2400" dirty="0" err="1" smtClean="0"/>
              <a:t>TeV</a:t>
            </a:r>
            <a:r>
              <a:rPr lang="en-US" sz="2400" dirty="0" smtClean="0"/>
              <a:t> CMS jet data (after revision of errors)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opefully 8 </a:t>
            </a:r>
            <a:r>
              <a:rPr lang="en-US" dirty="0" err="1" smtClean="0"/>
              <a:t>TeV</a:t>
            </a:r>
            <a:r>
              <a:rPr lang="en-US" dirty="0" smtClean="0"/>
              <a:t> analysis will have public errors soon after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dd 2011 CMS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data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dd HERA2 combined data once it comes out</a:t>
            </a:r>
          </a:p>
          <a:p>
            <a:r>
              <a:rPr lang="en-US" sz="2400" dirty="0" smtClean="0"/>
              <a:t>fit differential top data from ATLAS and CMS using the approximate or even exact </a:t>
            </a:r>
            <a:r>
              <a:rPr lang="en-US" sz="2400" dirty="0"/>
              <a:t>NNLO </a:t>
            </a:r>
            <a:r>
              <a:rPr lang="en-US" sz="2400" dirty="0" smtClean="0"/>
              <a:t>calculation (</a:t>
            </a:r>
            <a:r>
              <a:rPr lang="en-US" sz="2400" dirty="0" err="1" smtClean="0"/>
              <a:t>DiffTop+FastNLO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33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93675"/>
                <a:ext cx="7939088" cy="6032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 mass and rapidity distributions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93675"/>
                <a:ext cx="7939088" cy="603250"/>
              </a:xfrm>
              <a:blipFill rotWithShape="1">
                <a:blip r:embed="rId2"/>
                <a:stretch>
                  <a:fillRect t="-26263" r="-384" b="-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008063"/>
                <a:ext cx="8305800" cy="5087937"/>
              </a:xfrm>
            </p:spPr>
            <p:txBody>
              <a:bodyPr/>
              <a:lstStyle/>
              <a:p>
                <a:r>
                  <a:rPr lang="en-US" sz="1800" dirty="0" smtClean="0"/>
                  <a:t>g</a:t>
                </a:r>
                <a:r>
                  <a:rPr lang="en-US" sz="1800" dirty="0" err="1" smtClean="0"/>
                  <a:t>g</a:t>
                </a:r>
                <a:r>
                  <a:rPr lang="en-US" sz="1800" dirty="0" smtClean="0"/>
                  <a:t> channel is dominant; differential predictions at NNLO will help constrain high x gluon distribution</a:t>
                </a:r>
              </a:p>
              <a:p>
                <a:r>
                  <a:rPr lang="en-US" sz="1800" dirty="0" smtClean="0"/>
                  <a:t>At NLO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dirty="0" smtClean="0"/>
                  <a:t> differential distributions prefer weaker high x gluon than does the jet data</a:t>
                </a:r>
                <a:endParaRPr lang="en-US" sz="1800" dirty="0"/>
              </a:p>
              <a:p>
                <a:pPr lvl="1"/>
                <a:r>
                  <a:rPr lang="en-US" sz="1800" dirty="0" smtClean="0"/>
                  <a:t>Approximate </a:t>
                </a:r>
                <a:r>
                  <a:rPr lang="en-US" sz="1800" dirty="0"/>
                  <a:t>NNLO </a:t>
                </a:r>
                <a:r>
                  <a:rPr lang="en-US" sz="1800" dirty="0" smtClean="0"/>
                  <a:t>corrections are available from </a:t>
                </a:r>
                <a:r>
                  <a:rPr lang="en-US" sz="1800" dirty="0" err="1" smtClean="0"/>
                  <a:t>DiffTop+FastNLO</a:t>
                </a:r>
                <a:r>
                  <a:rPr lang="en-US" sz="1800" dirty="0" smtClean="0"/>
                  <a:t> </a:t>
                </a:r>
                <a:r>
                  <a:rPr lang="en-US" sz="1600" dirty="0" smtClean="0"/>
                  <a:t>(Guzzi, </a:t>
                </a:r>
                <a:r>
                  <a:rPr lang="en-US" sz="1600" dirty="0" err="1" smtClean="0"/>
                  <a:t>Lipka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Moch</a:t>
                </a:r>
                <a:r>
                  <a:rPr lang="en-US" sz="1600" dirty="0" smtClean="0"/>
                  <a:t>, 1406.0386)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008063"/>
                <a:ext cx="8305800" cy="5087937"/>
              </a:xfrm>
              <a:blipFill rotWithShape="1">
                <a:blip r:embed="rId3"/>
                <a:stretch>
                  <a:fillRect l="-514"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2796438"/>
            <a:ext cx="3546284" cy="33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68" y="193675"/>
            <a:ext cx="7804120" cy="603250"/>
          </a:xfrm>
        </p:spPr>
        <p:txBody>
          <a:bodyPr/>
          <a:lstStyle/>
          <a:p>
            <a:r>
              <a:rPr lang="en-US" dirty="0" smtClean="0"/>
              <a:t>Top differential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60463"/>
            <a:ext cx="8091488" cy="5087937"/>
          </a:xfrm>
        </p:spPr>
        <p:txBody>
          <a:bodyPr/>
          <a:lstStyle/>
          <a:p>
            <a:r>
              <a:rPr lang="en-US" sz="2000" dirty="0" smtClean="0"/>
              <a:t>CT14NNLO are a few percent  higher than CT10NNLO for differential distributions </a:t>
            </a:r>
          </a:p>
          <a:p>
            <a:r>
              <a:rPr lang="en-US" sz="2000" dirty="0" smtClean="0"/>
              <a:t>NB: </a:t>
            </a:r>
            <a:r>
              <a:rPr lang="en-US" sz="2000" dirty="0" err="1" smtClean="0"/>
              <a:t>DiffTop</a:t>
            </a:r>
            <a:r>
              <a:rPr lang="en-US" sz="2000" dirty="0" smtClean="0"/>
              <a:t>  in general gives a result 2-3% higher than NNLO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18" t="14110" b="16599"/>
          <a:stretch/>
        </p:blipFill>
        <p:spPr>
          <a:xfrm>
            <a:off x="355763" y="2356710"/>
            <a:ext cx="7008318" cy="436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4074" y="6415477"/>
            <a:ext cx="89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Guzzi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98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80088" cy="603250"/>
          </a:xfrm>
        </p:spPr>
        <p:txBody>
          <a:bodyPr/>
          <a:lstStyle/>
          <a:p>
            <a:r>
              <a:rPr lang="en-US" dirty="0" smtClean="0"/>
              <a:t>Next steps: Photon </a:t>
            </a:r>
            <a:r>
              <a:rPr lang="en-US" dirty="0" smtClean="0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7998009" cy="4706937"/>
          </a:xfrm>
        </p:spPr>
        <p:txBody>
          <a:bodyPr/>
          <a:lstStyle/>
          <a:p>
            <a:r>
              <a:rPr lang="en-US" sz="1800" dirty="0" smtClean="0"/>
              <a:t>Photon PDFs: photon PDFs can be larger than antiquark distributions at high x; the LHC is a </a:t>
            </a:r>
            <a:r>
              <a:rPr lang="en-US" sz="1800" dirty="0" err="1" smtClean="0">
                <a:latin typeface="Symbol" charset="2"/>
                <a:cs typeface="Symbol" charset="2"/>
              </a:rPr>
              <a:t>gg</a:t>
            </a:r>
            <a:r>
              <a:rPr lang="en-US" sz="1800" dirty="0" smtClean="0"/>
              <a:t> collider; even more true of a 100 </a:t>
            </a:r>
            <a:r>
              <a:rPr lang="en-US" sz="1800" dirty="0" err="1" smtClean="0"/>
              <a:t>TeV</a:t>
            </a:r>
            <a:r>
              <a:rPr lang="en-US" sz="1800" dirty="0" smtClean="0"/>
              <a:t> collider</a:t>
            </a:r>
          </a:p>
          <a:p>
            <a:r>
              <a:rPr lang="en-US" sz="1800" dirty="0" smtClean="0"/>
              <a:t>CT14 release will include photon PDFs for first time</a:t>
            </a:r>
          </a:p>
          <a:p>
            <a:pPr marL="742950" lvl="2" indent="-342900">
              <a:buSzPct val="100000"/>
              <a:buFont typeface="Wingdings" charset="0"/>
              <a:buChar char=""/>
            </a:pPr>
            <a:r>
              <a:rPr lang="en-US" sz="1800" dirty="0">
                <a:solidFill>
                  <a:srgbClr val="FF0000"/>
                </a:solidFill>
              </a:rPr>
              <a:t>fitting to photon production in DIS</a:t>
            </a:r>
          </a:p>
          <a:p>
            <a:r>
              <a:rPr lang="en-US" sz="1800" dirty="0" smtClean="0"/>
              <a:t>See talk of C. Schmidt at DIS2014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48" t="13998" r="8563" b="26320"/>
          <a:stretch/>
        </p:blipFill>
        <p:spPr>
          <a:xfrm>
            <a:off x="0" y="3048000"/>
            <a:ext cx="5896597" cy="2911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92" t="39140" r="13725" b="6394"/>
          <a:stretch/>
        </p:blipFill>
        <p:spPr>
          <a:xfrm>
            <a:off x="5943600" y="2895600"/>
            <a:ext cx="3200400" cy="111205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8534400" y="40386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294718" y="4808071"/>
            <a:ext cx="249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llow for non-</a:t>
            </a:r>
            <a:r>
              <a:rPr lang="en-US" dirty="0" err="1" smtClean="0"/>
              <a:t>perturbative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omponent of photon</a:t>
            </a:r>
          </a:p>
          <a:p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o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971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14600"/>
            <a:ext cx="8527345" cy="603250"/>
          </a:xfrm>
        </p:spPr>
        <p:txBody>
          <a:bodyPr/>
          <a:lstStyle/>
          <a:p>
            <a:r>
              <a:rPr lang="en-US" sz="3200" dirty="0"/>
              <a:t>L</a:t>
            </a:r>
            <a:r>
              <a:rPr lang="en-US" sz="3200" dirty="0" smtClean="0"/>
              <a:t>ong-term plans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930" y="3429000"/>
            <a:ext cx="7916187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With some bias toward my personal interests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3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5" y="193675"/>
            <a:ext cx="8527345" cy="603250"/>
          </a:xfrm>
        </p:spPr>
        <p:txBody>
          <a:bodyPr/>
          <a:lstStyle/>
          <a:p>
            <a:r>
              <a:rPr lang="en-US" sz="3200" dirty="0"/>
              <a:t>L</a:t>
            </a:r>
            <a:r>
              <a:rPr lang="en-US" sz="3200" dirty="0" smtClean="0"/>
              <a:t>ong-term issues: theory</a:t>
            </a:r>
            <a:endParaRPr lang="en-US" sz="3200" dirty="0"/>
          </a:p>
        </p:txBody>
      </p:sp>
      <p:sp>
        <p:nvSpPr>
          <p:cNvPr id="5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8270266" cy="5672193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I</a:t>
            </a:r>
            <a:r>
              <a:rPr lang="en-US" sz="1800" b="1" dirty="0" smtClean="0"/>
              <a:t>mplementation </a:t>
            </a:r>
            <a:r>
              <a:rPr lang="en-US" sz="1800" b="1" dirty="0" smtClean="0"/>
              <a:t>of </a:t>
            </a:r>
            <a:r>
              <a:rPr lang="en-US" sz="1800" b="1" dirty="0" smtClean="0"/>
              <a:t>(N)NNLO QCD + NLO EW </a:t>
            </a:r>
            <a:r>
              <a:rPr lang="en-US" sz="1800" b="1" dirty="0" smtClean="0"/>
              <a:t>radiative contributions</a:t>
            </a:r>
            <a:r>
              <a:rPr lang="en-US" sz="1800" b="1" dirty="0"/>
              <a:t> </a:t>
            </a:r>
            <a:r>
              <a:rPr lang="en-US" sz="1800" b="1" dirty="0" smtClean="0"/>
              <a:t>and fast </a:t>
            </a:r>
            <a:r>
              <a:rPr lang="en-US" sz="1800" b="1" dirty="0" smtClean="0"/>
              <a:t>interfaces</a:t>
            </a:r>
            <a:r>
              <a:rPr lang="en-US" sz="1800" dirty="0" smtClean="0"/>
              <a:t>. </a:t>
            </a:r>
            <a:r>
              <a:rPr lang="en-US" sz="1800" b="1" dirty="0" smtClean="0"/>
              <a:t>Validation </a:t>
            </a:r>
            <a:r>
              <a:rPr lang="en-US" sz="1800" b="1" dirty="0"/>
              <a:t>and </a:t>
            </a:r>
            <a:r>
              <a:rPr lang="en-US" sz="1800" b="1" dirty="0" smtClean="0"/>
              <a:t>“benchmarking” </a:t>
            </a:r>
            <a:r>
              <a:rPr lang="en-US" sz="1800" b="1" dirty="0"/>
              <a:t>of </a:t>
            </a:r>
            <a:r>
              <a:rPr lang="en-US" sz="1800" b="1" dirty="0" smtClean="0"/>
              <a:t>theoretical </a:t>
            </a:r>
            <a:r>
              <a:rPr lang="en-US" sz="1800" b="1" dirty="0" smtClean="0"/>
              <a:t>computations. Support of open-</a:t>
            </a:r>
            <a:r>
              <a:rPr lang="en-US" sz="1800" b="1" dirty="0" smtClean="0"/>
              <a:t>source codes (HERA Fitter, etc.) </a:t>
            </a:r>
            <a:r>
              <a:rPr lang="en-US" sz="1800" dirty="0" smtClean="0"/>
              <a:t>Switching to NNLO/NLO lookup tables, when unavoidable.</a:t>
            </a:r>
            <a:endParaRPr lang="en-US" sz="1800" dirty="0" smtClean="0"/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1. </a:t>
            </a:r>
            <a:r>
              <a:rPr lang="en-US" sz="1800" dirty="0" smtClean="0"/>
              <a:t>The CT14 fit implements…</a:t>
            </a:r>
          </a:p>
          <a:p>
            <a:r>
              <a:rPr lang="en-US" sz="1800" dirty="0" smtClean="0"/>
              <a:t>…</a:t>
            </a:r>
            <a:r>
              <a:rPr lang="en-US" sz="1800" b="1" dirty="0" err="1" smtClean="0"/>
              <a:t>Applgrid</a:t>
            </a:r>
            <a:r>
              <a:rPr lang="en-US" sz="1800" dirty="0" smtClean="0"/>
              <a:t> to compute ATLAS jet ratio data, and ATLAS low-mass and high-mass DY data sets</a:t>
            </a:r>
          </a:p>
          <a:p>
            <a:r>
              <a:rPr lang="en-US" sz="1800" dirty="0" smtClean="0"/>
              <a:t>…</a:t>
            </a:r>
            <a:r>
              <a:rPr lang="en-US" sz="1800" b="1" dirty="0" err="1" smtClean="0"/>
              <a:t>fastNLO</a:t>
            </a:r>
            <a:r>
              <a:rPr lang="en-US" sz="1800" dirty="0" smtClean="0"/>
              <a:t> to compute all other jet data sets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Benefit:</a:t>
            </a:r>
            <a:r>
              <a:rPr lang="en-US" sz="1800" dirty="0" smtClean="0"/>
              <a:t> new theoretical cross sections available in </a:t>
            </a:r>
            <a:r>
              <a:rPr lang="en-US" sz="1800" dirty="0" err="1" smtClean="0"/>
              <a:t>Applgrid</a:t>
            </a:r>
            <a:r>
              <a:rPr lang="en-US" sz="1800" dirty="0" smtClean="0"/>
              <a:t>/</a:t>
            </a:r>
            <a:r>
              <a:rPr lang="en-US" sz="1800" dirty="0" err="1" smtClean="0"/>
              <a:t>FastNLO</a:t>
            </a:r>
            <a:r>
              <a:rPr lang="en-US" sz="1800" dirty="0" smtClean="0"/>
              <a:t> can be easily included in the CTXX fits</a:t>
            </a:r>
          </a:p>
          <a:p>
            <a:pPr marL="0" indent="0">
              <a:buNone/>
            </a:pPr>
            <a:r>
              <a:rPr lang="en-US" sz="1800" b="1" dirty="0" smtClean="0"/>
              <a:t>Disadvantage</a:t>
            </a:r>
            <a:r>
              <a:rPr lang="en-US" sz="1800" dirty="0" smtClean="0"/>
              <a:t>: the fits are slowed down after the point-by-point NLO/LO correction tables are replaced by the “fast” NLO interfaces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2.</a:t>
            </a:r>
            <a:r>
              <a:rPr lang="en-US" sz="1800" dirty="0" smtClean="0"/>
              <a:t> </a:t>
            </a:r>
            <a:r>
              <a:rPr lang="en-US" sz="1800" dirty="0" smtClean="0"/>
              <a:t>Benchmark comparisons of CT, MSTW, NNPDF codes for </a:t>
            </a:r>
            <a:r>
              <a:rPr lang="en-US" sz="1800" dirty="0" err="1" smtClean="0"/>
              <a:t>DiS</a:t>
            </a:r>
            <a:r>
              <a:rPr lang="en-US" sz="1800" dirty="0" smtClean="0"/>
              <a:t> and jet data results in the expected much better agreement between CT14, MMHT’14, NNPDF3.0 than with the previous generation of NNLO PDFs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768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5" y="193675"/>
            <a:ext cx="8527345" cy="603250"/>
          </a:xfrm>
        </p:spPr>
        <p:txBody>
          <a:bodyPr/>
          <a:lstStyle/>
          <a:p>
            <a:r>
              <a:rPr lang="en-US" sz="3200" dirty="0" smtClean="0"/>
              <a:t>Long-term: coupled physics issues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990600"/>
                <a:ext cx="8153400" cy="5105400"/>
              </a:xfrm>
            </p:spPr>
            <p:txBody>
              <a:bodyPr/>
              <a:lstStyle/>
              <a:p>
                <a:r>
                  <a:rPr lang="en-US" sz="2400" dirty="0" smtClean="0"/>
                  <a:t>Constraints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𝑠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)/(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/>
                  <a:t>  ratios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&gt;0.2−0.5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r>
                  <a:rPr lang="en-US" sz="2400" dirty="0" smtClean="0"/>
                  <a:t>Massive quark contributions at </a:t>
                </a:r>
                <a:r>
                  <a:rPr lang="en-US" sz="2400" dirty="0"/>
                  <a:t>NNLO in CC </a:t>
                </a:r>
                <a:r>
                  <a:rPr lang="en-US" sz="2400" dirty="0" smtClean="0"/>
                  <a:t>DIS, N3LO in NC DIS, </a:t>
                </a:r>
                <a:endParaRPr lang="en-US" sz="2400" dirty="0"/>
              </a:p>
              <a:p>
                <a:r>
                  <a:rPr lang="en-US" sz="2400" dirty="0" smtClean="0"/>
                  <a:t>Better control of correlated systematic effects, their additive vs. multiplicative nature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990600"/>
                <a:ext cx="8153400" cy="5105400"/>
              </a:xfrm>
              <a:blipFill rotWithShape="1">
                <a:blip r:embed="rId2"/>
                <a:stretch>
                  <a:fillRect l="-1121" t="-836" r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2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199" cy="762000"/>
          </a:xfrm>
        </p:spPr>
        <p:txBody>
          <a:bodyPr/>
          <a:lstStyle/>
          <a:p>
            <a:r>
              <a:rPr lang="en-US" sz="2400" dirty="0" smtClean="0"/>
              <a:t>Recent CTEQ-TEA publications and studies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990600"/>
                <a:ext cx="8534400" cy="4648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CT10 NNLO general-purpose PDFs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Gao et al.,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PRD.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D89 (2014) 3,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033009</a:t>
                </a:r>
              </a:p>
              <a:p>
                <a:pPr>
                  <a:lnSpc>
                    <a:spcPct val="150000"/>
                  </a:lnSpc>
                </a:pPr>
                <a:endParaRPr lang="en-US" sz="800" dirty="0" smtClean="0"/>
              </a:p>
              <a:p>
                <a:r>
                  <a:rPr lang="en-US" sz="2400" dirty="0" smtClean="0"/>
                  <a:t>PDF uncertainty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𝑔𝑔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/>
                    <a:ea typeface="ＭＳ Ｐゴシック"/>
                  </a:rPr>
                  <a:t>	</a:t>
                </a:r>
                <a:r>
                  <a:rPr lang="en-US" sz="2400" dirty="0">
                    <a:latin typeface="Times New Roman"/>
                    <a:ea typeface="ＭＳ Ｐゴシック"/>
                  </a:rPr>
                  <a:t>	</a:t>
                </a:r>
                <a:r>
                  <a:rPr lang="en-US" sz="2400" dirty="0" smtClean="0">
                    <a:latin typeface="Times New Roman"/>
                    <a:ea typeface="ＭＳ Ｐゴシック"/>
                  </a:rPr>
                  <a:t>    </a:t>
                </a:r>
                <a:r>
                  <a:rPr lang="en-US" sz="1800" dirty="0" err="1" smtClean="0">
                    <a:latin typeface="Times New Roman"/>
                    <a:ea typeface="ＭＳ Ｐゴシック"/>
                  </a:rPr>
                  <a:t>Dulat</a:t>
                </a:r>
                <a:r>
                  <a:rPr lang="en-US" sz="1800" dirty="0" smtClean="0">
                    <a:latin typeface="Times New Roman"/>
                    <a:ea typeface="ＭＳ Ｐゴシック"/>
                  </a:rPr>
                  <a:t> </a:t>
                </a:r>
                <a:r>
                  <a:rPr lang="en-US" sz="1800" dirty="0">
                    <a:latin typeface="Times New Roman"/>
                    <a:ea typeface="ＭＳ Ｐゴシック"/>
                  </a:rPr>
                  <a:t>et al, </a:t>
                </a:r>
                <a:r>
                  <a:rPr lang="en-US" sz="1800" dirty="0" smtClean="0">
                    <a:latin typeface="Times New Roman"/>
                    <a:ea typeface="ＭＳ Ｐゴシック"/>
                  </a:rPr>
                  <a:t>arXiv:1309.002</a:t>
                </a:r>
              </a:p>
              <a:p>
                <a:endParaRPr lang="en-US" sz="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Constraints on heavy-quark masses from CT10 NNLO analysis                                            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Gao et al.,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Eur.Phys.J. C73 (2013) 8,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2541</a:t>
                </a:r>
              </a:p>
              <a:p>
                <a:pPr>
                  <a:lnSpc>
                    <a:spcPct val="150000"/>
                  </a:lnSpc>
                </a:pPr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/>
                  <a:t>CT10 NNLO PDFs with intrinsic charm </a:t>
                </a:r>
                <a:r>
                  <a:rPr lang="en-US" sz="1400" dirty="0" err="1">
                    <a:latin typeface="Times New Roman"/>
                    <a:ea typeface="ＭＳ Ｐゴシック"/>
                  </a:rPr>
                  <a:t>Dulat</a:t>
                </a:r>
                <a:r>
                  <a:rPr lang="en-US" sz="1400" dirty="0">
                    <a:latin typeface="Times New Roman"/>
                    <a:ea typeface="ＭＳ Ｐゴシック"/>
                  </a:rPr>
                  <a:t> et al, PRD </a:t>
                </a:r>
                <a:r>
                  <a:rPr lang="en-US" sz="1400" b="1" dirty="0">
                    <a:latin typeface="Times New Roman"/>
                    <a:ea typeface="ＭＳ Ｐゴシック"/>
                  </a:rPr>
                  <a:t>89</a:t>
                </a:r>
                <a:r>
                  <a:rPr lang="en-US" sz="1400" dirty="0">
                    <a:latin typeface="Times New Roman"/>
                    <a:ea typeface="ＭＳ Ｐゴシック"/>
                  </a:rPr>
                  <a:t>, 073004 (2014</a:t>
                </a:r>
                <a:r>
                  <a:rPr lang="en-US" sz="1400" dirty="0" smtClean="0">
                    <a:latin typeface="Times New Roman"/>
                    <a:ea typeface="ＭＳ Ｐゴシック"/>
                  </a:rPr>
                  <a:t>)</a:t>
                </a:r>
              </a:p>
              <a:p>
                <a:endParaRPr lang="en-US" sz="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CT14 NNLO PDFs with LHC data </a:t>
                </a:r>
                <a:r>
                  <a:rPr lang="en-US" sz="1600" dirty="0" smtClean="0"/>
                  <a:t>(in progress)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NNLO PDFs with electromagnetic contributions </a:t>
                </a:r>
                <a:r>
                  <a:rPr lang="en-US" sz="1400" dirty="0" smtClean="0"/>
                  <a:t>(in progress)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 smtClean="0"/>
                  <a:t>…</a:t>
                </a:r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990600"/>
                <a:ext cx="8534400" cy="4648200"/>
              </a:xfrm>
              <a:blipFill rotWithShape="1">
                <a:blip r:embed="rId3"/>
                <a:stretch>
                  <a:fillRect l="-1071" r="-71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5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92456" cy="40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183563" y="3073880"/>
            <a:ext cx="685800" cy="64306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2818" y="1220499"/>
                <a:ext cx="3998210" cy="4414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E866 Drell-Yan pair production:</a:t>
                </a:r>
              </a:p>
              <a:p>
                <a:endParaRPr lang="en-US" sz="20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000" dirty="0" smtClean="0"/>
                  <a:t> 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&gt;0.1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(large difference)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E866 constraints will </a:t>
                </a:r>
              </a:p>
              <a:p>
                <a:r>
                  <a:rPr lang="en-US" sz="2000" dirty="0" smtClean="0"/>
                  <a:t>be strengthened by </a:t>
                </a:r>
                <a:r>
                  <a:rPr lang="en-US" sz="2000" dirty="0" err="1" smtClean="0"/>
                  <a:t>SeaQuest</a:t>
                </a:r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LHC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𝑊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sz="2000" dirty="0" smtClean="0"/>
                  <a:t>  production:</a:t>
                </a:r>
              </a:p>
              <a:p>
                <a:endParaRPr lang="en-US" sz="20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000" dirty="0"/>
                  <a:t> 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0.1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(a few percent)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8" y="1220499"/>
                <a:ext cx="3998210" cy="4414927"/>
              </a:xfrm>
              <a:prstGeom prst="rect">
                <a:avLst/>
              </a:prstGeom>
              <a:blipFill rotWithShape="1">
                <a:blip r:embed="rId3"/>
                <a:stretch>
                  <a:fillRect l="-1524" t="-691" r="-1067" b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57800" y="3012465"/>
            <a:ext cx="537327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?</a:t>
            </a:r>
            <a:endParaRPr lang="en-US" sz="4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SU(2) and charge symmetry </a:t>
            </a:r>
            <a:r>
              <a:rPr lang="en-US" dirty="0" smtClean="0"/>
              <a:t>breaking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SU(2) and charge symmetry </a:t>
            </a:r>
            <a:r>
              <a:rPr lang="en-US" dirty="0" smtClean="0"/>
              <a:t>breaking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5355" y="1752600"/>
                <a:ext cx="4682320" cy="416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)≠</m:t>
                    </m:r>
                    <m:acc>
                      <m:accPr>
                        <m:chr m:val="̅"/>
                        <m:ctrlPr>
                          <a:rPr lang="en-US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May be caused by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DGLAP evolution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Fermi motion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Electromagnetic effects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Nonperturbative meson fluctuations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Chiral symmetry breaking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Instantons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5" y="1752600"/>
                <a:ext cx="4682320" cy="4163127"/>
              </a:xfrm>
              <a:prstGeom prst="rect">
                <a:avLst/>
              </a:prstGeom>
              <a:blipFill rotWithShape="1">
                <a:blip r:embed="rId2"/>
                <a:stretch>
                  <a:fillRect l="-2083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92456" cy="40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0" y="152400"/>
            <a:ext cx="9015470" cy="61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0" y="152400"/>
            <a:ext cx="9015470" cy="61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2286000"/>
            <a:ext cx="8915400" cy="3962400"/>
            <a:chOff x="228600" y="2286000"/>
            <a:chExt cx="8915400" cy="3962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28600" y="2286000"/>
              <a:ext cx="6858000" cy="381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28600" y="3810000"/>
              <a:ext cx="5564875" cy="381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28600" y="4419600"/>
              <a:ext cx="8915400" cy="18288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rgbClr val="FF0000"/>
                </a:solidFill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C00000"/>
                  </a:solidFill>
                </a:rPr>
                <a:t>At a few-percent accuracy, charge symmetry violation and nuclear corrections must be explicitly estimated in the future if the 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data on the neutron/nuclei are used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1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" y="152400"/>
            <a:ext cx="8458200" cy="1143000"/>
          </a:xfrm>
        </p:spPr>
        <p:txBody>
          <a:bodyPr/>
          <a:lstStyle/>
          <a:p>
            <a:r>
              <a:rPr lang="en-US" dirty="0" smtClean="0"/>
              <a:t>Extrinsic and intrinsic sea PDFs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270" y="1433034"/>
            <a:ext cx="780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“Extrinsic” sea</a:t>
            </a:r>
          </a:p>
          <a:p>
            <a:r>
              <a:rPr lang="en-US" sz="2000" dirty="0" smtClean="0"/>
              <a:t>(maps on disconnected diagrams of lattice QCD for both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eavy and light flavors?)</a:t>
            </a:r>
          </a:p>
          <a:p>
            <a:endParaRPr lang="en-US" sz="2000" dirty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“Intrinsic” sea </a:t>
            </a:r>
            <a:r>
              <a:rPr lang="en-US" sz="2000" dirty="0" smtClean="0"/>
              <a:t>(excited </a:t>
            </a:r>
            <a:r>
              <a:rPr lang="en-US" sz="2000" dirty="0" err="1" smtClean="0"/>
              <a:t>Fock</a:t>
            </a:r>
            <a:r>
              <a:rPr lang="en-US" sz="2000" dirty="0" smtClean="0"/>
              <a:t> </a:t>
            </a:r>
          </a:p>
          <a:p>
            <a:r>
              <a:rPr lang="en-US" sz="2000" dirty="0" err="1"/>
              <a:t>n</a:t>
            </a:r>
            <a:r>
              <a:rPr lang="en-US" sz="2000" dirty="0" err="1" smtClean="0"/>
              <a:t>onpert</a:t>
            </a:r>
            <a:r>
              <a:rPr lang="en-US" sz="2000" dirty="0" smtClean="0"/>
              <a:t>. states, maps on connected</a:t>
            </a:r>
          </a:p>
          <a:p>
            <a:r>
              <a:rPr lang="en-US" sz="2000" dirty="0" smtClean="0"/>
              <a:t>diagrams of lattice QCD?)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5410200" y="2895600"/>
            <a:ext cx="3362148" cy="335280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791200" y="3429000"/>
            <a:ext cx="76200" cy="2286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867400" y="5715000"/>
            <a:ext cx="2590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8304151" y="5748190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292929"/>
                </a:solidFill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3200" y="583940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292929"/>
                </a:solidFill>
              </a:rPr>
              <a:t>0.1</a:t>
            </a:r>
            <a:endParaRPr lang="en-US" sz="2000" dirty="0">
              <a:solidFill>
                <a:srgbClr val="29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63921" y="3052551"/>
                <a:ext cx="7564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dirty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sz="2000" i="1" dirty="0" smtClean="0">
                          <a:solidFill>
                            <a:srgbClr val="292929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292929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29292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21" y="3052551"/>
                <a:ext cx="75642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 bwMode="auto">
          <a:xfrm>
            <a:off x="5950423" y="4393511"/>
            <a:ext cx="2565779" cy="1283959"/>
          </a:xfrm>
          <a:custGeom>
            <a:avLst/>
            <a:gdLst>
              <a:gd name="connsiteX0" fmla="*/ 0 w 2156346"/>
              <a:gd name="connsiteY0" fmla="*/ 1143115 h 1143115"/>
              <a:gd name="connsiteX1" fmla="*/ 518615 w 2156346"/>
              <a:gd name="connsiteY1" fmla="*/ 856512 h 1143115"/>
              <a:gd name="connsiteX2" fmla="*/ 805218 w 2156346"/>
              <a:gd name="connsiteY2" fmla="*/ 337897 h 1143115"/>
              <a:gd name="connsiteX3" fmla="*/ 1241946 w 2156346"/>
              <a:gd name="connsiteY3" fmla="*/ 23998 h 1143115"/>
              <a:gd name="connsiteX4" fmla="*/ 1460311 w 2156346"/>
              <a:gd name="connsiteY4" fmla="*/ 92237 h 1143115"/>
              <a:gd name="connsiteX5" fmla="*/ 1965278 w 2156346"/>
              <a:gd name="connsiteY5" fmla="*/ 651795 h 1143115"/>
              <a:gd name="connsiteX6" fmla="*/ 2088108 w 2156346"/>
              <a:gd name="connsiteY6" fmla="*/ 1088523 h 1143115"/>
              <a:gd name="connsiteX7" fmla="*/ 2142699 w 2156346"/>
              <a:gd name="connsiteY7" fmla="*/ 1102171 h 1143115"/>
              <a:gd name="connsiteX8" fmla="*/ 2142699 w 2156346"/>
              <a:gd name="connsiteY8" fmla="*/ 1102171 h 1143115"/>
              <a:gd name="connsiteX9" fmla="*/ 2156346 w 2156346"/>
              <a:gd name="connsiteY9" fmla="*/ 1020285 h 1143115"/>
              <a:gd name="connsiteX0" fmla="*/ 0 w 2429301"/>
              <a:gd name="connsiteY0" fmla="*/ 1306888 h 1306888"/>
              <a:gd name="connsiteX1" fmla="*/ 791570 w 2429301"/>
              <a:gd name="connsiteY1" fmla="*/ 856512 h 1306888"/>
              <a:gd name="connsiteX2" fmla="*/ 1078173 w 2429301"/>
              <a:gd name="connsiteY2" fmla="*/ 337897 h 1306888"/>
              <a:gd name="connsiteX3" fmla="*/ 1514901 w 2429301"/>
              <a:gd name="connsiteY3" fmla="*/ 23998 h 1306888"/>
              <a:gd name="connsiteX4" fmla="*/ 1733266 w 2429301"/>
              <a:gd name="connsiteY4" fmla="*/ 92237 h 1306888"/>
              <a:gd name="connsiteX5" fmla="*/ 2238233 w 2429301"/>
              <a:gd name="connsiteY5" fmla="*/ 651795 h 1306888"/>
              <a:gd name="connsiteX6" fmla="*/ 2361063 w 2429301"/>
              <a:gd name="connsiteY6" fmla="*/ 1088523 h 1306888"/>
              <a:gd name="connsiteX7" fmla="*/ 2415654 w 2429301"/>
              <a:gd name="connsiteY7" fmla="*/ 1102171 h 1306888"/>
              <a:gd name="connsiteX8" fmla="*/ 2415654 w 2429301"/>
              <a:gd name="connsiteY8" fmla="*/ 1102171 h 1306888"/>
              <a:gd name="connsiteX9" fmla="*/ 2429301 w 2429301"/>
              <a:gd name="connsiteY9" fmla="*/ 1020285 h 1306888"/>
              <a:gd name="connsiteX0" fmla="*/ 0 w 2429301"/>
              <a:gd name="connsiteY0" fmla="*/ 1306888 h 1306888"/>
              <a:gd name="connsiteX1" fmla="*/ 791570 w 2429301"/>
              <a:gd name="connsiteY1" fmla="*/ 692739 h 1306888"/>
              <a:gd name="connsiteX2" fmla="*/ 1078173 w 2429301"/>
              <a:gd name="connsiteY2" fmla="*/ 337897 h 1306888"/>
              <a:gd name="connsiteX3" fmla="*/ 1514901 w 2429301"/>
              <a:gd name="connsiteY3" fmla="*/ 23998 h 1306888"/>
              <a:gd name="connsiteX4" fmla="*/ 1733266 w 2429301"/>
              <a:gd name="connsiteY4" fmla="*/ 92237 h 1306888"/>
              <a:gd name="connsiteX5" fmla="*/ 2238233 w 2429301"/>
              <a:gd name="connsiteY5" fmla="*/ 651795 h 1306888"/>
              <a:gd name="connsiteX6" fmla="*/ 2361063 w 2429301"/>
              <a:gd name="connsiteY6" fmla="*/ 1088523 h 1306888"/>
              <a:gd name="connsiteX7" fmla="*/ 2415654 w 2429301"/>
              <a:gd name="connsiteY7" fmla="*/ 1102171 h 1306888"/>
              <a:gd name="connsiteX8" fmla="*/ 2415654 w 2429301"/>
              <a:gd name="connsiteY8" fmla="*/ 1102171 h 1306888"/>
              <a:gd name="connsiteX9" fmla="*/ 2429301 w 2429301"/>
              <a:gd name="connsiteY9" fmla="*/ 1020285 h 1306888"/>
              <a:gd name="connsiteX0" fmla="*/ 0 w 2429301"/>
              <a:gd name="connsiteY0" fmla="*/ 1284226 h 1284226"/>
              <a:gd name="connsiteX1" fmla="*/ 791570 w 2429301"/>
              <a:gd name="connsiteY1" fmla="*/ 670077 h 1284226"/>
              <a:gd name="connsiteX2" fmla="*/ 1078173 w 2429301"/>
              <a:gd name="connsiteY2" fmla="*/ 315235 h 1284226"/>
              <a:gd name="connsiteX3" fmla="*/ 1514901 w 2429301"/>
              <a:gd name="connsiteY3" fmla="*/ 1336 h 1284226"/>
              <a:gd name="connsiteX4" fmla="*/ 2006222 w 2429301"/>
              <a:gd name="connsiteY4" fmla="*/ 219701 h 1284226"/>
              <a:gd name="connsiteX5" fmla="*/ 2238233 w 2429301"/>
              <a:gd name="connsiteY5" fmla="*/ 629133 h 1284226"/>
              <a:gd name="connsiteX6" fmla="*/ 2361063 w 2429301"/>
              <a:gd name="connsiteY6" fmla="*/ 1065861 h 1284226"/>
              <a:gd name="connsiteX7" fmla="*/ 2415654 w 2429301"/>
              <a:gd name="connsiteY7" fmla="*/ 1079509 h 1284226"/>
              <a:gd name="connsiteX8" fmla="*/ 2415654 w 2429301"/>
              <a:gd name="connsiteY8" fmla="*/ 1079509 h 1284226"/>
              <a:gd name="connsiteX9" fmla="*/ 2429301 w 2429301"/>
              <a:gd name="connsiteY9" fmla="*/ 997623 h 1284226"/>
              <a:gd name="connsiteX0" fmla="*/ 0 w 2470244"/>
              <a:gd name="connsiteY0" fmla="*/ 1284226 h 1284226"/>
              <a:gd name="connsiteX1" fmla="*/ 791570 w 2470244"/>
              <a:gd name="connsiteY1" fmla="*/ 670077 h 1284226"/>
              <a:gd name="connsiteX2" fmla="*/ 1078173 w 2470244"/>
              <a:gd name="connsiteY2" fmla="*/ 315235 h 1284226"/>
              <a:gd name="connsiteX3" fmla="*/ 1514901 w 2470244"/>
              <a:gd name="connsiteY3" fmla="*/ 1336 h 1284226"/>
              <a:gd name="connsiteX4" fmla="*/ 2006222 w 2470244"/>
              <a:gd name="connsiteY4" fmla="*/ 219701 h 1284226"/>
              <a:gd name="connsiteX5" fmla="*/ 2238233 w 2470244"/>
              <a:gd name="connsiteY5" fmla="*/ 629133 h 1284226"/>
              <a:gd name="connsiteX6" fmla="*/ 2361063 w 2470244"/>
              <a:gd name="connsiteY6" fmla="*/ 1065861 h 1284226"/>
              <a:gd name="connsiteX7" fmla="*/ 2415654 w 2470244"/>
              <a:gd name="connsiteY7" fmla="*/ 1079509 h 1284226"/>
              <a:gd name="connsiteX8" fmla="*/ 2415654 w 2470244"/>
              <a:gd name="connsiteY8" fmla="*/ 1079509 h 1284226"/>
              <a:gd name="connsiteX9" fmla="*/ 2470244 w 2470244"/>
              <a:gd name="connsiteY9" fmla="*/ 1243283 h 1284226"/>
              <a:gd name="connsiteX0" fmla="*/ 0 w 2920620"/>
              <a:gd name="connsiteY0" fmla="*/ 1284226 h 1461647"/>
              <a:gd name="connsiteX1" fmla="*/ 791570 w 2920620"/>
              <a:gd name="connsiteY1" fmla="*/ 670077 h 1461647"/>
              <a:gd name="connsiteX2" fmla="*/ 1078173 w 2920620"/>
              <a:gd name="connsiteY2" fmla="*/ 315235 h 1461647"/>
              <a:gd name="connsiteX3" fmla="*/ 1514901 w 2920620"/>
              <a:gd name="connsiteY3" fmla="*/ 1336 h 1461647"/>
              <a:gd name="connsiteX4" fmla="*/ 2006222 w 2920620"/>
              <a:gd name="connsiteY4" fmla="*/ 219701 h 1461647"/>
              <a:gd name="connsiteX5" fmla="*/ 2238233 w 2920620"/>
              <a:gd name="connsiteY5" fmla="*/ 629133 h 1461647"/>
              <a:gd name="connsiteX6" fmla="*/ 2361063 w 2920620"/>
              <a:gd name="connsiteY6" fmla="*/ 1065861 h 1461647"/>
              <a:gd name="connsiteX7" fmla="*/ 2415654 w 2920620"/>
              <a:gd name="connsiteY7" fmla="*/ 1079509 h 1461647"/>
              <a:gd name="connsiteX8" fmla="*/ 2415654 w 2920620"/>
              <a:gd name="connsiteY8" fmla="*/ 1079509 h 1461647"/>
              <a:gd name="connsiteX9" fmla="*/ 2920620 w 2920620"/>
              <a:gd name="connsiteY9" fmla="*/ 1461647 h 1461647"/>
              <a:gd name="connsiteX0" fmla="*/ 0 w 2920620"/>
              <a:gd name="connsiteY0" fmla="*/ 1284226 h 1461647"/>
              <a:gd name="connsiteX1" fmla="*/ 791570 w 2920620"/>
              <a:gd name="connsiteY1" fmla="*/ 670077 h 1461647"/>
              <a:gd name="connsiteX2" fmla="*/ 1078173 w 2920620"/>
              <a:gd name="connsiteY2" fmla="*/ 315235 h 1461647"/>
              <a:gd name="connsiteX3" fmla="*/ 1514901 w 2920620"/>
              <a:gd name="connsiteY3" fmla="*/ 1336 h 1461647"/>
              <a:gd name="connsiteX4" fmla="*/ 2006222 w 2920620"/>
              <a:gd name="connsiteY4" fmla="*/ 219701 h 1461647"/>
              <a:gd name="connsiteX5" fmla="*/ 2238233 w 2920620"/>
              <a:gd name="connsiteY5" fmla="*/ 629133 h 1461647"/>
              <a:gd name="connsiteX6" fmla="*/ 2361063 w 2920620"/>
              <a:gd name="connsiteY6" fmla="*/ 1065861 h 1461647"/>
              <a:gd name="connsiteX7" fmla="*/ 2415654 w 2920620"/>
              <a:gd name="connsiteY7" fmla="*/ 1079509 h 1461647"/>
              <a:gd name="connsiteX8" fmla="*/ 2552131 w 2920620"/>
              <a:gd name="connsiteY8" fmla="*/ 1038566 h 1461647"/>
              <a:gd name="connsiteX9" fmla="*/ 2920620 w 2920620"/>
              <a:gd name="connsiteY9" fmla="*/ 1461647 h 1461647"/>
              <a:gd name="connsiteX0" fmla="*/ 0 w 2920620"/>
              <a:gd name="connsiteY0" fmla="*/ 1284226 h 1461647"/>
              <a:gd name="connsiteX1" fmla="*/ 791570 w 2920620"/>
              <a:gd name="connsiteY1" fmla="*/ 670077 h 1461647"/>
              <a:gd name="connsiteX2" fmla="*/ 1078173 w 2920620"/>
              <a:gd name="connsiteY2" fmla="*/ 315235 h 1461647"/>
              <a:gd name="connsiteX3" fmla="*/ 1514901 w 2920620"/>
              <a:gd name="connsiteY3" fmla="*/ 1336 h 1461647"/>
              <a:gd name="connsiteX4" fmla="*/ 2006222 w 2920620"/>
              <a:gd name="connsiteY4" fmla="*/ 219701 h 1461647"/>
              <a:gd name="connsiteX5" fmla="*/ 2238233 w 2920620"/>
              <a:gd name="connsiteY5" fmla="*/ 629133 h 1461647"/>
              <a:gd name="connsiteX6" fmla="*/ 2470245 w 2920620"/>
              <a:gd name="connsiteY6" fmla="*/ 902088 h 1461647"/>
              <a:gd name="connsiteX7" fmla="*/ 2415654 w 2920620"/>
              <a:gd name="connsiteY7" fmla="*/ 1079509 h 1461647"/>
              <a:gd name="connsiteX8" fmla="*/ 2552131 w 2920620"/>
              <a:gd name="connsiteY8" fmla="*/ 1038566 h 1461647"/>
              <a:gd name="connsiteX9" fmla="*/ 2920620 w 2920620"/>
              <a:gd name="connsiteY9" fmla="*/ 1461647 h 1461647"/>
              <a:gd name="connsiteX0" fmla="*/ 0 w 2920620"/>
              <a:gd name="connsiteY0" fmla="*/ 1284226 h 1461647"/>
              <a:gd name="connsiteX1" fmla="*/ 791570 w 2920620"/>
              <a:gd name="connsiteY1" fmla="*/ 670077 h 1461647"/>
              <a:gd name="connsiteX2" fmla="*/ 1078173 w 2920620"/>
              <a:gd name="connsiteY2" fmla="*/ 315235 h 1461647"/>
              <a:gd name="connsiteX3" fmla="*/ 1514901 w 2920620"/>
              <a:gd name="connsiteY3" fmla="*/ 1336 h 1461647"/>
              <a:gd name="connsiteX4" fmla="*/ 2006222 w 2920620"/>
              <a:gd name="connsiteY4" fmla="*/ 219701 h 1461647"/>
              <a:gd name="connsiteX5" fmla="*/ 2238233 w 2920620"/>
              <a:gd name="connsiteY5" fmla="*/ 629133 h 1461647"/>
              <a:gd name="connsiteX6" fmla="*/ 2470245 w 2920620"/>
              <a:gd name="connsiteY6" fmla="*/ 902088 h 1461647"/>
              <a:gd name="connsiteX7" fmla="*/ 2415654 w 2920620"/>
              <a:gd name="connsiteY7" fmla="*/ 1079509 h 1461647"/>
              <a:gd name="connsiteX8" fmla="*/ 2647665 w 2920620"/>
              <a:gd name="connsiteY8" fmla="*/ 1147749 h 1461647"/>
              <a:gd name="connsiteX9" fmla="*/ 2920620 w 2920620"/>
              <a:gd name="connsiteY9" fmla="*/ 1461647 h 1461647"/>
              <a:gd name="connsiteX0" fmla="*/ 0 w 2920620"/>
              <a:gd name="connsiteY0" fmla="*/ 1284226 h 1461647"/>
              <a:gd name="connsiteX1" fmla="*/ 791570 w 2920620"/>
              <a:gd name="connsiteY1" fmla="*/ 670077 h 1461647"/>
              <a:gd name="connsiteX2" fmla="*/ 1078173 w 2920620"/>
              <a:gd name="connsiteY2" fmla="*/ 315235 h 1461647"/>
              <a:gd name="connsiteX3" fmla="*/ 1514901 w 2920620"/>
              <a:gd name="connsiteY3" fmla="*/ 1336 h 1461647"/>
              <a:gd name="connsiteX4" fmla="*/ 2006222 w 2920620"/>
              <a:gd name="connsiteY4" fmla="*/ 219701 h 1461647"/>
              <a:gd name="connsiteX5" fmla="*/ 2238233 w 2920620"/>
              <a:gd name="connsiteY5" fmla="*/ 629133 h 1461647"/>
              <a:gd name="connsiteX6" fmla="*/ 2470245 w 2920620"/>
              <a:gd name="connsiteY6" fmla="*/ 902088 h 1461647"/>
              <a:gd name="connsiteX7" fmla="*/ 2702257 w 2920620"/>
              <a:gd name="connsiteY7" fmla="*/ 1052214 h 1461647"/>
              <a:gd name="connsiteX8" fmla="*/ 2647665 w 2920620"/>
              <a:gd name="connsiteY8" fmla="*/ 1147749 h 1461647"/>
              <a:gd name="connsiteX9" fmla="*/ 2920620 w 2920620"/>
              <a:gd name="connsiteY9" fmla="*/ 1461647 h 1461647"/>
              <a:gd name="connsiteX0" fmla="*/ 0 w 2920620"/>
              <a:gd name="connsiteY0" fmla="*/ 1284226 h 1461647"/>
              <a:gd name="connsiteX1" fmla="*/ 791570 w 2920620"/>
              <a:gd name="connsiteY1" fmla="*/ 670077 h 1461647"/>
              <a:gd name="connsiteX2" fmla="*/ 1078173 w 2920620"/>
              <a:gd name="connsiteY2" fmla="*/ 315235 h 1461647"/>
              <a:gd name="connsiteX3" fmla="*/ 1514901 w 2920620"/>
              <a:gd name="connsiteY3" fmla="*/ 1336 h 1461647"/>
              <a:gd name="connsiteX4" fmla="*/ 2006222 w 2920620"/>
              <a:gd name="connsiteY4" fmla="*/ 219701 h 1461647"/>
              <a:gd name="connsiteX5" fmla="*/ 2238233 w 2920620"/>
              <a:gd name="connsiteY5" fmla="*/ 629133 h 1461647"/>
              <a:gd name="connsiteX6" fmla="*/ 2470245 w 2920620"/>
              <a:gd name="connsiteY6" fmla="*/ 902088 h 1461647"/>
              <a:gd name="connsiteX7" fmla="*/ 2565779 w 2920620"/>
              <a:gd name="connsiteY7" fmla="*/ 1243283 h 1461647"/>
              <a:gd name="connsiteX8" fmla="*/ 2647665 w 2920620"/>
              <a:gd name="connsiteY8" fmla="*/ 1147749 h 1461647"/>
              <a:gd name="connsiteX9" fmla="*/ 2920620 w 2920620"/>
              <a:gd name="connsiteY9" fmla="*/ 1461647 h 1461647"/>
              <a:gd name="connsiteX0" fmla="*/ 0 w 2647665"/>
              <a:gd name="connsiteY0" fmla="*/ 1284226 h 1284226"/>
              <a:gd name="connsiteX1" fmla="*/ 791570 w 2647665"/>
              <a:gd name="connsiteY1" fmla="*/ 670077 h 1284226"/>
              <a:gd name="connsiteX2" fmla="*/ 1078173 w 2647665"/>
              <a:gd name="connsiteY2" fmla="*/ 315235 h 1284226"/>
              <a:gd name="connsiteX3" fmla="*/ 1514901 w 2647665"/>
              <a:gd name="connsiteY3" fmla="*/ 1336 h 1284226"/>
              <a:gd name="connsiteX4" fmla="*/ 2006222 w 2647665"/>
              <a:gd name="connsiteY4" fmla="*/ 219701 h 1284226"/>
              <a:gd name="connsiteX5" fmla="*/ 2238233 w 2647665"/>
              <a:gd name="connsiteY5" fmla="*/ 629133 h 1284226"/>
              <a:gd name="connsiteX6" fmla="*/ 2470245 w 2647665"/>
              <a:gd name="connsiteY6" fmla="*/ 902088 h 1284226"/>
              <a:gd name="connsiteX7" fmla="*/ 2565779 w 2647665"/>
              <a:gd name="connsiteY7" fmla="*/ 1243283 h 1284226"/>
              <a:gd name="connsiteX8" fmla="*/ 2647665 w 2647665"/>
              <a:gd name="connsiteY8" fmla="*/ 1147749 h 1284226"/>
              <a:gd name="connsiteX0" fmla="*/ 0 w 2756847"/>
              <a:gd name="connsiteY0" fmla="*/ 1284226 h 1516239"/>
              <a:gd name="connsiteX1" fmla="*/ 791570 w 2756847"/>
              <a:gd name="connsiteY1" fmla="*/ 670077 h 1516239"/>
              <a:gd name="connsiteX2" fmla="*/ 1078173 w 2756847"/>
              <a:gd name="connsiteY2" fmla="*/ 315235 h 1516239"/>
              <a:gd name="connsiteX3" fmla="*/ 1514901 w 2756847"/>
              <a:gd name="connsiteY3" fmla="*/ 1336 h 1516239"/>
              <a:gd name="connsiteX4" fmla="*/ 2006222 w 2756847"/>
              <a:gd name="connsiteY4" fmla="*/ 219701 h 1516239"/>
              <a:gd name="connsiteX5" fmla="*/ 2238233 w 2756847"/>
              <a:gd name="connsiteY5" fmla="*/ 629133 h 1516239"/>
              <a:gd name="connsiteX6" fmla="*/ 2470245 w 2756847"/>
              <a:gd name="connsiteY6" fmla="*/ 902088 h 1516239"/>
              <a:gd name="connsiteX7" fmla="*/ 2565779 w 2756847"/>
              <a:gd name="connsiteY7" fmla="*/ 1243283 h 1516239"/>
              <a:gd name="connsiteX8" fmla="*/ 2756847 w 2756847"/>
              <a:gd name="connsiteY8" fmla="*/ 1516239 h 1516239"/>
              <a:gd name="connsiteX0" fmla="*/ 0 w 2565779"/>
              <a:gd name="connsiteY0" fmla="*/ 1284226 h 1284226"/>
              <a:gd name="connsiteX1" fmla="*/ 791570 w 2565779"/>
              <a:gd name="connsiteY1" fmla="*/ 670077 h 1284226"/>
              <a:gd name="connsiteX2" fmla="*/ 1078173 w 2565779"/>
              <a:gd name="connsiteY2" fmla="*/ 315235 h 1284226"/>
              <a:gd name="connsiteX3" fmla="*/ 1514901 w 2565779"/>
              <a:gd name="connsiteY3" fmla="*/ 1336 h 1284226"/>
              <a:gd name="connsiteX4" fmla="*/ 2006222 w 2565779"/>
              <a:gd name="connsiteY4" fmla="*/ 219701 h 1284226"/>
              <a:gd name="connsiteX5" fmla="*/ 2238233 w 2565779"/>
              <a:gd name="connsiteY5" fmla="*/ 629133 h 1284226"/>
              <a:gd name="connsiteX6" fmla="*/ 2470245 w 2565779"/>
              <a:gd name="connsiteY6" fmla="*/ 902088 h 1284226"/>
              <a:gd name="connsiteX7" fmla="*/ 2565779 w 2565779"/>
              <a:gd name="connsiteY7" fmla="*/ 1243283 h 1284226"/>
              <a:gd name="connsiteX0" fmla="*/ 0 w 2565779"/>
              <a:gd name="connsiteY0" fmla="*/ 1284226 h 1284226"/>
              <a:gd name="connsiteX1" fmla="*/ 791570 w 2565779"/>
              <a:gd name="connsiteY1" fmla="*/ 670077 h 1284226"/>
              <a:gd name="connsiteX2" fmla="*/ 1078173 w 2565779"/>
              <a:gd name="connsiteY2" fmla="*/ 315235 h 1284226"/>
              <a:gd name="connsiteX3" fmla="*/ 1514901 w 2565779"/>
              <a:gd name="connsiteY3" fmla="*/ 1336 h 1284226"/>
              <a:gd name="connsiteX4" fmla="*/ 2006222 w 2565779"/>
              <a:gd name="connsiteY4" fmla="*/ 219701 h 1284226"/>
              <a:gd name="connsiteX5" fmla="*/ 2238233 w 2565779"/>
              <a:gd name="connsiteY5" fmla="*/ 629133 h 1284226"/>
              <a:gd name="connsiteX6" fmla="*/ 2347415 w 2565779"/>
              <a:gd name="connsiteY6" fmla="*/ 943031 h 1284226"/>
              <a:gd name="connsiteX7" fmla="*/ 2565779 w 2565779"/>
              <a:gd name="connsiteY7" fmla="*/ 1243283 h 1284226"/>
              <a:gd name="connsiteX0" fmla="*/ 0 w 2565779"/>
              <a:gd name="connsiteY0" fmla="*/ 1283863 h 1283863"/>
              <a:gd name="connsiteX1" fmla="*/ 791570 w 2565779"/>
              <a:gd name="connsiteY1" fmla="*/ 669714 h 1283863"/>
              <a:gd name="connsiteX2" fmla="*/ 1078173 w 2565779"/>
              <a:gd name="connsiteY2" fmla="*/ 314872 h 1283863"/>
              <a:gd name="connsiteX3" fmla="*/ 1514901 w 2565779"/>
              <a:gd name="connsiteY3" fmla="*/ 973 h 1283863"/>
              <a:gd name="connsiteX4" fmla="*/ 2006222 w 2565779"/>
              <a:gd name="connsiteY4" fmla="*/ 219338 h 1283863"/>
              <a:gd name="connsiteX5" fmla="*/ 2033517 w 2565779"/>
              <a:gd name="connsiteY5" fmla="*/ 301223 h 1283863"/>
              <a:gd name="connsiteX6" fmla="*/ 2238233 w 2565779"/>
              <a:gd name="connsiteY6" fmla="*/ 628770 h 1283863"/>
              <a:gd name="connsiteX7" fmla="*/ 2347415 w 2565779"/>
              <a:gd name="connsiteY7" fmla="*/ 942668 h 1283863"/>
              <a:gd name="connsiteX8" fmla="*/ 2565779 w 2565779"/>
              <a:gd name="connsiteY8" fmla="*/ 1242920 h 1283863"/>
              <a:gd name="connsiteX0" fmla="*/ 0 w 2565779"/>
              <a:gd name="connsiteY0" fmla="*/ 1283863 h 1283863"/>
              <a:gd name="connsiteX1" fmla="*/ 791570 w 2565779"/>
              <a:gd name="connsiteY1" fmla="*/ 669714 h 1283863"/>
              <a:gd name="connsiteX2" fmla="*/ 1078173 w 2565779"/>
              <a:gd name="connsiteY2" fmla="*/ 314872 h 1283863"/>
              <a:gd name="connsiteX3" fmla="*/ 1514901 w 2565779"/>
              <a:gd name="connsiteY3" fmla="*/ 973 h 1283863"/>
              <a:gd name="connsiteX4" fmla="*/ 2006222 w 2565779"/>
              <a:gd name="connsiteY4" fmla="*/ 219338 h 1283863"/>
              <a:gd name="connsiteX5" fmla="*/ 2033517 w 2565779"/>
              <a:gd name="connsiteY5" fmla="*/ 301223 h 1283863"/>
              <a:gd name="connsiteX6" fmla="*/ 2169994 w 2565779"/>
              <a:gd name="connsiteY6" fmla="*/ 697008 h 1283863"/>
              <a:gd name="connsiteX7" fmla="*/ 2347415 w 2565779"/>
              <a:gd name="connsiteY7" fmla="*/ 942668 h 1283863"/>
              <a:gd name="connsiteX8" fmla="*/ 2565779 w 2565779"/>
              <a:gd name="connsiteY8" fmla="*/ 1242920 h 1283863"/>
              <a:gd name="connsiteX0" fmla="*/ 0 w 2565779"/>
              <a:gd name="connsiteY0" fmla="*/ 1283863 h 1283863"/>
              <a:gd name="connsiteX1" fmla="*/ 791570 w 2565779"/>
              <a:gd name="connsiteY1" fmla="*/ 669714 h 1283863"/>
              <a:gd name="connsiteX2" fmla="*/ 1078173 w 2565779"/>
              <a:gd name="connsiteY2" fmla="*/ 314872 h 1283863"/>
              <a:gd name="connsiteX3" fmla="*/ 1514901 w 2565779"/>
              <a:gd name="connsiteY3" fmla="*/ 973 h 1283863"/>
              <a:gd name="connsiteX4" fmla="*/ 1856096 w 2565779"/>
              <a:gd name="connsiteY4" fmla="*/ 219338 h 1283863"/>
              <a:gd name="connsiteX5" fmla="*/ 2033517 w 2565779"/>
              <a:gd name="connsiteY5" fmla="*/ 301223 h 1283863"/>
              <a:gd name="connsiteX6" fmla="*/ 2169994 w 2565779"/>
              <a:gd name="connsiteY6" fmla="*/ 697008 h 1283863"/>
              <a:gd name="connsiteX7" fmla="*/ 2347415 w 2565779"/>
              <a:gd name="connsiteY7" fmla="*/ 942668 h 1283863"/>
              <a:gd name="connsiteX8" fmla="*/ 2565779 w 2565779"/>
              <a:gd name="connsiteY8" fmla="*/ 1242920 h 1283863"/>
              <a:gd name="connsiteX0" fmla="*/ 0 w 2565779"/>
              <a:gd name="connsiteY0" fmla="*/ 1283959 h 1283959"/>
              <a:gd name="connsiteX1" fmla="*/ 791570 w 2565779"/>
              <a:gd name="connsiteY1" fmla="*/ 669810 h 1283959"/>
              <a:gd name="connsiteX2" fmla="*/ 1078173 w 2565779"/>
              <a:gd name="connsiteY2" fmla="*/ 314968 h 1283959"/>
              <a:gd name="connsiteX3" fmla="*/ 1514901 w 2565779"/>
              <a:gd name="connsiteY3" fmla="*/ 1069 h 1283959"/>
              <a:gd name="connsiteX4" fmla="*/ 1856096 w 2565779"/>
              <a:gd name="connsiteY4" fmla="*/ 219434 h 1283959"/>
              <a:gd name="connsiteX5" fmla="*/ 1992573 w 2565779"/>
              <a:gd name="connsiteY5" fmla="*/ 410501 h 1283959"/>
              <a:gd name="connsiteX6" fmla="*/ 2169994 w 2565779"/>
              <a:gd name="connsiteY6" fmla="*/ 697104 h 1283959"/>
              <a:gd name="connsiteX7" fmla="*/ 2347415 w 2565779"/>
              <a:gd name="connsiteY7" fmla="*/ 942764 h 1283959"/>
              <a:gd name="connsiteX8" fmla="*/ 2565779 w 2565779"/>
              <a:gd name="connsiteY8" fmla="*/ 1243016 h 128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779" h="1283959">
                <a:moveTo>
                  <a:pt x="0" y="1283959"/>
                </a:moveTo>
                <a:cubicBezTo>
                  <a:pt x="192206" y="1207759"/>
                  <a:pt x="611874" y="831309"/>
                  <a:pt x="791570" y="669810"/>
                </a:cubicBezTo>
                <a:cubicBezTo>
                  <a:pt x="971266" y="508311"/>
                  <a:pt x="957618" y="426425"/>
                  <a:pt x="1078173" y="314968"/>
                </a:cubicBezTo>
                <a:cubicBezTo>
                  <a:pt x="1198728" y="203511"/>
                  <a:pt x="1385247" y="16991"/>
                  <a:pt x="1514901" y="1069"/>
                </a:cubicBezTo>
                <a:cubicBezTo>
                  <a:pt x="1644555" y="-14853"/>
                  <a:pt x="1776484" y="151195"/>
                  <a:pt x="1856096" y="219434"/>
                </a:cubicBezTo>
                <a:cubicBezTo>
                  <a:pt x="1935708" y="287673"/>
                  <a:pt x="1953905" y="342262"/>
                  <a:pt x="1992573" y="410501"/>
                </a:cubicBezTo>
                <a:cubicBezTo>
                  <a:pt x="2031242" y="478740"/>
                  <a:pt x="2110854" y="608394"/>
                  <a:pt x="2169994" y="697104"/>
                </a:cubicBezTo>
                <a:cubicBezTo>
                  <a:pt x="2229134" y="785814"/>
                  <a:pt x="2281451" y="851779"/>
                  <a:pt x="2347415" y="942764"/>
                </a:cubicBezTo>
                <a:cubicBezTo>
                  <a:pt x="2413379" y="1033749"/>
                  <a:pt x="2518012" y="1140658"/>
                  <a:pt x="2565779" y="1243016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entury Gothic" pitchFamily="34" charset="0"/>
              </a:rPr>
              <a:t>Intrinsic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005015" y="3521121"/>
            <a:ext cx="2519952" cy="2115884"/>
          </a:xfrm>
          <a:custGeom>
            <a:avLst/>
            <a:gdLst>
              <a:gd name="connsiteX0" fmla="*/ 0 w 2600908"/>
              <a:gd name="connsiteY0" fmla="*/ 0 h 2061804"/>
              <a:gd name="connsiteX1" fmla="*/ 286603 w 2600908"/>
              <a:gd name="connsiteY1" fmla="*/ 423081 h 2061804"/>
              <a:gd name="connsiteX2" fmla="*/ 668741 w 2600908"/>
              <a:gd name="connsiteY2" fmla="*/ 1037230 h 2061804"/>
              <a:gd name="connsiteX3" fmla="*/ 1351129 w 2600908"/>
              <a:gd name="connsiteY3" fmla="*/ 1596788 h 2061804"/>
              <a:gd name="connsiteX4" fmla="*/ 1937982 w 2600908"/>
              <a:gd name="connsiteY4" fmla="*/ 1787857 h 2061804"/>
              <a:gd name="connsiteX5" fmla="*/ 2538484 w 2600908"/>
              <a:gd name="connsiteY5" fmla="*/ 2019869 h 2061804"/>
              <a:gd name="connsiteX6" fmla="*/ 2552132 w 2600908"/>
              <a:gd name="connsiteY6" fmla="*/ 2060812 h 2061804"/>
              <a:gd name="connsiteX0" fmla="*/ 0 w 2601838"/>
              <a:gd name="connsiteY0" fmla="*/ 0 h 2061293"/>
              <a:gd name="connsiteX1" fmla="*/ 286603 w 2601838"/>
              <a:gd name="connsiteY1" fmla="*/ 423081 h 2061293"/>
              <a:gd name="connsiteX2" fmla="*/ 668741 w 2601838"/>
              <a:gd name="connsiteY2" fmla="*/ 1037230 h 2061293"/>
              <a:gd name="connsiteX3" fmla="*/ 1351129 w 2601838"/>
              <a:gd name="connsiteY3" fmla="*/ 1596788 h 2061293"/>
              <a:gd name="connsiteX4" fmla="*/ 1924334 w 2601838"/>
              <a:gd name="connsiteY4" fmla="*/ 1828800 h 2061293"/>
              <a:gd name="connsiteX5" fmla="*/ 2538484 w 2601838"/>
              <a:gd name="connsiteY5" fmla="*/ 2019869 h 2061293"/>
              <a:gd name="connsiteX6" fmla="*/ 2552132 w 2601838"/>
              <a:gd name="connsiteY6" fmla="*/ 2060812 h 2061293"/>
              <a:gd name="connsiteX0" fmla="*/ 0 w 2547247"/>
              <a:gd name="connsiteY0" fmla="*/ 0 h 2115884"/>
              <a:gd name="connsiteX1" fmla="*/ 232012 w 2547247"/>
              <a:gd name="connsiteY1" fmla="*/ 477672 h 2115884"/>
              <a:gd name="connsiteX2" fmla="*/ 614150 w 2547247"/>
              <a:gd name="connsiteY2" fmla="*/ 1091821 h 2115884"/>
              <a:gd name="connsiteX3" fmla="*/ 1296538 w 2547247"/>
              <a:gd name="connsiteY3" fmla="*/ 1651379 h 2115884"/>
              <a:gd name="connsiteX4" fmla="*/ 1869743 w 2547247"/>
              <a:gd name="connsiteY4" fmla="*/ 1883391 h 2115884"/>
              <a:gd name="connsiteX5" fmla="*/ 2483893 w 2547247"/>
              <a:gd name="connsiteY5" fmla="*/ 2074460 h 2115884"/>
              <a:gd name="connsiteX6" fmla="*/ 2497541 w 2547247"/>
              <a:gd name="connsiteY6" fmla="*/ 2115403 h 2115884"/>
              <a:gd name="connsiteX0" fmla="*/ 0 w 2519952"/>
              <a:gd name="connsiteY0" fmla="*/ 0 h 2115884"/>
              <a:gd name="connsiteX1" fmla="*/ 204717 w 2519952"/>
              <a:gd name="connsiteY1" fmla="*/ 477672 h 2115884"/>
              <a:gd name="connsiteX2" fmla="*/ 586855 w 2519952"/>
              <a:gd name="connsiteY2" fmla="*/ 1091821 h 2115884"/>
              <a:gd name="connsiteX3" fmla="*/ 1269243 w 2519952"/>
              <a:gd name="connsiteY3" fmla="*/ 1651379 h 2115884"/>
              <a:gd name="connsiteX4" fmla="*/ 1842448 w 2519952"/>
              <a:gd name="connsiteY4" fmla="*/ 1883391 h 2115884"/>
              <a:gd name="connsiteX5" fmla="*/ 2456598 w 2519952"/>
              <a:gd name="connsiteY5" fmla="*/ 2074460 h 2115884"/>
              <a:gd name="connsiteX6" fmla="*/ 2470246 w 2519952"/>
              <a:gd name="connsiteY6" fmla="*/ 2115403 h 21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9952" h="2115884">
                <a:moveTo>
                  <a:pt x="0" y="0"/>
                </a:moveTo>
                <a:cubicBezTo>
                  <a:pt x="87573" y="125104"/>
                  <a:pt x="106908" y="295702"/>
                  <a:pt x="204717" y="477672"/>
                </a:cubicBezTo>
                <a:cubicBezTo>
                  <a:pt x="302526" y="659642"/>
                  <a:pt x="409434" y="896203"/>
                  <a:pt x="586855" y="1091821"/>
                </a:cubicBezTo>
                <a:cubicBezTo>
                  <a:pt x="764276" y="1287439"/>
                  <a:pt x="1059978" y="1519451"/>
                  <a:pt x="1269243" y="1651379"/>
                </a:cubicBezTo>
                <a:cubicBezTo>
                  <a:pt x="1478509" y="1783307"/>
                  <a:pt x="1644556" y="1812878"/>
                  <a:pt x="1842448" y="1883391"/>
                </a:cubicBezTo>
                <a:cubicBezTo>
                  <a:pt x="2040340" y="1953904"/>
                  <a:pt x="2351965" y="2035791"/>
                  <a:pt x="2456598" y="2074460"/>
                </a:cubicBezTo>
                <a:cubicBezTo>
                  <a:pt x="2561231" y="2113129"/>
                  <a:pt x="2514601" y="2117678"/>
                  <a:pt x="2470246" y="2115403"/>
                </a:cubicBezTo>
              </a:path>
            </a:pathLst>
          </a:cu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Century Gothic" pitchFamily="34" charset="0"/>
              </a:rPr>
              <a:t>Extrinsic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8684" y="2356828"/>
            <a:ext cx="2070857" cy="1391445"/>
            <a:chOff x="3664993" y="1353458"/>
            <a:chExt cx="2070857" cy="1391445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3817393" y="2592503"/>
              <a:ext cx="97240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3810000" y="2114831"/>
              <a:ext cx="97979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Freeform 25"/>
            <p:cNvSpPr/>
            <p:nvPr/>
          </p:nvSpPr>
          <p:spPr bwMode="auto">
            <a:xfrm rot="19729505">
              <a:off x="4275341" y="1856961"/>
              <a:ext cx="504967" cy="177519"/>
            </a:xfrm>
            <a:custGeom>
              <a:avLst/>
              <a:gdLst>
                <a:gd name="connsiteX0" fmla="*/ 0 w 668740"/>
                <a:gd name="connsiteY0" fmla="*/ 177519 h 177519"/>
                <a:gd name="connsiteX1" fmla="*/ 150125 w 668740"/>
                <a:gd name="connsiteY1" fmla="*/ 98 h 177519"/>
                <a:gd name="connsiteX2" fmla="*/ 327546 w 668740"/>
                <a:gd name="connsiteY2" fmla="*/ 150224 h 177519"/>
                <a:gd name="connsiteX3" fmla="*/ 504967 w 668740"/>
                <a:gd name="connsiteY3" fmla="*/ 98 h 177519"/>
                <a:gd name="connsiteX4" fmla="*/ 668740 w 668740"/>
                <a:gd name="connsiteY4" fmla="*/ 177519 h 177519"/>
                <a:gd name="connsiteX5" fmla="*/ 668740 w 668740"/>
                <a:gd name="connsiteY5" fmla="*/ 177519 h 177519"/>
                <a:gd name="connsiteX0" fmla="*/ 0 w 668740"/>
                <a:gd name="connsiteY0" fmla="*/ 177519 h 177519"/>
                <a:gd name="connsiteX1" fmla="*/ 150125 w 668740"/>
                <a:gd name="connsiteY1" fmla="*/ 98 h 177519"/>
                <a:gd name="connsiteX2" fmla="*/ 327546 w 668740"/>
                <a:gd name="connsiteY2" fmla="*/ 150224 h 177519"/>
                <a:gd name="connsiteX3" fmla="*/ 504967 w 668740"/>
                <a:gd name="connsiteY3" fmla="*/ 98 h 177519"/>
                <a:gd name="connsiteX4" fmla="*/ 668740 w 668740"/>
                <a:gd name="connsiteY4" fmla="*/ 177519 h 177519"/>
                <a:gd name="connsiteX0" fmla="*/ 0 w 504967"/>
                <a:gd name="connsiteY0" fmla="*/ 177519 h 177519"/>
                <a:gd name="connsiteX1" fmla="*/ 150125 w 504967"/>
                <a:gd name="connsiteY1" fmla="*/ 98 h 177519"/>
                <a:gd name="connsiteX2" fmla="*/ 327546 w 504967"/>
                <a:gd name="connsiteY2" fmla="*/ 150224 h 177519"/>
                <a:gd name="connsiteX3" fmla="*/ 504967 w 504967"/>
                <a:gd name="connsiteY3" fmla="*/ 98 h 17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67" h="177519">
                  <a:moveTo>
                    <a:pt x="0" y="177519"/>
                  </a:moveTo>
                  <a:cubicBezTo>
                    <a:pt x="47767" y="91083"/>
                    <a:pt x="95534" y="4647"/>
                    <a:pt x="150125" y="98"/>
                  </a:cubicBezTo>
                  <a:cubicBezTo>
                    <a:pt x="204716" y="-4451"/>
                    <a:pt x="268406" y="150224"/>
                    <a:pt x="327546" y="150224"/>
                  </a:cubicBezTo>
                  <a:cubicBezTo>
                    <a:pt x="386686" y="150224"/>
                    <a:pt x="448101" y="-4451"/>
                    <a:pt x="504967" y="9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3817392" y="2363903"/>
              <a:ext cx="97240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9"/>
            <p:cNvSpPr/>
            <p:nvPr/>
          </p:nvSpPr>
          <p:spPr bwMode="auto">
            <a:xfrm>
              <a:off x="3664993" y="1906703"/>
              <a:ext cx="304800" cy="838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637396" y="1744766"/>
              <a:ext cx="381000" cy="200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4964942" y="1913877"/>
              <a:ext cx="381000" cy="200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5046703" y="1451641"/>
              <a:ext cx="308337" cy="1619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>
              <a:off x="4718324" y="1538125"/>
              <a:ext cx="437118" cy="200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24" name="TextBox 30723"/>
                <p:cNvSpPr txBox="1"/>
                <p:nvPr/>
              </p:nvSpPr>
              <p:spPr>
                <a:xfrm>
                  <a:off x="5355040" y="1353458"/>
                  <a:ext cx="380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724" name="TextBox 307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040" y="1353458"/>
                  <a:ext cx="38081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32" name="TextBox 30731"/>
            <p:cNvSpPr txBox="1"/>
            <p:nvPr/>
          </p:nvSpPr>
          <p:spPr>
            <a:xfrm>
              <a:off x="3677503" y="2114831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9504" y="4878134"/>
            <a:ext cx="1559629" cy="1070111"/>
            <a:chOff x="2960337" y="4838518"/>
            <a:chExt cx="1559629" cy="1070111"/>
          </a:xfrm>
        </p:grpSpPr>
        <p:grpSp>
          <p:nvGrpSpPr>
            <p:cNvPr id="30731" name="Group 30730"/>
            <p:cNvGrpSpPr/>
            <p:nvPr/>
          </p:nvGrpSpPr>
          <p:grpSpPr>
            <a:xfrm>
              <a:off x="2960337" y="4838518"/>
              <a:ext cx="1053331" cy="1005824"/>
              <a:chOff x="-1535879" y="5138621"/>
              <a:chExt cx="1053331" cy="1005824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-1410286" y="564901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-1390872" y="534143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-1390872" y="548640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-965362" y="5649010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H="1">
                <a:off x="-945060" y="6012592"/>
                <a:ext cx="462512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-974203" y="5487312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-945061" y="5327782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-1434959" y="583940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-1014805" y="5839400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-1363487" y="6012592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Oval 45"/>
              <p:cNvSpPr/>
              <p:nvPr/>
            </p:nvSpPr>
            <p:spPr bwMode="auto">
              <a:xfrm>
                <a:off x="-1535879" y="5138621"/>
                <a:ext cx="304800" cy="100582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139156" y="5539297"/>
                  <a:ext cx="380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156" y="5539297"/>
                  <a:ext cx="38081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2964446" y="516996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990600"/>
          </a:xfrm>
        </p:spPr>
        <p:txBody>
          <a:bodyPr/>
          <a:lstStyle/>
          <a:p>
            <a:r>
              <a:rPr lang="en-US" sz="3200" dirty="0" smtClean="0"/>
              <a:t>(Dis)connected topologies in lattice QCD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799" cy="449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9358" y="5943600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Liu, Chang, Cheng, </a:t>
            </a:r>
            <a:r>
              <a:rPr lang="en-US" sz="1400" dirty="0" err="1" smtClean="0"/>
              <a:t>Peng</a:t>
            </a:r>
            <a:r>
              <a:rPr lang="en-US" sz="1400" dirty="0" smtClean="0"/>
              <a:t>, 1206.4339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79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" y="152400"/>
            <a:ext cx="8458200" cy="1143000"/>
          </a:xfrm>
        </p:spPr>
        <p:txBody>
          <a:bodyPr/>
          <a:lstStyle/>
          <a:p>
            <a:r>
              <a:rPr lang="en-US" dirty="0" smtClean="0"/>
              <a:t>Extrinsic and intrinsic sea PDFs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4219124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Liu, Chang, Cheng, </a:t>
            </a:r>
            <a:r>
              <a:rPr lang="en-US" sz="1400" dirty="0" err="1" smtClean="0"/>
              <a:t>Peng</a:t>
            </a:r>
            <a:r>
              <a:rPr lang="en-US" sz="1400" dirty="0" smtClean="0"/>
              <a:t>, 1206.4339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379" y="1295400"/>
                <a:ext cx="4038600" cy="157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Smooth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parametrizations</a:t>
                </a:r>
                <a:r>
                  <a:rPr lang="en-US" sz="2400" dirty="0" smtClean="0"/>
                  <a:t> can hide existence of two components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9" y="1295400"/>
                <a:ext cx="4038600" cy="1577804"/>
              </a:xfrm>
              <a:prstGeom prst="rect">
                <a:avLst/>
              </a:prstGeom>
              <a:blipFill rotWithShape="1">
                <a:blip r:embed="rId2"/>
                <a:stretch>
                  <a:fillRect l="-2262" t="-271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55098"/>
            <a:ext cx="4114800" cy="3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0" y="4953000"/>
            <a:ext cx="505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Intrinsic charm (IC) can carry up to 1%</a:t>
            </a:r>
          </a:p>
          <a:p>
            <a:r>
              <a:rPr lang="en-US" dirty="0" smtClean="0"/>
              <a:t>of the proton momentum</a:t>
            </a:r>
          </a:p>
          <a:p>
            <a:endParaRPr lang="en-US" dirty="0"/>
          </a:p>
          <a:p>
            <a:r>
              <a:rPr lang="en-US" dirty="0" smtClean="0"/>
              <a:t>CT10 IC NNLO PDFs, S. </a:t>
            </a:r>
            <a:r>
              <a:rPr lang="en-US" dirty="0" err="1" smtClean="0"/>
              <a:t>Dulat</a:t>
            </a:r>
            <a:r>
              <a:rPr lang="en-US" dirty="0" smtClean="0"/>
              <a:t> et al., 1309.0025</a:t>
            </a:r>
            <a:endParaRPr lang="en-US" dirty="0"/>
          </a:p>
        </p:txBody>
      </p:sp>
      <p:pic>
        <p:nvPicPr>
          <p:cNvPr id="23557" name="Picture 5" descr="http://inspirehep.net/record/1252063/files/currentfigs_IC_702_chi2t-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429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"/>
            <a:ext cx="8527345" cy="603250"/>
          </a:xfrm>
        </p:spPr>
        <p:txBody>
          <a:bodyPr/>
          <a:lstStyle/>
          <a:p>
            <a:r>
              <a:rPr lang="en-US" sz="3200" dirty="0"/>
              <a:t>L</a:t>
            </a:r>
            <a:r>
              <a:rPr lang="en-US" sz="3200" dirty="0" smtClean="0"/>
              <a:t>ong-term issues: experimental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8229600" cy="50879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 measurements can in principle resolve fine details of sea PDFs (e.g., “intrinsic” and “extrinsic” contributions)</a:t>
            </a:r>
          </a:p>
          <a:p>
            <a:pPr marL="0" indent="0">
              <a:buNone/>
            </a:pPr>
            <a:r>
              <a:rPr lang="en-US" sz="2400" dirty="0" smtClean="0"/>
              <a:t>In practice, this is difficult if data are presented in large bins only (even with vanishing statistical uncertainties).and with large systematic uncertainties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It is interesting to explore opportunities for…</a:t>
            </a:r>
          </a:p>
          <a:p>
            <a:r>
              <a:rPr lang="en-US" sz="2400" dirty="0" smtClean="0"/>
              <a:t>updating or phasing out old data sets</a:t>
            </a:r>
          </a:p>
          <a:p>
            <a:r>
              <a:rPr lang="en-US" sz="2400" dirty="0" smtClean="0"/>
              <a:t>using finer experimental bins</a:t>
            </a:r>
          </a:p>
          <a:p>
            <a:r>
              <a:rPr lang="en-US" sz="2400" dirty="0" smtClean="0"/>
              <a:t>Implement ratios of observables and correlations between experiments</a:t>
            </a:r>
          </a:p>
          <a:p>
            <a:r>
              <a:rPr lang="en-US" sz="2400" dirty="0" smtClean="0"/>
              <a:t>quantify biases in experimental reconstruction due to prior PDF sets assumed in the data analysis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068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" y="859691"/>
            <a:ext cx="89249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8156" y="259080"/>
            <a:ext cx="6067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We hope to see you all at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5790" y="4946214"/>
            <a:ext cx="59715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lvl="0" eaLnBrk="1" hangingPunct="1"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Abstract </a:t>
            </a:r>
            <a:r>
              <a:rPr lang="en-US" altLang="en-US" dirty="0" smtClean="0">
                <a:latin typeface="Arial" charset="0"/>
                <a:cs typeface="Arial" charset="0"/>
              </a:rPr>
              <a:t>submission deadline: </a:t>
            </a:r>
            <a:r>
              <a:rPr lang="en-US" altLang="en-US" b="1" dirty="0">
                <a:latin typeface="Arial" charset="0"/>
                <a:cs typeface="Arial" charset="0"/>
              </a:rPr>
              <a:t>March </a:t>
            </a:r>
            <a:r>
              <a:rPr lang="en-US" altLang="en-US" b="1" dirty="0" smtClean="0">
                <a:latin typeface="Arial" charset="0"/>
                <a:cs typeface="Arial" charset="0"/>
              </a:rPr>
              <a:t>1 (in two weeks)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0" eaLnBrk="1" hangingPunct="1">
              <a:buFontTx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Early </a:t>
            </a:r>
            <a:r>
              <a:rPr lang="en-US" altLang="en-US" dirty="0" smtClean="0">
                <a:latin typeface="Arial" charset="0"/>
                <a:cs typeface="Arial" charset="0"/>
              </a:rPr>
              <a:t>Registration deadline: </a:t>
            </a:r>
            <a:r>
              <a:rPr lang="en-US" altLang="en-US" b="1" dirty="0">
                <a:latin typeface="Arial" charset="0"/>
                <a:cs typeface="Arial" charset="0"/>
              </a:rPr>
              <a:t>March 15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669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Back-up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FCE65991-816D-486A-87FF-50784885FF28}" type="slidenum">
              <a:rPr lang="zh-CN" altLang="en-US" smtClean="0">
                <a:solidFill>
                  <a:prstClr val="white">
                    <a:shade val="50000"/>
                  </a:prstClr>
                </a:solidFill>
              </a:rPr>
              <a:pPr/>
              <a:t>39</a:t>
            </a:fld>
            <a:endParaRPr lang="zh-CN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b="-3200"/>
          <a:stretch/>
        </p:blipFill>
        <p:spPr bwMode="auto">
          <a:xfrm>
            <a:off x="161778" y="1391584"/>
            <a:ext cx="8844080" cy="532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356638"/>
            <a:ext cx="40959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LHC 7 </a:t>
            </a:r>
            <a:r>
              <a:rPr lang="en-US" dirty="0" err="1" smtClean="0"/>
              <a:t>TeV</a:t>
            </a:r>
            <a:r>
              <a:rPr lang="en-US" dirty="0" smtClean="0"/>
              <a:t> data </a:t>
            </a:r>
            <a:r>
              <a:rPr lang="en-US" dirty="0" err="1" smtClean="0"/>
              <a:t>vs</a:t>
            </a:r>
            <a:r>
              <a:rPr lang="en-US" dirty="0" smtClean="0"/>
              <a:t> CT10 NNLO PDFs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52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Our most recent published PDF ensembles,</a:t>
            </a:r>
            <a:r>
              <a:rPr lang="en-US" sz="2000" b="1" dirty="0"/>
              <a:t> CT10/CT10W NLO  </a:t>
            </a:r>
            <a:r>
              <a:rPr lang="en-US" sz="2000" dirty="0"/>
              <a:t>[arXiv:1007.2241] and </a:t>
            </a:r>
            <a:r>
              <a:rPr lang="en-US" sz="2000" b="1" dirty="0"/>
              <a:t>CT10 NNLO </a:t>
            </a:r>
            <a:r>
              <a:rPr lang="en-US" sz="2000" dirty="0"/>
              <a:t>[</a:t>
            </a:r>
            <a:r>
              <a:rPr lang="en-US" sz="2000" dirty="0">
                <a:solidFill>
                  <a:schemeClr val="tx2"/>
                </a:solidFill>
              </a:rPr>
              <a:t>arXiv:1302.6246</a:t>
            </a:r>
            <a:r>
              <a:rPr lang="en-US" sz="2000" dirty="0"/>
              <a:t>] are in good agreement with LHC Run-1 data </a:t>
            </a:r>
          </a:p>
        </p:txBody>
      </p:sp>
    </p:spTree>
    <p:extLst>
      <p:ext uri="{BB962C8B-B14F-4D97-AF65-F5344CB8AC3E}">
        <p14:creationId xmlns:p14="http://schemas.microsoft.com/office/powerpoint/2010/main" val="1152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8137" y="228600"/>
                <a:ext cx="8229600" cy="685800"/>
              </a:xfrm>
            </p:spPr>
            <p:txBody>
              <a:bodyPr/>
              <a:lstStyle/>
              <a:p>
                <a:r>
                  <a:rPr lang="en-US" sz="2400" dirty="0" smtClean="0"/>
                  <a:t>Dependence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and PDFs on MS-bar charm mass</a:t>
                </a:r>
                <a:endParaRPr lang="en-US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8137" y="228600"/>
                <a:ext cx="8229600" cy="685800"/>
              </a:xfrm>
              <a:blipFill rotWithShape="1">
                <a:blip r:embed="rId2"/>
                <a:stretch>
                  <a:fillRect l="-111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9160"/>
            <a:ext cx="5400675" cy="55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520962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Gao, M. Guzzi, P.N.,</a:t>
            </a:r>
          </a:p>
          <a:p>
            <a:r>
              <a:rPr lang="en-US" dirty="0" smtClean="0"/>
              <a:t>arXiv:1304.0494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6860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8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199" cy="762000"/>
          </a:xfrm>
        </p:spPr>
        <p:txBody>
          <a:bodyPr/>
          <a:lstStyle/>
          <a:p>
            <a:r>
              <a:rPr lang="en-US" sz="3200" dirty="0" smtClean="0"/>
              <a:t>CT14 PDFs (in progress)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81000" y="762000"/>
            <a:ext cx="85344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Candidate </a:t>
            </a:r>
            <a:r>
              <a:rPr lang="en-US" sz="2200" dirty="0"/>
              <a:t>CT14 ensembles </a:t>
            </a:r>
            <a:r>
              <a:rPr lang="en-US" sz="2200" dirty="0" smtClean="0"/>
              <a:t>have been internally available since 12/2014. </a:t>
            </a:r>
            <a:r>
              <a:rPr lang="en-US" sz="2200" dirty="0" smtClean="0"/>
              <a:t>Fine-tuning, inclusion </a:t>
            </a:r>
            <a:r>
              <a:rPr lang="en-US" sz="2200" dirty="0" smtClean="0"/>
              <a:t>of new data </a:t>
            </a:r>
            <a:r>
              <a:rPr lang="en-US" sz="2200" dirty="0" smtClean="0"/>
              <a:t>sets, and </a:t>
            </a:r>
            <a:r>
              <a:rPr lang="en-US" sz="2200" dirty="0" smtClean="0"/>
              <a:t>final cross checks/updates of look-up tables</a:t>
            </a:r>
            <a:r>
              <a:rPr lang="en-US" sz="2200" dirty="0" smtClean="0"/>
              <a:t> </a:t>
            </a:r>
            <a:r>
              <a:rPr lang="en-US" sz="2200" dirty="0" smtClean="0"/>
              <a:t>since then.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The </a:t>
            </a:r>
            <a:r>
              <a:rPr lang="en-US" sz="2200" dirty="0" smtClean="0"/>
              <a:t>short-term goal is to finalize the CT14 analysis at (N)(N)LO. I will show some PRELIMINARY results.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long-term target is to reach a qualitatively new level in the understanding of PDFs by a multi-prong effort.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070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199" cy="762000"/>
          </a:xfrm>
        </p:spPr>
        <p:txBody>
          <a:bodyPr/>
          <a:lstStyle/>
          <a:p>
            <a:r>
              <a:rPr lang="en-US" sz="3200" dirty="0" smtClean="0"/>
              <a:t>Comparison of CT14 and CT10 PDFs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81000" y="762000"/>
            <a:ext cx="85344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Main features of CT10 sets preserved in a wide x range, for all flavors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CT14 NNLO predictions for LHC observables are within CT10 uncertainties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Some changes in quark flavor composition as a result of new experimental data, benchmarked CC DIS cross sections, and more flexible PDF parametrizations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Some changes in the PDF uncertainty bands as a result of including new data, imposing spectator counting rules at large x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334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4" y="1034634"/>
            <a:ext cx="3876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8707272" cy="603250"/>
          </a:xfrm>
        </p:spPr>
        <p:txBody>
          <a:bodyPr/>
          <a:lstStyle/>
          <a:p>
            <a:r>
              <a:rPr lang="en-US" dirty="0" smtClean="0"/>
              <a:t>Effects on the candidate quark PDFs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 bwMode="auto">
          <a:xfrm>
            <a:off x="4398962" y="1160463"/>
            <a:ext cx="3895725" cy="25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69" y="3628250"/>
            <a:ext cx="3810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9" y="3640465"/>
            <a:ext cx="3771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79679" y="4490114"/>
            <a:ext cx="0" cy="3684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508" y="4954915"/>
            <a:ext cx="135165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ATLAS/CMS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W asymmetry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0432" y="6225731"/>
            <a:ext cx="20697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LHC W/Z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+ new parametrization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173" y="2866002"/>
            <a:ext cx="20697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LHC W/Z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+ new parametrization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82115" y="6269160"/>
                <a:ext cx="2336409" cy="53912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Update on NLO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𝑪𝑪</m:t>
                        </m:r>
                      </m:sup>
                    </m:sSubSup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/>
                      </a:rPr>
                      <m:t>𝑸</m:t>
                    </m:r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sz="1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+ new parametrization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115" y="6269160"/>
                <a:ext cx="2336409" cy="539122"/>
              </a:xfrm>
              <a:prstGeom prst="rect">
                <a:avLst/>
              </a:prstGeom>
              <a:blipFill rotWithShape="1">
                <a:blip r:embed="rId9"/>
                <a:stretch>
                  <a:fillRect l="-783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2469" y="6285062"/>
            <a:ext cx="2956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PRELIMINARY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0388" y="685800"/>
            <a:ext cx="25315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PRELIMINARY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884461" y="2681757"/>
            <a:ext cx="0" cy="3684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155276" y="5521886"/>
            <a:ext cx="0" cy="8894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64970" y="5595684"/>
            <a:ext cx="0" cy="673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391400" y="1828800"/>
            <a:ext cx="97375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384041" y="1506040"/>
            <a:ext cx="86594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E866 DY</a:t>
            </a:r>
          </a:p>
        </p:txBody>
      </p:sp>
    </p:spTree>
    <p:extLst>
      <p:ext uri="{BB962C8B-B14F-4D97-AF65-F5344CB8AC3E}">
        <p14:creationId xmlns:p14="http://schemas.microsoft.com/office/powerpoint/2010/main" val="17517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96199" cy="762000"/>
          </a:xfrm>
        </p:spPr>
        <p:txBody>
          <a:bodyPr/>
          <a:lstStyle/>
          <a:p>
            <a:r>
              <a:rPr lang="en-US" sz="2400" dirty="0" smtClean="0"/>
              <a:t>Selection of experiments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8160" y="78902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Experimental measurements  are selected so as </a:t>
            </a:r>
            <a:r>
              <a:rPr lang="en-US" dirty="0" smtClean="0"/>
              <a:t>to reduce dependence on any </a:t>
            </a:r>
            <a:r>
              <a:rPr lang="en-US" dirty="0"/>
              <a:t>theoretical input beyond </a:t>
            </a:r>
            <a:r>
              <a:rPr lang="en-US" dirty="0" smtClean="0"/>
              <a:t>the </a:t>
            </a:r>
            <a:r>
              <a:rPr lang="en-US" dirty="0"/>
              <a:t>leading power in perturbative QCD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43000" y="1828800"/>
                <a:ext cx="7162800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000" dirty="0" smtClean="0">
                    <a:solidFill>
                      <a:schemeClr val="tx2"/>
                    </a:solidFill>
                  </a:rPr>
                  <a:t>New sets in CT14</a:t>
                </a:r>
              </a:p>
              <a:p>
                <a:pPr lvl="1"/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HERA-2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𝑄</m:t>
                    </m:r>
                    <m:r>
                      <a:rPr lang="en-US" sz="2000" b="0" i="1" smtClean="0">
                        <a:latin typeface="Cambria Math"/>
                      </a:rPr>
                      <m:t>) </m:t>
                    </m:r>
                  </m:oMath>
                </a14:m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D0 Run-2 electron W asymmetry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9.7  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</a:p>
              <a:p>
                <a:pPr lvl="2"/>
                <a:r>
                  <a:rPr lang="en-US" sz="2000" dirty="0" smtClean="0"/>
                  <a:t>      Supersedes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0.7 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data set</a:t>
                </a:r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ATLAS </a:t>
                </a:r>
                <a:r>
                  <a:rPr lang="en-US" sz="2000" dirty="0" smtClean="0"/>
                  <a:t>W/Z cross </a:t>
                </a:r>
                <a:r>
                  <a:rPr lang="en-US" sz="2000" dirty="0" smtClean="0"/>
                  <a:t>sections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CMS </a:t>
                </a:r>
                <a:r>
                  <a:rPr lang="en-US" sz="2000" dirty="0"/>
                  <a:t>W asymmetry, 4.7 </a:t>
                </a:r>
                <a:r>
                  <a:rPr lang="en-US" sz="2000" dirty="0" smtClean="0"/>
                  <a:t>fb</a:t>
                </a:r>
                <a:r>
                  <a:rPr lang="en-US" sz="2000" baseline="30000" dirty="0" smtClean="0"/>
                  <a:t>-1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err="1" smtClean="0"/>
                  <a:t>LHCb</a:t>
                </a:r>
                <a:r>
                  <a:rPr lang="en-US" sz="2000" dirty="0" smtClean="0"/>
                  <a:t> 7 </a:t>
                </a:r>
                <a:r>
                  <a:rPr lang="en-US" sz="2000" dirty="0" err="1"/>
                  <a:t>TeV</a:t>
                </a:r>
                <a:r>
                  <a:rPr lang="en-US" sz="2000" dirty="0"/>
                  <a:t> W asymmetry </a:t>
                </a:r>
                <a:endParaRPr lang="en-US" sz="2000" baseline="300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ATLAS </a:t>
                </a:r>
                <a:r>
                  <a:rPr lang="en-US" sz="2000" dirty="0"/>
                  <a:t>inclusive jet 7 </a:t>
                </a:r>
                <a:r>
                  <a:rPr lang="en-US" sz="2000" dirty="0" err="1"/>
                  <a:t>TeV</a:t>
                </a:r>
                <a:r>
                  <a:rPr lang="en-US" sz="2000" dirty="0"/>
                  <a:t> R=0.6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CMS inclusive jet 7 </a:t>
                </a:r>
                <a:r>
                  <a:rPr lang="en-US" sz="2000" dirty="0" err="1"/>
                  <a:t>TeV</a:t>
                </a:r>
                <a:r>
                  <a:rPr lang="en-US" sz="2000" dirty="0"/>
                  <a:t> R=0.7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ATLAS jet ratio 2.76 </a:t>
                </a:r>
                <a:r>
                  <a:rPr lang="en-US" sz="2000" dirty="0" err="1"/>
                  <a:t>TeV</a:t>
                </a:r>
                <a:r>
                  <a:rPr lang="en-US" sz="2000" dirty="0"/>
                  <a:t>/7 </a:t>
                </a:r>
                <a:r>
                  <a:rPr lang="en-US" sz="2000" dirty="0" err="1"/>
                  <a:t>TeV</a:t>
                </a:r>
                <a:r>
                  <a:rPr lang="en-US" sz="2000" dirty="0"/>
                  <a:t> R=0.6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828800"/>
                <a:ext cx="7162800" cy="4370427"/>
              </a:xfrm>
              <a:prstGeom prst="rect">
                <a:avLst/>
              </a:prstGeom>
              <a:blipFill rotWithShape="1">
                <a:blip r:embed="rId3"/>
                <a:stretch>
                  <a:fillRect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7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0"/>
                <a:ext cx="7696199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𝑝𝑡</m:t>
                        </m:r>
                      </m:sub>
                    </m:sSub>
                  </m:oMath>
                </a14:m>
                <a:r>
                  <a:rPr lang="en-US" sz="2400" dirty="0" smtClean="0"/>
                  <a:t> from a candidate CT14 fit</a:t>
                </a:r>
                <a:endParaRPr lang="en-US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0"/>
                <a:ext cx="7696199" cy="762000"/>
              </a:xfrm>
              <a:blipFill rotWithShape="1">
                <a:blip r:embed="rId3"/>
                <a:stretch>
                  <a:fillRect l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8" y="685800"/>
            <a:ext cx="441012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8810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678" y="5715000"/>
            <a:ext cx="8296322" cy="646331"/>
          </a:xfrm>
          <a:prstGeom prst="rect">
            <a:avLst/>
          </a:prstGeom>
          <a:solidFill>
            <a:srgbClr val="29292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Good agreement with DIS, jet production experiments. Description of HERA-1 DIS data has improved in CT14 compared to CT10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1" y="224135"/>
            <a:ext cx="21355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PRELIMINARY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90019">
  <a:themeElements>
    <a:clrScheme name="Office Them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TP001090019</AuthoringAssetId>
    <AssetId xmlns="145c5697-5eb5-440b-b2f1-a8273fb59250">TS001090019</AssetId>
  </documentManagement>
</p:properties>
</file>

<file path=customXml/itemProps1.xml><?xml version="1.0" encoding="utf-8"?>
<ds:datastoreItem xmlns:ds="http://schemas.openxmlformats.org/officeDocument/2006/customXml" ds:itemID="{AF74F1D3-C4C9-499B-A2EC-F47063EBA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1C65BE-DD99-4634-87DD-0EBF86ADED1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4AA305A-BDAE-473A-9093-1C38DD1223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B5F6224-C6D8-40D1-A26E-0D688922BEDF}">
  <ds:schemaRefs>
    <ds:schemaRef ds:uri="http://purl.org/dc/terms/"/>
    <ds:schemaRef ds:uri="145c5697-5eb5-440b-b2f1-a8273fb59250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TS001090019</Template>
  <TotalTime>8626</TotalTime>
  <Words>2301</Words>
  <Application>Microsoft Office PowerPoint</Application>
  <PresentationFormat>On-screen Show (4:3)</PresentationFormat>
  <Paragraphs>290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TS001090019</vt:lpstr>
      <vt:lpstr>CT10, CT14 parton distributions and beyond</vt:lpstr>
      <vt:lpstr>Participants in the CT14 analysis</vt:lpstr>
      <vt:lpstr>Recent CTEQ-TEA publications and studies</vt:lpstr>
      <vt:lpstr>PowerPoint Presentation</vt:lpstr>
      <vt:lpstr>CT14 PDFs (in progress)</vt:lpstr>
      <vt:lpstr>Comparison of CT14 and CT10 PDFs</vt:lpstr>
      <vt:lpstr>Effects on the candidate quark PDFs</vt:lpstr>
      <vt:lpstr>Selection of experiments</vt:lpstr>
      <vt:lpstr>χ^2/N_pt from a candidate CT14 fit</vt:lpstr>
      <vt:lpstr>χ^2/N_pt from a candidate CT14 fit</vt:lpstr>
      <vt:lpstr>CT14: new parametrization forms</vt:lpstr>
      <vt:lpstr>PowerPoint Presentation</vt:lpstr>
      <vt:lpstr>PowerPoint Presentation</vt:lpstr>
      <vt:lpstr>d(x,Q)/u(x,Q) at x→1</vt:lpstr>
      <vt:lpstr>d(x,Q)/u(x,Q) at x→1</vt:lpstr>
      <vt:lpstr>d(x,Q)/u(x,Q) at x→1</vt:lpstr>
      <vt:lpstr>d(x,Q)/u(x,Q) at x→1</vt:lpstr>
      <vt:lpstr>d(x,Q)/u(x,Q) at x→1</vt:lpstr>
      <vt:lpstr>d(x,Q)/u(x,Q) at x→1</vt:lpstr>
      <vt:lpstr>Now to CT14 gluon distribution</vt:lpstr>
      <vt:lpstr>Strangeness PDF from ABM and CT14</vt:lpstr>
      <vt:lpstr>Strangeness PDF from ABM and CT14</vt:lpstr>
      <vt:lpstr>Next steps: after CT14</vt:lpstr>
      <vt:lpstr>tt ̅ mass and rapidity distributions</vt:lpstr>
      <vt:lpstr>Top differential distributions</vt:lpstr>
      <vt:lpstr>Next steps: Photon PDFs</vt:lpstr>
      <vt:lpstr>Long-term plans</vt:lpstr>
      <vt:lpstr>Long-term issues: theory</vt:lpstr>
      <vt:lpstr>Long-term: coupled physics issues</vt:lpstr>
      <vt:lpstr>SU(2) and charge symmetry breaking</vt:lpstr>
      <vt:lpstr>SU(2) and charge symmetry breaking</vt:lpstr>
      <vt:lpstr>PowerPoint Presentation</vt:lpstr>
      <vt:lpstr>PowerPoint Presentation</vt:lpstr>
      <vt:lpstr>Extrinsic and intrinsic sea PDFs</vt:lpstr>
      <vt:lpstr>(Dis)connected topologies in lattice QCD</vt:lpstr>
      <vt:lpstr>Extrinsic and intrinsic sea PDFs</vt:lpstr>
      <vt:lpstr>Long-term issues: experimental data</vt:lpstr>
      <vt:lpstr>PowerPoint Presentation</vt:lpstr>
      <vt:lpstr>Back-up slides</vt:lpstr>
      <vt:lpstr>Dependence of χ^2  and PDFs on MS-bar charm mass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Parton distribution functions</dc:title>
  <dc:creator>Pavel Nadolsky</dc:creator>
  <cp:lastModifiedBy>Pavel Nadolsky</cp:lastModifiedBy>
  <cp:revision>315</cp:revision>
  <cp:lastPrinted>1601-01-01T00:00:00Z</cp:lastPrinted>
  <dcterms:created xsi:type="dcterms:W3CDTF">2013-08-13T17:58:00Z</dcterms:created>
  <dcterms:modified xsi:type="dcterms:W3CDTF">2015-02-15T23:25:52Z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457893L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TS001090019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Black and white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EY001077968</vt:lpwstr>
  </property>
  <property fmtid="{D5CDD505-2E9C-101B-9397-08002B2CF9AE}" pid="21" name="SourceTitle">
    <vt:lpwstr>Black and white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64;#PowerPoint 2003;#182;#Office XP;#66;#PowerPoint - Design Templt 2003;#65;#Microsoft Office PowerPoint 2007;#184;#Office 2000;#79;#Template 12;#67;#PowerPoint - Design Templt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June 2003 retrofit. 457893L</vt:lpwstr>
  </property>
  <property fmtid="{D5CDD505-2E9C-101B-9397-08002B2CF9AE}" pid="34" name="PublishStatusLookup">
    <vt:lpwstr>258518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TPClientViewer">
    <vt:lpwstr>Microsoft Office PowerPoint</vt:lpwstr>
  </property>
  <property fmtid="{D5CDD505-2E9C-101B-9397-08002B2CF9AE}" pid="38" name="APTrustLevel">
    <vt:lpwstr>1.00000000000000</vt:lpwstr>
  </property>
  <property fmtid="{D5CDD505-2E9C-101B-9397-08002B2CF9AE}" pid="39" name="TrustLevel">
    <vt:lpwstr>Microsoft Managed Content</vt:lpwstr>
  </property>
  <property fmtid="{D5CDD505-2E9C-101B-9397-08002B2CF9AE}" pid="40" name="Content Type">
    <vt:lpwstr>OOFile</vt:lpwstr>
  </property>
  <property fmtid="{D5CDD505-2E9C-101B-9397-08002B2CF9AE}" pid="41" name="AuthoringAssetId">
    <vt:lpwstr>TP001090019</vt:lpwstr>
  </property>
  <property fmtid="{D5CDD505-2E9C-101B-9397-08002B2CF9AE}" pid="42" name="NumericAssetId">
    <vt:lpwstr/>
  </property>
  <property fmtid="{D5CDD505-2E9C-101B-9397-08002B2CF9AE}" pid="43" name="AppVer">
    <vt:lpwstr/>
  </property>
</Properties>
</file>