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3"/>
  </p:notesMasterIdLst>
  <p:handoutMasterIdLst>
    <p:handoutMasterId r:id="rId44"/>
  </p:handoutMasterIdLst>
  <p:sldIdLst>
    <p:sldId id="367" r:id="rId7"/>
    <p:sldId id="428" r:id="rId8"/>
    <p:sldId id="424" r:id="rId9"/>
    <p:sldId id="426" r:id="rId10"/>
    <p:sldId id="427" r:id="rId11"/>
    <p:sldId id="423" r:id="rId12"/>
    <p:sldId id="425" r:id="rId13"/>
    <p:sldId id="420" r:id="rId14"/>
    <p:sldId id="413" r:id="rId15"/>
    <p:sldId id="431" r:id="rId16"/>
    <p:sldId id="401" r:id="rId17"/>
    <p:sldId id="414" r:id="rId18"/>
    <p:sldId id="415" r:id="rId19"/>
    <p:sldId id="403" r:id="rId20"/>
    <p:sldId id="417" r:id="rId21"/>
    <p:sldId id="404" r:id="rId22"/>
    <p:sldId id="416" r:id="rId23"/>
    <p:sldId id="405" r:id="rId24"/>
    <p:sldId id="406" r:id="rId25"/>
    <p:sldId id="407" r:id="rId26"/>
    <p:sldId id="408" r:id="rId27"/>
    <p:sldId id="409" r:id="rId28"/>
    <p:sldId id="433" r:id="rId29"/>
    <p:sldId id="434" r:id="rId30"/>
    <p:sldId id="435" r:id="rId31"/>
    <p:sldId id="436" r:id="rId32"/>
    <p:sldId id="437" r:id="rId33"/>
    <p:sldId id="438" r:id="rId34"/>
    <p:sldId id="432" r:id="rId35"/>
    <p:sldId id="418" r:id="rId36"/>
    <p:sldId id="421" r:id="rId37"/>
    <p:sldId id="419" r:id="rId38"/>
    <p:sldId id="412" r:id="rId39"/>
    <p:sldId id="429" r:id="rId40"/>
    <p:sldId id="389" r:id="rId41"/>
    <p:sldId id="388"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A5B46"/>
    <a:srgbClr val="292929"/>
    <a:srgbClr val="FF3399"/>
    <a:srgbClr val="0014FF"/>
    <a:srgbClr val="4D4D4D"/>
    <a:srgbClr val="777777"/>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10" y="-72"/>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18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E66C-F288-4DAD-8399-5D28D1381D2C}" type="doc">
      <dgm:prSet loTypeId="urn:microsoft.com/office/officeart/2005/8/layout/funnel1" loCatId="relationship" qsTypeId="urn:microsoft.com/office/officeart/2005/8/quickstyle/3d3" qsCatId="3D" csTypeId="urn:microsoft.com/office/officeart/2005/8/colors/accent1_2" csCatId="accent1" phldr="1"/>
      <dgm:spPr>
        <a:scene3d>
          <a:camera prst="orthographicFront">
            <a:rot lat="0" lon="0" rev="10800000"/>
          </a:camera>
          <a:lightRig rig="threePt" dir="t"/>
        </a:scene3d>
      </dgm:spPr>
      <dgm:t>
        <a:bodyPr/>
        <a:lstStyle/>
        <a:p>
          <a:endParaRPr lang="zh-CN" altLang="en-US"/>
        </a:p>
      </dgm:t>
    </dgm:pt>
    <dgm:pt modelId="{7AA4C5D2-8290-426E-ABCB-368CD802DB8B}">
      <dgm:prSet phldrT="[文本]" custT="1"/>
      <dgm:spPr>
        <a:sp3d contourW="19050" prstMaterial="metal">
          <a:bevelT w="88900" h="203200"/>
          <a:bevelB w="165100" h="254000"/>
        </a:sp3d>
      </dgm:spPr>
      <dgm:t>
        <a:bodyPr/>
        <a:lstStyle/>
        <a:p>
          <a:r>
            <a:rPr lang="en-US" altLang="zh-CN" sz="1200" dirty="0" smtClean="0"/>
            <a:t>CTEQ,MSTW,NNPDF</a:t>
          </a:r>
          <a:endParaRPr lang="zh-CN" altLang="en-US" sz="1200" dirty="0"/>
        </a:p>
      </dgm:t>
    </dgm:pt>
    <dgm:pt modelId="{AB285F55-7422-49CD-9EE8-F2B2BA3F9884}" type="parTrans" cxnId="{4123E1AC-B7D2-4A58-AA5A-458A630AA961}">
      <dgm:prSet/>
      <dgm:spPr/>
      <dgm:t>
        <a:bodyPr/>
        <a:lstStyle/>
        <a:p>
          <a:endParaRPr lang="zh-CN" altLang="en-US"/>
        </a:p>
      </dgm:t>
    </dgm:pt>
    <dgm:pt modelId="{9EA963D1-FD13-427D-AC1B-C113B4254A53}" type="sibTrans" cxnId="{4123E1AC-B7D2-4A58-AA5A-458A630AA961}">
      <dgm:prSet/>
      <dgm:spPr/>
      <dgm:t>
        <a:bodyPr/>
        <a:lstStyle/>
        <a:p>
          <a:endParaRPr lang="zh-CN" altLang="en-US"/>
        </a:p>
      </dgm:t>
    </dgm:pt>
    <dgm:pt modelId="{78EF8A23-F450-41A2-8863-E9C0DD9D7CF5}">
      <dgm:prSet phldrT="[文本]" custT="1"/>
      <dgm:spPr/>
      <dgm:t>
        <a:bodyPr/>
        <a:lstStyle/>
        <a:p>
          <a:r>
            <a:rPr lang="en-US" altLang="zh-CN" sz="1100" b="1" dirty="0" smtClean="0"/>
            <a:t>JR,CJ…</a:t>
          </a:r>
          <a:endParaRPr lang="zh-CN" altLang="en-US" sz="1100" b="1" dirty="0"/>
        </a:p>
      </dgm:t>
    </dgm:pt>
    <dgm:pt modelId="{A4D517D0-C01D-4F95-B96E-FF7273CFA26A}" type="parTrans" cxnId="{8F940015-CDC7-417D-8D45-0861461E3F1C}">
      <dgm:prSet/>
      <dgm:spPr/>
      <dgm:t>
        <a:bodyPr/>
        <a:lstStyle/>
        <a:p>
          <a:endParaRPr lang="zh-CN" altLang="en-US"/>
        </a:p>
      </dgm:t>
    </dgm:pt>
    <dgm:pt modelId="{4F3544EF-3111-4696-ABAD-705E7293928B}" type="sibTrans" cxnId="{8F940015-CDC7-417D-8D45-0861461E3F1C}">
      <dgm:prSet/>
      <dgm:spPr/>
      <dgm:t>
        <a:bodyPr/>
        <a:lstStyle/>
        <a:p>
          <a:endParaRPr lang="zh-CN" altLang="en-US"/>
        </a:p>
      </dgm:t>
    </dgm:pt>
    <dgm:pt modelId="{7350E0EA-9F41-444F-89FD-8C3ABE4FB985}">
      <dgm:prSet phldrT="[文本]"/>
      <dgm:spPr/>
      <dgm:t>
        <a:bodyPr/>
        <a:lstStyle/>
        <a:p>
          <a:r>
            <a:rPr lang="en-US" altLang="zh-CN" dirty="0" smtClean="0"/>
            <a:t>LHC</a:t>
          </a:r>
          <a:endParaRPr lang="zh-CN" altLang="en-US" dirty="0"/>
        </a:p>
      </dgm:t>
    </dgm:pt>
    <dgm:pt modelId="{AB30E6F0-DEBE-4870-9E67-AE1823D21DC1}" type="parTrans" cxnId="{C94B2DF7-9078-4B68-9BD4-27F970BE5290}">
      <dgm:prSet/>
      <dgm:spPr/>
      <dgm:t>
        <a:bodyPr/>
        <a:lstStyle/>
        <a:p>
          <a:endParaRPr lang="zh-CN" altLang="en-US"/>
        </a:p>
      </dgm:t>
    </dgm:pt>
    <dgm:pt modelId="{5B096B25-A5F0-433E-AFB4-FB1D3D391E63}" type="sibTrans" cxnId="{C94B2DF7-9078-4B68-9BD4-27F970BE5290}">
      <dgm:prSet/>
      <dgm:spPr/>
      <dgm:t>
        <a:bodyPr/>
        <a:lstStyle/>
        <a:p>
          <a:endParaRPr lang="zh-CN" altLang="en-US"/>
        </a:p>
      </dgm:t>
    </dgm:pt>
    <dgm:pt modelId="{32C19C0E-54AC-425E-8BBD-194E34560145}">
      <dgm:prSet phldrT="[文本]" custT="1"/>
      <dgm:spPr/>
      <dgm:t>
        <a:bodyPr/>
        <a:lstStyle/>
        <a:p>
          <a:r>
            <a:rPr lang="en-US" altLang="zh-CN" sz="1100" b="1" dirty="0" smtClean="0"/>
            <a:t>ABM, </a:t>
          </a:r>
          <a:r>
            <a:rPr lang="en-US" altLang="zh-CN" sz="1000" b="1" dirty="0" smtClean="0"/>
            <a:t>HERAPDF</a:t>
          </a:r>
          <a:endParaRPr lang="zh-CN" altLang="en-US" sz="1000" b="1" dirty="0"/>
        </a:p>
      </dgm:t>
    </dgm:pt>
    <dgm:pt modelId="{22D050A4-5920-4B74-96BE-F4C9A8B185D8}" type="parTrans" cxnId="{1B740C8C-860F-4AED-8D3A-07AEDD3C906A}">
      <dgm:prSet/>
      <dgm:spPr/>
      <dgm:t>
        <a:bodyPr/>
        <a:lstStyle/>
        <a:p>
          <a:endParaRPr lang="zh-CN" altLang="en-US"/>
        </a:p>
      </dgm:t>
    </dgm:pt>
    <dgm:pt modelId="{F1F04253-F75B-4040-87AB-3C84F9A80FDD}" type="sibTrans" cxnId="{1B740C8C-860F-4AED-8D3A-07AEDD3C906A}">
      <dgm:prSet/>
      <dgm:spPr/>
      <dgm:t>
        <a:bodyPr/>
        <a:lstStyle/>
        <a:p>
          <a:endParaRPr lang="zh-CN" altLang="en-US"/>
        </a:p>
      </dgm:t>
    </dgm:pt>
    <dgm:pt modelId="{FC293E64-EDB6-4B68-9EE4-7347D70CC6F2}" type="pres">
      <dgm:prSet presAssocID="{BCE0E66C-F288-4DAD-8399-5D28D1381D2C}" presName="Name0" presStyleCnt="0">
        <dgm:presLayoutVars>
          <dgm:chMax val="4"/>
          <dgm:resizeHandles val="exact"/>
        </dgm:presLayoutVars>
      </dgm:prSet>
      <dgm:spPr/>
      <dgm:t>
        <a:bodyPr/>
        <a:lstStyle/>
        <a:p>
          <a:endParaRPr lang="zh-CN" altLang="en-US"/>
        </a:p>
      </dgm:t>
    </dgm:pt>
    <dgm:pt modelId="{D649C8F5-564D-4A89-9104-28A3E4B1A6A7}" type="pres">
      <dgm:prSet presAssocID="{BCE0E66C-F288-4DAD-8399-5D28D1381D2C}" presName="ellipse" presStyleLbl="trBgShp" presStyleIdx="0" presStyleCnt="1"/>
      <dgm:spPr/>
    </dgm:pt>
    <dgm:pt modelId="{ED3E3D3B-4D96-466B-B337-1BBB2C221130}" type="pres">
      <dgm:prSet presAssocID="{BCE0E66C-F288-4DAD-8399-5D28D1381D2C}" presName="arrow1" presStyleLbl="fgShp" presStyleIdx="0" presStyleCnt="1" custAng="10559146"/>
      <dgm:spPr>
        <a:prstGeom prst="upArrow">
          <a:avLst/>
        </a:prstGeom>
      </dgm:spPr>
    </dgm:pt>
    <dgm:pt modelId="{7E3E0DE9-6D83-45A7-A6AB-B63F679BF5E9}" type="pres">
      <dgm:prSet presAssocID="{BCE0E66C-F288-4DAD-8399-5D28D1381D2C}" presName="rectangle" presStyleLbl="revTx" presStyleIdx="0" presStyleCnt="1" custAng="10800000">
        <dgm:presLayoutVars>
          <dgm:bulletEnabled val="1"/>
        </dgm:presLayoutVars>
      </dgm:prSet>
      <dgm:spPr/>
      <dgm:t>
        <a:bodyPr/>
        <a:lstStyle/>
        <a:p>
          <a:endParaRPr lang="zh-CN" altLang="en-US"/>
        </a:p>
      </dgm:t>
    </dgm:pt>
    <dgm:pt modelId="{B9E71335-9118-4DF9-B7F1-F4BD45E2C0AD}" type="pres">
      <dgm:prSet presAssocID="{32C19C0E-54AC-425E-8BBD-194E34560145}" presName="item1" presStyleLbl="node1" presStyleIdx="0" presStyleCnt="3" custAng="10800000">
        <dgm:presLayoutVars>
          <dgm:bulletEnabled val="1"/>
        </dgm:presLayoutVars>
      </dgm:prSet>
      <dgm:spPr/>
      <dgm:t>
        <a:bodyPr/>
        <a:lstStyle/>
        <a:p>
          <a:endParaRPr lang="zh-CN" altLang="en-US"/>
        </a:p>
      </dgm:t>
    </dgm:pt>
    <dgm:pt modelId="{651213DF-98F4-4A07-ACFF-F217F0786F1E}" type="pres">
      <dgm:prSet presAssocID="{78EF8A23-F450-41A2-8863-E9C0DD9D7CF5}" presName="item2" presStyleLbl="node1" presStyleIdx="1" presStyleCnt="3" custAng="10800000" custLinFactNeighborX="-8235" custLinFactNeighborY="-1647">
        <dgm:presLayoutVars>
          <dgm:bulletEnabled val="1"/>
        </dgm:presLayoutVars>
      </dgm:prSet>
      <dgm:spPr/>
      <dgm:t>
        <a:bodyPr/>
        <a:lstStyle/>
        <a:p>
          <a:endParaRPr lang="zh-CN" altLang="en-US"/>
        </a:p>
      </dgm:t>
    </dgm:pt>
    <dgm:pt modelId="{53B43DB7-3D99-4977-92E2-7E5144E84DCF}" type="pres">
      <dgm:prSet presAssocID="{7350E0EA-9F41-444F-89FD-8C3ABE4FB985}" presName="item3" presStyleLbl="node1" presStyleIdx="2" presStyleCnt="3" custAng="10800000" custLinFactNeighborX="13818">
        <dgm:presLayoutVars>
          <dgm:bulletEnabled val="1"/>
        </dgm:presLayoutVars>
      </dgm:prSet>
      <dgm:spPr/>
      <dgm:t>
        <a:bodyPr/>
        <a:lstStyle/>
        <a:p>
          <a:endParaRPr lang="zh-CN" altLang="en-US"/>
        </a:p>
      </dgm:t>
    </dgm:pt>
    <dgm:pt modelId="{B866CBA8-90C1-4694-BB71-798840C8B7F6}" type="pres">
      <dgm:prSet presAssocID="{BCE0E66C-F288-4DAD-8399-5D28D1381D2C}" presName="funnel" presStyleLbl="trAlignAcc1" presStyleIdx="0" presStyleCnt="1"/>
      <dgm:spPr/>
    </dgm:pt>
  </dgm:ptLst>
  <dgm:cxnLst>
    <dgm:cxn modelId="{C94B2DF7-9078-4B68-9BD4-27F970BE5290}" srcId="{BCE0E66C-F288-4DAD-8399-5D28D1381D2C}" destId="{7350E0EA-9F41-444F-89FD-8C3ABE4FB985}" srcOrd="3" destOrd="0" parTransId="{AB30E6F0-DEBE-4870-9E67-AE1823D21DC1}" sibTransId="{5B096B25-A5F0-433E-AFB4-FB1D3D391E63}"/>
    <dgm:cxn modelId="{2FA410CE-F4B4-465D-ADBD-221181CC62B9}" type="presOf" srcId="{7350E0EA-9F41-444F-89FD-8C3ABE4FB985}" destId="{7E3E0DE9-6D83-45A7-A6AB-B63F679BF5E9}" srcOrd="0" destOrd="0" presId="urn:microsoft.com/office/officeart/2005/8/layout/funnel1"/>
    <dgm:cxn modelId="{4123E1AC-B7D2-4A58-AA5A-458A630AA961}" srcId="{BCE0E66C-F288-4DAD-8399-5D28D1381D2C}" destId="{7AA4C5D2-8290-426E-ABCB-368CD802DB8B}" srcOrd="0" destOrd="0" parTransId="{AB285F55-7422-49CD-9EE8-F2B2BA3F9884}" sibTransId="{9EA963D1-FD13-427D-AC1B-C113B4254A53}"/>
    <dgm:cxn modelId="{5F67A16A-3CCF-42C0-9DEF-3CA48335D713}" type="presOf" srcId="{7AA4C5D2-8290-426E-ABCB-368CD802DB8B}" destId="{53B43DB7-3D99-4977-92E2-7E5144E84DCF}" srcOrd="0" destOrd="0" presId="urn:microsoft.com/office/officeart/2005/8/layout/funnel1"/>
    <dgm:cxn modelId="{1B740C8C-860F-4AED-8D3A-07AEDD3C906A}" srcId="{BCE0E66C-F288-4DAD-8399-5D28D1381D2C}" destId="{32C19C0E-54AC-425E-8BBD-194E34560145}" srcOrd="1" destOrd="0" parTransId="{22D050A4-5920-4B74-96BE-F4C9A8B185D8}" sibTransId="{F1F04253-F75B-4040-87AB-3C84F9A80FDD}"/>
    <dgm:cxn modelId="{A21AD3A4-05C4-41A2-B1DC-F3D1CD9EEC98}" type="presOf" srcId="{78EF8A23-F450-41A2-8863-E9C0DD9D7CF5}" destId="{B9E71335-9118-4DF9-B7F1-F4BD45E2C0AD}" srcOrd="0" destOrd="0" presId="urn:microsoft.com/office/officeart/2005/8/layout/funnel1"/>
    <dgm:cxn modelId="{A83FD14A-CAE1-47A2-844B-7361E8500025}" type="presOf" srcId="{32C19C0E-54AC-425E-8BBD-194E34560145}" destId="{651213DF-98F4-4A07-ACFF-F217F0786F1E}" srcOrd="0" destOrd="0" presId="urn:microsoft.com/office/officeart/2005/8/layout/funnel1"/>
    <dgm:cxn modelId="{CBE8C7CF-6057-490C-9796-9D1CA8E299F7}" type="presOf" srcId="{BCE0E66C-F288-4DAD-8399-5D28D1381D2C}" destId="{FC293E64-EDB6-4B68-9EE4-7347D70CC6F2}" srcOrd="0" destOrd="0" presId="urn:microsoft.com/office/officeart/2005/8/layout/funnel1"/>
    <dgm:cxn modelId="{8F940015-CDC7-417D-8D45-0861461E3F1C}" srcId="{BCE0E66C-F288-4DAD-8399-5D28D1381D2C}" destId="{78EF8A23-F450-41A2-8863-E9C0DD9D7CF5}" srcOrd="2" destOrd="0" parTransId="{A4D517D0-C01D-4F95-B96E-FF7273CFA26A}" sibTransId="{4F3544EF-3111-4696-ABAD-705E7293928B}"/>
    <dgm:cxn modelId="{521E85BD-69C3-4702-9B8A-18E19DD1ACC6}" type="presParOf" srcId="{FC293E64-EDB6-4B68-9EE4-7347D70CC6F2}" destId="{D649C8F5-564D-4A89-9104-28A3E4B1A6A7}" srcOrd="0" destOrd="0" presId="urn:microsoft.com/office/officeart/2005/8/layout/funnel1"/>
    <dgm:cxn modelId="{975AA7E8-2662-4C05-BA4F-22B763466D68}" type="presParOf" srcId="{FC293E64-EDB6-4B68-9EE4-7347D70CC6F2}" destId="{ED3E3D3B-4D96-466B-B337-1BBB2C221130}" srcOrd="1" destOrd="0" presId="urn:microsoft.com/office/officeart/2005/8/layout/funnel1"/>
    <dgm:cxn modelId="{C7B1F6B7-86DE-48CA-8BDD-34C65679FB9F}" type="presParOf" srcId="{FC293E64-EDB6-4B68-9EE4-7347D70CC6F2}" destId="{7E3E0DE9-6D83-45A7-A6AB-B63F679BF5E9}" srcOrd="2" destOrd="0" presId="urn:microsoft.com/office/officeart/2005/8/layout/funnel1"/>
    <dgm:cxn modelId="{D86DECE6-1370-4333-90EA-8AD2A94DB2D1}" type="presParOf" srcId="{FC293E64-EDB6-4B68-9EE4-7347D70CC6F2}" destId="{B9E71335-9118-4DF9-B7F1-F4BD45E2C0AD}" srcOrd="3" destOrd="0" presId="urn:microsoft.com/office/officeart/2005/8/layout/funnel1"/>
    <dgm:cxn modelId="{57A1B3D8-8F46-4390-B2E8-F49710C941E5}" type="presParOf" srcId="{FC293E64-EDB6-4B68-9EE4-7347D70CC6F2}" destId="{651213DF-98F4-4A07-ACFF-F217F0786F1E}" srcOrd="4" destOrd="0" presId="urn:microsoft.com/office/officeart/2005/8/layout/funnel1"/>
    <dgm:cxn modelId="{AFA20E57-7136-44A7-9645-E49437923BB2}" type="presParOf" srcId="{FC293E64-EDB6-4B68-9EE4-7347D70CC6F2}" destId="{53B43DB7-3D99-4977-92E2-7E5144E84DCF}" srcOrd="5" destOrd="0" presId="urn:microsoft.com/office/officeart/2005/8/layout/funnel1"/>
    <dgm:cxn modelId="{71CCADBD-11CC-4B58-958E-721ACB23E7C6}" type="presParOf" srcId="{FC293E64-EDB6-4B68-9EE4-7347D70CC6F2}" destId="{B866CBA8-90C1-4694-BB71-798840C8B7F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C8F5-564D-4A89-9104-28A3E4B1A6A7}">
      <dsp:nvSpPr>
        <dsp:cNvPr id="0" name=""/>
        <dsp:cNvSpPr/>
      </dsp:nvSpPr>
      <dsp:spPr>
        <a:xfrm>
          <a:off x="1022727" y="144791"/>
          <a:ext cx="2873556" cy="997948"/>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ED3E3D3B-4D96-466B-B337-1BBB2C221130}">
      <dsp:nvSpPr>
        <dsp:cNvPr id="0" name=""/>
        <dsp:cNvSpPr/>
      </dsp:nvSpPr>
      <dsp:spPr>
        <a:xfrm rot="10559146">
          <a:off x="2185515" y="2588428"/>
          <a:ext cx="556890" cy="356410"/>
        </a:xfrm>
        <a:prstGeom prst="up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E3E0DE9-6D83-45A7-A6AB-B63F679BF5E9}">
      <dsp:nvSpPr>
        <dsp:cNvPr id="0" name=""/>
        <dsp:cNvSpPr/>
      </dsp:nvSpPr>
      <dsp:spPr>
        <a:xfrm rot="10800000">
          <a:off x="1127422" y="2873556"/>
          <a:ext cx="2673075" cy="668268"/>
        </a:xfrm>
        <a:prstGeom prst="rect">
          <a:avLst/>
        </a:prstGeom>
        <a:noFill/>
        <a:ln w="9525" cap="flat" cmpd="sng" algn="ctr">
          <a:solidFill>
            <a:schemeClr val="dk1">
              <a:alpha val="0"/>
              <a:hueOff val="0"/>
              <a:satOff val="0"/>
              <a:lumOff val="0"/>
              <a:alphaOff val="0"/>
            </a:schemeClr>
          </a:solidFill>
          <a:prstDash val="solid"/>
        </a:ln>
        <a:effectLst/>
        <a:scene3d>
          <a:camera prst="orthographicFront">
            <a:rot lat="0" lon="0" rev="10800000"/>
          </a:camera>
          <a:lightRig rig="threePt" dir="t"/>
        </a:scene3d>
      </dsp:spPr>
      <dsp:style>
        <a:lnRef idx="1">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altLang="zh-CN" sz="2300" kern="1200" dirty="0" smtClean="0"/>
            <a:t>LHC</a:t>
          </a:r>
          <a:endParaRPr lang="zh-CN" altLang="en-US" sz="2300" kern="1200" dirty="0"/>
        </a:p>
      </dsp:txBody>
      <dsp:txXfrm>
        <a:off x="1127422" y="2873556"/>
        <a:ext cx="2673075" cy="668268"/>
      </dsp:txXfrm>
    </dsp:sp>
    <dsp:sp modelId="{B9E71335-9118-4DF9-B7F1-F4BD45E2C0AD}">
      <dsp:nvSpPr>
        <dsp:cNvPr id="0" name=""/>
        <dsp:cNvSpPr/>
      </dsp:nvSpPr>
      <dsp:spPr>
        <a:xfrm rot="10800000">
          <a:off x="2067454" y="1219813"/>
          <a:ext cx="1002403" cy="10024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10800000"/>
          </a:camera>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t>JR,CJ…</a:t>
          </a:r>
          <a:endParaRPr lang="zh-CN" altLang="en-US" sz="1100" b="1" kern="1200" dirty="0"/>
        </a:p>
      </dsp:txBody>
      <dsp:txXfrm>
        <a:off x="2214253" y="1366612"/>
        <a:ext cx="708805" cy="708805"/>
      </dsp:txXfrm>
    </dsp:sp>
    <dsp:sp modelId="{651213DF-98F4-4A07-ACFF-F217F0786F1E}">
      <dsp:nvSpPr>
        <dsp:cNvPr id="0" name=""/>
        <dsp:cNvSpPr/>
      </dsp:nvSpPr>
      <dsp:spPr>
        <a:xfrm rot="10800000">
          <a:off x="1267631" y="451278"/>
          <a:ext cx="1002403" cy="10024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10800000"/>
          </a:camera>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altLang="zh-CN" sz="1100" b="1" kern="1200" dirty="0" smtClean="0"/>
            <a:t>ABM, </a:t>
          </a:r>
          <a:r>
            <a:rPr lang="en-US" altLang="zh-CN" sz="1000" b="1" kern="1200" dirty="0" smtClean="0"/>
            <a:t>HERAPDF</a:t>
          </a:r>
          <a:endParaRPr lang="zh-CN" altLang="en-US" sz="1000" b="1" kern="1200" dirty="0"/>
        </a:p>
      </dsp:txBody>
      <dsp:txXfrm>
        <a:off x="1414430" y="598077"/>
        <a:ext cx="708805" cy="708805"/>
      </dsp:txXfrm>
    </dsp:sp>
    <dsp:sp modelId="{53B43DB7-3D99-4977-92E2-7E5144E84DCF}">
      <dsp:nvSpPr>
        <dsp:cNvPr id="0" name=""/>
        <dsp:cNvSpPr/>
      </dsp:nvSpPr>
      <dsp:spPr>
        <a:xfrm rot="10800000">
          <a:off x="2513370" y="225429"/>
          <a:ext cx="1002403" cy="100240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10800000"/>
          </a:camera>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dirty="0" smtClean="0"/>
            <a:t>CTEQ,MSTW,NNPDF</a:t>
          </a:r>
          <a:endParaRPr lang="zh-CN" altLang="en-US" sz="1200" kern="1200" dirty="0"/>
        </a:p>
      </dsp:txBody>
      <dsp:txXfrm>
        <a:off x="2660169" y="372228"/>
        <a:ext cx="708805" cy="708805"/>
      </dsp:txXfrm>
    </dsp:sp>
    <dsp:sp modelId="{B866CBA8-90C1-4694-BB71-798840C8B7F6}">
      <dsp:nvSpPr>
        <dsp:cNvPr id="0" name=""/>
        <dsp:cNvSpPr/>
      </dsp:nvSpPr>
      <dsp:spPr>
        <a:xfrm>
          <a:off x="904666" y="22275"/>
          <a:ext cx="3118588" cy="2494870"/>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D68B10-015B-46EF-A8C8-CAA07F9F1BE4}" type="datetimeFigureOut">
              <a:rPr lang="en-US" smtClean="0"/>
              <a:t>2/19/2015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0C2562-BCC9-4FFE-99DC-EA9DC94ADBA0}" type="slidenum">
              <a:rPr lang="en-US" smtClean="0"/>
              <a:t>‹#›</a:t>
            </a:fld>
            <a:endParaRPr lang="en-US"/>
          </a:p>
        </p:txBody>
      </p:sp>
    </p:spTree>
    <p:extLst>
      <p:ext uri="{BB962C8B-B14F-4D97-AF65-F5344CB8AC3E}">
        <p14:creationId xmlns:p14="http://schemas.microsoft.com/office/powerpoint/2010/main" val="232156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E1831-06E8-485C-94C8-26942C66A0F6}"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4E282-3A55-4B15-BBA0-EE77DF0054D2}" type="slidenum">
              <a:rPr lang="en-US" smtClean="0"/>
              <a:t>‹#›</a:t>
            </a:fld>
            <a:endParaRPr lang="en-US"/>
          </a:p>
        </p:txBody>
      </p:sp>
    </p:spTree>
    <p:extLst>
      <p:ext uri="{BB962C8B-B14F-4D97-AF65-F5344CB8AC3E}">
        <p14:creationId xmlns:p14="http://schemas.microsoft.com/office/powerpoint/2010/main" val="4227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E282-3A55-4B15-BBA0-EE77DF0054D2}" type="slidenum">
              <a:rPr lang="en-US" smtClean="0"/>
              <a:t>2</a:t>
            </a:fld>
            <a:endParaRPr lang="en-US"/>
          </a:p>
        </p:txBody>
      </p:sp>
    </p:spTree>
    <p:extLst>
      <p:ext uri="{BB962C8B-B14F-4D97-AF65-F5344CB8AC3E}">
        <p14:creationId xmlns:p14="http://schemas.microsoft.com/office/powerpoint/2010/main" val="326581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EB41B-10C8-4F92-96C0-B33C60BC2460}"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971800"/>
            <a:ext cx="6934200" cy="6858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71800" y="4114800"/>
            <a:ext cx="6172200" cy="533400"/>
          </a:xfrm>
        </p:spPr>
        <p:txBody>
          <a:bodyPr/>
          <a:lstStyle>
            <a:lvl1pPr marL="0" indent="0">
              <a:buFontTx/>
              <a:buNone/>
              <a:defRPr sz="2800"/>
            </a:lvl1pPr>
          </a:lstStyle>
          <a:p>
            <a:pPr lvl="0"/>
            <a:r>
              <a:rPr lang="en-US" noProof="0" dirty="0" smtClean="0"/>
              <a:t>Click to edit Master subtitle style</a:t>
            </a:r>
          </a:p>
        </p:txBody>
      </p:sp>
      <p:sp>
        <p:nvSpPr>
          <p:cNvPr id="8" name="TextBox 7"/>
          <p:cNvSpPr txBox="1"/>
          <p:nvPr userDrawn="1"/>
        </p:nvSpPr>
        <p:spPr>
          <a:xfrm>
            <a:off x="4114800" y="6355080"/>
            <a:ext cx="4937760" cy="36933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339298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282753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99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4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203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271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31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41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98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26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7" name="TextBox 16"/>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2181591364"/>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42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8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D5BB7-F856-41FE-B803-D8C04FD139E4}" type="datetimeFigureOut">
              <a:rPr lang="en-US" smtClean="0">
                <a:solidFill>
                  <a:prstClr val="black">
                    <a:tint val="75000"/>
                  </a:prstClr>
                </a:solidFill>
              </a:rPr>
              <a:pPr/>
              <a:t>2/19/2015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2BB2E3-9B20-4292-81D2-5A9B220941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TextBox 7"/>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285897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30973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418810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198081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209038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30085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648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26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Box 8"/>
          <p:cNvSpPr txBox="1"/>
          <p:nvPr userDrawn="1"/>
        </p:nvSpPr>
        <p:spPr>
          <a:xfrm>
            <a:off x="8138160" y="6355080"/>
            <a:ext cx="990600" cy="347472"/>
          </a:xfrm>
          <a:prstGeom prst="rect">
            <a:avLst/>
          </a:prstGeom>
          <a:noFill/>
        </p:spPr>
        <p:txBody>
          <a:bodyPr wrap="square" rtlCol="0">
            <a:spAutoFit/>
          </a:bodyPr>
          <a:lstStyle/>
          <a:p>
            <a:pPr algn="r"/>
            <a:fld id="{37548D62-6B76-4981-9750-05897AB5394E}" type="slidenum">
              <a:rPr lang="en-US" smtClean="0"/>
              <a:pPr algn="r"/>
              <a:t>‹#›</a:t>
            </a:fld>
            <a:endParaRPr lang="en-US" dirty="0"/>
          </a:p>
        </p:txBody>
      </p:sp>
    </p:spTree>
    <p:extLst>
      <p:ext uri="{BB962C8B-B14F-4D97-AF65-F5344CB8AC3E}">
        <p14:creationId xmlns:p14="http://schemas.microsoft.com/office/powerpoint/2010/main" val="398339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r="-1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5AD5BB7-F856-41FE-B803-D8C04FD139E4}" type="datetimeFigureOut">
              <a:rPr lang="en-US" smtClean="0">
                <a:solidFill>
                  <a:prstClr val="black">
                    <a:tint val="75000"/>
                  </a:prstClr>
                </a:solidFill>
                <a:latin typeface="Calibri"/>
              </a:rPr>
              <a:pPr eaLnBrk="1" fontAlgn="auto" hangingPunct="1">
                <a:spcBef>
                  <a:spcPts val="0"/>
                </a:spcBef>
                <a:spcAft>
                  <a:spcPts val="0"/>
                </a:spcAft>
              </a:pPr>
              <a:t>2/19/2015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F2BB2E3-9B20-4292-81D2-5A9B2209412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078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rxiv.org/abs/arXiv:1004.4624"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hyperlink" Target="http://arxiv.org/abs/1410.5456"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0.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70.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0.png"/><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17052"/>
            <a:ext cx="6477000" cy="997548"/>
          </a:xfrm>
        </p:spPr>
        <p:txBody>
          <a:bodyPr/>
          <a:lstStyle/>
          <a:p>
            <a:r>
              <a:rPr lang="en-US" dirty="0"/>
              <a:t>META PDFs as a framework for </a:t>
            </a:r>
            <a:r>
              <a:rPr lang="en-US" dirty="0" smtClean="0"/>
              <a:t>PDF4LHC combinations</a:t>
            </a:r>
            <a:endParaRPr lang="en-US" dirty="0"/>
          </a:p>
        </p:txBody>
      </p:sp>
      <p:sp>
        <p:nvSpPr>
          <p:cNvPr id="3" name="Subtitle 2"/>
          <p:cNvSpPr>
            <a:spLocks noGrp="1"/>
          </p:cNvSpPr>
          <p:nvPr>
            <p:ph type="subTitle" idx="1"/>
          </p:nvPr>
        </p:nvSpPr>
        <p:spPr>
          <a:xfrm>
            <a:off x="2564340" y="4419600"/>
            <a:ext cx="6172200" cy="2057400"/>
          </a:xfrm>
        </p:spPr>
        <p:txBody>
          <a:bodyPr>
            <a:normAutofit fontScale="32500" lnSpcReduction="20000"/>
          </a:bodyPr>
          <a:lstStyle/>
          <a:p>
            <a:pPr algn="ctr"/>
            <a:r>
              <a:rPr lang="en-US" sz="7200" dirty="0" smtClean="0"/>
              <a:t> </a:t>
            </a:r>
            <a:r>
              <a:rPr lang="en-US" sz="8600" dirty="0" smtClean="0"/>
              <a:t>Jun Gao, Joey Huston, </a:t>
            </a:r>
          </a:p>
          <a:p>
            <a:pPr algn="ctr"/>
            <a:r>
              <a:rPr lang="en-US" sz="8600" b="1" dirty="0" smtClean="0"/>
              <a:t>Pavel Nadolsky (presenter)</a:t>
            </a:r>
          </a:p>
          <a:p>
            <a:pPr algn="ctr"/>
            <a:endParaRPr lang="en-US" sz="7400" b="1" dirty="0" smtClean="0"/>
          </a:p>
          <a:p>
            <a:pPr algn="ctr">
              <a:spcBef>
                <a:spcPct val="50000"/>
              </a:spcBef>
            </a:pPr>
            <a:r>
              <a:rPr lang="en-US" altLang="zh-CN" sz="6600" dirty="0" smtClean="0">
                <a:solidFill>
                  <a:prstClr val="white"/>
                </a:solidFill>
              </a:rPr>
              <a:t>arXiv:1401.0013, http</a:t>
            </a:r>
            <a:r>
              <a:rPr lang="en-US" altLang="zh-CN" sz="6600" dirty="0">
                <a:solidFill>
                  <a:prstClr val="white"/>
                </a:solidFill>
              </a:rPr>
              <a:t>://metapdf.hepforge.org</a:t>
            </a:r>
            <a:endParaRPr lang="en-US" altLang="zh-CN" sz="6600" dirty="0">
              <a:solidFill>
                <a:srgbClr val="0000FF"/>
              </a:solidFill>
            </a:endParaRPr>
          </a:p>
          <a:p>
            <a:endParaRPr lang="en-US" sz="9600" b="1" dirty="0" smtClean="0"/>
          </a:p>
          <a:p>
            <a:endParaRPr lang="en-US" sz="6400" b="1" dirty="0" smtClean="0"/>
          </a:p>
        </p:txBody>
      </p:sp>
      <p:sp>
        <p:nvSpPr>
          <p:cNvPr id="4" name="TextBox 3"/>
          <p:cNvSpPr txBox="1"/>
          <p:nvPr/>
        </p:nvSpPr>
        <p:spPr>
          <a:xfrm>
            <a:off x="2236340" y="51406"/>
            <a:ext cx="6907660" cy="646331"/>
          </a:xfrm>
          <a:prstGeom prst="rect">
            <a:avLst/>
          </a:prstGeom>
          <a:noFill/>
        </p:spPr>
        <p:txBody>
          <a:bodyPr wrap="none" rtlCol="0">
            <a:spAutoFit/>
          </a:bodyPr>
          <a:lstStyle/>
          <a:p>
            <a:r>
              <a:rPr lang="en-US" dirty="0" smtClean="0"/>
              <a:t>Parton distributions for the LHC, </a:t>
            </a:r>
            <a:r>
              <a:rPr lang="en-US" dirty="0" err="1" smtClean="0"/>
              <a:t>Benasque</a:t>
            </a:r>
            <a:r>
              <a:rPr lang="en-US" dirty="0" smtClean="0"/>
              <a:t>, 2019-02-19, 2015</a:t>
            </a:r>
            <a:endParaRPr lang="en-US" dirty="0"/>
          </a:p>
          <a:p>
            <a:endParaRPr lang="en-US" dirty="0"/>
          </a:p>
        </p:txBody>
      </p:sp>
    </p:spTree>
    <p:extLst>
      <p:ext uri="{BB962C8B-B14F-4D97-AF65-F5344CB8AC3E}">
        <p14:creationId xmlns:p14="http://schemas.microsoft.com/office/powerpoint/2010/main" val="81775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1854"/>
            <a:ext cx="8458200" cy="603250"/>
          </a:xfrm>
        </p:spPr>
        <p:txBody>
          <a:bodyPr/>
          <a:lstStyle/>
          <a:p>
            <a:r>
              <a:rPr lang="en-US" sz="2400" dirty="0" smtClean="0"/>
              <a:t>META PDFs can be provided with asymmetric errors</a:t>
            </a:r>
            <a:endParaRPr lang="en-US" sz="2400"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231841" y="1200213"/>
                <a:ext cx="4114800" cy="5257800"/>
              </a:xfrm>
            </p:spPr>
            <p:txBody>
              <a:bodyPr/>
              <a:lstStyle/>
              <a:p>
                <a:pPr marL="342900" lvl="1" indent="-342900">
                  <a:buFontTx/>
                  <a:buChar char="•"/>
                </a:pPr>
                <a:endParaRPr lang="en-US" sz="2000" dirty="0" smtClean="0"/>
              </a:p>
              <a:p>
                <a:pPr marL="342900" lvl="1" indent="-342900">
                  <a:buFontTx/>
                  <a:buChar char="•"/>
                </a:pPr>
                <a:endParaRPr lang="en-US" sz="2000" dirty="0"/>
              </a:p>
              <a:p>
                <a:pPr marL="342900" lvl="1" indent="-342900">
                  <a:buFontTx/>
                  <a:buChar char="•"/>
                </a:pPr>
                <a:r>
                  <a:rPr lang="en-US" sz="2000" dirty="0" smtClean="0"/>
                  <a:t>Find </a:t>
                </a:r>
                <a:r>
                  <a:rPr lang="en-US" sz="2000" dirty="0" smtClean="0"/>
                  <a:t>eigenvectors of the Hessian matrix of the approximate Gaussian </a:t>
                </a:r>
                <a14:m>
                  <m:oMath xmlns:m="http://schemas.openxmlformats.org/officeDocument/2006/math">
                    <m:sSup>
                      <m:sSupPr>
                        <m:ctrlPr>
                          <a:rPr lang="en-US" sz="2000" b="0" i="1" smtClean="0">
                            <a:latin typeface="Cambria Math"/>
                          </a:rPr>
                        </m:ctrlPr>
                      </m:sSupPr>
                      <m:e>
                        <m:r>
                          <a:rPr lang="en-US" sz="2000" b="0" i="1" smtClean="0">
                            <a:latin typeface="Cambria Math"/>
                          </a:rPr>
                          <m:t>𝜒</m:t>
                        </m:r>
                      </m:e>
                      <m:sup>
                        <m:r>
                          <a:rPr lang="en-US" sz="2000" b="0" i="1" smtClean="0">
                            <a:latin typeface="Cambria Math"/>
                          </a:rPr>
                          <m:t>2</m:t>
                        </m:r>
                      </m:sup>
                    </m:sSup>
                  </m:oMath>
                </a14:m>
                <a:endParaRPr lang="en-US" sz="2000" dirty="0" smtClean="0"/>
              </a:p>
              <a:p>
                <a:pPr marL="342900" lvl="1" indent="-342900">
                  <a:buFontTx/>
                  <a:buChar char="•"/>
                </a:pPr>
                <a:endParaRPr lang="en-US" sz="2000" dirty="0" smtClean="0"/>
              </a:p>
              <a:p>
                <a:pPr marL="342900" lvl="1" indent="-342900">
                  <a:buFontTx/>
                  <a:buChar char="•"/>
                </a:pPr>
                <a:r>
                  <a:rPr lang="en-US" sz="2000" dirty="0" smtClean="0"/>
                  <a:t>Compute PDF eigenvector sets by traveling alon</a:t>
                </a:r>
                <a:r>
                  <a:rPr lang="en-US" sz="2000" dirty="0" smtClean="0"/>
                  <a:t>g the eigenvector directions of the approximation  </a:t>
                </a:r>
                <a14:m>
                  <m:oMath xmlns:m="http://schemas.openxmlformats.org/officeDocument/2006/math">
                    <m:sSup>
                      <m:sSupPr>
                        <m:ctrlPr>
                          <a:rPr lang="en-US" sz="2000" b="0" i="1" smtClean="0">
                            <a:latin typeface="Cambria Math"/>
                          </a:rPr>
                        </m:ctrlPr>
                      </m:sSupPr>
                      <m:e>
                        <m:r>
                          <a:rPr lang="en-US" sz="2000" b="0" i="1" smtClean="0">
                            <a:latin typeface="Cambria Math"/>
                          </a:rPr>
                          <m:t>𝜒</m:t>
                        </m:r>
                      </m:e>
                      <m:sup>
                        <m:r>
                          <a:rPr lang="en-US" sz="2000" b="0" i="1" smtClean="0">
                            <a:latin typeface="Cambria Math"/>
                          </a:rPr>
                          <m:t>2</m:t>
                        </m:r>
                      </m:sup>
                    </m:sSup>
                    <m:r>
                      <a:rPr lang="en-US" sz="2000" b="0" i="1" smtClean="0">
                        <a:latin typeface="Cambria Math"/>
                      </a:rPr>
                      <m:t> </m:t>
                    </m:r>
                  </m:oMath>
                </a14:m>
                <a:r>
                  <a:rPr lang="en-US" sz="2000" dirty="0" smtClean="0"/>
                  <a:t>, but stopping when the prescribed </a:t>
                </a:r>
                <a14:m>
                  <m:oMath xmlns:m="http://schemas.openxmlformats.org/officeDocument/2006/math">
                    <m:r>
                      <m:rPr>
                        <m:sty m:val="p"/>
                      </m:rPr>
                      <a:rPr lang="en-US" sz="2000" b="0" i="0" smtClean="0">
                        <a:latin typeface="Cambria Math"/>
                      </a:rPr>
                      <m:t>Δ</m:t>
                    </m:r>
                    <m:sSup>
                      <m:sSupPr>
                        <m:ctrlPr>
                          <a:rPr lang="en-US" sz="2000" b="0" i="1" smtClean="0">
                            <a:latin typeface="Cambria Math"/>
                          </a:rPr>
                        </m:ctrlPr>
                      </m:sSupPr>
                      <m:e>
                        <m:r>
                          <a:rPr lang="en-US" sz="2000" b="0" i="1" smtClean="0">
                            <a:latin typeface="Cambria Math"/>
                          </a:rPr>
                          <m:t>𝜒</m:t>
                        </m:r>
                      </m:e>
                      <m:sup>
                        <m:r>
                          <a:rPr lang="en-US" sz="2000" b="0" i="1" smtClean="0">
                            <a:latin typeface="Cambria Math"/>
                          </a:rPr>
                          <m:t>2</m:t>
                        </m:r>
                      </m:sup>
                    </m:sSup>
                    <m:r>
                      <a:rPr lang="en-US" sz="2000" b="0" i="1" smtClean="0">
                        <a:latin typeface="Cambria Math"/>
                      </a:rPr>
                      <m:t> </m:t>
                    </m:r>
                  </m:oMath>
                </a14:m>
                <a:r>
                  <a:rPr lang="en-US" sz="2000" dirty="0" smtClean="0"/>
                  <a:t>  for the true </a:t>
                </a:r>
                <a14:m>
                  <m:oMath xmlns:m="http://schemas.openxmlformats.org/officeDocument/2006/math">
                    <m:sSup>
                      <m:sSupPr>
                        <m:ctrlPr>
                          <a:rPr lang="en-US" sz="2000" b="0" i="1" smtClean="0">
                            <a:latin typeface="Cambria Math"/>
                          </a:rPr>
                        </m:ctrlPr>
                      </m:sSupPr>
                      <m:e>
                        <m:r>
                          <a:rPr lang="en-US" sz="2000" b="0" i="1" smtClean="0">
                            <a:latin typeface="Cambria Math"/>
                          </a:rPr>
                          <m:t>𝜒</m:t>
                        </m:r>
                      </m:e>
                      <m:sup>
                        <m:r>
                          <a:rPr lang="en-US" sz="2000" b="0" i="1" smtClean="0">
                            <a:latin typeface="Cambria Math"/>
                          </a:rPr>
                          <m:t>2</m:t>
                        </m:r>
                      </m:sup>
                    </m:sSup>
                    <m:r>
                      <a:rPr lang="en-US" sz="2000" b="0" i="1" smtClean="0">
                        <a:latin typeface="Cambria Math"/>
                      </a:rPr>
                      <m:t> </m:t>
                    </m:r>
                  </m:oMath>
                </a14:m>
                <a:r>
                  <a:rPr lang="en-US" sz="2000" dirty="0" smtClean="0"/>
                  <a:t> is reached</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231841" y="1200213"/>
                <a:ext cx="4114800" cy="5257800"/>
              </a:xfrm>
              <a:blipFill rotWithShape="1">
                <a:blip r:embed="rId2"/>
                <a:stretch>
                  <a:fillRect l="-1481" r="-2519"/>
                </a:stretch>
              </a:blipFill>
            </p:spPr>
            <p:txBody>
              <a:bodyPr/>
              <a:lstStyle/>
              <a:p>
                <a:r>
                  <a:rPr lang="en-US">
                    <a:noFill/>
                  </a:rPr>
                  <a:t> </a:t>
                </a:r>
              </a:p>
            </p:txBody>
          </p:sp>
        </mc:Fallback>
      </mc:AlternateContent>
      <p:grpSp>
        <p:nvGrpSpPr>
          <p:cNvPr id="41" name="Group 40"/>
          <p:cNvGrpSpPr/>
          <p:nvPr/>
        </p:nvGrpSpPr>
        <p:grpSpPr>
          <a:xfrm>
            <a:off x="4728176" y="1626173"/>
            <a:ext cx="4361008" cy="4603239"/>
            <a:chOff x="4038600" y="685800"/>
            <a:chExt cx="5094514" cy="5029199"/>
          </a:xfrm>
        </p:grpSpPr>
        <p:sp>
          <p:nvSpPr>
            <p:cNvPr id="4" name="Rectangle 3"/>
            <p:cNvSpPr/>
            <p:nvPr/>
          </p:nvSpPr>
          <p:spPr bwMode="auto">
            <a:xfrm>
              <a:off x="4038600" y="685800"/>
              <a:ext cx="5094514" cy="5029199"/>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kumimoji="0" lang="en-US" sz="2800" b="0" i="0" u="none" strike="noStrike" cap="none" normalizeH="0" baseline="0" dirty="0" smtClean="0">
                <a:ln>
                  <a:noFill/>
                </a:ln>
                <a:solidFill>
                  <a:schemeClr val="bg2"/>
                </a:solidFill>
                <a:effectLst/>
              </a:endParaRPr>
            </a:p>
          </p:txBody>
        </p:sp>
        <p:sp>
          <p:nvSpPr>
            <p:cNvPr id="25" name="Freeform 24"/>
            <p:cNvSpPr/>
            <p:nvPr/>
          </p:nvSpPr>
          <p:spPr bwMode="auto">
            <a:xfrm>
              <a:off x="5632376" y="1329303"/>
              <a:ext cx="2627824" cy="2970285"/>
            </a:xfrm>
            <a:custGeom>
              <a:avLst/>
              <a:gdLst>
                <a:gd name="connsiteX0" fmla="*/ 622152 w 2747289"/>
                <a:gd name="connsiteY0" fmla="*/ 1109067 h 2520049"/>
                <a:gd name="connsiteX1" fmla="*/ 985009 w 2747289"/>
                <a:gd name="connsiteY1" fmla="*/ 615581 h 2520049"/>
                <a:gd name="connsiteX2" fmla="*/ 1507523 w 2747289"/>
                <a:gd name="connsiteY2" fmla="*/ 310781 h 2520049"/>
                <a:gd name="connsiteX3" fmla="*/ 2233238 w 2747289"/>
                <a:gd name="connsiteY3" fmla="*/ 5981 h 2520049"/>
                <a:gd name="connsiteX4" fmla="*/ 2683180 w 2747289"/>
                <a:gd name="connsiteY4" fmla="*/ 165638 h 2520049"/>
                <a:gd name="connsiteX5" fmla="*/ 2712209 w 2747289"/>
                <a:gd name="connsiteY5" fmla="*/ 818781 h 2520049"/>
                <a:gd name="connsiteX6" fmla="*/ 2378380 w 2747289"/>
                <a:gd name="connsiteY6" fmla="*/ 1225181 h 2520049"/>
                <a:gd name="connsiteX7" fmla="*/ 1870380 w 2747289"/>
                <a:gd name="connsiteY7" fmla="*/ 1849295 h 2520049"/>
                <a:gd name="connsiteX8" fmla="*/ 941466 w 2747289"/>
                <a:gd name="connsiteY8" fmla="*/ 2444381 h 2520049"/>
                <a:gd name="connsiteX9" fmla="*/ 752780 w 2747289"/>
                <a:gd name="connsiteY9" fmla="*/ 2502438 h 2520049"/>
                <a:gd name="connsiteX10" fmla="*/ 157695 w 2747289"/>
                <a:gd name="connsiteY10" fmla="*/ 2357295 h 2520049"/>
                <a:gd name="connsiteX11" fmla="*/ 12552 w 2747289"/>
                <a:gd name="connsiteY11" fmla="*/ 1965410 h 2520049"/>
                <a:gd name="connsiteX12" fmla="*/ 404438 w 2747289"/>
                <a:gd name="connsiteY12" fmla="*/ 1529981 h 2520049"/>
                <a:gd name="connsiteX13" fmla="*/ 622152 w 2747289"/>
                <a:gd name="connsiteY13" fmla="*/ 1109067 h 25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47289" h="2520049">
                  <a:moveTo>
                    <a:pt x="622152" y="1109067"/>
                  </a:moveTo>
                  <a:cubicBezTo>
                    <a:pt x="718914" y="956667"/>
                    <a:pt x="837447" y="748629"/>
                    <a:pt x="985009" y="615581"/>
                  </a:cubicBezTo>
                  <a:cubicBezTo>
                    <a:pt x="1132571" y="482533"/>
                    <a:pt x="1299485" y="412381"/>
                    <a:pt x="1507523" y="310781"/>
                  </a:cubicBezTo>
                  <a:cubicBezTo>
                    <a:pt x="1715561" y="209181"/>
                    <a:pt x="2037295" y="30171"/>
                    <a:pt x="2233238" y="5981"/>
                  </a:cubicBezTo>
                  <a:cubicBezTo>
                    <a:pt x="2429181" y="-18209"/>
                    <a:pt x="2603352" y="30171"/>
                    <a:pt x="2683180" y="165638"/>
                  </a:cubicBezTo>
                  <a:cubicBezTo>
                    <a:pt x="2763008" y="301105"/>
                    <a:pt x="2763009" y="642191"/>
                    <a:pt x="2712209" y="818781"/>
                  </a:cubicBezTo>
                  <a:cubicBezTo>
                    <a:pt x="2661409" y="995371"/>
                    <a:pt x="2378380" y="1225181"/>
                    <a:pt x="2378380" y="1225181"/>
                  </a:cubicBezTo>
                  <a:cubicBezTo>
                    <a:pt x="2238075" y="1396933"/>
                    <a:pt x="2109866" y="1646095"/>
                    <a:pt x="1870380" y="1849295"/>
                  </a:cubicBezTo>
                  <a:cubicBezTo>
                    <a:pt x="1630894" y="2052495"/>
                    <a:pt x="1127733" y="2335524"/>
                    <a:pt x="941466" y="2444381"/>
                  </a:cubicBezTo>
                  <a:cubicBezTo>
                    <a:pt x="755199" y="2553238"/>
                    <a:pt x="883409" y="2516952"/>
                    <a:pt x="752780" y="2502438"/>
                  </a:cubicBezTo>
                  <a:cubicBezTo>
                    <a:pt x="622151" y="2487924"/>
                    <a:pt x="281066" y="2446800"/>
                    <a:pt x="157695" y="2357295"/>
                  </a:cubicBezTo>
                  <a:cubicBezTo>
                    <a:pt x="34324" y="2267790"/>
                    <a:pt x="-28572" y="2103296"/>
                    <a:pt x="12552" y="1965410"/>
                  </a:cubicBezTo>
                  <a:cubicBezTo>
                    <a:pt x="53676" y="1827524"/>
                    <a:pt x="300419" y="1665448"/>
                    <a:pt x="404438" y="1529981"/>
                  </a:cubicBezTo>
                  <a:cubicBezTo>
                    <a:pt x="508457" y="1394514"/>
                    <a:pt x="525390" y="1261467"/>
                    <a:pt x="622152" y="1109067"/>
                  </a:cubicBezTo>
                  <a:close/>
                </a:path>
              </a:pathLst>
            </a:custGeom>
            <a:no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sp>
          <p:nvSpPr>
            <p:cNvPr id="5" name="Oval 4"/>
            <p:cNvSpPr/>
            <p:nvPr/>
          </p:nvSpPr>
          <p:spPr bwMode="auto">
            <a:xfrm rot="18846431">
              <a:off x="5091847" y="2326269"/>
              <a:ext cx="3284651" cy="1293314"/>
            </a:xfrm>
            <a:prstGeom prst="ellipse">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entury Gothic" pitchFamily="34" charset="0"/>
              </a:endParaRPr>
            </a:p>
          </p:txBody>
        </p:sp>
        <p:cxnSp>
          <p:nvCxnSpPr>
            <p:cNvPr id="7" name="Straight Connector 6"/>
            <p:cNvCxnSpPr/>
            <p:nvPr/>
          </p:nvCxnSpPr>
          <p:spPr bwMode="auto">
            <a:xfrm flipV="1">
              <a:off x="5487813" y="1128903"/>
              <a:ext cx="3029645" cy="3170685"/>
            </a:xfrm>
            <a:prstGeom prst="line">
              <a:avLst/>
            </a:prstGeom>
            <a:solidFill>
              <a:schemeClr val="accent1"/>
            </a:solidFill>
            <a:ln w="28575" cap="flat" cmpd="sng" algn="ctr">
              <a:solidFill>
                <a:schemeClr val="accent4">
                  <a:lumMod val="1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6055544" y="2294232"/>
              <a:ext cx="1571561" cy="1571713"/>
            </a:xfrm>
            <a:prstGeom prst="line">
              <a:avLst/>
            </a:prstGeom>
            <a:solidFill>
              <a:schemeClr val="accent1"/>
            </a:solidFill>
            <a:ln w="28575" cap="flat" cmpd="sng" algn="ctr">
              <a:solidFill>
                <a:schemeClr val="accent4">
                  <a:lumMod val="1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4419600" y="1128903"/>
              <a:ext cx="0" cy="4003168"/>
            </a:xfrm>
            <a:prstGeom prst="straightConnector1">
              <a:avLst/>
            </a:prstGeom>
            <a:solidFill>
              <a:schemeClr val="accent1"/>
            </a:solidFill>
            <a:ln w="2857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4419600" y="5132071"/>
              <a:ext cx="4495800" cy="0"/>
            </a:xfrm>
            <a:prstGeom prst="straightConnector1">
              <a:avLst/>
            </a:prstGeom>
            <a:solidFill>
              <a:schemeClr val="accent1"/>
            </a:solidFill>
            <a:ln w="2857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p:cNvSpPr/>
            <p:nvPr/>
          </p:nvSpPr>
          <p:spPr bwMode="auto">
            <a:xfrm>
              <a:off x="6172200" y="2438400"/>
              <a:ext cx="153813" cy="152400"/>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sp>
          <p:nvSpPr>
            <p:cNvPr id="31" name="Oval 30"/>
            <p:cNvSpPr/>
            <p:nvPr/>
          </p:nvSpPr>
          <p:spPr bwMode="auto">
            <a:xfrm>
              <a:off x="5632376" y="3962400"/>
              <a:ext cx="153813" cy="152400"/>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sp>
          <p:nvSpPr>
            <p:cNvPr id="32" name="Oval 31"/>
            <p:cNvSpPr/>
            <p:nvPr/>
          </p:nvSpPr>
          <p:spPr bwMode="auto">
            <a:xfrm>
              <a:off x="8102758" y="1447800"/>
              <a:ext cx="153813" cy="152400"/>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sp>
          <p:nvSpPr>
            <p:cNvPr id="33" name="Oval 32"/>
            <p:cNvSpPr/>
            <p:nvPr/>
          </p:nvSpPr>
          <p:spPr bwMode="auto">
            <a:xfrm>
              <a:off x="7239000" y="3505200"/>
              <a:ext cx="153813" cy="152400"/>
            </a:xfrm>
            <a:prstGeom prst="ellipse">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mc:AlternateContent xmlns:mc="http://schemas.openxmlformats.org/markup-compatibility/2006">
          <mc:Choice xmlns:a14="http://schemas.microsoft.com/office/drawing/2010/main" Requires="a14">
            <p:sp>
              <p:nvSpPr>
                <p:cNvPr id="34" name="TextBox 33"/>
                <p:cNvSpPr txBox="1"/>
                <p:nvPr/>
              </p:nvSpPr>
              <p:spPr>
                <a:xfrm>
                  <a:off x="4457660" y="812576"/>
                  <a:ext cx="4953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solidFill>
                                  <a:srgbClr val="00B050"/>
                                </a:solidFill>
                                <a:latin typeface="Cambria Math"/>
                              </a:rPr>
                            </m:ctrlPr>
                          </m:sSubPr>
                          <m:e>
                            <m:r>
                              <a:rPr lang="en-US" sz="3200" i="1">
                                <a:solidFill>
                                  <a:srgbClr val="00B050"/>
                                </a:solidFill>
                                <a:latin typeface="Cambria Math"/>
                              </a:rPr>
                              <m:t>𝑎</m:t>
                            </m:r>
                          </m:e>
                          <m:sub>
                            <m:r>
                              <a:rPr lang="en-US" sz="3200" b="0" i="1" smtClean="0">
                                <a:solidFill>
                                  <a:srgbClr val="00B050"/>
                                </a:solidFill>
                                <a:latin typeface="Cambria Math"/>
                              </a:rPr>
                              <m:t>2</m:t>
                            </m:r>
                          </m:sub>
                        </m:sSub>
                      </m:oMath>
                    </m:oMathPara>
                  </a14:m>
                  <a:endParaRPr lang="en-US" sz="3200" dirty="0">
                    <a:solidFill>
                      <a:schemeClr val="bg2"/>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4457660" y="812576"/>
                  <a:ext cx="495340" cy="584775"/>
                </a:xfrm>
                <a:prstGeom prst="rect">
                  <a:avLst/>
                </a:prstGeom>
                <a:blipFill rotWithShape="1">
                  <a:blip r:embed="rId3"/>
                  <a:stretch>
                    <a:fillRect r="-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8597860" y="4520049"/>
                  <a:ext cx="4953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solidFill>
                                  <a:srgbClr val="00B050"/>
                                </a:solidFill>
                                <a:latin typeface="Cambria Math"/>
                              </a:rPr>
                            </m:ctrlPr>
                          </m:sSubPr>
                          <m:e>
                            <m:r>
                              <a:rPr lang="en-US" sz="3200" i="1">
                                <a:solidFill>
                                  <a:srgbClr val="00B050"/>
                                </a:solidFill>
                                <a:latin typeface="Cambria Math"/>
                              </a:rPr>
                              <m:t>𝑎</m:t>
                            </m:r>
                          </m:e>
                          <m:sub>
                            <m:r>
                              <a:rPr lang="en-US" sz="3200" b="0" i="1" smtClean="0">
                                <a:solidFill>
                                  <a:srgbClr val="00B050"/>
                                </a:solidFill>
                                <a:latin typeface="Cambria Math"/>
                              </a:rPr>
                              <m:t>1</m:t>
                            </m:r>
                          </m:sub>
                        </m:sSub>
                      </m:oMath>
                    </m:oMathPara>
                  </a14:m>
                  <a:endParaRPr lang="en-US" sz="3200" dirty="0">
                    <a:solidFill>
                      <a:schemeClr val="bg2"/>
                    </a:solidFill>
                  </a:endParaRPr>
                </a:p>
              </p:txBody>
            </p:sp>
          </mc:Choice>
          <mc:Fallback>
            <p:sp>
              <p:nvSpPr>
                <p:cNvPr id="35" name="TextBox 34"/>
                <p:cNvSpPr txBox="1">
                  <a:spLocks noRot="1" noChangeAspect="1" noMove="1" noResize="1" noEditPoints="1" noAdjustHandles="1" noChangeArrowheads="1" noChangeShapeType="1" noTextEdit="1"/>
                </p:cNvSpPr>
                <p:nvPr/>
              </p:nvSpPr>
              <p:spPr>
                <a:xfrm>
                  <a:off x="8597860" y="4520049"/>
                  <a:ext cx="495340" cy="584775"/>
                </a:xfrm>
                <a:prstGeom prst="rect">
                  <a:avLst/>
                </a:prstGeom>
                <a:blipFill rotWithShape="1">
                  <a:blip r:embed="rId4"/>
                  <a:stretch>
                    <a:fillRect r="-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7846221" y="812576"/>
                  <a:ext cx="495340" cy="59836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3200" b="0" i="1" smtClean="0">
                                <a:solidFill>
                                  <a:srgbClr val="C00000"/>
                                </a:solidFill>
                                <a:latin typeface="Cambria Math"/>
                              </a:rPr>
                            </m:ctrlPr>
                          </m:sSubSupPr>
                          <m:e>
                            <m:r>
                              <a:rPr lang="en-US" sz="3200" b="0" i="1" smtClean="0">
                                <a:solidFill>
                                  <a:srgbClr val="C00000"/>
                                </a:solidFill>
                                <a:latin typeface="Cambria Math"/>
                              </a:rPr>
                              <m:t>𝑧</m:t>
                            </m:r>
                          </m:e>
                          <m:sub>
                            <m:r>
                              <a:rPr lang="en-US" sz="3200" b="0" i="1" smtClean="0">
                                <a:solidFill>
                                  <a:srgbClr val="C00000"/>
                                </a:solidFill>
                                <a:latin typeface="Cambria Math"/>
                              </a:rPr>
                              <m:t>1</m:t>
                            </m:r>
                          </m:sub>
                          <m:sup>
                            <m:r>
                              <a:rPr lang="en-US" sz="3200" b="0" i="1" smtClean="0">
                                <a:solidFill>
                                  <a:srgbClr val="C00000"/>
                                </a:solidFill>
                                <a:latin typeface="Cambria Math"/>
                              </a:rPr>
                              <m:t>+</m:t>
                            </m:r>
                          </m:sup>
                        </m:sSubSup>
                      </m:oMath>
                    </m:oMathPara>
                  </a14:m>
                  <a:endParaRPr lang="en-US" sz="3200" dirty="0">
                    <a:solidFill>
                      <a:srgbClr val="C00000"/>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7846221" y="812576"/>
                  <a:ext cx="495340" cy="598369"/>
                </a:xfrm>
                <a:prstGeom prst="rect">
                  <a:avLst/>
                </a:prstGeom>
                <a:blipFill rotWithShape="1">
                  <a:blip r:embed="rId5"/>
                  <a:stretch>
                    <a:fillRect r="-1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5869236" y="3714813"/>
                  <a:ext cx="416862"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3200" b="0" i="1" smtClean="0">
                                <a:solidFill>
                                  <a:srgbClr val="C00000"/>
                                </a:solidFill>
                                <a:latin typeface="Cambria Math"/>
                              </a:rPr>
                            </m:ctrlPr>
                          </m:sSubSupPr>
                          <m:e>
                            <m:r>
                              <a:rPr lang="en-US" sz="3200" b="0" i="1" smtClean="0">
                                <a:solidFill>
                                  <a:srgbClr val="C00000"/>
                                </a:solidFill>
                                <a:latin typeface="Cambria Math"/>
                              </a:rPr>
                              <m:t>𝑧</m:t>
                            </m:r>
                          </m:e>
                          <m:sub>
                            <m:r>
                              <a:rPr lang="en-US" sz="3200" b="0" i="1" smtClean="0">
                                <a:solidFill>
                                  <a:srgbClr val="C00000"/>
                                </a:solidFill>
                                <a:latin typeface="Cambria Math"/>
                              </a:rPr>
                              <m:t>1</m:t>
                            </m:r>
                          </m:sub>
                          <m:sup>
                            <m:r>
                              <a:rPr lang="en-US" sz="3200" b="0" i="1" smtClean="0">
                                <a:solidFill>
                                  <a:srgbClr val="C00000"/>
                                </a:solidFill>
                                <a:latin typeface="Cambria Math"/>
                              </a:rPr>
                              <m:t>−</m:t>
                            </m:r>
                          </m:sup>
                        </m:sSubSup>
                      </m:oMath>
                    </m:oMathPara>
                  </a14:m>
                  <a:endParaRPr lang="en-US" sz="3200" dirty="0">
                    <a:solidFill>
                      <a:srgbClr val="C0000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5869236" y="3714813"/>
                  <a:ext cx="416862" cy="584775"/>
                </a:xfrm>
                <a:prstGeom prst="rect">
                  <a:avLst/>
                </a:prstGeom>
                <a:blipFill rotWithShape="1">
                  <a:blip r:embed="rId6"/>
                  <a:stretch>
                    <a:fillRect r="-43103" b="-11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5794881" y="1731925"/>
                  <a:ext cx="4953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3200" b="0" i="1" smtClean="0">
                                <a:solidFill>
                                  <a:srgbClr val="C00000"/>
                                </a:solidFill>
                                <a:latin typeface="Cambria Math"/>
                              </a:rPr>
                            </m:ctrlPr>
                          </m:sSubSupPr>
                          <m:e>
                            <m:r>
                              <a:rPr lang="en-US" sz="3200" b="0" i="1" smtClean="0">
                                <a:solidFill>
                                  <a:srgbClr val="C00000"/>
                                </a:solidFill>
                                <a:latin typeface="Cambria Math"/>
                              </a:rPr>
                              <m:t>𝑧</m:t>
                            </m:r>
                          </m:e>
                          <m:sub>
                            <m:r>
                              <a:rPr lang="en-US" sz="3200" b="0" i="1" smtClean="0">
                                <a:solidFill>
                                  <a:srgbClr val="C00000"/>
                                </a:solidFill>
                                <a:latin typeface="Cambria Math"/>
                              </a:rPr>
                              <m:t>2</m:t>
                            </m:r>
                          </m:sub>
                          <m:sup>
                            <m:r>
                              <a:rPr lang="en-US" sz="3200" b="0" i="1" smtClean="0">
                                <a:solidFill>
                                  <a:srgbClr val="C00000"/>
                                </a:solidFill>
                                <a:latin typeface="Cambria Math"/>
                              </a:rPr>
                              <m:t>+</m:t>
                            </m:r>
                          </m:sup>
                        </m:sSubSup>
                      </m:oMath>
                    </m:oMathPara>
                  </a14:m>
                  <a:endParaRPr lang="en-US" sz="3200" dirty="0">
                    <a:solidFill>
                      <a:srgbClr val="C00000"/>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5794881" y="1731925"/>
                  <a:ext cx="495340" cy="584775"/>
                </a:xfrm>
                <a:prstGeom prst="rect">
                  <a:avLst/>
                </a:prstGeom>
                <a:blipFill rotWithShape="1">
                  <a:blip r:embed="rId7"/>
                  <a:stretch>
                    <a:fillRect r="-1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7477769" y="3192918"/>
                  <a:ext cx="495340" cy="59836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3200" b="0" i="1" smtClean="0">
                                <a:solidFill>
                                  <a:srgbClr val="C00000"/>
                                </a:solidFill>
                                <a:latin typeface="Cambria Math"/>
                              </a:rPr>
                            </m:ctrlPr>
                          </m:sSubSupPr>
                          <m:e>
                            <m:r>
                              <a:rPr lang="en-US" sz="3200" b="0" i="1" smtClean="0">
                                <a:solidFill>
                                  <a:srgbClr val="C00000"/>
                                </a:solidFill>
                                <a:latin typeface="Cambria Math"/>
                              </a:rPr>
                              <m:t>𝑧</m:t>
                            </m:r>
                          </m:e>
                          <m:sub>
                            <m:r>
                              <a:rPr lang="en-US" sz="3200" b="0" i="1" smtClean="0">
                                <a:solidFill>
                                  <a:srgbClr val="C00000"/>
                                </a:solidFill>
                                <a:latin typeface="Cambria Math"/>
                              </a:rPr>
                              <m:t>2</m:t>
                            </m:r>
                          </m:sub>
                          <m:sup>
                            <m:r>
                              <a:rPr lang="en-US" sz="3200" b="0" i="1" smtClean="0">
                                <a:solidFill>
                                  <a:srgbClr val="C00000"/>
                                </a:solidFill>
                                <a:latin typeface="Cambria Math"/>
                              </a:rPr>
                              <m:t>−</m:t>
                            </m:r>
                          </m:sup>
                        </m:sSubSup>
                      </m:oMath>
                    </m:oMathPara>
                  </a14:m>
                  <a:endParaRPr lang="en-US" sz="3200" dirty="0">
                    <a:solidFill>
                      <a:srgbClr val="C00000"/>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7477769" y="3192918"/>
                  <a:ext cx="495340" cy="598369"/>
                </a:xfrm>
                <a:prstGeom prst="rect">
                  <a:avLst/>
                </a:prstGeom>
                <a:blipFill rotWithShape="1">
                  <a:blip r:embed="rId8"/>
                  <a:stretch>
                    <a:fillRect r="-20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667500" y="2754680"/>
                  <a:ext cx="927186" cy="38433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b="0" i="1" smtClean="0">
                                <a:solidFill>
                                  <a:schemeClr val="accent4">
                                    <a:lumMod val="10000"/>
                                  </a:schemeClr>
                                </a:solidFill>
                                <a:latin typeface="Cambria Math"/>
                              </a:rPr>
                            </m:ctrlPr>
                          </m:sSubSupPr>
                          <m:e>
                            <m:r>
                              <a:rPr lang="en-US" b="0" i="1" smtClean="0">
                                <a:solidFill>
                                  <a:schemeClr val="accent4">
                                    <a:lumMod val="10000"/>
                                  </a:schemeClr>
                                </a:solidFill>
                                <a:latin typeface="Cambria Math"/>
                              </a:rPr>
                              <m:t>𝜒</m:t>
                            </m:r>
                          </m:e>
                          <m:sub>
                            <m:r>
                              <a:rPr lang="en-US" b="0" i="1" smtClean="0">
                                <a:solidFill>
                                  <a:schemeClr val="accent4">
                                    <a:lumMod val="10000"/>
                                  </a:schemeClr>
                                </a:solidFill>
                                <a:latin typeface="Cambria Math"/>
                              </a:rPr>
                              <m:t>𝑚𝑖𝑛</m:t>
                            </m:r>
                          </m:sub>
                          <m:sup>
                            <m:r>
                              <a:rPr lang="en-US" b="0" i="1" smtClean="0">
                                <a:solidFill>
                                  <a:schemeClr val="accent4">
                                    <a:lumMod val="10000"/>
                                  </a:schemeClr>
                                </a:solidFill>
                                <a:latin typeface="Cambria Math"/>
                              </a:rPr>
                              <m:t>2</m:t>
                            </m:r>
                          </m:sup>
                        </m:sSubSup>
                      </m:oMath>
                    </m:oMathPara>
                  </a14:m>
                  <a:endParaRPr lang="en-US" dirty="0">
                    <a:solidFill>
                      <a:srgbClr val="C0000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6667500" y="2754680"/>
                  <a:ext cx="927186" cy="384336"/>
                </a:xfrm>
                <a:prstGeom prst="rect">
                  <a:avLst/>
                </a:prstGeom>
                <a:blipFill rotWithShape="1">
                  <a:blip r:embed="rId9"/>
                  <a:stretch>
                    <a:fillRect b="-13793"/>
                  </a:stretch>
                </a:blipFill>
              </p:spPr>
              <p:txBody>
                <a:bodyPr/>
                <a:lstStyle/>
                <a:p>
                  <a:r>
                    <a:rPr lang="en-US">
                      <a:noFill/>
                    </a:rPr>
                    <a:t> </a:t>
                  </a:r>
                </a:p>
              </p:txBody>
            </p:sp>
          </mc:Fallback>
        </mc:AlternateContent>
      </p:grpSp>
      <p:sp>
        <p:nvSpPr>
          <p:cNvPr id="6" name="TextBox 5"/>
          <p:cNvSpPr txBox="1"/>
          <p:nvPr/>
        </p:nvSpPr>
        <p:spPr>
          <a:xfrm>
            <a:off x="152400" y="838084"/>
            <a:ext cx="8204428" cy="646331"/>
          </a:xfrm>
          <a:prstGeom prst="rect">
            <a:avLst/>
          </a:prstGeom>
          <a:noFill/>
        </p:spPr>
        <p:txBody>
          <a:bodyPr wrap="square" rtlCol="0">
            <a:spAutoFit/>
          </a:bodyPr>
          <a:lstStyle/>
          <a:p>
            <a:r>
              <a:rPr lang="en-US" dirty="0" smtClean="0"/>
              <a:t>Although only symmetric META errors have been discussed  so far, asymmetric Hessian errors can be also determined as in CTEQ analyses </a:t>
            </a:r>
            <a:endParaRPr lang="en-US" dirty="0"/>
          </a:p>
        </p:txBody>
      </p:sp>
    </p:spTree>
    <p:extLst>
      <p:ext uri="{BB962C8B-B14F-4D97-AF65-F5344CB8AC3E}">
        <p14:creationId xmlns:p14="http://schemas.microsoft.com/office/powerpoint/2010/main" val="140159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13688" cy="603250"/>
          </a:xfrm>
        </p:spPr>
        <p:txBody>
          <a:bodyPr/>
          <a:lstStyle/>
          <a:p>
            <a:r>
              <a:rPr lang="en-US" dirty="0" smtClean="0"/>
              <a:t>Specific realization (META1.0)</a:t>
            </a:r>
            <a:endParaRPr lang="en-US" dirty="0"/>
          </a:p>
        </p:txBody>
      </p:sp>
      <p:sp>
        <p:nvSpPr>
          <p:cNvPr id="3" name="Content Placeholder 2"/>
          <p:cNvSpPr>
            <a:spLocks noGrp="1"/>
          </p:cNvSpPr>
          <p:nvPr>
            <p:ph idx="1"/>
          </p:nvPr>
        </p:nvSpPr>
        <p:spPr>
          <a:xfrm>
            <a:off x="304800" y="762000"/>
            <a:ext cx="8686800" cy="5562600"/>
          </a:xfrm>
        </p:spPr>
        <p:txBody>
          <a:bodyPr/>
          <a:lstStyle/>
          <a:p>
            <a:r>
              <a:rPr lang="en-US" sz="2000" dirty="0" smtClean="0"/>
              <a:t>Take NNLO (or NLO) PDFs</a:t>
            </a:r>
          </a:p>
          <a:p>
            <a:endParaRPr lang="en-US" sz="2000" dirty="0" smtClean="0"/>
          </a:p>
          <a:p>
            <a:endParaRPr lang="en-US" sz="2000" dirty="0"/>
          </a:p>
          <a:p>
            <a:endParaRPr lang="en-US" sz="2000" dirty="0"/>
          </a:p>
          <a:p>
            <a:endParaRPr lang="en-US" sz="2000" dirty="0" smtClean="0"/>
          </a:p>
          <a:p>
            <a:r>
              <a:rPr lang="en-US" sz="2000" b="1" dirty="0" smtClean="0">
                <a:solidFill>
                  <a:srgbClr val="FFFF00"/>
                </a:solidFill>
              </a:rPr>
              <a:t>Choose a meta-parametrization of PDFs at initial scale of 8 </a:t>
            </a:r>
            <a:r>
              <a:rPr lang="en-US" sz="2000" b="1" dirty="0" err="1" smtClean="0">
                <a:solidFill>
                  <a:srgbClr val="FFFF00"/>
                </a:solidFill>
              </a:rPr>
              <a:t>GeV</a:t>
            </a:r>
            <a:r>
              <a:rPr lang="en-US" sz="2000" b="1" dirty="0" smtClean="0">
                <a:solidFill>
                  <a:srgbClr val="FFFF00"/>
                </a:solidFill>
              </a:rPr>
              <a:t> (away from thresholds) for 9 PDF flavors (66 parameters in total)</a:t>
            </a:r>
          </a:p>
          <a:p>
            <a:endParaRPr lang="en-US" sz="2000" b="1" dirty="0">
              <a:solidFill>
                <a:srgbClr val="FFFF00"/>
              </a:solidFill>
            </a:endParaRPr>
          </a:p>
          <a:p>
            <a:endParaRPr lang="en-US" sz="2000" dirty="0" smtClean="0"/>
          </a:p>
          <a:p>
            <a:r>
              <a:rPr lang="en-US" sz="2000" dirty="0" smtClean="0"/>
              <a:t>Generate MC replicas for all 3 groups and merge with equal weights, finding meta parameters for each of  the replicas by fitting PDFs in x ranges probed at LHC</a:t>
            </a:r>
          </a:p>
          <a:p>
            <a:pPr lvl="1"/>
            <a:r>
              <a:rPr lang="en-US" sz="1800" dirty="0" smtClean="0"/>
              <a:t>PDF uncertainties for above three groups are all reasonably consistent with each other (see next slide)</a:t>
            </a:r>
          </a:p>
          <a:p>
            <a:pPr lvl="1"/>
            <a:r>
              <a:rPr lang="en-US" sz="1800" dirty="0"/>
              <a:t>c</a:t>
            </a:r>
            <a:r>
              <a:rPr lang="en-US" sz="1800" dirty="0" smtClean="0"/>
              <a:t>an add other sets, perhaps with non-equal weights to take into account more limited data sets and thus larger uncertainties</a:t>
            </a:r>
          </a:p>
        </p:txBody>
      </p:sp>
      <p:pic>
        <p:nvPicPr>
          <p:cNvPr id="4" name="Picture 3"/>
          <p:cNvPicPr>
            <a:picLocks noChangeAspect="1"/>
          </p:cNvPicPr>
          <p:nvPr/>
        </p:nvPicPr>
        <p:blipFill rotWithShape="1">
          <a:blip r:embed="rId2"/>
          <a:srcRect l="16940" t="22188" r="18199" b="58067"/>
          <a:stretch/>
        </p:blipFill>
        <p:spPr>
          <a:xfrm>
            <a:off x="1295400" y="1143000"/>
            <a:ext cx="6545766" cy="1494165"/>
          </a:xfrm>
          <a:prstGeom prst="rect">
            <a:avLst/>
          </a:prstGeom>
        </p:spPr>
      </p:pic>
      <p:pic>
        <p:nvPicPr>
          <p:cNvPr id="5" name="Picture 4"/>
          <p:cNvPicPr>
            <a:picLocks noChangeAspect="1"/>
          </p:cNvPicPr>
          <p:nvPr/>
        </p:nvPicPr>
        <p:blipFill rotWithShape="1">
          <a:blip r:embed="rId2"/>
          <a:srcRect l="23045" t="50279" r="22014" b="43410"/>
          <a:stretch/>
        </p:blipFill>
        <p:spPr>
          <a:xfrm>
            <a:off x="1524000" y="3349830"/>
            <a:ext cx="6793371" cy="585060"/>
          </a:xfrm>
          <a:prstGeom prst="rect">
            <a:avLst/>
          </a:prstGeom>
        </p:spPr>
      </p:pic>
    </p:spTree>
    <p:extLst>
      <p:ext uri="{BB962C8B-B14F-4D97-AF65-F5344CB8AC3E}">
        <p14:creationId xmlns:p14="http://schemas.microsoft.com/office/powerpoint/2010/main" val="360078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033894"/>
                <a:ext cx="8229600" cy="4525963"/>
              </a:xfrm>
            </p:spPr>
            <p:txBody>
              <a:bodyPr/>
              <a:lstStyle/>
              <a:p>
                <a:pPr marL="0" indent="0">
                  <a:buNone/>
                </a:pPr>
                <a:r>
                  <a:rPr lang="en-US" altLang="zh-CN" sz="2800" dirty="0" smtClean="0"/>
                  <a:t>The </a:t>
                </a:r>
                <a:r>
                  <a:rPr lang="en-US" altLang="zh-CN" sz="2800" dirty="0"/>
                  <a:t>ensembles can be merged by averaging their meta-parameters. For CT10, MSTW, NNPDF ensembles, </a:t>
                </a:r>
                <a:r>
                  <a:rPr lang="en-US" altLang="zh-CN" sz="2800" dirty="0" err="1"/>
                  <a:t>unweighted</a:t>
                </a:r>
                <a:r>
                  <a:rPr lang="en-US" altLang="zh-CN" sz="2800" dirty="0"/>
                  <a:t> averaging is </a:t>
                </a:r>
                <a:r>
                  <a:rPr lang="en-US" altLang="zh-CN" sz="2800" dirty="0" smtClean="0"/>
                  <a:t>reasonable, </a:t>
                </a:r>
                <a:r>
                  <a:rPr lang="en-US" altLang="zh-CN" sz="2800" dirty="0"/>
                  <a:t>given their similarities.</a:t>
                </a:r>
              </a:p>
              <a:p>
                <a:pPr marL="0" indent="0">
                  <a:buNone/>
                </a:pPr>
                <a:r>
                  <a:rPr lang="en-US" altLang="zh-CN" sz="2800" dirty="0"/>
                  <a:t> For any parameter </a:t>
                </a:r>
                <a14:m>
                  <m:oMath xmlns:m="http://schemas.openxmlformats.org/officeDocument/2006/math">
                    <m:sSub>
                      <m:sSubPr>
                        <m:ctrlPr>
                          <a:rPr lang="en-US" altLang="zh-CN" sz="2800" i="1">
                            <a:latin typeface="Cambria Math"/>
                          </a:rPr>
                        </m:ctrlPr>
                      </m:sSubPr>
                      <m:e>
                        <m:r>
                          <a:rPr lang="en-US" altLang="zh-CN" sz="2800">
                            <a:latin typeface="Cambria Math"/>
                          </a:rPr>
                          <m:t>𝑎</m:t>
                        </m:r>
                      </m:e>
                      <m:sub>
                        <m:r>
                          <a:rPr lang="en-US" altLang="zh-CN" sz="2800">
                            <a:latin typeface="Cambria Math"/>
                          </a:rPr>
                          <m:t>𝑖</m:t>
                        </m:r>
                      </m:sub>
                    </m:sSub>
                    <m:r>
                      <a:rPr lang="en-US" altLang="zh-CN" sz="2800">
                        <a:latin typeface="Cambria Math"/>
                      </a:rPr>
                      <m:t> ,</m:t>
                    </m:r>
                  </m:oMath>
                </a14:m>
                <a:r>
                  <a:rPr lang="en-US" altLang="zh-CN" sz="2800" dirty="0"/>
                  <a:t>  ensemble </a:t>
                </a:r>
                <a14:m>
                  <m:oMath xmlns:m="http://schemas.openxmlformats.org/officeDocument/2006/math">
                    <m:r>
                      <a:rPr lang="en-US" altLang="zh-CN" sz="2800">
                        <a:latin typeface="Cambria Math"/>
                      </a:rPr>
                      <m:t>𝑔</m:t>
                    </m:r>
                  </m:oMath>
                </a14:m>
                <a:r>
                  <a:rPr lang="en-US" altLang="zh-CN" sz="2800" dirty="0"/>
                  <a:t>  with </a:t>
                </a:r>
                <a14:m>
                  <m:oMath xmlns:m="http://schemas.openxmlformats.org/officeDocument/2006/math">
                    <m:sSub>
                      <m:sSubPr>
                        <m:ctrlPr>
                          <a:rPr lang="en-US" altLang="zh-CN" sz="2800" i="1">
                            <a:latin typeface="Cambria Math"/>
                          </a:rPr>
                        </m:ctrlPr>
                      </m:sSubPr>
                      <m:e>
                        <m:r>
                          <a:rPr lang="en-US" altLang="zh-CN" sz="2800">
                            <a:latin typeface="Cambria Math"/>
                          </a:rPr>
                          <m:t>𝑁</m:t>
                        </m:r>
                      </m:e>
                      <m:sub>
                        <m:r>
                          <a:rPr lang="en-US" altLang="zh-CN" sz="2800">
                            <a:latin typeface="Cambria Math"/>
                          </a:rPr>
                          <m:t>𝑟𝑒𝑝</m:t>
                        </m:r>
                      </m:sub>
                    </m:sSub>
                  </m:oMath>
                </a14:m>
                <a:r>
                  <a:rPr lang="zh-CN" altLang="en-US" sz="2800" dirty="0"/>
                  <a:t>  </a:t>
                </a:r>
                <a:r>
                  <a:rPr lang="en-US" altLang="zh-CN" sz="2800" dirty="0"/>
                  <a:t>initial replicas:</a:t>
                </a:r>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033894"/>
                <a:ext cx="8229600" cy="4525963"/>
              </a:xfrm>
              <a:blipFill rotWithShape="1">
                <a:blip r:embed="rId2"/>
                <a:stretch>
                  <a:fillRect l="-1481" t="-1348"/>
                </a:stretch>
              </a:blipFill>
            </p:spPr>
            <p:txBody>
              <a:bodyPr/>
              <a:lstStyle/>
              <a:p>
                <a:r>
                  <a:rPr lang="en-US">
                    <a:noFill/>
                  </a:rPr>
                  <a:t> </a:t>
                </a:r>
              </a:p>
            </p:txBody>
          </p:sp>
        </mc:Fallback>
      </mc:AlternateContent>
      <p:sp>
        <p:nvSpPr>
          <p:cNvPr id="18" name="Title 17"/>
          <p:cNvSpPr>
            <a:spLocks noGrp="1"/>
          </p:cNvSpPr>
          <p:nvPr>
            <p:ph type="title"/>
          </p:nvPr>
        </p:nvSpPr>
        <p:spPr/>
        <p:txBody>
          <a:bodyPr/>
          <a:lstStyle/>
          <a:p>
            <a:r>
              <a:rPr lang="en-US" altLang="zh-CN" dirty="0" smtClean="0"/>
              <a:t>Merging PDF ensembles</a:t>
            </a:r>
            <a:endParaRPr lang="en-US" dirty="0"/>
          </a:p>
        </p:txBody>
      </p:sp>
      <p:grpSp>
        <p:nvGrpSpPr>
          <p:cNvPr id="24" name="Group 23"/>
          <p:cNvGrpSpPr/>
          <p:nvPr/>
        </p:nvGrpSpPr>
        <p:grpSpPr>
          <a:xfrm>
            <a:off x="609600" y="3942648"/>
            <a:ext cx="7631483" cy="1975714"/>
            <a:chOff x="634990" y="2547691"/>
            <a:chExt cx="7631483" cy="197571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0" y="2547691"/>
              <a:ext cx="7631483" cy="197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4141829" y="2788960"/>
              <a:ext cx="615745" cy="326553"/>
            </a:xfrm>
            <a:prstGeom prst="lef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p>
          </p:txBody>
        </p:sp>
        <p:sp>
          <p:nvSpPr>
            <p:cNvPr id="5" name="TextBox 4"/>
            <p:cNvSpPr txBox="1"/>
            <p:nvPr/>
          </p:nvSpPr>
          <p:spPr>
            <a:xfrm>
              <a:off x="4941447" y="2738660"/>
              <a:ext cx="2216683" cy="357930"/>
            </a:xfrm>
            <a:prstGeom prst="rect">
              <a:avLst/>
            </a:prstGeom>
            <a:noFill/>
            <a:ln>
              <a:noFill/>
            </a:ln>
          </p:spPr>
          <p:txBody>
            <a:bodyPr wrap="square" lIns="80147" tIns="40074" rIns="80147" bIns="40074" rtlCol="0">
              <a:spAutoFit/>
            </a:bodyPr>
            <a:lstStyle/>
            <a:p>
              <a:r>
                <a:rPr lang="en-US" b="1" dirty="0" smtClean="0">
                  <a:solidFill>
                    <a:srgbClr val="C00000"/>
                  </a:solidFill>
                </a:rPr>
                <a:t>Central value on g</a:t>
              </a:r>
              <a:endParaRPr lang="en-US" b="1" dirty="0">
                <a:solidFill>
                  <a:srgbClr val="C00000"/>
                </a:solidFill>
              </a:endParaRPr>
            </a:p>
          </p:txBody>
        </p:sp>
        <p:sp>
          <p:nvSpPr>
            <p:cNvPr id="13" name="Left Arrow 12"/>
            <p:cNvSpPr/>
            <p:nvPr/>
          </p:nvSpPr>
          <p:spPr>
            <a:xfrm>
              <a:off x="4440976" y="4001785"/>
              <a:ext cx="615745" cy="326553"/>
            </a:xfrm>
            <a:prstGeom prst="lef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p>
          </p:txBody>
        </p:sp>
        <p:sp>
          <p:nvSpPr>
            <p:cNvPr id="14" name="TextBox 13"/>
            <p:cNvSpPr txBox="1"/>
            <p:nvPr/>
          </p:nvSpPr>
          <p:spPr>
            <a:xfrm>
              <a:off x="5240594" y="3951485"/>
              <a:ext cx="2841154" cy="357930"/>
            </a:xfrm>
            <a:prstGeom prst="rect">
              <a:avLst/>
            </a:prstGeom>
            <a:noFill/>
            <a:ln>
              <a:noFill/>
            </a:ln>
          </p:spPr>
          <p:txBody>
            <a:bodyPr wrap="square" lIns="80147" tIns="40074" rIns="80147" bIns="40074" rtlCol="0">
              <a:spAutoFit/>
            </a:bodyPr>
            <a:lstStyle/>
            <a:p>
              <a:r>
                <a:rPr lang="en-US" b="1" dirty="0" smtClean="0">
                  <a:solidFill>
                    <a:srgbClr val="C00000"/>
                  </a:solidFill>
                </a:rPr>
                <a:t>Standard deviation on g</a:t>
              </a:r>
              <a:endParaRPr lang="en-US" b="1" dirty="0">
                <a:solidFill>
                  <a:srgbClr val="C00000"/>
                </a:solidFill>
              </a:endParaRPr>
            </a:p>
          </p:txBody>
        </p:sp>
      </p:grpSp>
    </p:spTree>
    <p:extLst>
      <p:ext uri="{BB962C8B-B14F-4D97-AF65-F5344CB8AC3E}">
        <p14:creationId xmlns:p14="http://schemas.microsoft.com/office/powerpoint/2010/main" val="280454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altLang="zh-CN" dirty="0" smtClean="0"/>
              <a:t>Reduction of  the error PDFs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77194" y="1066800"/>
                <a:ext cx="8497286" cy="4974578"/>
              </a:xfrm>
              <a:prstGeom prst="rect">
                <a:avLst/>
              </a:prstGeom>
              <a:noFill/>
            </p:spPr>
            <p:txBody>
              <a:bodyPr wrap="square" lIns="80147" tIns="40074" rIns="80147" bIns="40074" rtlCol="0">
                <a:spAutoFit/>
              </a:bodyPr>
              <a:lstStyle/>
              <a:p>
                <a:r>
                  <a:rPr lang="en-US" sz="2800" dirty="0" smtClean="0"/>
                  <a:t>The number of final error PDFs can be much smaller than in the input ensembles</a:t>
                </a:r>
              </a:p>
              <a:p>
                <a:endParaRPr lang="en-US" sz="800" dirty="0" smtClean="0"/>
              </a:p>
              <a:p>
                <a:r>
                  <a:rPr lang="en-US" sz="2800" dirty="0" smtClean="0"/>
                  <a:t>In the META1.0 study:</a:t>
                </a:r>
                <a:endParaRPr lang="en-US" sz="2800" dirty="0"/>
              </a:p>
              <a:p>
                <a:r>
                  <a:rPr lang="en-US" sz="2800" dirty="0" smtClean="0">
                    <a:solidFill>
                      <a:srgbClr val="FFFF00"/>
                    </a:solidFill>
                  </a:rPr>
                  <a:t>200 CT, MSTW, NNPDF error sets </a:t>
                </a:r>
              </a:p>
              <a:p>
                <a:pPr>
                  <a:spcBef>
                    <a:spcPts val="1200"/>
                  </a:spcBef>
                </a:pPr>
                <a14:m>
                  <m:oMath xmlns:m="http://schemas.openxmlformats.org/officeDocument/2006/math">
                    <m:r>
                      <a:rPr lang="en-US" sz="2800" b="0" i="1" smtClean="0">
                        <a:solidFill>
                          <a:srgbClr val="FFFF00"/>
                        </a:solidFill>
                        <a:latin typeface="Cambria Math"/>
                      </a:rPr>
                      <m:t>⇒</m:t>
                    </m:r>
                  </m:oMath>
                </a14:m>
                <a:r>
                  <a:rPr lang="en-US" sz="2800" dirty="0" smtClean="0">
                    <a:solidFill>
                      <a:srgbClr val="FFFF00"/>
                    </a:solidFill>
                  </a:rPr>
                  <a:t>  300 MC replicas for reconstructing the combined probability distribution </a:t>
                </a:r>
              </a:p>
              <a:p>
                <a:pPr>
                  <a:spcBef>
                    <a:spcPts val="1200"/>
                  </a:spcBef>
                </a:pPr>
                <a14:m>
                  <m:oMath xmlns:m="http://schemas.openxmlformats.org/officeDocument/2006/math">
                    <m:r>
                      <a:rPr lang="en-US" sz="2800" b="0" i="1" smtClean="0">
                        <a:solidFill>
                          <a:srgbClr val="FFFF00"/>
                        </a:solidFill>
                        <a:latin typeface="Cambria Math"/>
                      </a:rPr>
                      <m:t>⇒ </m:t>
                    </m:r>
                  </m:oMath>
                </a14:m>
                <a:r>
                  <a:rPr lang="en-US" sz="2800" dirty="0" smtClean="0">
                    <a:solidFill>
                      <a:srgbClr val="FFFF00"/>
                    </a:solidFill>
                  </a:rPr>
                  <a:t>100 Hessian META sets for most LHC applications  </a:t>
                </a:r>
                <a:r>
                  <a:rPr lang="en-US" sz="2400" dirty="0" smtClean="0">
                    <a:solidFill>
                      <a:srgbClr val="FFFF00"/>
                    </a:solidFill>
                  </a:rPr>
                  <a:t>(</a:t>
                </a:r>
                <a:r>
                  <a:rPr lang="en-US" sz="2400" b="1" dirty="0" smtClean="0">
                    <a:solidFill>
                      <a:srgbClr val="FFFF00"/>
                    </a:solidFill>
                  </a:rPr>
                  <a:t>general-purpose</a:t>
                </a:r>
                <a:r>
                  <a:rPr lang="en-US" sz="2400" dirty="0" smtClean="0">
                    <a:solidFill>
                      <a:srgbClr val="FFFF00"/>
                    </a:solidFill>
                  </a:rPr>
                  <a:t> ensemble META1.0)</a:t>
                </a:r>
              </a:p>
              <a:p>
                <a:pPr>
                  <a:spcBef>
                    <a:spcPts val="1200"/>
                  </a:spcBef>
                </a:pPr>
                <a14:m>
                  <m:oMath xmlns:m="http://schemas.openxmlformats.org/officeDocument/2006/math">
                    <m:r>
                      <a:rPr lang="en-US" sz="2800" b="0" i="1" smtClean="0">
                        <a:solidFill>
                          <a:srgbClr val="FFFF00"/>
                        </a:solidFill>
                        <a:latin typeface="Cambria Math"/>
                      </a:rPr>
                      <m:t>⇒</m:t>
                    </m:r>
                  </m:oMath>
                </a14:m>
                <a:r>
                  <a:rPr lang="en-US" sz="2800" dirty="0" smtClean="0">
                    <a:solidFill>
                      <a:srgbClr val="FFFF00"/>
                    </a:solidFill>
                  </a:rPr>
                  <a:t>  13 META sets for LHC Higgs production observables </a:t>
                </a:r>
                <a:r>
                  <a:rPr lang="en-US" sz="2400" dirty="0" smtClean="0">
                    <a:solidFill>
                      <a:srgbClr val="FFFF00"/>
                    </a:solidFill>
                  </a:rPr>
                  <a:t>(</a:t>
                </a:r>
                <a:r>
                  <a:rPr lang="en-US" sz="2400" b="1" dirty="0" smtClean="0">
                    <a:solidFill>
                      <a:srgbClr val="FFFF00"/>
                    </a:solidFill>
                  </a:rPr>
                  <a:t>reduced ensemble </a:t>
                </a:r>
                <a:r>
                  <a:rPr lang="en-US" sz="2400" dirty="0" smtClean="0">
                    <a:solidFill>
                      <a:srgbClr val="FFFF00"/>
                    </a:solidFill>
                  </a:rPr>
                  <a:t>META LHCH)</a:t>
                </a:r>
                <a:endParaRPr lang="en-US" sz="2400" dirty="0">
                  <a:solidFill>
                    <a:srgbClr val="FFFF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77194" y="1066800"/>
                <a:ext cx="8497286" cy="4974578"/>
              </a:xfrm>
              <a:prstGeom prst="rect">
                <a:avLst/>
              </a:prstGeom>
              <a:blipFill rotWithShape="1">
                <a:blip r:embed="rId2"/>
                <a:stretch>
                  <a:fillRect l="-1578" t="-1348" b="-2574"/>
                </a:stretch>
              </a:blipFill>
            </p:spPr>
            <p:txBody>
              <a:bodyPr/>
              <a:lstStyle/>
              <a:p>
                <a:r>
                  <a:rPr lang="en-US">
                    <a:noFill/>
                  </a:rPr>
                  <a:t> </a:t>
                </a:r>
              </a:p>
            </p:txBody>
          </p:sp>
        </mc:Fallback>
      </mc:AlternateContent>
    </p:spTree>
    <p:extLst>
      <p:ext uri="{BB962C8B-B14F-4D97-AF65-F5344CB8AC3E}">
        <p14:creationId xmlns:p14="http://schemas.microsoft.com/office/powerpoint/2010/main" val="1044342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34010"/>
            <a:ext cx="5780088" cy="603250"/>
          </a:xfrm>
        </p:spPr>
        <p:txBody>
          <a:bodyPr/>
          <a:lstStyle/>
          <a:p>
            <a:r>
              <a:rPr lang="en-US" dirty="0" smtClean="0"/>
              <a:t>General-purpose</a:t>
            </a:r>
            <a:br>
              <a:rPr lang="en-US" dirty="0" smtClean="0"/>
            </a:br>
            <a:r>
              <a:rPr lang="en-US" dirty="0" smtClean="0"/>
              <a:t>META PDF ensemble</a:t>
            </a:r>
            <a:endParaRPr lang="en-US" dirty="0"/>
          </a:p>
        </p:txBody>
      </p:sp>
      <p:sp>
        <p:nvSpPr>
          <p:cNvPr id="5" name="Content Placeholder 4"/>
          <p:cNvSpPr>
            <a:spLocks noGrp="1"/>
          </p:cNvSpPr>
          <p:nvPr>
            <p:ph sz="half" idx="1"/>
          </p:nvPr>
        </p:nvSpPr>
        <p:spPr>
          <a:xfrm>
            <a:off x="228600" y="1143000"/>
            <a:ext cx="4495800" cy="5438679"/>
          </a:xfrm>
        </p:spPr>
        <p:txBody>
          <a:bodyPr/>
          <a:lstStyle/>
          <a:p>
            <a:r>
              <a:rPr lang="en-US" sz="2000" dirty="0" smtClean="0"/>
              <a:t>50 </a:t>
            </a:r>
            <a:r>
              <a:rPr lang="en-US" sz="2000" dirty="0"/>
              <a:t>eigenvectors </a:t>
            </a:r>
            <a:r>
              <a:rPr lang="en-US" sz="2000" dirty="0" smtClean="0"/>
              <a:t>(100 error sets) provide </a:t>
            </a:r>
            <a:r>
              <a:rPr lang="en-US" sz="2000" dirty="0"/>
              <a:t>a very good representation of the PDF uncertainties for all of the 3 PDF error families above</a:t>
            </a:r>
          </a:p>
          <a:p>
            <a:endParaRPr lang="en-US" sz="800" dirty="0" smtClean="0"/>
          </a:p>
          <a:p>
            <a:r>
              <a:rPr lang="en-US" sz="2000" dirty="0" smtClean="0"/>
              <a:t>The META PDFs provide both an average of the chosen central PDFs, as well as a good estimation of the 68% </a:t>
            </a:r>
            <a:r>
              <a:rPr lang="en-US" sz="2000" dirty="0" err="1" smtClean="0"/>
              <a:t>c.l</a:t>
            </a:r>
            <a:r>
              <a:rPr lang="en-US" sz="2000" dirty="0" smtClean="0"/>
              <a:t>. total PDF uncertainty</a:t>
            </a:r>
          </a:p>
          <a:p>
            <a:endParaRPr lang="en-US" sz="800" dirty="0"/>
          </a:p>
          <a:p>
            <a:r>
              <a:rPr lang="en-US" sz="2000" dirty="0" smtClean="0"/>
              <a:t>Can re-</a:t>
            </a:r>
            <a:r>
              <a:rPr lang="en-US" sz="2000" dirty="0" err="1" smtClean="0"/>
              <a:t>diagonalize</a:t>
            </a:r>
            <a:r>
              <a:rPr lang="en-US" sz="2000" dirty="0" smtClean="0"/>
              <a:t> the Hessian matrix to get 1 orthogonal eigenvector to get the </a:t>
            </a:r>
            <a:r>
              <a:rPr lang="en-US" sz="2000" dirty="0" smtClean="0">
                <a:latin typeface="Symbol" charset="2"/>
                <a:cs typeface="Symbol" charset="2"/>
              </a:rPr>
              <a:t>a</a:t>
            </a:r>
            <a:r>
              <a:rPr lang="en-US" sz="2000" baseline="-25000" dirty="0" smtClean="0"/>
              <a:t>s</a:t>
            </a:r>
            <a:r>
              <a:rPr lang="en-US" sz="2000" dirty="0" smtClean="0"/>
              <a:t> uncertainty </a:t>
            </a:r>
            <a:r>
              <a:rPr lang="en-US" sz="1400" dirty="0" smtClean="0"/>
              <a:t>(H.-L. Lai et al., </a:t>
            </a:r>
            <a:r>
              <a:rPr lang="en-US" sz="1400" b="1" dirty="0" smtClean="0">
                <a:hlinkClick r:id="rId2"/>
              </a:rPr>
              <a:t>1004.4624</a:t>
            </a:r>
            <a:r>
              <a:rPr lang="en-US" sz="1400" b="1" dirty="0" smtClean="0"/>
              <a:t>)</a:t>
            </a:r>
            <a:endParaRPr lang="en-US" sz="1400" dirty="0"/>
          </a:p>
        </p:txBody>
      </p:sp>
      <p:pic>
        <p:nvPicPr>
          <p:cNvPr id="7" name="Picture 6"/>
          <p:cNvPicPr>
            <a:picLocks noChangeAspect="1"/>
          </p:cNvPicPr>
          <p:nvPr/>
        </p:nvPicPr>
        <p:blipFill rotWithShape="1">
          <a:blip r:embed="rId3"/>
          <a:srcRect l="9043" t="25631" r="52957" b="7166"/>
          <a:stretch/>
        </p:blipFill>
        <p:spPr>
          <a:xfrm>
            <a:off x="5148897" y="304800"/>
            <a:ext cx="3917467" cy="5713564"/>
          </a:xfrm>
          <a:prstGeom prst="rect">
            <a:avLst/>
          </a:prstGeom>
        </p:spPr>
      </p:pic>
      <p:sp>
        <p:nvSpPr>
          <p:cNvPr id="8" name="TextBox 7"/>
          <p:cNvSpPr txBox="1"/>
          <p:nvPr/>
        </p:nvSpPr>
        <p:spPr>
          <a:xfrm>
            <a:off x="5486400" y="120134"/>
            <a:ext cx="3302507" cy="369332"/>
          </a:xfrm>
          <a:prstGeom prst="rect">
            <a:avLst/>
          </a:prstGeom>
          <a:solidFill>
            <a:srgbClr val="FFFF00"/>
          </a:solidFill>
          <a:ln>
            <a:noFill/>
          </a:ln>
        </p:spPr>
        <p:txBody>
          <a:bodyPr wrap="none" rtlCol="0">
            <a:spAutoFit/>
          </a:bodyPr>
          <a:lstStyle/>
          <a:p>
            <a:r>
              <a:rPr lang="en-US" sz="1800" dirty="0">
                <a:solidFill>
                  <a:srgbClr val="292929"/>
                </a:solidFill>
              </a:rPr>
              <a:t>m</a:t>
            </a:r>
            <a:r>
              <a:rPr lang="en-US" sz="1800" dirty="0" smtClean="0">
                <a:solidFill>
                  <a:srgbClr val="292929"/>
                </a:solidFill>
              </a:rPr>
              <a:t>eta-PDF uncertainty band</a:t>
            </a:r>
            <a:endParaRPr lang="en-US" sz="1800" dirty="0">
              <a:solidFill>
                <a:srgbClr val="292929"/>
              </a:solidFill>
            </a:endParaRPr>
          </a:p>
        </p:txBody>
      </p:sp>
      <p:cxnSp>
        <p:nvCxnSpPr>
          <p:cNvPr id="10" name="Straight Arrow Connector 9"/>
          <p:cNvCxnSpPr/>
          <p:nvPr/>
        </p:nvCxnSpPr>
        <p:spPr bwMode="auto">
          <a:xfrm flipV="1">
            <a:off x="4568992" y="4745080"/>
            <a:ext cx="1159813" cy="2756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8077200" y="489466"/>
            <a:ext cx="228600" cy="447794"/>
          </a:xfrm>
          <a:prstGeom prst="straightConnector1">
            <a:avLst/>
          </a:prstGeom>
          <a:solidFill>
            <a:schemeClr val="accent1"/>
          </a:solidFill>
          <a:ln w="9525" cap="flat" cmpd="sng" algn="ctr">
            <a:solidFill>
              <a:srgbClr val="292929"/>
            </a:solidFill>
            <a:prstDash val="solid"/>
            <a:round/>
            <a:headEnd type="none" w="med" len="med"/>
            <a:tailEnd type="arrow"/>
          </a:ln>
          <a:effectLst/>
        </p:spPr>
      </p:cxnSp>
    </p:spTree>
    <p:extLst>
      <p:ext uri="{BB962C8B-B14F-4D97-AF65-F5344CB8AC3E}">
        <p14:creationId xmlns:p14="http://schemas.microsoft.com/office/powerpoint/2010/main" val="130018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PDFs for sea quarks</a:t>
            </a:r>
            <a:endParaRPr lang="en-US" sz="2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81951"/>
            <a:ext cx="3757613" cy="273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0"/>
            <a:ext cx="3810000" cy="261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38200"/>
            <a:ext cx="40481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477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228600"/>
            <a:ext cx="6313488" cy="603250"/>
          </a:xfrm>
        </p:spPr>
        <p:txBody>
          <a:bodyPr/>
          <a:lstStyle/>
          <a:p>
            <a:r>
              <a:rPr lang="en-US" dirty="0" smtClean="0"/>
              <a:t>Reduced META ensemble</a:t>
            </a:r>
            <a:endParaRPr lang="en-US" dirty="0"/>
          </a:p>
        </p:txBody>
      </p:sp>
      <p:sp>
        <p:nvSpPr>
          <p:cNvPr id="6" name="Content Placeholder 5"/>
          <p:cNvSpPr>
            <a:spLocks noGrp="1"/>
          </p:cNvSpPr>
          <p:nvPr>
            <p:ph idx="1"/>
          </p:nvPr>
        </p:nvSpPr>
        <p:spPr>
          <a:xfrm>
            <a:off x="380999" y="838200"/>
            <a:ext cx="8458201" cy="4525963"/>
          </a:xfrm>
        </p:spPr>
        <p:txBody>
          <a:bodyPr/>
          <a:lstStyle/>
          <a:p>
            <a:r>
              <a:rPr lang="en-US" sz="1800" dirty="0" smtClean="0"/>
              <a:t>Already the general-purpose ensemble reduced  the number of error PDFs needed to describe the LHC physics; but we can further perform a data set </a:t>
            </a:r>
            <a:r>
              <a:rPr lang="en-US" sz="1800" dirty="0" err="1" smtClean="0"/>
              <a:t>diagonalization</a:t>
            </a:r>
            <a:r>
              <a:rPr lang="en-US" sz="1800" dirty="0" smtClean="0"/>
              <a:t> to pick out eigenvector directions important for Higgs physics or another class of LHC processes</a:t>
            </a:r>
          </a:p>
          <a:p>
            <a:r>
              <a:rPr lang="en-US" sz="1800" dirty="0" smtClean="0"/>
              <a:t>Select global set of Higgs cross sections at 8 and 14 </a:t>
            </a:r>
            <a:r>
              <a:rPr lang="en-US" sz="1800" dirty="0" err="1" smtClean="0"/>
              <a:t>TeV</a:t>
            </a:r>
            <a:r>
              <a:rPr lang="en-US" sz="1800" dirty="0" smtClean="0"/>
              <a:t> (46 observables in total; more can be easily added if there is motivation)</a:t>
            </a:r>
            <a:endParaRPr lang="en-US" sz="1800" dirty="0"/>
          </a:p>
        </p:txBody>
      </p:sp>
      <p:pic>
        <p:nvPicPr>
          <p:cNvPr id="7" name="Picture 6"/>
          <p:cNvPicPr>
            <a:picLocks noChangeAspect="1"/>
          </p:cNvPicPr>
          <p:nvPr/>
        </p:nvPicPr>
        <p:blipFill rotWithShape="1">
          <a:blip r:embed="rId2"/>
          <a:srcRect l="27411" t="33312" r="12313" b="23714"/>
          <a:stretch/>
        </p:blipFill>
        <p:spPr>
          <a:xfrm>
            <a:off x="380999" y="2590800"/>
            <a:ext cx="8194215" cy="3886200"/>
          </a:xfrm>
          <a:prstGeom prst="rect">
            <a:avLst/>
          </a:prstGeom>
        </p:spPr>
      </p:pic>
    </p:spTree>
    <p:extLst>
      <p:ext uri="{BB962C8B-B14F-4D97-AF65-F5344CB8AC3E}">
        <p14:creationId xmlns:p14="http://schemas.microsoft.com/office/powerpoint/2010/main" val="506860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Some parton luminosities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14433"/>
            <a:ext cx="4245291" cy="300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14433"/>
            <a:ext cx="4235147" cy="300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603" y="3801835"/>
            <a:ext cx="3800474" cy="263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10399" y="4841855"/>
            <a:ext cx="1899879" cy="1477328"/>
          </a:xfrm>
          <a:prstGeom prst="rect">
            <a:avLst/>
          </a:prstGeom>
          <a:noFill/>
        </p:spPr>
        <p:txBody>
          <a:bodyPr wrap="none" rtlCol="0">
            <a:spAutoFit/>
          </a:bodyPr>
          <a:lstStyle/>
          <a:p>
            <a:r>
              <a:rPr lang="en-US" dirty="0" smtClean="0"/>
              <a:t>Plots are made</a:t>
            </a:r>
          </a:p>
          <a:p>
            <a:r>
              <a:rPr lang="en-US" dirty="0" smtClean="0"/>
              <a:t>with APFEL WEB</a:t>
            </a:r>
          </a:p>
          <a:p>
            <a:r>
              <a:rPr lang="en-US" dirty="0" smtClean="0"/>
              <a:t>(apfel.mi.infn.it;</a:t>
            </a:r>
          </a:p>
          <a:p>
            <a:r>
              <a:rPr lang="en-US" dirty="0" err="1" smtClean="0"/>
              <a:t>Carrazza</a:t>
            </a:r>
            <a:r>
              <a:rPr lang="en-US" dirty="0" smtClean="0"/>
              <a:t> et al.,</a:t>
            </a:r>
          </a:p>
          <a:p>
            <a:r>
              <a:rPr lang="en-US" dirty="0" smtClean="0">
                <a:hlinkClick r:id="rId5"/>
              </a:rPr>
              <a:t>1410.5456</a:t>
            </a:r>
            <a:r>
              <a:rPr lang="en-US" dirty="0" smtClean="0"/>
              <a:t>)</a:t>
            </a:r>
          </a:p>
        </p:txBody>
      </p:sp>
    </p:spTree>
    <p:extLst>
      <p:ext uri="{BB962C8B-B14F-4D97-AF65-F5344CB8AC3E}">
        <p14:creationId xmlns:p14="http://schemas.microsoft.com/office/powerpoint/2010/main" val="314702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603250"/>
          </a:xfrm>
        </p:spPr>
        <p:txBody>
          <a:bodyPr/>
          <a:lstStyle/>
          <a:p>
            <a:r>
              <a:rPr lang="en-US" sz="3200" dirty="0" smtClean="0"/>
              <a:t>Data set </a:t>
            </a:r>
            <a:r>
              <a:rPr lang="en-US" sz="3200" dirty="0" err="1" smtClean="0"/>
              <a:t>diagonalization</a:t>
            </a:r>
            <a:r>
              <a:rPr lang="en-US" sz="3200" dirty="0" smtClean="0"/>
              <a:t> </a:t>
            </a:r>
            <a:r>
              <a:rPr lang="en-US" sz="2400" dirty="0" smtClean="0"/>
              <a:t>(</a:t>
            </a:r>
            <a:r>
              <a:rPr lang="en-US" sz="2400" dirty="0" err="1" smtClean="0"/>
              <a:t>Pumplin</a:t>
            </a:r>
            <a:r>
              <a:rPr lang="en-US" sz="2400" dirty="0" smtClean="0"/>
              <a:t>, 0904.2424)</a:t>
            </a:r>
            <a:endParaRPr lang="en-US" sz="2400" dirty="0"/>
          </a:p>
        </p:txBody>
      </p:sp>
      <p:sp>
        <p:nvSpPr>
          <p:cNvPr id="3" name="Content Placeholder 2"/>
          <p:cNvSpPr>
            <a:spLocks noGrp="1"/>
          </p:cNvSpPr>
          <p:nvPr>
            <p:ph idx="1"/>
          </p:nvPr>
        </p:nvSpPr>
        <p:spPr>
          <a:xfrm>
            <a:off x="559083" y="942627"/>
            <a:ext cx="8229600" cy="4525963"/>
          </a:xfrm>
        </p:spPr>
        <p:txBody>
          <a:bodyPr/>
          <a:lstStyle/>
          <a:p>
            <a:r>
              <a:rPr lang="en-US" sz="2000" dirty="0" smtClean="0"/>
              <a:t>There are 50 eigenvectors, but can </a:t>
            </a:r>
            <a:r>
              <a:rPr lang="en-US" sz="2000" dirty="0" err="1" smtClean="0"/>
              <a:t>rediagonalize</a:t>
            </a:r>
            <a:r>
              <a:rPr lang="en-US" sz="2000" dirty="0" smtClean="0"/>
              <a:t> the Hessian matrix to pick out directions important for the Higgs observables listed on previous page; with rotation of basis, 50 important eigenvectors become 6</a:t>
            </a:r>
            <a:endParaRPr lang="en-US" sz="2000" dirty="0"/>
          </a:p>
        </p:txBody>
      </p:sp>
      <p:pic>
        <p:nvPicPr>
          <p:cNvPr id="4" name="Picture 3"/>
          <p:cNvPicPr>
            <a:picLocks noChangeAspect="1"/>
          </p:cNvPicPr>
          <p:nvPr/>
        </p:nvPicPr>
        <p:blipFill rotWithShape="1">
          <a:blip r:embed="rId2"/>
          <a:srcRect l="19751" t="22793" r="3154" b="2942"/>
          <a:stretch/>
        </p:blipFill>
        <p:spPr>
          <a:xfrm>
            <a:off x="838200" y="2307514"/>
            <a:ext cx="5181600" cy="3331286"/>
          </a:xfrm>
          <a:prstGeom prst="rect">
            <a:avLst/>
          </a:prstGeom>
        </p:spPr>
      </p:pic>
      <p:sp>
        <p:nvSpPr>
          <p:cNvPr id="6" name="TextBox 5"/>
          <p:cNvSpPr txBox="1"/>
          <p:nvPr/>
        </p:nvSpPr>
        <p:spPr>
          <a:xfrm>
            <a:off x="7467600" y="2667000"/>
            <a:ext cx="1336323" cy="1077218"/>
          </a:xfrm>
          <a:prstGeom prst="rect">
            <a:avLst/>
          </a:prstGeom>
          <a:noFill/>
        </p:spPr>
        <p:txBody>
          <a:bodyPr wrap="none" rtlCol="0">
            <a:spAutoFit/>
          </a:bodyPr>
          <a:lstStyle/>
          <a:p>
            <a:r>
              <a:rPr lang="en-US" dirty="0" smtClean="0"/>
              <a:t>J. </a:t>
            </a:r>
            <a:r>
              <a:rPr lang="en-US" dirty="0" err="1" smtClean="0"/>
              <a:t>Gao</a:t>
            </a:r>
            <a:r>
              <a:rPr lang="en-US" dirty="0" smtClean="0"/>
              <a:t>, </a:t>
            </a:r>
          </a:p>
          <a:p>
            <a:r>
              <a:rPr lang="en-US" dirty="0" smtClean="0"/>
              <a:t>J. Huston</a:t>
            </a:r>
          </a:p>
          <a:p>
            <a:r>
              <a:rPr lang="en-US" dirty="0" smtClean="0"/>
              <a:t>P. </a:t>
            </a:r>
            <a:r>
              <a:rPr lang="en-US" dirty="0" err="1" smtClean="0"/>
              <a:t>Nadolsky</a:t>
            </a:r>
            <a:endParaRPr lang="en-US" dirty="0" smtClean="0"/>
          </a:p>
          <a:p>
            <a:r>
              <a:rPr lang="en-US" dirty="0" smtClean="0"/>
              <a:t>(in progress)</a:t>
            </a:r>
            <a:endParaRPr lang="en-US" dirty="0"/>
          </a:p>
        </p:txBody>
      </p:sp>
    </p:spTree>
    <p:extLst>
      <p:ext uri="{BB962C8B-B14F-4D97-AF65-F5344CB8AC3E}">
        <p14:creationId xmlns:p14="http://schemas.microsoft.com/office/powerpoint/2010/main" val="380393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8" y="193675"/>
            <a:ext cx="5780088" cy="603250"/>
          </a:xfrm>
        </p:spPr>
        <p:txBody>
          <a:bodyPr/>
          <a:lstStyle/>
          <a:p>
            <a:r>
              <a:rPr lang="en-US" dirty="0" smtClean="0"/>
              <a:t>Higgs eigenvector set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2640" y="838201"/>
                <a:ext cx="3920850" cy="2209800"/>
              </a:xfrm>
            </p:spPr>
            <p:txBody>
              <a:bodyPr/>
              <a:lstStyle/>
              <a:p>
                <a:r>
                  <a:rPr lang="en-US" sz="1600" dirty="0" smtClean="0"/>
                  <a:t>The reduced META eigenvector set does a good job of describing the uncertainties of the full set for </a:t>
                </a:r>
                <a:r>
                  <a:rPr lang="en-US" sz="1600" i="1" dirty="0" smtClean="0"/>
                  <a:t>typical</a:t>
                </a:r>
                <a:r>
                  <a:rPr lang="en-US" sz="1600" dirty="0" smtClean="0"/>
                  <a:t> processes such as </a:t>
                </a:r>
                <a:r>
                  <a:rPr lang="en-US" sz="1600" dirty="0" err="1" smtClean="0"/>
                  <a:t>ggF</a:t>
                </a:r>
                <a:r>
                  <a:rPr lang="en-US" sz="1600" dirty="0" smtClean="0"/>
                  <a:t> or VBF</a:t>
                </a:r>
              </a:p>
              <a:p>
                <a:r>
                  <a:rPr lang="en-US" sz="1600" dirty="0" smtClean="0"/>
                  <a:t>But actually does a good job in reproducing </a:t>
                </a:r>
                <a:r>
                  <a:rPr lang="en-US" sz="1600" dirty="0"/>
                  <a:t>PDF-induced correlations </a:t>
                </a:r>
                <a:r>
                  <a:rPr lang="en-US" sz="1600" dirty="0" smtClean="0"/>
                  <a:t>and describing those LHC physics processes in which </a:t>
                </a:r>
                <a14:m>
                  <m:oMath xmlns:m="http://schemas.openxmlformats.org/officeDocument/2006/math">
                    <m:r>
                      <a:rPr lang="en-US" sz="1600" b="0" i="1" smtClean="0">
                        <a:latin typeface="Cambria Math"/>
                      </a:rPr>
                      <m:t>𝑔</m:t>
                    </m:r>
                    <m:r>
                      <a:rPr lang="en-US" sz="1600" b="0" i="1" smtClean="0">
                        <a:latin typeface="Cambria Math"/>
                      </a:rPr>
                      <m:t>,  </m:t>
                    </m:r>
                    <m:acc>
                      <m:accPr>
                        <m:chr m:val="̅"/>
                        <m:ctrlPr>
                          <a:rPr lang="en-US" sz="1600" b="0" i="1" smtClean="0">
                            <a:latin typeface="Cambria Math"/>
                          </a:rPr>
                        </m:ctrlPr>
                      </m:accPr>
                      <m:e>
                        <m:r>
                          <a:rPr lang="en-US" sz="1600" b="0" i="1" smtClean="0">
                            <a:latin typeface="Cambria Math"/>
                          </a:rPr>
                          <m:t>𝑢</m:t>
                        </m:r>
                      </m:e>
                    </m:acc>
                    <m:r>
                      <a:rPr lang="en-US" sz="1600" b="0" i="1" smtClean="0">
                        <a:latin typeface="Cambria Math"/>
                      </a:rPr>
                      <m:t>, </m:t>
                    </m:r>
                  </m:oMath>
                </a14:m>
                <a:r>
                  <a:rPr lang="en-US" sz="1600" dirty="0" smtClean="0"/>
                  <a:t> </a:t>
                </a:r>
                <a14:m>
                  <m:oMath xmlns:m="http://schemas.openxmlformats.org/officeDocument/2006/math">
                    <m:acc>
                      <m:accPr>
                        <m:chr m:val="̅"/>
                        <m:ctrlPr>
                          <a:rPr lang="en-US" sz="1600" b="0" i="1" dirty="0" smtClean="0">
                            <a:latin typeface="Cambria Math"/>
                          </a:rPr>
                        </m:ctrlPr>
                      </m:accPr>
                      <m:e>
                        <m:r>
                          <a:rPr lang="en-US" sz="1600" b="0" i="1" dirty="0" smtClean="0">
                            <a:latin typeface="Cambria Math"/>
                          </a:rPr>
                          <m:t>𝑑</m:t>
                        </m:r>
                      </m:e>
                    </m:acc>
                  </m:oMath>
                </a14:m>
                <a:r>
                  <a:rPr lang="en-US" sz="1600" dirty="0" smtClean="0"/>
                  <a:t>  drive the PDF uncertainty (see next slide)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2640" y="838201"/>
                <a:ext cx="3920850" cy="2209800"/>
              </a:xfrm>
              <a:blipFill rotWithShape="1">
                <a:blip r:embed="rId2"/>
                <a:stretch>
                  <a:fillRect l="-778" t="-829" r="-156" b="-31215"/>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8023" r="33422"/>
          <a:stretch/>
        </p:blipFill>
        <p:spPr>
          <a:xfrm>
            <a:off x="4400992" y="800336"/>
            <a:ext cx="4562197" cy="2986699"/>
          </a:xfrm>
          <a:prstGeom prst="rect">
            <a:avLst/>
          </a:prstGeom>
        </p:spPr>
      </p:pic>
      <p:pic>
        <p:nvPicPr>
          <p:cNvPr id="5" name="Picture 4"/>
          <p:cNvPicPr>
            <a:picLocks noChangeAspect="1"/>
          </p:cNvPicPr>
          <p:nvPr/>
        </p:nvPicPr>
        <p:blipFill rotWithShape="1">
          <a:blip r:embed="rId4"/>
          <a:srcRect t="15724" r="33047"/>
          <a:stretch/>
        </p:blipFill>
        <p:spPr>
          <a:xfrm>
            <a:off x="4454250" y="3752664"/>
            <a:ext cx="4478459" cy="2997219"/>
          </a:xfrm>
          <a:prstGeom prst="rect">
            <a:avLst/>
          </a:prstGeom>
        </p:spPr>
      </p:pic>
      <p:pic>
        <p:nvPicPr>
          <p:cNvPr id="6" name="Picture 5"/>
          <p:cNvPicPr>
            <a:picLocks noChangeAspect="1"/>
          </p:cNvPicPr>
          <p:nvPr/>
        </p:nvPicPr>
        <p:blipFill rotWithShape="1">
          <a:blip r:embed="rId5"/>
          <a:srcRect t="17191" r="33515"/>
          <a:stretch/>
        </p:blipFill>
        <p:spPr>
          <a:xfrm>
            <a:off x="147502" y="3787035"/>
            <a:ext cx="4268730" cy="2826880"/>
          </a:xfrm>
          <a:prstGeom prst="rect">
            <a:avLst/>
          </a:prstGeom>
        </p:spPr>
      </p:pic>
      <p:sp>
        <p:nvSpPr>
          <p:cNvPr id="7" name="TextBox 6"/>
          <p:cNvSpPr txBox="1"/>
          <p:nvPr/>
        </p:nvSpPr>
        <p:spPr>
          <a:xfrm>
            <a:off x="7778784" y="1755077"/>
            <a:ext cx="1679173" cy="1077218"/>
          </a:xfrm>
          <a:prstGeom prst="rect">
            <a:avLst/>
          </a:prstGeom>
          <a:noFill/>
        </p:spPr>
        <p:txBody>
          <a:bodyPr wrap="square" rtlCol="0">
            <a:spAutoFit/>
          </a:bodyPr>
          <a:lstStyle/>
          <a:p>
            <a:r>
              <a:rPr lang="en-US" sz="1600" dirty="0"/>
              <a:t>h</a:t>
            </a:r>
            <a:r>
              <a:rPr lang="en-US" sz="1600" dirty="0" smtClean="0"/>
              <a:t>igh y</a:t>
            </a:r>
          </a:p>
          <a:p>
            <a:r>
              <a:rPr lang="en-US" sz="1600" dirty="0"/>
              <a:t>n</a:t>
            </a:r>
            <a:r>
              <a:rPr lang="en-US" sz="1600" dirty="0" smtClean="0"/>
              <a:t>ot included</a:t>
            </a:r>
          </a:p>
          <a:p>
            <a:r>
              <a:rPr lang="en-US" sz="1600" dirty="0"/>
              <a:t>i</a:t>
            </a:r>
            <a:r>
              <a:rPr lang="en-US" sz="1600" dirty="0" smtClean="0"/>
              <a:t>n original </a:t>
            </a:r>
          </a:p>
          <a:p>
            <a:r>
              <a:rPr lang="en-US" sz="1600" dirty="0" smtClean="0"/>
              <a:t>fit</a:t>
            </a:r>
            <a:endParaRPr lang="en-US" sz="1600" dirty="0"/>
          </a:p>
        </p:txBody>
      </p:sp>
    </p:spTree>
    <p:extLst>
      <p:ext uri="{BB962C8B-B14F-4D97-AF65-F5344CB8AC3E}">
        <p14:creationId xmlns:p14="http://schemas.microsoft.com/office/powerpoint/2010/main" val="128549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7017" y="1009333"/>
            <a:ext cx="8606666" cy="2308276"/>
          </a:xfrm>
          <a:prstGeom prst="rect">
            <a:avLst/>
          </a:prstGeom>
          <a:noFill/>
        </p:spPr>
        <p:txBody>
          <a:bodyPr wrap="square" lIns="91392" tIns="45696" rIns="91392" bIns="45696" rtlCol="0">
            <a:spAutoFit/>
          </a:bodyPr>
          <a:lstStyle/>
          <a:p>
            <a:r>
              <a:rPr lang="en-US" altLang="zh-CN" sz="2100" dirty="0"/>
              <a:t>A </a:t>
            </a:r>
            <a:r>
              <a:rPr lang="en-US" altLang="zh-CN" sz="2100" dirty="0" smtClean="0"/>
              <a:t>meta-analysis </a:t>
            </a:r>
            <a:r>
              <a:rPr lang="en-US" altLang="zh-CN" sz="2100" dirty="0" smtClean="0">
                <a:solidFill>
                  <a:srgbClr val="FFFF00"/>
                </a:solidFill>
              </a:rPr>
              <a:t>compares</a:t>
            </a:r>
            <a:r>
              <a:rPr lang="en-US" altLang="zh-CN" sz="2100" dirty="0" smtClean="0"/>
              <a:t> </a:t>
            </a:r>
            <a:r>
              <a:rPr lang="en-US" altLang="zh-CN" sz="2100" dirty="0"/>
              <a:t>and </a:t>
            </a:r>
            <a:r>
              <a:rPr lang="en-US" altLang="zh-CN" sz="2100" dirty="0" smtClean="0">
                <a:solidFill>
                  <a:srgbClr val="FFFF00"/>
                </a:solidFill>
              </a:rPr>
              <a:t>combines</a:t>
            </a:r>
            <a:r>
              <a:rPr lang="en-US" altLang="zh-CN" sz="2100" dirty="0" smtClean="0"/>
              <a:t>  </a:t>
            </a:r>
            <a:r>
              <a:rPr lang="en-US" altLang="zh-CN" sz="2100" dirty="0"/>
              <a:t>LHC predictions based on several PDF ensembles. It serves the same purpose as the PDF4LHC prescription. It combines the PDFs directly in space of PDF parameters. It can significantly reduce the number of error PDF sets needed for computing PDF uncertainties and PDF-induced correlations.</a:t>
            </a:r>
            <a:endParaRPr lang="zh-CN" altLang="en-US" sz="2100" dirty="0"/>
          </a:p>
          <a:p>
            <a:r>
              <a:rPr lang="en-US" altLang="zh-CN" dirty="0" smtClean="0"/>
              <a:t> </a:t>
            </a:r>
            <a:endParaRPr lang="zh-CN" altLang="en-US" dirty="0"/>
          </a:p>
        </p:txBody>
      </p:sp>
      <p:grpSp>
        <p:nvGrpSpPr>
          <p:cNvPr id="3" name="组合 21"/>
          <p:cNvGrpSpPr/>
          <p:nvPr/>
        </p:nvGrpSpPr>
        <p:grpSpPr>
          <a:xfrm>
            <a:off x="2667000" y="2863390"/>
            <a:ext cx="6324600" cy="3080210"/>
            <a:chOff x="3746721" y="3842629"/>
            <a:chExt cx="6064475" cy="3564101"/>
          </a:xfrm>
        </p:grpSpPr>
        <p:graphicFrame>
          <p:nvGraphicFramePr>
            <p:cNvPr id="14" name="图示 13"/>
            <p:cNvGraphicFramePr/>
            <p:nvPr>
              <p:extLst>
                <p:ext uri="{D42A27DB-BD31-4B8C-83A1-F6EECF244321}">
                  <p14:modId xmlns:p14="http://schemas.microsoft.com/office/powerpoint/2010/main" val="2413522350"/>
                </p:ext>
              </p:extLst>
            </p:nvPr>
          </p:nvGraphicFramePr>
          <p:xfrm>
            <a:off x="3746721" y="3842629"/>
            <a:ext cx="4927921" cy="3564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圆角矩形 14"/>
            <p:cNvSpPr/>
            <p:nvPr/>
          </p:nvSpPr>
          <p:spPr>
            <a:xfrm>
              <a:off x="7938988" y="5220791"/>
              <a:ext cx="1872208" cy="941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Meta PDFs: a fit to PDF fits</a:t>
              </a:r>
              <a:endParaRPr lang="zh-CN" altLang="en-US" b="1" dirty="0"/>
            </a:p>
          </p:txBody>
        </p:sp>
        <p:sp>
          <p:nvSpPr>
            <p:cNvPr id="19" name="下弧形箭头 18"/>
            <p:cNvSpPr/>
            <p:nvPr/>
          </p:nvSpPr>
          <p:spPr>
            <a:xfrm rot="20469611">
              <a:off x="7260070" y="6382944"/>
              <a:ext cx="1792200" cy="6351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左弧形箭头 20"/>
            <p:cNvSpPr/>
            <p:nvPr/>
          </p:nvSpPr>
          <p:spPr>
            <a:xfrm rot="6784434">
              <a:off x="7360498" y="2898014"/>
              <a:ext cx="589506" cy="2838015"/>
            </a:xfrm>
            <a:prstGeom prst="curvedRightArrow">
              <a:avLst>
                <a:gd name="adj1" fmla="val 25000"/>
                <a:gd name="adj2" fmla="val 77888"/>
                <a:gd name="adj3" fmla="val 55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TextBox 15"/>
          <p:cNvSpPr txBox="1"/>
          <p:nvPr/>
        </p:nvSpPr>
        <p:spPr>
          <a:xfrm>
            <a:off x="633866" y="3448243"/>
            <a:ext cx="3830122" cy="1708111"/>
          </a:xfrm>
          <a:prstGeom prst="rect">
            <a:avLst/>
          </a:prstGeom>
          <a:noFill/>
        </p:spPr>
        <p:txBody>
          <a:bodyPr wrap="square" lIns="91392" tIns="45696" rIns="91392" bIns="45696" rtlCol="0">
            <a:spAutoFit/>
          </a:bodyPr>
          <a:lstStyle/>
          <a:p>
            <a:r>
              <a:rPr lang="en-US" altLang="zh-CN" sz="2100" dirty="0" smtClean="0"/>
              <a:t>The </a:t>
            </a:r>
            <a:r>
              <a:rPr lang="en-US" altLang="zh-CN" sz="2100" dirty="0"/>
              <a:t>number of </a:t>
            </a:r>
            <a:r>
              <a:rPr lang="en-US" altLang="zh-CN" sz="2100" dirty="0" smtClean="0"/>
              <a:t>input </a:t>
            </a:r>
            <a:r>
              <a:rPr lang="en-US" altLang="zh-CN" sz="2100" dirty="0"/>
              <a:t>PDF ensembles </a:t>
            </a:r>
            <a:r>
              <a:rPr lang="en-US" altLang="zh-CN" sz="2100" dirty="0" smtClean="0"/>
              <a:t>that </a:t>
            </a:r>
            <a:r>
              <a:rPr lang="en-US" altLang="zh-CN" sz="2100" dirty="0"/>
              <a:t>can be </a:t>
            </a:r>
            <a:r>
              <a:rPr lang="en-US" altLang="zh-CN" sz="2100" dirty="0" smtClean="0"/>
              <a:t>combined is almost unlimited</a:t>
            </a:r>
            <a:endParaRPr lang="en-US" altLang="zh-CN" sz="2100" dirty="0"/>
          </a:p>
          <a:p>
            <a:endParaRPr lang="en-US" altLang="zh-CN" sz="2100" dirty="0"/>
          </a:p>
        </p:txBody>
      </p:sp>
      <p:sp>
        <p:nvSpPr>
          <p:cNvPr id="9" name="Title 8"/>
          <p:cNvSpPr>
            <a:spLocks noGrp="1"/>
          </p:cNvSpPr>
          <p:nvPr>
            <p:ph type="title"/>
          </p:nvPr>
        </p:nvSpPr>
        <p:spPr>
          <a:xfrm>
            <a:off x="457200" y="152400"/>
            <a:ext cx="8534400" cy="685800"/>
          </a:xfrm>
        </p:spPr>
        <p:txBody>
          <a:bodyPr/>
          <a:lstStyle/>
          <a:p>
            <a:r>
              <a:rPr lang="en-US" altLang="zh-CN" sz="3200" dirty="0" smtClean="0"/>
              <a:t>What is the PDF meta-analysis?</a:t>
            </a:r>
            <a:endParaRPr lang="en-US" sz="3200" dirty="0"/>
          </a:p>
        </p:txBody>
      </p:sp>
    </p:spTree>
    <p:extLst>
      <p:ext uri="{BB962C8B-B14F-4D97-AF65-F5344CB8AC3E}">
        <p14:creationId xmlns:p14="http://schemas.microsoft.com/office/powerpoint/2010/main" val="402385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2"/>
          <a:srcRect l="31111" t="9368" r="31174" b="4859"/>
          <a:stretch/>
        </p:blipFill>
        <p:spPr>
          <a:xfrm>
            <a:off x="0" y="-29637"/>
            <a:ext cx="4277665" cy="6887637"/>
          </a:xfrm>
          <a:prstGeom prst="rect">
            <a:avLst/>
          </a:prstGeom>
        </p:spPr>
      </p:pic>
      <p:pic>
        <p:nvPicPr>
          <p:cNvPr id="5" name="Picture 4"/>
          <p:cNvPicPr>
            <a:picLocks noChangeAspect="1"/>
          </p:cNvPicPr>
          <p:nvPr/>
        </p:nvPicPr>
        <p:blipFill rotWithShape="1">
          <a:blip r:embed="rId3"/>
          <a:srcRect l="19040" r="13337"/>
          <a:stretch/>
        </p:blipFill>
        <p:spPr>
          <a:xfrm>
            <a:off x="3920896" y="0"/>
            <a:ext cx="5223104" cy="6858000"/>
          </a:xfrm>
          <a:prstGeom prst="rect">
            <a:avLst/>
          </a:prstGeom>
        </p:spPr>
      </p:pic>
    </p:spTree>
    <p:extLst>
      <p:ext uri="{BB962C8B-B14F-4D97-AF65-F5344CB8AC3E}">
        <p14:creationId xmlns:p14="http://schemas.microsoft.com/office/powerpoint/2010/main" val="1063699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830"/>
            <a:ext cx="7837488" cy="603250"/>
          </a:xfrm>
        </p:spPr>
        <p:txBody>
          <a:bodyPr/>
          <a:lstStyle/>
          <a:p>
            <a:r>
              <a:rPr lang="en-US" sz="3200" dirty="0" smtClean="0"/>
              <a:t>Re-</a:t>
            </a:r>
            <a:r>
              <a:rPr lang="en-US" sz="3200" dirty="0" err="1" smtClean="0"/>
              <a:t>diagonalized</a:t>
            </a:r>
            <a:r>
              <a:rPr lang="en-US" sz="3200" dirty="0" smtClean="0"/>
              <a:t> eigenvectors…</a:t>
            </a:r>
            <a:endParaRPr lang="en-US" sz="3200" dirty="0"/>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381000" y="1143000"/>
                <a:ext cx="4191000" cy="4525963"/>
              </a:xfrm>
            </p:spPr>
            <p:txBody>
              <a:bodyPr/>
              <a:lstStyle/>
              <a:p>
                <a:pPr marL="0" indent="0">
                  <a:buNone/>
                </a:pPr>
                <a:r>
                  <a:rPr lang="en-US" sz="2400" dirty="0" smtClean="0"/>
                  <a:t>…are associated with the parameter combinations that drive the PDF uncertainty in Higgs, W/Z production at the LHC</a:t>
                </a:r>
              </a:p>
              <a:p>
                <a:r>
                  <a:rPr lang="en-US" sz="2400" dirty="0" smtClean="0"/>
                  <a:t>Eigenvectors 1-3 cover the gluon uncertainty. They also contribute to </a:t>
                </a:r>
                <a14:m>
                  <m:oMath xmlns:m="http://schemas.openxmlformats.org/officeDocument/2006/math">
                    <m:acc>
                      <m:accPr>
                        <m:chr m:val="̅"/>
                        <m:ctrlPr>
                          <a:rPr lang="en-US" sz="2400" b="0" i="1" smtClean="0">
                            <a:latin typeface="Cambria Math"/>
                          </a:rPr>
                        </m:ctrlPr>
                      </m:accPr>
                      <m:e>
                        <m:r>
                          <a:rPr lang="en-US" sz="2400" b="0" i="1" smtClean="0">
                            <a:latin typeface="Cambria Math"/>
                          </a:rPr>
                          <m:t>𝑢</m:t>
                        </m:r>
                      </m:e>
                    </m:acc>
                    <m:r>
                      <a:rPr lang="en-US" sz="2400" b="0" i="1" smtClean="0">
                        <a:latin typeface="Cambria Math"/>
                      </a:rPr>
                      <m:t>,</m:t>
                    </m:r>
                  </m:oMath>
                </a14:m>
                <a:r>
                  <a:rPr lang="en-US" sz="2400" dirty="0" smtClean="0"/>
                  <a:t> </a:t>
                </a:r>
                <a14:m>
                  <m:oMath xmlns:m="http://schemas.openxmlformats.org/officeDocument/2006/math">
                    <m:acc>
                      <m:accPr>
                        <m:chr m:val="̅"/>
                        <m:ctrlPr>
                          <a:rPr lang="en-US" sz="2400" b="0" i="1" dirty="0" smtClean="0">
                            <a:latin typeface="Cambria Math"/>
                          </a:rPr>
                        </m:ctrlPr>
                      </m:accPr>
                      <m:e>
                        <m:r>
                          <a:rPr lang="en-US" sz="2400" b="0" i="1" dirty="0" smtClean="0">
                            <a:latin typeface="Cambria Math"/>
                          </a:rPr>
                          <m:t>𝑑</m:t>
                        </m:r>
                      </m:e>
                    </m:acc>
                  </m:oMath>
                </a14:m>
                <a:r>
                  <a:rPr lang="en-US" sz="2400" dirty="0" smtClean="0"/>
                  <a:t> uncertainty.</a:t>
                </a:r>
              </a:p>
              <a:p>
                <a:r>
                  <a:rPr lang="en-US" sz="2400" dirty="0"/>
                  <a:t>E</a:t>
                </a:r>
                <a:r>
                  <a:rPr lang="en-US" sz="2400" dirty="0" smtClean="0"/>
                  <a:t>igenvector 1 saturates the uncertainty for most of the </a:t>
                </a:r>
                <a14:m>
                  <m:oMath xmlns:m="http://schemas.openxmlformats.org/officeDocument/2006/math">
                    <m:r>
                      <a:rPr lang="en-US" sz="2400" b="0" i="1" smtClean="0">
                        <a:latin typeface="Cambria Math"/>
                      </a:rPr>
                      <m:t>𝑔𝑔</m:t>
                    </m:r>
                    <m:r>
                      <a:rPr lang="en-US" sz="2400" b="0" i="1" smtClean="0">
                        <a:latin typeface="Cambria Math"/>
                      </a:rPr>
                      <m:t>→</m:t>
                    </m:r>
                    <m:r>
                      <a:rPr lang="en-US" sz="2400" b="0" i="1" smtClean="0">
                        <a:latin typeface="Cambria Math"/>
                      </a:rPr>
                      <m:t>𝐻</m:t>
                    </m:r>
                  </m:oMath>
                </a14:m>
                <a:r>
                  <a:rPr lang="en-US" sz="2400" dirty="0" smtClean="0"/>
                  <a:t> range. </a:t>
                </a:r>
                <a:endParaRPr lang="en-US" sz="2400"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381000" y="1143000"/>
                <a:ext cx="4191000" cy="4525963"/>
              </a:xfrm>
              <a:blipFill rotWithShape="1">
                <a:blip r:embed="rId2"/>
                <a:stretch>
                  <a:fillRect l="-2329" t="-1078" r="-728" b="-5391"/>
                </a:stretch>
              </a:blipFill>
            </p:spPr>
            <p:txBody>
              <a:bodyPr/>
              <a:lstStyle/>
              <a:p>
                <a:r>
                  <a:rPr lang="en-US">
                    <a:noFill/>
                  </a:rPr>
                  <a:t> </a:t>
                </a:r>
              </a:p>
            </p:txBody>
          </p:sp>
        </mc:Fallback>
      </mc:AlternateContent>
      <p:sp>
        <p:nvSpPr>
          <p:cNvPr id="7" name="Content Placeholder 6"/>
          <p:cNvSpPr>
            <a:spLocks noGrp="1"/>
          </p:cNvSpPr>
          <p:nvPr>
            <p:ph sz="half" idx="2"/>
          </p:nvPr>
        </p:nvSpPr>
        <p:spPr/>
        <p:txBody>
          <a:bodyPr/>
          <a:lstStyle/>
          <a:p>
            <a:endParaRPr lang="en-US"/>
          </a:p>
        </p:txBody>
      </p:sp>
      <p:pic>
        <p:nvPicPr>
          <p:cNvPr id="4" name="Picture 3"/>
          <p:cNvPicPr>
            <a:picLocks noChangeAspect="1"/>
          </p:cNvPicPr>
          <p:nvPr/>
        </p:nvPicPr>
        <p:blipFill rotWithShape="1">
          <a:blip r:embed="rId3"/>
          <a:srcRect t="14469" r="32997"/>
          <a:stretch/>
        </p:blipFill>
        <p:spPr>
          <a:xfrm>
            <a:off x="4820706" y="3505200"/>
            <a:ext cx="4292814" cy="2895599"/>
          </a:xfrm>
          <a:prstGeom prst="rect">
            <a:avLst/>
          </a:prstGeom>
        </p:spPr>
      </p:pic>
      <p:pic>
        <p:nvPicPr>
          <p:cNvPr id="5" name="Picture 4"/>
          <p:cNvPicPr>
            <a:picLocks noChangeAspect="1"/>
          </p:cNvPicPr>
          <p:nvPr/>
        </p:nvPicPr>
        <p:blipFill rotWithShape="1">
          <a:blip r:embed="rId4"/>
          <a:srcRect t="15353" r="33210"/>
          <a:stretch/>
        </p:blipFill>
        <p:spPr>
          <a:xfrm>
            <a:off x="4789559" y="609600"/>
            <a:ext cx="4323961" cy="2895600"/>
          </a:xfrm>
          <a:prstGeom prst="rect">
            <a:avLst/>
          </a:prstGeom>
        </p:spPr>
      </p:pic>
    </p:spTree>
    <p:extLst>
      <p:ext uri="{BB962C8B-B14F-4D97-AF65-F5344CB8AC3E}">
        <p14:creationId xmlns:p14="http://schemas.microsoft.com/office/powerpoint/2010/main" val="394776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5143" r="31438"/>
          <a:stretch/>
        </p:blipFill>
        <p:spPr>
          <a:xfrm>
            <a:off x="228600" y="777240"/>
            <a:ext cx="4495801" cy="2940162"/>
          </a:xfrm>
          <a:prstGeom prst="rect">
            <a:avLst/>
          </a:prstGeom>
        </p:spPr>
      </p:pic>
      <p:pic>
        <p:nvPicPr>
          <p:cNvPr id="6" name="Picture 5"/>
          <p:cNvPicPr>
            <a:picLocks noChangeAspect="1"/>
          </p:cNvPicPr>
          <p:nvPr/>
        </p:nvPicPr>
        <p:blipFill rotWithShape="1">
          <a:blip r:embed="rId3"/>
          <a:srcRect l="105" t="16378" r="32554" b="5"/>
          <a:stretch/>
        </p:blipFill>
        <p:spPr>
          <a:xfrm>
            <a:off x="211819" y="3368993"/>
            <a:ext cx="4529361" cy="2971800"/>
          </a:xfrm>
          <a:prstGeom prst="rect">
            <a:avLst/>
          </a:prstGeom>
        </p:spPr>
      </p:pic>
      <mc:AlternateContent xmlns:mc="http://schemas.openxmlformats.org/markup-compatibility/2006" xmlns:a14="http://schemas.microsoft.com/office/drawing/2010/main">
        <mc:Choice Requires="a14">
          <p:sp>
            <p:nvSpPr>
              <p:cNvPr id="4" name="Title 3"/>
              <p:cNvSpPr>
                <a:spLocks noGrp="1"/>
              </p:cNvSpPr>
              <p:nvPr>
                <p:ph type="title"/>
              </p:nvPr>
            </p:nvSpPr>
            <p:spPr/>
            <p:txBody>
              <a:bodyPr/>
              <a:lstStyle/>
              <a:p>
                <a14:m>
                  <m:oMath xmlns:m="http://schemas.openxmlformats.org/officeDocument/2006/math">
                    <m:r>
                      <a:rPr lang="en-US" sz="2800" i="1">
                        <a:latin typeface="Cambria Math"/>
                      </a:rPr>
                      <m:t>𝑢</m:t>
                    </m:r>
                    <m:r>
                      <a:rPr lang="en-US" sz="2800" i="1">
                        <a:latin typeface="Cambria Math"/>
                      </a:rPr>
                      <m:t>,</m:t>
                    </m:r>
                  </m:oMath>
                </a14:m>
                <a:r>
                  <a:rPr lang="en-US" sz="2800" dirty="0"/>
                  <a:t> </a:t>
                </a:r>
                <a14:m>
                  <m:oMath xmlns:m="http://schemas.openxmlformats.org/officeDocument/2006/math">
                    <m:r>
                      <a:rPr lang="en-US" sz="2800" i="1">
                        <a:latin typeface="Cambria Math"/>
                      </a:rPr>
                      <m:t>𝑑</m:t>
                    </m:r>
                  </m:oMath>
                </a14:m>
                <a:r>
                  <a:rPr lang="en-US" sz="2800" dirty="0"/>
                  <a:t> quark uncertainties are more </a:t>
                </a:r>
                <a:r>
                  <a:rPr lang="en-US" sz="2800" dirty="0" smtClean="0"/>
                  <a:t>distributed</a:t>
                </a:r>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4"/>
                <a:stretch>
                  <a:fillRect b="-12389"/>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166" y="777240"/>
            <a:ext cx="4263566" cy="259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7234" y="3353753"/>
            <a:ext cx="4263978" cy="294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715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0"/>
            <a:ext cx="9140371" cy="643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4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2"/>
            <a:ext cx="8458200" cy="635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535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658"/>
            <a:ext cx="8686800" cy="632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08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174"/>
            <a:ext cx="8458200" cy="636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854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950"/>
            <a:ext cx="8548914" cy="636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92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576"/>
            <a:ext cx="84582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46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58200" cy="589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 Mathematica package MP4LHC</a:t>
            </a:r>
            <a:endParaRPr lang="en-US" dirty="0"/>
          </a:p>
        </p:txBody>
      </p:sp>
      <p:sp>
        <p:nvSpPr>
          <p:cNvPr id="4" name="Content Placeholder 3"/>
          <p:cNvSpPr>
            <a:spLocks noGrp="1"/>
          </p:cNvSpPr>
          <p:nvPr>
            <p:ph sz="half" idx="2"/>
          </p:nvPr>
        </p:nvSpPr>
        <p:spPr>
          <a:xfrm>
            <a:off x="4648200" y="1143001"/>
            <a:ext cx="4038600" cy="1600200"/>
          </a:xfrm>
        </p:spPr>
        <p:style>
          <a:lnRef idx="1">
            <a:schemeClr val="accent6"/>
          </a:lnRef>
          <a:fillRef idx="2">
            <a:schemeClr val="accent6"/>
          </a:fillRef>
          <a:effectRef idx="1">
            <a:schemeClr val="accent6"/>
          </a:effectRef>
          <a:fontRef idx="minor">
            <a:schemeClr val="dk1"/>
          </a:fontRef>
        </p:style>
        <p:txBody>
          <a:bodyPr/>
          <a:lstStyle/>
          <a:p>
            <a:r>
              <a:rPr lang="en-US" dirty="0" smtClean="0">
                <a:solidFill>
                  <a:schemeClr val="accent4">
                    <a:lumMod val="10000"/>
                  </a:schemeClr>
                </a:solidFill>
              </a:rPr>
              <a:t>Includes all tools for the META analysis</a:t>
            </a:r>
          </a:p>
          <a:p>
            <a:r>
              <a:rPr lang="en-US" dirty="0" smtClean="0">
                <a:solidFill>
                  <a:schemeClr val="accent4">
                    <a:lumMod val="10000"/>
                  </a:schemeClr>
                </a:solidFill>
              </a:rPr>
              <a:t>Will be public</a:t>
            </a:r>
            <a:endParaRPr lang="en-US" dirty="0">
              <a:solidFill>
                <a:schemeClr val="accent4">
                  <a:lumMod val="10000"/>
                </a:schemeClr>
              </a:solidFill>
            </a:endParaRPr>
          </a:p>
        </p:txBody>
      </p:sp>
    </p:spTree>
    <p:extLst>
      <p:ext uri="{BB962C8B-B14F-4D97-AF65-F5344CB8AC3E}">
        <p14:creationId xmlns:p14="http://schemas.microsoft.com/office/powerpoint/2010/main" val="322481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b="1" dirty="0" smtClean="0">
                <a:solidFill>
                  <a:schemeClr val="tx2">
                    <a:lumMod val="90000"/>
                  </a:schemeClr>
                </a:solidFill>
              </a:rPr>
              <a:t>2010 PDF4LHC </a:t>
            </a:r>
            <a:r>
              <a:rPr lang="en-US" sz="1800" b="1" dirty="0">
                <a:solidFill>
                  <a:schemeClr val="tx2">
                    <a:lumMod val="90000"/>
                  </a:schemeClr>
                </a:solidFill>
              </a:rPr>
              <a:t>recommendation</a:t>
            </a:r>
            <a:r>
              <a:rPr lang="en-US" sz="1800" dirty="0">
                <a:solidFill>
                  <a:schemeClr val="tx2">
                    <a:lumMod val="90000"/>
                  </a:schemeClr>
                </a:solidFill>
              </a:rPr>
              <a:t> </a:t>
            </a:r>
            <a:r>
              <a:rPr lang="en-US" sz="1800" b="1" dirty="0">
                <a:solidFill>
                  <a:schemeClr val="tx2">
                    <a:lumMod val="90000"/>
                  </a:schemeClr>
                </a:solidFill>
              </a:rPr>
              <a:t>for combination of </a:t>
            </a:r>
            <a:r>
              <a:rPr lang="en-US" sz="1800" b="1" dirty="0" smtClean="0">
                <a:solidFill>
                  <a:schemeClr val="tx2">
                    <a:lumMod val="90000"/>
                  </a:schemeClr>
                </a:solidFill>
              </a:rPr>
              <a:t> PDF uncertainties </a:t>
            </a:r>
            <a:br>
              <a:rPr lang="en-US" sz="1800" b="1" dirty="0" smtClean="0">
                <a:solidFill>
                  <a:schemeClr val="tx2">
                    <a:lumMod val="90000"/>
                  </a:schemeClr>
                </a:solidFill>
              </a:rPr>
            </a:br>
            <a:r>
              <a:rPr lang="en-US" sz="1600" dirty="0" smtClean="0"/>
              <a:t>(M</a:t>
            </a:r>
            <a:r>
              <a:rPr lang="en-US" sz="1600" dirty="0"/>
              <a:t>. </a:t>
            </a:r>
            <a:r>
              <a:rPr lang="en-US" sz="1600" dirty="0" err="1"/>
              <a:t>Botje</a:t>
            </a:r>
            <a:r>
              <a:rPr lang="en-US" sz="1600" dirty="0"/>
              <a:t> et al., (2011), arxiv:1101.0538; R. Ball et al., arXiv:1211.5142</a:t>
            </a:r>
            <a:r>
              <a:rPr lang="en-US" sz="2400" dirty="0" smtClean="0"/>
              <a:t>)</a:t>
            </a:r>
            <a:endParaRPr lang="en-US" dirty="0"/>
          </a:p>
        </p:txBody>
      </p:sp>
      <p:sp>
        <p:nvSpPr>
          <p:cNvPr id="10" name="TextBox 9"/>
          <p:cNvSpPr txBox="1">
            <a:spLocks noRot="1" noChangeAspect="1" noMove="1" noResize="1" noEditPoints="1" noAdjustHandles="1" noChangeArrowheads="1" noChangeShapeType="1" noTextEdit="1"/>
          </p:cNvSpPr>
          <p:nvPr/>
        </p:nvSpPr>
        <p:spPr>
          <a:xfrm>
            <a:off x="4555099" y="4195956"/>
            <a:ext cx="4410306" cy="2201249"/>
          </a:xfrm>
          <a:prstGeom prst="rect">
            <a:avLst/>
          </a:prstGeom>
          <a:blipFill rotWithShape="1">
            <a:blip r:embed="rId2"/>
            <a:stretch>
              <a:fillRect l="-1555" t="-1365" r="-2527" b="-3704"/>
            </a:stretch>
          </a:blipFill>
        </p:spPr>
        <p:txBody>
          <a:bodyPr lIns="64291" tIns="32146" rIns="64291" bIns="32146"/>
          <a:lstStyle/>
          <a:p>
            <a:pPr>
              <a:defRPr/>
            </a:pPr>
            <a:r>
              <a:rPr lang="en-US">
                <a:noFill/>
              </a:rPr>
              <a:t> </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942" y="911662"/>
            <a:ext cx="4251052" cy="2940069"/>
          </a:xfrm>
          <a:prstGeom prst="rect">
            <a:avLst/>
          </a:prstGeom>
          <a:noFill/>
          <a:ln>
            <a:noFill/>
          </a:ln>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1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000" y="911662"/>
            <a:ext cx="4333131" cy="2963540"/>
          </a:xfrm>
          <a:prstGeom prst="rect">
            <a:avLst/>
          </a:prstGeom>
          <a:noFill/>
          <a:ln>
            <a:noFill/>
          </a:ln>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5" name="TextBox 14"/>
              <p:cNvSpPr txBox="1"/>
              <p:nvPr/>
            </p:nvSpPr>
            <p:spPr>
              <a:xfrm>
                <a:off x="451103" y="3890429"/>
                <a:ext cx="8514301" cy="2616101"/>
              </a:xfrm>
              <a:prstGeom prst="rect">
                <a:avLst/>
              </a:prstGeom>
              <a:solidFill>
                <a:schemeClr val="accent4">
                  <a:lumMod val="10000"/>
                </a:schemeClr>
              </a:solidFill>
            </p:spPr>
            <p:txBody>
              <a:bodyPr wrap="square" rtlCol="0">
                <a:spAutoFit/>
              </a:bodyPr>
              <a:lstStyle/>
              <a:p>
                <a:r>
                  <a:rPr lang="en-US" dirty="0" smtClean="0"/>
                  <a:t>The  combined PDF</a:t>
                </a:r>
                <a14:m>
                  <m:oMath xmlns:m="http://schemas.openxmlformats.org/officeDocument/2006/math">
                    <m:r>
                      <a:rPr lang="en-US" b="0" i="1" smtClean="0">
                        <a:latin typeface="Cambria Math"/>
                      </a:rPr>
                      <m:t>+</m:t>
                    </m:r>
                    <m:sSub>
                      <m:sSubPr>
                        <m:ctrlPr>
                          <a:rPr lang="en-US" b="0" i="1" smtClean="0">
                            <a:latin typeface="Cambria Math"/>
                          </a:rPr>
                        </m:ctrlPr>
                      </m:sSubPr>
                      <m:e>
                        <m:r>
                          <a:rPr lang="en-US" b="0" i="1" smtClean="0">
                            <a:latin typeface="Cambria Math"/>
                          </a:rPr>
                          <m:t>𝛼</m:t>
                        </m:r>
                      </m:e>
                      <m:sub>
                        <m:r>
                          <a:rPr lang="en-US" b="0" i="1" smtClean="0">
                            <a:latin typeface="Cambria Math"/>
                          </a:rPr>
                          <m:t>𝑠</m:t>
                        </m:r>
                      </m:sub>
                    </m:sSub>
                    <m:r>
                      <a:rPr lang="en-US" b="0" i="1" smtClean="0">
                        <a:latin typeface="Cambria Math"/>
                      </a:rPr>
                      <m:t> </m:t>
                    </m:r>
                  </m:oMath>
                </a14:m>
                <a:r>
                  <a:rPr lang="en-US" dirty="0" smtClean="0"/>
                  <a:t> uncertainty on a LHC observable at NLO is </a:t>
                </a:r>
                <a:r>
                  <a:rPr lang="en-US" dirty="0" smtClean="0"/>
                  <a:t>determined </a:t>
                </a:r>
                <a:r>
                  <a:rPr lang="en-US" dirty="0" smtClean="0"/>
                  <a:t>using CT10, MSTW’08, NNPDF2.3 error PDF ensembles</a:t>
                </a:r>
              </a:p>
              <a:p>
                <a:endParaRPr lang="en-US" sz="800" dirty="0" smtClean="0"/>
              </a:p>
              <a:p>
                <a:r>
                  <a:rPr lang="en-US" dirty="0" smtClean="0"/>
                  <a:t>Predictions </a:t>
                </a:r>
                <a:r>
                  <a:rPr lang="en-US" dirty="0" smtClean="0"/>
                  <a:t>for QCD observables are computed for each of 30-100 PDF member sets from each </a:t>
                </a:r>
                <a:r>
                  <a:rPr lang="en-US" dirty="0" smtClean="0"/>
                  <a:t>group. Predictions for central PDFs are averaged. Combined PDF+</a:t>
                </a:r>
                <a14:m>
                  <m:oMath xmlns:m="http://schemas.openxmlformats.org/officeDocument/2006/math">
                    <m:sSub>
                      <m:sSubPr>
                        <m:ctrlPr>
                          <a:rPr lang="en-US" b="0" i="1" smtClean="0">
                            <a:latin typeface="Cambria Math"/>
                          </a:rPr>
                        </m:ctrlPr>
                      </m:sSubPr>
                      <m:e>
                        <m:r>
                          <a:rPr lang="en-US" b="0" i="1" smtClean="0">
                            <a:latin typeface="Cambria Math"/>
                          </a:rPr>
                          <m:t>𝛼</m:t>
                        </m:r>
                      </m:e>
                      <m:sub>
                        <m:r>
                          <a:rPr lang="en-US" b="0" i="1" smtClean="0">
                            <a:latin typeface="Cambria Math"/>
                          </a:rPr>
                          <m:t>𝑠</m:t>
                        </m:r>
                      </m:sub>
                    </m:sSub>
                    <m:r>
                      <a:rPr lang="en-US" b="0" i="1" smtClean="0">
                        <a:latin typeface="Cambria Math"/>
                      </a:rPr>
                      <m:t> </m:t>
                    </m:r>
                  </m:oMath>
                </a14:m>
                <a:r>
                  <a:rPr lang="en-US" dirty="0" smtClean="0"/>
                  <a:t> uncertainty is the envelop of individual uncertainties computed according to three prescriptions of the input ensembles.</a:t>
                </a:r>
                <a:endParaRPr lang="en-US" dirty="0" smtClean="0"/>
              </a:p>
              <a:p>
                <a:endParaRPr lang="en-US" sz="800" dirty="0"/>
              </a:p>
              <a:p>
                <a:r>
                  <a:rPr lang="en-US" dirty="0" smtClean="0"/>
                  <a:t>Resulting </a:t>
                </a:r>
                <a:r>
                  <a:rPr lang="en-US" dirty="0" smtClean="0"/>
                  <a:t>computations are lengthy, </a:t>
                </a:r>
                <a:r>
                  <a:rPr lang="en-US" dirty="0" smtClean="0"/>
                  <a:t>repeated  </a:t>
                </a:r>
                <a:r>
                  <a:rPr lang="en-US" dirty="0" smtClean="0"/>
                  <a:t>for many PDF sets that contribute little to the total PDF uncertainty</a:t>
                </a:r>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451103" y="3890429"/>
                <a:ext cx="8514301" cy="2616101"/>
              </a:xfrm>
              <a:prstGeom prst="rect">
                <a:avLst/>
              </a:prstGeom>
              <a:blipFill rotWithShape="1">
                <a:blip r:embed="rId6"/>
                <a:stretch>
                  <a:fillRect l="-573" t="-1166" b="-4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2032965" y="1431666"/>
                <a:ext cx="1524000" cy="461665"/>
              </a:xfrm>
              <a:prstGeom prst="rect">
                <a:avLst/>
              </a:prstGeom>
              <a:solidFill>
                <a:schemeClr val="bg2">
                  <a:lumMod val="50000"/>
                  <a:lumOff val="50000"/>
                </a:schemeClr>
              </a:solid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chemeClr val="bg2"/>
                          </a:solidFill>
                          <a:latin typeface="Cambria Math"/>
                        </a:rPr>
                        <m:t>𝑔𝑔</m:t>
                      </m:r>
                      <m:r>
                        <a:rPr lang="en-US" sz="2400" b="0" i="1" smtClean="0">
                          <a:solidFill>
                            <a:schemeClr val="bg2"/>
                          </a:solidFill>
                          <a:latin typeface="Cambria Math"/>
                        </a:rPr>
                        <m:t>→</m:t>
                      </m:r>
                      <m:sSup>
                        <m:sSupPr>
                          <m:ctrlPr>
                            <a:rPr lang="en-US" sz="2400" b="0" i="1" smtClean="0">
                              <a:solidFill>
                                <a:schemeClr val="bg2"/>
                              </a:solidFill>
                              <a:latin typeface="Cambria Math"/>
                            </a:rPr>
                          </m:ctrlPr>
                        </m:sSupPr>
                        <m:e>
                          <m:r>
                            <a:rPr lang="en-US" sz="2400" b="0" i="1" smtClean="0">
                              <a:solidFill>
                                <a:schemeClr val="bg2"/>
                              </a:solidFill>
                              <a:latin typeface="Cambria Math"/>
                            </a:rPr>
                            <m:t>𝐻</m:t>
                          </m:r>
                        </m:e>
                        <m:sup>
                          <m:r>
                            <a:rPr lang="en-US" sz="2400" b="0" i="1" smtClean="0">
                              <a:solidFill>
                                <a:schemeClr val="bg2"/>
                              </a:solidFill>
                              <a:latin typeface="Cambria Math"/>
                            </a:rPr>
                            <m:t>0</m:t>
                          </m:r>
                        </m:sup>
                      </m:sSup>
                    </m:oMath>
                  </m:oMathPara>
                </a14:m>
                <a:endParaRPr lang="en-US" sz="2400" dirty="0">
                  <a:solidFill>
                    <a:schemeClr val="bg2"/>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2032965" y="1431666"/>
                <a:ext cx="1524000" cy="461665"/>
              </a:xfrm>
              <a:prstGeom prst="rect">
                <a:avLst/>
              </a:prstGeom>
              <a:blipFill rotWithShape="1">
                <a:blip r:embed="rId7"/>
                <a:stretch>
                  <a:fillRect b="-118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6934200" y="2971800"/>
                <a:ext cx="1752600" cy="461665"/>
              </a:xfrm>
              <a:prstGeom prst="rect">
                <a:avLst/>
              </a:prstGeom>
              <a:solidFill>
                <a:schemeClr val="bg2">
                  <a:lumMod val="50000"/>
                  <a:lumOff val="50000"/>
                </a:schemeClr>
              </a:solidFill>
            </p:spPr>
            <p:txBody>
              <a:bodyPr wrap="square" rtlCol="0">
                <a:spAutoFit/>
              </a:bodyPr>
              <a:lstStyle/>
              <a:p>
                <a14:m>
                  <m:oMath xmlns:m="http://schemas.openxmlformats.org/officeDocument/2006/math">
                    <m:sSup>
                      <m:sSupPr>
                        <m:ctrlPr>
                          <a:rPr lang="en-US" sz="2400" b="0" i="1" smtClean="0">
                            <a:solidFill>
                              <a:schemeClr val="bg2"/>
                            </a:solidFill>
                            <a:latin typeface="Cambria Math"/>
                          </a:rPr>
                        </m:ctrlPr>
                      </m:sSupPr>
                      <m:e>
                        <m:r>
                          <a:rPr lang="en-US" sz="2400" b="0" i="1" smtClean="0">
                            <a:solidFill>
                              <a:schemeClr val="bg2"/>
                            </a:solidFill>
                            <a:latin typeface="Cambria Math"/>
                          </a:rPr>
                          <m:t>𝐻</m:t>
                        </m:r>
                      </m:e>
                      <m:sup>
                        <m:r>
                          <a:rPr lang="en-US" sz="2400" b="0" i="1" smtClean="0">
                            <a:solidFill>
                              <a:schemeClr val="bg2"/>
                            </a:solidFill>
                            <a:latin typeface="Cambria Math"/>
                          </a:rPr>
                          <m:t>0</m:t>
                        </m:r>
                      </m:sup>
                    </m:sSup>
                  </m:oMath>
                </a14:m>
                <a:r>
                  <a:rPr lang="en-US" sz="2400" dirty="0" smtClean="0">
                    <a:solidFill>
                      <a:schemeClr val="bg2"/>
                    </a:solidFill>
                  </a:rPr>
                  <a:t> via VBF</a:t>
                </a:r>
                <a:endParaRPr lang="en-US" sz="2400" dirty="0">
                  <a:solidFill>
                    <a:schemeClr val="bg2"/>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6934200" y="2971800"/>
                <a:ext cx="1752600" cy="461665"/>
              </a:xfrm>
              <a:prstGeom prst="rect">
                <a:avLst/>
              </a:prstGeom>
              <a:blipFill rotWithShape="1">
                <a:blip r:embed="rId8"/>
                <a:stretch>
                  <a:fillRect l="-1045" t="-10667" r="-2091" b="-29333"/>
                </a:stretch>
              </a:blipFill>
            </p:spPr>
            <p:txBody>
              <a:bodyPr/>
              <a:lstStyle/>
              <a:p>
                <a:r>
                  <a:rPr lang="en-US">
                    <a:noFill/>
                  </a:rPr>
                  <a:t> </a:t>
                </a:r>
              </a:p>
            </p:txBody>
          </p:sp>
        </mc:Fallback>
      </mc:AlternateContent>
    </p:spTree>
    <p:extLst>
      <p:ext uri="{BB962C8B-B14F-4D97-AF65-F5344CB8AC3E}">
        <p14:creationId xmlns:p14="http://schemas.microsoft.com/office/powerpoint/2010/main" val="650599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676400"/>
          </a:xfrm>
        </p:spPr>
        <p:txBody>
          <a:bodyPr/>
          <a:lstStyle/>
          <a:p>
            <a:r>
              <a:rPr lang="en-US" sz="2400" dirty="0" smtClean="0"/>
              <a:t>To summarize</a:t>
            </a:r>
            <a:r>
              <a:rPr lang="en-US" sz="2400" dirty="0"/>
              <a:t>, </a:t>
            </a:r>
            <a:r>
              <a:rPr lang="en-US" sz="2400" dirty="0" smtClean="0"/>
              <a:t>the meta-parametrization and Hessian method facilitate the combination of PDF ensembles even when the MC replicas are introduced at the intermediate stage</a:t>
            </a:r>
            <a:endParaRPr lang="en-US" sz="2400" dirty="0"/>
          </a:p>
        </p:txBody>
      </p:sp>
      <p:sp>
        <p:nvSpPr>
          <p:cNvPr id="3" name="Content Placeholder 2"/>
          <p:cNvSpPr>
            <a:spLocks noGrp="1"/>
          </p:cNvSpPr>
          <p:nvPr>
            <p:ph sz="half" idx="1"/>
          </p:nvPr>
        </p:nvSpPr>
        <p:spPr>
          <a:xfrm>
            <a:off x="457200" y="2139434"/>
            <a:ext cx="8534400" cy="2209800"/>
          </a:xfrm>
        </p:spPr>
        <p:txBody>
          <a:bodyPr/>
          <a:lstStyle/>
          <a:p>
            <a:pPr marL="0" indent="0">
              <a:buNone/>
            </a:pPr>
            <a:r>
              <a:rPr lang="en-US" sz="2400" b="1" dirty="0" smtClean="0"/>
              <a:t>Benefits of the meta-parametrization</a:t>
            </a:r>
          </a:p>
          <a:p>
            <a:r>
              <a:rPr lang="en-US" sz="2400" dirty="0" smtClean="0"/>
              <a:t>The </a:t>
            </a:r>
            <a:r>
              <a:rPr lang="en-US" sz="2400" dirty="0"/>
              <a:t>PDF parameter space of </a:t>
            </a:r>
            <a:r>
              <a:rPr lang="en-US" sz="2400" dirty="0" smtClean="0"/>
              <a:t>all input </a:t>
            </a:r>
            <a:r>
              <a:rPr lang="en-US" sz="2400" dirty="0"/>
              <a:t>ensembles </a:t>
            </a:r>
            <a:r>
              <a:rPr lang="en-US" sz="2400" dirty="0" smtClean="0"/>
              <a:t>is visualized explicitly.</a:t>
            </a:r>
          </a:p>
          <a:p>
            <a:pPr marL="0" indent="0">
              <a:buNone/>
            </a:pPr>
            <a:endParaRPr lang="en-US" sz="2400" dirty="0" smtClean="0"/>
          </a:p>
          <a:p>
            <a:r>
              <a:rPr lang="en-US" sz="2400" dirty="0" smtClean="0"/>
              <a:t>Data combination procedures familiar from PDG can be applied to each meta-PDF parameter</a:t>
            </a:r>
          </a:p>
        </p:txBody>
      </p:sp>
    </p:spTree>
    <p:extLst>
      <p:ext uri="{BB962C8B-B14F-4D97-AF65-F5344CB8AC3E}">
        <p14:creationId xmlns:p14="http://schemas.microsoft.com/office/powerpoint/2010/main" val="2066794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676400"/>
          </a:xfrm>
        </p:spPr>
        <p:txBody>
          <a:bodyPr/>
          <a:lstStyle/>
          <a:p>
            <a:r>
              <a:rPr lang="en-US" sz="2400" dirty="0" smtClean="0"/>
              <a:t>To summarize</a:t>
            </a:r>
            <a:r>
              <a:rPr lang="en-US" sz="2400" dirty="0"/>
              <a:t>, </a:t>
            </a:r>
            <a:r>
              <a:rPr lang="en-US" sz="2400" dirty="0" smtClean="0"/>
              <a:t>the meta-parametrization and Hessian method facilitate the combination of PDF ensembles even when the MC replicas are introduced at the intermediate stage</a:t>
            </a:r>
            <a:endParaRPr lang="en-US" sz="2400" dirty="0"/>
          </a:p>
        </p:txBody>
      </p:sp>
      <p:sp>
        <p:nvSpPr>
          <p:cNvPr id="3" name="Content Placeholder 2"/>
          <p:cNvSpPr>
            <a:spLocks noGrp="1"/>
          </p:cNvSpPr>
          <p:nvPr>
            <p:ph sz="half" idx="1"/>
          </p:nvPr>
        </p:nvSpPr>
        <p:spPr>
          <a:xfrm>
            <a:off x="381000" y="1739583"/>
            <a:ext cx="8763000" cy="5087937"/>
          </a:xfrm>
        </p:spPr>
        <p:txBody>
          <a:bodyPr/>
          <a:lstStyle/>
          <a:p>
            <a:pPr marL="0" indent="0">
              <a:buNone/>
            </a:pPr>
            <a:r>
              <a:rPr lang="en-US" sz="2400" b="1" dirty="0" smtClean="0"/>
              <a:t>Benefits of the Hessian method</a:t>
            </a:r>
          </a:p>
          <a:p>
            <a:r>
              <a:rPr lang="en-US" sz="2400" dirty="0" smtClean="0"/>
              <a:t>It is very effective in data reduction, as it makes use of </a:t>
            </a:r>
            <a:r>
              <a:rPr lang="en-US" sz="2400" dirty="0" err="1" smtClean="0"/>
              <a:t>diagonalization</a:t>
            </a:r>
            <a:r>
              <a:rPr lang="en-US" sz="2400" dirty="0" smtClean="0"/>
              <a:t> of a </a:t>
            </a:r>
            <a:r>
              <a:rPr lang="en-US" sz="2400" dirty="0" err="1" smtClean="0"/>
              <a:t>semipositive</a:t>
            </a:r>
            <a:r>
              <a:rPr lang="en-US" sz="2400" dirty="0" smtClean="0"/>
              <a:t>-definite Hessian matrix in the Gaussian approximation. [The unweighting of MC replicas is both more detailed and nuanced.] </a:t>
            </a:r>
          </a:p>
          <a:p>
            <a:pPr marL="0" indent="0">
              <a:buNone/>
            </a:pPr>
            <a:endParaRPr lang="en-US" sz="800" dirty="0" smtClean="0"/>
          </a:p>
          <a:p>
            <a:r>
              <a:rPr lang="en-US" sz="2400" dirty="0" smtClean="0"/>
              <a:t>Correlations between Higgs signals and backgrounds are reproduced with just 13 META PDFs. </a:t>
            </a:r>
            <a:r>
              <a:rPr lang="en-US" sz="2400" dirty="0" smtClean="0"/>
              <a:t>Asymmetric Hessian errors can be computed.</a:t>
            </a:r>
            <a:endParaRPr lang="en-US" dirty="0" smtClean="0"/>
          </a:p>
        </p:txBody>
      </p:sp>
    </p:spTree>
    <p:extLst>
      <p:ext uri="{BB962C8B-B14F-4D97-AF65-F5344CB8AC3E}">
        <p14:creationId xmlns:p14="http://schemas.microsoft.com/office/powerpoint/2010/main" val="3387288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458200" cy="3276600"/>
          </a:xfrm>
        </p:spPr>
        <p:txBody>
          <a:bodyPr/>
          <a:lstStyle/>
          <a:p>
            <a:r>
              <a:rPr lang="en-US" sz="2000" dirty="0" smtClean="0"/>
              <a:t>According to Joey, some of the discussion of META &amp; CMC PDFs spilled into an episode of the Big Bang theory sitcom</a:t>
            </a:r>
            <a:br>
              <a:rPr lang="en-US" sz="2000" dirty="0" smtClean="0"/>
            </a:br>
            <a:r>
              <a:rPr lang="en-US" sz="2000" dirty="0" smtClean="0"/>
              <a:t>on January 29:</a:t>
            </a:r>
            <a:br>
              <a:rPr lang="en-US" sz="2000" dirty="0" smtClean="0"/>
            </a:br>
            <a:r>
              <a:rPr lang="en-US" sz="2000" dirty="0" smtClean="0">
                <a:solidFill>
                  <a:schemeClr val="tx1"/>
                </a:solidFill>
              </a:rPr>
              <a:t/>
            </a:r>
            <a:br>
              <a:rPr lang="en-US" sz="2000" dirty="0" smtClean="0">
                <a:solidFill>
                  <a:schemeClr val="tx1"/>
                </a:solidFill>
              </a:rPr>
            </a:br>
            <a:r>
              <a:rPr lang="en-US" sz="1400" dirty="0">
                <a:solidFill>
                  <a:schemeClr val="tx1"/>
                </a:solidFill>
              </a:rPr>
              <a:t>http://www.cbs.com/shows/big_bang_theory/video/83E77ED3-3483-D7AC-09A3-36D84D053DAC/the-big-bang-theory-the-anxiety-optimization</a:t>
            </a:r>
            <a:r>
              <a:rPr lang="en-US" sz="1400" dirty="0" smtClean="0">
                <a:solidFill>
                  <a:schemeClr val="tx1"/>
                </a:solidFill>
              </a:rPr>
              <a:t> </a:t>
            </a:r>
            <a:br>
              <a:rPr lang="en-US" sz="1400" dirty="0" smtClean="0">
                <a:solidFill>
                  <a:schemeClr val="tx1"/>
                </a:solidFill>
              </a:rPr>
            </a:br>
            <a:r>
              <a:rPr lang="en-US" sz="1400" dirty="0">
                <a:solidFill>
                  <a:schemeClr val="tx1"/>
                </a:solidFill>
              </a:rPr>
              <a:t/>
            </a:r>
            <a:br>
              <a:rPr lang="en-US" sz="1400" dirty="0">
                <a:solidFill>
                  <a:schemeClr val="tx1"/>
                </a:solidFill>
              </a:rPr>
            </a:br>
            <a:endParaRPr lang="en-US" sz="1400" dirty="0">
              <a:solidFill>
                <a:schemeClr val="tx1"/>
              </a:solidFill>
            </a:endParaRPr>
          </a:p>
        </p:txBody>
      </p:sp>
    </p:spTree>
    <p:extLst>
      <p:ext uri="{BB962C8B-B14F-4D97-AF65-F5344CB8AC3E}">
        <p14:creationId xmlns:p14="http://schemas.microsoft.com/office/powerpoint/2010/main" val="300576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physics.smu.edu/devel/nadolsky/work/tmp/big_bang_theory/bbt_combin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3" b="13724"/>
          <a:stretch/>
        </p:blipFill>
        <p:spPr bwMode="auto">
          <a:xfrm>
            <a:off x="188685" y="0"/>
            <a:ext cx="7656285" cy="57231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TextBox 6"/>
              <p:cNvSpPr txBox="1"/>
              <p:nvPr/>
            </p:nvSpPr>
            <p:spPr>
              <a:xfrm>
                <a:off x="14514" y="5510060"/>
                <a:ext cx="9144000" cy="1323439"/>
              </a:xfrm>
              <a:prstGeom prst="rect">
                <a:avLst/>
              </a:prstGeom>
              <a:blipFill>
                <a:blip r:embed="rId3"/>
                <a:tile tx="0" ty="0" sx="100000" sy="100000" flip="none" algn="tl"/>
              </a:blipFill>
            </p:spPr>
            <p:txBody>
              <a:bodyPr wrap="square" rtlCol="0">
                <a:spAutoFit/>
              </a:bodyPr>
              <a:lstStyle/>
              <a:p>
                <a:r>
                  <a:rPr lang="en-US" sz="2000" b="1" dirty="0" smtClean="0">
                    <a:solidFill>
                      <a:schemeClr val="accent1">
                        <a:lumMod val="50000"/>
                      </a:schemeClr>
                    </a:solidFill>
                    <a:latin typeface="Courier New" panose="02070309020205020404" pitchFamily="49" charset="0"/>
                    <a:cs typeface="Courier New" panose="02070309020205020404" pitchFamily="49" charset="0"/>
                  </a:rPr>
                  <a:t>The Big Bang Theory. The Anxiety Optimization. S8, Ep. 13</a:t>
                </a:r>
              </a:p>
              <a:p>
                <a:r>
                  <a:rPr lang="en-US" sz="1000" dirty="0" smtClean="0">
                    <a:solidFill>
                      <a:schemeClr val="accent4">
                        <a:lumMod val="10000"/>
                      </a:schemeClr>
                    </a:solidFill>
                  </a:rPr>
                  <a:t>/</a:t>
                </a:r>
                <a:r>
                  <a:rPr lang="en-US" sz="2000" dirty="0" smtClean="0">
                    <a:solidFill>
                      <a:schemeClr val="accent1">
                        <a:lumMod val="50000"/>
                      </a:schemeClr>
                    </a:solidFill>
                    <a:latin typeface="Courier New" panose="02070309020205020404" pitchFamily="49" charset="0"/>
                    <a:cs typeface="Courier New" panose="02070309020205020404" pitchFamily="49" charset="0"/>
                  </a:rPr>
                  <a:t> </a:t>
                </a:r>
              </a:p>
              <a:p>
                <a:r>
                  <a:rPr lang="en-US" sz="2000" dirty="0" smtClean="0">
                    <a:solidFill>
                      <a:schemeClr val="accent1">
                        <a:lumMod val="50000"/>
                      </a:schemeClr>
                    </a:solidFill>
                    <a:latin typeface="Courier New" panose="02070309020205020404" pitchFamily="49" charset="0"/>
                    <a:cs typeface="Courier New" panose="02070309020205020404" pitchFamily="49" charset="0"/>
                  </a:rPr>
                  <a:t>Sheldon accepts the META PDF’s, but only at the 68% </a:t>
                </a:r>
                <a:r>
                  <a:rPr lang="en-US" sz="2000" dirty="0" err="1" smtClean="0">
                    <a:solidFill>
                      <a:schemeClr val="accent1">
                        <a:lumMod val="50000"/>
                      </a:schemeClr>
                    </a:solidFill>
                    <a:latin typeface="Courier New" panose="02070309020205020404" pitchFamily="49" charset="0"/>
                    <a:cs typeface="Courier New" panose="02070309020205020404" pitchFamily="49" charset="0"/>
                  </a:rPr>
                  <a:t>c.l</a:t>
                </a:r>
                <a:r>
                  <a:rPr lang="en-US" sz="2000" dirty="0" smtClean="0">
                    <a:solidFill>
                      <a:schemeClr val="accent1">
                        <a:lumMod val="50000"/>
                      </a:schemeClr>
                    </a:solidFill>
                    <a:latin typeface="Courier New" panose="02070309020205020404" pitchFamily="49" charset="0"/>
                    <a:cs typeface="Courier New" panose="02070309020205020404" pitchFamily="49" charset="0"/>
                  </a:rPr>
                  <a:t>. </a:t>
                </a:r>
                <a:r>
                  <a:rPr lang="en-US" sz="2000" dirty="0" smtClean="0">
                    <a:solidFill>
                      <a:schemeClr val="accent1">
                        <a:lumMod val="50000"/>
                      </a:schemeClr>
                    </a:solidFill>
                    <a:latin typeface="Courier New" panose="02070309020205020404" pitchFamily="49" charset="0"/>
                    <a:cs typeface="Courier New" panose="02070309020205020404" pitchFamily="49" charset="0"/>
                  </a:rPr>
                  <a:t>His recommended </a:t>
                </a:r>
                <a14:m>
                  <m:oMath xmlns:m="http://schemas.openxmlformats.org/officeDocument/2006/math">
                    <m:sSub>
                      <m:sSubPr>
                        <m:ctrlPr>
                          <a:rPr lang="en-US" sz="2000" b="0" i="1" smtClean="0">
                            <a:solidFill>
                              <a:schemeClr val="accent1">
                                <a:lumMod val="50000"/>
                              </a:schemeClr>
                            </a:solidFill>
                            <a:latin typeface="Cambria Math"/>
                            <a:cs typeface="Courier New" panose="02070309020205020404" pitchFamily="49" charset="0"/>
                          </a:rPr>
                        </m:ctrlPr>
                      </m:sSubPr>
                      <m:e>
                        <m:r>
                          <a:rPr lang="en-US" sz="2000" b="0" i="1" smtClean="0">
                            <a:solidFill>
                              <a:schemeClr val="accent1">
                                <a:lumMod val="50000"/>
                              </a:schemeClr>
                            </a:solidFill>
                            <a:latin typeface="Cambria Math"/>
                            <a:cs typeface="Courier New" panose="02070309020205020404" pitchFamily="49" charset="0"/>
                          </a:rPr>
                          <m:t>𝛼</m:t>
                        </m:r>
                      </m:e>
                      <m:sub>
                        <m:r>
                          <a:rPr lang="en-US" sz="2000" b="0" i="1" smtClean="0">
                            <a:solidFill>
                              <a:schemeClr val="accent1">
                                <a:lumMod val="50000"/>
                              </a:schemeClr>
                            </a:solidFill>
                            <a:latin typeface="Cambria Math"/>
                            <a:cs typeface="Courier New" panose="02070309020205020404" pitchFamily="49" charset="0"/>
                          </a:rPr>
                          <m:t>𝑠</m:t>
                        </m:r>
                      </m:sub>
                    </m:sSub>
                    <m:d>
                      <m:dPr>
                        <m:ctrlPr>
                          <a:rPr lang="en-US" sz="2000" b="0" i="1" smtClean="0">
                            <a:solidFill>
                              <a:schemeClr val="accent1">
                                <a:lumMod val="50000"/>
                              </a:schemeClr>
                            </a:solidFill>
                            <a:latin typeface="Cambria Math"/>
                            <a:cs typeface="Courier New" panose="02070309020205020404" pitchFamily="49" charset="0"/>
                          </a:rPr>
                        </m:ctrlPr>
                      </m:dPr>
                      <m:e>
                        <m:sSub>
                          <m:sSubPr>
                            <m:ctrlPr>
                              <a:rPr lang="en-US" sz="2000" b="0" i="1" smtClean="0">
                                <a:solidFill>
                                  <a:schemeClr val="accent1">
                                    <a:lumMod val="50000"/>
                                  </a:schemeClr>
                                </a:solidFill>
                                <a:latin typeface="Cambria Math"/>
                                <a:cs typeface="Courier New" panose="02070309020205020404" pitchFamily="49" charset="0"/>
                              </a:rPr>
                            </m:ctrlPr>
                          </m:sSubPr>
                          <m:e>
                            <m:r>
                              <a:rPr lang="en-US" sz="2000" b="0" i="1" smtClean="0">
                                <a:solidFill>
                                  <a:schemeClr val="accent1">
                                    <a:lumMod val="50000"/>
                                  </a:schemeClr>
                                </a:solidFill>
                                <a:latin typeface="Cambria Math"/>
                                <a:cs typeface="Courier New" panose="02070309020205020404" pitchFamily="49" charset="0"/>
                              </a:rPr>
                              <m:t>𝑀</m:t>
                            </m:r>
                          </m:e>
                          <m:sub>
                            <m:r>
                              <a:rPr lang="en-US" sz="2000" b="0" i="1" smtClean="0">
                                <a:solidFill>
                                  <a:schemeClr val="accent1">
                                    <a:lumMod val="50000"/>
                                  </a:schemeClr>
                                </a:solidFill>
                                <a:latin typeface="Cambria Math"/>
                                <a:cs typeface="Courier New" panose="02070309020205020404" pitchFamily="49" charset="0"/>
                              </a:rPr>
                              <m:t>𝑍</m:t>
                            </m:r>
                          </m:sub>
                        </m:sSub>
                      </m:e>
                    </m:d>
                    <m:r>
                      <a:rPr lang="en-US" sz="2000" b="0" i="1" smtClean="0">
                        <a:solidFill>
                          <a:schemeClr val="accent1">
                            <a:lumMod val="50000"/>
                          </a:schemeClr>
                        </a:solidFill>
                        <a:latin typeface="Cambria Math"/>
                        <a:cs typeface="Courier New" panose="02070309020205020404" pitchFamily="49" charset="0"/>
                      </a:rPr>
                      <m:t>=0.</m:t>
                    </m:r>
                    <m:r>
                      <a:rPr lang="en-US" sz="2000" b="1" i="1" smtClean="0">
                        <a:solidFill>
                          <a:schemeClr val="accent1">
                            <a:lumMod val="50000"/>
                          </a:schemeClr>
                        </a:solidFill>
                        <a:latin typeface="Cambria Math"/>
                        <a:cs typeface="Courier New" panose="02070309020205020404" pitchFamily="49" charset="0"/>
                      </a:rPr>
                      <m:t>𝟏</m:t>
                    </m:r>
                    <m:r>
                      <a:rPr lang="en-US" sz="2000" b="0" i="1" smtClean="0">
                        <a:solidFill>
                          <a:schemeClr val="accent1">
                            <a:lumMod val="50000"/>
                          </a:schemeClr>
                        </a:solidFill>
                        <a:latin typeface="Cambria Math"/>
                        <a:cs typeface="Courier New" panose="02070309020205020404" pitchFamily="49" charset="0"/>
                      </a:rPr>
                      <m:t>118 </m:t>
                    </m:r>
                  </m:oMath>
                </a14:m>
                <a:r>
                  <a:rPr lang="en-US" sz="2000" dirty="0" smtClean="0">
                    <a:solidFill>
                      <a:schemeClr val="accent1">
                        <a:lumMod val="50000"/>
                      </a:schemeClr>
                    </a:solidFill>
                    <a:latin typeface="Courier New" panose="02070309020205020404" pitchFamily="49" charset="0"/>
                    <a:cs typeface="Courier New" panose="02070309020205020404" pitchFamily="49" charset="0"/>
                  </a:rPr>
                  <a:t> is too low. Joey.</a:t>
                </a:r>
                <a:endParaRPr lang="en-US" sz="2000" dirty="0">
                  <a:solidFill>
                    <a:schemeClr val="accent1">
                      <a:lumMod val="50000"/>
                    </a:schemeClr>
                  </a:solidFill>
                  <a:latin typeface="Courier New" panose="02070309020205020404" pitchFamily="49" charset="0"/>
                  <a:cs typeface="Courier New" panose="02070309020205020404" pitchFamily="49"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4514" y="5510060"/>
                <a:ext cx="9144000" cy="1323439"/>
              </a:xfrm>
              <a:prstGeom prst="rect">
                <a:avLst/>
              </a:prstGeom>
              <a:blipFill rotWithShape="1">
                <a:blip r:embed="rId4"/>
                <a:stretch>
                  <a:fillRect l="-667" t="-1843" b="-7834"/>
                </a:stretch>
              </a:blipFill>
            </p:spPr>
            <p:txBody>
              <a:bodyPr/>
              <a:lstStyle/>
              <a:p>
                <a:r>
                  <a:rPr lang="en-US">
                    <a:noFill/>
                  </a:rPr>
                  <a:t> </a:t>
                </a:r>
              </a:p>
            </p:txBody>
          </p:sp>
        </mc:Fallback>
      </mc:AlternateContent>
    </p:spTree>
    <p:extLst>
      <p:ext uri="{BB962C8B-B14F-4D97-AF65-F5344CB8AC3E}">
        <p14:creationId xmlns:p14="http://schemas.microsoft.com/office/powerpoint/2010/main" val="554861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55771" y="1295400"/>
            <a:ext cx="3788229" cy="1015663"/>
          </a:xfrm>
          <a:prstGeom prst="rect">
            <a:avLst/>
          </a:prstGeom>
          <a:blipFill>
            <a:blip r:embed="rId2"/>
            <a:tile tx="0" ty="0" sx="100000" sy="100000" flip="none" algn="tl"/>
          </a:blipFill>
        </p:spPr>
        <p:txBody>
          <a:bodyPr wrap="square" rtlCol="0">
            <a:spAutoFit/>
          </a:bodyPr>
          <a:lstStyle/>
          <a:p>
            <a:r>
              <a:rPr lang="en-US" sz="2000" dirty="0" smtClean="0">
                <a:solidFill>
                  <a:schemeClr val="accent1">
                    <a:lumMod val="50000"/>
                  </a:schemeClr>
                </a:solidFill>
                <a:latin typeface="Courier New" panose="02070309020205020404" pitchFamily="49" charset="0"/>
                <a:cs typeface="Courier New" panose="02070309020205020404" pitchFamily="49" charset="0"/>
              </a:rPr>
              <a:t>Even Leonard accepts some strengths of the Hessian formalism.</a:t>
            </a:r>
            <a:endParaRPr lang="en-US" sz="2000" dirty="0">
              <a:solidFill>
                <a:schemeClr val="accent1">
                  <a:lumMod val="50000"/>
                </a:schemeClr>
              </a:solidFill>
              <a:latin typeface="Courier New" panose="02070309020205020404" pitchFamily="49" charset="0"/>
              <a:cs typeface="Courier New" panose="02070309020205020404" pitchFamily="49" charset="0"/>
            </a:endParaRPr>
          </a:p>
        </p:txBody>
      </p:sp>
      <p:pic>
        <p:nvPicPr>
          <p:cNvPr id="1029" name="Picture 5" descr="http://www.physics.smu.edu/devel/nadolsky/work/tmp/big_bang_theory/bbt_combined.jpg"/>
          <p:cNvPicPr>
            <a:picLocks noChangeAspect="1" noChangeArrowheads="1"/>
          </p:cNvPicPr>
          <p:nvPr/>
        </p:nvPicPr>
        <p:blipFill rotWithShape="1">
          <a:blip r:embed="rId3">
            <a:extLst>
              <a:ext uri="{28A0092B-C50C-407E-A947-70E740481C1C}">
                <a14:useLocalDpi xmlns:a14="http://schemas.microsoft.com/office/drawing/2010/main" val="0"/>
              </a:ext>
            </a:extLst>
          </a:blip>
          <a:srcRect l="-54" t="62" r="59965" b="54"/>
          <a:stretch/>
        </p:blipFill>
        <p:spPr bwMode="auto">
          <a:xfrm>
            <a:off x="101600" y="232229"/>
            <a:ext cx="5254171" cy="6625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5885" y="3876764"/>
            <a:ext cx="3048000" cy="1200329"/>
          </a:xfrm>
          <a:prstGeom prst="rect">
            <a:avLst/>
          </a:prstGeom>
          <a:noFill/>
        </p:spPr>
        <p:txBody>
          <a:bodyPr wrap="square" rtlCol="0">
            <a:spAutoFit/>
          </a:bodyPr>
          <a:lstStyle/>
          <a:p>
            <a:r>
              <a:rPr lang="en-US" dirty="0" smtClean="0"/>
              <a:t>We have a hope of reaching a consensus on the PDF combination methods soon!</a:t>
            </a:r>
          </a:p>
        </p:txBody>
      </p:sp>
    </p:spTree>
    <p:extLst>
      <p:ext uri="{BB962C8B-B14F-4D97-AF65-F5344CB8AC3E}">
        <p14:creationId xmlns:p14="http://schemas.microsoft.com/office/powerpoint/2010/main" val="2933558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slides</a:t>
            </a:r>
            <a:endParaRPr lang="en-US" dirty="0"/>
          </a:p>
        </p:txBody>
      </p:sp>
      <p:sp>
        <p:nvSpPr>
          <p:cNvPr id="6" name="Slide Number Placeholder 5"/>
          <p:cNvSpPr>
            <a:spLocks noGrp="1"/>
          </p:cNvSpPr>
          <p:nvPr>
            <p:ph type="sldNum" sz="quarter" idx="4294967295"/>
          </p:nvPr>
        </p:nvSpPr>
        <p:spPr>
          <a:xfrm>
            <a:off x="7010400" y="6245225"/>
            <a:ext cx="2133600" cy="476250"/>
          </a:xfrm>
          <a:prstGeom prst="rect">
            <a:avLst/>
          </a:prstGeom>
        </p:spPr>
        <p:txBody>
          <a:bodyPr/>
          <a:lstStyle/>
          <a:p>
            <a:fld id="{FCE65991-816D-486A-87FF-50784885FF28}" type="slidenum">
              <a:rPr lang="zh-CN" altLang="en-US" smtClean="0">
                <a:solidFill>
                  <a:prstClr val="white">
                    <a:shade val="50000"/>
                  </a:prstClr>
                </a:solidFill>
              </a:rPr>
              <a:pPr/>
              <a:t>35</a:t>
            </a:fld>
            <a:endParaRPr lang="zh-CN" altLang="en-US">
              <a:solidFill>
                <a:prstClr val="white">
                  <a:shade val="50000"/>
                </a:prstClr>
              </a:solidFill>
            </a:endParaRPr>
          </a:p>
        </p:txBody>
      </p:sp>
    </p:spTree>
    <p:extLst>
      <p:ext uri="{BB962C8B-B14F-4D97-AF65-F5344CB8AC3E}">
        <p14:creationId xmlns:p14="http://schemas.microsoft.com/office/powerpoint/2010/main" val="279613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smtClean="0"/>
              <a:t>Meta-parameters of 5 sets and META PDFs</a:t>
            </a:r>
            <a:endParaRPr lang="en-US" dirty="0"/>
          </a:p>
        </p:txBody>
      </p:sp>
      <p:sp>
        <p:nvSpPr>
          <p:cNvPr id="6" name="Slide Number Placeholder 5"/>
          <p:cNvSpPr>
            <a:spLocks noGrp="1"/>
          </p:cNvSpPr>
          <p:nvPr>
            <p:ph type="sldNum" sz="quarter" idx="4294967295"/>
          </p:nvPr>
        </p:nvSpPr>
        <p:spPr>
          <a:xfrm>
            <a:off x="7010400" y="6245225"/>
            <a:ext cx="2133600" cy="476250"/>
          </a:xfrm>
          <a:prstGeom prst="rect">
            <a:avLst/>
          </a:prstGeom>
        </p:spPr>
        <p:txBody>
          <a:bodyPr/>
          <a:lstStyle/>
          <a:p>
            <a:fld id="{FCE65991-816D-486A-87FF-50784885FF28}" type="slidenum">
              <a:rPr lang="zh-CN" altLang="en-US" smtClean="0">
                <a:solidFill>
                  <a:prstClr val="white">
                    <a:shade val="50000"/>
                  </a:prstClr>
                </a:solidFill>
              </a:rPr>
              <a:pPr/>
              <a:t>36</a:t>
            </a:fld>
            <a:endParaRPr lang="zh-CN" altLang="en-US">
              <a:solidFill>
                <a:prstClr val="white">
                  <a:shade val="50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9" y="1207873"/>
            <a:ext cx="7943115" cy="527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682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Flowchart: Decision 3"/>
              <p:cNvSpPr/>
              <p:nvPr/>
            </p:nvSpPr>
            <p:spPr>
              <a:xfrm>
                <a:off x="144928" y="755525"/>
                <a:ext cx="3770674" cy="1639697"/>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fontAlgn="auto" hangingPunct="1">
                  <a:spcBef>
                    <a:spcPts val="0"/>
                  </a:spcBef>
                  <a:spcAft>
                    <a:spcPts val="0"/>
                  </a:spcAft>
                </a:pPr>
                <a:r>
                  <a:rPr lang="en-US" b="1" dirty="0">
                    <a:solidFill>
                      <a:prstClr val="white"/>
                    </a:solidFill>
                  </a:rPr>
                  <a:t>Do you need to know </a:t>
                </a:r>
                <a:r>
                  <a:rPr lang="en-US" b="1" dirty="0" smtClean="0">
                    <a:solidFill>
                      <a:prstClr val="white"/>
                    </a:solidFill>
                  </a:rPr>
                  <a:t>detailed </a:t>
                </a:r>
              </a:p>
              <a:p>
                <a:pPr algn="ctr" eaLnBrk="1" fontAlgn="auto" hangingPunct="1">
                  <a:spcBef>
                    <a:spcPts val="0"/>
                  </a:spcBef>
                  <a:spcAft>
                    <a:spcPts val="0"/>
                  </a:spcAft>
                </a:pPr>
                <a:r>
                  <a:rPr lang="en-US" b="1" dirty="0" smtClean="0">
                    <a:solidFill>
                      <a:prstClr val="white"/>
                    </a:solidFill>
                  </a:rPr>
                  <a:t>PDF </a:t>
                </a:r>
                <a:r>
                  <a:rPr lang="en-US" b="1" dirty="0">
                    <a:solidFill>
                      <a:prstClr val="white"/>
                    </a:solidFill>
                  </a:rPr>
                  <a:t>or</a:t>
                </a:r>
                <a:r>
                  <a:rPr lang="zh-CN" altLang="en-US" b="1" dirty="0" smtClean="0">
                    <a:solidFill>
                      <a:prstClr val="white"/>
                    </a:solidFill>
                  </a:rPr>
                  <a:t> </a:t>
                </a:r>
                <a14:m>
                  <m:oMath xmlns:m="http://schemas.openxmlformats.org/officeDocument/2006/math">
                    <m:sSub>
                      <m:sSubPr>
                        <m:ctrlPr>
                          <a:rPr lang="en-US" b="1" i="1">
                            <a:solidFill>
                              <a:prstClr val="white"/>
                            </a:solidFill>
                            <a:latin typeface="Cambria Math"/>
                          </a:rPr>
                        </m:ctrlPr>
                      </m:sSubPr>
                      <m:e>
                        <m:r>
                          <a:rPr lang="en-US" b="1" i="1">
                            <a:solidFill>
                              <a:prstClr val="white"/>
                            </a:solidFill>
                            <a:latin typeface="Cambria Math"/>
                          </a:rPr>
                          <m:t>𝜶</m:t>
                        </m:r>
                      </m:e>
                      <m:sub>
                        <m:r>
                          <a:rPr lang="en-US" b="1" i="1">
                            <a:solidFill>
                              <a:prstClr val="white"/>
                            </a:solidFill>
                            <a:latin typeface="Cambria Math"/>
                          </a:rPr>
                          <m:t>𝒔</m:t>
                        </m:r>
                      </m:sub>
                    </m:sSub>
                    <m:r>
                      <a:rPr lang="en-US" b="1" i="1">
                        <a:solidFill>
                          <a:prstClr val="white"/>
                        </a:solidFill>
                        <a:latin typeface="Cambria Math"/>
                      </a:rPr>
                      <m:t> </m:t>
                    </m:r>
                  </m:oMath>
                </a14:m>
                <a:endParaRPr lang="en-US" b="1" dirty="0" smtClean="0">
                  <a:solidFill>
                    <a:prstClr val="white"/>
                  </a:solidFill>
                </a:endParaRPr>
              </a:p>
              <a:p>
                <a:pPr algn="ctr" eaLnBrk="1" fontAlgn="auto" hangingPunct="1">
                  <a:spcBef>
                    <a:spcPts val="0"/>
                  </a:spcBef>
                  <a:spcAft>
                    <a:spcPts val="0"/>
                  </a:spcAft>
                </a:pPr>
                <a:r>
                  <a:rPr lang="en-US" b="1" dirty="0" smtClean="0">
                    <a:solidFill>
                      <a:prstClr val="white"/>
                    </a:solidFill>
                  </a:rPr>
                  <a:t>dependence</a:t>
                </a:r>
                <a:r>
                  <a:rPr lang="en-US" b="1" dirty="0">
                    <a:solidFill>
                      <a:prstClr val="white"/>
                    </a:solidFill>
                  </a:rPr>
                  <a:t>?</a:t>
                </a:r>
              </a:p>
            </p:txBody>
          </p:sp>
        </mc:Choice>
        <mc:Fallback xmlns="">
          <p:sp>
            <p:nvSpPr>
              <p:cNvPr id="4" name="Flowchart: Decision 3"/>
              <p:cNvSpPr>
                <a:spLocks noRot="1" noChangeAspect="1" noMove="1" noResize="1" noEditPoints="1" noAdjustHandles="1" noChangeArrowheads="1" noChangeShapeType="1" noTextEdit="1"/>
              </p:cNvSpPr>
              <p:nvPr/>
            </p:nvSpPr>
            <p:spPr>
              <a:xfrm>
                <a:off x="144928" y="755525"/>
                <a:ext cx="3770674" cy="1639697"/>
              </a:xfrm>
              <a:prstGeom prst="flowChartDecision">
                <a:avLst/>
              </a:prstGeom>
              <a:blipFill rotWithShape="1">
                <a:blip r:embed="rId2"/>
                <a:stretch>
                  <a:fillRect/>
                </a:stretch>
              </a:blipFill>
            </p:spPr>
            <p:txBody>
              <a:bodyPr/>
              <a:lstStyle/>
              <a:p>
                <a:r>
                  <a:rPr lang="en-US">
                    <a:noFill/>
                  </a:rPr>
                  <a:t> </a:t>
                </a:r>
              </a:p>
            </p:txBody>
          </p:sp>
        </mc:Fallback>
      </mc:AlternateContent>
      <p:cxnSp>
        <p:nvCxnSpPr>
          <p:cNvPr id="35" name="Straight Arrow Connector 34"/>
          <p:cNvCxnSpPr/>
          <p:nvPr/>
        </p:nvCxnSpPr>
        <p:spPr>
          <a:xfrm>
            <a:off x="2030265" y="2371057"/>
            <a:ext cx="0" cy="11079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857118" y="5411144"/>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495464" y="2412223"/>
            <a:ext cx="485518" cy="369332"/>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Yes</a:t>
            </a:r>
            <a:endParaRPr lang="en-US" dirty="0">
              <a:solidFill>
                <a:prstClr val="black"/>
              </a:solidFill>
              <a:latin typeface="Calibri"/>
            </a:endParaRPr>
          </a:p>
        </p:txBody>
      </p:sp>
      <p:sp>
        <p:nvSpPr>
          <p:cNvPr id="71" name="TextBox 70"/>
          <p:cNvSpPr txBox="1"/>
          <p:nvPr/>
        </p:nvSpPr>
        <p:spPr>
          <a:xfrm>
            <a:off x="7583613" y="1186634"/>
            <a:ext cx="455574" cy="369332"/>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No</a:t>
            </a:r>
            <a:endParaRPr lang="en-US" dirty="0">
              <a:solidFill>
                <a:prstClr val="black"/>
              </a:solidFill>
              <a:latin typeface="Calibri"/>
            </a:endParaRPr>
          </a:p>
        </p:txBody>
      </p:sp>
      <p:sp>
        <p:nvSpPr>
          <p:cNvPr id="155" name="TextBox 154"/>
          <p:cNvSpPr txBox="1"/>
          <p:nvPr/>
        </p:nvSpPr>
        <p:spPr>
          <a:xfrm>
            <a:off x="177394" y="139534"/>
            <a:ext cx="8684666" cy="400110"/>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srgbClr val="C00000"/>
                </a:solidFill>
                <a:latin typeface="Arial Black" panose="020B0A04020102020204" pitchFamily="34" charset="0"/>
                <a:cs typeface="Aharoni" panose="02010803020104030203" pitchFamily="2" charset="-79"/>
              </a:rPr>
              <a:t>2015: A </a:t>
            </a:r>
            <a:r>
              <a:rPr lang="en-US" sz="2000" dirty="0" smtClean="0">
                <a:solidFill>
                  <a:srgbClr val="C00000"/>
                </a:solidFill>
                <a:latin typeface="Arial Black" panose="020B0A04020102020204" pitchFamily="34" charset="0"/>
                <a:cs typeface="Aharoni" panose="02010803020104030203" pitchFamily="2" charset="-79"/>
              </a:rPr>
              <a:t>concept for a new PDF4LHC recommendation</a:t>
            </a:r>
            <a:endParaRPr lang="en-US" sz="2000" dirty="0">
              <a:solidFill>
                <a:srgbClr val="C00000"/>
              </a:solidFill>
              <a:latin typeface="Arial Black" panose="020B0A04020102020204" pitchFamily="34" charset="0"/>
              <a:cs typeface="Aharoni" panose="02010803020104030203" pitchFamily="2" charset="-79"/>
            </a:endParaRPr>
          </a:p>
        </p:txBody>
      </p:sp>
      <p:cxnSp>
        <p:nvCxnSpPr>
          <p:cNvPr id="36" name="Straight Arrow Connector 35"/>
          <p:cNvCxnSpPr/>
          <p:nvPr/>
        </p:nvCxnSpPr>
        <p:spPr>
          <a:xfrm flipH="1">
            <a:off x="4846940" y="2991534"/>
            <a:ext cx="2297218"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Flowchart: Decision 39"/>
          <p:cNvSpPr/>
          <p:nvPr/>
        </p:nvSpPr>
        <p:spPr>
          <a:xfrm>
            <a:off x="4303754" y="794482"/>
            <a:ext cx="3279859" cy="1587756"/>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eaLnBrk="1" fontAlgn="auto" hangingPunct="1">
              <a:spcBef>
                <a:spcPts val="0"/>
              </a:spcBef>
              <a:spcAft>
                <a:spcPts val="0"/>
              </a:spcAft>
            </a:pPr>
            <a:r>
              <a:rPr lang="en-US" sz="1600" b="1" dirty="0">
                <a:solidFill>
                  <a:prstClr val="white"/>
                </a:solidFill>
              </a:rPr>
              <a:t>I</a:t>
            </a:r>
            <a:r>
              <a:rPr lang="en-US" sz="1600" b="1" dirty="0" smtClean="0">
                <a:solidFill>
                  <a:prstClr val="white"/>
                </a:solidFill>
              </a:rPr>
              <a:t>s a reduced PDF4LHC PDF ensemble  available for this observable?</a:t>
            </a:r>
            <a:endParaRPr lang="en-US" sz="1600" b="1" dirty="0">
              <a:solidFill>
                <a:prstClr val="white"/>
              </a:solidFill>
            </a:endParaRPr>
          </a:p>
        </p:txBody>
      </p:sp>
      <mc:AlternateContent xmlns:mc="http://schemas.openxmlformats.org/markup-compatibility/2006" xmlns:a14="http://schemas.microsoft.com/office/drawing/2010/main">
        <mc:Choice Requires="a14">
          <p:sp>
            <p:nvSpPr>
              <p:cNvPr id="44" name="Flowchart: Data 43"/>
              <p:cNvSpPr/>
              <p:nvPr/>
            </p:nvSpPr>
            <p:spPr>
              <a:xfrm>
                <a:off x="247321" y="5669280"/>
                <a:ext cx="8258124" cy="785336"/>
              </a:xfrm>
              <a:prstGeom prst="flowChartInputOutp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US" dirty="0" smtClean="0">
                    <a:solidFill>
                      <a:prstClr val="black"/>
                    </a:solidFill>
                  </a:rPr>
                  <a:t>Input (N)NLO ensembles (CT14, MMHT14, NNPDF3.0,…)</a:t>
                </a:r>
                <a:r>
                  <a:rPr lang="en-US" dirty="0">
                    <a:solidFill>
                      <a:prstClr val="black"/>
                    </a:solidFill>
                  </a:rPr>
                  <a:t> </a:t>
                </a:r>
                <a:r>
                  <a:rPr lang="en-US" dirty="0" smtClean="0">
                    <a:solidFill>
                      <a:prstClr val="black"/>
                    </a:solidFill>
                  </a:rPr>
                  <a:t>with their respective  </a:t>
                </a:r>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𝛼</m:t>
                        </m:r>
                      </m:e>
                      <m:sub>
                        <m:r>
                          <a:rPr lang="en-US" i="1" smtClean="0">
                            <a:solidFill>
                              <a:prstClr val="black"/>
                            </a:solidFill>
                            <a:latin typeface="Cambria Math"/>
                          </a:rPr>
                          <m:t>𝑠</m:t>
                        </m:r>
                      </m:sub>
                    </m:sSub>
                    <m:d>
                      <m:dPr>
                        <m:ctrlPr>
                          <a:rPr lang="en-US" i="1" smtClean="0">
                            <a:solidFill>
                              <a:prstClr val="black"/>
                            </a:solidFill>
                            <a:latin typeface="Cambria Math"/>
                          </a:rPr>
                        </m:ctrlPr>
                      </m:dPr>
                      <m:e>
                        <m:sSub>
                          <m:sSubPr>
                            <m:ctrlPr>
                              <a:rPr lang="en-US" i="1" smtClean="0">
                                <a:solidFill>
                                  <a:prstClr val="black"/>
                                </a:solidFill>
                                <a:latin typeface="Cambria Math"/>
                              </a:rPr>
                            </m:ctrlPr>
                          </m:sSubPr>
                          <m:e>
                            <m:r>
                              <a:rPr lang="en-US" i="1" smtClean="0">
                                <a:solidFill>
                                  <a:prstClr val="black"/>
                                </a:solidFill>
                                <a:latin typeface="Cambria Math"/>
                              </a:rPr>
                              <m:t>𝑀</m:t>
                            </m:r>
                          </m:e>
                          <m:sub>
                            <m:r>
                              <a:rPr lang="en-US" i="1" smtClean="0">
                                <a:solidFill>
                                  <a:prstClr val="black"/>
                                </a:solidFill>
                                <a:latin typeface="Cambria Math"/>
                              </a:rPr>
                              <m:t>𝑍</m:t>
                            </m:r>
                          </m:sub>
                        </m:sSub>
                      </m:e>
                    </m:d>
                    <m:r>
                      <a:rPr lang="en-US" i="1" smtClean="0">
                        <a:solidFill>
                          <a:prstClr val="black"/>
                        </a:solidFill>
                        <a:latin typeface="Cambria Math"/>
                      </a:rPr>
                      <m:t>±</m:t>
                    </m:r>
                    <m:r>
                      <a:rPr lang="en-US" i="1" smtClean="0">
                        <a:solidFill>
                          <a:prstClr val="black"/>
                        </a:solidFill>
                        <a:latin typeface="Cambria Math"/>
                      </a:rPr>
                      <m:t>𝛿</m:t>
                    </m:r>
                    <m:sSub>
                      <m:sSubPr>
                        <m:ctrlPr>
                          <a:rPr lang="en-US" i="1" smtClean="0">
                            <a:solidFill>
                              <a:prstClr val="black"/>
                            </a:solidFill>
                            <a:latin typeface="Cambria Math"/>
                          </a:rPr>
                        </m:ctrlPr>
                      </m:sSubPr>
                      <m:e>
                        <m:r>
                          <a:rPr lang="en-US" i="1" smtClean="0">
                            <a:solidFill>
                              <a:prstClr val="black"/>
                            </a:solidFill>
                            <a:latin typeface="Cambria Math"/>
                          </a:rPr>
                          <m:t>𝛼</m:t>
                        </m:r>
                      </m:e>
                      <m:sub>
                        <m:r>
                          <a:rPr lang="en-US" i="1" smtClean="0">
                            <a:solidFill>
                              <a:prstClr val="black"/>
                            </a:solidFill>
                            <a:latin typeface="Cambria Math"/>
                          </a:rPr>
                          <m:t>𝑠</m:t>
                        </m:r>
                      </m:sub>
                    </m:sSub>
                    <m:r>
                      <a:rPr lang="en-US" i="1" smtClean="0">
                        <a:solidFill>
                          <a:prstClr val="black"/>
                        </a:solidFill>
                        <a:latin typeface="Cambria Math"/>
                      </a:rPr>
                      <m:t>(</m:t>
                    </m:r>
                    <m:sSub>
                      <m:sSubPr>
                        <m:ctrlPr>
                          <a:rPr lang="en-US" i="1" smtClean="0">
                            <a:solidFill>
                              <a:prstClr val="black"/>
                            </a:solidFill>
                            <a:latin typeface="Cambria Math"/>
                          </a:rPr>
                        </m:ctrlPr>
                      </m:sSubPr>
                      <m:e>
                        <m:r>
                          <a:rPr lang="en-US" i="1" smtClean="0">
                            <a:solidFill>
                              <a:prstClr val="black"/>
                            </a:solidFill>
                            <a:latin typeface="Cambria Math"/>
                          </a:rPr>
                          <m:t>𝑀</m:t>
                        </m:r>
                      </m:e>
                      <m:sub>
                        <m:r>
                          <a:rPr lang="en-US" i="1" smtClean="0">
                            <a:solidFill>
                              <a:prstClr val="black"/>
                            </a:solidFill>
                            <a:latin typeface="Cambria Math"/>
                          </a:rPr>
                          <m:t>𝑍</m:t>
                        </m:r>
                      </m:sub>
                    </m:sSub>
                    <m:r>
                      <a:rPr lang="en-US" i="1" smtClean="0">
                        <a:solidFill>
                          <a:prstClr val="black"/>
                        </a:solidFill>
                        <a:latin typeface="Cambria Math"/>
                      </a:rPr>
                      <m:t>)</m:t>
                    </m:r>
                  </m:oMath>
                </a14:m>
                <a:r>
                  <a:rPr lang="en-US" dirty="0" smtClean="0">
                    <a:solidFill>
                      <a:prstClr val="black"/>
                    </a:solidFill>
                  </a:rPr>
                  <a:t> </a:t>
                </a:r>
                <a:endParaRPr lang="en-US" dirty="0">
                  <a:solidFill>
                    <a:prstClr val="black"/>
                  </a:solidFill>
                </a:endParaRPr>
              </a:p>
            </p:txBody>
          </p:sp>
        </mc:Choice>
        <mc:Fallback xmlns="">
          <p:sp>
            <p:nvSpPr>
              <p:cNvPr id="44" name="Flowchart: Data 43"/>
              <p:cNvSpPr>
                <a:spLocks noRot="1" noChangeAspect="1" noMove="1" noResize="1" noEditPoints="1" noAdjustHandles="1" noChangeArrowheads="1" noChangeShapeType="1" noTextEdit="1"/>
              </p:cNvSpPr>
              <p:nvPr/>
            </p:nvSpPr>
            <p:spPr>
              <a:xfrm>
                <a:off x="247321" y="5669280"/>
                <a:ext cx="8258124" cy="785336"/>
              </a:xfrm>
              <a:prstGeom prst="flowChartInputOutput">
                <a:avLst/>
              </a:prstGeom>
              <a:blipFill rotWithShape="1">
                <a:blip r:embed="rId3"/>
                <a:stretch>
                  <a:fillRect/>
                </a:stretch>
              </a:blipFill>
            </p:spPr>
            <p:txBody>
              <a:bodyPr/>
              <a:lstStyle/>
              <a:p>
                <a:r>
                  <a:rPr lang="en-US">
                    <a:noFill/>
                  </a:rPr>
                  <a:t> </a:t>
                </a:r>
              </a:p>
            </p:txBody>
          </p:sp>
        </mc:Fallback>
      </mc:AlternateContent>
      <p:cxnSp>
        <p:nvCxnSpPr>
          <p:cNvPr id="54" name="Straight Arrow Connector 53"/>
          <p:cNvCxnSpPr>
            <a:endCxn id="40" idx="1"/>
          </p:cNvCxnSpPr>
          <p:nvPr/>
        </p:nvCxnSpPr>
        <p:spPr>
          <a:xfrm>
            <a:off x="3915602" y="1575373"/>
            <a:ext cx="388152" cy="129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129271" y="2991534"/>
            <a:ext cx="14886" cy="4914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46940" y="2988215"/>
            <a:ext cx="0" cy="4982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567473" y="1588360"/>
            <a:ext cx="318980" cy="10935"/>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p:cNvSpPr/>
              <p:nvPr/>
            </p:nvSpPr>
            <p:spPr>
              <a:xfrm>
                <a:off x="722309" y="3486455"/>
                <a:ext cx="7594836" cy="461665"/>
              </a:xfrm>
              <a:prstGeom prst="rect">
                <a:avLst/>
              </a:prstGeom>
              <a:ln>
                <a:solidFill>
                  <a:schemeClr val="bg1">
                    <a:lumMod val="50000"/>
                  </a:schemeClr>
                </a:solidFill>
                <a:prstDash val="lgDash"/>
              </a:ln>
            </p:spPr>
            <p:txBody>
              <a:bodyPr wrap="none">
                <a:spAutoFit/>
              </a:bodyPr>
              <a:lstStyle/>
              <a:p>
                <a:pPr eaLnBrk="1" fontAlgn="auto" hangingPunct="1">
                  <a:spcBef>
                    <a:spcPts val="0"/>
                  </a:spcBef>
                  <a:spcAft>
                    <a:spcPts val="0"/>
                  </a:spcAft>
                </a:pPr>
                <a:r>
                  <a:rPr lang="en-US" sz="2400" dirty="0" smtClean="0">
                    <a:solidFill>
                      <a:prstClr val="black"/>
                    </a:solidFill>
                    <a:latin typeface="Calibri"/>
                  </a:rPr>
                  <a:t>Compute the observable and its PDF+</a:t>
                </a:r>
                <a14:m>
                  <m:oMath xmlns:m="http://schemas.openxmlformats.org/officeDocument/2006/math">
                    <m:sSub>
                      <m:sSubPr>
                        <m:ctrlPr>
                          <a:rPr lang="en-US" sz="2400" i="1" smtClean="0">
                            <a:solidFill>
                              <a:prstClr val="black"/>
                            </a:solidFill>
                            <a:latin typeface="Cambria Math"/>
                          </a:rPr>
                        </m:ctrlPr>
                      </m:sSubPr>
                      <m:e>
                        <m:r>
                          <a:rPr lang="en-US" sz="2400" i="1" smtClean="0">
                            <a:solidFill>
                              <a:prstClr val="black"/>
                            </a:solidFill>
                            <a:latin typeface="Cambria Math"/>
                          </a:rPr>
                          <m:t>𝛼</m:t>
                        </m:r>
                      </m:e>
                      <m:sub>
                        <m:r>
                          <a:rPr lang="en-US" sz="2400" i="1" smtClean="0">
                            <a:solidFill>
                              <a:prstClr val="black"/>
                            </a:solidFill>
                            <a:latin typeface="Cambria Math"/>
                          </a:rPr>
                          <m:t>𝑠</m:t>
                        </m:r>
                      </m:sub>
                    </m:sSub>
                    <m:r>
                      <a:rPr lang="en-US" sz="2400" i="1" smtClean="0">
                        <a:solidFill>
                          <a:prstClr val="black"/>
                        </a:solidFill>
                        <a:latin typeface="Cambria Math"/>
                      </a:rPr>
                      <m:t> </m:t>
                    </m:r>
                  </m:oMath>
                </a14:m>
                <a:r>
                  <a:rPr lang="en-US" sz="2400" dirty="0" smtClean="0">
                    <a:solidFill>
                      <a:prstClr val="black"/>
                    </a:solidFill>
                    <a:latin typeface="Calibri"/>
                  </a:rPr>
                  <a:t>uncertainty with… </a:t>
                </a:r>
                <a:endParaRPr lang="en-US" sz="2400" dirty="0">
                  <a:solidFill>
                    <a:prstClr val="black"/>
                  </a:solidFill>
                  <a:latin typeface="Calibri"/>
                </a:endParaRPr>
              </a:p>
            </p:txBody>
          </p:sp>
        </mc:Choice>
        <mc:Fallback xmlns="">
          <p:sp>
            <p:nvSpPr>
              <p:cNvPr id="77" name="Rectangle 76"/>
              <p:cNvSpPr>
                <a:spLocks noRot="1" noChangeAspect="1" noMove="1" noResize="1" noEditPoints="1" noAdjustHandles="1" noChangeArrowheads="1" noChangeShapeType="1" noTextEdit="1"/>
              </p:cNvSpPr>
              <p:nvPr/>
            </p:nvSpPr>
            <p:spPr>
              <a:xfrm>
                <a:off x="722309" y="3486455"/>
                <a:ext cx="7594836" cy="461665"/>
              </a:xfrm>
              <a:prstGeom prst="rect">
                <a:avLst/>
              </a:prstGeom>
              <a:blipFill rotWithShape="1">
                <a:blip r:embed="rId4"/>
                <a:stretch>
                  <a:fillRect l="-1122" t="-8974" r="-160" b="-26923"/>
                </a:stretch>
              </a:blipFill>
              <a:ln>
                <a:solidFill>
                  <a:schemeClr val="bg1">
                    <a:lumMod val="50000"/>
                  </a:schemeClr>
                </a:solidFill>
                <a:prstDash val="lgDash"/>
              </a:ln>
            </p:spPr>
            <p:txBody>
              <a:bodyPr/>
              <a:lstStyle/>
              <a:p>
                <a:r>
                  <a:rPr lang="en-US">
                    <a:noFill/>
                  </a:rPr>
                  <a:t> </a:t>
                </a:r>
              </a:p>
            </p:txBody>
          </p:sp>
        </mc:Fallback>
      </mc:AlternateContent>
      <p:cxnSp>
        <p:nvCxnSpPr>
          <p:cNvPr id="131" name="Straight Arrow Connector 130"/>
          <p:cNvCxnSpPr/>
          <p:nvPr/>
        </p:nvCxnSpPr>
        <p:spPr>
          <a:xfrm flipV="1">
            <a:off x="7886453" y="1583602"/>
            <a:ext cx="0" cy="189539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848180" y="1214270"/>
            <a:ext cx="455574" cy="369332"/>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No</a:t>
            </a:r>
            <a:endParaRPr lang="en-US" dirty="0">
              <a:solidFill>
                <a:prstClr val="black"/>
              </a:solidFill>
              <a:latin typeface="Calibri"/>
            </a:endParaRPr>
          </a:p>
        </p:txBody>
      </p:sp>
      <p:sp>
        <p:nvSpPr>
          <p:cNvPr id="38" name="TextBox 37"/>
          <p:cNvSpPr txBox="1"/>
          <p:nvPr/>
        </p:nvSpPr>
        <p:spPr>
          <a:xfrm>
            <a:off x="5332460" y="2362398"/>
            <a:ext cx="485518" cy="369332"/>
          </a:xfrm>
          <a:prstGeom prst="rect">
            <a:avLst/>
          </a:prstGeom>
          <a:noFill/>
        </p:spPr>
        <p:txBody>
          <a:bodyPr wrap="none" rtlCol="0">
            <a:spAutoFit/>
          </a:bodyPr>
          <a:lstStyle/>
          <a:p>
            <a:pPr eaLnBrk="1" fontAlgn="auto" hangingPunct="1">
              <a:spcBef>
                <a:spcPts val="0"/>
              </a:spcBef>
              <a:spcAft>
                <a:spcPts val="0"/>
              </a:spcAft>
            </a:pPr>
            <a:r>
              <a:rPr lang="en-US" dirty="0" smtClean="0">
                <a:solidFill>
                  <a:prstClr val="black"/>
                </a:solidFill>
                <a:latin typeface="Calibri"/>
              </a:rPr>
              <a:t>Yes</a:t>
            </a:r>
            <a:endParaRPr lang="en-US" dirty="0">
              <a:solidFill>
                <a:prstClr val="black"/>
              </a:solidFill>
              <a:latin typeface="Calibri"/>
            </a:endParaRPr>
          </a:p>
        </p:txBody>
      </p:sp>
      <p:sp>
        <p:nvSpPr>
          <p:cNvPr id="12" name="Flowchart: Manual Input 11"/>
          <p:cNvSpPr/>
          <p:nvPr/>
        </p:nvSpPr>
        <p:spPr>
          <a:xfrm>
            <a:off x="5494730" y="2731847"/>
            <a:ext cx="904596" cy="461664"/>
          </a:xfrm>
          <a:prstGeom prst="flowChartManualInput">
            <a:avLst/>
          </a:prstGeom>
        </p:spPr>
        <p:style>
          <a:lnRef idx="2">
            <a:schemeClr val="accent2"/>
          </a:lnRef>
          <a:fillRef idx="1">
            <a:schemeClr val="lt1"/>
          </a:fillRef>
          <a:effectRef idx="0">
            <a:schemeClr val="accent2"/>
          </a:effectRef>
          <a:fontRef idx="minor">
            <a:schemeClr val="dk1"/>
          </a:fontRef>
        </p:style>
        <p:txBody>
          <a:bodyPr rtlCol="0" anchor="ctr"/>
          <a:lstStyle/>
          <a:p>
            <a:pPr algn="ctr" eaLnBrk="1" fontAlgn="auto" hangingPunct="1">
              <a:spcBef>
                <a:spcPts val="0"/>
              </a:spcBef>
              <a:spcAft>
                <a:spcPts val="0"/>
              </a:spcAft>
            </a:pPr>
            <a:r>
              <a:rPr lang="en-US" altLang="zh-CN" dirty="0" smtClean="0">
                <a:solidFill>
                  <a:prstClr val="black"/>
                </a:solidFill>
              </a:rPr>
              <a:t>Choose: </a:t>
            </a:r>
          </a:p>
        </p:txBody>
      </p:sp>
      <p:cxnSp>
        <p:nvCxnSpPr>
          <p:cNvPr id="60" name="Straight Arrow Connector 59"/>
          <p:cNvCxnSpPr/>
          <p:nvPr/>
        </p:nvCxnSpPr>
        <p:spPr>
          <a:xfrm flipV="1">
            <a:off x="4275162" y="5397824"/>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995604" y="5411143"/>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030265" y="3948120"/>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846940" y="3934800"/>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7200734" y="3948119"/>
            <a:ext cx="0" cy="258137"/>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943683" y="2383968"/>
            <a:ext cx="3345" cy="4089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886453" y="3934800"/>
            <a:ext cx="0" cy="282435"/>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7394" y="6454616"/>
            <a:ext cx="4556504" cy="369332"/>
          </a:xfrm>
          <a:prstGeom prst="rect">
            <a:avLst/>
          </a:prstGeom>
          <a:noFill/>
        </p:spPr>
        <p:txBody>
          <a:bodyPr wrap="none" rtlCol="0">
            <a:spAutoFit/>
          </a:bodyPr>
          <a:lstStyle/>
          <a:p>
            <a:pPr eaLnBrk="1" fontAlgn="auto" hangingPunct="1">
              <a:spcBef>
                <a:spcPts val="0"/>
              </a:spcBef>
              <a:spcAft>
                <a:spcPts val="0"/>
              </a:spcAft>
            </a:pPr>
            <a:r>
              <a:rPr lang="en-US" b="1" dirty="0">
                <a:solidFill>
                  <a:prstClr val="black"/>
                </a:solidFill>
                <a:latin typeface="Calibri"/>
              </a:rPr>
              <a:t>T</a:t>
            </a:r>
            <a:r>
              <a:rPr lang="en-US" b="1" dirty="0" smtClean="0">
                <a:solidFill>
                  <a:prstClr val="black"/>
                </a:solidFill>
                <a:latin typeface="Calibri"/>
              </a:rPr>
              <a:t>his procedure applies both at NLO and NNLO</a:t>
            </a:r>
            <a:endParaRPr lang="en-US" b="1" dirty="0">
              <a:solidFill>
                <a:prstClr val="black"/>
              </a:solidFill>
              <a:latin typeface="Calibri"/>
            </a:endParaRPr>
          </a:p>
        </p:txBody>
      </p:sp>
      <mc:AlternateContent xmlns:mc="http://schemas.openxmlformats.org/markup-compatibility/2006" xmlns:a14="http://schemas.microsoft.com/office/drawing/2010/main">
        <mc:Choice Requires="a14">
          <p:sp>
            <p:nvSpPr>
              <p:cNvPr id="76" name="Flowchart: Stored Data 75"/>
              <p:cNvSpPr/>
              <p:nvPr/>
            </p:nvSpPr>
            <p:spPr>
              <a:xfrm>
                <a:off x="247321" y="4187610"/>
                <a:ext cx="2995100" cy="1210213"/>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US" sz="1600" dirty="0">
                    <a:solidFill>
                      <a:prstClr val="black"/>
                    </a:solidFill>
                  </a:rPr>
                  <a:t>…&gt;3</a:t>
                </a:r>
                <a:r>
                  <a:rPr lang="en-US" sz="1600" b="1" dirty="0">
                    <a:solidFill>
                      <a:prstClr val="black"/>
                    </a:solidFill>
                  </a:rPr>
                  <a:t> independent PDF ensembles, </a:t>
                </a:r>
                <a:r>
                  <a:rPr lang="en-US" sz="1600" dirty="0">
                    <a:solidFill>
                      <a:prstClr val="black"/>
                    </a:solidFill>
                  </a:rPr>
                  <a:t>using their native </a:t>
                </a:r>
                <a14:m>
                  <m:oMath xmlns:m="http://schemas.openxmlformats.org/officeDocument/2006/math">
                    <m:sSub>
                      <m:sSubPr>
                        <m:ctrlPr>
                          <a:rPr lang="en-US" sz="1600" i="1">
                            <a:solidFill>
                              <a:prstClr val="black"/>
                            </a:solidFill>
                            <a:latin typeface="Cambria Math"/>
                          </a:rPr>
                        </m:ctrlPr>
                      </m:sSubPr>
                      <m:e>
                        <m:r>
                          <a:rPr lang="en-US" sz="1600" i="1">
                            <a:solidFill>
                              <a:prstClr val="black"/>
                            </a:solidFill>
                            <a:latin typeface="Cambria Math"/>
                          </a:rPr>
                          <m:t>𝛼</m:t>
                        </m:r>
                      </m:e>
                      <m:sub>
                        <m:r>
                          <a:rPr lang="en-US" sz="1600" i="1">
                            <a:solidFill>
                              <a:prstClr val="black"/>
                            </a:solidFill>
                            <a:latin typeface="Cambria Math"/>
                          </a:rPr>
                          <m:t>𝑠</m:t>
                        </m:r>
                      </m:sub>
                    </m:sSub>
                    <m:d>
                      <m:dPr>
                        <m:ctrlPr>
                          <a:rPr lang="en-US" sz="1600" i="1">
                            <a:solidFill>
                              <a:prstClr val="black"/>
                            </a:solidFill>
                            <a:latin typeface="Cambria Math"/>
                          </a:rPr>
                        </m:ctrlPr>
                      </m:dPr>
                      <m:e>
                        <m:sSub>
                          <m:sSubPr>
                            <m:ctrlPr>
                              <a:rPr lang="en-US" sz="1600" i="1">
                                <a:solidFill>
                                  <a:prstClr val="black"/>
                                </a:solidFill>
                                <a:latin typeface="Cambria Math"/>
                              </a:rPr>
                            </m:ctrlPr>
                          </m:sSubPr>
                          <m:e>
                            <m:r>
                              <a:rPr lang="en-US" sz="1600" i="1">
                                <a:solidFill>
                                  <a:prstClr val="black"/>
                                </a:solidFill>
                                <a:latin typeface="Cambria Math"/>
                              </a:rPr>
                              <m:t>𝑀</m:t>
                            </m:r>
                          </m:e>
                          <m:sub>
                            <m:r>
                              <a:rPr lang="en-US" sz="1600" i="1">
                                <a:solidFill>
                                  <a:prstClr val="black"/>
                                </a:solidFill>
                                <a:latin typeface="Cambria Math"/>
                              </a:rPr>
                              <m:t>𝑍</m:t>
                            </m:r>
                          </m:sub>
                        </m:sSub>
                      </m:e>
                    </m:d>
                    <m:r>
                      <a:rPr lang="en-US" sz="1600" i="1">
                        <a:solidFill>
                          <a:prstClr val="black"/>
                        </a:solidFill>
                        <a:latin typeface="Cambria Math"/>
                      </a:rPr>
                      <m:t> </m:t>
                    </m:r>
                  </m:oMath>
                </a14:m>
                <a:r>
                  <a:rPr lang="en-US" sz="1600" dirty="0">
                    <a:solidFill>
                      <a:prstClr val="black"/>
                    </a:solidFill>
                  </a:rPr>
                  <a:t>and  PDF uncertainties</a:t>
                </a:r>
              </a:p>
            </p:txBody>
          </p:sp>
        </mc:Choice>
        <mc:Fallback xmlns="">
          <p:sp>
            <p:nvSpPr>
              <p:cNvPr id="76" name="Flowchart: Stored Data 75"/>
              <p:cNvSpPr>
                <a:spLocks noRot="1" noChangeAspect="1" noMove="1" noResize="1" noEditPoints="1" noAdjustHandles="1" noChangeArrowheads="1" noChangeShapeType="1" noTextEdit="1"/>
              </p:cNvSpPr>
              <p:nvPr/>
            </p:nvSpPr>
            <p:spPr>
              <a:xfrm>
                <a:off x="247321" y="4187610"/>
                <a:ext cx="2995100" cy="1210213"/>
              </a:xfrm>
              <a:prstGeom prst="flowChartOnlineStorage">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Flowchart: Stored Data 80"/>
              <p:cNvSpPr/>
              <p:nvPr/>
            </p:nvSpPr>
            <p:spPr>
              <a:xfrm>
                <a:off x="3022177" y="4200931"/>
                <a:ext cx="2995100" cy="1210213"/>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US" sz="1600" dirty="0" smtClean="0">
                    <a:solidFill>
                      <a:prstClr val="black"/>
                    </a:solidFill>
                  </a:rPr>
                  <a:t>…</a:t>
                </a:r>
                <a:r>
                  <a:rPr lang="en-US" sz="1600" b="1" dirty="0">
                    <a:solidFill>
                      <a:prstClr val="black"/>
                    </a:solidFill>
                  </a:rPr>
                  <a:t>the reduced PDF4LHC </a:t>
                </a:r>
                <a:r>
                  <a:rPr lang="en-US" sz="1600" b="1" dirty="0" smtClean="0">
                    <a:solidFill>
                      <a:prstClr val="black"/>
                    </a:solidFill>
                  </a:rPr>
                  <a:t>ensemble</a:t>
                </a:r>
                <a:r>
                  <a:rPr lang="en-US" sz="1600" dirty="0" smtClean="0">
                    <a:solidFill>
                      <a:prstClr val="black"/>
                    </a:solidFill>
                  </a:rPr>
                  <a:t>, </a:t>
                </a:r>
                <a:r>
                  <a:rPr lang="en-US" sz="1600" dirty="0">
                    <a:solidFill>
                      <a:prstClr val="black"/>
                    </a:solidFill>
                  </a:rPr>
                  <a:t>its </a:t>
                </a:r>
                <a14:m>
                  <m:oMath xmlns:m="http://schemas.openxmlformats.org/officeDocument/2006/math">
                    <m:sSub>
                      <m:sSubPr>
                        <m:ctrlPr>
                          <a:rPr lang="en-US" sz="1600" i="1">
                            <a:solidFill>
                              <a:prstClr val="black"/>
                            </a:solidFill>
                            <a:latin typeface="Cambria Math"/>
                          </a:rPr>
                        </m:ctrlPr>
                      </m:sSubPr>
                      <m:e>
                        <m:r>
                          <a:rPr lang="en-US" sz="1600" i="1">
                            <a:solidFill>
                              <a:prstClr val="black"/>
                            </a:solidFill>
                            <a:latin typeface="Cambria Math"/>
                          </a:rPr>
                          <m:t>𝛼</m:t>
                        </m:r>
                      </m:e>
                      <m:sub>
                        <m:r>
                          <a:rPr lang="en-US" sz="1600" i="1">
                            <a:solidFill>
                              <a:prstClr val="black"/>
                            </a:solidFill>
                            <a:latin typeface="Cambria Math"/>
                          </a:rPr>
                          <m:t>𝑠</m:t>
                        </m:r>
                      </m:sub>
                    </m:sSub>
                    <m:r>
                      <a:rPr lang="en-US" sz="1600" i="1">
                        <a:solidFill>
                          <a:prstClr val="black"/>
                        </a:solidFill>
                        <a:latin typeface="Cambria Math"/>
                      </a:rPr>
                      <m:t>(</m:t>
                    </m:r>
                    <m:sSub>
                      <m:sSubPr>
                        <m:ctrlPr>
                          <a:rPr lang="en-US" sz="1600" i="1">
                            <a:solidFill>
                              <a:prstClr val="black"/>
                            </a:solidFill>
                            <a:latin typeface="Cambria Math"/>
                          </a:rPr>
                        </m:ctrlPr>
                      </m:sSubPr>
                      <m:e>
                        <m:r>
                          <a:rPr lang="en-US" sz="1600" i="1">
                            <a:solidFill>
                              <a:prstClr val="black"/>
                            </a:solidFill>
                            <a:latin typeface="Cambria Math"/>
                          </a:rPr>
                          <m:t>𝑀</m:t>
                        </m:r>
                      </m:e>
                      <m:sub>
                        <m:r>
                          <a:rPr lang="en-US" sz="1600" i="1">
                            <a:solidFill>
                              <a:prstClr val="black"/>
                            </a:solidFill>
                            <a:latin typeface="Cambria Math"/>
                          </a:rPr>
                          <m:t>𝑍</m:t>
                        </m:r>
                      </m:sub>
                    </m:sSub>
                    <m:r>
                      <a:rPr lang="en-US" sz="1600" i="1">
                        <a:solidFill>
                          <a:prstClr val="black"/>
                        </a:solidFill>
                        <a:latin typeface="Cambria Math"/>
                      </a:rPr>
                      <m:t>)</m:t>
                    </m:r>
                  </m:oMath>
                </a14:m>
                <a:r>
                  <a:rPr lang="en-US" sz="1600" dirty="0">
                    <a:solidFill>
                      <a:prstClr val="black"/>
                    </a:solidFill>
                  </a:rPr>
                  <a:t>  </a:t>
                </a:r>
                <a:r>
                  <a:rPr lang="en-US" sz="1600" dirty="0" smtClean="0">
                    <a:solidFill>
                      <a:prstClr val="black"/>
                    </a:solidFill>
                  </a:rPr>
                  <a:t>(~10-30 </a:t>
                </a:r>
                <a:r>
                  <a:rPr lang="en-US" sz="1600" dirty="0">
                    <a:solidFill>
                      <a:prstClr val="black"/>
                    </a:solidFill>
                  </a:rPr>
                  <a:t>member sets)</a:t>
                </a:r>
              </a:p>
            </p:txBody>
          </p:sp>
        </mc:Choice>
        <mc:Fallback xmlns="">
          <p:sp>
            <p:nvSpPr>
              <p:cNvPr id="81" name="Flowchart: Stored Data 80"/>
              <p:cNvSpPr>
                <a:spLocks noRot="1" noChangeAspect="1" noMove="1" noResize="1" noEditPoints="1" noAdjustHandles="1" noChangeArrowheads="1" noChangeShapeType="1" noTextEdit="1"/>
              </p:cNvSpPr>
              <p:nvPr/>
            </p:nvSpPr>
            <p:spPr>
              <a:xfrm>
                <a:off x="3022177" y="4200931"/>
                <a:ext cx="2995100" cy="1210213"/>
              </a:xfrm>
              <a:prstGeom prst="flowChartOnlineStorage">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Flowchart: Stored Data 81"/>
              <p:cNvSpPr/>
              <p:nvPr/>
            </p:nvSpPr>
            <p:spPr>
              <a:xfrm>
                <a:off x="5817978" y="4187611"/>
                <a:ext cx="2995100" cy="1239838"/>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US" sz="1600" b="1" dirty="0" smtClean="0">
                    <a:solidFill>
                      <a:prstClr val="black"/>
                    </a:solidFill>
                  </a:rPr>
                  <a:t>…the general-purpose PDF4LHC ensemble </a:t>
                </a:r>
                <a:r>
                  <a:rPr lang="en-US" sz="1600" dirty="0">
                    <a:solidFill>
                      <a:prstClr val="black"/>
                    </a:solidFill>
                  </a:rPr>
                  <a:t>and its </a:t>
                </a:r>
                <a14:m>
                  <m:oMath xmlns:m="http://schemas.openxmlformats.org/officeDocument/2006/math">
                    <m:sSub>
                      <m:sSubPr>
                        <m:ctrlPr>
                          <a:rPr lang="en-US" sz="1200" i="1">
                            <a:solidFill>
                              <a:prstClr val="black"/>
                            </a:solidFill>
                            <a:latin typeface="Cambria Math"/>
                          </a:rPr>
                        </m:ctrlPr>
                      </m:sSubPr>
                      <m:e>
                        <m:r>
                          <a:rPr lang="en-US" sz="1200" i="1">
                            <a:solidFill>
                              <a:prstClr val="black"/>
                            </a:solidFill>
                            <a:latin typeface="Cambria Math"/>
                          </a:rPr>
                          <m:t>𝛼</m:t>
                        </m:r>
                      </m:e>
                      <m:sub>
                        <m:r>
                          <a:rPr lang="en-US" sz="1200" i="1">
                            <a:solidFill>
                              <a:prstClr val="black"/>
                            </a:solidFill>
                            <a:latin typeface="Cambria Math"/>
                          </a:rPr>
                          <m:t>𝑠</m:t>
                        </m:r>
                      </m:sub>
                    </m:sSub>
                    <m:d>
                      <m:dPr>
                        <m:ctrlPr>
                          <a:rPr lang="en-US" sz="1200" i="1">
                            <a:solidFill>
                              <a:prstClr val="black"/>
                            </a:solidFill>
                            <a:latin typeface="Cambria Math"/>
                          </a:rPr>
                        </m:ctrlPr>
                      </m:dPr>
                      <m:e>
                        <m:sSub>
                          <m:sSubPr>
                            <m:ctrlPr>
                              <a:rPr lang="en-US" sz="1200" i="1">
                                <a:solidFill>
                                  <a:prstClr val="black"/>
                                </a:solidFill>
                                <a:latin typeface="Cambria Math"/>
                              </a:rPr>
                            </m:ctrlPr>
                          </m:sSubPr>
                          <m:e>
                            <m:r>
                              <a:rPr lang="en-US" sz="1200" i="1">
                                <a:solidFill>
                                  <a:prstClr val="black"/>
                                </a:solidFill>
                                <a:latin typeface="Cambria Math"/>
                              </a:rPr>
                              <m:t>𝑀</m:t>
                            </m:r>
                          </m:e>
                          <m:sub>
                            <m:r>
                              <a:rPr lang="en-US" sz="1200" i="1">
                                <a:solidFill>
                                  <a:prstClr val="black"/>
                                </a:solidFill>
                                <a:latin typeface="Cambria Math"/>
                              </a:rPr>
                              <m:t>𝑍</m:t>
                            </m:r>
                          </m:sub>
                        </m:sSub>
                      </m:e>
                    </m:d>
                    <m:r>
                      <a:rPr lang="en-US" sz="1200" i="1">
                        <a:solidFill>
                          <a:prstClr val="black"/>
                        </a:solidFill>
                        <a:latin typeface="Cambria Math"/>
                      </a:rPr>
                      <m:t>=0.118±0.0012</m:t>
                    </m:r>
                  </m:oMath>
                </a14:m>
                <a:endParaRPr lang="en-US" sz="1200" dirty="0">
                  <a:solidFill>
                    <a:prstClr val="black"/>
                  </a:solidFill>
                </a:endParaRPr>
              </a:p>
              <a:p>
                <a:pPr algn="ctr" eaLnBrk="1" fontAlgn="auto" hangingPunct="1">
                  <a:spcBef>
                    <a:spcPts val="0"/>
                  </a:spcBef>
                  <a:spcAft>
                    <a:spcPts val="0"/>
                  </a:spcAft>
                </a:pPr>
                <a:r>
                  <a:rPr lang="en-US" sz="1600" dirty="0" smtClean="0">
                    <a:solidFill>
                      <a:prstClr val="black"/>
                    </a:solidFill>
                  </a:rPr>
                  <a:t>(</a:t>
                </a:r>
                <a14:m>
                  <m:oMath xmlns:m="http://schemas.openxmlformats.org/officeDocument/2006/math">
                    <m:r>
                      <a:rPr lang="en-US" sz="1600" i="1" smtClean="0">
                        <a:solidFill>
                          <a:prstClr val="black"/>
                        </a:solidFill>
                        <a:latin typeface="Cambria Math"/>
                      </a:rPr>
                      <m:t>≥</m:t>
                    </m:r>
                  </m:oMath>
                </a14:m>
                <a:r>
                  <a:rPr lang="en-US" sz="1600" dirty="0" smtClean="0">
                    <a:solidFill>
                      <a:prstClr val="black"/>
                    </a:solidFill>
                  </a:rPr>
                  <a:t>100 </a:t>
                </a:r>
                <a:r>
                  <a:rPr lang="en-US" sz="1600" dirty="0">
                    <a:solidFill>
                      <a:prstClr val="black"/>
                    </a:solidFill>
                  </a:rPr>
                  <a:t>member sets)</a:t>
                </a:r>
              </a:p>
            </p:txBody>
          </p:sp>
        </mc:Choice>
        <mc:Fallback xmlns="">
          <p:sp>
            <p:nvSpPr>
              <p:cNvPr id="82" name="Flowchart: Stored Data 81"/>
              <p:cNvSpPr>
                <a:spLocks noRot="1" noChangeAspect="1" noMove="1" noResize="1" noEditPoints="1" noAdjustHandles="1" noChangeArrowheads="1" noChangeShapeType="1" noTextEdit="1"/>
              </p:cNvSpPr>
              <p:nvPr/>
            </p:nvSpPr>
            <p:spPr>
              <a:xfrm>
                <a:off x="5817978" y="4187611"/>
                <a:ext cx="2995100" cy="1239838"/>
              </a:xfrm>
              <a:prstGeom prst="flowChartOnlineStorage">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578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54"/>
          <p:cNvSpPr txBox="1"/>
          <p:nvPr/>
        </p:nvSpPr>
        <p:spPr>
          <a:xfrm>
            <a:off x="195576" y="149945"/>
            <a:ext cx="8684666" cy="830997"/>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srgbClr val="C00000"/>
                </a:solidFill>
                <a:latin typeface="Arial Black" panose="020B0A04020102020204" pitchFamily="34" charset="0"/>
                <a:cs typeface="Aharoni" panose="02010803020104030203" pitchFamily="2" charset="-79"/>
              </a:rPr>
              <a:t>Combination of the PDFs into the future PDF4LHC ensemble</a:t>
            </a:r>
            <a:endParaRPr lang="en-US" sz="2400" dirty="0">
              <a:solidFill>
                <a:srgbClr val="C00000"/>
              </a:solidFill>
              <a:latin typeface="Arial Black" panose="020B0A04020102020204" pitchFamily="34" charset="0"/>
              <a:cs typeface="Aharoni" panose="02010803020104030203" pitchFamily="2" charset="-79"/>
            </a:endParaRPr>
          </a:p>
        </p:txBody>
      </p:sp>
      <mc:AlternateContent xmlns:mc="http://schemas.openxmlformats.org/markup-compatibility/2006">
        <mc:Choice xmlns:a14="http://schemas.microsoft.com/office/drawing/2010/main" Requires="a14">
          <p:sp>
            <p:nvSpPr>
              <p:cNvPr id="2" name="TextBox 1"/>
              <p:cNvSpPr txBox="1"/>
              <p:nvPr/>
            </p:nvSpPr>
            <p:spPr>
              <a:xfrm>
                <a:off x="457200" y="1219200"/>
                <a:ext cx="8423041" cy="4370427"/>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PDFs from several groups are combined into a PDF4LHC ensemble of error PDFs </a:t>
                </a:r>
                <a:r>
                  <a:rPr lang="en-US" sz="2000" b="1" dirty="0" smtClean="0">
                    <a:solidFill>
                      <a:prstClr val="black"/>
                    </a:solidFill>
                    <a:latin typeface="Calibri"/>
                  </a:rPr>
                  <a:t>before</a:t>
                </a:r>
                <a:r>
                  <a:rPr lang="en-US" sz="2000" dirty="0" smtClean="0">
                    <a:solidFill>
                      <a:prstClr val="black"/>
                    </a:solidFill>
                    <a:latin typeface="Calibri"/>
                  </a:rPr>
                  <a:t> the LHC observable is computed.  This simplifies the computation of the PDF+</a:t>
                </a:r>
                <a14:m>
                  <m:oMath xmlns:m="http://schemas.openxmlformats.org/officeDocument/2006/math">
                    <m:sSub>
                      <m:sSubPr>
                        <m:ctrlPr>
                          <a:rPr lang="en-US" sz="2000" i="1" smtClean="0">
                            <a:solidFill>
                              <a:prstClr val="black"/>
                            </a:solidFill>
                            <a:latin typeface="Cambria Math"/>
                          </a:rPr>
                        </m:ctrlPr>
                      </m:sSubPr>
                      <m:e>
                        <m:r>
                          <a:rPr lang="en-US" sz="2000" i="1" smtClean="0">
                            <a:solidFill>
                              <a:prstClr val="black"/>
                            </a:solidFill>
                            <a:latin typeface="Cambria Math"/>
                          </a:rPr>
                          <m:t>𝛼</m:t>
                        </m:r>
                      </m:e>
                      <m:sub>
                        <m:r>
                          <a:rPr lang="en-US" sz="2000" i="1" smtClean="0">
                            <a:solidFill>
                              <a:prstClr val="black"/>
                            </a:solidFill>
                            <a:latin typeface="Cambria Math"/>
                          </a:rPr>
                          <m:t>𝑠</m:t>
                        </m:r>
                      </m:sub>
                    </m:sSub>
                  </m:oMath>
                </a14:m>
                <a:r>
                  <a:rPr lang="en-US" sz="2000" dirty="0" smtClean="0">
                    <a:solidFill>
                      <a:prstClr val="black"/>
                    </a:solidFill>
                    <a:latin typeface="Calibri"/>
                  </a:rPr>
                  <a:t>  uncertainty and will likely cut down the number of the PDF member sets and the CPU time needed for simulations.</a:t>
                </a:r>
              </a:p>
              <a:p>
                <a:pPr eaLnBrk="1" fontAlgn="auto" hangingPunct="1">
                  <a:spcBef>
                    <a:spcPts val="0"/>
                  </a:spcBef>
                  <a:spcAft>
                    <a:spcPts val="0"/>
                  </a:spcAft>
                </a:pPr>
                <a:endParaRPr lang="en-US" sz="2000" dirty="0" smtClean="0">
                  <a:solidFill>
                    <a:prstClr val="black"/>
                  </a:solidFill>
                  <a:latin typeface="Calibri"/>
                </a:endParaRPr>
              </a:p>
              <a:p>
                <a:pPr eaLnBrk="1" fontAlgn="auto" hangingPunct="1">
                  <a:spcBef>
                    <a:spcPts val="0"/>
                  </a:spcBef>
                  <a:spcAft>
                    <a:spcPts val="0"/>
                  </a:spcAft>
                </a:pPr>
                <a:r>
                  <a:rPr lang="en-US" sz="2000" dirty="0" smtClean="0">
                    <a:solidFill>
                      <a:prstClr val="black"/>
                    </a:solidFill>
                    <a:latin typeface="Calibri"/>
                  </a:rPr>
                  <a:t>The same procedure is followed at NLO and NNLO.  </a:t>
                </a:r>
                <a:r>
                  <a:rPr lang="en-US" sz="2000" dirty="0" smtClean="0">
                    <a:solidFill>
                      <a:prstClr val="black"/>
                    </a:solidFill>
                    <a:latin typeface="Calibri"/>
                  </a:rPr>
                  <a:t>The combination was demonstrated to work for global ensembles (CT, MSTW, NNPDF). </a:t>
                </a:r>
                <a:r>
                  <a:rPr lang="en-US" sz="2000" dirty="0" smtClean="0">
                    <a:solidFill>
                      <a:prstClr val="black"/>
                    </a:solidFill>
                    <a:latin typeface="Calibri"/>
                  </a:rPr>
                  <a:t>We also did preliminary studies to explore </a:t>
                </a:r>
                <a:r>
                  <a:rPr lang="en-US" sz="2000" dirty="0" smtClean="0">
                    <a:solidFill>
                      <a:prstClr val="black"/>
                    </a:solidFill>
                    <a:latin typeface="Calibri"/>
                  </a:rPr>
                  <a:t>inclusion of non-global ensembles. </a:t>
                </a:r>
              </a:p>
              <a:p>
                <a:pPr eaLnBrk="1" fontAlgn="auto" hangingPunct="1">
                  <a:spcBef>
                    <a:spcPts val="0"/>
                  </a:spcBef>
                  <a:spcAft>
                    <a:spcPts val="0"/>
                  </a:spcAft>
                </a:pPr>
                <a:endParaRPr lang="en-US" sz="2000" dirty="0" smtClean="0">
                  <a:solidFill>
                    <a:prstClr val="black"/>
                  </a:solidFill>
                  <a:latin typeface="Calibri"/>
                </a:endParaRPr>
              </a:p>
              <a:p>
                <a:pPr eaLnBrk="1" fontAlgn="auto" hangingPunct="1">
                  <a:spcBef>
                    <a:spcPts val="0"/>
                  </a:spcBef>
                  <a:spcAft>
                    <a:spcPts val="0"/>
                  </a:spcAft>
                </a:pPr>
                <a:r>
                  <a:rPr lang="en-US" sz="2000" dirty="0" smtClean="0">
                    <a:solidFill>
                      <a:prstClr val="black"/>
                    </a:solidFill>
                    <a:latin typeface="Calibri"/>
                  </a:rPr>
                  <a:t>The PDF uncertainty </a:t>
                </a:r>
                <a:r>
                  <a:rPr lang="en-US" sz="2000" dirty="0">
                    <a:solidFill>
                      <a:prstClr val="black"/>
                    </a:solidFill>
                    <a:latin typeface="Calibri"/>
                  </a:rPr>
                  <a:t>at 68% </a:t>
                </a:r>
                <a:r>
                  <a:rPr lang="en-US" sz="2000" dirty="0" err="1">
                    <a:solidFill>
                      <a:prstClr val="black"/>
                    </a:solidFill>
                    <a:latin typeface="Calibri"/>
                  </a:rPr>
                  <a:t>c.l</a:t>
                </a:r>
                <a:r>
                  <a:rPr lang="en-US" sz="2000" dirty="0">
                    <a:solidFill>
                      <a:prstClr val="black"/>
                    </a:solidFill>
                    <a:latin typeface="Calibri"/>
                  </a:rPr>
                  <a:t> </a:t>
                </a:r>
                <a:r>
                  <a:rPr lang="en-US" sz="2000" dirty="0" smtClean="0">
                    <a:solidFill>
                      <a:prstClr val="black"/>
                    </a:solidFill>
                    <a:latin typeface="Calibri"/>
                  </a:rPr>
                  <a:t> is computed from error PDFs at central </a:t>
                </a:r>
                <a14:m>
                  <m:oMath xmlns:m="http://schemas.openxmlformats.org/officeDocument/2006/math">
                    <m:sSub>
                      <m:sSubPr>
                        <m:ctrlPr>
                          <a:rPr lang="en-US" sz="2000" i="1" smtClean="0">
                            <a:solidFill>
                              <a:prstClr val="black"/>
                            </a:solidFill>
                            <a:latin typeface="Cambria Math"/>
                          </a:rPr>
                        </m:ctrlPr>
                      </m:sSubPr>
                      <m:e>
                        <m:r>
                          <a:rPr lang="en-US" sz="2000" i="1" smtClean="0">
                            <a:solidFill>
                              <a:prstClr val="black"/>
                            </a:solidFill>
                            <a:latin typeface="Cambria Math"/>
                          </a:rPr>
                          <m:t>𝛼</m:t>
                        </m:r>
                      </m:e>
                      <m:sub>
                        <m:r>
                          <a:rPr lang="en-US" sz="2000" i="1" smtClean="0">
                            <a:solidFill>
                              <a:prstClr val="black"/>
                            </a:solidFill>
                            <a:latin typeface="Cambria Math"/>
                          </a:rPr>
                          <m:t>𝑠</m:t>
                        </m:r>
                      </m:sub>
                    </m:sSub>
                    <m:d>
                      <m:dPr>
                        <m:ctrlPr>
                          <a:rPr lang="en-US" sz="2000" i="1" smtClean="0">
                            <a:solidFill>
                              <a:prstClr val="black"/>
                            </a:solidFill>
                            <a:latin typeface="Cambria Math"/>
                          </a:rPr>
                        </m:ctrlPr>
                      </m:dPr>
                      <m:e>
                        <m:sSub>
                          <m:sSubPr>
                            <m:ctrlPr>
                              <a:rPr lang="en-US" sz="2000" i="1" smtClean="0">
                                <a:solidFill>
                                  <a:prstClr val="black"/>
                                </a:solidFill>
                                <a:latin typeface="Cambria Math"/>
                              </a:rPr>
                            </m:ctrlPr>
                          </m:sSubPr>
                          <m:e>
                            <m:r>
                              <a:rPr lang="en-US" sz="2000" i="1" smtClean="0">
                                <a:solidFill>
                                  <a:prstClr val="black"/>
                                </a:solidFill>
                                <a:latin typeface="Cambria Math"/>
                              </a:rPr>
                              <m:t>𝑀</m:t>
                            </m:r>
                          </m:e>
                          <m:sub>
                            <m:r>
                              <a:rPr lang="en-US" sz="2000" i="1" smtClean="0">
                                <a:solidFill>
                                  <a:prstClr val="black"/>
                                </a:solidFill>
                                <a:latin typeface="Cambria Math"/>
                              </a:rPr>
                              <m:t>𝑍</m:t>
                            </m:r>
                          </m:sub>
                        </m:sSub>
                      </m:e>
                    </m:d>
                  </m:oMath>
                </a14:m>
                <a:r>
                  <a:rPr lang="en-US" sz="2000" dirty="0" smtClean="0">
                    <a:solidFill>
                      <a:prstClr val="black"/>
                    </a:solidFill>
                    <a:latin typeface="Calibri"/>
                  </a:rPr>
                  <a:t>. </a:t>
                </a:r>
              </a:p>
              <a:p>
                <a:pPr eaLnBrk="1" fontAlgn="auto" hangingPunct="1">
                  <a:spcBef>
                    <a:spcPts val="0"/>
                  </a:spcBef>
                  <a:spcAft>
                    <a:spcPts val="0"/>
                  </a:spcAft>
                </a:pPr>
                <a:endParaRPr lang="en-US" sz="2000" dirty="0">
                  <a:solidFill>
                    <a:prstClr val="black"/>
                  </a:solidFill>
                  <a:latin typeface="Calibri"/>
                </a:endParaRPr>
              </a:p>
              <a:p>
                <a:pPr eaLnBrk="1" fontAlgn="auto" hangingPunct="1">
                  <a:spcBef>
                    <a:spcPts val="0"/>
                  </a:spcBef>
                  <a:spcAft>
                    <a:spcPts val="0"/>
                  </a:spcAft>
                </a:pPr>
                <a:r>
                  <a:rPr lang="en-US" sz="2000" dirty="0" smtClean="0">
                    <a:solidFill>
                      <a:prstClr val="black"/>
                    </a:solidFill>
                    <a:latin typeface="Calibri"/>
                  </a:rPr>
                  <a:t>Two additional error PDFs are provided with either PDF4LHC ensemble to compute the </a:t>
                </a:r>
                <a14:m>
                  <m:oMath xmlns:m="http://schemas.openxmlformats.org/officeDocument/2006/math">
                    <m:sSub>
                      <m:sSubPr>
                        <m:ctrlPr>
                          <a:rPr lang="en-US" sz="2000" i="1" smtClean="0">
                            <a:solidFill>
                              <a:prstClr val="black"/>
                            </a:solidFill>
                            <a:latin typeface="Cambria Math"/>
                          </a:rPr>
                        </m:ctrlPr>
                      </m:sSubPr>
                      <m:e>
                        <m:r>
                          <a:rPr lang="en-US" sz="2000" i="1" smtClean="0">
                            <a:solidFill>
                              <a:prstClr val="black"/>
                            </a:solidFill>
                            <a:latin typeface="Cambria Math"/>
                          </a:rPr>
                          <m:t>𝛼</m:t>
                        </m:r>
                      </m:e>
                      <m:sub>
                        <m:r>
                          <a:rPr lang="en-US" sz="2000" i="1" smtClean="0">
                            <a:solidFill>
                              <a:prstClr val="black"/>
                            </a:solidFill>
                            <a:latin typeface="Cambria Math"/>
                          </a:rPr>
                          <m:t>𝑠</m:t>
                        </m:r>
                      </m:sub>
                    </m:sSub>
                  </m:oMath>
                </a14:m>
                <a:r>
                  <a:rPr lang="en-US" sz="2000" dirty="0" smtClean="0">
                    <a:solidFill>
                      <a:prstClr val="black"/>
                    </a:solidFill>
                    <a:latin typeface="Calibri"/>
                  </a:rPr>
                  <a:t>  uncertainty  using </a:t>
                </a:r>
                <a14:m>
                  <m:oMath xmlns:m="http://schemas.openxmlformats.org/officeDocument/2006/math">
                    <m:sSub>
                      <m:sSubPr>
                        <m:ctrlPr>
                          <a:rPr lang="en-US" sz="2000" i="1" smtClean="0">
                            <a:solidFill>
                              <a:prstClr val="black"/>
                            </a:solidFill>
                            <a:latin typeface="Cambria Math"/>
                          </a:rPr>
                        </m:ctrlPr>
                      </m:sSubPr>
                      <m:e>
                        <m:r>
                          <a:rPr lang="en-US" sz="2000" i="1" smtClean="0">
                            <a:solidFill>
                              <a:prstClr val="black"/>
                            </a:solidFill>
                            <a:latin typeface="Cambria Math"/>
                          </a:rPr>
                          <m:t>𝛼</m:t>
                        </m:r>
                      </m:e>
                      <m:sub>
                        <m:r>
                          <a:rPr lang="en-US" sz="2000" i="1" smtClean="0">
                            <a:solidFill>
                              <a:prstClr val="black"/>
                            </a:solidFill>
                            <a:latin typeface="Cambria Math"/>
                          </a:rPr>
                          <m:t>𝑠</m:t>
                        </m:r>
                      </m:sub>
                    </m:sSub>
                    <m:d>
                      <m:dPr>
                        <m:ctrlPr>
                          <a:rPr lang="en-US" sz="2000" i="1" smtClean="0">
                            <a:solidFill>
                              <a:prstClr val="black"/>
                            </a:solidFill>
                            <a:latin typeface="Cambria Math"/>
                          </a:rPr>
                        </m:ctrlPr>
                      </m:dPr>
                      <m:e>
                        <m:sSub>
                          <m:sSubPr>
                            <m:ctrlPr>
                              <a:rPr lang="en-US" sz="2000" i="1" smtClean="0">
                                <a:solidFill>
                                  <a:prstClr val="black"/>
                                </a:solidFill>
                                <a:latin typeface="Cambria Math"/>
                              </a:rPr>
                            </m:ctrlPr>
                          </m:sSubPr>
                          <m:e>
                            <m:r>
                              <a:rPr lang="en-US" sz="2000" i="1" smtClean="0">
                                <a:solidFill>
                                  <a:prstClr val="black"/>
                                </a:solidFill>
                                <a:latin typeface="Cambria Math"/>
                              </a:rPr>
                              <m:t>𝑀</m:t>
                            </m:r>
                          </m:e>
                          <m:sub>
                            <m:r>
                              <a:rPr lang="en-US" sz="2000" i="1" smtClean="0">
                                <a:solidFill>
                                  <a:prstClr val="black"/>
                                </a:solidFill>
                                <a:latin typeface="Cambria Math"/>
                              </a:rPr>
                              <m:t>𝑍</m:t>
                            </m:r>
                          </m:sub>
                        </m:sSub>
                      </m:e>
                    </m:d>
                    <m:r>
                      <a:rPr lang="en-US" sz="2000" i="1" smtClean="0">
                        <a:solidFill>
                          <a:prstClr val="black"/>
                        </a:solidFill>
                        <a:latin typeface="Cambria Math"/>
                      </a:rPr>
                      <m:t>=0.118±0.0012</m:t>
                    </m:r>
                  </m:oMath>
                </a14:m>
                <a:r>
                  <a:rPr lang="en-US" sz="2000" dirty="0" smtClean="0">
                    <a:solidFill>
                      <a:prstClr val="black"/>
                    </a:solidFill>
                    <a:latin typeface="Calibri"/>
                  </a:rPr>
                  <a:t>  at the 68% </a:t>
                </a:r>
                <a:r>
                  <a:rPr lang="en-US" sz="2000" dirty="0" err="1" smtClean="0">
                    <a:solidFill>
                      <a:prstClr val="black"/>
                    </a:solidFill>
                    <a:latin typeface="Calibri"/>
                  </a:rPr>
                  <a:t>c.l</a:t>
                </a:r>
                <a:r>
                  <a:rPr lang="en-US" sz="2000" dirty="0" smtClean="0">
                    <a:solidFill>
                      <a:prstClr val="black"/>
                    </a:solidFill>
                    <a:latin typeface="Calibri"/>
                  </a:rPr>
                  <a:t>.</a:t>
                </a:r>
                <a:endParaRPr lang="en-US" sz="2000" dirty="0">
                  <a:solidFill>
                    <a:prstClr val="black"/>
                  </a:solidFill>
                  <a:latin typeface="Calibri"/>
                </a:endParaRPr>
              </a:p>
              <a:p>
                <a:pPr eaLnBrk="1" fontAlgn="auto" hangingPunct="1">
                  <a:spcBef>
                    <a:spcPts val="0"/>
                  </a:spcBef>
                  <a:spcAft>
                    <a:spcPts val="0"/>
                  </a:spcAft>
                </a:pPr>
                <a:endParaRPr lang="en-US" dirty="0" smtClean="0">
                  <a:solidFill>
                    <a:prstClr val="black"/>
                  </a:solidFill>
                  <a:latin typeface="Calibri"/>
                </a:endParaRPr>
              </a:p>
            </p:txBody>
          </p:sp>
        </mc:Choice>
        <mc:Fallback>
          <p:sp>
            <p:nvSpPr>
              <p:cNvPr id="2" name="TextBox 1"/>
              <p:cNvSpPr txBox="1">
                <a:spLocks noRot="1" noChangeAspect="1" noMove="1" noResize="1" noEditPoints="1" noAdjustHandles="1" noChangeArrowheads="1" noChangeShapeType="1" noTextEdit="1"/>
              </p:cNvSpPr>
              <p:nvPr/>
            </p:nvSpPr>
            <p:spPr>
              <a:xfrm>
                <a:off x="457200" y="1219200"/>
                <a:ext cx="8423041" cy="4370427"/>
              </a:xfrm>
              <a:prstGeom prst="rect">
                <a:avLst/>
              </a:prstGeom>
              <a:blipFill rotWithShape="1">
                <a:blip r:embed="rId2"/>
                <a:stretch>
                  <a:fillRect l="-724" t="-697" r="-724"/>
                </a:stretch>
              </a:blipFill>
            </p:spPr>
            <p:txBody>
              <a:bodyPr/>
              <a:lstStyle/>
              <a:p>
                <a:r>
                  <a:rPr lang="en-US">
                    <a:noFill/>
                  </a:rPr>
                  <a:t> </a:t>
                </a:r>
              </a:p>
            </p:txBody>
          </p:sp>
        </mc:Fallback>
      </mc:AlternateContent>
    </p:spTree>
    <p:extLst>
      <p:ext uri="{BB962C8B-B14F-4D97-AF65-F5344CB8AC3E}">
        <p14:creationId xmlns:p14="http://schemas.microsoft.com/office/powerpoint/2010/main" val="12610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914400"/>
            <a:ext cx="8423041" cy="4278094"/>
          </a:xfrm>
          <a:prstGeom prst="rect">
            <a:avLst/>
          </a:prstGeom>
          <a:noFill/>
        </p:spPr>
        <p:txBody>
          <a:bodyPr wrap="square" rtlCol="0">
            <a:spAutoFit/>
          </a:bodyPr>
          <a:lstStyle/>
          <a:p>
            <a:pPr marL="457200" indent="-457200">
              <a:buAutoNum type="arabicPeriod"/>
            </a:pPr>
            <a:r>
              <a:rPr lang="en-US" sz="2400" b="1" dirty="0" smtClean="0"/>
              <a:t>Combination based on MC </a:t>
            </a:r>
            <a:r>
              <a:rPr lang="en-US" sz="2400" b="1" dirty="0"/>
              <a:t>replicas </a:t>
            </a:r>
            <a:endParaRPr lang="en-US" sz="2400" b="1" dirty="0" smtClean="0"/>
          </a:p>
          <a:p>
            <a:r>
              <a:rPr lang="en-US" dirty="0" smtClean="0"/>
              <a:t>(G</a:t>
            </a:r>
            <a:r>
              <a:rPr lang="en-US" dirty="0"/>
              <a:t>. Watt, R. Thorne,1205.4024; R. Ball et al., 1108.1758; S. Forte, G. Watt, </a:t>
            </a:r>
            <a:r>
              <a:rPr lang="en-US" dirty="0" smtClean="0"/>
              <a:t>1301.6754)</a:t>
            </a:r>
          </a:p>
          <a:p>
            <a:endParaRPr lang="en-US" sz="2400" dirty="0" smtClean="0"/>
          </a:p>
          <a:p>
            <a:r>
              <a:rPr lang="en-US" sz="2400" dirty="0" smtClean="0"/>
              <a:t> Many Monte-Carlo PDF replicas are generated for each input ensemble</a:t>
            </a:r>
          </a:p>
          <a:p>
            <a:endParaRPr lang="en-US" sz="2400" dirty="0" smtClean="0"/>
          </a:p>
          <a:p>
            <a:r>
              <a:rPr lang="en-US" sz="2400" dirty="0" smtClean="0"/>
              <a:t>  The cross sections are still computed for each of many (&gt;100) replicas and combined based on the probability distribution in the PDF space. The number of replicas grows with the number of input ensembles. </a:t>
            </a:r>
          </a:p>
          <a:p>
            <a:endParaRPr lang="en-US" sz="2000" dirty="0" smtClean="0"/>
          </a:p>
        </p:txBody>
      </p:sp>
      <p:sp>
        <p:nvSpPr>
          <p:cNvPr id="4" name="Title 8"/>
          <p:cNvSpPr txBox="1">
            <a:spLocks/>
          </p:cNvSpPr>
          <p:nvPr/>
        </p:nvSpPr>
        <p:spPr bwMode="auto">
          <a:xfrm>
            <a:off x="457200" y="1524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a:lstStyle>
          <a:p>
            <a:r>
              <a:rPr lang="en-US" altLang="zh-CN" sz="2400" kern="0" dirty="0" smtClean="0"/>
              <a:t>Alternative to the 2010 PDF4LHC prescription</a:t>
            </a:r>
            <a:endParaRPr lang="en-US" sz="2400" kern="0" dirty="0"/>
          </a:p>
        </p:txBody>
      </p:sp>
    </p:spTree>
    <p:extLst>
      <p:ext uri="{BB962C8B-B14F-4D97-AF65-F5344CB8AC3E}">
        <p14:creationId xmlns:p14="http://schemas.microsoft.com/office/powerpoint/2010/main" val="803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914400"/>
            <a:ext cx="8423041" cy="5355312"/>
          </a:xfrm>
          <a:prstGeom prst="rect">
            <a:avLst/>
          </a:prstGeom>
          <a:noFill/>
        </p:spPr>
        <p:txBody>
          <a:bodyPr wrap="square" rtlCol="0">
            <a:spAutoFit/>
          </a:bodyPr>
          <a:lstStyle/>
          <a:p>
            <a:r>
              <a:rPr lang="en-US" sz="2000" dirty="0" smtClean="0"/>
              <a:t>2. </a:t>
            </a:r>
            <a:r>
              <a:rPr lang="en-US" sz="2000" b="1" dirty="0" smtClean="0"/>
              <a:t>Reduction of MC replicas</a:t>
            </a:r>
          </a:p>
          <a:p>
            <a:endParaRPr lang="en-US" sz="2000" dirty="0"/>
          </a:p>
          <a:p>
            <a:r>
              <a:rPr lang="en-US" sz="2000" dirty="0" smtClean="0"/>
              <a:t>Starting from step 1, the number of input MC replicas is reduced to a much smaller number while preserving as much input information as possible</a:t>
            </a:r>
          </a:p>
          <a:p>
            <a:endParaRPr lang="en-US" sz="800" dirty="0"/>
          </a:p>
          <a:p>
            <a:r>
              <a:rPr lang="en-US" sz="2000" dirty="0" smtClean="0"/>
              <a:t>Two  reduction methods are being explored:</a:t>
            </a:r>
          </a:p>
          <a:p>
            <a:endParaRPr lang="en-US" sz="800" dirty="0" smtClean="0"/>
          </a:p>
          <a:p>
            <a:r>
              <a:rPr lang="en-US" sz="2000" dirty="0" smtClean="0"/>
              <a:t>1. </a:t>
            </a:r>
            <a:r>
              <a:rPr lang="en-US" sz="2000" b="1" dirty="0"/>
              <a:t>Meta-parametrizations + MC replicas + Hessian data set diagonalization </a:t>
            </a:r>
          </a:p>
          <a:p>
            <a:r>
              <a:rPr lang="en-US" sz="2000" dirty="0"/>
              <a:t>(J. Gao, J. Huston, P. Nadolsky, 1401.0013, ; update by P.N.)</a:t>
            </a:r>
          </a:p>
          <a:p>
            <a:endParaRPr lang="en-US" sz="800" dirty="0"/>
          </a:p>
          <a:p>
            <a:r>
              <a:rPr lang="en-US" sz="2000" b="1" dirty="0" smtClean="0"/>
              <a:t>2. Compression </a:t>
            </a:r>
            <a:r>
              <a:rPr lang="en-US" sz="2000" b="1" dirty="0" smtClean="0"/>
              <a:t>of Monte-Carlo replicas</a:t>
            </a:r>
          </a:p>
          <a:p>
            <a:r>
              <a:rPr lang="en-US" sz="2000" dirty="0" smtClean="0"/>
              <a:t>(G. Watt, R. Thorne,1205.4024; R. Ball et al., 1108.1758; S. Forte, G. Watt, 1301.6754; update by S. </a:t>
            </a:r>
            <a:r>
              <a:rPr lang="en-US" sz="2000" dirty="0" err="1" smtClean="0"/>
              <a:t>Carrazza</a:t>
            </a:r>
            <a:r>
              <a:rPr lang="en-US" sz="2000" dirty="0" smtClean="0"/>
              <a:t>)</a:t>
            </a:r>
          </a:p>
          <a:p>
            <a:endParaRPr lang="en-US" sz="2000" dirty="0" smtClean="0"/>
          </a:p>
          <a:p>
            <a:r>
              <a:rPr lang="en-US" sz="2000" dirty="0" smtClean="0"/>
              <a:t>The final combination prescription will probably retain the best features of both approaches.</a:t>
            </a:r>
            <a:endParaRPr lang="en-US" dirty="0"/>
          </a:p>
          <a:p>
            <a:endParaRPr lang="en-US" dirty="0" smtClean="0"/>
          </a:p>
        </p:txBody>
      </p:sp>
      <p:sp>
        <p:nvSpPr>
          <p:cNvPr id="4" name="Title 8"/>
          <p:cNvSpPr txBox="1">
            <a:spLocks/>
          </p:cNvSpPr>
          <p:nvPr/>
        </p:nvSpPr>
        <p:spPr bwMode="auto">
          <a:xfrm>
            <a:off x="457200" y="1524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a:lstStyle>
          <a:p>
            <a:r>
              <a:rPr lang="en-US" altLang="zh-CN" sz="2400" kern="0" dirty="0" smtClean="0"/>
              <a:t>Alternative to the 2010 PDF4LHC prescription</a:t>
            </a:r>
            <a:endParaRPr lang="en-US" sz="2400" kern="0" dirty="0"/>
          </a:p>
        </p:txBody>
      </p:sp>
    </p:spTree>
    <p:extLst>
      <p:ext uri="{BB962C8B-B14F-4D97-AF65-F5344CB8AC3E}">
        <p14:creationId xmlns:p14="http://schemas.microsoft.com/office/powerpoint/2010/main" val="59620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7239000" cy="5638800"/>
          </a:xfrm>
        </p:spPr>
        <p:txBody>
          <a:bodyPr>
            <a:normAutofit fontScale="77500" lnSpcReduction="20000"/>
          </a:bodyPr>
          <a:lstStyle/>
          <a:p>
            <a:pPr marL="587964" indent="-450828">
              <a:spcBef>
                <a:spcPts val="1200"/>
              </a:spcBef>
              <a:buFont typeface="+mj-lt"/>
              <a:buAutoNum type="arabicPeriod"/>
            </a:pPr>
            <a:r>
              <a:rPr lang="en-US" dirty="0" smtClean="0"/>
              <a:t>Select the input PDF ensembles </a:t>
            </a:r>
            <a:r>
              <a:rPr lang="en-US" sz="2100" dirty="0"/>
              <a:t>(CT, MSTW, NNPDF…)</a:t>
            </a:r>
          </a:p>
          <a:p>
            <a:pPr marL="587964" indent="-450828">
              <a:spcBef>
                <a:spcPts val="1200"/>
              </a:spcBef>
              <a:buFont typeface="+mj-lt"/>
              <a:buAutoNum type="arabicPeriod"/>
            </a:pPr>
            <a:r>
              <a:rPr lang="en-US" dirty="0" smtClean="0">
                <a:solidFill>
                  <a:srgbClr val="FFFF00"/>
                </a:solidFill>
              </a:rPr>
              <a:t>Fit each PDF error set in the input ensembles by a common functional form (“</a:t>
            </a:r>
            <a:r>
              <a:rPr lang="en-US" b="1" dirty="0" smtClean="0">
                <a:solidFill>
                  <a:srgbClr val="FFFF00"/>
                </a:solidFill>
              </a:rPr>
              <a:t>a meta-parametrization</a:t>
            </a:r>
            <a:r>
              <a:rPr lang="en-US" dirty="0" smtClean="0">
                <a:solidFill>
                  <a:srgbClr val="FFFF00"/>
                </a:solidFill>
              </a:rPr>
              <a:t>”)</a:t>
            </a:r>
          </a:p>
          <a:p>
            <a:pPr marL="587964" indent="-450828">
              <a:spcBef>
                <a:spcPts val="1200"/>
              </a:spcBef>
              <a:buFont typeface="+mj-lt"/>
              <a:buAutoNum type="arabicPeriod"/>
            </a:pPr>
            <a:r>
              <a:rPr lang="en-US" dirty="0" smtClean="0"/>
              <a:t>Generate many Monte-Carlo replicas from meta-</a:t>
            </a:r>
            <a:r>
              <a:rPr lang="en-US" dirty="0" err="1" smtClean="0"/>
              <a:t>parametrizations</a:t>
            </a:r>
            <a:r>
              <a:rPr lang="en-US" dirty="0" smtClean="0"/>
              <a:t> of each set to investigate the probability distribution on the ensemble of all meta-</a:t>
            </a:r>
            <a:r>
              <a:rPr lang="en-US" dirty="0" err="1" smtClean="0"/>
              <a:t>parametrizations</a:t>
            </a:r>
            <a:r>
              <a:rPr lang="en-US" dirty="0"/>
              <a:t> </a:t>
            </a:r>
            <a:r>
              <a:rPr lang="en-US" sz="2600" dirty="0" smtClean="0"/>
              <a:t>(as in Thorne, Watt, 1205.4024)</a:t>
            </a:r>
          </a:p>
          <a:p>
            <a:pPr marL="587964" indent="-450828">
              <a:spcBef>
                <a:spcPts val="1200"/>
              </a:spcBef>
              <a:buFont typeface="+mj-lt"/>
              <a:buAutoNum type="arabicPeriod"/>
            </a:pPr>
            <a:r>
              <a:rPr lang="en-US" dirty="0" smtClean="0">
                <a:solidFill>
                  <a:srgbClr val="FFFF00"/>
                </a:solidFill>
              </a:rPr>
              <a:t>Construct a final ensemble of 68% </a:t>
            </a:r>
            <a:r>
              <a:rPr lang="en-US" dirty="0" err="1" smtClean="0">
                <a:solidFill>
                  <a:srgbClr val="FFFF00"/>
                </a:solidFill>
              </a:rPr>
              <a:t>c.l</a:t>
            </a:r>
            <a:r>
              <a:rPr lang="en-US" dirty="0" smtClean="0">
                <a:solidFill>
                  <a:srgbClr val="FFFF00"/>
                </a:solidFill>
              </a:rPr>
              <a:t>. </a:t>
            </a:r>
            <a:r>
              <a:rPr lang="en-US" b="1" dirty="0" smtClean="0">
                <a:solidFill>
                  <a:srgbClr val="FFFF00"/>
                </a:solidFill>
              </a:rPr>
              <a:t>Hessian eigenvector sets </a:t>
            </a:r>
            <a:r>
              <a:rPr lang="en-US" dirty="0" smtClean="0"/>
              <a:t>to propagate the PDF uncertainty from the combined ensemble of replicated meta-</a:t>
            </a:r>
            <a:r>
              <a:rPr lang="en-US" dirty="0" err="1" smtClean="0"/>
              <a:t>parametrizations</a:t>
            </a:r>
            <a:r>
              <a:rPr lang="en-US" dirty="0" smtClean="0"/>
              <a:t> into LHC predictions. </a:t>
            </a:r>
            <a:endParaRPr lang="en-US" dirty="0"/>
          </a:p>
        </p:txBody>
      </p:sp>
      <p:sp>
        <p:nvSpPr>
          <p:cNvPr id="2" name="Title 1"/>
          <p:cNvSpPr>
            <a:spLocks noGrp="1"/>
          </p:cNvSpPr>
          <p:nvPr>
            <p:ph type="title"/>
          </p:nvPr>
        </p:nvSpPr>
        <p:spPr>
          <a:xfrm>
            <a:off x="533400" y="152400"/>
            <a:ext cx="8229600" cy="685800"/>
          </a:xfrm>
        </p:spPr>
        <p:txBody>
          <a:bodyPr>
            <a:normAutofit fontScale="90000"/>
          </a:bodyPr>
          <a:lstStyle/>
          <a:p>
            <a:r>
              <a:rPr lang="en-US" sz="2700" b="1" dirty="0" smtClean="0"/>
              <a:t>META1.0 PDFs: A working example of a meta-analysis</a:t>
            </a:r>
            <a:r>
              <a:rPr lang="en-US" sz="2000" b="1" dirty="0" smtClean="0"/>
              <a:t/>
            </a:r>
            <a:br>
              <a:rPr lang="en-US" sz="2000" b="1" dirty="0" smtClean="0"/>
            </a:br>
            <a:r>
              <a:rPr lang="en-US" sz="2000" dirty="0"/>
              <a:t>See arXiv:1401.0013 for </a:t>
            </a:r>
            <a:r>
              <a:rPr lang="en-US" sz="2000" dirty="0" smtClean="0"/>
              <a:t>details</a:t>
            </a:r>
            <a:r>
              <a:rPr lang="en-US" sz="2000" b="1" dirty="0"/>
              <a:t/>
            </a:r>
            <a:br>
              <a:rPr lang="en-US" sz="2000" b="1" dirty="0"/>
            </a:br>
            <a:endParaRPr lang="en-US" sz="2000" b="1" dirty="0" smtClean="0"/>
          </a:p>
        </p:txBody>
      </p:sp>
      <p:sp>
        <p:nvSpPr>
          <p:cNvPr id="5" name="Rounded Rectangle 4"/>
          <p:cNvSpPr/>
          <p:nvPr/>
        </p:nvSpPr>
        <p:spPr bwMode="auto">
          <a:xfrm>
            <a:off x="7543800" y="1447800"/>
            <a:ext cx="1371600" cy="1066800"/>
          </a:xfrm>
          <a:prstGeom prst="roundRect">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rgbClr val="FFFF00"/>
                </a:solidFill>
              </a:rPr>
              <a:t>Only in the META set</a:t>
            </a:r>
            <a:endParaRPr kumimoji="0" lang="en-US" sz="1800" b="1" i="0" u="none" strike="noStrike" cap="none" normalizeH="0" baseline="0" dirty="0" smtClean="0">
              <a:ln>
                <a:noFill/>
              </a:ln>
              <a:solidFill>
                <a:srgbClr val="FFFF00"/>
              </a:solidFill>
              <a:effectLst/>
            </a:endParaRPr>
          </a:p>
        </p:txBody>
      </p:sp>
      <p:sp>
        <p:nvSpPr>
          <p:cNvPr id="6" name="Rounded Rectangle 5"/>
          <p:cNvSpPr/>
          <p:nvPr/>
        </p:nvSpPr>
        <p:spPr bwMode="auto">
          <a:xfrm>
            <a:off x="7467600" y="4267200"/>
            <a:ext cx="1371600" cy="1066800"/>
          </a:xfrm>
          <a:prstGeom prst="roundRect">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smtClean="0">
                <a:solidFill>
                  <a:srgbClr val="FFFF00"/>
                </a:solidFill>
              </a:rPr>
              <a:t>Only in the META set</a:t>
            </a:r>
            <a:endParaRPr kumimoji="0" lang="en-US" sz="1800" b="1" i="0" u="none" strike="noStrike" cap="none" normalizeH="0" baseline="0" dirty="0" smtClean="0">
              <a:ln>
                <a:noFill/>
              </a:ln>
              <a:solidFill>
                <a:srgbClr val="FFFF00"/>
              </a:solidFill>
              <a:effectLst/>
            </a:endParaRPr>
          </a:p>
        </p:txBody>
      </p:sp>
    </p:spTree>
    <p:extLst>
      <p:ext uri="{BB962C8B-B14F-4D97-AF65-F5344CB8AC3E}">
        <p14:creationId xmlns:p14="http://schemas.microsoft.com/office/powerpoint/2010/main" val="231106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8229600" cy="685800"/>
          </a:xfrm>
        </p:spPr>
        <p:txBody>
          <a:bodyPr/>
          <a:lstStyle/>
          <a:p>
            <a:r>
              <a:rPr lang="en-US" sz="3200" dirty="0" smtClean="0"/>
              <a:t>The logic behind the META approach</a:t>
            </a:r>
            <a:endParaRPr lang="en-US" sz="3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9"/>
          <a:stretch/>
        </p:blipFill>
        <p:spPr bwMode="auto">
          <a:xfrm>
            <a:off x="4153965" y="1447800"/>
            <a:ext cx="4990035" cy="519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9418" y="1283732"/>
            <a:ext cx="3581399" cy="4770537"/>
          </a:xfrm>
          <a:prstGeom prst="rect">
            <a:avLst/>
          </a:prstGeom>
          <a:noFill/>
        </p:spPr>
        <p:txBody>
          <a:bodyPr wrap="square" rtlCol="0">
            <a:spAutoFit/>
          </a:bodyPr>
          <a:lstStyle/>
          <a:p>
            <a:r>
              <a:rPr lang="en-US" dirty="0" smtClean="0"/>
              <a:t>When expressed as the meta –</a:t>
            </a:r>
            <a:r>
              <a:rPr lang="en-US" dirty="0" err="1" smtClean="0"/>
              <a:t>parametrizations</a:t>
            </a:r>
            <a:r>
              <a:rPr lang="en-US" dirty="0" smtClean="0"/>
              <a:t>, PDF functions can be combined by averaging their meta-parameter values </a:t>
            </a:r>
          </a:p>
          <a:p>
            <a:endParaRPr lang="en-US" sz="800" dirty="0"/>
          </a:p>
          <a:p>
            <a:r>
              <a:rPr lang="en-US" dirty="0" smtClean="0"/>
              <a:t>Standard error propagation is more feasible, e.g., to treat the meta-parameters as discrete data in the linear (Gaussian) approximation for small variations</a:t>
            </a:r>
          </a:p>
          <a:p>
            <a:endParaRPr lang="en-US" sz="800" dirty="0"/>
          </a:p>
          <a:p>
            <a:r>
              <a:rPr lang="en-US" dirty="0" smtClean="0"/>
              <a:t>The Hessian analysis can be applied to the combination of all input ensembles in order to optimize uncertainties and eliminate “noise”</a:t>
            </a:r>
            <a:endParaRPr lang="en-US" dirty="0"/>
          </a:p>
        </p:txBody>
      </p:sp>
      <p:sp>
        <p:nvSpPr>
          <p:cNvPr id="4" name="TextBox 3"/>
          <p:cNvSpPr txBox="1"/>
          <p:nvPr/>
        </p:nvSpPr>
        <p:spPr>
          <a:xfrm>
            <a:off x="409419" y="883920"/>
            <a:ext cx="4609035" cy="369332"/>
          </a:xfrm>
          <a:prstGeom prst="rect">
            <a:avLst/>
          </a:prstGeom>
          <a:noFill/>
        </p:spPr>
        <p:txBody>
          <a:bodyPr wrap="square" rtlCol="0">
            <a:spAutoFit/>
          </a:bodyPr>
          <a:lstStyle/>
          <a:p>
            <a:r>
              <a:rPr lang="en-US" dirty="0"/>
              <a:t>Emphasize simplicity and intuition </a:t>
            </a:r>
          </a:p>
        </p:txBody>
      </p:sp>
    </p:spTree>
    <p:extLst>
      <p:ext uri="{BB962C8B-B14F-4D97-AF65-F5344CB8AC3E}">
        <p14:creationId xmlns:p14="http://schemas.microsoft.com/office/powerpoint/2010/main" val="107593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01090019">
  <a:themeElements>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TP001090019</AuthoringAssetId>
    <AssetId xmlns="145c5697-5eb5-440b-b2f1-a8273fb59250">TS001090019</AssetId>
  </documentManagement>
</p:properties>
</file>

<file path=customXml/itemProps1.xml><?xml version="1.0" encoding="utf-8"?>
<ds:datastoreItem xmlns:ds="http://schemas.openxmlformats.org/officeDocument/2006/customXml" ds:itemID="{AF74F1D3-C4C9-499B-A2EC-F47063EBA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51C65BE-DD99-4634-87DD-0EBF86ADED14}">
  <ds:schemaRefs>
    <ds:schemaRef ds:uri="http://schemas.microsoft.com/office/2006/metadata/longProperties"/>
  </ds:schemaRefs>
</ds:datastoreItem>
</file>

<file path=customXml/itemProps3.xml><?xml version="1.0" encoding="utf-8"?>
<ds:datastoreItem xmlns:ds="http://schemas.openxmlformats.org/officeDocument/2006/customXml" ds:itemID="{E4AA305A-BDAE-473A-9093-1C38DD122338}">
  <ds:schemaRefs>
    <ds:schemaRef ds:uri="http://schemas.microsoft.com/sharepoint/v3/contenttype/forms"/>
  </ds:schemaRefs>
</ds:datastoreItem>
</file>

<file path=customXml/itemProps4.xml><?xml version="1.0" encoding="utf-8"?>
<ds:datastoreItem xmlns:ds="http://schemas.openxmlformats.org/officeDocument/2006/customXml" ds:itemID="{CB5F6224-C6D8-40D1-A26E-0D688922BEDF}">
  <ds:schemaRefs>
    <ds:schemaRef ds:uri="http://schemas.microsoft.com/office/2006/metadata/properties"/>
    <ds:schemaRef ds:uri="http://purl.org/dc/terms/"/>
    <ds:schemaRef ds:uri="http://schemas.microsoft.com/office/infopath/2007/PartnerControls"/>
    <ds:schemaRef ds:uri="http://schemas.openxmlformats.org/package/2006/metadata/core-properties"/>
    <ds:schemaRef ds:uri="145c5697-5eb5-440b-b2f1-a8273fb59250"/>
    <ds:schemaRef ds:uri="http://purl.org/dc/dcmitype/"/>
    <ds:schemaRef ds:uri="http://purl.org/dc/elements/1.1/"/>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TS001090019</Template>
  <TotalTime>7894</TotalTime>
  <Words>1957</Words>
  <Application>Microsoft Office PowerPoint</Application>
  <PresentationFormat>On-screen Show (4:3)</PresentationFormat>
  <Paragraphs>183</Paragraphs>
  <Slides>36</Slides>
  <Notes>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TS001090019</vt:lpstr>
      <vt:lpstr>Office Theme</vt:lpstr>
      <vt:lpstr>META PDFs as a framework for PDF4LHC combinations</vt:lpstr>
      <vt:lpstr>What is the PDF meta-analysis?</vt:lpstr>
      <vt:lpstr>2010 PDF4LHC recommendation for combination of  PDF uncertainties  (M. Botje et al., (2011), arxiv:1101.0538; R. Ball et al., arXiv:1211.5142)</vt:lpstr>
      <vt:lpstr>PowerPoint Presentation</vt:lpstr>
      <vt:lpstr>PowerPoint Presentation</vt:lpstr>
      <vt:lpstr>PowerPoint Presentation</vt:lpstr>
      <vt:lpstr>PowerPoint Presentation</vt:lpstr>
      <vt:lpstr>META1.0 PDFs: A working example of a meta-analysis See arXiv:1401.0013 for details </vt:lpstr>
      <vt:lpstr>The logic behind the META approach</vt:lpstr>
      <vt:lpstr>META PDFs can be provided with asymmetric errors</vt:lpstr>
      <vt:lpstr>Specific realization (META1.0)</vt:lpstr>
      <vt:lpstr>Merging PDF ensembles</vt:lpstr>
      <vt:lpstr>Reduction of  the error PDFs</vt:lpstr>
      <vt:lpstr>General-purpose META PDF ensemble</vt:lpstr>
      <vt:lpstr>PDFs for sea quarks</vt:lpstr>
      <vt:lpstr>Reduced META ensemble</vt:lpstr>
      <vt:lpstr>Some parton luminosities</vt:lpstr>
      <vt:lpstr>Data set diagonalization (Pumplin, 0904.2424)</vt:lpstr>
      <vt:lpstr>Higgs eigenvector set</vt:lpstr>
      <vt:lpstr>PowerPoint Presentation</vt:lpstr>
      <vt:lpstr>Re-diagonalized eigenvectors…</vt:lpstr>
      <vt:lpstr>u, d quark uncertainties are more distributed</vt:lpstr>
      <vt:lpstr>PowerPoint Presentation</vt:lpstr>
      <vt:lpstr>PowerPoint Presentation</vt:lpstr>
      <vt:lpstr>PowerPoint Presentation</vt:lpstr>
      <vt:lpstr>PowerPoint Presentation</vt:lpstr>
      <vt:lpstr>PowerPoint Presentation</vt:lpstr>
      <vt:lpstr>PowerPoint Presentation</vt:lpstr>
      <vt:lpstr>A Mathematica package MP4LHC</vt:lpstr>
      <vt:lpstr>To summarize, the meta-parametrization and Hessian method facilitate the combination of PDF ensembles even when the MC replicas are introduced at the intermediate stage</vt:lpstr>
      <vt:lpstr>To summarize, the meta-parametrization and Hessian method facilitate the combination of PDF ensembles even when the MC replicas are introduced at the intermediate stage</vt:lpstr>
      <vt:lpstr>According to Joey, some of the discussion of META &amp; CMC PDFs spilled into an episode of the Big Bang theory sitcom on January 29:  http://www.cbs.com/shows/big_bang_theory/video/83E77ED3-3483-D7AC-09A3-36D84D053DAC/the-big-bang-theory-the-anxiety-optimization   </vt:lpstr>
      <vt:lpstr>PowerPoint Presentation</vt:lpstr>
      <vt:lpstr>PowerPoint Presentation</vt:lpstr>
      <vt:lpstr>Back-up slides</vt:lpstr>
      <vt:lpstr>Meta-parameters of 5 sets and META PDFs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Parton distribution functions</dc:title>
  <dc:creator>Pavel Nadolsky</dc:creator>
  <cp:lastModifiedBy>Pavel Nadolsky</cp:lastModifiedBy>
  <cp:revision>243</cp:revision>
  <cp:lastPrinted>1601-01-01T00:00:00Z</cp:lastPrinted>
  <dcterms:created xsi:type="dcterms:W3CDTF">2013-08-13T17:58:00Z</dcterms:created>
  <dcterms:modified xsi:type="dcterms:W3CDTF">2015-02-20T11:54:17Z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457893L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TS001090019</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Black and white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EY001077968</vt:lpwstr>
  </property>
  <property fmtid="{D5CDD505-2E9C-101B-9397-08002B2CF9AE}" pid="21" name="SourceTitle">
    <vt:lpwstr>Black and white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64;#PowerPoint 2003;#182;#Office XP;#66;#PowerPoint - Design Templt 2003;#65;#Microsoft Office PowerPoint 2007;#184;#Office 2000;#79;#Template 12;#67;#PowerPoint - Design Templt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June 2003 retrofit. 457893L</vt:lpwstr>
  </property>
  <property fmtid="{D5CDD505-2E9C-101B-9397-08002B2CF9AE}" pid="34" name="PublishStatusLookup">
    <vt:lpwstr>258518</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TPClientViewer">
    <vt:lpwstr>Microsoft Office PowerPoint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TP001090019</vt:lpwstr>
  </property>
  <property fmtid="{D5CDD505-2E9C-101B-9397-08002B2CF9AE}" pid="42" name="NumericAssetId">
    <vt:lpwstr/>
  </property>
  <property fmtid="{D5CDD505-2E9C-101B-9397-08002B2CF9AE}" pid="43" name="AppVer">
    <vt:lpwstr/>
  </property>
</Properties>
</file>