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98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09" r:id="rId11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Batang" pitchFamily="18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Batang" pitchFamily="18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Batang" pitchFamily="18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Batang" pitchFamily="18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Batang" pitchFamily="18" charset="-127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Batang" pitchFamily="18" charset="-127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Batang" pitchFamily="18" charset="-127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Batang" pitchFamily="18" charset="-127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Batang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s Lindfors" initials="KL" lastIdx="1" clrIdx="0">
    <p:extLst>
      <p:ext uri="{19B8F6BF-5375-455C-9EA6-DF929625EA0E}">
        <p15:presenceInfo xmlns:p15="http://schemas.microsoft.com/office/powerpoint/2012/main" userId="f6270c70585530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4EA"/>
    <a:srgbClr val="A3D0D5"/>
    <a:srgbClr val="4A657D"/>
    <a:srgbClr val="969696"/>
    <a:srgbClr val="2B586C"/>
    <a:srgbClr val="CD0921"/>
    <a:srgbClr val="3E5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83557" autoAdjust="0"/>
  </p:normalViewPr>
  <p:slideViewPr>
    <p:cSldViewPr snapToGrid="0" snapToObjects="1">
      <p:cViewPr varScale="1">
        <p:scale>
          <a:sx n="66" d="100"/>
          <a:sy n="66" d="100"/>
        </p:scale>
        <p:origin x="13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74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58C938-13AA-4DCD-A9BC-50856510A928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34847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51A6D7-BD5D-4CD4-89A4-5D267D152FF0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83816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Batang" pitchFamily="18" charset="-127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Batang" pitchFamily="18" charset="-127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Batang" pitchFamily="18" charset="-127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Batang" pitchFamily="18" charset="-127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Batang" pitchFamily="18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1A6D7-BD5D-4CD4-89A4-5D267D152FF0}" type="slidenum">
              <a:rPr lang="de-DE" altLang="en-US" smtClean="0"/>
              <a:pPr/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9559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1A6D7-BD5D-4CD4-89A4-5D267D152FF0}" type="slidenum">
              <a:rPr lang="de-DE" altLang="en-US" smtClean="0"/>
              <a:pPr/>
              <a:t>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3398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1A6D7-BD5D-4CD4-89A4-5D267D152FF0}" type="slidenum">
              <a:rPr lang="de-DE" altLang="en-US" smtClean="0"/>
              <a:pPr/>
              <a:t>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7244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1A6D7-BD5D-4CD4-89A4-5D267D152FF0}" type="slidenum">
              <a:rPr lang="de-DE" altLang="en-US" smtClean="0"/>
              <a:pPr/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0181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de-DE" altLang="en-US" noProof="0" smtClean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de-DE" altLang="en-US" noProof="0" smtClean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800600" y="6324600"/>
            <a:ext cx="1676400" cy="457200"/>
          </a:xfrm>
        </p:spPr>
        <p:txBody>
          <a:bodyPr wrap="square"/>
          <a:lstStyle>
            <a:lvl1pPr>
              <a:defRPr>
                <a:solidFill>
                  <a:srgbClr val="4A657D"/>
                </a:solidFill>
              </a:defRPr>
            </a:lvl1pPr>
          </a:lstStyle>
          <a:p>
            <a:r>
              <a:rPr lang="de-DE" altLang="en-US" dirty="0"/>
              <a:t>Universit</a:t>
            </a:r>
            <a:r>
              <a:rPr lang="de-DE" altLang="en-US" dirty="0">
                <a:latin typeface="+mn-lt"/>
              </a:rPr>
              <a:t>ä</a:t>
            </a:r>
            <a:r>
              <a:rPr lang="de-DE" altLang="en-US" dirty="0"/>
              <a:t>t zu </a:t>
            </a:r>
            <a:r>
              <a:rPr lang="de-DE" altLang="en-US" dirty="0" smtClean="0"/>
              <a:t>K</a:t>
            </a:r>
            <a:r>
              <a:rPr lang="de-DE" altLang="en-US" dirty="0" smtClean="0">
                <a:latin typeface="+mn-lt"/>
              </a:rPr>
              <a:t>ö</a:t>
            </a:r>
            <a:r>
              <a:rPr lang="de-DE" altLang="en-US" dirty="0" smtClean="0"/>
              <a:t>ln</a:t>
            </a:r>
            <a:endParaRPr lang="de-DE" altLang="en-US" dirty="0"/>
          </a:p>
        </p:txBody>
      </p:sp>
      <p:grpSp>
        <p:nvGrpSpPr>
          <p:cNvPr id="78889" name="Group 41"/>
          <p:cNvGrpSpPr>
            <a:grpSpLocks/>
          </p:cNvGrpSpPr>
          <p:nvPr/>
        </p:nvGrpSpPr>
        <p:grpSpPr bwMode="auto">
          <a:xfrm>
            <a:off x="14288" y="6015038"/>
            <a:ext cx="8215312" cy="762000"/>
            <a:chOff x="9" y="3789"/>
            <a:chExt cx="5175" cy="480"/>
          </a:xfrm>
        </p:grpSpPr>
        <p:pic>
          <p:nvPicPr>
            <p:cNvPr id="78879" name="Picture 31" descr="D:\Sonstige_Daten\Grafik\ppt_UzK_Logo-blau-kleine-Datei.gi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885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8888" name="Group 40"/>
            <p:cNvGrpSpPr>
              <a:grpSpLocks/>
            </p:cNvGrpSpPr>
            <p:nvPr userDrawn="1"/>
          </p:nvGrpSpPr>
          <p:grpSpPr bwMode="auto">
            <a:xfrm>
              <a:off x="9" y="3789"/>
              <a:ext cx="5147" cy="0"/>
              <a:chOff x="9" y="3789"/>
              <a:chExt cx="5147" cy="0"/>
            </a:xfrm>
          </p:grpSpPr>
          <p:sp>
            <p:nvSpPr>
              <p:cNvPr id="78881" name="Line 33"/>
              <p:cNvSpPr>
                <a:spLocks noChangeShapeType="1"/>
              </p:cNvSpPr>
              <p:nvPr userDrawn="1"/>
            </p:nvSpPr>
            <p:spPr bwMode="auto">
              <a:xfrm>
                <a:off x="9" y="3789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83AF2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2" name="Line 34"/>
              <p:cNvSpPr>
                <a:spLocks noChangeShapeType="1"/>
              </p:cNvSpPr>
              <p:nvPr userDrawn="1"/>
            </p:nvSpPr>
            <p:spPr bwMode="auto">
              <a:xfrm>
                <a:off x="752" y="3789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7D321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3" name="Line 35"/>
              <p:cNvSpPr>
                <a:spLocks noChangeShapeType="1"/>
              </p:cNvSpPr>
              <p:nvPr userDrawn="1"/>
            </p:nvSpPr>
            <p:spPr bwMode="auto">
              <a:xfrm>
                <a:off x="1480" y="3789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AF111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4" name="Line 36"/>
              <p:cNvSpPr>
                <a:spLocks noChangeShapeType="1"/>
              </p:cNvSpPr>
              <p:nvPr userDrawn="1"/>
            </p:nvSpPr>
            <p:spPr bwMode="auto">
              <a:xfrm>
                <a:off x="2216" y="3789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590F6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5" name="Line 37"/>
              <p:cNvSpPr>
                <a:spLocks noChangeShapeType="1"/>
              </p:cNvSpPr>
              <p:nvPr userDrawn="1"/>
            </p:nvSpPr>
            <p:spPr bwMode="auto">
              <a:xfrm>
                <a:off x="2936" y="3789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0082C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6" name="Line 38"/>
              <p:cNvSpPr>
                <a:spLocks noChangeShapeType="1"/>
              </p:cNvSpPr>
              <p:nvPr userDrawn="1"/>
            </p:nvSpPr>
            <p:spPr bwMode="auto">
              <a:xfrm>
                <a:off x="3664" y="3789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DBA61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7" name="Line 39"/>
              <p:cNvSpPr>
                <a:spLocks noChangeShapeType="1"/>
              </p:cNvSpPr>
              <p:nvPr userDrawn="1"/>
            </p:nvSpPr>
            <p:spPr bwMode="auto">
              <a:xfrm>
                <a:off x="4408" y="3789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91C4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0960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latin typeface="Arial Narrow" pitchFamily="34" charset="0"/>
              </a:defRPr>
            </a:lvl1pPr>
          </a:lstStyle>
          <a:p>
            <a:r>
              <a:rPr lang="de-DE" altLang="en-US" dirty="0" smtClean="0"/>
              <a:t>Slide </a:t>
            </a:r>
            <a:fld id="{49567B6C-8412-473F-BD7B-51C243957BB6}" type="slidenum">
              <a:rPr lang="de-DE" altLang="en-US" smtClean="0"/>
              <a:pPr/>
              <a:t>‹#›</a:t>
            </a:fld>
            <a:endParaRPr lang="de-DE" altLang="en-US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400800"/>
            <a:ext cx="31242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69696"/>
                </a:solidFill>
                <a:latin typeface="Arial Narrow" pitchFamily="34" charset="0"/>
              </a:defRPr>
            </a:lvl1pPr>
          </a:lstStyle>
          <a:p>
            <a:r>
              <a:rPr lang="de-DE" altLang="en-US" dirty="0" smtClean="0"/>
              <a:t>Klas Lindfors</a:t>
            </a:r>
          </a:p>
          <a:p>
            <a:fld id="{CC27F0A2-46BC-4E7C-86E6-0CDB53CAE098}" type="datetime1">
              <a:rPr lang="de-DE" altLang="en-US" smtClean="0"/>
              <a:pPr/>
              <a:t>11.03.2015</a:t>
            </a:fld>
            <a:endParaRPr lang="de-DE" alt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14064" y="6153435"/>
            <a:ext cx="1421365" cy="580454"/>
            <a:chOff x="-878441" y="2255503"/>
            <a:chExt cx="1421365" cy="580454"/>
          </a:xfrm>
        </p:grpSpPr>
        <p:pic>
          <p:nvPicPr>
            <p:cNvPr id="20" name="Grafik 2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78441" y="2255503"/>
              <a:ext cx="394263" cy="532829"/>
            </a:xfrm>
            <a:prstGeom prst="rect">
              <a:avLst/>
            </a:prstGeom>
          </p:spPr>
        </p:pic>
        <p:sp>
          <p:nvSpPr>
            <p:cNvPr id="21" name="Textfeld 27"/>
            <p:cNvSpPr txBox="1"/>
            <p:nvPr userDrawn="1"/>
          </p:nvSpPr>
          <p:spPr>
            <a:xfrm>
              <a:off x="-576511" y="2435847"/>
              <a:ext cx="11194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0" kern="1200">
                  <a:solidFill>
                    <a:schemeClr val="tx1"/>
                  </a:solidFill>
                  <a:latin typeface="Arial" charset="0"/>
                  <a:ea typeface="Batang" pitchFamily="18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0" kern="1200">
                  <a:solidFill>
                    <a:schemeClr val="tx1"/>
                  </a:solidFill>
                  <a:latin typeface="Arial" charset="0"/>
                  <a:ea typeface="Batang" pitchFamily="18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0" kern="1200">
                  <a:solidFill>
                    <a:schemeClr val="tx1"/>
                  </a:solidFill>
                  <a:latin typeface="Arial" charset="0"/>
                  <a:ea typeface="Batang" pitchFamily="18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0" kern="1200">
                  <a:solidFill>
                    <a:schemeClr val="tx1"/>
                  </a:solidFill>
                  <a:latin typeface="Arial" charset="0"/>
                  <a:ea typeface="Batang" pitchFamily="18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0" kern="1200">
                  <a:solidFill>
                    <a:schemeClr val="tx1"/>
                  </a:solidFill>
                  <a:latin typeface="Arial" charset="0"/>
                  <a:ea typeface="Batang" pitchFamily="18" charset="-127"/>
                  <a:cs typeface="+mn-cs"/>
                </a:defRPr>
              </a:lvl5pPr>
              <a:lvl6pPr marL="2286000" algn="l" defTabSz="914400" rtl="0" eaLnBrk="1" latinLnBrk="0" hangingPunct="1">
                <a:defRPr sz="11000" kern="1200">
                  <a:solidFill>
                    <a:schemeClr val="tx1"/>
                  </a:solidFill>
                  <a:latin typeface="Arial" charset="0"/>
                  <a:ea typeface="Batang" pitchFamily="18" charset="-127"/>
                  <a:cs typeface="+mn-cs"/>
                </a:defRPr>
              </a:lvl6pPr>
              <a:lvl7pPr marL="2743200" algn="l" defTabSz="914400" rtl="0" eaLnBrk="1" latinLnBrk="0" hangingPunct="1">
                <a:defRPr sz="11000" kern="1200">
                  <a:solidFill>
                    <a:schemeClr val="tx1"/>
                  </a:solidFill>
                  <a:latin typeface="Arial" charset="0"/>
                  <a:ea typeface="Batang" pitchFamily="18" charset="-127"/>
                  <a:cs typeface="+mn-cs"/>
                </a:defRPr>
              </a:lvl7pPr>
              <a:lvl8pPr marL="3200400" algn="l" defTabSz="914400" rtl="0" eaLnBrk="1" latinLnBrk="0" hangingPunct="1">
                <a:defRPr sz="11000" kern="1200">
                  <a:solidFill>
                    <a:schemeClr val="tx1"/>
                  </a:solidFill>
                  <a:latin typeface="Arial" charset="0"/>
                  <a:ea typeface="Batang" pitchFamily="18" charset="-127"/>
                  <a:cs typeface="+mn-cs"/>
                </a:defRPr>
              </a:lvl8pPr>
              <a:lvl9pPr marL="3657600" algn="l" defTabSz="914400" rtl="0" eaLnBrk="1" latinLnBrk="0" hangingPunct="1">
                <a:defRPr sz="11000" kern="1200">
                  <a:solidFill>
                    <a:schemeClr val="tx1"/>
                  </a:solidFill>
                  <a:latin typeface="Arial" charset="0"/>
                  <a:ea typeface="Batang" pitchFamily="18" charset="-127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ts val="0"/>
                </a:spcAft>
              </a:pPr>
              <a:r>
                <a:rPr lang="de-DE" sz="1000" b="1" dirty="0" smtClean="0">
                  <a:solidFill>
                    <a:schemeClr val="tx1"/>
                  </a:solidFill>
                  <a:latin typeface="Frutiger LT Pro 47 Light Cn" pitchFamily="34" charset="0"/>
                </a:rPr>
                <a:t>Department</a:t>
              </a:r>
              <a:r>
                <a:rPr lang="de-DE" sz="1000" b="1" baseline="0" dirty="0" smtClean="0">
                  <a:solidFill>
                    <a:schemeClr val="tx1"/>
                  </a:solidFill>
                  <a:latin typeface="Frutiger LT Pro 47 Light Cn" pitchFamily="34" charset="0"/>
                </a:rPr>
                <a:t> </a:t>
              </a:r>
            </a:p>
            <a:p>
              <a:pPr algn="l">
                <a:lnSpc>
                  <a:spcPct val="100000"/>
                </a:lnSpc>
                <a:spcAft>
                  <a:spcPts val="0"/>
                </a:spcAft>
              </a:pPr>
              <a:r>
                <a:rPr lang="de-DE" sz="1000" b="1" baseline="0" dirty="0" err="1" smtClean="0">
                  <a:solidFill>
                    <a:srgbClr val="808080"/>
                  </a:solidFill>
                  <a:latin typeface="Frutiger LT Pro 47 Light Cn" pitchFamily="34" charset="0"/>
                </a:rPr>
                <a:t>of</a:t>
              </a:r>
              <a:r>
                <a:rPr lang="de-DE" sz="1000" b="1" baseline="0" dirty="0" smtClean="0">
                  <a:solidFill>
                    <a:srgbClr val="808080"/>
                  </a:solidFill>
                  <a:latin typeface="Frutiger LT Pro 47 Light Cn" pitchFamily="34" charset="0"/>
                </a:rPr>
                <a:t> Chemistry</a:t>
              </a:r>
              <a:endParaRPr lang="de-DE" sz="1000" b="1" dirty="0">
                <a:solidFill>
                  <a:srgbClr val="808080"/>
                </a:solidFill>
                <a:latin typeface="Frutiger LT Pro 47 Light Cn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A657D"/>
                </a:solidFill>
              </a:defRPr>
            </a:lvl1pPr>
          </a:lstStyle>
          <a:p>
            <a:r>
              <a:rPr lang="de-DE" altLang="en-US" dirty="0"/>
              <a:t>Universit</a:t>
            </a:r>
            <a:r>
              <a:rPr lang="de-DE" altLang="en-US" dirty="0">
                <a:latin typeface="+mn-lt"/>
              </a:rPr>
              <a:t>ä</a:t>
            </a:r>
            <a:r>
              <a:rPr lang="de-DE" altLang="en-US" dirty="0"/>
              <a:t>t zu </a:t>
            </a:r>
            <a:r>
              <a:rPr lang="de-DE" altLang="en-US" dirty="0" smtClean="0"/>
              <a:t>K</a:t>
            </a:r>
            <a:r>
              <a:rPr lang="de-DE" altLang="en-US" dirty="0" smtClean="0">
                <a:latin typeface="+mn-lt"/>
              </a:rPr>
              <a:t>ö</a:t>
            </a:r>
            <a:r>
              <a:rPr lang="de-DE" altLang="en-US" dirty="0" smtClean="0"/>
              <a:t>ln</a:t>
            </a:r>
            <a:endParaRPr lang="de-DE" altLang="en-US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0960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latin typeface="Arial Narrow" pitchFamily="34" charset="0"/>
              </a:defRPr>
            </a:lvl1pPr>
          </a:lstStyle>
          <a:p>
            <a:r>
              <a:rPr lang="de-DE" altLang="en-US" dirty="0" smtClean="0"/>
              <a:t>Slide </a:t>
            </a:r>
            <a:fld id="{49567B6C-8412-473F-BD7B-51C243957BB6}" type="slidenum">
              <a:rPr lang="de-DE" altLang="en-US" smtClean="0"/>
              <a:pPr/>
              <a:t>‹#›</a:t>
            </a:fld>
            <a:endParaRPr lang="de-DE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400800"/>
            <a:ext cx="31242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69696"/>
                </a:solidFill>
                <a:latin typeface="Arial Narrow" pitchFamily="34" charset="0"/>
              </a:defRPr>
            </a:lvl1pPr>
          </a:lstStyle>
          <a:p>
            <a:r>
              <a:rPr lang="de-DE" altLang="en-US" dirty="0" smtClean="0"/>
              <a:t>Klas Lindfors</a:t>
            </a:r>
          </a:p>
          <a:p>
            <a:fld id="{CC27F0A2-46BC-4E7C-86E6-0CDB53CAE098}" type="datetime1">
              <a:rPr lang="de-DE" altLang="en-US" smtClean="0"/>
              <a:pPr/>
              <a:t>11.03.2015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84620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A657D"/>
                </a:solidFill>
              </a:defRPr>
            </a:lvl1pPr>
          </a:lstStyle>
          <a:p>
            <a:r>
              <a:rPr lang="de-DE" altLang="en-US" dirty="0"/>
              <a:t>Universit</a:t>
            </a:r>
            <a:r>
              <a:rPr lang="de-DE" altLang="en-US" dirty="0">
                <a:latin typeface="+mn-lt"/>
              </a:rPr>
              <a:t>ä</a:t>
            </a:r>
            <a:r>
              <a:rPr lang="de-DE" altLang="en-US" dirty="0"/>
              <a:t>t zu </a:t>
            </a:r>
            <a:r>
              <a:rPr lang="de-DE" altLang="en-US" dirty="0" smtClean="0"/>
              <a:t>K</a:t>
            </a:r>
            <a:r>
              <a:rPr lang="de-DE" altLang="en-US" dirty="0" smtClean="0">
                <a:latin typeface="+mn-lt"/>
              </a:rPr>
              <a:t>ö</a:t>
            </a:r>
            <a:r>
              <a:rPr lang="de-DE" altLang="en-US" dirty="0" smtClean="0"/>
              <a:t>ln</a:t>
            </a:r>
            <a:endParaRPr lang="de-DE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0960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latin typeface="Arial Narrow" pitchFamily="34" charset="0"/>
              </a:defRPr>
            </a:lvl1pPr>
          </a:lstStyle>
          <a:p>
            <a:r>
              <a:rPr lang="de-DE" altLang="en-US" dirty="0" smtClean="0"/>
              <a:t>Slide </a:t>
            </a:r>
            <a:fld id="{49567B6C-8412-473F-BD7B-51C243957BB6}" type="slidenum">
              <a:rPr lang="de-DE" altLang="en-US" smtClean="0"/>
              <a:pPr/>
              <a:t>‹#›</a:t>
            </a:fld>
            <a:endParaRPr lang="de-DE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400800"/>
            <a:ext cx="31242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69696"/>
                </a:solidFill>
                <a:latin typeface="Arial Narrow" pitchFamily="34" charset="0"/>
              </a:defRPr>
            </a:lvl1pPr>
          </a:lstStyle>
          <a:p>
            <a:r>
              <a:rPr lang="de-DE" altLang="en-US" dirty="0" smtClean="0"/>
              <a:t>Klas Lindfors</a:t>
            </a:r>
          </a:p>
          <a:p>
            <a:fld id="{CC27F0A2-46BC-4E7C-86E6-0CDB53CAE098}" type="datetime1">
              <a:rPr lang="de-DE" altLang="en-US" smtClean="0"/>
              <a:pPr/>
              <a:t>11.03.2015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78320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A657D"/>
                </a:solidFill>
              </a:defRPr>
            </a:lvl1pPr>
          </a:lstStyle>
          <a:p>
            <a:r>
              <a:rPr lang="de-DE" altLang="en-US" dirty="0"/>
              <a:t>Universit</a:t>
            </a:r>
            <a:r>
              <a:rPr lang="de-DE" altLang="en-US" dirty="0">
                <a:latin typeface="+mn-lt"/>
              </a:rPr>
              <a:t>ä</a:t>
            </a:r>
            <a:r>
              <a:rPr lang="de-DE" altLang="en-US" dirty="0"/>
              <a:t>t zu </a:t>
            </a:r>
            <a:r>
              <a:rPr lang="de-DE" altLang="en-US" dirty="0" smtClean="0"/>
              <a:t>K</a:t>
            </a:r>
            <a:r>
              <a:rPr lang="de-DE" altLang="en-US" dirty="0" smtClean="0">
                <a:latin typeface="+mn-lt"/>
              </a:rPr>
              <a:t>ö</a:t>
            </a:r>
            <a:r>
              <a:rPr lang="de-DE" altLang="en-US" dirty="0" smtClean="0"/>
              <a:t>ln</a:t>
            </a:r>
            <a:endParaRPr lang="de-DE" altLang="en-US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0960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latin typeface="Arial Narrow" pitchFamily="34" charset="0"/>
              </a:defRPr>
            </a:lvl1pPr>
          </a:lstStyle>
          <a:p>
            <a:r>
              <a:rPr lang="de-DE" altLang="en-US" dirty="0" smtClean="0"/>
              <a:t>Slide </a:t>
            </a:r>
            <a:fld id="{49567B6C-8412-473F-BD7B-51C243957BB6}" type="slidenum">
              <a:rPr lang="de-DE" altLang="en-US" smtClean="0"/>
              <a:pPr/>
              <a:t>‹#›</a:t>
            </a:fld>
            <a:endParaRPr lang="de-DE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447800" y="6400800"/>
            <a:ext cx="31242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69696"/>
                </a:solidFill>
                <a:latin typeface="Arial Narrow" pitchFamily="34" charset="0"/>
              </a:defRPr>
            </a:lvl1pPr>
          </a:lstStyle>
          <a:p>
            <a:r>
              <a:rPr lang="de-DE" altLang="en-US" dirty="0" smtClean="0"/>
              <a:t>Klas Lindfors</a:t>
            </a:r>
          </a:p>
          <a:p>
            <a:fld id="{CC27F0A2-46BC-4E7C-86E6-0CDB53CAE098}" type="datetime1">
              <a:rPr lang="de-DE" altLang="en-US" smtClean="0"/>
              <a:pPr/>
              <a:t>11.03.2015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74273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A657D"/>
                </a:solidFill>
              </a:defRPr>
            </a:lvl1pPr>
          </a:lstStyle>
          <a:p>
            <a:r>
              <a:rPr lang="de-DE" altLang="en-US" dirty="0"/>
              <a:t>Universit</a:t>
            </a:r>
            <a:r>
              <a:rPr lang="de-DE" altLang="en-US" dirty="0">
                <a:latin typeface="+mn-lt"/>
              </a:rPr>
              <a:t>ä</a:t>
            </a:r>
            <a:r>
              <a:rPr lang="de-DE" altLang="en-US" dirty="0"/>
              <a:t>t zu </a:t>
            </a:r>
            <a:r>
              <a:rPr lang="de-DE" altLang="en-US" dirty="0" smtClean="0"/>
              <a:t>K</a:t>
            </a:r>
            <a:r>
              <a:rPr lang="de-DE" altLang="en-US" dirty="0" smtClean="0">
                <a:latin typeface="+mn-lt"/>
              </a:rPr>
              <a:t>ö</a:t>
            </a:r>
            <a:r>
              <a:rPr lang="de-DE" altLang="en-US" dirty="0" smtClean="0"/>
              <a:t>ln</a:t>
            </a:r>
            <a:endParaRPr lang="de-DE" alt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05800" y="60960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latin typeface="Arial Narrow" pitchFamily="34" charset="0"/>
              </a:defRPr>
            </a:lvl1pPr>
          </a:lstStyle>
          <a:p>
            <a:r>
              <a:rPr lang="de-DE" altLang="en-US" dirty="0" smtClean="0"/>
              <a:t>Slide </a:t>
            </a:r>
            <a:fld id="{49567B6C-8412-473F-BD7B-51C243957BB6}" type="slidenum">
              <a:rPr lang="de-DE" altLang="en-US" smtClean="0"/>
              <a:pPr/>
              <a:t>‹#›</a:t>
            </a:fld>
            <a:endParaRPr lang="de-DE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1447800" y="6400800"/>
            <a:ext cx="31242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69696"/>
                </a:solidFill>
                <a:latin typeface="Arial Narrow" pitchFamily="34" charset="0"/>
              </a:defRPr>
            </a:lvl1pPr>
          </a:lstStyle>
          <a:p>
            <a:r>
              <a:rPr lang="de-DE" altLang="en-US" dirty="0" smtClean="0"/>
              <a:t>Klas Lindfors</a:t>
            </a:r>
          </a:p>
          <a:p>
            <a:fld id="{CC27F0A2-46BC-4E7C-86E6-0CDB53CAE098}" type="datetime1">
              <a:rPr lang="de-DE" altLang="en-US" smtClean="0"/>
              <a:pPr/>
              <a:t>11.03.2015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22473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A657D"/>
                </a:solidFill>
              </a:defRPr>
            </a:lvl1pPr>
          </a:lstStyle>
          <a:p>
            <a:r>
              <a:rPr lang="de-DE" altLang="en-US" dirty="0"/>
              <a:t>Universit</a:t>
            </a:r>
            <a:r>
              <a:rPr lang="de-DE" altLang="en-US" dirty="0">
                <a:latin typeface="+mn-lt"/>
              </a:rPr>
              <a:t>ä</a:t>
            </a:r>
            <a:r>
              <a:rPr lang="de-DE" altLang="en-US" dirty="0"/>
              <a:t>t zu </a:t>
            </a:r>
            <a:r>
              <a:rPr lang="de-DE" altLang="en-US" dirty="0" smtClean="0"/>
              <a:t>K</a:t>
            </a:r>
            <a:r>
              <a:rPr lang="de-DE" altLang="en-US" dirty="0" smtClean="0">
                <a:latin typeface="+mn-lt"/>
              </a:rPr>
              <a:t>ö</a:t>
            </a:r>
            <a:r>
              <a:rPr lang="de-DE" altLang="en-US" dirty="0" smtClean="0"/>
              <a:t>ln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0960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latin typeface="Arial Narrow" pitchFamily="34" charset="0"/>
              </a:defRPr>
            </a:lvl1pPr>
          </a:lstStyle>
          <a:p>
            <a:r>
              <a:rPr lang="de-DE" altLang="en-US" dirty="0" smtClean="0"/>
              <a:t>Slide </a:t>
            </a:r>
            <a:fld id="{49567B6C-8412-473F-BD7B-51C243957BB6}" type="slidenum">
              <a:rPr lang="de-DE" altLang="en-US" smtClean="0"/>
              <a:pPr/>
              <a:t>‹#›</a:t>
            </a:fld>
            <a:endParaRPr lang="de-DE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400800"/>
            <a:ext cx="31242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69696"/>
                </a:solidFill>
                <a:latin typeface="Arial Narrow" pitchFamily="34" charset="0"/>
              </a:defRPr>
            </a:lvl1pPr>
          </a:lstStyle>
          <a:p>
            <a:r>
              <a:rPr lang="de-DE" altLang="en-US" dirty="0" smtClean="0"/>
              <a:t>Klas Lindfors</a:t>
            </a:r>
          </a:p>
          <a:p>
            <a:fld id="{CC27F0A2-46BC-4E7C-86E6-0CDB53CAE098}" type="datetime1">
              <a:rPr lang="de-DE" altLang="en-US" smtClean="0"/>
              <a:pPr/>
              <a:t>11.03.2015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29789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  <a:br>
              <a:rPr lang="de-DE" altLang="en-US" smtClean="0"/>
            </a:br>
            <a:endParaRPr lang="de-DE" altLang="en-US" smtClean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400800"/>
            <a:ext cx="31242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69696"/>
                </a:solidFill>
                <a:latin typeface="Arial Narrow" pitchFamily="34" charset="0"/>
              </a:defRPr>
            </a:lvl1pPr>
          </a:lstStyle>
          <a:p>
            <a:r>
              <a:rPr lang="de-DE" altLang="en-US" dirty="0" smtClean="0"/>
              <a:t>Klas Lindfors</a:t>
            </a:r>
          </a:p>
          <a:p>
            <a:fld id="{CC27F0A2-46BC-4E7C-86E6-0CDB53CAE098}" type="datetime1">
              <a:rPr lang="de-DE" altLang="en-US" smtClean="0"/>
              <a:pPr/>
              <a:t>11.03.2015</a:t>
            </a:fld>
            <a:endParaRPr lang="de-DE" altLang="en-US" dirty="0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324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969696"/>
                </a:solidFill>
                <a:latin typeface="Arial Narrow" pitchFamily="34" charset="0"/>
              </a:defRPr>
            </a:lvl1pPr>
          </a:lstStyle>
          <a:p>
            <a:r>
              <a:rPr lang="de-DE" altLang="en-US" dirty="0">
                <a:solidFill>
                  <a:srgbClr val="4A657D"/>
                </a:solidFill>
              </a:rPr>
              <a:t>Universit</a:t>
            </a:r>
            <a:r>
              <a:rPr lang="de-DE" altLang="en-US" dirty="0">
                <a:solidFill>
                  <a:srgbClr val="4A657D"/>
                </a:solidFill>
                <a:latin typeface="+mn-lt"/>
              </a:rPr>
              <a:t>ä</a:t>
            </a:r>
            <a:r>
              <a:rPr lang="de-DE" altLang="en-US" dirty="0">
                <a:solidFill>
                  <a:srgbClr val="4A657D"/>
                </a:solidFill>
              </a:rPr>
              <a:t>t zu </a:t>
            </a:r>
            <a:r>
              <a:rPr lang="de-DE" altLang="en-US" dirty="0" smtClean="0">
                <a:solidFill>
                  <a:srgbClr val="4A657D"/>
                </a:solidFill>
              </a:rPr>
              <a:t>K</a:t>
            </a:r>
            <a:r>
              <a:rPr lang="de-DE" altLang="en-US" dirty="0" smtClean="0">
                <a:solidFill>
                  <a:srgbClr val="4A657D"/>
                </a:solidFill>
                <a:latin typeface="+mn-lt"/>
              </a:rPr>
              <a:t>ö</a:t>
            </a:r>
            <a:r>
              <a:rPr lang="de-DE" altLang="en-US" dirty="0" smtClean="0">
                <a:solidFill>
                  <a:srgbClr val="4A657D"/>
                </a:solidFill>
              </a:rPr>
              <a:t>ln</a:t>
            </a:r>
            <a:endParaRPr lang="de-DE" altLang="en-US" dirty="0">
              <a:solidFill>
                <a:srgbClr val="4A657D"/>
              </a:solidFill>
            </a:endParaRP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0960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latin typeface="Arial Narrow" pitchFamily="34" charset="0"/>
              </a:defRPr>
            </a:lvl1pPr>
          </a:lstStyle>
          <a:p>
            <a:r>
              <a:rPr lang="de-DE" altLang="en-US" dirty="0" smtClean="0"/>
              <a:t>Slide </a:t>
            </a:r>
            <a:fld id="{49567B6C-8412-473F-BD7B-51C243957BB6}" type="slidenum">
              <a:rPr lang="de-DE" altLang="en-US" smtClean="0"/>
              <a:pPr/>
              <a:t>‹#›</a:t>
            </a:fld>
            <a:endParaRPr lang="de-DE" altLang="en-US" dirty="0"/>
          </a:p>
        </p:txBody>
      </p:sp>
      <p:grpSp>
        <p:nvGrpSpPr>
          <p:cNvPr id="77853" name="Group 29"/>
          <p:cNvGrpSpPr>
            <a:grpSpLocks/>
          </p:cNvGrpSpPr>
          <p:nvPr/>
        </p:nvGrpSpPr>
        <p:grpSpPr bwMode="auto">
          <a:xfrm>
            <a:off x="14288" y="6019800"/>
            <a:ext cx="8215312" cy="762000"/>
            <a:chOff x="9" y="3792"/>
            <a:chExt cx="5175" cy="480"/>
          </a:xfrm>
        </p:grpSpPr>
        <p:pic>
          <p:nvPicPr>
            <p:cNvPr id="77833" name="Picture 9" descr="D:\Sonstige_Daten\Grafik\ppt_UzK_Logo-blau-kleine-Datei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88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7852" name="Group 28"/>
            <p:cNvGrpSpPr>
              <a:grpSpLocks/>
            </p:cNvGrpSpPr>
            <p:nvPr userDrawn="1"/>
          </p:nvGrpSpPr>
          <p:grpSpPr bwMode="auto">
            <a:xfrm>
              <a:off x="9" y="3792"/>
              <a:ext cx="5147" cy="0"/>
              <a:chOff x="9" y="3792"/>
              <a:chExt cx="5147" cy="0"/>
            </a:xfrm>
          </p:grpSpPr>
          <p:sp>
            <p:nvSpPr>
              <p:cNvPr id="77835" name="Line 11"/>
              <p:cNvSpPr>
                <a:spLocks noChangeShapeType="1"/>
              </p:cNvSpPr>
              <p:nvPr/>
            </p:nvSpPr>
            <p:spPr bwMode="auto">
              <a:xfrm>
                <a:off x="9" y="3792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83AF2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6" name="Line 12"/>
              <p:cNvSpPr>
                <a:spLocks noChangeShapeType="1"/>
              </p:cNvSpPr>
              <p:nvPr/>
            </p:nvSpPr>
            <p:spPr bwMode="auto">
              <a:xfrm>
                <a:off x="752" y="3792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7D321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7" name="Line 13"/>
              <p:cNvSpPr>
                <a:spLocks noChangeShapeType="1"/>
              </p:cNvSpPr>
              <p:nvPr/>
            </p:nvSpPr>
            <p:spPr bwMode="auto">
              <a:xfrm>
                <a:off x="1480" y="3792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AF111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8" name="Line 14"/>
              <p:cNvSpPr>
                <a:spLocks noChangeShapeType="1"/>
              </p:cNvSpPr>
              <p:nvPr/>
            </p:nvSpPr>
            <p:spPr bwMode="auto">
              <a:xfrm>
                <a:off x="2216" y="3792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590F6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9" name="Line 15"/>
              <p:cNvSpPr>
                <a:spLocks noChangeShapeType="1"/>
              </p:cNvSpPr>
              <p:nvPr/>
            </p:nvSpPr>
            <p:spPr bwMode="auto">
              <a:xfrm>
                <a:off x="2936" y="3792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0082C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0" name="Line 16"/>
              <p:cNvSpPr>
                <a:spLocks noChangeShapeType="1"/>
              </p:cNvSpPr>
              <p:nvPr/>
            </p:nvSpPr>
            <p:spPr bwMode="auto">
              <a:xfrm>
                <a:off x="3664" y="3792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DBA61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1" name="Line 17"/>
              <p:cNvSpPr>
                <a:spLocks noChangeShapeType="1"/>
              </p:cNvSpPr>
              <p:nvPr/>
            </p:nvSpPr>
            <p:spPr bwMode="auto">
              <a:xfrm>
                <a:off x="4408" y="3792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91C4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 userDrawn="1"/>
        </p:nvGrpSpPr>
        <p:grpSpPr>
          <a:xfrm>
            <a:off x="214064" y="6153435"/>
            <a:ext cx="1421365" cy="580454"/>
            <a:chOff x="-878441" y="2255503"/>
            <a:chExt cx="1421365" cy="580454"/>
          </a:xfrm>
        </p:grpSpPr>
        <p:pic>
          <p:nvPicPr>
            <p:cNvPr id="18" name="Grafik 2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78441" y="2255503"/>
              <a:ext cx="394263" cy="532829"/>
            </a:xfrm>
            <a:prstGeom prst="rect">
              <a:avLst/>
            </a:prstGeom>
          </p:spPr>
        </p:pic>
        <p:sp>
          <p:nvSpPr>
            <p:cNvPr id="19" name="Textfeld 27"/>
            <p:cNvSpPr txBox="1"/>
            <p:nvPr userDrawn="1"/>
          </p:nvSpPr>
          <p:spPr>
            <a:xfrm>
              <a:off x="-576511" y="2435847"/>
              <a:ext cx="11194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0" kern="1200">
                  <a:solidFill>
                    <a:schemeClr val="tx1"/>
                  </a:solidFill>
                  <a:latin typeface="Arial" charset="0"/>
                  <a:ea typeface="Batang" pitchFamily="18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0" kern="1200">
                  <a:solidFill>
                    <a:schemeClr val="tx1"/>
                  </a:solidFill>
                  <a:latin typeface="Arial" charset="0"/>
                  <a:ea typeface="Batang" pitchFamily="18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0" kern="1200">
                  <a:solidFill>
                    <a:schemeClr val="tx1"/>
                  </a:solidFill>
                  <a:latin typeface="Arial" charset="0"/>
                  <a:ea typeface="Batang" pitchFamily="18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0" kern="1200">
                  <a:solidFill>
                    <a:schemeClr val="tx1"/>
                  </a:solidFill>
                  <a:latin typeface="Arial" charset="0"/>
                  <a:ea typeface="Batang" pitchFamily="18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0" kern="1200">
                  <a:solidFill>
                    <a:schemeClr val="tx1"/>
                  </a:solidFill>
                  <a:latin typeface="Arial" charset="0"/>
                  <a:ea typeface="Batang" pitchFamily="18" charset="-127"/>
                  <a:cs typeface="+mn-cs"/>
                </a:defRPr>
              </a:lvl5pPr>
              <a:lvl6pPr marL="2286000" algn="l" defTabSz="914400" rtl="0" eaLnBrk="1" latinLnBrk="0" hangingPunct="1">
                <a:defRPr sz="11000" kern="1200">
                  <a:solidFill>
                    <a:schemeClr val="tx1"/>
                  </a:solidFill>
                  <a:latin typeface="Arial" charset="0"/>
                  <a:ea typeface="Batang" pitchFamily="18" charset="-127"/>
                  <a:cs typeface="+mn-cs"/>
                </a:defRPr>
              </a:lvl6pPr>
              <a:lvl7pPr marL="2743200" algn="l" defTabSz="914400" rtl="0" eaLnBrk="1" latinLnBrk="0" hangingPunct="1">
                <a:defRPr sz="11000" kern="1200">
                  <a:solidFill>
                    <a:schemeClr val="tx1"/>
                  </a:solidFill>
                  <a:latin typeface="Arial" charset="0"/>
                  <a:ea typeface="Batang" pitchFamily="18" charset="-127"/>
                  <a:cs typeface="+mn-cs"/>
                </a:defRPr>
              </a:lvl7pPr>
              <a:lvl8pPr marL="3200400" algn="l" defTabSz="914400" rtl="0" eaLnBrk="1" latinLnBrk="0" hangingPunct="1">
                <a:defRPr sz="11000" kern="1200">
                  <a:solidFill>
                    <a:schemeClr val="tx1"/>
                  </a:solidFill>
                  <a:latin typeface="Arial" charset="0"/>
                  <a:ea typeface="Batang" pitchFamily="18" charset="-127"/>
                  <a:cs typeface="+mn-cs"/>
                </a:defRPr>
              </a:lvl8pPr>
              <a:lvl9pPr marL="3657600" algn="l" defTabSz="914400" rtl="0" eaLnBrk="1" latinLnBrk="0" hangingPunct="1">
                <a:defRPr sz="11000" kern="1200">
                  <a:solidFill>
                    <a:schemeClr val="tx1"/>
                  </a:solidFill>
                  <a:latin typeface="Arial" charset="0"/>
                  <a:ea typeface="Batang" pitchFamily="18" charset="-127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ts val="0"/>
                </a:spcAft>
              </a:pPr>
              <a:r>
                <a:rPr lang="de-DE" sz="1000" b="1" dirty="0" smtClean="0">
                  <a:solidFill>
                    <a:schemeClr val="tx1"/>
                  </a:solidFill>
                  <a:latin typeface="Frutiger LT Pro 47 Light Cn" pitchFamily="34" charset="0"/>
                </a:rPr>
                <a:t>Department</a:t>
              </a:r>
              <a:r>
                <a:rPr lang="de-DE" sz="1000" b="1" baseline="0" dirty="0" smtClean="0">
                  <a:solidFill>
                    <a:schemeClr val="tx1"/>
                  </a:solidFill>
                  <a:latin typeface="Frutiger LT Pro 47 Light Cn" pitchFamily="34" charset="0"/>
                </a:rPr>
                <a:t> </a:t>
              </a:r>
            </a:p>
            <a:p>
              <a:pPr algn="l">
                <a:lnSpc>
                  <a:spcPct val="100000"/>
                </a:lnSpc>
                <a:spcAft>
                  <a:spcPts val="0"/>
                </a:spcAft>
              </a:pPr>
              <a:r>
                <a:rPr lang="de-DE" sz="1000" b="1" baseline="0" dirty="0" err="1" smtClean="0">
                  <a:solidFill>
                    <a:srgbClr val="808080"/>
                  </a:solidFill>
                  <a:latin typeface="Frutiger LT Pro 47 Light Cn" pitchFamily="34" charset="0"/>
                </a:rPr>
                <a:t>of</a:t>
              </a:r>
              <a:r>
                <a:rPr lang="de-DE" sz="1000" b="1" baseline="0" dirty="0" smtClean="0">
                  <a:solidFill>
                    <a:srgbClr val="808080"/>
                  </a:solidFill>
                  <a:latin typeface="Frutiger LT Pro 47 Light Cn" pitchFamily="34" charset="0"/>
                </a:rPr>
                <a:t> Chemistry</a:t>
              </a:r>
              <a:endParaRPr lang="de-DE" sz="1000" b="1" dirty="0">
                <a:solidFill>
                  <a:srgbClr val="808080"/>
                </a:solidFill>
                <a:latin typeface="Frutiger LT Pro 47 Light Cn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pitchFamily="18" charset="-127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pitchFamily="18" charset="-127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pitchFamily="18" charset="-127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pitchFamily="18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pitchFamily="18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pitchFamily="18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pitchFamily="18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pitchFamily="18" charset="-127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>
          <a:solidFill>
            <a:srgbClr val="2B58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2B586C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400" b="1">
          <a:solidFill>
            <a:srgbClr val="2B586C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›"/>
        <a:defRPr sz="2000" b="1">
          <a:solidFill>
            <a:srgbClr val="2B586C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2B586C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2B586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2B586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2B586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2B586C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110.png"/><Relationship Id="rId4" Type="http://schemas.openxmlformats.org/officeDocument/2006/relationships/image" Target="../media/image10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tags" Target="../tags/tag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56.png"/><Relationship Id="rId7" Type="http://schemas.openxmlformats.org/officeDocument/2006/relationships/image" Target="../media/image4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1.png"/><Relationship Id="rId11" Type="http://schemas.openxmlformats.org/officeDocument/2006/relationships/image" Target="../media/image450.png"/><Relationship Id="rId5" Type="http://schemas.openxmlformats.org/officeDocument/2006/relationships/image" Target="../media/image60.png"/><Relationship Id="rId10" Type="http://schemas.openxmlformats.org/officeDocument/2006/relationships/image" Target="../media/image440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en-US" smtClean="0"/>
              <a:t>Universit</a:t>
            </a:r>
            <a:r>
              <a:rPr lang="de-DE" altLang="en-US" smtClean="0">
                <a:latin typeface="+mn-lt"/>
              </a:rPr>
              <a:t>ä</a:t>
            </a:r>
            <a:r>
              <a:rPr lang="de-DE" altLang="en-US" smtClean="0"/>
              <a:t>t zu K</a:t>
            </a:r>
            <a:r>
              <a:rPr lang="de-DE" altLang="en-US" smtClean="0">
                <a:latin typeface="+mn-lt"/>
              </a:rPr>
              <a:t>ö</a:t>
            </a:r>
            <a:r>
              <a:rPr lang="de-DE" altLang="en-US" smtClean="0"/>
              <a:t>ln</a:t>
            </a:r>
            <a:endParaRPr lang="de-DE" alt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042" y="442686"/>
            <a:ext cx="7913914" cy="1843314"/>
          </a:xfrm>
        </p:spPr>
        <p:txBody>
          <a:bodyPr/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Microcavity</a:t>
            </a:r>
            <a:r>
              <a:rPr lang="en-US" dirty="0"/>
              <a:t> </a:t>
            </a:r>
            <a:r>
              <a:rPr lang="en-US" dirty="0" err="1"/>
              <a:t>plexcitons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Far–field coupling of </a:t>
            </a:r>
            <a:r>
              <a:rPr lang="en-US" dirty="0" err="1"/>
              <a:t>plasmons</a:t>
            </a:r>
            <a:r>
              <a:rPr lang="en-US" dirty="0"/>
              <a:t> and </a:t>
            </a:r>
            <a:r>
              <a:rPr lang="en-US" dirty="0" err="1"/>
              <a:t>excitons</a:t>
            </a:r>
            <a:endParaRPr lang="en-US" dirty="0"/>
          </a:p>
        </p:txBody>
      </p:sp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682171" y="2636200"/>
            <a:ext cx="7779657" cy="1752600"/>
          </a:xfrm>
        </p:spPr>
        <p:txBody>
          <a:bodyPr/>
          <a:lstStyle/>
          <a:p>
            <a:r>
              <a:rPr lang="en-US" sz="2800" dirty="0"/>
              <a:t>Daniel E. </a:t>
            </a:r>
            <a:r>
              <a:rPr lang="en-US" sz="2800" dirty="0" smtClean="0"/>
              <a:t>Gómez, </a:t>
            </a:r>
            <a:r>
              <a:rPr lang="en-US" sz="2800" dirty="0" err="1" smtClean="0"/>
              <a:t>Xinghui</a:t>
            </a:r>
            <a:r>
              <a:rPr lang="en-US" sz="2800" dirty="0" smtClean="0"/>
              <a:t> Yin, Frank </a:t>
            </a:r>
            <a:r>
              <a:rPr lang="en-US" sz="2800" dirty="0" err="1" smtClean="0"/>
              <a:t>Neubrech</a:t>
            </a:r>
            <a:r>
              <a:rPr lang="en-US" sz="2800" dirty="0" smtClean="0"/>
              <a:t>, Daniel </a:t>
            </a:r>
            <a:r>
              <a:rPr lang="en-US" sz="2800" dirty="0" err="1" smtClean="0"/>
              <a:t>Dregely</a:t>
            </a:r>
            <a:r>
              <a:rPr lang="en-US" sz="2800" dirty="0" smtClean="0"/>
              <a:t>, </a:t>
            </a:r>
            <a:r>
              <a:rPr lang="en-US" sz="2800" u="sng" dirty="0" err="1" smtClean="0"/>
              <a:t>Klas</a:t>
            </a:r>
            <a:r>
              <a:rPr lang="en-US" sz="2800" u="sng" dirty="0" smtClean="0"/>
              <a:t> </a:t>
            </a:r>
            <a:r>
              <a:rPr lang="en-US" sz="2800" u="sng" dirty="0"/>
              <a:t>Lindfors</a:t>
            </a:r>
            <a:r>
              <a:rPr lang="en-US" sz="2800" dirty="0" smtClean="0"/>
              <a:t>, </a:t>
            </a:r>
            <a:r>
              <a:rPr lang="en-US" sz="2800" dirty="0"/>
              <a:t>Timothy J. Davis</a:t>
            </a:r>
            <a:r>
              <a:rPr lang="en-US" sz="2800" dirty="0" smtClean="0"/>
              <a:t>, </a:t>
            </a:r>
            <a:r>
              <a:rPr lang="en-US" sz="2800" dirty="0"/>
              <a:t>and </a:t>
            </a:r>
            <a:r>
              <a:rPr lang="en-US" sz="2800" dirty="0" err="1"/>
              <a:t>Harald</a:t>
            </a:r>
            <a:r>
              <a:rPr lang="en-US" sz="2800" dirty="0"/>
              <a:t> Giessen</a:t>
            </a:r>
            <a:endParaRPr lang="en-US" dirty="0" smtClean="0"/>
          </a:p>
        </p:txBody>
      </p:sp>
      <p:pic>
        <p:nvPicPr>
          <p:cNvPr id="9" name="Picture 11" descr="Uni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94" y="4927687"/>
            <a:ext cx="24003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Z:\conferences\Cologne_2012\Figure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130796" cy="12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SIRO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4807035"/>
            <a:ext cx="8001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95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86"/>
    </mc:Choice>
    <mc:Fallback xmlns="">
      <p:transition spd="slow" advTm="5978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7417558" y="2115403"/>
            <a:ext cx="436729" cy="1195411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Universit</a:t>
            </a:r>
            <a:r>
              <a:rPr lang="de-DE" altLang="en-US" smtClean="0">
                <a:latin typeface="+mn-lt"/>
              </a:rPr>
              <a:t>ä</a:t>
            </a:r>
            <a:r>
              <a:rPr lang="de-DE" altLang="en-US" smtClean="0"/>
              <a:t>t zu K</a:t>
            </a:r>
            <a:r>
              <a:rPr lang="de-DE" altLang="en-US" smtClean="0">
                <a:latin typeface="+mn-lt"/>
              </a:rPr>
              <a:t>ö</a:t>
            </a:r>
            <a:r>
              <a:rPr lang="de-DE" altLang="en-US" smtClean="0"/>
              <a:t>ln</a:t>
            </a:r>
            <a:endParaRPr lang="de-DE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altLang="en-US" smtClean="0"/>
              <a:t>Slide </a:t>
            </a:r>
            <a:fld id="{49567B6C-8412-473F-BD7B-51C243957BB6}" type="slidenum">
              <a:rPr lang="de-DE" altLang="en-US" smtClean="0"/>
              <a:pPr/>
              <a:t>9</a:t>
            </a:fld>
            <a:endParaRPr lang="de-DE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85998" y="3850178"/>
            <a:ext cx="3906224" cy="1647343"/>
            <a:chOff x="885998" y="3850178"/>
            <a:chExt cx="3906224" cy="1647343"/>
          </a:xfrm>
        </p:grpSpPr>
        <p:pic>
          <p:nvPicPr>
            <p:cNvPr id="16" name="Grafik 2" descr="DFG_zweizeilig_blau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0201" y="3881676"/>
              <a:ext cx="808550" cy="3474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 descr="File:BMBF Logo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998" y="3850178"/>
              <a:ext cx="1134556" cy="5852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Z:\conferences\Cologne_131218\Images\academ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106" y="4653879"/>
              <a:ext cx="847621" cy="685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Z:\conferences\Cologne_131218\Images\NEW-Logo-ERC-OUTLI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028" y="4496210"/>
              <a:ext cx="1037460" cy="1001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Z:\conferences\Cologne_131218\Images\zeiss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656" y="4572798"/>
              <a:ext cx="1255566" cy="162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 t="14056" r="22451" b="6450"/>
          <a:stretch/>
        </p:blipFill>
        <p:spPr>
          <a:xfrm>
            <a:off x="982030" y="1447800"/>
            <a:ext cx="1876763" cy="18630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29" y="1617659"/>
            <a:ext cx="2629602" cy="20626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44" y="1541204"/>
            <a:ext cx="2341501" cy="2066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61" y="3936052"/>
            <a:ext cx="2150066" cy="1515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75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24"/>
    </mc:Choice>
    <mc:Fallback xmlns="">
      <p:transition spd="slow" advTm="70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15" y="1001301"/>
            <a:ext cx="3532639" cy="179222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Universit</a:t>
            </a:r>
            <a:r>
              <a:rPr lang="de-DE" altLang="en-US" smtClean="0">
                <a:latin typeface="+mn-lt"/>
              </a:rPr>
              <a:t>ä</a:t>
            </a:r>
            <a:r>
              <a:rPr lang="de-DE" altLang="en-US" smtClean="0"/>
              <a:t>t zu K</a:t>
            </a:r>
            <a:r>
              <a:rPr lang="de-DE" altLang="en-US" smtClean="0">
                <a:latin typeface="+mn-lt"/>
              </a:rPr>
              <a:t>ö</a:t>
            </a:r>
            <a:r>
              <a:rPr lang="de-DE" altLang="en-US" smtClean="0"/>
              <a:t>ln</a:t>
            </a:r>
            <a:endParaRPr lang="de-D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altLang="en-US" smtClean="0"/>
              <a:t>Slide </a:t>
            </a:r>
            <a:fld id="{49567B6C-8412-473F-BD7B-51C243957BB6}" type="slidenum">
              <a:rPr lang="de-DE" altLang="en-US" smtClean="0"/>
              <a:pPr/>
              <a:t>1</a:t>
            </a:fld>
            <a:endParaRPr lang="de-DE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altLang="en-US" smtClean="0"/>
              <a:t>Klas Lindfors</a:t>
            </a:r>
          </a:p>
          <a:p>
            <a:fld id="{CC27F0A2-46BC-4E7C-86E6-0CDB53CAE098}" type="datetime1">
              <a:rPr lang="de-DE" altLang="en-US" smtClean="0"/>
              <a:pPr/>
              <a:t>11.03.2015</a:t>
            </a:fld>
            <a:endParaRPr lang="de-DE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4154715" y="2845632"/>
            <a:ext cx="34689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Phys. Rev. Lett. </a:t>
            </a:r>
            <a:r>
              <a:rPr lang="en-US" sz="1600" b="1" dirty="0" smtClean="0"/>
              <a:t>93</a:t>
            </a:r>
            <a:r>
              <a:rPr lang="en-US" sz="1600" dirty="0" smtClean="0"/>
              <a:t>, 036404 (2004).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82" y="3243942"/>
            <a:ext cx="4553659" cy="22755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54714" y="5557087"/>
            <a:ext cx="34689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Phys. Rev. B </a:t>
            </a:r>
            <a:r>
              <a:rPr lang="en-US" sz="1600" b="1" dirty="0" smtClean="0"/>
              <a:t>71</a:t>
            </a:r>
            <a:r>
              <a:rPr lang="en-US" sz="1600" dirty="0" smtClean="0"/>
              <a:t>, 035424 (2005).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8342"/>
            <a:ext cx="2167132" cy="22067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800" y="5552076"/>
            <a:ext cx="34689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Phys. Rev. Lett. </a:t>
            </a:r>
            <a:r>
              <a:rPr lang="en-US" sz="1600" b="1" dirty="0" smtClean="0"/>
              <a:t>97</a:t>
            </a:r>
            <a:r>
              <a:rPr lang="en-US" sz="1600" dirty="0" smtClean="0"/>
              <a:t>, 266808 (2006).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30409"/>
            <a:ext cx="2929434" cy="1527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85983" y="1808602"/>
                <a:ext cx="11385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983" y="1808602"/>
                <a:ext cx="113851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5348" r="-213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66598" y="1611785"/>
                <a:ext cx="1069332" cy="762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598" y="1611785"/>
                <a:ext cx="1069332" cy="7629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187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972"/>
    </mc:Choice>
    <mc:Fallback xmlns="">
      <p:transition spd="slow" advTm="181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  <p:bldP spid="15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6651057" y="2084772"/>
            <a:ext cx="265623" cy="280354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Universit</a:t>
            </a:r>
            <a:r>
              <a:rPr lang="de-DE" altLang="en-US" smtClean="0">
                <a:latin typeface="+mn-lt"/>
              </a:rPr>
              <a:t>ä</a:t>
            </a:r>
            <a:r>
              <a:rPr lang="de-DE" altLang="en-US" smtClean="0"/>
              <a:t>t zu K</a:t>
            </a:r>
            <a:r>
              <a:rPr lang="de-DE" altLang="en-US" smtClean="0">
                <a:latin typeface="+mn-lt"/>
              </a:rPr>
              <a:t>ö</a:t>
            </a:r>
            <a:r>
              <a:rPr lang="de-DE" altLang="en-US" smtClean="0"/>
              <a:t>ln</a:t>
            </a:r>
            <a:endParaRPr lang="de-D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altLang="en-US" smtClean="0"/>
              <a:t>Slide </a:t>
            </a:r>
            <a:fld id="{49567B6C-8412-473F-BD7B-51C243957BB6}" type="slidenum">
              <a:rPr lang="de-DE" altLang="en-US" smtClean="0"/>
              <a:pPr/>
              <a:t>2</a:t>
            </a:fld>
            <a:endParaRPr lang="de-DE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altLang="en-US" smtClean="0"/>
              <a:t>Klas Lindfors</a:t>
            </a:r>
          </a:p>
          <a:p>
            <a:fld id="{CC27F0A2-46BC-4E7C-86E6-0CDB53CAE098}" type="datetime1">
              <a:rPr lang="de-DE" altLang="en-US" smtClean="0"/>
              <a:pPr/>
              <a:t>11.03.2015</a:t>
            </a:fld>
            <a:endParaRPr lang="de-DE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6598" y="1611785"/>
                <a:ext cx="1069332" cy="762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598" y="1611785"/>
                <a:ext cx="1069332" cy="7629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85983" y="1808602"/>
                <a:ext cx="11385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983" y="1808602"/>
                <a:ext cx="113851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348" r="-213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30409"/>
            <a:ext cx="2929434" cy="1527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1" t="36703" r="32093" b="24459"/>
          <a:stretch/>
        </p:blipFill>
        <p:spPr>
          <a:xfrm>
            <a:off x="434713" y="3897448"/>
            <a:ext cx="1813811" cy="12591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5" t="38090" r="22672" b="22610"/>
          <a:stretch/>
        </p:blipFill>
        <p:spPr>
          <a:xfrm>
            <a:off x="3327816" y="3942418"/>
            <a:ext cx="2263515" cy="12741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t="11736" r="21389" b="6426"/>
          <a:stretch/>
        </p:blipFill>
        <p:spPr>
          <a:xfrm>
            <a:off x="5936104" y="3087980"/>
            <a:ext cx="2668249" cy="2653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9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09"/>
    </mc:Choice>
    <mc:Fallback xmlns="">
      <p:transition spd="slow" advTm="73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6402808" y="4940039"/>
            <a:ext cx="1300115" cy="44208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774239" y="2566736"/>
            <a:ext cx="1097280" cy="36576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931904" y="1772655"/>
            <a:ext cx="1097280" cy="36576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82793" y="2165683"/>
            <a:ext cx="640080" cy="365760"/>
          </a:xfrm>
          <a:prstGeom prst="rect">
            <a:avLst/>
          </a:prstGeom>
          <a:solidFill>
            <a:srgbClr val="91C4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Universit</a:t>
            </a:r>
            <a:r>
              <a:rPr lang="de-DE" altLang="en-US" smtClean="0">
                <a:latin typeface="+mn-lt"/>
              </a:rPr>
              <a:t>ä</a:t>
            </a:r>
            <a:r>
              <a:rPr lang="de-DE" altLang="en-US" smtClean="0"/>
              <a:t>t zu K</a:t>
            </a:r>
            <a:r>
              <a:rPr lang="de-DE" altLang="en-US" smtClean="0">
                <a:latin typeface="+mn-lt"/>
              </a:rPr>
              <a:t>ö</a:t>
            </a:r>
            <a:r>
              <a:rPr lang="de-DE" altLang="en-US" smtClean="0"/>
              <a:t>ln</a:t>
            </a:r>
            <a:endParaRPr lang="de-D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altLang="en-US" smtClean="0"/>
              <a:t>Slide </a:t>
            </a:r>
            <a:fld id="{49567B6C-8412-473F-BD7B-51C243957BB6}" type="slidenum">
              <a:rPr lang="de-DE" altLang="en-US" smtClean="0"/>
              <a:pPr/>
              <a:t>3</a:t>
            </a:fld>
            <a:endParaRPr lang="de-DE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altLang="en-US" smtClean="0"/>
              <a:t>Klas Lindfors</a:t>
            </a:r>
          </a:p>
          <a:p>
            <a:fld id="{CC27F0A2-46BC-4E7C-86E6-0CDB53CAE098}" type="datetime1">
              <a:rPr lang="de-DE" altLang="en-US" smtClean="0"/>
              <a:pPr/>
              <a:t>11.03.2015</a:t>
            </a:fld>
            <a:endParaRPr lang="de-DE" alt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097719" y="1756610"/>
            <a:ext cx="640080" cy="365760"/>
          </a:xfrm>
          <a:prstGeom prst="rect">
            <a:avLst/>
          </a:prstGeom>
          <a:solidFill>
            <a:srgbClr val="91C4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78319" y="1752600"/>
                <a:ext cx="5396990" cy="1192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19" y="1752600"/>
                <a:ext cx="5396990" cy="11928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280789" y="4891920"/>
                <a:ext cx="1544782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789" y="4891920"/>
                <a:ext cx="1544782" cy="490199"/>
              </a:xfrm>
              <a:prstGeom prst="rect">
                <a:avLst/>
              </a:prstGeom>
              <a:blipFill rotWithShape="0">
                <a:blip r:embed="rId5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276814" y="3920377"/>
                <a:ext cx="1548757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14" y="3920377"/>
                <a:ext cx="1548757" cy="490199"/>
              </a:xfrm>
              <a:prstGeom prst="rect">
                <a:avLst/>
              </a:prstGeom>
              <a:blipFill rotWithShape="0">
                <a:blip r:embed="rId6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 t="14056" r="22451" b="6450"/>
          <a:stretch/>
        </p:blipFill>
        <p:spPr>
          <a:xfrm>
            <a:off x="315265" y="1752600"/>
            <a:ext cx="2964444" cy="2942726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 bwMode="auto">
          <a:xfrm>
            <a:off x="394636" y="2213811"/>
            <a:ext cx="539015" cy="1010652"/>
          </a:xfrm>
          <a:custGeom>
            <a:avLst/>
            <a:gdLst>
              <a:gd name="connsiteX0" fmla="*/ 0 w 539015"/>
              <a:gd name="connsiteY0" fmla="*/ 0 h 1010652"/>
              <a:gd name="connsiteX1" fmla="*/ 144379 w 539015"/>
              <a:gd name="connsiteY1" fmla="*/ 490888 h 1010652"/>
              <a:gd name="connsiteX2" fmla="*/ 539015 w 539015"/>
              <a:gd name="connsiteY2" fmla="*/ 1010652 h 10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015" h="1010652">
                <a:moveTo>
                  <a:pt x="0" y="0"/>
                </a:moveTo>
                <a:cubicBezTo>
                  <a:pt x="27271" y="161223"/>
                  <a:pt x="54543" y="322446"/>
                  <a:pt x="144379" y="490888"/>
                </a:cubicBezTo>
                <a:cubicBezTo>
                  <a:pt x="234215" y="659330"/>
                  <a:pt x="437950" y="903170"/>
                  <a:pt x="539015" y="1010652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820202" y="2473693"/>
            <a:ext cx="327259" cy="972151"/>
          </a:xfrm>
          <a:custGeom>
            <a:avLst/>
            <a:gdLst>
              <a:gd name="connsiteX0" fmla="*/ 327259 w 327259"/>
              <a:gd name="connsiteY0" fmla="*/ 0 h 972151"/>
              <a:gd name="connsiteX1" fmla="*/ 269507 w 327259"/>
              <a:gd name="connsiteY1" fmla="*/ 442762 h 972151"/>
              <a:gd name="connsiteX2" fmla="*/ 0 w 327259"/>
              <a:gd name="connsiteY2" fmla="*/ 972151 h 9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259" h="972151">
                <a:moveTo>
                  <a:pt x="327259" y="0"/>
                </a:moveTo>
                <a:cubicBezTo>
                  <a:pt x="325654" y="140368"/>
                  <a:pt x="324050" y="280737"/>
                  <a:pt x="269507" y="442762"/>
                </a:cubicBezTo>
                <a:cubicBezTo>
                  <a:pt x="214964" y="604787"/>
                  <a:pt x="184484" y="705852"/>
                  <a:pt x="0" y="972151"/>
                </a:cubicBezTo>
              </a:path>
            </a:pathLst>
          </a:custGeom>
          <a:noFill/>
          <a:ln w="38100" cap="flat" cmpd="sng" algn="ctr">
            <a:solidFill>
              <a:srgbClr val="91C4EA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89" y="3707236"/>
            <a:ext cx="2048260" cy="1976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257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60"/>
    </mc:Choice>
    <mc:Fallback xmlns="">
      <p:transition spd="slow" advTm="104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  <p:bldP spid="12" grpId="0" animBg="1"/>
      <p:bldP spid="11" grpId="0" animBg="1"/>
      <p:bldP spid="8" grpId="0" animBg="1"/>
      <p:bldP spid="14" grpId="0"/>
      <p:bldP spid="15" grpId="0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Universit</a:t>
            </a:r>
            <a:r>
              <a:rPr lang="de-DE" altLang="en-US" smtClean="0">
                <a:latin typeface="+mn-lt"/>
              </a:rPr>
              <a:t>ä</a:t>
            </a:r>
            <a:r>
              <a:rPr lang="de-DE" altLang="en-US" smtClean="0"/>
              <a:t>t zu K</a:t>
            </a:r>
            <a:r>
              <a:rPr lang="de-DE" altLang="en-US" smtClean="0">
                <a:latin typeface="+mn-lt"/>
              </a:rPr>
              <a:t>ö</a:t>
            </a:r>
            <a:r>
              <a:rPr lang="de-DE" altLang="en-US" smtClean="0"/>
              <a:t>ln</a:t>
            </a:r>
            <a:endParaRPr lang="de-D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altLang="en-US" smtClean="0"/>
              <a:t>Slide </a:t>
            </a:r>
            <a:fld id="{49567B6C-8412-473F-BD7B-51C243957BB6}" type="slidenum">
              <a:rPr lang="de-DE" altLang="en-US" smtClean="0"/>
              <a:pPr/>
              <a:t>4</a:t>
            </a:fld>
            <a:endParaRPr lang="de-DE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altLang="en-US" smtClean="0"/>
              <a:t>Klas Lindfors</a:t>
            </a:r>
          </a:p>
          <a:p>
            <a:fld id="{CC27F0A2-46BC-4E7C-86E6-0CDB53CAE098}" type="datetime1">
              <a:rPr lang="de-DE" altLang="en-US" smtClean="0"/>
              <a:pPr/>
              <a:t>11.03.2015</a:t>
            </a:fld>
            <a:endParaRPr lang="de-DE" alt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3649574" y="852960"/>
            <a:ext cx="735178" cy="24505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 bwMode="auto">
          <a:xfrm>
            <a:off x="5152720" y="318760"/>
            <a:ext cx="735178" cy="24505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 bwMode="auto">
          <a:xfrm>
            <a:off x="3810002" y="586661"/>
            <a:ext cx="428854" cy="245059"/>
          </a:xfrm>
          <a:prstGeom prst="rect">
            <a:avLst/>
          </a:prstGeom>
          <a:solidFill>
            <a:srgbClr val="91C4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 bwMode="auto">
          <a:xfrm>
            <a:off x="4539912" y="312340"/>
            <a:ext cx="428854" cy="245059"/>
          </a:xfrm>
          <a:prstGeom prst="rect">
            <a:avLst/>
          </a:prstGeom>
          <a:solidFill>
            <a:srgbClr val="91C4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49905" y="317954"/>
                <a:ext cx="3607141" cy="795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905" y="317954"/>
                <a:ext cx="3607141" cy="7952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8708" y="2929234"/>
                <a:ext cx="3216714" cy="632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08" y="2929234"/>
                <a:ext cx="3216714" cy="6328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54724" y="2370476"/>
                <a:ext cx="944681" cy="357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24" y="2370476"/>
                <a:ext cx="944681" cy="357534"/>
              </a:xfrm>
              <a:prstGeom prst="rect">
                <a:avLst/>
              </a:prstGeom>
              <a:blipFill rotWithShape="0">
                <a:blip r:embed="rId6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000904" y="2934665"/>
                <a:ext cx="2537105" cy="622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mr>
                              </m:m>
                            </m:e>
                          </m:d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904" y="2934665"/>
                <a:ext cx="2537105" cy="6222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780989" y="2366838"/>
                <a:ext cx="97693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989" y="2366838"/>
                <a:ext cx="976934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48421" y="3763225"/>
                <a:ext cx="2642070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|"/>
                              <m:endChr m:val="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421" y="3763225"/>
                <a:ext cx="2642070" cy="508665"/>
              </a:xfrm>
              <a:prstGeom prst="rect">
                <a:avLst/>
              </a:prstGeom>
              <a:blipFill rotWithShape="0">
                <a:blip r:embed="rId9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50135" y="4439698"/>
                <a:ext cx="3320716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|"/>
                              <m:endChr m:val="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135" y="4439698"/>
                <a:ext cx="3320716" cy="508665"/>
              </a:xfrm>
              <a:prstGeom prst="rect">
                <a:avLst/>
              </a:prstGeom>
              <a:blipFill rotWithShape="0">
                <a:blip r:embed="rId10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497065" y="1541521"/>
                <a:ext cx="1544782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65" y="1541521"/>
                <a:ext cx="1544782" cy="490199"/>
              </a:xfrm>
              <a:prstGeom prst="rect">
                <a:avLst/>
              </a:prstGeom>
              <a:blipFill rotWithShape="0">
                <a:blip r:embed="rId11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52685" y="1541522"/>
                <a:ext cx="1548757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85" y="1541522"/>
                <a:ext cx="1548757" cy="490199"/>
              </a:xfrm>
              <a:prstGeom prst="rect">
                <a:avLst/>
              </a:prstGeom>
              <a:blipFill rotWithShape="0">
                <a:blip r:embed="rId1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12" y="2406517"/>
            <a:ext cx="2048260" cy="19761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02131" y="2829827"/>
            <a:ext cx="3133291" cy="933398"/>
          </a:xfrm>
          <a:prstGeom prst="rect">
            <a:avLst/>
          </a:prstGeom>
          <a:noFill/>
          <a:ln w="28575" cap="flat" cmpd="sng" algn="ctr">
            <a:solidFill>
              <a:srgbClr val="91C4E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081563" y="2915329"/>
            <a:ext cx="2376637" cy="680088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650135" y="5062658"/>
                <a:ext cx="1849160" cy="593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135" y="5062658"/>
                <a:ext cx="1849160" cy="5934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776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19"/>
    </mc:Choice>
    <mc:Fallback xmlns="">
      <p:transition spd="slow" advTm="131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0" grpId="1"/>
      <p:bldP spid="23" grpId="0"/>
      <p:bldP spid="23" grpId="1"/>
      <p:bldP spid="24" grpId="0"/>
      <p:bldP spid="26" grpId="0"/>
      <p:bldP spid="3" grpId="0" animBg="1"/>
      <p:bldP spid="29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28" y="1023925"/>
            <a:ext cx="3048000" cy="2438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28" y="1023925"/>
            <a:ext cx="3048000" cy="2438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28" y="1023925"/>
            <a:ext cx="3048000" cy="243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12" y="1036713"/>
            <a:ext cx="3016032" cy="24128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43" y="1675783"/>
            <a:ext cx="2903776" cy="1108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43" y="2627221"/>
            <a:ext cx="637202" cy="1571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80" y="1229614"/>
            <a:ext cx="4742639" cy="1777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and sample fabrication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Universit</a:t>
            </a:r>
            <a:r>
              <a:rPr lang="de-DE" altLang="en-US" smtClean="0">
                <a:latin typeface="+mn-lt"/>
              </a:rPr>
              <a:t>ä</a:t>
            </a:r>
            <a:r>
              <a:rPr lang="de-DE" altLang="en-US" smtClean="0"/>
              <a:t>t zu K</a:t>
            </a:r>
            <a:r>
              <a:rPr lang="de-DE" altLang="en-US" smtClean="0">
                <a:latin typeface="+mn-lt"/>
              </a:rPr>
              <a:t>ö</a:t>
            </a:r>
            <a:r>
              <a:rPr lang="de-DE" altLang="en-US" smtClean="0"/>
              <a:t>ln</a:t>
            </a:r>
            <a:endParaRPr lang="de-D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altLang="en-US" smtClean="0"/>
              <a:t>Slide </a:t>
            </a:r>
            <a:fld id="{49567B6C-8412-473F-BD7B-51C243957BB6}" type="slidenum">
              <a:rPr lang="de-DE" altLang="en-US" smtClean="0"/>
              <a:pPr/>
              <a:t>5</a:t>
            </a:fld>
            <a:endParaRPr lang="de-DE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altLang="en-US" smtClean="0"/>
              <a:t>Klas Lindfors</a:t>
            </a:r>
          </a:p>
          <a:p>
            <a:fld id="{CC27F0A2-46BC-4E7C-86E6-0CDB53CAE098}" type="datetime1">
              <a:rPr lang="de-DE" altLang="en-US" smtClean="0"/>
              <a:pPr/>
              <a:t>11.03.2015</a:t>
            </a:fld>
            <a:endParaRPr lang="de-DE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22" y="3300770"/>
            <a:ext cx="3275372" cy="25022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4" y="3328129"/>
            <a:ext cx="3213439" cy="2502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851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74"/>
    </mc:Choice>
    <mc:Fallback xmlns="">
      <p:transition spd="slow" advTm="88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39" y="1616830"/>
            <a:ext cx="3971954" cy="315089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39" y="1617782"/>
            <a:ext cx="3971954" cy="31489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2" y="1616107"/>
            <a:ext cx="3973675" cy="315233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77" y="4709376"/>
            <a:ext cx="4386295" cy="117634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77" y="4710567"/>
            <a:ext cx="4386295" cy="1173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Universit</a:t>
            </a:r>
            <a:r>
              <a:rPr lang="de-DE" altLang="en-US" smtClean="0">
                <a:latin typeface="+mn-lt"/>
              </a:rPr>
              <a:t>ä</a:t>
            </a:r>
            <a:r>
              <a:rPr lang="de-DE" altLang="en-US" smtClean="0"/>
              <a:t>t zu K</a:t>
            </a:r>
            <a:r>
              <a:rPr lang="de-DE" altLang="en-US" smtClean="0">
                <a:latin typeface="+mn-lt"/>
              </a:rPr>
              <a:t>ö</a:t>
            </a:r>
            <a:r>
              <a:rPr lang="de-DE" altLang="en-US" smtClean="0"/>
              <a:t>ln</a:t>
            </a:r>
            <a:endParaRPr lang="de-D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altLang="en-US" smtClean="0"/>
              <a:t>Slide </a:t>
            </a:r>
            <a:fld id="{49567B6C-8412-473F-BD7B-51C243957BB6}" type="slidenum">
              <a:rPr lang="de-DE" altLang="en-US" smtClean="0"/>
              <a:pPr/>
              <a:t>6</a:t>
            </a:fld>
            <a:endParaRPr lang="de-DE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altLang="en-US" smtClean="0"/>
              <a:t>Klas Lindfors</a:t>
            </a:r>
          </a:p>
          <a:p>
            <a:fld id="{CC27F0A2-46BC-4E7C-86E6-0CDB53CAE098}" type="datetime1">
              <a:rPr lang="de-DE" altLang="en-US" smtClean="0"/>
              <a:pPr/>
              <a:t>11.03.2015</a:t>
            </a:fld>
            <a:endParaRPr lang="de-DE" alt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2" y="1617770"/>
            <a:ext cx="3973675" cy="314901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77" y="4709376"/>
            <a:ext cx="4386295" cy="11763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77" y="4709376"/>
            <a:ext cx="4386295" cy="11763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77" y="4709376"/>
            <a:ext cx="4386295" cy="11763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77" y="4709376"/>
            <a:ext cx="4386295" cy="117634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39" y="1616830"/>
            <a:ext cx="3971954" cy="315089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39" y="1616830"/>
            <a:ext cx="3971954" cy="31508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79" y="1616107"/>
            <a:ext cx="3973675" cy="315233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39" y="1616830"/>
            <a:ext cx="3971954" cy="315089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2" y="1616107"/>
            <a:ext cx="3973675" cy="315233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2" y="1616107"/>
            <a:ext cx="3973675" cy="315233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2" y="1616107"/>
            <a:ext cx="3973675" cy="315233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2" y="1616107"/>
            <a:ext cx="3973675" cy="3152338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 bwMode="auto">
          <a:xfrm>
            <a:off x="4390845" y="4606506"/>
            <a:ext cx="408034" cy="2846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2303784" y="1461335"/>
            <a:ext cx="408034" cy="2846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727172" y="1475446"/>
            <a:ext cx="408034" cy="2846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252085" y="1255807"/>
                <a:ext cx="1544782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085" y="1255807"/>
                <a:ext cx="1544782" cy="490199"/>
              </a:xfrm>
              <a:prstGeom prst="rect">
                <a:avLst/>
              </a:prstGeom>
              <a:blipFill rotWithShape="0">
                <a:blip r:embed="rId2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566498" y="1255807"/>
                <a:ext cx="1548757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498" y="1255807"/>
                <a:ext cx="1548757" cy="490199"/>
              </a:xfrm>
              <a:prstGeom prst="rect">
                <a:avLst/>
              </a:prstGeom>
              <a:blipFill rotWithShape="0">
                <a:blip r:embed="rId24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458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16"/>
    </mc:Choice>
    <mc:Fallback xmlns="">
      <p:transition spd="slow" advTm="73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24" y="2398550"/>
            <a:ext cx="3794112" cy="2971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37" y="2394057"/>
            <a:ext cx="3800287" cy="2980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1" y="2394057"/>
            <a:ext cx="3790786" cy="2969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1" y="2394057"/>
            <a:ext cx="3790786" cy="2969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Universit</a:t>
            </a:r>
            <a:r>
              <a:rPr lang="de-DE" altLang="en-US" smtClean="0">
                <a:latin typeface="+mn-lt"/>
              </a:rPr>
              <a:t>ä</a:t>
            </a:r>
            <a:r>
              <a:rPr lang="de-DE" altLang="en-US" smtClean="0"/>
              <a:t>t zu K</a:t>
            </a:r>
            <a:r>
              <a:rPr lang="de-DE" altLang="en-US" smtClean="0">
                <a:latin typeface="+mn-lt"/>
              </a:rPr>
              <a:t>ö</a:t>
            </a:r>
            <a:r>
              <a:rPr lang="de-DE" altLang="en-US" smtClean="0"/>
              <a:t>ln</a:t>
            </a:r>
            <a:endParaRPr lang="de-D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altLang="en-US" smtClean="0"/>
              <a:t>Slide </a:t>
            </a:r>
            <a:fld id="{49567B6C-8412-473F-BD7B-51C243957BB6}" type="slidenum">
              <a:rPr lang="de-DE" altLang="en-US" smtClean="0"/>
              <a:pPr/>
              <a:t>7</a:t>
            </a:fld>
            <a:endParaRPr lang="de-DE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altLang="en-US" smtClean="0"/>
              <a:t>Klas Lindfors</a:t>
            </a:r>
          </a:p>
          <a:p>
            <a:fld id="{CC27F0A2-46BC-4E7C-86E6-0CDB53CAE098}" type="datetime1">
              <a:rPr lang="de-DE" altLang="en-US" smtClean="0"/>
              <a:pPr/>
              <a:t>11.03.2015</a:t>
            </a:fld>
            <a:endParaRPr lang="de-DE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38502" y="1696748"/>
                <a:ext cx="1544782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502" y="1696748"/>
                <a:ext cx="1544782" cy="490199"/>
              </a:xfrm>
              <a:prstGeom prst="rect">
                <a:avLst/>
              </a:prstGeom>
              <a:blipFill rotWithShape="0">
                <a:blip r:embed="rId7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52915" y="1696748"/>
                <a:ext cx="1548757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915" y="1696748"/>
                <a:ext cx="1548757" cy="490199"/>
              </a:xfrm>
              <a:prstGeom prst="rect">
                <a:avLst/>
              </a:prstGeom>
              <a:blipFill rotWithShape="0">
                <a:blip r:embed="rId8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63" y="383627"/>
            <a:ext cx="1642674" cy="1582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60746" y="5479626"/>
                <a:ext cx="19137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746" y="5479626"/>
                <a:ext cx="191372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866" r="-318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54028" y="5479626"/>
                <a:ext cx="1928926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142 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028" y="5479626"/>
                <a:ext cx="1928926" cy="397866"/>
              </a:xfrm>
              <a:prstGeom prst="rect">
                <a:avLst/>
              </a:prstGeom>
              <a:blipFill rotWithShape="0">
                <a:blip r:embed="rId11"/>
                <a:stretch>
                  <a:fillRect l="-2839" r="-283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890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66"/>
    </mc:Choice>
    <mc:Fallback xmlns="">
      <p:transition spd="slow" advTm="82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Universit</a:t>
            </a:r>
            <a:r>
              <a:rPr lang="de-DE" altLang="en-US" smtClean="0">
                <a:latin typeface="+mn-lt"/>
              </a:rPr>
              <a:t>ä</a:t>
            </a:r>
            <a:r>
              <a:rPr lang="de-DE" altLang="en-US" smtClean="0"/>
              <a:t>t zu K</a:t>
            </a:r>
            <a:r>
              <a:rPr lang="de-DE" altLang="en-US" smtClean="0">
                <a:latin typeface="+mn-lt"/>
              </a:rPr>
              <a:t>ö</a:t>
            </a:r>
            <a:r>
              <a:rPr lang="de-DE" altLang="en-US" smtClean="0"/>
              <a:t>ln</a:t>
            </a:r>
            <a:endParaRPr lang="de-D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altLang="en-US" smtClean="0"/>
              <a:t>Slide </a:t>
            </a:r>
            <a:fld id="{49567B6C-8412-473F-BD7B-51C243957BB6}" type="slidenum">
              <a:rPr lang="de-DE" altLang="en-US" smtClean="0"/>
              <a:pPr/>
              <a:t>8</a:t>
            </a:fld>
            <a:endParaRPr lang="de-DE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altLang="en-US" smtClean="0"/>
              <a:t>Klas Lindfors</a:t>
            </a:r>
          </a:p>
          <a:p>
            <a:fld id="{CC27F0A2-46BC-4E7C-86E6-0CDB53CAE098}" type="datetime1">
              <a:rPr lang="de-DE" altLang="en-US" smtClean="0"/>
              <a:pPr/>
              <a:t>11.03.2015</a:t>
            </a:fld>
            <a:endParaRPr lang="de-DE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93" y="4857027"/>
            <a:ext cx="1164440" cy="6667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197761"/>
            <a:ext cx="2673502" cy="2361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65" y="2197761"/>
            <a:ext cx="2675996" cy="2361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0" y="2197761"/>
            <a:ext cx="2675996" cy="2361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61" y="304800"/>
            <a:ext cx="2209800" cy="173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8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49"/>
    </mc:Choice>
    <mc:Fallback xmlns="">
      <p:transition spd="slow" advTm="924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1|40.6|20|29.2|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3.5|2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|8.3|2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|46.5|3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7.9|11.3|16.6|3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|12.6|4.7|2.9|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9.9|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6.2|9.2|25.4"/>
</p:tagLst>
</file>

<file path=ppt/theme/theme1.xml><?xml version="1.0" encoding="utf-8"?>
<a:theme xmlns:a="http://schemas.openxmlformats.org/drawingml/2006/main" name="Master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Batang"/>
        <a:cs typeface=""/>
      </a:majorFont>
      <a:minorFont>
        <a:latin typeface="Arial"/>
        <a:ea typeface="Batang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Batang" pitchFamily="18" charset="-127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Prsentation_Verwaltung</Template>
  <TotalTime>8615</TotalTime>
  <Words>170</Words>
  <Application>Microsoft Office PowerPoint</Application>
  <PresentationFormat>On-screen Show (4:3)</PresentationFormat>
  <Paragraphs>78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Batang</vt:lpstr>
      <vt:lpstr>Arial</vt:lpstr>
      <vt:lpstr>Arial Narrow</vt:lpstr>
      <vt:lpstr>Cambria Math</vt:lpstr>
      <vt:lpstr>Frutiger LT Pro 47 Light Cn</vt:lpstr>
      <vt:lpstr>Master</vt:lpstr>
      <vt:lpstr>Microcavity plexcitons: Far–field coupling of plasmons and excitons</vt:lpstr>
      <vt:lpstr>Motivation</vt:lpstr>
      <vt:lpstr>Motivation</vt:lpstr>
      <vt:lpstr>Theory</vt:lpstr>
      <vt:lpstr>Theory</vt:lpstr>
      <vt:lpstr>Sample and sample fabrication</vt:lpstr>
      <vt:lpstr>Results</vt:lpstr>
      <vt:lpstr>Results</vt:lpstr>
      <vt:lpstr>Results</vt:lpstr>
      <vt:lpstr>Conclusions</vt:lpstr>
    </vt:vector>
  </TitlesOfParts>
  <Manager>Abteilung Informationstechnologie</Manager>
  <Company>MPI FKF</Company>
  <LinksUpToDate>false</LinksUpToDate>
  <SharedDoc>false</SharedDoc>
  <HyperlinkBase>http://verwaltung.uni-koeln.de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Beispiel Titelfolie - Headline</dc:title>
  <dc:subject>Corporate Design</dc:subject>
  <dc:creator>Klas Lindfors</dc:creator>
  <cp:keywords>Standardvorlage</cp:keywords>
  <cp:lastModifiedBy>Klas Lindfors</cp:lastModifiedBy>
  <cp:revision>202</cp:revision>
  <dcterms:created xsi:type="dcterms:W3CDTF">2013-12-13T12:58:27Z</dcterms:created>
  <dcterms:modified xsi:type="dcterms:W3CDTF">2015-03-11T13:36:17Z</dcterms:modified>
  <cp:category>Präsentation</cp:category>
</cp:coreProperties>
</file>