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90" r:id="rId5"/>
    <p:sldId id="259" r:id="rId6"/>
    <p:sldId id="260" r:id="rId7"/>
    <p:sldId id="261" r:id="rId8"/>
    <p:sldId id="291" r:id="rId9"/>
    <p:sldId id="29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3"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60" y="1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99614-50DB-4DFF-BF12-991C465E7B14}" type="datetimeFigureOut">
              <a:rPr lang="en-US" smtClean="0"/>
              <a:t>3/9/2015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28B21-83FA-4CFE-869E-0548750D6F73}" type="slidenum">
              <a:rPr lang="en-US" smtClean="0"/>
              <a:t>‹#›</a:t>
            </a:fld>
            <a:endParaRPr lang="en-US"/>
          </a:p>
        </p:txBody>
      </p:sp>
    </p:spTree>
    <p:extLst>
      <p:ext uri="{BB962C8B-B14F-4D97-AF65-F5344CB8AC3E}">
        <p14:creationId xmlns:p14="http://schemas.microsoft.com/office/powerpoint/2010/main" val="33571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128B21-83FA-4CFE-869E-0548750D6F73}" type="slidenum">
              <a:rPr lang="en-US" smtClean="0"/>
              <a:t>1</a:t>
            </a:fld>
            <a:endParaRPr lang="en-US"/>
          </a:p>
        </p:txBody>
      </p:sp>
    </p:spTree>
    <p:extLst>
      <p:ext uri="{BB962C8B-B14F-4D97-AF65-F5344CB8AC3E}">
        <p14:creationId xmlns:p14="http://schemas.microsoft.com/office/powerpoint/2010/main" val="56791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128B21-83FA-4CFE-869E-0548750D6F73}" type="slidenum">
              <a:rPr lang="en-US" smtClean="0"/>
              <a:t>5</a:t>
            </a:fld>
            <a:endParaRPr lang="en-US"/>
          </a:p>
        </p:txBody>
      </p:sp>
    </p:spTree>
    <p:extLst>
      <p:ext uri="{BB962C8B-B14F-4D97-AF65-F5344CB8AC3E}">
        <p14:creationId xmlns:p14="http://schemas.microsoft.com/office/powerpoint/2010/main" val="161215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035E3-3969-4022-83A9-50B847D06E26}" type="slidenum">
              <a:rPr lang="en-US" smtClean="0"/>
              <a:t>14</a:t>
            </a:fld>
            <a:endParaRPr lang="en-US"/>
          </a:p>
        </p:txBody>
      </p:sp>
    </p:spTree>
    <p:extLst>
      <p:ext uri="{BB962C8B-B14F-4D97-AF65-F5344CB8AC3E}">
        <p14:creationId xmlns:p14="http://schemas.microsoft.com/office/powerpoint/2010/main" val="114581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035E3-3969-4022-83A9-50B847D06E26}" type="slidenum">
              <a:rPr lang="en-US" smtClean="0"/>
              <a:t>16</a:t>
            </a:fld>
            <a:endParaRPr lang="en-US"/>
          </a:p>
        </p:txBody>
      </p:sp>
    </p:spTree>
    <p:extLst>
      <p:ext uri="{BB962C8B-B14F-4D97-AF65-F5344CB8AC3E}">
        <p14:creationId xmlns:p14="http://schemas.microsoft.com/office/powerpoint/2010/main" val="253976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035E3-3969-4022-83A9-50B847D06E26}" type="slidenum">
              <a:rPr lang="en-US" smtClean="0"/>
              <a:t>24</a:t>
            </a:fld>
            <a:endParaRPr lang="en-US"/>
          </a:p>
        </p:txBody>
      </p:sp>
    </p:spTree>
    <p:extLst>
      <p:ext uri="{BB962C8B-B14F-4D97-AF65-F5344CB8AC3E}">
        <p14:creationId xmlns:p14="http://schemas.microsoft.com/office/powerpoint/2010/main" val="397028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035E3-3969-4022-83A9-50B847D06E26}" type="slidenum">
              <a:rPr lang="en-US" smtClean="0"/>
              <a:t>33</a:t>
            </a:fld>
            <a:endParaRPr lang="en-US"/>
          </a:p>
        </p:txBody>
      </p:sp>
    </p:spTree>
    <p:extLst>
      <p:ext uri="{BB962C8B-B14F-4D97-AF65-F5344CB8AC3E}">
        <p14:creationId xmlns:p14="http://schemas.microsoft.com/office/powerpoint/2010/main" val="293440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035E3-3969-4022-83A9-50B847D06E26}" type="slidenum">
              <a:rPr lang="en-US" smtClean="0"/>
              <a:t>36</a:t>
            </a:fld>
            <a:endParaRPr lang="en-US"/>
          </a:p>
        </p:txBody>
      </p:sp>
    </p:spTree>
    <p:extLst>
      <p:ext uri="{BB962C8B-B14F-4D97-AF65-F5344CB8AC3E}">
        <p14:creationId xmlns:p14="http://schemas.microsoft.com/office/powerpoint/2010/main" val="233011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C864A-A431-4A3C-8ECD-3A8843FFAC3E}" type="datetime1">
              <a:rPr lang="en-US" smtClean="0"/>
              <a:t>3/9/2015</a:t>
            </a:fld>
            <a:endParaRPr lang="en-US"/>
          </a:p>
        </p:txBody>
      </p:sp>
      <p:sp>
        <p:nvSpPr>
          <p:cNvPr id="5" name="Footer Placeholder 4"/>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52903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CF8F9-DDFD-4E72-AD2B-4E695880E923}" type="datetime1">
              <a:rPr lang="en-US" smtClean="0"/>
              <a:t>3/9/2015</a:t>
            </a:fld>
            <a:endParaRPr lang="en-US"/>
          </a:p>
        </p:txBody>
      </p:sp>
      <p:sp>
        <p:nvSpPr>
          <p:cNvPr id="5" name="Footer Placeholder 4"/>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20094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C800F-0ED0-41DA-9A75-8F5D46C88D9C}" type="datetime1">
              <a:rPr lang="en-US" smtClean="0"/>
              <a:t>3/9/2015</a:t>
            </a:fld>
            <a:endParaRPr lang="en-US"/>
          </a:p>
        </p:txBody>
      </p:sp>
      <p:sp>
        <p:nvSpPr>
          <p:cNvPr id="5" name="Footer Placeholder 4"/>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337647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2E98E-1DB9-42E9-91A1-3428897A5033}" type="datetime1">
              <a:rPr lang="en-US" smtClean="0"/>
              <a:t>3/9/2015</a:t>
            </a:fld>
            <a:endParaRPr lang="en-US"/>
          </a:p>
        </p:txBody>
      </p:sp>
      <p:sp>
        <p:nvSpPr>
          <p:cNvPr id="5" name="Footer Placeholder 4"/>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71899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CEEB2-9A4E-4543-A2B0-EF939036AED6}" type="datetime1">
              <a:rPr lang="en-US" smtClean="0"/>
              <a:t>3/9/2015</a:t>
            </a:fld>
            <a:endParaRPr lang="en-US"/>
          </a:p>
        </p:txBody>
      </p:sp>
      <p:sp>
        <p:nvSpPr>
          <p:cNvPr id="5" name="Footer Placeholder 4"/>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328421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DD87A1-88A5-4695-B951-9527C1C91ADD}" type="datetime1">
              <a:rPr lang="en-US" smtClean="0"/>
              <a:t>3/9/2015</a:t>
            </a:fld>
            <a:endParaRPr lang="en-US"/>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7" name="Slide Number Placeholder 6"/>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181860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35F68-36A7-43B5-8457-9737774685D1}" type="datetime1">
              <a:rPr lang="en-US" smtClean="0"/>
              <a:t>3/9/2015</a:t>
            </a:fld>
            <a:endParaRPr lang="en-US"/>
          </a:p>
        </p:txBody>
      </p:sp>
      <p:sp>
        <p:nvSpPr>
          <p:cNvPr id="8" name="Footer Placeholder 7"/>
          <p:cNvSpPr>
            <a:spLocks noGrp="1"/>
          </p:cNvSpPr>
          <p:nvPr>
            <p:ph type="ftr" sz="quarter" idx="11"/>
          </p:nvPr>
        </p:nvSpPr>
        <p:spPr/>
        <p:txBody>
          <a:bodyPr/>
          <a:lstStyle/>
          <a:p>
            <a:r>
              <a:rPr lang="en-US" smtClean="0"/>
              <a:t>Benasque</a:t>
            </a:r>
            <a:endParaRPr lang="en-US"/>
          </a:p>
        </p:txBody>
      </p:sp>
      <p:sp>
        <p:nvSpPr>
          <p:cNvPr id="9" name="Slide Number Placeholder 8"/>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406376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46C79D-35E1-4AAD-BA9E-D0598C67DCD6}" type="datetime1">
              <a:rPr lang="en-US" smtClean="0"/>
              <a:t>3/9/2015</a:t>
            </a:fld>
            <a:endParaRPr lang="en-US"/>
          </a:p>
        </p:txBody>
      </p:sp>
      <p:sp>
        <p:nvSpPr>
          <p:cNvPr id="4" name="Footer Placeholder 3"/>
          <p:cNvSpPr>
            <a:spLocks noGrp="1"/>
          </p:cNvSpPr>
          <p:nvPr>
            <p:ph type="ftr" sz="quarter" idx="11"/>
          </p:nvPr>
        </p:nvSpPr>
        <p:spPr/>
        <p:txBody>
          <a:bodyPr/>
          <a:lstStyle/>
          <a:p>
            <a:r>
              <a:rPr lang="en-US" smtClean="0"/>
              <a:t>Benasque</a:t>
            </a:r>
            <a:endParaRPr lang="en-US"/>
          </a:p>
        </p:txBody>
      </p:sp>
      <p:sp>
        <p:nvSpPr>
          <p:cNvPr id="5" name="Slide Number Placeholder 4"/>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14621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65C31-4F89-4C91-B20F-CAC5B364A1A4}" type="datetime1">
              <a:rPr lang="en-US" smtClean="0"/>
              <a:t>3/9/2015</a:t>
            </a:fld>
            <a:endParaRPr lang="en-US"/>
          </a:p>
        </p:txBody>
      </p:sp>
      <p:sp>
        <p:nvSpPr>
          <p:cNvPr id="3" name="Footer Placeholder 2"/>
          <p:cNvSpPr>
            <a:spLocks noGrp="1"/>
          </p:cNvSpPr>
          <p:nvPr>
            <p:ph type="ftr" sz="quarter" idx="11"/>
          </p:nvPr>
        </p:nvSpPr>
        <p:spPr/>
        <p:txBody>
          <a:bodyPr/>
          <a:lstStyle/>
          <a:p>
            <a:r>
              <a:rPr lang="en-US" smtClean="0"/>
              <a:t>Benasque</a:t>
            </a:r>
            <a:endParaRPr lang="en-US"/>
          </a:p>
        </p:txBody>
      </p:sp>
      <p:sp>
        <p:nvSpPr>
          <p:cNvPr id="4" name="Slide Number Placeholder 3"/>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359581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CF3B4-9B2E-4846-89D4-160B12F2E235}" type="datetime1">
              <a:rPr lang="en-US" smtClean="0"/>
              <a:t>3/9/2015</a:t>
            </a:fld>
            <a:endParaRPr lang="en-US"/>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7" name="Slide Number Placeholder 6"/>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324072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AAB75-D6D9-4E0B-9548-EA5C4C23D310}" type="datetime1">
              <a:rPr lang="en-US" smtClean="0"/>
              <a:t>3/9/2015</a:t>
            </a:fld>
            <a:endParaRPr lang="en-US"/>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7" name="Slide Number Placeholder 6"/>
          <p:cNvSpPr>
            <a:spLocks noGrp="1"/>
          </p:cNvSpPr>
          <p:nvPr>
            <p:ph type="sldNum" sz="quarter" idx="12"/>
          </p:nvPr>
        </p:nvSpPr>
        <p:spPr/>
        <p:txBody>
          <a:bodyPr/>
          <a:lstStyle/>
          <a:p>
            <a:fld id="{74A2A478-8B65-4D82-996A-EA40D10A6F38}" type="slidenum">
              <a:rPr lang="en-US" smtClean="0"/>
              <a:t>‹#›</a:t>
            </a:fld>
            <a:endParaRPr lang="en-US"/>
          </a:p>
        </p:txBody>
      </p:sp>
    </p:spTree>
    <p:extLst>
      <p:ext uri="{BB962C8B-B14F-4D97-AF65-F5344CB8AC3E}">
        <p14:creationId xmlns:p14="http://schemas.microsoft.com/office/powerpoint/2010/main" val="71943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6CC5B-665D-4CE0-BA63-22A49F317A8B}" type="datetime1">
              <a:rPr lang="en-US" smtClean="0"/>
              <a:t>3/9/2015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Benasque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2A478-8B65-4D82-996A-EA40D10A6F38}" type="slidenum">
              <a:rPr lang="en-US" smtClean="0"/>
              <a:t>‹#›</a:t>
            </a:fld>
            <a:endParaRPr lang="en-US"/>
          </a:p>
        </p:txBody>
      </p:sp>
    </p:spTree>
    <p:extLst>
      <p:ext uri="{BB962C8B-B14F-4D97-AF65-F5344CB8AC3E}">
        <p14:creationId xmlns:p14="http://schemas.microsoft.com/office/powerpoint/2010/main" val="59332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25.wmf"/><Relationship Id="rId3" Type="http://schemas.openxmlformats.org/officeDocument/2006/relationships/image" Target="../media/image26.jpeg"/><Relationship Id="rId7" Type="http://schemas.openxmlformats.org/officeDocument/2006/relationships/image" Target="../media/image23.wmf"/><Relationship Id="rId12"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8.emf"/><Relationship Id="rId5" Type="http://schemas.openxmlformats.org/officeDocument/2006/relationships/image" Target="../media/image22.wmf"/><Relationship Id="rId10" Type="http://schemas.openxmlformats.org/officeDocument/2006/relationships/image" Target="../media/image24.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6.wmf"/><Relationship Id="rId3" Type="http://schemas.openxmlformats.org/officeDocument/2006/relationships/notesSlide" Target="../notesSlides/notesSlide3.xml"/><Relationship Id="rId7" Type="http://schemas.openxmlformats.org/officeDocument/2006/relationships/oleObject" Target="../embeddings/oleObject23.bin"/><Relationship Id="rId12"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8.emf"/><Relationship Id="rId11" Type="http://schemas.openxmlformats.org/officeDocument/2006/relationships/image" Target="../media/image24.wmf"/><Relationship Id="rId5" Type="http://schemas.openxmlformats.org/officeDocument/2006/relationships/image" Target="../media/image34.wmf"/><Relationship Id="rId10" Type="http://schemas.openxmlformats.org/officeDocument/2006/relationships/oleObject" Target="../embeddings/oleObject24.bin"/><Relationship Id="rId4" Type="http://schemas.openxmlformats.org/officeDocument/2006/relationships/oleObject" Target="../embeddings/oleObject22.bin"/><Relationship Id="rId9" Type="http://schemas.openxmlformats.org/officeDocument/2006/relationships/image" Target="../media/image2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1.bin"/><Relationship Id="rId18" Type="http://schemas.openxmlformats.org/officeDocument/2006/relationships/image" Target="../media/image50.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7.wmf"/><Relationship Id="rId17" Type="http://schemas.openxmlformats.org/officeDocument/2006/relationships/oleObject" Target="../embeddings/oleObject33.bin"/><Relationship Id="rId2" Type="http://schemas.openxmlformats.org/officeDocument/2006/relationships/slideLayout" Target="../slideLayouts/slideLayout6.xml"/><Relationship Id="rId16" Type="http://schemas.openxmlformats.org/officeDocument/2006/relationships/image" Target="../media/image49.wmf"/><Relationship Id="rId1" Type="http://schemas.openxmlformats.org/officeDocument/2006/relationships/vmlDrawing" Target="../drawings/vmlDrawing6.vml"/><Relationship Id="rId6" Type="http://schemas.openxmlformats.org/officeDocument/2006/relationships/image" Target="../media/image44.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9.bin"/><Relationship Id="rId14" Type="http://schemas.openxmlformats.org/officeDocument/2006/relationships/image" Target="../media/image48.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2.wmf"/><Relationship Id="rId18" Type="http://schemas.openxmlformats.org/officeDocument/2006/relationships/oleObject" Target="../embeddings/oleObject41.bin"/><Relationship Id="rId3" Type="http://schemas.openxmlformats.org/officeDocument/2006/relationships/image" Target="../media/image66.emf"/><Relationship Id="rId7" Type="http://schemas.openxmlformats.org/officeDocument/2006/relationships/image" Target="../media/image59.wmf"/><Relationship Id="rId12" Type="http://schemas.openxmlformats.org/officeDocument/2006/relationships/oleObject" Target="../embeddings/oleObject38.bin"/><Relationship Id="rId17" Type="http://schemas.openxmlformats.org/officeDocument/2006/relationships/image" Target="../media/image64.wmf"/><Relationship Id="rId2" Type="http://schemas.openxmlformats.org/officeDocument/2006/relationships/slideLayout" Target="../slideLayouts/slideLayout6.xml"/><Relationship Id="rId16" Type="http://schemas.openxmlformats.org/officeDocument/2006/relationships/oleObject" Target="../embeddings/oleObject40.bin"/><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37.bin"/><Relationship Id="rId19" Type="http://schemas.openxmlformats.org/officeDocument/2006/relationships/image" Target="../media/image65.wmf"/><Relationship Id="rId4" Type="http://schemas.openxmlformats.org/officeDocument/2006/relationships/oleObject" Target="../embeddings/oleObject34.bin"/><Relationship Id="rId9" Type="http://schemas.openxmlformats.org/officeDocument/2006/relationships/image" Target="../media/image60.wmf"/><Relationship Id="rId14" Type="http://schemas.openxmlformats.org/officeDocument/2006/relationships/oleObject" Target="../embeddings/oleObject39.bin"/></Relationships>
</file>

<file path=ppt/slides/_rels/slide2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image" Target="../media/image9.wmf"/><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6.bin"/><Relationship Id="rId1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7.wmf"/><Relationship Id="rId5" Type="http://schemas.openxmlformats.org/officeDocument/2006/relationships/oleObject" Target="../embeddings/oleObject43.bin"/><Relationship Id="rId4" Type="http://schemas.openxmlformats.org/officeDocument/2006/relationships/image" Target="../media/image7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5.bin"/><Relationship Id="rId1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4.wmf"/><Relationship Id="rId17" Type="http://schemas.openxmlformats.org/officeDocument/2006/relationships/oleObject" Target="../embeddings/oleObject17.bin"/><Relationship Id="rId2" Type="http://schemas.openxmlformats.org/officeDocument/2006/relationships/slideLayout" Target="../slideLayouts/slideLayout6.xml"/><Relationship Id="rId16" Type="http://schemas.openxmlformats.org/officeDocument/2006/relationships/image" Target="../media/image16.w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3.bin"/><Relationship Id="rId14" Type="http://schemas.openxmlformats.org/officeDocument/2006/relationships/image" Target="../media/image1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1. Confinement-Induced Loss – Penultimate Limit in Plasmonics</a:t>
            </a:r>
            <a:br>
              <a:rPr lang="en-US" sz="3200" b="1" dirty="0" smtClean="0">
                <a:solidFill>
                  <a:srgbClr val="C00000"/>
                </a:solidFill>
              </a:rPr>
            </a:br>
            <a:r>
              <a:rPr lang="en-US" sz="3200" b="1" dirty="0" smtClean="0"/>
              <a:t>2. </a:t>
            </a:r>
            <a:r>
              <a:rPr lang="en-US" sz="3200" b="1" dirty="0" smtClean="0">
                <a:solidFill>
                  <a:srgbClr val="002060"/>
                </a:solidFill>
              </a:rPr>
              <a:t>Demystifying Hyperbolic Metamaterials using Kronig Penney Approach</a:t>
            </a:r>
            <a:endParaRPr lang="en-US" sz="3200" b="1" dirty="0">
              <a:solidFill>
                <a:srgbClr val="002060"/>
              </a:solidFill>
            </a:endParaRPr>
          </a:p>
        </p:txBody>
      </p:sp>
      <p:sp>
        <p:nvSpPr>
          <p:cNvPr id="3" name="Text Placeholder 2"/>
          <p:cNvSpPr>
            <a:spLocks noGrp="1"/>
          </p:cNvSpPr>
          <p:nvPr>
            <p:ph type="body" idx="1"/>
          </p:nvPr>
        </p:nvSpPr>
        <p:spPr/>
        <p:txBody>
          <a:bodyPr/>
          <a:lstStyle/>
          <a:p>
            <a:r>
              <a:rPr lang="en-US" dirty="0" smtClean="0"/>
              <a:t>Jacob B Khurgin</a:t>
            </a:r>
          </a:p>
          <a:p>
            <a:r>
              <a:rPr lang="en-US" dirty="0" smtClean="0"/>
              <a:t>Johns Hopkins University, Baltimore –MD </a:t>
            </a:r>
            <a:endParaRPr lang="en-US" dirty="0"/>
          </a:p>
        </p:txBody>
      </p:sp>
      <p:sp>
        <p:nvSpPr>
          <p:cNvPr id="5" name="Footer Placeholder 4"/>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74A2A478-8B65-4D82-996A-EA40D10A6F38}" type="slidenum">
              <a:rPr lang="en-US" smtClean="0"/>
              <a:t>1</a:t>
            </a:fld>
            <a:endParaRPr lang="en-US"/>
          </a:p>
        </p:txBody>
      </p:sp>
    </p:spTree>
    <p:extLst>
      <p:ext uri="{BB962C8B-B14F-4D97-AF65-F5344CB8AC3E}">
        <p14:creationId xmlns:p14="http://schemas.microsoft.com/office/powerpoint/2010/main" val="111509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Benasque</a:t>
            </a:r>
            <a:endParaRPr lang="en-US"/>
          </a:p>
        </p:txBody>
      </p:sp>
      <p:sp>
        <p:nvSpPr>
          <p:cNvPr id="5" name="Slide Number Placeholder 4"/>
          <p:cNvSpPr>
            <a:spLocks noGrp="1"/>
          </p:cNvSpPr>
          <p:nvPr>
            <p:ph type="sldNum" sz="quarter" idx="12"/>
          </p:nvPr>
        </p:nvSpPr>
        <p:spPr/>
        <p:txBody>
          <a:bodyPr/>
          <a:lstStyle/>
          <a:p>
            <a:fld id="{74A2A478-8B65-4D82-996A-EA40D10A6F38}" type="slidenum">
              <a:rPr lang="en-US" smtClean="0"/>
              <a:t>10</a:t>
            </a:fld>
            <a:endParaRPr lang="en-US"/>
          </a:p>
        </p:txBody>
      </p:sp>
      <p:pic>
        <p:nvPicPr>
          <p:cNvPr id="9218" name="Picture 2" descr="http://math2033.uark.edu/wiki/images/thumb/9/96/WBojsbQ1DZI-xr8VBpuJS5M-ifill_2048.jpg/400px-WBojsbQ1DZI-xr8VBpuJS5M-ifill_2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9" y="784055"/>
            <a:ext cx="7967021" cy="52980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085821"/>
            <a:ext cx="9144000" cy="2387600"/>
          </a:xfrm>
        </p:spPr>
        <p:txBody>
          <a:bodyPr>
            <a:normAutofit/>
          </a:bodyPr>
          <a:lstStyle/>
          <a:p>
            <a:r>
              <a:rPr lang="en-US" sz="3200" b="1" dirty="0" smtClean="0"/>
              <a:t>2.   Demystifying Hyperbolic </a:t>
            </a:r>
            <a:r>
              <a:rPr lang="en-US" sz="3200" b="1" dirty="0"/>
              <a:t>metamaterials – Kronig Penney approach </a:t>
            </a:r>
            <a:r>
              <a:rPr lang="en-US" sz="2400" dirty="0"/>
              <a:t/>
            </a:r>
            <a:br>
              <a:rPr lang="en-US" sz="2400" dirty="0"/>
            </a:br>
            <a:endParaRPr lang="en-US" sz="2400" dirty="0"/>
          </a:p>
        </p:txBody>
      </p:sp>
      <p:pic>
        <p:nvPicPr>
          <p:cNvPr id="9220" name="Picture 4" descr="https://c1.staticflickr.com/9/8438/7782884192_ecabb78d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201" y="784054"/>
            <a:ext cx="3528515" cy="52980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0256" y="5636419"/>
            <a:ext cx="2391873" cy="369332"/>
          </a:xfrm>
          <a:prstGeom prst="rect">
            <a:avLst/>
          </a:prstGeom>
          <a:noFill/>
        </p:spPr>
        <p:txBody>
          <a:bodyPr wrap="none" rtlCol="0">
            <a:spAutoFit/>
          </a:bodyPr>
          <a:lstStyle/>
          <a:p>
            <a:r>
              <a:rPr lang="en-US" b="1" dirty="0" smtClean="0">
                <a:solidFill>
                  <a:srgbClr val="FFFF00"/>
                </a:solidFill>
              </a:rPr>
              <a:t>Gaudi, </a:t>
            </a:r>
            <a:r>
              <a:rPr lang="en-US" b="1" dirty="0" err="1" smtClean="0">
                <a:solidFill>
                  <a:srgbClr val="FFFF00"/>
                </a:solidFill>
              </a:rPr>
              <a:t>Sagrada</a:t>
            </a:r>
            <a:r>
              <a:rPr lang="en-US" b="1" dirty="0" smtClean="0">
                <a:solidFill>
                  <a:srgbClr val="FFFF00"/>
                </a:solidFill>
              </a:rPr>
              <a:t> </a:t>
            </a:r>
            <a:r>
              <a:rPr lang="en-US" b="1" dirty="0" err="1" smtClean="0">
                <a:solidFill>
                  <a:srgbClr val="FFFF00"/>
                </a:solidFill>
              </a:rPr>
              <a:t>Familia</a:t>
            </a:r>
            <a:r>
              <a:rPr lang="en-US" b="1" dirty="0" smtClean="0">
                <a:solidFill>
                  <a:srgbClr val="FFFF00"/>
                </a:solidFill>
              </a:rPr>
              <a:t> </a:t>
            </a:r>
            <a:endParaRPr lang="en-US" b="1" dirty="0">
              <a:solidFill>
                <a:srgbClr val="FFFF00"/>
              </a:solidFill>
            </a:endParaRPr>
          </a:p>
        </p:txBody>
      </p:sp>
    </p:spTree>
    <p:extLst>
      <p:ext uri="{BB962C8B-B14F-4D97-AF65-F5344CB8AC3E}">
        <p14:creationId xmlns:p14="http://schemas.microsoft.com/office/powerpoint/2010/main" val="184377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622" y="6011916"/>
            <a:ext cx="12049378" cy="830997"/>
          </a:xfrm>
          <a:prstGeom prst="rect">
            <a:avLst/>
          </a:prstGeom>
          <a:noFill/>
        </p:spPr>
        <p:txBody>
          <a:bodyPr wrap="square" rtlCol="0">
            <a:spAutoFit/>
          </a:bodyPr>
          <a:lstStyle/>
          <a:p>
            <a:r>
              <a:rPr lang="en-US" sz="1600" dirty="0"/>
              <a:t>Jacob, Z., </a:t>
            </a:r>
            <a:r>
              <a:rPr lang="en-US" sz="1600" dirty="0" err="1"/>
              <a:t>Alekseyev</a:t>
            </a:r>
            <a:r>
              <a:rPr lang="en-US" sz="1600" dirty="0"/>
              <a:t>, L. V. &amp; </a:t>
            </a:r>
            <a:r>
              <a:rPr lang="en-US" sz="1600" dirty="0" err="1"/>
              <a:t>Narimanov</a:t>
            </a:r>
            <a:r>
              <a:rPr lang="en-US" sz="1600" dirty="0"/>
              <a:t>, E. Optical </a:t>
            </a:r>
            <a:r>
              <a:rPr lang="en-US" sz="1600" dirty="0" err="1"/>
              <a:t>hyperlens</a:t>
            </a:r>
            <a:r>
              <a:rPr lang="en-US" sz="1600" dirty="0"/>
              <a:t>: </a:t>
            </a:r>
            <a:r>
              <a:rPr lang="en-US" sz="1600" dirty="0" smtClean="0"/>
              <a:t>far-field imaging </a:t>
            </a:r>
            <a:r>
              <a:rPr lang="en-US" sz="1600" dirty="0"/>
              <a:t>beyond the diffraction limit. </a:t>
            </a:r>
            <a:r>
              <a:rPr lang="en-US" sz="1600" i="1" dirty="0"/>
              <a:t>Opt. Express </a:t>
            </a:r>
            <a:r>
              <a:rPr lang="en-US" sz="1600" b="1" dirty="0"/>
              <a:t>14, </a:t>
            </a:r>
            <a:r>
              <a:rPr lang="en-US" sz="1600" dirty="0"/>
              <a:t>8247–8256 (2006).</a:t>
            </a:r>
          </a:p>
          <a:p>
            <a:r>
              <a:rPr lang="en-US" sz="1600" dirty="0" err="1" smtClean="0"/>
              <a:t>Salandrino</a:t>
            </a:r>
            <a:r>
              <a:rPr lang="en-US" sz="1600" dirty="0"/>
              <a:t>, A. &amp; </a:t>
            </a:r>
            <a:r>
              <a:rPr lang="en-US" sz="1600" dirty="0" err="1"/>
              <a:t>Engheta</a:t>
            </a:r>
            <a:r>
              <a:rPr lang="en-US" sz="1600" dirty="0"/>
              <a:t>, N. Far-field </a:t>
            </a:r>
            <a:r>
              <a:rPr lang="en-US" sz="1600" dirty="0" err="1"/>
              <a:t>subdiffraction</a:t>
            </a:r>
            <a:r>
              <a:rPr lang="en-US" sz="1600" dirty="0"/>
              <a:t> optical </a:t>
            </a:r>
            <a:r>
              <a:rPr lang="en-US" sz="1600" dirty="0" smtClean="0"/>
              <a:t>microscopy using </a:t>
            </a:r>
            <a:r>
              <a:rPr lang="en-US" sz="1600" dirty="0" err="1"/>
              <a:t>metamaterial</a:t>
            </a:r>
            <a:r>
              <a:rPr lang="en-US" sz="1600" dirty="0"/>
              <a:t> crystals: theory and simulations. </a:t>
            </a:r>
            <a:r>
              <a:rPr lang="en-US" sz="1600" i="1" dirty="0"/>
              <a:t>Phys. Rev. B </a:t>
            </a:r>
            <a:r>
              <a:rPr lang="en-US" sz="1600" b="1" dirty="0" smtClean="0"/>
              <a:t>74, </a:t>
            </a:r>
            <a:r>
              <a:rPr lang="en-US" sz="1600" dirty="0" smtClean="0"/>
              <a:t>075103 </a:t>
            </a:r>
            <a:r>
              <a:rPr lang="en-US" sz="1600" dirty="0"/>
              <a:t>(2006</a:t>
            </a:r>
            <a:r>
              <a:rPr lang="en-US" sz="1600" dirty="0" smtClean="0"/>
              <a:t>).</a:t>
            </a:r>
            <a:endParaRPr lang="en-US" sz="1600" dirty="0"/>
          </a:p>
        </p:txBody>
      </p:sp>
      <p:grpSp>
        <p:nvGrpSpPr>
          <p:cNvPr id="10" name="Group 9"/>
          <p:cNvGrpSpPr/>
          <p:nvPr/>
        </p:nvGrpSpPr>
        <p:grpSpPr>
          <a:xfrm>
            <a:off x="244658" y="2196659"/>
            <a:ext cx="3426760" cy="3883762"/>
            <a:chOff x="244658" y="2196659"/>
            <a:chExt cx="3426760" cy="3883762"/>
          </a:xfrm>
        </p:grpSpPr>
        <p:grpSp>
          <p:nvGrpSpPr>
            <p:cNvPr id="19" name="Group 18"/>
            <p:cNvGrpSpPr/>
            <p:nvPr/>
          </p:nvGrpSpPr>
          <p:grpSpPr>
            <a:xfrm>
              <a:off x="244658" y="3157673"/>
              <a:ext cx="2922748" cy="2922748"/>
              <a:chOff x="244658" y="2203516"/>
              <a:chExt cx="2922748" cy="2922748"/>
            </a:xfrm>
          </p:grpSpPr>
          <p:pic>
            <p:nvPicPr>
              <p:cNvPr id="1026" name="Picture 2" descr="http://nordicmicroalgae.org/sites/all/modules/custom/taxon/modules/facts/geometric-shapes/rotational_ellipso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58" y="2203516"/>
                <a:ext cx="2922748" cy="29227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742" y="4072379"/>
                <a:ext cx="2234153" cy="433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46651" y="2196659"/>
              <a:ext cx="3224767" cy="2918148"/>
              <a:chOff x="4590723" y="1266226"/>
              <a:chExt cx="3224767" cy="2918148"/>
            </a:xfrm>
          </p:grpSpPr>
          <p:grpSp>
            <p:nvGrpSpPr>
              <p:cNvPr id="21" name="Group 20"/>
              <p:cNvGrpSpPr/>
              <p:nvPr/>
            </p:nvGrpSpPr>
            <p:grpSpPr>
              <a:xfrm>
                <a:off x="4857374" y="1600200"/>
                <a:ext cx="2895148" cy="2584174"/>
                <a:chOff x="4857374" y="1600200"/>
                <a:chExt cx="2895148" cy="2584174"/>
              </a:xfrm>
            </p:grpSpPr>
            <p:grpSp>
              <p:nvGrpSpPr>
                <p:cNvPr id="25" name="Group 24"/>
                <p:cNvGrpSpPr/>
                <p:nvPr/>
              </p:nvGrpSpPr>
              <p:grpSpPr>
                <a:xfrm>
                  <a:off x="5874026" y="1600200"/>
                  <a:ext cx="1878496" cy="1948070"/>
                  <a:chOff x="5874026" y="1600200"/>
                  <a:chExt cx="1878496" cy="1948070"/>
                </a:xfrm>
              </p:grpSpPr>
              <p:cxnSp>
                <p:nvCxnSpPr>
                  <p:cNvPr id="27" name="Straight Arrow Connector 26"/>
                  <p:cNvCxnSpPr/>
                  <p:nvPr/>
                </p:nvCxnSpPr>
                <p:spPr>
                  <a:xfrm flipV="1">
                    <a:off x="5874026" y="3498574"/>
                    <a:ext cx="1878496" cy="298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74026" y="1600200"/>
                    <a:ext cx="9939" cy="1948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H="1">
                  <a:off x="4857374" y="3528391"/>
                  <a:ext cx="1016652" cy="655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449684" y="3071974"/>
                <a:ext cx="365806" cy="369332"/>
              </a:xfrm>
              <a:prstGeom prst="rect">
                <a:avLst/>
              </a:prstGeom>
              <a:noFill/>
            </p:spPr>
            <p:txBody>
              <a:bodyPr wrap="none" rtlCol="0">
                <a:spAutoFit/>
              </a:bodyPr>
              <a:lstStyle/>
              <a:p>
                <a:r>
                  <a:rPr lang="en-US" b="1" dirty="0" err="1" smtClean="0"/>
                  <a:t>k</a:t>
                </a:r>
                <a:r>
                  <a:rPr lang="en-US" b="1" baseline="-25000" dirty="0" err="1" smtClean="0"/>
                  <a:t>x</a:t>
                </a:r>
                <a:endParaRPr lang="en-US" b="1" baseline="-25000" dirty="0"/>
              </a:p>
            </p:txBody>
          </p:sp>
          <p:sp>
            <p:nvSpPr>
              <p:cNvPr id="23" name="TextBox 22"/>
              <p:cNvSpPr txBox="1"/>
              <p:nvPr/>
            </p:nvSpPr>
            <p:spPr>
              <a:xfrm>
                <a:off x="4590723" y="3791318"/>
                <a:ext cx="367408" cy="369332"/>
              </a:xfrm>
              <a:prstGeom prst="rect">
                <a:avLst/>
              </a:prstGeom>
              <a:noFill/>
            </p:spPr>
            <p:txBody>
              <a:bodyPr wrap="none" rtlCol="0">
                <a:spAutoFit/>
              </a:bodyPr>
              <a:lstStyle/>
              <a:p>
                <a:r>
                  <a:rPr lang="en-US" b="1" dirty="0" err="1" smtClean="0"/>
                  <a:t>k</a:t>
                </a:r>
                <a:r>
                  <a:rPr lang="en-US" b="1" baseline="-25000" dirty="0" err="1"/>
                  <a:t>y</a:t>
                </a:r>
                <a:endParaRPr lang="en-US" b="1" baseline="-25000" dirty="0"/>
              </a:p>
            </p:txBody>
          </p:sp>
          <p:sp>
            <p:nvSpPr>
              <p:cNvPr id="24" name="TextBox 23"/>
              <p:cNvSpPr txBox="1"/>
              <p:nvPr/>
            </p:nvSpPr>
            <p:spPr>
              <a:xfrm>
                <a:off x="5862592" y="1266226"/>
                <a:ext cx="356188" cy="369332"/>
              </a:xfrm>
              <a:prstGeom prst="rect">
                <a:avLst/>
              </a:prstGeom>
              <a:noFill/>
            </p:spPr>
            <p:txBody>
              <a:bodyPr wrap="none" rtlCol="0">
                <a:spAutoFit/>
              </a:bodyPr>
              <a:lstStyle/>
              <a:p>
                <a:r>
                  <a:rPr lang="en-US" b="1" dirty="0" err="1" smtClean="0"/>
                  <a:t>k</a:t>
                </a:r>
                <a:r>
                  <a:rPr lang="en-US" b="1" baseline="-25000" dirty="0" err="1" smtClean="0"/>
                  <a:t>z</a:t>
                </a:r>
                <a:endParaRPr lang="en-US" b="1" baseline="-25000" dirty="0"/>
              </a:p>
            </p:txBody>
          </p:sp>
        </p:grpSp>
      </p:grpSp>
      <p:sp>
        <p:nvSpPr>
          <p:cNvPr id="16" name="Title 15"/>
          <p:cNvSpPr>
            <a:spLocks noGrp="1"/>
          </p:cNvSpPr>
          <p:nvPr>
            <p:ph type="title"/>
          </p:nvPr>
        </p:nvSpPr>
        <p:spPr/>
        <p:txBody>
          <a:bodyPr>
            <a:normAutofit/>
          </a:bodyPr>
          <a:lstStyle/>
          <a:p>
            <a:pPr algn="ctr"/>
            <a:r>
              <a:rPr lang="en-US" sz="3200" b="1" dirty="0" smtClean="0"/>
              <a:t>Hyperbolic Dispersion</a:t>
            </a:r>
            <a:endParaRPr lang="en-US" sz="3200" b="1" dirty="0"/>
          </a:p>
        </p:txBody>
      </p:sp>
      <p:graphicFrame>
        <p:nvGraphicFramePr>
          <p:cNvPr id="38" name="Object 37"/>
          <p:cNvGraphicFramePr>
            <a:graphicFrameLocks noChangeAspect="1"/>
          </p:cNvGraphicFramePr>
          <p:nvPr>
            <p:extLst/>
          </p:nvPr>
        </p:nvGraphicFramePr>
        <p:xfrm>
          <a:off x="797587" y="1083574"/>
          <a:ext cx="1754722" cy="1116641"/>
        </p:xfrm>
        <a:graphic>
          <a:graphicData uri="http://schemas.openxmlformats.org/presentationml/2006/ole">
            <mc:AlternateContent xmlns:mc="http://schemas.openxmlformats.org/markup-compatibility/2006">
              <mc:Choice xmlns:v="urn:schemas-microsoft-com:vml" Requires="v">
                <p:oleObj spid="_x0000_s3162" name="Equation" r:id="rId4" imgW="1117440" imgH="711000" progId="Equation.DSMT4">
                  <p:embed/>
                </p:oleObj>
              </mc:Choice>
              <mc:Fallback>
                <p:oleObj name="Equation" r:id="rId4" imgW="1117440" imgH="711000" progId="Equation.DSMT4">
                  <p:embed/>
                  <p:pic>
                    <p:nvPicPr>
                      <p:cNvPr id="0" name=""/>
                      <p:cNvPicPr/>
                      <p:nvPr/>
                    </p:nvPicPr>
                    <p:blipFill>
                      <a:blip r:embed="rId5"/>
                      <a:stretch>
                        <a:fillRect/>
                      </a:stretch>
                    </p:blipFill>
                    <p:spPr>
                      <a:xfrm>
                        <a:off x="797587" y="1083574"/>
                        <a:ext cx="1754722" cy="1116641"/>
                      </a:xfrm>
                      <a:prstGeom prst="rect">
                        <a:avLst/>
                      </a:prstGeom>
                    </p:spPr>
                  </p:pic>
                </p:oleObj>
              </mc:Fallback>
            </mc:AlternateContent>
          </a:graphicData>
        </a:graphic>
      </p:graphicFrame>
      <p:graphicFrame>
        <p:nvGraphicFramePr>
          <p:cNvPr id="41" name="Object 40"/>
          <p:cNvGraphicFramePr>
            <a:graphicFrameLocks noChangeAspect="1"/>
          </p:cNvGraphicFramePr>
          <p:nvPr>
            <p:extLst/>
          </p:nvPr>
        </p:nvGraphicFramePr>
        <p:xfrm>
          <a:off x="1279076" y="5425679"/>
          <a:ext cx="1235075" cy="377825"/>
        </p:xfrm>
        <a:graphic>
          <a:graphicData uri="http://schemas.openxmlformats.org/presentationml/2006/ole">
            <mc:AlternateContent xmlns:mc="http://schemas.openxmlformats.org/markup-compatibility/2006">
              <mc:Choice xmlns:v="urn:schemas-microsoft-com:vml" Requires="v">
                <p:oleObj spid="_x0000_s3163" name="Equation" r:id="rId6" imgW="787320" imgH="241200" progId="Equation.DSMT4">
                  <p:embed/>
                </p:oleObj>
              </mc:Choice>
              <mc:Fallback>
                <p:oleObj name="Equation" r:id="rId6" imgW="787320" imgH="241200" progId="Equation.DSMT4">
                  <p:embed/>
                  <p:pic>
                    <p:nvPicPr>
                      <p:cNvPr id="0" name=""/>
                      <p:cNvPicPr/>
                      <p:nvPr/>
                    </p:nvPicPr>
                    <p:blipFill>
                      <a:blip r:embed="rId7"/>
                      <a:stretch>
                        <a:fillRect/>
                      </a:stretch>
                    </p:blipFill>
                    <p:spPr>
                      <a:xfrm>
                        <a:off x="1279076" y="5425679"/>
                        <a:ext cx="1235075" cy="377825"/>
                      </a:xfrm>
                      <a:prstGeom prst="rect">
                        <a:avLst/>
                      </a:prstGeom>
                    </p:spPr>
                  </p:pic>
                </p:oleObj>
              </mc:Fallback>
            </mc:AlternateContent>
          </a:graphicData>
        </a:graphic>
      </p:graphicFrame>
      <p:grpSp>
        <p:nvGrpSpPr>
          <p:cNvPr id="40" name="Group 39"/>
          <p:cNvGrpSpPr/>
          <p:nvPr/>
        </p:nvGrpSpPr>
        <p:grpSpPr>
          <a:xfrm>
            <a:off x="4587313" y="1554461"/>
            <a:ext cx="3228177" cy="4485977"/>
            <a:chOff x="4587313" y="1554461"/>
            <a:chExt cx="3228177" cy="4485977"/>
          </a:xfrm>
        </p:grpSpPr>
        <p:pic>
          <p:nvPicPr>
            <p:cNvPr id="2" name="Picture 1"/>
            <p:cNvPicPr>
              <a:picLocks noChangeAspect="1"/>
            </p:cNvPicPr>
            <p:nvPr/>
          </p:nvPicPr>
          <p:blipFill>
            <a:blip r:embed="rId8"/>
            <a:stretch>
              <a:fillRect/>
            </a:stretch>
          </p:blipFill>
          <p:spPr>
            <a:xfrm>
              <a:off x="4587313" y="2328483"/>
              <a:ext cx="2640300" cy="3022600"/>
            </a:xfrm>
            <a:prstGeom prst="rect">
              <a:avLst/>
            </a:prstGeom>
          </p:spPr>
        </p:pic>
        <p:grpSp>
          <p:nvGrpSpPr>
            <p:cNvPr id="15" name="Group 14"/>
            <p:cNvGrpSpPr/>
            <p:nvPr/>
          </p:nvGrpSpPr>
          <p:grpSpPr>
            <a:xfrm>
              <a:off x="4590723" y="1554461"/>
              <a:ext cx="3224767" cy="2918148"/>
              <a:chOff x="4590723" y="1266226"/>
              <a:chExt cx="3224767" cy="2918148"/>
            </a:xfrm>
          </p:grpSpPr>
          <p:grpSp>
            <p:nvGrpSpPr>
              <p:cNvPr id="13" name="Group 12"/>
              <p:cNvGrpSpPr/>
              <p:nvPr/>
            </p:nvGrpSpPr>
            <p:grpSpPr>
              <a:xfrm>
                <a:off x="4857374" y="1600200"/>
                <a:ext cx="2895148" cy="2584174"/>
                <a:chOff x="4857374" y="1600200"/>
                <a:chExt cx="2895148" cy="2584174"/>
              </a:xfrm>
            </p:grpSpPr>
            <p:grpSp>
              <p:nvGrpSpPr>
                <p:cNvPr id="12" name="Group 11"/>
                <p:cNvGrpSpPr/>
                <p:nvPr/>
              </p:nvGrpSpPr>
              <p:grpSpPr>
                <a:xfrm>
                  <a:off x="5874026" y="1600200"/>
                  <a:ext cx="1878496" cy="1948070"/>
                  <a:chOff x="5874026" y="1600200"/>
                  <a:chExt cx="1878496" cy="1948070"/>
                </a:xfrm>
              </p:grpSpPr>
              <p:cxnSp>
                <p:nvCxnSpPr>
                  <p:cNvPr id="7" name="Straight Arrow Connector 6"/>
                  <p:cNvCxnSpPr/>
                  <p:nvPr/>
                </p:nvCxnSpPr>
                <p:spPr>
                  <a:xfrm flipV="1">
                    <a:off x="5874026" y="3498574"/>
                    <a:ext cx="1878496" cy="298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874026" y="1600200"/>
                    <a:ext cx="9939" cy="1948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H="1">
                  <a:off x="4857374" y="3528391"/>
                  <a:ext cx="1016652" cy="655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449684" y="3071974"/>
                <a:ext cx="365806" cy="369332"/>
              </a:xfrm>
              <a:prstGeom prst="rect">
                <a:avLst/>
              </a:prstGeom>
              <a:noFill/>
            </p:spPr>
            <p:txBody>
              <a:bodyPr wrap="none" rtlCol="0">
                <a:spAutoFit/>
              </a:bodyPr>
              <a:lstStyle/>
              <a:p>
                <a:r>
                  <a:rPr lang="en-US" b="1" dirty="0" err="1" smtClean="0"/>
                  <a:t>k</a:t>
                </a:r>
                <a:r>
                  <a:rPr lang="en-US" b="1" baseline="-25000" dirty="0" err="1" smtClean="0"/>
                  <a:t>x</a:t>
                </a:r>
                <a:endParaRPr lang="en-US" b="1" baseline="-25000" dirty="0"/>
              </a:p>
            </p:txBody>
          </p:sp>
          <p:sp>
            <p:nvSpPr>
              <p:cNvPr id="17" name="TextBox 16"/>
              <p:cNvSpPr txBox="1"/>
              <p:nvPr/>
            </p:nvSpPr>
            <p:spPr>
              <a:xfrm>
                <a:off x="4590723" y="3791318"/>
                <a:ext cx="367408" cy="369332"/>
              </a:xfrm>
              <a:prstGeom prst="rect">
                <a:avLst/>
              </a:prstGeom>
              <a:noFill/>
            </p:spPr>
            <p:txBody>
              <a:bodyPr wrap="none" rtlCol="0">
                <a:spAutoFit/>
              </a:bodyPr>
              <a:lstStyle/>
              <a:p>
                <a:r>
                  <a:rPr lang="en-US" b="1" dirty="0" err="1" smtClean="0"/>
                  <a:t>k</a:t>
                </a:r>
                <a:r>
                  <a:rPr lang="en-US" b="1" baseline="-25000" dirty="0" err="1"/>
                  <a:t>y</a:t>
                </a:r>
                <a:endParaRPr lang="en-US" b="1" baseline="-25000" dirty="0"/>
              </a:p>
            </p:txBody>
          </p:sp>
          <p:sp>
            <p:nvSpPr>
              <p:cNvPr id="18" name="TextBox 17"/>
              <p:cNvSpPr txBox="1"/>
              <p:nvPr/>
            </p:nvSpPr>
            <p:spPr>
              <a:xfrm>
                <a:off x="5862592" y="1266226"/>
                <a:ext cx="356188" cy="369332"/>
              </a:xfrm>
              <a:prstGeom prst="rect">
                <a:avLst/>
              </a:prstGeom>
              <a:noFill/>
            </p:spPr>
            <p:txBody>
              <a:bodyPr wrap="none" rtlCol="0">
                <a:spAutoFit/>
              </a:bodyPr>
              <a:lstStyle/>
              <a:p>
                <a:r>
                  <a:rPr lang="en-US" b="1" dirty="0" err="1" smtClean="0"/>
                  <a:t>k</a:t>
                </a:r>
                <a:r>
                  <a:rPr lang="en-US" b="1" baseline="-25000" dirty="0" err="1" smtClean="0"/>
                  <a:t>z</a:t>
                </a:r>
                <a:endParaRPr lang="en-US" b="1" baseline="-25000" dirty="0"/>
              </a:p>
            </p:txBody>
          </p:sp>
        </p:grpSp>
        <p:graphicFrame>
          <p:nvGraphicFramePr>
            <p:cNvPr id="42" name="Object 41"/>
            <p:cNvGraphicFramePr>
              <a:graphicFrameLocks noChangeAspect="1"/>
            </p:cNvGraphicFramePr>
            <p:nvPr>
              <p:extLst/>
            </p:nvPr>
          </p:nvGraphicFramePr>
          <p:xfrm>
            <a:off x="5572125" y="5324475"/>
            <a:ext cx="935038" cy="715963"/>
          </p:xfrm>
          <a:graphic>
            <a:graphicData uri="http://schemas.openxmlformats.org/presentationml/2006/ole">
              <mc:AlternateContent xmlns:mc="http://schemas.openxmlformats.org/markup-compatibility/2006">
                <mc:Choice xmlns:v="urn:schemas-microsoft-com:vml" Requires="v">
                  <p:oleObj spid="_x0000_s3164" name="Equation" r:id="rId9" imgW="596880" imgH="457200" progId="Equation.DSMT4">
                    <p:embed/>
                  </p:oleObj>
                </mc:Choice>
                <mc:Fallback>
                  <p:oleObj name="Equation" r:id="rId9" imgW="596880" imgH="457200" progId="Equation.DSMT4">
                    <p:embed/>
                    <p:pic>
                      <p:nvPicPr>
                        <p:cNvPr id="0" name=""/>
                        <p:cNvPicPr/>
                        <p:nvPr/>
                      </p:nvPicPr>
                      <p:blipFill>
                        <a:blip r:embed="rId10"/>
                        <a:stretch>
                          <a:fillRect/>
                        </a:stretch>
                      </p:blipFill>
                      <p:spPr>
                        <a:xfrm>
                          <a:off x="5572125" y="5324475"/>
                          <a:ext cx="935038" cy="715963"/>
                        </a:xfrm>
                        <a:prstGeom prst="rect">
                          <a:avLst/>
                        </a:prstGeom>
                      </p:spPr>
                    </p:pic>
                  </p:oleObj>
                </mc:Fallback>
              </mc:AlternateContent>
            </a:graphicData>
          </a:graphic>
        </p:graphicFrame>
      </p:grpSp>
      <p:grpSp>
        <p:nvGrpSpPr>
          <p:cNvPr id="44" name="Group 43"/>
          <p:cNvGrpSpPr/>
          <p:nvPr/>
        </p:nvGrpSpPr>
        <p:grpSpPr>
          <a:xfrm>
            <a:off x="8769174" y="1507010"/>
            <a:ext cx="3224767" cy="4563247"/>
            <a:chOff x="8769174" y="1507010"/>
            <a:chExt cx="3224767" cy="4563247"/>
          </a:xfrm>
        </p:grpSpPr>
        <p:pic>
          <p:nvPicPr>
            <p:cNvPr id="3" name="Picture 2"/>
            <p:cNvPicPr>
              <a:picLocks noChangeAspect="1"/>
            </p:cNvPicPr>
            <p:nvPr/>
          </p:nvPicPr>
          <p:blipFill>
            <a:blip r:embed="rId11"/>
            <a:stretch>
              <a:fillRect/>
            </a:stretch>
          </p:blipFill>
          <p:spPr>
            <a:xfrm>
              <a:off x="8769174" y="2328480"/>
              <a:ext cx="2741850" cy="3022600"/>
            </a:xfrm>
            <a:prstGeom prst="rect">
              <a:avLst/>
            </a:prstGeom>
          </p:spPr>
        </p:pic>
        <p:grpSp>
          <p:nvGrpSpPr>
            <p:cNvPr id="29" name="Group 28"/>
            <p:cNvGrpSpPr/>
            <p:nvPr/>
          </p:nvGrpSpPr>
          <p:grpSpPr>
            <a:xfrm>
              <a:off x="8769174" y="1507010"/>
              <a:ext cx="3224767" cy="2918148"/>
              <a:chOff x="4590723" y="1266226"/>
              <a:chExt cx="3224767" cy="2918148"/>
            </a:xfrm>
          </p:grpSpPr>
          <p:grpSp>
            <p:nvGrpSpPr>
              <p:cNvPr id="30" name="Group 29"/>
              <p:cNvGrpSpPr/>
              <p:nvPr/>
            </p:nvGrpSpPr>
            <p:grpSpPr>
              <a:xfrm>
                <a:off x="4857374" y="1600200"/>
                <a:ext cx="2895148" cy="2584174"/>
                <a:chOff x="4857374" y="1600200"/>
                <a:chExt cx="2895148" cy="2584174"/>
              </a:xfrm>
            </p:grpSpPr>
            <p:grpSp>
              <p:nvGrpSpPr>
                <p:cNvPr id="34" name="Group 33"/>
                <p:cNvGrpSpPr/>
                <p:nvPr/>
              </p:nvGrpSpPr>
              <p:grpSpPr>
                <a:xfrm>
                  <a:off x="5874026" y="1600200"/>
                  <a:ext cx="1878496" cy="1948070"/>
                  <a:chOff x="5874026" y="1600200"/>
                  <a:chExt cx="1878496" cy="1948070"/>
                </a:xfrm>
              </p:grpSpPr>
              <p:cxnSp>
                <p:nvCxnSpPr>
                  <p:cNvPr id="36" name="Straight Arrow Connector 35"/>
                  <p:cNvCxnSpPr/>
                  <p:nvPr/>
                </p:nvCxnSpPr>
                <p:spPr>
                  <a:xfrm flipV="1">
                    <a:off x="5874026" y="3498574"/>
                    <a:ext cx="1878496" cy="298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874026" y="1600200"/>
                    <a:ext cx="9939" cy="1948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a:xfrm flipH="1">
                  <a:off x="4857374" y="3528391"/>
                  <a:ext cx="1016652" cy="655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449684" y="3071974"/>
                <a:ext cx="365806" cy="369332"/>
              </a:xfrm>
              <a:prstGeom prst="rect">
                <a:avLst/>
              </a:prstGeom>
              <a:noFill/>
            </p:spPr>
            <p:txBody>
              <a:bodyPr wrap="none" rtlCol="0">
                <a:spAutoFit/>
              </a:bodyPr>
              <a:lstStyle/>
              <a:p>
                <a:r>
                  <a:rPr lang="en-US" b="1" dirty="0" err="1" smtClean="0"/>
                  <a:t>k</a:t>
                </a:r>
                <a:r>
                  <a:rPr lang="en-US" b="1" baseline="-25000" dirty="0" err="1" smtClean="0"/>
                  <a:t>x</a:t>
                </a:r>
                <a:endParaRPr lang="en-US" b="1" baseline="-25000" dirty="0"/>
              </a:p>
            </p:txBody>
          </p:sp>
          <p:sp>
            <p:nvSpPr>
              <p:cNvPr id="32" name="TextBox 31"/>
              <p:cNvSpPr txBox="1"/>
              <p:nvPr/>
            </p:nvSpPr>
            <p:spPr>
              <a:xfrm>
                <a:off x="4590723" y="3791318"/>
                <a:ext cx="367408" cy="369332"/>
              </a:xfrm>
              <a:prstGeom prst="rect">
                <a:avLst/>
              </a:prstGeom>
              <a:noFill/>
            </p:spPr>
            <p:txBody>
              <a:bodyPr wrap="none" rtlCol="0">
                <a:spAutoFit/>
              </a:bodyPr>
              <a:lstStyle/>
              <a:p>
                <a:r>
                  <a:rPr lang="en-US" b="1" dirty="0" err="1" smtClean="0"/>
                  <a:t>k</a:t>
                </a:r>
                <a:r>
                  <a:rPr lang="en-US" b="1" baseline="-25000" dirty="0" err="1"/>
                  <a:t>y</a:t>
                </a:r>
                <a:endParaRPr lang="en-US" b="1" baseline="-25000" dirty="0"/>
              </a:p>
            </p:txBody>
          </p:sp>
          <p:sp>
            <p:nvSpPr>
              <p:cNvPr id="33" name="TextBox 32"/>
              <p:cNvSpPr txBox="1"/>
              <p:nvPr/>
            </p:nvSpPr>
            <p:spPr>
              <a:xfrm>
                <a:off x="5862592" y="1266226"/>
                <a:ext cx="356188" cy="369332"/>
              </a:xfrm>
              <a:prstGeom prst="rect">
                <a:avLst/>
              </a:prstGeom>
              <a:noFill/>
            </p:spPr>
            <p:txBody>
              <a:bodyPr wrap="none" rtlCol="0">
                <a:spAutoFit/>
              </a:bodyPr>
              <a:lstStyle/>
              <a:p>
                <a:r>
                  <a:rPr lang="en-US" b="1" dirty="0" err="1" smtClean="0"/>
                  <a:t>k</a:t>
                </a:r>
                <a:r>
                  <a:rPr lang="en-US" b="1" baseline="-25000" dirty="0" err="1" smtClean="0"/>
                  <a:t>z</a:t>
                </a:r>
                <a:endParaRPr lang="en-US" b="1" baseline="-25000" dirty="0"/>
              </a:p>
            </p:txBody>
          </p:sp>
        </p:grpSp>
        <p:graphicFrame>
          <p:nvGraphicFramePr>
            <p:cNvPr id="43" name="Object 42"/>
            <p:cNvGraphicFramePr>
              <a:graphicFrameLocks noChangeAspect="1"/>
            </p:cNvGraphicFramePr>
            <p:nvPr>
              <p:extLst>
                <p:ext uri="{D42A27DB-BD31-4B8C-83A1-F6EECF244321}">
                  <p14:modId xmlns:p14="http://schemas.microsoft.com/office/powerpoint/2010/main" val="3401318986"/>
                </p:ext>
              </p:extLst>
            </p:nvPr>
          </p:nvGraphicFramePr>
          <p:xfrm>
            <a:off x="9648863" y="5354294"/>
            <a:ext cx="935038" cy="715963"/>
          </p:xfrm>
          <a:graphic>
            <a:graphicData uri="http://schemas.openxmlformats.org/presentationml/2006/ole">
              <mc:AlternateContent xmlns:mc="http://schemas.openxmlformats.org/markup-compatibility/2006">
                <mc:Choice xmlns:v="urn:schemas-microsoft-com:vml" Requires="v">
                  <p:oleObj spid="_x0000_s3165" name="Equation" r:id="rId12" imgW="596880" imgH="457200" progId="Equation.DSMT4">
                    <p:embed/>
                  </p:oleObj>
                </mc:Choice>
                <mc:Fallback>
                  <p:oleObj name="Equation" r:id="rId12" imgW="596880" imgH="457200" progId="Equation.DSMT4">
                    <p:embed/>
                    <p:pic>
                      <p:nvPicPr>
                        <p:cNvPr id="0" name=""/>
                        <p:cNvPicPr/>
                        <p:nvPr/>
                      </p:nvPicPr>
                      <p:blipFill>
                        <a:blip r:embed="rId13"/>
                        <a:stretch>
                          <a:fillRect/>
                        </a:stretch>
                      </p:blipFill>
                      <p:spPr>
                        <a:xfrm>
                          <a:off x="9648863" y="5354294"/>
                          <a:ext cx="935038" cy="715963"/>
                        </a:xfrm>
                        <a:prstGeom prst="rect">
                          <a:avLst/>
                        </a:prstGeom>
                      </p:spPr>
                    </p:pic>
                  </p:oleObj>
                </mc:Fallback>
              </mc:AlternateContent>
            </a:graphicData>
          </a:graphic>
        </p:graphicFrame>
      </p:grpSp>
      <p:sp>
        <p:nvSpPr>
          <p:cNvPr id="39" name="TextBox 38"/>
          <p:cNvSpPr txBox="1"/>
          <p:nvPr/>
        </p:nvSpPr>
        <p:spPr>
          <a:xfrm>
            <a:off x="1769606" y="3012500"/>
            <a:ext cx="1894814" cy="369332"/>
          </a:xfrm>
          <a:prstGeom prst="rect">
            <a:avLst/>
          </a:prstGeom>
          <a:noFill/>
        </p:spPr>
        <p:txBody>
          <a:bodyPr wrap="none" rtlCol="0">
            <a:spAutoFit/>
          </a:bodyPr>
          <a:lstStyle/>
          <a:p>
            <a:r>
              <a:rPr lang="en-US" b="1" dirty="0" smtClean="0"/>
              <a:t>Elliptical k-limited</a:t>
            </a:r>
            <a:endParaRPr lang="en-US" b="1" dirty="0"/>
          </a:p>
        </p:txBody>
      </p:sp>
      <p:sp>
        <p:nvSpPr>
          <p:cNvPr id="45" name="TextBox 44"/>
          <p:cNvSpPr txBox="1"/>
          <p:nvPr/>
        </p:nvSpPr>
        <p:spPr>
          <a:xfrm>
            <a:off x="7679898" y="1720505"/>
            <a:ext cx="2286588" cy="369332"/>
          </a:xfrm>
          <a:prstGeom prst="rect">
            <a:avLst/>
          </a:prstGeom>
          <a:noFill/>
        </p:spPr>
        <p:txBody>
          <a:bodyPr wrap="none" rtlCol="0">
            <a:spAutoFit/>
          </a:bodyPr>
          <a:lstStyle/>
          <a:p>
            <a:r>
              <a:rPr lang="en-US" b="1" dirty="0" err="1" smtClean="0"/>
              <a:t>Hypebolic</a:t>
            </a:r>
            <a:r>
              <a:rPr lang="en-US" b="1" dirty="0" smtClean="0"/>
              <a:t> </a:t>
            </a:r>
            <a:r>
              <a:rPr lang="en-US" b="1" dirty="0" smtClean="0"/>
              <a:t>k-unlimited</a:t>
            </a:r>
            <a:endParaRPr lang="en-US" b="1" dirty="0"/>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8" name="Slide Number Placeholder 7"/>
          <p:cNvSpPr>
            <a:spLocks noGrp="1"/>
          </p:cNvSpPr>
          <p:nvPr>
            <p:ph type="sldNum" sz="quarter" idx="12"/>
          </p:nvPr>
        </p:nvSpPr>
        <p:spPr/>
        <p:txBody>
          <a:bodyPr/>
          <a:lstStyle/>
          <a:p>
            <a:fld id="{74A2A478-8B65-4D82-996A-EA40D10A6F38}" type="slidenum">
              <a:rPr lang="en-US" smtClean="0"/>
              <a:t>11</a:t>
            </a:fld>
            <a:endParaRPr lang="en-US"/>
          </a:p>
        </p:txBody>
      </p:sp>
    </p:spTree>
    <p:extLst>
      <p:ext uri="{BB962C8B-B14F-4D97-AF65-F5344CB8AC3E}">
        <p14:creationId xmlns:p14="http://schemas.microsoft.com/office/powerpoint/2010/main" val="24520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Hyperbolic materials and their promise</a:t>
            </a:r>
            <a:endParaRPr lang="en-US" sz="3600" b="1" dirty="0"/>
          </a:p>
        </p:txBody>
      </p:sp>
      <p:sp>
        <p:nvSpPr>
          <p:cNvPr id="3" name="TextBox 2"/>
          <p:cNvSpPr txBox="1"/>
          <p:nvPr/>
        </p:nvSpPr>
        <p:spPr>
          <a:xfrm>
            <a:off x="646043" y="1617847"/>
            <a:ext cx="3598486" cy="646331"/>
          </a:xfrm>
          <a:prstGeom prst="rect">
            <a:avLst/>
          </a:prstGeom>
          <a:noFill/>
        </p:spPr>
        <p:txBody>
          <a:bodyPr wrap="none" rtlCol="0">
            <a:spAutoFit/>
          </a:bodyPr>
          <a:lstStyle/>
          <a:p>
            <a:r>
              <a:rPr lang="en-US" dirty="0" smtClean="0"/>
              <a:t>High k implies  high resolution </a:t>
            </a:r>
          </a:p>
          <a:p>
            <a:r>
              <a:rPr lang="en-US" dirty="0" smtClean="0"/>
              <a:t>– beating diffraction limit -</a:t>
            </a:r>
            <a:r>
              <a:rPr lang="en-US" dirty="0" err="1" smtClean="0"/>
              <a:t>hyperlens</a:t>
            </a:r>
            <a:endParaRPr lang="en-US" dirty="0"/>
          </a:p>
        </p:txBody>
      </p:sp>
      <p:sp>
        <p:nvSpPr>
          <p:cNvPr id="4" name="TextBox 3"/>
          <p:cNvSpPr txBox="1"/>
          <p:nvPr/>
        </p:nvSpPr>
        <p:spPr>
          <a:xfrm>
            <a:off x="4686676" y="1515768"/>
            <a:ext cx="3503167" cy="1200329"/>
          </a:xfrm>
          <a:prstGeom prst="rect">
            <a:avLst/>
          </a:prstGeom>
          <a:noFill/>
        </p:spPr>
        <p:txBody>
          <a:bodyPr wrap="square" rtlCol="0">
            <a:spAutoFit/>
          </a:bodyPr>
          <a:lstStyle/>
          <a:p>
            <a:r>
              <a:rPr lang="en-US" dirty="0" smtClean="0"/>
              <a:t>High k implies large density of states – Purcell Effect</a:t>
            </a:r>
            <a:endParaRPr lang="en-US" dirty="0"/>
          </a:p>
          <a:p>
            <a:endParaRPr lang="en-US" dirty="0"/>
          </a:p>
          <a:p>
            <a:endParaRPr lang="en-US" dirty="0"/>
          </a:p>
        </p:txBody>
      </p:sp>
      <p:sp>
        <p:nvSpPr>
          <p:cNvPr id="5" name="Rectangle 4"/>
          <p:cNvSpPr/>
          <p:nvPr/>
        </p:nvSpPr>
        <p:spPr>
          <a:xfrm>
            <a:off x="3048000" y="3136613"/>
            <a:ext cx="6096000" cy="584775"/>
          </a:xfrm>
          <a:prstGeom prst="rect">
            <a:avLst/>
          </a:prstGeom>
        </p:spPr>
        <p:txBody>
          <a:bodyPr>
            <a:spAutoFit/>
          </a:bodyPr>
          <a:lstStyle/>
          <a:p>
            <a:endParaRPr lang="en-US" sz="800" dirty="0">
              <a:latin typeface="Times New Roman" panose="02020603050405020304" pitchFamily="18" charset="0"/>
            </a:endParaRPr>
          </a:p>
          <a:p>
            <a:endParaRPr lang="en-US" sz="2400" dirty="0">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09415" y="2360976"/>
            <a:ext cx="2671741" cy="2922598"/>
          </a:xfrm>
          <a:prstGeom prst="rect">
            <a:avLst/>
          </a:prstGeom>
        </p:spPr>
      </p:pic>
      <p:grpSp>
        <p:nvGrpSpPr>
          <p:cNvPr id="9" name="Group 8"/>
          <p:cNvGrpSpPr/>
          <p:nvPr/>
        </p:nvGrpSpPr>
        <p:grpSpPr>
          <a:xfrm>
            <a:off x="4395918" y="2351122"/>
            <a:ext cx="3644839" cy="3001851"/>
            <a:chOff x="4395918" y="2351122"/>
            <a:chExt cx="3644839" cy="3001851"/>
          </a:xfrm>
        </p:grpSpPr>
        <p:pic>
          <p:nvPicPr>
            <p:cNvPr id="7" name="Picture 6"/>
            <p:cNvPicPr>
              <a:picLocks noChangeAspect="1"/>
            </p:cNvPicPr>
            <p:nvPr/>
          </p:nvPicPr>
          <p:blipFill>
            <a:blip r:embed="rId3"/>
            <a:stretch>
              <a:fillRect/>
            </a:stretch>
          </p:blipFill>
          <p:spPr>
            <a:xfrm>
              <a:off x="4395918" y="2380507"/>
              <a:ext cx="3644839" cy="2972466"/>
            </a:xfrm>
            <a:prstGeom prst="rect">
              <a:avLst/>
            </a:prstGeom>
          </p:spPr>
        </p:pic>
        <p:sp>
          <p:nvSpPr>
            <p:cNvPr id="8" name="Rectangle 7"/>
            <p:cNvSpPr/>
            <p:nvPr/>
          </p:nvSpPr>
          <p:spPr>
            <a:xfrm>
              <a:off x="4423289" y="2351122"/>
              <a:ext cx="526774" cy="28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8796130" y="1765650"/>
            <a:ext cx="2020297" cy="369332"/>
          </a:xfrm>
          <a:prstGeom prst="rect">
            <a:avLst/>
          </a:prstGeom>
          <a:noFill/>
        </p:spPr>
        <p:txBody>
          <a:bodyPr wrap="none" rtlCol="0">
            <a:spAutoFit/>
          </a:bodyPr>
          <a:lstStyle/>
          <a:p>
            <a:r>
              <a:rPr lang="en-US" dirty="0" smtClean="0"/>
              <a:t>If </a:t>
            </a:r>
            <a:r>
              <a:rPr lang="en-US" dirty="0" smtClean="0">
                <a:latin typeface="Symbol" panose="05050102010706020507" pitchFamily="18" charset="2"/>
              </a:rPr>
              <a:t>e</a:t>
            </a:r>
            <a:r>
              <a:rPr lang="en-US" baseline="-25000" dirty="0" smtClean="0"/>
              <a:t>i</a:t>
            </a:r>
            <a:r>
              <a:rPr lang="en-US" dirty="0" smtClean="0"/>
              <a:t>~0 ENZ material</a:t>
            </a:r>
            <a:endParaRPr lang="en-US" dirty="0"/>
          </a:p>
        </p:txBody>
      </p:sp>
      <p:pic>
        <p:nvPicPr>
          <p:cNvPr id="11" name="Picture 10"/>
          <p:cNvPicPr>
            <a:picLocks noChangeAspect="1"/>
          </p:cNvPicPr>
          <p:nvPr/>
        </p:nvPicPr>
        <p:blipFill>
          <a:blip r:embed="rId4"/>
          <a:stretch>
            <a:fillRect/>
          </a:stretch>
        </p:blipFill>
        <p:spPr>
          <a:xfrm>
            <a:off x="8148673" y="2380507"/>
            <a:ext cx="3889646" cy="2531607"/>
          </a:xfrm>
          <a:prstGeom prst="rect">
            <a:avLst/>
          </a:prstGeom>
        </p:spPr>
      </p:pic>
      <p:sp>
        <p:nvSpPr>
          <p:cNvPr id="15" name="TextBox 14"/>
          <p:cNvSpPr txBox="1"/>
          <p:nvPr/>
        </p:nvSpPr>
        <p:spPr>
          <a:xfrm>
            <a:off x="2802835" y="5734878"/>
            <a:ext cx="5459187" cy="369332"/>
          </a:xfrm>
          <a:prstGeom prst="rect">
            <a:avLst/>
          </a:prstGeom>
          <a:noFill/>
        </p:spPr>
        <p:txBody>
          <a:bodyPr wrap="none" rtlCol="0">
            <a:spAutoFit/>
          </a:bodyPr>
          <a:lstStyle/>
          <a:p>
            <a:r>
              <a:rPr lang="en-US" dirty="0" smtClean="0"/>
              <a:t>Problems: negative </a:t>
            </a:r>
            <a:r>
              <a:rPr lang="en-US" dirty="0" smtClean="0">
                <a:latin typeface="Symbol" panose="05050102010706020507" pitchFamily="18" charset="2"/>
              </a:rPr>
              <a:t>e</a:t>
            </a:r>
            <a:r>
              <a:rPr lang="en-US" dirty="0" smtClean="0"/>
              <a:t> is usually associated with high loss </a:t>
            </a:r>
            <a:endParaRPr lang="en-US" dirty="0"/>
          </a:p>
        </p:txBody>
      </p:sp>
      <p:sp>
        <p:nvSpPr>
          <p:cNvPr id="12" name="Footer Placeholder 11"/>
          <p:cNvSpPr>
            <a:spLocks noGrp="1"/>
          </p:cNvSpPr>
          <p:nvPr>
            <p:ph type="ftr" sz="quarter" idx="11"/>
          </p:nvPr>
        </p:nvSpPr>
        <p:spPr/>
        <p:txBody>
          <a:bodyPr/>
          <a:lstStyle/>
          <a:p>
            <a:r>
              <a:rPr lang="en-US" smtClean="0"/>
              <a:t>Benasque</a:t>
            </a:r>
            <a:endParaRPr lang="en-US"/>
          </a:p>
        </p:txBody>
      </p:sp>
      <p:sp>
        <p:nvSpPr>
          <p:cNvPr id="13" name="Slide Number Placeholder 12"/>
          <p:cNvSpPr>
            <a:spLocks noGrp="1"/>
          </p:cNvSpPr>
          <p:nvPr>
            <p:ph type="sldNum" sz="quarter" idx="12"/>
          </p:nvPr>
        </p:nvSpPr>
        <p:spPr/>
        <p:txBody>
          <a:bodyPr/>
          <a:lstStyle/>
          <a:p>
            <a:fld id="{74A2A478-8B65-4D82-996A-EA40D10A6F38}" type="slidenum">
              <a:rPr lang="en-US" smtClean="0"/>
              <a:t>12</a:t>
            </a:fld>
            <a:endParaRPr lang="en-US"/>
          </a:p>
        </p:txBody>
      </p:sp>
    </p:spTree>
    <p:extLst>
      <p:ext uri="{BB962C8B-B14F-4D97-AF65-F5344CB8AC3E}">
        <p14:creationId xmlns:p14="http://schemas.microsoft.com/office/powerpoint/2010/main" val="3258207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Natural Hyperbolic Materials</a:t>
            </a:r>
            <a:endParaRPr lang="en-US" sz="3600" b="1" dirty="0"/>
          </a:p>
        </p:txBody>
      </p:sp>
      <p:pic>
        <p:nvPicPr>
          <p:cNvPr id="3" name="Picture 2"/>
          <p:cNvPicPr>
            <a:picLocks noChangeAspect="1"/>
          </p:cNvPicPr>
          <p:nvPr/>
        </p:nvPicPr>
        <p:blipFill>
          <a:blip r:embed="rId2"/>
          <a:stretch>
            <a:fillRect/>
          </a:stretch>
        </p:blipFill>
        <p:spPr>
          <a:xfrm>
            <a:off x="1278626" y="2397538"/>
            <a:ext cx="3989752" cy="4390888"/>
          </a:xfrm>
          <a:prstGeom prst="rect">
            <a:avLst/>
          </a:prstGeom>
        </p:spPr>
      </p:pic>
      <p:pic>
        <p:nvPicPr>
          <p:cNvPr id="4" name="Picture 3"/>
          <p:cNvPicPr>
            <a:picLocks noChangeAspect="1"/>
          </p:cNvPicPr>
          <p:nvPr/>
        </p:nvPicPr>
        <p:blipFill>
          <a:blip r:embed="rId3"/>
          <a:stretch>
            <a:fillRect/>
          </a:stretch>
        </p:blipFill>
        <p:spPr>
          <a:xfrm>
            <a:off x="7275444" y="2568596"/>
            <a:ext cx="3504368" cy="2629570"/>
          </a:xfrm>
          <a:prstGeom prst="rect">
            <a:avLst/>
          </a:prstGeom>
        </p:spPr>
      </p:pic>
      <p:sp>
        <p:nvSpPr>
          <p:cNvPr id="5" name="TextBox 4"/>
          <p:cNvSpPr txBox="1"/>
          <p:nvPr/>
        </p:nvSpPr>
        <p:spPr>
          <a:xfrm>
            <a:off x="2544417" y="1635419"/>
            <a:ext cx="7388561" cy="646331"/>
          </a:xfrm>
          <a:prstGeom prst="rect">
            <a:avLst/>
          </a:prstGeom>
          <a:noFill/>
        </p:spPr>
        <p:txBody>
          <a:bodyPr wrap="none" rtlCol="0">
            <a:spAutoFit/>
          </a:bodyPr>
          <a:lstStyle/>
          <a:p>
            <a:r>
              <a:rPr lang="en-US" dirty="0" smtClean="0"/>
              <a:t>Natural hyperbolic materials: CaCO3, </a:t>
            </a:r>
            <a:r>
              <a:rPr lang="en-US" dirty="0" err="1" smtClean="0"/>
              <a:t>hBN</a:t>
            </a:r>
            <a:r>
              <a:rPr lang="en-US" dirty="0" smtClean="0"/>
              <a:t>, Bi – phonon resonances in mid-IR </a:t>
            </a:r>
          </a:p>
          <a:p>
            <a:r>
              <a:rPr lang="en-US" dirty="0" smtClean="0"/>
              <a:t>(also plasma in ionosphere –microwaves) </a:t>
            </a:r>
            <a:endParaRPr lang="en-US" dirty="0"/>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7" name="Slide Number Placeholder 6"/>
          <p:cNvSpPr>
            <a:spLocks noGrp="1"/>
          </p:cNvSpPr>
          <p:nvPr>
            <p:ph type="sldNum" sz="quarter" idx="12"/>
          </p:nvPr>
        </p:nvSpPr>
        <p:spPr/>
        <p:txBody>
          <a:bodyPr/>
          <a:lstStyle/>
          <a:p>
            <a:fld id="{74A2A478-8B65-4D82-996A-EA40D10A6F38}" type="slidenum">
              <a:rPr lang="en-US" smtClean="0"/>
              <a:t>13</a:t>
            </a:fld>
            <a:endParaRPr lang="en-US"/>
          </a:p>
        </p:txBody>
      </p:sp>
    </p:spTree>
    <p:extLst>
      <p:ext uri="{BB962C8B-B14F-4D97-AF65-F5344CB8AC3E}">
        <p14:creationId xmlns:p14="http://schemas.microsoft.com/office/powerpoint/2010/main" val="190664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Hyperbolic Metamaterials</a:t>
            </a:r>
            <a:br>
              <a:rPr lang="en-US" sz="3600" b="1" dirty="0" smtClean="0"/>
            </a:br>
            <a:r>
              <a:rPr lang="en-US" sz="3600" b="1" dirty="0" smtClean="0"/>
              <a:t>(effective medium theory)</a:t>
            </a:r>
            <a:endParaRPr lang="en-US" sz="3600" b="1" dirty="0"/>
          </a:p>
        </p:txBody>
      </p:sp>
      <p:grpSp>
        <p:nvGrpSpPr>
          <p:cNvPr id="19" name="Group 18"/>
          <p:cNvGrpSpPr/>
          <p:nvPr/>
        </p:nvGrpSpPr>
        <p:grpSpPr>
          <a:xfrm>
            <a:off x="118115" y="1142027"/>
            <a:ext cx="3838722" cy="3790274"/>
            <a:chOff x="118115" y="1142027"/>
            <a:chExt cx="3838722" cy="3790274"/>
          </a:xfrm>
        </p:grpSpPr>
        <p:grpSp>
          <p:nvGrpSpPr>
            <p:cNvPr id="5" name="Group 4"/>
            <p:cNvGrpSpPr/>
            <p:nvPr/>
          </p:nvGrpSpPr>
          <p:grpSpPr>
            <a:xfrm>
              <a:off x="804420" y="2387734"/>
              <a:ext cx="2630558" cy="854767"/>
              <a:chOff x="838199" y="2365513"/>
              <a:chExt cx="3127514" cy="889453"/>
            </a:xfrm>
          </p:grpSpPr>
          <p:sp>
            <p:nvSpPr>
              <p:cNvPr id="3" name="Rectangle 2"/>
              <p:cNvSpPr/>
              <p:nvPr/>
            </p:nvSpPr>
            <p:spPr>
              <a:xfrm>
                <a:off x="838200" y="2365513"/>
                <a:ext cx="3127513" cy="3180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18115" y="1142027"/>
              <a:ext cx="1710686" cy="1506791"/>
              <a:chOff x="4590723" y="1266226"/>
              <a:chExt cx="3170265" cy="2918148"/>
            </a:xfrm>
          </p:grpSpPr>
          <p:grpSp>
            <p:nvGrpSpPr>
              <p:cNvPr id="8" name="Group 7"/>
              <p:cNvGrpSpPr/>
              <p:nvPr/>
            </p:nvGrpSpPr>
            <p:grpSpPr>
              <a:xfrm>
                <a:off x="4857374" y="1600200"/>
                <a:ext cx="2895148" cy="2584174"/>
                <a:chOff x="4857374" y="1600200"/>
                <a:chExt cx="2895148" cy="2584174"/>
              </a:xfrm>
            </p:grpSpPr>
            <p:grpSp>
              <p:nvGrpSpPr>
                <p:cNvPr id="12" name="Group 11"/>
                <p:cNvGrpSpPr/>
                <p:nvPr/>
              </p:nvGrpSpPr>
              <p:grpSpPr>
                <a:xfrm>
                  <a:off x="5874026" y="1600200"/>
                  <a:ext cx="1878496" cy="1948070"/>
                  <a:chOff x="5874026" y="1600200"/>
                  <a:chExt cx="1878496" cy="1948070"/>
                </a:xfrm>
              </p:grpSpPr>
              <p:cxnSp>
                <p:nvCxnSpPr>
                  <p:cNvPr id="14" name="Straight Arrow Connector 13"/>
                  <p:cNvCxnSpPr/>
                  <p:nvPr/>
                </p:nvCxnSpPr>
                <p:spPr>
                  <a:xfrm flipV="1">
                    <a:off x="5874026" y="3498574"/>
                    <a:ext cx="1878496" cy="298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74026" y="1600200"/>
                    <a:ext cx="9939" cy="1948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H="1">
                  <a:off x="4857374" y="3528391"/>
                  <a:ext cx="1016652" cy="655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7449684" y="3071974"/>
                <a:ext cx="311304" cy="369332"/>
              </a:xfrm>
              <a:prstGeom prst="rect">
                <a:avLst/>
              </a:prstGeom>
              <a:noFill/>
            </p:spPr>
            <p:txBody>
              <a:bodyPr wrap="none" rtlCol="0">
                <a:spAutoFit/>
              </a:bodyPr>
              <a:lstStyle/>
              <a:p>
                <a:r>
                  <a:rPr lang="en-US" b="1" dirty="0"/>
                  <a:t>X</a:t>
                </a:r>
                <a:endParaRPr lang="en-US" b="1" baseline="-25000" dirty="0"/>
              </a:p>
            </p:txBody>
          </p:sp>
          <p:sp>
            <p:nvSpPr>
              <p:cNvPr id="10" name="TextBox 9"/>
              <p:cNvSpPr txBox="1"/>
              <p:nvPr/>
            </p:nvSpPr>
            <p:spPr>
              <a:xfrm>
                <a:off x="4590723" y="3791318"/>
                <a:ext cx="304892" cy="369332"/>
              </a:xfrm>
              <a:prstGeom prst="rect">
                <a:avLst/>
              </a:prstGeom>
              <a:noFill/>
            </p:spPr>
            <p:txBody>
              <a:bodyPr wrap="none" rtlCol="0">
                <a:spAutoFit/>
              </a:bodyPr>
              <a:lstStyle/>
              <a:p>
                <a:r>
                  <a:rPr lang="en-US" b="1" dirty="0"/>
                  <a:t>Y</a:t>
                </a:r>
                <a:endParaRPr lang="en-US" b="1" baseline="-25000" dirty="0"/>
              </a:p>
            </p:txBody>
          </p:sp>
          <p:sp>
            <p:nvSpPr>
              <p:cNvPr id="11" name="TextBox 10"/>
              <p:cNvSpPr txBox="1"/>
              <p:nvPr/>
            </p:nvSpPr>
            <p:spPr>
              <a:xfrm>
                <a:off x="5862592" y="1266226"/>
                <a:ext cx="295274" cy="369332"/>
              </a:xfrm>
              <a:prstGeom prst="rect">
                <a:avLst/>
              </a:prstGeom>
              <a:noFill/>
            </p:spPr>
            <p:txBody>
              <a:bodyPr wrap="none" rtlCol="0">
                <a:spAutoFit/>
              </a:bodyPr>
              <a:lstStyle/>
              <a:p>
                <a:r>
                  <a:rPr lang="en-US" b="1" dirty="0"/>
                  <a:t>Z</a:t>
                </a:r>
                <a:endParaRPr lang="en-US" b="1" baseline="-25000" dirty="0"/>
              </a:p>
            </p:txBody>
          </p:sp>
        </p:grpSp>
        <p:sp>
          <p:nvSpPr>
            <p:cNvPr id="16" name="TextBox 15"/>
            <p:cNvSpPr txBox="1"/>
            <p:nvPr/>
          </p:nvSpPr>
          <p:spPr>
            <a:xfrm>
              <a:off x="2454965" y="2333670"/>
              <a:ext cx="641522" cy="369332"/>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m</a:t>
              </a:r>
              <a:r>
                <a:rPr lang="en-US" dirty="0" smtClean="0"/>
                <a:t>&lt;0</a:t>
              </a:r>
              <a:endParaRPr lang="en-US" dirty="0"/>
            </a:p>
          </p:txBody>
        </p:sp>
        <p:sp>
          <p:nvSpPr>
            <p:cNvPr id="17" name="TextBox 16"/>
            <p:cNvSpPr txBox="1"/>
            <p:nvPr/>
          </p:nvSpPr>
          <p:spPr>
            <a:xfrm>
              <a:off x="2527852" y="2676395"/>
              <a:ext cx="612668" cy="369332"/>
            </a:xfrm>
            <a:prstGeom prst="rect">
              <a:avLst/>
            </a:prstGeom>
            <a:noFill/>
          </p:spPr>
          <p:txBody>
            <a:bodyPr wrap="none" rtlCol="0">
              <a:spAutoFit/>
            </a:bodyPr>
            <a:lstStyle/>
            <a:p>
              <a:r>
                <a:rPr lang="en-US" dirty="0" err="1" smtClean="0"/>
                <a:t>e</a:t>
              </a:r>
              <a:r>
                <a:rPr lang="en-US" baseline="-25000" dirty="0" err="1" smtClean="0"/>
                <a:t>d</a:t>
              </a:r>
              <a:r>
                <a:rPr lang="en-US" dirty="0" smtClean="0"/>
                <a:t>&gt;0</a:t>
              </a:r>
              <a:endParaRPr lang="en-US" dirty="0"/>
            </a:p>
          </p:txBody>
        </p:sp>
        <p:cxnSp>
          <p:nvCxnSpPr>
            <p:cNvPr id="25" name="Straight Arrow Connector 24"/>
            <p:cNvCxnSpPr/>
            <p:nvPr/>
          </p:nvCxnSpPr>
          <p:spPr>
            <a:xfrm>
              <a:off x="3548270" y="2703002"/>
              <a:ext cx="0" cy="539499"/>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48270" y="2387734"/>
              <a:ext cx="0" cy="393710"/>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50268" y="2378437"/>
              <a:ext cx="306494" cy="369332"/>
            </a:xfrm>
            <a:prstGeom prst="rect">
              <a:avLst/>
            </a:prstGeom>
            <a:noFill/>
          </p:spPr>
          <p:txBody>
            <a:bodyPr wrap="none" rtlCol="0">
              <a:spAutoFit/>
            </a:bodyPr>
            <a:lstStyle/>
            <a:p>
              <a:r>
                <a:rPr lang="en-US" dirty="0" smtClean="0"/>
                <a:t>b</a:t>
              </a:r>
              <a:endParaRPr lang="en-US" dirty="0"/>
            </a:p>
          </p:txBody>
        </p:sp>
        <p:sp>
          <p:nvSpPr>
            <p:cNvPr id="29" name="TextBox 28"/>
            <p:cNvSpPr txBox="1"/>
            <p:nvPr/>
          </p:nvSpPr>
          <p:spPr>
            <a:xfrm>
              <a:off x="3661563" y="2747769"/>
              <a:ext cx="295274" cy="369332"/>
            </a:xfrm>
            <a:prstGeom prst="rect">
              <a:avLst/>
            </a:prstGeom>
            <a:noFill/>
          </p:spPr>
          <p:txBody>
            <a:bodyPr wrap="none" rtlCol="0">
              <a:spAutoFit/>
            </a:bodyPr>
            <a:lstStyle/>
            <a:p>
              <a:r>
                <a:rPr lang="en-US" dirty="0"/>
                <a:t>a</a:t>
              </a:r>
            </a:p>
          </p:txBody>
        </p:sp>
        <p:grpSp>
          <p:nvGrpSpPr>
            <p:cNvPr id="30" name="Group 29"/>
            <p:cNvGrpSpPr/>
            <p:nvPr/>
          </p:nvGrpSpPr>
          <p:grpSpPr>
            <a:xfrm>
              <a:off x="801351" y="3232634"/>
              <a:ext cx="2630558" cy="854767"/>
              <a:chOff x="838199" y="2365513"/>
              <a:chExt cx="3127514" cy="889453"/>
            </a:xfrm>
          </p:grpSpPr>
          <p:sp>
            <p:nvSpPr>
              <p:cNvPr id="31" name="Rectangle 30"/>
              <p:cNvSpPr/>
              <p:nvPr/>
            </p:nvSpPr>
            <p:spPr>
              <a:xfrm>
                <a:off x="838200" y="2365513"/>
                <a:ext cx="3127513" cy="3180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01350" y="4077534"/>
              <a:ext cx="2630558" cy="854767"/>
              <a:chOff x="838199" y="2365513"/>
              <a:chExt cx="3127514" cy="889453"/>
            </a:xfrm>
          </p:grpSpPr>
          <p:sp>
            <p:nvSpPr>
              <p:cNvPr id="34" name="Rectangle 33"/>
              <p:cNvSpPr/>
              <p:nvPr/>
            </p:nvSpPr>
            <p:spPr>
              <a:xfrm>
                <a:off x="838200" y="2365513"/>
                <a:ext cx="3127513" cy="3180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6857240" y="2265133"/>
            <a:ext cx="2704203" cy="2660496"/>
            <a:chOff x="6837362" y="1426905"/>
            <a:chExt cx="3252994" cy="3514330"/>
          </a:xfrm>
        </p:grpSpPr>
        <p:grpSp>
          <p:nvGrpSpPr>
            <p:cNvPr id="68" name="Group 67"/>
            <p:cNvGrpSpPr/>
            <p:nvPr/>
          </p:nvGrpSpPr>
          <p:grpSpPr>
            <a:xfrm>
              <a:off x="7763840" y="1436300"/>
              <a:ext cx="347870" cy="2480189"/>
              <a:chOff x="5367130" y="2333670"/>
              <a:chExt cx="347870" cy="2480189"/>
            </a:xfrm>
            <a:solidFill>
              <a:schemeClr val="accent4"/>
            </a:solidFill>
          </p:grpSpPr>
          <p:sp>
            <p:nvSpPr>
              <p:cNvPr id="69" name="Rectangle 68"/>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8399696" y="1426905"/>
              <a:ext cx="347870" cy="2480189"/>
              <a:chOff x="5367130" y="2333670"/>
              <a:chExt cx="347870" cy="2480189"/>
            </a:xfrm>
            <a:solidFill>
              <a:schemeClr val="accent4"/>
            </a:solidFill>
          </p:grpSpPr>
          <p:sp>
            <p:nvSpPr>
              <p:cNvPr id="73" name="Rectangle 72"/>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9035552" y="1442088"/>
              <a:ext cx="347870" cy="2480189"/>
              <a:chOff x="5367130" y="2333670"/>
              <a:chExt cx="347870" cy="2480189"/>
            </a:xfrm>
            <a:solidFill>
              <a:schemeClr val="accent4"/>
            </a:solidFill>
          </p:grpSpPr>
          <p:sp>
            <p:nvSpPr>
              <p:cNvPr id="77" name="Rectangle 76"/>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742486" y="1426905"/>
              <a:ext cx="347870" cy="2480189"/>
              <a:chOff x="5367130" y="2333670"/>
              <a:chExt cx="347870" cy="2480189"/>
            </a:xfrm>
            <a:solidFill>
              <a:schemeClr val="accent4"/>
            </a:solidFill>
          </p:grpSpPr>
          <p:sp>
            <p:nvSpPr>
              <p:cNvPr id="81" name="Rectangle 80"/>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299283" y="1877006"/>
              <a:ext cx="347870" cy="2480189"/>
              <a:chOff x="5367130" y="2333670"/>
              <a:chExt cx="347870" cy="2480189"/>
            </a:xfrm>
            <a:solidFill>
              <a:schemeClr val="accent4"/>
            </a:solidFill>
          </p:grpSpPr>
          <p:sp>
            <p:nvSpPr>
              <p:cNvPr id="53" name="Rectangle 52"/>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935139" y="1867611"/>
              <a:ext cx="347870" cy="2480189"/>
              <a:chOff x="5367130" y="2333670"/>
              <a:chExt cx="347870" cy="2480189"/>
            </a:xfrm>
            <a:solidFill>
              <a:schemeClr val="accent4"/>
            </a:solidFill>
          </p:grpSpPr>
          <p:sp>
            <p:nvSpPr>
              <p:cNvPr id="57" name="Rectangle 56"/>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8570995" y="1882794"/>
              <a:ext cx="347870" cy="2480189"/>
              <a:chOff x="5367130" y="2333670"/>
              <a:chExt cx="347870" cy="2480189"/>
            </a:xfrm>
            <a:solidFill>
              <a:schemeClr val="accent4"/>
            </a:solidFill>
          </p:grpSpPr>
          <p:sp>
            <p:nvSpPr>
              <p:cNvPr id="61" name="Rectangle 60"/>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9277929" y="1867611"/>
              <a:ext cx="347870" cy="2480189"/>
              <a:chOff x="5367130" y="2333670"/>
              <a:chExt cx="347870" cy="2480189"/>
            </a:xfrm>
            <a:solidFill>
              <a:schemeClr val="accent4"/>
            </a:solidFill>
          </p:grpSpPr>
          <p:sp>
            <p:nvSpPr>
              <p:cNvPr id="65" name="Rectangle 64"/>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837362" y="2455258"/>
              <a:ext cx="347870" cy="2480189"/>
              <a:chOff x="5367130" y="2333670"/>
              <a:chExt cx="347870" cy="2480189"/>
            </a:xfrm>
            <a:solidFill>
              <a:schemeClr val="accent4"/>
            </a:solidFill>
          </p:grpSpPr>
          <p:sp>
            <p:nvSpPr>
              <p:cNvPr id="37" name="Rectangle 36"/>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473218" y="2445863"/>
              <a:ext cx="347870" cy="2480189"/>
              <a:chOff x="5367130" y="2333670"/>
              <a:chExt cx="347870" cy="2480189"/>
            </a:xfrm>
            <a:solidFill>
              <a:schemeClr val="accent4"/>
            </a:solidFill>
          </p:grpSpPr>
          <p:sp>
            <p:nvSpPr>
              <p:cNvPr id="41" name="Rectangle 40"/>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109074" y="2461046"/>
              <a:ext cx="347870" cy="2480189"/>
              <a:chOff x="5367130" y="2333670"/>
              <a:chExt cx="347870" cy="2480189"/>
            </a:xfrm>
            <a:solidFill>
              <a:schemeClr val="accent4"/>
            </a:solidFill>
          </p:grpSpPr>
          <p:sp>
            <p:nvSpPr>
              <p:cNvPr id="45" name="Rectangle 44"/>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8816008" y="2445863"/>
              <a:ext cx="347870" cy="2480189"/>
              <a:chOff x="5367130" y="2333670"/>
              <a:chExt cx="347870" cy="2480189"/>
            </a:xfrm>
            <a:solidFill>
              <a:schemeClr val="accent4"/>
            </a:solidFill>
          </p:grpSpPr>
          <p:sp>
            <p:nvSpPr>
              <p:cNvPr id="49" name="Rectangle 48"/>
              <p:cNvSpPr/>
              <p:nvPr/>
            </p:nvSpPr>
            <p:spPr>
              <a:xfrm>
                <a:off x="5367130" y="2406564"/>
                <a:ext cx="347870" cy="2334401"/>
              </a:xfrm>
              <a:prstGeom prst="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67130" y="46680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367130" y="2333670"/>
                <a:ext cx="347870" cy="145789"/>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5" name="Object 84"/>
          <p:cNvGraphicFramePr>
            <a:graphicFrameLocks noChangeAspect="1"/>
          </p:cNvGraphicFramePr>
          <p:nvPr>
            <p:extLst/>
          </p:nvPr>
        </p:nvGraphicFramePr>
        <p:xfrm>
          <a:off x="974725" y="5156200"/>
          <a:ext cx="2065338" cy="1250950"/>
        </p:xfrm>
        <a:graphic>
          <a:graphicData uri="http://schemas.openxmlformats.org/presentationml/2006/ole">
            <mc:AlternateContent xmlns:mc="http://schemas.openxmlformats.org/markup-compatibility/2006">
              <mc:Choice xmlns:v="urn:schemas-microsoft-com:vml" Requires="v">
                <p:oleObj spid="_x0000_s4186" name="Equation" r:id="rId4" imgW="1384200" imgH="838080" progId="Equation.DSMT4">
                  <p:embed/>
                </p:oleObj>
              </mc:Choice>
              <mc:Fallback>
                <p:oleObj name="Equation" r:id="rId4" imgW="1384200" imgH="838080" progId="Equation.DSMT4">
                  <p:embed/>
                  <p:pic>
                    <p:nvPicPr>
                      <p:cNvPr id="0" name=""/>
                      <p:cNvPicPr/>
                      <p:nvPr/>
                    </p:nvPicPr>
                    <p:blipFill>
                      <a:blip r:embed="rId5"/>
                      <a:stretch>
                        <a:fillRect/>
                      </a:stretch>
                    </p:blipFill>
                    <p:spPr>
                      <a:xfrm>
                        <a:off x="974725" y="5156200"/>
                        <a:ext cx="2065338" cy="1250950"/>
                      </a:xfrm>
                      <a:prstGeom prst="rect">
                        <a:avLst/>
                      </a:prstGeom>
                    </p:spPr>
                  </p:pic>
                </p:oleObj>
              </mc:Fallback>
            </mc:AlternateContent>
          </a:graphicData>
        </a:graphic>
      </p:graphicFrame>
      <p:grpSp>
        <p:nvGrpSpPr>
          <p:cNvPr id="97" name="Group 96"/>
          <p:cNvGrpSpPr/>
          <p:nvPr/>
        </p:nvGrpSpPr>
        <p:grpSpPr>
          <a:xfrm>
            <a:off x="4168142" y="2605878"/>
            <a:ext cx="2350608" cy="3079305"/>
            <a:chOff x="8769174" y="1507010"/>
            <a:chExt cx="3224767" cy="4563247"/>
          </a:xfrm>
        </p:grpSpPr>
        <p:pic>
          <p:nvPicPr>
            <p:cNvPr id="86" name="Picture 85"/>
            <p:cNvPicPr>
              <a:picLocks noChangeAspect="1"/>
            </p:cNvPicPr>
            <p:nvPr/>
          </p:nvPicPr>
          <p:blipFill>
            <a:blip r:embed="rId6"/>
            <a:stretch>
              <a:fillRect/>
            </a:stretch>
          </p:blipFill>
          <p:spPr>
            <a:xfrm>
              <a:off x="8769174" y="2328480"/>
              <a:ext cx="2741850" cy="3022600"/>
            </a:xfrm>
            <a:prstGeom prst="rect">
              <a:avLst/>
            </a:prstGeom>
          </p:spPr>
        </p:pic>
        <p:grpSp>
          <p:nvGrpSpPr>
            <p:cNvPr id="87" name="Group 86"/>
            <p:cNvGrpSpPr/>
            <p:nvPr/>
          </p:nvGrpSpPr>
          <p:grpSpPr>
            <a:xfrm>
              <a:off x="8769174" y="1507010"/>
              <a:ext cx="3224767" cy="2918148"/>
              <a:chOff x="4590723" y="1266226"/>
              <a:chExt cx="3224767" cy="2918148"/>
            </a:xfrm>
          </p:grpSpPr>
          <p:grpSp>
            <p:nvGrpSpPr>
              <p:cNvPr id="88" name="Group 87"/>
              <p:cNvGrpSpPr/>
              <p:nvPr/>
            </p:nvGrpSpPr>
            <p:grpSpPr>
              <a:xfrm>
                <a:off x="4857374" y="1600200"/>
                <a:ext cx="2895148" cy="2584174"/>
                <a:chOff x="4857374" y="1600200"/>
                <a:chExt cx="2895148" cy="2584174"/>
              </a:xfrm>
            </p:grpSpPr>
            <p:grpSp>
              <p:nvGrpSpPr>
                <p:cNvPr id="92" name="Group 91"/>
                <p:cNvGrpSpPr/>
                <p:nvPr/>
              </p:nvGrpSpPr>
              <p:grpSpPr>
                <a:xfrm>
                  <a:off x="5874026" y="1600200"/>
                  <a:ext cx="1878496" cy="1948070"/>
                  <a:chOff x="5874026" y="1600200"/>
                  <a:chExt cx="1878496" cy="1948070"/>
                </a:xfrm>
              </p:grpSpPr>
              <p:cxnSp>
                <p:nvCxnSpPr>
                  <p:cNvPr id="94" name="Straight Arrow Connector 93"/>
                  <p:cNvCxnSpPr/>
                  <p:nvPr/>
                </p:nvCxnSpPr>
                <p:spPr>
                  <a:xfrm flipV="1">
                    <a:off x="5874026" y="3498574"/>
                    <a:ext cx="1878496" cy="298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5874026" y="1600200"/>
                    <a:ext cx="9939" cy="1948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p:cNvCxnSpPr/>
                <p:nvPr/>
              </p:nvCxnSpPr>
              <p:spPr>
                <a:xfrm flipH="1">
                  <a:off x="4857374" y="3528391"/>
                  <a:ext cx="1016652" cy="655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7449684" y="3071974"/>
                <a:ext cx="365806" cy="369332"/>
              </a:xfrm>
              <a:prstGeom prst="rect">
                <a:avLst/>
              </a:prstGeom>
              <a:noFill/>
            </p:spPr>
            <p:txBody>
              <a:bodyPr wrap="none" rtlCol="0">
                <a:spAutoFit/>
              </a:bodyPr>
              <a:lstStyle/>
              <a:p>
                <a:r>
                  <a:rPr lang="en-US" b="1" dirty="0" err="1" smtClean="0"/>
                  <a:t>k</a:t>
                </a:r>
                <a:r>
                  <a:rPr lang="en-US" b="1" baseline="-25000" dirty="0" err="1" smtClean="0"/>
                  <a:t>x</a:t>
                </a:r>
                <a:endParaRPr lang="en-US" b="1" baseline="-25000" dirty="0"/>
              </a:p>
            </p:txBody>
          </p:sp>
          <p:sp>
            <p:nvSpPr>
              <p:cNvPr id="90" name="TextBox 89"/>
              <p:cNvSpPr txBox="1"/>
              <p:nvPr/>
            </p:nvSpPr>
            <p:spPr>
              <a:xfrm>
                <a:off x="4590723" y="3791318"/>
                <a:ext cx="367408" cy="369332"/>
              </a:xfrm>
              <a:prstGeom prst="rect">
                <a:avLst/>
              </a:prstGeom>
              <a:noFill/>
            </p:spPr>
            <p:txBody>
              <a:bodyPr wrap="none" rtlCol="0">
                <a:spAutoFit/>
              </a:bodyPr>
              <a:lstStyle/>
              <a:p>
                <a:r>
                  <a:rPr lang="en-US" b="1" dirty="0" err="1" smtClean="0"/>
                  <a:t>k</a:t>
                </a:r>
                <a:r>
                  <a:rPr lang="en-US" b="1" baseline="-25000" dirty="0" err="1"/>
                  <a:t>y</a:t>
                </a:r>
                <a:endParaRPr lang="en-US" b="1" baseline="-25000" dirty="0"/>
              </a:p>
            </p:txBody>
          </p:sp>
          <p:sp>
            <p:nvSpPr>
              <p:cNvPr id="91" name="TextBox 90"/>
              <p:cNvSpPr txBox="1"/>
              <p:nvPr/>
            </p:nvSpPr>
            <p:spPr>
              <a:xfrm>
                <a:off x="5862592" y="1266226"/>
                <a:ext cx="356188" cy="369332"/>
              </a:xfrm>
              <a:prstGeom prst="rect">
                <a:avLst/>
              </a:prstGeom>
              <a:noFill/>
            </p:spPr>
            <p:txBody>
              <a:bodyPr wrap="none" rtlCol="0">
                <a:spAutoFit/>
              </a:bodyPr>
              <a:lstStyle/>
              <a:p>
                <a:r>
                  <a:rPr lang="en-US" b="1" dirty="0" err="1" smtClean="0"/>
                  <a:t>k</a:t>
                </a:r>
                <a:r>
                  <a:rPr lang="en-US" b="1" baseline="-25000" dirty="0" err="1" smtClean="0"/>
                  <a:t>z</a:t>
                </a:r>
                <a:endParaRPr lang="en-US" b="1" baseline="-25000" dirty="0"/>
              </a:p>
            </p:txBody>
          </p:sp>
        </p:grpSp>
        <p:graphicFrame>
          <p:nvGraphicFramePr>
            <p:cNvPr id="96" name="Object 95"/>
            <p:cNvGraphicFramePr>
              <a:graphicFrameLocks noChangeAspect="1"/>
            </p:cNvGraphicFramePr>
            <p:nvPr>
              <p:extLst/>
            </p:nvPr>
          </p:nvGraphicFramePr>
          <p:xfrm>
            <a:off x="9648863" y="5354294"/>
            <a:ext cx="935038" cy="715963"/>
          </p:xfrm>
          <a:graphic>
            <a:graphicData uri="http://schemas.openxmlformats.org/presentationml/2006/ole">
              <mc:AlternateContent xmlns:mc="http://schemas.openxmlformats.org/markup-compatibility/2006">
                <mc:Choice xmlns:v="urn:schemas-microsoft-com:vml" Requires="v">
                  <p:oleObj spid="_x0000_s4187" name="Equation" r:id="rId7" imgW="596880" imgH="457200" progId="Equation.DSMT4">
                    <p:embed/>
                  </p:oleObj>
                </mc:Choice>
                <mc:Fallback>
                  <p:oleObj name="Equation" r:id="rId7" imgW="596880" imgH="457200" progId="Equation.DSMT4">
                    <p:embed/>
                    <p:pic>
                      <p:nvPicPr>
                        <p:cNvPr id="0" name=""/>
                        <p:cNvPicPr/>
                        <p:nvPr/>
                      </p:nvPicPr>
                      <p:blipFill>
                        <a:blip r:embed="rId8"/>
                        <a:stretch>
                          <a:fillRect/>
                        </a:stretch>
                      </p:blipFill>
                      <p:spPr>
                        <a:xfrm>
                          <a:off x="9648863" y="5354294"/>
                          <a:ext cx="935038" cy="715963"/>
                        </a:xfrm>
                        <a:prstGeom prst="rect">
                          <a:avLst/>
                        </a:prstGeom>
                      </p:spPr>
                    </p:pic>
                  </p:oleObj>
                </mc:Fallback>
              </mc:AlternateContent>
            </a:graphicData>
          </a:graphic>
        </p:graphicFrame>
      </p:grpSp>
      <p:grpSp>
        <p:nvGrpSpPr>
          <p:cNvPr id="98" name="Group 97"/>
          <p:cNvGrpSpPr/>
          <p:nvPr/>
        </p:nvGrpSpPr>
        <p:grpSpPr>
          <a:xfrm>
            <a:off x="9802963" y="2636568"/>
            <a:ext cx="2056959" cy="2969102"/>
            <a:chOff x="4587313" y="1554461"/>
            <a:chExt cx="3228177" cy="4485977"/>
          </a:xfrm>
        </p:grpSpPr>
        <p:pic>
          <p:nvPicPr>
            <p:cNvPr id="99" name="Picture 98"/>
            <p:cNvPicPr>
              <a:picLocks noChangeAspect="1"/>
            </p:cNvPicPr>
            <p:nvPr/>
          </p:nvPicPr>
          <p:blipFill>
            <a:blip r:embed="rId9"/>
            <a:stretch>
              <a:fillRect/>
            </a:stretch>
          </p:blipFill>
          <p:spPr>
            <a:xfrm>
              <a:off x="4587313" y="2328483"/>
              <a:ext cx="2640300" cy="3022600"/>
            </a:xfrm>
            <a:prstGeom prst="rect">
              <a:avLst/>
            </a:prstGeom>
          </p:spPr>
        </p:pic>
        <p:grpSp>
          <p:nvGrpSpPr>
            <p:cNvPr id="100" name="Group 99"/>
            <p:cNvGrpSpPr/>
            <p:nvPr/>
          </p:nvGrpSpPr>
          <p:grpSpPr>
            <a:xfrm>
              <a:off x="4590723" y="1554461"/>
              <a:ext cx="3224767" cy="2918148"/>
              <a:chOff x="4590723" y="1266226"/>
              <a:chExt cx="3224767" cy="2918148"/>
            </a:xfrm>
          </p:grpSpPr>
          <p:grpSp>
            <p:nvGrpSpPr>
              <p:cNvPr id="102" name="Group 101"/>
              <p:cNvGrpSpPr/>
              <p:nvPr/>
            </p:nvGrpSpPr>
            <p:grpSpPr>
              <a:xfrm>
                <a:off x="4857374" y="1600200"/>
                <a:ext cx="2895148" cy="2584174"/>
                <a:chOff x="4857374" y="1600200"/>
                <a:chExt cx="2895148" cy="2584174"/>
              </a:xfrm>
            </p:grpSpPr>
            <p:grpSp>
              <p:nvGrpSpPr>
                <p:cNvPr id="106" name="Group 105"/>
                <p:cNvGrpSpPr/>
                <p:nvPr/>
              </p:nvGrpSpPr>
              <p:grpSpPr>
                <a:xfrm>
                  <a:off x="5874026" y="1600200"/>
                  <a:ext cx="1878496" cy="1948070"/>
                  <a:chOff x="5874026" y="1600200"/>
                  <a:chExt cx="1878496" cy="1948070"/>
                </a:xfrm>
              </p:grpSpPr>
              <p:cxnSp>
                <p:nvCxnSpPr>
                  <p:cNvPr id="108" name="Straight Arrow Connector 107"/>
                  <p:cNvCxnSpPr/>
                  <p:nvPr/>
                </p:nvCxnSpPr>
                <p:spPr>
                  <a:xfrm flipV="1">
                    <a:off x="5874026" y="3498574"/>
                    <a:ext cx="1878496" cy="298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5874026" y="1600200"/>
                    <a:ext cx="9939" cy="1948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106"/>
                <p:cNvCxnSpPr/>
                <p:nvPr/>
              </p:nvCxnSpPr>
              <p:spPr>
                <a:xfrm flipH="1">
                  <a:off x="4857374" y="3528391"/>
                  <a:ext cx="1016652" cy="6559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7449684" y="3071974"/>
                <a:ext cx="365806" cy="369332"/>
              </a:xfrm>
              <a:prstGeom prst="rect">
                <a:avLst/>
              </a:prstGeom>
              <a:noFill/>
            </p:spPr>
            <p:txBody>
              <a:bodyPr wrap="none" rtlCol="0">
                <a:spAutoFit/>
              </a:bodyPr>
              <a:lstStyle/>
              <a:p>
                <a:r>
                  <a:rPr lang="en-US" b="1" dirty="0" err="1" smtClean="0"/>
                  <a:t>k</a:t>
                </a:r>
                <a:r>
                  <a:rPr lang="en-US" b="1" baseline="-25000" dirty="0" err="1" smtClean="0"/>
                  <a:t>x</a:t>
                </a:r>
                <a:endParaRPr lang="en-US" b="1" baseline="-25000" dirty="0"/>
              </a:p>
            </p:txBody>
          </p:sp>
          <p:sp>
            <p:nvSpPr>
              <p:cNvPr id="104" name="TextBox 103"/>
              <p:cNvSpPr txBox="1"/>
              <p:nvPr/>
            </p:nvSpPr>
            <p:spPr>
              <a:xfrm>
                <a:off x="4590723" y="3791318"/>
                <a:ext cx="367408" cy="369332"/>
              </a:xfrm>
              <a:prstGeom prst="rect">
                <a:avLst/>
              </a:prstGeom>
              <a:noFill/>
            </p:spPr>
            <p:txBody>
              <a:bodyPr wrap="none" rtlCol="0">
                <a:spAutoFit/>
              </a:bodyPr>
              <a:lstStyle/>
              <a:p>
                <a:r>
                  <a:rPr lang="en-US" b="1" dirty="0" err="1" smtClean="0"/>
                  <a:t>k</a:t>
                </a:r>
                <a:r>
                  <a:rPr lang="en-US" b="1" baseline="-25000" dirty="0" err="1"/>
                  <a:t>y</a:t>
                </a:r>
                <a:endParaRPr lang="en-US" b="1" baseline="-25000" dirty="0"/>
              </a:p>
            </p:txBody>
          </p:sp>
          <p:sp>
            <p:nvSpPr>
              <p:cNvPr id="105" name="TextBox 104"/>
              <p:cNvSpPr txBox="1"/>
              <p:nvPr/>
            </p:nvSpPr>
            <p:spPr>
              <a:xfrm>
                <a:off x="5862592" y="1266226"/>
                <a:ext cx="356188" cy="369332"/>
              </a:xfrm>
              <a:prstGeom prst="rect">
                <a:avLst/>
              </a:prstGeom>
              <a:noFill/>
            </p:spPr>
            <p:txBody>
              <a:bodyPr wrap="none" rtlCol="0">
                <a:spAutoFit/>
              </a:bodyPr>
              <a:lstStyle/>
              <a:p>
                <a:r>
                  <a:rPr lang="en-US" b="1" dirty="0" err="1" smtClean="0"/>
                  <a:t>k</a:t>
                </a:r>
                <a:r>
                  <a:rPr lang="en-US" b="1" baseline="-25000" dirty="0" err="1" smtClean="0"/>
                  <a:t>z</a:t>
                </a:r>
                <a:endParaRPr lang="en-US" b="1" baseline="-25000" dirty="0"/>
              </a:p>
            </p:txBody>
          </p:sp>
        </p:grpSp>
        <p:graphicFrame>
          <p:nvGraphicFramePr>
            <p:cNvPr id="101" name="Object 100"/>
            <p:cNvGraphicFramePr>
              <a:graphicFrameLocks noChangeAspect="1"/>
            </p:cNvGraphicFramePr>
            <p:nvPr>
              <p:extLst/>
            </p:nvPr>
          </p:nvGraphicFramePr>
          <p:xfrm>
            <a:off x="5572125" y="5324475"/>
            <a:ext cx="935038" cy="715963"/>
          </p:xfrm>
          <a:graphic>
            <a:graphicData uri="http://schemas.openxmlformats.org/presentationml/2006/ole">
              <mc:AlternateContent xmlns:mc="http://schemas.openxmlformats.org/markup-compatibility/2006">
                <mc:Choice xmlns:v="urn:schemas-microsoft-com:vml" Requires="v">
                  <p:oleObj spid="_x0000_s4188" name="Equation" r:id="rId10" imgW="596880" imgH="457200" progId="Equation.DSMT4">
                    <p:embed/>
                  </p:oleObj>
                </mc:Choice>
                <mc:Fallback>
                  <p:oleObj name="Equation" r:id="rId10" imgW="596880" imgH="457200" progId="Equation.DSMT4">
                    <p:embed/>
                    <p:pic>
                      <p:nvPicPr>
                        <p:cNvPr id="0" name=""/>
                        <p:cNvPicPr/>
                        <p:nvPr/>
                      </p:nvPicPr>
                      <p:blipFill>
                        <a:blip r:embed="rId11"/>
                        <a:stretch>
                          <a:fillRect/>
                        </a:stretch>
                      </p:blipFill>
                      <p:spPr>
                        <a:xfrm>
                          <a:off x="5572125" y="5324475"/>
                          <a:ext cx="935038" cy="715963"/>
                        </a:xfrm>
                        <a:prstGeom prst="rect">
                          <a:avLst/>
                        </a:prstGeom>
                      </p:spPr>
                    </p:pic>
                  </p:oleObj>
                </mc:Fallback>
              </mc:AlternateContent>
            </a:graphicData>
          </a:graphic>
        </p:graphicFrame>
      </p:grpSp>
      <p:graphicFrame>
        <p:nvGraphicFramePr>
          <p:cNvPr id="134" name="Object 133"/>
          <p:cNvGraphicFramePr>
            <a:graphicFrameLocks noChangeAspect="1"/>
          </p:cNvGraphicFramePr>
          <p:nvPr>
            <p:extLst/>
          </p:nvPr>
        </p:nvGraphicFramePr>
        <p:xfrm>
          <a:off x="7246938" y="5287963"/>
          <a:ext cx="2179637" cy="1250950"/>
        </p:xfrm>
        <a:graphic>
          <a:graphicData uri="http://schemas.openxmlformats.org/presentationml/2006/ole">
            <mc:AlternateContent xmlns:mc="http://schemas.openxmlformats.org/markup-compatibility/2006">
              <mc:Choice xmlns:v="urn:schemas-microsoft-com:vml" Requires="v">
                <p:oleObj spid="_x0000_s4189" name="Equation" r:id="rId12" imgW="1460160" imgH="838080" progId="Equation.DSMT4">
                  <p:embed/>
                </p:oleObj>
              </mc:Choice>
              <mc:Fallback>
                <p:oleObj name="Equation" r:id="rId12" imgW="1460160" imgH="838080" progId="Equation.DSMT4">
                  <p:embed/>
                  <p:pic>
                    <p:nvPicPr>
                      <p:cNvPr id="0" name=""/>
                      <p:cNvPicPr/>
                      <p:nvPr/>
                    </p:nvPicPr>
                    <p:blipFill>
                      <a:blip r:embed="rId13"/>
                      <a:stretch>
                        <a:fillRect/>
                      </a:stretch>
                    </p:blipFill>
                    <p:spPr>
                      <a:xfrm>
                        <a:off x="7246938" y="5287963"/>
                        <a:ext cx="2179637" cy="1250950"/>
                      </a:xfrm>
                      <a:prstGeom prst="rect">
                        <a:avLst/>
                      </a:prstGeom>
                    </p:spPr>
                  </p:pic>
                </p:oleObj>
              </mc:Fallback>
            </mc:AlternateContent>
          </a:graphicData>
        </a:graphic>
      </p:graphicFrame>
      <p:sp>
        <p:nvSpPr>
          <p:cNvPr id="6" name="Footer Placeholder 5"/>
          <p:cNvSpPr>
            <a:spLocks noGrp="1"/>
          </p:cNvSpPr>
          <p:nvPr>
            <p:ph type="ftr" sz="quarter" idx="11"/>
          </p:nvPr>
        </p:nvSpPr>
        <p:spPr/>
        <p:txBody>
          <a:bodyPr/>
          <a:lstStyle/>
          <a:p>
            <a:r>
              <a:rPr lang="en-US" smtClean="0"/>
              <a:t>Benasque</a:t>
            </a:r>
            <a:endParaRPr lang="en-US"/>
          </a:p>
        </p:txBody>
      </p:sp>
      <p:sp>
        <p:nvSpPr>
          <p:cNvPr id="18" name="Slide Number Placeholder 17"/>
          <p:cNvSpPr>
            <a:spLocks noGrp="1"/>
          </p:cNvSpPr>
          <p:nvPr>
            <p:ph type="sldNum" sz="quarter" idx="12"/>
          </p:nvPr>
        </p:nvSpPr>
        <p:spPr/>
        <p:txBody>
          <a:bodyPr/>
          <a:lstStyle/>
          <a:p>
            <a:fld id="{74A2A478-8B65-4D82-996A-EA40D10A6F38}" type="slidenum">
              <a:rPr lang="en-US" smtClean="0"/>
              <a:t>14</a:t>
            </a:fld>
            <a:endParaRPr lang="en-US"/>
          </a:p>
        </p:txBody>
      </p:sp>
    </p:spTree>
    <p:extLst>
      <p:ext uri="{BB962C8B-B14F-4D97-AF65-F5344CB8AC3E}">
        <p14:creationId xmlns:p14="http://schemas.microsoft.com/office/powerpoint/2010/main" val="140931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Granularity</a:t>
            </a:r>
            <a:endParaRPr lang="en-US" sz="3600" b="1" dirty="0"/>
          </a:p>
        </p:txBody>
      </p:sp>
      <p:grpSp>
        <p:nvGrpSpPr>
          <p:cNvPr id="18" name="Group 17"/>
          <p:cNvGrpSpPr/>
          <p:nvPr/>
        </p:nvGrpSpPr>
        <p:grpSpPr>
          <a:xfrm>
            <a:off x="294454" y="1690688"/>
            <a:ext cx="3155487" cy="2598631"/>
            <a:chOff x="801350" y="2333670"/>
            <a:chExt cx="3155487" cy="2598631"/>
          </a:xfrm>
        </p:grpSpPr>
        <p:grpSp>
          <p:nvGrpSpPr>
            <p:cNvPr id="3" name="Group 2"/>
            <p:cNvGrpSpPr/>
            <p:nvPr/>
          </p:nvGrpSpPr>
          <p:grpSpPr>
            <a:xfrm>
              <a:off x="804420" y="2387734"/>
              <a:ext cx="2630558" cy="854767"/>
              <a:chOff x="838199" y="2365513"/>
              <a:chExt cx="3127514" cy="889453"/>
            </a:xfrm>
          </p:grpSpPr>
          <p:sp>
            <p:nvSpPr>
              <p:cNvPr id="4" name="Rectangle 3"/>
              <p:cNvSpPr/>
              <p:nvPr/>
            </p:nvSpPr>
            <p:spPr>
              <a:xfrm>
                <a:off x="838200" y="2365513"/>
                <a:ext cx="3127513" cy="3180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54965" y="2333670"/>
              <a:ext cx="641522" cy="369332"/>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m</a:t>
              </a:r>
              <a:r>
                <a:rPr lang="en-US" dirty="0" smtClean="0"/>
                <a:t>&lt;0</a:t>
              </a:r>
              <a:endParaRPr lang="en-US" dirty="0"/>
            </a:p>
          </p:txBody>
        </p:sp>
        <p:sp>
          <p:nvSpPr>
            <p:cNvPr id="7" name="TextBox 6"/>
            <p:cNvSpPr txBox="1"/>
            <p:nvPr/>
          </p:nvSpPr>
          <p:spPr>
            <a:xfrm>
              <a:off x="2527852" y="2676395"/>
              <a:ext cx="612668" cy="369332"/>
            </a:xfrm>
            <a:prstGeom prst="rect">
              <a:avLst/>
            </a:prstGeom>
            <a:noFill/>
          </p:spPr>
          <p:txBody>
            <a:bodyPr wrap="none" rtlCol="0">
              <a:spAutoFit/>
            </a:bodyPr>
            <a:lstStyle/>
            <a:p>
              <a:r>
                <a:rPr lang="en-US" dirty="0" err="1" smtClean="0"/>
                <a:t>e</a:t>
              </a:r>
              <a:r>
                <a:rPr lang="en-US" baseline="-25000" dirty="0" err="1" smtClean="0"/>
                <a:t>d</a:t>
              </a:r>
              <a:r>
                <a:rPr lang="en-US" dirty="0" smtClean="0"/>
                <a:t>&gt;0</a:t>
              </a:r>
              <a:endParaRPr lang="en-US" dirty="0"/>
            </a:p>
          </p:txBody>
        </p:sp>
        <p:cxnSp>
          <p:nvCxnSpPr>
            <p:cNvPr id="8" name="Straight Arrow Connector 7"/>
            <p:cNvCxnSpPr/>
            <p:nvPr/>
          </p:nvCxnSpPr>
          <p:spPr>
            <a:xfrm>
              <a:off x="3548270" y="2703002"/>
              <a:ext cx="0" cy="539499"/>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48270" y="2387734"/>
              <a:ext cx="0" cy="393710"/>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50268" y="2378437"/>
              <a:ext cx="306494"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3661563" y="2747769"/>
              <a:ext cx="295274" cy="369332"/>
            </a:xfrm>
            <a:prstGeom prst="rect">
              <a:avLst/>
            </a:prstGeom>
            <a:noFill/>
          </p:spPr>
          <p:txBody>
            <a:bodyPr wrap="none" rtlCol="0">
              <a:spAutoFit/>
            </a:bodyPr>
            <a:lstStyle/>
            <a:p>
              <a:r>
                <a:rPr lang="en-US" dirty="0"/>
                <a:t>a</a:t>
              </a:r>
            </a:p>
          </p:txBody>
        </p:sp>
        <p:grpSp>
          <p:nvGrpSpPr>
            <p:cNvPr id="12" name="Group 11"/>
            <p:cNvGrpSpPr/>
            <p:nvPr/>
          </p:nvGrpSpPr>
          <p:grpSpPr>
            <a:xfrm>
              <a:off x="801351" y="3232634"/>
              <a:ext cx="2630558" cy="854767"/>
              <a:chOff x="838199" y="2365513"/>
              <a:chExt cx="3127514" cy="889453"/>
            </a:xfrm>
          </p:grpSpPr>
          <p:sp>
            <p:nvSpPr>
              <p:cNvPr id="13" name="Rectangle 12"/>
              <p:cNvSpPr/>
              <p:nvPr/>
            </p:nvSpPr>
            <p:spPr>
              <a:xfrm>
                <a:off x="838200" y="2365513"/>
                <a:ext cx="3127513" cy="3180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801350" y="4077534"/>
              <a:ext cx="2630558" cy="854767"/>
              <a:chOff x="838199" y="2365513"/>
              <a:chExt cx="3127514" cy="889453"/>
            </a:xfrm>
          </p:grpSpPr>
          <p:sp>
            <p:nvSpPr>
              <p:cNvPr id="16" name="Rectangle 15"/>
              <p:cNvSpPr/>
              <p:nvPr/>
            </p:nvSpPr>
            <p:spPr>
              <a:xfrm>
                <a:off x="838200" y="2365513"/>
                <a:ext cx="3127513" cy="3180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p:nvSpPr>
        <p:spPr>
          <a:xfrm>
            <a:off x="3699461" y="1920121"/>
            <a:ext cx="8346766" cy="923330"/>
          </a:xfrm>
          <a:prstGeom prst="rect">
            <a:avLst/>
          </a:prstGeom>
          <a:noFill/>
        </p:spPr>
        <p:txBody>
          <a:bodyPr wrap="square" rtlCol="0">
            <a:spAutoFit/>
          </a:bodyPr>
          <a:lstStyle/>
          <a:p>
            <a:r>
              <a:rPr lang="en-US" dirty="0" smtClean="0"/>
              <a:t>When effective wavelength becomes comparable to the period – </a:t>
            </a:r>
            <a:r>
              <a:rPr lang="en-US" dirty="0" err="1" smtClean="0"/>
              <a:t>k~</a:t>
            </a:r>
            <a:r>
              <a:rPr lang="en-US" dirty="0" err="1" smtClean="0">
                <a:latin typeface="Symbol" panose="05050102010706020507" pitchFamily="18" charset="2"/>
              </a:rPr>
              <a:t>p</a:t>
            </a:r>
            <a:r>
              <a:rPr lang="en-US" dirty="0" smtClean="0"/>
              <a:t>/(</a:t>
            </a:r>
            <a:r>
              <a:rPr lang="en-US" dirty="0" err="1" smtClean="0"/>
              <a:t>a+b</a:t>
            </a:r>
            <a:r>
              <a:rPr lang="en-US" dirty="0" smtClean="0"/>
              <a:t>) non locality sets in  and effective medium approach fails (Mortensen et al, Nature </a:t>
            </a:r>
            <a:r>
              <a:rPr lang="en-US" dirty="0" err="1" smtClean="0"/>
              <a:t>Comm</a:t>
            </a:r>
            <a:r>
              <a:rPr lang="en-US" dirty="0" smtClean="0"/>
              <a:t> 2014), Jacob et al (2013) (</a:t>
            </a:r>
            <a:r>
              <a:rPr lang="en-US" dirty="0" err="1" smtClean="0"/>
              <a:t>Kivshar’s</a:t>
            </a:r>
            <a:r>
              <a:rPr lang="en-US" dirty="0" smtClean="0"/>
              <a:t> group).</a:t>
            </a:r>
            <a:endParaRPr lang="en-US" dirty="0"/>
          </a:p>
        </p:txBody>
      </p:sp>
      <p:sp>
        <p:nvSpPr>
          <p:cNvPr id="20" name="TextBox 19"/>
          <p:cNvSpPr txBox="1"/>
          <p:nvPr/>
        </p:nvSpPr>
        <p:spPr>
          <a:xfrm>
            <a:off x="3699461" y="3368429"/>
            <a:ext cx="7633252" cy="923330"/>
          </a:xfrm>
          <a:prstGeom prst="rect">
            <a:avLst/>
          </a:prstGeom>
          <a:noFill/>
        </p:spPr>
        <p:txBody>
          <a:bodyPr wrap="square" rtlCol="0">
            <a:spAutoFit/>
          </a:bodyPr>
          <a:lstStyle/>
          <a:p>
            <a:r>
              <a:rPr lang="en-US" dirty="0" smtClean="0"/>
              <a:t>Alternatively, according to Bloch theorem </a:t>
            </a:r>
            <a:r>
              <a:rPr lang="en-US" dirty="0" smtClean="0">
                <a:latin typeface="Symbol" panose="05050102010706020507" pitchFamily="18" charset="2"/>
              </a:rPr>
              <a:t>p</a:t>
            </a:r>
            <a:r>
              <a:rPr lang="en-US" dirty="0"/>
              <a:t>/(</a:t>
            </a:r>
            <a:r>
              <a:rPr lang="en-US" dirty="0" err="1"/>
              <a:t>a+b</a:t>
            </a:r>
            <a:r>
              <a:rPr lang="en-US" dirty="0" smtClean="0"/>
              <a:t>) is the </a:t>
            </a:r>
            <a:r>
              <a:rPr lang="en-US" dirty="0" err="1" smtClean="0"/>
              <a:t>Brillouin</a:t>
            </a:r>
            <a:r>
              <a:rPr lang="en-US" dirty="0" smtClean="0"/>
              <a:t> zone boundary  and thus defines maximum wavevector in x or y direction.  (</a:t>
            </a:r>
            <a:r>
              <a:rPr lang="en-US" dirty="0" err="1" smtClean="0"/>
              <a:t>Sipe</a:t>
            </a:r>
            <a:r>
              <a:rPr lang="en-US" dirty="0" smtClean="0"/>
              <a:t> et al, </a:t>
            </a:r>
            <a:r>
              <a:rPr lang="en-US" dirty="0" err="1" smtClean="0"/>
              <a:t>Phys</a:t>
            </a:r>
            <a:r>
              <a:rPr lang="en-US" dirty="0" smtClean="0"/>
              <a:t> Rev A (2013)B </a:t>
            </a:r>
            <a:endParaRPr lang="en-US" dirty="0"/>
          </a:p>
        </p:txBody>
      </p:sp>
      <p:sp>
        <p:nvSpPr>
          <p:cNvPr id="21" name="Footer Placeholder 20"/>
          <p:cNvSpPr>
            <a:spLocks noGrp="1"/>
          </p:cNvSpPr>
          <p:nvPr>
            <p:ph type="ftr" sz="quarter" idx="11"/>
          </p:nvPr>
        </p:nvSpPr>
        <p:spPr/>
        <p:txBody>
          <a:bodyPr/>
          <a:lstStyle/>
          <a:p>
            <a:r>
              <a:rPr lang="en-US" smtClean="0"/>
              <a:t>Benasque</a:t>
            </a:r>
            <a:endParaRPr lang="en-US"/>
          </a:p>
        </p:txBody>
      </p:sp>
      <p:sp>
        <p:nvSpPr>
          <p:cNvPr id="22" name="Slide Number Placeholder 21"/>
          <p:cNvSpPr>
            <a:spLocks noGrp="1"/>
          </p:cNvSpPr>
          <p:nvPr>
            <p:ph type="sldNum" sz="quarter" idx="12"/>
          </p:nvPr>
        </p:nvSpPr>
        <p:spPr/>
        <p:txBody>
          <a:bodyPr/>
          <a:lstStyle/>
          <a:p>
            <a:fld id="{74A2A478-8B65-4D82-996A-EA40D10A6F38}" type="slidenum">
              <a:rPr lang="en-US" smtClean="0"/>
              <a:t>15</a:t>
            </a:fld>
            <a:endParaRPr lang="en-US"/>
          </a:p>
        </p:txBody>
      </p:sp>
    </p:spTree>
    <p:extLst>
      <p:ext uri="{BB962C8B-B14F-4D97-AF65-F5344CB8AC3E}">
        <p14:creationId xmlns:p14="http://schemas.microsoft.com/office/powerpoint/2010/main" val="1664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Gap and slab </a:t>
            </a:r>
            <a:r>
              <a:rPr lang="en-US" sz="3600" b="1" dirty="0" err="1" smtClean="0"/>
              <a:t>plasmons</a:t>
            </a:r>
            <a:r>
              <a:rPr lang="en-US" sz="3600" b="1" dirty="0" smtClean="0"/>
              <a:t/>
            </a:r>
            <a:br>
              <a:rPr lang="en-US" sz="3600" b="1" dirty="0" smtClean="0"/>
            </a:br>
            <a:r>
              <a:rPr lang="en-US" sz="3600" b="1" dirty="0" smtClean="0"/>
              <a:t>(a.k.a. transmission lines)</a:t>
            </a:r>
            <a:endParaRPr lang="en-US" sz="3600" b="1" dirty="0"/>
          </a:p>
        </p:txBody>
      </p:sp>
      <p:grpSp>
        <p:nvGrpSpPr>
          <p:cNvPr id="20" name="Group 19"/>
          <p:cNvGrpSpPr/>
          <p:nvPr/>
        </p:nvGrpSpPr>
        <p:grpSpPr>
          <a:xfrm>
            <a:off x="838199" y="3268490"/>
            <a:ext cx="2392020" cy="772873"/>
            <a:chOff x="3296619" y="4782390"/>
            <a:chExt cx="2630558" cy="1064530"/>
          </a:xfrm>
        </p:grpSpPr>
        <p:grpSp>
          <p:nvGrpSpPr>
            <p:cNvPr id="21" name="Group 20"/>
            <p:cNvGrpSpPr/>
            <p:nvPr/>
          </p:nvGrpSpPr>
          <p:grpSpPr>
            <a:xfrm>
              <a:off x="3296619" y="4782390"/>
              <a:ext cx="2630558" cy="1064530"/>
              <a:chOff x="3296618" y="4779476"/>
              <a:chExt cx="2630558" cy="1064530"/>
            </a:xfrm>
          </p:grpSpPr>
          <p:sp>
            <p:nvSpPr>
              <p:cNvPr id="28" name="Rectangle 27"/>
              <p:cNvSpPr/>
              <p:nvPr/>
            </p:nvSpPr>
            <p:spPr>
              <a:xfrm>
                <a:off x="3296619" y="5023724"/>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96619" y="4779476"/>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296618" y="5538357"/>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5400000">
              <a:off x="4716576" y="4856445"/>
              <a:ext cx="774480" cy="823360"/>
              <a:chOff x="6689035" y="3201988"/>
              <a:chExt cx="1751565" cy="823360"/>
            </a:xfrm>
          </p:grpSpPr>
          <p:grpSp>
            <p:nvGrpSpPr>
              <p:cNvPr id="23" name="Group 22"/>
              <p:cNvGrpSpPr/>
              <p:nvPr/>
            </p:nvGrpSpPr>
            <p:grpSpPr>
              <a:xfrm>
                <a:off x="6767375" y="3344242"/>
                <a:ext cx="1673225" cy="585788"/>
                <a:chOff x="1360488" y="1873250"/>
                <a:chExt cx="1673225" cy="585788"/>
              </a:xfrm>
            </p:grpSpPr>
            <p:sp>
              <p:nvSpPr>
                <p:cNvPr id="25" name="Freeform 59"/>
                <p:cNvSpPr>
                  <a:spLocks/>
                </p:cNvSpPr>
                <p:nvPr/>
              </p:nvSpPr>
              <p:spPr bwMode="auto">
                <a:xfrm>
                  <a:off x="1360488" y="1873250"/>
                  <a:ext cx="417513" cy="585788"/>
                </a:xfrm>
                <a:custGeom>
                  <a:avLst/>
                  <a:gdLst>
                    <a:gd name="T0" fmla="*/ 3 w 263"/>
                    <a:gd name="T1" fmla="*/ 18 h 369"/>
                    <a:gd name="T2" fmla="*/ 10 w 263"/>
                    <a:gd name="T3" fmla="*/ 41 h 369"/>
                    <a:gd name="T4" fmla="*/ 13 w 263"/>
                    <a:gd name="T5" fmla="*/ 69 h 369"/>
                    <a:gd name="T6" fmla="*/ 20 w 263"/>
                    <a:gd name="T7" fmla="*/ 93 h 369"/>
                    <a:gd name="T8" fmla="*/ 27 w 263"/>
                    <a:gd name="T9" fmla="*/ 117 h 369"/>
                    <a:gd name="T10" fmla="*/ 34 w 263"/>
                    <a:gd name="T11" fmla="*/ 141 h 369"/>
                    <a:gd name="T12" fmla="*/ 37 w 263"/>
                    <a:gd name="T13" fmla="*/ 164 h 369"/>
                    <a:gd name="T14" fmla="*/ 44 w 263"/>
                    <a:gd name="T15" fmla="*/ 185 h 369"/>
                    <a:gd name="T16" fmla="*/ 51 w 263"/>
                    <a:gd name="T17" fmla="*/ 209 h 369"/>
                    <a:gd name="T18" fmla="*/ 54 w 263"/>
                    <a:gd name="T19" fmla="*/ 229 h 369"/>
                    <a:gd name="T20" fmla="*/ 61 w 263"/>
                    <a:gd name="T21" fmla="*/ 250 h 369"/>
                    <a:gd name="T22" fmla="*/ 68 w 263"/>
                    <a:gd name="T23" fmla="*/ 270 h 369"/>
                    <a:gd name="T24" fmla="*/ 71 w 263"/>
                    <a:gd name="T25" fmla="*/ 287 h 369"/>
                    <a:gd name="T26" fmla="*/ 78 w 263"/>
                    <a:gd name="T27" fmla="*/ 304 h 369"/>
                    <a:gd name="T28" fmla="*/ 85 w 263"/>
                    <a:gd name="T29" fmla="*/ 322 h 369"/>
                    <a:gd name="T30" fmla="*/ 89 w 263"/>
                    <a:gd name="T31" fmla="*/ 335 h 369"/>
                    <a:gd name="T32" fmla="*/ 95 w 263"/>
                    <a:gd name="T33" fmla="*/ 345 h 369"/>
                    <a:gd name="T34" fmla="*/ 106 w 263"/>
                    <a:gd name="T35" fmla="*/ 359 h 369"/>
                    <a:gd name="T36" fmla="*/ 112 w 263"/>
                    <a:gd name="T37" fmla="*/ 366 h 369"/>
                    <a:gd name="T38" fmla="*/ 116 w 263"/>
                    <a:gd name="T39" fmla="*/ 369 h 369"/>
                    <a:gd name="T40" fmla="*/ 126 w 263"/>
                    <a:gd name="T41" fmla="*/ 366 h 369"/>
                    <a:gd name="T42" fmla="*/ 133 w 263"/>
                    <a:gd name="T43" fmla="*/ 359 h 369"/>
                    <a:gd name="T44" fmla="*/ 140 w 263"/>
                    <a:gd name="T45" fmla="*/ 352 h 369"/>
                    <a:gd name="T46" fmla="*/ 147 w 263"/>
                    <a:gd name="T47" fmla="*/ 342 h 369"/>
                    <a:gd name="T48" fmla="*/ 150 w 263"/>
                    <a:gd name="T49" fmla="*/ 328 h 369"/>
                    <a:gd name="T50" fmla="*/ 157 w 263"/>
                    <a:gd name="T51" fmla="*/ 315 h 369"/>
                    <a:gd name="T52" fmla="*/ 164 w 263"/>
                    <a:gd name="T53" fmla="*/ 301 h 369"/>
                    <a:gd name="T54" fmla="*/ 170 w 263"/>
                    <a:gd name="T55" fmla="*/ 281 h 369"/>
                    <a:gd name="T56" fmla="*/ 174 w 263"/>
                    <a:gd name="T57" fmla="*/ 263 h 369"/>
                    <a:gd name="T58" fmla="*/ 181 w 263"/>
                    <a:gd name="T59" fmla="*/ 243 h 369"/>
                    <a:gd name="T60" fmla="*/ 188 w 263"/>
                    <a:gd name="T61" fmla="*/ 222 h 369"/>
                    <a:gd name="T62" fmla="*/ 191 w 263"/>
                    <a:gd name="T63" fmla="*/ 202 h 369"/>
                    <a:gd name="T64" fmla="*/ 198 w 263"/>
                    <a:gd name="T65" fmla="*/ 178 h 369"/>
                    <a:gd name="T66" fmla="*/ 205 w 263"/>
                    <a:gd name="T67" fmla="*/ 158 h 369"/>
                    <a:gd name="T68" fmla="*/ 208 w 263"/>
                    <a:gd name="T69" fmla="*/ 134 h 369"/>
                    <a:gd name="T70" fmla="*/ 215 w 263"/>
                    <a:gd name="T71" fmla="*/ 110 h 369"/>
                    <a:gd name="T72" fmla="*/ 222 w 263"/>
                    <a:gd name="T73" fmla="*/ 82 h 369"/>
                    <a:gd name="T74" fmla="*/ 225 w 263"/>
                    <a:gd name="T75" fmla="*/ 59 h 369"/>
                    <a:gd name="T76" fmla="*/ 232 w 263"/>
                    <a:gd name="T77" fmla="*/ 35 h 369"/>
                    <a:gd name="T78" fmla="*/ 239 w 263"/>
                    <a:gd name="T79" fmla="*/ 7 h 369"/>
                    <a:gd name="T80" fmla="*/ 246 w 263"/>
                    <a:gd name="T81" fmla="*/ 7 h 369"/>
                    <a:gd name="T82" fmla="*/ 256 w 263"/>
                    <a:gd name="T83" fmla="*/ 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369">
                      <a:moveTo>
                        <a:pt x="0" y="0"/>
                      </a:moveTo>
                      <a:lnTo>
                        <a:pt x="3" y="7"/>
                      </a:lnTo>
                      <a:lnTo>
                        <a:pt x="3" y="18"/>
                      </a:lnTo>
                      <a:lnTo>
                        <a:pt x="7" y="24"/>
                      </a:lnTo>
                      <a:lnTo>
                        <a:pt x="7" y="35"/>
                      </a:lnTo>
                      <a:lnTo>
                        <a:pt x="10" y="41"/>
                      </a:lnTo>
                      <a:lnTo>
                        <a:pt x="10" y="52"/>
                      </a:lnTo>
                      <a:lnTo>
                        <a:pt x="13" y="59"/>
                      </a:lnTo>
                      <a:lnTo>
                        <a:pt x="13" y="69"/>
                      </a:lnTo>
                      <a:lnTo>
                        <a:pt x="17" y="76"/>
                      </a:lnTo>
                      <a:lnTo>
                        <a:pt x="20" y="82"/>
                      </a:lnTo>
                      <a:lnTo>
                        <a:pt x="20" y="93"/>
                      </a:lnTo>
                      <a:lnTo>
                        <a:pt x="24" y="100"/>
                      </a:lnTo>
                      <a:lnTo>
                        <a:pt x="24" y="110"/>
                      </a:lnTo>
                      <a:lnTo>
                        <a:pt x="27" y="117"/>
                      </a:lnTo>
                      <a:lnTo>
                        <a:pt x="27" y="123"/>
                      </a:lnTo>
                      <a:lnTo>
                        <a:pt x="31" y="134"/>
                      </a:lnTo>
                      <a:lnTo>
                        <a:pt x="34" y="141"/>
                      </a:lnTo>
                      <a:lnTo>
                        <a:pt x="34" y="147"/>
                      </a:lnTo>
                      <a:lnTo>
                        <a:pt x="37" y="158"/>
                      </a:lnTo>
                      <a:lnTo>
                        <a:pt x="37" y="164"/>
                      </a:lnTo>
                      <a:lnTo>
                        <a:pt x="41" y="171"/>
                      </a:lnTo>
                      <a:lnTo>
                        <a:pt x="41" y="178"/>
                      </a:lnTo>
                      <a:lnTo>
                        <a:pt x="44" y="185"/>
                      </a:lnTo>
                      <a:lnTo>
                        <a:pt x="44" y="195"/>
                      </a:lnTo>
                      <a:lnTo>
                        <a:pt x="48" y="202"/>
                      </a:lnTo>
                      <a:lnTo>
                        <a:pt x="51" y="209"/>
                      </a:lnTo>
                      <a:lnTo>
                        <a:pt x="51" y="216"/>
                      </a:lnTo>
                      <a:lnTo>
                        <a:pt x="54" y="222"/>
                      </a:lnTo>
                      <a:lnTo>
                        <a:pt x="54" y="229"/>
                      </a:lnTo>
                      <a:lnTo>
                        <a:pt x="58" y="236"/>
                      </a:lnTo>
                      <a:lnTo>
                        <a:pt x="58" y="243"/>
                      </a:lnTo>
                      <a:lnTo>
                        <a:pt x="61" y="250"/>
                      </a:lnTo>
                      <a:lnTo>
                        <a:pt x="65" y="257"/>
                      </a:lnTo>
                      <a:lnTo>
                        <a:pt x="65" y="263"/>
                      </a:lnTo>
                      <a:lnTo>
                        <a:pt x="68" y="270"/>
                      </a:lnTo>
                      <a:lnTo>
                        <a:pt x="68" y="277"/>
                      </a:lnTo>
                      <a:lnTo>
                        <a:pt x="71" y="281"/>
                      </a:lnTo>
                      <a:lnTo>
                        <a:pt x="71" y="287"/>
                      </a:lnTo>
                      <a:lnTo>
                        <a:pt x="75" y="294"/>
                      </a:lnTo>
                      <a:lnTo>
                        <a:pt x="75" y="301"/>
                      </a:lnTo>
                      <a:lnTo>
                        <a:pt x="78" y="304"/>
                      </a:lnTo>
                      <a:lnTo>
                        <a:pt x="82" y="311"/>
                      </a:lnTo>
                      <a:lnTo>
                        <a:pt x="82" y="315"/>
                      </a:lnTo>
                      <a:lnTo>
                        <a:pt x="85" y="322"/>
                      </a:lnTo>
                      <a:lnTo>
                        <a:pt x="85" y="325"/>
                      </a:lnTo>
                      <a:lnTo>
                        <a:pt x="89" y="328"/>
                      </a:lnTo>
                      <a:lnTo>
                        <a:pt x="89" y="335"/>
                      </a:lnTo>
                      <a:lnTo>
                        <a:pt x="92" y="339"/>
                      </a:lnTo>
                      <a:lnTo>
                        <a:pt x="95" y="342"/>
                      </a:lnTo>
                      <a:lnTo>
                        <a:pt x="95" y="345"/>
                      </a:lnTo>
                      <a:lnTo>
                        <a:pt x="99" y="349"/>
                      </a:lnTo>
                      <a:lnTo>
                        <a:pt x="99" y="352"/>
                      </a:lnTo>
                      <a:lnTo>
                        <a:pt x="106" y="359"/>
                      </a:lnTo>
                      <a:lnTo>
                        <a:pt x="102" y="359"/>
                      </a:lnTo>
                      <a:lnTo>
                        <a:pt x="106" y="359"/>
                      </a:lnTo>
                      <a:lnTo>
                        <a:pt x="112" y="366"/>
                      </a:lnTo>
                      <a:lnTo>
                        <a:pt x="109" y="366"/>
                      </a:lnTo>
                      <a:lnTo>
                        <a:pt x="112" y="366"/>
                      </a:lnTo>
                      <a:lnTo>
                        <a:pt x="116" y="369"/>
                      </a:lnTo>
                      <a:lnTo>
                        <a:pt x="119" y="369"/>
                      </a:lnTo>
                      <a:lnTo>
                        <a:pt x="123" y="369"/>
                      </a:lnTo>
                      <a:lnTo>
                        <a:pt x="126" y="366"/>
                      </a:lnTo>
                      <a:lnTo>
                        <a:pt x="130" y="366"/>
                      </a:lnTo>
                      <a:lnTo>
                        <a:pt x="136" y="359"/>
                      </a:lnTo>
                      <a:lnTo>
                        <a:pt x="133" y="359"/>
                      </a:lnTo>
                      <a:lnTo>
                        <a:pt x="136" y="359"/>
                      </a:lnTo>
                      <a:lnTo>
                        <a:pt x="140" y="356"/>
                      </a:lnTo>
                      <a:lnTo>
                        <a:pt x="140" y="352"/>
                      </a:lnTo>
                      <a:lnTo>
                        <a:pt x="143" y="349"/>
                      </a:lnTo>
                      <a:lnTo>
                        <a:pt x="143" y="345"/>
                      </a:lnTo>
                      <a:lnTo>
                        <a:pt x="147" y="342"/>
                      </a:lnTo>
                      <a:lnTo>
                        <a:pt x="147" y="339"/>
                      </a:lnTo>
                      <a:lnTo>
                        <a:pt x="150" y="335"/>
                      </a:lnTo>
                      <a:lnTo>
                        <a:pt x="150" y="328"/>
                      </a:lnTo>
                      <a:lnTo>
                        <a:pt x="153" y="325"/>
                      </a:lnTo>
                      <a:lnTo>
                        <a:pt x="157" y="322"/>
                      </a:lnTo>
                      <a:lnTo>
                        <a:pt x="157" y="315"/>
                      </a:lnTo>
                      <a:lnTo>
                        <a:pt x="160" y="311"/>
                      </a:lnTo>
                      <a:lnTo>
                        <a:pt x="160" y="304"/>
                      </a:lnTo>
                      <a:lnTo>
                        <a:pt x="164" y="301"/>
                      </a:lnTo>
                      <a:lnTo>
                        <a:pt x="164" y="294"/>
                      </a:lnTo>
                      <a:lnTo>
                        <a:pt x="167" y="287"/>
                      </a:lnTo>
                      <a:lnTo>
                        <a:pt x="170" y="281"/>
                      </a:lnTo>
                      <a:lnTo>
                        <a:pt x="170" y="277"/>
                      </a:lnTo>
                      <a:lnTo>
                        <a:pt x="174" y="270"/>
                      </a:lnTo>
                      <a:lnTo>
                        <a:pt x="174" y="263"/>
                      </a:lnTo>
                      <a:lnTo>
                        <a:pt x="177" y="257"/>
                      </a:lnTo>
                      <a:lnTo>
                        <a:pt x="177" y="250"/>
                      </a:lnTo>
                      <a:lnTo>
                        <a:pt x="181" y="243"/>
                      </a:lnTo>
                      <a:lnTo>
                        <a:pt x="181" y="236"/>
                      </a:lnTo>
                      <a:lnTo>
                        <a:pt x="184" y="229"/>
                      </a:lnTo>
                      <a:lnTo>
                        <a:pt x="188" y="222"/>
                      </a:lnTo>
                      <a:lnTo>
                        <a:pt x="188" y="216"/>
                      </a:lnTo>
                      <a:lnTo>
                        <a:pt x="191" y="209"/>
                      </a:lnTo>
                      <a:lnTo>
                        <a:pt x="191" y="202"/>
                      </a:lnTo>
                      <a:lnTo>
                        <a:pt x="194" y="195"/>
                      </a:lnTo>
                      <a:lnTo>
                        <a:pt x="194" y="185"/>
                      </a:lnTo>
                      <a:lnTo>
                        <a:pt x="198" y="178"/>
                      </a:lnTo>
                      <a:lnTo>
                        <a:pt x="201" y="171"/>
                      </a:lnTo>
                      <a:lnTo>
                        <a:pt x="201" y="164"/>
                      </a:lnTo>
                      <a:lnTo>
                        <a:pt x="205" y="158"/>
                      </a:lnTo>
                      <a:lnTo>
                        <a:pt x="205" y="147"/>
                      </a:lnTo>
                      <a:lnTo>
                        <a:pt x="208" y="141"/>
                      </a:lnTo>
                      <a:lnTo>
                        <a:pt x="208" y="134"/>
                      </a:lnTo>
                      <a:lnTo>
                        <a:pt x="211" y="123"/>
                      </a:lnTo>
                      <a:lnTo>
                        <a:pt x="211" y="117"/>
                      </a:lnTo>
                      <a:lnTo>
                        <a:pt x="215" y="110"/>
                      </a:lnTo>
                      <a:lnTo>
                        <a:pt x="218" y="100"/>
                      </a:lnTo>
                      <a:lnTo>
                        <a:pt x="218" y="93"/>
                      </a:lnTo>
                      <a:lnTo>
                        <a:pt x="222" y="82"/>
                      </a:lnTo>
                      <a:lnTo>
                        <a:pt x="222" y="76"/>
                      </a:lnTo>
                      <a:lnTo>
                        <a:pt x="225" y="69"/>
                      </a:lnTo>
                      <a:lnTo>
                        <a:pt x="225" y="59"/>
                      </a:lnTo>
                      <a:lnTo>
                        <a:pt x="228" y="52"/>
                      </a:lnTo>
                      <a:lnTo>
                        <a:pt x="232" y="41"/>
                      </a:lnTo>
                      <a:lnTo>
                        <a:pt x="232" y="35"/>
                      </a:lnTo>
                      <a:lnTo>
                        <a:pt x="235" y="24"/>
                      </a:lnTo>
                      <a:lnTo>
                        <a:pt x="235" y="18"/>
                      </a:lnTo>
                      <a:lnTo>
                        <a:pt x="239" y="7"/>
                      </a:lnTo>
                      <a:lnTo>
                        <a:pt x="239" y="0"/>
                      </a:lnTo>
                      <a:lnTo>
                        <a:pt x="242" y="4"/>
                      </a:lnTo>
                      <a:lnTo>
                        <a:pt x="246" y="7"/>
                      </a:lnTo>
                      <a:lnTo>
                        <a:pt x="249" y="11"/>
                      </a:lnTo>
                      <a:lnTo>
                        <a:pt x="256" y="18"/>
                      </a:lnTo>
                      <a:lnTo>
                        <a:pt x="256" y="21"/>
                      </a:lnTo>
                      <a:lnTo>
                        <a:pt x="259" y="24"/>
                      </a:lnTo>
                      <a:lnTo>
                        <a:pt x="263" y="2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60"/>
                <p:cNvSpPr>
                  <a:spLocks/>
                </p:cNvSpPr>
                <p:nvPr/>
              </p:nvSpPr>
              <p:spPr bwMode="auto">
                <a:xfrm>
                  <a:off x="1778001" y="1917700"/>
                  <a:ext cx="681038" cy="325438"/>
                </a:xfrm>
                <a:custGeom>
                  <a:avLst/>
                  <a:gdLst>
                    <a:gd name="T0" fmla="*/ 10 w 429"/>
                    <a:gd name="T1" fmla="*/ 10 h 205"/>
                    <a:gd name="T2" fmla="*/ 17 w 429"/>
                    <a:gd name="T3" fmla="*/ 20 h 205"/>
                    <a:gd name="T4" fmla="*/ 27 w 429"/>
                    <a:gd name="T5" fmla="*/ 31 h 205"/>
                    <a:gd name="T6" fmla="*/ 41 w 429"/>
                    <a:gd name="T7" fmla="*/ 44 h 205"/>
                    <a:gd name="T8" fmla="*/ 44 w 429"/>
                    <a:gd name="T9" fmla="*/ 48 h 205"/>
                    <a:gd name="T10" fmla="*/ 54 w 429"/>
                    <a:gd name="T11" fmla="*/ 61 h 205"/>
                    <a:gd name="T12" fmla="*/ 64 w 429"/>
                    <a:gd name="T13" fmla="*/ 72 h 205"/>
                    <a:gd name="T14" fmla="*/ 75 w 429"/>
                    <a:gd name="T15" fmla="*/ 78 h 205"/>
                    <a:gd name="T16" fmla="*/ 85 w 429"/>
                    <a:gd name="T17" fmla="*/ 89 h 205"/>
                    <a:gd name="T18" fmla="*/ 95 w 429"/>
                    <a:gd name="T19" fmla="*/ 99 h 205"/>
                    <a:gd name="T20" fmla="*/ 105 w 429"/>
                    <a:gd name="T21" fmla="*/ 106 h 205"/>
                    <a:gd name="T22" fmla="*/ 116 w 429"/>
                    <a:gd name="T23" fmla="*/ 116 h 205"/>
                    <a:gd name="T24" fmla="*/ 126 w 429"/>
                    <a:gd name="T25" fmla="*/ 123 h 205"/>
                    <a:gd name="T26" fmla="*/ 136 w 429"/>
                    <a:gd name="T27" fmla="*/ 130 h 205"/>
                    <a:gd name="T28" fmla="*/ 146 w 429"/>
                    <a:gd name="T29" fmla="*/ 140 h 205"/>
                    <a:gd name="T30" fmla="*/ 157 w 429"/>
                    <a:gd name="T31" fmla="*/ 147 h 205"/>
                    <a:gd name="T32" fmla="*/ 167 w 429"/>
                    <a:gd name="T33" fmla="*/ 150 h 205"/>
                    <a:gd name="T34" fmla="*/ 177 w 429"/>
                    <a:gd name="T35" fmla="*/ 157 h 205"/>
                    <a:gd name="T36" fmla="*/ 187 w 429"/>
                    <a:gd name="T37" fmla="*/ 164 h 205"/>
                    <a:gd name="T38" fmla="*/ 197 w 429"/>
                    <a:gd name="T39" fmla="*/ 171 h 205"/>
                    <a:gd name="T40" fmla="*/ 208 w 429"/>
                    <a:gd name="T41" fmla="*/ 174 h 205"/>
                    <a:gd name="T42" fmla="*/ 218 w 429"/>
                    <a:gd name="T43" fmla="*/ 177 h 205"/>
                    <a:gd name="T44" fmla="*/ 228 w 429"/>
                    <a:gd name="T45" fmla="*/ 184 h 205"/>
                    <a:gd name="T46" fmla="*/ 238 w 429"/>
                    <a:gd name="T47" fmla="*/ 188 h 205"/>
                    <a:gd name="T48" fmla="*/ 249 w 429"/>
                    <a:gd name="T49" fmla="*/ 191 h 205"/>
                    <a:gd name="T50" fmla="*/ 259 w 429"/>
                    <a:gd name="T51" fmla="*/ 194 h 205"/>
                    <a:gd name="T52" fmla="*/ 269 w 429"/>
                    <a:gd name="T53" fmla="*/ 198 h 205"/>
                    <a:gd name="T54" fmla="*/ 279 w 429"/>
                    <a:gd name="T55" fmla="*/ 198 h 205"/>
                    <a:gd name="T56" fmla="*/ 290 w 429"/>
                    <a:gd name="T57" fmla="*/ 201 h 205"/>
                    <a:gd name="T58" fmla="*/ 300 w 429"/>
                    <a:gd name="T59" fmla="*/ 201 h 205"/>
                    <a:gd name="T60" fmla="*/ 310 w 429"/>
                    <a:gd name="T61" fmla="*/ 205 h 205"/>
                    <a:gd name="T62" fmla="*/ 320 w 429"/>
                    <a:gd name="T63" fmla="*/ 205 h 205"/>
                    <a:gd name="T64" fmla="*/ 331 w 429"/>
                    <a:gd name="T65" fmla="*/ 205 h 205"/>
                    <a:gd name="T66" fmla="*/ 341 w 429"/>
                    <a:gd name="T67" fmla="*/ 205 h 205"/>
                    <a:gd name="T68" fmla="*/ 351 w 429"/>
                    <a:gd name="T69" fmla="*/ 205 h 205"/>
                    <a:gd name="T70" fmla="*/ 361 w 429"/>
                    <a:gd name="T71" fmla="*/ 205 h 205"/>
                    <a:gd name="T72" fmla="*/ 371 w 429"/>
                    <a:gd name="T73" fmla="*/ 201 h 205"/>
                    <a:gd name="T74" fmla="*/ 382 w 429"/>
                    <a:gd name="T75" fmla="*/ 201 h 205"/>
                    <a:gd name="T76" fmla="*/ 392 w 429"/>
                    <a:gd name="T77" fmla="*/ 198 h 205"/>
                    <a:gd name="T78" fmla="*/ 402 w 429"/>
                    <a:gd name="T79" fmla="*/ 198 h 205"/>
                    <a:gd name="T80" fmla="*/ 412 w 429"/>
                    <a:gd name="T81" fmla="*/ 194 h 205"/>
                    <a:gd name="T82" fmla="*/ 423 w 429"/>
                    <a:gd name="T83"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05">
                      <a:moveTo>
                        <a:pt x="0" y="0"/>
                      </a:moveTo>
                      <a:lnTo>
                        <a:pt x="3" y="3"/>
                      </a:lnTo>
                      <a:lnTo>
                        <a:pt x="10" y="10"/>
                      </a:lnTo>
                      <a:lnTo>
                        <a:pt x="10" y="13"/>
                      </a:lnTo>
                      <a:lnTo>
                        <a:pt x="13" y="17"/>
                      </a:lnTo>
                      <a:lnTo>
                        <a:pt x="17" y="20"/>
                      </a:lnTo>
                      <a:lnTo>
                        <a:pt x="20" y="24"/>
                      </a:lnTo>
                      <a:lnTo>
                        <a:pt x="23" y="27"/>
                      </a:lnTo>
                      <a:lnTo>
                        <a:pt x="27" y="31"/>
                      </a:lnTo>
                      <a:lnTo>
                        <a:pt x="30" y="34"/>
                      </a:lnTo>
                      <a:lnTo>
                        <a:pt x="34" y="37"/>
                      </a:lnTo>
                      <a:lnTo>
                        <a:pt x="41" y="44"/>
                      </a:lnTo>
                      <a:lnTo>
                        <a:pt x="37" y="44"/>
                      </a:lnTo>
                      <a:lnTo>
                        <a:pt x="41" y="44"/>
                      </a:lnTo>
                      <a:lnTo>
                        <a:pt x="44" y="48"/>
                      </a:lnTo>
                      <a:lnTo>
                        <a:pt x="51" y="54"/>
                      </a:lnTo>
                      <a:lnTo>
                        <a:pt x="51" y="58"/>
                      </a:lnTo>
                      <a:lnTo>
                        <a:pt x="54" y="61"/>
                      </a:lnTo>
                      <a:lnTo>
                        <a:pt x="58" y="61"/>
                      </a:lnTo>
                      <a:lnTo>
                        <a:pt x="64" y="68"/>
                      </a:lnTo>
                      <a:lnTo>
                        <a:pt x="64" y="72"/>
                      </a:lnTo>
                      <a:lnTo>
                        <a:pt x="68" y="75"/>
                      </a:lnTo>
                      <a:lnTo>
                        <a:pt x="71" y="75"/>
                      </a:lnTo>
                      <a:lnTo>
                        <a:pt x="75" y="78"/>
                      </a:lnTo>
                      <a:lnTo>
                        <a:pt x="78" y="82"/>
                      </a:lnTo>
                      <a:lnTo>
                        <a:pt x="81" y="85"/>
                      </a:lnTo>
                      <a:lnTo>
                        <a:pt x="85" y="89"/>
                      </a:lnTo>
                      <a:lnTo>
                        <a:pt x="88" y="92"/>
                      </a:lnTo>
                      <a:lnTo>
                        <a:pt x="92" y="95"/>
                      </a:lnTo>
                      <a:lnTo>
                        <a:pt x="95" y="99"/>
                      </a:lnTo>
                      <a:lnTo>
                        <a:pt x="99" y="102"/>
                      </a:lnTo>
                      <a:lnTo>
                        <a:pt x="102" y="102"/>
                      </a:lnTo>
                      <a:lnTo>
                        <a:pt x="105" y="106"/>
                      </a:lnTo>
                      <a:lnTo>
                        <a:pt x="109" y="109"/>
                      </a:lnTo>
                      <a:lnTo>
                        <a:pt x="112" y="113"/>
                      </a:lnTo>
                      <a:lnTo>
                        <a:pt x="116" y="116"/>
                      </a:lnTo>
                      <a:lnTo>
                        <a:pt x="119" y="116"/>
                      </a:lnTo>
                      <a:lnTo>
                        <a:pt x="122" y="119"/>
                      </a:lnTo>
                      <a:lnTo>
                        <a:pt x="126" y="123"/>
                      </a:lnTo>
                      <a:lnTo>
                        <a:pt x="129" y="126"/>
                      </a:lnTo>
                      <a:lnTo>
                        <a:pt x="133" y="130"/>
                      </a:lnTo>
                      <a:lnTo>
                        <a:pt x="136" y="130"/>
                      </a:lnTo>
                      <a:lnTo>
                        <a:pt x="139" y="133"/>
                      </a:lnTo>
                      <a:lnTo>
                        <a:pt x="143" y="136"/>
                      </a:lnTo>
                      <a:lnTo>
                        <a:pt x="146" y="140"/>
                      </a:lnTo>
                      <a:lnTo>
                        <a:pt x="150" y="140"/>
                      </a:lnTo>
                      <a:lnTo>
                        <a:pt x="153" y="143"/>
                      </a:lnTo>
                      <a:lnTo>
                        <a:pt x="157" y="147"/>
                      </a:lnTo>
                      <a:lnTo>
                        <a:pt x="160" y="147"/>
                      </a:lnTo>
                      <a:lnTo>
                        <a:pt x="163" y="150"/>
                      </a:lnTo>
                      <a:lnTo>
                        <a:pt x="167" y="150"/>
                      </a:lnTo>
                      <a:lnTo>
                        <a:pt x="170" y="153"/>
                      </a:lnTo>
                      <a:lnTo>
                        <a:pt x="174" y="157"/>
                      </a:lnTo>
                      <a:lnTo>
                        <a:pt x="177" y="157"/>
                      </a:lnTo>
                      <a:lnTo>
                        <a:pt x="180" y="160"/>
                      </a:lnTo>
                      <a:lnTo>
                        <a:pt x="184" y="160"/>
                      </a:lnTo>
                      <a:lnTo>
                        <a:pt x="187" y="164"/>
                      </a:lnTo>
                      <a:lnTo>
                        <a:pt x="191" y="167"/>
                      </a:lnTo>
                      <a:lnTo>
                        <a:pt x="194" y="167"/>
                      </a:lnTo>
                      <a:lnTo>
                        <a:pt x="197" y="171"/>
                      </a:lnTo>
                      <a:lnTo>
                        <a:pt x="201" y="171"/>
                      </a:lnTo>
                      <a:lnTo>
                        <a:pt x="204" y="174"/>
                      </a:lnTo>
                      <a:lnTo>
                        <a:pt x="208" y="174"/>
                      </a:lnTo>
                      <a:lnTo>
                        <a:pt x="211" y="174"/>
                      </a:lnTo>
                      <a:lnTo>
                        <a:pt x="215" y="177"/>
                      </a:lnTo>
                      <a:lnTo>
                        <a:pt x="218" y="177"/>
                      </a:lnTo>
                      <a:lnTo>
                        <a:pt x="221" y="181"/>
                      </a:lnTo>
                      <a:lnTo>
                        <a:pt x="225" y="181"/>
                      </a:lnTo>
                      <a:lnTo>
                        <a:pt x="228" y="184"/>
                      </a:lnTo>
                      <a:lnTo>
                        <a:pt x="232" y="184"/>
                      </a:lnTo>
                      <a:lnTo>
                        <a:pt x="235" y="188"/>
                      </a:lnTo>
                      <a:lnTo>
                        <a:pt x="238" y="188"/>
                      </a:lnTo>
                      <a:lnTo>
                        <a:pt x="242" y="188"/>
                      </a:lnTo>
                      <a:lnTo>
                        <a:pt x="245" y="191"/>
                      </a:lnTo>
                      <a:lnTo>
                        <a:pt x="249" y="191"/>
                      </a:lnTo>
                      <a:lnTo>
                        <a:pt x="252" y="191"/>
                      </a:lnTo>
                      <a:lnTo>
                        <a:pt x="255" y="191"/>
                      </a:lnTo>
                      <a:lnTo>
                        <a:pt x="259" y="194"/>
                      </a:lnTo>
                      <a:lnTo>
                        <a:pt x="262" y="194"/>
                      </a:lnTo>
                      <a:lnTo>
                        <a:pt x="266" y="194"/>
                      </a:lnTo>
                      <a:lnTo>
                        <a:pt x="269" y="198"/>
                      </a:lnTo>
                      <a:lnTo>
                        <a:pt x="273" y="198"/>
                      </a:lnTo>
                      <a:lnTo>
                        <a:pt x="276" y="198"/>
                      </a:lnTo>
                      <a:lnTo>
                        <a:pt x="279" y="198"/>
                      </a:lnTo>
                      <a:lnTo>
                        <a:pt x="283" y="201"/>
                      </a:lnTo>
                      <a:lnTo>
                        <a:pt x="286" y="201"/>
                      </a:lnTo>
                      <a:lnTo>
                        <a:pt x="290" y="201"/>
                      </a:lnTo>
                      <a:lnTo>
                        <a:pt x="293" y="201"/>
                      </a:lnTo>
                      <a:lnTo>
                        <a:pt x="296" y="201"/>
                      </a:lnTo>
                      <a:lnTo>
                        <a:pt x="300" y="201"/>
                      </a:lnTo>
                      <a:lnTo>
                        <a:pt x="303" y="205"/>
                      </a:lnTo>
                      <a:lnTo>
                        <a:pt x="307" y="205"/>
                      </a:lnTo>
                      <a:lnTo>
                        <a:pt x="310" y="205"/>
                      </a:lnTo>
                      <a:lnTo>
                        <a:pt x="313" y="205"/>
                      </a:lnTo>
                      <a:lnTo>
                        <a:pt x="317" y="205"/>
                      </a:lnTo>
                      <a:lnTo>
                        <a:pt x="320" y="205"/>
                      </a:lnTo>
                      <a:lnTo>
                        <a:pt x="324" y="205"/>
                      </a:lnTo>
                      <a:lnTo>
                        <a:pt x="327" y="205"/>
                      </a:lnTo>
                      <a:lnTo>
                        <a:pt x="331" y="205"/>
                      </a:lnTo>
                      <a:lnTo>
                        <a:pt x="334" y="205"/>
                      </a:lnTo>
                      <a:lnTo>
                        <a:pt x="337" y="205"/>
                      </a:lnTo>
                      <a:lnTo>
                        <a:pt x="341" y="205"/>
                      </a:lnTo>
                      <a:lnTo>
                        <a:pt x="344" y="205"/>
                      </a:lnTo>
                      <a:lnTo>
                        <a:pt x="348" y="205"/>
                      </a:lnTo>
                      <a:lnTo>
                        <a:pt x="351" y="205"/>
                      </a:lnTo>
                      <a:lnTo>
                        <a:pt x="354" y="205"/>
                      </a:lnTo>
                      <a:lnTo>
                        <a:pt x="358" y="205"/>
                      </a:lnTo>
                      <a:lnTo>
                        <a:pt x="361" y="205"/>
                      </a:lnTo>
                      <a:lnTo>
                        <a:pt x="365" y="205"/>
                      </a:lnTo>
                      <a:lnTo>
                        <a:pt x="368" y="205"/>
                      </a:lnTo>
                      <a:lnTo>
                        <a:pt x="371" y="201"/>
                      </a:lnTo>
                      <a:lnTo>
                        <a:pt x="375" y="201"/>
                      </a:lnTo>
                      <a:lnTo>
                        <a:pt x="378" y="201"/>
                      </a:lnTo>
                      <a:lnTo>
                        <a:pt x="382" y="201"/>
                      </a:lnTo>
                      <a:lnTo>
                        <a:pt x="385" y="201"/>
                      </a:lnTo>
                      <a:lnTo>
                        <a:pt x="389" y="201"/>
                      </a:lnTo>
                      <a:lnTo>
                        <a:pt x="392" y="198"/>
                      </a:lnTo>
                      <a:lnTo>
                        <a:pt x="395" y="198"/>
                      </a:lnTo>
                      <a:lnTo>
                        <a:pt x="399" y="198"/>
                      </a:lnTo>
                      <a:lnTo>
                        <a:pt x="402" y="198"/>
                      </a:lnTo>
                      <a:lnTo>
                        <a:pt x="406" y="198"/>
                      </a:lnTo>
                      <a:lnTo>
                        <a:pt x="409" y="194"/>
                      </a:lnTo>
                      <a:lnTo>
                        <a:pt x="412" y="194"/>
                      </a:lnTo>
                      <a:lnTo>
                        <a:pt x="416" y="194"/>
                      </a:lnTo>
                      <a:lnTo>
                        <a:pt x="419" y="191"/>
                      </a:lnTo>
                      <a:lnTo>
                        <a:pt x="423" y="191"/>
                      </a:lnTo>
                      <a:lnTo>
                        <a:pt x="426" y="191"/>
                      </a:lnTo>
                      <a:lnTo>
                        <a:pt x="429" y="18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1"/>
                <p:cNvSpPr>
                  <a:spLocks/>
                </p:cNvSpPr>
                <p:nvPr/>
              </p:nvSpPr>
              <p:spPr bwMode="auto">
                <a:xfrm>
                  <a:off x="2459038" y="1873250"/>
                  <a:ext cx="574675" cy="531813"/>
                </a:xfrm>
                <a:custGeom>
                  <a:avLst/>
                  <a:gdLst>
                    <a:gd name="T0" fmla="*/ 7 w 362"/>
                    <a:gd name="T1" fmla="*/ 216 h 335"/>
                    <a:gd name="T2" fmla="*/ 18 w 362"/>
                    <a:gd name="T3" fmla="*/ 209 h 335"/>
                    <a:gd name="T4" fmla="*/ 28 w 362"/>
                    <a:gd name="T5" fmla="*/ 205 h 335"/>
                    <a:gd name="T6" fmla="*/ 38 w 362"/>
                    <a:gd name="T7" fmla="*/ 202 h 335"/>
                    <a:gd name="T8" fmla="*/ 48 w 362"/>
                    <a:gd name="T9" fmla="*/ 195 h 335"/>
                    <a:gd name="T10" fmla="*/ 59 w 362"/>
                    <a:gd name="T11" fmla="*/ 192 h 335"/>
                    <a:gd name="T12" fmla="*/ 69 w 362"/>
                    <a:gd name="T13" fmla="*/ 185 h 335"/>
                    <a:gd name="T14" fmla="*/ 79 w 362"/>
                    <a:gd name="T15" fmla="*/ 178 h 335"/>
                    <a:gd name="T16" fmla="*/ 89 w 362"/>
                    <a:gd name="T17" fmla="*/ 171 h 335"/>
                    <a:gd name="T18" fmla="*/ 99 w 362"/>
                    <a:gd name="T19" fmla="*/ 164 h 335"/>
                    <a:gd name="T20" fmla="*/ 110 w 362"/>
                    <a:gd name="T21" fmla="*/ 158 h 335"/>
                    <a:gd name="T22" fmla="*/ 120 w 362"/>
                    <a:gd name="T23" fmla="*/ 151 h 335"/>
                    <a:gd name="T24" fmla="*/ 130 w 362"/>
                    <a:gd name="T25" fmla="*/ 144 h 335"/>
                    <a:gd name="T26" fmla="*/ 140 w 362"/>
                    <a:gd name="T27" fmla="*/ 134 h 335"/>
                    <a:gd name="T28" fmla="*/ 151 w 362"/>
                    <a:gd name="T29" fmla="*/ 123 h 335"/>
                    <a:gd name="T30" fmla="*/ 161 w 362"/>
                    <a:gd name="T31" fmla="*/ 117 h 335"/>
                    <a:gd name="T32" fmla="*/ 171 w 362"/>
                    <a:gd name="T33" fmla="*/ 106 h 335"/>
                    <a:gd name="T34" fmla="*/ 181 w 362"/>
                    <a:gd name="T35" fmla="*/ 96 h 335"/>
                    <a:gd name="T36" fmla="*/ 192 w 362"/>
                    <a:gd name="T37" fmla="*/ 86 h 335"/>
                    <a:gd name="T38" fmla="*/ 202 w 362"/>
                    <a:gd name="T39" fmla="*/ 76 h 335"/>
                    <a:gd name="T40" fmla="*/ 212 w 362"/>
                    <a:gd name="T41" fmla="*/ 65 h 335"/>
                    <a:gd name="T42" fmla="*/ 219 w 362"/>
                    <a:gd name="T43" fmla="*/ 55 h 335"/>
                    <a:gd name="T44" fmla="*/ 229 w 362"/>
                    <a:gd name="T45" fmla="*/ 45 h 335"/>
                    <a:gd name="T46" fmla="*/ 239 w 362"/>
                    <a:gd name="T47" fmla="*/ 35 h 335"/>
                    <a:gd name="T48" fmla="*/ 250 w 362"/>
                    <a:gd name="T49" fmla="*/ 21 h 335"/>
                    <a:gd name="T50" fmla="*/ 263 w 362"/>
                    <a:gd name="T51" fmla="*/ 7 h 335"/>
                    <a:gd name="T52" fmla="*/ 270 w 362"/>
                    <a:gd name="T53" fmla="*/ 0 h 335"/>
                    <a:gd name="T54" fmla="*/ 277 w 362"/>
                    <a:gd name="T55" fmla="*/ 24 h 335"/>
                    <a:gd name="T56" fmla="*/ 280 w 362"/>
                    <a:gd name="T57" fmla="*/ 52 h 335"/>
                    <a:gd name="T58" fmla="*/ 287 w 362"/>
                    <a:gd name="T59" fmla="*/ 76 h 335"/>
                    <a:gd name="T60" fmla="*/ 294 w 362"/>
                    <a:gd name="T61" fmla="*/ 100 h 335"/>
                    <a:gd name="T62" fmla="*/ 301 w 362"/>
                    <a:gd name="T63" fmla="*/ 123 h 335"/>
                    <a:gd name="T64" fmla="*/ 304 w 362"/>
                    <a:gd name="T65" fmla="*/ 147 h 335"/>
                    <a:gd name="T66" fmla="*/ 311 w 362"/>
                    <a:gd name="T67" fmla="*/ 171 h 335"/>
                    <a:gd name="T68" fmla="*/ 318 w 362"/>
                    <a:gd name="T69" fmla="*/ 195 h 335"/>
                    <a:gd name="T70" fmla="*/ 321 w 362"/>
                    <a:gd name="T71" fmla="*/ 216 h 335"/>
                    <a:gd name="T72" fmla="*/ 328 w 362"/>
                    <a:gd name="T73" fmla="*/ 236 h 335"/>
                    <a:gd name="T74" fmla="*/ 335 w 362"/>
                    <a:gd name="T75" fmla="*/ 257 h 335"/>
                    <a:gd name="T76" fmla="*/ 338 w 362"/>
                    <a:gd name="T77" fmla="*/ 277 h 335"/>
                    <a:gd name="T78" fmla="*/ 345 w 362"/>
                    <a:gd name="T79" fmla="*/ 294 h 335"/>
                    <a:gd name="T80" fmla="*/ 352 w 362"/>
                    <a:gd name="T81" fmla="*/ 311 h 335"/>
                    <a:gd name="T82" fmla="*/ 355 w 362"/>
                    <a:gd name="T83" fmla="*/ 3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35">
                      <a:moveTo>
                        <a:pt x="0" y="216"/>
                      </a:moveTo>
                      <a:lnTo>
                        <a:pt x="4" y="216"/>
                      </a:lnTo>
                      <a:lnTo>
                        <a:pt x="7" y="216"/>
                      </a:lnTo>
                      <a:lnTo>
                        <a:pt x="11" y="212"/>
                      </a:lnTo>
                      <a:lnTo>
                        <a:pt x="14" y="212"/>
                      </a:lnTo>
                      <a:lnTo>
                        <a:pt x="18" y="209"/>
                      </a:lnTo>
                      <a:lnTo>
                        <a:pt x="21" y="209"/>
                      </a:lnTo>
                      <a:lnTo>
                        <a:pt x="24" y="209"/>
                      </a:lnTo>
                      <a:lnTo>
                        <a:pt x="28" y="205"/>
                      </a:lnTo>
                      <a:lnTo>
                        <a:pt x="31" y="205"/>
                      </a:lnTo>
                      <a:lnTo>
                        <a:pt x="35" y="202"/>
                      </a:lnTo>
                      <a:lnTo>
                        <a:pt x="38" y="202"/>
                      </a:lnTo>
                      <a:lnTo>
                        <a:pt x="41" y="199"/>
                      </a:lnTo>
                      <a:lnTo>
                        <a:pt x="45" y="199"/>
                      </a:lnTo>
                      <a:lnTo>
                        <a:pt x="48" y="195"/>
                      </a:lnTo>
                      <a:lnTo>
                        <a:pt x="52" y="195"/>
                      </a:lnTo>
                      <a:lnTo>
                        <a:pt x="55" y="192"/>
                      </a:lnTo>
                      <a:lnTo>
                        <a:pt x="59" y="192"/>
                      </a:lnTo>
                      <a:lnTo>
                        <a:pt x="62" y="188"/>
                      </a:lnTo>
                      <a:lnTo>
                        <a:pt x="65" y="185"/>
                      </a:lnTo>
                      <a:lnTo>
                        <a:pt x="69" y="185"/>
                      </a:lnTo>
                      <a:lnTo>
                        <a:pt x="72" y="181"/>
                      </a:lnTo>
                      <a:lnTo>
                        <a:pt x="76" y="181"/>
                      </a:lnTo>
                      <a:lnTo>
                        <a:pt x="79" y="178"/>
                      </a:lnTo>
                      <a:lnTo>
                        <a:pt x="82" y="175"/>
                      </a:lnTo>
                      <a:lnTo>
                        <a:pt x="86" y="175"/>
                      </a:lnTo>
                      <a:lnTo>
                        <a:pt x="89" y="171"/>
                      </a:lnTo>
                      <a:lnTo>
                        <a:pt x="93" y="168"/>
                      </a:lnTo>
                      <a:lnTo>
                        <a:pt x="96" y="168"/>
                      </a:lnTo>
                      <a:lnTo>
                        <a:pt x="99" y="164"/>
                      </a:lnTo>
                      <a:lnTo>
                        <a:pt x="103" y="164"/>
                      </a:lnTo>
                      <a:lnTo>
                        <a:pt x="106" y="161"/>
                      </a:lnTo>
                      <a:lnTo>
                        <a:pt x="110" y="158"/>
                      </a:lnTo>
                      <a:lnTo>
                        <a:pt x="113" y="154"/>
                      </a:lnTo>
                      <a:lnTo>
                        <a:pt x="117" y="154"/>
                      </a:lnTo>
                      <a:lnTo>
                        <a:pt x="120" y="151"/>
                      </a:lnTo>
                      <a:lnTo>
                        <a:pt x="123" y="147"/>
                      </a:lnTo>
                      <a:lnTo>
                        <a:pt x="127" y="144"/>
                      </a:lnTo>
                      <a:lnTo>
                        <a:pt x="130" y="144"/>
                      </a:lnTo>
                      <a:lnTo>
                        <a:pt x="134" y="141"/>
                      </a:lnTo>
                      <a:lnTo>
                        <a:pt x="137" y="137"/>
                      </a:lnTo>
                      <a:lnTo>
                        <a:pt x="140" y="134"/>
                      </a:lnTo>
                      <a:lnTo>
                        <a:pt x="144" y="130"/>
                      </a:lnTo>
                      <a:lnTo>
                        <a:pt x="147" y="127"/>
                      </a:lnTo>
                      <a:lnTo>
                        <a:pt x="151" y="123"/>
                      </a:lnTo>
                      <a:lnTo>
                        <a:pt x="154" y="120"/>
                      </a:lnTo>
                      <a:lnTo>
                        <a:pt x="157" y="117"/>
                      </a:lnTo>
                      <a:lnTo>
                        <a:pt x="161" y="117"/>
                      </a:lnTo>
                      <a:lnTo>
                        <a:pt x="164" y="113"/>
                      </a:lnTo>
                      <a:lnTo>
                        <a:pt x="168" y="110"/>
                      </a:lnTo>
                      <a:lnTo>
                        <a:pt x="171" y="106"/>
                      </a:lnTo>
                      <a:lnTo>
                        <a:pt x="175" y="103"/>
                      </a:lnTo>
                      <a:lnTo>
                        <a:pt x="178" y="100"/>
                      </a:lnTo>
                      <a:lnTo>
                        <a:pt x="181" y="96"/>
                      </a:lnTo>
                      <a:lnTo>
                        <a:pt x="185" y="93"/>
                      </a:lnTo>
                      <a:lnTo>
                        <a:pt x="188" y="89"/>
                      </a:lnTo>
                      <a:lnTo>
                        <a:pt x="192" y="86"/>
                      </a:lnTo>
                      <a:lnTo>
                        <a:pt x="195" y="82"/>
                      </a:lnTo>
                      <a:lnTo>
                        <a:pt x="198" y="79"/>
                      </a:lnTo>
                      <a:lnTo>
                        <a:pt x="202" y="76"/>
                      </a:lnTo>
                      <a:lnTo>
                        <a:pt x="205" y="72"/>
                      </a:lnTo>
                      <a:lnTo>
                        <a:pt x="209" y="69"/>
                      </a:lnTo>
                      <a:lnTo>
                        <a:pt x="212" y="65"/>
                      </a:lnTo>
                      <a:lnTo>
                        <a:pt x="215" y="62"/>
                      </a:lnTo>
                      <a:lnTo>
                        <a:pt x="222" y="55"/>
                      </a:lnTo>
                      <a:lnTo>
                        <a:pt x="219" y="55"/>
                      </a:lnTo>
                      <a:lnTo>
                        <a:pt x="222" y="55"/>
                      </a:lnTo>
                      <a:lnTo>
                        <a:pt x="229" y="48"/>
                      </a:lnTo>
                      <a:lnTo>
                        <a:pt x="229" y="45"/>
                      </a:lnTo>
                      <a:lnTo>
                        <a:pt x="233" y="41"/>
                      </a:lnTo>
                      <a:lnTo>
                        <a:pt x="236" y="38"/>
                      </a:lnTo>
                      <a:lnTo>
                        <a:pt x="239" y="35"/>
                      </a:lnTo>
                      <a:lnTo>
                        <a:pt x="243" y="31"/>
                      </a:lnTo>
                      <a:lnTo>
                        <a:pt x="250" y="24"/>
                      </a:lnTo>
                      <a:lnTo>
                        <a:pt x="250" y="21"/>
                      </a:lnTo>
                      <a:lnTo>
                        <a:pt x="253" y="18"/>
                      </a:lnTo>
                      <a:lnTo>
                        <a:pt x="256" y="14"/>
                      </a:lnTo>
                      <a:lnTo>
                        <a:pt x="263" y="7"/>
                      </a:lnTo>
                      <a:lnTo>
                        <a:pt x="263" y="4"/>
                      </a:lnTo>
                      <a:lnTo>
                        <a:pt x="267" y="0"/>
                      </a:lnTo>
                      <a:lnTo>
                        <a:pt x="270" y="0"/>
                      </a:lnTo>
                      <a:lnTo>
                        <a:pt x="273" y="7"/>
                      </a:lnTo>
                      <a:lnTo>
                        <a:pt x="273" y="18"/>
                      </a:lnTo>
                      <a:lnTo>
                        <a:pt x="277" y="24"/>
                      </a:lnTo>
                      <a:lnTo>
                        <a:pt x="277" y="35"/>
                      </a:lnTo>
                      <a:lnTo>
                        <a:pt x="280" y="41"/>
                      </a:lnTo>
                      <a:lnTo>
                        <a:pt x="280" y="52"/>
                      </a:lnTo>
                      <a:lnTo>
                        <a:pt x="284" y="59"/>
                      </a:lnTo>
                      <a:lnTo>
                        <a:pt x="287" y="69"/>
                      </a:lnTo>
                      <a:lnTo>
                        <a:pt x="287" y="76"/>
                      </a:lnTo>
                      <a:lnTo>
                        <a:pt x="291" y="82"/>
                      </a:lnTo>
                      <a:lnTo>
                        <a:pt x="291" y="93"/>
                      </a:lnTo>
                      <a:lnTo>
                        <a:pt x="294" y="100"/>
                      </a:lnTo>
                      <a:lnTo>
                        <a:pt x="294" y="110"/>
                      </a:lnTo>
                      <a:lnTo>
                        <a:pt x="297" y="117"/>
                      </a:lnTo>
                      <a:lnTo>
                        <a:pt x="301" y="123"/>
                      </a:lnTo>
                      <a:lnTo>
                        <a:pt x="301" y="134"/>
                      </a:lnTo>
                      <a:lnTo>
                        <a:pt x="304" y="141"/>
                      </a:lnTo>
                      <a:lnTo>
                        <a:pt x="304" y="147"/>
                      </a:lnTo>
                      <a:lnTo>
                        <a:pt x="308" y="158"/>
                      </a:lnTo>
                      <a:lnTo>
                        <a:pt x="308" y="164"/>
                      </a:lnTo>
                      <a:lnTo>
                        <a:pt x="311" y="171"/>
                      </a:lnTo>
                      <a:lnTo>
                        <a:pt x="311" y="178"/>
                      </a:lnTo>
                      <a:lnTo>
                        <a:pt x="314" y="185"/>
                      </a:lnTo>
                      <a:lnTo>
                        <a:pt x="318" y="195"/>
                      </a:lnTo>
                      <a:lnTo>
                        <a:pt x="318" y="202"/>
                      </a:lnTo>
                      <a:lnTo>
                        <a:pt x="321" y="209"/>
                      </a:lnTo>
                      <a:lnTo>
                        <a:pt x="321" y="216"/>
                      </a:lnTo>
                      <a:lnTo>
                        <a:pt x="325" y="222"/>
                      </a:lnTo>
                      <a:lnTo>
                        <a:pt x="325" y="229"/>
                      </a:lnTo>
                      <a:lnTo>
                        <a:pt x="328" y="236"/>
                      </a:lnTo>
                      <a:lnTo>
                        <a:pt x="331" y="243"/>
                      </a:lnTo>
                      <a:lnTo>
                        <a:pt x="331" y="250"/>
                      </a:lnTo>
                      <a:lnTo>
                        <a:pt x="335" y="257"/>
                      </a:lnTo>
                      <a:lnTo>
                        <a:pt x="335" y="263"/>
                      </a:lnTo>
                      <a:lnTo>
                        <a:pt x="338" y="270"/>
                      </a:lnTo>
                      <a:lnTo>
                        <a:pt x="338" y="277"/>
                      </a:lnTo>
                      <a:lnTo>
                        <a:pt x="342" y="281"/>
                      </a:lnTo>
                      <a:lnTo>
                        <a:pt x="342" y="287"/>
                      </a:lnTo>
                      <a:lnTo>
                        <a:pt x="345" y="294"/>
                      </a:lnTo>
                      <a:lnTo>
                        <a:pt x="349" y="301"/>
                      </a:lnTo>
                      <a:lnTo>
                        <a:pt x="349" y="304"/>
                      </a:lnTo>
                      <a:lnTo>
                        <a:pt x="352" y="311"/>
                      </a:lnTo>
                      <a:lnTo>
                        <a:pt x="352" y="315"/>
                      </a:lnTo>
                      <a:lnTo>
                        <a:pt x="355" y="322"/>
                      </a:lnTo>
                      <a:lnTo>
                        <a:pt x="355" y="325"/>
                      </a:lnTo>
                      <a:lnTo>
                        <a:pt x="359" y="328"/>
                      </a:lnTo>
                      <a:lnTo>
                        <a:pt x="362" y="335"/>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p:nvSpPr>
            <p:spPr>
              <a:xfrm>
                <a:off x="6689035" y="3201988"/>
                <a:ext cx="298174" cy="8233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838198" y="4802979"/>
            <a:ext cx="2392020" cy="772873"/>
            <a:chOff x="3296619" y="4782390"/>
            <a:chExt cx="2630558" cy="1064530"/>
          </a:xfrm>
        </p:grpSpPr>
        <p:grpSp>
          <p:nvGrpSpPr>
            <p:cNvPr id="32" name="Group 31"/>
            <p:cNvGrpSpPr/>
            <p:nvPr/>
          </p:nvGrpSpPr>
          <p:grpSpPr>
            <a:xfrm>
              <a:off x="3296619" y="4782390"/>
              <a:ext cx="2630558" cy="1064530"/>
              <a:chOff x="3296618" y="4779476"/>
              <a:chExt cx="2630558" cy="1064530"/>
            </a:xfrm>
          </p:grpSpPr>
          <p:sp>
            <p:nvSpPr>
              <p:cNvPr id="39" name="Rectangle 38"/>
              <p:cNvSpPr/>
              <p:nvPr/>
            </p:nvSpPr>
            <p:spPr>
              <a:xfrm>
                <a:off x="3296619" y="5023724"/>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96619" y="4779476"/>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296618" y="5538357"/>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5400000">
              <a:off x="4716576" y="4856445"/>
              <a:ext cx="774480" cy="823360"/>
              <a:chOff x="6689035" y="3201988"/>
              <a:chExt cx="1751565" cy="823360"/>
            </a:xfrm>
          </p:grpSpPr>
          <p:grpSp>
            <p:nvGrpSpPr>
              <p:cNvPr id="34" name="Group 33"/>
              <p:cNvGrpSpPr/>
              <p:nvPr/>
            </p:nvGrpSpPr>
            <p:grpSpPr>
              <a:xfrm>
                <a:off x="6767375" y="3344242"/>
                <a:ext cx="1673225" cy="585788"/>
                <a:chOff x="1360488" y="1873250"/>
                <a:chExt cx="1673225" cy="585788"/>
              </a:xfrm>
            </p:grpSpPr>
            <p:sp>
              <p:nvSpPr>
                <p:cNvPr id="36" name="Freeform 59"/>
                <p:cNvSpPr>
                  <a:spLocks/>
                </p:cNvSpPr>
                <p:nvPr/>
              </p:nvSpPr>
              <p:spPr bwMode="auto">
                <a:xfrm>
                  <a:off x="1360488" y="1873250"/>
                  <a:ext cx="417513" cy="585788"/>
                </a:xfrm>
                <a:custGeom>
                  <a:avLst/>
                  <a:gdLst>
                    <a:gd name="T0" fmla="*/ 3 w 263"/>
                    <a:gd name="T1" fmla="*/ 18 h 369"/>
                    <a:gd name="T2" fmla="*/ 10 w 263"/>
                    <a:gd name="T3" fmla="*/ 41 h 369"/>
                    <a:gd name="T4" fmla="*/ 13 w 263"/>
                    <a:gd name="T5" fmla="*/ 69 h 369"/>
                    <a:gd name="T6" fmla="*/ 20 w 263"/>
                    <a:gd name="T7" fmla="*/ 93 h 369"/>
                    <a:gd name="T8" fmla="*/ 27 w 263"/>
                    <a:gd name="T9" fmla="*/ 117 h 369"/>
                    <a:gd name="T10" fmla="*/ 34 w 263"/>
                    <a:gd name="T11" fmla="*/ 141 h 369"/>
                    <a:gd name="T12" fmla="*/ 37 w 263"/>
                    <a:gd name="T13" fmla="*/ 164 h 369"/>
                    <a:gd name="T14" fmla="*/ 44 w 263"/>
                    <a:gd name="T15" fmla="*/ 185 h 369"/>
                    <a:gd name="T16" fmla="*/ 51 w 263"/>
                    <a:gd name="T17" fmla="*/ 209 h 369"/>
                    <a:gd name="T18" fmla="*/ 54 w 263"/>
                    <a:gd name="T19" fmla="*/ 229 h 369"/>
                    <a:gd name="T20" fmla="*/ 61 w 263"/>
                    <a:gd name="T21" fmla="*/ 250 h 369"/>
                    <a:gd name="T22" fmla="*/ 68 w 263"/>
                    <a:gd name="T23" fmla="*/ 270 h 369"/>
                    <a:gd name="T24" fmla="*/ 71 w 263"/>
                    <a:gd name="T25" fmla="*/ 287 h 369"/>
                    <a:gd name="T26" fmla="*/ 78 w 263"/>
                    <a:gd name="T27" fmla="*/ 304 h 369"/>
                    <a:gd name="T28" fmla="*/ 85 w 263"/>
                    <a:gd name="T29" fmla="*/ 322 h 369"/>
                    <a:gd name="T30" fmla="*/ 89 w 263"/>
                    <a:gd name="T31" fmla="*/ 335 h 369"/>
                    <a:gd name="T32" fmla="*/ 95 w 263"/>
                    <a:gd name="T33" fmla="*/ 345 h 369"/>
                    <a:gd name="T34" fmla="*/ 106 w 263"/>
                    <a:gd name="T35" fmla="*/ 359 h 369"/>
                    <a:gd name="T36" fmla="*/ 112 w 263"/>
                    <a:gd name="T37" fmla="*/ 366 h 369"/>
                    <a:gd name="T38" fmla="*/ 116 w 263"/>
                    <a:gd name="T39" fmla="*/ 369 h 369"/>
                    <a:gd name="T40" fmla="*/ 126 w 263"/>
                    <a:gd name="T41" fmla="*/ 366 h 369"/>
                    <a:gd name="T42" fmla="*/ 133 w 263"/>
                    <a:gd name="T43" fmla="*/ 359 h 369"/>
                    <a:gd name="T44" fmla="*/ 140 w 263"/>
                    <a:gd name="T45" fmla="*/ 352 h 369"/>
                    <a:gd name="T46" fmla="*/ 147 w 263"/>
                    <a:gd name="T47" fmla="*/ 342 h 369"/>
                    <a:gd name="T48" fmla="*/ 150 w 263"/>
                    <a:gd name="T49" fmla="*/ 328 h 369"/>
                    <a:gd name="T50" fmla="*/ 157 w 263"/>
                    <a:gd name="T51" fmla="*/ 315 h 369"/>
                    <a:gd name="T52" fmla="*/ 164 w 263"/>
                    <a:gd name="T53" fmla="*/ 301 h 369"/>
                    <a:gd name="T54" fmla="*/ 170 w 263"/>
                    <a:gd name="T55" fmla="*/ 281 h 369"/>
                    <a:gd name="T56" fmla="*/ 174 w 263"/>
                    <a:gd name="T57" fmla="*/ 263 h 369"/>
                    <a:gd name="T58" fmla="*/ 181 w 263"/>
                    <a:gd name="T59" fmla="*/ 243 h 369"/>
                    <a:gd name="T60" fmla="*/ 188 w 263"/>
                    <a:gd name="T61" fmla="*/ 222 h 369"/>
                    <a:gd name="T62" fmla="*/ 191 w 263"/>
                    <a:gd name="T63" fmla="*/ 202 h 369"/>
                    <a:gd name="T64" fmla="*/ 198 w 263"/>
                    <a:gd name="T65" fmla="*/ 178 h 369"/>
                    <a:gd name="T66" fmla="*/ 205 w 263"/>
                    <a:gd name="T67" fmla="*/ 158 h 369"/>
                    <a:gd name="T68" fmla="*/ 208 w 263"/>
                    <a:gd name="T69" fmla="*/ 134 h 369"/>
                    <a:gd name="T70" fmla="*/ 215 w 263"/>
                    <a:gd name="T71" fmla="*/ 110 h 369"/>
                    <a:gd name="T72" fmla="*/ 222 w 263"/>
                    <a:gd name="T73" fmla="*/ 82 h 369"/>
                    <a:gd name="T74" fmla="*/ 225 w 263"/>
                    <a:gd name="T75" fmla="*/ 59 h 369"/>
                    <a:gd name="T76" fmla="*/ 232 w 263"/>
                    <a:gd name="T77" fmla="*/ 35 h 369"/>
                    <a:gd name="T78" fmla="*/ 239 w 263"/>
                    <a:gd name="T79" fmla="*/ 7 h 369"/>
                    <a:gd name="T80" fmla="*/ 246 w 263"/>
                    <a:gd name="T81" fmla="*/ 7 h 369"/>
                    <a:gd name="T82" fmla="*/ 256 w 263"/>
                    <a:gd name="T83" fmla="*/ 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369">
                      <a:moveTo>
                        <a:pt x="0" y="0"/>
                      </a:moveTo>
                      <a:lnTo>
                        <a:pt x="3" y="7"/>
                      </a:lnTo>
                      <a:lnTo>
                        <a:pt x="3" y="18"/>
                      </a:lnTo>
                      <a:lnTo>
                        <a:pt x="7" y="24"/>
                      </a:lnTo>
                      <a:lnTo>
                        <a:pt x="7" y="35"/>
                      </a:lnTo>
                      <a:lnTo>
                        <a:pt x="10" y="41"/>
                      </a:lnTo>
                      <a:lnTo>
                        <a:pt x="10" y="52"/>
                      </a:lnTo>
                      <a:lnTo>
                        <a:pt x="13" y="59"/>
                      </a:lnTo>
                      <a:lnTo>
                        <a:pt x="13" y="69"/>
                      </a:lnTo>
                      <a:lnTo>
                        <a:pt x="17" y="76"/>
                      </a:lnTo>
                      <a:lnTo>
                        <a:pt x="20" y="82"/>
                      </a:lnTo>
                      <a:lnTo>
                        <a:pt x="20" y="93"/>
                      </a:lnTo>
                      <a:lnTo>
                        <a:pt x="24" y="100"/>
                      </a:lnTo>
                      <a:lnTo>
                        <a:pt x="24" y="110"/>
                      </a:lnTo>
                      <a:lnTo>
                        <a:pt x="27" y="117"/>
                      </a:lnTo>
                      <a:lnTo>
                        <a:pt x="27" y="123"/>
                      </a:lnTo>
                      <a:lnTo>
                        <a:pt x="31" y="134"/>
                      </a:lnTo>
                      <a:lnTo>
                        <a:pt x="34" y="141"/>
                      </a:lnTo>
                      <a:lnTo>
                        <a:pt x="34" y="147"/>
                      </a:lnTo>
                      <a:lnTo>
                        <a:pt x="37" y="158"/>
                      </a:lnTo>
                      <a:lnTo>
                        <a:pt x="37" y="164"/>
                      </a:lnTo>
                      <a:lnTo>
                        <a:pt x="41" y="171"/>
                      </a:lnTo>
                      <a:lnTo>
                        <a:pt x="41" y="178"/>
                      </a:lnTo>
                      <a:lnTo>
                        <a:pt x="44" y="185"/>
                      </a:lnTo>
                      <a:lnTo>
                        <a:pt x="44" y="195"/>
                      </a:lnTo>
                      <a:lnTo>
                        <a:pt x="48" y="202"/>
                      </a:lnTo>
                      <a:lnTo>
                        <a:pt x="51" y="209"/>
                      </a:lnTo>
                      <a:lnTo>
                        <a:pt x="51" y="216"/>
                      </a:lnTo>
                      <a:lnTo>
                        <a:pt x="54" y="222"/>
                      </a:lnTo>
                      <a:lnTo>
                        <a:pt x="54" y="229"/>
                      </a:lnTo>
                      <a:lnTo>
                        <a:pt x="58" y="236"/>
                      </a:lnTo>
                      <a:lnTo>
                        <a:pt x="58" y="243"/>
                      </a:lnTo>
                      <a:lnTo>
                        <a:pt x="61" y="250"/>
                      </a:lnTo>
                      <a:lnTo>
                        <a:pt x="65" y="257"/>
                      </a:lnTo>
                      <a:lnTo>
                        <a:pt x="65" y="263"/>
                      </a:lnTo>
                      <a:lnTo>
                        <a:pt x="68" y="270"/>
                      </a:lnTo>
                      <a:lnTo>
                        <a:pt x="68" y="277"/>
                      </a:lnTo>
                      <a:lnTo>
                        <a:pt x="71" y="281"/>
                      </a:lnTo>
                      <a:lnTo>
                        <a:pt x="71" y="287"/>
                      </a:lnTo>
                      <a:lnTo>
                        <a:pt x="75" y="294"/>
                      </a:lnTo>
                      <a:lnTo>
                        <a:pt x="75" y="301"/>
                      </a:lnTo>
                      <a:lnTo>
                        <a:pt x="78" y="304"/>
                      </a:lnTo>
                      <a:lnTo>
                        <a:pt x="82" y="311"/>
                      </a:lnTo>
                      <a:lnTo>
                        <a:pt x="82" y="315"/>
                      </a:lnTo>
                      <a:lnTo>
                        <a:pt x="85" y="322"/>
                      </a:lnTo>
                      <a:lnTo>
                        <a:pt x="85" y="325"/>
                      </a:lnTo>
                      <a:lnTo>
                        <a:pt x="89" y="328"/>
                      </a:lnTo>
                      <a:lnTo>
                        <a:pt x="89" y="335"/>
                      </a:lnTo>
                      <a:lnTo>
                        <a:pt x="92" y="339"/>
                      </a:lnTo>
                      <a:lnTo>
                        <a:pt x="95" y="342"/>
                      </a:lnTo>
                      <a:lnTo>
                        <a:pt x="95" y="345"/>
                      </a:lnTo>
                      <a:lnTo>
                        <a:pt x="99" y="349"/>
                      </a:lnTo>
                      <a:lnTo>
                        <a:pt x="99" y="352"/>
                      </a:lnTo>
                      <a:lnTo>
                        <a:pt x="106" y="359"/>
                      </a:lnTo>
                      <a:lnTo>
                        <a:pt x="102" y="359"/>
                      </a:lnTo>
                      <a:lnTo>
                        <a:pt x="106" y="359"/>
                      </a:lnTo>
                      <a:lnTo>
                        <a:pt x="112" y="366"/>
                      </a:lnTo>
                      <a:lnTo>
                        <a:pt x="109" y="366"/>
                      </a:lnTo>
                      <a:lnTo>
                        <a:pt x="112" y="366"/>
                      </a:lnTo>
                      <a:lnTo>
                        <a:pt x="116" y="369"/>
                      </a:lnTo>
                      <a:lnTo>
                        <a:pt x="119" y="369"/>
                      </a:lnTo>
                      <a:lnTo>
                        <a:pt x="123" y="369"/>
                      </a:lnTo>
                      <a:lnTo>
                        <a:pt x="126" y="366"/>
                      </a:lnTo>
                      <a:lnTo>
                        <a:pt x="130" y="366"/>
                      </a:lnTo>
                      <a:lnTo>
                        <a:pt x="136" y="359"/>
                      </a:lnTo>
                      <a:lnTo>
                        <a:pt x="133" y="359"/>
                      </a:lnTo>
                      <a:lnTo>
                        <a:pt x="136" y="359"/>
                      </a:lnTo>
                      <a:lnTo>
                        <a:pt x="140" y="356"/>
                      </a:lnTo>
                      <a:lnTo>
                        <a:pt x="140" y="352"/>
                      </a:lnTo>
                      <a:lnTo>
                        <a:pt x="143" y="349"/>
                      </a:lnTo>
                      <a:lnTo>
                        <a:pt x="143" y="345"/>
                      </a:lnTo>
                      <a:lnTo>
                        <a:pt x="147" y="342"/>
                      </a:lnTo>
                      <a:lnTo>
                        <a:pt x="147" y="339"/>
                      </a:lnTo>
                      <a:lnTo>
                        <a:pt x="150" y="335"/>
                      </a:lnTo>
                      <a:lnTo>
                        <a:pt x="150" y="328"/>
                      </a:lnTo>
                      <a:lnTo>
                        <a:pt x="153" y="325"/>
                      </a:lnTo>
                      <a:lnTo>
                        <a:pt x="157" y="322"/>
                      </a:lnTo>
                      <a:lnTo>
                        <a:pt x="157" y="315"/>
                      </a:lnTo>
                      <a:lnTo>
                        <a:pt x="160" y="311"/>
                      </a:lnTo>
                      <a:lnTo>
                        <a:pt x="160" y="304"/>
                      </a:lnTo>
                      <a:lnTo>
                        <a:pt x="164" y="301"/>
                      </a:lnTo>
                      <a:lnTo>
                        <a:pt x="164" y="294"/>
                      </a:lnTo>
                      <a:lnTo>
                        <a:pt x="167" y="287"/>
                      </a:lnTo>
                      <a:lnTo>
                        <a:pt x="170" y="281"/>
                      </a:lnTo>
                      <a:lnTo>
                        <a:pt x="170" y="277"/>
                      </a:lnTo>
                      <a:lnTo>
                        <a:pt x="174" y="270"/>
                      </a:lnTo>
                      <a:lnTo>
                        <a:pt x="174" y="263"/>
                      </a:lnTo>
                      <a:lnTo>
                        <a:pt x="177" y="257"/>
                      </a:lnTo>
                      <a:lnTo>
                        <a:pt x="177" y="250"/>
                      </a:lnTo>
                      <a:lnTo>
                        <a:pt x="181" y="243"/>
                      </a:lnTo>
                      <a:lnTo>
                        <a:pt x="181" y="236"/>
                      </a:lnTo>
                      <a:lnTo>
                        <a:pt x="184" y="229"/>
                      </a:lnTo>
                      <a:lnTo>
                        <a:pt x="188" y="222"/>
                      </a:lnTo>
                      <a:lnTo>
                        <a:pt x="188" y="216"/>
                      </a:lnTo>
                      <a:lnTo>
                        <a:pt x="191" y="209"/>
                      </a:lnTo>
                      <a:lnTo>
                        <a:pt x="191" y="202"/>
                      </a:lnTo>
                      <a:lnTo>
                        <a:pt x="194" y="195"/>
                      </a:lnTo>
                      <a:lnTo>
                        <a:pt x="194" y="185"/>
                      </a:lnTo>
                      <a:lnTo>
                        <a:pt x="198" y="178"/>
                      </a:lnTo>
                      <a:lnTo>
                        <a:pt x="201" y="171"/>
                      </a:lnTo>
                      <a:lnTo>
                        <a:pt x="201" y="164"/>
                      </a:lnTo>
                      <a:lnTo>
                        <a:pt x="205" y="158"/>
                      </a:lnTo>
                      <a:lnTo>
                        <a:pt x="205" y="147"/>
                      </a:lnTo>
                      <a:lnTo>
                        <a:pt x="208" y="141"/>
                      </a:lnTo>
                      <a:lnTo>
                        <a:pt x="208" y="134"/>
                      </a:lnTo>
                      <a:lnTo>
                        <a:pt x="211" y="123"/>
                      </a:lnTo>
                      <a:lnTo>
                        <a:pt x="211" y="117"/>
                      </a:lnTo>
                      <a:lnTo>
                        <a:pt x="215" y="110"/>
                      </a:lnTo>
                      <a:lnTo>
                        <a:pt x="218" y="100"/>
                      </a:lnTo>
                      <a:lnTo>
                        <a:pt x="218" y="93"/>
                      </a:lnTo>
                      <a:lnTo>
                        <a:pt x="222" y="82"/>
                      </a:lnTo>
                      <a:lnTo>
                        <a:pt x="222" y="76"/>
                      </a:lnTo>
                      <a:lnTo>
                        <a:pt x="225" y="69"/>
                      </a:lnTo>
                      <a:lnTo>
                        <a:pt x="225" y="59"/>
                      </a:lnTo>
                      <a:lnTo>
                        <a:pt x="228" y="52"/>
                      </a:lnTo>
                      <a:lnTo>
                        <a:pt x="232" y="41"/>
                      </a:lnTo>
                      <a:lnTo>
                        <a:pt x="232" y="35"/>
                      </a:lnTo>
                      <a:lnTo>
                        <a:pt x="235" y="24"/>
                      </a:lnTo>
                      <a:lnTo>
                        <a:pt x="235" y="18"/>
                      </a:lnTo>
                      <a:lnTo>
                        <a:pt x="239" y="7"/>
                      </a:lnTo>
                      <a:lnTo>
                        <a:pt x="239" y="0"/>
                      </a:lnTo>
                      <a:lnTo>
                        <a:pt x="242" y="4"/>
                      </a:lnTo>
                      <a:lnTo>
                        <a:pt x="246" y="7"/>
                      </a:lnTo>
                      <a:lnTo>
                        <a:pt x="249" y="11"/>
                      </a:lnTo>
                      <a:lnTo>
                        <a:pt x="256" y="18"/>
                      </a:lnTo>
                      <a:lnTo>
                        <a:pt x="256" y="21"/>
                      </a:lnTo>
                      <a:lnTo>
                        <a:pt x="259" y="24"/>
                      </a:lnTo>
                      <a:lnTo>
                        <a:pt x="263" y="2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0"/>
                <p:cNvSpPr>
                  <a:spLocks/>
                </p:cNvSpPr>
                <p:nvPr/>
              </p:nvSpPr>
              <p:spPr bwMode="auto">
                <a:xfrm>
                  <a:off x="1778001" y="1917700"/>
                  <a:ext cx="681038" cy="325438"/>
                </a:xfrm>
                <a:custGeom>
                  <a:avLst/>
                  <a:gdLst>
                    <a:gd name="T0" fmla="*/ 10 w 429"/>
                    <a:gd name="T1" fmla="*/ 10 h 205"/>
                    <a:gd name="T2" fmla="*/ 17 w 429"/>
                    <a:gd name="T3" fmla="*/ 20 h 205"/>
                    <a:gd name="T4" fmla="*/ 27 w 429"/>
                    <a:gd name="T5" fmla="*/ 31 h 205"/>
                    <a:gd name="T6" fmla="*/ 41 w 429"/>
                    <a:gd name="T7" fmla="*/ 44 h 205"/>
                    <a:gd name="T8" fmla="*/ 44 w 429"/>
                    <a:gd name="T9" fmla="*/ 48 h 205"/>
                    <a:gd name="T10" fmla="*/ 54 w 429"/>
                    <a:gd name="T11" fmla="*/ 61 h 205"/>
                    <a:gd name="T12" fmla="*/ 64 w 429"/>
                    <a:gd name="T13" fmla="*/ 72 h 205"/>
                    <a:gd name="T14" fmla="*/ 75 w 429"/>
                    <a:gd name="T15" fmla="*/ 78 h 205"/>
                    <a:gd name="T16" fmla="*/ 85 w 429"/>
                    <a:gd name="T17" fmla="*/ 89 h 205"/>
                    <a:gd name="T18" fmla="*/ 95 w 429"/>
                    <a:gd name="T19" fmla="*/ 99 h 205"/>
                    <a:gd name="T20" fmla="*/ 105 w 429"/>
                    <a:gd name="T21" fmla="*/ 106 h 205"/>
                    <a:gd name="T22" fmla="*/ 116 w 429"/>
                    <a:gd name="T23" fmla="*/ 116 h 205"/>
                    <a:gd name="T24" fmla="*/ 126 w 429"/>
                    <a:gd name="T25" fmla="*/ 123 h 205"/>
                    <a:gd name="T26" fmla="*/ 136 w 429"/>
                    <a:gd name="T27" fmla="*/ 130 h 205"/>
                    <a:gd name="T28" fmla="*/ 146 w 429"/>
                    <a:gd name="T29" fmla="*/ 140 h 205"/>
                    <a:gd name="T30" fmla="*/ 157 w 429"/>
                    <a:gd name="T31" fmla="*/ 147 h 205"/>
                    <a:gd name="T32" fmla="*/ 167 w 429"/>
                    <a:gd name="T33" fmla="*/ 150 h 205"/>
                    <a:gd name="T34" fmla="*/ 177 w 429"/>
                    <a:gd name="T35" fmla="*/ 157 h 205"/>
                    <a:gd name="T36" fmla="*/ 187 w 429"/>
                    <a:gd name="T37" fmla="*/ 164 h 205"/>
                    <a:gd name="T38" fmla="*/ 197 w 429"/>
                    <a:gd name="T39" fmla="*/ 171 h 205"/>
                    <a:gd name="T40" fmla="*/ 208 w 429"/>
                    <a:gd name="T41" fmla="*/ 174 h 205"/>
                    <a:gd name="T42" fmla="*/ 218 w 429"/>
                    <a:gd name="T43" fmla="*/ 177 h 205"/>
                    <a:gd name="T44" fmla="*/ 228 w 429"/>
                    <a:gd name="T45" fmla="*/ 184 h 205"/>
                    <a:gd name="T46" fmla="*/ 238 w 429"/>
                    <a:gd name="T47" fmla="*/ 188 h 205"/>
                    <a:gd name="T48" fmla="*/ 249 w 429"/>
                    <a:gd name="T49" fmla="*/ 191 h 205"/>
                    <a:gd name="T50" fmla="*/ 259 w 429"/>
                    <a:gd name="T51" fmla="*/ 194 h 205"/>
                    <a:gd name="T52" fmla="*/ 269 w 429"/>
                    <a:gd name="T53" fmla="*/ 198 h 205"/>
                    <a:gd name="T54" fmla="*/ 279 w 429"/>
                    <a:gd name="T55" fmla="*/ 198 h 205"/>
                    <a:gd name="T56" fmla="*/ 290 w 429"/>
                    <a:gd name="T57" fmla="*/ 201 h 205"/>
                    <a:gd name="T58" fmla="*/ 300 w 429"/>
                    <a:gd name="T59" fmla="*/ 201 h 205"/>
                    <a:gd name="T60" fmla="*/ 310 w 429"/>
                    <a:gd name="T61" fmla="*/ 205 h 205"/>
                    <a:gd name="T62" fmla="*/ 320 w 429"/>
                    <a:gd name="T63" fmla="*/ 205 h 205"/>
                    <a:gd name="T64" fmla="*/ 331 w 429"/>
                    <a:gd name="T65" fmla="*/ 205 h 205"/>
                    <a:gd name="T66" fmla="*/ 341 w 429"/>
                    <a:gd name="T67" fmla="*/ 205 h 205"/>
                    <a:gd name="T68" fmla="*/ 351 w 429"/>
                    <a:gd name="T69" fmla="*/ 205 h 205"/>
                    <a:gd name="T70" fmla="*/ 361 w 429"/>
                    <a:gd name="T71" fmla="*/ 205 h 205"/>
                    <a:gd name="T72" fmla="*/ 371 w 429"/>
                    <a:gd name="T73" fmla="*/ 201 h 205"/>
                    <a:gd name="T74" fmla="*/ 382 w 429"/>
                    <a:gd name="T75" fmla="*/ 201 h 205"/>
                    <a:gd name="T76" fmla="*/ 392 w 429"/>
                    <a:gd name="T77" fmla="*/ 198 h 205"/>
                    <a:gd name="T78" fmla="*/ 402 w 429"/>
                    <a:gd name="T79" fmla="*/ 198 h 205"/>
                    <a:gd name="T80" fmla="*/ 412 w 429"/>
                    <a:gd name="T81" fmla="*/ 194 h 205"/>
                    <a:gd name="T82" fmla="*/ 423 w 429"/>
                    <a:gd name="T83"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05">
                      <a:moveTo>
                        <a:pt x="0" y="0"/>
                      </a:moveTo>
                      <a:lnTo>
                        <a:pt x="3" y="3"/>
                      </a:lnTo>
                      <a:lnTo>
                        <a:pt x="10" y="10"/>
                      </a:lnTo>
                      <a:lnTo>
                        <a:pt x="10" y="13"/>
                      </a:lnTo>
                      <a:lnTo>
                        <a:pt x="13" y="17"/>
                      </a:lnTo>
                      <a:lnTo>
                        <a:pt x="17" y="20"/>
                      </a:lnTo>
                      <a:lnTo>
                        <a:pt x="20" y="24"/>
                      </a:lnTo>
                      <a:lnTo>
                        <a:pt x="23" y="27"/>
                      </a:lnTo>
                      <a:lnTo>
                        <a:pt x="27" y="31"/>
                      </a:lnTo>
                      <a:lnTo>
                        <a:pt x="30" y="34"/>
                      </a:lnTo>
                      <a:lnTo>
                        <a:pt x="34" y="37"/>
                      </a:lnTo>
                      <a:lnTo>
                        <a:pt x="41" y="44"/>
                      </a:lnTo>
                      <a:lnTo>
                        <a:pt x="37" y="44"/>
                      </a:lnTo>
                      <a:lnTo>
                        <a:pt x="41" y="44"/>
                      </a:lnTo>
                      <a:lnTo>
                        <a:pt x="44" y="48"/>
                      </a:lnTo>
                      <a:lnTo>
                        <a:pt x="51" y="54"/>
                      </a:lnTo>
                      <a:lnTo>
                        <a:pt x="51" y="58"/>
                      </a:lnTo>
                      <a:lnTo>
                        <a:pt x="54" y="61"/>
                      </a:lnTo>
                      <a:lnTo>
                        <a:pt x="58" y="61"/>
                      </a:lnTo>
                      <a:lnTo>
                        <a:pt x="64" y="68"/>
                      </a:lnTo>
                      <a:lnTo>
                        <a:pt x="64" y="72"/>
                      </a:lnTo>
                      <a:lnTo>
                        <a:pt x="68" y="75"/>
                      </a:lnTo>
                      <a:lnTo>
                        <a:pt x="71" y="75"/>
                      </a:lnTo>
                      <a:lnTo>
                        <a:pt x="75" y="78"/>
                      </a:lnTo>
                      <a:lnTo>
                        <a:pt x="78" y="82"/>
                      </a:lnTo>
                      <a:lnTo>
                        <a:pt x="81" y="85"/>
                      </a:lnTo>
                      <a:lnTo>
                        <a:pt x="85" y="89"/>
                      </a:lnTo>
                      <a:lnTo>
                        <a:pt x="88" y="92"/>
                      </a:lnTo>
                      <a:lnTo>
                        <a:pt x="92" y="95"/>
                      </a:lnTo>
                      <a:lnTo>
                        <a:pt x="95" y="99"/>
                      </a:lnTo>
                      <a:lnTo>
                        <a:pt x="99" y="102"/>
                      </a:lnTo>
                      <a:lnTo>
                        <a:pt x="102" y="102"/>
                      </a:lnTo>
                      <a:lnTo>
                        <a:pt x="105" y="106"/>
                      </a:lnTo>
                      <a:lnTo>
                        <a:pt x="109" y="109"/>
                      </a:lnTo>
                      <a:lnTo>
                        <a:pt x="112" y="113"/>
                      </a:lnTo>
                      <a:lnTo>
                        <a:pt x="116" y="116"/>
                      </a:lnTo>
                      <a:lnTo>
                        <a:pt x="119" y="116"/>
                      </a:lnTo>
                      <a:lnTo>
                        <a:pt x="122" y="119"/>
                      </a:lnTo>
                      <a:lnTo>
                        <a:pt x="126" y="123"/>
                      </a:lnTo>
                      <a:lnTo>
                        <a:pt x="129" y="126"/>
                      </a:lnTo>
                      <a:lnTo>
                        <a:pt x="133" y="130"/>
                      </a:lnTo>
                      <a:lnTo>
                        <a:pt x="136" y="130"/>
                      </a:lnTo>
                      <a:lnTo>
                        <a:pt x="139" y="133"/>
                      </a:lnTo>
                      <a:lnTo>
                        <a:pt x="143" y="136"/>
                      </a:lnTo>
                      <a:lnTo>
                        <a:pt x="146" y="140"/>
                      </a:lnTo>
                      <a:lnTo>
                        <a:pt x="150" y="140"/>
                      </a:lnTo>
                      <a:lnTo>
                        <a:pt x="153" y="143"/>
                      </a:lnTo>
                      <a:lnTo>
                        <a:pt x="157" y="147"/>
                      </a:lnTo>
                      <a:lnTo>
                        <a:pt x="160" y="147"/>
                      </a:lnTo>
                      <a:lnTo>
                        <a:pt x="163" y="150"/>
                      </a:lnTo>
                      <a:lnTo>
                        <a:pt x="167" y="150"/>
                      </a:lnTo>
                      <a:lnTo>
                        <a:pt x="170" y="153"/>
                      </a:lnTo>
                      <a:lnTo>
                        <a:pt x="174" y="157"/>
                      </a:lnTo>
                      <a:lnTo>
                        <a:pt x="177" y="157"/>
                      </a:lnTo>
                      <a:lnTo>
                        <a:pt x="180" y="160"/>
                      </a:lnTo>
                      <a:lnTo>
                        <a:pt x="184" y="160"/>
                      </a:lnTo>
                      <a:lnTo>
                        <a:pt x="187" y="164"/>
                      </a:lnTo>
                      <a:lnTo>
                        <a:pt x="191" y="167"/>
                      </a:lnTo>
                      <a:lnTo>
                        <a:pt x="194" y="167"/>
                      </a:lnTo>
                      <a:lnTo>
                        <a:pt x="197" y="171"/>
                      </a:lnTo>
                      <a:lnTo>
                        <a:pt x="201" y="171"/>
                      </a:lnTo>
                      <a:lnTo>
                        <a:pt x="204" y="174"/>
                      </a:lnTo>
                      <a:lnTo>
                        <a:pt x="208" y="174"/>
                      </a:lnTo>
                      <a:lnTo>
                        <a:pt x="211" y="174"/>
                      </a:lnTo>
                      <a:lnTo>
                        <a:pt x="215" y="177"/>
                      </a:lnTo>
                      <a:lnTo>
                        <a:pt x="218" y="177"/>
                      </a:lnTo>
                      <a:lnTo>
                        <a:pt x="221" y="181"/>
                      </a:lnTo>
                      <a:lnTo>
                        <a:pt x="225" y="181"/>
                      </a:lnTo>
                      <a:lnTo>
                        <a:pt x="228" y="184"/>
                      </a:lnTo>
                      <a:lnTo>
                        <a:pt x="232" y="184"/>
                      </a:lnTo>
                      <a:lnTo>
                        <a:pt x="235" y="188"/>
                      </a:lnTo>
                      <a:lnTo>
                        <a:pt x="238" y="188"/>
                      </a:lnTo>
                      <a:lnTo>
                        <a:pt x="242" y="188"/>
                      </a:lnTo>
                      <a:lnTo>
                        <a:pt x="245" y="191"/>
                      </a:lnTo>
                      <a:lnTo>
                        <a:pt x="249" y="191"/>
                      </a:lnTo>
                      <a:lnTo>
                        <a:pt x="252" y="191"/>
                      </a:lnTo>
                      <a:lnTo>
                        <a:pt x="255" y="191"/>
                      </a:lnTo>
                      <a:lnTo>
                        <a:pt x="259" y="194"/>
                      </a:lnTo>
                      <a:lnTo>
                        <a:pt x="262" y="194"/>
                      </a:lnTo>
                      <a:lnTo>
                        <a:pt x="266" y="194"/>
                      </a:lnTo>
                      <a:lnTo>
                        <a:pt x="269" y="198"/>
                      </a:lnTo>
                      <a:lnTo>
                        <a:pt x="273" y="198"/>
                      </a:lnTo>
                      <a:lnTo>
                        <a:pt x="276" y="198"/>
                      </a:lnTo>
                      <a:lnTo>
                        <a:pt x="279" y="198"/>
                      </a:lnTo>
                      <a:lnTo>
                        <a:pt x="283" y="201"/>
                      </a:lnTo>
                      <a:lnTo>
                        <a:pt x="286" y="201"/>
                      </a:lnTo>
                      <a:lnTo>
                        <a:pt x="290" y="201"/>
                      </a:lnTo>
                      <a:lnTo>
                        <a:pt x="293" y="201"/>
                      </a:lnTo>
                      <a:lnTo>
                        <a:pt x="296" y="201"/>
                      </a:lnTo>
                      <a:lnTo>
                        <a:pt x="300" y="201"/>
                      </a:lnTo>
                      <a:lnTo>
                        <a:pt x="303" y="205"/>
                      </a:lnTo>
                      <a:lnTo>
                        <a:pt x="307" y="205"/>
                      </a:lnTo>
                      <a:lnTo>
                        <a:pt x="310" y="205"/>
                      </a:lnTo>
                      <a:lnTo>
                        <a:pt x="313" y="205"/>
                      </a:lnTo>
                      <a:lnTo>
                        <a:pt x="317" y="205"/>
                      </a:lnTo>
                      <a:lnTo>
                        <a:pt x="320" y="205"/>
                      </a:lnTo>
                      <a:lnTo>
                        <a:pt x="324" y="205"/>
                      </a:lnTo>
                      <a:lnTo>
                        <a:pt x="327" y="205"/>
                      </a:lnTo>
                      <a:lnTo>
                        <a:pt x="331" y="205"/>
                      </a:lnTo>
                      <a:lnTo>
                        <a:pt x="334" y="205"/>
                      </a:lnTo>
                      <a:lnTo>
                        <a:pt x="337" y="205"/>
                      </a:lnTo>
                      <a:lnTo>
                        <a:pt x="341" y="205"/>
                      </a:lnTo>
                      <a:lnTo>
                        <a:pt x="344" y="205"/>
                      </a:lnTo>
                      <a:lnTo>
                        <a:pt x="348" y="205"/>
                      </a:lnTo>
                      <a:lnTo>
                        <a:pt x="351" y="205"/>
                      </a:lnTo>
                      <a:lnTo>
                        <a:pt x="354" y="205"/>
                      </a:lnTo>
                      <a:lnTo>
                        <a:pt x="358" y="205"/>
                      </a:lnTo>
                      <a:lnTo>
                        <a:pt x="361" y="205"/>
                      </a:lnTo>
                      <a:lnTo>
                        <a:pt x="365" y="205"/>
                      </a:lnTo>
                      <a:lnTo>
                        <a:pt x="368" y="205"/>
                      </a:lnTo>
                      <a:lnTo>
                        <a:pt x="371" y="201"/>
                      </a:lnTo>
                      <a:lnTo>
                        <a:pt x="375" y="201"/>
                      </a:lnTo>
                      <a:lnTo>
                        <a:pt x="378" y="201"/>
                      </a:lnTo>
                      <a:lnTo>
                        <a:pt x="382" y="201"/>
                      </a:lnTo>
                      <a:lnTo>
                        <a:pt x="385" y="201"/>
                      </a:lnTo>
                      <a:lnTo>
                        <a:pt x="389" y="201"/>
                      </a:lnTo>
                      <a:lnTo>
                        <a:pt x="392" y="198"/>
                      </a:lnTo>
                      <a:lnTo>
                        <a:pt x="395" y="198"/>
                      </a:lnTo>
                      <a:lnTo>
                        <a:pt x="399" y="198"/>
                      </a:lnTo>
                      <a:lnTo>
                        <a:pt x="402" y="198"/>
                      </a:lnTo>
                      <a:lnTo>
                        <a:pt x="406" y="198"/>
                      </a:lnTo>
                      <a:lnTo>
                        <a:pt x="409" y="194"/>
                      </a:lnTo>
                      <a:lnTo>
                        <a:pt x="412" y="194"/>
                      </a:lnTo>
                      <a:lnTo>
                        <a:pt x="416" y="194"/>
                      </a:lnTo>
                      <a:lnTo>
                        <a:pt x="419" y="191"/>
                      </a:lnTo>
                      <a:lnTo>
                        <a:pt x="423" y="191"/>
                      </a:lnTo>
                      <a:lnTo>
                        <a:pt x="426" y="191"/>
                      </a:lnTo>
                      <a:lnTo>
                        <a:pt x="429" y="18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1"/>
                <p:cNvSpPr>
                  <a:spLocks/>
                </p:cNvSpPr>
                <p:nvPr/>
              </p:nvSpPr>
              <p:spPr bwMode="auto">
                <a:xfrm>
                  <a:off x="2459038" y="1873250"/>
                  <a:ext cx="574675" cy="531813"/>
                </a:xfrm>
                <a:custGeom>
                  <a:avLst/>
                  <a:gdLst>
                    <a:gd name="T0" fmla="*/ 7 w 362"/>
                    <a:gd name="T1" fmla="*/ 216 h 335"/>
                    <a:gd name="T2" fmla="*/ 18 w 362"/>
                    <a:gd name="T3" fmla="*/ 209 h 335"/>
                    <a:gd name="T4" fmla="*/ 28 w 362"/>
                    <a:gd name="T5" fmla="*/ 205 h 335"/>
                    <a:gd name="T6" fmla="*/ 38 w 362"/>
                    <a:gd name="T7" fmla="*/ 202 h 335"/>
                    <a:gd name="T8" fmla="*/ 48 w 362"/>
                    <a:gd name="T9" fmla="*/ 195 h 335"/>
                    <a:gd name="T10" fmla="*/ 59 w 362"/>
                    <a:gd name="T11" fmla="*/ 192 h 335"/>
                    <a:gd name="T12" fmla="*/ 69 w 362"/>
                    <a:gd name="T13" fmla="*/ 185 h 335"/>
                    <a:gd name="T14" fmla="*/ 79 w 362"/>
                    <a:gd name="T15" fmla="*/ 178 h 335"/>
                    <a:gd name="T16" fmla="*/ 89 w 362"/>
                    <a:gd name="T17" fmla="*/ 171 h 335"/>
                    <a:gd name="T18" fmla="*/ 99 w 362"/>
                    <a:gd name="T19" fmla="*/ 164 h 335"/>
                    <a:gd name="T20" fmla="*/ 110 w 362"/>
                    <a:gd name="T21" fmla="*/ 158 h 335"/>
                    <a:gd name="T22" fmla="*/ 120 w 362"/>
                    <a:gd name="T23" fmla="*/ 151 h 335"/>
                    <a:gd name="T24" fmla="*/ 130 w 362"/>
                    <a:gd name="T25" fmla="*/ 144 h 335"/>
                    <a:gd name="T26" fmla="*/ 140 w 362"/>
                    <a:gd name="T27" fmla="*/ 134 h 335"/>
                    <a:gd name="T28" fmla="*/ 151 w 362"/>
                    <a:gd name="T29" fmla="*/ 123 h 335"/>
                    <a:gd name="T30" fmla="*/ 161 w 362"/>
                    <a:gd name="T31" fmla="*/ 117 h 335"/>
                    <a:gd name="T32" fmla="*/ 171 w 362"/>
                    <a:gd name="T33" fmla="*/ 106 h 335"/>
                    <a:gd name="T34" fmla="*/ 181 w 362"/>
                    <a:gd name="T35" fmla="*/ 96 h 335"/>
                    <a:gd name="T36" fmla="*/ 192 w 362"/>
                    <a:gd name="T37" fmla="*/ 86 h 335"/>
                    <a:gd name="T38" fmla="*/ 202 w 362"/>
                    <a:gd name="T39" fmla="*/ 76 h 335"/>
                    <a:gd name="T40" fmla="*/ 212 w 362"/>
                    <a:gd name="T41" fmla="*/ 65 h 335"/>
                    <a:gd name="T42" fmla="*/ 219 w 362"/>
                    <a:gd name="T43" fmla="*/ 55 h 335"/>
                    <a:gd name="T44" fmla="*/ 229 w 362"/>
                    <a:gd name="T45" fmla="*/ 45 h 335"/>
                    <a:gd name="T46" fmla="*/ 239 w 362"/>
                    <a:gd name="T47" fmla="*/ 35 h 335"/>
                    <a:gd name="T48" fmla="*/ 250 w 362"/>
                    <a:gd name="T49" fmla="*/ 21 h 335"/>
                    <a:gd name="T50" fmla="*/ 263 w 362"/>
                    <a:gd name="T51" fmla="*/ 7 h 335"/>
                    <a:gd name="T52" fmla="*/ 270 w 362"/>
                    <a:gd name="T53" fmla="*/ 0 h 335"/>
                    <a:gd name="T54" fmla="*/ 277 w 362"/>
                    <a:gd name="T55" fmla="*/ 24 h 335"/>
                    <a:gd name="T56" fmla="*/ 280 w 362"/>
                    <a:gd name="T57" fmla="*/ 52 h 335"/>
                    <a:gd name="T58" fmla="*/ 287 w 362"/>
                    <a:gd name="T59" fmla="*/ 76 h 335"/>
                    <a:gd name="T60" fmla="*/ 294 w 362"/>
                    <a:gd name="T61" fmla="*/ 100 h 335"/>
                    <a:gd name="T62" fmla="*/ 301 w 362"/>
                    <a:gd name="T63" fmla="*/ 123 h 335"/>
                    <a:gd name="T64" fmla="*/ 304 w 362"/>
                    <a:gd name="T65" fmla="*/ 147 h 335"/>
                    <a:gd name="T66" fmla="*/ 311 w 362"/>
                    <a:gd name="T67" fmla="*/ 171 h 335"/>
                    <a:gd name="T68" fmla="*/ 318 w 362"/>
                    <a:gd name="T69" fmla="*/ 195 h 335"/>
                    <a:gd name="T70" fmla="*/ 321 w 362"/>
                    <a:gd name="T71" fmla="*/ 216 h 335"/>
                    <a:gd name="T72" fmla="*/ 328 w 362"/>
                    <a:gd name="T73" fmla="*/ 236 h 335"/>
                    <a:gd name="T74" fmla="*/ 335 w 362"/>
                    <a:gd name="T75" fmla="*/ 257 h 335"/>
                    <a:gd name="T76" fmla="*/ 338 w 362"/>
                    <a:gd name="T77" fmla="*/ 277 h 335"/>
                    <a:gd name="T78" fmla="*/ 345 w 362"/>
                    <a:gd name="T79" fmla="*/ 294 h 335"/>
                    <a:gd name="T80" fmla="*/ 352 w 362"/>
                    <a:gd name="T81" fmla="*/ 311 h 335"/>
                    <a:gd name="T82" fmla="*/ 355 w 362"/>
                    <a:gd name="T83" fmla="*/ 3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35">
                      <a:moveTo>
                        <a:pt x="0" y="216"/>
                      </a:moveTo>
                      <a:lnTo>
                        <a:pt x="4" y="216"/>
                      </a:lnTo>
                      <a:lnTo>
                        <a:pt x="7" y="216"/>
                      </a:lnTo>
                      <a:lnTo>
                        <a:pt x="11" y="212"/>
                      </a:lnTo>
                      <a:lnTo>
                        <a:pt x="14" y="212"/>
                      </a:lnTo>
                      <a:lnTo>
                        <a:pt x="18" y="209"/>
                      </a:lnTo>
                      <a:lnTo>
                        <a:pt x="21" y="209"/>
                      </a:lnTo>
                      <a:lnTo>
                        <a:pt x="24" y="209"/>
                      </a:lnTo>
                      <a:lnTo>
                        <a:pt x="28" y="205"/>
                      </a:lnTo>
                      <a:lnTo>
                        <a:pt x="31" y="205"/>
                      </a:lnTo>
                      <a:lnTo>
                        <a:pt x="35" y="202"/>
                      </a:lnTo>
                      <a:lnTo>
                        <a:pt x="38" y="202"/>
                      </a:lnTo>
                      <a:lnTo>
                        <a:pt x="41" y="199"/>
                      </a:lnTo>
                      <a:lnTo>
                        <a:pt x="45" y="199"/>
                      </a:lnTo>
                      <a:lnTo>
                        <a:pt x="48" y="195"/>
                      </a:lnTo>
                      <a:lnTo>
                        <a:pt x="52" y="195"/>
                      </a:lnTo>
                      <a:lnTo>
                        <a:pt x="55" y="192"/>
                      </a:lnTo>
                      <a:lnTo>
                        <a:pt x="59" y="192"/>
                      </a:lnTo>
                      <a:lnTo>
                        <a:pt x="62" y="188"/>
                      </a:lnTo>
                      <a:lnTo>
                        <a:pt x="65" y="185"/>
                      </a:lnTo>
                      <a:lnTo>
                        <a:pt x="69" y="185"/>
                      </a:lnTo>
                      <a:lnTo>
                        <a:pt x="72" y="181"/>
                      </a:lnTo>
                      <a:lnTo>
                        <a:pt x="76" y="181"/>
                      </a:lnTo>
                      <a:lnTo>
                        <a:pt x="79" y="178"/>
                      </a:lnTo>
                      <a:lnTo>
                        <a:pt x="82" y="175"/>
                      </a:lnTo>
                      <a:lnTo>
                        <a:pt x="86" y="175"/>
                      </a:lnTo>
                      <a:lnTo>
                        <a:pt x="89" y="171"/>
                      </a:lnTo>
                      <a:lnTo>
                        <a:pt x="93" y="168"/>
                      </a:lnTo>
                      <a:lnTo>
                        <a:pt x="96" y="168"/>
                      </a:lnTo>
                      <a:lnTo>
                        <a:pt x="99" y="164"/>
                      </a:lnTo>
                      <a:lnTo>
                        <a:pt x="103" y="164"/>
                      </a:lnTo>
                      <a:lnTo>
                        <a:pt x="106" y="161"/>
                      </a:lnTo>
                      <a:lnTo>
                        <a:pt x="110" y="158"/>
                      </a:lnTo>
                      <a:lnTo>
                        <a:pt x="113" y="154"/>
                      </a:lnTo>
                      <a:lnTo>
                        <a:pt x="117" y="154"/>
                      </a:lnTo>
                      <a:lnTo>
                        <a:pt x="120" y="151"/>
                      </a:lnTo>
                      <a:lnTo>
                        <a:pt x="123" y="147"/>
                      </a:lnTo>
                      <a:lnTo>
                        <a:pt x="127" y="144"/>
                      </a:lnTo>
                      <a:lnTo>
                        <a:pt x="130" y="144"/>
                      </a:lnTo>
                      <a:lnTo>
                        <a:pt x="134" y="141"/>
                      </a:lnTo>
                      <a:lnTo>
                        <a:pt x="137" y="137"/>
                      </a:lnTo>
                      <a:lnTo>
                        <a:pt x="140" y="134"/>
                      </a:lnTo>
                      <a:lnTo>
                        <a:pt x="144" y="130"/>
                      </a:lnTo>
                      <a:lnTo>
                        <a:pt x="147" y="127"/>
                      </a:lnTo>
                      <a:lnTo>
                        <a:pt x="151" y="123"/>
                      </a:lnTo>
                      <a:lnTo>
                        <a:pt x="154" y="120"/>
                      </a:lnTo>
                      <a:lnTo>
                        <a:pt x="157" y="117"/>
                      </a:lnTo>
                      <a:lnTo>
                        <a:pt x="161" y="117"/>
                      </a:lnTo>
                      <a:lnTo>
                        <a:pt x="164" y="113"/>
                      </a:lnTo>
                      <a:lnTo>
                        <a:pt x="168" y="110"/>
                      </a:lnTo>
                      <a:lnTo>
                        <a:pt x="171" y="106"/>
                      </a:lnTo>
                      <a:lnTo>
                        <a:pt x="175" y="103"/>
                      </a:lnTo>
                      <a:lnTo>
                        <a:pt x="178" y="100"/>
                      </a:lnTo>
                      <a:lnTo>
                        <a:pt x="181" y="96"/>
                      </a:lnTo>
                      <a:lnTo>
                        <a:pt x="185" y="93"/>
                      </a:lnTo>
                      <a:lnTo>
                        <a:pt x="188" y="89"/>
                      </a:lnTo>
                      <a:lnTo>
                        <a:pt x="192" y="86"/>
                      </a:lnTo>
                      <a:lnTo>
                        <a:pt x="195" y="82"/>
                      </a:lnTo>
                      <a:lnTo>
                        <a:pt x="198" y="79"/>
                      </a:lnTo>
                      <a:lnTo>
                        <a:pt x="202" y="76"/>
                      </a:lnTo>
                      <a:lnTo>
                        <a:pt x="205" y="72"/>
                      </a:lnTo>
                      <a:lnTo>
                        <a:pt x="209" y="69"/>
                      </a:lnTo>
                      <a:lnTo>
                        <a:pt x="212" y="65"/>
                      </a:lnTo>
                      <a:lnTo>
                        <a:pt x="215" y="62"/>
                      </a:lnTo>
                      <a:lnTo>
                        <a:pt x="222" y="55"/>
                      </a:lnTo>
                      <a:lnTo>
                        <a:pt x="219" y="55"/>
                      </a:lnTo>
                      <a:lnTo>
                        <a:pt x="222" y="55"/>
                      </a:lnTo>
                      <a:lnTo>
                        <a:pt x="229" y="48"/>
                      </a:lnTo>
                      <a:lnTo>
                        <a:pt x="229" y="45"/>
                      </a:lnTo>
                      <a:lnTo>
                        <a:pt x="233" y="41"/>
                      </a:lnTo>
                      <a:lnTo>
                        <a:pt x="236" y="38"/>
                      </a:lnTo>
                      <a:lnTo>
                        <a:pt x="239" y="35"/>
                      </a:lnTo>
                      <a:lnTo>
                        <a:pt x="243" y="31"/>
                      </a:lnTo>
                      <a:lnTo>
                        <a:pt x="250" y="24"/>
                      </a:lnTo>
                      <a:lnTo>
                        <a:pt x="250" y="21"/>
                      </a:lnTo>
                      <a:lnTo>
                        <a:pt x="253" y="18"/>
                      </a:lnTo>
                      <a:lnTo>
                        <a:pt x="256" y="14"/>
                      </a:lnTo>
                      <a:lnTo>
                        <a:pt x="263" y="7"/>
                      </a:lnTo>
                      <a:lnTo>
                        <a:pt x="263" y="4"/>
                      </a:lnTo>
                      <a:lnTo>
                        <a:pt x="267" y="0"/>
                      </a:lnTo>
                      <a:lnTo>
                        <a:pt x="270" y="0"/>
                      </a:lnTo>
                      <a:lnTo>
                        <a:pt x="273" y="7"/>
                      </a:lnTo>
                      <a:lnTo>
                        <a:pt x="273" y="18"/>
                      </a:lnTo>
                      <a:lnTo>
                        <a:pt x="277" y="24"/>
                      </a:lnTo>
                      <a:lnTo>
                        <a:pt x="277" y="35"/>
                      </a:lnTo>
                      <a:lnTo>
                        <a:pt x="280" y="41"/>
                      </a:lnTo>
                      <a:lnTo>
                        <a:pt x="280" y="52"/>
                      </a:lnTo>
                      <a:lnTo>
                        <a:pt x="284" y="59"/>
                      </a:lnTo>
                      <a:lnTo>
                        <a:pt x="287" y="69"/>
                      </a:lnTo>
                      <a:lnTo>
                        <a:pt x="287" y="76"/>
                      </a:lnTo>
                      <a:lnTo>
                        <a:pt x="291" y="82"/>
                      </a:lnTo>
                      <a:lnTo>
                        <a:pt x="291" y="93"/>
                      </a:lnTo>
                      <a:lnTo>
                        <a:pt x="294" y="100"/>
                      </a:lnTo>
                      <a:lnTo>
                        <a:pt x="294" y="110"/>
                      </a:lnTo>
                      <a:lnTo>
                        <a:pt x="297" y="117"/>
                      </a:lnTo>
                      <a:lnTo>
                        <a:pt x="301" y="123"/>
                      </a:lnTo>
                      <a:lnTo>
                        <a:pt x="301" y="134"/>
                      </a:lnTo>
                      <a:lnTo>
                        <a:pt x="304" y="141"/>
                      </a:lnTo>
                      <a:lnTo>
                        <a:pt x="304" y="147"/>
                      </a:lnTo>
                      <a:lnTo>
                        <a:pt x="308" y="158"/>
                      </a:lnTo>
                      <a:lnTo>
                        <a:pt x="308" y="164"/>
                      </a:lnTo>
                      <a:lnTo>
                        <a:pt x="311" y="171"/>
                      </a:lnTo>
                      <a:lnTo>
                        <a:pt x="311" y="178"/>
                      </a:lnTo>
                      <a:lnTo>
                        <a:pt x="314" y="185"/>
                      </a:lnTo>
                      <a:lnTo>
                        <a:pt x="318" y="195"/>
                      </a:lnTo>
                      <a:lnTo>
                        <a:pt x="318" y="202"/>
                      </a:lnTo>
                      <a:lnTo>
                        <a:pt x="321" y="209"/>
                      </a:lnTo>
                      <a:lnTo>
                        <a:pt x="321" y="216"/>
                      </a:lnTo>
                      <a:lnTo>
                        <a:pt x="325" y="222"/>
                      </a:lnTo>
                      <a:lnTo>
                        <a:pt x="325" y="229"/>
                      </a:lnTo>
                      <a:lnTo>
                        <a:pt x="328" y="236"/>
                      </a:lnTo>
                      <a:lnTo>
                        <a:pt x="331" y="243"/>
                      </a:lnTo>
                      <a:lnTo>
                        <a:pt x="331" y="250"/>
                      </a:lnTo>
                      <a:lnTo>
                        <a:pt x="335" y="257"/>
                      </a:lnTo>
                      <a:lnTo>
                        <a:pt x="335" y="263"/>
                      </a:lnTo>
                      <a:lnTo>
                        <a:pt x="338" y="270"/>
                      </a:lnTo>
                      <a:lnTo>
                        <a:pt x="338" y="277"/>
                      </a:lnTo>
                      <a:lnTo>
                        <a:pt x="342" y="281"/>
                      </a:lnTo>
                      <a:lnTo>
                        <a:pt x="342" y="287"/>
                      </a:lnTo>
                      <a:lnTo>
                        <a:pt x="345" y="294"/>
                      </a:lnTo>
                      <a:lnTo>
                        <a:pt x="349" y="301"/>
                      </a:lnTo>
                      <a:lnTo>
                        <a:pt x="349" y="304"/>
                      </a:lnTo>
                      <a:lnTo>
                        <a:pt x="352" y="311"/>
                      </a:lnTo>
                      <a:lnTo>
                        <a:pt x="352" y="315"/>
                      </a:lnTo>
                      <a:lnTo>
                        <a:pt x="355" y="322"/>
                      </a:lnTo>
                      <a:lnTo>
                        <a:pt x="355" y="325"/>
                      </a:lnTo>
                      <a:lnTo>
                        <a:pt x="359" y="328"/>
                      </a:lnTo>
                      <a:lnTo>
                        <a:pt x="362" y="335"/>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p:cNvSpPr/>
              <p:nvPr/>
            </p:nvSpPr>
            <p:spPr>
              <a:xfrm>
                <a:off x="6689035" y="3201988"/>
                <a:ext cx="298174" cy="8233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4577107" y="2194613"/>
            <a:ext cx="3155487" cy="2598631"/>
            <a:chOff x="801350" y="2333670"/>
            <a:chExt cx="3155487" cy="2598631"/>
          </a:xfrm>
        </p:grpSpPr>
        <p:grpSp>
          <p:nvGrpSpPr>
            <p:cNvPr id="43" name="Group 42"/>
            <p:cNvGrpSpPr/>
            <p:nvPr/>
          </p:nvGrpSpPr>
          <p:grpSpPr>
            <a:xfrm>
              <a:off x="804420" y="2387734"/>
              <a:ext cx="2630558" cy="854767"/>
              <a:chOff x="838199" y="2365513"/>
              <a:chExt cx="3127514" cy="889453"/>
            </a:xfrm>
          </p:grpSpPr>
          <p:sp>
            <p:nvSpPr>
              <p:cNvPr id="56" name="Rectangle 55"/>
              <p:cNvSpPr/>
              <p:nvPr/>
            </p:nvSpPr>
            <p:spPr>
              <a:xfrm>
                <a:off x="838200" y="2365513"/>
                <a:ext cx="3127513" cy="3180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2454965" y="2333670"/>
              <a:ext cx="641522" cy="369332"/>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m</a:t>
              </a:r>
              <a:r>
                <a:rPr lang="en-US" dirty="0" smtClean="0"/>
                <a:t>&lt;0</a:t>
              </a:r>
              <a:endParaRPr lang="en-US" dirty="0"/>
            </a:p>
          </p:txBody>
        </p:sp>
        <p:sp>
          <p:nvSpPr>
            <p:cNvPr id="45" name="TextBox 44"/>
            <p:cNvSpPr txBox="1"/>
            <p:nvPr/>
          </p:nvSpPr>
          <p:spPr>
            <a:xfrm>
              <a:off x="2527852" y="2676395"/>
              <a:ext cx="612668" cy="369332"/>
            </a:xfrm>
            <a:prstGeom prst="rect">
              <a:avLst/>
            </a:prstGeom>
            <a:noFill/>
          </p:spPr>
          <p:txBody>
            <a:bodyPr wrap="none" rtlCol="0">
              <a:spAutoFit/>
            </a:bodyPr>
            <a:lstStyle/>
            <a:p>
              <a:r>
                <a:rPr lang="en-US" dirty="0" err="1">
                  <a:latin typeface="Symbol" panose="05050102010706020507" pitchFamily="18" charset="2"/>
                </a:rPr>
                <a:t>e</a:t>
              </a:r>
              <a:r>
                <a:rPr lang="en-US" baseline="-25000" dirty="0" err="1" smtClean="0"/>
                <a:t>d</a:t>
              </a:r>
              <a:r>
                <a:rPr lang="en-US" dirty="0" smtClean="0"/>
                <a:t>&gt;0</a:t>
              </a:r>
              <a:endParaRPr lang="en-US" dirty="0"/>
            </a:p>
          </p:txBody>
        </p:sp>
        <p:cxnSp>
          <p:nvCxnSpPr>
            <p:cNvPr id="46" name="Straight Arrow Connector 45"/>
            <p:cNvCxnSpPr/>
            <p:nvPr/>
          </p:nvCxnSpPr>
          <p:spPr>
            <a:xfrm>
              <a:off x="3548270" y="2703002"/>
              <a:ext cx="0" cy="539499"/>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48270" y="2387734"/>
              <a:ext cx="0" cy="393710"/>
            </a:xfrm>
            <a:prstGeom prst="straightConnector1">
              <a:avLst/>
            </a:prstGeom>
            <a:ln>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50268" y="2378437"/>
              <a:ext cx="306494" cy="369332"/>
            </a:xfrm>
            <a:prstGeom prst="rect">
              <a:avLst/>
            </a:prstGeom>
            <a:noFill/>
          </p:spPr>
          <p:txBody>
            <a:bodyPr wrap="none" rtlCol="0">
              <a:spAutoFit/>
            </a:bodyPr>
            <a:lstStyle/>
            <a:p>
              <a:r>
                <a:rPr lang="en-US" dirty="0" smtClean="0"/>
                <a:t>b</a:t>
              </a:r>
              <a:endParaRPr lang="en-US" dirty="0"/>
            </a:p>
          </p:txBody>
        </p:sp>
        <p:sp>
          <p:nvSpPr>
            <p:cNvPr id="49" name="TextBox 48"/>
            <p:cNvSpPr txBox="1"/>
            <p:nvPr/>
          </p:nvSpPr>
          <p:spPr>
            <a:xfrm>
              <a:off x="3661563" y="2747769"/>
              <a:ext cx="295274" cy="369332"/>
            </a:xfrm>
            <a:prstGeom prst="rect">
              <a:avLst/>
            </a:prstGeom>
            <a:noFill/>
          </p:spPr>
          <p:txBody>
            <a:bodyPr wrap="none" rtlCol="0">
              <a:spAutoFit/>
            </a:bodyPr>
            <a:lstStyle/>
            <a:p>
              <a:r>
                <a:rPr lang="en-US" dirty="0"/>
                <a:t>a</a:t>
              </a:r>
            </a:p>
          </p:txBody>
        </p:sp>
        <p:grpSp>
          <p:nvGrpSpPr>
            <p:cNvPr id="50" name="Group 49"/>
            <p:cNvGrpSpPr/>
            <p:nvPr/>
          </p:nvGrpSpPr>
          <p:grpSpPr>
            <a:xfrm>
              <a:off x="801351" y="3232634"/>
              <a:ext cx="2630558" cy="854767"/>
              <a:chOff x="838199" y="2365513"/>
              <a:chExt cx="3127514" cy="889453"/>
            </a:xfrm>
          </p:grpSpPr>
          <p:sp>
            <p:nvSpPr>
              <p:cNvPr id="54" name="Rectangle 53"/>
              <p:cNvSpPr/>
              <p:nvPr/>
            </p:nvSpPr>
            <p:spPr>
              <a:xfrm>
                <a:off x="838200" y="2365513"/>
                <a:ext cx="3127513" cy="3180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801350" y="4077534"/>
              <a:ext cx="2630558" cy="854767"/>
              <a:chOff x="838199" y="2365513"/>
              <a:chExt cx="3127514" cy="889453"/>
            </a:xfrm>
          </p:grpSpPr>
          <p:sp>
            <p:nvSpPr>
              <p:cNvPr id="52" name="Rectangle 51"/>
              <p:cNvSpPr/>
              <p:nvPr/>
            </p:nvSpPr>
            <p:spPr>
              <a:xfrm>
                <a:off x="838200" y="2365513"/>
                <a:ext cx="3127513" cy="3180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38199" y="2683565"/>
                <a:ext cx="3127513" cy="5714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0" name="Straight Arrow Connector 59"/>
          <p:cNvCxnSpPr/>
          <p:nvPr/>
        </p:nvCxnSpPr>
        <p:spPr>
          <a:xfrm>
            <a:off x="3458817" y="2194613"/>
            <a:ext cx="815009" cy="4477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445509" y="3717806"/>
            <a:ext cx="1004438"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578087" y="4353339"/>
            <a:ext cx="871860" cy="7553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8747814" y="2939347"/>
            <a:ext cx="2650675" cy="1374034"/>
            <a:chOff x="8761647" y="1426240"/>
            <a:chExt cx="2650675" cy="1374034"/>
          </a:xfrm>
        </p:grpSpPr>
        <p:sp>
          <p:nvSpPr>
            <p:cNvPr id="78" name="Rectangle 77"/>
            <p:cNvSpPr/>
            <p:nvPr/>
          </p:nvSpPr>
          <p:spPr>
            <a:xfrm>
              <a:off x="8771706" y="1943028"/>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781765" y="2251156"/>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761647" y="1426240"/>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rot="16200000">
              <a:off x="9584610" y="1782129"/>
              <a:ext cx="461404" cy="823360"/>
              <a:chOff x="6689035" y="3201988"/>
              <a:chExt cx="1751565" cy="823360"/>
            </a:xfrm>
          </p:grpSpPr>
          <p:grpSp>
            <p:nvGrpSpPr>
              <p:cNvPr id="82" name="Group 81"/>
              <p:cNvGrpSpPr/>
              <p:nvPr/>
            </p:nvGrpSpPr>
            <p:grpSpPr>
              <a:xfrm>
                <a:off x="6767375" y="3344242"/>
                <a:ext cx="1673225" cy="585788"/>
                <a:chOff x="1360488" y="1873250"/>
                <a:chExt cx="1673225" cy="585788"/>
              </a:xfrm>
            </p:grpSpPr>
            <p:sp>
              <p:nvSpPr>
                <p:cNvPr id="84" name="Freeform 59"/>
                <p:cNvSpPr>
                  <a:spLocks/>
                </p:cNvSpPr>
                <p:nvPr/>
              </p:nvSpPr>
              <p:spPr bwMode="auto">
                <a:xfrm>
                  <a:off x="1360488" y="1873250"/>
                  <a:ext cx="417513" cy="585788"/>
                </a:xfrm>
                <a:custGeom>
                  <a:avLst/>
                  <a:gdLst>
                    <a:gd name="T0" fmla="*/ 3 w 263"/>
                    <a:gd name="T1" fmla="*/ 18 h 369"/>
                    <a:gd name="T2" fmla="*/ 10 w 263"/>
                    <a:gd name="T3" fmla="*/ 41 h 369"/>
                    <a:gd name="T4" fmla="*/ 13 w 263"/>
                    <a:gd name="T5" fmla="*/ 69 h 369"/>
                    <a:gd name="T6" fmla="*/ 20 w 263"/>
                    <a:gd name="T7" fmla="*/ 93 h 369"/>
                    <a:gd name="T8" fmla="*/ 27 w 263"/>
                    <a:gd name="T9" fmla="*/ 117 h 369"/>
                    <a:gd name="T10" fmla="*/ 34 w 263"/>
                    <a:gd name="T11" fmla="*/ 141 h 369"/>
                    <a:gd name="T12" fmla="*/ 37 w 263"/>
                    <a:gd name="T13" fmla="*/ 164 h 369"/>
                    <a:gd name="T14" fmla="*/ 44 w 263"/>
                    <a:gd name="T15" fmla="*/ 185 h 369"/>
                    <a:gd name="T16" fmla="*/ 51 w 263"/>
                    <a:gd name="T17" fmla="*/ 209 h 369"/>
                    <a:gd name="T18" fmla="*/ 54 w 263"/>
                    <a:gd name="T19" fmla="*/ 229 h 369"/>
                    <a:gd name="T20" fmla="*/ 61 w 263"/>
                    <a:gd name="T21" fmla="*/ 250 h 369"/>
                    <a:gd name="T22" fmla="*/ 68 w 263"/>
                    <a:gd name="T23" fmla="*/ 270 h 369"/>
                    <a:gd name="T24" fmla="*/ 71 w 263"/>
                    <a:gd name="T25" fmla="*/ 287 h 369"/>
                    <a:gd name="T26" fmla="*/ 78 w 263"/>
                    <a:gd name="T27" fmla="*/ 304 h 369"/>
                    <a:gd name="T28" fmla="*/ 85 w 263"/>
                    <a:gd name="T29" fmla="*/ 322 h 369"/>
                    <a:gd name="T30" fmla="*/ 89 w 263"/>
                    <a:gd name="T31" fmla="*/ 335 h 369"/>
                    <a:gd name="T32" fmla="*/ 95 w 263"/>
                    <a:gd name="T33" fmla="*/ 345 h 369"/>
                    <a:gd name="T34" fmla="*/ 106 w 263"/>
                    <a:gd name="T35" fmla="*/ 359 h 369"/>
                    <a:gd name="T36" fmla="*/ 112 w 263"/>
                    <a:gd name="T37" fmla="*/ 366 h 369"/>
                    <a:gd name="T38" fmla="*/ 116 w 263"/>
                    <a:gd name="T39" fmla="*/ 369 h 369"/>
                    <a:gd name="T40" fmla="*/ 126 w 263"/>
                    <a:gd name="T41" fmla="*/ 366 h 369"/>
                    <a:gd name="T42" fmla="*/ 133 w 263"/>
                    <a:gd name="T43" fmla="*/ 359 h 369"/>
                    <a:gd name="T44" fmla="*/ 140 w 263"/>
                    <a:gd name="T45" fmla="*/ 352 h 369"/>
                    <a:gd name="T46" fmla="*/ 147 w 263"/>
                    <a:gd name="T47" fmla="*/ 342 h 369"/>
                    <a:gd name="T48" fmla="*/ 150 w 263"/>
                    <a:gd name="T49" fmla="*/ 328 h 369"/>
                    <a:gd name="T50" fmla="*/ 157 w 263"/>
                    <a:gd name="T51" fmla="*/ 315 h 369"/>
                    <a:gd name="T52" fmla="*/ 164 w 263"/>
                    <a:gd name="T53" fmla="*/ 301 h 369"/>
                    <a:gd name="T54" fmla="*/ 170 w 263"/>
                    <a:gd name="T55" fmla="*/ 281 h 369"/>
                    <a:gd name="T56" fmla="*/ 174 w 263"/>
                    <a:gd name="T57" fmla="*/ 263 h 369"/>
                    <a:gd name="T58" fmla="*/ 181 w 263"/>
                    <a:gd name="T59" fmla="*/ 243 h 369"/>
                    <a:gd name="T60" fmla="*/ 188 w 263"/>
                    <a:gd name="T61" fmla="*/ 222 h 369"/>
                    <a:gd name="T62" fmla="*/ 191 w 263"/>
                    <a:gd name="T63" fmla="*/ 202 h 369"/>
                    <a:gd name="T64" fmla="*/ 198 w 263"/>
                    <a:gd name="T65" fmla="*/ 178 h 369"/>
                    <a:gd name="T66" fmla="*/ 205 w 263"/>
                    <a:gd name="T67" fmla="*/ 158 h 369"/>
                    <a:gd name="T68" fmla="*/ 208 w 263"/>
                    <a:gd name="T69" fmla="*/ 134 h 369"/>
                    <a:gd name="T70" fmla="*/ 215 w 263"/>
                    <a:gd name="T71" fmla="*/ 110 h 369"/>
                    <a:gd name="T72" fmla="*/ 222 w 263"/>
                    <a:gd name="T73" fmla="*/ 82 h 369"/>
                    <a:gd name="T74" fmla="*/ 225 w 263"/>
                    <a:gd name="T75" fmla="*/ 59 h 369"/>
                    <a:gd name="T76" fmla="*/ 232 w 263"/>
                    <a:gd name="T77" fmla="*/ 35 h 369"/>
                    <a:gd name="T78" fmla="*/ 239 w 263"/>
                    <a:gd name="T79" fmla="*/ 7 h 369"/>
                    <a:gd name="T80" fmla="*/ 246 w 263"/>
                    <a:gd name="T81" fmla="*/ 7 h 369"/>
                    <a:gd name="T82" fmla="*/ 256 w 263"/>
                    <a:gd name="T83" fmla="*/ 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369">
                      <a:moveTo>
                        <a:pt x="0" y="0"/>
                      </a:moveTo>
                      <a:lnTo>
                        <a:pt x="3" y="7"/>
                      </a:lnTo>
                      <a:lnTo>
                        <a:pt x="3" y="18"/>
                      </a:lnTo>
                      <a:lnTo>
                        <a:pt x="7" y="24"/>
                      </a:lnTo>
                      <a:lnTo>
                        <a:pt x="7" y="35"/>
                      </a:lnTo>
                      <a:lnTo>
                        <a:pt x="10" y="41"/>
                      </a:lnTo>
                      <a:lnTo>
                        <a:pt x="10" y="52"/>
                      </a:lnTo>
                      <a:lnTo>
                        <a:pt x="13" y="59"/>
                      </a:lnTo>
                      <a:lnTo>
                        <a:pt x="13" y="69"/>
                      </a:lnTo>
                      <a:lnTo>
                        <a:pt x="17" y="76"/>
                      </a:lnTo>
                      <a:lnTo>
                        <a:pt x="20" y="82"/>
                      </a:lnTo>
                      <a:lnTo>
                        <a:pt x="20" y="93"/>
                      </a:lnTo>
                      <a:lnTo>
                        <a:pt x="24" y="100"/>
                      </a:lnTo>
                      <a:lnTo>
                        <a:pt x="24" y="110"/>
                      </a:lnTo>
                      <a:lnTo>
                        <a:pt x="27" y="117"/>
                      </a:lnTo>
                      <a:lnTo>
                        <a:pt x="27" y="123"/>
                      </a:lnTo>
                      <a:lnTo>
                        <a:pt x="31" y="134"/>
                      </a:lnTo>
                      <a:lnTo>
                        <a:pt x="34" y="141"/>
                      </a:lnTo>
                      <a:lnTo>
                        <a:pt x="34" y="147"/>
                      </a:lnTo>
                      <a:lnTo>
                        <a:pt x="37" y="158"/>
                      </a:lnTo>
                      <a:lnTo>
                        <a:pt x="37" y="164"/>
                      </a:lnTo>
                      <a:lnTo>
                        <a:pt x="41" y="171"/>
                      </a:lnTo>
                      <a:lnTo>
                        <a:pt x="41" y="178"/>
                      </a:lnTo>
                      <a:lnTo>
                        <a:pt x="44" y="185"/>
                      </a:lnTo>
                      <a:lnTo>
                        <a:pt x="44" y="195"/>
                      </a:lnTo>
                      <a:lnTo>
                        <a:pt x="48" y="202"/>
                      </a:lnTo>
                      <a:lnTo>
                        <a:pt x="51" y="209"/>
                      </a:lnTo>
                      <a:lnTo>
                        <a:pt x="51" y="216"/>
                      </a:lnTo>
                      <a:lnTo>
                        <a:pt x="54" y="222"/>
                      </a:lnTo>
                      <a:lnTo>
                        <a:pt x="54" y="229"/>
                      </a:lnTo>
                      <a:lnTo>
                        <a:pt x="58" y="236"/>
                      </a:lnTo>
                      <a:lnTo>
                        <a:pt x="58" y="243"/>
                      </a:lnTo>
                      <a:lnTo>
                        <a:pt x="61" y="250"/>
                      </a:lnTo>
                      <a:lnTo>
                        <a:pt x="65" y="257"/>
                      </a:lnTo>
                      <a:lnTo>
                        <a:pt x="65" y="263"/>
                      </a:lnTo>
                      <a:lnTo>
                        <a:pt x="68" y="270"/>
                      </a:lnTo>
                      <a:lnTo>
                        <a:pt x="68" y="277"/>
                      </a:lnTo>
                      <a:lnTo>
                        <a:pt x="71" y="281"/>
                      </a:lnTo>
                      <a:lnTo>
                        <a:pt x="71" y="287"/>
                      </a:lnTo>
                      <a:lnTo>
                        <a:pt x="75" y="294"/>
                      </a:lnTo>
                      <a:lnTo>
                        <a:pt x="75" y="301"/>
                      </a:lnTo>
                      <a:lnTo>
                        <a:pt x="78" y="304"/>
                      </a:lnTo>
                      <a:lnTo>
                        <a:pt x="82" y="311"/>
                      </a:lnTo>
                      <a:lnTo>
                        <a:pt x="82" y="315"/>
                      </a:lnTo>
                      <a:lnTo>
                        <a:pt x="85" y="322"/>
                      </a:lnTo>
                      <a:lnTo>
                        <a:pt x="85" y="325"/>
                      </a:lnTo>
                      <a:lnTo>
                        <a:pt x="89" y="328"/>
                      </a:lnTo>
                      <a:lnTo>
                        <a:pt x="89" y="335"/>
                      </a:lnTo>
                      <a:lnTo>
                        <a:pt x="92" y="339"/>
                      </a:lnTo>
                      <a:lnTo>
                        <a:pt x="95" y="342"/>
                      </a:lnTo>
                      <a:lnTo>
                        <a:pt x="95" y="345"/>
                      </a:lnTo>
                      <a:lnTo>
                        <a:pt x="99" y="349"/>
                      </a:lnTo>
                      <a:lnTo>
                        <a:pt x="99" y="352"/>
                      </a:lnTo>
                      <a:lnTo>
                        <a:pt x="106" y="359"/>
                      </a:lnTo>
                      <a:lnTo>
                        <a:pt x="102" y="359"/>
                      </a:lnTo>
                      <a:lnTo>
                        <a:pt x="106" y="359"/>
                      </a:lnTo>
                      <a:lnTo>
                        <a:pt x="112" y="366"/>
                      </a:lnTo>
                      <a:lnTo>
                        <a:pt x="109" y="366"/>
                      </a:lnTo>
                      <a:lnTo>
                        <a:pt x="112" y="366"/>
                      </a:lnTo>
                      <a:lnTo>
                        <a:pt x="116" y="369"/>
                      </a:lnTo>
                      <a:lnTo>
                        <a:pt x="119" y="369"/>
                      </a:lnTo>
                      <a:lnTo>
                        <a:pt x="123" y="369"/>
                      </a:lnTo>
                      <a:lnTo>
                        <a:pt x="126" y="366"/>
                      </a:lnTo>
                      <a:lnTo>
                        <a:pt x="130" y="366"/>
                      </a:lnTo>
                      <a:lnTo>
                        <a:pt x="136" y="359"/>
                      </a:lnTo>
                      <a:lnTo>
                        <a:pt x="133" y="359"/>
                      </a:lnTo>
                      <a:lnTo>
                        <a:pt x="136" y="359"/>
                      </a:lnTo>
                      <a:lnTo>
                        <a:pt x="140" y="356"/>
                      </a:lnTo>
                      <a:lnTo>
                        <a:pt x="140" y="352"/>
                      </a:lnTo>
                      <a:lnTo>
                        <a:pt x="143" y="349"/>
                      </a:lnTo>
                      <a:lnTo>
                        <a:pt x="143" y="345"/>
                      </a:lnTo>
                      <a:lnTo>
                        <a:pt x="147" y="342"/>
                      </a:lnTo>
                      <a:lnTo>
                        <a:pt x="147" y="339"/>
                      </a:lnTo>
                      <a:lnTo>
                        <a:pt x="150" y="335"/>
                      </a:lnTo>
                      <a:lnTo>
                        <a:pt x="150" y="328"/>
                      </a:lnTo>
                      <a:lnTo>
                        <a:pt x="153" y="325"/>
                      </a:lnTo>
                      <a:lnTo>
                        <a:pt x="157" y="322"/>
                      </a:lnTo>
                      <a:lnTo>
                        <a:pt x="157" y="315"/>
                      </a:lnTo>
                      <a:lnTo>
                        <a:pt x="160" y="311"/>
                      </a:lnTo>
                      <a:lnTo>
                        <a:pt x="160" y="304"/>
                      </a:lnTo>
                      <a:lnTo>
                        <a:pt x="164" y="301"/>
                      </a:lnTo>
                      <a:lnTo>
                        <a:pt x="164" y="294"/>
                      </a:lnTo>
                      <a:lnTo>
                        <a:pt x="167" y="287"/>
                      </a:lnTo>
                      <a:lnTo>
                        <a:pt x="170" y="281"/>
                      </a:lnTo>
                      <a:lnTo>
                        <a:pt x="170" y="277"/>
                      </a:lnTo>
                      <a:lnTo>
                        <a:pt x="174" y="270"/>
                      </a:lnTo>
                      <a:lnTo>
                        <a:pt x="174" y="263"/>
                      </a:lnTo>
                      <a:lnTo>
                        <a:pt x="177" y="257"/>
                      </a:lnTo>
                      <a:lnTo>
                        <a:pt x="177" y="250"/>
                      </a:lnTo>
                      <a:lnTo>
                        <a:pt x="181" y="243"/>
                      </a:lnTo>
                      <a:lnTo>
                        <a:pt x="181" y="236"/>
                      </a:lnTo>
                      <a:lnTo>
                        <a:pt x="184" y="229"/>
                      </a:lnTo>
                      <a:lnTo>
                        <a:pt x="188" y="222"/>
                      </a:lnTo>
                      <a:lnTo>
                        <a:pt x="188" y="216"/>
                      </a:lnTo>
                      <a:lnTo>
                        <a:pt x="191" y="209"/>
                      </a:lnTo>
                      <a:lnTo>
                        <a:pt x="191" y="202"/>
                      </a:lnTo>
                      <a:lnTo>
                        <a:pt x="194" y="195"/>
                      </a:lnTo>
                      <a:lnTo>
                        <a:pt x="194" y="185"/>
                      </a:lnTo>
                      <a:lnTo>
                        <a:pt x="198" y="178"/>
                      </a:lnTo>
                      <a:lnTo>
                        <a:pt x="201" y="171"/>
                      </a:lnTo>
                      <a:lnTo>
                        <a:pt x="201" y="164"/>
                      </a:lnTo>
                      <a:lnTo>
                        <a:pt x="205" y="158"/>
                      </a:lnTo>
                      <a:lnTo>
                        <a:pt x="205" y="147"/>
                      </a:lnTo>
                      <a:lnTo>
                        <a:pt x="208" y="141"/>
                      </a:lnTo>
                      <a:lnTo>
                        <a:pt x="208" y="134"/>
                      </a:lnTo>
                      <a:lnTo>
                        <a:pt x="211" y="123"/>
                      </a:lnTo>
                      <a:lnTo>
                        <a:pt x="211" y="117"/>
                      </a:lnTo>
                      <a:lnTo>
                        <a:pt x="215" y="110"/>
                      </a:lnTo>
                      <a:lnTo>
                        <a:pt x="218" y="100"/>
                      </a:lnTo>
                      <a:lnTo>
                        <a:pt x="218" y="93"/>
                      </a:lnTo>
                      <a:lnTo>
                        <a:pt x="222" y="82"/>
                      </a:lnTo>
                      <a:lnTo>
                        <a:pt x="222" y="76"/>
                      </a:lnTo>
                      <a:lnTo>
                        <a:pt x="225" y="69"/>
                      </a:lnTo>
                      <a:lnTo>
                        <a:pt x="225" y="59"/>
                      </a:lnTo>
                      <a:lnTo>
                        <a:pt x="228" y="52"/>
                      </a:lnTo>
                      <a:lnTo>
                        <a:pt x="232" y="41"/>
                      </a:lnTo>
                      <a:lnTo>
                        <a:pt x="232" y="35"/>
                      </a:lnTo>
                      <a:lnTo>
                        <a:pt x="235" y="24"/>
                      </a:lnTo>
                      <a:lnTo>
                        <a:pt x="235" y="18"/>
                      </a:lnTo>
                      <a:lnTo>
                        <a:pt x="239" y="7"/>
                      </a:lnTo>
                      <a:lnTo>
                        <a:pt x="239" y="0"/>
                      </a:lnTo>
                      <a:lnTo>
                        <a:pt x="242" y="4"/>
                      </a:lnTo>
                      <a:lnTo>
                        <a:pt x="246" y="7"/>
                      </a:lnTo>
                      <a:lnTo>
                        <a:pt x="249" y="11"/>
                      </a:lnTo>
                      <a:lnTo>
                        <a:pt x="256" y="18"/>
                      </a:lnTo>
                      <a:lnTo>
                        <a:pt x="256" y="21"/>
                      </a:lnTo>
                      <a:lnTo>
                        <a:pt x="259" y="24"/>
                      </a:lnTo>
                      <a:lnTo>
                        <a:pt x="263" y="2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60"/>
                <p:cNvSpPr>
                  <a:spLocks/>
                </p:cNvSpPr>
                <p:nvPr/>
              </p:nvSpPr>
              <p:spPr bwMode="auto">
                <a:xfrm>
                  <a:off x="1778001" y="1917700"/>
                  <a:ext cx="681038" cy="325438"/>
                </a:xfrm>
                <a:custGeom>
                  <a:avLst/>
                  <a:gdLst>
                    <a:gd name="T0" fmla="*/ 10 w 429"/>
                    <a:gd name="T1" fmla="*/ 10 h 205"/>
                    <a:gd name="T2" fmla="*/ 17 w 429"/>
                    <a:gd name="T3" fmla="*/ 20 h 205"/>
                    <a:gd name="T4" fmla="*/ 27 w 429"/>
                    <a:gd name="T5" fmla="*/ 31 h 205"/>
                    <a:gd name="T6" fmla="*/ 41 w 429"/>
                    <a:gd name="T7" fmla="*/ 44 h 205"/>
                    <a:gd name="T8" fmla="*/ 44 w 429"/>
                    <a:gd name="T9" fmla="*/ 48 h 205"/>
                    <a:gd name="T10" fmla="*/ 54 w 429"/>
                    <a:gd name="T11" fmla="*/ 61 h 205"/>
                    <a:gd name="T12" fmla="*/ 64 w 429"/>
                    <a:gd name="T13" fmla="*/ 72 h 205"/>
                    <a:gd name="T14" fmla="*/ 75 w 429"/>
                    <a:gd name="T15" fmla="*/ 78 h 205"/>
                    <a:gd name="T16" fmla="*/ 85 w 429"/>
                    <a:gd name="T17" fmla="*/ 89 h 205"/>
                    <a:gd name="T18" fmla="*/ 95 w 429"/>
                    <a:gd name="T19" fmla="*/ 99 h 205"/>
                    <a:gd name="T20" fmla="*/ 105 w 429"/>
                    <a:gd name="T21" fmla="*/ 106 h 205"/>
                    <a:gd name="T22" fmla="*/ 116 w 429"/>
                    <a:gd name="T23" fmla="*/ 116 h 205"/>
                    <a:gd name="T24" fmla="*/ 126 w 429"/>
                    <a:gd name="T25" fmla="*/ 123 h 205"/>
                    <a:gd name="T26" fmla="*/ 136 w 429"/>
                    <a:gd name="T27" fmla="*/ 130 h 205"/>
                    <a:gd name="T28" fmla="*/ 146 w 429"/>
                    <a:gd name="T29" fmla="*/ 140 h 205"/>
                    <a:gd name="T30" fmla="*/ 157 w 429"/>
                    <a:gd name="T31" fmla="*/ 147 h 205"/>
                    <a:gd name="T32" fmla="*/ 167 w 429"/>
                    <a:gd name="T33" fmla="*/ 150 h 205"/>
                    <a:gd name="T34" fmla="*/ 177 w 429"/>
                    <a:gd name="T35" fmla="*/ 157 h 205"/>
                    <a:gd name="T36" fmla="*/ 187 w 429"/>
                    <a:gd name="T37" fmla="*/ 164 h 205"/>
                    <a:gd name="T38" fmla="*/ 197 w 429"/>
                    <a:gd name="T39" fmla="*/ 171 h 205"/>
                    <a:gd name="T40" fmla="*/ 208 w 429"/>
                    <a:gd name="T41" fmla="*/ 174 h 205"/>
                    <a:gd name="T42" fmla="*/ 218 w 429"/>
                    <a:gd name="T43" fmla="*/ 177 h 205"/>
                    <a:gd name="T44" fmla="*/ 228 w 429"/>
                    <a:gd name="T45" fmla="*/ 184 h 205"/>
                    <a:gd name="T46" fmla="*/ 238 w 429"/>
                    <a:gd name="T47" fmla="*/ 188 h 205"/>
                    <a:gd name="T48" fmla="*/ 249 w 429"/>
                    <a:gd name="T49" fmla="*/ 191 h 205"/>
                    <a:gd name="T50" fmla="*/ 259 w 429"/>
                    <a:gd name="T51" fmla="*/ 194 h 205"/>
                    <a:gd name="T52" fmla="*/ 269 w 429"/>
                    <a:gd name="T53" fmla="*/ 198 h 205"/>
                    <a:gd name="T54" fmla="*/ 279 w 429"/>
                    <a:gd name="T55" fmla="*/ 198 h 205"/>
                    <a:gd name="T56" fmla="*/ 290 w 429"/>
                    <a:gd name="T57" fmla="*/ 201 h 205"/>
                    <a:gd name="T58" fmla="*/ 300 w 429"/>
                    <a:gd name="T59" fmla="*/ 201 h 205"/>
                    <a:gd name="T60" fmla="*/ 310 w 429"/>
                    <a:gd name="T61" fmla="*/ 205 h 205"/>
                    <a:gd name="T62" fmla="*/ 320 w 429"/>
                    <a:gd name="T63" fmla="*/ 205 h 205"/>
                    <a:gd name="T64" fmla="*/ 331 w 429"/>
                    <a:gd name="T65" fmla="*/ 205 h 205"/>
                    <a:gd name="T66" fmla="*/ 341 w 429"/>
                    <a:gd name="T67" fmla="*/ 205 h 205"/>
                    <a:gd name="T68" fmla="*/ 351 w 429"/>
                    <a:gd name="T69" fmla="*/ 205 h 205"/>
                    <a:gd name="T70" fmla="*/ 361 w 429"/>
                    <a:gd name="T71" fmla="*/ 205 h 205"/>
                    <a:gd name="T72" fmla="*/ 371 w 429"/>
                    <a:gd name="T73" fmla="*/ 201 h 205"/>
                    <a:gd name="T74" fmla="*/ 382 w 429"/>
                    <a:gd name="T75" fmla="*/ 201 h 205"/>
                    <a:gd name="T76" fmla="*/ 392 w 429"/>
                    <a:gd name="T77" fmla="*/ 198 h 205"/>
                    <a:gd name="T78" fmla="*/ 402 w 429"/>
                    <a:gd name="T79" fmla="*/ 198 h 205"/>
                    <a:gd name="T80" fmla="*/ 412 w 429"/>
                    <a:gd name="T81" fmla="*/ 194 h 205"/>
                    <a:gd name="T82" fmla="*/ 423 w 429"/>
                    <a:gd name="T83"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05">
                      <a:moveTo>
                        <a:pt x="0" y="0"/>
                      </a:moveTo>
                      <a:lnTo>
                        <a:pt x="3" y="3"/>
                      </a:lnTo>
                      <a:lnTo>
                        <a:pt x="10" y="10"/>
                      </a:lnTo>
                      <a:lnTo>
                        <a:pt x="10" y="13"/>
                      </a:lnTo>
                      <a:lnTo>
                        <a:pt x="13" y="17"/>
                      </a:lnTo>
                      <a:lnTo>
                        <a:pt x="17" y="20"/>
                      </a:lnTo>
                      <a:lnTo>
                        <a:pt x="20" y="24"/>
                      </a:lnTo>
                      <a:lnTo>
                        <a:pt x="23" y="27"/>
                      </a:lnTo>
                      <a:lnTo>
                        <a:pt x="27" y="31"/>
                      </a:lnTo>
                      <a:lnTo>
                        <a:pt x="30" y="34"/>
                      </a:lnTo>
                      <a:lnTo>
                        <a:pt x="34" y="37"/>
                      </a:lnTo>
                      <a:lnTo>
                        <a:pt x="41" y="44"/>
                      </a:lnTo>
                      <a:lnTo>
                        <a:pt x="37" y="44"/>
                      </a:lnTo>
                      <a:lnTo>
                        <a:pt x="41" y="44"/>
                      </a:lnTo>
                      <a:lnTo>
                        <a:pt x="44" y="48"/>
                      </a:lnTo>
                      <a:lnTo>
                        <a:pt x="51" y="54"/>
                      </a:lnTo>
                      <a:lnTo>
                        <a:pt x="51" y="58"/>
                      </a:lnTo>
                      <a:lnTo>
                        <a:pt x="54" y="61"/>
                      </a:lnTo>
                      <a:lnTo>
                        <a:pt x="58" y="61"/>
                      </a:lnTo>
                      <a:lnTo>
                        <a:pt x="64" y="68"/>
                      </a:lnTo>
                      <a:lnTo>
                        <a:pt x="64" y="72"/>
                      </a:lnTo>
                      <a:lnTo>
                        <a:pt x="68" y="75"/>
                      </a:lnTo>
                      <a:lnTo>
                        <a:pt x="71" y="75"/>
                      </a:lnTo>
                      <a:lnTo>
                        <a:pt x="75" y="78"/>
                      </a:lnTo>
                      <a:lnTo>
                        <a:pt x="78" y="82"/>
                      </a:lnTo>
                      <a:lnTo>
                        <a:pt x="81" y="85"/>
                      </a:lnTo>
                      <a:lnTo>
                        <a:pt x="85" y="89"/>
                      </a:lnTo>
                      <a:lnTo>
                        <a:pt x="88" y="92"/>
                      </a:lnTo>
                      <a:lnTo>
                        <a:pt x="92" y="95"/>
                      </a:lnTo>
                      <a:lnTo>
                        <a:pt x="95" y="99"/>
                      </a:lnTo>
                      <a:lnTo>
                        <a:pt x="99" y="102"/>
                      </a:lnTo>
                      <a:lnTo>
                        <a:pt x="102" y="102"/>
                      </a:lnTo>
                      <a:lnTo>
                        <a:pt x="105" y="106"/>
                      </a:lnTo>
                      <a:lnTo>
                        <a:pt x="109" y="109"/>
                      </a:lnTo>
                      <a:lnTo>
                        <a:pt x="112" y="113"/>
                      </a:lnTo>
                      <a:lnTo>
                        <a:pt x="116" y="116"/>
                      </a:lnTo>
                      <a:lnTo>
                        <a:pt x="119" y="116"/>
                      </a:lnTo>
                      <a:lnTo>
                        <a:pt x="122" y="119"/>
                      </a:lnTo>
                      <a:lnTo>
                        <a:pt x="126" y="123"/>
                      </a:lnTo>
                      <a:lnTo>
                        <a:pt x="129" y="126"/>
                      </a:lnTo>
                      <a:lnTo>
                        <a:pt x="133" y="130"/>
                      </a:lnTo>
                      <a:lnTo>
                        <a:pt x="136" y="130"/>
                      </a:lnTo>
                      <a:lnTo>
                        <a:pt x="139" y="133"/>
                      </a:lnTo>
                      <a:lnTo>
                        <a:pt x="143" y="136"/>
                      </a:lnTo>
                      <a:lnTo>
                        <a:pt x="146" y="140"/>
                      </a:lnTo>
                      <a:lnTo>
                        <a:pt x="150" y="140"/>
                      </a:lnTo>
                      <a:lnTo>
                        <a:pt x="153" y="143"/>
                      </a:lnTo>
                      <a:lnTo>
                        <a:pt x="157" y="147"/>
                      </a:lnTo>
                      <a:lnTo>
                        <a:pt x="160" y="147"/>
                      </a:lnTo>
                      <a:lnTo>
                        <a:pt x="163" y="150"/>
                      </a:lnTo>
                      <a:lnTo>
                        <a:pt x="167" y="150"/>
                      </a:lnTo>
                      <a:lnTo>
                        <a:pt x="170" y="153"/>
                      </a:lnTo>
                      <a:lnTo>
                        <a:pt x="174" y="157"/>
                      </a:lnTo>
                      <a:lnTo>
                        <a:pt x="177" y="157"/>
                      </a:lnTo>
                      <a:lnTo>
                        <a:pt x="180" y="160"/>
                      </a:lnTo>
                      <a:lnTo>
                        <a:pt x="184" y="160"/>
                      </a:lnTo>
                      <a:lnTo>
                        <a:pt x="187" y="164"/>
                      </a:lnTo>
                      <a:lnTo>
                        <a:pt x="191" y="167"/>
                      </a:lnTo>
                      <a:lnTo>
                        <a:pt x="194" y="167"/>
                      </a:lnTo>
                      <a:lnTo>
                        <a:pt x="197" y="171"/>
                      </a:lnTo>
                      <a:lnTo>
                        <a:pt x="201" y="171"/>
                      </a:lnTo>
                      <a:lnTo>
                        <a:pt x="204" y="174"/>
                      </a:lnTo>
                      <a:lnTo>
                        <a:pt x="208" y="174"/>
                      </a:lnTo>
                      <a:lnTo>
                        <a:pt x="211" y="174"/>
                      </a:lnTo>
                      <a:lnTo>
                        <a:pt x="215" y="177"/>
                      </a:lnTo>
                      <a:lnTo>
                        <a:pt x="218" y="177"/>
                      </a:lnTo>
                      <a:lnTo>
                        <a:pt x="221" y="181"/>
                      </a:lnTo>
                      <a:lnTo>
                        <a:pt x="225" y="181"/>
                      </a:lnTo>
                      <a:lnTo>
                        <a:pt x="228" y="184"/>
                      </a:lnTo>
                      <a:lnTo>
                        <a:pt x="232" y="184"/>
                      </a:lnTo>
                      <a:lnTo>
                        <a:pt x="235" y="188"/>
                      </a:lnTo>
                      <a:lnTo>
                        <a:pt x="238" y="188"/>
                      </a:lnTo>
                      <a:lnTo>
                        <a:pt x="242" y="188"/>
                      </a:lnTo>
                      <a:lnTo>
                        <a:pt x="245" y="191"/>
                      </a:lnTo>
                      <a:lnTo>
                        <a:pt x="249" y="191"/>
                      </a:lnTo>
                      <a:lnTo>
                        <a:pt x="252" y="191"/>
                      </a:lnTo>
                      <a:lnTo>
                        <a:pt x="255" y="191"/>
                      </a:lnTo>
                      <a:lnTo>
                        <a:pt x="259" y="194"/>
                      </a:lnTo>
                      <a:lnTo>
                        <a:pt x="262" y="194"/>
                      </a:lnTo>
                      <a:lnTo>
                        <a:pt x="266" y="194"/>
                      </a:lnTo>
                      <a:lnTo>
                        <a:pt x="269" y="198"/>
                      </a:lnTo>
                      <a:lnTo>
                        <a:pt x="273" y="198"/>
                      </a:lnTo>
                      <a:lnTo>
                        <a:pt x="276" y="198"/>
                      </a:lnTo>
                      <a:lnTo>
                        <a:pt x="279" y="198"/>
                      </a:lnTo>
                      <a:lnTo>
                        <a:pt x="283" y="201"/>
                      </a:lnTo>
                      <a:lnTo>
                        <a:pt x="286" y="201"/>
                      </a:lnTo>
                      <a:lnTo>
                        <a:pt x="290" y="201"/>
                      </a:lnTo>
                      <a:lnTo>
                        <a:pt x="293" y="201"/>
                      </a:lnTo>
                      <a:lnTo>
                        <a:pt x="296" y="201"/>
                      </a:lnTo>
                      <a:lnTo>
                        <a:pt x="300" y="201"/>
                      </a:lnTo>
                      <a:lnTo>
                        <a:pt x="303" y="205"/>
                      </a:lnTo>
                      <a:lnTo>
                        <a:pt x="307" y="205"/>
                      </a:lnTo>
                      <a:lnTo>
                        <a:pt x="310" y="205"/>
                      </a:lnTo>
                      <a:lnTo>
                        <a:pt x="313" y="205"/>
                      </a:lnTo>
                      <a:lnTo>
                        <a:pt x="317" y="205"/>
                      </a:lnTo>
                      <a:lnTo>
                        <a:pt x="320" y="205"/>
                      </a:lnTo>
                      <a:lnTo>
                        <a:pt x="324" y="205"/>
                      </a:lnTo>
                      <a:lnTo>
                        <a:pt x="327" y="205"/>
                      </a:lnTo>
                      <a:lnTo>
                        <a:pt x="331" y="205"/>
                      </a:lnTo>
                      <a:lnTo>
                        <a:pt x="334" y="205"/>
                      </a:lnTo>
                      <a:lnTo>
                        <a:pt x="337" y="205"/>
                      </a:lnTo>
                      <a:lnTo>
                        <a:pt x="341" y="205"/>
                      </a:lnTo>
                      <a:lnTo>
                        <a:pt x="344" y="205"/>
                      </a:lnTo>
                      <a:lnTo>
                        <a:pt x="348" y="205"/>
                      </a:lnTo>
                      <a:lnTo>
                        <a:pt x="351" y="205"/>
                      </a:lnTo>
                      <a:lnTo>
                        <a:pt x="354" y="205"/>
                      </a:lnTo>
                      <a:lnTo>
                        <a:pt x="358" y="205"/>
                      </a:lnTo>
                      <a:lnTo>
                        <a:pt x="361" y="205"/>
                      </a:lnTo>
                      <a:lnTo>
                        <a:pt x="365" y="205"/>
                      </a:lnTo>
                      <a:lnTo>
                        <a:pt x="368" y="205"/>
                      </a:lnTo>
                      <a:lnTo>
                        <a:pt x="371" y="201"/>
                      </a:lnTo>
                      <a:lnTo>
                        <a:pt x="375" y="201"/>
                      </a:lnTo>
                      <a:lnTo>
                        <a:pt x="378" y="201"/>
                      </a:lnTo>
                      <a:lnTo>
                        <a:pt x="382" y="201"/>
                      </a:lnTo>
                      <a:lnTo>
                        <a:pt x="385" y="201"/>
                      </a:lnTo>
                      <a:lnTo>
                        <a:pt x="389" y="201"/>
                      </a:lnTo>
                      <a:lnTo>
                        <a:pt x="392" y="198"/>
                      </a:lnTo>
                      <a:lnTo>
                        <a:pt x="395" y="198"/>
                      </a:lnTo>
                      <a:lnTo>
                        <a:pt x="399" y="198"/>
                      </a:lnTo>
                      <a:lnTo>
                        <a:pt x="402" y="198"/>
                      </a:lnTo>
                      <a:lnTo>
                        <a:pt x="406" y="198"/>
                      </a:lnTo>
                      <a:lnTo>
                        <a:pt x="409" y="194"/>
                      </a:lnTo>
                      <a:lnTo>
                        <a:pt x="412" y="194"/>
                      </a:lnTo>
                      <a:lnTo>
                        <a:pt x="416" y="194"/>
                      </a:lnTo>
                      <a:lnTo>
                        <a:pt x="419" y="191"/>
                      </a:lnTo>
                      <a:lnTo>
                        <a:pt x="423" y="191"/>
                      </a:lnTo>
                      <a:lnTo>
                        <a:pt x="426" y="191"/>
                      </a:lnTo>
                      <a:lnTo>
                        <a:pt x="429" y="18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1"/>
                <p:cNvSpPr>
                  <a:spLocks/>
                </p:cNvSpPr>
                <p:nvPr/>
              </p:nvSpPr>
              <p:spPr bwMode="auto">
                <a:xfrm>
                  <a:off x="2459038" y="1873250"/>
                  <a:ext cx="574675" cy="531813"/>
                </a:xfrm>
                <a:custGeom>
                  <a:avLst/>
                  <a:gdLst>
                    <a:gd name="T0" fmla="*/ 7 w 362"/>
                    <a:gd name="T1" fmla="*/ 216 h 335"/>
                    <a:gd name="T2" fmla="*/ 18 w 362"/>
                    <a:gd name="T3" fmla="*/ 209 h 335"/>
                    <a:gd name="T4" fmla="*/ 28 w 362"/>
                    <a:gd name="T5" fmla="*/ 205 h 335"/>
                    <a:gd name="T6" fmla="*/ 38 w 362"/>
                    <a:gd name="T7" fmla="*/ 202 h 335"/>
                    <a:gd name="T8" fmla="*/ 48 w 362"/>
                    <a:gd name="T9" fmla="*/ 195 h 335"/>
                    <a:gd name="T10" fmla="*/ 59 w 362"/>
                    <a:gd name="T11" fmla="*/ 192 h 335"/>
                    <a:gd name="T12" fmla="*/ 69 w 362"/>
                    <a:gd name="T13" fmla="*/ 185 h 335"/>
                    <a:gd name="T14" fmla="*/ 79 w 362"/>
                    <a:gd name="T15" fmla="*/ 178 h 335"/>
                    <a:gd name="T16" fmla="*/ 89 w 362"/>
                    <a:gd name="T17" fmla="*/ 171 h 335"/>
                    <a:gd name="T18" fmla="*/ 99 w 362"/>
                    <a:gd name="T19" fmla="*/ 164 h 335"/>
                    <a:gd name="T20" fmla="*/ 110 w 362"/>
                    <a:gd name="T21" fmla="*/ 158 h 335"/>
                    <a:gd name="T22" fmla="*/ 120 w 362"/>
                    <a:gd name="T23" fmla="*/ 151 h 335"/>
                    <a:gd name="T24" fmla="*/ 130 w 362"/>
                    <a:gd name="T25" fmla="*/ 144 h 335"/>
                    <a:gd name="T26" fmla="*/ 140 w 362"/>
                    <a:gd name="T27" fmla="*/ 134 h 335"/>
                    <a:gd name="T28" fmla="*/ 151 w 362"/>
                    <a:gd name="T29" fmla="*/ 123 h 335"/>
                    <a:gd name="T30" fmla="*/ 161 w 362"/>
                    <a:gd name="T31" fmla="*/ 117 h 335"/>
                    <a:gd name="T32" fmla="*/ 171 w 362"/>
                    <a:gd name="T33" fmla="*/ 106 h 335"/>
                    <a:gd name="T34" fmla="*/ 181 w 362"/>
                    <a:gd name="T35" fmla="*/ 96 h 335"/>
                    <a:gd name="T36" fmla="*/ 192 w 362"/>
                    <a:gd name="T37" fmla="*/ 86 h 335"/>
                    <a:gd name="T38" fmla="*/ 202 w 362"/>
                    <a:gd name="T39" fmla="*/ 76 h 335"/>
                    <a:gd name="T40" fmla="*/ 212 w 362"/>
                    <a:gd name="T41" fmla="*/ 65 h 335"/>
                    <a:gd name="T42" fmla="*/ 219 w 362"/>
                    <a:gd name="T43" fmla="*/ 55 h 335"/>
                    <a:gd name="T44" fmla="*/ 229 w 362"/>
                    <a:gd name="T45" fmla="*/ 45 h 335"/>
                    <a:gd name="T46" fmla="*/ 239 w 362"/>
                    <a:gd name="T47" fmla="*/ 35 h 335"/>
                    <a:gd name="T48" fmla="*/ 250 w 362"/>
                    <a:gd name="T49" fmla="*/ 21 h 335"/>
                    <a:gd name="T50" fmla="*/ 263 w 362"/>
                    <a:gd name="T51" fmla="*/ 7 h 335"/>
                    <a:gd name="T52" fmla="*/ 270 w 362"/>
                    <a:gd name="T53" fmla="*/ 0 h 335"/>
                    <a:gd name="T54" fmla="*/ 277 w 362"/>
                    <a:gd name="T55" fmla="*/ 24 h 335"/>
                    <a:gd name="T56" fmla="*/ 280 w 362"/>
                    <a:gd name="T57" fmla="*/ 52 h 335"/>
                    <a:gd name="T58" fmla="*/ 287 w 362"/>
                    <a:gd name="T59" fmla="*/ 76 h 335"/>
                    <a:gd name="T60" fmla="*/ 294 w 362"/>
                    <a:gd name="T61" fmla="*/ 100 h 335"/>
                    <a:gd name="T62" fmla="*/ 301 w 362"/>
                    <a:gd name="T63" fmla="*/ 123 h 335"/>
                    <a:gd name="T64" fmla="*/ 304 w 362"/>
                    <a:gd name="T65" fmla="*/ 147 h 335"/>
                    <a:gd name="T66" fmla="*/ 311 w 362"/>
                    <a:gd name="T67" fmla="*/ 171 h 335"/>
                    <a:gd name="T68" fmla="*/ 318 w 362"/>
                    <a:gd name="T69" fmla="*/ 195 h 335"/>
                    <a:gd name="T70" fmla="*/ 321 w 362"/>
                    <a:gd name="T71" fmla="*/ 216 h 335"/>
                    <a:gd name="T72" fmla="*/ 328 w 362"/>
                    <a:gd name="T73" fmla="*/ 236 h 335"/>
                    <a:gd name="T74" fmla="*/ 335 w 362"/>
                    <a:gd name="T75" fmla="*/ 257 h 335"/>
                    <a:gd name="T76" fmla="*/ 338 w 362"/>
                    <a:gd name="T77" fmla="*/ 277 h 335"/>
                    <a:gd name="T78" fmla="*/ 345 w 362"/>
                    <a:gd name="T79" fmla="*/ 294 h 335"/>
                    <a:gd name="T80" fmla="*/ 352 w 362"/>
                    <a:gd name="T81" fmla="*/ 311 h 335"/>
                    <a:gd name="T82" fmla="*/ 355 w 362"/>
                    <a:gd name="T83" fmla="*/ 3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35">
                      <a:moveTo>
                        <a:pt x="0" y="216"/>
                      </a:moveTo>
                      <a:lnTo>
                        <a:pt x="4" y="216"/>
                      </a:lnTo>
                      <a:lnTo>
                        <a:pt x="7" y="216"/>
                      </a:lnTo>
                      <a:lnTo>
                        <a:pt x="11" y="212"/>
                      </a:lnTo>
                      <a:lnTo>
                        <a:pt x="14" y="212"/>
                      </a:lnTo>
                      <a:lnTo>
                        <a:pt x="18" y="209"/>
                      </a:lnTo>
                      <a:lnTo>
                        <a:pt x="21" y="209"/>
                      </a:lnTo>
                      <a:lnTo>
                        <a:pt x="24" y="209"/>
                      </a:lnTo>
                      <a:lnTo>
                        <a:pt x="28" y="205"/>
                      </a:lnTo>
                      <a:lnTo>
                        <a:pt x="31" y="205"/>
                      </a:lnTo>
                      <a:lnTo>
                        <a:pt x="35" y="202"/>
                      </a:lnTo>
                      <a:lnTo>
                        <a:pt x="38" y="202"/>
                      </a:lnTo>
                      <a:lnTo>
                        <a:pt x="41" y="199"/>
                      </a:lnTo>
                      <a:lnTo>
                        <a:pt x="45" y="199"/>
                      </a:lnTo>
                      <a:lnTo>
                        <a:pt x="48" y="195"/>
                      </a:lnTo>
                      <a:lnTo>
                        <a:pt x="52" y="195"/>
                      </a:lnTo>
                      <a:lnTo>
                        <a:pt x="55" y="192"/>
                      </a:lnTo>
                      <a:lnTo>
                        <a:pt x="59" y="192"/>
                      </a:lnTo>
                      <a:lnTo>
                        <a:pt x="62" y="188"/>
                      </a:lnTo>
                      <a:lnTo>
                        <a:pt x="65" y="185"/>
                      </a:lnTo>
                      <a:lnTo>
                        <a:pt x="69" y="185"/>
                      </a:lnTo>
                      <a:lnTo>
                        <a:pt x="72" y="181"/>
                      </a:lnTo>
                      <a:lnTo>
                        <a:pt x="76" y="181"/>
                      </a:lnTo>
                      <a:lnTo>
                        <a:pt x="79" y="178"/>
                      </a:lnTo>
                      <a:lnTo>
                        <a:pt x="82" y="175"/>
                      </a:lnTo>
                      <a:lnTo>
                        <a:pt x="86" y="175"/>
                      </a:lnTo>
                      <a:lnTo>
                        <a:pt x="89" y="171"/>
                      </a:lnTo>
                      <a:lnTo>
                        <a:pt x="93" y="168"/>
                      </a:lnTo>
                      <a:lnTo>
                        <a:pt x="96" y="168"/>
                      </a:lnTo>
                      <a:lnTo>
                        <a:pt x="99" y="164"/>
                      </a:lnTo>
                      <a:lnTo>
                        <a:pt x="103" y="164"/>
                      </a:lnTo>
                      <a:lnTo>
                        <a:pt x="106" y="161"/>
                      </a:lnTo>
                      <a:lnTo>
                        <a:pt x="110" y="158"/>
                      </a:lnTo>
                      <a:lnTo>
                        <a:pt x="113" y="154"/>
                      </a:lnTo>
                      <a:lnTo>
                        <a:pt x="117" y="154"/>
                      </a:lnTo>
                      <a:lnTo>
                        <a:pt x="120" y="151"/>
                      </a:lnTo>
                      <a:lnTo>
                        <a:pt x="123" y="147"/>
                      </a:lnTo>
                      <a:lnTo>
                        <a:pt x="127" y="144"/>
                      </a:lnTo>
                      <a:lnTo>
                        <a:pt x="130" y="144"/>
                      </a:lnTo>
                      <a:lnTo>
                        <a:pt x="134" y="141"/>
                      </a:lnTo>
                      <a:lnTo>
                        <a:pt x="137" y="137"/>
                      </a:lnTo>
                      <a:lnTo>
                        <a:pt x="140" y="134"/>
                      </a:lnTo>
                      <a:lnTo>
                        <a:pt x="144" y="130"/>
                      </a:lnTo>
                      <a:lnTo>
                        <a:pt x="147" y="127"/>
                      </a:lnTo>
                      <a:lnTo>
                        <a:pt x="151" y="123"/>
                      </a:lnTo>
                      <a:lnTo>
                        <a:pt x="154" y="120"/>
                      </a:lnTo>
                      <a:lnTo>
                        <a:pt x="157" y="117"/>
                      </a:lnTo>
                      <a:lnTo>
                        <a:pt x="161" y="117"/>
                      </a:lnTo>
                      <a:lnTo>
                        <a:pt x="164" y="113"/>
                      </a:lnTo>
                      <a:lnTo>
                        <a:pt x="168" y="110"/>
                      </a:lnTo>
                      <a:lnTo>
                        <a:pt x="171" y="106"/>
                      </a:lnTo>
                      <a:lnTo>
                        <a:pt x="175" y="103"/>
                      </a:lnTo>
                      <a:lnTo>
                        <a:pt x="178" y="100"/>
                      </a:lnTo>
                      <a:lnTo>
                        <a:pt x="181" y="96"/>
                      </a:lnTo>
                      <a:lnTo>
                        <a:pt x="185" y="93"/>
                      </a:lnTo>
                      <a:lnTo>
                        <a:pt x="188" y="89"/>
                      </a:lnTo>
                      <a:lnTo>
                        <a:pt x="192" y="86"/>
                      </a:lnTo>
                      <a:lnTo>
                        <a:pt x="195" y="82"/>
                      </a:lnTo>
                      <a:lnTo>
                        <a:pt x="198" y="79"/>
                      </a:lnTo>
                      <a:lnTo>
                        <a:pt x="202" y="76"/>
                      </a:lnTo>
                      <a:lnTo>
                        <a:pt x="205" y="72"/>
                      </a:lnTo>
                      <a:lnTo>
                        <a:pt x="209" y="69"/>
                      </a:lnTo>
                      <a:lnTo>
                        <a:pt x="212" y="65"/>
                      </a:lnTo>
                      <a:lnTo>
                        <a:pt x="215" y="62"/>
                      </a:lnTo>
                      <a:lnTo>
                        <a:pt x="222" y="55"/>
                      </a:lnTo>
                      <a:lnTo>
                        <a:pt x="219" y="55"/>
                      </a:lnTo>
                      <a:lnTo>
                        <a:pt x="222" y="55"/>
                      </a:lnTo>
                      <a:lnTo>
                        <a:pt x="229" y="48"/>
                      </a:lnTo>
                      <a:lnTo>
                        <a:pt x="229" y="45"/>
                      </a:lnTo>
                      <a:lnTo>
                        <a:pt x="233" y="41"/>
                      </a:lnTo>
                      <a:lnTo>
                        <a:pt x="236" y="38"/>
                      </a:lnTo>
                      <a:lnTo>
                        <a:pt x="239" y="35"/>
                      </a:lnTo>
                      <a:lnTo>
                        <a:pt x="243" y="31"/>
                      </a:lnTo>
                      <a:lnTo>
                        <a:pt x="250" y="24"/>
                      </a:lnTo>
                      <a:lnTo>
                        <a:pt x="250" y="21"/>
                      </a:lnTo>
                      <a:lnTo>
                        <a:pt x="253" y="18"/>
                      </a:lnTo>
                      <a:lnTo>
                        <a:pt x="256" y="14"/>
                      </a:lnTo>
                      <a:lnTo>
                        <a:pt x="263" y="7"/>
                      </a:lnTo>
                      <a:lnTo>
                        <a:pt x="263" y="4"/>
                      </a:lnTo>
                      <a:lnTo>
                        <a:pt x="267" y="0"/>
                      </a:lnTo>
                      <a:lnTo>
                        <a:pt x="270" y="0"/>
                      </a:lnTo>
                      <a:lnTo>
                        <a:pt x="273" y="7"/>
                      </a:lnTo>
                      <a:lnTo>
                        <a:pt x="273" y="18"/>
                      </a:lnTo>
                      <a:lnTo>
                        <a:pt x="277" y="24"/>
                      </a:lnTo>
                      <a:lnTo>
                        <a:pt x="277" y="35"/>
                      </a:lnTo>
                      <a:lnTo>
                        <a:pt x="280" y="41"/>
                      </a:lnTo>
                      <a:lnTo>
                        <a:pt x="280" y="52"/>
                      </a:lnTo>
                      <a:lnTo>
                        <a:pt x="284" y="59"/>
                      </a:lnTo>
                      <a:lnTo>
                        <a:pt x="287" y="69"/>
                      </a:lnTo>
                      <a:lnTo>
                        <a:pt x="287" y="76"/>
                      </a:lnTo>
                      <a:lnTo>
                        <a:pt x="291" y="82"/>
                      </a:lnTo>
                      <a:lnTo>
                        <a:pt x="291" y="93"/>
                      </a:lnTo>
                      <a:lnTo>
                        <a:pt x="294" y="100"/>
                      </a:lnTo>
                      <a:lnTo>
                        <a:pt x="294" y="110"/>
                      </a:lnTo>
                      <a:lnTo>
                        <a:pt x="297" y="117"/>
                      </a:lnTo>
                      <a:lnTo>
                        <a:pt x="301" y="123"/>
                      </a:lnTo>
                      <a:lnTo>
                        <a:pt x="301" y="134"/>
                      </a:lnTo>
                      <a:lnTo>
                        <a:pt x="304" y="141"/>
                      </a:lnTo>
                      <a:lnTo>
                        <a:pt x="304" y="147"/>
                      </a:lnTo>
                      <a:lnTo>
                        <a:pt x="308" y="158"/>
                      </a:lnTo>
                      <a:lnTo>
                        <a:pt x="308" y="164"/>
                      </a:lnTo>
                      <a:lnTo>
                        <a:pt x="311" y="171"/>
                      </a:lnTo>
                      <a:lnTo>
                        <a:pt x="311" y="178"/>
                      </a:lnTo>
                      <a:lnTo>
                        <a:pt x="314" y="185"/>
                      </a:lnTo>
                      <a:lnTo>
                        <a:pt x="318" y="195"/>
                      </a:lnTo>
                      <a:lnTo>
                        <a:pt x="318" y="202"/>
                      </a:lnTo>
                      <a:lnTo>
                        <a:pt x="321" y="209"/>
                      </a:lnTo>
                      <a:lnTo>
                        <a:pt x="321" y="216"/>
                      </a:lnTo>
                      <a:lnTo>
                        <a:pt x="325" y="222"/>
                      </a:lnTo>
                      <a:lnTo>
                        <a:pt x="325" y="229"/>
                      </a:lnTo>
                      <a:lnTo>
                        <a:pt x="328" y="236"/>
                      </a:lnTo>
                      <a:lnTo>
                        <a:pt x="331" y="243"/>
                      </a:lnTo>
                      <a:lnTo>
                        <a:pt x="331" y="250"/>
                      </a:lnTo>
                      <a:lnTo>
                        <a:pt x="335" y="257"/>
                      </a:lnTo>
                      <a:lnTo>
                        <a:pt x="335" y="263"/>
                      </a:lnTo>
                      <a:lnTo>
                        <a:pt x="338" y="270"/>
                      </a:lnTo>
                      <a:lnTo>
                        <a:pt x="338" y="277"/>
                      </a:lnTo>
                      <a:lnTo>
                        <a:pt x="342" y="281"/>
                      </a:lnTo>
                      <a:lnTo>
                        <a:pt x="342" y="287"/>
                      </a:lnTo>
                      <a:lnTo>
                        <a:pt x="345" y="294"/>
                      </a:lnTo>
                      <a:lnTo>
                        <a:pt x="349" y="301"/>
                      </a:lnTo>
                      <a:lnTo>
                        <a:pt x="349" y="304"/>
                      </a:lnTo>
                      <a:lnTo>
                        <a:pt x="352" y="311"/>
                      </a:lnTo>
                      <a:lnTo>
                        <a:pt x="352" y="315"/>
                      </a:lnTo>
                      <a:lnTo>
                        <a:pt x="355" y="322"/>
                      </a:lnTo>
                      <a:lnTo>
                        <a:pt x="355" y="325"/>
                      </a:lnTo>
                      <a:lnTo>
                        <a:pt x="359" y="328"/>
                      </a:lnTo>
                      <a:lnTo>
                        <a:pt x="362" y="335"/>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3" name="Rectangle 82"/>
              <p:cNvSpPr/>
              <p:nvPr/>
            </p:nvSpPr>
            <p:spPr>
              <a:xfrm>
                <a:off x="6689035" y="3201988"/>
                <a:ext cx="298174" cy="823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a:off x="8843132" y="4666927"/>
            <a:ext cx="2650675" cy="1374034"/>
            <a:chOff x="8761647" y="1426240"/>
            <a:chExt cx="2650675" cy="1374034"/>
          </a:xfrm>
        </p:grpSpPr>
        <p:sp>
          <p:nvSpPr>
            <p:cNvPr id="88" name="Rectangle 87"/>
            <p:cNvSpPr/>
            <p:nvPr/>
          </p:nvSpPr>
          <p:spPr>
            <a:xfrm>
              <a:off x="8771706" y="1943028"/>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781765" y="2251156"/>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761647" y="1426240"/>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rot="16200000">
              <a:off x="9584610" y="1782129"/>
              <a:ext cx="461404" cy="823360"/>
              <a:chOff x="6689035" y="3201988"/>
              <a:chExt cx="1751565" cy="823360"/>
            </a:xfrm>
          </p:grpSpPr>
          <p:grpSp>
            <p:nvGrpSpPr>
              <p:cNvPr id="92" name="Group 91"/>
              <p:cNvGrpSpPr/>
              <p:nvPr/>
            </p:nvGrpSpPr>
            <p:grpSpPr>
              <a:xfrm>
                <a:off x="6767375" y="3344242"/>
                <a:ext cx="1673225" cy="585788"/>
                <a:chOff x="1360488" y="1873250"/>
                <a:chExt cx="1673225" cy="585788"/>
              </a:xfrm>
            </p:grpSpPr>
            <p:sp>
              <p:nvSpPr>
                <p:cNvPr id="94" name="Freeform 59"/>
                <p:cNvSpPr>
                  <a:spLocks/>
                </p:cNvSpPr>
                <p:nvPr/>
              </p:nvSpPr>
              <p:spPr bwMode="auto">
                <a:xfrm>
                  <a:off x="1360488" y="1873250"/>
                  <a:ext cx="417513" cy="585788"/>
                </a:xfrm>
                <a:custGeom>
                  <a:avLst/>
                  <a:gdLst>
                    <a:gd name="T0" fmla="*/ 3 w 263"/>
                    <a:gd name="T1" fmla="*/ 18 h 369"/>
                    <a:gd name="T2" fmla="*/ 10 w 263"/>
                    <a:gd name="T3" fmla="*/ 41 h 369"/>
                    <a:gd name="T4" fmla="*/ 13 w 263"/>
                    <a:gd name="T5" fmla="*/ 69 h 369"/>
                    <a:gd name="T6" fmla="*/ 20 w 263"/>
                    <a:gd name="T7" fmla="*/ 93 h 369"/>
                    <a:gd name="T8" fmla="*/ 27 w 263"/>
                    <a:gd name="T9" fmla="*/ 117 h 369"/>
                    <a:gd name="T10" fmla="*/ 34 w 263"/>
                    <a:gd name="T11" fmla="*/ 141 h 369"/>
                    <a:gd name="T12" fmla="*/ 37 w 263"/>
                    <a:gd name="T13" fmla="*/ 164 h 369"/>
                    <a:gd name="T14" fmla="*/ 44 w 263"/>
                    <a:gd name="T15" fmla="*/ 185 h 369"/>
                    <a:gd name="T16" fmla="*/ 51 w 263"/>
                    <a:gd name="T17" fmla="*/ 209 h 369"/>
                    <a:gd name="T18" fmla="*/ 54 w 263"/>
                    <a:gd name="T19" fmla="*/ 229 h 369"/>
                    <a:gd name="T20" fmla="*/ 61 w 263"/>
                    <a:gd name="T21" fmla="*/ 250 h 369"/>
                    <a:gd name="T22" fmla="*/ 68 w 263"/>
                    <a:gd name="T23" fmla="*/ 270 h 369"/>
                    <a:gd name="T24" fmla="*/ 71 w 263"/>
                    <a:gd name="T25" fmla="*/ 287 h 369"/>
                    <a:gd name="T26" fmla="*/ 78 w 263"/>
                    <a:gd name="T27" fmla="*/ 304 h 369"/>
                    <a:gd name="T28" fmla="*/ 85 w 263"/>
                    <a:gd name="T29" fmla="*/ 322 h 369"/>
                    <a:gd name="T30" fmla="*/ 89 w 263"/>
                    <a:gd name="T31" fmla="*/ 335 h 369"/>
                    <a:gd name="T32" fmla="*/ 95 w 263"/>
                    <a:gd name="T33" fmla="*/ 345 h 369"/>
                    <a:gd name="T34" fmla="*/ 106 w 263"/>
                    <a:gd name="T35" fmla="*/ 359 h 369"/>
                    <a:gd name="T36" fmla="*/ 112 w 263"/>
                    <a:gd name="T37" fmla="*/ 366 h 369"/>
                    <a:gd name="T38" fmla="*/ 116 w 263"/>
                    <a:gd name="T39" fmla="*/ 369 h 369"/>
                    <a:gd name="T40" fmla="*/ 126 w 263"/>
                    <a:gd name="T41" fmla="*/ 366 h 369"/>
                    <a:gd name="T42" fmla="*/ 133 w 263"/>
                    <a:gd name="T43" fmla="*/ 359 h 369"/>
                    <a:gd name="T44" fmla="*/ 140 w 263"/>
                    <a:gd name="T45" fmla="*/ 352 h 369"/>
                    <a:gd name="T46" fmla="*/ 147 w 263"/>
                    <a:gd name="T47" fmla="*/ 342 h 369"/>
                    <a:gd name="T48" fmla="*/ 150 w 263"/>
                    <a:gd name="T49" fmla="*/ 328 h 369"/>
                    <a:gd name="T50" fmla="*/ 157 w 263"/>
                    <a:gd name="T51" fmla="*/ 315 h 369"/>
                    <a:gd name="T52" fmla="*/ 164 w 263"/>
                    <a:gd name="T53" fmla="*/ 301 h 369"/>
                    <a:gd name="T54" fmla="*/ 170 w 263"/>
                    <a:gd name="T55" fmla="*/ 281 h 369"/>
                    <a:gd name="T56" fmla="*/ 174 w 263"/>
                    <a:gd name="T57" fmla="*/ 263 h 369"/>
                    <a:gd name="T58" fmla="*/ 181 w 263"/>
                    <a:gd name="T59" fmla="*/ 243 h 369"/>
                    <a:gd name="T60" fmla="*/ 188 w 263"/>
                    <a:gd name="T61" fmla="*/ 222 h 369"/>
                    <a:gd name="T62" fmla="*/ 191 w 263"/>
                    <a:gd name="T63" fmla="*/ 202 h 369"/>
                    <a:gd name="T64" fmla="*/ 198 w 263"/>
                    <a:gd name="T65" fmla="*/ 178 h 369"/>
                    <a:gd name="T66" fmla="*/ 205 w 263"/>
                    <a:gd name="T67" fmla="*/ 158 h 369"/>
                    <a:gd name="T68" fmla="*/ 208 w 263"/>
                    <a:gd name="T69" fmla="*/ 134 h 369"/>
                    <a:gd name="T70" fmla="*/ 215 w 263"/>
                    <a:gd name="T71" fmla="*/ 110 h 369"/>
                    <a:gd name="T72" fmla="*/ 222 w 263"/>
                    <a:gd name="T73" fmla="*/ 82 h 369"/>
                    <a:gd name="T74" fmla="*/ 225 w 263"/>
                    <a:gd name="T75" fmla="*/ 59 h 369"/>
                    <a:gd name="T76" fmla="*/ 232 w 263"/>
                    <a:gd name="T77" fmla="*/ 35 h 369"/>
                    <a:gd name="T78" fmla="*/ 239 w 263"/>
                    <a:gd name="T79" fmla="*/ 7 h 369"/>
                    <a:gd name="T80" fmla="*/ 246 w 263"/>
                    <a:gd name="T81" fmla="*/ 7 h 369"/>
                    <a:gd name="T82" fmla="*/ 256 w 263"/>
                    <a:gd name="T83" fmla="*/ 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369">
                      <a:moveTo>
                        <a:pt x="0" y="0"/>
                      </a:moveTo>
                      <a:lnTo>
                        <a:pt x="3" y="7"/>
                      </a:lnTo>
                      <a:lnTo>
                        <a:pt x="3" y="18"/>
                      </a:lnTo>
                      <a:lnTo>
                        <a:pt x="7" y="24"/>
                      </a:lnTo>
                      <a:lnTo>
                        <a:pt x="7" y="35"/>
                      </a:lnTo>
                      <a:lnTo>
                        <a:pt x="10" y="41"/>
                      </a:lnTo>
                      <a:lnTo>
                        <a:pt x="10" y="52"/>
                      </a:lnTo>
                      <a:lnTo>
                        <a:pt x="13" y="59"/>
                      </a:lnTo>
                      <a:lnTo>
                        <a:pt x="13" y="69"/>
                      </a:lnTo>
                      <a:lnTo>
                        <a:pt x="17" y="76"/>
                      </a:lnTo>
                      <a:lnTo>
                        <a:pt x="20" y="82"/>
                      </a:lnTo>
                      <a:lnTo>
                        <a:pt x="20" y="93"/>
                      </a:lnTo>
                      <a:lnTo>
                        <a:pt x="24" y="100"/>
                      </a:lnTo>
                      <a:lnTo>
                        <a:pt x="24" y="110"/>
                      </a:lnTo>
                      <a:lnTo>
                        <a:pt x="27" y="117"/>
                      </a:lnTo>
                      <a:lnTo>
                        <a:pt x="27" y="123"/>
                      </a:lnTo>
                      <a:lnTo>
                        <a:pt x="31" y="134"/>
                      </a:lnTo>
                      <a:lnTo>
                        <a:pt x="34" y="141"/>
                      </a:lnTo>
                      <a:lnTo>
                        <a:pt x="34" y="147"/>
                      </a:lnTo>
                      <a:lnTo>
                        <a:pt x="37" y="158"/>
                      </a:lnTo>
                      <a:lnTo>
                        <a:pt x="37" y="164"/>
                      </a:lnTo>
                      <a:lnTo>
                        <a:pt x="41" y="171"/>
                      </a:lnTo>
                      <a:lnTo>
                        <a:pt x="41" y="178"/>
                      </a:lnTo>
                      <a:lnTo>
                        <a:pt x="44" y="185"/>
                      </a:lnTo>
                      <a:lnTo>
                        <a:pt x="44" y="195"/>
                      </a:lnTo>
                      <a:lnTo>
                        <a:pt x="48" y="202"/>
                      </a:lnTo>
                      <a:lnTo>
                        <a:pt x="51" y="209"/>
                      </a:lnTo>
                      <a:lnTo>
                        <a:pt x="51" y="216"/>
                      </a:lnTo>
                      <a:lnTo>
                        <a:pt x="54" y="222"/>
                      </a:lnTo>
                      <a:lnTo>
                        <a:pt x="54" y="229"/>
                      </a:lnTo>
                      <a:lnTo>
                        <a:pt x="58" y="236"/>
                      </a:lnTo>
                      <a:lnTo>
                        <a:pt x="58" y="243"/>
                      </a:lnTo>
                      <a:lnTo>
                        <a:pt x="61" y="250"/>
                      </a:lnTo>
                      <a:lnTo>
                        <a:pt x="65" y="257"/>
                      </a:lnTo>
                      <a:lnTo>
                        <a:pt x="65" y="263"/>
                      </a:lnTo>
                      <a:lnTo>
                        <a:pt x="68" y="270"/>
                      </a:lnTo>
                      <a:lnTo>
                        <a:pt x="68" y="277"/>
                      </a:lnTo>
                      <a:lnTo>
                        <a:pt x="71" y="281"/>
                      </a:lnTo>
                      <a:lnTo>
                        <a:pt x="71" y="287"/>
                      </a:lnTo>
                      <a:lnTo>
                        <a:pt x="75" y="294"/>
                      </a:lnTo>
                      <a:lnTo>
                        <a:pt x="75" y="301"/>
                      </a:lnTo>
                      <a:lnTo>
                        <a:pt x="78" y="304"/>
                      </a:lnTo>
                      <a:lnTo>
                        <a:pt x="82" y="311"/>
                      </a:lnTo>
                      <a:lnTo>
                        <a:pt x="82" y="315"/>
                      </a:lnTo>
                      <a:lnTo>
                        <a:pt x="85" y="322"/>
                      </a:lnTo>
                      <a:lnTo>
                        <a:pt x="85" y="325"/>
                      </a:lnTo>
                      <a:lnTo>
                        <a:pt x="89" y="328"/>
                      </a:lnTo>
                      <a:lnTo>
                        <a:pt x="89" y="335"/>
                      </a:lnTo>
                      <a:lnTo>
                        <a:pt x="92" y="339"/>
                      </a:lnTo>
                      <a:lnTo>
                        <a:pt x="95" y="342"/>
                      </a:lnTo>
                      <a:lnTo>
                        <a:pt x="95" y="345"/>
                      </a:lnTo>
                      <a:lnTo>
                        <a:pt x="99" y="349"/>
                      </a:lnTo>
                      <a:lnTo>
                        <a:pt x="99" y="352"/>
                      </a:lnTo>
                      <a:lnTo>
                        <a:pt x="106" y="359"/>
                      </a:lnTo>
                      <a:lnTo>
                        <a:pt x="102" y="359"/>
                      </a:lnTo>
                      <a:lnTo>
                        <a:pt x="106" y="359"/>
                      </a:lnTo>
                      <a:lnTo>
                        <a:pt x="112" y="366"/>
                      </a:lnTo>
                      <a:lnTo>
                        <a:pt x="109" y="366"/>
                      </a:lnTo>
                      <a:lnTo>
                        <a:pt x="112" y="366"/>
                      </a:lnTo>
                      <a:lnTo>
                        <a:pt x="116" y="369"/>
                      </a:lnTo>
                      <a:lnTo>
                        <a:pt x="119" y="369"/>
                      </a:lnTo>
                      <a:lnTo>
                        <a:pt x="123" y="369"/>
                      </a:lnTo>
                      <a:lnTo>
                        <a:pt x="126" y="366"/>
                      </a:lnTo>
                      <a:lnTo>
                        <a:pt x="130" y="366"/>
                      </a:lnTo>
                      <a:lnTo>
                        <a:pt x="136" y="359"/>
                      </a:lnTo>
                      <a:lnTo>
                        <a:pt x="133" y="359"/>
                      </a:lnTo>
                      <a:lnTo>
                        <a:pt x="136" y="359"/>
                      </a:lnTo>
                      <a:lnTo>
                        <a:pt x="140" y="356"/>
                      </a:lnTo>
                      <a:lnTo>
                        <a:pt x="140" y="352"/>
                      </a:lnTo>
                      <a:lnTo>
                        <a:pt x="143" y="349"/>
                      </a:lnTo>
                      <a:lnTo>
                        <a:pt x="143" y="345"/>
                      </a:lnTo>
                      <a:lnTo>
                        <a:pt x="147" y="342"/>
                      </a:lnTo>
                      <a:lnTo>
                        <a:pt x="147" y="339"/>
                      </a:lnTo>
                      <a:lnTo>
                        <a:pt x="150" y="335"/>
                      </a:lnTo>
                      <a:lnTo>
                        <a:pt x="150" y="328"/>
                      </a:lnTo>
                      <a:lnTo>
                        <a:pt x="153" y="325"/>
                      </a:lnTo>
                      <a:lnTo>
                        <a:pt x="157" y="322"/>
                      </a:lnTo>
                      <a:lnTo>
                        <a:pt x="157" y="315"/>
                      </a:lnTo>
                      <a:lnTo>
                        <a:pt x="160" y="311"/>
                      </a:lnTo>
                      <a:lnTo>
                        <a:pt x="160" y="304"/>
                      </a:lnTo>
                      <a:lnTo>
                        <a:pt x="164" y="301"/>
                      </a:lnTo>
                      <a:lnTo>
                        <a:pt x="164" y="294"/>
                      </a:lnTo>
                      <a:lnTo>
                        <a:pt x="167" y="287"/>
                      </a:lnTo>
                      <a:lnTo>
                        <a:pt x="170" y="281"/>
                      </a:lnTo>
                      <a:lnTo>
                        <a:pt x="170" y="277"/>
                      </a:lnTo>
                      <a:lnTo>
                        <a:pt x="174" y="270"/>
                      </a:lnTo>
                      <a:lnTo>
                        <a:pt x="174" y="263"/>
                      </a:lnTo>
                      <a:lnTo>
                        <a:pt x="177" y="257"/>
                      </a:lnTo>
                      <a:lnTo>
                        <a:pt x="177" y="250"/>
                      </a:lnTo>
                      <a:lnTo>
                        <a:pt x="181" y="243"/>
                      </a:lnTo>
                      <a:lnTo>
                        <a:pt x="181" y="236"/>
                      </a:lnTo>
                      <a:lnTo>
                        <a:pt x="184" y="229"/>
                      </a:lnTo>
                      <a:lnTo>
                        <a:pt x="188" y="222"/>
                      </a:lnTo>
                      <a:lnTo>
                        <a:pt x="188" y="216"/>
                      </a:lnTo>
                      <a:lnTo>
                        <a:pt x="191" y="209"/>
                      </a:lnTo>
                      <a:lnTo>
                        <a:pt x="191" y="202"/>
                      </a:lnTo>
                      <a:lnTo>
                        <a:pt x="194" y="195"/>
                      </a:lnTo>
                      <a:lnTo>
                        <a:pt x="194" y="185"/>
                      </a:lnTo>
                      <a:lnTo>
                        <a:pt x="198" y="178"/>
                      </a:lnTo>
                      <a:lnTo>
                        <a:pt x="201" y="171"/>
                      </a:lnTo>
                      <a:lnTo>
                        <a:pt x="201" y="164"/>
                      </a:lnTo>
                      <a:lnTo>
                        <a:pt x="205" y="158"/>
                      </a:lnTo>
                      <a:lnTo>
                        <a:pt x="205" y="147"/>
                      </a:lnTo>
                      <a:lnTo>
                        <a:pt x="208" y="141"/>
                      </a:lnTo>
                      <a:lnTo>
                        <a:pt x="208" y="134"/>
                      </a:lnTo>
                      <a:lnTo>
                        <a:pt x="211" y="123"/>
                      </a:lnTo>
                      <a:lnTo>
                        <a:pt x="211" y="117"/>
                      </a:lnTo>
                      <a:lnTo>
                        <a:pt x="215" y="110"/>
                      </a:lnTo>
                      <a:lnTo>
                        <a:pt x="218" y="100"/>
                      </a:lnTo>
                      <a:lnTo>
                        <a:pt x="218" y="93"/>
                      </a:lnTo>
                      <a:lnTo>
                        <a:pt x="222" y="82"/>
                      </a:lnTo>
                      <a:lnTo>
                        <a:pt x="222" y="76"/>
                      </a:lnTo>
                      <a:lnTo>
                        <a:pt x="225" y="69"/>
                      </a:lnTo>
                      <a:lnTo>
                        <a:pt x="225" y="59"/>
                      </a:lnTo>
                      <a:lnTo>
                        <a:pt x="228" y="52"/>
                      </a:lnTo>
                      <a:lnTo>
                        <a:pt x="232" y="41"/>
                      </a:lnTo>
                      <a:lnTo>
                        <a:pt x="232" y="35"/>
                      </a:lnTo>
                      <a:lnTo>
                        <a:pt x="235" y="24"/>
                      </a:lnTo>
                      <a:lnTo>
                        <a:pt x="235" y="18"/>
                      </a:lnTo>
                      <a:lnTo>
                        <a:pt x="239" y="7"/>
                      </a:lnTo>
                      <a:lnTo>
                        <a:pt x="239" y="0"/>
                      </a:lnTo>
                      <a:lnTo>
                        <a:pt x="242" y="4"/>
                      </a:lnTo>
                      <a:lnTo>
                        <a:pt x="246" y="7"/>
                      </a:lnTo>
                      <a:lnTo>
                        <a:pt x="249" y="11"/>
                      </a:lnTo>
                      <a:lnTo>
                        <a:pt x="256" y="18"/>
                      </a:lnTo>
                      <a:lnTo>
                        <a:pt x="256" y="21"/>
                      </a:lnTo>
                      <a:lnTo>
                        <a:pt x="259" y="24"/>
                      </a:lnTo>
                      <a:lnTo>
                        <a:pt x="263" y="2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60"/>
                <p:cNvSpPr>
                  <a:spLocks/>
                </p:cNvSpPr>
                <p:nvPr/>
              </p:nvSpPr>
              <p:spPr bwMode="auto">
                <a:xfrm>
                  <a:off x="1778001" y="1917700"/>
                  <a:ext cx="681038" cy="325438"/>
                </a:xfrm>
                <a:custGeom>
                  <a:avLst/>
                  <a:gdLst>
                    <a:gd name="T0" fmla="*/ 10 w 429"/>
                    <a:gd name="T1" fmla="*/ 10 h 205"/>
                    <a:gd name="T2" fmla="*/ 17 w 429"/>
                    <a:gd name="T3" fmla="*/ 20 h 205"/>
                    <a:gd name="T4" fmla="*/ 27 w 429"/>
                    <a:gd name="T5" fmla="*/ 31 h 205"/>
                    <a:gd name="T6" fmla="*/ 41 w 429"/>
                    <a:gd name="T7" fmla="*/ 44 h 205"/>
                    <a:gd name="T8" fmla="*/ 44 w 429"/>
                    <a:gd name="T9" fmla="*/ 48 h 205"/>
                    <a:gd name="T10" fmla="*/ 54 w 429"/>
                    <a:gd name="T11" fmla="*/ 61 h 205"/>
                    <a:gd name="T12" fmla="*/ 64 w 429"/>
                    <a:gd name="T13" fmla="*/ 72 h 205"/>
                    <a:gd name="T14" fmla="*/ 75 w 429"/>
                    <a:gd name="T15" fmla="*/ 78 h 205"/>
                    <a:gd name="T16" fmla="*/ 85 w 429"/>
                    <a:gd name="T17" fmla="*/ 89 h 205"/>
                    <a:gd name="T18" fmla="*/ 95 w 429"/>
                    <a:gd name="T19" fmla="*/ 99 h 205"/>
                    <a:gd name="T20" fmla="*/ 105 w 429"/>
                    <a:gd name="T21" fmla="*/ 106 h 205"/>
                    <a:gd name="T22" fmla="*/ 116 w 429"/>
                    <a:gd name="T23" fmla="*/ 116 h 205"/>
                    <a:gd name="T24" fmla="*/ 126 w 429"/>
                    <a:gd name="T25" fmla="*/ 123 h 205"/>
                    <a:gd name="T26" fmla="*/ 136 w 429"/>
                    <a:gd name="T27" fmla="*/ 130 h 205"/>
                    <a:gd name="T28" fmla="*/ 146 w 429"/>
                    <a:gd name="T29" fmla="*/ 140 h 205"/>
                    <a:gd name="T30" fmla="*/ 157 w 429"/>
                    <a:gd name="T31" fmla="*/ 147 h 205"/>
                    <a:gd name="T32" fmla="*/ 167 w 429"/>
                    <a:gd name="T33" fmla="*/ 150 h 205"/>
                    <a:gd name="T34" fmla="*/ 177 w 429"/>
                    <a:gd name="T35" fmla="*/ 157 h 205"/>
                    <a:gd name="T36" fmla="*/ 187 w 429"/>
                    <a:gd name="T37" fmla="*/ 164 h 205"/>
                    <a:gd name="T38" fmla="*/ 197 w 429"/>
                    <a:gd name="T39" fmla="*/ 171 h 205"/>
                    <a:gd name="T40" fmla="*/ 208 w 429"/>
                    <a:gd name="T41" fmla="*/ 174 h 205"/>
                    <a:gd name="T42" fmla="*/ 218 w 429"/>
                    <a:gd name="T43" fmla="*/ 177 h 205"/>
                    <a:gd name="T44" fmla="*/ 228 w 429"/>
                    <a:gd name="T45" fmla="*/ 184 h 205"/>
                    <a:gd name="T46" fmla="*/ 238 w 429"/>
                    <a:gd name="T47" fmla="*/ 188 h 205"/>
                    <a:gd name="T48" fmla="*/ 249 w 429"/>
                    <a:gd name="T49" fmla="*/ 191 h 205"/>
                    <a:gd name="T50" fmla="*/ 259 w 429"/>
                    <a:gd name="T51" fmla="*/ 194 h 205"/>
                    <a:gd name="T52" fmla="*/ 269 w 429"/>
                    <a:gd name="T53" fmla="*/ 198 h 205"/>
                    <a:gd name="T54" fmla="*/ 279 w 429"/>
                    <a:gd name="T55" fmla="*/ 198 h 205"/>
                    <a:gd name="T56" fmla="*/ 290 w 429"/>
                    <a:gd name="T57" fmla="*/ 201 h 205"/>
                    <a:gd name="T58" fmla="*/ 300 w 429"/>
                    <a:gd name="T59" fmla="*/ 201 h 205"/>
                    <a:gd name="T60" fmla="*/ 310 w 429"/>
                    <a:gd name="T61" fmla="*/ 205 h 205"/>
                    <a:gd name="T62" fmla="*/ 320 w 429"/>
                    <a:gd name="T63" fmla="*/ 205 h 205"/>
                    <a:gd name="T64" fmla="*/ 331 w 429"/>
                    <a:gd name="T65" fmla="*/ 205 h 205"/>
                    <a:gd name="T66" fmla="*/ 341 w 429"/>
                    <a:gd name="T67" fmla="*/ 205 h 205"/>
                    <a:gd name="T68" fmla="*/ 351 w 429"/>
                    <a:gd name="T69" fmla="*/ 205 h 205"/>
                    <a:gd name="T70" fmla="*/ 361 w 429"/>
                    <a:gd name="T71" fmla="*/ 205 h 205"/>
                    <a:gd name="T72" fmla="*/ 371 w 429"/>
                    <a:gd name="T73" fmla="*/ 201 h 205"/>
                    <a:gd name="T74" fmla="*/ 382 w 429"/>
                    <a:gd name="T75" fmla="*/ 201 h 205"/>
                    <a:gd name="T76" fmla="*/ 392 w 429"/>
                    <a:gd name="T77" fmla="*/ 198 h 205"/>
                    <a:gd name="T78" fmla="*/ 402 w 429"/>
                    <a:gd name="T79" fmla="*/ 198 h 205"/>
                    <a:gd name="T80" fmla="*/ 412 w 429"/>
                    <a:gd name="T81" fmla="*/ 194 h 205"/>
                    <a:gd name="T82" fmla="*/ 423 w 429"/>
                    <a:gd name="T83"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05">
                      <a:moveTo>
                        <a:pt x="0" y="0"/>
                      </a:moveTo>
                      <a:lnTo>
                        <a:pt x="3" y="3"/>
                      </a:lnTo>
                      <a:lnTo>
                        <a:pt x="10" y="10"/>
                      </a:lnTo>
                      <a:lnTo>
                        <a:pt x="10" y="13"/>
                      </a:lnTo>
                      <a:lnTo>
                        <a:pt x="13" y="17"/>
                      </a:lnTo>
                      <a:lnTo>
                        <a:pt x="17" y="20"/>
                      </a:lnTo>
                      <a:lnTo>
                        <a:pt x="20" y="24"/>
                      </a:lnTo>
                      <a:lnTo>
                        <a:pt x="23" y="27"/>
                      </a:lnTo>
                      <a:lnTo>
                        <a:pt x="27" y="31"/>
                      </a:lnTo>
                      <a:lnTo>
                        <a:pt x="30" y="34"/>
                      </a:lnTo>
                      <a:lnTo>
                        <a:pt x="34" y="37"/>
                      </a:lnTo>
                      <a:lnTo>
                        <a:pt x="41" y="44"/>
                      </a:lnTo>
                      <a:lnTo>
                        <a:pt x="37" y="44"/>
                      </a:lnTo>
                      <a:lnTo>
                        <a:pt x="41" y="44"/>
                      </a:lnTo>
                      <a:lnTo>
                        <a:pt x="44" y="48"/>
                      </a:lnTo>
                      <a:lnTo>
                        <a:pt x="51" y="54"/>
                      </a:lnTo>
                      <a:lnTo>
                        <a:pt x="51" y="58"/>
                      </a:lnTo>
                      <a:lnTo>
                        <a:pt x="54" y="61"/>
                      </a:lnTo>
                      <a:lnTo>
                        <a:pt x="58" y="61"/>
                      </a:lnTo>
                      <a:lnTo>
                        <a:pt x="64" y="68"/>
                      </a:lnTo>
                      <a:lnTo>
                        <a:pt x="64" y="72"/>
                      </a:lnTo>
                      <a:lnTo>
                        <a:pt x="68" y="75"/>
                      </a:lnTo>
                      <a:lnTo>
                        <a:pt x="71" y="75"/>
                      </a:lnTo>
                      <a:lnTo>
                        <a:pt x="75" y="78"/>
                      </a:lnTo>
                      <a:lnTo>
                        <a:pt x="78" y="82"/>
                      </a:lnTo>
                      <a:lnTo>
                        <a:pt x="81" y="85"/>
                      </a:lnTo>
                      <a:lnTo>
                        <a:pt x="85" y="89"/>
                      </a:lnTo>
                      <a:lnTo>
                        <a:pt x="88" y="92"/>
                      </a:lnTo>
                      <a:lnTo>
                        <a:pt x="92" y="95"/>
                      </a:lnTo>
                      <a:lnTo>
                        <a:pt x="95" y="99"/>
                      </a:lnTo>
                      <a:lnTo>
                        <a:pt x="99" y="102"/>
                      </a:lnTo>
                      <a:lnTo>
                        <a:pt x="102" y="102"/>
                      </a:lnTo>
                      <a:lnTo>
                        <a:pt x="105" y="106"/>
                      </a:lnTo>
                      <a:lnTo>
                        <a:pt x="109" y="109"/>
                      </a:lnTo>
                      <a:lnTo>
                        <a:pt x="112" y="113"/>
                      </a:lnTo>
                      <a:lnTo>
                        <a:pt x="116" y="116"/>
                      </a:lnTo>
                      <a:lnTo>
                        <a:pt x="119" y="116"/>
                      </a:lnTo>
                      <a:lnTo>
                        <a:pt x="122" y="119"/>
                      </a:lnTo>
                      <a:lnTo>
                        <a:pt x="126" y="123"/>
                      </a:lnTo>
                      <a:lnTo>
                        <a:pt x="129" y="126"/>
                      </a:lnTo>
                      <a:lnTo>
                        <a:pt x="133" y="130"/>
                      </a:lnTo>
                      <a:lnTo>
                        <a:pt x="136" y="130"/>
                      </a:lnTo>
                      <a:lnTo>
                        <a:pt x="139" y="133"/>
                      </a:lnTo>
                      <a:lnTo>
                        <a:pt x="143" y="136"/>
                      </a:lnTo>
                      <a:lnTo>
                        <a:pt x="146" y="140"/>
                      </a:lnTo>
                      <a:lnTo>
                        <a:pt x="150" y="140"/>
                      </a:lnTo>
                      <a:lnTo>
                        <a:pt x="153" y="143"/>
                      </a:lnTo>
                      <a:lnTo>
                        <a:pt x="157" y="147"/>
                      </a:lnTo>
                      <a:lnTo>
                        <a:pt x="160" y="147"/>
                      </a:lnTo>
                      <a:lnTo>
                        <a:pt x="163" y="150"/>
                      </a:lnTo>
                      <a:lnTo>
                        <a:pt x="167" y="150"/>
                      </a:lnTo>
                      <a:lnTo>
                        <a:pt x="170" y="153"/>
                      </a:lnTo>
                      <a:lnTo>
                        <a:pt x="174" y="157"/>
                      </a:lnTo>
                      <a:lnTo>
                        <a:pt x="177" y="157"/>
                      </a:lnTo>
                      <a:lnTo>
                        <a:pt x="180" y="160"/>
                      </a:lnTo>
                      <a:lnTo>
                        <a:pt x="184" y="160"/>
                      </a:lnTo>
                      <a:lnTo>
                        <a:pt x="187" y="164"/>
                      </a:lnTo>
                      <a:lnTo>
                        <a:pt x="191" y="167"/>
                      </a:lnTo>
                      <a:lnTo>
                        <a:pt x="194" y="167"/>
                      </a:lnTo>
                      <a:lnTo>
                        <a:pt x="197" y="171"/>
                      </a:lnTo>
                      <a:lnTo>
                        <a:pt x="201" y="171"/>
                      </a:lnTo>
                      <a:lnTo>
                        <a:pt x="204" y="174"/>
                      </a:lnTo>
                      <a:lnTo>
                        <a:pt x="208" y="174"/>
                      </a:lnTo>
                      <a:lnTo>
                        <a:pt x="211" y="174"/>
                      </a:lnTo>
                      <a:lnTo>
                        <a:pt x="215" y="177"/>
                      </a:lnTo>
                      <a:lnTo>
                        <a:pt x="218" y="177"/>
                      </a:lnTo>
                      <a:lnTo>
                        <a:pt x="221" y="181"/>
                      </a:lnTo>
                      <a:lnTo>
                        <a:pt x="225" y="181"/>
                      </a:lnTo>
                      <a:lnTo>
                        <a:pt x="228" y="184"/>
                      </a:lnTo>
                      <a:lnTo>
                        <a:pt x="232" y="184"/>
                      </a:lnTo>
                      <a:lnTo>
                        <a:pt x="235" y="188"/>
                      </a:lnTo>
                      <a:lnTo>
                        <a:pt x="238" y="188"/>
                      </a:lnTo>
                      <a:lnTo>
                        <a:pt x="242" y="188"/>
                      </a:lnTo>
                      <a:lnTo>
                        <a:pt x="245" y="191"/>
                      </a:lnTo>
                      <a:lnTo>
                        <a:pt x="249" y="191"/>
                      </a:lnTo>
                      <a:lnTo>
                        <a:pt x="252" y="191"/>
                      </a:lnTo>
                      <a:lnTo>
                        <a:pt x="255" y="191"/>
                      </a:lnTo>
                      <a:lnTo>
                        <a:pt x="259" y="194"/>
                      </a:lnTo>
                      <a:lnTo>
                        <a:pt x="262" y="194"/>
                      </a:lnTo>
                      <a:lnTo>
                        <a:pt x="266" y="194"/>
                      </a:lnTo>
                      <a:lnTo>
                        <a:pt x="269" y="198"/>
                      </a:lnTo>
                      <a:lnTo>
                        <a:pt x="273" y="198"/>
                      </a:lnTo>
                      <a:lnTo>
                        <a:pt x="276" y="198"/>
                      </a:lnTo>
                      <a:lnTo>
                        <a:pt x="279" y="198"/>
                      </a:lnTo>
                      <a:lnTo>
                        <a:pt x="283" y="201"/>
                      </a:lnTo>
                      <a:lnTo>
                        <a:pt x="286" y="201"/>
                      </a:lnTo>
                      <a:lnTo>
                        <a:pt x="290" y="201"/>
                      </a:lnTo>
                      <a:lnTo>
                        <a:pt x="293" y="201"/>
                      </a:lnTo>
                      <a:lnTo>
                        <a:pt x="296" y="201"/>
                      </a:lnTo>
                      <a:lnTo>
                        <a:pt x="300" y="201"/>
                      </a:lnTo>
                      <a:lnTo>
                        <a:pt x="303" y="205"/>
                      </a:lnTo>
                      <a:lnTo>
                        <a:pt x="307" y="205"/>
                      </a:lnTo>
                      <a:lnTo>
                        <a:pt x="310" y="205"/>
                      </a:lnTo>
                      <a:lnTo>
                        <a:pt x="313" y="205"/>
                      </a:lnTo>
                      <a:lnTo>
                        <a:pt x="317" y="205"/>
                      </a:lnTo>
                      <a:lnTo>
                        <a:pt x="320" y="205"/>
                      </a:lnTo>
                      <a:lnTo>
                        <a:pt x="324" y="205"/>
                      </a:lnTo>
                      <a:lnTo>
                        <a:pt x="327" y="205"/>
                      </a:lnTo>
                      <a:lnTo>
                        <a:pt x="331" y="205"/>
                      </a:lnTo>
                      <a:lnTo>
                        <a:pt x="334" y="205"/>
                      </a:lnTo>
                      <a:lnTo>
                        <a:pt x="337" y="205"/>
                      </a:lnTo>
                      <a:lnTo>
                        <a:pt x="341" y="205"/>
                      </a:lnTo>
                      <a:lnTo>
                        <a:pt x="344" y="205"/>
                      </a:lnTo>
                      <a:lnTo>
                        <a:pt x="348" y="205"/>
                      </a:lnTo>
                      <a:lnTo>
                        <a:pt x="351" y="205"/>
                      </a:lnTo>
                      <a:lnTo>
                        <a:pt x="354" y="205"/>
                      </a:lnTo>
                      <a:lnTo>
                        <a:pt x="358" y="205"/>
                      </a:lnTo>
                      <a:lnTo>
                        <a:pt x="361" y="205"/>
                      </a:lnTo>
                      <a:lnTo>
                        <a:pt x="365" y="205"/>
                      </a:lnTo>
                      <a:lnTo>
                        <a:pt x="368" y="205"/>
                      </a:lnTo>
                      <a:lnTo>
                        <a:pt x="371" y="201"/>
                      </a:lnTo>
                      <a:lnTo>
                        <a:pt x="375" y="201"/>
                      </a:lnTo>
                      <a:lnTo>
                        <a:pt x="378" y="201"/>
                      </a:lnTo>
                      <a:lnTo>
                        <a:pt x="382" y="201"/>
                      </a:lnTo>
                      <a:lnTo>
                        <a:pt x="385" y="201"/>
                      </a:lnTo>
                      <a:lnTo>
                        <a:pt x="389" y="201"/>
                      </a:lnTo>
                      <a:lnTo>
                        <a:pt x="392" y="198"/>
                      </a:lnTo>
                      <a:lnTo>
                        <a:pt x="395" y="198"/>
                      </a:lnTo>
                      <a:lnTo>
                        <a:pt x="399" y="198"/>
                      </a:lnTo>
                      <a:lnTo>
                        <a:pt x="402" y="198"/>
                      </a:lnTo>
                      <a:lnTo>
                        <a:pt x="406" y="198"/>
                      </a:lnTo>
                      <a:lnTo>
                        <a:pt x="409" y="194"/>
                      </a:lnTo>
                      <a:lnTo>
                        <a:pt x="412" y="194"/>
                      </a:lnTo>
                      <a:lnTo>
                        <a:pt x="416" y="194"/>
                      </a:lnTo>
                      <a:lnTo>
                        <a:pt x="419" y="191"/>
                      </a:lnTo>
                      <a:lnTo>
                        <a:pt x="423" y="191"/>
                      </a:lnTo>
                      <a:lnTo>
                        <a:pt x="426" y="191"/>
                      </a:lnTo>
                      <a:lnTo>
                        <a:pt x="429" y="18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61"/>
                <p:cNvSpPr>
                  <a:spLocks/>
                </p:cNvSpPr>
                <p:nvPr/>
              </p:nvSpPr>
              <p:spPr bwMode="auto">
                <a:xfrm>
                  <a:off x="2459038" y="1873250"/>
                  <a:ext cx="574675" cy="531813"/>
                </a:xfrm>
                <a:custGeom>
                  <a:avLst/>
                  <a:gdLst>
                    <a:gd name="T0" fmla="*/ 7 w 362"/>
                    <a:gd name="T1" fmla="*/ 216 h 335"/>
                    <a:gd name="T2" fmla="*/ 18 w 362"/>
                    <a:gd name="T3" fmla="*/ 209 h 335"/>
                    <a:gd name="T4" fmla="*/ 28 w 362"/>
                    <a:gd name="T5" fmla="*/ 205 h 335"/>
                    <a:gd name="T6" fmla="*/ 38 w 362"/>
                    <a:gd name="T7" fmla="*/ 202 h 335"/>
                    <a:gd name="T8" fmla="*/ 48 w 362"/>
                    <a:gd name="T9" fmla="*/ 195 h 335"/>
                    <a:gd name="T10" fmla="*/ 59 w 362"/>
                    <a:gd name="T11" fmla="*/ 192 h 335"/>
                    <a:gd name="T12" fmla="*/ 69 w 362"/>
                    <a:gd name="T13" fmla="*/ 185 h 335"/>
                    <a:gd name="T14" fmla="*/ 79 w 362"/>
                    <a:gd name="T15" fmla="*/ 178 h 335"/>
                    <a:gd name="T16" fmla="*/ 89 w 362"/>
                    <a:gd name="T17" fmla="*/ 171 h 335"/>
                    <a:gd name="T18" fmla="*/ 99 w 362"/>
                    <a:gd name="T19" fmla="*/ 164 h 335"/>
                    <a:gd name="T20" fmla="*/ 110 w 362"/>
                    <a:gd name="T21" fmla="*/ 158 h 335"/>
                    <a:gd name="T22" fmla="*/ 120 w 362"/>
                    <a:gd name="T23" fmla="*/ 151 h 335"/>
                    <a:gd name="T24" fmla="*/ 130 w 362"/>
                    <a:gd name="T25" fmla="*/ 144 h 335"/>
                    <a:gd name="T26" fmla="*/ 140 w 362"/>
                    <a:gd name="T27" fmla="*/ 134 h 335"/>
                    <a:gd name="T28" fmla="*/ 151 w 362"/>
                    <a:gd name="T29" fmla="*/ 123 h 335"/>
                    <a:gd name="T30" fmla="*/ 161 w 362"/>
                    <a:gd name="T31" fmla="*/ 117 h 335"/>
                    <a:gd name="T32" fmla="*/ 171 w 362"/>
                    <a:gd name="T33" fmla="*/ 106 h 335"/>
                    <a:gd name="T34" fmla="*/ 181 w 362"/>
                    <a:gd name="T35" fmla="*/ 96 h 335"/>
                    <a:gd name="T36" fmla="*/ 192 w 362"/>
                    <a:gd name="T37" fmla="*/ 86 h 335"/>
                    <a:gd name="T38" fmla="*/ 202 w 362"/>
                    <a:gd name="T39" fmla="*/ 76 h 335"/>
                    <a:gd name="T40" fmla="*/ 212 w 362"/>
                    <a:gd name="T41" fmla="*/ 65 h 335"/>
                    <a:gd name="T42" fmla="*/ 219 w 362"/>
                    <a:gd name="T43" fmla="*/ 55 h 335"/>
                    <a:gd name="T44" fmla="*/ 229 w 362"/>
                    <a:gd name="T45" fmla="*/ 45 h 335"/>
                    <a:gd name="T46" fmla="*/ 239 w 362"/>
                    <a:gd name="T47" fmla="*/ 35 h 335"/>
                    <a:gd name="T48" fmla="*/ 250 w 362"/>
                    <a:gd name="T49" fmla="*/ 21 h 335"/>
                    <a:gd name="T50" fmla="*/ 263 w 362"/>
                    <a:gd name="T51" fmla="*/ 7 h 335"/>
                    <a:gd name="T52" fmla="*/ 270 w 362"/>
                    <a:gd name="T53" fmla="*/ 0 h 335"/>
                    <a:gd name="T54" fmla="*/ 277 w 362"/>
                    <a:gd name="T55" fmla="*/ 24 h 335"/>
                    <a:gd name="T56" fmla="*/ 280 w 362"/>
                    <a:gd name="T57" fmla="*/ 52 h 335"/>
                    <a:gd name="T58" fmla="*/ 287 w 362"/>
                    <a:gd name="T59" fmla="*/ 76 h 335"/>
                    <a:gd name="T60" fmla="*/ 294 w 362"/>
                    <a:gd name="T61" fmla="*/ 100 h 335"/>
                    <a:gd name="T62" fmla="*/ 301 w 362"/>
                    <a:gd name="T63" fmla="*/ 123 h 335"/>
                    <a:gd name="T64" fmla="*/ 304 w 362"/>
                    <a:gd name="T65" fmla="*/ 147 h 335"/>
                    <a:gd name="T66" fmla="*/ 311 w 362"/>
                    <a:gd name="T67" fmla="*/ 171 h 335"/>
                    <a:gd name="T68" fmla="*/ 318 w 362"/>
                    <a:gd name="T69" fmla="*/ 195 h 335"/>
                    <a:gd name="T70" fmla="*/ 321 w 362"/>
                    <a:gd name="T71" fmla="*/ 216 h 335"/>
                    <a:gd name="T72" fmla="*/ 328 w 362"/>
                    <a:gd name="T73" fmla="*/ 236 h 335"/>
                    <a:gd name="T74" fmla="*/ 335 w 362"/>
                    <a:gd name="T75" fmla="*/ 257 h 335"/>
                    <a:gd name="T76" fmla="*/ 338 w 362"/>
                    <a:gd name="T77" fmla="*/ 277 h 335"/>
                    <a:gd name="T78" fmla="*/ 345 w 362"/>
                    <a:gd name="T79" fmla="*/ 294 h 335"/>
                    <a:gd name="T80" fmla="*/ 352 w 362"/>
                    <a:gd name="T81" fmla="*/ 311 h 335"/>
                    <a:gd name="T82" fmla="*/ 355 w 362"/>
                    <a:gd name="T83" fmla="*/ 3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35">
                      <a:moveTo>
                        <a:pt x="0" y="216"/>
                      </a:moveTo>
                      <a:lnTo>
                        <a:pt x="4" y="216"/>
                      </a:lnTo>
                      <a:lnTo>
                        <a:pt x="7" y="216"/>
                      </a:lnTo>
                      <a:lnTo>
                        <a:pt x="11" y="212"/>
                      </a:lnTo>
                      <a:lnTo>
                        <a:pt x="14" y="212"/>
                      </a:lnTo>
                      <a:lnTo>
                        <a:pt x="18" y="209"/>
                      </a:lnTo>
                      <a:lnTo>
                        <a:pt x="21" y="209"/>
                      </a:lnTo>
                      <a:lnTo>
                        <a:pt x="24" y="209"/>
                      </a:lnTo>
                      <a:lnTo>
                        <a:pt x="28" y="205"/>
                      </a:lnTo>
                      <a:lnTo>
                        <a:pt x="31" y="205"/>
                      </a:lnTo>
                      <a:lnTo>
                        <a:pt x="35" y="202"/>
                      </a:lnTo>
                      <a:lnTo>
                        <a:pt x="38" y="202"/>
                      </a:lnTo>
                      <a:lnTo>
                        <a:pt x="41" y="199"/>
                      </a:lnTo>
                      <a:lnTo>
                        <a:pt x="45" y="199"/>
                      </a:lnTo>
                      <a:lnTo>
                        <a:pt x="48" y="195"/>
                      </a:lnTo>
                      <a:lnTo>
                        <a:pt x="52" y="195"/>
                      </a:lnTo>
                      <a:lnTo>
                        <a:pt x="55" y="192"/>
                      </a:lnTo>
                      <a:lnTo>
                        <a:pt x="59" y="192"/>
                      </a:lnTo>
                      <a:lnTo>
                        <a:pt x="62" y="188"/>
                      </a:lnTo>
                      <a:lnTo>
                        <a:pt x="65" y="185"/>
                      </a:lnTo>
                      <a:lnTo>
                        <a:pt x="69" y="185"/>
                      </a:lnTo>
                      <a:lnTo>
                        <a:pt x="72" y="181"/>
                      </a:lnTo>
                      <a:lnTo>
                        <a:pt x="76" y="181"/>
                      </a:lnTo>
                      <a:lnTo>
                        <a:pt x="79" y="178"/>
                      </a:lnTo>
                      <a:lnTo>
                        <a:pt x="82" y="175"/>
                      </a:lnTo>
                      <a:lnTo>
                        <a:pt x="86" y="175"/>
                      </a:lnTo>
                      <a:lnTo>
                        <a:pt x="89" y="171"/>
                      </a:lnTo>
                      <a:lnTo>
                        <a:pt x="93" y="168"/>
                      </a:lnTo>
                      <a:lnTo>
                        <a:pt x="96" y="168"/>
                      </a:lnTo>
                      <a:lnTo>
                        <a:pt x="99" y="164"/>
                      </a:lnTo>
                      <a:lnTo>
                        <a:pt x="103" y="164"/>
                      </a:lnTo>
                      <a:lnTo>
                        <a:pt x="106" y="161"/>
                      </a:lnTo>
                      <a:lnTo>
                        <a:pt x="110" y="158"/>
                      </a:lnTo>
                      <a:lnTo>
                        <a:pt x="113" y="154"/>
                      </a:lnTo>
                      <a:lnTo>
                        <a:pt x="117" y="154"/>
                      </a:lnTo>
                      <a:lnTo>
                        <a:pt x="120" y="151"/>
                      </a:lnTo>
                      <a:lnTo>
                        <a:pt x="123" y="147"/>
                      </a:lnTo>
                      <a:lnTo>
                        <a:pt x="127" y="144"/>
                      </a:lnTo>
                      <a:lnTo>
                        <a:pt x="130" y="144"/>
                      </a:lnTo>
                      <a:lnTo>
                        <a:pt x="134" y="141"/>
                      </a:lnTo>
                      <a:lnTo>
                        <a:pt x="137" y="137"/>
                      </a:lnTo>
                      <a:lnTo>
                        <a:pt x="140" y="134"/>
                      </a:lnTo>
                      <a:lnTo>
                        <a:pt x="144" y="130"/>
                      </a:lnTo>
                      <a:lnTo>
                        <a:pt x="147" y="127"/>
                      </a:lnTo>
                      <a:lnTo>
                        <a:pt x="151" y="123"/>
                      </a:lnTo>
                      <a:lnTo>
                        <a:pt x="154" y="120"/>
                      </a:lnTo>
                      <a:lnTo>
                        <a:pt x="157" y="117"/>
                      </a:lnTo>
                      <a:lnTo>
                        <a:pt x="161" y="117"/>
                      </a:lnTo>
                      <a:lnTo>
                        <a:pt x="164" y="113"/>
                      </a:lnTo>
                      <a:lnTo>
                        <a:pt x="168" y="110"/>
                      </a:lnTo>
                      <a:lnTo>
                        <a:pt x="171" y="106"/>
                      </a:lnTo>
                      <a:lnTo>
                        <a:pt x="175" y="103"/>
                      </a:lnTo>
                      <a:lnTo>
                        <a:pt x="178" y="100"/>
                      </a:lnTo>
                      <a:lnTo>
                        <a:pt x="181" y="96"/>
                      </a:lnTo>
                      <a:lnTo>
                        <a:pt x="185" y="93"/>
                      </a:lnTo>
                      <a:lnTo>
                        <a:pt x="188" y="89"/>
                      </a:lnTo>
                      <a:lnTo>
                        <a:pt x="192" y="86"/>
                      </a:lnTo>
                      <a:lnTo>
                        <a:pt x="195" y="82"/>
                      </a:lnTo>
                      <a:lnTo>
                        <a:pt x="198" y="79"/>
                      </a:lnTo>
                      <a:lnTo>
                        <a:pt x="202" y="76"/>
                      </a:lnTo>
                      <a:lnTo>
                        <a:pt x="205" y="72"/>
                      </a:lnTo>
                      <a:lnTo>
                        <a:pt x="209" y="69"/>
                      </a:lnTo>
                      <a:lnTo>
                        <a:pt x="212" y="65"/>
                      </a:lnTo>
                      <a:lnTo>
                        <a:pt x="215" y="62"/>
                      </a:lnTo>
                      <a:lnTo>
                        <a:pt x="222" y="55"/>
                      </a:lnTo>
                      <a:lnTo>
                        <a:pt x="219" y="55"/>
                      </a:lnTo>
                      <a:lnTo>
                        <a:pt x="222" y="55"/>
                      </a:lnTo>
                      <a:lnTo>
                        <a:pt x="229" y="48"/>
                      </a:lnTo>
                      <a:lnTo>
                        <a:pt x="229" y="45"/>
                      </a:lnTo>
                      <a:lnTo>
                        <a:pt x="233" y="41"/>
                      </a:lnTo>
                      <a:lnTo>
                        <a:pt x="236" y="38"/>
                      </a:lnTo>
                      <a:lnTo>
                        <a:pt x="239" y="35"/>
                      </a:lnTo>
                      <a:lnTo>
                        <a:pt x="243" y="31"/>
                      </a:lnTo>
                      <a:lnTo>
                        <a:pt x="250" y="24"/>
                      </a:lnTo>
                      <a:lnTo>
                        <a:pt x="250" y="21"/>
                      </a:lnTo>
                      <a:lnTo>
                        <a:pt x="253" y="18"/>
                      </a:lnTo>
                      <a:lnTo>
                        <a:pt x="256" y="14"/>
                      </a:lnTo>
                      <a:lnTo>
                        <a:pt x="263" y="7"/>
                      </a:lnTo>
                      <a:lnTo>
                        <a:pt x="263" y="4"/>
                      </a:lnTo>
                      <a:lnTo>
                        <a:pt x="267" y="0"/>
                      </a:lnTo>
                      <a:lnTo>
                        <a:pt x="270" y="0"/>
                      </a:lnTo>
                      <a:lnTo>
                        <a:pt x="273" y="7"/>
                      </a:lnTo>
                      <a:lnTo>
                        <a:pt x="273" y="18"/>
                      </a:lnTo>
                      <a:lnTo>
                        <a:pt x="277" y="24"/>
                      </a:lnTo>
                      <a:lnTo>
                        <a:pt x="277" y="35"/>
                      </a:lnTo>
                      <a:lnTo>
                        <a:pt x="280" y="41"/>
                      </a:lnTo>
                      <a:lnTo>
                        <a:pt x="280" y="52"/>
                      </a:lnTo>
                      <a:lnTo>
                        <a:pt x="284" y="59"/>
                      </a:lnTo>
                      <a:lnTo>
                        <a:pt x="287" y="69"/>
                      </a:lnTo>
                      <a:lnTo>
                        <a:pt x="287" y="76"/>
                      </a:lnTo>
                      <a:lnTo>
                        <a:pt x="291" y="82"/>
                      </a:lnTo>
                      <a:lnTo>
                        <a:pt x="291" y="93"/>
                      </a:lnTo>
                      <a:lnTo>
                        <a:pt x="294" y="100"/>
                      </a:lnTo>
                      <a:lnTo>
                        <a:pt x="294" y="110"/>
                      </a:lnTo>
                      <a:lnTo>
                        <a:pt x="297" y="117"/>
                      </a:lnTo>
                      <a:lnTo>
                        <a:pt x="301" y="123"/>
                      </a:lnTo>
                      <a:lnTo>
                        <a:pt x="301" y="134"/>
                      </a:lnTo>
                      <a:lnTo>
                        <a:pt x="304" y="141"/>
                      </a:lnTo>
                      <a:lnTo>
                        <a:pt x="304" y="147"/>
                      </a:lnTo>
                      <a:lnTo>
                        <a:pt x="308" y="158"/>
                      </a:lnTo>
                      <a:lnTo>
                        <a:pt x="308" y="164"/>
                      </a:lnTo>
                      <a:lnTo>
                        <a:pt x="311" y="171"/>
                      </a:lnTo>
                      <a:lnTo>
                        <a:pt x="311" y="178"/>
                      </a:lnTo>
                      <a:lnTo>
                        <a:pt x="314" y="185"/>
                      </a:lnTo>
                      <a:lnTo>
                        <a:pt x="318" y="195"/>
                      </a:lnTo>
                      <a:lnTo>
                        <a:pt x="318" y="202"/>
                      </a:lnTo>
                      <a:lnTo>
                        <a:pt x="321" y="209"/>
                      </a:lnTo>
                      <a:lnTo>
                        <a:pt x="321" y="216"/>
                      </a:lnTo>
                      <a:lnTo>
                        <a:pt x="325" y="222"/>
                      </a:lnTo>
                      <a:lnTo>
                        <a:pt x="325" y="229"/>
                      </a:lnTo>
                      <a:lnTo>
                        <a:pt x="328" y="236"/>
                      </a:lnTo>
                      <a:lnTo>
                        <a:pt x="331" y="243"/>
                      </a:lnTo>
                      <a:lnTo>
                        <a:pt x="331" y="250"/>
                      </a:lnTo>
                      <a:lnTo>
                        <a:pt x="335" y="257"/>
                      </a:lnTo>
                      <a:lnTo>
                        <a:pt x="335" y="263"/>
                      </a:lnTo>
                      <a:lnTo>
                        <a:pt x="338" y="270"/>
                      </a:lnTo>
                      <a:lnTo>
                        <a:pt x="338" y="277"/>
                      </a:lnTo>
                      <a:lnTo>
                        <a:pt x="342" y="281"/>
                      </a:lnTo>
                      <a:lnTo>
                        <a:pt x="342" y="287"/>
                      </a:lnTo>
                      <a:lnTo>
                        <a:pt x="345" y="294"/>
                      </a:lnTo>
                      <a:lnTo>
                        <a:pt x="349" y="301"/>
                      </a:lnTo>
                      <a:lnTo>
                        <a:pt x="349" y="304"/>
                      </a:lnTo>
                      <a:lnTo>
                        <a:pt x="352" y="311"/>
                      </a:lnTo>
                      <a:lnTo>
                        <a:pt x="352" y="315"/>
                      </a:lnTo>
                      <a:lnTo>
                        <a:pt x="355" y="322"/>
                      </a:lnTo>
                      <a:lnTo>
                        <a:pt x="355" y="325"/>
                      </a:lnTo>
                      <a:lnTo>
                        <a:pt x="359" y="328"/>
                      </a:lnTo>
                      <a:lnTo>
                        <a:pt x="362" y="335"/>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3" name="Rectangle 92"/>
              <p:cNvSpPr/>
              <p:nvPr/>
            </p:nvSpPr>
            <p:spPr>
              <a:xfrm>
                <a:off x="6689035" y="3201988"/>
                <a:ext cx="298174" cy="823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838200" y="1371600"/>
            <a:ext cx="2392020" cy="1191984"/>
            <a:chOff x="838200" y="1371600"/>
            <a:chExt cx="2392020" cy="1191984"/>
          </a:xfrm>
        </p:grpSpPr>
        <p:grpSp>
          <p:nvGrpSpPr>
            <p:cNvPr id="9" name="Group 8"/>
            <p:cNvGrpSpPr/>
            <p:nvPr/>
          </p:nvGrpSpPr>
          <p:grpSpPr>
            <a:xfrm>
              <a:off x="838200" y="1790711"/>
              <a:ext cx="2392020" cy="772873"/>
              <a:chOff x="3296619" y="4782390"/>
              <a:chExt cx="2630558" cy="1064530"/>
            </a:xfrm>
          </p:grpSpPr>
          <p:grpSp>
            <p:nvGrpSpPr>
              <p:cNvPr id="10" name="Group 9"/>
              <p:cNvGrpSpPr/>
              <p:nvPr/>
            </p:nvGrpSpPr>
            <p:grpSpPr>
              <a:xfrm>
                <a:off x="3296619" y="4782390"/>
                <a:ext cx="2630558" cy="1064530"/>
                <a:chOff x="3296618" y="4779476"/>
                <a:chExt cx="2630558" cy="1064530"/>
              </a:xfrm>
            </p:grpSpPr>
            <p:sp>
              <p:nvSpPr>
                <p:cNvPr id="17" name="Rectangle 16"/>
                <p:cNvSpPr/>
                <p:nvPr/>
              </p:nvSpPr>
              <p:spPr>
                <a:xfrm>
                  <a:off x="3296619" y="5023724"/>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96619" y="4779476"/>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96618" y="5538357"/>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5400000">
                <a:off x="4716576" y="4856445"/>
                <a:ext cx="774480" cy="823360"/>
                <a:chOff x="6689035" y="3201988"/>
                <a:chExt cx="1751565" cy="823360"/>
              </a:xfrm>
            </p:grpSpPr>
            <p:grpSp>
              <p:nvGrpSpPr>
                <p:cNvPr id="12" name="Group 11"/>
                <p:cNvGrpSpPr/>
                <p:nvPr/>
              </p:nvGrpSpPr>
              <p:grpSpPr>
                <a:xfrm>
                  <a:off x="6767375" y="3344242"/>
                  <a:ext cx="1673225" cy="585788"/>
                  <a:chOff x="1360488" y="1873250"/>
                  <a:chExt cx="1673225" cy="585788"/>
                </a:xfrm>
              </p:grpSpPr>
              <p:sp>
                <p:nvSpPr>
                  <p:cNvPr id="14" name="Freeform 59"/>
                  <p:cNvSpPr>
                    <a:spLocks/>
                  </p:cNvSpPr>
                  <p:nvPr/>
                </p:nvSpPr>
                <p:spPr bwMode="auto">
                  <a:xfrm>
                    <a:off x="1360488" y="1873250"/>
                    <a:ext cx="417513" cy="585788"/>
                  </a:xfrm>
                  <a:custGeom>
                    <a:avLst/>
                    <a:gdLst>
                      <a:gd name="T0" fmla="*/ 3 w 263"/>
                      <a:gd name="T1" fmla="*/ 18 h 369"/>
                      <a:gd name="T2" fmla="*/ 10 w 263"/>
                      <a:gd name="T3" fmla="*/ 41 h 369"/>
                      <a:gd name="T4" fmla="*/ 13 w 263"/>
                      <a:gd name="T5" fmla="*/ 69 h 369"/>
                      <a:gd name="T6" fmla="*/ 20 w 263"/>
                      <a:gd name="T7" fmla="*/ 93 h 369"/>
                      <a:gd name="T8" fmla="*/ 27 w 263"/>
                      <a:gd name="T9" fmla="*/ 117 h 369"/>
                      <a:gd name="T10" fmla="*/ 34 w 263"/>
                      <a:gd name="T11" fmla="*/ 141 h 369"/>
                      <a:gd name="T12" fmla="*/ 37 w 263"/>
                      <a:gd name="T13" fmla="*/ 164 h 369"/>
                      <a:gd name="T14" fmla="*/ 44 w 263"/>
                      <a:gd name="T15" fmla="*/ 185 h 369"/>
                      <a:gd name="T16" fmla="*/ 51 w 263"/>
                      <a:gd name="T17" fmla="*/ 209 h 369"/>
                      <a:gd name="T18" fmla="*/ 54 w 263"/>
                      <a:gd name="T19" fmla="*/ 229 h 369"/>
                      <a:gd name="T20" fmla="*/ 61 w 263"/>
                      <a:gd name="T21" fmla="*/ 250 h 369"/>
                      <a:gd name="T22" fmla="*/ 68 w 263"/>
                      <a:gd name="T23" fmla="*/ 270 h 369"/>
                      <a:gd name="T24" fmla="*/ 71 w 263"/>
                      <a:gd name="T25" fmla="*/ 287 h 369"/>
                      <a:gd name="T26" fmla="*/ 78 w 263"/>
                      <a:gd name="T27" fmla="*/ 304 h 369"/>
                      <a:gd name="T28" fmla="*/ 85 w 263"/>
                      <a:gd name="T29" fmla="*/ 322 h 369"/>
                      <a:gd name="T30" fmla="*/ 89 w 263"/>
                      <a:gd name="T31" fmla="*/ 335 h 369"/>
                      <a:gd name="T32" fmla="*/ 95 w 263"/>
                      <a:gd name="T33" fmla="*/ 345 h 369"/>
                      <a:gd name="T34" fmla="*/ 106 w 263"/>
                      <a:gd name="T35" fmla="*/ 359 h 369"/>
                      <a:gd name="T36" fmla="*/ 112 w 263"/>
                      <a:gd name="T37" fmla="*/ 366 h 369"/>
                      <a:gd name="T38" fmla="*/ 116 w 263"/>
                      <a:gd name="T39" fmla="*/ 369 h 369"/>
                      <a:gd name="T40" fmla="*/ 126 w 263"/>
                      <a:gd name="T41" fmla="*/ 366 h 369"/>
                      <a:gd name="T42" fmla="*/ 133 w 263"/>
                      <a:gd name="T43" fmla="*/ 359 h 369"/>
                      <a:gd name="T44" fmla="*/ 140 w 263"/>
                      <a:gd name="T45" fmla="*/ 352 h 369"/>
                      <a:gd name="T46" fmla="*/ 147 w 263"/>
                      <a:gd name="T47" fmla="*/ 342 h 369"/>
                      <a:gd name="T48" fmla="*/ 150 w 263"/>
                      <a:gd name="T49" fmla="*/ 328 h 369"/>
                      <a:gd name="T50" fmla="*/ 157 w 263"/>
                      <a:gd name="T51" fmla="*/ 315 h 369"/>
                      <a:gd name="T52" fmla="*/ 164 w 263"/>
                      <a:gd name="T53" fmla="*/ 301 h 369"/>
                      <a:gd name="T54" fmla="*/ 170 w 263"/>
                      <a:gd name="T55" fmla="*/ 281 h 369"/>
                      <a:gd name="T56" fmla="*/ 174 w 263"/>
                      <a:gd name="T57" fmla="*/ 263 h 369"/>
                      <a:gd name="T58" fmla="*/ 181 w 263"/>
                      <a:gd name="T59" fmla="*/ 243 h 369"/>
                      <a:gd name="T60" fmla="*/ 188 w 263"/>
                      <a:gd name="T61" fmla="*/ 222 h 369"/>
                      <a:gd name="T62" fmla="*/ 191 w 263"/>
                      <a:gd name="T63" fmla="*/ 202 h 369"/>
                      <a:gd name="T64" fmla="*/ 198 w 263"/>
                      <a:gd name="T65" fmla="*/ 178 h 369"/>
                      <a:gd name="T66" fmla="*/ 205 w 263"/>
                      <a:gd name="T67" fmla="*/ 158 h 369"/>
                      <a:gd name="T68" fmla="*/ 208 w 263"/>
                      <a:gd name="T69" fmla="*/ 134 h 369"/>
                      <a:gd name="T70" fmla="*/ 215 w 263"/>
                      <a:gd name="T71" fmla="*/ 110 h 369"/>
                      <a:gd name="T72" fmla="*/ 222 w 263"/>
                      <a:gd name="T73" fmla="*/ 82 h 369"/>
                      <a:gd name="T74" fmla="*/ 225 w 263"/>
                      <a:gd name="T75" fmla="*/ 59 h 369"/>
                      <a:gd name="T76" fmla="*/ 232 w 263"/>
                      <a:gd name="T77" fmla="*/ 35 h 369"/>
                      <a:gd name="T78" fmla="*/ 239 w 263"/>
                      <a:gd name="T79" fmla="*/ 7 h 369"/>
                      <a:gd name="T80" fmla="*/ 246 w 263"/>
                      <a:gd name="T81" fmla="*/ 7 h 369"/>
                      <a:gd name="T82" fmla="*/ 256 w 263"/>
                      <a:gd name="T83" fmla="*/ 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369">
                        <a:moveTo>
                          <a:pt x="0" y="0"/>
                        </a:moveTo>
                        <a:lnTo>
                          <a:pt x="3" y="7"/>
                        </a:lnTo>
                        <a:lnTo>
                          <a:pt x="3" y="18"/>
                        </a:lnTo>
                        <a:lnTo>
                          <a:pt x="7" y="24"/>
                        </a:lnTo>
                        <a:lnTo>
                          <a:pt x="7" y="35"/>
                        </a:lnTo>
                        <a:lnTo>
                          <a:pt x="10" y="41"/>
                        </a:lnTo>
                        <a:lnTo>
                          <a:pt x="10" y="52"/>
                        </a:lnTo>
                        <a:lnTo>
                          <a:pt x="13" y="59"/>
                        </a:lnTo>
                        <a:lnTo>
                          <a:pt x="13" y="69"/>
                        </a:lnTo>
                        <a:lnTo>
                          <a:pt x="17" y="76"/>
                        </a:lnTo>
                        <a:lnTo>
                          <a:pt x="20" y="82"/>
                        </a:lnTo>
                        <a:lnTo>
                          <a:pt x="20" y="93"/>
                        </a:lnTo>
                        <a:lnTo>
                          <a:pt x="24" y="100"/>
                        </a:lnTo>
                        <a:lnTo>
                          <a:pt x="24" y="110"/>
                        </a:lnTo>
                        <a:lnTo>
                          <a:pt x="27" y="117"/>
                        </a:lnTo>
                        <a:lnTo>
                          <a:pt x="27" y="123"/>
                        </a:lnTo>
                        <a:lnTo>
                          <a:pt x="31" y="134"/>
                        </a:lnTo>
                        <a:lnTo>
                          <a:pt x="34" y="141"/>
                        </a:lnTo>
                        <a:lnTo>
                          <a:pt x="34" y="147"/>
                        </a:lnTo>
                        <a:lnTo>
                          <a:pt x="37" y="158"/>
                        </a:lnTo>
                        <a:lnTo>
                          <a:pt x="37" y="164"/>
                        </a:lnTo>
                        <a:lnTo>
                          <a:pt x="41" y="171"/>
                        </a:lnTo>
                        <a:lnTo>
                          <a:pt x="41" y="178"/>
                        </a:lnTo>
                        <a:lnTo>
                          <a:pt x="44" y="185"/>
                        </a:lnTo>
                        <a:lnTo>
                          <a:pt x="44" y="195"/>
                        </a:lnTo>
                        <a:lnTo>
                          <a:pt x="48" y="202"/>
                        </a:lnTo>
                        <a:lnTo>
                          <a:pt x="51" y="209"/>
                        </a:lnTo>
                        <a:lnTo>
                          <a:pt x="51" y="216"/>
                        </a:lnTo>
                        <a:lnTo>
                          <a:pt x="54" y="222"/>
                        </a:lnTo>
                        <a:lnTo>
                          <a:pt x="54" y="229"/>
                        </a:lnTo>
                        <a:lnTo>
                          <a:pt x="58" y="236"/>
                        </a:lnTo>
                        <a:lnTo>
                          <a:pt x="58" y="243"/>
                        </a:lnTo>
                        <a:lnTo>
                          <a:pt x="61" y="250"/>
                        </a:lnTo>
                        <a:lnTo>
                          <a:pt x="65" y="257"/>
                        </a:lnTo>
                        <a:lnTo>
                          <a:pt x="65" y="263"/>
                        </a:lnTo>
                        <a:lnTo>
                          <a:pt x="68" y="270"/>
                        </a:lnTo>
                        <a:lnTo>
                          <a:pt x="68" y="277"/>
                        </a:lnTo>
                        <a:lnTo>
                          <a:pt x="71" y="281"/>
                        </a:lnTo>
                        <a:lnTo>
                          <a:pt x="71" y="287"/>
                        </a:lnTo>
                        <a:lnTo>
                          <a:pt x="75" y="294"/>
                        </a:lnTo>
                        <a:lnTo>
                          <a:pt x="75" y="301"/>
                        </a:lnTo>
                        <a:lnTo>
                          <a:pt x="78" y="304"/>
                        </a:lnTo>
                        <a:lnTo>
                          <a:pt x="82" y="311"/>
                        </a:lnTo>
                        <a:lnTo>
                          <a:pt x="82" y="315"/>
                        </a:lnTo>
                        <a:lnTo>
                          <a:pt x="85" y="322"/>
                        </a:lnTo>
                        <a:lnTo>
                          <a:pt x="85" y="325"/>
                        </a:lnTo>
                        <a:lnTo>
                          <a:pt x="89" y="328"/>
                        </a:lnTo>
                        <a:lnTo>
                          <a:pt x="89" y="335"/>
                        </a:lnTo>
                        <a:lnTo>
                          <a:pt x="92" y="339"/>
                        </a:lnTo>
                        <a:lnTo>
                          <a:pt x="95" y="342"/>
                        </a:lnTo>
                        <a:lnTo>
                          <a:pt x="95" y="345"/>
                        </a:lnTo>
                        <a:lnTo>
                          <a:pt x="99" y="349"/>
                        </a:lnTo>
                        <a:lnTo>
                          <a:pt x="99" y="352"/>
                        </a:lnTo>
                        <a:lnTo>
                          <a:pt x="106" y="359"/>
                        </a:lnTo>
                        <a:lnTo>
                          <a:pt x="102" y="359"/>
                        </a:lnTo>
                        <a:lnTo>
                          <a:pt x="106" y="359"/>
                        </a:lnTo>
                        <a:lnTo>
                          <a:pt x="112" y="366"/>
                        </a:lnTo>
                        <a:lnTo>
                          <a:pt x="109" y="366"/>
                        </a:lnTo>
                        <a:lnTo>
                          <a:pt x="112" y="366"/>
                        </a:lnTo>
                        <a:lnTo>
                          <a:pt x="116" y="369"/>
                        </a:lnTo>
                        <a:lnTo>
                          <a:pt x="119" y="369"/>
                        </a:lnTo>
                        <a:lnTo>
                          <a:pt x="123" y="369"/>
                        </a:lnTo>
                        <a:lnTo>
                          <a:pt x="126" y="366"/>
                        </a:lnTo>
                        <a:lnTo>
                          <a:pt x="130" y="366"/>
                        </a:lnTo>
                        <a:lnTo>
                          <a:pt x="136" y="359"/>
                        </a:lnTo>
                        <a:lnTo>
                          <a:pt x="133" y="359"/>
                        </a:lnTo>
                        <a:lnTo>
                          <a:pt x="136" y="359"/>
                        </a:lnTo>
                        <a:lnTo>
                          <a:pt x="140" y="356"/>
                        </a:lnTo>
                        <a:lnTo>
                          <a:pt x="140" y="352"/>
                        </a:lnTo>
                        <a:lnTo>
                          <a:pt x="143" y="349"/>
                        </a:lnTo>
                        <a:lnTo>
                          <a:pt x="143" y="345"/>
                        </a:lnTo>
                        <a:lnTo>
                          <a:pt x="147" y="342"/>
                        </a:lnTo>
                        <a:lnTo>
                          <a:pt x="147" y="339"/>
                        </a:lnTo>
                        <a:lnTo>
                          <a:pt x="150" y="335"/>
                        </a:lnTo>
                        <a:lnTo>
                          <a:pt x="150" y="328"/>
                        </a:lnTo>
                        <a:lnTo>
                          <a:pt x="153" y="325"/>
                        </a:lnTo>
                        <a:lnTo>
                          <a:pt x="157" y="322"/>
                        </a:lnTo>
                        <a:lnTo>
                          <a:pt x="157" y="315"/>
                        </a:lnTo>
                        <a:lnTo>
                          <a:pt x="160" y="311"/>
                        </a:lnTo>
                        <a:lnTo>
                          <a:pt x="160" y="304"/>
                        </a:lnTo>
                        <a:lnTo>
                          <a:pt x="164" y="301"/>
                        </a:lnTo>
                        <a:lnTo>
                          <a:pt x="164" y="294"/>
                        </a:lnTo>
                        <a:lnTo>
                          <a:pt x="167" y="287"/>
                        </a:lnTo>
                        <a:lnTo>
                          <a:pt x="170" y="281"/>
                        </a:lnTo>
                        <a:lnTo>
                          <a:pt x="170" y="277"/>
                        </a:lnTo>
                        <a:lnTo>
                          <a:pt x="174" y="270"/>
                        </a:lnTo>
                        <a:lnTo>
                          <a:pt x="174" y="263"/>
                        </a:lnTo>
                        <a:lnTo>
                          <a:pt x="177" y="257"/>
                        </a:lnTo>
                        <a:lnTo>
                          <a:pt x="177" y="250"/>
                        </a:lnTo>
                        <a:lnTo>
                          <a:pt x="181" y="243"/>
                        </a:lnTo>
                        <a:lnTo>
                          <a:pt x="181" y="236"/>
                        </a:lnTo>
                        <a:lnTo>
                          <a:pt x="184" y="229"/>
                        </a:lnTo>
                        <a:lnTo>
                          <a:pt x="188" y="222"/>
                        </a:lnTo>
                        <a:lnTo>
                          <a:pt x="188" y="216"/>
                        </a:lnTo>
                        <a:lnTo>
                          <a:pt x="191" y="209"/>
                        </a:lnTo>
                        <a:lnTo>
                          <a:pt x="191" y="202"/>
                        </a:lnTo>
                        <a:lnTo>
                          <a:pt x="194" y="195"/>
                        </a:lnTo>
                        <a:lnTo>
                          <a:pt x="194" y="185"/>
                        </a:lnTo>
                        <a:lnTo>
                          <a:pt x="198" y="178"/>
                        </a:lnTo>
                        <a:lnTo>
                          <a:pt x="201" y="171"/>
                        </a:lnTo>
                        <a:lnTo>
                          <a:pt x="201" y="164"/>
                        </a:lnTo>
                        <a:lnTo>
                          <a:pt x="205" y="158"/>
                        </a:lnTo>
                        <a:lnTo>
                          <a:pt x="205" y="147"/>
                        </a:lnTo>
                        <a:lnTo>
                          <a:pt x="208" y="141"/>
                        </a:lnTo>
                        <a:lnTo>
                          <a:pt x="208" y="134"/>
                        </a:lnTo>
                        <a:lnTo>
                          <a:pt x="211" y="123"/>
                        </a:lnTo>
                        <a:lnTo>
                          <a:pt x="211" y="117"/>
                        </a:lnTo>
                        <a:lnTo>
                          <a:pt x="215" y="110"/>
                        </a:lnTo>
                        <a:lnTo>
                          <a:pt x="218" y="100"/>
                        </a:lnTo>
                        <a:lnTo>
                          <a:pt x="218" y="93"/>
                        </a:lnTo>
                        <a:lnTo>
                          <a:pt x="222" y="82"/>
                        </a:lnTo>
                        <a:lnTo>
                          <a:pt x="222" y="76"/>
                        </a:lnTo>
                        <a:lnTo>
                          <a:pt x="225" y="69"/>
                        </a:lnTo>
                        <a:lnTo>
                          <a:pt x="225" y="59"/>
                        </a:lnTo>
                        <a:lnTo>
                          <a:pt x="228" y="52"/>
                        </a:lnTo>
                        <a:lnTo>
                          <a:pt x="232" y="41"/>
                        </a:lnTo>
                        <a:lnTo>
                          <a:pt x="232" y="35"/>
                        </a:lnTo>
                        <a:lnTo>
                          <a:pt x="235" y="24"/>
                        </a:lnTo>
                        <a:lnTo>
                          <a:pt x="235" y="18"/>
                        </a:lnTo>
                        <a:lnTo>
                          <a:pt x="239" y="7"/>
                        </a:lnTo>
                        <a:lnTo>
                          <a:pt x="239" y="0"/>
                        </a:lnTo>
                        <a:lnTo>
                          <a:pt x="242" y="4"/>
                        </a:lnTo>
                        <a:lnTo>
                          <a:pt x="246" y="7"/>
                        </a:lnTo>
                        <a:lnTo>
                          <a:pt x="249" y="11"/>
                        </a:lnTo>
                        <a:lnTo>
                          <a:pt x="256" y="18"/>
                        </a:lnTo>
                        <a:lnTo>
                          <a:pt x="256" y="21"/>
                        </a:lnTo>
                        <a:lnTo>
                          <a:pt x="259" y="24"/>
                        </a:lnTo>
                        <a:lnTo>
                          <a:pt x="263" y="2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0"/>
                  <p:cNvSpPr>
                    <a:spLocks/>
                  </p:cNvSpPr>
                  <p:nvPr/>
                </p:nvSpPr>
                <p:spPr bwMode="auto">
                  <a:xfrm>
                    <a:off x="1778001" y="1917700"/>
                    <a:ext cx="681038" cy="325438"/>
                  </a:xfrm>
                  <a:custGeom>
                    <a:avLst/>
                    <a:gdLst>
                      <a:gd name="T0" fmla="*/ 10 w 429"/>
                      <a:gd name="T1" fmla="*/ 10 h 205"/>
                      <a:gd name="T2" fmla="*/ 17 w 429"/>
                      <a:gd name="T3" fmla="*/ 20 h 205"/>
                      <a:gd name="T4" fmla="*/ 27 w 429"/>
                      <a:gd name="T5" fmla="*/ 31 h 205"/>
                      <a:gd name="T6" fmla="*/ 41 w 429"/>
                      <a:gd name="T7" fmla="*/ 44 h 205"/>
                      <a:gd name="T8" fmla="*/ 44 w 429"/>
                      <a:gd name="T9" fmla="*/ 48 h 205"/>
                      <a:gd name="T10" fmla="*/ 54 w 429"/>
                      <a:gd name="T11" fmla="*/ 61 h 205"/>
                      <a:gd name="T12" fmla="*/ 64 w 429"/>
                      <a:gd name="T13" fmla="*/ 72 h 205"/>
                      <a:gd name="T14" fmla="*/ 75 w 429"/>
                      <a:gd name="T15" fmla="*/ 78 h 205"/>
                      <a:gd name="T16" fmla="*/ 85 w 429"/>
                      <a:gd name="T17" fmla="*/ 89 h 205"/>
                      <a:gd name="T18" fmla="*/ 95 w 429"/>
                      <a:gd name="T19" fmla="*/ 99 h 205"/>
                      <a:gd name="T20" fmla="*/ 105 w 429"/>
                      <a:gd name="T21" fmla="*/ 106 h 205"/>
                      <a:gd name="T22" fmla="*/ 116 w 429"/>
                      <a:gd name="T23" fmla="*/ 116 h 205"/>
                      <a:gd name="T24" fmla="*/ 126 w 429"/>
                      <a:gd name="T25" fmla="*/ 123 h 205"/>
                      <a:gd name="T26" fmla="*/ 136 w 429"/>
                      <a:gd name="T27" fmla="*/ 130 h 205"/>
                      <a:gd name="T28" fmla="*/ 146 w 429"/>
                      <a:gd name="T29" fmla="*/ 140 h 205"/>
                      <a:gd name="T30" fmla="*/ 157 w 429"/>
                      <a:gd name="T31" fmla="*/ 147 h 205"/>
                      <a:gd name="T32" fmla="*/ 167 w 429"/>
                      <a:gd name="T33" fmla="*/ 150 h 205"/>
                      <a:gd name="T34" fmla="*/ 177 w 429"/>
                      <a:gd name="T35" fmla="*/ 157 h 205"/>
                      <a:gd name="T36" fmla="*/ 187 w 429"/>
                      <a:gd name="T37" fmla="*/ 164 h 205"/>
                      <a:gd name="T38" fmla="*/ 197 w 429"/>
                      <a:gd name="T39" fmla="*/ 171 h 205"/>
                      <a:gd name="T40" fmla="*/ 208 w 429"/>
                      <a:gd name="T41" fmla="*/ 174 h 205"/>
                      <a:gd name="T42" fmla="*/ 218 w 429"/>
                      <a:gd name="T43" fmla="*/ 177 h 205"/>
                      <a:gd name="T44" fmla="*/ 228 w 429"/>
                      <a:gd name="T45" fmla="*/ 184 h 205"/>
                      <a:gd name="T46" fmla="*/ 238 w 429"/>
                      <a:gd name="T47" fmla="*/ 188 h 205"/>
                      <a:gd name="T48" fmla="*/ 249 w 429"/>
                      <a:gd name="T49" fmla="*/ 191 h 205"/>
                      <a:gd name="T50" fmla="*/ 259 w 429"/>
                      <a:gd name="T51" fmla="*/ 194 h 205"/>
                      <a:gd name="T52" fmla="*/ 269 w 429"/>
                      <a:gd name="T53" fmla="*/ 198 h 205"/>
                      <a:gd name="T54" fmla="*/ 279 w 429"/>
                      <a:gd name="T55" fmla="*/ 198 h 205"/>
                      <a:gd name="T56" fmla="*/ 290 w 429"/>
                      <a:gd name="T57" fmla="*/ 201 h 205"/>
                      <a:gd name="T58" fmla="*/ 300 w 429"/>
                      <a:gd name="T59" fmla="*/ 201 h 205"/>
                      <a:gd name="T60" fmla="*/ 310 w 429"/>
                      <a:gd name="T61" fmla="*/ 205 h 205"/>
                      <a:gd name="T62" fmla="*/ 320 w 429"/>
                      <a:gd name="T63" fmla="*/ 205 h 205"/>
                      <a:gd name="T64" fmla="*/ 331 w 429"/>
                      <a:gd name="T65" fmla="*/ 205 h 205"/>
                      <a:gd name="T66" fmla="*/ 341 w 429"/>
                      <a:gd name="T67" fmla="*/ 205 h 205"/>
                      <a:gd name="T68" fmla="*/ 351 w 429"/>
                      <a:gd name="T69" fmla="*/ 205 h 205"/>
                      <a:gd name="T70" fmla="*/ 361 w 429"/>
                      <a:gd name="T71" fmla="*/ 205 h 205"/>
                      <a:gd name="T72" fmla="*/ 371 w 429"/>
                      <a:gd name="T73" fmla="*/ 201 h 205"/>
                      <a:gd name="T74" fmla="*/ 382 w 429"/>
                      <a:gd name="T75" fmla="*/ 201 h 205"/>
                      <a:gd name="T76" fmla="*/ 392 w 429"/>
                      <a:gd name="T77" fmla="*/ 198 h 205"/>
                      <a:gd name="T78" fmla="*/ 402 w 429"/>
                      <a:gd name="T79" fmla="*/ 198 h 205"/>
                      <a:gd name="T80" fmla="*/ 412 w 429"/>
                      <a:gd name="T81" fmla="*/ 194 h 205"/>
                      <a:gd name="T82" fmla="*/ 423 w 429"/>
                      <a:gd name="T83"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05">
                        <a:moveTo>
                          <a:pt x="0" y="0"/>
                        </a:moveTo>
                        <a:lnTo>
                          <a:pt x="3" y="3"/>
                        </a:lnTo>
                        <a:lnTo>
                          <a:pt x="10" y="10"/>
                        </a:lnTo>
                        <a:lnTo>
                          <a:pt x="10" y="13"/>
                        </a:lnTo>
                        <a:lnTo>
                          <a:pt x="13" y="17"/>
                        </a:lnTo>
                        <a:lnTo>
                          <a:pt x="17" y="20"/>
                        </a:lnTo>
                        <a:lnTo>
                          <a:pt x="20" y="24"/>
                        </a:lnTo>
                        <a:lnTo>
                          <a:pt x="23" y="27"/>
                        </a:lnTo>
                        <a:lnTo>
                          <a:pt x="27" y="31"/>
                        </a:lnTo>
                        <a:lnTo>
                          <a:pt x="30" y="34"/>
                        </a:lnTo>
                        <a:lnTo>
                          <a:pt x="34" y="37"/>
                        </a:lnTo>
                        <a:lnTo>
                          <a:pt x="41" y="44"/>
                        </a:lnTo>
                        <a:lnTo>
                          <a:pt x="37" y="44"/>
                        </a:lnTo>
                        <a:lnTo>
                          <a:pt x="41" y="44"/>
                        </a:lnTo>
                        <a:lnTo>
                          <a:pt x="44" y="48"/>
                        </a:lnTo>
                        <a:lnTo>
                          <a:pt x="51" y="54"/>
                        </a:lnTo>
                        <a:lnTo>
                          <a:pt x="51" y="58"/>
                        </a:lnTo>
                        <a:lnTo>
                          <a:pt x="54" y="61"/>
                        </a:lnTo>
                        <a:lnTo>
                          <a:pt x="58" y="61"/>
                        </a:lnTo>
                        <a:lnTo>
                          <a:pt x="64" y="68"/>
                        </a:lnTo>
                        <a:lnTo>
                          <a:pt x="64" y="72"/>
                        </a:lnTo>
                        <a:lnTo>
                          <a:pt x="68" y="75"/>
                        </a:lnTo>
                        <a:lnTo>
                          <a:pt x="71" y="75"/>
                        </a:lnTo>
                        <a:lnTo>
                          <a:pt x="75" y="78"/>
                        </a:lnTo>
                        <a:lnTo>
                          <a:pt x="78" y="82"/>
                        </a:lnTo>
                        <a:lnTo>
                          <a:pt x="81" y="85"/>
                        </a:lnTo>
                        <a:lnTo>
                          <a:pt x="85" y="89"/>
                        </a:lnTo>
                        <a:lnTo>
                          <a:pt x="88" y="92"/>
                        </a:lnTo>
                        <a:lnTo>
                          <a:pt x="92" y="95"/>
                        </a:lnTo>
                        <a:lnTo>
                          <a:pt x="95" y="99"/>
                        </a:lnTo>
                        <a:lnTo>
                          <a:pt x="99" y="102"/>
                        </a:lnTo>
                        <a:lnTo>
                          <a:pt x="102" y="102"/>
                        </a:lnTo>
                        <a:lnTo>
                          <a:pt x="105" y="106"/>
                        </a:lnTo>
                        <a:lnTo>
                          <a:pt x="109" y="109"/>
                        </a:lnTo>
                        <a:lnTo>
                          <a:pt x="112" y="113"/>
                        </a:lnTo>
                        <a:lnTo>
                          <a:pt x="116" y="116"/>
                        </a:lnTo>
                        <a:lnTo>
                          <a:pt x="119" y="116"/>
                        </a:lnTo>
                        <a:lnTo>
                          <a:pt x="122" y="119"/>
                        </a:lnTo>
                        <a:lnTo>
                          <a:pt x="126" y="123"/>
                        </a:lnTo>
                        <a:lnTo>
                          <a:pt x="129" y="126"/>
                        </a:lnTo>
                        <a:lnTo>
                          <a:pt x="133" y="130"/>
                        </a:lnTo>
                        <a:lnTo>
                          <a:pt x="136" y="130"/>
                        </a:lnTo>
                        <a:lnTo>
                          <a:pt x="139" y="133"/>
                        </a:lnTo>
                        <a:lnTo>
                          <a:pt x="143" y="136"/>
                        </a:lnTo>
                        <a:lnTo>
                          <a:pt x="146" y="140"/>
                        </a:lnTo>
                        <a:lnTo>
                          <a:pt x="150" y="140"/>
                        </a:lnTo>
                        <a:lnTo>
                          <a:pt x="153" y="143"/>
                        </a:lnTo>
                        <a:lnTo>
                          <a:pt x="157" y="147"/>
                        </a:lnTo>
                        <a:lnTo>
                          <a:pt x="160" y="147"/>
                        </a:lnTo>
                        <a:lnTo>
                          <a:pt x="163" y="150"/>
                        </a:lnTo>
                        <a:lnTo>
                          <a:pt x="167" y="150"/>
                        </a:lnTo>
                        <a:lnTo>
                          <a:pt x="170" y="153"/>
                        </a:lnTo>
                        <a:lnTo>
                          <a:pt x="174" y="157"/>
                        </a:lnTo>
                        <a:lnTo>
                          <a:pt x="177" y="157"/>
                        </a:lnTo>
                        <a:lnTo>
                          <a:pt x="180" y="160"/>
                        </a:lnTo>
                        <a:lnTo>
                          <a:pt x="184" y="160"/>
                        </a:lnTo>
                        <a:lnTo>
                          <a:pt x="187" y="164"/>
                        </a:lnTo>
                        <a:lnTo>
                          <a:pt x="191" y="167"/>
                        </a:lnTo>
                        <a:lnTo>
                          <a:pt x="194" y="167"/>
                        </a:lnTo>
                        <a:lnTo>
                          <a:pt x="197" y="171"/>
                        </a:lnTo>
                        <a:lnTo>
                          <a:pt x="201" y="171"/>
                        </a:lnTo>
                        <a:lnTo>
                          <a:pt x="204" y="174"/>
                        </a:lnTo>
                        <a:lnTo>
                          <a:pt x="208" y="174"/>
                        </a:lnTo>
                        <a:lnTo>
                          <a:pt x="211" y="174"/>
                        </a:lnTo>
                        <a:lnTo>
                          <a:pt x="215" y="177"/>
                        </a:lnTo>
                        <a:lnTo>
                          <a:pt x="218" y="177"/>
                        </a:lnTo>
                        <a:lnTo>
                          <a:pt x="221" y="181"/>
                        </a:lnTo>
                        <a:lnTo>
                          <a:pt x="225" y="181"/>
                        </a:lnTo>
                        <a:lnTo>
                          <a:pt x="228" y="184"/>
                        </a:lnTo>
                        <a:lnTo>
                          <a:pt x="232" y="184"/>
                        </a:lnTo>
                        <a:lnTo>
                          <a:pt x="235" y="188"/>
                        </a:lnTo>
                        <a:lnTo>
                          <a:pt x="238" y="188"/>
                        </a:lnTo>
                        <a:lnTo>
                          <a:pt x="242" y="188"/>
                        </a:lnTo>
                        <a:lnTo>
                          <a:pt x="245" y="191"/>
                        </a:lnTo>
                        <a:lnTo>
                          <a:pt x="249" y="191"/>
                        </a:lnTo>
                        <a:lnTo>
                          <a:pt x="252" y="191"/>
                        </a:lnTo>
                        <a:lnTo>
                          <a:pt x="255" y="191"/>
                        </a:lnTo>
                        <a:lnTo>
                          <a:pt x="259" y="194"/>
                        </a:lnTo>
                        <a:lnTo>
                          <a:pt x="262" y="194"/>
                        </a:lnTo>
                        <a:lnTo>
                          <a:pt x="266" y="194"/>
                        </a:lnTo>
                        <a:lnTo>
                          <a:pt x="269" y="198"/>
                        </a:lnTo>
                        <a:lnTo>
                          <a:pt x="273" y="198"/>
                        </a:lnTo>
                        <a:lnTo>
                          <a:pt x="276" y="198"/>
                        </a:lnTo>
                        <a:lnTo>
                          <a:pt x="279" y="198"/>
                        </a:lnTo>
                        <a:lnTo>
                          <a:pt x="283" y="201"/>
                        </a:lnTo>
                        <a:lnTo>
                          <a:pt x="286" y="201"/>
                        </a:lnTo>
                        <a:lnTo>
                          <a:pt x="290" y="201"/>
                        </a:lnTo>
                        <a:lnTo>
                          <a:pt x="293" y="201"/>
                        </a:lnTo>
                        <a:lnTo>
                          <a:pt x="296" y="201"/>
                        </a:lnTo>
                        <a:lnTo>
                          <a:pt x="300" y="201"/>
                        </a:lnTo>
                        <a:lnTo>
                          <a:pt x="303" y="205"/>
                        </a:lnTo>
                        <a:lnTo>
                          <a:pt x="307" y="205"/>
                        </a:lnTo>
                        <a:lnTo>
                          <a:pt x="310" y="205"/>
                        </a:lnTo>
                        <a:lnTo>
                          <a:pt x="313" y="205"/>
                        </a:lnTo>
                        <a:lnTo>
                          <a:pt x="317" y="205"/>
                        </a:lnTo>
                        <a:lnTo>
                          <a:pt x="320" y="205"/>
                        </a:lnTo>
                        <a:lnTo>
                          <a:pt x="324" y="205"/>
                        </a:lnTo>
                        <a:lnTo>
                          <a:pt x="327" y="205"/>
                        </a:lnTo>
                        <a:lnTo>
                          <a:pt x="331" y="205"/>
                        </a:lnTo>
                        <a:lnTo>
                          <a:pt x="334" y="205"/>
                        </a:lnTo>
                        <a:lnTo>
                          <a:pt x="337" y="205"/>
                        </a:lnTo>
                        <a:lnTo>
                          <a:pt x="341" y="205"/>
                        </a:lnTo>
                        <a:lnTo>
                          <a:pt x="344" y="205"/>
                        </a:lnTo>
                        <a:lnTo>
                          <a:pt x="348" y="205"/>
                        </a:lnTo>
                        <a:lnTo>
                          <a:pt x="351" y="205"/>
                        </a:lnTo>
                        <a:lnTo>
                          <a:pt x="354" y="205"/>
                        </a:lnTo>
                        <a:lnTo>
                          <a:pt x="358" y="205"/>
                        </a:lnTo>
                        <a:lnTo>
                          <a:pt x="361" y="205"/>
                        </a:lnTo>
                        <a:lnTo>
                          <a:pt x="365" y="205"/>
                        </a:lnTo>
                        <a:lnTo>
                          <a:pt x="368" y="205"/>
                        </a:lnTo>
                        <a:lnTo>
                          <a:pt x="371" y="201"/>
                        </a:lnTo>
                        <a:lnTo>
                          <a:pt x="375" y="201"/>
                        </a:lnTo>
                        <a:lnTo>
                          <a:pt x="378" y="201"/>
                        </a:lnTo>
                        <a:lnTo>
                          <a:pt x="382" y="201"/>
                        </a:lnTo>
                        <a:lnTo>
                          <a:pt x="385" y="201"/>
                        </a:lnTo>
                        <a:lnTo>
                          <a:pt x="389" y="201"/>
                        </a:lnTo>
                        <a:lnTo>
                          <a:pt x="392" y="198"/>
                        </a:lnTo>
                        <a:lnTo>
                          <a:pt x="395" y="198"/>
                        </a:lnTo>
                        <a:lnTo>
                          <a:pt x="399" y="198"/>
                        </a:lnTo>
                        <a:lnTo>
                          <a:pt x="402" y="198"/>
                        </a:lnTo>
                        <a:lnTo>
                          <a:pt x="406" y="198"/>
                        </a:lnTo>
                        <a:lnTo>
                          <a:pt x="409" y="194"/>
                        </a:lnTo>
                        <a:lnTo>
                          <a:pt x="412" y="194"/>
                        </a:lnTo>
                        <a:lnTo>
                          <a:pt x="416" y="194"/>
                        </a:lnTo>
                        <a:lnTo>
                          <a:pt x="419" y="191"/>
                        </a:lnTo>
                        <a:lnTo>
                          <a:pt x="423" y="191"/>
                        </a:lnTo>
                        <a:lnTo>
                          <a:pt x="426" y="191"/>
                        </a:lnTo>
                        <a:lnTo>
                          <a:pt x="429" y="18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1"/>
                  <p:cNvSpPr>
                    <a:spLocks/>
                  </p:cNvSpPr>
                  <p:nvPr/>
                </p:nvSpPr>
                <p:spPr bwMode="auto">
                  <a:xfrm>
                    <a:off x="2459038" y="1873250"/>
                    <a:ext cx="574675" cy="531813"/>
                  </a:xfrm>
                  <a:custGeom>
                    <a:avLst/>
                    <a:gdLst>
                      <a:gd name="T0" fmla="*/ 7 w 362"/>
                      <a:gd name="T1" fmla="*/ 216 h 335"/>
                      <a:gd name="T2" fmla="*/ 18 w 362"/>
                      <a:gd name="T3" fmla="*/ 209 h 335"/>
                      <a:gd name="T4" fmla="*/ 28 w 362"/>
                      <a:gd name="T5" fmla="*/ 205 h 335"/>
                      <a:gd name="T6" fmla="*/ 38 w 362"/>
                      <a:gd name="T7" fmla="*/ 202 h 335"/>
                      <a:gd name="T8" fmla="*/ 48 w 362"/>
                      <a:gd name="T9" fmla="*/ 195 h 335"/>
                      <a:gd name="T10" fmla="*/ 59 w 362"/>
                      <a:gd name="T11" fmla="*/ 192 h 335"/>
                      <a:gd name="T12" fmla="*/ 69 w 362"/>
                      <a:gd name="T13" fmla="*/ 185 h 335"/>
                      <a:gd name="T14" fmla="*/ 79 w 362"/>
                      <a:gd name="T15" fmla="*/ 178 h 335"/>
                      <a:gd name="T16" fmla="*/ 89 w 362"/>
                      <a:gd name="T17" fmla="*/ 171 h 335"/>
                      <a:gd name="T18" fmla="*/ 99 w 362"/>
                      <a:gd name="T19" fmla="*/ 164 h 335"/>
                      <a:gd name="T20" fmla="*/ 110 w 362"/>
                      <a:gd name="T21" fmla="*/ 158 h 335"/>
                      <a:gd name="T22" fmla="*/ 120 w 362"/>
                      <a:gd name="T23" fmla="*/ 151 h 335"/>
                      <a:gd name="T24" fmla="*/ 130 w 362"/>
                      <a:gd name="T25" fmla="*/ 144 h 335"/>
                      <a:gd name="T26" fmla="*/ 140 w 362"/>
                      <a:gd name="T27" fmla="*/ 134 h 335"/>
                      <a:gd name="T28" fmla="*/ 151 w 362"/>
                      <a:gd name="T29" fmla="*/ 123 h 335"/>
                      <a:gd name="T30" fmla="*/ 161 w 362"/>
                      <a:gd name="T31" fmla="*/ 117 h 335"/>
                      <a:gd name="T32" fmla="*/ 171 w 362"/>
                      <a:gd name="T33" fmla="*/ 106 h 335"/>
                      <a:gd name="T34" fmla="*/ 181 w 362"/>
                      <a:gd name="T35" fmla="*/ 96 h 335"/>
                      <a:gd name="T36" fmla="*/ 192 w 362"/>
                      <a:gd name="T37" fmla="*/ 86 h 335"/>
                      <a:gd name="T38" fmla="*/ 202 w 362"/>
                      <a:gd name="T39" fmla="*/ 76 h 335"/>
                      <a:gd name="T40" fmla="*/ 212 w 362"/>
                      <a:gd name="T41" fmla="*/ 65 h 335"/>
                      <a:gd name="T42" fmla="*/ 219 w 362"/>
                      <a:gd name="T43" fmla="*/ 55 h 335"/>
                      <a:gd name="T44" fmla="*/ 229 w 362"/>
                      <a:gd name="T45" fmla="*/ 45 h 335"/>
                      <a:gd name="T46" fmla="*/ 239 w 362"/>
                      <a:gd name="T47" fmla="*/ 35 h 335"/>
                      <a:gd name="T48" fmla="*/ 250 w 362"/>
                      <a:gd name="T49" fmla="*/ 21 h 335"/>
                      <a:gd name="T50" fmla="*/ 263 w 362"/>
                      <a:gd name="T51" fmla="*/ 7 h 335"/>
                      <a:gd name="T52" fmla="*/ 270 w 362"/>
                      <a:gd name="T53" fmla="*/ 0 h 335"/>
                      <a:gd name="T54" fmla="*/ 277 w 362"/>
                      <a:gd name="T55" fmla="*/ 24 h 335"/>
                      <a:gd name="T56" fmla="*/ 280 w 362"/>
                      <a:gd name="T57" fmla="*/ 52 h 335"/>
                      <a:gd name="T58" fmla="*/ 287 w 362"/>
                      <a:gd name="T59" fmla="*/ 76 h 335"/>
                      <a:gd name="T60" fmla="*/ 294 w 362"/>
                      <a:gd name="T61" fmla="*/ 100 h 335"/>
                      <a:gd name="T62" fmla="*/ 301 w 362"/>
                      <a:gd name="T63" fmla="*/ 123 h 335"/>
                      <a:gd name="T64" fmla="*/ 304 w 362"/>
                      <a:gd name="T65" fmla="*/ 147 h 335"/>
                      <a:gd name="T66" fmla="*/ 311 w 362"/>
                      <a:gd name="T67" fmla="*/ 171 h 335"/>
                      <a:gd name="T68" fmla="*/ 318 w 362"/>
                      <a:gd name="T69" fmla="*/ 195 h 335"/>
                      <a:gd name="T70" fmla="*/ 321 w 362"/>
                      <a:gd name="T71" fmla="*/ 216 h 335"/>
                      <a:gd name="T72" fmla="*/ 328 w 362"/>
                      <a:gd name="T73" fmla="*/ 236 h 335"/>
                      <a:gd name="T74" fmla="*/ 335 w 362"/>
                      <a:gd name="T75" fmla="*/ 257 h 335"/>
                      <a:gd name="T76" fmla="*/ 338 w 362"/>
                      <a:gd name="T77" fmla="*/ 277 h 335"/>
                      <a:gd name="T78" fmla="*/ 345 w 362"/>
                      <a:gd name="T79" fmla="*/ 294 h 335"/>
                      <a:gd name="T80" fmla="*/ 352 w 362"/>
                      <a:gd name="T81" fmla="*/ 311 h 335"/>
                      <a:gd name="T82" fmla="*/ 355 w 362"/>
                      <a:gd name="T83" fmla="*/ 3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35">
                        <a:moveTo>
                          <a:pt x="0" y="216"/>
                        </a:moveTo>
                        <a:lnTo>
                          <a:pt x="4" y="216"/>
                        </a:lnTo>
                        <a:lnTo>
                          <a:pt x="7" y="216"/>
                        </a:lnTo>
                        <a:lnTo>
                          <a:pt x="11" y="212"/>
                        </a:lnTo>
                        <a:lnTo>
                          <a:pt x="14" y="212"/>
                        </a:lnTo>
                        <a:lnTo>
                          <a:pt x="18" y="209"/>
                        </a:lnTo>
                        <a:lnTo>
                          <a:pt x="21" y="209"/>
                        </a:lnTo>
                        <a:lnTo>
                          <a:pt x="24" y="209"/>
                        </a:lnTo>
                        <a:lnTo>
                          <a:pt x="28" y="205"/>
                        </a:lnTo>
                        <a:lnTo>
                          <a:pt x="31" y="205"/>
                        </a:lnTo>
                        <a:lnTo>
                          <a:pt x="35" y="202"/>
                        </a:lnTo>
                        <a:lnTo>
                          <a:pt x="38" y="202"/>
                        </a:lnTo>
                        <a:lnTo>
                          <a:pt x="41" y="199"/>
                        </a:lnTo>
                        <a:lnTo>
                          <a:pt x="45" y="199"/>
                        </a:lnTo>
                        <a:lnTo>
                          <a:pt x="48" y="195"/>
                        </a:lnTo>
                        <a:lnTo>
                          <a:pt x="52" y="195"/>
                        </a:lnTo>
                        <a:lnTo>
                          <a:pt x="55" y="192"/>
                        </a:lnTo>
                        <a:lnTo>
                          <a:pt x="59" y="192"/>
                        </a:lnTo>
                        <a:lnTo>
                          <a:pt x="62" y="188"/>
                        </a:lnTo>
                        <a:lnTo>
                          <a:pt x="65" y="185"/>
                        </a:lnTo>
                        <a:lnTo>
                          <a:pt x="69" y="185"/>
                        </a:lnTo>
                        <a:lnTo>
                          <a:pt x="72" y="181"/>
                        </a:lnTo>
                        <a:lnTo>
                          <a:pt x="76" y="181"/>
                        </a:lnTo>
                        <a:lnTo>
                          <a:pt x="79" y="178"/>
                        </a:lnTo>
                        <a:lnTo>
                          <a:pt x="82" y="175"/>
                        </a:lnTo>
                        <a:lnTo>
                          <a:pt x="86" y="175"/>
                        </a:lnTo>
                        <a:lnTo>
                          <a:pt x="89" y="171"/>
                        </a:lnTo>
                        <a:lnTo>
                          <a:pt x="93" y="168"/>
                        </a:lnTo>
                        <a:lnTo>
                          <a:pt x="96" y="168"/>
                        </a:lnTo>
                        <a:lnTo>
                          <a:pt x="99" y="164"/>
                        </a:lnTo>
                        <a:lnTo>
                          <a:pt x="103" y="164"/>
                        </a:lnTo>
                        <a:lnTo>
                          <a:pt x="106" y="161"/>
                        </a:lnTo>
                        <a:lnTo>
                          <a:pt x="110" y="158"/>
                        </a:lnTo>
                        <a:lnTo>
                          <a:pt x="113" y="154"/>
                        </a:lnTo>
                        <a:lnTo>
                          <a:pt x="117" y="154"/>
                        </a:lnTo>
                        <a:lnTo>
                          <a:pt x="120" y="151"/>
                        </a:lnTo>
                        <a:lnTo>
                          <a:pt x="123" y="147"/>
                        </a:lnTo>
                        <a:lnTo>
                          <a:pt x="127" y="144"/>
                        </a:lnTo>
                        <a:lnTo>
                          <a:pt x="130" y="144"/>
                        </a:lnTo>
                        <a:lnTo>
                          <a:pt x="134" y="141"/>
                        </a:lnTo>
                        <a:lnTo>
                          <a:pt x="137" y="137"/>
                        </a:lnTo>
                        <a:lnTo>
                          <a:pt x="140" y="134"/>
                        </a:lnTo>
                        <a:lnTo>
                          <a:pt x="144" y="130"/>
                        </a:lnTo>
                        <a:lnTo>
                          <a:pt x="147" y="127"/>
                        </a:lnTo>
                        <a:lnTo>
                          <a:pt x="151" y="123"/>
                        </a:lnTo>
                        <a:lnTo>
                          <a:pt x="154" y="120"/>
                        </a:lnTo>
                        <a:lnTo>
                          <a:pt x="157" y="117"/>
                        </a:lnTo>
                        <a:lnTo>
                          <a:pt x="161" y="117"/>
                        </a:lnTo>
                        <a:lnTo>
                          <a:pt x="164" y="113"/>
                        </a:lnTo>
                        <a:lnTo>
                          <a:pt x="168" y="110"/>
                        </a:lnTo>
                        <a:lnTo>
                          <a:pt x="171" y="106"/>
                        </a:lnTo>
                        <a:lnTo>
                          <a:pt x="175" y="103"/>
                        </a:lnTo>
                        <a:lnTo>
                          <a:pt x="178" y="100"/>
                        </a:lnTo>
                        <a:lnTo>
                          <a:pt x="181" y="96"/>
                        </a:lnTo>
                        <a:lnTo>
                          <a:pt x="185" y="93"/>
                        </a:lnTo>
                        <a:lnTo>
                          <a:pt x="188" y="89"/>
                        </a:lnTo>
                        <a:lnTo>
                          <a:pt x="192" y="86"/>
                        </a:lnTo>
                        <a:lnTo>
                          <a:pt x="195" y="82"/>
                        </a:lnTo>
                        <a:lnTo>
                          <a:pt x="198" y="79"/>
                        </a:lnTo>
                        <a:lnTo>
                          <a:pt x="202" y="76"/>
                        </a:lnTo>
                        <a:lnTo>
                          <a:pt x="205" y="72"/>
                        </a:lnTo>
                        <a:lnTo>
                          <a:pt x="209" y="69"/>
                        </a:lnTo>
                        <a:lnTo>
                          <a:pt x="212" y="65"/>
                        </a:lnTo>
                        <a:lnTo>
                          <a:pt x="215" y="62"/>
                        </a:lnTo>
                        <a:lnTo>
                          <a:pt x="222" y="55"/>
                        </a:lnTo>
                        <a:lnTo>
                          <a:pt x="219" y="55"/>
                        </a:lnTo>
                        <a:lnTo>
                          <a:pt x="222" y="55"/>
                        </a:lnTo>
                        <a:lnTo>
                          <a:pt x="229" y="48"/>
                        </a:lnTo>
                        <a:lnTo>
                          <a:pt x="229" y="45"/>
                        </a:lnTo>
                        <a:lnTo>
                          <a:pt x="233" y="41"/>
                        </a:lnTo>
                        <a:lnTo>
                          <a:pt x="236" y="38"/>
                        </a:lnTo>
                        <a:lnTo>
                          <a:pt x="239" y="35"/>
                        </a:lnTo>
                        <a:lnTo>
                          <a:pt x="243" y="31"/>
                        </a:lnTo>
                        <a:lnTo>
                          <a:pt x="250" y="24"/>
                        </a:lnTo>
                        <a:lnTo>
                          <a:pt x="250" y="21"/>
                        </a:lnTo>
                        <a:lnTo>
                          <a:pt x="253" y="18"/>
                        </a:lnTo>
                        <a:lnTo>
                          <a:pt x="256" y="14"/>
                        </a:lnTo>
                        <a:lnTo>
                          <a:pt x="263" y="7"/>
                        </a:lnTo>
                        <a:lnTo>
                          <a:pt x="263" y="4"/>
                        </a:lnTo>
                        <a:lnTo>
                          <a:pt x="267" y="0"/>
                        </a:lnTo>
                        <a:lnTo>
                          <a:pt x="270" y="0"/>
                        </a:lnTo>
                        <a:lnTo>
                          <a:pt x="273" y="7"/>
                        </a:lnTo>
                        <a:lnTo>
                          <a:pt x="273" y="18"/>
                        </a:lnTo>
                        <a:lnTo>
                          <a:pt x="277" y="24"/>
                        </a:lnTo>
                        <a:lnTo>
                          <a:pt x="277" y="35"/>
                        </a:lnTo>
                        <a:lnTo>
                          <a:pt x="280" y="41"/>
                        </a:lnTo>
                        <a:lnTo>
                          <a:pt x="280" y="52"/>
                        </a:lnTo>
                        <a:lnTo>
                          <a:pt x="284" y="59"/>
                        </a:lnTo>
                        <a:lnTo>
                          <a:pt x="287" y="69"/>
                        </a:lnTo>
                        <a:lnTo>
                          <a:pt x="287" y="76"/>
                        </a:lnTo>
                        <a:lnTo>
                          <a:pt x="291" y="82"/>
                        </a:lnTo>
                        <a:lnTo>
                          <a:pt x="291" y="93"/>
                        </a:lnTo>
                        <a:lnTo>
                          <a:pt x="294" y="100"/>
                        </a:lnTo>
                        <a:lnTo>
                          <a:pt x="294" y="110"/>
                        </a:lnTo>
                        <a:lnTo>
                          <a:pt x="297" y="117"/>
                        </a:lnTo>
                        <a:lnTo>
                          <a:pt x="301" y="123"/>
                        </a:lnTo>
                        <a:lnTo>
                          <a:pt x="301" y="134"/>
                        </a:lnTo>
                        <a:lnTo>
                          <a:pt x="304" y="141"/>
                        </a:lnTo>
                        <a:lnTo>
                          <a:pt x="304" y="147"/>
                        </a:lnTo>
                        <a:lnTo>
                          <a:pt x="308" y="158"/>
                        </a:lnTo>
                        <a:lnTo>
                          <a:pt x="308" y="164"/>
                        </a:lnTo>
                        <a:lnTo>
                          <a:pt x="311" y="171"/>
                        </a:lnTo>
                        <a:lnTo>
                          <a:pt x="311" y="178"/>
                        </a:lnTo>
                        <a:lnTo>
                          <a:pt x="314" y="185"/>
                        </a:lnTo>
                        <a:lnTo>
                          <a:pt x="318" y="195"/>
                        </a:lnTo>
                        <a:lnTo>
                          <a:pt x="318" y="202"/>
                        </a:lnTo>
                        <a:lnTo>
                          <a:pt x="321" y="209"/>
                        </a:lnTo>
                        <a:lnTo>
                          <a:pt x="321" y="216"/>
                        </a:lnTo>
                        <a:lnTo>
                          <a:pt x="325" y="222"/>
                        </a:lnTo>
                        <a:lnTo>
                          <a:pt x="325" y="229"/>
                        </a:lnTo>
                        <a:lnTo>
                          <a:pt x="328" y="236"/>
                        </a:lnTo>
                        <a:lnTo>
                          <a:pt x="331" y="243"/>
                        </a:lnTo>
                        <a:lnTo>
                          <a:pt x="331" y="250"/>
                        </a:lnTo>
                        <a:lnTo>
                          <a:pt x="335" y="257"/>
                        </a:lnTo>
                        <a:lnTo>
                          <a:pt x="335" y="263"/>
                        </a:lnTo>
                        <a:lnTo>
                          <a:pt x="338" y="270"/>
                        </a:lnTo>
                        <a:lnTo>
                          <a:pt x="338" y="277"/>
                        </a:lnTo>
                        <a:lnTo>
                          <a:pt x="342" y="281"/>
                        </a:lnTo>
                        <a:lnTo>
                          <a:pt x="342" y="287"/>
                        </a:lnTo>
                        <a:lnTo>
                          <a:pt x="345" y="294"/>
                        </a:lnTo>
                        <a:lnTo>
                          <a:pt x="349" y="301"/>
                        </a:lnTo>
                        <a:lnTo>
                          <a:pt x="349" y="304"/>
                        </a:lnTo>
                        <a:lnTo>
                          <a:pt x="352" y="311"/>
                        </a:lnTo>
                        <a:lnTo>
                          <a:pt x="352" y="315"/>
                        </a:lnTo>
                        <a:lnTo>
                          <a:pt x="355" y="322"/>
                        </a:lnTo>
                        <a:lnTo>
                          <a:pt x="355" y="325"/>
                        </a:lnTo>
                        <a:lnTo>
                          <a:pt x="359" y="328"/>
                        </a:lnTo>
                        <a:lnTo>
                          <a:pt x="362" y="335"/>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Rectangle 12"/>
                <p:cNvSpPr/>
                <p:nvPr/>
              </p:nvSpPr>
              <p:spPr>
                <a:xfrm>
                  <a:off x="6689035" y="3201988"/>
                  <a:ext cx="298174" cy="8233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TextBox 96"/>
            <p:cNvSpPr txBox="1"/>
            <p:nvPr/>
          </p:nvSpPr>
          <p:spPr>
            <a:xfrm>
              <a:off x="1227706" y="1371600"/>
              <a:ext cx="978153" cy="369332"/>
            </a:xfrm>
            <a:prstGeom prst="rect">
              <a:avLst/>
            </a:prstGeom>
            <a:noFill/>
          </p:spPr>
          <p:txBody>
            <a:bodyPr wrap="none" rtlCol="0">
              <a:spAutoFit/>
            </a:bodyPr>
            <a:lstStyle/>
            <a:p>
              <a:r>
                <a:rPr lang="en-US" b="1" dirty="0" smtClean="0"/>
                <a:t>Gap SPP</a:t>
              </a:r>
              <a:endParaRPr lang="en-US" b="1" dirty="0"/>
            </a:p>
          </p:txBody>
        </p:sp>
      </p:grpSp>
      <p:grpSp>
        <p:nvGrpSpPr>
          <p:cNvPr id="6" name="Group 5"/>
          <p:cNvGrpSpPr/>
          <p:nvPr/>
        </p:nvGrpSpPr>
        <p:grpSpPr>
          <a:xfrm>
            <a:off x="8703125" y="834957"/>
            <a:ext cx="2650675" cy="1773755"/>
            <a:chOff x="8703125" y="834957"/>
            <a:chExt cx="2650675" cy="1773755"/>
          </a:xfrm>
        </p:grpSpPr>
        <p:grpSp>
          <p:nvGrpSpPr>
            <p:cNvPr id="76" name="Group 75"/>
            <p:cNvGrpSpPr/>
            <p:nvPr/>
          </p:nvGrpSpPr>
          <p:grpSpPr>
            <a:xfrm>
              <a:off x="8703125" y="1234678"/>
              <a:ext cx="2650675" cy="1374034"/>
              <a:chOff x="8761647" y="1426240"/>
              <a:chExt cx="2650675" cy="1374034"/>
            </a:xfrm>
          </p:grpSpPr>
          <p:sp>
            <p:nvSpPr>
              <p:cNvPr id="66" name="Rectangle 65"/>
              <p:cNvSpPr/>
              <p:nvPr/>
            </p:nvSpPr>
            <p:spPr>
              <a:xfrm>
                <a:off x="8771706" y="1943028"/>
                <a:ext cx="2630557" cy="3056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781765" y="2251156"/>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761647" y="1426240"/>
                <a:ext cx="2630557" cy="54911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rot="16200000">
                <a:off x="9584610" y="1782129"/>
                <a:ext cx="461404" cy="823360"/>
                <a:chOff x="6689035" y="3201988"/>
                <a:chExt cx="1751565" cy="823360"/>
              </a:xfrm>
            </p:grpSpPr>
            <p:grpSp>
              <p:nvGrpSpPr>
                <p:cNvPr id="71" name="Group 70"/>
                <p:cNvGrpSpPr/>
                <p:nvPr/>
              </p:nvGrpSpPr>
              <p:grpSpPr>
                <a:xfrm>
                  <a:off x="6767375" y="3344242"/>
                  <a:ext cx="1673225" cy="585788"/>
                  <a:chOff x="1360488" y="1873250"/>
                  <a:chExt cx="1673225" cy="585788"/>
                </a:xfrm>
              </p:grpSpPr>
              <p:sp>
                <p:nvSpPr>
                  <p:cNvPr id="73" name="Freeform 59"/>
                  <p:cNvSpPr>
                    <a:spLocks/>
                  </p:cNvSpPr>
                  <p:nvPr/>
                </p:nvSpPr>
                <p:spPr bwMode="auto">
                  <a:xfrm>
                    <a:off x="1360488" y="1873250"/>
                    <a:ext cx="417513" cy="585788"/>
                  </a:xfrm>
                  <a:custGeom>
                    <a:avLst/>
                    <a:gdLst>
                      <a:gd name="T0" fmla="*/ 3 w 263"/>
                      <a:gd name="T1" fmla="*/ 18 h 369"/>
                      <a:gd name="T2" fmla="*/ 10 w 263"/>
                      <a:gd name="T3" fmla="*/ 41 h 369"/>
                      <a:gd name="T4" fmla="*/ 13 w 263"/>
                      <a:gd name="T5" fmla="*/ 69 h 369"/>
                      <a:gd name="T6" fmla="*/ 20 w 263"/>
                      <a:gd name="T7" fmla="*/ 93 h 369"/>
                      <a:gd name="T8" fmla="*/ 27 w 263"/>
                      <a:gd name="T9" fmla="*/ 117 h 369"/>
                      <a:gd name="T10" fmla="*/ 34 w 263"/>
                      <a:gd name="T11" fmla="*/ 141 h 369"/>
                      <a:gd name="T12" fmla="*/ 37 w 263"/>
                      <a:gd name="T13" fmla="*/ 164 h 369"/>
                      <a:gd name="T14" fmla="*/ 44 w 263"/>
                      <a:gd name="T15" fmla="*/ 185 h 369"/>
                      <a:gd name="T16" fmla="*/ 51 w 263"/>
                      <a:gd name="T17" fmla="*/ 209 h 369"/>
                      <a:gd name="T18" fmla="*/ 54 w 263"/>
                      <a:gd name="T19" fmla="*/ 229 h 369"/>
                      <a:gd name="T20" fmla="*/ 61 w 263"/>
                      <a:gd name="T21" fmla="*/ 250 h 369"/>
                      <a:gd name="T22" fmla="*/ 68 w 263"/>
                      <a:gd name="T23" fmla="*/ 270 h 369"/>
                      <a:gd name="T24" fmla="*/ 71 w 263"/>
                      <a:gd name="T25" fmla="*/ 287 h 369"/>
                      <a:gd name="T26" fmla="*/ 78 w 263"/>
                      <a:gd name="T27" fmla="*/ 304 h 369"/>
                      <a:gd name="T28" fmla="*/ 85 w 263"/>
                      <a:gd name="T29" fmla="*/ 322 h 369"/>
                      <a:gd name="T30" fmla="*/ 89 w 263"/>
                      <a:gd name="T31" fmla="*/ 335 h 369"/>
                      <a:gd name="T32" fmla="*/ 95 w 263"/>
                      <a:gd name="T33" fmla="*/ 345 h 369"/>
                      <a:gd name="T34" fmla="*/ 106 w 263"/>
                      <a:gd name="T35" fmla="*/ 359 h 369"/>
                      <a:gd name="T36" fmla="*/ 112 w 263"/>
                      <a:gd name="T37" fmla="*/ 366 h 369"/>
                      <a:gd name="T38" fmla="*/ 116 w 263"/>
                      <a:gd name="T39" fmla="*/ 369 h 369"/>
                      <a:gd name="T40" fmla="*/ 126 w 263"/>
                      <a:gd name="T41" fmla="*/ 366 h 369"/>
                      <a:gd name="T42" fmla="*/ 133 w 263"/>
                      <a:gd name="T43" fmla="*/ 359 h 369"/>
                      <a:gd name="T44" fmla="*/ 140 w 263"/>
                      <a:gd name="T45" fmla="*/ 352 h 369"/>
                      <a:gd name="T46" fmla="*/ 147 w 263"/>
                      <a:gd name="T47" fmla="*/ 342 h 369"/>
                      <a:gd name="T48" fmla="*/ 150 w 263"/>
                      <a:gd name="T49" fmla="*/ 328 h 369"/>
                      <a:gd name="T50" fmla="*/ 157 w 263"/>
                      <a:gd name="T51" fmla="*/ 315 h 369"/>
                      <a:gd name="T52" fmla="*/ 164 w 263"/>
                      <a:gd name="T53" fmla="*/ 301 h 369"/>
                      <a:gd name="T54" fmla="*/ 170 w 263"/>
                      <a:gd name="T55" fmla="*/ 281 h 369"/>
                      <a:gd name="T56" fmla="*/ 174 w 263"/>
                      <a:gd name="T57" fmla="*/ 263 h 369"/>
                      <a:gd name="T58" fmla="*/ 181 w 263"/>
                      <a:gd name="T59" fmla="*/ 243 h 369"/>
                      <a:gd name="T60" fmla="*/ 188 w 263"/>
                      <a:gd name="T61" fmla="*/ 222 h 369"/>
                      <a:gd name="T62" fmla="*/ 191 w 263"/>
                      <a:gd name="T63" fmla="*/ 202 h 369"/>
                      <a:gd name="T64" fmla="*/ 198 w 263"/>
                      <a:gd name="T65" fmla="*/ 178 h 369"/>
                      <a:gd name="T66" fmla="*/ 205 w 263"/>
                      <a:gd name="T67" fmla="*/ 158 h 369"/>
                      <a:gd name="T68" fmla="*/ 208 w 263"/>
                      <a:gd name="T69" fmla="*/ 134 h 369"/>
                      <a:gd name="T70" fmla="*/ 215 w 263"/>
                      <a:gd name="T71" fmla="*/ 110 h 369"/>
                      <a:gd name="T72" fmla="*/ 222 w 263"/>
                      <a:gd name="T73" fmla="*/ 82 h 369"/>
                      <a:gd name="T74" fmla="*/ 225 w 263"/>
                      <a:gd name="T75" fmla="*/ 59 h 369"/>
                      <a:gd name="T76" fmla="*/ 232 w 263"/>
                      <a:gd name="T77" fmla="*/ 35 h 369"/>
                      <a:gd name="T78" fmla="*/ 239 w 263"/>
                      <a:gd name="T79" fmla="*/ 7 h 369"/>
                      <a:gd name="T80" fmla="*/ 246 w 263"/>
                      <a:gd name="T81" fmla="*/ 7 h 369"/>
                      <a:gd name="T82" fmla="*/ 256 w 263"/>
                      <a:gd name="T83" fmla="*/ 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369">
                        <a:moveTo>
                          <a:pt x="0" y="0"/>
                        </a:moveTo>
                        <a:lnTo>
                          <a:pt x="3" y="7"/>
                        </a:lnTo>
                        <a:lnTo>
                          <a:pt x="3" y="18"/>
                        </a:lnTo>
                        <a:lnTo>
                          <a:pt x="7" y="24"/>
                        </a:lnTo>
                        <a:lnTo>
                          <a:pt x="7" y="35"/>
                        </a:lnTo>
                        <a:lnTo>
                          <a:pt x="10" y="41"/>
                        </a:lnTo>
                        <a:lnTo>
                          <a:pt x="10" y="52"/>
                        </a:lnTo>
                        <a:lnTo>
                          <a:pt x="13" y="59"/>
                        </a:lnTo>
                        <a:lnTo>
                          <a:pt x="13" y="69"/>
                        </a:lnTo>
                        <a:lnTo>
                          <a:pt x="17" y="76"/>
                        </a:lnTo>
                        <a:lnTo>
                          <a:pt x="20" y="82"/>
                        </a:lnTo>
                        <a:lnTo>
                          <a:pt x="20" y="93"/>
                        </a:lnTo>
                        <a:lnTo>
                          <a:pt x="24" y="100"/>
                        </a:lnTo>
                        <a:lnTo>
                          <a:pt x="24" y="110"/>
                        </a:lnTo>
                        <a:lnTo>
                          <a:pt x="27" y="117"/>
                        </a:lnTo>
                        <a:lnTo>
                          <a:pt x="27" y="123"/>
                        </a:lnTo>
                        <a:lnTo>
                          <a:pt x="31" y="134"/>
                        </a:lnTo>
                        <a:lnTo>
                          <a:pt x="34" y="141"/>
                        </a:lnTo>
                        <a:lnTo>
                          <a:pt x="34" y="147"/>
                        </a:lnTo>
                        <a:lnTo>
                          <a:pt x="37" y="158"/>
                        </a:lnTo>
                        <a:lnTo>
                          <a:pt x="37" y="164"/>
                        </a:lnTo>
                        <a:lnTo>
                          <a:pt x="41" y="171"/>
                        </a:lnTo>
                        <a:lnTo>
                          <a:pt x="41" y="178"/>
                        </a:lnTo>
                        <a:lnTo>
                          <a:pt x="44" y="185"/>
                        </a:lnTo>
                        <a:lnTo>
                          <a:pt x="44" y="195"/>
                        </a:lnTo>
                        <a:lnTo>
                          <a:pt x="48" y="202"/>
                        </a:lnTo>
                        <a:lnTo>
                          <a:pt x="51" y="209"/>
                        </a:lnTo>
                        <a:lnTo>
                          <a:pt x="51" y="216"/>
                        </a:lnTo>
                        <a:lnTo>
                          <a:pt x="54" y="222"/>
                        </a:lnTo>
                        <a:lnTo>
                          <a:pt x="54" y="229"/>
                        </a:lnTo>
                        <a:lnTo>
                          <a:pt x="58" y="236"/>
                        </a:lnTo>
                        <a:lnTo>
                          <a:pt x="58" y="243"/>
                        </a:lnTo>
                        <a:lnTo>
                          <a:pt x="61" y="250"/>
                        </a:lnTo>
                        <a:lnTo>
                          <a:pt x="65" y="257"/>
                        </a:lnTo>
                        <a:lnTo>
                          <a:pt x="65" y="263"/>
                        </a:lnTo>
                        <a:lnTo>
                          <a:pt x="68" y="270"/>
                        </a:lnTo>
                        <a:lnTo>
                          <a:pt x="68" y="277"/>
                        </a:lnTo>
                        <a:lnTo>
                          <a:pt x="71" y="281"/>
                        </a:lnTo>
                        <a:lnTo>
                          <a:pt x="71" y="287"/>
                        </a:lnTo>
                        <a:lnTo>
                          <a:pt x="75" y="294"/>
                        </a:lnTo>
                        <a:lnTo>
                          <a:pt x="75" y="301"/>
                        </a:lnTo>
                        <a:lnTo>
                          <a:pt x="78" y="304"/>
                        </a:lnTo>
                        <a:lnTo>
                          <a:pt x="82" y="311"/>
                        </a:lnTo>
                        <a:lnTo>
                          <a:pt x="82" y="315"/>
                        </a:lnTo>
                        <a:lnTo>
                          <a:pt x="85" y="322"/>
                        </a:lnTo>
                        <a:lnTo>
                          <a:pt x="85" y="325"/>
                        </a:lnTo>
                        <a:lnTo>
                          <a:pt x="89" y="328"/>
                        </a:lnTo>
                        <a:lnTo>
                          <a:pt x="89" y="335"/>
                        </a:lnTo>
                        <a:lnTo>
                          <a:pt x="92" y="339"/>
                        </a:lnTo>
                        <a:lnTo>
                          <a:pt x="95" y="342"/>
                        </a:lnTo>
                        <a:lnTo>
                          <a:pt x="95" y="345"/>
                        </a:lnTo>
                        <a:lnTo>
                          <a:pt x="99" y="349"/>
                        </a:lnTo>
                        <a:lnTo>
                          <a:pt x="99" y="352"/>
                        </a:lnTo>
                        <a:lnTo>
                          <a:pt x="106" y="359"/>
                        </a:lnTo>
                        <a:lnTo>
                          <a:pt x="102" y="359"/>
                        </a:lnTo>
                        <a:lnTo>
                          <a:pt x="106" y="359"/>
                        </a:lnTo>
                        <a:lnTo>
                          <a:pt x="112" y="366"/>
                        </a:lnTo>
                        <a:lnTo>
                          <a:pt x="109" y="366"/>
                        </a:lnTo>
                        <a:lnTo>
                          <a:pt x="112" y="366"/>
                        </a:lnTo>
                        <a:lnTo>
                          <a:pt x="116" y="369"/>
                        </a:lnTo>
                        <a:lnTo>
                          <a:pt x="119" y="369"/>
                        </a:lnTo>
                        <a:lnTo>
                          <a:pt x="123" y="369"/>
                        </a:lnTo>
                        <a:lnTo>
                          <a:pt x="126" y="366"/>
                        </a:lnTo>
                        <a:lnTo>
                          <a:pt x="130" y="366"/>
                        </a:lnTo>
                        <a:lnTo>
                          <a:pt x="136" y="359"/>
                        </a:lnTo>
                        <a:lnTo>
                          <a:pt x="133" y="359"/>
                        </a:lnTo>
                        <a:lnTo>
                          <a:pt x="136" y="359"/>
                        </a:lnTo>
                        <a:lnTo>
                          <a:pt x="140" y="356"/>
                        </a:lnTo>
                        <a:lnTo>
                          <a:pt x="140" y="352"/>
                        </a:lnTo>
                        <a:lnTo>
                          <a:pt x="143" y="349"/>
                        </a:lnTo>
                        <a:lnTo>
                          <a:pt x="143" y="345"/>
                        </a:lnTo>
                        <a:lnTo>
                          <a:pt x="147" y="342"/>
                        </a:lnTo>
                        <a:lnTo>
                          <a:pt x="147" y="339"/>
                        </a:lnTo>
                        <a:lnTo>
                          <a:pt x="150" y="335"/>
                        </a:lnTo>
                        <a:lnTo>
                          <a:pt x="150" y="328"/>
                        </a:lnTo>
                        <a:lnTo>
                          <a:pt x="153" y="325"/>
                        </a:lnTo>
                        <a:lnTo>
                          <a:pt x="157" y="322"/>
                        </a:lnTo>
                        <a:lnTo>
                          <a:pt x="157" y="315"/>
                        </a:lnTo>
                        <a:lnTo>
                          <a:pt x="160" y="311"/>
                        </a:lnTo>
                        <a:lnTo>
                          <a:pt x="160" y="304"/>
                        </a:lnTo>
                        <a:lnTo>
                          <a:pt x="164" y="301"/>
                        </a:lnTo>
                        <a:lnTo>
                          <a:pt x="164" y="294"/>
                        </a:lnTo>
                        <a:lnTo>
                          <a:pt x="167" y="287"/>
                        </a:lnTo>
                        <a:lnTo>
                          <a:pt x="170" y="281"/>
                        </a:lnTo>
                        <a:lnTo>
                          <a:pt x="170" y="277"/>
                        </a:lnTo>
                        <a:lnTo>
                          <a:pt x="174" y="270"/>
                        </a:lnTo>
                        <a:lnTo>
                          <a:pt x="174" y="263"/>
                        </a:lnTo>
                        <a:lnTo>
                          <a:pt x="177" y="257"/>
                        </a:lnTo>
                        <a:lnTo>
                          <a:pt x="177" y="250"/>
                        </a:lnTo>
                        <a:lnTo>
                          <a:pt x="181" y="243"/>
                        </a:lnTo>
                        <a:lnTo>
                          <a:pt x="181" y="236"/>
                        </a:lnTo>
                        <a:lnTo>
                          <a:pt x="184" y="229"/>
                        </a:lnTo>
                        <a:lnTo>
                          <a:pt x="188" y="222"/>
                        </a:lnTo>
                        <a:lnTo>
                          <a:pt x="188" y="216"/>
                        </a:lnTo>
                        <a:lnTo>
                          <a:pt x="191" y="209"/>
                        </a:lnTo>
                        <a:lnTo>
                          <a:pt x="191" y="202"/>
                        </a:lnTo>
                        <a:lnTo>
                          <a:pt x="194" y="195"/>
                        </a:lnTo>
                        <a:lnTo>
                          <a:pt x="194" y="185"/>
                        </a:lnTo>
                        <a:lnTo>
                          <a:pt x="198" y="178"/>
                        </a:lnTo>
                        <a:lnTo>
                          <a:pt x="201" y="171"/>
                        </a:lnTo>
                        <a:lnTo>
                          <a:pt x="201" y="164"/>
                        </a:lnTo>
                        <a:lnTo>
                          <a:pt x="205" y="158"/>
                        </a:lnTo>
                        <a:lnTo>
                          <a:pt x="205" y="147"/>
                        </a:lnTo>
                        <a:lnTo>
                          <a:pt x="208" y="141"/>
                        </a:lnTo>
                        <a:lnTo>
                          <a:pt x="208" y="134"/>
                        </a:lnTo>
                        <a:lnTo>
                          <a:pt x="211" y="123"/>
                        </a:lnTo>
                        <a:lnTo>
                          <a:pt x="211" y="117"/>
                        </a:lnTo>
                        <a:lnTo>
                          <a:pt x="215" y="110"/>
                        </a:lnTo>
                        <a:lnTo>
                          <a:pt x="218" y="100"/>
                        </a:lnTo>
                        <a:lnTo>
                          <a:pt x="218" y="93"/>
                        </a:lnTo>
                        <a:lnTo>
                          <a:pt x="222" y="82"/>
                        </a:lnTo>
                        <a:lnTo>
                          <a:pt x="222" y="76"/>
                        </a:lnTo>
                        <a:lnTo>
                          <a:pt x="225" y="69"/>
                        </a:lnTo>
                        <a:lnTo>
                          <a:pt x="225" y="59"/>
                        </a:lnTo>
                        <a:lnTo>
                          <a:pt x="228" y="52"/>
                        </a:lnTo>
                        <a:lnTo>
                          <a:pt x="232" y="41"/>
                        </a:lnTo>
                        <a:lnTo>
                          <a:pt x="232" y="35"/>
                        </a:lnTo>
                        <a:lnTo>
                          <a:pt x="235" y="24"/>
                        </a:lnTo>
                        <a:lnTo>
                          <a:pt x="235" y="18"/>
                        </a:lnTo>
                        <a:lnTo>
                          <a:pt x="239" y="7"/>
                        </a:lnTo>
                        <a:lnTo>
                          <a:pt x="239" y="0"/>
                        </a:lnTo>
                        <a:lnTo>
                          <a:pt x="242" y="4"/>
                        </a:lnTo>
                        <a:lnTo>
                          <a:pt x="246" y="7"/>
                        </a:lnTo>
                        <a:lnTo>
                          <a:pt x="249" y="11"/>
                        </a:lnTo>
                        <a:lnTo>
                          <a:pt x="256" y="18"/>
                        </a:lnTo>
                        <a:lnTo>
                          <a:pt x="256" y="21"/>
                        </a:lnTo>
                        <a:lnTo>
                          <a:pt x="259" y="24"/>
                        </a:lnTo>
                        <a:lnTo>
                          <a:pt x="263" y="2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0"/>
                  <p:cNvSpPr>
                    <a:spLocks/>
                  </p:cNvSpPr>
                  <p:nvPr/>
                </p:nvSpPr>
                <p:spPr bwMode="auto">
                  <a:xfrm>
                    <a:off x="1778001" y="1917700"/>
                    <a:ext cx="681038" cy="325438"/>
                  </a:xfrm>
                  <a:custGeom>
                    <a:avLst/>
                    <a:gdLst>
                      <a:gd name="T0" fmla="*/ 10 w 429"/>
                      <a:gd name="T1" fmla="*/ 10 h 205"/>
                      <a:gd name="T2" fmla="*/ 17 w 429"/>
                      <a:gd name="T3" fmla="*/ 20 h 205"/>
                      <a:gd name="T4" fmla="*/ 27 w 429"/>
                      <a:gd name="T5" fmla="*/ 31 h 205"/>
                      <a:gd name="T6" fmla="*/ 41 w 429"/>
                      <a:gd name="T7" fmla="*/ 44 h 205"/>
                      <a:gd name="T8" fmla="*/ 44 w 429"/>
                      <a:gd name="T9" fmla="*/ 48 h 205"/>
                      <a:gd name="T10" fmla="*/ 54 w 429"/>
                      <a:gd name="T11" fmla="*/ 61 h 205"/>
                      <a:gd name="T12" fmla="*/ 64 w 429"/>
                      <a:gd name="T13" fmla="*/ 72 h 205"/>
                      <a:gd name="T14" fmla="*/ 75 w 429"/>
                      <a:gd name="T15" fmla="*/ 78 h 205"/>
                      <a:gd name="T16" fmla="*/ 85 w 429"/>
                      <a:gd name="T17" fmla="*/ 89 h 205"/>
                      <a:gd name="T18" fmla="*/ 95 w 429"/>
                      <a:gd name="T19" fmla="*/ 99 h 205"/>
                      <a:gd name="T20" fmla="*/ 105 w 429"/>
                      <a:gd name="T21" fmla="*/ 106 h 205"/>
                      <a:gd name="T22" fmla="*/ 116 w 429"/>
                      <a:gd name="T23" fmla="*/ 116 h 205"/>
                      <a:gd name="T24" fmla="*/ 126 w 429"/>
                      <a:gd name="T25" fmla="*/ 123 h 205"/>
                      <a:gd name="T26" fmla="*/ 136 w 429"/>
                      <a:gd name="T27" fmla="*/ 130 h 205"/>
                      <a:gd name="T28" fmla="*/ 146 w 429"/>
                      <a:gd name="T29" fmla="*/ 140 h 205"/>
                      <a:gd name="T30" fmla="*/ 157 w 429"/>
                      <a:gd name="T31" fmla="*/ 147 h 205"/>
                      <a:gd name="T32" fmla="*/ 167 w 429"/>
                      <a:gd name="T33" fmla="*/ 150 h 205"/>
                      <a:gd name="T34" fmla="*/ 177 w 429"/>
                      <a:gd name="T35" fmla="*/ 157 h 205"/>
                      <a:gd name="T36" fmla="*/ 187 w 429"/>
                      <a:gd name="T37" fmla="*/ 164 h 205"/>
                      <a:gd name="T38" fmla="*/ 197 w 429"/>
                      <a:gd name="T39" fmla="*/ 171 h 205"/>
                      <a:gd name="T40" fmla="*/ 208 w 429"/>
                      <a:gd name="T41" fmla="*/ 174 h 205"/>
                      <a:gd name="T42" fmla="*/ 218 w 429"/>
                      <a:gd name="T43" fmla="*/ 177 h 205"/>
                      <a:gd name="T44" fmla="*/ 228 w 429"/>
                      <a:gd name="T45" fmla="*/ 184 h 205"/>
                      <a:gd name="T46" fmla="*/ 238 w 429"/>
                      <a:gd name="T47" fmla="*/ 188 h 205"/>
                      <a:gd name="T48" fmla="*/ 249 w 429"/>
                      <a:gd name="T49" fmla="*/ 191 h 205"/>
                      <a:gd name="T50" fmla="*/ 259 w 429"/>
                      <a:gd name="T51" fmla="*/ 194 h 205"/>
                      <a:gd name="T52" fmla="*/ 269 w 429"/>
                      <a:gd name="T53" fmla="*/ 198 h 205"/>
                      <a:gd name="T54" fmla="*/ 279 w 429"/>
                      <a:gd name="T55" fmla="*/ 198 h 205"/>
                      <a:gd name="T56" fmla="*/ 290 w 429"/>
                      <a:gd name="T57" fmla="*/ 201 h 205"/>
                      <a:gd name="T58" fmla="*/ 300 w 429"/>
                      <a:gd name="T59" fmla="*/ 201 h 205"/>
                      <a:gd name="T60" fmla="*/ 310 w 429"/>
                      <a:gd name="T61" fmla="*/ 205 h 205"/>
                      <a:gd name="T62" fmla="*/ 320 w 429"/>
                      <a:gd name="T63" fmla="*/ 205 h 205"/>
                      <a:gd name="T64" fmla="*/ 331 w 429"/>
                      <a:gd name="T65" fmla="*/ 205 h 205"/>
                      <a:gd name="T66" fmla="*/ 341 w 429"/>
                      <a:gd name="T67" fmla="*/ 205 h 205"/>
                      <a:gd name="T68" fmla="*/ 351 w 429"/>
                      <a:gd name="T69" fmla="*/ 205 h 205"/>
                      <a:gd name="T70" fmla="*/ 361 w 429"/>
                      <a:gd name="T71" fmla="*/ 205 h 205"/>
                      <a:gd name="T72" fmla="*/ 371 w 429"/>
                      <a:gd name="T73" fmla="*/ 201 h 205"/>
                      <a:gd name="T74" fmla="*/ 382 w 429"/>
                      <a:gd name="T75" fmla="*/ 201 h 205"/>
                      <a:gd name="T76" fmla="*/ 392 w 429"/>
                      <a:gd name="T77" fmla="*/ 198 h 205"/>
                      <a:gd name="T78" fmla="*/ 402 w 429"/>
                      <a:gd name="T79" fmla="*/ 198 h 205"/>
                      <a:gd name="T80" fmla="*/ 412 w 429"/>
                      <a:gd name="T81" fmla="*/ 194 h 205"/>
                      <a:gd name="T82" fmla="*/ 423 w 429"/>
                      <a:gd name="T83"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05">
                        <a:moveTo>
                          <a:pt x="0" y="0"/>
                        </a:moveTo>
                        <a:lnTo>
                          <a:pt x="3" y="3"/>
                        </a:lnTo>
                        <a:lnTo>
                          <a:pt x="10" y="10"/>
                        </a:lnTo>
                        <a:lnTo>
                          <a:pt x="10" y="13"/>
                        </a:lnTo>
                        <a:lnTo>
                          <a:pt x="13" y="17"/>
                        </a:lnTo>
                        <a:lnTo>
                          <a:pt x="17" y="20"/>
                        </a:lnTo>
                        <a:lnTo>
                          <a:pt x="20" y="24"/>
                        </a:lnTo>
                        <a:lnTo>
                          <a:pt x="23" y="27"/>
                        </a:lnTo>
                        <a:lnTo>
                          <a:pt x="27" y="31"/>
                        </a:lnTo>
                        <a:lnTo>
                          <a:pt x="30" y="34"/>
                        </a:lnTo>
                        <a:lnTo>
                          <a:pt x="34" y="37"/>
                        </a:lnTo>
                        <a:lnTo>
                          <a:pt x="41" y="44"/>
                        </a:lnTo>
                        <a:lnTo>
                          <a:pt x="37" y="44"/>
                        </a:lnTo>
                        <a:lnTo>
                          <a:pt x="41" y="44"/>
                        </a:lnTo>
                        <a:lnTo>
                          <a:pt x="44" y="48"/>
                        </a:lnTo>
                        <a:lnTo>
                          <a:pt x="51" y="54"/>
                        </a:lnTo>
                        <a:lnTo>
                          <a:pt x="51" y="58"/>
                        </a:lnTo>
                        <a:lnTo>
                          <a:pt x="54" y="61"/>
                        </a:lnTo>
                        <a:lnTo>
                          <a:pt x="58" y="61"/>
                        </a:lnTo>
                        <a:lnTo>
                          <a:pt x="64" y="68"/>
                        </a:lnTo>
                        <a:lnTo>
                          <a:pt x="64" y="72"/>
                        </a:lnTo>
                        <a:lnTo>
                          <a:pt x="68" y="75"/>
                        </a:lnTo>
                        <a:lnTo>
                          <a:pt x="71" y="75"/>
                        </a:lnTo>
                        <a:lnTo>
                          <a:pt x="75" y="78"/>
                        </a:lnTo>
                        <a:lnTo>
                          <a:pt x="78" y="82"/>
                        </a:lnTo>
                        <a:lnTo>
                          <a:pt x="81" y="85"/>
                        </a:lnTo>
                        <a:lnTo>
                          <a:pt x="85" y="89"/>
                        </a:lnTo>
                        <a:lnTo>
                          <a:pt x="88" y="92"/>
                        </a:lnTo>
                        <a:lnTo>
                          <a:pt x="92" y="95"/>
                        </a:lnTo>
                        <a:lnTo>
                          <a:pt x="95" y="99"/>
                        </a:lnTo>
                        <a:lnTo>
                          <a:pt x="99" y="102"/>
                        </a:lnTo>
                        <a:lnTo>
                          <a:pt x="102" y="102"/>
                        </a:lnTo>
                        <a:lnTo>
                          <a:pt x="105" y="106"/>
                        </a:lnTo>
                        <a:lnTo>
                          <a:pt x="109" y="109"/>
                        </a:lnTo>
                        <a:lnTo>
                          <a:pt x="112" y="113"/>
                        </a:lnTo>
                        <a:lnTo>
                          <a:pt x="116" y="116"/>
                        </a:lnTo>
                        <a:lnTo>
                          <a:pt x="119" y="116"/>
                        </a:lnTo>
                        <a:lnTo>
                          <a:pt x="122" y="119"/>
                        </a:lnTo>
                        <a:lnTo>
                          <a:pt x="126" y="123"/>
                        </a:lnTo>
                        <a:lnTo>
                          <a:pt x="129" y="126"/>
                        </a:lnTo>
                        <a:lnTo>
                          <a:pt x="133" y="130"/>
                        </a:lnTo>
                        <a:lnTo>
                          <a:pt x="136" y="130"/>
                        </a:lnTo>
                        <a:lnTo>
                          <a:pt x="139" y="133"/>
                        </a:lnTo>
                        <a:lnTo>
                          <a:pt x="143" y="136"/>
                        </a:lnTo>
                        <a:lnTo>
                          <a:pt x="146" y="140"/>
                        </a:lnTo>
                        <a:lnTo>
                          <a:pt x="150" y="140"/>
                        </a:lnTo>
                        <a:lnTo>
                          <a:pt x="153" y="143"/>
                        </a:lnTo>
                        <a:lnTo>
                          <a:pt x="157" y="147"/>
                        </a:lnTo>
                        <a:lnTo>
                          <a:pt x="160" y="147"/>
                        </a:lnTo>
                        <a:lnTo>
                          <a:pt x="163" y="150"/>
                        </a:lnTo>
                        <a:lnTo>
                          <a:pt x="167" y="150"/>
                        </a:lnTo>
                        <a:lnTo>
                          <a:pt x="170" y="153"/>
                        </a:lnTo>
                        <a:lnTo>
                          <a:pt x="174" y="157"/>
                        </a:lnTo>
                        <a:lnTo>
                          <a:pt x="177" y="157"/>
                        </a:lnTo>
                        <a:lnTo>
                          <a:pt x="180" y="160"/>
                        </a:lnTo>
                        <a:lnTo>
                          <a:pt x="184" y="160"/>
                        </a:lnTo>
                        <a:lnTo>
                          <a:pt x="187" y="164"/>
                        </a:lnTo>
                        <a:lnTo>
                          <a:pt x="191" y="167"/>
                        </a:lnTo>
                        <a:lnTo>
                          <a:pt x="194" y="167"/>
                        </a:lnTo>
                        <a:lnTo>
                          <a:pt x="197" y="171"/>
                        </a:lnTo>
                        <a:lnTo>
                          <a:pt x="201" y="171"/>
                        </a:lnTo>
                        <a:lnTo>
                          <a:pt x="204" y="174"/>
                        </a:lnTo>
                        <a:lnTo>
                          <a:pt x="208" y="174"/>
                        </a:lnTo>
                        <a:lnTo>
                          <a:pt x="211" y="174"/>
                        </a:lnTo>
                        <a:lnTo>
                          <a:pt x="215" y="177"/>
                        </a:lnTo>
                        <a:lnTo>
                          <a:pt x="218" y="177"/>
                        </a:lnTo>
                        <a:lnTo>
                          <a:pt x="221" y="181"/>
                        </a:lnTo>
                        <a:lnTo>
                          <a:pt x="225" y="181"/>
                        </a:lnTo>
                        <a:lnTo>
                          <a:pt x="228" y="184"/>
                        </a:lnTo>
                        <a:lnTo>
                          <a:pt x="232" y="184"/>
                        </a:lnTo>
                        <a:lnTo>
                          <a:pt x="235" y="188"/>
                        </a:lnTo>
                        <a:lnTo>
                          <a:pt x="238" y="188"/>
                        </a:lnTo>
                        <a:lnTo>
                          <a:pt x="242" y="188"/>
                        </a:lnTo>
                        <a:lnTo>
                          <a:pt x="245" y="191"/>
                        </a:lnTo>
                        <a:lnTo>
                          <a:pt x="249" y="191"/>
                        </a:lnTo>
                        <a:lnTo>
                          <a:pt x="252" y="191"/>
                        </a:lnTo>
                        <a:lnTo>
                          <a:pt x="255" y="191"/>
                        </a:lnTo>
                        <a:lnTo>
                          <a:pt x="259" y="194"/>
                        </a:lnTo>
                        <a:lnTo>
                          <a:pt x="262" y="194"/>
                        </a:lnTo>
                        <a:lnTo>
                          <a:pt x="266" y="194"/>
                        </a:lnTo>
                        <a:lnTo>
                          <a:pt x="269" y="198"/>
                        </a:lnTo>
                        <a:lnTo>
                          <a:pt x="273" y="198"/>
                        </a:lnTo>
                        <a:lnTo>
                          <a:pt x="276" y="198"/>
                        </a:lnTo>
                        <a:lnTo>
                          <a:pt x="279" y="198"/>
                        </a:lnTo>
                        <a:lnTo>
                          <a:pt x="283" y="201"/>
                        </a:lnTo>
                        <a:lnTo>
                          <a:pt x="286" y="201"/>
                        </a:lnTo>
                        <a:lnTo>
                          <a:pt x="290" y="201"/>
                        </a:lnTo>
                        <a:lnTo>
                          <a:pt x="293" y="201"/>
                        </a:lnTo>
                        <a:lnTo>
                          <a:pt x="296" y="201"/>
                        </a:lnTo>
                        <a:lnTo>
                          <a:pt x="300" y="201"/>
                        </a:lnTo>
                        <a:lnTo>
                          <a:pt x="303" y="205"/>
                        </a:lnTo>
                        <a:lnTo>
                          <a:pt x="307" y="205"/>
                        </a:lnTo>
                        <a:lnTo>
                          <a:pt x="310" y="205"/>
                        </a:lnTo>
                        <a:lnTo>
                          <a:pt x="313" y="205"/>
                        </a:lnTo>
                        <a:lnTo>
                          <a:pt x="317" y="205"/>
                        </a:lnTo>
                        <a:lnTo>
                          <a:pt x="320" y="205"/>
                        </a:lnTo>
                        <a:lnTo>
                          <a:pt x="324" y="205"/>
                        </a:lnTo>
                        <a:lnTo>
                          <a:pt x="327" y="205"/>
                        </a:lnTo>
                        <a:lnTo>
                          <a:pt x="331" y="205"/>
                        </a:lnTo>
                        <a:lnTo>
                          <a:pt x="334" y="205"/>
                        </a:lnTo>
                        <a:lnTo>
                          <a:pt x="337" y="205"/>
                        </a:lnTo>
                        <a:lnTo>
                          <a:pt x="341" y="205"/>
                        </a:lnTo>
                        <a:lnTo>
                          <a:pt x="344" y="205"/>
                        </a:lnTo>
                        <a:lnTo>
                          <a:pt x="348" y="205"/>
                        </a:lnTo>
                        <a:lnTo>
                          <a:pt x="351" y="205"/>
                        </a:lnTo>
                        <a:lnTo>
                          <a:pt x="354" y="205"/>
                        </a:lnTo>
                        <a:lnTo>
                          <a:pt x="358" y="205"/>
                        </a:lnTo>
                        <a:lnTo>
                          <a:pt x="361" y="205"/>
                        </a:lnTo>
                        <a:lnTo>
                          <a:pt x="365" y="205"/>
                        </a:lnTo>
                        <a:lnTo>
                          <a:pt x="368" y="205"/>
                        </a:lnTo>
                        <a:lnTo>
                          <a:pt x="371" y="201"/>
                        </a:lnTo>
                        <a:lnTo>
                          <a:pt x="375" y="201"/>
                        </a:lnTo>
                        <a:lnTo>
                          <a:pt x="378" y="201"/>
                        </a:lnTo>
                        <a:lnTo>
                          <a:pt x="382" y="201"/>
                        </a:lnTo>
                        <a:lnTo>
                          <a:pt x="385" y="201"/>
                        </a:lnTo>
                        <a:lnTo>
                          <a:pt x="389" y="201"/>
                        </a:lnTo>
                        <a:lnTo>
                          <a:pt x="392" y="198"/>
                        </a:lnTo>
                        <a:lnTo>
                          <a:pt x="395" y="198"/>
                        </a:lnTo>
                        <a:lnTo>
                          <a:pt x="399" y="198"/>
                        </a:lnTo>
                        <a:lnTo>
                          <a:pt x="402" y="198"/>
                        </a:lnTo>
                        <a:lnTo>
                          <a:pt x="406" y="198"/>
                        </a:lnTo>
                        <a:lnTo>
                          <a:pt x="409" y="194"/>
                        </a:lnTo>
                        <a:lnTo>
                          <a:pt x="412" y="194"/>
                        </a:lnTo>
                        <a:lnTo>
                          <a:pt x="416" y="194"/>
                        </a:lnTo>
                        <a:lnTo>
                          <a:pt x="419" y="191"/>
                        </a:lnTo>
                        <a:lnTo>
                          <a:pt x="423" y="191"/>
                        </a:lnTo>
                        <a:lnTo>
                          <a:pt x="426" y="191"/>
                        </a:lnTo>
                        <a:lnTo>
                          <a:pt x="429" y="18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1"/>
                  <p:cNvSpPr>
                    <a:spLocks/>
                  </p:cNvSpPr>
                  <p:nvPr/>
                </p:nvSpPr>
                <p:spPr bwMode="auto">
                  <a:xfrm>
                    <a:off x="2459038" y="1873250"/>
                    <a:ext cx="574675" cy="531813"/>
                  </a:xfrm>
                  <a:custGeom>
                    <a:avLst/>
                    <a:gdLst>
                      <a:gd name="T0" fmla="*/ 7 w 362"/>
                      <a:gd name="T1" fmla="*/ 216 h 335"/>
                      <a:gd name="T2" fmla="*/ 18 w 362"/>
                      <a:gd name="T3" fmla="*/ 209 h 335"/>
                      <a:gd name="T4" fmla="*/ 28 w 362"/>
                      <a:gd name="T5" fmla="*/ 205 h 335"/>
                      <a:gd name="T6" fmla="*/ 38 w 362"/>
                      <a:gd name="T7" fmla="*/ 202 h 335"/>
                      <a:gd name="T8" fmla="*/ 48 w 362"/>
                      <a:gd name="T9" fmla="*/ 195 h 335"/>
                      <a:gd name="T10" fmla="*/ 59 w 362"/>
                      <a:gd name="T11" fmla="*/ 192 h 335"/>
                      <a:gd name="T12" fmla="*/ 69 w 362"/>
                      <a:gd name="T13" fmla="*/ 185 h 335"/>
                      <a:gd name="T14" fmla="*/ 79 w 362"/>
                      <a:gd name="T15" fmla="*/ 178 h 335"/>
                      <a:gd name="T16" fmla="*/ 89 w 362"/>
                      <a:gd name="T17" fmla="*/ 171 h 335"/>
                      <a:gd name="T18" fmla="*/ 99 w 362"/>
                      <a:gd name="T19" fmla="*/ 164 h 335"/>
                      <a:gd name="T20" fmla="*/ 110 w 362"/>
                      <a:gd name="T21" fmla="*/ 158 h 335"/>
                      <a:gd name="T22" fmla="*/ 120 w 362"/>
                      <a:gd name="T23" fmla="*/ 151 h 335"/>
                      <a:gd name="T24" fmla="*/ 130 w 362"/>
                      <a:gd name="T25" fmla="*/ 144 h 335"/>
                      <a:gd name="T26" fmla="*/ 140 w 362"/>
                      <a:gd name="T27" fmla="*/ 134 h 335"/>
                      <a:gd name="T28" fmla="*/ 151 w 362"/>
                      <a:gd name="T29" fmla="*/ 123 h 335"/>
                      <a:gd name="T30" fmla="*/ 161 w 362"/>
                      <a:gd name="T31" fmla="*/ 117 h 335"/>
                      <a:gd name="T32" fmla="*/ 171 w 362"/>
                      <a:gd name="T33" fmla="*/ 106 h 335"/>
                      <a:gd name="T34" fmla="*/ 181 w 362"/>
                      <a:gd name="T35" fmla="*/ 96 h 335"/>
                      <a:gd name="T36" fmla="*/ 192 w 362"/>
                      <a:gd name="T37" fmla="*/ 86 h 335"/>
                      <a:gd name="T38" fmla="*/ 202 w 362"/>
                      <a:gd name="T39" fmla="*/ 76 h 335"/>
                      <a:gd name="T40" fmla="*/ 212 w 362"/>
                      <a:gd name="T41" fmla="*/ 65 h 335"/>
                      <a:gd name="T42" fmla="*/ 219 w 362"/>
                      <a:gd name="T43" fmla="*/ 55 h 335"/>
                      <a:gd name="T44" fmla="*/ 229 w 362"/>
                      <a:gd name="T45" fmla="*/ 45 h 335"/>
                      <a:gd name="T46" fmla="*/ 239 w 362"/>
                      <a:gd name="T47" fmla="*/ 35 h 335"/>
                      <a:gd name="T48" fmla="*/ 250 w 362"/>
                      <a:gd name="T49" fmla="*/ 21 h 335"/>
                      <a:gd name="T50" fmla="*/ 263 w 362"/>
                      <a:gd name="T51" fmla="*/ 7 h 335"/>
                      <a:gd name="T52" fmla="*/ 270 w 362"/>
                      <a:gd name="T53" fmla="*/ 0 h 335"/>
                      <a:gd name="T54" fmla="*/ 277 w 362"/>
                      <a:gd name="T55" fmla="*/ 24 h 335"/>
                      <a:gd name="T56" fmla="*/ 280 w 362"/>
                      <a:gd name="T57" fmla="*/ 52 h 335"/>
                      <a:gd name="T58" fmla="*/ 287 w 362"/>
                      <a:gd name="T59" fmla="*/ 76 h 335"/>
                      <a:gd name="T60" fmla="*/ 294 w 362"/>
                      <a:gd name="T61" fmla="*/ 100 h 335"/>
                      <a:gd name="T62" fmla="*/ 301 w 362"/>
                      <a:gd name="T63" fmla="*/ 123 h 335"/>
                      <a:gd name="T64" fmla="*/ 304 w 362"/>
                      <a:gd name="T65" fmla="*/ 147 h 335"/>
                      <a:gd name="T66" fmla="*/ 311 w 362"/>
                      <a:gd name="T67" fmla="*/ 171 h 335"/>
                      <a:gd name="T68" fmla="*/ 318 w 362"/>
                      <a:gd name="T69" fmla="*/ 195 h 335"/>
                      <a:gd name="T70" fmla="*/ 321 w 362"/>
                      <a:gd name="T71" fmla="*/ 216 h 335"/>
                      <a:gd name="T72" fmla="*/ 328 w 362"/>
                      <a:gd name="T73" fmla="*/ 236 h 335"/>
                      <a:gd name="T74" fmla="*/ 335 w 362"/>
                      <a:gd name="T75" fmla="*/ 257 h 335"/>
                      <a:gd name="T76" fmla="*/ 338 w 362"/>
                      <a:gd name="T77" fmla="*/ 277 h 335"/>
                      <a:gd name="T78" fmla="*/ 345 w 362"/>
                      <a:gd name="T79" fmla="*/ 294 h 335"/>
                      <a:gd name="T80" fmla="*/ 352 w 362"/>
                      <a:gd name="T81" fmla="*/ 311 h 335"/>
                      <a:gd name="T82" fmla="*/ 355 w 362"/>
                      <a:gd name="T83" fmla="*/ 3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35">
                        <a:moveTo>
                          <a:pt x="0" y="216"/>
                        </a:moveTo>
                        <a:lnTo>
                          <a:pt x="4" y="216"/>
                        </a:lnTo>
                        <a:lnTo>
                          <a:pt x="7" y="216"/>
                        </a:lnTo>
                        <a:lnTo>
                          <a:pt x="11" y="212"/>
                        </a:lnTo>
                        <a:lnTo>
                          <a:pt x="14" y="212"/>
                        </a:lnTo>
                        <a:lnTo>
                          <a:pt x="18" y="209"/>
                        </a:lnTo>
                        <a:lnTo>
                          <a:pt x="21" y="209"/>
                        </a:lnTo>
                        <a:lnTo>
                          <a:pt x="24" y="209"/>
                        </a:lnTo>
                        <a:lnTo>
                          <a:pt x="28" y="205"/>
                        </a:lnTo>
                        <a:lnTo>
                          <a:pt x="31" y="205"/>
                        </a:lnTo>
                        <a:lnTo>
                          <a:pt x="35" y="202"/>
                        </a:lnTo>
                        <a:lnTo>
                          <a:pt x="38" y="202"/>
                        </a:lnTo>
                        <a:lnTo>
                          <a:pt x="41" y="199"/>
                        </a:lnTo>
                        <a:lnTo>
                          <a:pt x="45" y="199"/>
                        </a:lnTo>
                        <a:lnTo>
                          <a:pt x="48" y="195"/>
                        </a:lnTo>
                        <a:lnTo>
                          <a:pt x="52" y="195"/>
                        </a:lnTo>
                        <a:lnTo>
                          <a:pt x="55" y="192"/>
                        </a:lnTo>
                        <a:lnTo>
                          <a:pt x="59" y="192"/>
                        </a:lnTo>
                        <a:lnTo>
                          <a:pt x="62" y="188"/>
                        </a:lnTo>
                        <a:lnTo>
                          <a:pt x="65" y="185"/>
                        </a:lnTo>
                        <a:lnTo>
                          <a:pt x="69" y="185"/>
                        </a:lnTo>
                        <a:lnTo>
                          <a:pt x="72" y="181"/>
                        </a:lnTo>
                        <a:lnTo>
                          <a:pt x="76" y="181"/>
                        </a:lnTo>
                        <a:lnTo>
                          <a:pt x="79" y="178"/>
                        </a:lnTo>
                        <a:lnTo>
                          <a:pt x="82" y="175"/>
                        </a:lnTo>
                        <a:lnTo>
                          <a:pt x="86" y="175"/>
                        </a:lnTo>
                        <a:lnTo>
                          <a:pt x="89" y="171"/>
                        </a:lnTo>
                        <a:lnTo>
                          <a:pt x="93" y="168"/>
                        </a:lnTo>
                        <a:lnTo>
                          <a:pt x="96" y="168"/>
                        </a:lnTo>
                        <a:lnTo>
                          <a:pt x="99" y="164"/>
                        </a:lnTo>
                        <a:lnTo>
                          <a:pt x="103" y="164"/>
                        </a:lnTo>
                        <a:lnTo>
                          <a:pt x="106" y="161"/>
                        </a:lnTo>
                        <a:lnTo>
                          <a:pt x="110" y="158"/>
                        </a:lnTo>
                        <a:lnTo>
                          <a:pt x="113" y="154"/>
                        </a:lnTo>
                        <a:lnTo>
                          <a:pt x="117" y="154"/>
                        </a:lnTo>
                        <a:lnTo>
                          <a:pt x="120" y="151"/>
                        </a:lnTo>
                        <a:lnTo>
                          <a:pt x="123" y="147"/>
                        </a:lnTo>
                        <a:lnTo>
                          <a:pt x="127" y="144"/>
                        </a:lnTo>
                        <a:lnTo>
                          <a:pt x="130" y="144"/>
                        </a:lnTo>
                        <a:lnTo>
                          <a:pt x="134" y="141"/>
                        </a:lnTo>
                        <a:lnTo>
                          <a:pt x="137" y="137"/>
                        </a:lnTo>
                        <a:lnTo>
                          <a:pt x="140" y="134"/>
                        </a:lnTo>
                        <a:lnTo>
                          <a:pt x="144" y="130"/>
                        </a:lnTo>
                        <a:lnTo>
                          <a:pt x="147" y="127"/>
                        </a:lnTo>
                        <a:lnTo>
                          <a:pt x="151" y="123"/>
                        </a:lnTo>
                        <a:lnTo>
                          <a:pt x="154" y="120"/>
                        </a:lnTo>
                        <a:lnTo>
                          <a:pt x="157" y="117"/>
                        </a:lnTo>
                        <a:lnTo>
                          <a:pt x="161" y="117"/>
                        </a:lnTo>
                        <a:lnTo>
                          <a:pt x="164" y="113"/>
                        </a:lnTo>
                        <a:lnTo>
                          <a:pt x="168" y="110"/>
                        </a:lnTo>
                        <a:lnTo>
                          <a:pt x="171" y="106"/>
                        </a:lnTo>
                        <a:lnTo>
                          <a:pt x="175" y="103"/>
                        </a:lnTo>
                        <a:lnTo>
                          <a:pt x="178" y="100"/>
                        </a:lnTo>
                        <a:lnTo>
                          <a:pt x="181" y="96"/>
                        </a:lnTo>
                        <a:lnTo>
                          <a:pt x="185" y="93"/>
                        </a:lnTo>
                        <a:lnTo>
                          <a:pt x="188" y="89"/>
                        </a:lnTo>
                        <a:lnTo>
                          <a:pt x="192" y="86"/>
                        </a:lnTo>
                        <a:lnTo>
                          <a:pt x="195" y="82"/>
                        </a:lnTo>
                        <a:lnTo>
                          <a:pt x="198" y="79"/>
                        </a:lnTo>
                        <a:lnTo>
                          <a:pt x="202" y="76"/>
                        </a:lnTo>
                        <a:lnTo>
                          <a:pt x="205" y="72"/>
                        </a:lnTo>
                        <a:lnTo>
                          <a:pt x="209" y="69"/>
                        </a:lnTo>
                        <a:lnTo>
                          <a:pt x="212" y="65"/>
                        </a:lnTo>
                        <a:lnTo>
                          <a:pt x="215" y="62"/>
                        </a:lnTo>
                        <a:lnTo>
                          <a:pt x="222" y="55"/>
                        </a:lnTo>
                        <a:lnTo>
                          <a:pt x="219" y="55"/>
                        </a:lnTo>
                        <a:lnTo>
                          <a:pt x="222" y="55"/>
                        </a:lnTo>
                        <a:lnTo>
                          <a:pt x="229" y="48"/>
                        </a:lnTo>
                        <a:lnTo>
                          <a:pt x="229" y="45"/>
                        </a:lnTo>
                        <a:lnTo>
                          <a:pt x="233" y="41"/>
                        </a:lnTo>
                        <a:lnTo>
                          <a:pt x="236" y="38"/>
                        </a:lnTo>
                        <a:lnTo>
                          <a:pt x="239" y="35"/>
                        </a:lnTo>
                        <a:lnTo>
                          <a:pt x="243" y="31"/>
                        </a:lnTo>
                        <a:lnTo>
                          <a:pt x="250" y="24"/>
                        </a:lnTo>
                        <a:lnTo>
                          <a:pt x="250" y="21"/>
                        </a:lnTo>
                        <a:lnTo>
                          <a:pt x="253" y="18"/>
                        </a:lnTo>
                        <a:lnTo>
                          <a:pt x="256" y="14"/>
                        </a:lnTo>
                        <a:lnTo>
                          <a:pt x="263" y="7"/>
                        </a:lnTo>
                        <a:lnTo>
                          <a:pt x="263" y="4"/>
                        </a:lnTo>
                        <a:lnTo>
                          <a:pt x="267" y="0"/>
                        </a:lnTo>
                        <a:lnTo>
                          <a:pt x="270" y="0"/>
                        </a:lnTo>
                        <a:lnTo>
                          <a:pt x="273" y="7"/>
                        </a:lnTo>
                        <a:lnTo>
                          <a:pt x="273" y="18"/>
                        </a:lnTo>
                        <a:lnTo>
                          <a:pt x="277" y="24"/>
                        </a:lnTo>
                        <a:lnTo>
                          <a:pt x="277" y="35"/>
                        </a:lnTo>
                        <a:lnTo>
                          <a:pt x="280" y="41"/>
                        </a:lnTo>
                        <a:lnTo>
                          <a:pt x="280" y="52"/>
                        </a:lnTo>
                        <a:lnTo>
                          <a:pt x="284" y="59"/>
                        </a:lnTo>
                        <a:lnTo>
                          <a:pt x="287" y="69"/>
                        </a:lnTo>
                        <a:lnTo>
                          <a:pt x="287" y="76"/>
                        </a:lnTo>
                        <a:lnTo>
                          <a:pt x="291" y="82"/>
                        </a:lnTo>
                        <a:lnTo>
                          <a:pt x="291" y="93"/>
                        </a:lnTo>
                        <a:lnTo>
                          <a:pt x="294" y="100"/>
                        </a:lnTo>
                        <a:lnTo>
                          <a:pt x="294" y="110"/>
                        </a:lnTo>
                        <a:lnTo>
                          <a:pt x="297" y="117"/>
                        </a:lnTo>
                        <a:lnTo>
                          <a:pt x="301" y="123"/>
                        </a:lnTo>
                        <a:lnTo>
                          <a:pt x="301" y="134"/>
                        </a:lnTo>
                        <a:lnTo>
                          <a:pt x="304" y="141"/>
                        </a:lnTo>
                        <a:lnTo>
                          <a:pt x="304" y="147"/>
                        </a:lnTo>
                        <a:lnTo>
                          <a:pt x="308" y="158"/>
                        </a:lnTo>
                        <a:lnTo>
                          <a:pt x="308" y="164"/>
                        </a:lnTo>
                        <a:lnTo>
                          <a:pt x="311" y="171"/>
                        </a:lnTo>
                        <a:lnTo>
                          <a:pt x="311" y="178"/>
                        </a:lnTo>
                        <a:lnTo>
                          <a:pt x="314" y="185"/>
                        </a:lnTo>
                        <a:lnTo>
                          <a:pt x="318" y="195"/>
                        </a:lnTo>
                        <a:lnTo>
                          <a:pt x="318" y="202"/>
                        </a:lnTo>
                        <a:lnTo>
                          <a:pt x="321" y="209"/>
                        </a:lnTo>
                        <a:lnTo>
                          <a:pt x="321" y="216"/>
                        </a:lnTo>
                        <a:lnTo>
                          <a:pt x="325" y="222"/>
                        </a:lnTo>
                        <a:lnTo>
                          <a:pt x="325" y="229"/>
                        </a:lnTo>
                        <a:lnTo>
                          <a:pt x="328" y="236"/>
                        </a:lnTo>
                        <a:lnTo>
                          <a:pt x="331" y="243"/>
                        </a:lnTo>
                        <a:lnTo>
                          <a:pt x="331" y="250"/>
                        </a:lnTo>
                        <a:lnTo>
                          <a:pt x="335" y="257"/>
                        </a:lnTo>
                        <a:lnTo>
                          <a:pt x="335" y="263"/>
                        </a:lnTo>
                        <a:lnTo>
                          <a:pt x="338" y="270"/>
                        </a:lnTo>
                        <a:lnTo>
                          <a:pt x="338" y="277"/>
                        </a:lnTo>
                        <a:lnTo>
                          <a:pt x="342" y="281"/>
                        </a:lnTo>
                        <a:lnTo>
                          <a:pt x="342" y="287"/>
                        </a:lnTo>
                        <a:lnTo>
                          <a:pt x="345" y="294"/>
                        </a:lnTo>
                        <a:lnTo>
                          <a:pt x="349" y="301"/>
                        </a:lnTo>
                        <a:lnTo>
                          <a:pt x="349" y="304"/>
                        </a:lnTo>
                        <a:lnTo>
                          <a:pt x="352" y="311"/>
                        </a:lnTo>
                        <a:lnTo>
                          <a:pt x="352" y="315"/>
                        </a:lnTo>
                        <a:lnTo>
                          <a:pt x="355" y="322"/>
                        </a:lnTo>
                        <a:lnTo>
                          <a:pt x="355" y="325"/>
                        </a:lnTo>
                        <a:lnTo>
                          <a:pt x="359" y="328"/>
                        </a:lnTo>
                        <a:lnTo>
                          <a:pt x="362" y="335"/>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2" name="Rectangle 71"/>
                <p:cNvSpPr/>
                <p:nvPr/>
              </p:nvSpPr>
              <p:spPr>
                <a:xfrm>
                  <a:off x="6689035" y="3201988"/>
                  <a:ext cx="298174" cy="8233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TextBox 97"/>
            <p:cNvSpPr txBox="1"/>
            <p:nvPr/>
          </p:nvSpPr>
          <p:spPr>
            <a:xfrm>
              <a:off x="9531814" y="834957"/>
              <a:ext cx="995785" cy="369332"/>
            </a:xfrm>
            <a:prstGeom prst="rect">
              <a:avLst/>
            </a:prstGeom>
            <a:noFill/>
          </p:spPr>
          <p:txBody>
            <a:bodyPr wrap="none" rtlCol="0">
              <a:spAutoFit/>
            </a:bodyPr>
            <a:lstStyle/>
            <a:p>
              <a:r>
                <a:rPr lang="en-US" b="1" dirty="0" smtClean="0"/>
                <a:t>Slab SPP</a:t>
              </a:r>
              <a:endParaRPr lang="en-US" b="1" dirty="0"/>
            </a:p>
          </p:txBody>
        </p:sp>
      </p:grpSp>
      <p:cxnSp>
        <p:nvCxnSpPr>
          <p:cNvPr id="99" name="Straight Arrow Connector 98"/>
          <p:cNvCxnSpPr/>
          <p:nvPr/>
        </p:nvCxnSpPr>
        <p:spPr>
          <a:xfrm flipH="1">
            <a:off x="7559779" y="1960389"/>
            <a:ext cx="815009" cy="4477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7546471" y="3483582"/>
            <a:ext cx="1004438"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7679049" y="4119115"/>
            <a:ext cx="871860" cy="75537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373217" y="5378981"/>
            <a:ext cx="2579360" cy="646331"/>
          </a:xfrm>
          <a:prstGeom prst="rect">
            <a:avLst/>
          </a:prstGeom>
          <a:noFill/>
        </p:spPr>
        <p:txBody>
          <a:bodyPr wrap="none" rtlCol="0">
            <a:spAutoFit/>
          </a:bodyPr>
          <a:lstStyle/>
          <a:p>
            <a:r>
              <a:rPr lang="en-US" b="1" dirty="0" smtClean="0"/>
              <a:t>There must be a relation</a:t>
            </a:r>
            <a:r>
              <a:rPr lang="en-US" dirty="0" smtClean="0"/>
              <a:t>.</a:t>
            </a:r>
          </a:p>
          <a:p>
            <a:endParaRPr lang="en-US" dirty="0"/>
          </a:p>
        </p:txBody>
      </p:sp>
      <p:sp>
        <p:nvSpPr>
          <p:cNvPr id="103" name="TextBox 102"/>
          <p:cNvSpPr txBox="1"/>
          <p:nvPr/>
        </p:nvSpPr>
        <p:spPr>
          <a:xfrm>
            <a:off x="1683400" y="6132234"/>
            <a:ext cx="8805167" cy="369332"/>
          </a:xfrm>
          <a:prstGeom prst="rect">
            <a:avLst/>
          </a:prstGeom>
          <a:noFill/>
        </p:spPr>
        <p:txBody>
          <a:bodyPr wrap="none" rtlCol="0">
            <a:spAutoFit/>
          </a:bodyPr>
          <a:lstStyle/>
          <a:p>
            <a:r>
              <a:rPr lang="en-US" b="1" dirty="0" smtClean="0">
                <a:solidFill>
                  <a:srgbClr val="C00000"/>
                </a:solidFill>
              </a:rPr>
              <a:t>So, what happens in hyperbolic material that </a:t>
            </a:r>
            <a:r>
              <a:rPr lang="en-US" b="1" dirty="0" smtClean="0">
                <a:solidFill>
                  <a:srgbClr val="C00000"/>
                </a:solidFill>
              </a:rPr>
              <a:t>makes it</a:t>
            </a:r>
            <a:r>
              <a:rPr lang="en-US" b="1" dirty="0" smtClean="0">
                <a:solidFill>
                  <a:srgbClr val="C00000"/>
                </a:solidFill>
              </a:rPr>
              <a:t> </a:t>
            </a:r>
            <a:r>
              <a:rPr lang="en-US" b="1" dirty="0" smtClean="0">
                <a:solidFill>
                  <a:srgbClr val="C00000"/>
                </a:solidFill>
              </a:rPr>
              <a:t>different from coupled SPP modes? </a:t>
            </a:r>
            <a:endParaRPr lang="en-US" b="1" dirty="0">
              <a:solidFill>
                <a:srgbClr val="C00000"/>
              </a:solidFill>
            </a:endParaRPr>
          </a:p>
        </p:txBody>
      </p:sp>
      <p:sp>
        <p:nvSpPr>
          <p:cNvPr id="3" name="Footer Placeholder 2"/>
          <p:cNvSpPr>
            <a:spLocks noGrp="1"/>
          </p:cNvSpPr>
          <p:nvPr>
            <p:ph type="ftr" sz="quarter" idx="11"/>
          </p:nvPr>
        </p:nvSpPr>
        <p:spPr/>
        <p:txBody>
          <a:bodyPr/>
          <a:lstStyle/>
          <a:p>
            <a:r>
              <a:rPr lang="en-US" smtClean="0"/>
              <a:t>Benasque</a:t>
            </a:r>
            <a:endParaRPr lang="en-US"/>
          </a:p>
        </p:txBody>
      </p:sp>
      <p:sp>
        <p:nvSpPr>
          <p:cNvPr id="4" name="Slide Number Placeholder 3"/>
          <p:cNvSpPr>
            <a:spLocks noGrp="1"/>
          </p:cNvSpPr>
          <p:nvPr>
            <p:ph type="sldNum" sz="quarter" idx="12"/>
          </p:nvPr>
        </p:nvSpPr>
        <p:spPr/>
        <p:txBody>
          <a:bodyPr/>
          <a:lstStyle/>
          <a:p>
            <a:fld id="{74A2A478-8B65-4D82-996A-EA40D10A6F38}" type="slidenum">
              <a:rPr lang="en-US" smtClean="0"/>
              <a:t>16</a:t>
            </a:fld>
            <a:endParaRPr lang="en-US"/>
          </a:p>
        </p:txBody>
      </p:sp>
    </p:spTree>
    <p:extLst>
      <p:ext uri="{BB962C8B-B14F-4D97-AF65-F5344CB8AC3E}">
        <p14:creationId xmlns:p14="http://schemas.microsoft.com/office/powerpoint/2010/main" val="142911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When does the transition occur and magic happen?</a:t>
            </a:r>
            <a:endParaRPr lang="en-US" sz="3600" b="1" dirty="0"/>
          </a:p>
        </p:txBody>
      </p:sp>
      <p:sp>
        <p:nvSpPr>
          <p:cNvPr id="5" name="AutoShape 6" descr="data:image/jpeg;base64,/9j/4AAQSkZJRgABAQAAAQABAAD/2wCEAAkGBxQSEhUUEhQWFRUXGBwXFxgYGRodHhwdGxsfHhwbHSAdHSggGhwlHBoYITEiJSkrLy4uHCAzODMtNygtLisBCgoKDg0OGxAQGzQkHyQsLCwsLCwsLCwsLCwsLCwsLCwsLCwsLCwsLCwsLCwsLCwsLCwsLCwsLCwsLCwsLCwsLP/AABEIARMAtwMBIgACEQEDEQH/xAAcAAABBQEBAQAAAAAAAAAAAAAFAAMEBgcCAQj/xAA/EAABAgQEBAQEBAUEAgEFAAABAhEAAyExBAUSQSJRYXEGE4GRMqGx8CNCwdEUFVLh8QcWYnIzsiQ0gqLC0v/EABkBAAMBAQEAAAAAAAAAAAAAAAABAgMEBf/EACYRAAICAQQDAAICAwAAAAAAAAABAhESAyExQRMiUWFxMjMjQoH/2gAMAwEAAhEDEQA/ANHEexksj/VKePilSldtQ/8A2MSZf+qMwu8qUAHLkq9Az+kLJHreaH01J4dEZHM/1Pn7S5QDPZR+eq/SHJf+qU4Xlyz6H/8AqDJEeWJrEJJe0Yz4k8dzMVK8oK8pKw0wIFb2JINwBY7tHnh/xycFKEqWnWgVGs25gW329oMxeSJtIj2Mulf6sEfHhx3CiB+sTJX+q0v80gjky/f8sPJBnFmjwhGfq/1TkaaSVk8ioD5tT2gjK/1DwoQFLUSosyEJJIo5BJYOKva0GSDJFxhCK3gPHGEm2WpP/ZP7PFjkzUqSFJIKTYiKTFZ0Y9EKFDA9EdNHAEdvASxR6I8joRQmex6I8j0QEiaOhHkeiBCYmhR7ChiPkfSYRBg1/Ilmj/KOVZGsVZ+wJjh8kQ8bBAcR75h5QYm5Ksff3WF/JZrAG2zk096QeSIsGBxMMJMznaCSspmAagLbgiGf5dMa1CfvrDziGDInn/2jqXPG4pDq8AuzdaRwvALAqlt4eS+ixkcavWHPNDN6/wB/qIjlHRo7KgCRdgwPQF7QxBjLgsspAJKCSoC7c2L0Fol5V4kxmFI0rWlJ5uzb3oYr8qaoVCiD3v7dofnLUbklg9y1WFB93h2NM0XLv9VZuoIWhC3LAsQS9jQ/pFtT46SlAXNkLSktVK0KFXAcEgpcgirRgbG/Lf6fpBjIM5KVeXNUoy5gILEOBve1HrzhSnJbo0hK3TPoHKc/k4hLpUEn+lZSFfIkEdQTBKbMCUlRICQCSTYAVJ7NHz9jZEph5U2YAApybl/goCGuxcfSoZWaTijQZitLMUgsCBt1i46topuuTfVeNsAGfEprZkrPuyaesTMH4kws0sieg93SPQqABPSPnGWC7dPqHBjvDzFcNavQv3+vPpD8jJyPp6TPSr4VJV2IP0h0GPnLN/NkzSlM1SkhKViYHAXrdiAapqFBg9osPhHxTPS6dZSWcEMQQHFlPatusNagXZtwj2KR4MzmfNxBROmFf4al1CR+ZIDBIHM1rF3jWMk1sJoUKPYUMmzH2lgtRXu3Y1h2SpACnlhxsSAQ3W8DsomqkgqmhKiG8sgagktuCzGBOfzsTPUmayRrJFCxT3+zHkKvpeDLRgxKUUhRCSq/1b6fOJWHwckTEgtpUaEjVwtdxt+9ooqxNQlAmB0IegbcUqz0Ln9ok4fGTUFGlZWABqo6QaFgQxalx/iq/InBl+m5TLJI/DqaEUvTsOz0gerLZSG1JCtJ4tJqCKEAvUUMQcpzpWJQZalgTalJUdKVAXSCa6mc9x3iDifEaZYVLRJOl9Ki5UApyKEpBIvConGQfx2XImo1oYObWGnl3eGj4cQQlIHenT59nhvJfEqVpUkgI0pqX0tQir/C5IvcmB+AzmWZJWJwTM1Dg/MQotwgmpva2/MtphUhZp4SaUpRSCzjrT8zPs94q+aeGFABSA4P622tF/VnSQGWtOrUHTqSSm/EpzwhhbrEOXOUiYkrSdCwSlwWU2+4N37Q91wJSfZmc7LZktJ1JarOC9+Y5F2jwYdROln5KDsQNnNhv6CNFzRKVJM9JGpKglaaVZqsA+4sKj5ycFgA5UAZRV8LJBfYhjbnWLzkGxmczATAPhJrs70vTlb2iMZZBc3qaUu+woIvua4hCZollOhiQ4DMHYK0kbiumtIg4XK04hbUZLlRIIYNu+zkB+ZHMQLVLwdXRVUpBJSCwo3ct/eOVyiHqCHvFvxfg9DslRNzR33+UAcVks2VqGklOx7gin19BFrURNA+StvbeH5E9gWuHvyLAj2+URloUmik1ZgW6u/WlO0LDzADqBZmcVqLEW3D32MUmHBLSokjSSf6avb4R6ctoIeG5QVOTUgpSrSGvwnb333gbgZp1Jo41A+5BI6OEkN3gnkiime4LKAWEd1cIbl8RMMEaD4RnNjMMXfUlUsvf4X+ZALRqUZLkKmxcnVcTEWAarja3xEesa0I20uGW+EewoUKNSDLfEskAy1EKKSXWwcE0qWDD1hzL8IhSXmKQl6p3o1XrccoAS/EswSFS1oKndzSp22DXb0gVl/iCZLRpVLdl+YggOytr0oRaPIxTNMZ0WmbLkTBwIAUKNsfTlXkI6l4NAAJCWu1QPT1irTPEsyYoqUgoKqqUA1Wal6F/lBnIsfhpqFInFSCr4SSrh01BoOYHpyh4oTUgnPy1B0EJooPsejn5x5NykIoAG6B+wPenziunOpiXlJU6UHhUSzgnt1feC2XeKAsmWshDgCocUsae7+8ThuHtR7iMkCieEijkmg6lywNOsRj4Y/DUVIGgmhLAjYANWpeJKfEolK0qKFoUlgoWL9w4PcUffcvh84GKwyky1hKjZ2cnkXpYH22gwDOSKzLy7TMSrSlbJ0gEAixSxAarPu9REvG4LETz5hUUrQSUPTSCKi1dqnrDEsLTPlBbpGoHUDQkHY9/X6xoK54mjzCAQRpKhWo6CprsIFkDmZdjcLOE8TdFikqAqk6GcKZjUC1Lb3iSM1BnoUZaUMQuZp1AFTFyBVqsb16xaJOHExZ1lTAmgoQGLUNhUdq7xFw+XoWrSxW5I1JS9Ow2p9YM5FJxfJ3Mz/DzU6vIMxRbVrQTagLsdIq/wAmrEbF+JkIDS5IDgAgS6UJ4ebbgDerUh5OQaFn8Is/I1FDVtobzDJAEKBJSoijn83PkaE7bwoz/AsYvayFgfEEgMZirpNHAo29Hu23OJH8VLn8aUkD9WrXt9Ip+fZJ5ZFGLMXsSRRQLMIk+HETFqMsLVLJSzC5P/HUoDUQSK9I1Ti0J6dLYuOX+E5eKQVkB0jiSOopu4qC/aK3mXgtGhS0qKTfQpgRzbmKGCGU+IV4KR5cwKQv4VFQL7FmFqFg3ImAuc+MVzn8tFnAoAFCjlr25/qYqMKIykmVzE5eZQ1pXaoFNTjmOXvyibKk+bPQhPCCUICgXqsAqV1NFt6QOxOIUoalggksrkfTn/eC/hwceHWn4lTtKjYMAn9CTG0UDLblmI04tJslE1IAYFgFBvVgfaNjSXtGNYSWRjUrA4QtKvLSASSprnZuT7xsck0FG6Rrovk2mvVMcEKEmPY3MDK5GUpUQSABu/6DvHByNFUs4va7G7bQzIz9A1oUrQUspR4SW6bc3jvD5/LSoqSra9HqC4bnbbaPEjCzRykhnFZOha9Dcnb5RHn5Xp4VJ09+T3bb1aGP9wgzmSGBNzdqOaw9ic+lzZoSAVUZSzvyV7aq8gIrxsWciRKyhKkaqkBhVJT6B79xSIuI8OJcPpBPDxWr72ce8O43P0pZPmEkPQhtma7fS0FcDipGhJmtqLHrW9i4ufaBxaH5GBUeHpACvMWARsK6b2APr1hvK8rTL/ElqdVd/Yjlzi1r8PSJqgZJKQaqAUVE9iomAqRMw02ZJV8SnIU3CoCvzB2djSJpj8jG50masKCgkjqmo7Hb0gNlxxMuaVoUtwWVqsoPZjQteLdh8x1yyydNkqdQobmjRHxWJRxEEAC4LA3b1LQ90PyL4C8dmS1LMxKSVKDBLgMKaq0fa5NyIiZZnc3DcXwJNCCxN7f8Vb029oI5hlqwQsK0jTRqHiFvqPSIgytJYLLk82p6WF4ef0dRaLD4b8WyiUpWTtU0Acimz3vDXjFYK0ghSEkBXESK1D9+naKgjBfw0zzUpCgC4TXayuhBY9xFyzbxxJmS2nYdUwkN8I1JeoZ1ON/hOw9LWLVMzlpu7iDJ055hl0JBYEjo+/Qb7xKXlEpelSAogblgUkdRY0o1bQGx+epmYzUgoQiYAkLNCkgCpFG3ArvW0c4TNFYWaqSapcEAVKnZqWer+0D0u0CckT84yDUlSviqxUSSAzVc2NYEYvw4nTwtqYspJqd2aLXkWZidrQ6dB4tLAOpwAwNR/iAfiDHolApll3qaNSrincH25RKUkPyPgpkzAVAUscRLkgtQO/y+kTMnk6hJ0KZKVrJPLWoJKhVhwpCd/iEQVYlxqrpqeYp0f7eC+VzEy8ElagS8wJDJ1H8xPpqU/wC7COqF4jlVo2DJcmTKmylyyVIXJJ1Fmd02a1Kt7PtZ4H5DhkS5EsS30lIUHBB4uKr13gjHXpxqIpytnohQgI9izMxhORhep2UTXURZrt7w3h/DaSVbAi71I94l5fnCUpArUgFhf9bdI5VjQVqTKCiH+JQYAks4L2jxVFmr1GD8XkJWwJc/lIvU0tEWZ4bIcIehZuXrfaLPg8QmXwqvZKn+Yq71tWhghhJY1zfPQoqYHW7XTR24Tb5VhrInyGc/7bZS0knVRt6c+b0H3aBOy5aCQlROlw3V6/55xoyZwE6WVMUcqihNXLUuL394iz0y+LhGpT6AVE9hbvvDykUpr4UnLM/xciktRQP+ri45iD/+6NaFDGJJmJUShaOEl6EO+oA8HPfsSMvLUKUBwuQ9CDXl0iPneXoQpDEMXd02ZrV+Igkcqe1qT5on0BOL8RIJBSlgLggjVpoLfmDkueUP4HP5M8kzUKCi1QWFP/uBfbezwQORImDhD3AL0fe9NoHYnwykA2oHf7+veDO+UOo9MLYPFSZqQZk4q0ulAcFTaqfFR2Isd/SO1ZumdMBloJXbQ7nhDOLGgDl+ReK7/JJksNxCvwm16enePF4eZIWtckqSVUKjw0cUABZjS27QliNxb2Lji8KUh1aFBZ08JPCwFFUu9+seTsplkL0rQopAbTV6l69Ax6ueUUKRipqZmtZdupCSeR9zWLfl2PTOQBJSrzA5WgAcIe61W/qYcuYEGCZLTiC8T4aC5nAQUl7UJ78oaxeQzVKB1ElBGl3JejOTXYX6Rb8qmTMPLKZiNKlKJCrqIYMgMSCKH36w1n2PTJUiYeJK3KRbUBTUBcAEbgO0SlJcFPVd7lQwMhcuaTPUpUpyVC/E1bW9ImZll2HnnTJRNQAlwNRLgcioHhJcU7PeJ+HxaVy1TFb7JqAmtSWpxUgDj85KCNS5iR5elBS4YdGilKXY1jJlem5SlC1pUCKakgk8LB2oz06RZMgD4QJ4WQKjmVKXq78JTfkIrGIn6JaJiVKKyo6eY071vX6RYZWbyxg0y1S9BRK0haQGnEK1JK6A6gyg5J+GOmL2JezNo8HYxKsJhkatS/JD0sE8NalqhurHqx8Rk/gHHKTPkplF0zAEzQSwJ0FWr/s7lr3G8auI6tOVoUubOhChCFFmZ8x4rMJusHUVpuBy786Q3Px85QZOpIGw35vFzHh5nUUcNyrSWewD7xJ/kADFWkA2Lty9+XePI8r+GzUSl4DOJgovUdI4SkVS9Hat7PB1HiqaEgqGtISxSvU5sakUNtxBxfh1CSOIVs+/3y6iG52Rs40uANmqGuIPJ+BVAqkzN5i1f0pGzq3OwNHb6Rzis61USkMmoNXfdz97RbMTkUsfEQQnelW36RAm5KnUrc0Ntr02rT5weRfBpRA2M8TLUEqQnRMYaj8RLtVintSveHsd4hRPVrU6CxKUg0c3ehOx7UiafDwdmrvZq7jt99OF+Hg5AFGclwKP1bl9tD8i+BhEZwviIS0lCNa6O3dNaj/lY37PHuW59VS6q1UCix+tQK3huR4WUb2J4VJoW37946X4PKXBJ6MSO8POIeMPYbPZU0firZRBcgEJoQ4BNNQBBvEVGP8AMmmXo1pV/wCHSHJZ3oCS7fQwHVkikuBVKgxcDk1OX2Yay5c3BrMyQllAUKmOksdRTtVz/fcuL7DxvoPfw6VAAjSpy6QRTvsYkYPK52HHmyCRqJ0t/wAgA5SaBTUs/wA4p2IxM9JKiygakGtSKmu9HfmYO5fnM0q41mUgpcLU7KKCC121cRJe4e8LHtMfsuSfjZ+LCnEwKIejBg42o1HI7w+ud/HyBJmEomJAdmDAUdy7Cnyhj+eJVLR+IHBOpksyfbir/eBGLzOQpBSrVqCmdLVHJvR4ayQrT5RcU+Dlol8GJQouAAEV0sWcOXcvs2/SKd4r8IYiWiXNLroFKQEk6XqWZ6APWlNhHGBx4xCdCVlKkDhUfjZzwu9Ugm3WPZninHSk6DOUtL0cDbZ2oOkVkJQ3tMqOJUA4QGSS7/dQOneFhsWoFBf4a/N/aFjVFUxyzm7cz9Ic/lU4hwgnkw9PWNrQsXZcPCkwSJkxRUoaZyFEhiphrdQBIc6ikX3jcMrzaTiAVSVhYF7gh7OCARHz9gsGZjqCtIWApRFTpLbb8TClo2TwJky5KZk2aNK5h4U6dJSnYEPTbrTsBtpt3SD/AF3LWIUeiPI3MzGlZ8ooChq8kUoKBVTyf3dojnO/NOtCDpQWUT/xDswFWF4aTky1KNeFmIBIDCOpuTLQ+lekKPExYlwR3sI8a4mzijid4kQuYFuQDXSA+liBv7xJxHiNGvhWD+UqahoQCWev7chEYeGkgBwOVQ/+f7Q1j/DwYJCUtubH7p84FJDxiPoz5GGUhQmBeoEmhd22Nr19InTPEKZiE6AhJSSXLDhNdjWv+ICzPD4SGZ2qAa3HPf75w3hPDKlBy4uzEt6+kVlEnBfQ2jGpmBQ1pTp+BV63PVtm6w5mmJOIEvTLOtIYqpp5bOb27mKtN8OLSbkciOXXnBTJc2xEkpkrQJkoUKrKCeaTz9PZ3BcQw/I/IxExIUlafLWkJCtJUn4hQh6tQbQaxipctMtYUVWKnKlOKVGo0HSgfvEPNcdh1pS8lSpoqdRZm/q0qAU7N2vFbXl0+YArUyVKoliWO1BY0sCHh1EMZPcuWBnjEKUZOlQQBRwk2ZwCf7PDUjCy1LWg8263tavfp2ivYhHkzHw5W4A1r2UWDgJLEB7tbq0cTc9mSlhelixBD3cJ6UY9KtEuCew0pLcsuZ5UjzCGANzz5VYdIYRgEiWZe5VdyQSzpA2DOR1iCPFaVy0oKRrF1C4BvXZ3eu/eO8qzJQmp3U4QJe5c3JA0pAe5I9BDwfQspdg/M8k4ilO4AWHdq0Hd4hzfDaUpUCHcfEXo7VAt/gxbcdlGIxM46EhJBDKKjuakMNmdjHKcQlJ8mbp1p1IcFwopq4J2IcNsXFWhrJcDztbmeHKJiGWjU6SbJah3+cP5ViCZmmYWSLpVUGh9ovMpCJjy1qCWTU1Ynlaof9Ii5f4aZcxU0AUBDPQcjy/zA9R8NFpR54AeCwsiZiQhgAAFBRF6BwBuRX2gtMx8hGiShKgoJmFZVQqJUdOlrp3FRtDubmVh5GpCSFW8xqIKnF93Y7QyZGXY2UkTFqkYlMkoDhRCyyTreoqp2D/mNIqO5MvqIHhVQ0TCySpwnUORUVCncf8ArG0+Gsw8/DoUValjhWeo39Qx9YxrwPJQiSsBYUkT1ISpqqOlA9LikbH4XwflYdItqOtuTs3yEdeleRc4rx33YYhQoUdJymQyFnDjQuamadVCkWbYsamhu0OSJi5oICARqYFVCPfb0ik4gTRxLEwsQR5b8PUcolfzSeEkS1FOssSqrdqX7R5GMTRwZb8HUqSqqwWLF2PfqBBCXikjSmYAWoRcj9Psxn5wUxI/ECZnmV1kuzV4d03rZ2ETpMtQCtTqAcJ0uAR/yckua7loWMfoYstGaTVJmhkDQkBgNNjX9Ibl5hL0kAkPt9XavRucU7F4jFKlgBwxNenft9TDshU+Qg6S2oP19abPDWN8jwdFoxM0oopIOr4CSAB0q78vSGMxm+SdC0y2WKUDgbtuFDnFROKxATVZCUkHnqVRr9YexGdCZoEyVxgAGlSdw9OQilFfRYSQbxSlK0luHnUDu/KkWKVIk6Pw1BR07GqmFWDu5il4rHIlBJOqYX1aFGgADMA7GrqrdgLRHnZvOSvzeHStzwl2AuDYAsxYfvBh2G5esUmXqShIqQPiDVPXl1hnE+Gpa1KK2dHEKkH0qG/zAqVnKpssTOFSEpLfDrQAKqU7MihYXOztD2C8QTsSNElImX49gN39QedKNvCw3sVyREkZHJUvTpGpmSByd6MfusDcR4fmJWWmFMtJppJSQodqgisWKZhkSCJyp7KtpSzage500CttxHeZZzIUhbKCvhKhw6g7/RtucGLQ1qMGYzNsYeCWsAGilJHEqn9T/SAaMNOUSSnUrTRRJobe9BBzK8xlglKQGU2nkHNWr2H20ScctKXXLWDLSKq4QxoGbnX1eEskVkvhU1YieioKlFRJKSKBQIIKfZn6RYsv8QzESFealZUQCGJbSTVKer9aMTA/F58hyGqW02Z+bneH056gSgpS9Yr5qelgmlu4pFPJjuL6A2MzBc38MBPllywLt0JKQSeZaBMskqQjWrQokLCKkamdILPsPn1fzEYh1qLByXDVvt829I4QshaVJoQpxYD5bNG8UqJk/ha/DICcOjS2szpiiNTjSdKdtmQ78mMbnlWMROlImI+Ei3LmD1FowLIktN1pS6fIACQ+kqWAEj/87RvORYNUnDy5ayCtKWURYncx0af8mD/iEIUKFGxkY6cDNUpNAqWoPrcMwJDEc+kKdgpKjrQvQSHKVBgXPI1SSfrAp5jBEuayLkXq9B0L9qRBxmBxCixWXBBGkbbM4+6x43qbYv6W3MsuUmShSNMxD6lACoJFS5NUijMK7846lYVHl6QdIULUtd62ispxuKQso4aJYirHmO7cusMpzTE0SpyzkEgsXd6fseXeHUbFhKiyYifK1eUzluFSd2AFQ13P3SJ6igoUSE8I9XelXse0U7H4qWayZaioXJUXsHDGhc19Y4GcBI4kq0qDlOwIr8VwKjfa1KtRV8icZUH8nUnzFpUEHhLFXz6evaBmJpPUlPls7kNy6uSDX5wExfih52vDyglKSCKbMCX6UPK/rBDGZzhlpDFlEAq0pLgsHA2oX3+kPxgrDMnK5M3iUouCeA1Ybf5iNNwMpM0IDpBDvRuRp/iBMnxOAAgAagQEKDkKNr9Swr/h+Ugrmq/il+SkAabqf+opeiQO3pD8QZyDszK0qQAhZ0EswDE7153HpWBKcsUkkyllKXqEmh2qHbkK3ienGCQo4ZAWvQdYJVp06hTUpwAbb1+UDMJm7lcpKVkkFYoXJDU2f/MJ6bXALUZxi8sXOWTrWVKOpg9bvzsz2gjhMKEjyzK85DKICmLKNSTZx+8Nysylu8lMxUxKeIKDKBHxEJD0FH1HarQzlmZIdOo8JoUsaci2xcQNSRWd9EZGFm+aGSTKSw0mjJGyVF2ZqdoWb4OYWMtJEon/AMZJIpUDmfflFkRmktcqZpUlC08YSR8aG+EAtV6v1iDIz+4KTpNQkgE6jQVIs8HsGavgqmMwCyE8ASailb1q/wCkRMBlCp6lIdmateXQXi/YHEy5q+I01fCE1AarFrvSo6x1KXLQJi0KoFFOkB1AEluTksaxSnIWS+FJXlXlo1Lrccuzc4hLlFtKBqIr2YPQnuC3WC2e49SiEJmIUm4apBFjUMN7coDYcaJ8sJH/AJNOoEkllUNNi1fQRrp32OTVF2yzAqE3yeJLiUJSWY63TUm9NADPWgvbcUj16xmSiFYqQEqciazgEfmF+bGNOEdWkqbJk/VHsKFCjUzMcUoycMlSFJWJhImAgULFwA1aJN+naAY8QAFlLICCQKVBPOvTfnHqspmrlplKJCU1HPU1wRv9Y6/24pVJiepNz0/X2jyHKJsoV2T5Wco1J1kaXdJsWuX5gH1rvSGMXnCT8aPLSo6ku4t3+IfvELFeHSB8QeiQDQvS3LvHZyaYtHlqLhFQDWrbUe3pCtDUV9OEY1HmaQASo0Aav9JftD+HAmkBSQliUkKIZ+Tg3Yg+sChkKwpWjhtUnlYVc7xIRlc9ZLkAmpLdG6bdodwHi12E5WUBaVKfTw6dQYkJA+GoswdusBlzcJKIl6OIqKSvZtrc+HncxIzTBTQBU2YKDuRX2Be0RZzDD6PK1LcErJFS1aX51+xUZRfLBqXKI2L8pIBlkBQVw2+J71PasFc3SiZJllSkhYABKNTKrfqHoDvAKRhHCgpDf2F67wxPkTAPy6QbAEX/AMD3ilXTFjL4FZ+UjyEzBM0EgqcudQqAFVu9B7NEPKsROlrT5WlzzqCwsT6MwraGpAWpKpcxREsjVyqLB2537Q1JxC0MA3SlGd2rej+8PrZi37RpOXeIEfBLfDrUSZi9LijMh+tW/wCnWAOZZclKlLwoSwVqIOovRQIBPw3+EMNhaGcixEmbKXInKTL8xQVrSahgGHvt1aBH8atClJKioJolaTcAliRUsflXeBZULZOxyZgtRokAguSCbEW3YdG9ot+V5lgUoSJkorUkhSnSW1EVBN2SQHApvW0U6VnCk6mAFBUlhq/Npamn9BDacz4igpCCoAJV+Vt+r39YdSB4voK47Ek4jzMMkSxqISE7gv8A1b9evSBmaTsQCxIrU067wTwWbo1aBVSJbgpS+pviJtv+tTDkjxNK1TELSlRWU6VkWBpUM/pE+18FJxKlMDKCikOOjVuzbiCSccJeOlTikMmYFNsUp+GgtwsY7zvGyAdEsEkmqjQEc+9oFJmEjTT+qt6BmB66i46A7RtFsiSXRqMlatKFA6ViZNUkgCmlRD1NG0g2baNTyjFebJlrvqSCSzV3ptWMky6fqky1JJKlag9gAqr3dqG9axpPg5X/AMdiXIUr0D0YbChaNtN+xbj/AI1+w9ChQo3MDIZOYFWlPCSTUAWax35P78oMYaQjULJsFByK+p6iKH/GSylK0NKIJDMQT1LM45dolz8aJ6EgKCSeEkAsX6b9O0eRgi3Fj2dYn8ckEKJNCOjNaloK5Nmgmp0LUEtUlqlrO/Xf9oDzcmSiWCuYSscS9LChA4WJPCwJd3cv0gBJxIlqITrUh3rcJewLMfXvDcOxpNmlrw8sCWSA11EkVOxp9IbzDDoSSlKmBTq2pWoFmFRSKxMzjCskqM74UlSBqCSvmGTRgwPFtEDC47zMR+EoIBUwBJIAJuX5RDgNJ9lkx2IDBTDSCw5/39IYnqklBJUA5ACTc9v1jvPcRh5aNHmCZOHxFJpq5Da7+xeAiPEkqUNIS4JuoEF6VP8Ax7OOUV4xJsLYeTLPCEuFEXr8uvyaHF5bKOoCrDUSNxys7vR3ADQAxmaEqUZSiEgApULkbpJc6SOdY6y7PhOR5cwcayGUmhDUSKbWBEHj23Hb6D+AwUtYUlIIbm3qB6A/KA+KyyUolVXcioHoS2/aCq8UcKha/MC0JYiWpgVFTBVwyTTa4EV1edA6kjSmr0JpyAJv3tBg6BSlZOwfhlF5gLKDggij1BFbR1h/CiZnmBCX0NUFyb82LFi20RcDnpQ4061MQSxIABuGPb3iyK8VBadUvDhBIYgVXw3FADzoRCpjyYHwvhATCw1cP5dLs7mrC0c5p4ZZkJUQ+1qAW/tFhXnaAnzULDBguoBTsOprcd+RgjlMlOOSWmD4SpNXrYUuBRqdecCv6Dmyg4HIStPA5ILEtQOzsTV6xMwXhdKpZT5aCpJdUx7JLGvW/vEqZmE3CmZLMpYTqJCimgNlVtU9YJ5Ljk+Y6iCNBIBFCprV+6QXKx5lVneFNIJWp2DVoRU0r0ioY2XpJASeE6XYC7+5jX/E3iSWnDrlKKUTF0KksdqJqbk06ekZTjZ5NVgMdPLY/EbHmBtG+nfYm7RaPB2LfzkGqUlKk9gCg9hRMbb4cI/hpbBuH5vU+7xhPhdARMxIIqNJHYqW/pVMbL4EnKVhmIolRCfqfmY6dN+w3/X/ANLKI8hCFHQYGQ4rKAlA1gKlMCFpDKf+k3B6EtuIH4zAS5iSaOKO4HoQfUwwrM/MQJBnKQEAF0aXtYuCly+427QxgcSkpKZatZSWCjQsOmxv0oI8rDYrKR5gsClKizkk+m0EUYRChpYPu+32C0A5edKlrXrSSEliQDpSXYF2Zjat4n4XxDJHEouCaioIIsxpTrEODLzY9MyVZAqkVufUAClIi4bImPEFDUGcMQ/UjnXeCmBz5Cl1P4avhNHY0B6B6OY9Tn6FLMpHwoFBzbc2t+sJRkU9TYG4nI0VKS5ccO5flWkCcTlKlDQkAgN8QY9e57QTxObDiSE8Vzaw9fWIErOkrmanDVUG/wCO3T5RVSXA4yvkmSPDpQALkkO20dYXw8dbrr0YOzfWJmHz1E1QCZlWALBRam1t6P8AWOtU5L01F6aS5PvXcNBixZtHGI8PgIPEomqm1PYED9oEYnIynSSOpPXl8vlB7GZl+Gh3Soh1CxAexG1Xv1hjHZrqZLbsBRuXqWial0NT+gvCZNNChMSCpvhB/ZuvKG8xlTkHWhuEFJDimxA33MFsoxU4zdMslwKEE0bm96tBvF5CuavzJswS2060pq4H5jYA71faKUpJg3ZRZeDWqWKGta8wwDPbk0LKsUvCTkLSVJXUU/pN79LekW/FY4F0aQEAgIUBVNSz0uxPzgDmU2Tq2/7H6RVyFlHgKZ94omz5ZQyQkjVpYbXck9YqU3FKQny1cQBrpPU25V2i5YfBImMAh+Gr0LEUvcWhleQqWQuYjSC4CQQ6q1JJIpc82hZ9NAlHoouY41S1AzNSizEqJ+fVhfrERYKrv9/pGhTfDSGZamANPV+d4WHySTJSpSgVK1AIADuS5AHpyfaNI6nVA1H6A/Ck0qnICy34apRpUgcSX92fpG4+DkthgwYFSm+n6RieWTFKxiAU+WUmYphyZx6U+Zjb/CH/ANKh+av/AGMdWn/IXEH+w0DHseR7HQZHzfkmDlzEqEsg8Wnv+94JTcjKFHy0nVQEpbf9LdIhT88lomJVL0sp1K00ZRNXAu4+sTJeaM00zSkEBkBw9bKcPYP848rFs0cpI8xGBnK1IVZJ4rV3D8w4J94iYjIwagOaOQNujbO0S5uLWsqnAKVpbUUuQEi6j05uKBu8EsXnMo/CkBT0GkkqJsEgG5AJ3aFUuh5lfXlzXCgohrkdf0f0juTkswAkBQUpjTvV3vuYJSM/Rq1TKhArSx5Xu/0MeY/MVTJkpKCVAkEhJ0ljUMXF+/SGlIMwNPyBZW41EWY1+f3eOJuQq1talQOpaoc1N4N/z8K0hShR0tUOxaqbBhpuYh4bGyjqCiSQNXDvanXb3h3IE18AU3K5iaC+xHKt+UFMHNnolqGsmxINSGrE3L89lcYmIZQPCCOJjRgNy9L8oJLxAUpKeBC9IAllibuHqLh6dYVz7KuPwra8HNUFzCpRKiz1Nt/R26CGsHJmhWqqil2NmcRa15bPQkLLM51oowB5UB2h7LsThyVJ/MK2pxbMfTnCuTBuK6AX8QtSQUpVLmklWpNA7k+5sX2h7HZ9PnIEvEagBuFEKWLBJYcQ/NqPL1ixyFSSlQcOCGUKuaMFDqaRLxmRBKApSkLIFkgpUXOx1MPSBOQsomaEzSFaXYNQFh6tf2iKJpmCpINGDlvbtGh4bBSwlRTpA+EpBDuRQsWJFTXoYGDK0AuqWX/MASGFnbk7RXkfwPRlawWbTJSxpUqgANSzdztbs0XCX4wKhLlzUgMqWsgh7Gr/ANQ7bRzjvDiUM+noxBZqm1Noe/lkiYUhR0u5az8r3ryhOf4FUH2F/EOFXMSFyEqXKZmZTAux7D7G8VDMMQib+GpYl6UgqDhzpIZKSNx9EwYxeHnyAg4bETJaEEqSAXAdgXH53d2L0MUybly1rBDlRuSfiPMHb1i41IShRN8KI/8AkCuoaF1apq3uAU+8bn4RV/8AFR3V/wCxP6xhvg+cn+KmJfiSgpSaCrjUDtfn1jZvA895S0u5Sp/QihbaqTHVpbMrmLLMIUeQo6TI+a8blRQhwg1JJDWH2/q0TpOSpMuWSXWXUxIHy+tfZo9n5yFpehVbsO3OHDm0qalL0KVULih5uS/uOd48ipGmZxhVzpbS5amC6Ko7jkT8o7Hhs0UgqBA/MHsNrEUibi85lhIlmWKkOtuJ+4q1N7wxPzfRqWCahgAadN7Wg9uhZFXXly/MVqq6iWG5J2+94LYXJlEhKSUkq6sBsXd/WG/5uJITxAqIKmYln2J9dodw2cElyp6OA7amtSKebHaR1O8P8SlLLqqSoP8AMm5N47wfh5WorQwIF6VLVHI9e8TVY5RGrSGUAS53aot0IeF/EKSeIaGdIJapFwa9ekT7Dzognw9Mm/GDRqgUHMP03G317Ph4Bjr4nbUrbvyDfKJ3811EBBFa0Lj3Bc9x1jnMswQZiULmggh+BQ4di5NHpUULQewstxz+GnrJKzw6dIAdiO5PFV73JgNmGAVKIWhWkuzj4iQC772P28Fp2dJCkSpc102WpRLWoxNNm5QxiphKapfT8TkJcC7Xv+sCyG2qIcrLZyOFExSks6iKgv1BrHi/4pN9WghylR3P5mb4nD9TUvWD2X54gh5ZIbiv8L7dd4l4zMfPUFBOlLsaAuR0DEBifeC5BkvhXf40Ok6FW4nOyuRNiDb9IZnZ1MRqI1zAXYqUXFaE86NUwaWtCElJAZTgFq9TWPcRgJatIUNKhQPy36cvsw/2hXFgFPi2Y2lYSKFyPvrudoZn+IFrQ6lKWbFR6NpqBycdPWDX+3RNFAEjb/kOr+sD/wDbgTq1AkPQCz9i8NTj2NwXTHsT4hUyU+f5iFS9OkgAjUQai5U/XtSAQncStJKQAzAm3Y8yHaLt4c8BoWNcxLl7A0A29WanMwL/ANS/IkCVhpKACPxJi9LEBtISD+YE6lNVmDXMOMrdJBaXe4O8JolzJ5IdJ0q1KTwhiySSdi5NY1TwXM04hgpwUFJLNqUlrDlQ1FIy7wtLQj+IKQXQgHTXUQl1KJ5AsNuUWzwJh14ibh50wlHGeBLAcI1JJJcuSk0o7HrHTHlUEXVmwwo8hR1mR81SMimeWVh9LsCefJ+fSBiMsW5cEB2rS+1e8X7DZlLIcrKEgMyTc02NGvUVpDScbLCgVIM2+nYPzPSpoOfSPKuRWa+FVkZVMIDg2o5+kcDCTQdIVVNwRb97RfZGBOJlj8ZEskakoFTfhcuGpA7C4aWlMxykrS5Ss8L/ALGh+WzwrkUpR+FRl4FX5nF63oBDMvAEkFKRctTau8WvCYlClAqUGAJUlw9KDo1fr6z5C0KCSgjmQkc/y1u1ucPOVCuPwphk4hOzpanJuceHzWCd1UIqfu8XFK5MxRSGSsgglqHoRT0rDEuUELUgmXQDSdq7EvRVPeDKQbdlPXqQ+l33J+nWHJiipLkkqFqVHaLTLEvUdSSmxYMQXoS/t78nhhEpClkApS1Q4r9WtDzkP1K0lCgaMSSLlrWeJeXYpf5w4YhizE/qBSkHJmWy1KCgXa57X3iWMHIACANQejVu/wCwq0LN/B1Eqs2WEHVKDqcs30PMR3hM2mhQMxtIVqVRNSdjSzAUEWiZkIVXDlBSHBcj8tT26mkQ8NhEkkLQwIfUC7ne9TUGoeLuXNENx4QAQStWpSlqQDwhRNbcv7RKGZEkp1FKU0SL0ZqkC9q8hvWDJnJklMvSA4f369N48XLwzFQIUoFiE26GrOHoYWT7Q1iSZHiE/GtaQNJBAPFq2LEHkKCIuFzJR1LSdTUalbVrY/3eJkvJJM460BQAuD/akQfEODlyTws4ZRSKgi4Umr0GzwtpBS6ZfMt8WyZUkCcyNCRSqjsxoN2Pv0jOPFONCsQnFS0r0r06dQ+LhPEx5h73ivYhKJqyQ51ULnlQbx5jMUQhMtQqggIA2Ac153MUoVsEaW7DWVYh8Shkg6izhn0qBoedWO9o1HwBkav/ADTkED4pRJFbizuAAKPfVGVeEpapiyfhWJjdBTUw7AKDdY+h8tDSkf8AUfSOjSjv+jTL1slgwo8hR0mR8wHDTVpYnhSHIBFOv3WPThZ1NRVVYUxP1B7Wi5/ypJBcC8ezMsSRVi/r0/WPJ8rHcSmyVzQtaQaquH9heOsQZ9JayWq9TVxYkGo/aLlIyVIJIDqpYVa0OqyYG47g0bqflS8C1H8HcDO1YBYNCS33+sShInhFFEcqkbWHoTF/TlCE8JYsNg/pz+xHk7LgNmAsFUpzhvUYk4meTsPOIJNi1/p87R2gzAkIILXDU4g5ChzuYvuEwIO5D+xfm+1odRlSW0sOYMC1GDxKApU5UvUSXD2pv0oefrDSJk1CgoXLHqenqI0GXliCkj0ZrQv5IgkKUHvCWq/hXoZ/NMwklGpAIsCWtXeg+kPZbNnoI0qZwxF6cq2i/pwKW+9969o6OWITUU9hSB6j+CuJUcPmU9JLBRUAybMl6narmvpENOFnrZTsElgGOl3f96RfpWCBDFh13+6j3j0SAwDgVcXv25tB5JAnH4ULypygXDkHVq3BH0iTleBWslCiAFKdSlB2YE07mnr0i4pwwBLpIrUHp3rvHKsCCbUNf8w/JITlEqwxE9BZCX0gpYHnQEfta8DcfiZqtctwjVwmgDMx3s55GLpPKJZIUQEne3a214pmZ4QzV/hstSnCagOAHJL3YW7xUGVafQLwWEWokJGrRUkFwR059PpDc9esEbgsXvuw6MzNE7LFpkKOsVLMXt3gxjMGrGzpcwJUA34hJYMCAnkXLn7EaJvLjYcoLC73+D/gSUoypoCWeYGUdgQAW6kCN3wiQEJAoGH0jM8HJCZaUJYB9IDdOXRhGoYcakpULEAx0aXLKnFRgjsQo98swo3MbRlSzQd9PpD+AlBSmUHD9YUKPJXJmcTzpAalP1/uY5lzCWBPKFCh9gdTqVFwCR3hqfMIlqUDxAgg7/FChRL5GjuSoliak3hvL5hKlAlwDR+8KFEoZOxtid/3IENYSaXNbW9BChRT5EzzFqKU0pVv1jnEqIlpWCymuO0KFCAbzGYUgEEuevWHMJxUOwp84UKGgZ1MUWd/zER5jksiYzhhSp3SD9TChQwXJU8eStPESWBbb6doEqmFI4aVTYDlChRSOqPBAlFpyf8At+saDg5QCnFCWep6QoUbx5M+iZgPjrsAR9+gjS8gU+HlE7peFCjTT5Zrr/1L9hCFChR0HE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iambaker.net/wp-content/uploads/2012/08/2012_03_21_999_8.layer-c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418" y="1690687"/>
            <a:ext cx="4704660" cy="344224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encrypted-tbn1.gstatic.com/images?q=tbn:ANd9GcSRI8MdMLjLu6AEaIkjkCpEk3Hr2Qrm1Bf-MBVxDRQgjEg-fclljS5ynF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5" y="2645046"/>
            <a:ext cx="19431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finecooking.com/CMS/uploadedImages/Images/Cooking/Articles/Issues_71-80/fc78se069-02_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729" y="2251847"/>
            <a:ext cx="2161270" cy="212124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2810788" y="3312471"/>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387065" y="3312470"/>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Benasque</a:t>
            </a:r>
            <a:endParaRPr lang="en-US"/>
          </a:p>
        </p:txBody>
      </p:sp>
      <p:sp>
        <p:nvSpPr>
          <p:cNvPr id="4" name="Slide Number Placeholder 3"/>
          <p:cNvSpPr>
            <a:spLocks noGrp="1"/>
          </p:cNvSpPr>
          <p:nvPr>
            <p:ph type="sldNum" sz="quarter" idx="12"/>
          </p:nvPr>
        </p:nvSpPr>
        <p:spPr/>
        <p:txBody>
          <a:bodyPr/>
          <a:lstStyle/>
          <a:p>
            <a:fld id="{74A2A478-8B65-4D82-996A-EA40D10A6F38}" type="slidenum">
              <a:rPr lang="en-US" smtClean="0"/>
              <a:t>17</a:t>
            </a:fld>
            <a:endParaRPr lang="en-US"/>
          </a:p>
        </p:txBody>
      </p:sp>
      <p:sp>
        <p:nvSpPr>
          <p:cNvPr id="6" name="TextBox 5"/>
          <p:cNvSpPr txBox="1"/>
          <p:nvPr/>
        </p:nvSpPr>
        <p:spPr>
          <a:xfrm>
            <a:off x="2684205" y="4834647"/>
            <a:ext cx="1063881" cy="523220"/>
          </a:xfrm>
          <a:prstGeom prst="rect">
            <a:avLst/>
          </a:prstGeom>
          <a:noFill/>
        </p:spPr>
        <p:txBody>
          <a:bodyPr wrap="none" rtlCol="0">
            <a:spAutoFit/>
          </a:bodyPr>
          <a:lstStyle/>
          <a:p>
            <a:r>
              <a:rPr lang="en-US" sz="2800" b="1" dirty="0" smtClean="0"/>
              <a:t>Here?</a:t>
            </a:r>
            <a:endParaRPr lang="en-US" sz="2800" b="1" dirty="0"/>
          </a:p>
        </p:txBody>
      </p:sp>
      <p:sp>
        <p:nvSpPr>
          <p:cNvPr id="12" name="TextBox 11"/>
          <p:cNvSpPr txBox="1"/>
          <p:nvPr/>
        </p:nvSpPr>
        <p:spPr>
          <a:xfrm>
            <a:off x="6095999" y="5234218"/>
            <a:ext cx="2520947" cy="523220"/>
          </a:xfrm>
          <a:prstGeom prst="rect">
            <a:avLst/>
          </a:prstGeom>
          <a:noFill/>
        </p:spPr>
        <p:txBody>
          <a:bodyPr wrap="none" rtlCol="0">
            <a:spAutoFit/>
          </a:bodyPr>
          <a:lstStyle/>
          <a:p>
            <a:r>
              <a:rPr lang="en-US" sz="2800" b="1" dirty="0"/>
              <a:t>o</a:t>
            </a:r>
            <a:r>
              <a:rPr lang="en-US" sz="2800" b="1" dirty="0" smtClean="0"/>
              <a:t>r maybe here</a:t>
            </a:r>
            <a:r>
              <a:rPr lang="en-US" sz="2800" b="1" dirty="0" smtClean="0"/>
              <a:t>?</a:t>
            </a:r>
            <a:endParaRPr lang="en-US" sz="2800" b="1" dirty="0"/>
          </a:p>
        </p:txBody>
      </p:sp>
    </p:spTree>
    <p:extLst>
      <p:ext uri="{BB962C8B-B14F-4D97-AF65-F5344CB8AC3E}">
        <p14:creationId xmlns:p14="http://schemas.microsoft.com/office/powerpoint/2010/main" val="20496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Kronig Penney Model</a:t>
            </a:r>
            <a:endParaRPr lang="en-US" sz="3600" b="1" dirty="0"/>
          </a:p>
        </p:txBody>
      </p:sp>
      <p:pic>
        <p:nvPicPr>
          <p:cNvPr id="7170" name="Picture 2" descr="http://www.lowfuss.com/peter/hosting/Xpost2009-12/Kronig/Cos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621" y="2173356"/>
            <a:ext cx="4214757" cy="16830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phy.davidson.edu/FacHome/thg/320_files/kronig-penney/kron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22" y="1690688"/>
            <a:ext cx="3226000" cy="406476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illiam Penney ID bad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079" y="1690688"/>
            <a:ext cx="2726991" cy="3775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86409" y="5570782"/>
            <a:ext cx="2504661" cy="369332"/>
          </a:xfrm>
          <a:prstGeom prst="rect">
            <a:avLst/>
          </a:prstGeom>
          <a:noFill/>
        </p:spPr>
        <p:txBody>
          <a:bodyPr wrap="square" rtlCol="0">
            <a:spAutoFit/>
          </a:bodyPr>
          <a:lstStyle/>
          <a:p>
            <a:r>
              <a:rPr lang="en-US" dirty="0" smtClean="0"/>
              <a:t>Lord W. G. Penney</a:t>
            </a:r>
            <a:endParaRPr lang="en-US" dirty="0"/>
          </a:p>
        </p:txBody>
      </p:sp>
      <p:sp>
        <p:nvSpPr>
          <p:cNvPr id="4" name="Footer Placeholder 3"/>
          <p:cNvSpPr>
            <a:spLocks noGrp="1"/>
          </p:cNvSpPr>
          <p:nvPr>
            <p:ph type="ftr" sz="quarter" idx="11"/>
          </p:nvPr>
        </p:nvSpPr>
        <p:spPr/>
        <p:txBody>
          <a:bodyPr/>
          <a:lstStyle/>
          <a:p>
            <a:r>
              <a:rPr lang="en-US" smtClean="0"/>
              <a:t>Benasque</a:t>
            </a:r>
            <a:endParaRPr lang="en-US"/>
          </a:p>
        </p:txBody>
      </p:sp>
      <p:sp>
        <p:nvSpPr>
          <p:cNvPr id="5" name="Slide Number Placeholder 4"/>
          <p:cNvSpPr>
            <a:spLocks noGrp="1"/>
          </p:cNvSpPr>
          <p:nvPr>
            <p:ph type="sldNum" sz="quarter" idx="12"/>
          </p:nvPr>
        </p:nvSpPr>
        <p:spPr/>
        <p:txBody>
          <a:bodyPr/>
          <a:lstStyle/>
          <a:p>
            <a:fld id="{74A2A478-8B65-4D82-996A-EA40D10A6F38}" type="slidenum">
              <a:rPr lang="en-US" smtClean="0"/>
              <a:t>18</a:t>
            </a:fld>
            <a:endParaRPr lang="en-US"/>
          </a:p>
        </p:txBody>
      </p:sp>
    </p:spTree>
    <p:extLst>
      <p:ext uri="{BB962C8B-B14F-4D97-AF65-F5344CB8AC3E}">
        <p14:creationId xmlns:p14="http://schemas.microsoft.com/office/powerpoint/2010/main" val="2027360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Set Up Equations</a:t>
            </a:r>
            <a:endParaRPr lang="en-US" sz="3600" b="1" dirty="0"/>
          </a:p>
        </p:txBody>
      </p:sp>
      <p:grpSp>
        <p:nvGrpSpPr>
          <p:cNvPr id="25" name="Group 24"/>
          <p:cNvGrpSpPr/>
          <p:nvPr/>
        </p:nvGrpSpPr>
        <p:grpSpPr>
          <a:xfrm>
            <a:off x="119925" y="1500809"/>
            <a:ext cx="4307041" cy="4972110"/>
            <a:chOff x="1899030" y="1600200"/>
            <a:chExt cx="4307041" cy="4972110"/>
          </a:xfrm>
        </p:grpSpPr>
        <p:sp>
          <p:nvSpPr>
            <p:cNvPr id="3" name="Rectangle 2"/>
            <p:cNvSpPr/>
            <p:nvPr/>
          </p:nvSpPr>
          <p:spPr>
            <a:xfrm>
              <a:off x="2260236" y="1600200"/>
              <a:ext cx="482964" cy="27432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4" name="Rectangle 3"/>
            <p:cNvSpPr/>
            <p:nvPr/>
          </p:nvSpPr>
          <p:spPr>
            <a:xfrm>
              <a:off x="2743199" y="1600200"/>
              <a:ext cx="1469447" cy="2743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5" name="Rectangle 4"/>
            <p:cNvSpPr/>
            <p:nvPr/>
          </p:nvSpPr>
          <p:spPr>
            <a:xfrm>
              <a:off x="4191000" y="1600200"/>
              <a:ext cx="567271" cy="27432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6" name="Rectangle 5"/>
            <p:cNvSpPr/>
            <p:nvPr/>
          </p:nvSpPr>
          <p:spPr>
            <a:xfrm>
              <a:off x="4738489" y="1600200"/>
              <a:ext cx="1447800" cy="2743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7" name="TextBox 6"/>
            <p:cNvSpPr txBox="1"/>
            <p:nvPr/>
          </p:nvSpPr>
          <p:spPr>
            <a:xfrm>
              <a:off x="2590800" y="4419600"/>
              <a:ext cx="340158" cy="461665"/>
            </a:xfrm>
            <a:prstGeom prst="rect">
              <a:avLst/>
            </a:prstGeom>
            <a:noFill/>
          </p:spPr>
          <p:txBody>
            <a:bodyPr wrap="none" rtlCol="0">
              <a:spAutoFit/>
            </a:bodyPr>
            <a:lstStyle/>
            <a:p>
              <a:r>
                <a:rPr lang="en-US" sz="2400" b="1" dirty="0" smtClean="0"/>
                <a:t>0</a:t>
              </a:r>
              <a:endParaRPr lang="en-US" sz="2400" b="1" dirty="0"/>
            </a:p>
          </p:txBody>
        </p:sp>
        <p:sp>
          <p:nvSpPr>
            <p:cNvPr id="8" name="TextBox 7"/>
            <p:cNvSpPr txBox="1"/>
            <p:nvPr/>
          </p:nvSpPr>
          <p:spPr>
            <a:xfrm>
              <a:off x="4038600" y="4419600"/>
              <a:ext cx="336952" cy="461665"/>
            </a:xfrm>
            <a:prstGeom prst="rect">
              <a:avLst/>
            </a:prstGeom>
            <a:noFill/>
          </p:spPr>
          <p:txBody>
            <a:bodyPr wrap="none" rtlCol="0">
              <a:spAutoFit/>
            </a:bodyPr>
            <a:lstStyle/>
            <a:p>
              <a:r>
                <a:rPr lang="en-US" sz="2400" b="1" dirty="0" smtClean="0"/>
                <a:t>a</a:t>
              </a:r>
              <a:endParaRPr lang="en-US" sz="2400" b="1" dirty="0"/>
            </a:p>
          </p:txBody>
        </p:sp>
        <p:sp>
          <p:nvSpPr>
            <p:cNvPr id="9" name="TextBox 8"/>
            <p:cNvSpPr txBox="1"/>
            <p:nvPr/>
          </p:nvSpPr>
          <p:spPr>
            <a:xfrm>
              <a:off x="4620006" y="4398465"/>
              <a:ext cx="655949" cy="461665"/>
            </a:xfrm>
            <a:prstGeom prst="rect">
              <a:avLst/>
            </a:prstGeom>
            <a:noFill/>
          </p:spPr>
          <p:txBody>
            <a:bodyPr wrap="none" rtlCol="0">
              <a:spAutoFit/>
            </a:bodyPr>
            <a:lstStyle/>
            <a:p>
              <a:r>
                <a:rPr lang="en-US" sz="2400" b="1" dirty="0" err="1" smtClean="0"/>
                <a:t>a+b</a:t>
              </a:r>
              <a:endParaRPr lang="en-US" sz="2400" b="1" dirty="0"/>
            </a:p>
          </p:txBody>
        </p:sp>
        <p:sp>
          <p:nvSpPr>
            <p:cNvPr id="10" name="TextBox 9"/>
            <p:cNvSpPr txBox="1"/>
            <p:nvPr/>
          </p:nvSpPr>
          <p:spPr>
            <a:xfrm>
              <a:off x="1899030" y="4369904"/>
              <a:ext cx="441146" cy="461665"/>
            </a:xfrm>
            <a:prstGeom prst="rect">
              <a:avLst/>
            </a:prstGeom>
            <a:noFill/>
          </p:spPr>
          <p:txBody>
            <a:bodyPr wrap="none" rtlCol="0">
              <a:spAutoFit/>
            </a:bodyPr>
            <a:lstStyle/>
            <a:p>
              <a:r>
                <a:rPr lang="en-US" sz="2400" b="1" dirty="0" smtClean="0"/>
                <a:t>-b</a:t>
              </a:r>
              <a:endParaRPr lang="en-US" sz="2400" b="1" dirty="0"/>
            </a:p>
          </p:txBody>
        </p:sp>
        <p:grpSp>
          <p:nvGrpSpPr>
            <p:cNvPr id="11" name="Group 10"/>
            <p:cNvGrpSpPr/>
            <p:nvPr/>
          </p:nvGrpSpPr>
          <p:grpSpPr>
            <a:xfrm>
              <a:off x="2057400" y="5029200"/>
              <a:ext cx="2438400" cy="1143000"/>
              <a:chOff x="2057400" y="5029200"/>
              <a:chExt cx="2438400" cy="1143000"/>
            </a:xfrm>
          </p:grpSpPr>
          <p:cxnSp>
            <p:nvCxnSpPr>
              <p:cNvPr id="12" name="Straight Arrow Connector 11"/>
              <p:cNvCxnSpPr/>
              <p:nvPr/>
            </p:nvCxnSpPr>
            <p:spPr>
              <a:xfrm>
                <a:off x="2743200" y="5715000"/>
                <a:ext cx="17526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43200" y="5029200"/>
                <a:ext cx="0" cy="685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057400" y="5715000"/>
                <a:ext cx="685800" cy="4572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133600" y="6172200"/>
              <a:ext cx="428322" cy="400110"/>
            </a:xfrm>
            <a:prstGeom prst="rect">
              <a:avLst/>
            </a:prstGeom>
            <a:noFill/>
          </p:spPr>
          <p:txBody>
            <a:bodyPr wrap="none" rtlCol="0">
              <a:spAutoFit/>
            </a:bodyPr>
            <a:lstStyle/>
            <a:p>
              <a:r>
                <a:rPr lang="en-US" sz="2000" b="1" dirty="0" err="1" smtClean="0"/>
                <a:t>H</a:t>
              </a:r>
              <a:r>
                <a:rPr lang="en-US" sz="2000" b="1" baseline="-25000" dirty="0" err="1"/>
                <a:t>y</a:t>
              </a:r>
              <a:endParaRPr lang="en-US" sz="2000" b="1" baseline="-25000" dirty="0"/>
            </a:p>
          </p:txBody>
        </p:sp>
        <p:sp>
          <p:nvSpPr>
            <p:cNvPr id="16" name="TextBox 15"/>
            <p:cNvSpPr txBox="1"/>
            <p:nvPr/>
          </p:nvSpPr>
          <p:spPr>
            <a:xfrm>
              <a:off x="4267200" y="5791200"/>
              <a:ext cx="377026" cy="400110"/>
            </a:xfrm>
            <a:prstGeom prst="rect">
              <a:avLst/>
            </a:prstGeom>
            <a:noFill/>
          </p:spPr>
          <p:txBody>
            <a:bodyPr wrap="none" rtlCol="0">
              <a:spAutoFit/>
            </a:bodyPr>
            <a:lstStyle/>
            <a:p>
              <a:r>
                <a:rPr lang="en-US" sz="2000" b="1" dirty="0" err="1" smtClean="0"/>
                <a:t>E</a:t>
              </a:r>
              <a:r>
                <a:rPr lang="en-US" sz="2000" b="1" baseline="-25000" dirty="0" err="1"/>
                <a:t>z</a:t>
              </a:r>
              <a:endParaRPr lang="en-US" sz="2000" b="1" dirty="0"/>
            </a:p>
          </p:txBody>
        </p:sp>
        <p:sp>
          <p:nvSpPr>
            <p:cNvPr id="17" name="TextBox 16"/>
            <p:cNvSpPr txBox="1"/>
            <p:nvPr/>
          </p:nvSpPr>
          <p:spPr>
            <a:xfrm>
              <a:off x="2819400" y="4876800"/>
              <a:ext cx="388248" cy="400110"/>
            </a:xfrm>
            <a:prstGeom prst="rect">
              <a:avLst/>
            </a:prstGeom>
            <a:noFill/>
          </p:spPr>
          <p:txBody>
            <a:bodyPr wrap="none" rtlCol="0">
              <a:spAutoFit/>
            </a:bodyPr>
            <a:lstStyle/>
            <a:p>
              <a:r>
                <a:rPr lang="en-US" sz="2000" b="1" dirty="0"/>
                <a:t>E</a:t>
              </a:r>
              <a:r>
                <a:rPr lang="en-US" sz="2000" b="1" baseline="-25000" dirty="0" smtClean="0"/>
                <a:t>x</a:t>
              </a:r>
              <a:endParaRPr lang="en-US" sz="2000" b="1" baseline="-25000" dirty="0"/>
            </a:p>
          </p:txBody>
        </p:sp>
        <p:grpSp>
          <p:nvGrpSpPr>
            <p:cNvPr id="18" name="Group 17"/>
            <p:cNvGrpSpPr/>
            <p:nvPr/>
          </p:nvGrpSpPr>
          <p:grpSpPr>
            <a:xfrm>
              <a:off x="2260236" y="2724150"/>
              <a:ext cx="3945835" cy="585788"/>
              <a:chOff x="1657350" y="5121275"/>
              <a:chExt cx="3054350" cy="585788"/>
            </a:xfrm>
          </p:grpSpPr>
          <p:sp>
            <p:nvSpPr>
              <p:cNvPr id="19" name="Freeform 59"/>
              <p:cNvSpPr>
                <a:spLocks/>
              </p:cNvSpPr>
              <p:nvPr/>
            </p:nvSpPr>
            <p:spPr bwMode="auto">
              <a:xfrm>
                <a:off x="1657350" y="5121275"/>
                <a:ext cx="417513" cy="585788"/>
              </a:xfrm>
              <a:custGeom>
                <a:avLst/>
                <a:gdLst>
                  <a:gd name="T0" fmla="*/ 3 w 263"/>
                  <a:gd name="T1" fmla="*/ 18 h 369"/>
                  <a:gd name="T2" fmla="*/ 10 w 263"/>
                  <a:gd name="T3" fmla="*/ 41 h 369"/>
                  <a:gd name="T4" fmla="*/ 13 w 263"/>
                  <a:gd name="T5" fmla="*/ 69 h 369"/>
                  <a:gd name="T6" fmla="*/ 20 w 263"/>
                  <a:gd name="T7" fmla="*/ 93 h 369"/>
                  <a:gd name="T8" fmla="*/ 27 w 263"/>
                  <a:gd name="T9" fmla="*/ 117 h 369"/>
                  <a:gd name="T10" fmla="*/ 34 w 263"/>
                  <a:gd name="T11" fmla="*/ 141 h 369"/>
                  <a:gd name="T12" fmla="*/ 37 w 263"/>
                  <a:gd name="T13" fmla="*/ 164 h 369"/>
                  <a:gd name="T14" fmla="*/ 44 w 263"/>
                  <a:gd name="T15" fmla="*/ 185 h 369"/>
                  <a:gd name="T16" fmla="*/ 51 w 263"/>
                  <a:gd name="T17" fmla="*/ 209 h 369"/>
                  <a:gd name="T18" fmla="*/ 54 w 263"/>
                  <a:gd name="T19" fmla="*/ 229 h 369"/>
                  <a:gd name="T20" fmla="*/ 61 w 263"/>
                  <a:gd name="T21" fmla="*/ 250 h 369"/>
                  <a:gd name="T22" fmla="*/ 68 w 263"/>
                  <a:gd name="T23" fmla="*/ 270 h 369"/>
                  <a:gd name="T24" fmla="*/ 71 w 263"/>
                  <a:gd name="T25" fmla="*/ 287 h 369"/>
                  <a:gd name="T26" fmla="*/ 78 w 263"/>
                  <a:gd name="T27" fmla="*/ 304 h 369"/>
                  <a:gd name="T28" fmla="*/ 85 w 263"/>
                  <a:gd name="T29" fmla="*/ 322 h 369"/>
                  <a:gd name="T30" fmla="*/ 89 w 263"/>
                  <a:gd name="T31" fmla="*/ 335 h 369"/>
                  <a:gd name="T32" fmla="*/ 95 w 263"/>
                  <a:gd name="T33" fmla="*/ 345 h 369"/>
                  <a:gd name="T34" fmla="*/ 106 w 263"/>
                  <a:gd name="T35" fmla="*/ 359 h 369"/>
                  <a:gd name="T36" fmla="*/ 112 w 263"/>
                  <a:gd name="T37" fmla="*/ 366 h 369"/>
                  <a:gd name="T38" fmla="*/ 116 w 263"/>
                  <a:gd name="T39" fmla="*/ 369 h 369"/>
                  <a:gd name="T40" fmla="*/ 126 w 263"/>
                  <a:gd name="T41" fmla="*/ 366 h 369"/>
                  <a:gd name="T42" fmla="*/ 133 w 263"/>
                  <a:gd name="T43" fmla="*/ 359 h 369"/>
                  <a:gd name="T44" fmla="*/ 140 w 263"/>
                  <a:gd name="T45" fmla="*/ 352 h 369"/>
                  <a:gd name="T46" fmla="*/ 147 w 263"/>
                  <a:gd name="T47" fmla="*/ 342 h 369"/>
                  <a:gd name="T48" fmla="*/ 150 w 263"/>
                  <a:gd name="T49" fmla="*/ 328 h 369"/>
                  <a:gd name="T50" fmla="*/ 157 w 263"/>
                  <a:gd name="T51" fmla="*/ 315 h 369"/>
                  <a:gd name="T52" fmla="*/ 164 w 263"/>
                  <a:gd name="T53" fmla="*/ 301 h 369"/>
                  <a:gd name="T54" fmla="*/ 170 w 263"/>
                  <a:gd name="T55" fmla="*/ 281 h 369"/>
                  <a:gd name="T56" fmla="*/ 174 w 263"/>
                  <a:gd name="T57" fmla="*/ 263 h 369"/>
                  <a:gd name="T58" fmla="*/ 181 w 263"/>
                  <a:gd name="T59" fmla="*/ 243 h 369"/>
                  <a:gd name="T60" fmla="*/ 188 w 263"/>
                  <a:gd name="T61" fmla="*/ 222 h 369"/>
                  <a:gd name="T62" fmla="*/ 191 w 263"/>
                  <a:gd name="T63" fmla="*/ 202 h 369"/>
                  <a:gd name="T64" fmla="*/ 198 w 263"/>
                  <a:gd name="T65" fmla="*/ 178 h 369"/>
                  <a:gd name="T66" fmla="*/ 205 w 263"/>
                  <a:gd name="T67" fmla="*/ 158 h 369"/>
                  <a:gd name="T68" fmla="*/ 208 w 263"/>
                  <a:gd name="T69" fmla="*/ 134 h 369"/>
                  <a:gd name="T70" fmla="*/ 215 w 263"/>
                  <a:gd name="T71" fmla="*/ 110 h 369"/>
                  <a:gd name="T72" fmla="*/ 222 w 263"/>
                  <a:gd name="T73" fmla="*/ 82 h 369"/>
                  <a:gd name="T74" fmla="*/ 225 w 263"/>
                  <a:gd name="T75" fmla="*/ 59 h 369"/>
                  <a:gd name="T76" fmla="*/ 232 w 263"/>
                  <a:gd name="T77" fmla="*/ 35 h 369"/>
                  <a:gd name="T78" fmla="*/ 239 w 263"/>
                  <a:gd name="T79" fmla="*/ 7 h 369"/>
                  <a:gd name="T80" fmla="*/ 246 w 263"/>
                  <a:gd name="T81" fmla="*/ 7 h 369"/>
                  <a:gd name="T82" fmla="*/ 256 w 263"/>
                  <a:gd name="T83" fmla="*/ 2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369">
                    <a:moveTo>
                      <a:pt x="0" y="0"/>
                    </a:moveTo>
                    <a:lnTo>
                      <a:pt x="3" y="7"/>
                    </a:lnTo>
                    <a:lnTo>
                      <a:pt x="3" y="18"/>
                    </a:lnTo>
                    <a:lnTo>
                      <a:pt x="7" y="24"/>
                    </a:lnTo>
                    <a:lnTo>
                      <a:pt x="7" y="35"/>
                    </a:lnTo>
                    <a:lnTo>
                      <a:pt x="10" y="41"/>
                    </a:lnTo>
                    <a:lnTo>
                      <a:pt x="10" y="52"/>
                    </a:lnTo>
                    <a:lnTo>
                      <a:pt x="13" y="59"/>
                    </a:lnTo>
                    <a:lnTo>
                      <a:pt x="13" y="69"/>
                    </a:lnTo>
                    <a:lnTo>
                      <a:pt x="17" y="76"/>
                    </a:lnTo>
                    <a:lnTo>
                      <a:pt x="20" y="82"/>
                    </a:lnTo>
                    <a:lnTo>
                      <a:pt x="20" y="93"/>
                    </a:lnTo>
                    <a:lnTo>
                      <a:pt x="24" y="100"/>
                    </a:lnTo>
                    <a:lnTo>
                      <a:pt x="24" y="110"/>
                    </a:lnTo>
                    <a:lnTo>
                      <a:pt x="27" y="117"/>
                    </a:lnTo>
                    <a:lnTo>
                      <a:pt x="27" y="123"/>
                    </a:lnTo>
                    <a:lnTo>
                      <a:pt x="31" y="134"/>
                    </a:lnTo>
                    <a:lnTo>
                      <a:pt x="34" y="141"/>
                    </a:lnTo>
                    <a:lnTo>
                      <a:pt x="34" y="147"/>
                    </a:lnTo>
                    <a:lnTo>
                      <a:pt x="37" y="158"/>
                    </a:lnTo>
                    <a:lnTo>
                      <a:pt x="37" y="164"/>
                    </a:lnTo>
                    <a:lnTo>
                      <a:pt x="41" y="171"/>
                    </a:lnTo>
                    <a:lnTo>
                      <a:pt x="41" y="178"/>
                    </a:lnTo>
                    <a:lnTo>
                      <a:pt x="44" y="185"/>
                    </a:lnTo>
                    <a:lnTo>
                      <a:pt x="44" y="195"/>
                    </a:lnTo>
                    <a:lnTo>
                      <a:pt x="48" y="202"/>
                    </a:lnTo>
                    <a:lnTo>
                      <a:pt x="51" y="209"/>
                    </a:lnTo>
                    <a:lnTo>
                      <a:pt x="51" y="216"/>
                    </a:lnTo>
                    <a:lnTo>
                      <a:pt x="54" y="222"/>
                    </a:lnTo>
                    <a:lnTo>
                      <a:pt x="54" y="229"/>
                    </a:lnTo>
                    <a:lnTo>
                      <a:pt x="58" y="236"/>
                    </a:lnTo>
                    <a:lnTo>
                      <a:pt x="58" y="243"/>
                    </a:lnTo>
                    <a:lnTo>
                      <a:pt x="61" y="250"/>
                    </a:lnTo>
                    <a:lnTo>
                      <a:pt x="65" y="257"/>
                    </a:lnTo>
                    <a:lnTo>
                      <a:pt x="65" y="263"/>
                    </a:lnTo>
                    <a:lnTo>
                      <a:pt x="68" y="270"/>
                    </a:lnTo>
                    <a:lnTo>
                      <a:pt x="68" y="277"/>
                    </a:lnTo>
                    <a:lnTo>
                      <a:pt x="71" y="281"/>
                    </a:lnTo>
                    <a:lnTo>
                      <a:pt x="71" y="287"/>
                    </a:lnTo>
                    <a:lnTo>
                      <a:pt x="75" y="294"/>
                    </a:lnTo>
                    <a:lnTo>
                      <a:pt x="75" y="301"/>
                    </a:lnTo>
                    <a:lnTo>
                      <a:pt x="78" y="304"/>
                    </a:lnTo>
                    <a:lnTo>
                      <a:pt x="82" y="311"/>
                    </a:lnTo>
                    <a:lnTo>
                      <a:pt x="82" y="315"/>
                    </a:lnTo>
                    <a:lnTo>
                      <a:pt x="85" y="322"/>
                    </a:lnTo>
                    <a:lnTo>
                      <a:pt x="85" y="325"/>
                    </a:lnTo>
                    <a:lnTo>
                      <a:pt x="89" y="328"/>
                    </a:lnTo>
                    <a:lnTo>
                      <a:pt x="89" y="335"/>
                    </a:lnTo>
                    <a:lnTo>
                      <a:pt x="92" y="339"/>
                    </a:lnTo>
                    <a:lnTo>
                      <a:pt x="95" y="342"/>
                    </a:lnTo>
                    <a:lnTo>
                      <a:pt x="95" y="345"/>
                    </a:lnTo>
                    <a:lnTo>
                      <a:pt x="99" y="349"/>
                    </a:lnTo>
                    <a:lnTo>
                      <a:pt x="99" y="352"/>
                    </a:lnTo>
                    <a:lnTo>
                      <a:pt x="106" y="359"/>
                    </a:lnTo>
                    <a:lnTo>
                      <a:pt x="102" y="359"/>
                    </a:lnTo>
                    <a:lnTo>
                      <a:pt x="106" y="359"/>
                    </a:lnTo>
                    <a:lnTo>
                      <a:pt x="112" y="366"/>
                    </a:lnTo>
                    <a:lnTo>
                      <a:pt x="109" y="366"/>
                    </a:lnTo>
                    <a:lnTo>
                      <a:pt x="112" y="366"/>
                    </a:lnTo>
                    <a:lnTo>
                      <a:pt x="116" y="369"/>
                    </a:lnTo>
                    <a:lnTo>
                      <a:pt x="119" y="369"/>
                    </a:lnTo>
                    <a:lnTo>
                      <a:pt x="123" y="369"/>
                    </a:lnTo>
                    <a:lnTo>
                      <a:pt x="126" y="366"/>
                    </a:lnTo>
                    <a:lnTo>
                      <a:pt x="130" y="366"/>
                    </a:lnTo>
                    <a:lnTo>
                      <a:pt x="136" y="359"/>
                    </a:lnTo>
                    <a:lnTo>
                      <a:pt x="133" y="359"/>
                    </a:lnTo>
                    <a:lnTo>
                      <a:pt x="136" y="359"/>
                    </a:lnTo>
                    <a:lnTo>
                      <a:pt x="140" y="356"/>
                    </a:lnTo>
                    <a:lnTo>
                      <a:pt x="140" y="352"/>
                    </a:lnTo>
                    <a:lnTo>
                      <a:pt x="143" y="349"/>
                    </a:lnTo>
                    <a:lnTo>
                      <a:pt x="143" y="345"/>
                    </a:lnTo>
                    <a:lnTo>
                      <a:pt x="147" y="342"/>
                    </a:lnTo>
                    <a:lnTo>
                      <a:pt x="147" y="339"/>
                    </a:lnTo>
                    <a:lnTo>
                      <a:pt x="150" y="335"/>
                    </a:lnTo>
                    <a:lnTo>
                      <a:pt x="150" y="328"/>
                    </a:lnTo>
                    <a:lnTo>
                      <a:pt x="153" y="325"/>
                    </a:lnTo>
                    <a:lnTo>
                      <a:pt x="157" y="322"/>
                    </a:lnTo>
                    <a:lnTo>
                      <a:pt x="157" y="315"/>
                    </a:lnTo>
                    <a:lnTo>
                      <a:pt x="160" y="311"/>
                    </a:lnTo>
                    <a:lnTo>
                      <a:pt x="160" y="304"/>
                    </a:lnTo>
                    <a:lnTo>
                      <a:pt x="164" y="301"/>
                    </a:lnTo>
                    <a:lnTo>
                      <a:pt x="164" y="294"/>
                    </a:lnTo>
                    <a:lnTo>
                      <a:pt x="167" y="287"/>
                    </a:lnTo>
                    <a:lnTo>
                      <a:pt x="170" y="281"/>
                    </a:lnTo>
                    <a:lnTo>
                      <a:pt x="170" y="277"/>
                    </a:lnTo>
                    <a:lnTo>
                      <a:pt x="174" y="270"/>
                    </a:lnTo>
                    <a:lnTo>
                      <a:pt x="174" y="263"/>
                    </a:lnTo>
                    <a:lnTo>
                      <a:pt x="177" y="257"/>
                    </a:lnTo>
                    <a:lnTo>
                      <a:pt x="177" y="250"/>
                    </a:lnTo>
                    <a:lnTo>
                      <a:pt x="181" y="243"/>
                    </a:lnTo>
                    <a:lnTo>
                      <a:pt x="181" y="236"/>
                    </a:lnTo>
                    <a:lnTo>
                      <a:pt x="184" y="229"/>
                    </a:lnTo>
                    <a:lnTo>
                      <a:pt x="188" y="222"/>
                    </a:lnTo>
                    <a:lnTo>
                      <a:pt x="188" y="216"/>
                    </a:lnTo>
                    <a:lnTo>
                      <a:pt x="191" y="209"/>
                    </a:lnTo>
                    <a:lnTo>
                      <a:pt x="191" y="202"/>
                    </a:lnTo>
                    <a:lnTo>
                      <a:pt x="194" y="195"/>
                    </a:lnTo>
                    <a:lnTo>
                      <a:pt x="194" y="185"/>
                    </a:lnTo>
                    <a:lnTo>
                      <a:pt x="198" y="178"/>
                    </a:lnTo>
                    <a:lnTo>
                      <a:pt x="201" y="171"/>
                    </a:lnTo>
                    <a:lnTo>
                      <a:pt x="201" y="164"/>
                    </a:lnTo>
                    <a:lnTo>
                      <a:pt x="205" y="158"/>
                    </a:lnTo>
                    <a:lnTo>
                      <a:pt x="205" y="147"/>
                    </a:lnTo>
                    <a:lnTo>
                      <a:pt x="208" y="141"/>
                    </a:lnTo>
                    <a:lnTo>
                      <a:pt x="208" y="134"/>
                    </a:lnTo>
                    <a:lnTo>
                      <a:pt x="211" y="123"/>
                    </a:lnTo>
                    <a:lnTo>
                      <a:pt x="211" y="117"/>
                    </a:lnTo>
                    <a:lnTo>
                      <a:pt x="215" y="110"/>
                    </a:lnTo>
                    <a:lnTo>
                      <a:pt x="218" y="100"/>
                    </a:lnTo>
                    <a:lnTo>
                      <a:pt x="218" y="93"/>
                    </a:lnTo>
                    <a:lnTo>
                      <a:pt x="222" y="82"/>
                    </a:lnTo>
                    <a:lnTo>
                      <a:pt x="222" y="76"/>
                    </a:lnTo>
                    <a:lnTo>
                      <a:pt x="225" y="69"/>
                    </a:lnTo>
                    <a:lnTo>
                      <a:pt x="225" y="59"/>
                    </a:lnTo>
                    <a:lnTo>
                      <a:pt x="228" y="52"/>
                    </a:lnTo>
                    <a:lnTo>
                      <a:pt x="232" y="41"/>
                    </a:lnTo>
                    <a:lnTo>
                      <a:pt x="232" y="35"/>
                    </a:lnTo>
                    <a:lnTo>
                      <a:pt x="235" y="24"/>
                    </a:lnTo>
                    <a:lnTo>
                      <a:pt x="235" y="18"/>
                    </a:lnTo>
                    <a:lnTo>
                      <a:pt x="239" y="7"/>
                    </a:lnTo>
                    <a:lnTo>
                      <a:pt x="239" y="0"/>
                    </a:lnTo>
                    <a:lnTo>
                      <a:pt x="242" y="4"/>
                    </a:lnTo>
                    <a:lnTo>
                      <a:pt x="246" y="7"/>
                    </a:lnTo>
                    <a:lnTo>
                      <a:pt x="249" y="11"/>
                    </a:lnTo>
                    <a:lnTo>
                      <a:pt x="256" y="18"/>
                    </a:lnTo>
                    <a:lnTo>
                      <a:pt x="256" y="21"/>
                    </a:lnTo>
                    <a:lnTo>
                      <a:pt x="259" y="24"/>
                    </a:lnTo>
                    <a:lnTo>
                      <a:pt x="263" y="28"/>
                    </a:lnTo>
                  </a:path>
                </a:pathLst>
              </a:custGeom>
              <a:noFill/>
              <a:ln w="158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0"/>
              <p:cNvSpPr>
                <a:spLocks/>
              </p:cNvSpPr>
              <p:nvPr/>
            </p:nvSpPr>
            <p:spPr bwMode="auto">
              <a:xfrm>
                <a:off x="2074863" y="5165725"/>
                <a:ext cx="681038" cy="325438"/>
              </a:xfrm>
              <a:custGeom>
                <a:avLst/>
                <a:gdLst>
                  <a:gd name="T0" fmla="*/ 10 w 429"/>
                  <a:gd name="T1" fmla="*/ 10 h 205"/>
                  <a:gd name="T2" fmla="*/ 17 w 429"/>
                  <a:gd name="T3" fmla="*/ 20 h 205"/>
                  <a:gd name="T4" fmla="*/ 27 w 429"/>
                  <a:gd name="T5" fmla="*/ 31 h 205"/>
                  <a:gd name="T6" fmla="*/ 41 w 429"/>
                  <a:gd name="T7" fmla="*/ 44 h 205"/>
                  <a:gd name="T8" fmla="*/ 44 w 429"/>
                  <a:gd name="T9" fmla="*/ 48 h 205"/>
                  <a:gd name="T10" fmla="*/ 54 w 429"/>
                  <a:gd name="T11" fmla="*/ 61 h 205"/>
                  <a:gd name="T12" fmla="*/ 64 w 429"/>
                  <a:gd name="T13" fmla="*/ 72 h 205"/>
                  <a:gd name="T14" fmla="*/ 75 w 429"/>
                  <a:gd name="T15" fmla="*/ 78 h 205"/>
                  <a:gd name="T16" fmla="*/ 85 w 429"/>
                  <a:gd name="T17" fmla="*/ 89 h 205"/>
                  <a:gd name="T18" fmla="*/ 95 w 429"/>
                  <a:gd name="T19" fmla="*/ 99 h 205"/>
                  <a:gd name="T20" fmla="*/ 105 w 429"/>
                  <a:gd name="T21" fmla="*/ 106 h 205"/>
                  <a:gd name="T22" fmla="*/ 116 w 429"/>
                  <a:gd name="T23" fmla="*/ 116 h 205"/>
                  <a:gd name="T24" fmla="*/ 126 w 429"/>
                  <a:gd name="T25" fmla="*/ 123 h 205"/>
                  <a:gd name="T26" fmla="*/ 136 w 429"/>
                  <a:gd name="T27" fmla="*/ 130 h 205"/>
                  <a:gd name="T28" fmla="*/ 146 w 429"/>
                  <a:gd name="T29" fmla="*/ 140 h 205"/>
                  <a:gd name="T30" fmla="*/ 157 w 429"/>
                  <a:gd name="T31" fmla="*/ 147 h 205"/>
                  <a:gd name="T32" fmla="*/ 167 w 429"/>
                  <a:gd name="T33" fmla="*/ 150 h 205"/>
                  <a:gd name="T34" fmla="*/ 177 w 429"/>
                  <a:gd name="T35" fmla="*/ 157 h 205"/>
                  <a:gd name="T36" fmla="*/ 187 w 429"/>
                  <a:gd name="T37" fmla="*/ 164 h 205"/>
                  <a:gd name="T38" fmla="*/ 197 w 429"/>
                  <a:gd name="T39" fmla="*/ 171 h 205"/>
                  <a:gd name="T40" fmla="*/ 208 w 429"/>
                  <a:gd name="T41" fmla="*/ 174 h 205"/>
                  <a:gd name="T42" fmla="*/ 218 w 429"/>
                  <a:gd name="T43" fmla="*/ 177 h 205"/>
                  <a:gd name="T44" fmla="*/ 228 w 429"/>
                  <a:gd name="T45" fmla="*/ 184 h 205"/>
                  <a:gd name="T46" fmla="*/ 238 w 429"/>
                  <a:gd name="T47" fmla="*/ 188 h 205"/>
                  <a:gd name="T48" fmla="*/ 249 w 429"/>
                  <a:gd name="T49" fmla="*/ 191 h 205"/>
                  <a:gd name="T50" fmla="*/ 259 w 429"/>
                  <a:gd name="T51" fmla="*/ 194 h 205"/>
                  <a:gd name="T52" fmla="*/ 269 w 429"/>
                  <a:gd name="T53" fmla="*/ 198 h 205"/>
                  <a:gd name="T54" fmla="*/ 279 w 429"/>
                  <a:gd name="T55" fmla="*/ 198 h 205"/>
                  <a:gd name="T56" fmla="*/ 290 w 429"/>
                  <a:gd name="T57" fmla="*/ 201 h 205"/>
                  <a:gd name="T58" fmla="*/ 300 w 429"/>
                  <a:gd name="T59" fmla="*/ 201 h 205"/>
                  <a:gd name="T60" fmla="*/ 310 w 429"/>
                  <a:gd name="T61" fmla="*/ 205 h 205"/>
                  <a:gd name="T62" fmla="*/ 320 w 429"/>
                  <a:gd name="T63" fmla="*/ 205 h 205"/>
                  <a:gd name="T64" fmla="*/ 331 w 429"/>
                  <a:gd name="T65" fmla="*/ 205 h 205"/>
                  <a:gd name="T66" fmla="*/ 341 w 429"/>
                  <a:gd name="T67" fmla="*/ 205 h 205"/>
                  <a:gd name="T68" fmla="*/ 351 w 429"/>
                  <a:gd name="T69" fmla="*/ 205 h 205"/>
                  <a:gd name="T70" fmla="*/ 361 w 429"/>
                  <a:gd name="T71" fmla="*/ 205 h 205"/>
                  <a:gd name="T72" fmla="*/ 371 w 429"/>
                  <a:gd name="T73" fmla="*/ 201 h 205"/>
                  <a:gd name="T74" fmla="*/ 382 w 429"/>
                  <a:gd name="T75" fmla="*/ 201 h 205"/>
                  <a:gd name="T76" fmla="*/ 392 w 429"/>
                  <a:gd name="T77" fmla="*/ 198 h 205"/>
                  <a:gd name="T78" fmla="*/ 402 w 429"/>
                  <a:gd name="T79" fmla="*/ 198 h 205"/>
                  <a:gd name="T80" fmla="*/ 412 w 429"/>
                  <a:gd name="T81" fmla="*/ 194 h 205"/>
                  <a:gd name="T82" fmla="*/ 423 w 429"/>
                  <a:gd name="T83"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05">
                    <a:moveTo>
                      <a:pt x="0" y="0"/>
                    </a:moveTo>
                    <a:lnTo>
                      <a:pt x="3" y="3"/>
                    </a:lnTo>
                    <a:lnTo>
                      <a:pt x="10" y="10"/>
                    </a:lnTo>
                    <a:lnTo>
                      <a:pt x="10" y="13"/>
                    </a:lnTo>
                    <a:lnTo>
                      <a:pt x="13" y="17"/>
                    </a:lnTo>
                    <a:lnTo>
                      <a:pt x="17" y="20"/>
                    </a:lnTo>
                    <a:lnTo>
                      <a:pt x="20" y="24"/>
                    </a:lnTo>
                    <a:lnTo>
                      <a:pt x="23" y="27"/>
                    </a:lnTo>
                    <a:lnTo>
                      <a:pt x="27" y="31"/>
                    </a:lnTo>
                    <a:lnTo>
                      <a:pt x="30" y="34"/>
                    </a:lnTo>
                    <a:lnTo>
                      <a:pt x="34" y="37"/>
                    </a:lnTo>
                    <a:lnTo>
                      <a:pt x="41" y="44"/>
                    </a:lnTo>
                    <a:lnTo>
                      <a:pt x="37" y="44"/>
                    </a:lnTo>
                    <a:lnTo>
                      <a:pt x="41" y="44"/>
                    </a:lnTo>
                    <a:lnTo>
                      <a:pt x="44" y="48"/>
                    </a:lnTo>
                    <a:lnTo>
                      <a:pt x="51" y="54"/>
                    </a:lnTo>
                    <a:lnTo>
                      <a:pt x="51" y="58"/>
                    </a:lnTo>
                    <a:lnTo>
                      <a:pt x="54" y="61"/>
                    </a:lnTo>
                    <a:lnTo>
                      <a:pt x="58" y="61"/>
                    </a:lnTo>
                    <a:lnTo>
                      <a:pt x="64" y="68"/>
                    </a:lnTo>
                    <a:lnTo>
                      <a:pt x="64" y="72"/>
                    </a:lnTo>
                    <a:lnTo>
                      <a:pt x="68" y="75"/>
                    </a:lnTo>
                    <a:lnTo>
                      <a:pt x="71" y="75"/>
                    </a:lnTo>
                    <a:lnTo>
                      <a:pt x="75" y="78"/>
                    </a:lnTo>
                    <a:lnTo>
                      <a:pt x="78" y="82"/>
                    </a:lnTo>
                    <a:lnTo>
                      <a:pt x="81" y="85"/>
                    </a:lnTo>
                    <a:lnTo>
                      <a:pt x="85" y="89"/>
                    </a:lnTo>
                    <a:lnTo>
                      <a:pt x="88" y="92"/>
                    </a:lnTo>
                    <a:lnTo>
                      <a:pt x="92" y="95"/>
                    </a:lnTo>
                    <a:lnTo>
                      <a:pt x="95" y="99"/>
                    </a:lnTo>
                    <a:lnTo>
                      <a:pt x="99" y="102"/>
                    </a:lnTo>
                    <a:lnTo>
                      <a:pt x="102" y="102"/>
                    </a:lnTo>
                    <a:lnTo>
                      <a:pt x="105" y="106"/>
                    </a:lnTo>
                    <a:lnTo>
                      <a:pt x="109" y="109"/>
                    </a:lnTo>
                    <a:lnTo>
                      <a:pt x="112" y="113"/>
                    </a:lnTo>
                    <a:lnTo>
                      <a:pt x="116" y="116"/>
                    </a:lnTo>
                    <a:lnTo>
                      <a:pt x="119" y="116"/>
                    </a:lnTo>
                    <a:lnTo>
                      <a:pt x="122" y="119"/>
                    </a:lnTo>
                    <a:lnTo>
                      <a:pt x="126" y="123"/>
                    </a:lnTo>
                    <a:lnTo>
                      <a:pt x="129" y="126"/>
                    </a:lnTo>
                    <a:lnTo>
                      <a:pt x="133" y="130"/>
                    </a:lnTo>
                    <a:lnTo>
                      <a:pt x="136" y="130"/>
                    </a:lnTo>
                    <a:lnTo>
                      <a:pt x="139" y="133"/>
                    </a:lnTo>
                    <a:lnTo>
                      <a:pt x="143" y="136"/>
                    </a:lnTo>
                    <a:lnTo>
                      <a:pt x="146" y="140"/>
                    </a:lnTo>
                    <a:lnTo>
                      <a:pt x="150" y="140"/>
                    </a:lnTo>
                    <a:lnTo>
                      <a:pt x="153" y="143"/>
                    </a:lnTo>
                    <a:lnTo>
                      <a:pt x="157" y="147"/>
                    </a:lnTo>
                    <a:lnTo>
                      <a:pt x="160" y="147"/>
                    </a:lnTo>
                    <a:lnTo>
                      <a:pt x="163" y="150"/>
                    </a:lnTo>
                    <a:lnTo>
                      <a:pt x="167" y="150"/>
                    </a:lnTo>
                    <a:lnTo>
                      <a:pt x="170" y="153"/>
                    </a:lnTo>
                    <a:lnTo>
                      <a:pt x="174" y="157"/>
                    </a:lnTo>
                    <a:lnTo>
                      <a:pt x="177" y="157"/>
                    </a:lnTo>
                    <a:lnTo>
                      <a:pt x="180" y="160"/>
                    </a:lnTo>
                    <a:lnTo>
                      <a:pt x="184" y="160"/>
                    </a:lnTo>
                    <a:lnTo>
                      <a:pt x="187" y="164"/>
                    </a:lnTo>
                    <a:lnTo>
                      <a:pt x="191" y="167"/>
                    </a:lnTo>
                    <a:lnTo>
                      <a:pt x="194" y="167"/>
                    </a:lnTo>
                    <a:lnTo>
                      <a:pt x="197" y="171"/>
                    </a:lnTo>
                    <a:lnTo>
                      <a:pt x="201" y="171"/>
                    </a:lnTo>
                    <a:lnTo>
                      <a:pt x="204" y="174"/>
                    </a:lnTo>
                    <a:lnTo>
                      <a:pt x="208" y="174"/>
                    </a:lnTo>
                    <a:lnTo>
                      <a:pt x="211" y="174"/>
                    </a:lnTo>
                    <a:lnTo>
                      <a:pt x="215" y="177"/>
                    </a:lnTo>
                    <a:lnTo>
                      <a:pt x="218" y="177"/>
                    </a:lnTo>
                    <a:lnTo>
                      <a:pt x="221" y="181"/>
                    </a:lnTo>
                    <a:lnTo>
                      <a:pt x="225" y="181"/>
                    </a:lnTo>
                    <a:lnTo>
                      <a:pt x="228" y="184"/>
                    </a:lnTo>
                    <a:lnTo>
                      <a:pt x="232" y="184"/>
                    </a:lnTo>
                    <a:lnTo>
                      <a:pt x="235" y="188"/>
                    </a:lnTo>
                    <a:lnTo>
                      <a:pt x="238" y="188"/>
                    </a:lnTo>
                    <a:lnTo>
                      <a:pt x="242" y="188"/>
                    </a:lnTo>
                    <a:lnTo>
                      <a:pt x="245" y="191"/>
                    </a:lnTo>
                    <a:lnTo>
                      <a:pt x="249" y="191"/>
                    </a:lnTo>
                    <a:lnTo>
                      <a:pt x="252" y="191"/>
                    </a:lnTo>
                    <a:lnTo>
                      <a:pt x="255" y="191"/>
                    </a:lnTo>
                    <a:lnTo>
                      <a:pt x="259" y="194"/>
                    </a:lnTo>
                    <a:lnTo>
                      <a:pt x="262" y="194"/>
                    </a:lnTo>
                    <a:lnTo>
                      <a:pt x="266" y="194"/>
                    </a:lnTo>
                    <a:lnTo>
                      <a:pt x="269" y="198"/>
                    </a:lnTo>
                    <a:lnTo>
                      <a:pt x="273" y="198"/>
                    </a:lnTo>
                    <a:lnTo>
                      <a:pt x="276" y="198"/>
                    </a:lnTo>
                    <a:lnTo>
                      <a:pt x="279" y="198"/>
                    </a:lnTo>
                    <a:lnTo>
                      <a:pt x="283" y="201"/>
                    </a:lnTo>
                    <a:lnTo>
                      <a:pt x="286" y="201"/>
                    </a:lnTo>
                    <a:lnTo>
                      <a:pt x="290" y="201"/>
                    </a:lnTo>
                    <a:lnTo>
                      <a:pt x="293" y="201"/>
                    </a:lnTo>
                    <a:lnTo>
                      <a:pt x="296" y="201"/>
                    </a:lnTo>
                    <a:lnTo>
                      <a:pt x="300" y="201"/>
                    </a:lnTo>
                    <a:lnTo>
                      <a:pt x="303" y="205"/>
                    </a:lnTo>
                    <a:lnTo>
                      <a:pt x="307" y="205"/>
                    </a:lnTo>
                    <a:lnTo>
                      <a:pt x="310" y="205"/>
                    </a:lnTo>
                    <a:lnTo>
                      <a:pt x="313" y="205"/>
                    </a:lnTo>
                    <a:lnTo>
                      <a:pt x="317" y="205"/>
                    </a:lnTo>
                    <a:lnTo>
                      <a:pt x="320" y="205"/>
                    </a:lnTo>
                    <a:lnTo>
                      <a:pt x="324" y="205"/>
                    </a:lnTo>
                    <a:lnTo>
                      <a:pt x="327" y="205"/>
                    </a:lnTo>
                    <a:lnTo>
                      <a:pt x="331" y="205"/>
                    </a:lnTo>
                    <a:lnTo>
                      <a:pt x="334" y="205"/>
                    </a:lnTo>
                    <a:lnTo>
                      <a:pt x="337" y="205"/>
                    </a:lnTo>
                    <a:lnTo>
                      <a:pt x="341" y="205"/>
                    </a:lnTo>
                    <a:lnTo>
                      <a:pt x="344" y="205"/>
                    </a:lnTo>
                    <a:lnTo>
                      <a:pt x="348" y="205"/>
                    </a:lnTo>
                    <a:lnTo>
                      <a:pt x="351" y="205"/>
                    </a:lnTo>
                    <a:lnTo>
                      <a:pt x="354" y="205"/>
                    </a:lnTo>
                    <a:lnTo>
                      <a:pt x="358" y="205"/>
                    </a:lnTo>
                    <a:lnTo>
                      <a:pt x="361" y="205"/>
                    </a:lnTo>
                    <a:lnTo>
                      <a:pt x="365" y="205"/>
                    </a:lnTo>
                    <a:lnTo>
                      <a:pt x="368" y="205"/>
                    </a:lnTo>
                    <a:lnTo>
                      <a:pt x="371" y="201"/>
                    </a:lnTo>
                    <a:lnTo>
                      <a:pt x="375" y="201"/>
                    </a:lnTo>
                    <a:lnTo>
                      <a:pt x="378" y="201"/>
                    </a:lnTo>
                    <a:lnTo>
                      <a:pt x="382" y="201"/>
                    </a:lnTo>
                    <a:lnTo>
                      <a:pt x="385" y="201"/>
                    </a:lnTo>
                    <a:lnTo>
                      <a:pt x="389" y="201"/>
                    </a:lnTo>
                    <a:lnTo>
                      <a:pt x="392" y="198"/>
                    </a:lnTo>
                    <a:lnTo>
                      <a:pt x="395" y="198"/>
                    </a:lnTo>
                    <a:lnTo>
                      <a:pt x="399" y="198"/>
                    </a:lnTo>
                    <a:lnTo>
                      <a:pt x="402" y="198"/>
                    </a:lnTo>
                    <a:lnTo>
                      <a:pt x="406" y="198"/>
                    </a:lnTo>
                    <a:lnTo>
                      <a:pt x="409" y="194"/>
                    </a:lnTo>
                    <a:lnTo>
                      <a:pt x="412" y="194"/>
                    </a:lnTo>
                    <a:lnTo>
                      <a:pt x="416" y="194"/>
                    </a:lnTo>
                    <a:lnTo>
                      <a:pt x="419" y="191"/>
                    </a:lnTo>
                    <a:lnTo>
                      <a:pt x="423" y="191"/>
                    </a:lnTo>
                    <a:lnTo>
                      <a:pt x="426" y="191"/>
                    </a:lnTo>
                    <a:lnTo>
                      <a:pt x="429" y="188"/>
                    </a:lnTo>
                  </a:path>
                </a:pathLst>
              </a:custGeom>
              <a:noFill/>
              <a:ln w="158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1"/>
              <p:cNvSpPr>
                <a:spLocks/>
              </p:cNvSpPr>
              <p:nvPr/>
            </p:nvSpPr>
            <p:spPr bwMode="auto">
              <a:xfrm>
                <a:off x="2755900" y="5121275"/>
                <a:ext cx="574675" cy="531813"/>
              </a:xfrm>
              <a:custGeom>
                <a:avLst/>
                <a:gdLst>
                  <a:gd name="T0" fmla="*/ 7 w 362"/>
                  <a:gd name="T1" fmla="*/ 216 h 335"/>
                  <a:gd name="T2" fmla="*/ 18 w 362"/>
                  <a:gd name="T3" fmla="*/ 209 h 335"/>
                  <a:gd name="T4" fmla="*/ 28 w 362"/>
                  <a:gd name="T5" fmla="*/ 205 h 335"/>
                  <a:gd name="T6" fmla="*/ 38 w 362"/>
                  <a:gd name="T7" fmla="*/ 202 h 335"/>
                  <a:gd name="T8" fmla="*/ 48 w 362"/>
                  <a:gd name="T9" fmla="*/ 195 h 335"/>
                  <a:gd name="T10" fmla="*/ 59 w 362"/>
                  <a:gd name="T11" fmla="*/ 192 h 335"/>
                  <a:gd name="T12" fmla="*/ 69 w 362"/>
                  <a:gd name="T13" fmla="*/ 185 h 335"/>
                  <a:gd name="T14" fmla="*/ 79 w 362"/>
                  <a:gd name="T15" fmla="*/ 178 h 335"/>
                  <a:gd name="T16" fmla="*/ 89 w 362"/>
                  <a:gd name="T17" fmla="*/ 171 h 335"/>
                  <a:gd name="T18" fmla="*/ 99 w 362"/>
                  <a:gd name="T19" fmla="*/ 164 h 335"/>
                  <a:gd name="T20" fmla="*/ 110 w 362"/>
                  <a:gd name="T21" fmla="*/ 158 h 335"/>
                  <a:gd name="T22" fmla="*/ 120 w 362"/>
                  <a:gd name="T23" fmla="*/ 151 h 335"/>
                  <a:gd name="T24" fmla="*/ 130 w 362"/>
                  <a:gd name="T25" fmla="*/ 144 h 335"/>
                  <a:gd name="T26" fmla="*/ 140 w 362"/>
                  <a:gd name="T27" fmla="*/ 134 h 335"/>
                  <a:gd name="T28" fmla="*/ 151 w 362"/>
                  <a:gd name="T29" fmla="*/ 123 h 335"/>
                  <a:gd name="T30" fmla="*/ 161 w 362"/>
                  <a:gd name="T31" fmla="*/ 117 h 335"/>
                  <a:gd name="T32" fmla="*/ 171 w 362"/>
                  <a:gd name="T33" fmla="*/ 106 h 335"/>
                  <a:gd name="T34" fmla="*/ 181 w 362"/>
                  <a:gd name="T35" fmla="*/ 96 h 335"/>
                  <a:gd name="T36" fmla="*/ 192 w 362"/>
                  <a:gd name="T37" fmla="*/ 86 h 335"/>
                  <a:gd name="T38" fmla="*/ 202 w 362"/>
                  <a:gd name="T39" fmla="*/ 76 h 335"/>
                  <a:gd name="T40" fmla="*/ 212 w 362"/>
                  <a:gd name="T41" fmla="*/ 65 h 335"/>
                  <a:gd name="T42" fmla="*/ 219 w 362"/>
                  <a:gd name="T43" fmla="*/ 55 h 335"/>
                  <a:gd name="T44" fmla="*/ 229 w 362"/>
                  <a:gd name="T45" fmla="*/ 45 h 335"/>
                  <a:gd name="T46" fmla="*/ 239 w 362"/>
                  <a:gd name="T47" fmla="*/ 35 h 335"/>
                  <a:gd name="T48" fmla="*/ 250 w 362"/>
                  <a:gd name="T49" fmla="*/ 21 h 335"/>
                  <a:gd name="T50" fmla="*/ 263 w 362"/>
                  <a:gd name="T51" fmla="*/ 7 h 335"/>
                  <a:gd name="T52" fmla="*/ 270 w 362"/>
                  <a:gd name="T53" fmla="*/ 0 h 335"/>
                  <a:gd name="T54" fmla="*/ 277 w 362"/>
                  <a:gd name="T55" fmla="*/ 24 h 335"/>
                  <a:gd name="T56" fmla="*/ 280 w 362"/>
                  <a:gd name="T57" fmla="*/ 52 h 335"/>
                  <a:gd name="T58" fmla="*/ 287 w 362"/>
                  <a:gd name="T59" fmla="*/ 76 h 335"/>
                  <a:gd name="T60" fmla="*/ 294 w 362"/>
                  <a:gd name="T61" fmla="*/ 100 h 335"/>
                  <a:gd name="T62" fmla="*/ 301 w 362"/>
                  <a:gd name="T63" fmla="*/ 123 h 335"/>
                  <a:gd name="T64" fmla="*/ 304 w 362"/>
                  <a:gd name="T65" fmla="*/ 147 h 335"/>
                  <a:gd name="T66" fmla="*/ 311 w 362"/>
                  <a:gd name="T67" fmla="*/ 171 h 335"/>
                  <a:gd name="T68" fmla="*/ 318 w 362"/>
                  <a:gd name="T69" fmla="*/ 195 h 335"/>
                  <a:gd name="T70" fmla="*/ 321 w 362"/>
                  <a:gd name="T71" fmla="*/ 216 h 335"/>
                  <a:gd name="T72" fmla="*/ 328 w 362"/>
                  <a:gd name="T73" fmla="*/ 236 h 335"/>
                  <a:gd name="T74" fmla="*/ 335 w 362"/>
                  <a:gd name="T75" fmla="*/ 257 h 335"/>
                  <a:gd name="T76" fmla="*/ 338 w 362"/>
                  <a:gd name="T77" fmla="*/ 277 h 335"/>
                  <a:gd name="T78" fmla="*/ 345 w 362"/>
                  <a:gd name="T79" fmla="*/ 294 h 335"/>
                  <a:gd name="T80" fmla="*/ 352 w 362"/>
                  <a:gd name="T81" fmla="*/ 311 h 335"/>
                  <a:gd name="T82" fmla="*/ 355 w 362"/>
                  <a:gd name="T83" fmla="*/ 3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35">
                    <a:moveTo>
                      <a:pt x="0" y="216"/>
                    </a:moveTo>
                    <a:lnTo>
                      <a:pt x="4" y="216"/>
                    </a:lnTo>
                    <a:lnTo>
                      <a:pt x="7" y="216"/>
                    </a:lnTo>
                    <a:lnTo>
                      <a:pt x="11" y="212"/>
                    </a:lnTo>
                    <a:lnTo>
                      <a:pt x="14" y="212"/>
                    </a:lnTo>
                    <a:lnTo>
                      <a:pt x="18" y="209"/>
                    </a:lnTo>
                    <a:lnTo>
                      <a:pt x="21" y="209"/>
                    </a:lnTo>
                    <a:lnTo>
                      <a:pt x="24" y="209"/>
                    </a:lnTo>
                    <a:lnTo>
                      <a:pt x="28" y="205"/>
                    </a:lnTo>
                    <a:lnTo>
                      <a:pt x="31" y="205"/>
                    </a:lnTo>
                    <a:lnTo>
                      <a:pt x="35" y="202"/>
                    </a:lnTo>
                    <a:lnTo>
                      <a:pt x="38" y="202"/>
                    </a:lnTo>
                    <a:lnTo>
                      <a:pt x="41" y="199"/>
                    </a:lnTo>
                    <a:lnTo>
                      <a:pt x="45" y="199"/>
                    </a:lnTo>
                    <a:lnTo>
                      <a:pt x="48" y="195"/>
                    </a:lnTo>
                    <a:lnTo>
                      <a:pt x="52" y="195"/>
                    </a:lnTo>
                    <a:lnTo>
                      <a:pt x="55" y="192"/>
                    </a:lnTo>
                    <a:lnTo>
                      <a:pt x="59" y="192"/>
                    </a:lnTo>
                    <a:lnTo>
                      <a:pt x="62" y="188"/>
                    </a:lnTo>
                    <a:lnTo>
                      <a:pt x="65" y="185"/>
                    </a:lnTo>
                    <a:lnTo>
                      <a:pt x="69" y="185"/>
                    </a:lnTo>
                    <a:lnTo>
                      <a:pt x="72" y="181"/>
                    </a:lnTo>
                    <a:lnTo>
                      <a:pt x="76" y="181"/>
                    </a:lnTo>
                    <a:lnTo>
                      <a:pt x="79" y="178"/>
                    </a:lnTo>
                    <a:lnTo>
                      <a:pt x="82" y="175"/>
                    </a:lnTo>
                    <a:lnTo>
                      <a:pt x="86" y="175"/>
                    </a:lnTo>
                    <a:lnTo>
                      <a:pt x="89" y="171"/>
                    </a:lnTo>
                    <a:lnTo>
                      <a:pt x="93" y="168"/>
                    </a:lnTo>
                    <a:lnTo>
                      <a:pt x="96" y="168"/>
                    </a:lnTo>
                    <a:lnTo>
                      <a:pt x="99" y="164"/>
                    </a:lnTo>
                    <a:lnTo>
                      <a:pt x="103" y="164"/>
                    </a:lnTo>
                    <a:lnTo>
                      <a:pt x="106" y="161"/>
                    </a:lnTo>
                    <a:lnTo>
                      <a:pt x="110" y="158"/>
                    </a:lnTo>
                    <a:lnTo>
                      <a:pt x="113" y="154"/>
                    </a:lnTo>
                    <a:lnTo>
                      <a:pt x="117" y="154"/>
                    </a:lnTo>
                    <a:lnTo>
                      <a:pt x="120" y="151"/>
                    </a:lnTo>
                    <a:lnTo>
                      <a:pt x="123" y="147"/>
                    </a:lnTo>
                    <a:lnTo>
                      <a:pt x="127" y="144"/>
                    </a:lnTo>
                    <a:lnTo>
                      <a:pt x="130" y="144"/>
                    </a:lnTo>
                    <a:lnTo>
                      <a:pt x="134" y="141"/>
                    </a:lnTo>
                    <a:lnTo>
                      <a:pt x="137" y="137"/>
                    </a:lnTo>
                    <a:lnTo>
                      <a:pt x="140" y="134"/>
                    </a:lnTo>
                    <a:lnTo>
                      <a:pt x="144" y="130"/>
                    </a:lnTo>
                    <a:lnTo>
                      <a:pt x="147" y="127"/>
                    </a:lnTo>
                    <a:lnTo>
                      <a:pt x="151" y="123"/>
                    </a:lnTo>
                    <a:lnTo>
                      <a:pt x="154" y="120"/>
                    </a:lnTo>
                    <a:lnTo>
                      <a:pt x="157" y="117"/>
                    </a:lnTo>
                    <a:lnTo>
                      <a:pt x="161" y="117"/>
                    </a:lnTo>
                    <a:lnTo>
                      <a:pt x="164" y="113"/>
                    </a:lnTo>
                    <a:lnTo>
                      <a:pt x="168" y="110"/>
                    </a:lnTo>
                    <a:lnTo>
                      <a:pt x="171" y="106"/>
                    </a:lnTo>
                    <a:lnTo>
                      <a:pt x="175" y="103"/>
                    </a:lnTo>
                    <a:lnTo>
                      <a:pt x="178" y="100"/>
                    </a:lnTo>
                    <a:lnTo>
                      <a:pt x="181" y="96"/>
                    </a:lnTo>
                    <a:lnTo>
                      <a:pt x="185" y="93"/>
                    </a:lnTo>
                    <a:lnTo>
                      <a:pt x="188" y="89"/>
                    </a:lnTo>
                    <a:lnTo>
                      <a:pt x="192" y="86"/>
                    </a:lnTo>
                    <a:lnTo>
                      <a:pt x="195" y="82"/>
                    </a:lnTo>
                    <a:lnTo>
                      <a:pt x="198" y="79"/>
                    </a:lnTo>
                    <a:lnTo>
                      <a:pt x="202" y="76"/>
                    </a:lnTo>
                    <a:lnTo>
                      <a:pt x="205" y="72"/>
                    </a:lnTo>
                    <a:lnTo>
                      <a:pt x="209" y="69"/>
                    </a:lnTo>
                    <a:lnTo>
                      <a:pt x="212" y="65"/>
                    </a:lnTo>
                    <a:lnTo>
                      <a:pt x="215" y="62"/>
                    </a:lnTo>
                    <a:lnTo>
                      <a:pt x="222" y="55"/>
                    </a:lnTo>
                    <a:lnTo>
                      <a:pt x="219" y="55"/>
                    </a:lnTo>
                    <a:lnTo>
                      <a:pt x="222" y="55"/>
                    </a:lnTo>
                    <a:lnTo>
                      <a:pt x="229" y="48"/>
                    </a:lnTo>
                    <a:lnTo>
                      <a:pt x="229" y="45"/>
                    </a:lnTo>
                    <a:lnTo>
                      <a:pt x="233" y="41"/>
                    </a:lnTo>
                    <a:lnTo>
                      <a:pt x="236" y="38"/>
                    </a:lnTo>
                    <a:lnTo>
                      <a:pt x="239" y="35"/>
                    </a:lnTo>
                    <a:lnTo>
                      <a:pt x="243" y="31"/>
                    </a:lnTo>
                    <a:lnTo>
                      <a:pt x="250" y="24"/>
                    </a:lnTo>
                    <a:lnTo>
                      <a:pt x="250" y="21"/>
                    </a:lnTo>
                    <a:lnTo>
                      <a:pt x="253" y="18"/>
                    </a:lnTo>
                    <a:lnTo>
                      <a:pt x="256" y="14"/>
                    </a:lnTo>
                    <a:lnTo>
                      <a:pt x="263" y="7"/>
                    </a:lnTo>
                    <a:lnTo>
                      <a:pt x="263" y="4"/>
                    </a:lnTo>
                    <a:lnTo>
                      <a:pt x="267" y="0"/>
                    </a:lnTo>
                    <a:lnTo>
                      <a:pt x="270" y="0"/>
                    </a:lnTo>
                    <a:lnTo>
                      <a:pt x="273" y="7"/>
                    </a:lnTo>
                    <a:lnTo>
                      <a:pt x="273" y="18"/>
                    </a:lnTo>
                    <a:lnTo>
                      <a:pt x="277" y="24"/>
                    </a:lnTo>
                    <a:lnTo>
                      <a:pt x="277" y="35"/>
                    </a:lnTo>
                    <a:lnTo>
                      <a:pt x="280" y="41"/>
                    </a:lnTo>
                    <a:lnTo>
                      <a:pt x="280" y="52"/>
                    </a:lnTo>
                    <a:lnTo>
                      <a:pt x="284" y="59"/>
                    </a:lnTo>
                    <a:lnTo>
                      <a:pt x="287" y="69"/>
                    </a:lnTo>
                    <a:lnTo>
                      <a:pt x="287" y="76"/>
                    </a:lnTo>
                    <a:lnTo>
                      <a:pt x="291" y="82"/>
                    </a:lnTo>
                    <a:lnTo>
                      <a:pt x="291" y="93"/>
                    </a:lnTo>
                    <a:lnTo>
                      <a:pt x="294" y="100"/>
                    </a:lnTo>
                    <a:lnTo>
                      <a:pt x="294" y="110"/>
                    </a:lnTo>
                    <a:lnTo>
                      <a:pt x="297" y="117"/>
                    </a:lnTo>
                    <a:lnTo>
                      <a:pt x="301" y="123"/>
                    </a:lnTo>
                    <a:lnTo>
                      <a:pt x="301" y="134"/>
                    </a:lnTo>
                    <a:lnTo>
                      <a:pt x="304" y="141"/>
                    </a:lnTo>
                    <a:lnTo>
                      <a:pt x="304" y="147"/>
                    </a:lnTo>
                    <a:lnTo>
                      <a:pt x="308" y="158"/>
                    </a:lnTo>
                    <a:lnTo>
                      <a:pt x="308" y="164"/>
                    </a:lnTo>
                    <a:lnTo>
                      <a:pt x="311" y="171"/>
                    </a:lnTo>
                    <a:lnTo>
                      <a:pt x="311" y="178"/>
                    </a:lnTo>
                    <a:lnTo>
                      <a:pt x="314" y="185"/>
                    </a:lnTo>
                    <a:lnTo>
                      <a:pt x="318" y="195"/>
                    </a:lnTo>
                    <a:lnTo>
                      <a:pt x="318" y="202"/>
                    </a:lnTo>
                    <a:lnTo>
                      <a:pt x="321" y="209"/>
                    </a:lnTo>
                    <a:lnTo>
                      <a:pt x="321" y="216"/>
                    </a:lnTo>
                    <a:lnTo>
                      <a:pt x="325" y="222"/>
                    </a:lnTo>
                    <a:lnTo>
                      <a:pt x="325" y="229"/>
                    </a:lnTo>
                    <a:lnTo>
                      <a:pt x="328" y="236"/>
                    </a:lnTo>
                    <a:lnTo>
                      <a:pt x="331" y="243"/>
                    </a:lnTo>
                    <a:lnTo>
                      <a:pt x="331" y="250"/>
                    </a:lnTo>
                    <a:lnTo>
                      <a:pt x="335" y="257"/>
                    </a:lnTo>
                    <a:lnTo>
                      <a:pt x="335" y="263"/>
                    </a:lnTo>
                    <a:lnTo>
                      <a:pt x="338" y="270"/>
                    </a:lnTo>
                    <a:lnTo>
                      <a:pt x="338" y="277"/>
                    </a:lnTo>
                    <a:lnTo>
                      <a:pt x="342" y="281"/>
                    </a:lnTo>
                    <a:lnTo>
                      <a:pt x="342" y="287"/>
                    </a:lnTo>
                    <a:lnTo>
                      <a:pt x="345" y="294"/>
                    </a:lnTo>
                    <a:lnTo>
                      <a:pt x="349" y="301"/>
                    </a:lnTo>
                    <a:lnTo>
                      <a:pt x="349" y="304"/>
                    </a:lnTo>
                    <a:lnTo>
                      <a:pt x="352" y="311"/>
                    </a:lnTo>
                    <a:lnTo>
                      <a:pt x="352" y="315"/>
                    </a:lnTo>
                    <a:lnTo>
                      <a:pt x="355" y="322"/>
                    </a:lnTo>
                    <a:lnTo>
                      <a:pt x="355" y="325"/>
                    </a:lnTo>
                    <a:lnTo>
                      <a:pt x="359" y="328"/>
                    </a:lnTo>
                    <a:lnTo>
                      <a:pt x="362" y="335"/>
                    </a:lnTo>
                  </a:path>
                </a:pathLst>
              </a:custGeom>
              <a:noFill/>
              <a:ln w="158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62"/>
              <p:cNvSpPr>
                <a:spLocks/>
              </p:cNvSpPr>
              <p:nvPr/>
            </p:nvSpPr>
            <p:spPr bwMode="auto">
              <a:xfrm>
                <a:off x="3330575" y="5121275"/>
                <a:ext cx="531813" cy="585788"/>
              </a:xfrm>
              <a:custGeom>
                <a:avLst/>
                <a:gdLst>
                  <a:gd name="T0" fmla="*/ 4 w 335"/>
                  <a:gd name="T1" fmla="*/ 342 h 369"/>
                  <a:gd name="T2" fmla="*/ 7 w 335"/>
                  <a:gd name="T3" fmla="*/ 352 h 369"/>
                  <a:gd name="T4" fmla="*/ 21 w 335"/>
                  <a:gd name="T5" fmla="*/ 366 h 369"/>
                  <a:gd name="T6" fmla="*/ 24 w 335"/>
                  <a:gd name="T7" fmla="*/ 369 h 369"/>
                  <a:gd name="T8" fmla="*/ 34 w 335"/>
                  <a:gd name="T9" fmla="*/ 366 h 369"/>
                  <a:gd name="T10" fmla="*/ 45 w 335"/>
                  <a:gd name="T11" fmla="*/ 359 h 369"/>
                  <a:gd name="T12" fmla="*/ 51 w 335"/>
                  <a:gd name="T13" fmla="*/ 349 h 369"/>
                  <a:gd name="T14" fmla="*/ 55 w 335"/>
                  <a:gd name="T15" fmla="*/ 339 h 369"/>
                  <a:gd name="T16" fmla="*/ 62 w 335"/>
                  <a:gd name="T17" fmla="*/ 325 h 369"/>
                  <a:gd name="T18" fmla="*/ 68 w 335"/>
                  <a:gd name="T19" fmla="*/ 311 h 369"/>
                  <a:gd name="T20" fmla="*/ 75 w 335"/>
                  <a:gd name="T21" fmla="*/ 294 h 369"/>
                  <a:gd name="T22" fmla="*/ 79 w 335"/>
                  <a:gd name="T23" fmla="*/ 277 h 369"/>
                  <a:gd name="T24" fmla="*/ 85 w 335"/>
                  <a:gd name="T25" fmla="*/ 257 h 369"/>
                  <a:gd name="T26" fmla="*/ 92 w 335"/>
                  <a:gd name="T27" fmla="*/ 236 h 369"/>
                  <a:gd name="T28" fmla="*/ 96 w 335"/>
                  <a:gd name="T29" fmla="*/ 216 h 369"/>
                  <a:gd name="T30" fmla="*/ 103 w 335"/>
                  <a:gd name="T31" fmla="*/ 195 h 369"/>
                  <a:gd name="T32" fmla="*/ 109 w 335"/>
                  <a:gd name="T33" fmla="*/ 171 h 369"/>
                  <a:gd name="T34" fmla="*/ 113 w 335"/>
                  <a:gd name="T35" fmla="*/ 147 h 369"/>
                  <a:gd name="T36" fmla="*/ 120 w 335"/>
                  <a:gd name="T37" fmla="*/ 123 h 369"/>
                  <a:gd name="T38" fmla="*/ 126 w 335"/>
                  <a:gd name="T39" fmla="*/ 100 h 369"/>
                  <a:gd name="T40" fmla="*/ 130 w 335"/>
                  <a:gd name="T41" fmla="*/ 76 h 369"/>
                  <a:gd name="T42" fmla="*/ 137 w 335"/>
                  <a:gd name="T43" fmla="*/ 52 h 369"/>
                  <a:gd name="T44" fmla="*/ 143 w 335"/>
                  <a:gd name="T45" fmla="*/ 24 h 369"/>
                  <a:gd name="T46" fmla="*/ 147 w 335"/>
                  <a:gd name="T47" fmla="*/ 0 h 369"/>
                  <a:gd name="T48" fmla="*/ 157 w 335"/>
                  <a:gd name="T49" fmla="*/ 11 h 369"/>
                  <a:gd name="T50" fmla="*/ 164 w 335"/>
                  <a:gd name="T51" fmla="*/ 18 h 369"/>
                  <a:gd name="T52" fmla="*/ 174 w 335"/>
                  <a:gd name="T53" fmla="*/ 31 h 369"/>
                  <a:gd name="T54" fmla="*/ 188 w 335"/>
                  <a:gd name="T55" fmla="*/ 45 h 369"/>
                  <a:gd name="T56" fmla="*/ 195 w 335"/>
                  <a:gd name="T57" fmla="*/ 55 h 369"/>
                  <a:gd name="T58" fmla="*/ 205 w 335"/>
                  <a:gd name="T59" fmla="*/ 65 h 369"/>
                  <a:gd name="T60" fmla="*/ 215 w 335"/>
                  <a:gd name="T61" fmla="*/ 76 h 369"/>
                  <a:gd name="T62" fmla="*/ 225 w 335"/>
                  <a:gd name="T63" fmla="*/ 86 h 369"/>
                  <a:gd name="T64" fmla="*/ 236 w 335"/>
                  <a:gd name="T65" fmla="*/ 100 h 369"/>
                  <a:gd name="T66" fmla="*/ 246 w 335"/>
                  <a:gd name="T67" fmla="*/ 106 h 369"/>
                  <a:gd name="T68" fmla="*/ 256 w 335"/>
                  <a:gd name="T69" fmla="*/ 117 h 369"/>
                  <a:gd name="T70" fmla="*/ 266 w 335"/>
                  <a:gd name="T71" fmla="*/ 127 h 369"/>
                  <a:gd name="T72" fmla="*/ 277 w 335"/>
                  <a:gd name="T73" fmla="*/ 134 h 369"/>
                  <a:gd name="T74" fmla="*/ 287 w 335"/>
                  <a:gd name="T75" fmla="*/ 144 h 369"/>
                  <a:gd name="T76" fmla="*/ 297 w 335"/>
                  <a:gd name="T77" fmla="*/ 151 h 369"/>
                  <a:gd name="T78" fmla="*/ 307 w 335"/>
                  <a:gd name="T79" fmla="*/ 158 h 369"/>
                  <a:gd name="T80" fmla="*/ 318 w 335"/>
                  <a:gd name="T81" fmla="*/ 164 h 369"/>
                  <a:gd name="T82" fmla="*/ 328 w 335"/>
                  <a:gd name="T83" fmla="*/ 17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5" h="369">
                    <a:moveTo>
                      <a:pt x="0" y="335"/>
                    </a:moveTo>
                    <a:lnTo>
                      <a:pt x="0" y="339"/>
                    </a:lnTo>
                    <a:lnTo>
                      <a:pt x="4" y="342"/>
                    </a:lnTo>
                    <a:lnTo>
                      <a:pt x="4" y="345"/>
                    </a:lnTo>
                    <a:lnTo>
                      <a:pt x="7" y="349"/>
                    </a:lnTo>
                    <a:lnTo>
                      <a:pt x="7" y="352"/>
                    </a:lnTo>
                    <a:lnTo>
                      <a:pt x="10" y="356"/>
                    </a:lnTo>
                    <a:lnTo>
                      <a:pt x="14" y="359"/>
                    </a:lnTo>
                    <a:lnTo>
                      <a:pt x="21" y="366"/>
                    </a:lnTo>
                    <a:lnTo>
                      <a:pt x="17" y="366"/>
                    </a:lnTo>
                    <a:lnTo>
                      <a:pt x="21" y="366"/>
                    </a:lnTo>
                    <a:lnTo>
                      <a:pt x="24" y="369"/>
                    </a:lnTo>
                    <a:lnTo>
                      <a:pt x="27" y="369"/>
                    </a:lnTo>
                    <a:lnTo>
                      <a:pt x="31" y="369"/>
                    </a:lnTo>
                    <a:lnTo>
                      <a:pt x="34" y="366"/>
                    </a:lnTo>
                    <a:lnTo>
                      <a:pt x="38" y="366"/>
                    </a:lnTo>
                    <a:lnTo>
                      <a:pt x="41" y="363"/>
                    </a:lnTo>
                    <a:lnTo>
                      <a:pt x="45" y="359"/>
                    </a:lnTo>
                    <a:lnTo>
                      <a:pt x="48" y="356"/>
                    </a:lnTo>
                    <a:lnTo>
                      <a:pt x="48" y="352"/>
                    </a:lnTo>
                    <a:lnTo>
                      <a:pt x="51" y="349"/>
                    </a:lnTo>
                    <a:lnTo>
                      <a:pt x="51" y="345"/>
                    </a:lnTo>
                    <a:lnTo>
                      <a:pt x="55" y="342"/>
                    </a:lnTo>
                    <a:lnTo>
                      <a:pt x="55" y="339"/>
                    </a:lnTo>
                    <a:lnTo>
                      <a:pt x="58" y="335"/>
                    </a:lnTo>
                    <a:lnTo>
                      <a:pt x="62" y="328"/>
                    </a:lnTo>
                    <a:lnTo>
                      <a:pt x="62" y="325"/>
                    </a:lnTo>
                    <a:lnTo>
                      <a:pt x="65" y="322"/>
                    </a:lnTo>
                    <a:lnTo>
                      <a:pt x="65" y="315"/>
                    </a:lnTo>
                    <a:lnTo>
                      <a:pt x="68" y="311"/>
                    </a:lnTo>
                    <a:lnTo>
                      <a:pt x="68" y="304"/>
                    </a:lnTo>
                    <a:lnTo>
                      <a:pt x="72" y="301"/>
                    </a:lnTo>
                    <a:lnTo>
                      <a:pt x="75" y="294"/>
                    </a:lnTo>
                    <a:lnTo>
                      <a:pt x="75" y="287"/>
                    </a:lnTo>
                    <a:lnTo>
                      <a:pt x="79" y="281"/>
                    </a:lnTo>
                    <a:lnTo>
                      <a:pt x="79" y="277"/>
                    </a:lnTo>
                    <a:lnTo>
                      <a:pt x="82" y="270"/>
                    </a:lnTo>
                    <a:lnTo>
                      <a:pt x="82" y="263"/>
                    </a:lnTo>
                    <a:lnTo>
                      <a:pt x="85" y="257"/>
                    </a:lnTo>
                    <a:lnTo>
                      <a:pt x="85" y="250"/>
                    </a:lnTo>
                    <a:lnTo>
                      <a:pt x="89" y="243"/>
                    </a:lnTo>
                    <a:lnTo>
                      <a:pt x="92" y="236"/>
                    </a:lnTo>
                    <a:lnTo>
                      <a:pt x="92" y="229"/>
                    </a:lnTo>
                    <a:lnTo>
                      <a:pt x="96" y="222"/>
                    </a:lnTo>
                    <a:lnTo>
                      <a:pt x="96" y="216"/>
                    </a:lnTo>
                    <a:lnTo>
                      <a:pt x="99" y="209"/>
                    </a:lnTo>
                    <a:lnTo>
                      <a:pt x="99" y="202"/>
                    </a:lnTo>
                    <a:lnTo>
                      <a:pt x="103" y="195"/>
                    </a:lnTo>
                    <a:lnTo>
                      <a:pt x="106" y="185"/>
                    </a:lnTo>
                    <a:lnTo>
                      <a:pt x="106" y="178"/>
                    </a:lnTo>
                    <a:lnTo>
                      <a:pt x="109" y="171"/>
                    </a:lnTo>
                    <a:lnTo>
                      <a:pt x="109" y="164"/>
                    </a:lnTo>
                    <a:lnTo>
                      <a:pt x="113" y="158"/>
                    </a:lnTo>
                    <a:lnTo>
                      <a:pt x="113" y="147"/>
                    </a:lnTo>
                    <a:lnTo>
                      <a:pt x="116" y="141"/>
                    </a:lnTo>
                    <a:lnTo>
                      <a:pt x="116" y="134"/>
                    </a:lnTo>
                    <a:lnTo>
                      <a:pt x="120" y="123"/>
                    </a:lnTo>
                    <a:lnTo>
                      <a:pt x="123" y="117"/>
                    </a:lnTo>
                    <a:lnTo>
                      <a:pt x="123" y="110"/>
                    </a:lnTo>
                    <a:lnTo>
                      <a:pt x="126" y="100"/>
                    </a:lnTo>
                    <a:lnTo>
                      <a:pt x="126" y="93"/>
                    </a:lnTo>
                    <a:lnTo>
                      <a:pt x="130" y="82"/>
                    </a:lnTo>
                    <a:lnTo>
                      <a:pt x="130" y="76"/>
                    </a:lnTo>
                    <a:lnTo>
                      <a:pt x="133" y="69"/>
                    </a:lnTo>
                    <a:lnTo>
                      <a:pt x="137" y="59"/>
                    </a:lnTo>
                    <a:lnTo>
                      <a:pt x="137" y="52"/>
                    </a:lnTo>
                    <a:lnTo>
                      <a:pt x="140" y="41"/>
                    </a:lnTo>
                    <a:lnTo>
                      <a:pt x="140" y="35"/>
                    </a:lnTo>
                    <a:lnTo>
                      <a:pt x="143" y="24"/>
                    </a:lnTo>
                    <a:lnTo>
                      <a:pt x="143" y="18"/>
                    </a:lnTo>
                    <a:lnTo>
                      <a:pt x="147" y="7"/>
                    </a:lnTo>
                    <a:lnTo>
                      <a:pt x="147" y="0"/>
                    </a:lnTo>
                    <a:lnTo>
                      <a:pt x="150" y="0"/>
                    </a:lnTo>
                    <a:lnTo>
                      <a:pt x="157" y="7"/>
                    </a:lnTo>
                    <a:lnTo>
                      <a:pt x="157" y="11"/>
                    </a:lnTo>
                    <a:lnTo>
                      <a:pt x="164" y="18"/>
                    </a:lnTo>
                    <a:lnTo>
                      <a:pt x="161" y="18"/>
                    </a:lnTo>
                    <a:lnTo>
                      <a:pt x="164" y="18"/>
                    </a:lnTo>
                    <a:lnTo>
                      <a:pt x="171" y="24"/>
                    </a:lnTo>
                    <a:lnTo>
                      <a:pt x="171" y="28"/>
                    </a:lnTo>
                    <a:lnTo>
                      <a:pt x="174" y="31"/>
                    </a:lnTo>
                    <a:lnTo>
                      <a:pt x="178" y="35"/>
                    </a:lnTo>
                    <a:lnTo>
                      <a:pt x="181" y="38"/>
                    </a:lnTo>
                    <a:lnTo>
                      <a:pt x="188" y="45"/>
                    </a:lnTo>
                    <a:lnTo>
                      <a:pt x="188" y="48"/>
                    </a:lnTo>
                    <a:lnTo>
                      <a:pt x="191" y="52"/>
                    </a:lnTo>
                    <a:lnTo>
                      <a:pt x="195" y="55"/>
                    </a:lnTo>
                    <a:lnTo>
                      <a:pt x="198" y="59"/>
                    </a:lnTo>
                    <a:lnTo>
                      <a:pt x="201" y="62"/>
                    </a:lnTo>
                    <a:lnTo>
                      <a:pt x="205" y="65"/>
                    </a:lnTo>
                    <a:lnTo>
                      <a:pt x="208" y="69"/>
                    </a:lnTo>
                    <a:lnTo>
                      <a:pt x="212" y="72"/>
                    </a:lnTo>
                    <a:lnTo>
                      <a:pt x="215" y="76"/>
                    </a:lnTo>
                    <a:lnTo>
                      <a:pt x="222" y="82"/>
                    </a:lnTo>
                    <a:lnTo>
                      <a:pt x="222" y="86"/>
                    </a:lnTo>
                    <a:lnTo>
                      <a:pt x="225" y="86"/>
                    </a:lnTo>
                    <a:lnTo>
                      <a:pt x="229" y="89"/>
                    </a:lnTo>
                    <a:lnTo>
                      <a:pt x="236" y="96"/>
                    </a:lnTo>
                    <a:lnTo>
                      <a:pt x="236" y="100"/>
                    </a:lnTo>
                    <a:lnTo>
                      <a:pt x="239" y="100"/>
                    </a:lnTo>
                    <a:lnTo>
                      <a:pt x="242" y="103"/>
                    </a:lnTo>
                    <a:lnTo>
                      <a:pt x="246" y="106"/>
                    </a:lnTo>
                    <a:lnTo>
                      <a:pt x="249" y="110"/>
                    </a:lnTo>
                    <a:lnTo>
                      <a:pt x="253" y="113"/>
                    </a:lnTo>
                    <a:lnTo>
                      <a:pt x="256" y="117"/>
                    </a:lnTo>
                    <a:lnTo>
                      <a:pt x="260" y="120"/>
                    </a:lnTo>
                    <a:lnTo>
                      <a:pt x="263" y="123"/>
                    </a:lnTo>
                    <a:lnTo>
                      <a:pt x="266" y="127"/>
                    </a:lnTo>
                    <a:lnTo>
                      <a:pt x="270" y="127"/>
                    </a:lnTo>
                    <a:lnTo>
                      <a:pt x="273" y="130"/>
                    </a:lnTo>
                    <a:lnTo>
                      <a:pt x="277" y="134"/>
                    </a:lnTo>
                    <a:lnTo>
                      <a:pt x="280" y="137"/>
                    </a:lnTo>
                    <a:lnTo>
                      <a:pt x="283" y="141"/>
                    </a:lnTo>
                    <a:lnTo>
                      <a:pt x="287" y="144"/>
                    </a:lnTo>
                    <a:lnTo>
                      <a:pt x="290" y="144"/>
                    </a:lnTo>
                    <a:lnTo>
                      <a:pt x="294" y="147"/>
                    </a:lnTo>
                    <a:lnTo>
                      <a:pt x="297" y="151"/>
                    </a:lnTo>
                    <a:lnTo>
                      <a:pt x="300" y="154"/>
                    </a:lnTo>
                    <a:lnTo>
                      <a:pt x="304" y="158"/>
                    </a:lnTo>
                    <a:lnTo>
                      <a:pt x="307" y="158"/>
                    </a:lnTo>
                    <a:lnTo>
                      <a:pt x="311" y="161"/>
                    </a:lnTo>
                    <a:lnTo>
                      <a:pt x="314" y="164"/>
                    </a:lnTo>
                    <a:lnTo>
                      <a:pt x="318" y="164"/>
                    </a:lnTo>
                    <a:lnTo>
                      <a:pt x="321" y="168"/>
                    </a:lnTo>
                    <a:lnTo>
                      <a:pt x="324" y="171"/>
                    </a:lnTo>
                    <a:lnTo>
                      <a:pt x="328" y="175"/>
                    </a:lnTo>
                    <a:lnTo>
                      <a:pt x="331" y="175"/>
                    </a:lnTo>
                    <a:lnTo>
                      <a:pt x="335" y="178"/>
                    </a:lnTo>
                  </a:path>
                </a:pathLst>
              </a:custGeom>
              <a:noFill/>
              <a:ln w="158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3"/>
              <p:cNvSpPr>
                <a:spLocks/>
              </p:cNvSpPr>
              <p:nvPr/>
            </p:nvSpPr>
            <p:spPr bwMode="auto">
              <a:xfrm>
                <a:off x="3862388" y="5295900"/>
                <a:ext cx="687388" cy="195263"/>
              </a:xfrm>
              <a:custGeom>
                <a:avLst/>
                <a:gdLst>
                  <a:gd name="T0" fmla="*/ 6 w 433"/>
                  <a:gd name="T1" fmla="*/ 71 h 123"/>
                  <a:gd name="T2" fmla="*/ 17 w 433"/>
                  <a:gd name="T3" fmla="*/ 78 h 123"/>
                  <a:gd name="T4" fmla="*/ 27 w 433"/>
                  <a:gd name="T5" fmla="*/ 82 h 123"/>
                  <a:gd name="T6" fmla="*/ 37 w 433"/>
                  <a:gd name="T7" fmla="*/ 89 h 123"/>
                  <a:gd name="T8" fmla="*/ 47 w 433"/>
                  <a:gd name="T9" fmla="*/ 92 h 123"/>
                  <a:gd name="T10" fmla="*/ 58 w 433"/>
                  <a:gd name="T11" fmla="*/ 99 h 123"/>
                  <a:gd name="T12" fmla="*/ 68 w 433"/>
                  <a:gd name="T13" fmla="*/ 102 h 123"/>
                  <a:gd name="T14" fmla="*/ 78 w 433"/>
                  <a:gd name="T15" fmla="*/ 106 h 123"/>
                  <a:gd name="T16" fmla="*/ 88 w 433"/>
                  <a:gd name="T17" fmla="*/ 109 h 123"/>
                  <a:gd name="T18" fmla="*/ 99 w 433"/>
                  <a:gd name="T19" fmla="*/ 112 h 123"/>
                  <a:gd name="T20" fmla="*/ 109 w 433"/>
                  <a:gd name="T21" fmla="*/ 116 h 123"/>
                  <a:gd name="T22" fmla="*/ 119 w 433"/>
                  <a:gd name="T23" fmla="*/ 116 h 123"/>
                  <a:gd name="T24" fmla="*/ 129 w 433"/>
                  <a:gd name="T25" fmla="*/ 119 h 123"/>
                  <a:gd name="T26" fmla="*/ 139 w 433"/>
                  <a:gd name="T27" fmla="*/ 123 h 123"/>
                  <a:gd name="T28" fmla="*/ 150 w 433"/>
                  <a:gd name="T29" fmla="*/ 123 h 123"/>
                  <a:gd name="T30" fmla="*/ 160 w 433"/>
                  <a:gd name="T31" fmla="*/ 123 h 123"/>
                  <a:gd name="T32" fmla="*/ 170 w 433"/>
                  <a:gd name="T33" fmla="*/ 123 h 123"/>
                  <a:gd name="T34" fmla="*/ 180 w 433"/>
                  <a:gd name="T35" fmla="*/ 123 h 123"/>
                  <a:gd name="T36" fmla="*/ 191 w 433"/>
                  <a:gd name="T37" fmla="*/ 123 h 123"/>
                  <a:gd name="T38" fmla="*/ 201 w 433"/>
                  <a:gd name="T39" fmla="*/ 123 h 123"/>
                  <a:gd name="T40" fmla="*/ 211 w 433"/>
                  <a:gd name="T41" fmla="*/ 119 h 123"/>
                  <a:gd name="T42" fmla="*/ 221 w 433"/>
                  <a:gd name="T43" fmla="*/ 119 h 123"/>
                  <a:gd name="T44" fmla="*/ 232 w 433"/>
                  <a:gd name="T45" fmla="*/ 116 h 123"/>
                  <a:gd name="T46" fmla="*/ 242 w 433"/>
                  <a:gd name="T47" fmla="*/ 116 h 123"/>
                  <a:gd name="T48" fmla="*/ 252 w 433"/>
                  <a:gd name="T49" fmla="*/ 112 h 123"/>
                  <a:gd name="T50" fmla="*/ 262 w 433"/>
                  <a:gd name="T51" fmla="*/ 109 h 123"/>
                  <a:gd name="T52" fmla="*/ 273 w 433"/>
                  <a:gd name="T53" fmla="*/ 106 h 123"/>
                  <a:gd name="T54" fmla="*/ 283 w 433"/>
                  <a:gd name="T55" fmla="*/ 99 h 123"/>
                  <a:gd name="T56" fmla="*/ 293 w 433"/>
                  <a:gd name="T57" fmla="*/ 95 h 123"/>
                  <a:gd name="T58" fmla="*/ 303 w 433"/>
                  <a:gd name="T59" fmla="*/ 92 h 123"/>
                  <a:gd name="T60" fmla="*/ 313 w 433"/>
                  <a:gd name="T61" fmla="*/ 85 h 123"/>
                  <a:gd name="T62" fmla="*/ 324 w 433"/>
                  <a:gd name="T63" fmla="*/ 82 h 123"/>
                  <a:gd name="T64" fmla="*/ 334 w 433"/>
                  <a:gd name="T65" fmla="*/ 75 h 123"/>
                  <a:gd name="T66" fmla="*/ 344 w 433"/>
                  <a:gd name="T67" fmla="*/ 68 h 123"/>
                  <a:gd name="T68" fmla="*/ 354 w 433"/>
                  <a:gd name="T69" fmla="*/ 61 h 123"/>
                  <a:gd name="T70" fmla="*/ 365 w 433"/>
                  <a:gd name="T71" fmla="*/ 54 h 123"/>
                  <a:gd name="T72" fmla="*/ 375 w 433"/>
                  <a:gd name="T73" fmla="*/ 48 h 123"/>
                  <a:gd name="T74" fmla="*/ 385 w 433"/>
                  <a:gd name="T75" fmla="*/ 41 h 123"/>
                  <a:gd name="T76" fmla="*/ 395 w 433"/>
                  <a:gd name="T77" fmla="*/ 34 h 123"/>
                  <a:gd name="T78" fmla="*/ 406 w 433"/>
                  <a:gd name="T79" fmla="*/ 24 h 123"/>
                  <a:gd name="T80" fmla="*/ 416 w 433"/>
                  <a:gd name="T81" fmla="*/ 13 h 123"/>
                  <a:gd name="T82" fmla="*/ 426 w 433"/>
                  <a:gd name="T83"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3" h="123">
                    <a:moveTo>
                      <a:pt x="0" y="68"/>
                    </a:moveTo>
                    <a:lnTo>
                      <a:pt x="3" y="68"/>
                    </a:lnTo>
                    <a:lnTo>
                      <a:pt x="6" y="71"/>
                    </a:lnTo>
                    <a:lnTo>
                      <a:pt x="10" y="75"/>
                    </a:lnTo>
                    <a:lnTo>
                      <a:pt x="13" y="75"/>
                    </a:lnTo>
                    <a:lnTo>
                      <a:pt x="17" y="78"/>
                    </a:lnTo>
                    <a:lnTo>
                      <a:pt x="20" y="78"/>
                    </a:lnTo>
                    <a:lnTo>
                      <a:pt x="23" y="82"/>
                    </a:lnTo>
                    <a:lnTo>
                      <a:pt x="27" y="82"/>
                    </a:lnTo>
                    <a:lnTo>
                      <a:pt x="30" y="85"/>
                    </a:lnTo>
                    <a:lnTo>
                      <a:pt x="34" y="89"/>
                    </a:lnTo>
                    <a:lnTo>
                      <a:pt x="37" y="89"/>
                    </a:lnTo>
                    <a:lnTo>
                      <a:pt x="41" y="89"/>
                    </a:lnTo>
                    <a:lnTo>
                      <a:pt x="44" y="92"/>
                    </a:lnTo>
                    <a:lnTo>
                      <a:pt x="47" y="92"/>
                    </a:lnTo>
                    <a:lnTo>
                      <a:pt x="51" y="95"/>
                    </a:lnTo>
                    <a:lnTo>
                      <a:pt x="54" y="95"/>
                    </a:lnTo>
                    <a:lnTo>
                      <a:pt x="58" y="99"/>
                    </a:lnTo>
                    <a:lnTo>
                      <a:pt x="61" y="99"/>
                    </a:lnTo>
                    <a:lnTo>
                      <a:pt x="64" y="102"/>
                    </a:lnTo>
                    <a:lnTo>
                      <a:pt x="68" y="102"/>
                    </a:lnTo>
                    <a:lnTo>
                      <a:pt x="71" y="102"/>
                    </a:lnTo>
                    <a:lnTo>
                      <a:pt x="75" y="106"/>
                    </a:lnTo>
                    <a:lnTo>
                      <a:pt x="78" y="106"/>
                    </a:lnTo>
                    <a:lnTo>
                      <a:pt x="81" y="109"/>
                    </a:lnTo>
                    <a:lnTo>
                      <a:pt x="85" y="109"/>
                    </a:lnTo>
                    <a:lnTo>
                      <a:pt x="88" y="109"/>
                    </a:lnTo>
                    <a:lnTo>
                      <a:pt x="92" y="109"/>
                    </a:lnTo>
                    <a:lnTo>
                      <a:pt x="95" y="112"/>
                    </a:lnTo>
                    <a:lnTo>
                      <a:pt x="99" y="112"/>
                    </a:lnTo>
                    <a:lnTo>
                      <a:pt x="102" y="112"/>
                    </a:lnTo>
                    <a:lnTo>
                      <a:pt x="105" y="116"/>
                    </a:lnTo>
                    <a:lnTo>
                      <a:pt x="109" y="116"/>
                    </a:lnTo>
                    <a:lnTo>
                      <a:pt x="112" y="116"/>
                    </a:lnTo>
                    <a:lnTo>
                      <a:pt x="116" y="116"/>
                    </a:lnTo>
                    <a:lnTo>
                      <a:pt x="119" y="116"/>
                    </a:lnTo>
                    <a:lnTo>
                      <a:pt x="122" y="119"/>
                    </a:lnTo>
                    <a:lnTo>
                      <a:pt x="126" y="119"/>
                    </a:lnTo>
                    <a:lnTo>
                      <a:pt x="129" y="119"/>
                    </a:lnTo>
                    <a:lnTo>
                      <a:pt x="133" y="119"/>
                    </a:lnTo>
                    <a:lnTo>
                      <a:pt x="136" y="119"/>
                    </a:lnTo>
                    <a:lnTo>
                      <a:pt x="139" y="123"/>
                    </a:lnTo>
                    <a:lnTo>
                      <a:pt x="143" y="123"/>
                    </a:lnTo>
                    <a:lnTo>
                      <a:pt x="146" y="123"/>
                    </a:lnTo>
                    <a:lnTo>
                      <a:pt x="150" y="123"/>
                    </a:lnTo>
                    <a:lnTo>
                      <a:pt x="153" y="123"/>
                    </a:lnTo>
                    <a:lnTo>
                      <a:pt x="157" y="123"/>
                    </a:lnTo>
                    <a:lnTo>
                      <a:pt x="160" y="123"/>
                    </a:lnTo>
                    <a:lnTo>
                      <a:pt x="163" y="123"/>
                    </a:lnTo>
                    <a:lnTo>
                      <a:pt x="167" y="123"/>
                    </a:lnTo>
                    <a:lnTo>
                      <a:pt x="170" y="123"/>
                    </a:lnTo>
                    <a:lnTo>
                      <a:pt x="174" y="123"/>
                    </a:lnTo>
                    <a:lnTo>
                      <a:pt x="177" y="123"/>
                    </a:lnTo>
                    <a:lnTo>
                      <a:pt x="180" y="123"/>
                    </a:lnTo>
                    <a:lnTo>
                      <a:pt x="184" y="123"/>
                    </a:lnTo>
                    <a:lnTo>
                      <a:pt x="187" y="123"/>
                    </a:lnTo>
                    <a:lnTo>
                      <a:pt x="191" y="123"/>
                    </a:lnTo>
                    <a:lnTo>
                      <a:pt x="194" y="123"/>
                    </a:lnTo>
                    <a:lnTo>
                      <a:pt x="197" y="123"/>
                    </a:lnTo>
                    <a:lnTo>
                      <a:pt x="201" y="123"/>
                    </a:lnTo>
                    <a:lnTo>
                      <a:pt x="204" y="123"/>
                    </a:lnTo>
                    <a:lnTo>
                      <a:pt x="208" y="119"/>
                    </a:lnTo>
                    <a:lnTo>
                      <a:pt x="211" y="119"/>
                    </a:lnTo>
                    <a:lnTo>
                      <a:pt x="215" y="119"/>
                    </a:lnTo>
                    <a:lnTo>
                      <a:pt x="218" y="119"/>
                    </a:lnTo>
                    <a:lnTo>
                      <a:pt x="221" y="119"/>
                    </a:lnTo>
                    <a:lnTo>
                      <a:pt x="225" y="119"/>
                    </a:lnTo>
                    <a:lnTo>
                      <a:pt x="228" y="116"/>
                    </a:lnTo>
                    <a:lnTo>
                      <a:pt x="232" y="116"/>
                    </a:lnTo>
                    <a:lnTo>
                      <a:pt x="235" y="116"/>
                    </a:lnTo>
                    <a:lnTo>
                      <a:pt x="238" y="116"/>
                    </a:lnTo>
                    <a:lnTo>
                      <a:pt x="242" y="116"/>
                    </a:lnTo>
                    <a:lnTo>
                      <a:pt x="245" y="112"/>
                    </a:lnTo>
                    <a:lnTo>
                      <a:pt x="249" y="112"/>
                    </a:lnTo>
                    <a:lnTo>
                      <a:pt x="252" y="112"/>
                    </a:lnTo>
                    <a:lnTo>
                      <a:pt x="255" y="109"/>
                    </a:lnTo>
                    <a:lnTo>
                      <a:pt x="259" y="109"/>
                    </a:lnTo>
                    <a:lnTo>
                      <a:pt x="262" y="109"/>
                    </a:lnTo>
                    <a:lnTo>
                      <a:pt x="266" y="106"/>
                    </a:lnTo>
                    <a:lnTo>
                      <a:pt x="269" y="106"/>
                    </a:lnTo>
                    <a:lnTo>
                      <a:pt x="273" y="106"/>
                    </a:lnTo>
                    <a:lnTo>
                      <a:pt x="276" y="102"/>
                    </a:lnTo>
                    <a:lnTo>
                      <a:pt x="279" y="102"/>
                    </a:lnTo>
                    <a:lnTo>
                      <a:pt x="283" y="99"/>
                    </a:lnTo>
                    <a:lnTo>
                      <a:pt x="286" y="99"/>
                    </a:lnTo>
                    <a:lnTo>
                      <a:pt x="290" y="99"/>
                    </a:lnTo>
                    <a:lnTo>
                      <a:pt x="293" y="95"/>
                    </a:lnTo>
                    <a:lnTo>
                      <a:pt x="296" y="95"/>
                    </a:lnTo>
                    <a:lnTo>
                      <a:pt x="300" y="92"/>
                    </a:lnTo>
                    <a:lnTo>
                      <a:pt x="303" y="92"/>
                    </a:lnTo>
                    <a:lnTo>
                      <a:pt x="307" y="89"/>
                    </a:lnTo>
                    <a:lnTo>
                      <a:pt x="310" y="89"/>
                    </a:lnTo>
                    <a:lnTo>
                      <a:pt x="313" y="85"/>
                    </a:lnTo>
                    <a:lnTo>
                      <a:pt x="317" y="85"/>
                    </a:lnTo>
                    <a:lnTo>
                      <a:pt x="320" y="82"/>
                    </a:lnTo>
                    <a:lnTo>
                      <a:pt x="324" y="82"/>
                    </a:lnTo>
                    <a:lnTo>
                      <a:pt x="327" y="78"/>
                    </a:lnTo>
                    <a:lnTo>
                      <a:pt x="331" y="78"/>
                    </a:lnTo>
                    <a:lnTo>
                      <a:pt x="334" y="75"/>
                    </a:lnTo>
                    <a:lnTo>
                      <a:pt x="337" y="71"/>
                    </a:lnTo>
                    <a:lnTo>
                      <a:pt x="341" y="71"/>
                    </a:lnTo>
                    <a:lnTo>
                      <a:pt x="344" y="68"/>
                    </a:lnTo>
                    <a:lnTo>
                      <a:pt x="348" y="68"/>
                    </a:lnTo>
                    <a:lnTo>
                      <a:pt x="351" y="65"/>
                    </a:lnTo>
                    <a:lnTo>
                      <a:pt x="354" y="61"/>
                    </a:lnTo>
                    <a:lnTo>
                      <a:pt x="358" y="58"/>
                    </a:lnTo>
                    <a:lnTo>
                      <a:pt x="361" y="58"/>
                    </a:lnTo>
                    <a:lnTo>
                      <a:pt x="365" y="54"/>
                    </a:lnTo>
                    <a:lnTo>
                      <a:pt x="368" y="54"/>
                    </a:lnTo>
                    <a:lnTo>
                      <a:pt x="371" y="51"/>
                    </a:lnTo>
                    <a:lnTo>
                      <a:pt x="375" y="48"/>
                    </a:lnTo>
                    <a:lnTo>
                      <a:pt x="378" y="48"/>
                    </a:lnTo>
                    <a:lnTo>
                      <a:pt x="382" y="44"/>
                    </a:lnTo>
                    <a:lnTo>
                      <a:pt x="385" y="41"/>
                    </a:lnTo>
                    <a:lnTo>
                      <a:pt x="389" y="37"/>
                    </a:lnTo>
                    <a:lnTo>
                      <a:pt x="392" y="34"/>
                    </a:lnTo>
                    <a:lnTo>
                      <a:pt x="395" y="34"/>
                    </a:lnTo>
                    <a:lnTo>
                      <a:pt x="399" y="31"/>
                    </a:lnTo>
                    <a:lnTo>
                      <a:pt x="402" y="27"/>
                    </a:lnTo>
                    <a:lnTo>
                      <a:pt x="406" y="24"/>
                    </a:lnTo>
                    <a:lnTo>
                      <a:pt x="409" y="20"/>
                    </a:lnTo>
                    <a:lnTo>
                      <a:pt x="412" y="17"/>
                    </a:lnTo>
                    <a:lnTo>
                      <a:pt x="416" y="13"/>
                    </a:lnTo>
                    <a:lnTo>
                      <a:pt x="419" y="10"/>
                    </a:lnTo>
                    <a:lnTo>
                      <a:pt x="423" y="10"/>
                    </a:lnTo>
                    <a:lnTo>
                      <a:pt x="426" y="7"/>
                    </a:lnTo>
                    <a:lnTo>
                      <a:pt x="429" y="3"/>
                    </a:lnTo>
                    <a:lnTo>
                      <a:pt x="433" y="0"/>
                    </a:lnTo>
                  </a:path>
                </a:pathLst>
              </a:custGeom>
              <a:noFill/>
              <a:ln w="158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64"/>
              <p:cNvSpPr>
                <a:spLocks/>
              </p:cNvSpPr>
              <p:nvPr/>
            </p:nvSpPr>
            <p:spPr bwMode="auto">
              <a:xfrm>
                <a:off x="4549775" y="5121275"/>
                <a:ext cx="161925" cy="174625"/>
              </a:xfrm>
              <a:custGeom>
                <a:avLst/>
                <a:gdLst>
                  <a:gd name="T0" fmla="*/ 0 w 102"/>
                  <a:gd name="T1" fmla="*/ 110 h 110"/>
                  <a:gd name="T2" fmla="*/ 3 w 102"/>
                  <a:gd name="T3" fmla="*/ 106 h 110"/>
                  <a:gd name="T4" fmla="*/ 7 w 102"/>
                  <a:gd name="T5" fmla="*/ 103 h 110"/>
                  <a:gd name="T6" fmla="*/ 10 w 102"/>
                  <a:gd name="T7" fmla="*/ 100 h 110"/>
                  <a:gd name="T8" fmla="*/ 14 w 102"/>
                  <a:gd name="T9" fmla="*/ 96 h 110"/>
                  <a:gd name="T10" fmla="*/ 17 w 102"/>
                  <a:gd name="T11" fmla="*/ 93 h 110"/>
                  <a:gd name="T12" fmla="*/ 20 w 102"/>
                  <a:gd name="T13" fmla="*/ 89 h 110"/>
                  <a:gd name="T14" fmla="*/ 24 w 102"/>
                  <a:gd name="T15" fmla="*/ 86 h 110"/>
                  <a:gd name="T16" fmla="*/ 27 w 102"/>
                  <a:gd name="T17" fmla="*/ 82 h 110"/>
                  <a:gd name="T18" fmla="*/ 31 w 102"/>
                  <a:gd name="T19" fmla="*/ 79 h 110"/>
                  <a:gd name="T20" fmla="*/ 34 w 102"/>
                  <a:gd name="T21" fmla="*/ 76 h 110"/>
                  <a:gd name="T22" fmla="*/ 37 w 102"/>
                  <a:gd name="T23" fmla="*/ 72 h 110"/>
                  <a:gd name="T24" fmla="*/ 41 w 102"/>
                  <a:gd name="T25" fmla="*/ 69 h 110"/>
                  <a:gd name="T26" fmla="*/ 44 w 102"/>
                  <a:gd name="T27" fmla="*/ 65 h 110"/>
                  <a:gd name="T28" fmla="*/ 48 w 102"/>
                  <a:gd name="T29" fmla="*/ 62 h 110"/>
                  <a:gd name="T30" fmla="*/ 51 w 102"/>
                  <a:gd name="T31" fmla="*/ 59 h 110"/>
                  <a:gd name="T32" fmla="*/ 54 w 102"/>
                  <a:gd name="T33" fmla="*/ 55 h 110"/>
                  <a:gd name="T34" fmla="*/ 61 w 102"/>
                  <a:gd name="T35" fmla="*/ 48 h 110"/>
                  <a:gd name="T36" fmla="*/ 61 w 102"/>
                  <a:gd name="T37" fmla="*/ 45 h 110"/>
                  <a:gd name="T38" fmla="*/ 65 w 102"/>
                  <a:gd name="T39" fmla="*/ 45 h 110"/>
                  <a:gd name="T40" fmla="*/ 72 w 102"/>
                  <a:gd name="T41" fmla="*/ 38 h 110"/>
                  <a:gd name="T42" fmla="*/ 72 w 102"/>
                  <a:gd name="T43" fmla="*/ 35 h 110"/>
                  <a:gd name="T44" fmla="*/ 75 w 102"/>
                  <a:gd name="T45" fmla="*/ 31 h 110"/>
                  <a:gd name="T46" fmla="*/ 82 w 102"/>
                  <a:gd name="T47" fmla="*/ 24 h 110"/>
                  <a:gd name="T48" fmla="*/ 78 w 102"/>
                  <a:gd name="T49" fmla="*/ 24 h 110"/>
                  <a:gd name="T50" fmla="*/ 82 w 102"/>
                  <a:gd name="T51" fmla="*/ 24 h 110"/>
                  <a:gd name="T52" fmla="*/ 89 w 102"/>
                  <a:gd name="T53" fmla="*/ 18 h 110"/>
                  <a:gd name="T54" fmla="*/ 89 w 102"/>
                  <a:gd name="T55" fmla="*/ 14 h 110"/>
                  <a:gd name="T56" fmla="*/ 95 w 102"/>
                  <a:gd name="T57" fmla="*/ 7 h 110"/>
                  <a:gd name="T58" fmla="*/ 92 w 102"/>
                  <a:gd name="T59" fmla="*/ 7 h 110"/>
                  <a:gd name="T60" fmla="*/ 95 w 102"/>
                  <a:gd name="T61" fmla="*/ 7 h 110"/>
                  <a:gd name="T62" fmla="*/ 102 w 102"/>
                  <a:gd name="T63" fmla="*/ 0 h 110"/>
                  <a:gd name="T64" fmla="*/ 99 w 102"/>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10">
                    <a:moveTo>
                      <a:pt x="0" y="110"/>
                    </a:moveTo>
                    <a:lnTo>
                      <a:pt x="3" y="106"/>
                    </a:lnTo>
                    <a:lnTo>
                      <a:pt x="7" y="103"/>
                    </a:lnTo>
                    <a:lnTo>
                      <a:pt x="10" y="100"/>
                    </a:lnTo>
                    <a:lnTo>
                      <a:pt x="14" y="96"/>
                    </a:lnTo>
                    <a:lnTo>
                      <a:pt x="17" y="93"/>
                    </a:lnTo>
                    <a:lnTo>
                      <a:pt x="20" y="89"/>
                    </a:lnTo>
                    <a:lnTo>
                      <a:pt x="24" y="86"/>
                    </a:lnTo>
                    <a:lnTo>
                      <a:pt x="27" y="82"/>
                    </a:lnTo>
                    <a:lnTo>
                      <a:pt x="31" y="79"/>
                    </a:lnTo>
                    <a:lnTo>
                      <a:pt x="34" y="76"/>
                    </a:lnTo>
                    <a:lnTo>
                      <a:pt x="37" y="72"/>
                    </a:lnTo>
                    <a:lnTo>
                      <a:pt x="41" y="69"/>
                    </a:lnTo>
                    <a:lnTo>
                      <a:pt x="44" y="65"/>
                    </a:lnTo>
                    <a:lnTo>
                      <a:pt x="48" y="62"/>
                    </a:lnTo>
                    <a:lnTo>
                      <a:pt x="51" y="59"/>
                    </a:lnTo>
                    <a:lnTo>
                      <a:pt x="54" y="55"/>
                    </a:lnTo>
                    <a:lnTo>
                      <a:pt x="61" y="48"/>
                    </a:lnTo>
                    <a:lnTo>
                      <a:pt x="61" y="45"/>
                    </a:lnTo>
                    <a:lnTo>
                      <a:pt x="65" y="45"/>
                    </a:lnTo>
                    <a:lnTo>
                      <a:pt x="72" y="38"/>
                    </a:lnTo>
                    <a:lnTo>
                      <a:pt x="72" y="35"/>
                    </a:lnTo>
                    <a:lnTo>
                      <a:pt x="75" y="31"/>
                    </a:lnTo>
                    <a:lnTo>
                      <a:pt x="82" y="24"/>
                    </a:lnTo>
                    <a:lnTo>
                      <a:pt x="78" y="24"/>
                    </a:lnTo>
                    <a:lnTo>
                      <a:pt x="82" y="24"/>
                    </a:lnTo>
                    <a:lnTo>
                      <a:pt x="89" y="18"/>
                    </a:lnTo>
                    <a:lnTo>
                      <a:pt x="89" y="14"/>
                    </a:lnTo>
                    <a:lnTo>
                      <a:pt x="95" y="7"/>
                    </a:lnTo>
                    <a:lnTo>
                      <a:pt x="92" y="7"/>
                    </a:lnTo>
                    <a:lnTo>
                      <a:pt x="95" y="7"/>
                    </a:lnTo>
                    <a:lnTo>
                      <a:pt x="102" y="0"/>
                    </a:lnTo>
                    <a:lnTo>
                      <a:pt x="99" y="0"/>
                    </a:lnTo>
                  </a:path>
                </a:pathLst>
              </a:custGeom>
              <a:noFill/>
              <a:ln w="158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6" name="Rectangle 2"/>
          <p:cNvSpPr>
            <a:spLocks noChangeArrowheads="1"/>
          </p:cNvSpPr>
          <p:nvPr/>
        </p:nvSpPr>
        <p:spPr bwMode="auto">
          <a:xfrm>
            <a:off x="4933027" y="1540184"/>
            <a:ext cx="14318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nvPr>
        </p:nvGraphicFramePr>
        <p:xfrm>
          <a:off x="4941888" y="1539875"/>
          <a:ext cx="3662362" cy="984250"/>
        </p:xfrm>
        <a:graphic>
          <a:graphicData uri="http://schemas.openxmlformats.org/presentationml/2006/ole">
            <mc:AlternateContent xmlns:mc="http://schemas.openxmlformats.org/markup-compatibility/2006">
              <mc:Choice xmlns:v="urn:schemas-microsoft-com:vml" Requires="v">
                <p:oleObj spid="_x0000_s5306" name="Equation" r:id="rId3" imgW="2374560" imgH="634680" progId="Equation.DSMT4">
                  <p:embed/>
                </p:oleObj>
              </mc:Choice>
              <mc:Fallback>
                <p:oleObj name="Equation" r:id="rId3" imgW="2374560" imgH="634680" progId="Equation.DSMT4">
                  <p:embed/>
                  <p:pic>
                    <p:nvPicPr>
                      <p:cNvPr id="0" name=""/>
                      <p:cNvPicPr>
                        <a:picLocks noChangeAspect="1" noChangeArrowheads="1"/>
                      </p:cNvPicPr>
                      <p:nvPr/>
                    </p:nvPicPr>
                    <p:blipFill>
                      <a:blip r:embed="rId4"/>
                      <a:srcRect/>
                      <a:stretch>
                        <a:fillRect/>
                      </a:stretch>
                    </p:blipFill>
                    <p:spPr bwMode="auto">
                      <a:xfrm>
                        <a:off x="4941888" y="1539875"/>
                        <a:ext cx="3662362" cy="984250"/>
                      </a:xfrm>
                      <a:prstGeom prst="rect">
                        <a:avLst/>
                      </a:prstGeom>
                      <a:noFill/>
                    </p:spPr>
                  </p:pic>
                </p:oleObj>
              </mc:Fallback>
            </mc:AlternateContent>
          </a:graphicData>
        </a:graphic>
      </p:graphicFrame>
      <p:sp>
        <p:nvSpPr>
          <p:cNvPr id="32" name="Rectangle 6"/>
          <p:cNvSpPr>
            <a:spLocks noChangeArrowheads="1"/>
          </p:cNvSpPr>
          <p:nvPr/>
        </p:nvSpPr>
        <p:spPr bwMode="auto">
          <a:xfrm>
            <a:off x="3511942" y="16621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Object 32"/>
          <p:cNvGraphicFramePr>
            <a:graphicFrameLocks noChangeAspect="1"/>
          </p:cNvGraphicFramePr>
          <p:nvPr>
            <p:extLst/>
          </p:nvPr>
        </p:nvGraphicFramePr>
        <p:xfrm>
          <a:off x="9138954" y="2321636"/>
          <a:ext cx="2325508" cy="404977"/>
        </p:xfrm>
        <a:graphic>
          <a:graphicData uri="http://schemas.openxmlformats.org/presentationml/2006/ole">
            <mc:AlternateContent xmlns:mc="http://schemas.openxmlformats.org/markup-compatibility/2006">
              <mc:Choice xmlns:v="urn:schemas-microsoft-com:vml" Requires="v">
                <p:oleObj spid="_x0000_s5307" name="Equation" r:id="rId5" imgW="1485720" imgH="253800" progId="Equation.DSMT4">
                  <p:embed/>
                </p:oleObj>
              </mc:Choice>
              <mc:Fallback>
                <p:oleObj name="Equation" r:id="rId5" imgW="1485720" imgH="253800" progId="Equation.DSMT4">
                  <p:embed/>
                  <p:pic>
                    <p:nvPicPr>
                      <p:cNvPr id="0" name=""/>
                      <p:cNvPicPr>
                        <a:picLocks noChangeAspect="1" noChangeArrowheads="1"/>
                      </p:cNvPicPr>
                      <p:nvPr/>
                    </p:nvPicPr>
                    <p:blipFill>
                      <a:blip r:embed="rId6"/>
                      <a:srcRect/>
                      <a:stretch>
                        <a:fillRect/>
                      </a:stretch>
                    </p:blipFill>
                    <p:spPr bwMode="auto">
                      <a:xfrm>
                        <a:off x="9138954" y="2321636"/>
                        <a:ext cx="2325508" cy="404977"/>
                      </a:xfrm>
                      <a:prstGeom prst="rect">
                        <a:avLst/>
                      </a:prstGeom>
                      <a:noFill/>
                    </p:spPr>
                  </p:pic>
                </p:oleObj>
              </mc:Fallback>
            </mc:AlternateContent>
          </a:graphicData>
        </a:graphic>
      </p:graphicFrame>
      <p:graphicFrame>
        <p:nvGraphicFramePr>
          <p:cNvPr id="40" name="Object 39"/>
          <p:cNvGraphicFramePr>
            <a:graphicFrameLocks noChangeAspect="1"/>
          </p:cNvGraphicFramePr>
          <p:nvPr>
            <p:extLst/>
          </p:nvPr>
        </p:nvGraphicFramePr>
        <p:xfrm>
          <a:off x="4933026" y="2896877"/>
          <a:ext cx="4035057" cy="1257680"/>
        </p:xfrm>
        <a:graphic>
          <a:graphicData uri="http://schemas.openxmlformats.org/presentationml/2006/ole">
            <mc:AlternateContent xmlns:mc="http://schemas.openxmlformats.org/markup-compatibility/2006">
              <mc:Choice xmlns:v="urn:schemas-microsoft-com:vml" Requires="v">
                <p:oleObj spid="_x0000_s5308" name="Equation" r:id="rId7" imgW="2933640" imgH="914400" progId="Equation.DSMT4">
                  <p:embed/>
                </p:oleObj>
              </mc:Choice>
              <mc:Fallback>
                <p:oleObj name="Equation" r:id="rId7" imgW="2933640" imgH="914400" progId="Equation.DSMT4">
                  <p:embed/>
                  <p:pic>
                    <p:nvPicPr>
                      <p:cNvPr id="0" name=""/>
                      <p:cNvPicPr/>
                      <p:nvPr/>
                    </p:nvPicPr>
                    <p:blipFill>
                      <a:blip r:embed="rId8"/>
                      <a:stretch>
                        <a:fillRect/>
                      </a:stretch>
                    </p:blipFill>
                    <p:spPr>
                      <a:xfrm>
                        <a:off x="4933026" y="2896877"/>
                        <a:ext cx="4035057" cy="1257680"/>
                      </a:xfrm>
                      <a:prstGeom prst="rect">
                        <a:avLst/>
                      </a:prstGeom>
                    </p:spPr>
                  </p:pic>
                </p:oleObj>
              </mc:Fallback>
            </mc:AlternateContent>
          </a:graphicData>
        </a:graphic>
      </p:graphicFrame>
      <p:graphicFrame>
        <p:nvGraphicFramePr>
          <p:cNvPr id="41" name="Object 40"/>
          <p:cNvGraphicFramePr>
            <a:graphicFrameLocks noChangeAspect="1"/>
          </p:cNvGraphicFramePr>
          <p:nvPr>
            <p:extLst/>
          </p:nvPr>
        </p:nvGraphicFramePr>
        <p:xfrm>
          <a:off x="5327650" y="2667000"/>
          <a:ext cx="114300" cy="177800"/>
        </p:xfrm>
        <a:graphic>
          <a:graphicData uri="http://schemas.openxmlformats.org/presentationml/2006/ole">
            <mc:AlternateContent xmlns:mc="http://schemas.openxmlformats.org/markup-compatibility/2006">
              <mc:Choice xmlns:v="urn:schemas-microsoft-com:vml" Requires="v">
                <p:oleObj spid="_x0000_s5309" name="Equation" r:id="rId9" imgW="114120" imgH="177480" progId="Equation.DSMT4">
                  <p:embed/>
                </p:oleObj>
              </mc:Choice>
              <mc:Fallback>
                <p:oleObj name="Equation" r:id="rId9" imgW="114120" imgH="177480" progId="Equation.DSMT4">
                  <p:embed/>
                  <p:pic>
                    <p:nvPicPr>
                      <p:cNvPr id="0" name=""/>
                      <p:cNvPicPr/>
                      <p:nvPr/>
                    </p:nvPicPr>
                    <p:blipFill>
                      <a:blip r:embed="rId10"/>
                      <a:stretch>
                        <a:fillRect/>
                      </a:stretch>
                    </p:blipFill>
                    <p:spPr>
                      <a:xfrm>
                        <a:off x="5327650" y="2667000"/>
                        <a:ext cx="114300" cy="177800"/>
                      </a:xfrm>
                      <a:prstGeom prst="rect">
                        <a:avLst/>
                      </a:prstGeom>
                    </p:spPr>
                  </p:pic>
                </p:oleObj>
              </mc:Fallback>
            </mc:AlternateContent>
          </a:graphicData>
        </a:graphic>
      </p:graphicFrame>
      <p:graphicFrame>
        <p:nvGraphicFramePr>
          <p:cNvPr id="42" name="Object 41"/>
          <p:cNvGraphicFramePr>
            <a:graphicFrameLocks noChangeAspect="1"/>
          </p:cNvGraphicFramePr>
          <p:nvPr>
            <p:extLst/>
          </p:nvPr>
        </p:nvGraphicFramePr>
        <p:xfrm>
          <a:off x="9426575" y="1154103"/>
          <a:ext cx="2100132" cy="965578"/>
        </p:xfrm>
        <a:graphic>
          <a:graphicData uri="http://schemas.openxmlformats.org/presentationml/2006/ole">
            <mc:AlternateContent xmlns:mc="http://schemas.openxmlformats.org/markup-compatibility/2006">
              <mc:Choice xmlns:v="urn:schemas-microsoft-com:vml" Requires="v">
                <p:oleObj spid="_x0000_s5310" name="Equation" r:id="rId11" imgW="1104840" imgH="507960" progId="Equation.DSMT4">
                  <p:embed/>
                </p:oleObj>
              </mc:Choice>
              <mc:Fallback>
                <p:oleObj name="Equation" r:id="rId11" imgW="1104840" imgH="507960" progId="Equation.DSMT4">
                  <p:embed/>
                  <p:pic>
                    <p:nvPicPr>
                      <p:cNvPr id="0" name=""/>
                      <p:cNvPicPr/>
                      <p:nvPr/>
                    </p:nvPicPr>
                    <p:blipFill>
                      <a:blip r:embed="rId12"/>
                      <a:stretch>
                        <a:fillRect/>
                      </a:stretch>
                    </p:blipFill>
                    <p:spPr>
                      <a:xfrm>
                        <a:off x="9426575" y="1154103"/>
                        <a:ext cx="2100132" cy="965578"/>
                      </a:xfrm>
                      <a:prstGeom prst="rect">
                        <a:avLst/>
                      </a:prstGeom>
                    </p:spPr>
                  </p:pic>
                </p:oleObj>
              </mc:Fallback>
            </mc:AlternateContent>
          </a:graphicData>
        </a:graphic>
      </p:graphicFrame>
      <p:sp>
        <p:nvSpPr>
          <p:cNvPr id="43" name="Rectangle 17"/>
          <p:cNvSpPr>
            <a:spLocks noChangeArrowheads="1"/>
          </p:cNvSpPr>
          <p:nvPr/>
        </p:nvSpPr>
        <p:spPr bwMode="auto">
          <a:xfrm>
            <a:off x="4671392" y="4601989"/>
            <a:ext cx="19960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5"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0" name="Group 29"/>
          <p:cNvGrpSpPr/>
          <p:nvPr/>
        </p:nvGrpSpPr>
        <p:grpSpPr>
          <a:xfrm>
            <a:off x="4569791" y="4085847"/>
            <a:ext cx="6755459" cy="1380181"/>
            <a:chOff x="4569791" y="4085847"/>
            <a:chExt cx="6755459" cy="1380181"/>
          </a:xfrm>
        </p:grpSpPr>
        <p:graphicFrame>
          <p:nvGraphicFramePr>
            <p:cNvPr id="44" name="Object 43"/>
            <p:cNvGraphicFramePr>
              <a:graphicFrameLocks noChangeAspect="1"/>
            </p:cNvGraphicFramePr>
            <p:nvPr>
              <p:extLst>
                <p:ext uri="{D42A27DB-BD31-4B8C-83A1-F6EECF244321}">
                  <p14:modId xmlns:p14="http://schemas.microsoft.com/office/powerpoint/2010/main" val="1383322900"/>
                </p:ext>
              </p:extLst>
            </p:nvPr>
          </p:nvGraphicFramePr>
          <p:xfrm>
            <a:off x="4569791" y="4551041"/>
            <a:ext cx="2168939" cy="914987"/>
          </p:xfrm>
          <a:graphic>
            <a:graphicData uri="http://schemas.openxmlformats.org/presentationml/2006/ole">
              <mc:AlternateContent xmlns:mc="http://schemas.openxmlformats.org/markup-compatibility/2006">
                <mc:Choice xmlns:v="urn:schemas-microsoft-com:vml" Requires="v">
                  <p:oleObj spid="_x0000_s5311" name="Equation" r:id="rId13" imgW="1548728" imgH="660113" progId="Equation.DSMT4">
                    <p:embed/>
                  </p:oleObj>
                </mc:Choice>
                <mc:Fallback>
                  <p:oleObj name="Equation" r:id="rId13" imgW="1548728" imgH="66011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69791" y="4551041"/>
                          <a:ext cx="2168939" cy="914987"/>
                        </a:xfrm>
                        <a:prstGeom prst="rect">
                          <a:avLst/>
                        </a:prstGeom>
                        <a:noFill/>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876572205"/>
                </p:ext>
              </p:extLst>
            </p:nvPr>
          </p:nvGraphicFramePr>
          <p:xfrm>
            <a:off x="7554877" y="4446991"/>
            <a:ext cx="3770373" cy="965635"/>
          </p:xfrm>
          <a:graphic>
            <a:graphicData uri="http://schemas.openxmlformats.org/presentationml/2006/ole">
              <mc:AlternateContent xmlns:mc="http://schemas.openxmlformats.org/markup-compatibility/2006">
                <mc:Choice xmlns:v="urn:schemas-microsoft-com:vml" Requires="v">
                  <p:oleObj spid="_x0000_s5312" name="Equation" r:id="rId15" imgW="2857320" imgH="736560" progId="Equation.DSMT4">
                    <p:embed/>
                  </p:oleObj>
                </mc:Choice>
                <mc:Fallback>
                  <p:oleObj name="Equation" r:id="rId15" imgW="2857320" imgH="736560" progId="Equation.DSMT4">
                    <p:embed/>
                    <p:pic>
                      <p:nvPicPr>
                        <p:cNvPr id="0" name=""/>
                        <p:cNvPicPr>
                          <a:picLocks noChangeAspect="1" noChangeArrowheads="1"/>
                        </p:cNvPicPr>
                        <p:nvPr/>
                      </p:nvPicPr>
                      <p:blipFill>
                        <a:blip r:embed="rId16"/>
                        <a:srcRect/>
                        <a:stretch>
                          <a:fillRect/>
                        </a:stretch>
                      </p:blipFill>
                      <p:spPr bwMode="auto">
                        <a:xfrm>
                          <a:off x="7554877" y="4446991"/>
                          <a:ext cx="3770373" cy="965635"/>
                        </a:xfrm>
                        <a:prstGeom prst="rect">
                          <a:avLst/>
                        </a:prstGeom>
                        <a:noFill/>
                      </p:spPr>
                    </p:pic>
                  </p:oleObj>
                </mc:Fallback>
              </mc:AlternateContent>
            </a:graphicData>
          </a:graphic>
        </p:graphicFrame>
        <p:sp>
          <p:nvSpPr>
            <p:cNvPr id="47" name="TextBox 46"/>
            <p:cNvSpPr txBox="1"/>
            <p:nvPr/>
          </p:nvSpPr>
          <p:spPr>
            <a:xfrm>
              <a:off x="5950594" y="4085847"/>
              <a:ext cx="2981265" cy="369332"/>
            </a:xfrm>
            <a:prstGeom prst="rect">
              <a:avLst/>
            </a:prstGeom>
            <a:noFill/>
          </p:spPr>
          <p:txBody>
            <a:bodyPr wrap="none" rtlCol="0">
              <a:spAutoFit/>
            </a:bodyPr>
            <a:lstStyle/>
            <a:p>
              <a:r>
                <a:rPr lang="en-US" b="1" dirty="0" smtClean="0"/>
                <a:t>Periodic boundary conditions</a:t>
              </a:r>
              <a:endParaRPr lang="en-US" b="1" dirty="0"/>
            </a:p>
          </p:txBody>
        </p:sp>
      </p:grpSp>
      <p:sp>
        <p:nvSpPr>
          <p:cNvPr id="49" name="Rectangle 28"/>
          <p:cNvSpPr>
            <a:spLocks noChangeArrowheads="1"/>
          </p:cNvSpPr>
          <p:nvPr/>
        </p:nvSpPr>
        <p:spPr bwMode="auto">
          <a:xfrm>
            <a:off x="5200614" y="62714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1" name="Group 30"/>
          <p:cNvGrpSpPr/>
          <p:nvPr/>
        </p:nvGrpSpPr>
        <p:grpSpPr>
          <a:xfrm>
            <a:off x="2946228" y="5615609"/>
            <a:ext cx="6956598" cy="1159841"/>
            <a:chOff x="2946228" y="5615609"/>
            <a:chExt cx="6956598" cy="1159841"/>
          </a:xfrm>
        </p:grpSpPr>
        <p:sp>
          <p:nvSpPr>
            <p:cNvPr id="48" name="TextBox 47"/>
            <p:cNvSpPr txBox="1"/>
            <p:nvPr/>
          </p:nvSpPr>
          <p:spPr>
            <a:xfrm>
              <a:off x="4569791" y="5615609"/>
              <a:ext cx="2385653" cy="369332"/>
            </a:xfrm>
            <a:prstGeom prst="rect">
              <a:avLst/>
            </a:prstGeom>
            <a:noFill/>
          </p:spPr>
          <p:txBody>
            <a:bodyPr wrap="none" rtlCol="0">
              <a:spAutoFit/>
            </a:bodyPr>
            <a:lstStyle/>
            <a:p>
              <a:r>
                <a:rPr lang="en-US" b="1" dirty="0" smtClean="0"/>
                <a:t>Characteristic Equation</a:t>
              </a:r>
              <a:endParaRPr lang="en-US" b="1" dirty="0"/>
            </a:p>
          </p:txBody>
        </p:sp>
        <p:graphicFrame>
          <p:nvGraphicFramePr>
            <p:cNvPr id="50" name="Object 49"/>
            <p:cNvGraphicFramePr>
              <a:graphicFrameLocks noChangeAspect="1"/>
            </p:cNvGraphicFramePr>
            <p:nvPr>
              <p:extLst>
                <p:ext uri="{D42A27DB-BD31-4B8C-83A1-F6EECF244321}">
                  <p14:modId xmlns:p14="http://schemas.microsoft.com/office/powerpoint/2010/main" val="74497324"/>
                </p:ext>
              </p:extLst>
            </p:nvPr>
          </p:nvGraphicFramePr>
          <p:xfrm>
            <a:off x="2946228" y="6029933"/>
            <a:ext cx="6956598" cy="745517"/>
          </p:xfrm>
          <a:graphic>
            <a:graphicData uri="http://schemas.openxmlformats.org/presentationml/2006/ole">
              <mc:AlternateContent xmlns:mc="http://schemas.openxmlformats.org/markup-compatibility/2006">
                <mc:Choice xmlns:v="urn:schemas-microsoft-com:vml" Requires="v">
                  <p:oleObj spid="_x0000_s5313" name="Equation" r:id="rId17" imgW="4698720" imgH="507960" progId="Equation.DSMT4">
                    <p:embed/>
                  </p:oleObj>
                </mc:Choice>
                <mc:Fallback>
                  <p:oleObj name="Equation" r:id="rId17" imgW="4698720" imgH="507960" progId="Equation.DSMT4">
                    <p:embed/>
                    <p:pic>
                      <p:nvPicPr>
                        <p:cNvPr id="0" name=""/>
                        <p:cNvPicPr>
                          <a:picLocks noChangeAspect="1" noChangeArrowheads="1"/>
                        </p:cNvPicPr>
                        <p:nvPr/>
                      </p:nvPicPr>
                      <p:blipFill>
                        <a:blip r:embed="rId18"/>
                        <a:srcRect/>
                        <a:stretch>
                          <a:fillRect/>
                        </a:stretch>
                      </p:blipFill>
                      <p:spPr bwMode="auto">
                        <a:xfrm>
                          <a:off x="2946228" y="6029933"/>
                          <a:ext cx="6956598" cy="745517"/>
                        </a:xfrm>
                        <a:prstGeom prst="rect">
                          <a:avLst/>
                        </a:prstGeom>
                        <a:noFill/>
                      </p:spPr>
                    </p:pic>
                  </p:oleObj>
                </mc:Fallback>
              </mc:AlternateContent>
            </a:graphicData>
          </a:graphic>
        </p:graphicFrame>
      </p:grpSp>
      <p:sp>
        <p:nvSpPr>
          <p:cNvPr id="28" name="Footer Placeholder 27"/>
          <p:cNvSpPr>
            <a:spLocks noGrp="1"/>
          </p:cNvSpPr>
          <p:nvPr>
            <p:ph type="ftr" sz="quarter" idx="11"/>
          </p:nvPr>
        </p:nvSpPr>
        <p:spPr/>
        <p:txBody>
          <a:bodyPr/>
          <a:lstStyle/>
          <a:p>
            <a:r>
              <a:rPr lang="en-US" smtClean="0"/>
              <a:t>Benasque</a:t>
            </a:r>
            <a:endParaRPr lang="en-US"/>
          </a:p>
        </p:txBody>
      </p:sp>
      <p:sp>
        <p:nvSpPr>
          <p:cNvPr id="29" name="Slide Number Placeholder 28"/>
          <p:cNvSpPr>
            <a:spLocks noGrp="1"/>
          </p:cNvSpPr>
          <p:nvPr>
            <p:ph type="sldNum" sz="quarter" idx="12"/>
          </p:nvPr>
        </p:nvSpPr>
        <p:spPr/>
        <p:txBody>
          <a:bodyPr/>
          <a:lstStyle/>
          <a:p>
            <a:fld id="{74A2A478-8B65-4D82-996A-EA40D10A6F38}" type="slidenum">
              <a:rPr lang="en-US" smtClean="0"/>
              <a:t>19</a:t>
            </a:fld>
            <a:endParaRPr lang="en-US"/>
          </a:p>
        </p:txBody>
      </p:sp>
    </p:spTree>
    <p:extLst>
      <p:ext uri="{BB962C8B-B14F-4D97-AF65-F5344CB8AC3E}">
        <p14:creationId xmlns:p14="http://schemas.microsoft.com/office/powerpoint/2010/main" val="31186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Confinement (a.k.a.) surface absorption of SPP in metals</a:t>
            </a:r>
          </a:p>
        </p:txBody>
      </p:sp>
      <p:grpSp>
        <p:nvGrpSpPr>
          <p:cNvPr id="34" name="Group 33"/>
          <p:cNvGrpSpPr/>
          <p:nvPr/>
        </p:nvGrpSpPr>
        <p:grpSpPr>
          <a:xfrm>
            <a:off x="2176749" y="1265584"/>
            <a:ext cx="3146484" cy="3567457"/>
            <a:chOff x="652749" y="1265583"/>
            <a:chExt cx="3146484" cy="3567457"/>
          </a:xfrm>
        </p:grpSpPr>
        <p:sp>
          <p:nvSpPr>
            <p:cNvPr id="4" name="Freeform 7"/>
            <p:cNvSpPr>
              <a:spLocks/>
            </p:cNvSpPr>
            <p:nvPr/>
          </p:nvSpPr>
          <p:spPr bwMode="auto">
            <a:xfrm>
              <a:off x="1073151" y="3391916"/>
              <a:ext cx="2299838" cy="1179514"/>
            </a:xfrm>
            <a:custGeom>
              <a:avLst/>
              <a:gdLst>
                <a:gd name="T0" fmla="*/ 2147483647 w 3093"/>
                <a:gd name="T1" fmla="*/ 2147483647 h 2437"/>
                <a:gd name="T2" fmla="*/ 2147483647 w 3093"/>
                <a:gd name="T3" fmla="*/ 2147483647 h 2437"/>
                <a:gd name="T4" fmla="*/ 2147483647 w 3093"/>
                <a:gd name="T5" fmla="*/ 2147483647 h 2437"/>
                <a:gd name="T6" fmla="*/ 2147483647 w 3093"/>
                <a:gd name="T7" fmla="*/ 2147483647 h 2437"/>
                <a:gd name="T8" fmla="*/ 2147483647 w 3093"/>
                <a:gd name="T9" fmla="*/ 2147483647 h 2437"/>
                <a:gd name="T10" fmla="*/ 2147483647 w 3093"/>
                <a:gd name="T11" fmla="*/ 2147483647 h 2437"/>
                <a:gd name="T12" fmla="*/ 2147483647 w 3093"/>
                <a:gd name="T13" fmla="*/ 2147483647 h 2437"/>
                <a:gd name="T14" fmla="*/ 2147483647 w 3093"/>
                <a:gd name="T15" fmla="*/ 2147483647 h 2437"/>
                <a:gd name="T16" fmla="*/ 2147483647 w 3093"/>
                <a:gd name="T17" fmla="*/ 2147483647 h 2437"/>
                <a:gd name="T18" fmla="*/ 2147483647 w 3093"/>
                <a:gd name="T19" fmla="*/ 2147483647 h 2437"/>
                <a:gd name="T20" fmla="*/ 2147483647 w 3093"/>
                <a:gd name="T21" fmla="*/ 2147483647 h 2437"/>
                <a:gd name="T22" fmla="*/ 2147483647 w 3093"/>
                <a:gd name="T23" fmla="*/ 2147483647 h 2437"/>
                <a:gd name="T24" fmla="*/ 2147483647 w 3093"/>
                <a:gd name="T25" fmla="*/ 2147483647 h 2437"/>
                <a:gd name="T26" fmla="*/ 2147483647 w 3093"/>
                <a:gd name="T27" fmla="*/ 2147483647 h 2437"/>
                <a:gd name="T28" fmla="*/ 2147483647 w 3093"/>
                <a:gd name="T29" fmla="*/ 2147483647 h 2437"/>
                <a:gd name="T30" fmla="*/ 2147483647 w 3093"/>
                <a:gd name="T31" fmla="*/ 2147483647 h 2437"/>
                <a:gd name="T32" fmla="*/ 2147483647 w 3093"/>
                <a:gd name="T33" fmla="*/ 2147483647 h 2437"/>
                <a:gd name="T34" fmla="*/ 2147483647 w 3093"/>
                <a:gd name="T35" fmla="*/ 2147483647 h 2437"/>
                <a:gd name="T36" fmla="*/ 2147483647 w 3093"/>
                <a:gd name="T37" fmla="*/ 2147483647 h 2437"/>
                <a:gd name="T38" fmla="*/ 2147483647 w 3093"/>
                <a:gd name="T39" fmla="*/ 2147483647 h 2437"/>
                <a:gd name="T40" fmla="*/ 2147483647 w 3093"/>
                <a:gd name="T41" fmla="*/ 2147483647 h 2437"/>
                <a:gd name="T42" fmla="*/ 2147483647 w 3093"/>
                <a:gd name="T43" fmla="*/ 2147483647 h 2437"/>
                <a:gd name="T44" fmla="*/ 2147483647 w 3093"/>
                <a:gd name="T45" fmla="*/ 2147483647 h 2437"/>
                <a:gd name="T46" fmla="*/ 2147483647 w 3093"/>
                <a:gd name="T47" fmla="*/ 2147483647 h 2437"/>
                <a:gd name="T48" fmla="*/ 2147483647 w 3093"/>
                <a:gd name="T49" fmla="*/ 2147483647 h 2437"/>
                <a:gd name="T50" fmla="*/ 2147483647 w 3093"/>
                <a:gd name="T51" fmla="*/ 2147483647 h 2437"/>
                <a:gd name="T52" fmla="*/ 2147483647 w 3093"/>
                <a:gd name="T53" fmla="*/ 2147483647 h 2437"/>
                <a:gd name="T54" fmla="*/ 2147483647 w 3093"/>
                <a:gd name="T55" fmla="*/ 2147483647 h 2437"/>
                <a:gd name="T56" fmla="*/ 2147483647 w 3093"/>
                <a:gd name="T57" fmla="*/ 2147483647 h 2437"/>
                <a:gd name="T58" fmla="*/ 2147483647 w 3093"/>
                <a:gd name="T59" fmla="*/ 2147483647 h 2437"/>
                <a:gd name="T60" fmla="*/ 2147483647 w 3093"/>
                <a:gd name="T61" fmla="*/ 2147483647 h 2437"/>
                <a:gd name="T62" fmla="*/ 2147483647 w 3093"/>
                <a:gd name="T63" fmla="*/ 2147483647 h 2437"/>
                <a:gd name="T64" fmla="*/ 2147483647 w 3093"/>
                <a:gd name="T65" fmla="*/ 2147483647 h 2437"/>
                <a:gd name="T66" fmla="*/ 2147483647 w 3093"/>
                <a:gd name="T67" fmla="*/ 2147483647 h 2437"/>
                <a:gd name="T68" fmla="*/ 2147483647 w 3093"/>
                <a:gd name="T69" fmla="*/ 2147483647 h 2437"/>
                <a:gd name="T70" fmla="*/ 2147483647 w 3093"/>
                <a:gd name="T71" fmla="*/ 2147483647 h 2437"/>
                <a:gd name="T72" fmla="*/ 2147483647 w 3093"/>
                <a:gd name="T73" fmla="*/ 2147483647 h 2437"/>
                <a:gd name="T74" fmla="*/ 2147483647 w 3093"/>
                <a:gd name="T75" fmla="*/ 2147483647 h 2437"/>
                <a:gd name="T76" fmla="*/ 2147483647 w 3093"/>
                <a:gd name="T77" fmla="*/ 2147483647 h 2437"/>
                <a:gd name="T78" fmla="*/ 2147483647 w 3093"/>
                <a:gd name="T79" fmla="*/ 2147483647 h 2437"/>
                <a:gd name="T80" fmla="*/ 2147483647 w 3093"/>
                <a:gd name="T81" fmla="*/ 2147483647 h 2437"/>
                <a:gd name="T82" fmla="*/ 2147483647 w 3093"/>
                <a:gd name="T83" fmla="*/ 2147483647 h 2437"/>
                <a:gd name="T84" fmla="*/ 2147483647 w 3093"/>
                <a:gd name="T85" fmla="*/ 2147483647 h 2437"/>
                <a:gd name="T86" fmla="*/ 2147483647 w 3093"/>
                <a:gd name="T87" fmla="*/ 2147483647 h 2437"/>
                <a:gd name="T88" fmla="*/ 2147483647 w 3093"/>
                <a:gd name="T89" fmla="*/ 2147483647 h 2437"/>
                <a:gd name="T90" fmla="*/ 2147483647 w 3093"/>
                <a:gd name="T91" fmla="*/ 2147483647 h 2437"/>
                <a:gd name="T92" fmla="*/ 2147483647 w 3093"/>
                <a:gd name="T93" fmla="*/ 2147483647 h 2437"/>
                <a:gd name="T94" fmla="*/ 2147483647 w 3093"/>
                <a:gd name="T95" fmla="*/ 2147483647 h 2437"/>
                <a:gd name="T96" fmla="*/ 2147483647 w 3093"/>
                <a:gd name="T97" fmla="*/ 2147483647 h 2437"/>
                <a:gd name="T98" fmla="*/ 2147483647 w 3093"/>
                <a:gd name="T99" fmla="*/ 2147483647 h 24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93"/>
                <a:gd name="T151" fmla="*/ 0 h 2437"/>
                <a:gd name="T152" fmla="*/ 3093 w 3093"/>
                <a:gd name="T153" fmla="*/ 2437 h 24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93" h="2437">
                  <a:moveTo>
                    <a:pt x="0" y="0"/>
                  </a:moveTo>
                  <a:lnTo>
                    <a:pt x="29" y="93"/>
                  </a:lnTo>
                  <a:lnTo>
                    <a:pt x="57" y="185"/>
                  </a:lnTo>
                  <a:lnTo>
                    <a:pt x="93" y="278"/>
                  </a:lnTo>
                  <a:lnTo>
                    <a:pt x="121" y="371"/>
                  </a:lnTo>
                  <a:lnTo>
                    <a:pt x="150" y="456"/>
                  </a:lnTo>
                  <a:lnTo>
                    <a:pt x="186" y="549"/>
                  </a:lnTo>
                  <a:lnTo>
                    <a:pt x="214" y="634"/>
                  </a:lnTo>
                  <a:lnTo>
                    <a:pt x="243" y="713"/>
                  </a:lnTo>
                  <a:lnTo>
                    <a:pt x="278" y="798"/>
                  </a:lnTo>
                  <a:lnTo>
                    <a:pt x="307" y="877"/>
                  </a:lnTo>
                  <a:lnTo>
                    <a:pt x="335" y="948"/>
                  </a:lnTo>
                  <a:lnTo>
                    <a:pt x="371" y="1026"/>
                  </a:lnTo>
                  <a:lnTo>
                    <a:pt x="399" y="1097"/>
                  </a:lnTo>
                  <a:lnTo>
                    <a:pt x="428" y="1169"/>
                  </a:lnTo>
                  <a:lnTo>
                    <a:pt x="463" y="1240"/>
                  </a:lnTo>
                  <a:lnTo>
                    <a:pt x="492" y="1304"/>
                  </a:lnTo>
                  <a:lnTo>
                    <a:pt x="521" y="1375"/>
                  </a:lnTo>
                  <a:lnTo>
                    <a:pt x="556" y="1432"/>
                  </a:lnTo>
                  <a:lnTo>
                    <a:pt x="585" y="1497"/>
                  </a:lnTo>
                  <a:lnTo>
                    <a:pt x="613" y="1554"/>
                  </a:lnTo>
                  <a:lnTo>
                    <a:pt x="649" y="1611"/>
                  </a:lnTo>
                  <a:lnTo>
                    <a:pt x="677" y="1668"/>
                  </a:lnTo>
                  <a:lnTo>
                    <a:pt x="706" y="1725"/>
                  </a:lnTo>
                  <a:lnTo>
                    <a:pt x="741" y="1774"/>
                  </a:lnTo>
                  <a:lnTo>
                    <a:pt x="770" y="1824"/>
                  </a:lnTo>
                  <a:lnTo>
                    <a:pt x="798" y="1874"/>
                  </a:lnTo>
                  <a:lnTo>
                    <a:pt x="834" y="1917"/>
                  </a:lnTo>
                  <a:lnTo>
                    <a:pt x="863" y="1960"/>
                  </a:lnTo>
                  <a:lnTo>
                    <a:pt x="891" y="2002"/>
                  </a:lnTo>
                  <a:lnTo>
                    <a:pt x="927" y="2045"/>
                  </a:lnTo>
                  <a:lnTo>
                    <a:pt x="955" y="2081"/>
                  </a:lnTo>
                  <a:lnTo>
                    <a:pt x="984" y="2117"/>
                  </a:lnTo>
                  <a:lnTo>
                    <a:pt x="1019" y="2152"/>
                  </a:lnTo>
                  <a:lnTo>
                    <a:pt x="1048" y="2181"/>
                  </a:lnTo>
                  <a:lnTo>
                    <a:pt x="1076" y="2216"/>
                  </a:lnTo>
                  <a:lnTo>
                    <a:pt x="1112" y="2245"/>
                  </a:lnTo>
                  <a:lnTo>
                    <a:pt x="1141" y="2266"/>
                  </a:lnTo>
                  <a:lnTo>
                    <a:pt x="1169" y="2295"/>
                  </a:lnTo>
                  <a:lnTo>
                    <a:pt x="1205" y="2316"/>
                  </a:lnTo>
                  <a:lnTo>
                    <a:pt x="1233" y="2337"/>
                  </a:lnTo>
                  <a:lnTo>
                    <a:pt x="1262" y="2352"/>
                  </a:lnTo>
                  <a:lnTo>
                    <a:pt x="1297" y="2373"/>
                  </a:lnTo>
                  <a:lnTo>
                    <a:pt x="1326" y="2387"/>
                  </a:lnTo>
                  <a:lnTo>
                    <a:pt x="1354" y="2402"/>
                  </a:lnTo>
                  <a:lnTo>
                    <a:pt x="1390" y="2409"/>
                  </a:lnTo>
                  <a:lnTo>
                    <a:pt x="1418" y="2416"/>
                  </a:lnTo>
                  <a:lnTo>
                    <a:pt x="1447" y="2423"/>
                  </a:lnTo>
                  <a:lnTo>
                    <a:pt x="1483" y="2430"/>
                  </a:lnTo>
                  <a:lnTo>
                    <a:pt x="1511" y="2430"/>
                  </a:lnTo>
                  <a:lnTo>
                    <a:pt x="1547" y="2437"/>
                  </a:lnTo>
                  <a:lnTo>
                    <a:pt x="1575" y="2430"/>
                  </a:lnTo>
                  <a:lnTo>
                    <a:pt x="1604" y="2430"/>
                  </a:lnTo>
                  <a:lnTo>
                    <a:pt x="1639" y="2423"/>
                  </a:lnTo>
                  <a:lnTo>
                    <a:pt x="1668" y="2416"/>
                  </a:lnTo>
                  <a:lnTo>
                    <a:pt x="1696" y="2409"/>
                  </a:lnTo>
                  <a:lnTo>
                    <a:pt x="1732" y="2402"/>
                  </a:lnTo>
                  <a:lnTo>
                    <a:pt x="1761" y="2387"/>
                  </a:lnTo>
                  <a:lnTo>
                    <a:pt x="1789" y="2373"/>
                  </a:lnTo>
                  <a:lnTo>
                    <a:pt x="1825" y="2352"/>
                  </a:lnTo>
                  <a:lnTo>
                    <a:pt x="1853" y="2337"/>
                  </a:lnTo>
                  <a:lnTo>
                    <a:pt x="1882" y="2316"/>
                  </a:lnTo>
                  <a:lnTo>
                    <a:pt x="1917" y="2295"/>
                  </a:lnTo>
                  <a:lnTo>
                    <a:pt x="1946" y="2266"/>
                  </a:lnTo>
                  <a:lnTo>
                    <a:pt x="1974" y="2245"/>
                  </a:lnTo>
                  <a:lnTo>
                    <a:pt x="2010" y="2216"/>
                  </a:lnTo>
                  <a:lnTo>
                    <a:pt x="2039" y="2181"/>
                  </a:lnTo>
                  <a:lnTo>
                    <a:pt x="2067" y="2152"/>
                  </a:lnTo>
                  <a:lnTo>
                    <a:pt x="2103" y="2117"/>
                  </a:lnTo>
                  <a:lnTo>
                    <a:pt x="2131" y="2081"/>
                  </a:lnTo>
                  <a:lnTo>
                    <a:pt x="2160" y="2045"/>
                  </a:lnTo>
                  <a:lnTo>
                    <a:pt x="2195" y="2002"/>
                  </a:lnTo>
                  <a:lnTo>
                    <a:pt x="2224" y="1960"/>
                  </a:lnTo>
                  <a:lnTo>
                    <a:pt x="2252" y="1917"/>
                  </a:lnTo>
                  <a:lnTo>
                    <a:pt x="2288" y="1874"/>
                  </a:lnTo>
                  <a:lnTo>
                    <a:pt x="2316" y="1824"/>
                  </a:lnTo>
                  <a:lnTo>
                    <a:pt x="2345" y="1774"/>
                  </a:lnTo>
                  <a:lnTo>
                    <a:pt x="2381" y="1725"/>
                  </a:lnTo>
                  <a:lnTo>
                    <a:pt x="2409" y="1668"/>
                  </a:lnTo>
                  <a:lnTo>
                    <a:pt x="2438" y="1611"/>
                  </a:lnTo>
                  <a:lnTo>
                    <a:pt x="2473" y="1554"/>
                  </a:lnTo>
                  <a:lnTo>
                    <a:pt x="2502" y="1497"/>
                  </a:lnTo>
                  <a:lnTo>
                    <a:pt x="2530" y="1432"/>
                  </a:lnTo>
                  <a:lnTo>
                    <a:pt x="2566" y="1375"/>
                  </a:lnTo>
                  <a:lnTo>
                    <a:pt x="2594" y="1304"/>
                  </a:lnTo>
                  <a:lnTo>
                    <a:pt x="2623" y="1240"/>
                  </a:lnTo>
                  <a:lnTo>
                    <a:pt x="2659" y="1169"/>
                  </a:lnTo>
                  <a:lnTo>
                    <a:pt x="2687" y="1097"/>
                  </a:lnTo>
                  <a:lnTo>
                    <a:pt x="2716" y="1026"/>
                  </a:lnTo>
                  <a:lnTo>
                    <a:pt x="2751" y="948"/>
                  </a:lnTo>
                  <a:lnTo>
                    <a:pt x="2780" y="877"/>
                  </a:lnTo>
                  <a:lnTo>
                    <a:pt x="2808" y="798"/>
                  </a:lnTo>
                  <a:lnTo>
                    <a:pt x="2844" y="713"/>
                  </a:lnTo>
                  <a:lnTo>
                    <a:pt x="2872" y="634"/>
                  </a:lnTo>
                  <a:lnTo>
                    <a:pt x="2901" y="549"/>
                  </a:lnTo>
                  <a:lnTo>
                    <a:pt x="2936" y="456"/>
                  </a:lnTo>
                  <a:lnTo>
                    <a:pt x="2965" y="371"/>
                  </a:lnTo>
                  <a:lnTo>
                    <a:pt x="2994" y="278"/>
                  </a:lnTo>
                  <a:lnTo>
                    <a:pt x="3029" y="185"/>
                  </a:lnTo>
                  <a:lnTo>
                    <a:pt x="3058" y="93"/>
                  </a:lnTo>
                  <a:lnTo>
                    <a:pt x="3093" y="0"/>
                  </a:lnTo>
                </a:path>
              </a:pathLst>
            </a:custGeom>
            <a:solidFill>
              <a:srgbClr val="00CCFF"/>
            </a:solidFill>
            <a:ln w="38100" cmpd="sng">
              <a:noFill/>
              <a:prstDash val="solid"/>
              <a:round/>
              <a:headEnd/>
              <a:tailEnd/>
            </a:ln>
          </p:spPr>
          <p:txBody>
            <a:bodyPr/>
            <a:lstStyle/>
            <a:p>
              <a:endParaRPr lang="en-US"/>
            </a:p>
          </p:txBody>
        </p:sp>
        <p:sp>
          <p:nvSpPr>
            <p:cNvPr id="5" name="Text Box 13"/>
            <p:cNvSpPr txBox="1">
              <a:spLocks noChangeArrowheads="1"/>
            </p:cNvSpPr>
            <p:nvPr/>
          </p:nvSpPr>
          <p:spPr bwMode="auto">
            <a:xfrm>
              <a:off x="652749" y="3065533"/>
              <a:ext cx="429926" cy="461665"/>
            </a:xfrm>
            <a:prstGeom prst="rect">
              <a:avLst/>
            </a:prstGeom>
            <a:noFill/>
            <a:ln w="9525">
              <a:noFill/>
              <a:miter lim="800000"/>
              <a:headEnd/>
              <a:tailEnd/>
            </a:ln>
          </p:spPr>
          <p:txBody>
            <a:bodyPr wrap="none">
              <a:spAutoFit/>
            </a:bodyPr>
            <a:lstStyle/>
            <a:p>
              <a:r>
                <a:rPr lang="en-US" sz="2400" b="1" dirty="0"/>
                <a:t>E</a:t>
              </a:r>
              <a:r>
                <a:rPr lang="en-US" sz="2400" b="1" baseline="-25000" dirty="0"/>
                <a:t>F</a:t>
              </a:r>
              <a:endParaRPr lang="en-US" sz="2400" b="1" dirty="0"/>
            </a:p>
          </p:txBody>
        </p:sp>
        <p:sp>
          <p:nvSpPr>
            <p:cNvPr id="8" name="Line 19"/>
            <p:cNvSpPr>
              <a:spLocks noChangeShapeType="1"/>
            </p:cNvSpPr>
            <p:nvPr/>
          </p:nvSpPr>
          <p:spPr bwMode="auto">
            <a:xfrm flipV="1">
              <a:off x="3048000" y="3025774"/>
              <a:ext cx="9525" cy="955898"/>
            </a:xfrm>
            <a:prstGeom prst="line">
              <a:avLst/>
            </a:prstGeom>
            <a:noFill/>
            <a:ln w="34925">
              <a:solidFill>
                <a:srgbClr val="FF0000"/>
              </a:solidFill>
              <a:round/>
              <a:headEnd/>
              <a:tailEnd type="stealth" w="med" len="med"/>
            </a:ln>
          </p:spPr>
          <p:txBody>
            <a:bodyPr/>
            <a:lstStyle/>
            <a:p>
              <a:endParaRPr lang="en-US"/>
            </a:p>
          </p:txBody>
        </p:sp>
        <p:sp>
          <p:nvSpPr>
            <p:cNvPr id="9" name="Line 20"/>
            <p:cNvSpPr>
              <a:spLocks noChangeShapeType="1"/>
            </p:cNvSpPr>
            <p:nvPr/>
          </p:nvSpPr>
          <p:spPr bwMode="auto">
            <a:xfrm flipH="1">
              <a:off x="3003046" y="3032645"/>
              <a:ext cx="609601" cy="0"/>
            </a:xfrm>
            <a:prstGeom prst="line">
              <a:avLst/>
            </a:prstGeom>
            <a:noFill/>
            <a:ln w="41275">
              <a:solidFill>
                <a:srgbClr val="002060"/>
              </a:solidFill>
              <a:prstDash val="sysDot"/>
              <a:round/>
              <a:headEnd type="triangle"/>
              <a:tailEnd type="none" w="med" len="med"/>
            </a:ln>
          </p:spPr>
          <p:txBody>
            <a:bodyPr/>
            <a:lstStyle/>
            <a:p>
              <a:endParaRPr lang="en-US"/>
            </a:p>
          </p:txBody>
        </p:sp>
        <p:sp>
          <p:nvSpPr>
            <p:cNvPr id="16" name="Freeform 8"/>
            <p:cNvSpPr>
              <a:spLocks/>
            </p:cNvSpPr>
            <p:nvPr/>
          </p:nvSpPr>
          <p:spPr bwMode="auto">
            <a:xfrm>
              <a:off x="739775" y="2743200"/>
              <a:ext cx="2949575" cy="1789113"/>
            </a:xfrm>
            <a:custGeom>
              <a:avLst/>
              <a:gdLst>
                <a:gd name="T0" fmla="*/ 2147483647 w 3093"/>
                <a:gd name="T1" fmla="*/ 2147483647 h 2437"/>
                <a:gd name="T2" fmla="*/ 2147483647 w 3093"/>
                <a:gd name="T3" fmla="*/ 2147483647 h 2437"/>
                <a:gd name="T4" fmla="*/ 2147483647 w 3093"/>
                <a:gd name="T5" fmla="*/ 2147483647 h 2437"/>
                <a:gd name="T6" fmla="*/ 2147483647 w 3093"/>
                <a:gd name="T7" fmla="*/ 2147483647 h 2437"/>
                <a:gd name="T8" fmla="*/ 2147483647 w 3093"/>
                <a:gd name="T9" fmla="*/ 2147483647 h 2437"/>
                <a:gd name="T10" fmla="*/ 2147483647 w 3093"/>
                <a:gd name="T11" fmla="*/ 2147483647 h 2437"/>
                <a:gd name="T12" fmla="*/ 2147483647 w 3093"/>
                <a:gd name="T13" fmla="*/ 2147483647 h 2437"/>
                <a:gd name="T14" fmla="*/ 2147483647 w 3093"/>
                <a:gd name="T15" fmla="*/ 2147483647 h 2437"/>
                <a:gd name="T16" fmla="*/ 2147483647 w 3093"/>
                <a:gd name="T17" fmla="*/ 2147483647 h 2437"/>
                <a:gd name="T18" fmla="*/ 2147483647 w 3093"/>
                <a:gd name="T19" fmla="*/ 2147483647 h 2437"/>
                <a:gd name="T20" fmla="*/ 2147483647 w 3093"/>
                <a:gd name="T21" fmla="*/ 2147483647 h 2437"/>
                <a:gd name="T22" fmla="*/ 2147483647 w 3093"/>
                <a:gd name="T23" fmla="*/ 2147483647 h 2437"/>
                <a:gd name="T24" fmla="*/ 2147483647 w 3093"/>
                <a:gd name="T25" fmla="*/ 2147483647 h 2437"/>
                <a:gd name="T26" fmla="*/ 2147483647 w 3093"/>
                <a:gd name="T27" fmla="*/ 2147483647 h 2437"/>
                <a:gd name="T28" fmla="*/ 2147483647 w 3093"/>
                <a:gd name="T29" fmla="*/ 2147483647 h 2437"/>
                <a:gd name="T30" fmla="*/ 2147483647 w 3093"/>
                <a:gd name="T31" fmla="*/ 2147483647 h 2437"/>
                <a:gd name="T32" fmla="*/ 2147483647 w 3093"/>
                <a:gd name="T33" fmla="*/ 2147483647 h 2437"/>
                <a:gd name="T34" fmla="*/ 2147483647 w 3093"/>
                <a:gd name="T35" fmla="*/ 2147483647 h 2437"/>
                <a:gd name="T36" fmla="*/ 2147483647 w 3093"/>
                <a:gd name="T37" fmla="*/ 2147483647 h 2437"/>
                <a:gd name="T38" fmla="*/ 2147483647 w 3093"/>
                <a:gd name="T39" fmla="*/ 2147483647 h 2437"/>
                <a:gd name="T40" fmla="*/ 2147483647 w 3093"/>
                <a:gd name="T41" fmla="*/ 2147483647 h 2437"/>
                <a:gd name="T42" fmla="*/ 2147483647 w 3093"/>
                <a:gd name="T43" fmla="*/ 2147483647 h 2437"/>
                <a:gd name="T44" fmla="*/ 2147483647 w 3093"/>
                <a:gd name="T45" fmla="*/ 2147483647 h 2437"/>
                <a:gd name="T46" fmla="*/ 2147483647 w 3093"/>
                <a:gd name="T47" fmla="*/ 2147483647 h 2437"/>
                <a:gd name="T48" fmla="*/ 2147483647 w 3093"/>
                <a:gd name="T49" fmla="*/ 2147483647 h 2437"/>
                <a:gd name="T50" fmla="*/ 2147483647 w 3093"/>
                <a:gd name="T51" fmla="*/ 2147483647 h 2437"/>
                <a:gd name="T52" fmla="*/ 2147483647 w 3093"/>
                <a:gd name="T53" fmla="*/ 2147483647 h 2437"/>
                <a:gd name="T54" fmla="*/ 2147483647 w 3093"/>
                <a:gd name="T55" fmla="*/ 2147483647 h 2437"/>
                <a:gd name="T56" fmla="*/ 2147483647 w 3093"/>
                <a:gd name="T57" fmla="*/ 2147483647 h 2437"/>
                <a:gd name="T58" fmla="*/ 2147483647 w 3093"/>
                <a:gd name="T59" fmla="*/ 2147483647 h 2437"/>
                <a:gd name="T60" fmla="*/ 2147483647 w 3093"/>
                <a:gd name="T61" fmla="*/ 2147483647 h 2437"/>
                <a:gd name="T62" fmla="*/ 2147483647 w 3093"/>
                <a:gd name="T63" fmla="*/ 2147483647 h 2437"/>
                <a:gd name="T64" fmla="*/ 2147483647 w 3093"/>
                <a:gd name="T65" fmla="*/ 2147483647 h 2437"/>
                <a:gd name="T66" fmla="*/ 2147483647 w 3093"/>
                <a:gd name="T67" fmla="*/ 2147483647 h 2437"/>
                <a:gd name="T68" fmla="*/ 2147483647 w 3093"/>
                <a:gd name="T69" fmla="*/ 2147483647 h 2437"/>
                <a:gd name="T70" fmla="*/ 2147483647 w 3093"/>
                <a:gd name="T71" fmla="*/ 2147483647 h 2437"/>
                <a:gd name="T72" fmla="*/ 2147483647 w 3093"/>
                <a:gd name="T73" fmla="*/ 2147483647 h 2437"/>
                <a:gd name="T74" fmla="*/ 2147483647 w 3093"/>
                <a:gd name="T75" fmla="*/ 2147483647 h 2437"/>
                <a:gd name="T76" fmla="*/ 2147483647 w 3093"/>
                <a:gd name="T77" fmla="*/ 2147483647 h 2437"/>
                <a:gd name="T78" fmla="*/ 2147483647 w 3093"/>
                <a:gd name="T79" fmla="*/ 2147483647 h 2437"/>
                <a:gd name="T80" fmla="*/ 2147483647 w 3093"/>
                <a:gd name="T81" fmla="*/ 2147483647 h 2437"/>
                <a:gd name="T82" fmla="*/ 2147483647 w 3093"/>
                <a:gd name="T83" fmla="*/ 2147483647 h 2437"/>
                <a:gd name="T84" fmla="*/ 2147483647 w 3093"/>
                <a:gd name="T85" fmla="*/ 2147483647 h 2437"/>
                <a:gd name="T86" fmla="*/ 2147483647 w 3093"/>
                <a:gd name="T87" fmla="*/ 2147483647 h 2437"/>
                <a:gd name="T88" fmla="*/ 2147483647 w 3093"/>
                <a:gd name="T89" fmla="*/ 2147483647 h 2437"/>
                <a:gd name="T90" fmla="*/ 2147483647 w 3093"/>
                <a:gd name="T91" fmla="*/ 2147483647 h 2437"/>
                <a:gd name="T92" fmla="*/ 2147483647 w 3093"/>
                <a:gd name="T93" fmla="*/ 2147483647 h 2437"/>
                <a:gd name="T94" fmla="*/ 2147483647 w 3093"/>
                <a:gd name="T95" fmla="*/ 2147483647 h 2437"/>
                <a:gd name="T96" fmla="*/ 2147483647 w 3093"/>
                <a:gd name="T97" fmla="*/ 2147483647 h 2437"/>
                <a:gd name="T98" fmla="*/ 2147483647 w 3093"/>
                <a:gd name="T99" fmla="*/ 2147483647 h 24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93"/>
                <a:gd name="T151" fmla="*/ 0 h 2437"/>
                <a:gd name="T152" fmla="*/ 3093 w 3093"/>
                <a:gd name="T153" fmla="*/ 2437 h 24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93" h="2437">
                  <a:moveTo>
                    <a:pt x="0" y="0"/>
                  </a:moveTo>
                  <a:lnTo>
                    <a:pt x="29" y="93"/>
                  </a:lnTo>
                  <a:lnTo>
                    <a:pt x="57" y="185"/>
                  </a:lnTo>
                  <a:lnTo>
                    <a:pt x="93" y="278"/>
                  </a:lnTo>
                  <a:lnTo>
                    <a:pt x="121" y="371"/>
                  </a:lnTo>
                  <a:lnTo>
                    <a:pt x="150" y="456"/>
                  </a:lnTo>
                  <a:lnTo>
                    <a:pt x="186" y="549"/>
                  </a:lnTo>
                  <a:lnTo>
                    <a:pt x="214" y="634"/>
                  </a:lnTo>
                  <a:lnTo>
                    <a:pt x="243" y="713"/>
                  </a:lnTo>
                  <a:lnTo>
                    <a:pt x="278" y="798"/>
                  </a:lnTo>
                  <a:lnTo>
                    <a:pt x="307" y="877"/>
                  </a:lnTo>
                  <a:lnTo>
                    <a:pt x="335" y="948"/>
                  </a:lnTo>
                  <a:lnTo>
                    <a:pt x="371" y="1026"/>
                  </a:lnTo>
                  <a:lnTo>
                    <a:pt x="399" y="1097"/>
                  </a:lnTo>
                  <a:lnTo>
                    <a:pt x="428" y="1169"/>
                  </a:lnTo>
                  <a:lnTo>
                    <a:pt x="463" y="1240"/>
                  </a:lnTo>
                  <a:lnTo>
                    <a:pt x="492" y="1304"/>
                  </a:lnTo>
                  <a:lnTo>
                    <a:pt x="521" y="1375"/>
                  </a:lnTo>
                  <a:lnTo>
                    <a:pt x="556" y="1432"/>
                  </a:lnTo>
                  <a:lnTo>
                    <a:pt x="585" y="1497"/>
                  </a:lnTo>
                  <a:lnTo>
                    <a:pt x="613" y="1554"/>
                  </a:lnTo>
                  <a:lnTo>
                    <a:pt x="649" y="1611"/>
                  </a:lnTo>
                  <a:lnTo>
                    <a:pt x="677" y="1668"/>
                  </a:lnTo>
                  <a:lnTo>
                    <a:pt x="706" y="1725"/>
                  </a:lnTo>
                  <a:lnTo>
                    <a:pt x="741" y="1774"/>
                  </a:lnTo>
                  <a:lnTo>
                    <a:pt x="770" y="1824"/>
                  </a:lnTo>
                  <a:lnTo>
                    <a:pt x="798" y="1874"/>
                  </a:lnTo>
                  <a:lnTo>
                    <a:pt x="834" y="1917"/>
                  </a:lnTo>
                  <a:lnTo>
                    <a:pt x="863" y="1960"/>
                  </a:lnTo>
                  <a:lnTo>
                    <a:pt x="891" y="2002"/>
                  </a:lnTo>
                  <a:lnTo>
                    <a:pt x="927" y="2045"/>
                  </a:lnTo>
                  <a:lnTo>
                    <a:pt x="955" y="2081"/>
                  </a:lnTo>
                  <a:lnTo>
                    <a:pt x="984" y="2117"/>
                  </a:lnTo>
                  <a:lnTo>
                    <a:pt x="1019" y="2152"/>
                  </a:lnTo>
                  <a:lnTo>
                    <a:pt x="1048" y="2181"/>
                  </a:lnTo>
                  <a:lnTo>
                    <a:pt x="1076" y="2216"/>
                  </a:lnTo>
                  <a:lnTo>
                    <a:pt x="1112" y="2245"/>
                  </a:lnTo>
                  <a:lnTo>
                    <a:pt x="1141" y="2266"/>
                  </a:lnTo>
                  <a:lnTo>
                    <a:pt x="1169" y="2295"/>
                  </a:lnTo>
                  <a:lnTo>
                    <a:pt x="1205" y="2316"/>
                  </a:lnTo>
                  <a:lnTo>
                    <a:pt x="1233" y="2337"/>
                  </a:lnTo>
                  <a:lnTo>
                    <a:pt x="1262" y="2352"/>
                  </a:lnTo>
                  <a:lnTo>
                    <a:pt x="1297" y="2373"/>
                  </a:lnTo>
                  <a:lnTo>
                    <a:pt x="1326" y="2387"/>
                  </a:lnTo>
                  <a:lnTo>
                    <a:pt x="1354" y="2402"/>
                  </a:lnTo>
                  <a:lnTo>
                    <a:pt x="1390" y="2409"/>
                  </a:lnTo>
                  <a:lnTo>
                    <a:pt x="1418" y="2416"/>
                  </a:lnTo>
                  <a:lnTo>
                    <a:pt x="1447" y="2423"/>
                  </a:lnTo>
                  <a:lnTo>
                    <a:pt x="1483" y="2430"/>
                  </a:lnTo>
                  <a:lnTo>
                    <a:pt x="1511" y="2430"/>
                  </a:lnTo>
                  <a:lnTo>
                    <a:pt x="1547" y="2437"/>
                  </a:lnTo>
                  <a:lnTo>
                    <a:pt x="1575" y="2430"/>
                  </a:lnTo>
                  <a:lnTo>
                    <a:pt x="1604" y="2430"/>
                  </a:lnTo>
                  <a:lnTo>
                    <a:pt x="1639" y="2423"/>
                  </a:lnTo>
                  <a:lnTo>
                    <a:pt x="1668" y="2416"/>
                  </a:lnTo>
                  <a:lnTo>
                    <a:pt x="1696" y="2409"/>
                  </a:lnTo>
                  <a:lnTo>
                    <a:pt x="1732" y="2402"/>
                  </a:lnTo>
                  <a:lnTo>
                    <a:pt x="1761" y="2387"/>
                  </a:lnTo>
                  <a:lnTo>
                    <a:pt x="1789" y="2373"/>
                  </a:lnTo>
                  <a:lnTo>
                    <a:pt x="1825" y="2352"/>
                  </a:lnTo>
                  <a:lnTo>
                    <a:pt x="1853" y="2337"/>
                  </a:lnTo>
                  <a:lnTo>
                    <a:pt x="1882" y="2316"/>
                  </a:lnTo>
                  <a:lnTo>
                    <a:pt x="1917" y="2295"/>
                  </a:lnTo>
                  <a:lnTo>
                    <a:pt x="1946" y="2266"/>
                  </a:lnTo>
                  <a:lnTo>
                    <a:pt x="1974" y="2245"/>
                  </a:lnTo>
                  <a:lnTo>
                    <a:pt x="2010" y="2216"/>
                  </a:lnTo>
                  <a:lnTo>
                    <a:pt x="2039" y="2181"/>
                  </a:lnTo>
                  <a:lnTo>
                    <a:pt x="2067" y="2152"/>
                  </a:lnTo>
                  <a:lnTo>
                    <a:pt x="2103" y="2117"/>
                  </a:lnTo>
                  <a:lnTo>
                    <a:pt x="2131" y="2081"/>
                  </a:lnTo>
                  <a:lnTo>
                    <a:pt x="2160" y="2045"/>
                  </a:lnTo>
                  <a:lnTo>
                    <a:pt x="2195" y="2002"/>
                  </a:lnTo>
                  <a:lnTo>
                    <a:pt x="2224" y="1960"/>
                  </a:lnTo>
                  <a:lnTo>
                    <a:pt x="2252" y="1917"/>
                  </a:lnTo>
                  <a:lnTo>
                    <a:pt x="2288" y="1874"/>
                  </a:lnTo>
                  <a:lnTo>
                    <a:pt x="2316" y="1824"/>
                  </a:lnTo>
                  <a:lnTo>
                    <a:pt x="2345" y="1774"/>
                  </a:lnTo>
                  <a:lnTo>
                    <a:pt x="2381" y="1725"/>
                  </a:lnTo>
                  <a:lnTo>
                    <a:pt x="2409" y="1668"/>
                  </a:lnTo>
                  <a:lnTo>
                    <a:pt x="2438" y="1611"/>
                  </a:lnTo>
                  <a:lnTo>
                    <a:pt x="2473" y="1554"/>
                  </a:lnTo>
                  <a:lnTo>
                    <a:pt x="2502" y="1497"/>
                  </a:lnTo>
                  <a:lnTo>
                    <a:pt x="2530" y="1432"/>
                  </a:lnTo>
                  <a:lnTo>
                    <a:pt x="2566" y="1375"/>
                  </a:lnTo>
                  <a:lnTo>
                    <a:pt x="2594" y="1304"/>
                  </a:lnTo>
                  <a:lnTo>
                    <a:pt x="2623" y="1240"/>
                  </a:lnTo>
                  <a:lnTo>
                    <a:pt x="2659" y="1169"/>
                  </a:lnTo>
                  <a:lnTo>
                    <a:pt x="2687" y="1097"/>
                  </a:lnTo>
                  <a:lnTo>
                    <a:pt x="2716" y="1026"/>
                  </a:lnTo>
                  <a:lnTo>
                    <a:pt x="2751" y="948"/>
                  </a:lnTo>
                  <a:lnTo>
                    <a:pt x="2780" y="877"/>
                  </a:lnTo>
                  <a:lnTo>
                    <a:pt x="2808" y="798"/>
                  </a:lnTo>
                  <a:lnTo>
                    <a:pt x="2844" y="713"/>
                  </a:lnTo>
                  <a:lnTo>
                    <a:pt x="2872" y="634"/>
                  </a:lnTo>
                  <a:lnTo>
                    <a:pt x="2901" y="549"/>
                  </a:lnTo>
                  <a:lnTo>
                    <a:pt x="2936" y="456"/>
                  </a:lnTo>
                  <a:lnTo>
                    <a:pt x="2965" y="371"/>
                  </a:lnTo>
                  <a:lnTo>
                    <a:pt x="2994" y="278"/>
                  </a:lnTo>
                  <a:lnTo>
                    <a:pt x="3029" y="185"/>
                  </a:lnTo>
                  <a:lnTo>
                    <a:pt x="3058" y="93"/>
                  </a:lnTo>
                  <a:lnTo>
                    <a:pt x="3093" y="0"/>
                  </a:lnTo>
                </a:path>
              </a:pathLst>
            </a:custGeom>
            <a:noFill/>
            <a:ln w="38100" cmpd="sng">
              <a:solidFill>
                <a:srgbClr val="0000FF"/>
              </a:solidFill>
              <a:prstDash val="solid"/>
              <a:round/>
              <a:headEnd/>
              <a:tailEnd/>
            </a:ln>
          </p:spPr>
          <p:txBody>
            <a:bodyPr/>
            <a:lstStyle/>
            <a:p>
              <a:endParaRPr lang="en-US"/>
            </a:p>
          </p:txBody>
        </p:sp>
        <p:sp>
          <p:nvSpPr>
            <p:cNvPr id="18" name="Text Box 15"/>
            <p:cNvSpPr txBox="1">
              <a:spLocks noChangeArrowheads="1"/>
            </p:cNvSpPr>
            <p:nvPr/>
          </p:nvSpPr>
          <p:spPr bwMode="auto">
            <a:xfrm>
              <a:off x="2214562" y="1265583"/>
              <a:ext cx="359394" cy="523220"/>
            </a:xfrm>
            <a:prstGeom prst="rect">
              <a:avLst/>
            </a:prstGeom>
            <a:noFill/>
            <a:ln w="9525">
              <a:noFill/>
              <a:miter lim="800000"/>
              <a:headEnd/>
              <a:tailEnd/>
            </a:ln>
          </p:spPr>
          <p:txBody>
            <a:bodyPr wrap="none">
              <a:spAutoFit/>
            </a:bodyPr>
            <a:lstStyle/>
            <a:p>
              <a:r>
                <a:rPr lang="en-US" sz="2800" b="1" dirty="0"/>
                <a:t>E</a:t>
              </a:r>
            </a:p>
          </p:txBody>
        </p:sp>
        <p:sp>
          <p:nvSpPr>
            <p:cNvPr id="21" name="Text Box 26"/>
            <p:cNvSpPr txBox="1">
              <a:spLocks noChangeArrowheads="1"/>
            </p:cNvSpPr>
            <p:nvPr/>
          </p:nvSpPr>
          <p:spPr bwMode="auto">
            <a:xfrm>
              <a:off x="3048000" y="2570980"/>
              <a:ext cx="519694" cy="461665"/>
            </a:xfrm>
            <a:prstGeom prst="rect">
              <a:avLst/>
            </a:prstGeom>
            <a:noFill/>
            <a:ln w="9525">
              <a:noFill/>
              <a:miter lim="800000"/>
              <a:headEnd/>
              <a:tailEnd/>
            </a:ln>
          </p:spPr>
          <p:txBody>
            <a:bodyPr wrap="none">
              <a:spAutoFit/>
            </a:bodyPr>
            <a:lstStyle/>
            <a:p>
              <a:r>
                <a:rPr lang="en-US" sz="2400" b="1" dirty="0">
                  <a:sym typeface="Symbol" pitchFamily="18" charset="2"/>
                </a:rPr>
                <a:t>k</a:t>
              </a:r>
            </a:p>
          </p:txBody>
        </p:sp>
        <p:sp>
          <p:nvSpPr>
            <p:cNvPr id="22" name="Line 27"/>
            <p:cNvSpPr>
              <a:spLocks noChangeShapeType="1"/>
            </p:cNvSpPr>
            <p:nvPr/>
          </p:nvSpPr>
          <p:spPr bwMode="auto">
            <a:xfrm>
              <a:off x="1073150" y="3382391"/>
              <a:ext cx="2299839" cy="9525"/>
            </a:xfrm>
            <a:prstGeom prst="line">
              <a:avLst/>
            </a:prstGeom>
            <a:noFill/>
            <a:ln w="38100">
              <a:solidFill>
                <a:schemeClr val="accent2"/>
              </a:solidFill>
              <a:prstDash val="sysDash"/>
              <a:round/>
              <a:headEnd/>
              <a:tailEnd/>
            </a:ln>
          </p:spPr>
          <p:txBody>
            <a:bodyPr/>
            <a:lstStyle/>
            <a:p>
              <a:endParaRPr lang="en-US"/>
            </a:p>
          </p:txBody>
        </p:sp>
        <p:sp>
          <p:nvSpPr>
            <p:cNvPr id="23" name="Line 28"/>
            <p:cNvSpPr>
              <a:spLocks noChangeShapeType="1"/>
            </p:cNvSpPr>
            <p:nvPr/>
          </p:nvSpPr>
          <p:spPr bwMode="auto">
            <a:xfrm flipV="1">
              <a:off x="2214562" y="1752600"/>
              <a:ext cx="57840" cy="3080440"/>
            </a:xfrm>
            <a:prstGeom prst="line">
              <a:avLst/>
            </a:prstGeom>
            <a:noFill/>
            <a:ln w="38100">
              <a:solidFill>
                <a:schemeClr val="tx1"/>
              </a:solidFill>
              <a:round/>
              <a:headEnd/>
              <a:tailEnd type="triangle" w="med" len="med"/>
            </a:ln>
          </p:spPr>
          <p:txBody>
            <a:bodyPr/>
            <a:lstStyle/>
            <a:p>
              <a:endParaRPr lang="en-US"/>
            </a:p>
          </p:txBody>
        </p:sp>
        <p:graphicFrame>
          <p:nvGraphicFramePr>
            <p:cNvPr id="25" name="Object 22"/>
            <p:cNvGraphicFramePr>
              <a:graphicFrameLocks noChangeAspect="1"/>
            </p:cNvGraphicFramePr>
            <p:nvPr>
              <p:extLst/>
            </p:nvPr>
          </p:nvGraphicFramePr>
          <p:xfrm>
            <a:off x="2394259" y="3391916"/>
            <a:ext cx="716671" cy="526533"/>
          </p:xfrm>
          <a:graphic>
            <a:graphicData uri="http://schemas.openxmlformats.org/presentationml/2006/ole">
              <mc:AlternateContent xmlns:mc="http://schemas.openxmlformats.org/markup-compatibility/2006">
                <mc:Choice xmlns:v="urn:schemas-microsoft-com:vml" Requires="v">
                  <p:oleObj spid="_x0000_s1069" name="Equation" r:id="rId3" imgW="241200" imgH="177480" progId="Equation.DSMT4">
                    <p:embed/>
                  </p:oleObj>
                </mc:Choice>
                <mc:Fallback>
                  <p:oleObj name="Equation" r:id="rId3" imgW="2412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259" y="3391916"/>
                          <a:ext cx="716671" cy="526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Line 28"/>
            <p:cNvSpPr>
              <a:spLocks noChangeShapeType="1"/>
            </p:cNvSpPr>
            <p:nvPr/>
          </p:nvSpPr>
          <p:spPr bwMode="auto">
            <a:xfrm rot="5400000" flipV="1">
              <a:off x="2230093" y="3251303"/>
              <a:ext cx="57840" cy="3080440"/>
            </a:xfrm>
            <a:prstGeom prst="line">
              <a:avLst/>
            </a:prstGeom>
            <a:noFill/>
            <a:ln w="38100">
              <a:solidFill>
                <a:schemeClr val="tx1"/>
              </a:solidFill>
              <a:round/>
              <a:headEnd/>
              <a:tailEnd type="triangle" w="med" len="med"/>
            </a:ln>
          </p:spPr>
          <p:txBody>
            <a:bodyPr/>
            <a:lstStyle/>
            <a:p>
              <a:endParaRPr lang="en-US"/>
            </a:p>
          </p:txBody>
        </p:sp>
        <p:sp>
          <p:nvSpPr>
            <p:cNvPr id="32" name="Text Box 15"/>
            <p:cNvSpPr txBox="1">
              <a:spLocks noChangeArrowheads="1"/>
            </p:cNvSpPr>
            <p:nvPr/>
          </p:nvSpPr>
          <p:spPr bwMode="auto">
            <a:xfrm>
              <a:off x="3409743" y="4309820"/>
              <a:ext cx="357790" cy="523220"/>
            </a:xfrm>
            <a:prstGeom prst="rect">
              <a:avLst/>
            </a:prstGeom>
            <a:noFill/>
            <a:ln w="9525">
              <a:noFill/>
              <a:miter lim="800000"/>
              <a:headEnd/>
              <a:tailEnd/>
            </a:ln>
          </p:spPr>
          <p:txBody>
            <a:bodyPr wrap="none">
              <a:spAutoFit/>
            </a:bodyPr>
            <a:lstStyle/>
            <a:p>
              <a:r>
                <a:rPr lang="en-US" sz="2800" b="1" dirty="0"/>
                <a:t>k</a:t>
              </a:r>
            </a:p>
          </p:txBody>
        </p:sp>
      </p:grpSp>
      <p:sp>
        <p:nvSpPr>
          <p:cNvPr id="33" name="Text Box 26"/>
          <p:cNvSpPr txBox="1">
            <a:spLocks noChangeArrowheads="1"/>
          </p:cNvSpPr>
          <p:nvPr/>
        </p:nvSpPr>
        <p:spPr bwMode="auto">
          <a:xfrm>
            <a:off x="5867401" y="1725073"/>
            <a:ext cx="1260281" cy="461665"/>
          </a:xfrm>
          <a:prstGeom prst="rect">
            <a:avLst/>
          </a:prstGeom>
          <a:noFill/>
          <a:ln w="9525">
            <a:noFill/>
            <a:miter lim="800000"/>
            <a:headEnd/>
            <a:tailEnd/>
          </a:ln>
        </p:spPr>
        <p:txBody>
          <a:bodyPr wrap="none">
            <a:spAutoFit/>
          </a:bodyPr>
          <a:lstStyle/>
          <a:p>
            <a:r>
              <a:rPr lang="en-US" sz="2400" b="1" dirty="0">
                <a:sym typeface="Symbol" pitchFamily="18" charset="2"/>
              </a:rPr>
              <a:t></a:t>
            </a:r>
            <a:r>
              <a:rPr lang="en-US" sz="2400" b="1" dirty="0" err="1">
                <a:sym typeface="Symbol" pitchFamily="18" charset="2"/>
              </a:rPr>
              <a:t>k~</a:t>
            </a:r>
            <a:r>
              <a:rPr lang="en-US" sz="2400" b="1" dirty="0" err="1">
                <a:latin typeface="Symbol" panose="05050102010706020507" pitchFamily="18" charset="2"/>
                <a:sym typeface="Symbol" pitchFamily="18" charset="2"/>
              </a:rPr>
              <a:t>w</a:t>
            </a:r>
            <a:r>
              <a:rPr lang="en-US" sz="2400" b="1" dirty="0">
                <a:sym typeface="Symbol" pitchFamily="18" charset="2"/>
              </a:rPr>
              <a:t>/</a:t>
            </a:r>
            <a:r>
              <a:rPr lang="en-US" sz="2400" b="1" dirty="0" err="1">
                <a:sym typeface="Symbol" pitchFamily="18" charset="2"/>
              </a:rPr>
              <a:t>v</a:t>
            </a:r>
            <a:r>
              <a:rPr lang="en-US" sz="2400" b="1" baseline="-25000" dirty="0" err="1">
                <a:sym typeface="Symbol" pitchFamily="18" charset="2"/>
              </a:rPr>
              <a:t>F</a:t>
            </a:r>
            <a:endParaRPr lang="en-US" sz="2400" b="1" baseline="-25000" dirty="0">
              <a:sym typeface="Symbol" pitchFamily="18" charset="2"/>
            </a:endParaRPr>
          </a:p>
        </p:txBody>
      </p:sp>
      <p:sp>
        <p:nvSpPr>
          <p:cNvPr id="35" name="TextBox 34"/>
          <p:cNvSpPr txBox="1"/>
          <p:nvPr/>
        </p:nvSpPr>
        <p:spPr>
          <a:xfrm>
            <a:off x="5638800" y="2307936"/>
            <a:ext cx="4475260" cy="984885"/>
          </a:xfrm>
          <a:prstGeom prst="rect">
            <a:avLst/>
          </a:prstGeom>
          <a:noFill/>
        </p:spPr>
        <p:txBody>
          <a:bodyPr wrap="square" rtlCol="0">
            <a:spAutoFit/>
          </a:bodyPr>
          <a:lstStyle/>
          <a:p>
            <a:r>
              <a:rPr lang="en-US" sz="2000" b="1" dirty="0"/>
              <a:t>If the SPP has the same wave vector </a:t>
            </a:r>
            <a:r>
              <a:rPr lang="en-US" sz="2000" b="1" dirty="0" err="1" smtClean="0"/>
              <a:t>k</a:t>
            </a:r>
            <a:r>
              <a:rPr lang="en-US" sz="2000" b="1" baseline="-25000" dirty="0" err="1" smtClean="0"/>
              <a:t>p</a:t>
            </a:r>
            <a:r>
              <a:rPr lang="en-US" sz="2000" b="1" dirty="0" smtClean="0"/>
              <a:t>=</a:t>
            </a:r>
            <a:r>
              <a:rPr lang="en-US" sz="2000" b="1" dirty="0">
                <a:sym typeface="Symbol" pitchFamily="18" charset="2"/>
              </a:rPr>
              <a:t></a:t>
            </a:r>
            <a:r>
              <a:rPr lang="en-US" sz="2000" b="1" dirty="0" err="1">
                <a:sym typeface="Symbol" pitchFamily="18" charset="2"/>
              </a:rPr>
              <a:t>k~</a:t>
            </a:r>
            <a:r>
              <a:rPr lang="en-US" sz="2000" b="1" dirty="0" err="1">
                <a:latin typeface="Symbol" panose="05050102010706020507" pitchFamily="18" charset="2"/>
                <a:sym typeface="Symbol" pitchFamily="18" charset="2"/>
              </a:rPr>
              <a:t>w</a:t>
            </a:r>
            <a:r>
              <a:rPr lang="en-US" sz="2000" b="1" dirty="0">
                <a:sym typeface="Symbol" pitchFamily="18" charset="2"/>
              </a:rPr>
              <a:t>/</a:t>
            </a:r>
            <a:r>
              <a:rPr lang="en-US" sz="2000" b="1" dirty="0" err="1">
                <a:sym typeface="Symbol" pitchFamily="18" charset="2"/>
              </a:rPr>
              <a:t>v</a:t>
            </a:r>
            <a:r>
              <a:rPr lang="en-US" sz="2000" b="1" baseline="-25000" dirty="0" err="1">
                <a:sym typeface="Symbol" pitchFamily="18" charset="2"/>
              </a:rPr>
              <a:t>F</a:t>
            </a:r>
            <a:r>
              <a:rPr lang="en-US" sz="2000" b="1" baseline="-25000" dirty="0">
                <a:sym typeface="Symbol" pitchFamily="18" charset="2"/>
              </a:rPr>
              <a:t>  </a:t>
            </a:r>
            <a:r>
              <a:rPr lang="en-US" sz="2000" b="1" dirty="0">
                <a:sym typeface="Symbol" pitchFamily="18" charset="2"/>
              </a:rPr>
              <a:t>Landau damping takes place</a:t>
            </a:r>
            <a:endParaRPr lang="en-US" sz="2000" b="1" baseline="-25000" dirty="0">
              <a:sym typeface="Symbol" pitchFamily="18" charset="2"/>
            </a:endParaRPr>
          </a:p>
          <a:p>
            <a:endParaRPr lang="en-US" dirty="0"/>
          </a:p>
        </p:txBody>
      </p:sp>
      <p:sp>
        <p:nvSpPr>
          <p:cNvPr id="36" name="Text Box 26"/>
          <p:cNvSpPr txBox="1">
            <a:spLocks noChangeArrowheads="1"/>
          </p:cNvSpPr>
          <p:nvPr/>
        </p:nvSpPr>
        <p:spPr bwMode="auto">
          <a:xfrm>
            <a:off x="5638800" y="3387154"/>
            <a:ext cx="253596" cy="461665"/>
          </a:xfrm>
          <a:prstGeom prst="rect">
            <a:avLst/>
          </a:prstGeom>
          <a:noFill/>
          <a:ln w="9525">
            <a:noFill/>
            <a:miter lim="800000"/>
            <a:headEnd/>
            <a:tailEnd/>
          </a:ln>
        </p:spPr>
        <p:txBody>
          <a:bodyPr wrap="none">
            <a:spAutoFit/>
          </a:bodyPr>
          <a:lstStyle/>
          <a:p>
            <a:r>
              <a:rPr lang="en-US" sz="2400" b="1" dirty="0">
                <a:sym typeface="Symbol" pitchFamily="18" charset="2"/>
              </a:rPr>
              <a:t> </a:t>
            </a:r>
            <a:endParaRPr lang="en-US" sz="2400" b="1" baseline="-25000" dirty="0">
              <a:sym typeface="Symbol" pitchFamily="18" charset="2"/>
            </a:endParaRPr>
          </a:p>
        </p:txBody>
      </p:sp>
      <p:sp>
        <p:nvSpPr>
          <p:cNvPr id="37" name="Rectangle 36"/>
          <p:cNvSpPr/>
          <p:nvPr/>
        </p:nvSpPr>
        <p:spPr>
          <a:xfrm>
            <a:off x="5428847" y="3078440"/>
            <a:ext cx="5239153" cy="707886"/>
          </a:xfrm>
          <a:prstGeom prst="rect">
            <a:avLst/>
          </a:prstGeom>
        </p:spPr>
        <p:txBody>
          <a:bodyPr wrap="square">
            <a:spAutoFit/>
          </a:bodyPr>
          <a:lstStyle/>
          <a:p>
            <a:r>
              <a:rPr lang="en-US" sz="2000" b="1" dirty="0"/>
              <a:t>Since </a:t>
            </a:r>
            <a:r>
              <a:rPr lang="en-US" sz="2000" b="1" dirty="0" err="1" smtClean="0"/>
              <a:t>k</a:t>
            </a:r>
            <a:r>
              <a:rPr lang="en-US" sz="2000" b="1" baseline="-25000" dirty="0" err="1" smtClean="0"/>
              <a:t>p</a:t>
            </a:r>
            <a:r>
              <a:rPr lang="en-US" sz="2000" b="1" dirty="0" smtClean="0"/>
              <a:t> =</a:t>
            </a:r>
            <a:r>
              <a:rPr lang="en-US" sz="2000" b="1" dirty="0" smtClean="0">
                <a:latin typeface="Symbol" panose="05050102010706020507" pitchFamily="18" charset="2"/>
                <a:sym typeface="Symbol" pitchFamily="18" charset="2"/>
              </a:rPr>
              <a:t>w</a:t>
            </a:r>
            <a:r>
              <a:rPr lang="en-US" sz="2000" b="1" dirty="0" smtClean="0">
                <a:sym typeface="Symbol" pitchFamily="18" charset="2"/>
              </a:rPr>
              <a:t>/</a:t>
            </a:r>
            <a:r>
              <a:rPr lang="en-US" sz="2000" b="1" dirty="0" err="1" smtClean="0">
                <a:sym typeface="Symbol" pitchFamily="18" charset="2"/>
              </a:rPr>
              <a:t>v</a:t>
            </a:r>
            <a:r>
              <a:rPr lang="en-US" sz="2000" b="1" baseline="-25000" dirty="0" err="1" smtClean="0">
                <a:sym typeface="Symbol" pitchFamily="18" charset="2"/>
              </a:rPr>
              <a:t>P</a:t>
            </a:r>
            <a:r>
              <a:rPr lang="en-US" sz="2000" b="1" dirty="0" smtClean="0">
                <a:sym typeface="Symbol" pitchFamily="18" charset="2"/>
              </a:rPr>
              <a:t> </a:t>
            </a:r>
            <a:r>
              <a:rPr lang="en-US" sz="2000" b="1" dirty="0">
                <a:sym typeface="Symbol" pitchFamily="18" charset="2"/>
              </a:rPr>
              <a:t>the phase velocity of SPP should be equal to Fermi velocity or about c/250….</a:t>
            </a:r>
            <a:r>
              <a:rPr lang="en-US" sz="2000" b="1" baseline="-25000" dirty="0">
                <a:sym typeface="Symbol" pitchFamily="18" charset="2"/>
              </a:rPr>
              <a:t>  </a:t>
            </a:r>
            <a:endParaRPr lang="en-US" sz="2000" dirty="0"/>
          </a:p>
        </p:txBody>
      </p:sp>
      <p:sp>
        <p:nvSpPr>
          <p:cNvPr id="38" name="TextBox 37"/>
          <p:cNvSpPr txBox="1"/>
          <p:nvPr/>
        </p:nvSpPr>
        <p:spPr>
          <a:xfrm>
            <a:off x="5671930" y="3868766"/>
            <a:ext cx="4968348" cy="400110"/>
          </a:xfrm>
          <a:prstGeom prst="rect">
            <a:avLst/>
          </a:prstGeom>
          <a:noFill/>
        </p:spPr>
        <p:txBody>
          <a:bodyPr wrap="none" rtlCol="0">
            <a:spAutoFit/>
          </a:bodyPr>
          <a:lstStyle/>
          <a:p>
            <a:r>
              <a:rPr lang="en-US" sz="2000" b="1" dirty="0"/>
              <a:t>For visible light </a:t>
            </a:r>
            <a:r>
              <a:rPr lang="en-US" sz="2000" b="1" dirty="0" err="1">
                <a:latin typeface="Symbol" panose="05050102010706020507" pitchFamily="18" charset="2"/>
              </a:rPr>
              <a:t>l</a:t>
            </a:r>
            <a:r>
              <a:rPr lang="en-US" sz="2000" b="1" baseline="-25000" dirty="0" err="1"/>
              <a:t>eff</a:t>
            </a:r>
            <a:r>
              <a:rPr lang="en-US" sz="2000" b="1" baseline="-25000" dirty="0"/>
              <a:t> </a:t>
            </a:r>
            <a:r>
              <a:rPr lang="en-US" sz="2000" b="1" dirty="0"/>
              <a:t>~</a:t>
            </a:r>
            <a:r>
              <a:rPr lang="en-US" sz="2000" b="1" dirty="0">
                <a:latin typeface="Symbol" panose="05050102010706020507" pitchFamily="18" charset="2"/>
              </a:rPr>
              <a:t>l</a:t>
            </a:r>
            <a:r>
              <a:rPr lang="en-US" sz="2000" b="1" baseline="-25000" dirty="0"/>
              <a:t>0</a:t>
            </a:r>
            <a:r>
              <a:rPr lang="en-US" sz="2000" b="1" dirty="0"/>
              <a:t>/250~2nm –too small  </a:t>
            </a:r>
          </a:p>
        </p:txBody>
      </p:sp>
      <p:grpSp>
        <p:nvGrpSpPr>
          <p:cNvPr id="58" name="Group 57"/>
          <p:cNvGrpSpPr/>
          <p:nvPr/>
        </p:nvGrpSpPr>
        <p:grpSpPr>
          <a:xfrm>
            <a:off x="2299389" y="5087447"/>
            <a:ext cx="2994027" cy="1835925"/>
            <a:chOff x="775388" y="5087446"/>
            <a:chExt cx="2994027" cy="1835925"/>
          </a:xfrm>
        </p:grpSpPr>
        <p:sp>
          <p:nvSpPr>
            <p:cNvPr id="40" name="Line 16"/>
            <p:cNvSpPr>
              <a:spLocks noChangeShapeType="1"/>
            </p:cNvSpPr>
            <p:nvPr/>
          </p:nvSpPr>
          <p:spPr bwMode="auto">
            <a:xfrm>
              <a:off x="3722536" y="6331233"/>
              <a:ext cx="1563"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42"/>
            <p:cNvSpPr>
              <a:spLocks noChangeShapeType="1"/>
            </p:cNvSpPr>
            <p:nvPr/>
          </p:nvSpPr>
          <p:spPr bwMode="auto">
            <a:xfrm>
              <a:off x="3722536" y="6921783"/>
              <a:ext cx="4687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41"/>
            <p:cNvSpPr/>
            <p:nvPr/>
          </p:nvSpPr>
          <p:spPr>
            <a:xfrm>
              <a:off x="775388" y="5087446"/>
              <a:ext cx="2062689" cy="534973"/>
            </a:xfrm>
            <a:prstGeom prst="rect">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75388" y="5617373"/>
              <a:ext cx="2062689"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346552" y="5177984"/>
              <a:ext cx="666449" cy="1353789"/>
              <a:chOff x="618349" y="1575650"/>
              <a:chExt cx="677050" cy="1353789"/>
            </a:xfrm>
          </p:grpSpPr>
          <p:sp>
            <p:nvSpPr>
              <p:cNvPr id="54" name="Freeform 69"/>
              <p:cNvSpPr>
                <a:spLocks/>
              </p:cNvSpPr>
              <p:nvPr/>
            </p:nvSpPr>
            <p:spPr bwMode="auto">
              <a:xfrm rot="5400000">
                <a:off x="517713" y="2151753"/>
                <a:ext cx="878323"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sp>
            <p:nvSpPr>
              <p:cNvPr id="55" name="Freeform 69"/>
              <p:cNvSpPr>
                <a:spLocks/>
              </p:cNvSpPr>
              <p:nvPr/>
            </p:nvSpPr>
            <p:spPr bwMode="auto">
              <a:xfrm rot="16200000" flipV="1">
                <a:off x="737293" y="1456706"/>
                <a:ext cx="439161"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grpSp>
        <p:cxnSp>
          <p:nvCxnSpPr>
            <p:cNvPr id="45" name="Straight Connector 44"/>
            <p:cNvCxnSpPr/>
            <p:nvPr/>
          </p:nvCxnSpPr>
          <p:spPr>
            <a:xfrm>
              <a:off x="830116" y="5373980"/>
              <a:ext cx="816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037912" y="5332739"/>
              <a:ext cx="0" cy="29851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97303" y="5278734"/>
              <a:ext cx="659604" cy="400110"/>
            </a:xfrm>
            <a:prstGeom prst="rect">
              <a:avLst/>
            </a:prstGeom>
            <a:noFill/>
          </p:spPr>
          <p:txBody>
            <a:bodyPr wrap="none" rtlCol="0">
              <a:spAutoFit/>
            </a:bodyPr>
            <a:lstStyle/>
            <a:p>
              <a:r>
                <a:rPr lang="en-US" sz="2000" b="1" dirty="0" err="1"/>
                <a:t>w</a:t>
              </a:r>
              <a:r>
                <a:rPr lang="en-US" sz="2000" b="1" baseline="-25000" dirty="0" err="1"/>
                <a:t>met</a:t>
              </a:r>
              <a:endParaRPr lang="en-US" sz="2000" b="1" dirty="0"/>
            </a:p>
          </p:txBody>
        </p:sp>
        <p:cxnSp>
          <p:nvCxnSpPr>
            <p:cNvPr id="48" name="Straight Connector 47"/>
            <p:cNvCxnSpPr/>
            <p:nvPr/>
          </p:nvCxnSpPr>
          <p:spPr>
            <a:xfrm>
              <a:off x="863313" y="6017359"/>
              <a:ext cx="816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037912" y="5591389"/>
              <a:ext cx="4805" cy="50122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42717" y="5604089"/>
              <a:ext cx="464935" cy="400110"/>
            </a:xfrm>
            <a:prstGeom prst="rect">
              <a:avLst/>
            </a:prstGeom>
            <a:noFill/>
          </p:spPr>
          <p:txBody>
            <a:bodyPr wrap="none" rtlCol="0">
              <a:spAutoFit/>
            </a:bodyPr>
            <a:lstStyle/>
            <a:p>
              <a:r>
                <a:rPr lang="en-US" sz="2000" b="1" dirty="0" err="1"/>
                <a:t>w</a:t>
              </a:r>
              <a:r>
                <a:rPr lang="en-US" sz="2000" b="1" baseline="-25000" dirty="0" err="1"/>
                <a:t>d</a:t>
              </a:r>
              <a:endParaRPr lang="en-US" sz="2000" b="1" dirty="0"/>
            </a:p>
          </p:txBody>
        </p:sp>
        <p:sp>
          <p:nvSpPr>
            <p:cNvPr id="51" name="TextBox 50"/>
            <p:cNvSpPr txBox="1"/>
            <p:nvPr/>
          </p:nvSpPr>
          <p:spPr>
            <a:xfrm>
              <a:off x="2001820" y="5909173"/>
              <a:ext cx="601447" cy="369332"/>
            </a:xfrm>
            <a:prstGeom prst="rect">
              <a:avLst/>
            </a:prstGeom>
            <a:noFill/>
          </p:spPr>
          <p:txBody>
            <a:bodyPr wrap="none" rtlCol="0">
              <a:spAutoFit/>
            </a:bodyPr>
            <a:lstStyle/>
            <a:p>
              <a:r>
                <a:rPr lang="en-US" b="1" dirty="0" err="1">
                  <a:latin typeface="Symbol" panose="05050102010706020507" pitchFamily="18" charset="2"/>
                </a:rPr>
                <a:t>e</a:t>
              </a:r>
              <a:r>
                <a:rPr lang="en-US" b="1" baseline="-25000" dirty="0" err="1"/>
                <a:t>d</a:t>
              </a:r>
              <a:r>
                <a:rPr lang="en-US" b="1" dirty="0"/>
                <a:t>&gt;0</a:t>
              </a:r>
            </a:p>
          </p:txBody>
        </p:sp>
        <p:sp>
          <p:nvSpPr>
            <p:cNvPr id="52" name="TextBox 51"/>
            <p:cNvSpPr txBox="1"/>
            <p:nvPr/>
          </p:nvSpPr>
          <p:spPr>
            <a:xfrm>
              <a:off x="1500372" y="6140781"/>
              <a:ext cx="184731" cy="369332"/>
            </a:xfrm>
            <a:prstGeom prst="rect">
              <a:avLst/>
            </a:prstGeom>
            <a:noFill/>
          </p:spPr>
          <p:txBody>
            <a:bodyPr wrap="none" rtlCol="0">
              <a:spAutoFit/>
            </a:bodyPr>
            <a:lstStyle/>
            <a:p>
              <a:endParaRPr lang="en-US" b="1" dirty="0"/>
            </a:p>
          </p:txBody>
        </p:sp>
      </p:grpSp>
      <p:sp>
        <p:nvSpPr>
          <p:cNvPr id="56" name="TextBox 55"/>
          <p:cNvSpPr txBox="1"/>
          <p:nvPr/>
        </p:nvSpPr>
        <p:spPr>
          <a:xfrm>
            <a:off x="3598082" y="5105587"/>
            <a:ext cx="643125" cy="369332"/>
          </a:xfrm>
          <a:prstGeom prst="rect">
            <a:avLst/>
          </a:prstGeom>
          <a:noFill/>
        </p:spPr>
        <p:txBody>
          <a:bodyPr wrap="none" rtlCol="0">
            <a:spAutoFit/>
          </a:bodyPr>
          <a:lstStyle/>
          <a:p>
            <a:r>
              <a:rPr lang="en-US" b="1" dirty="0" err="1">
                <a:latin typeface="Symbol" panose="05050102010706020507" pitchFamily="18" charset="2"/>
              </a:rPr>
              <a:t>e</a:t>
            </a:r>
            <a:r>
              <a:rPr lang="en-US" b="1" baseline="-25000" dirty="0" err="1"/>
              <a:t>m</a:t>
            </a:r>
            <a:r>
              <a:rPr lang="en-US" b="1" dirty="0"/>
              <a:t>&lt;0</a:t>
            </a:r>
          </a:p>
        </p:txBody>
      </p:sp>
      <p:sp>
        <p:nvSpPr>
          <p:cNvPr id="57" name="TextBox 56"/>
          <p:cNvSpPr txBox="1"/>
          <p:nvPr/>
        </p:nvSpPr>
        <p:spPr>
          <a:xfrm>
            <a:off x="4821214" y="4986713"/>
            <a:ext cx="5084787" cy="1015663"/>
          </a:xfrm>
          <a:prstGeom prst="rect">
            <a:avLst/>
          </a:prstGeom>
          <a:noFill/>
        </p:spPr>
        <p:txBody>
          <a:bodyPr wrap="square" rtlCol="0">
            <a:spAutoFit/>
          </a:bodyPr>
          <a:lstStyle/>
          <a:p>
            <a:r>
              <a:rPr lang="en-US" sz="2000" b="1" dirty="0"/>
              <a:t>But due to small penetration length there will be Fourier component with a proper wave-vector – absorption will take place </a:t>
            </a:r>
          </a:p>
        </p:txBody>
      </p:sp>
      <p:sp>
        <p:nvSpPr>
          <p:cNvPr id="3" name="Footer Placeholder 2"/>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grpSp>
        <p:nvGrpSpPr>
          <p:cNvPr id="19" name="Group 18"/>
          <p:cNvGrpSpPr/>
          <p:nvPr/>
        </p:nvGrpSpPr>
        <p:grpSpPr>
          <a:xfrm>
            <a:off x="4527046" y="3032646"/>
            <a:ext cx="748928" cy="989909"/>
            <a:chOff x="4527046" y="3032646"/>
            <a:chExt cx="748928" cy="989909"/>
          </a:xfrm>
        </p:grpSpPr>
        <p:cxnSp>
          <p:nvCxnSpPr>
            <p:cNvPr id="10" name="Straight Arrow Connector 9"/>
            <p:cNvCxnSpPr>
              <a:endCxn id="9" idx="0"/>
            </p:cNvCxnSpPr>
            <p:nvPr/>
          </p:nvCxnSpPr>
          <p:spPr>
            <a:xfrm flipV="1">
              <a:off x="4550283" y="3032646"/>
              <a:ext cx="586364" cy="98990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27046" y="3981673"/>
              <a:ext cx="369943"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4717915" y="3774332"/>
              <a:ext cx="126771" cy="223736"/>
            </a:xfrm>
            <a:custGeom>
              <a:avLst/>
              <a:gdLst>
                <a:gd name="connsiteX0" fmla="*/ 0 w 126771"/>
                <a:gd name="connsiteY0" fmla="*/ 0 h 223736"/>
                <a:gd name="connsiteX1" fmla="*/ 107004 w 126771"/>
                <a:gd name="connsiteY1" fmla="*/ 97277 h 223736"/>
                <a:gd name="connsiteX2" fmla="*/ 126459 w 126771"/>
                <a:gd name="connsiteY2" fmla="*/ 223736 h 223736"/>
              </a:gdLst>
              <a:ahLst/>
              <a:cxnLst>
                <a:cxn ang="0">
                  <a:pos x="connsiteX0" y="connsiteY0"/>
                </a:cxn>
                <a:cxn ang="0">
                  <a:pos x="connsiteX1" y="connsiteY1"/>
                </a:cxn>
                <a:cxn ang="0">
                  <a:pos x="connsiteX2" y="connsiteY2"/>
                </a:cxn>
              </a:cxnLst>
              <a:rect l="l" t="t" r="r" b="b"/>
              <a:pathLst>
                <a:path w="126771" h="223736">
                  <a:moveTo>
                    <a:pt x="0" y="0"/>
                  </a:moveTo>
                  <a:cubicBezTo>
                    <a:pt x="42964" y="29994"/>
                    <a:pt x="85928" y="59988"/>
                    <a:pt x="107004" y="97277"/>
                  </a:cubicBezTo>
                  <a:cubicBezTo>
                    <a:pt x="128081" y="134566"/>
                    <a:pt x="127270" y="179151"/>
                    <a:pt x="126459" y="223736"/>
                  </a:cubicBez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848595203"/>
                </p:ext>
              </p:extLst>
            </p:nvPr>
          </p:nvGraphicFramePr>
          <p:xfrm>
            <a:off x="4777803" y="3499756"/>
            <a:ext cx="498171" cy="415143"/>
          </p:xfrm>
          <a:graphic>
            <a:graphicData uri="http://schemas.openxmlformats.org/presentationml/2006/ole">
              <mc:AlternateContent xmlns:mc="http://schemas.openxmlformats.org/markup-compatibility/2006">
                <mc:Choice xmlns:v="urn:schemas-microsoft-com:vml" Requires="v">
                  <p:oleObj spid="_x0000_s1070" name="Equation" r:id="rId5" imgW="228600" imgH="190440" progId="Equation.DSMT4">
                    <p:embed/>
                  </p:oleObj>
                </mc:Choice>
                <mc:Fallback>
                  <p:oleObj name="Equation" r:id="rId5" imgW="228600" imgH="190440" progId="Equation.DSMT4">
                    <p:embed/>
                    <p:pic>
                      <p:nvPicPr>
                        <p:cNvPr id="0" name=""/>
                        <p:cNvPicPr/>
                        <p:nvPr/>
                      </p:nvPicPr>
                      <p:blipFill>
                        <a:blip r:embed="rId6"/>
                        <a:stretch>
                          <a:fillRect/>
                        </a:stretch>
                      </p:blipFill>
                      <p:spPr>
                        <a:xfrm>
                          <a:off x="4777803" y="3499756"/>
                          <a:ext cx="498171" cy="415143"/>
                        </a:xfrm>
                        <a:prstGeom prst="rect">
                          <a:avLst/>
                        </a:prstGeom>
                      </p:spPr>
                    </p:pic>
                  </p:oleObj>
                </mc:Fallback>
              </mc:AlternateContent>
            </a:graphicData>
          </a:graphic>
        </p:graphicFrame>
      </p:grpSp>
    </p:spTree>
    <p:extLst>
      <p:ext uri="{BB962C8B-B14F-4D97-AF65-F5344CB8AC3E}">
        <p14:creationId xmlns:p14="http://schemas.microsoft.com/office/powerpoint/2010/main" val="675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8"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Wave surfaces for </a:t>
            </a:r>
            <a:r>
              <a:rPr lang="en-US" sz="3600" b="1" dirty="0" smtClean="0"/>
              <a:t>different filling ratios</a:t>
            </a:r>
            <a:endParaRPr lang="en-US" sz="3600" b="1" dirty="0"/>
          </a:p>
        </p:txBody>
      </p:sp>
      <p:sp>
        <p:nvSpPr>
          <p:cNvPr id="3" name="TextBox 2"/>
          <p:cNvSpPr txBox="1"/>
          <p:nvPr/>
        </p:nvSpPr>
        <p:spPr>
          <a:xfrm>
            <a:off x="331304" y="1543674"/>
            <a:ext cx="4019049" cy="369332"/>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endParaRPr lang="en-US" dirty="0"/>
          </a:p>
        </p:txBody>
      </p:sp>
      <p:grpSp>
        <p:nvGrpSpPr>
          <p:cNvPr id="11" name="Group 10"/>
          <p:cNvGrpSpPr/>
          <p:nvPr/>
        </p:nvGrpSpPr>
        <p:grpSpPr>
          <a:xfrm>
            <a:off x="573186" y="2504658"/>
            <a:ext cx="2161452" cy="1649898"/>
            <a:chOff x="573186" y="2504658"/>
            <a:chExt cx="2161452" cy="1649898"/>
          </a:xfrm>
        </p:grpSpPr>
        <p:sp>
          <p:nvSpPr>
            <p:cNvPr id="4" name="Rectangle 3"/>
            <p:cNvSpPr/>
            <p:nvPr/>
          </p:nvSpPr>
          <p:spPr>
            <a:xfrm>
              <a:off x="573186" y="2504661"/>
              <a:ext cx="530028"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5" name="Rectangle 4"/>
            <p:cNvSpPr/>
            <p:nvPr/>
          </p:nvSpPr>
          <p:spPr>
            <a:xfrm>
              <a:off x="1103214" y="2504660"/>
              <a:ext cx="543808"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p:cNvSpPr/>
            <p:nvPr/>
          </p:nvSpPr>
          <p:spPr>
            <a:xfrm>
              <a:off x="1647022" y="2504660"/>
              <a:ext cx="530028"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p:cNvSpPr/>
            <p:nvPr/>
          </p:nvSpPr>
          <p:spPr>
            <a:xfrm>
              <a:off x="2190830" y="2504658"/>
              <a:ext cx="543808"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12" name="TextBox 11"/>
          <p:cNvSpPr txBox="1"/>
          <p:nvPr/>
        </p:nvSpPr>
        <p:spPr>
          <a:xfrm>
            <a:off x="487017" y="4591878"/>
            <a:ext cx="962123" cy="646331"/>
          </a:xfrm>
          <a:prstGeom prst="rect">
            <a:avLst/>
          </a:prstGeom>
          <a:noFill/>
        </p:spPr>
        <p:txBody>
          <a:bodyPr wrap="none" rtlCol="0">
            <a:spAutoFit/>
          </a:bodyPr>
          <a:lstStyle/>
          <a:p>
            <a:r>
              <a:rPr lang="en-US" dirty="0" smtClean="0"/>
              <a:t>a=15nm</a:t>
            </a:r>
          </a:p>
          <a:p>
            <a:r>
              <a:rPr lang="en-US" dirty="0" smtClean="0"/>
              <a:t>b=15nm</a:t>
            </a:r>
            <a:endParaRPr lang="en-US" dirty="0"/>
          </a:p>
        </p:txBody>
      </p:sp>
      <p:sp>
        <p:nvSpPr>
          <p:cNvPr id="13" name="TextBox 12"/>
          <p:cNvSpPr txBox="1"/>
          <p:nvPr/>
        </p:nvSpPr>
        <p:spPr>
          <a:xfrm>
            <a:off x="1558402" y="4730377"/>
            <a:ext cx="1612942" cy="369332"/>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z</a:t>
            </a:r>
            <a:r>
              <a:rPr lang="en-US" dirty="0" smtClean="0"/>
              <a:t>=8.6 </a:t>
            </a:r>
            <a:r>
              <a:rPr lang="en-US" dirty="0" err="1" smtClean="0">
                <a:latin typeface="Symbol" panose="05050102010706020507" pitchFamily="18" charset="2"/>
              </a:rPr>
              <a:t>e</a:t>
            </a:r>
            <a:r>
              <a:rPr lang="en-US" baseline="-25000" dirty="0" err="1" smtClean="0"/>
              <a:t>x,y</a:t>
            </a:r>
            <a:r>
              <a:rPr lang="en-US" dirty="0" smtClean="0"/>
              <a:t>= -3.4</a:t>
            </a:r>
            <a:endParaRPr lang="en-US" dirty="0"/>
          </a:p>
        </p:txBody>
      </p:sp>
      <p:pic>
        <p:nvPicPr>
          <p:cNvPr id="56" name="Picture 55"/>
          <p:cNvPicPr>
            <a:picLocks noChangeAspect="1"/>
          </p:cNvPicPr>
          <p:nvPr/>
        </p:nvPicPr>
        <p:blipFill>
          <a:blip r:embed="rId2"/>
          <a:stretch>
            <a:fillRect/>
          </a:stretch>
        </p:blipFill>
        <p:spPr>
          <a:xfrm>
            <a:off x="4398443" y="1728340"/>
            <a:ext cx="4054820" cy="4080020"/>
          </a:xfrm>
          <a:prstGeom prst="rect">
            <a:avLst/>
          </a:prstGeom>
        </p:spPr>
      </p:pic>
      <p:sp>
        <p:nvSpPr>
          <p:cNvPr id="57" name="TextBox 56"/>
          <p:cNvSpPr txBox="1"/>
          <p:nvPr/>
        </p:nvSpPr>
        <p:spPr>
          <a:xfrm>
            <a:off x="6121053" y="5808360"/>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58" name="TextBox 57"/>
          <p:cNvSpPr txBox="1"/>
          <p:nvPr/>
        </p:nvSpPr>
        <p:spPr>
          <a:xfrm rot="16200000">
            <a:off x="3720855" y="3423216"/>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60" name="TextBox 59"/>
          <p:cNvSpPr txBox="1"/>
          <p:nvPr/>
        </p:nvSpPr>
        <p:spPr>
          <a:xfrm>
            <a:off x="8620800" y="2722222"/>
            <a:ext cx="3580788" cy="369332"/>
          </a:xfrm>
          <a:prstGeom prst="rect">
            <a:avLst/>
          </a:prstGeom>
          <a:noFill/>
        </p:spPr>
        <p:txBody>
          <a:bodyPr wrap="none" rtlCol="0">
            <a:spAutoFit/>
          </a:bodyPr>
          <a:lstStyle/>
          <a:p>
            <a:r>
              <a:rPr lang="en-US" dirty="0" smtClean="0"/>
              <a:t>Effective medium works for small k’s</a:t>
            </a:r>
            <a:endParaRPr lang="en-US" dirty="0"/>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7" name="Slide Number Placeholder 6"/>
          <p:cNvSpPr>
            <a:spLocks noGrp="1"/>
          </p:cNvSpPr>
          <p:nvPr>
            <p:ph type="sldNum" sz="quarter" idx="12"/>
          </p:nvPr>
        </p:nvSpPr>
        <p:spPr/>
        <p:txBody>
          <a:bodyPr/>
          <a:lstStyle/>
          <a:p>
            <a:fld id="{74A2A478-8B65-4D82-996A-EA40D10A6F38}" type="slidenum">
              <a:rPr lang="en-US" smtClean="0"/>
              <a:t>20</a:t>
            </a:fld>
            <a:endParaRPr lang="en-US"/>
          </a:p>
        </p:txBody>
      </p:sp>
      <p:grpSp>
        <p:nvGrpSpPr>
          <p:cNvPr id="18" name="Group 17"/>
          <p:cNvGrpSpPr/>
          <p:nvPr/>
        </p:nvGrpSpPr>
        <p:grpSpPr>
          <a:xfrm>
            <a:off x="5009322" y="2037522"/>
            <a:ext cx="2034012" cy="1832248"/>
            <a:chOff x="5009322" y="2037522"/>
            <a:chExt cx="2034012" cy="1832248"/>
          </a:xfrm>
        </p:grpSpPr>
        <p:sp>
          <p:nvSpPr>
            <p:cNvPr id="19" name="TextBox 18"/>
            <p:cNvSpPr txBox="1"/>
            <p:nvPr/>
          </p:nvSpPr>
          <p:spPr>
            <a:xfrm>
              <a:off x="5009322" y="2037522"/>
              <a:ext cx="1850635" cy="369332"/>
            </a:xfrm>
            <a:prstGeom prst="rect">
              <a:avLst/>
            </a:prstGeom>
            <a:noFill/>
          </p:spPr>
          <p:txBody>
            <a:bodyPr wrap="none" rtlCol="0">
              <a:spAutoFit/>
            </a:bodyPr>
            <a:lstStyle/>
            <a:p>
              <a:r>
                <a:rPr lang="en-US" b="1" dirty="0" smtClean="0">
                  <a:solidFill>
                    <a:srgbClr val="FF0000"/>
                  </a:solidFill>
                </a:rPr>
                <a:t>Effective </a:t>
              </a:r>
              <a:r>
                <a:rPr lang="en-US" b="1" dirty="0">
                  <a:solidFill>
                    <a:srgbClr val="FF0000"/>
                  </a:solidFill>
                </a:rPr>
                <a:t>m</a:t>
              </a:r>
              <a:r>
                <a:rPr lang="en-US" b="1" dirty="0" smtClean="0">
                  <a:solidFill>
                    <a:srgbClr val="FF0000"/>
                  </a:solidFill>
                </a:rPr>
                <a:t>edium</a:t>
              </a:r>
              <a:endParaRPr lang="en-US" b="1" dirty="0">
                <a:solidFill>
                  <a:srgbClr val="FF0000"/>
                </a:solidFill>
              </a:endParaRPr>
            </a:p>
          </p:txBody>
        </p:sp>
        <p:sp>
          <p:nvSpPr>
            <p:cNvPr id="20" name="TextBox 19"/>
            <p:cNvSpPr txBox="1"/>
            <p:nvPr/>
          </p:nvSpPr>
          <p:spPr>
            <a:xfrm>
              <a:off x="6538067" y="3500438"/>
              <a:ext cx="505267" cy="369332"/>
            </a:xfrm>
            <a:prstGeom prst="rect">
              <a:avLst/>
            </a:prstGeom>
            <a:noFill/>
          </p:spPr>
          <p:txBody>
            <a:bodyPr wrap="none" rtlCol="0">
              <a:spAutoFit/>
            </a:bodyPr>
            <a:lstStyle/>
            <a:p>
              <a:r>
                <a:rPr lang="en-US" b="1" dirty="0" smtClean="0"/>
                <a:t>K-P</a:t>
              </a:r>
              <a:endParaRPr lang="en-US" b="1" dirty="0"/>
            </a:p>
          </p:txBody>
        </p:sp>
      </p:grpSp>
    </p:spTree>
    <p:extLst>
      <p:ext uri="{BB962C8B-B14F-4D97-AF65-F5344CB8AC3E}">
        <p14:creationId xmlns:p14="http://schemas.microsoft.com/office/powerpoint/2010/main" val="890273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2"/>
          <a:stretch>
            <a:fillRect/>
          </a:stretch>
        </p:blipFill>
        <p:spPr>
          <a:xfrm>
            <a:off x="4179312" y="1676400"/>
            <a:ext cx="4298766" cy="4146799"/>
          </a:xfrm>
          <a:prstGeom prst="rect">
            <a:avLst/>
          </a:prstGeom>
        </p:spPr>
      </p:pic>
      <p:sp>
        <p:nvSpPr>
          <p:cNvPr id="2" name="Title 1"/>
          <p:cNvSpPr>
            <a:spLocks noGrp="1"/>
          </p:cNvSpPr>
          <p:nvPr>
            <p:ph type="title"/>
          </p:nvPr>
        </p:nvSpPr>
        <p:spPr/>
        <p:txBody>
          <a:bodyPr>
            <a:normAutofit/>
          </a:bodyPr>
          <a:lstStyle/>
          <a:p>
            <a:pPr algn="ctr"/>
            <a:r>
              <a:rPr lang="en-US" sz="3600" b="1" dirty="0"/>
              <a:t>Wave surfaces for </a:t>
            </a:r>
            <a:r>
              <a:rPr lang="en-US" sz="3600" b="1" dirty="0" smtClean="0"/>
              <a:t>different filling ratios</a:t>
            </a:r>
            <a:endParaRPr lang="en-US" sz="3600" b="1" dirty="0"/>
          </a:p>
        </p:txBody>
      </p:sp>
      <p:sp>
        <p:nvSpPr>
          <p:cNvPr id="3" name="TextBox 2"/>
          <p:cNvSpPr txBox="1"/>
          <p:nvPr/>
        </p:nvSpPr>
        <p:spPr>
          <a:xfrm>
            <a:off x="331304" y="1543674"/>
            <a:ext cx="4019049" cy="369332"/>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endParaRPr lang="en-US" dirty="0"/>
          </a:p>
        </p:txBody>
      </p:sp>
      <p:grpSp>
        <p:nvGrpSpPr>
          <p:cNvPr id="11" name="Group 10"/>
          <p:cNvGrpSpPr/>
          <p:nvPr/>
        </p:nvGrpSpPr>
        <p:grpSpPr>
          <a:xfrm>
            <a:off x="573186" y="2504658"/>
            <a:ext cx="2161452" cy="1649898"/>
            <a:chOff x="573186" y="2504658"/>
            <a:chExt cx="2161452" cy="1649898"/>
          </a:xfrm>
        </p:grpSpPr>
        <p:sp>
          <p:nvSpPr>
            <p:cNvPr id="5" name="Rectangle 4"/>
            <p:cNvSpPr/>
            <p:nvPr/>
          </p:nvSpPr>
          <p:spPr>
            <a:xfrm>
              <a:off x="974272" y="2504660"/>
              <a:ext cx="672750"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p:cNvSpPr/>
            <p:nvPr/>
          </p:nvSpPr>
          <p:spPr>
            <a:xfrm>
              <a:off x="2048108" y="2504658"/>
              <a:ext cx="686530"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4" name="Rectangle 3"/>
            <p:cNvSpPr/>
            <p:nvPr/>
          </p:nvSpPr>
          <p:spPr>
            <a:xfrm>
              <a:off x="573186" y="2504661"/>
              <a:ext cx="476109"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p:cNvSpPr/>
            <p:nvPr/>
          </p:nvSpPr>
          <p:spPr>
            <a:xfrm>
              <a:off x="1647021" y="2504660"/>
              <a:ext cx="499831"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12" name="TextBox 11"/>
          <p:cNvSpPr txBox="1"/>
          <p:nvPr/>
        </p:nvSpPr>
        <p:spPr>
          <a:xfrm>
            <a:off x="487017" y="4591878"/>
            <a:ext cx="962123" cy="646331"/>
          </a:xfrm>
          <a:prstGeom prst="rect">
            <a:avLst/>
          </a:prstGeom>
          <a:noFill/>
        </p:spPr>
        <p:txBody>
          <a:bodyPr wrap="none" rtlCol="0">
            <a:spAutoFit/>
          </a:bodyPr>
          <a:lstStyle/>
          <a:p>
            <a:r>
              <a:rPr lang="en-US" dirty="0" smtClean="0"/>
              <a:t>a=18nm</a:t>
            </a:r>
          </a:p>
          <a:p>
            <a:r>
              <a:rPr lang="en-US" dirty="0" smtClean="0"/>
              <a:t>b=12nm</a:t>
            </a:r>
            <a:endParaRPr lang="en-US" dirty="0"/>
          </a:p>
        </p:txBody>
      </p:sp>
      <p:sp>
        <p:nvSpPr>
          <p:cNvPr id="13" name="TextBox 12"/>
          <p:cNvSpPr txBox="1"/>
          <p:nvPr/>
        </p:nvSpPr>
        <p:spPr>
          <a:xfrm>
            <a:off x="1558402" y="4730377"/>
            <a:ext cx="1612942" cy="369332"/>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z</a:t>
            </a:r>
            <a:r>
              <a:rPr lang="en-US" dirty="0" smtClean="0"/>
              <a:t>=6.4 </a:t>
            </a:r>
            <a:r>
              <a:rPr lang="en-US" dirty="0" err="1" smtClean="0">
                <a:latin typeface="Symbol" panose="05050102010706020507" pitchFamily="18" charset="2"/>
              </a:rPr>
              <a:t>e</a:t>
            </a:r>
            <a:r>
              <a:rPr lang="en-US" baseline="-25000" dirty="0" err="1" smtClean="0"/>
              <a:t>x,y</a:t>
            </a:r>
            <a:r>
              <a:rPr lang="en-US" dirty="0" smtClean="0"/>
              <a:t>= -2.5</a:t>
            </a:r>
            <a:endParaRPr lang="en-US" dirty="0"/>
          </a:p>
        </p:txBody>
      </p:sp>
      <p:sp>
        <p:nvSpPr>
          <p:cNvPr id="57" name="TextBox 56"/>
          <p:cNvSpPr txBox="1"/>
          <p:nvPr/>
        </p:nvSpPr>
        <p:spPr>
          <a:xfrm>
            <a:off x="6121053" y="5808360"/>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58" name="TextBox 57"/>
          <p:cNvSpPr txBox="1"/>
          <p:nvPr/>
        </p:nvSpPr>
        <p:spPr>
          <a:xfrm rot="16200000">
            <a:off x="3720855" y="3423216"/>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60" name="TextBox 59"/>
          <p:cNvSpPr txBox="1"/>
          <p:nvPr/>
        </p:nvSpPr>
        <p:spPr>
          <a:xfrm>
            <a:off x="8620800" y="2722222"/>
            <a:ext cx="3580788" cy="369332"/>
          </a:xfrm>
          <a:prstGeom prst="rect">
            <a:avLst/>
          </a:prstGeom>
          <a:noFill/>
        </p:spPr>
        <p:txBody>
          <a:bodyPr wrap="none" rtlCol="0">
            <a:spAutoFit/>
          </a:bodyPr>
          <a:lstStyle/>
          <a:p>
            <a:r>
              <a:rPr lang="en-US" dirty="0" smtClean="0"/>
              <a:t>Effective medium works for small k’s</a:t>
            </a:r>
            <a:endParaRPr lang="en-US" dirty="0"/>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7" name="Slide Number Placeholder 6"/>
          <p:cNvSpPr>
            <a:spLocks noGrp="1"/>
          </p:cNvSpPr>
          <p:nvPr>
            <p:ph type="sldNum" sz="quarter" idx="12"/>
          </p:nvPr>
        </p:nvSpPr>
        <p:spPr/>
        <p:txBody>
          <a:bodyPr/>
          <a:lstStyle/>
          <a:p>
            <a:fld id="{74A2A478-8B65-4D82-996A-EA40D10A6F38}" type="slidenum">
              <a:rPr lang="en-US" smtClean="0"/>
              <a:t>21</a:t>
            </a:fld>
            <a:endParaRPr lang="en-US"/>
          </a:p>
        </p:txBody>
      </p:sp>
      <p:grpSp>
        <p:nvGrpSpPr>
          <p:cNvPr id="18" name="Group 17"/>
          <p:cNvGrpSpPr/>
          <p:nvPr/>
        </p:nvGrpSpPr>
        <p:grpSpPr>
          <a:xfrm>
            <a:off x="5009322" y="2037522"/>
            <a:ext cx="2034012" cy="1832248"/>
            <a:chOff x="5009322" y="2037522"/>
            <a:chExt cx="2034012" cy="1832248"/>
          </a:xfrm>
        </p:grpSpPr>
        <p:sp>
          <p:nvSpPr>
            <p:cNvPr id="19" name="TextBox 18"/>
            <p:cNvSpPr txBox="1"/>
            <p:nvPr/>
          </p:nvSpPr>
          <p:spPr>
            <a:xfrm>
              <a:off x="5009322" y="2037522"/>
              <a:ext cx="1850635" cy="369332"/>
            </a:xfrm>
            <a:prstGeom prst="rect">
              <a:avLst/>
            </a:prstGeom>
            <a:noFill/>
          </p:spPr>
          <p:txBody>
            <a:bodyPr wrap="none" rtlCol="0">
              <a:spAutoFit/>
            </a:bodyPr>
            <a:lstStyle/>
            <a:p>
              <a:r>
                <a:rPr lang="en-US" b="1" dirty="0" smtClean="0">
                  <a:solidFill>
                    <a:srgbClr val="FF0000"/>
                  </a:solidFill>
                </a:rPr>
                <a:t>Effective </a:t>
              </a:r>
              <a:r>
                <a:rPr lang="en-US" b="1" dirty="0">
                  <a:solidFill>
                    <a:srgbClr val="FF0000"/>
                  </a:solidFill>
                </a:rPr>
                <a:t>m</a:t>
              </a:r>
              <a:r>
                <a:rPr lang="en-US" b="1" dirty="0" smtClean="0">
                  <a:solidFill>
                    <a:srgbClr val="FF0000"/>
                  </a:solidFill>
                </a:rPr>
                <a:t>edium</a:t>
              </a:r>
              <a:endParaRPr lang="en-US" b="1" dirty="0">
                <a:solidFill>
                  <a:srgbClr val="FF0000"/>
                </a:solidFill>
              </a:endParaRPr>
            </a:p>
          </p:txBody>
        </p:sp>
        <p:sp>
          <p:nvSpPr>
            <p:cNvPr id="20" name="TextBox 19"/>
            <p:cNvSpPr txBox="1"/>
            <p:nvPr/>
          </p:nvSpPr>
          <p:spPr>
            <a:xfrm>
              <a:off x="6538067" y="3500438"/>
              <a:ext cx="505267" cy="369332"/>
            </a:xfrm>
            <a:prstGeom prst="rect">
              <a:avLst/>
            </a:prstGeom>
            <a:noFill/>
          </p:spPr>
          <p:txBody>
            <a:bodyPr wrap="none" rtlCol="0">
              <a:spAutoFit/>
            </a:bodyPr>
            <a:lstStyle/>
            <a:p>
              <a:r>
                <a:rPr lang="en-US" b="1" dirty="0" smtClean="0"/>
                <a:t>K-P</a:t>
              </a:r>
              <a:endParaRPr lang="en-US" b="1" dirty="0"/>
            </a:p>
          </p:txBody>
        </p:sp>
      </p:grpSp>
    </p:spTree>
    <p:extLst>
      <p:ext uri="{BB962C8B-B14F-4D97-AF65-F5344CB8AC3E}">
        <p14:creationId xmlns:p14="http://schemas.microsoft.com/office/powerpoint/2010/main" val="2680461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12962" y="1690687"/>
            <a:ext cx="4712985" cy="4482859"/>
          </a:xfrm>
          <a:prstGeom prst="rect">
            <a:avLst/>
          </a:prstGeom>
        </p:spPr>
      </p:pic>
      <p:sp>
        <p:nvSpPr>
          <p:cNvPr id="2" name="Title 1"/>
          <p:cNvSpPr>
            <a:spLocks noGrp="1"/>
          </p:cNvSpPr>
          <p:nvPr>
            <p:ph type="title"/>
          </p:nvPr>
        </p:nvSpPr>
        <p:spPr/>
        <p:txBody>
          <a:bodyPr>
            <a:normAutofit/>
          </a:bodyPr>
          <a:lstStyle/>
          <a:p>
            <a:pPr algn="ctr"/>
            <a:r>
              <a:rPr lang="en-US" sz="3600" b="1" dirty="0" smtClean="0"/>
              <a:t>Wave surfaces for different filling ratios</a:t>
            </a:r>
            <a:endParaRPr lang="en-US" sz="3600" b="1" dirty="0"/>
          </a:p>
        </p:txBody>
      </p:sp>
      <p:sp>
        <p:nvSpPr>
          <p:cNvPr id="3" name="TextBox 2"/>
          <p:cNvSpPr txBox="1"/>
          <p:nvPr/>
        </p:nvSpPr>
        <p:spPr>
          <a:xfrm>
            <a:off x="331304" y="1543674"/>
            <a:ext cx="4019049" cy="369332"/>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endParaRPr lang="en-US" dirty="0"/>
          </a:p>
        </p:txBody>
      </p:sp>
      <p:grpSp>
        <p:nvGrpSpPr>
          <p:cNvPr id="11" name="Group 10"/>
          <p:cNvGrpSpPr/>
          <p:nvPr/>
        </p:nvGrpSpPr>
        <p:grpSpPr>
          <a:xfrm>
            <a:off x="573186" y="2504658"/>
            <a:ext cx="2161452" cy="1649898"/>
            <a:chOff x="573186" y="2504658"/>
            <a:chExt cx="2161452" cy="1649898"/>
          </a:xfrm>
        </p:grpSpPr>
        <p:sp>
          <p:nvSpPr>
            <p:cNvPr id="4" name="Rectangle 3"/>
            <p:cNvSpPr/>
            <p:nvPr/>
          </p:nvSpPr>
          <p:spPr>
            <a:xfrm>
              <a:off x="573186" y="2504661"/>
              <a:ext cx="38730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5" name="Rectangle 4"/>
            <p:cNvSpPr/>
            <p:nvPr/>
          </p:nvSpPr>
          <p:spPr>
            <a:xfrm>
              <a:off x="960492" y="2504660"/>
              <a:ext cx="686530"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p:cNvSpPr/>
            <p:nvPr/>
          </p:nvSpPr>
          <p:spPr>
            <a:xfrm>
              <a:off x="1647022" y="2504660"/>
              <a:ext cx="40108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p:cNvSpPr/>
            <p:nvPr/>
          </p:nvSpPr>
          <p:spPr>
            <a:xfrm>
              <a:off x="2048108" y="2504658"/>
              <a:ext cx="686530"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12" name="TextBox 11"/>
          <p:cNvSpPr txBox="1"/>
          <p:nvPr/>
        </p:nvSpPr>
        <p:spPr>
          <a:xfrm>
            <a:off x="487017" y="4591878"/>
            <a:ext cx="962123" cy="646331"/>
          </a:xfrm>
          <a:prstGeom prst="rect">
            <a:avLst/>
          </a:prstGeom>
          <a:noFill/>
        </p:spPr>
        <p:txBody>
          <a:bodyPr wrap="none" rtlCol="0">
            <a:spAutoFit/>
          </a:bodyPr>
          <a:lstStyle/>
          <a:p>
            <a:r>
              <a:rPr lang="en-US" dirty="0" smtClean="0"/>
              <a:t>a=21nm</a:t>
            </a:r>
          </a:p>
          <a:p>
            <a:r>
              <a:rPr lang="en-US" dirty="0" smtClean="0"/>
              <a:t>b=9nm</a:t>
            </a:r>
            <a:endParaRPr lang="en-US" dirty="0"/>
          </a:p>
        </p:txBody>
      </p:sp>
      <p:sp>
        <p:nvSpPr>
          <p:cNvPr id="13" name="TextBox 12"/>
          <p:cNvSpPr txBox="1"/>
          <p:nvPr/>
        </p:nvSpPr>
        <p:spPr>
          <a:xfrm>
            <a:off x="1558402" y="4730377"/>
            <a:ext cx="1729961" cy="369332"/>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z</a:t>
            </a:r>
            <a:r>
              <a:rPr lang="en-US" dirty="0" smtClean="0"/>
              <a:t>=5.0 </a:t>
            </a:r>
            <a:r>
              <a:rPr lang="en-US" dirty="0" err="1" smtClean="0">
                <a:latin typeface="Symbol" panose="05050102010706020507" pitchFamily="18" charset="2"/>
              </a:rPr>
              <a:t>e</a:t>
            </a:r>
            <a:r>
              <a:rPr lang="en-US" baseline="-25000" dirty="0" err="1" smtClean="0"/>
              <a:t>x,y</a:t>
            </a:r>
            <a:r>
              <a:rPr lang="en-US" dirty="0" smtClean="0"/>
              <a:t>= -1.13</a:t>
            </a:r>
            <a:endParaRPr lang="en-US" dirty="0"/>
          </a:p>
        </p:txBody>
      </p:sp>
      <p:sp>
        <p:nvSpPr>
          <p:cNvPr id="57" name="TextBox 56"/>
          <p:cNvSpPr txBox="1"/>
          <p:nvPr/>
        </p:nvSpPr>
        <p:spPr>
          <a:xfrm>
            <a:off x="6121053" y="5808360"/>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58" name="TextBox 57"/>
          <p:cNvSpPr txBox="1"/>
          <p:nvPr/>
        </p:nvSpPr>
        <p:spPr>
          <a:xfrm rot="16200000">
            <a:off x="3720855" y="3423216"/>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60" name="TextBox 59"/>
          <p:cNvSpPr txBox="1"/>
          <p:nvPr/>
        </p:nvSpPr>
        <p:spPr>
          <a:xfrm>
            <a:off x="8620800" y="2722222"/>
            <a:ext cx="3580788" cy="369332"/>
          </a:xfrm>
          <a:prstGeom prst="rect">
            <a:avLst/>
          </a:prstGeom>
          <a:noFill/>
        </p:spPr>
        <p:txBody>
          <a:bodyPr wrap="none" rtlCol="0">
            <a:spAutoFit/>
          </a:bodyPr>
          <a:lstStyle/>
          <a:p>
            <a:r>
              <a:rPr lang="en-US" dirty="0" smtClean="0"/>
              <a:t>Effective medium works for small k’s</a:t>
            </a:r>
            <a:endParaRPr lang="en-US" dirty="0"/>
          </a:p>
        </p:txBody>
      </p:sp>
      <p:sp>
        <p:nvSpPr>
          <p:cNvPr id="7" name="Footer Placeholder 6"/>
          <p:cNvSpPr>
            <a:spLocks noGrp="1"/>
          </p:cNvSpPr>
          <p:nvPr>
            <p:ph type="ftr" sz="quarter" idx="11"/>
          </p:nvPr>
        </p:nvSpPr>
        <p:spPr/>
        <p:txBody>
          <a:bodyPr/>
          <a:lstStyle/>
          <a:p>
            <a:r>
              <a:rPr lang="en-US" smtClean="0"/>
              <a:t>Benasque</a:t>
            </a:r>
            <a:endParaRPr lang="en-US"/>
          </a:p>
        </p:txBody>
      </p:sp>
      <p:sp>
        <p:nvSpPr>
          <p:cNvPr id="9" name="Slide Number Placeholder 8"/>
          <p:cNvSpPr>
            <a:spLocks noGrp="1"/>
          </p:cNvSpPr>
          <p:nvPr>
            <p:ph type="sldNum" sz="quarter" idx="12"/>
          </p:nvPr>
        </p:nvSpPr>
        <p:spPr/>
        <p:txBody>
          <a:bodyPr/>
          <a:lstStyle/>
          <a:p>
            <a:fld id="{74A2A478-8B65-4D82-996A-EA40D10A6F38}" type="slidenum">
              <a:rPr lang="en-US" smtClean="0"/>
              <a:t>22</a:t>
            </a:fld>
            <a:endParaRPr lang="en-US"/>
          </a:p>
        </p:txBody>
      </p:sp>
      <p:grpSp>
        <p:nvGrpSpPr>
          <p:cNvPr id="16" name="Group 15"/>
          <p:cNvGrpSpPr/>
          <p:nvPr/>
        </p:nvGrpSpPr>
        <p:grpSpPr>
          <a:xfrm>
            <a:off x="5009322" y="2037522"/>
            <a:ext cx="2034012" cy="1832248"/>
            <a:chOff x="5009322" y="2037522"/>
            <a:chExt cx="2034012" cy="1832248"/>
          </a:xfrm>
        </p:grpSpPr>
        <p:sp>
          <p:nvSpPr>
            <p:cNvPr id="59" name="TextBox 58"/>
            <p:cNvSpPr txBox="1"/>
            <p:nvPr/>
          </p:nvSpPr>
          <p:spPr>
            <a:xfrm>
              <a:off x="5009322" y="2037522"/>
              <a:ext cx="1850635" cy="369332"/>
            </a:xfrm>
            <a:prstGeom prst="rect">
              <a:avLst/>
            </a:prstGeom>
            <a:noFill/>
          </p:spPr>
          <p:txBody>
            <a:bodyPr wrap="none" rtlCol="0">
              <a:spAutoFit/>
            </a:bodyPr>
            <a:lstStyle/>
            <a:p>
              <a:r>
                <a:rPr lang="en-US" b="1" dirty="0" smtClean="0">
                  <a:solidFill>
                    <a:srgbClr val="FF0000"/>
                  </a:solidFill>
                </a:rPr>
                <a:t>Effective </a:t>
              </a:r>
              <a:r>
                <a:rPr lang="en-US" b="1" dirty="0">
                  <a:solidFill>
                    <a:srgbClr val="FF0000"/>
                  </a:solidFill>
                </a:rPr>
                <a:t>m</a:t>
              </a:r>
              <a:r>
                <a:rPr lang="en-US" b="1" dirty="0" smtClean="0">
                  <a:solidFill>
                    <a:srgbClr val="FF0000"/>
                  </a:solidFill>
                </a:rPr>
                <a:t>edium</a:t>
              </a:r>
              <a:endParaRPr lang="en-US" b="1" dirty="0">
                <a:solidFill>
                  <a:srgbClr val="FF0000"/>
                </a:solidFill>
              </a:endParaRPr>
            </a:p>
          </p:txBody>
        </p:sp>
        <p:sp>
          <p:nvSpPr>
            <p:cNvPr id="15" name="TextBox 14"/>
            <p:cNvSpPr txBox="1"/>
            <p:nvPr/>
          </p:nvSpPr>
          <p:spPr>
            <a:xfrm>
              <a:off x="6538067" y="3500438"/>
              <a:ext cx="505267" cy="369332"/>
            </a:xfrm>
            <a:prstGeom prst="rect">
              <a:avLst/>
            </a:prstGeom>
            <a:noFill/>
          </p:spPr>
          <p:txBody>
            <a:bodyPr wrap="none" rtlCol="0">
              <a:spAutoFit/>
            </a:bodyPr>
            <a:lstStyle/>
            <a:p>
              <a:r>
                <a:rPr lang="en-US" b="1" dirty="0" smtClean="0"/>
                <a:t>K-P</a:t>
              </a:r>
              <a:endParaRPr lang="en-US" b="1" dirty="0"/>
            </a:p>
          </p:txBody>
        </p:sp>
      </p:grpSp>
    </p:spTree>
    <p:extLst>
      <p:ext uri="{BB962C8B-B14F-4D97-AF65-F5344CB8AC3E}">
        <p14:creationId xmlns:p14="http://schemas.microsoft.com/office/powerpoint/2010/main" val="293637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20542" y="1801529"/>
            <a:ext cx="4387353" cy="4133375"/>
          </a:xfrm>
          <a:prstGeom prst="rect">
            <a:avLst/>
          </a:prstGeom>
        </p:spPr>
      </p:pic>
      <p:sp>
        <p:nvSpPr>
          <p:cNvPr id="2" name="Title 1"/>
          <p:cNvSpPr>
            <a:spLocks noGrp="1"/>
          </p:cNvSpPr>
          <p:nvPr>
            <p:ph type="title"/>
          </p:nvPr>
        </p:nvSpPr>
        <p:spPr/>
        <p:txBody>
          <a:bodyPr>
            <a:normAutofit/>
          </a:bodyPr>
          <a:lstStyle/>
          <a:p>
            <a:pPr algn="ctr"/>
            <a:r>
              <a:rPr lang="en-US" sz="3600" b="1" dirty="0"/>
              <a:t>Wave surfaces for </a:t>
            </a:r>
            <a:r>
              <a:rPr lang="en-US" sz="3600" b="1" dirty="0" smtClean="0"/>
              <a:t>different filling ratios</a:t>
            </a:r>
            <a:endParaRPr lang="en-US" sz="3600" b="1" dirty="0"/>
          </a:p>
        </p:txBody>
      </p:sp>
      <p:sp>
        <p:nvSpPr>
          <p:cNvPr id="3" name="TextBox 2"/>
          <p:cNvSpPr txBox="1"/>
          <p:nvPr/>
        </p:nvSpPr>
        <p:spPr>
          <a:xfrm>
            <a:off x="331304" y="1543674"/>
            <a:ext cx="4019049" cy="369332"/>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endParaRPr lang="en-US" dirty="0"/>
          </a:p>
        </p:txBody>
      </p:sp>
      <p:grpSp>
        <p:nvGrpSpPr>
          <p:cNvPr id="11" name="Group 10"/>
          <p:cNvGrpSpPr/>
          <p:nvPr/>
        </p:nvGrpSpPr>
        <p:grpSpPr>
          <a:xfrm>
            <a:off x="573186" y="2504658"/>
            <a:ext cx="2161452" cy="1649898"/>
            <a:chOff x="573186" y="2504658"/>
            <a:chExt cx="2161452" cy="1649898"/>
          </a:xfrm>
        </p:grpSpPr>
        <p:sp>
          <p:nvSpPr>
            <p:cNvPr id="4" name="Rectangle 3"/>
            <p:cNvSpPr/>
            <p:nvPr/>
          </p:nvSpPr>
          <p:spPr>
            <a:xfrm>
              <a:off x="573186" y="2504661"/>
              <a:ext cx="38730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5" name="Rectangle 4"/>
            <p:cNvSpPr/>
            <p:nvPr/>
          </p:nvSpPr>
          <p:spPr>
            <a:xfrm>
              <a:off x="838200" y="2504660"/>
              <a:ext cx="808822"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p:cNvSpPr/>
            <p:nvPr/>
          </p:nvSpPr>
          <p:spPr>
            <a:xfrm>
              <a:off x="1647022" y="2504660"/>
              <a:ext cx="40108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p:cNvSpPr/>
            <p:nvPr/>
          </p:nvSpPr>
          <p:spPr>
            <a:xfrm>
              <a:off x="1912036" y="2504658"/>
              <a:ext cx="822602"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12" name="TextBox 11"/>
          <p:cNvSpPr txBox="1"/>
          <p:nvPr/>
        </p:nvSpPr>
        <p:spPr>
          <a:xfrm>
            <a:off x="487017" y="4591878"/>
            <a:ext cx="1125629" cy="646331"/>
          </a:xfrm>
          <a:prstGeom prst="rect">
            <a:avLst/>
          </a:prstGeom>
          <a:noFill/>
        </p:spPr>
        <p:txBody>
          <a:bodyPr wrap="none" rtlCol="0">
            <a:spAutoFit/>
          </a:bodyPr>
          <a:lstStyle/>
          <a:p>
            <a:r>
              <a:rPr lang="en-US" dirty="0" smtClean="0"/>
              <a:t>a=23.4nm</a:t>
            </a:r>
          </a:p>
          <a:p>
            <a:r>
              <a:rPr lang="en-US" dirty="0" smtClean="0"/>
              <a:t>b=6.6 nm</a:t>
            </a:r>
            <a:endParaRPr lang="en-US" dirty="0"/>
          </a:p>
        </p:txBody>
      </p:sp>
      <p:sp>
        <p:nvSpPr>
          <p:cNvPr id="13" name="TextBox 12"/>
          <p:cNvSpPr txBox="1"/>
          <p:nvPr/>
        </p:nvSpPr>
        <p:spPr>
          <a:xfrm>
            <a:off x="1558402" y="4730377"/>
            <a:ext cx="2087431" cy="646331"/>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z</a:t>
            </a:r>
            <a:r>
              <a:rPr lang="en-US" dirty="0" smtClean="0"/>
              <a:t>=</a:t>
            </a:r>
            <a:r>
              <a:rPr lang="en-US" dirty="0"/>
              <a:t> 4.31</a:t>
            </a:r>
            <a:r>
              <a:rPr lang="en-US" dirty="0" smtClean="0"/>
              <a:t> </a:t>
            </a:r>
            <a:r>
              <a:rPr lang="en-US" dirty="0" err="1" smtClean="0">
                <a:latin typeface="Symbol" panose="05050102010706020507" pitchFamily="18" charset="2"/>
              </a:rPr>
              <a:t>e</a:t>
            </a:r>
            <a:r>
              <a:rPr lang="en-US" baseline="-25000" dirty="0" err="1" smtClean="0"/>
              <a:t>x,y</a:t>
            </a:r>
            <a:r>
              <a:rPr lang="en-US" dirty="0" smtClean="0"/>
              <a:t>= -</a:t>
            </a:r>
            <a:r>
              <a:rPr lang="en-US" dirty="0"/>
              <a:t>0.003</a:t>
            </a:r>
          </a:p>
          <a:p>
            <a:endParaRPr lang="en-US" dirty="0"/>
          </a:p>
        </p:txBody>
      </p:sp>
      <p:sp>
        <p:nvSpPr>
          <p:cNvPr id="57" name="TextBox 56"/>
          <p:cNvSpPr txBox="1"/>
          <p:nvPr/>
        </p:nvSpPr>
        <p:spPr>
          <a:xfrm>
            <a:off x="6121053" y="5808360"/>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58" name="TextBox 57"/>
          <p:cNvSpPr txBox="1"/>
          <p:nvPr/>
        </p:nvSpPr>
        <p:spPr>
          <a:xfrm rot="16200000">
            <a:off x="3720855" y="3423216"/>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60" name="TextBox 59"/>
          <p:cNvSpPr txBox="1"/>
          <p:nvPr/>
        </p:nvSpPr>
        <p:spPr>
          <a:xfrm>
            <a:off x="8895522" y="2761978"/>
            <a:ext cx="2982454" cy="1477328"/>
          </a:xfrm>
          <a:prstGeom prst="rect">
            <a:avLst/>
          </a:prstGeom>
          <a:noFill/>
        </p:spPr>
        <p:txBody>
          <a:bodyPr wrap="square" rtlCol="0">
            <a:spAutoFit/>
          </a:bodyPr>
          <a:lstStyle/>
          <a:p>
            <a:r>
              <a:rPr lang="en-US" dirty="0" smtClean="0"/>
              <a:t>Effective medium theory predicts</a:t>
            </a:r>
          </a:p>
          <a:p>
            <a:r>
              <a:rPr lang="en-US" dirty="0" smtClean="0"/>
              <a:t>ENZ negative material – but we observe both elliptical and hyperbolic dispersions</a:t>
            </a:r>
            <a:endParaRPr lang="en-US" dirty="0"/>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9" name="Slide Number Placeholder 8"/>
          <p:cNvSpPr>
            <a:spLocks noGrp="1"/>
          </p:cNvSpPr>
          <p:nvPr>
            <p:ph type="sldNum" sz="quarter" idx="12"/>
          </p:nvPr>
        </p:nvSpPr>
        <p:spPr/>
        <p:txBody>
          <a:bodyPr/>
          <a:lstStyle/>
          <a:p>
            <a:fld id="{74A2A478-8B65-4D82-996A-EA40D10A6F38}" type="slidenum">
              <a:rPr lang="en-US" smtClean="0"/>
              <a:t>23</a:t>
            </a:fld>
            <a:endParaRPr lang="en-US"/>
          </a:p>
        </p:txBody>
      </p:sp>
      <p:grpSp>
        <p:nvGrpSpPr>
          <p:cNvPr id="18" name="Group 17"/>
          <p:cNvGrpSpPr/>
          <p:nvPr/>
        </p:nvGrpSpPr>
        <p:grpSpPr>
          <a:xfrm>
            <a:off x="4672100" y="2319992"/>
            <a:ext cx="1850635" cy="2288850"/>
            <a:chOff x="4672100" y="2319992"/>
            <a:chExt cx="1850635" cy="2288850"/>
          </a:xfrm>
        </p:grpSpPr>
        <p:sp>
          <p:nvSpPr>
            <p:cNvPr id="19" name="TextBox 18"/>
            <p:cNvSpPr txBox="1"/>
            <p:nvPr/>
          </p:nvSpPr>
          <p:spPr>
            <a:xfrm>
              <a:off x="4672100" y="2319992"/>
              <a:ext cx="1850635" cy="369332"/>
            </a:xfrm>
            <a:prstGeom prst="rect">
              <a:avLst/>
            </a:prstGeom>
            <a:noFill/>
          </p:spPr>
          <p:txBody>
            <a:bodyPr wrap="none" rtlCol="0">
              <a:spAutoFit/>
            </a:bodyPr>
            <a:lstStyle/>
            <a:p>
              <a:r>
                <a:rPr lang="en-US" b="1" dirty="0" smtClean="0">
                  <a:solidFill>
                    <a:srgbClr val="FF0000"/>
                  </a:solidFill>
                </a:rPr>
                <a:t>Effective </a:t>
              </a:r>
              <a:r>
                <a:rPr lang="en-US" b="1" dirty="0">
                  <a:solidFill>
                    <a:srgbClr val="FF0000"/>
                  </a:solidFill>
                </a:rPr>
                <a:t>m</a:t>
              </a:r>
              <a:r>
                <a:rPr lang="en-US" b="1" dirty="0" smtClean="0">
                  <a:solidFill>
                    <a:srgbClr val="FF0000"/>
                  </a:solidFill>
                </a:rPr>
                <a:t>edium</a:t>
              </a:r>
              <a:endParaRPr lang="en-US" b="1" dirty="0">
                <a:solidFill>
                  <a:srgbClr val="FF0000"/>
                </a:solidFill>
              </a:endParaRPr>
            </a:p>
          </p:txBody>
        </p:sp>
        <p:sp>
          <p:nvSpPr>
            <p:cNvPr id="20" name="TextBox 19"/>
            <p:cNvSpPr txBox="1"/>
            <p:nvPr/>
          </p:nvSpPr>
          <p:spPr>
            <a:xfrm>
              <a:off x="4896617" y="4239510"/>
              <a:ext cx="505267" cy="369332"/>
            </a:xfrm>
            <a:prstGeom prst="rect">
              <a:avLst/>
            </a:prstGeom>
            <a:noFill/>
          </p:spPr>
          <p:txBody>
            <a:bodyPr wrap="none" rtlCol="0">
              <a:spAutoFit/>
            </a:bodyPr>
            <a:lstStyle/>
            <a:p>
              <a:r>
                <a:rPr lang="en-US" b="1" dirty="0" smtClean="0"/>
                <a:t>K-P</a:t>
              </a:r>
              <a:endParaRPr lang="en-US" b="1" dirty="0"/>
            </a:p>
          </p:txBody>
        </p:sp>
      </p:grpSp>
    </p:spTree>
    <p:extLst>
      <p:ext uri="{BB962C8B-B14F-4D97-AF65-F5344CB8AC3E}">
        <p14:creationId xmlns:p14="http://schemas.microsoft.com/office/powerpoint/2010/main" val="2584891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196571" y="2044471"/>
            <a:ext cx="4211322" cy="4020337"/>
          </a:xfrm>
          <a:prstGeom prst="rect">
            <a:avLst/>
          </a:prstGeom>
        </p:spPr>
      </p:pic>
      <p:sp>
        <p:nvSpPr>
          <p:cNvPr id="2" name="Title 1"/>
          <p:cNvSpPr>
            <a:spLocks noGrp="1"/>
          </p:cNvSpPr>
          <p:nvPr>
            <p:ph type="title"/>
          </p:nvPr>
        </p:nvSpPr>
        <p:spPr/>
        <p:txBody>
          <a:bodyPr>
            <a:normAutofit/>
          </a:bodyPr>
          <a:lstStyle/>
          <a:p>
            <a:pPr algn="ctr"/>
            <a:r>
              <a:rPr lang="en-US" sz="3600" b="1" dirty="0"/>
              <a:t>Wave surfaces for </a:t>
            </a:r>
            <a:r>
              <a:rPr lang="en-US" sz="3600" b="1" dirty="0" smtClean="0"/>
              <a:t>different filling ratios</a:t>
            </a:r>
            <a:endParaRPr lang="en-US" sz="3600" b="1" dirty="0"/>
          </a:p>
        </p:txBody>
      </p:sp>
      <p:sp>
        <p:nvSpPr>
          <p:cNvPr id="3" name="TextBox 2"/>
          <p:cNvSpPr txBox="1"/>
          <p:nvPr/>
        </p:nvSpPr>
        <p:spPr>
          <a:xfrm>
            <a:off x="331304" y="1543674"/>
            <a:ext cx="4019049" cy="369332"/>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endParaRPr lang="en-US" dirty="0"/>
          </a:p>
        </p:txBody>
      </p:sp>
      <p:grpSp>
        <p:nvGrpSpPr>
          <p:cNvPr id="11" name="Group 10"/>
          <p:cNvGrpSpPr/>
          <p:nvPr/>
        </p:nvGrpSpPr>
        <p:grpSpPr>
          <a:xfrm>
            <a:off x="573186" y="2504658"/>
            <a:ext cx="2161452" cy="1649898"/>
            <a:chOff x="573186" y="2504658"/>
            <a:chExt cx="2161452" cy="1649898"/>
          </a:xfrm>
        </p:grpSpPr>
        <p:sp>
          <p:nvSpPr>
            <p:cNvPr id="4" name="Rectangle 3"/>
            <p:cNvSpPr/>
            <p:nvPr/>
          </p:nvSpPr>
          <p:spPr>
            <a:xfrm>
              <a:off x="573186" y="2504661"/>
              <a:ext cx="38730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5" name="Rectangle 4"/>
            <p:cNvSpPr/>
            <p:nvPr/>
          </p:nvSpPr>
          <p:spPr>
            <a:xfrm>
              <a:off x="838200" y="2504660"/>
              <a:ext cx="808822"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p:cNvSpPr/>
            <p:nvPr/>
          </p:nvSpPr>
          <p:spPr>
            <a:xfrm>
              <a:off x="1647022" y="2504660"/>
              <a:ext cx="40108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p:cNvSpPr/>
            <p:nvPr/>
          </p:nvSpPr>
          <p:spPr>
            <a:xfrm>
              <a:off x="1912036" y="2504658"/>
              <a:ext cx="822602"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12" name="TextBox 11"/>
          <p:cNvSpPr txBox="1"/>
          <p:nvPr/>
        </p:nvSpPr>
        <p:spPr>
          <a:xfrm>
            <a:off x="487017" y="4591878"/>
            <a:ext cx="1125629" cy="646331"/>
          </a:xfrm>
          <a:prstGeom prst="rect">
            <a:avLst/>
          </a:prstGeom>
          <a:noFill/>
        </p:spPr>
        <p:txBody>
          <a:bodyPr wrap="none" rtlCol="0">
            <a:spAutoFit/>
          </a:bodyPr>
          <a:lstStyle/>
          <a:p>
            <a:r>
              <a:rPr lang="en-US" dirty="0" smtClean="0"/>
              <a:t>a=23.7nm</a:t>
            </a:r>
          </a:p>
          <a:p>
            <a:r>
              <a:rPr lang="en-US" dirty="0" smtClean="0"/>
              <a:t>b=6.3 nm</a:t>
            </a:r>
            <a:endParaRPr lang="en-US" dirty="0"/>
          </a:p>
        </p:txBody>
      </p:sp>
      <p:sp>
        <p:nvSpPr>
          <p:cNvPr id="13" name="TextBox 12"/>
          <p:cNvSpPr txBox="1"/>
          <p:nvPr/>
        </p:nvSpPr>
        <p:spPr>
          <a:xfrm>
            <a:off x="1558402" y="4730377"/>
            <a:ext cx="1829347" cy="646331"/>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z</a:t>
            </a:r>
            <a:r>
              <a:rPr lang="en-US" dirty="0" smtClean="0"/>
              <a:t>=</a:t>
            </a:r>
            <a:r>
              <a:rPr lang="en-US" dirty="0"/>
              <a:t> </a:t>
            </a:r>
            <a:r>
              <a:rPr lang="en-US" dirty="0" smtClean="0"/>
              <a:t>4.23 </a:t>
            </a:r>
            <a:r>
              <a:rPr lang="en-US" dirty="0" err="1" smtClean="0">
                <a:latin typeface="Symbol" panose="05050102010706020507" pitchFamily="18" charset="2"/>
              </a:rPr>
              <a:t>e</a:t>
            </a:r>
            <a:r>
              <a:rPr lang="en-US" baseline="-25000" dirty="0" err="1" smtClean="0"/>
              <a:t>x,y</a:t>
            </a:r>
            <a:r>
              <a:rPr lang="en-US" dirty="0" smtClean="0"/>
              <a:t>= 0.13</a:t>
            </a:r>
            <a:endParaRPr lang="en-US" dirty="0"/>
          </a:p>
          <a:p>
            <a:endParaRPr lang="en-US" dirty="0"/>
          </a:p>
        </p:txBody>
      </p:sp>
      <p:sp>
        <p:nvSpPr>
          <p:cNvPr id="57" name="TextBox 56"/>
          <p:cNvSpPr txBox="1"/>
          <p:nvPr/>
        </p:nvSpPr>
        <p:spPr>
          <a:xfrm>
            <a:off x="6096000" y="6011607"/>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58" name="TextBox 57"/>
          <p:cNvSpPr txBox="1"/>
          <p:nvPr/>
        </p:nvSpPr>
        <p:spPr>
          <a:xfrm rot="16200000">
            <a:off x="3720855" y="3423216"/>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60" name="TextBox 59"/>
          <p:cNvSpPr txBox="1"/>
          <p:nvPr/>
        </p:nvSpPr>
        <p:spPr>
          <a:xfrm>
            <a:off x="8895522" y="2761978"/>
            <a:ext cx="2982454" cy="1477328"/>
          </a:xfrm>
          <a:prstGeom prst="rect">
            <a:avLst/>
          </a:prstGeom>
          <a:noFill/>
        </p:spPr>
        <p:txBody>
          <a:bodyPr wrap="square" rtlCol="0">
            <a:spAutoFit/>
          </a:bodyPr>
          <a:lstStyle/>
          <a:p>
            <a:r>
              <a:rPr lang="en-US" dirty="0" smtClean="0"/>
              <a:t>Effective medium theory predicts</a:t>
            </a:r>
          </a:p>
          <a:p>
            <a:r>
              <a:rPr lang="en-US" dirty="0" smtClean="0"/>
              <a:t>ENZ positive  material – but we observe both elliptical and hyperbolic dispersions</a:t>
            </a:r>
            <a:endParaRPr lang="en-US" dirty="0"/>
          </a:p>
        </p:txBody>
      </p:sp>
      <p:sp>
        <p:nvSpPr>
          <p:cNvPr id="7" name="Footer Placeholder 6"/>
          <p:cNvSpPr>
            <a:spLocks noGrp="1"/>
          </p:cNvSpPr>
          <p:nvPr>
            <p:ph type="ftr" sz="quarter" idx="11"/>
          </p:nvPr>
        </p:nvSpPr>
        <p:spPr/>
        <p:txBody>
          <a:bodyPr/>
          <a:lstStyle/>
          <a:p>
            <a:r>
              <a:rPr lang="en-US" smtClean="0"/>
              <a:t>Benasque</a:t>
            </a:r>
            <a:endParaRPr lang="en-US"/>
          </a:p>
        </p:txBody>
      </p:sp>
      <p:sp>
        <p:nvSpPr>
          <p:cNvPr id="9" name="Slide Number Placeholder 8"/>
          <p:cNvSpPr>
            <a:spLocks noGrp="1"/>
          </p:cNvSpPr>
          <p:nvPr>
            <p:ph type="sldNum" sz="quarter" idx="12"/>
          </p:nvPr>
        </p:nvSpPr>
        <p:spPr/>
        <p:txBody>
          <a:bodyPr/>
          <a:lstStyle/>
          <a:p>
            <a:fld id="{74A2A478-8B65-4D82-996A-EA40D10A6F38}" type="slidenum">
              <a:rPr lang="en-US" smtClean="0"/>
              <a:t>24</a:t>
            </a:fld>
            <a:endParaRPr lang="en-US"/>
          </a:p>
        </p:txBody>
      </p:sp>
      <p:grpSp>
        <p:nvGrpSpPr>
          <p:cNvPr id="18" name="Group 17"/>
          <p:cNvGrpSpPr/>
          <p:nvPr/>
        </p:nvGrpSpPr>
        <p:grpSpPr>
          <a:xfrm>
            <a:off x="4773193" y="3969887"/>
            <a:ext cx="1850635" cy="1591487"/>
            <a:chOff x="4773193" y="3969887"/>
            <a:chExt cx="1850635" cy="1591487"/>
          </a:xfrm>
        </p:grpSpPr>
        <p:sp>
          <p:nvSpPr>
            <p:cNvPr id="19" name="TextBox 18"/>
            <p:cNvSpPr txBox="1"/>
            <p:nvPr/>
          </p:nvSpPr>
          <p:spPr>
            <a:xfrm>
              <a:off x="4773193" y="5192042"/>
              <a:ext cx="1850635" cy="369332"/>
            </a:xfrm>
            <a:prstGeom prst="rect">
              <a:avLst/>
            </a:prstGeom>
            <a:noFill/>
          </p:spPr>
          <p:txBody>
            <a:bodyPr wrap="none" rtlCol="0">
              <a:spAutoFit/>
            </a:bodyPr>
            <a:lstStyle/>
            <a:p>
              <a:r>
                <a:rPr lang="en-US" b="1" dirty="0" smtClean="0">
                  <a:solidFill>
                    <a:srgbClr val="FF0000"/>
                  </a:solidFill>
                </a:rPr>
                <a:t>Effective </a:t>
              </a:r>
              <a:r>
                <a:rPr lang="en-US" b="1" dirty="0">
                  <a:solidFill>
                    <a:srgbClr val="FF0000"/>
                  </a:solidFill>
                </a:rPr>
                <a:t>m</a:t>
              </a:r>
              <a:r>
                <a:rPr lang="en-US" b="1" dirty="0" smtClean="0">
                  <a:solidFill>
                    <a:srgbClr val="FF0000"/>
                  </a:solidFill>
                </a:rPr>
                <a:t>edium</a:t>
              </a:r>
              <a:endParaRPr lang="en-US" b="1" dirty="0">
                <a:solidFill>
                  <a:srgbClr val="FF0000"/>
                </a:solidFill>
              </a:endParaRPr>
            </a:p>
          </p:txBody>
        </p:sp>
        <p:sp>
          <p:nvSpPr>
            <p:cNvPr id="20" name="TextBox 19"/>
            <p:cNvSpPr txBox="1"/>
            <p:nvPr/>
          </p:nvSpPr>
          <p:spPr>
            <a:xfrm>
              <a:off x="5065929" y="3969887"/>
              <a:ext cx="505267" cy="369332"/>
            </a:xfrm>
            <a:prstGeom prst="rect">
              <a:avLst/>
            </a:prstGeom>
            <a:noFill/>
          </p:spPr>
          <p:txBody>
            <a:bodyPr wrap="none" rtlCol="0">
              <a:spAutoFit/>
            </a:bodyPr>
            <a:lstStyle/>
            <a:p>
              <a:r>
                <a:rPr lang="en-US" b="1" dirty="0" smtClean="0"/>
                <a:t>K-P</a:t>
              </a:r>
              <a:endParaRPr lang="en-US" b="1" dirty="0"/>
            </a:p>
          </p:txBody>
        </p:sp>
      </p:grpSp>
    </p:spTree>
    <p:extLst>
      <p:ext uri="{BB962C8B-B14F-4D97-AF65-F5344CB8AC3E}">
        <p14:creationId xmlns:p14="http://schemas.microsoft.com/office/powerpoint/2010/main" val="2444104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85736" y="2014750"/>
            <a:ext cx="4208700" cy="3972790"/>
          </a:xfrm>
          <a:prstGeom prst="rect">
            <a:avLst/>
          </a:prstGeom>
        </p:spPr>
      </p:pic>
      <p:sp>
        <p:nvSpPr>
          <p:cNvPr id="2" name="Title 1"/>
          <p:cNvSpPr>
            <a:spLocks noGrp="1"/>
          </p:cNvSpPr>
          <p:nvPr>
            <p:ph type="title"/>
          </p:nvPr>
        </p:nvSpPr>
        <p:spPr/>
        <p:txBody>
          <a:bodyPr>
            <a:normAutofit/>
          </a:bodyPr>
          <a:lstStyle/>
          <a:p>
            <a:pPr algn="ctr"/>
            <a:r>
              <a:rPr lang="en-US" sz="3600" b="1" dirty="0"/>
              <a:t>Wave surfaces for </a:t>
            </a:r>
            <a:r>
              <a:rPr lang="en-US" sz="3600" b="1" dirty="0" smtClean="0"/>
              <a:t>different filling ratios</a:t>
            </a:r>
            <a:endParaRPr lang="en-US" sz="3600" b="1" dirty="0"/>
          </a:p>
        </p:txBody>
      </p:sp>
      <p:sp>
        <p:nvSpPr>
          <p:cNvPr id="3" name="TextBox 2"/>
          <p:cNvSpPr txBox="1"/>
          <p:nvPr/>
        </p:nvSpPr>
        <p:spPr>
          <a:xfrm>
            <a:off x="331304" y="1543674"/>
            <a:ext cx="4019049" cy="369332"/>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endParaRPr lang="en-US" dirty="0"/>
          </a:p>
        </p:txBody>
      </p:sp>
      <p:grpSp>
        <p:nvGrpSpPr>
          <p:cNvPr id="11" name="Group 10"/>
          <p:cNvGrpSpPr/>
          <p:nvPr/>
        </p:nvGrpSpPr>
        <p:grpSpPr>
          <a:xfrm>
            <a:off x="573186" y="2504658"/>
            <a:ext cx="2161452" cy="1649898"/>
            <a:chOff x="573186" y="2504658"/>
            <a:chExt cx="2161452" cy="1649898"/>
          </a:xfrm>
        </p:grpSpPr>
        <p:sp>
          <p:nvSpPr>
            <p:cNvPr id="4" name="Rectangle 3"/>
            <p:cNvSpPr/>
            <p:nvPr/>
          </p:nvSpPr>
          <p:spPr>
            <a:xfrm>
              <a:off x="573186" y="2504661"/>
              <a:ext cx="38730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5" name="Rectangle 4"/>
            <p:cNvSpPr/>
            <p:nvPr/>
          </p:nvSpPr>
          <p:spPr>
            <a:xfrm>
              <a:off x="755374" y="2504660"/>
              <a:ext cx="891648"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p:cNvSpPr/>
            <p:nvPr/>
          </p:nvSpPr>
          <p:spPr>
            <a:xfrm>
              <a:off x="1647022" y="2504660"/>
              <a:ext cx="401086" cy="16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p:cNvSpPr/>
            <p:nvPr/>
          </p:nvSpPr>
          <p:spPr>
            <a:xfrm>
              <a:off x="1852140" y="2504658"/>
              <a:ext cx="882498" cy="1649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grpSp>
      <p:sp>
        <p:nvSpPr>
          <p:cNvPr id="12" name="TextBox 11"/>
          <p:cNvSpPr txBox="1"/>
          <p:nvPr/>
        </p:nvSpPr>
        <p:spPr>
          <a:xfrm>
            <a:off x="487017" y="4591878"/>
            <a:ext cx="950901" cy="646331"/>
          </a:xfrm>
          <a:prstGeom prst="rect">
            <a:avLst/>
          </a:prstGeom>
          <a:noFill/>
        </p:spPr>
        <p:txBody>
          <a:bodyPr wrap="none" rtlCol="0">
            <a:spAutoFit/>
          </a:bodyPr>
          <a:lstStyle/>
          <a:p>
            <a:r>
              <a:rPr lang="en-US" dirty="0" smtClean="0"/>
              <a:t>a=27nm</a:t>
            </a:r>
          </a:p>
          <a:p>
            <a:r>
              <a:rPr lang="en-US" dirty="0" smtClean="0"/>
              <a:t>b=3 nm</a:t>
            </a:r>
            <a:endParaRPr lang="en-US" dirty="0"/>
          </a:p>
        </p:txBody>
      </p:sp>
      <p:sp>
        <p:nvSpPr>
          <p:cNvPr id="13" name="TextBox 12"/>
          <p:cNvSpPr txBox="1"/>
          <p:nvPr/>
        </p:nvSpPr>
        <p:spPr>
          <a:xfrm>
            <a:off x="1558402" y="4730377"/>
            <a:ext cx="1648208" cy="646331"/>
          </a:xfrm>
          <a:prstGeom prst="rect">
            <a:avLst/>
          </a:prstGeom>
          <a:noFill/>
        </p:spPr>
        <p:txBody>
          <a:bodyPr wrap="none" rtlCol="0">
            <a:spAutoFit/>
          </a:bodyPr>
          <a:lstStyle/>
          <a:p>
            <a:r>
              <a:rPr lang="en-US" dirty="0" err="1" smtClean="0">
                <a:latin typeface="Symbol" panose="05050102010706020507" pitchFamily="18" charset="2"/>
              </a:rPr>
              <a:t>e</a:t>
            </a:r>
            <a:r>
              <a:rPr lang="en-US" baseline="-25000" dirty="0" err="1" smtClean="0"/>
              <a:t>z</a:t>
            </a:r>
            <a:r>
              <a:rPr lang="en-US" dirty="0" smtClean="0"/>
              <a:t>=</a:t>
            </a:r>
            <a:r>
              <a:rPr lang="en-US" dirty="0"/>
              <a:t> </a:t>
            </a:r>
            <a:r>
              <a:rPr lang="en-US" dirty="0" smtClean="0"/>
              <a:t>3.6  </a:t>
            </a:r>
            <a:r>
              <a:rPr lang="en-US" dirty="0" err="1" smtClean="0">
                <a:latin typeface="Symbol" panose="05050102010706020507" pitchFamily="18" charset="2"/>
              </a:rPr>
              <a:t>e</a:t>
            </a:r>
            <a:r>
              <a:rPr lang="en-US" baseline="-25000" dirty="0" err="1" smtClean="0"/>
              <a:t>x,y</a:t>
            </a:r>
            <a:r>
              <a:rPr lang="en-US" dirty="0" smtClean="0"/>
              <a:t>= 1.7</a:t>
            </a:r>
            <a:endParaRPr lang="en-US" dirty="0"/>
          </a:p>
          <a:p>
            <a:endParaRPr lang="en-US" dirty="0"/>
          </a:p>
        </p:txBody>
      </p:sp>
      <p:sp>
        <p:nvSpPr>
          <p:cNvPr id="57" name="TextBox 56"/>
          <p:cNvSpPr txBox="1"/>
          <p:nvPr/>
        </p:nvSpPr>
        <p:spPr>
          <a:xfrm>
            <a:off x="6096000" y="6011607"/>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58" name="TextBox 57"/>
          <p:cNvSpPr txBox="1"/>
          <p:nvPr/>
        </p:nvSpPr>
        <p:spPr>
          <a:xfrm rot="16200000">
            <a:off x="3720855" y="3423216"/>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60" name="TextBox 59"/>
          <p:cNvSpPr txBox="1"/>
          <p:nvPr/>
        </p:nvSpPr>
        <p:spPr>
          <a:xfrm>
            <a:off x="8895522" y="2761978"/>
            <a:ext cx="2982454" cy="1754326"/>
          </a:xfrm>
          <a:prstGeom prst="rect">
            <a:avLst/>
          </a:prstGeom>
          <a:noFill/>
        </p:spPr>
        <p:txBody>
          <a:bodyPr wrap="square" rtlCol="0">
            <a:spAutoFit/>
          </a:bodyPr>
          <a:lstStyle/>
          <a:p>
            <a:r>
              <a:rPr lang="en-US" dirty="0" smtClean="0"/>
              <a:t>Effective medium theory predicts elliptical dispersion</a:t>
            </a:r>
          </a:p>
          <a:p>
            <a:r>
              <a:rPr lang="en-US" dirty="0" smtClean="0"/>
              <a:t>But in reality there is always a region with hyperbolic dispersion at large </a:t>
            </a:r>
            <a:r>
              <a:rPr lang="en-US" dirty="0" err="1" smtClean="0"/>
              <a:t>k</a:t>
            </a:r>
            <a:r>
              <a:rPr lang="en-US" baseline="-25000" dirty="0" err="1" smtClean="0"/>
              <a:t>x</a:t>
            </a:r>
            <a:r>
              <a:rPr lang="en-US" dirty="0" smtClean="0"/>
              <a:t> – coupled SPP’s?</a:t>
            </a:r>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9" name="Slide Number Placeholder 8"/>
          <p:cNvSpPr>
            <a:spLocks noGrp="1"/>
          </p:cNvSpPr>
          <p:nvPr>
            <p:ph type="sldNum" sz="quarter" idx="12"/>
          </p:nvPr>
        </p:nvSpPr>
        <p:spPr/>
        <p:txBody>
          <a:bodyPr/>
          <a:lstStyle/>
          <a:p>
            <a:fld id="{74A2A478-8B65-4D82-996A-EA40D10A6F38}" type="slidenum">
              <a:rPr lang="en-US" smtClean="0"/>
              <a:t>25</a:t>
            </a:fld>
            <a:endParaRPr lang="en-US"/>
          </a:p>
        </p:txBody>
      </p:sp>
      <p:grpSp>
        <p:nvGrpSpPr>
          <p:cNvPr id="18" name="Group 17"/>
          <p:cNvGrpSpPr/>
          <p:nvPr/>
        </p:nvGrpSpPr>
        <p:grpSpPr>
          <a:xfrm>
            <a:off x="4940065" y="2494524"/>
            <a:ext cx="2690608" cy="2743685"/>
            <a:chOff x="4940065" y="2494524"/>
            <a:chExt cx="2690608" cy="2743685"/>
          </a:xfrm>
        </p:grpSpPr>
        <p:sp>
          <p:nvSpPr>
            <p:cNvPr id="19" name="TextBox 18"/>
            <p:cNvSpPr txBox="1"/>
            <p:nvPr/>
          </p:nvSpPr>
          <p:spPr>
            <a:xfrm>
              <a:off x="4940065" y="4868877"/>
              <a:ext cx="2690608" cy="369332"/>
            </a:xfrm>
            <a:prstGeom prst="rect">
              <a:avLst/>
            </a:prstGeom>
            <a:noFill/>
          </p:spPr>
          <p:txBody>
            <a:bodyPr wrap="none" rtlCol="0">
              <a:spAutoFit/>
            </a:bodyPr>
            <a:lstStyle/>
            <a:p>
              <a:r>
                <a:rPr lang="en-US" b="1" dirty="0" smtClean="0">
                  <a:solidFill>
                    <a:srgbClr val="FF0000"/>
                  </a:solidFill>
                </a:rPr>
                <a:t>Effective </a:t>
              </a:r>
              <a:r>
                <a:rPr lang="en-US" b="1" dirty="0" smtClean="0">
                  <a:solidFill>
                    <a:srgbClr val="FF0000"/>
                  </a:solidFill>
                </a:rPr>
                <a:t>medium  </a:t>
              </a:r>
              <a:r>
                <a:rPr lang="en-US" b="1" dirty="0" smtClean="0">
                  <a:solidFill>
                    <a:srgbClr val="002060"/>
                  </a:solidFill>
                </a:rPr>
                <a:t>and K-P</a:t>
              </a:r>
              <a:endParaRPr lang="en-US" b="1" dirty="0">
                <a:solidFill>
                  <a:srgbClr val="002060"/>
                </a:solidFill>
              </a:endParaRPr>
            </a:p>
          </p:txBody>
        </p:sp>
        <p:sp>
          <p:nvSpPr>
            <p:cNvPr id="20" name="TextBox 19"/>
            <p:cNvSpPr txBox="1"/>
            <p:nvPr/>
          </p:nvSpPr>
          <p:spPr>
            <a:xfrm>
              <a:off x="6137452" y="2494524"/>
              <a:ext cx="505267" cy="369332"/>
            </a:xfrm>
            <a:prstGeom prst="rect">
              <a:avLst/>
            </a:prstGeom>
            <a:noFill/>
          </p:spPr>
          <p:txBody>
            <a:bodyPr wrap="none" rtlCol="0">
              <a:spAutoFit/>
            </a:bodyPr>
            <a:lstStyle/>
            <a:p>
              <a:r>
                <a:rPr lang="en-US" b="1" dirty="0" smtClean="0"/>
                <a:t>K-P</a:t>
              </a:r>
              <a:endParaRPr lang="en-US" b="1" dirty="0"/>
            </a:p>
          </p:txBody>
        </p:sp>
      </p:grpSp>
    </p:spTree>
    <p:extLst>
      <p:ext uri="{BB962C8B-B14F-4D97-AF65-F5344CB8AC3E}">
        <p14:creationId xmlns:p14="http://schemas.microsoft.com/office/powerpoint/2010/main" val="1368282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167722" cy="1325563"/>
          </a:xfrm>
        </p:spPr>
        <p:txBody>
          <a:bodyPr>
            <a:normAutofit fontScale="90000"/>
          </a:bodyPr>
          <a:lstStyle/>
          <a:p>
            <a:pPr algn="ctr"/>
            <a:r>
              <a:rPr lang="en-US" sz="3600" b="1" dirty="0" smtClean="0"/>
              <a:t>Effect of changing filling ratios </a:t>
            </a:r>
            <a:br>
              <a:rPr lang="en-US" sz="3600" b="1" dirty="0" smtClean="0"/>
            </a:br>
            <a:r>
              <a:rPr lang="en-US" sz="3600" b="1" dirty="0" smtClean="0"/>
              <a:t>form 10:1 to 1:1</a:t>
            </a:r>
            <a:endParaRPr lang="en-US" sz="3600" b="1" dirty="0"/>
          </a:p>
        </p:txBody>
      </p:sp>
      <p:sp>
        <p:nvSpPr>
          <p:cNvPr id="3" name="Rectangle 6"/>
          <p:cNvSpPr>
            <a:spLocks noChangeArrowheads="1"/>
          </p:cNvSpPr>
          <p:nvPr/>
        </p:nvSpPr>
        <p:spPr bwMode="auto">
          <a:xfrm>
            <a:off x="5180407" y="382450"/>
            <a:ext cx="3066396" cy="608012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ine 7"/>
          <p:cNvSpPr>
            <a:spLocks noChangeShapeType="1"/>
          </p:cNvSpPr>
          <p:nvPr/>
        </p:nvSpPr>
        <p:spPr bwMode="auto">
          <a:xfrm>
            <a:off x="5180407" y="382450"/>
            <a:ext cx="30663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8"/>
          <p:cNvSpPr>
            <a:spLocks noChangeShapeType="1"/>
          </p:cNvSpPr>
          <p:nvPr/>
        </p:nvSpPr>
        <p:spPr bwMode="auto">
          <a:xfrm>
            <a:off x="5180407" y="6462575"/>
            <a:ext cx="30663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9"/>
          <p:cNvSpPr>
            <a:spLocks noChangeShapeType="1"/>
          </p:cNvSpPr>
          <p:nvPr/>
        </p:nvSpPr>
        <p:spPr bwMode="auto">
          <a:xfrm flipV="1">
            <a:off x="8246803" y="382450"/>
            <a:ext cx="0" cy="6080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0"/>
          <p:cNvSpPr>
            <a:spLocks noChangeShapeType="1"/>
          </p:cNvSpPr>
          <p:nvPr/>
        </p:nvSpPr>
        <p:spPr bwMode="auto">
          <a:xfrm flipV="1">
            <a:off x="5180407" y="382450"/>
            <a:ext cx="0" cy="6080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1"/>
          <p:cNvSpPr>
            <a:spLocks noChangeShapeType="1"/>
          </p:cNvSpPr>
          <p:nvPr/>
        </p:nvSpPr>
        <p:spPr bwMode="auto">
          <a:xfrm>
            <a:off x="5180407" y="6462575"/>
            <a:ext cx="30663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2"/>
          <p:cNvSpPr>
            <a:spLocks noChangeShapeType="1"/>
          </p:cNvSpPr>
          <p:nvPr/>
        </p:nvSpPr>
        <p:spPr bwMode="auto">
          <a:xfrm flipV="1">
            <a:off x="5180407" y="382450"/>
            <a:ext cx="0" cy="6080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flipV="1">
            <a:off x="5180407" y="6370500"/>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4"/>
          <p:cNvSpPr>
            <a:spLocks noChangeShapeType="1"/>
          </p:cNvSpPr>
          <p:nvPr/>
        </p:nvSpPr>
        <p:spPr bwMode="auto">
          <a:xfrm>
            <a:off x="5180407" y="382450"/>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5"/>
          <p:cNvSpPr>
            <a:spLocks noChangeArrowheads="1"/>
          </p:cNvSpPr>
          <p:nvPr/>
        </p:nvSpPr>
        <p:spPr bwMode="auto">
          <a:xfrm>
            <a:off x="5152224" y="6514963"/>
            <a:ext cx="11217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Line 16"/>
          <p:cNvSpPr>
            <a:spLocks noChangeShapeType="1"/>
          </p:cNvSpPr>
          <p:nvPr/>
        </p:nvSpPr>
        <p:spPr bwMode="auto">
          <a:xfrm flipV="1">
            <a:off x="5735628" y="6370500"/>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7"/>
          <p:cNvSpPr>
            <a:spLocks noChangeShapeType="1"/>
          </p:cNvSpPr>
          <p:nvPr/>
        </p:nvSpPr>
        <p:spPr bwMode="auto">
          <a:xfrm>
            <a:off x="5735628" y="382450"/>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8"/>
          <p:cNvSpPr>
            <a:spLocks noChangeArrowheads="1"/>
          </p:cNvSpPr>
          <p:nvPr/>
        </p:nvSpPr>
        <p:spPr bwMode="auto">
          <a:xfrm>
            <a:off x="5675314" y="6514963"/>
            <a:ext cx="1724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Line 19"/>
          <p:cNvSpPr>
            <a:spLocks noChangeShapeType="1"/>
          </p:cNvSpPr>
          <p:nvPr/>
        </p:nvSpPr>
        <p:spPr bwMode="auto">
          <a:xfrm flipV="1">
            <a:off x="6291412" y="6370500"/>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0"/>
          <p:cNvSpPr>
            <a:spLocks noChangeShapeType="1"/>
          </p:cNvSpPr>
          <p:nvPr/>
        </p:nvSpPr>
        <p:spPr bwMode="auto">
          <a:xfrm>
            <a:off x="6291412" y="382450"/>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
          <p:cNvSpPr>
            <a:spLocks noChangeArrowheads="1"/>
          </p:cNvSpPr>
          <p:nvPr/>
        </p:nvSpPr>
        <p:spPr bwMode="auto">
          <a:xfrm>
            <a:off x="6230535" y="6514963"/>
            <a:ext cx="1724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40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Line 22"/>
          <p:cNvSpPr>
            <a:spLocks noChangeShapeType="1"/>
          </p:cNvSpPr>
          <p:nvPr/>
        </p:nvSpPr>
        <p:spPr bwMode="auto">
          <a:xfrm flipV="1">
            <a:off x="6851142" y="6370500"/>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3"/>
          <p:cNvSpPr>
            <a:spLocks noChangeShapeType="1"/>
          </p:cNvSpPr>
          <p:nvPr/>
        </p:nvSpPr>
        <p:spPr bwMode="auto">
          <a:xfrm>
            <a:off x="6851142" y="382450"/>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4"/>
          <p:cNvSpPr>
            <a:spLocks noChangeArrowheads="1"/>
          </p:cNvSpPr>
          <p:nvPr/>
        </p:nvSpPr>
        <p:spPr bwMode="auto">
          <a:xfrm>
            <a:off x="6790828" y="6514963"/>
            <a:ext cx="1724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5"/>
          <p:cNvSpPr>
            <a:spLocks noChangeShapeType="1"/>
          </p:cNvSpPr>
          <p:nvPr/>
        </p:nvSpPr>
        <p:spPr bwMode="auto">
          <a:xfrm flipV="1">
            <a:off x="7406926" y="6370500"/>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6"/>
          <p:cNvSpPr>
            <a:spLocks noChangeShapeType="1"/>
          </p:cNvSpPr>
          <p:nvPr/>
        </p:nvSpPr>
        <p:spPr bwMode="auto">
          <a:xfrm>
            <a:off x="7406926" y="382450"/>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7"/>
          <p:cNvSpPr>
            <a:spLocks noChangeArrowheads="1"/>
          </p:cNvSpPr>
          <p:nvPr/>
        </p:nvSpPr>
        <p:spPr bwMode="auto">
          <a:xfrm>
            <a:off x="7346049" y="6514963"/>
            <a:ext cx="1724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Line 28"/>
          <p:cNvSpPr>
            <a:spLocks noChangeShapeType="1"/>
          </p:cNvSpPr>
          <p:nvPr/>
        </p:nvSpPr>
        <p:spPr bwMode="auto">
          <a:xfrm flipV="1">
            <a:off x="7966656" y="6370500"/>
            <a:ext cx="0" cy="92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9"/>
          <p:cNvSpPr>
            <a:spLocks noChangeShapeType="1"/>
          </p:cNvSpPr>
          <p:nvPr/>
        </p:nvSpPr>
        <p:spPr bwMode="auto">
          <a:xfrm>
            <a:off x="7966656" y="382450"/>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30"/>
          <p:cNvSpPr>
            <a:spLocks noChangeArrowheads="1"/>
          </p:cNvSpPr>
          <p:nvPr/>
        </p:nvSpPr>
        <p:spPr bwMode="auto">
          <a:xfrm>
            <a:off x="7878159" y="6514963"/>
            <a:ext cx="22885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31"/>
          <p:cNvSpPr>
            <a:spLocks noChangeShapeType="1"/>
          </p:cNvSpPr>
          <p:nvPr/>
        </p:nvSpPr>
        <p:spPr bwMode="auto">
          <a:xfrm>
            <a:off x="5180407" y="6462575"/>
            <a:ext cx="281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2"/>
          <p:cNvSpPr>
            <a:spLocks noChangeShapeType="1"/>
          </p:cNvSpPr>
          <p:nvPr/>
        </p:nvSpPr>
        <p:spPr bwMode="auto">
          <a:xfrm flipH="1">
            <a:off x="8214109" y="6462575"/>
            <a:ext cx="326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33"/>
          <p:cNvSpPr>
            <a:spLocks noChangeArrowheads="1"/>
          </p:cNvSpPr>
          <p:nvPr/>
        </p:nvSpPr>
        <p:spPr bwMode="auto">
          <a:xfrm>
            <a:off x="4853407" y="6278425"/>
            <a:ext cx="11217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4"/>
          <p:cNvSpPr>
            <a:spLocks noChangeShapeType="1"/>
          </p:cNvSpPr>
          <p:nvPr/>
        </p:nvSpPr>
        <p:spPr bwMode="auto">
          <a:xfrm>
            <a:off x="5180407" y="5081450"/>
            <a:ext cx="281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5"/>
          <p:cNvSpPr>
            <a:spLocks noChangeShapeType="1"/>
          </p:cNvSpPr>
          <p:nvPr/>
        </p:nvSpPr>
        <p:spPr bwMode="auto">
          <a:xfrm flipH="1">
            <a:off x="8214109" y="5081450"/>
            <a:ext cx="326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6"/>
          <p:cNvSpPr>
            <a:spLocks noChangeArrowheads="1"/>
          </p:cNvSpPr>
          <p:nvPr/>
        </p:nvSpPr>
        <p:spPr bwMode="auto">
          <a:xfrm>
            <a:off x="4683830" y="4877456"/>
            <a:ext cx="172484"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Line 37"/>
          <p:cNvSpPr>
            <a:spLocks noChangeShapeType="1"/>
          </p:cNvSpPr>
          <p:nvPr/>
        </p:nvSpPr>
        <p:spPr bwMode="auto">
          <a:xfrm>
            <a:off x="5180407" y="3698738"/>
            <a:ext cx="281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8"/>
          <p:cNvSpPr>
            <a:spLocks noChangeShapeType="1"/>
          </p:cNvSpPr>
          <p:nvPr/>
        </p:nvSpPr>
        <p:spPr bwMode="auto">
          <a:xfrm flipH="1">
            <a:off x="8214109" y="3698738"/>
            <a:ext cx="326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9"/>
          <p:cNvSpPr>
            <a:spLocks noChangeArrowheads="1"/>
          </p:cNvSpPr>
          <p:nvPr/>
        </p:nvSpPr>
        <p:spPr bwMode="auto">
          <a:xfrm>
            <a:off x="4610746" y="3494744"/>
            <a:ext cx="22885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Helvetica" panose="020B060402020202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Line 40"/>
          <p:cNvSpPr>
            <a:spLocks noChangeShapeType="1"/>
          </p:cNvSpPr>
          <p:nvPr/>
        </p:nvSpPr>
        <p:spPr bwMode="auto">
          <a:xfrm>
            <a:off x="5180407" y="2317613"/>
            <a:ext cx="281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41"/>
          <p:cNvSpPr>
            <a:spLocks noChangeShapeType="1"/>
          </p:cNvSpPr>
          <p:nvPr/>
        </p:nvSpPr>
        <p:spPr bwMode="auto">
          <a:xfrm flipH="1">
            <a:off x="8214109" y="2317613"/>
            <a:ext cx="326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42"/>
          <p:cNvSpPr>
            <a:spLocks noChangeArrowheads="1"/>
          </p:cNvSpPr>
          <p:nvPr/>
        </p:nvSpPr>
        <p:spPr bwMode="auto">
          <a:xfrm>
            <a:off x="4580026" y="2139191"/>
            <a:ext cx="22885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Helvetica" panose="020B0604020202020204" pitchFamily="34" charset="0"/>
              </a:rPr>
              <a:t>150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Line 43"/>
          <p:cNvSpPr>
            <a:spLocks noChangeShapeType="1"/>
          </p:cNvSpPr>
          <p:nvPr/>
        </p:nvSpPr>
        <p:spPr bwMode="auto">
          <a:xfrm>
            <a:off x="5180407" y="934900"/>
            <a:ext cx="281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4"/>
          <p:cNvSpPr>
            <a:spLocks noChangeShapeType="1"/>
          </p:cNvSpPr>
          <p:nvPr/>
        </p:nvSpPr>
        <p:spPr bwMode="auto">
          <a:xfrm flipH="1">
            <a:off x="8214109" y="934900"/>
            <a:ext cx="3269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5"/>
          <p:cNvSpPr>
            <a:spLocks noChangeArrowheads="1"/>
          </p:cNvSpPr>
          <p:nvPr/>
        </p:nvSpPr>
        <p:spPr bwMode="auto">
          <a:xfrm>
            <a:off x="4566215" y="770594"/>
            <a:ext cx="22885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Helvetica" panose="020B0604020202020204" pitchFamily="34" charset="0"/>
              </a:rPr>
              <a:t>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43" name="Group 42"/>
          <p:cNvGrpSpPr/>
          <p:nvPr/>
        </p:nvGrpSpPr>
        <p:grpSpPr>
          <a:xfrm>
            <a:off x="5180407" y="382450"/>
            <a:ext cx="3066396" cy="6080125"/>
            <a:chOff x="1963738" y="254000"/>
            <a:chExt cx="8636000" cy="6080125"/>
          </a:xfrm>
        </p:grpSpPr>
        <p:sp>
          <p:nvSpPr>
            <p:cNvPr id="44" name="Line 46"/>
            <p:cNvSpPr>
              <a:spLocks noChangeShapeType="1"/>
            </p:cNvSpPr>
            <p:nvPr/>
          </p:nvSpPr>
          <p:spPr bwMode="auto">
            <a:xfrm>
              <a:off x="1963738" y="254000"/>
              <a:ext cx="86360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7"/>
            <p:cNvSpPr>
              <a:spLocks noChangeShapeType="1"/>
            </p:cNvSpPr>
            <p:nvPr/>
          </p:nvSpPr>
          <p:spPr bwMode="auto">
            <a:xfrm>
              <a:off x="1963738" y="6334125"/>
              <a:ext cx="863600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8"/>
            <p:cNvSpPr>
              <a:spLocks noChangeShapeType="1"/>
            </p:cNvSpPr>
            <p:nvPr/>
          </p:nvSpPr>
          <p:spPr bwMode="auto">
            <a:xfrm flipV="1">
              <a:off x="10599738" y="254000"/>
              <a:ext cx="0" cy="60801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9"/>
            <p:cNvSpPr>
              <a:spLocks noChangeShapeType="1"/>
            </p:cNvSpPr>
            <p:nvPr/>
          </p:nvSpPr>
          <p:spPr bwMode="auto">
            <a:xfrm flipV="1">
              <a:off x="1963738" y="254000"/>
              <a:ext cx="0" cy="60801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5194499" y="5529125"/>
            <a:ext cx="779563" cy="933450"/>
            <a:chOff x="5194499" y="5260767"/>
            <a:chExt cx="779563" cy="933450"/>
          </a:xfrm>
        </p:grpSpPr>
        <p:sp>
          <p:nvSpPr>
            <p:cNvPr id="49" name="Freeform 50"/>
            <p:cNvSpPr>
              <a:spLocks/>
            </p:cNvSpPr>
            <p:nvPr/>
          </p:nvSpPr>
          <p:spPr bwMode="auto">
            <a:xfrm>
              <a:off x="5329781" y="5273467"/>
              <a:ext cx="644281" cy="920750"/>
            </a:xfrm>
            <a:custGeom>
              <a:avLst/>
              <a:gdLst>
                <a:gd name="T0" fmla="*/ 1134 w 1143"/>
                <a:gd name="T1" fmla="*/ 514 h 580"/>
                <a:gd name="T2" fmla="*/ 1126 w 1143"/>
                <a:gd name="T3" fmla="*/ 472 h 580"/>
                <a:gd name="T4" fmla="*/ 1101 w 1143"/>
                <a:gd name="T5" fmla="*/ 431 h 580"/>
                <a:gd name="T6" fmla="*/ 1068 w 1143"/>
                <a:gd name="T7" fmla="*/ 389 h 580"/>
                <a:gd name="T8" fmla="*/ 1051 w 1143"/>
                <a:gd name="T9" fmla="*/ 365 h 580"/>
                <a:gd name="T10" fmla="*/ 1027 w 1143"/>
                <a:gd name="T11" fmla="*/ 340 h 580"/>
                <a:gd name="T12" fmla="*/ 1002 w 1143"/>
                <a:gd name="T13" fmla="*/ 315 h 580"/>
                <a:gd name="T14" fmla="*/ 977 w 1143"/>
                <a:gd name="T15" fmla="*/ 298 h 580"/>
                <a:gd name="T16" fmla="*/ 952 w 1143"/>
                <a:gd name="T17" fmla="*/ 282 h 580"/>
                <a:gd name="T18" fmla="*/ 927 w 1143"/>
                <a:gd name="T19" fmla="*/ 265 h 580"/>
                <a:gd name="T20" fmla="*/ 902 w 1143"/>
                <a:gd name="T21" fmla="*/ 249 h 580"/>
                <a:gd name="T22" fmla="*/ 878 w 1143"/>
                <a:gd name="T23" fmla="*/ 232 h 580"/>
                <a:gd name="T24" fmla="*/ 853 w 1143"/>
                <a:gd name="T25" fmla="*/ 215 h 580"/>
                <a:gd name="T26" fmla="*/ 828 w 1143"/>
                <a:gd name="T27" fmla="*/ 207 h 580"/>
                <a:gd name="T28" fmla="*/ 803 w 1143"/>
                <a:gd name="T29" fmla="*/ 199 h 580"/>
                <a:gd name="T30" fmla="*/ 778 w 1143"/>
                <a:gd name="T31" fmla="*/ 182 h 580"/>
                <a:gd name="T32" fmla="*/ 753 w 1143"/>
                <a:gd name="T33" fmla="*/ 174 h 580"/>
                <a:gd name="T34" fmla="*/ 729 w 1143"/>
                <a:gd name="T35" fmla="*/ 166 h 580"/>
                <a:gd name="T36" fmla="*/ 704 w 1143"/>
                <a:gd name="T37" fmla="*/ 149 h 580"/>
                <a:gd name="T38" fmla="*/ 679 w 1143"/>
                <a:gd name="T39" fmla="*/ 141 h 580"/>
                <a:gd name="T40" fmla="*/ 654 w 1143"/>
                <a:gd name="T41" fmla="*/ 132 h 580"/>
                <a:gd name="T42" fmla="*/ 629 w 1143"/>
                <a:gd name="T43" fmla="*/ 124 h 580"/>
                <a:gd name="T44" fmla="*/ 604 w 1143"/>
                <a:gd name="T45" fmla="*/ 116 h 580"/>
                <a:gd name="T46" fmla="*/ 579 w 1143"/>
                <a:gd name="T47" fmla="*/ 108 h 580"/>
                <a:gd name="T48" fmla="*/ 555 w 1143"/>
                <a:gd name="T49" fmla="*/ 99 h 580"/>
                <a:gd name="T50" fmla="*/ 530 w 1143"/>
                <a:gd name="T51" fmla="*/ 91 h 580"/>
                <a:gd name="T52" fmla="*/ 505 w 1143"/>
                <a:gd name="T53" fmla="*/ 91 h 580"/>
                <a:gd name="T54" fmla="*/ 480 w 1143"/>
                <a:gd name="T55" fmla="*/ 83 h 580"/>
                <a:gd name="T56" fmla="*/ 455 w 1143"/>
                <a:gd name="T57" fmla="*/ 74 h 580"/>
                <a:gd name="T58" fmla="*/ 430 w 1143"/>
                <a:gd name="T59" fmla="*/ 66 h 580"/>
                <a:gd name="T60" fmla="*/ 406 w 1143"/>
                <a:gd name="T61" fmla="*/ 66 h 580"/>
                <a:gd name="T62" fmla="*/ 381 w 1143"/>
                <a:gd name="T63" fmla="*/ 58 h 580"/>
                <a:gd name="T64" fmla="*/ 356 w 1143"/>
                <a:gd name="T65" fmla="*/ 50 h 580"/>
                <a:gd name="T66" fmla="*/ 331 w 1143"/>
                <a:gd name="T67" fmla="*/ 50 h 580"/>
                <a:gd name="T68" fmla="*/ 306 w 1143"/>
                <a:gd name="T69" fmla="*/ 41 h 580"/>
                <a:gd name="T70" fmla="*/ 273 w 1143"/>
                <a:gd name="T71" fmla="*/ 41 h 580"/>
                <a:gd name="T72" fmla="*/ 248 w 1143"/>
                <a:gd name="T73" fmla="*/ 33 h 580"/>
                <a:gd name="T74" fmla="*/ 207 w 1143"/>
                <a:gd name="T75" fmla="*/ 25 h 580"/>
                <a:gd name="T76" fmla="*/ 174 w 1143"/>
                <a:gd name="T77" fmla="*/ 25 h 580"/>
                <a:gd name="T78" fmla="*/ 132 w 1143"/>
                <a:gd name="T79" fmla="*/ 16 h 580"/>
                <a:gd name="T80" fmla="*/ 91 w 1143"/>
                <a:gd name="T81" fmla="*/ 8 h 580"/>
                <a:gd name="T82" fmla="*/ 41 w 1143"/>
                <a:gd name="T83" fmla="*/ 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580">
                  <a:moveTo>
                    <a:pt x="1143" y="580"/>
                  </a:moveTo>
                  <a:lnTo>
                    <a:pt x="1143" y="522"/>
                  </a:lnTo>
                  <a:lnTo>
                    <a:pt x="1134" y="514"/>
                  </a:lnTo>
                  <a:lnTo>
                    <a:pt x="1134" y="497"/>
                  </a:lnTo>
                  <a:lnTo>
                    <a:pt x="1126" y="489"/>
                  </a:lnTo>
                  <a:lnTo>
                    <a:pt x="1126" y="472"/>
                  </a:lnTo>
                  <a:lnTo>
                    <a:pt x="1109" y="456"/>
                  </a:lnTo>
                  <a:lnTo>
                    <a:pt x="1109" y="439"/>
                  </a:lnTo>
                  <a:lnTo>
                    <a:pt x="1101" y="431"/>
                  </a:lnTo>
                  <a:lnTo>
                    <a:pt x="1085" y="414"/>
                  </a:lnTo>
                  <a:lnTo>
                    <a:pt x="1085" y="406"/>
                  </a:lnTo>
                  <a:lnTo>
                    <a:pt x="1068" y="389"/>
                  </a:lnTo>
                  <a:lnTo>
                    <a:pt x="1068" y="381"/>
                  </a:lnTo>
                  <a:lnTo>
                    <a:pt x="1060" y="373"/>
                  </a:lnTo>
                  <a:lnTo>
                    <a:pt x="1051" y="365"/>
                  </a:lnTo>
                  <a:lnTo>
                    <a:pt x="1043" y="356"/>
                  </a:lnTo>
                  <a:lnTo>
                    <a:pt x="1035" y="348"/>
                  </a:lnTo>
                  <a:lnTo>
                    <a:pt x="1027" y="340"/>
                  </a:lnTo>
                  <a:lnTo>
                    <a:pt x="1018" y="331"/>
                  </a:lnTo>
                  <a:lnTo>
                    <a:pt x="1010" y="323"/>
                  </a:lnTo>
                  <a:lnTo>
                    <a:pt x="1002" y="315"/>
                  </a:lnTo>
                  <a:lnTo>
                    <a:pt x="994" y="315"/>
                  </a:lnTo>
                  <a:lnTo>
                    <a:pt x="985" y="307"/>
                  </a:lnTo>
                  <a:lnTo>
                    <a:pt x="977" y="298"/>
                  </a:lnTo>
                  <a:lnTo>
                    <a:pt x="969" y="290"/>
                  </a:lnTo>
                  <a:lnTo>
                    <a:pt x="960" y="290"/>
                  </a:lnTo>
                  <a:lnTo>
                    <a:pt x="952" y="282"/>
                  </a:lnTo>
                  <a:lnTo>
                    <a:pt x="944" y="273"/>
                  </a:lnTo>
                  <a:lnTo>
                    <a:pt x="936" y="273"/>
                  </a:lnTo>
                  <a:lnTo>
                    <a:pt x="927" y="265"/>
                  </a:lnTo>
                  <a:lnTo>
                    <a:pt x="919" y="257"/>
                  </a:lnTo>
                  <a:lnTo>
                    <a:pt x="911" y="257"/>
                  </a:lnTo>
                  <a:lnTo>
                    <a:pt x="902" y="249"/>
                  </a:lnTo>
                  <a:lnTo>
                    <a:pt x="894" y="240"/>
                  </a:lnTo>
                  <a:lnTo>
                    <a:pt x="886" y="240"/>
                  </a:lnTo>
                  <a:lnTo>
                    <a:pt x="878" y="232"/>
                  </a:lnTo>
                  <a:lnTo>
                    <a:pt x="869" y="232"/>
                  </a:lnTo>
                  <a:lnTo>
                    <a:pt x="861" y="224"/>
                  </a:lnTo>
                  <a:lnTo>
                    <a:pt x="853" y="215"/>
                  </a:lnTo>
                  <a:lnTo>
                    <a:pt x="844" y="215"/>
                  </a:lnTo>
                  <a:lnTo>
                    <a:pt x="836" y="207"/>
                  </a:lnTo>
                  <a:lnTo>
                    <a:pt x="828" y="207"/>
                  </a:lnTo>
                  <a:lnTo>
                    <a:pt x="820" y="207"/>
                  </a:lnTo>
                  <a:lnTo>
                    <a:pt x="811" y="199"/>
                  </a:lnTo>
                  <a:lnTo>
                    <a:pt x="803" y="199"/>
                  </a:lnTo>
                  <a:lnTo>
                    <a:pt x="795" y="191"/>
                  </a:lnTo>
                  <a:lnTo>
                    <a:pt x="787" y="182"/>
                  </a:lnTo>
                  <a:lnTo>
                    <a:pt x="778" y="182"/>
                  </a:lnTo>
                  <a:lnTo>
                    <a:pt x="770" y="182"/>
                  </a:lnTo>
                  <a:lnTo>
                    <a:pt x="762" y="174"/>
                  </a:lnTo>
                  <a:lnTo>
                    <a:pt x="753" y="174"/>
                  </a:lnTo>
                  <a:lnTo>
                    <a:pt x="745" y="166"/>
                  </a:lnTo>
                  <a:lnTo>
                    <a:pt x="737" y="166"/>
                  </a:lnTo>
                  <a:lnTo>
                    <a:pt x="729" y="166"/>
                  </a:lnTo>
                  <a:lnTo>
                    <a:pt x="720" y="157"/>
                  </a:lnTo>
                  <a:lnTo>
                    <a:pt x="712" y="157"/>
                  </a:lnTo>
                  <a:lnTo>
                    <a:pt x="704" y="149"/>
                  </a:lnTo>
                  <a:lnTo>
                    <a:pt x="695" y="149"/>
                  </a:lnTo>
                  <a:lnTo>
                    <a:pt x="687" y="149"/>
                  </a:lnTo>
                  <a:lnTo>
                    <a:pt x="679" y="141"/>
                  </a:lnTo>
                  <a:lnTo>
                    <a:pt x="671" y="141"/>
                  </a:lnTo>
                  <a:lnTo>
                    <a:pt x="662" y="132"/>
                  </a:lnTo>
                  <a:lnTo>
                    <a:pt x="654" y="132"/>
                  </a:lnTo>
                  <a:lnTo>
                    <a:pt x="646" y="132"/>
                  </a:lnTo>
                  <a:lnTo>
                    <a:pt x="637" y="124"/>
                  </a:lnTo>
                  <a:lnTo>
                    <a:pt x="629" y="124"/>
                  </a:lnTo>
                  <a:lnTo>
                    <a:pt x="621" y="124"/>
                  </a:lnTo>
                  <a:lnTo>
                    <a:pt x="613" y="116"/>
                  </a:lnTo>
                  <a:lnTo>
                    <a:pt x="604" y="116"/>
                  </a:lnTo>
                  <a:lnTo>
                    <a:pt x="596" y="116"/>
                  </a:lnTo>
                  <a:lnTo>
                    <a:pt x="588" y="116"/>
                  </a:lnTo>
                  <a:lnTo>
                    <a:pt x="579" y="108"/>
                  </a:lnTo>
                  <a:lnTo>
                    <a:pt x="571" y="108"/>
                  </a:lnTo>
                  <a:lnTo>
                    <a:pt x="563" y="99"/>
                  </a:lnTo>
                  <a:lnTo>
                    <a:pt x="555" y="99"/>
                  </a:lnTo>
                  <a:lnTo>
                    <a:pt x="546" y="99"/>
                  </a:lnTo>
                  <a:lnTo>
                    <a:pt x="538" y="99"/>
                  </a:lnTo>
                  <a:lnTo>
                    <a:pt x="530" y="91"/>
                  </a:lnTo>
                  <a:lnTo>
                    <a:pt x="522" y="91"/>
                  </a:lnTo>
                  <a:lnTo>
                    <a:pt x="513" y="91"/>
                  </a:lnTo>
                  <a:lnTo>
                    <a:pt x="505" y="91"/>
                  </a:lnTo>
                  <a:lnTo>
                    <a:pt x="497" y="83"/>
                  </a:lnTo>
                  <a:lnTo>
                    <a:pt x="488" y="83"/>
                  </a:lnTo>
                  <a:lnTo>
                    <a:pt x="480" y="83"/>
                  </a:lnTo>
                  <a:lnTo>
                    <a:pt x="472" y="83"/>
                  </a:lnTo>
                  <a:lnTo>
                    <a:pt x="464" y="74"/>
                  </a:lnTo>
                  <a:lnTo>
                    <a:pt x="455" y="74"/>
                  </a:lnTo>
                  <a:lnTo>
                    <a:pt x="447" y="74"/>
                  </a:lnTo>
                  <a:lnTo>
                    <a:pt x="439" y="66"/>
                  </a:lnTo>
                  <a:lnTo>
                    <a:pt x="430" y="66"/>
                  </a:lnTo>
                  <a:lnTo>
                    <a:pt x="422" y="66"/>
                  </a:lnTo>
                  <a:lnTo>
                    <a:pt x="414" y="66"/>
                  </a:lnTo>
                  <a:lnTo>
                    <a:pt x="406" y="66"/>
                  </a:lnTo>
                  <a:lnTo>
                    <a:pt x="397" y="58"/>
                  </a:lnTo>
                  <a:lnTo>
                    <a:pt x="389" y="58"/>
                  </a:lnTo>
                  <a:lnTo>
                    <a:pt x="381" y="58"/>
                  </a:lnTo>
                  <a:lnTo>
                    <a:pt x="372" y="58"/>
                  </a:lnTo>
                  <a:lnTo>
                    <a:pt x="364" y="58"/>
                  </a:lnTo>
                  <a:lnTo>
                    <a:pt x="356" y="50"/>
                  </a:lnTo>
                  <a:lnTo>
                    <a:pt x="348" y="50"/>
                  </a:lnTo>
                  <a:lnTo>
                    <a:pt x="339" y="50"/>
                  </a:lnTo>
                  <a:lnTo>
                    <a:pt x="331" y="50"/>
                  </a:lnTo>
                  <a:lnTo>
                    <a:pt x="323" y="50"/>
                  </a:lnTo>
                  <a:lnTo>
                    <a:pt x="315" y="41"/>
                  </a:lnTo>
                  <a:lnTo>
                    <a:pt x="306" y="41"/>
                  </a:lnTo>
                  <a:lnTo>
                    <a:pt x="298" y="41"/>
                  </a:lnTo>
                  <a:lnTo>
                    <a:pt x="281" y="41"/>
                  </a:lnTo>
                  <a:lnTo>
                    <a:pt x="273" y="41"/>
                  </a:lnTo>
                  <a:lnTo>
                    <a:pt x="265" y="33"/>
                  </a:lnTo>
                  <a:lnTo>
                    <a:pt x="257" y="33"/>
                  </a:lnTo>
                  <a:lnTo>
                    <a:pt x="248" y="33"/>
                  </a:lnTo>
                  <a:lnTo>
                    <a:pt x="232" y="33"/>
                  </a:lnTo>
                  <a:lnTo>
                    <a:pt x="223" y="25"/>
                  </a:lnTo>
                  <a:lnTo>
                    <a:pt x="207" y="25"/>
                  </a:lnTo>
                  <a:lnTo>
                    <a:pt x="199" y="25"/>
                  </a:lnTo>
                  <a:lnTo>
                    <a:pt x="190" y="25"/>
                  </a:lnTo>
                  <a:lnTo>
                    <a:pt x="174" y="25"/>
                  </a:lnTo>
                  <a:lnTo>
                    <a:pt x="165" y="16"/>
                  </a:lnTo>
                  <a:lnTo>
                    <a:pt x="149" y="16"/>
                  </a:lnTo>
                  <a:lnTo>
                    <a:pt x="132" y="16"/>
                  </a:lnTo>
                  <a:lnTo>
                    <a:pt x="124" y="16"/>
                  </a:lnTo>
                  <a:lnTo>
                    <a:pt x="108" y="16"/>
                  </a:lnTo>
                  <a:lnTo>
                    <a:pt x="91" y="8"/>
                  </a:lnTo>
                  <a:lnTo>
                    <a:pt x="74" y="8"/>
                  </a:lnTo>
                  <a:lnTo>
                    <a:pt x="58" y="8"/>
                  </a:lnTo>
                  <a:lnTo>
                    <a:pt x="41" y="8"/>
                  </a:lnTo>
                  <a:lnTo>
                    <a:pt x="16" y="8"/>
                  </a:lnTo>
                  <a:lnTo>
                    <a:pt x="0" y="0"/>
                  </a:lnTo>
                </a:path>
              </a:pathLst>
            </a:custGeom>
            <a:noFill/>
            <a:ln w="39688" cap="flat">
              <a:solidFill>
                <a:srgbClr val="00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51"/>
            <p:cNvSpPr>
              <a:spLocks/>
            </p:cNvSpPr>
            <p:nvPr/>
          </p:nvSpPr>
          <p:spPr bwMode="auto">
            <a:xfrm>
              <a:off x="5194499" y="5260767"/>
              <a:ext cx="135283" cy="12700"/>
            </a:xfrm>
            <a:custGeom>
              <a:avLst/>
              <a:gdLst>
                <a:gd name="T0" fmla="*/ 240 w 240"/>
                <a:gd name="T1" fmla="*/ 8 h 8"/>
                <a:gd name="T2" fmla="*/ 215 w 240"/>
                <a:gd name="T3" fmla="*/ 8 h 8"/>
                <a:gd name="T4" fmla="*/ 190 w 240"/>
                <a:gd name="T5" fmla="*/ 8 h 8"/>
                <a:gd name="T6" fmla="*/ 165 w 240"/>
                <a:gd name="T7" fmla="*/ 8 h 8"/>
                <a:gd name="T8" fmla="*/ 124 w 240"/>
                <a:gd name="T9" fmla="*/ 8 h 8"/>
                <a:gd name="T10" fmla="*/ 83 w 240"/>
                <a:gd name="T11" fmla="*/ 0 h 8"/>
                <a:gd name="T12" fmla="*/ 0 w 24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40" y="8"/>
                  </a:moveTo>
                  <a:lnTo>
                    <a:pt x="215" y="8"/>
                  </a:lnTo>
                  <a:lnTo>
                    <a:pt x="190" y="8"/>
                  </a:lnTo>
                  <a:lnTo>
                    <a:pt x="165" y="8"/>
                  </a:lnTo>
                  <a:lnTo>
                    <a:pt x="124" y="8"/>
                  </a:lnTo>
                  <a:lnTo>
                    <a:pt x="83" y="0"/>
                  </a:lnTo>
                  <a:lnTo>
                    <a:pt x="0" y="0"/>
                  </a:lnTo>
                </a:path>
              </a:pathLst>
            </a:custGeom>
            <a:noFill/>
            <a:ln w="39688" cap="flat">
              <a:solidFill>
                <a:srgbClr val="0000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1" name="Freeform 53"/>
          <p:cNvSpPr>
            <a:spLocks/>
          </p:cNvSpPr>
          <p:nvPr/>
        </p:nvSpPr>
        <p:spPr bwMode="auto">
          <a:xfrm>
            <a:off x="5180407" y="6291125"/>
            <a:ext cx="14092" cy="158750"/>
          </a:xfrm>
          <a:custGeom>
            <a:avLst/>
            <a:gdLst>
              <a:gd name="T0" fmla="*/ 25 w 25"/>
              <a:gd name="T1" fmla="*/ 100 h 100"/>
              <a:gd name="T2" fmla="*/ 25 w 25"/>
              <a:gd name="T3" fmla="*/ 92 h 100"/>
              <a:gd name="T4" fmla="*/ 16 w 25"/>
              <a:gd name="T5" fmla="*/ 83 h 100"/>
              <a:gd name="T6" fmla="*/ 8 w 25"/>
              <a:gd name="T7" fmla="*/ 83 h 100"/>
              <a:gd name="T8" fmla="*/ 0 w 25"/>
              <a:gd name="T9" fmla="*/ 75 h 100"/>
              <a:gd name="T10" fmla="*/ 0 w 25"/>
              <a:gd name="T11" fmla="*/ 0 h 100"/>
            </a:gdLst>
            <a:ahLst/>
            <a:cxnLst>
              <a:cxn ang="0">
                <a:pos x="T0" y="T1"/>
              </a:cxn>
              <a:cxn ang="0">
                <a:pos x="T2" y="T3"/>
              </a:cxn>
              <a:cxn ang="0">
                <a:pos x="T4" y="T5"/>
              </a:cxn>
              <a:cxn ang="0">
                <a:pos x="T6" y="T7"/>
              </a:cxn>
              <a:cxn ang="0">
                <a:pos x="T8" y="T9"/>
              </a:cxn>
              <a:cxn ang="0">
                <a:pos x="T10" y="T11"/>
              </a:cxn>
            </a:cxnLst>
            <a:rect l="0" t="0" r="r" b="b"/>
            <a:pathLst>
              <a:path w="25" h="100">
                <a:moveTo>
                  <a:pt x="25" y="100"/>
                </a:moveTo>
                <a:lnTo>
                  <a:pt x="25" y="92"/>
                </a:lnTo>
                <a:lnTo>
                  <a:pt x="16" y="83"/>
                </a:lnTo>
                <a:lnTo>
                  <a:pt x="8" y="83"/>
                </a:lnTo>
                <a:lnTo>
                  <a:pt x="0" y="75"/>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2" name="Group 51"/>
          <p:cNvGrpSpPr/>
          <p:nvPr/>
        </p:nvGrpSpPr>
        <p:grpSpPr>
          <a:xfrm>
            <a:off x="5180407" y="974588"/>
            <a:ext cx="2740028" cy="5487987"/>
            <a:chOff x="5180407" y="706230"/>
            <a:chExt cx="2740028" cy="5487987"/>
          </a:xfrm>
        </p:grpSpPr>
        <p:sp>
          <p:nvSpPr>
            <p:cNvPr id="53" name="Freeform 54"/>
            <p:cNvSpPr>
              <a:spLocks/>
            </p:cNvSpPr>
            <p:nvPr/>
          </p:nvSpPr>
          <p:spPr bwMode="auto">
            <a:xfrm>
              <a:off x="5180407" y="812592"/>
              <a:ext cx="671901" cy="5381625"/>
            </a:xfrm>
            <a:custGeom>
              <a:avLst/>
              <a:gdLst>
                <a:gd name="T0" fmla="*/ 1184 w 1192"/>
                <a:gd name="T1" fmla="*/ 3316 h 3390"/>
                <a:gd name="T2" fmla="*/ 1176 w 1192"/>
                <a:gd name="T3" fmla="*/ 3274 h 3390"/>
                <a:gd name="T4" fmla="*/ 1151 w 1192"/>
                <a:gd name="T5" fmla="*/ 3233 h 3390"/>
                <a:gd name="T6" fmla="*/ 1126 w 1192"/>
                <a:gd name="T7" fmla="*/ 3191 h 3390"/>
                <a:gd name="T8" fmla="*/ 1109 w 1192"/>
                <a:gd name="T9" fmla="*/ 3158 h 3390"/>
                <a:gd name="T10" fmla="*/ 1085 w 1192"/>
                <a:gd name="T11" fmla="*/ 3133 h 3390"/>
                <a:gd name="T12" fmla="*/ 1060 w 1192"/>
                <a:gd name="T13" fmla="*/ 3108 h 3390"/>
                <a:gd name="T14" fmla="*/ 1035 w 1192"/>
                <a:gd name="T15" fmla="*/ 3083 h 3390"/>
                <a:gd name="T16" fmla="*/ 1010 w 1192"/>
                <a:gd name="T17" fmla="*/ 3067 h 3390"/>
                <a:gd name="T18" fmla="*/ 985 w 1192"/>
                <a:gd name="T19" fmla="*/ 3042 h 3390"/>
                <a:gd name="T20" fmla="*/ 960 w 1192"/>
                <a:gd name="T21" fmla="*/ 3025 h 3390"/>
                <a:gd name="T22" fmla="*/ 936 w 1192"/>
                <a:gd name="T23" fmla="*/ 3009 h 3390"/>
                <a:gd name="T24" fmla="*/ 911 w 1192"/>
                <a:gd name="T25" fmla="*/ 2992 h 3390"/>
                <a:gd name="T26" fmla="*/ 886 w 1192"/>
                <a:gd name="T27" fmla="*/ 2984 h 3390"/>
                <a:gd name="T28" fmla="*/ 861 w 1192"/>
                <a:gd name="T29" fmla="*/ 2967 h 3390"/>
                <a:gd name="T30" fmla="*/ 836 w 1192"/>
                <a:gd name="T31" fmla="*/ 2951 h 3390"/>
                <a:gd name="T32" fmla="*/ 811 w 1192"/>
                <a:gd name="T33" fmla="*/ 2942 h 3390"/>
                <a:gd name="T34" fmla="*/ 787 w 1192"/>
                <a:gd name="T35" fmla="*/ 2934 h 3390"/>
                <a:gd name="T36" fmla="*/ 762 w 1192"/>
                <a:gd name="T37" fmla="*/ 2926 h 3390"/>
                <a:gd name="T38" fmla="*/ 737 w 1192"/>
                <a:gd name="T39" fmla="*/ 2909 h 3390"/>
                <a:gd name="T40" fmla="*/ 712 w 1192"/>
                <a:gd name="T41" fmla="*/ 2901 h 3390"/>
                <a:gd name="T42" fmla="*/ 687 w 1192"/>
                <a:gd name="T43" fmla="*/ 2893 h 3390"/>
                <a:gd name="T44" fmla="*/ 662 w 1192"/>
                <a:gd name="T45" fmla="*/ 2884 h 3390"/>
                <a:gd name="T46" fmla="*/ 637 w 1192"/>
                <a:gd name="T47" fmla="*/ 2876 h 3390"/>
                <a:gd name="T48" fmla="*/ 613 w 1192"/>
                <a:gd name="T49" fmla="*/ 2868 h 3390"/>
                <a:gd name="T50" fmla="*/ 588 w 1192"/>
                <a:gd name="T51" fmla="*/ 2860 h 3390"/>
                <a:gd name="T52" fmla="*/ 563 w 1192"/>
                <a:gd name="T53" fmla="*/ 2851 h 3390"/>
                <a:gd name="T54" fmla="*/ 538 w 1192"/>
                <a:gd name="T55" fmla="*/ 2851 h 3390"/>
                <a:gd name="T56" fmla="*/ 513 w 1192"/>
                <a:gd name="T57" fmla="*/ 2843 h 3390"/>
                <a:gd name="T58" fmla="*/ 488 w 1192"/>
                <a:gd name="T59" fmla="*/ 2835 h 3390"/>
                <a:gd name="T60" fmla="*/ 464 w 1192"/>
                <a:gd name="T61" fmla="*/ 2826 h 3390"/>
                <a:gd name="T62" fmla="*/ 439 w 1192"/>
                <a:gd name="T63" fmla="*/ 2826 h 3390"/>
                <a:gd name="T64" fmla="*/ 414 w 1192"/>
                <a:gd name="T65" fmla="*/ 2818 h 3390"/>
                <a:gd name="T66" fmla="*/ 389 w 1192"/>
                <a:gd name="T67" fmla="*/ 2818 h 3390"/>
                <a:gd name="T68" fmla="*/ 356 w 1192"/>
                <a:gd name="T69" fmla="*/ 2810 h 3390"/>
                <a:gd name="T70" fmla="*/ 323 w 1192"/>
                <a:gd name="T71" fmla="*/ 2802 h 3390"/>
                <a:gd name="T72" fmla="*/ 281 w 1192"/>
                <a:gd name="T73" fmla="*/ 2802 h 3390"/>
                <a:gd name="T74" fmla="*/ 240 w 1192"/>
                <a:gd name="T75" fmla="*/ 2793 h 3390"/>
                <a:gd name="T76" fmla="*/ 182 w 1192"/>
                <a:gd name="T77" fmla="*/ 2785 h 3390"/>
                <a:gd name="T78" fmla="*/ 99 w 1192"/>
                <a:gd name="T79" fmla="*/ 2785 h 3390"/>
                <a:gd name="T80" fmla="*/ 0 w 1192"/>
                <a:gd name="T81" fmla="*/ 8 h 3390"/>
                <a:gd name="T82" fmla="*/ 720 w 1192"/>
                <a:gd name="T83"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2" h="3390">
                  <a:moveTo>
                    <a:pt x="1192" y="3390"/>
                  </a:moveTo>
                  <a:lnTo>
                    <a:pt x="1192" y="3324"/>
                  </a:lnTo>
                  <a:lnTo>
                    <a:pt x="1184" y="3316"/>
                  </a:lnTo>
                  <a:lnTo>
                    <a:pt x="1184" y="3291"/>
                  </a:lnTo>
                  <a:lnTo>
                    <a:pt x="1176" y="3282"/>
                  </a:lnTo>
                  <a:lnTo>
                    <a:pt x="1176" y="3274"/>
                  </a:lnTo>
                  <a:lnTo>
                    <a:pt x="1167" y="3266"/>
                  </a:lnTo>
                  <a:lnTo>
                    <a:pt x="1167" y="3249"/>
                  </a:lnTo>
                  <a:lnTo>
                    <a:pt x="1151" y="3233"/>
                  </a:lnTo>
                  <a:lnTo>
                    <a:pt x="1151" y="3216"/>
                  </a:lnTo>
                  <a:lnTo>
                    <a:pt x="1143" y="3208"/>
                  </a:lnTo>
                  <a:lnTo>
                    <a:pt x="1126" y="3191"/>
                  </a:lnTo>
                  <a:lnTo>
                    <a:pt x="1126" y="3183"/>
                  </a:lnTo>
                  <a:lnTo>
                    <a:pt x="1109" y="3166"/>
                  </a:lnTo>
                  <a:lnTo>
                    <a:pt x="1109" y="3158"/>
                  </a:lnTo>
                  <a:lnTo>
                    <a:pt x="1101" y="3150"/>
                  </a:lnTo>
                  <a:lnTo>
                    <a:pt x="1093" y="3141"/>
                  </a:lnTo>
                  <a:lnTo>
                    <a:pt x="1085" y="3133"/>
                  </a:lnTo>
                  <a:lnTo>
                    <a:pt x="1076" y="3125"/>
                  </a:lnTo>
                  <a:lnTo>
                    <a:pt x="1068" y="3117"/>
                  </a:lnTo>
                  <a:lnTo>
                    <a:pt x="1060" y="3108"/>
                  </a:lnTo>
                  <a:lnTo>
                    <a:pt x="1052" y="3100"/>
                  </a:lnTo>
                  <a:lnTo>
                    <a:pt x="1043" y="3092"/>
                  </a:lnTo>
                  <a:lnTo>
                    <a:pt x="1035" y="3083"/>
                  </a:lnTo>
                  <a:lnTo>
                    <a:pt x="1027" y="3075"/>
                  </a:lnTo>
                  <a:lnTo>
                    <a:pt x="1018" y="3067"/>
                  </a:lnTo>
                  <a:lnTo>
                    <a:pt x="1010" y="3067"/>
                  </a:lnTo>
                  <a:lnTo>
                    <a:pt x="1002" y="3059"/>
                  </a:lnTo>
                  <a:lnTo>
                    <a:pt x="994" y="3050"/>
                  </a:lnTo>
                  <a:lnTo>
                    <a:pt x="985" y="3042"/>
                  </a:lnTo>
                  <a:lnTo>
                    <a:pt x="977" y="3042"/>
                  </a:lnTo>
                  <a:lnTo>
                    <a:pt x="969" y="3034"/>
                  </a:lnTo>
                  <a:lnTo>
                    <a:pt x="960" y="3025"/>
                  </a:lnTo>
                  <a:lnTo>
                    <a:pt x="952" y="3017"/>
                  </a:lnTo>
                  <a:lnTo>
                    <a:pt x="944" y="3017"/>
                  </a:lnTo>
                  <a:lnTo>
                    <a:pt x="936" y="3009"/>
                  </a:lnTo>
                  <a:lnTo>
                    <a:pt x="927" y="3009"/>
                  </a:lnTo>
                  <a:lnTo>
                    <a:pt x="919" y="3001"/>
                  </a:lnTo>
                  <a:lnTo>
                    <a:pt x="911" y="2992"/>
                  </a:lnTo>
                  <a:lnTo>
                    <a:pt x="902" y="2992"/>
                  </a:lnTo>
                  <a:lnTo>
                    <a:pt x="894" y="2984"/>
                  </a:lnTo>
                  <a:lnTo>
                    <a:pt x="886" y="2984"/>
                  </a:lnTo>
                  <a:lnTo>
                    <a:pt x="878" y="2976"/>
                  </a:lnTo>
                  <a:lnTo>
                    <a:pt x="869" y="2976"/>
                  </a:lnTo>
                  <a:lnTo>
                    <a:pt x="861" y="2967"/>
                  </a:lnTo>
                  <a:lnTo>
                    <a:pt x="853" y="2967"/>
                  </a:lnTo>
                  <a:lnTo>
                    <a:pt x="844" y="2959"/>
                  </a:lnTo>
                  <a:lnTo>
                    <a:pt x="836" y="2951"/>
                  </a:lnTo>
                  <a:lnTo>
                    <a:pt x="828" y="2951"/>
                  </a:lnTo>
                  <a:lnTo>
                    <a:pt x="820" y="2951"/>
                  </a:lnTo>
                  <a:lnTo>
                    <a:pt x="811" y="2942"/>
                  </a:lnTo>
                  <a:lnTo>
                    <a:pt x="803" y="2942"/>
                  </a:lnTo>
                  <a:lnTo>
                    <a:pt x="795" y="2934"/>
                  </a:lnTo>
                  <a:lnTo>
                    <a:pt x="787" y="2934"/>
                  </a:lnTo>
                  <a:lnTo>
                    <a:pt x="778" y="2926"/>
                  </a:lnTo>
                  <a:lnTo>
                    <a:pt x="770" y="2926"/>
                  </a:lnTo>
                  <a:lnTo>
                    <a:pt x="762" y="2926"/>
                  </a:lnTo>
                  <a:lnTo>
                    <a:pt x="753" y="2918"/>
                  </a:lnTo>
                  <a:lnTo>
                    <a:pt x="745" y="2918"/>
                  </a:lnTo>
                  <a:lnTo>
                    <a:pt x="737" y="2909"/>
                  </a:lnTo>
                  <a:lnTo>
                    <a:pt x="729" y="2909"/>
                  </a:lnTo>
                  <a:lnTo>
                    <a:pt x="720" y="2901"/>
                  </a:lnTo>
                  <a:lnTo>
                    <a:pt x="712" y="2901"/>
                  </a:lnTo>
                  <a:lnTo>
                    <a:pt x="704" y="2901"/>
                  </a:lnTo>
                  <a:lnTo>
                    <a:pt x="695" y="2893"/>
                  </a:lnTo>
                  <a:lnTo>
                    <a:pt x="687" y="2893"/>
                  </a:lnTo>
                  <a:lnTo>
                    <a:pt x="679" y="2893"/>
                  </a:lnTo>
                  <a:lnTo>
                    <a:pt x="671" y="2884"/>
                  </a:lnTo>
                  <a:lnTo>
                    <a:pt x="662" y="2884"/>
                  </a:lnTo>
                  <a:lnTo>
                    <a:pt x="654" y="2876"/>
                  </a:lnTo>
                  <a:lnTo>
                    <a:pt x="646" y="2876"/>
                  </a:lnTo>
                  <a:lnTo>
                    <a:pt x="637" y="2876"/>
                  </a:lnTo>
                  <a:lnTo>
                    <a:pt x="629" y="2876"/>
                  </a:lnTo>
                  <a:lnTo>
                    <a:pt x="621" y="2868"/>
                  </a:lnTo>
                  <a:lnTo>
                    <a:pt x="613" y="2868"/>
                  </a:lnTo>
                  <a:lnTo>
                    <a:pt x="604" y="2868"/>
                  </a:lnTo>
                  <a:lnTo>
                    <a:pt x="596" y="2860"/>
                  </a:lnTo>
                  <a:lnTo>
                    <a:pt x="588" y="2860"/>
                  </a:lnTo>
                  <a:lnTo>
                    <a:pt x="580" y="2860"/>
                  </a:lnTo>
                  <a:lnTo>
                    <a:pt x="571" y="2860"/>
                  </a:lnTo>
                  <a:lnTo>
                    <a:pt x="563" y="2851"/>
                  </a:lnTo>
                  <a:lnTo>
                    <a:pt x="555" y="2851"/>
                  </a:lnTo>
                  <a:lnTo>
                    <a:pt x="546" y="2851"/>
                  </a:lnTo>
                  <a:lnTo>
                    <a:pt x="538" y="2851"/>
                  </a:lnTo>
                  <a:lnTo>
                    <a:pt x="530" y="2843"/>
                  </a:lnTo>
                  <a:lnTo>
                    <a:pt x="522" y="2843"/>
                  </a:lnTo>
                  <a:lnTo>
                    <a:pt x="513" y="2843"/>
                  </a:lnTo>
                  <a:lnTo>
                    <a:pt x="505" y="2835"/>
                  </a:lnTo>
                  <a:lnTo>
                    <a:pt x="497" y="2835"/>
                  </a:lnTo>
                  <a:lnTo>
                    <a:pt x="488" y="2835"/>
                  </a:lnTo>
                  <a:lnTo>
                    <a:pt x="480" y="2835"/>
                  </a:lnTo>
                  <a:lnTo>
                    <a:pt x="472" y="2835"/>
                  </a:lnTo>
                  <a:lnTo>
                    <a:pt x="464" y="2826"/>
                  </a:lnTo>
                  <a:lnTo>
                    <a:pt x="455" y="2826"/>
                  </a:lnTo>
                  <a:lnTo>
                    <a:pt x="447" y="2826"/>
                  </a:lnTo>
                  <a:lnTo>
                    <a:pt x="439" y="2826"/>
                  </a:lnTo>
                  <a:lnTo>
                    <a:pt x="430" y="2826"/>
                  </a:lnTo>
                  <a:lnTo>
                    <a:pt x="422" y="2818"/>
                  </a:lnTo>
                  <a:lnTo>
                    <a:pt x="414" y="2818"/>
                  </a:lnTo>
                  <a:lnTo>
                    <a:pt x="406" y="2818"/>
                  </a:lnTo>
                  <a:lnTo>
                    <a:pt x="397" y="2818"/>
                  </a:lnTo>
                  <a:lnTo>
                    <a:pt x="389" y="2818"/>
                  </a:lnTo>
                  <a:lnTo>
                    <a:pt x="373" y="2810"/>
                  </a:lnTo>
                  <a:lnTo>
                    <a:pt x="364" y="2810"/>
                  </a:lnTo>
                  <a:lnTo>
                    <a:pt x="356" y="2810"/>
                  </a:lnTo>
                  <a:lnTo>
                    <a:pt x="348" y="2810"/>
                  </a:lnTo>
                  <a:lnTo>
                    <a:pt x="331" y="2810"/>
                  </a:lnTo>
                  <a:lnTo>
                    <a:pt x="323" y="2802"/>
                  </a:lnTo>
                  <a:lnTo>
                    <a:pt x="306" y="2802"/>
                  </a:lnTo>
                  <a:lnTo>
                    <a:pt x="298" y="2802"/>
                  </a:lnTo>
                  <a:lnTo>
                    <a:pt x="281" y="2802"/>
                  </a:lnTo>
                  <a:lnTo>
                    <a:pt x="265" y="2793"/>
                  </a:lnTo>
                  <a:lnTo>
                    <a:pt x="257" y="2793"/>
                  </a:lnTo>
                  <a:lnTo>
                    <a:pt x="240" y="2793"/>
                  </a:lnTo>
                  <a:lnTo>
                    <a:pt x="223" y="2793"/>
                  </a:lnTo>
                  <a:lnTo>
                    <a:pt x="207" y="2793"/>
                  </a:lnTo>
                  <a:lnTo>
                    <a:pt x="182" y="2785"/>
                  </a:lnTo>
                  <a:lnTo>
                    <a:pt x="157" y="2785"/>
                  </a:lnTo>
                  <a:lnTo>
                    <a:pt x="132" y="2785"/>
                  </a:lnTo>
                  <a:lnTo>
                    <a:pt x="99" y="2785"/>
                  </a:lnTo>
                  <a:lnTo>
                    <a:pt x="50" y="2785"/>
                  </a:lnTo>
                  <a:lnTo>
                    <a:pt x="0" y="2785"/>
                  </a:lnTo>
                  <a:lnTo>
                    <a:pt x="0" y="8"/>
                  </a:lnTo>
                  <a:lnTo>
                    <a:pt x="265" y="8"/>
                  </a:lnTo>
                  <a:lnTo>
                    <a:pt x="538" y="8"/>
                  </a:lnTo>
                  <a:lnTo>
                    <a:pt x="720" y="0"/>
                  </a:lnTo>
                  <a:lnTo>
                    <a:pt x="869" y="0"/>
                  </a:lnTo>
                  <a:lnTo>
                    <a:pt x="994" y="0"/>
                  </a:lnTo>
                </a:path>
              </a:pathLst>
            </a:custGeom>
            <a:noFill/>
            <a:ln w="39688" cap="flat">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5"/>
            <p:cNvSpPr>
              <a:spLocks/>
            </p:cNvSpPr>
            <p:nvPr/>
          </p:nvSpPr>
          <p:spPr bwMode="auto">
            <a:xfrm>
              <a:off x="5740701" y="706230"/>
              <a:ext cx="2179734" cy="106363"/>
            </a:xfrm>
            <a:custGeom>
              <a:avLst/>
              <a:gdLst>
                <a:gd name="T0" fmla="*/ 0 w 3867"/>
                <a:gd name="T1" fmla="*/ 67 h 67"/>
                <a:gd name="T2" fmla="*/ 115 w 3867"/>
                <a:gd name="T3" fmla="*/ 67 h 67"/>
                <a:gd name="T4" fmla="*/ 223 w 3867"/>
                <a:gd name="T5" fmla="*/ 67 h 67"/>
                <a:gd name="T6" fmla="*/ 322 w 3867"/>
                <a:gd name="T7" fmla="*/ 58 h 67"/>
                <a:gd name="T8" fmla="*/ 414 w 3867"/>
                <a:gd name="T9" fmla="*/ 58 h 67"/>
                <a:gd name="T10" fmla="*/ 505 w 3867"/>
                <a:gd name="T11" fmla="*/ 58 h 67"/>
                <a:gd name="T12" fmla="*/ 596 w 3867"/>
                <a:gd name="T13" fmla="*/ 58 h 67"/>
                <a:gd name="T14" fmla="*/ 679 w 3867"/>
                <a:gd name="T15" fmla="*/ 58 h 67"/>
                <a:gd name="T16" fmla="*/ 761 w 3867"/>
                <a:gd name="T17" fmla="*/ 50 h 67"/>
                <a:gd name="T18" fmla="*/ 844 w 3867"/>
                <a:gd name="T19" fmla="*/ 50 h 67"/>
                <a:gd name="T20" fmla="*/ 919 w 3867"/>
                <a:gd name="T21" fmla="*/ 50 h 67"/>
                <a:gd name="T22" fmla="*/ 1001 w 3867"/>
                <a:gd name="T23" fmla="*/ 50 h 67"/>
                <a:gd name="T24" fmla="*/ 1076 w 3867"/>
                <a:gd name="T25" fmla="*/ 50 h 67"/>
                <a:gd name="T26" fmla="*/ 1151 w 3867"/>
                <a:gd name="T27" fmla="*/ 42 h 67"/>
                <a:gd name="T28" fmla="*/ 1225 w 3867"/>
                <a:gd name="T29" fmla="*/ 42 h 67"/>
                <a:gd name="T30" fmla="*/ 1308 w 3867"/>
                <a:gd name="T31" fmla="*/ 42 h 67"/>
                <a:gd name="T32" fmla="*/ 1382 w 3867"/>
                <a:gd name="T33" fmla="*/ 42 h 67"/>
                <a:gd name="T34" fmla="*/ 1457 w 3867"/>
                <a:gd name="T35" fmla="*/ 42 h 67"/>
                <a:gd name="T36" fmla="*/ 1531 w 3867"/>
                <a:gd name="T37" fmla="*/ 33 h 67"/>
                <a:gd name="T38" fmla="*/ 1606 w 3867"/>
                <a:gd name="T39" fmla="*/ 33 h 67"/>
                <a:gd name="T40" fmla="*/ 1680 w 3867"/>
                <a:gd name="T41" fmla="*/ 33 h 67"/>
                <a:gd name="T42" fmla="*/ 1755 w 3867"/>
                <a:gd name="T43" fmla="*/ 33 h 67"/>
                <a:gd name="T44" fmla="*/ 1838 w 3867"/>
                <a:gd name="T45" fmla="*/ 25 h 67"/>
                <a:gd name="T46" fmla="*/ 1912 w 3867"/>
                <a:gd name="T47" fmla="*/ 25 h 67"/>
                <a:gd name="T48" fmla="*/ 1995 w 3867"/>
                <a:gd name="T49" fmla="*/ 25 h 67"/>
                <a:gd name="T50" fmla="*/ 2078 w 3867"/>
                <a:gd name="T51" fmla="*/ 25 h 67"/>
                <a:gd name="T52" fmla="*/ 2161 w 3867"/>
                <a:gd name="T53" fmla="*/ 25 h 67"/>
                <a:gd name="T54" fmla="*/ 2244 w 3867"/>
                <a:gd name="T55" fmla="*/ 17 h 67"/>
                <a:gd name="T56" fmla="*/ 2335 w 3867"/>
                <a:gd name="T57" fmla="*/ 17 h 67"/>
                <a:gd name="T58" fmla="*/ 2417 w 3867"/>
                <a:gd name="T59" fmla="*/ 17 h 67"/>
                <a:gd name="T60" fmla="*/ 2517 w 3867"/>
                <a:gd name="T61" fmla="*/ 17 h 67"/>
                <a:gd name="T62" fmla="*/ 2608 w 3867"/>
                <a:gd name="T63" fmla="*/ 17 h 67"/>
                <a:gd name="T64" fmla="*/ 2716 w 3867"/>
                <a:gd name="T65" fmla="*/ 9 h 67"/>
                <a:gd name="T66" fmla="*/ 2823 w 3867"/>
                <a:gd name="T67" fmla="*/ 9 h 67"/>
                <a:gd name="T68" fmla="*/ 2939 w 3867"/>
                <a:gd name="T69" fmla="*/ 9 h 67"/>
                <a:gd name="T70" fmla="*/ 3063 w 3867"/>
                <a:gd name="T71" fmla="*/ 9 h 67"/>
                <a:gd name="T72" fmla="*/ 3204 w 3867"/>
                <a:gd name="T73" fmla="*/ 9 h 67"/>
                <a:gd name="T74" fmla="*/ 3867 w 3867"/>
                <a:gd name="T75" fmla="*/ 0 h 67"/>
                <a:gd name="T76" fmla="*/ 3560 w 3867"/>
                <a:gd name="T7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67" h="67">
                  <a:moveTo>
                    <a:pt x="0" y="67"/>
                  </a:moveTo>
                  <a:lnTo>
                    <a:pt x="115" y="67"/>
                  </a:lnTo>
                  <a:lnTo>
                    <a:pt x="223" y="67"/>
                  </a:lnTo>
                  <a:lnTo>
                    <a:pt x="322" y="58"/>
                  </a:lnTo>
                  <a:lnTo>
                    <a:pt x="414" y="58"/>
                  </a:lnTo>
                  <a:lnTo>
                    <a:pt x="505" y="58"/>
                  </a:lnTo>
                  <a:lnTo>
                    <a:pt x="596" y="58"/>
                  </a:lnTo>
                  <a:lnTo>
                    <a:pt x="679" y="58"/>
                  </a:lnTo>
                  <a:lnTo>
                    <a:pt x="761" y="50"/>
                  </a:lnTo>
                  <a:lnTo>
                    <a:pt x="844" y="50"/>
                  </a:lnTo>
                  <a:lnTo>
                    <a:pt x="919" y="50"/>
                  </a:lnTo>
                  <a:lnTo>
                    <a:pt x="1001" y="50"/>
                  </a:lnTo>
                  <a:lnTo>
                    <a:pt x="1076" y="50"/>
                  </a:lnTo>
                  <a:lnTo>
                    <a:pt x="1151" y="42"/>
                  </a:lnTo>
                  <a:lnTo>
                    <a:pt x="1225" y="42"/>
                  </a:lnTo>
                  <a:lnTo>
                    <a:pt x="1308" y="42"/>
                  </a:lnTo>
                  <a:lnTo>
                    <a:pt x="1382" y="42"/>
                  </a:lnTo>
                  <a:lnTo>
                    <a:pt x="1457" y="42"/>
                  </a:lnTo>
                  <a:lnTo>
                    <a:pt x="1531" y="33"/>
                  </a:lnTo>
                  <a:lnTo>
                    <a:pt x="1606" y="33"/>
                  </a:lnTo>
                  <a:lnTo>
                    <a:pt x="1680" y="33"/>
                  </a:lnTo>
                  <a:lnTo>
                    <a:pt x="1755" y="33"/>
                  </a:lnTo>
                  <a:lnTo>
                    <a:pt x="1838" y="25"/>
                  </a:lnTo>
                  <a:lnTo>
                    <a:pt x="1912" y="25"/>
                  </a:lnTo>
                  <a:lnTo>
                    <a:pt x="1995" y="25"/>
                  </a:lnTo>
                  <a:lnTo>
                    <a:pt x="2078" y="25"/>
                  </a:lnTo>
                  <a:lnTo>
                    <a:pt x="2161" y="25"/>
                  </a:lnTo>
                  <a:lnTo>
                    <a:pt x="2244" y="17"/>
                  </a:lnTo>
                  <a:lnTo>
                    <a:pt x="2335" y="17"/>
                  </a:lnTo>
                  <a:lnTo>
                    <a:pt x="2417" y="17"/>
                  </a:lnTo>
                  <a:lnTo>
                    <a:pt x="2517" y="17"/>
                  </a:lnTo>
                  <a:lnTo>
                    <a:pt x="2608" y="17"/>
                  </a:lnTo>
                  <a:lnTo>
                    <a:pt x="2716" y="9"/>
                  </a:lnTo>
                  <a:lnTo>
                    <a:pt x="2823" y="9"/>
                  </a:lnTo>
                  <a:lnTo>
                    <a:pt x="2939" y="9"/>
                  </a:lnTo>
                  <a:lnTo>
                    <a:pt x="3063" y="9"/>
                  </a:lnTo>
                  <a:lnTo>
                    <a:pt x="3204" y="9"/>
                  </a:lnTo>
                  <a:lnTo>
                    <a:pt x="3867" y="0"/>
                  </a:lnTo>
                  <a:lnTo>
                    <a:pt x="3560" y="0"/>
                  </a:lnTo>
                </a:path>
              </a:pathLst>
            </a:custGeom>
            <a:noFill/>
            <a:ln w="39688" cap="flat">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5" name="Freeform 57"/>
          <p:cNvSpPr>
            <a:spLocks/>
          </p:cNvSpPr>
          <p:nvPr/>
        </p:nvSpPr>
        <p:spPr bwMode="auto">
          <a:xfrm>
            <a:off x="5180407" y="6291125"/>
            <a:ext cx="14092" cy="171450"/>
          </a:xfrm>
          <a:custGeom>
            <a:avLst/>
            <a:gdLst>
              <a:gd name="T0" fmla="*/ 25 w 25"/>
              <a:gd name="T1" fmla="*/ 108 h 108"/>
              <a:gd name="T2" fmla="*/ 25 w 25"/>
              <a:gd name="T3" fmla="*/ 92 h 108"/>
              <a:gd name="T4" fmla="*/ 16 w 25"/>
              <a:gd name="T5" fmla="*/ 92 h 108"/>
              <a:gd name="T6" fmla="*/ 8 w 25"/>
              <a:gd name="T7" fmla="*/ 83 h 108"/>
              <a:gd name="T8" fmla="*/ 0 w 25"/>
              <a:gd name="T9" fmla="*/ 75 h 108"/>
              <a:gd name="T10" fmla="*/ 0 w 25"/>
              <a:gd name="T11" fmla="*/ 0 h 108"/>
            </a:gdLst>
            <a:ahLst/>
            <a:cxnLst>
              <a:cxn ang="0">
                <a:pos x="T0" y="T1"/>
              </a:cxn>
              <a:cxn ang="0">
                <a:pos x="T2" y="T3"/>
              </a:cxn>
              <a:cxn ang="0">
                <a:pos x="T4" y="T5"/>
              </a:cxn>
              <a:cxn ang="0">
                <a:pos x="T6" y="T7"/>
              </a:cxn>
              <a:cxn ang="0">
                <a:pos x="T8" y="T9"/>
              </a:cxn>
              <a:cxn ang="0">
                <a:pos x="T10" y="T11"/>
              </a:cxn>
            </a:cxnLst>
            <a:rect l="0" t="0" r="r" b="b"/>
            <a:pathLst>
              <a:path w="25" h="108">
                <a:moveTo>
                  <a:pt x="25" y="108"/>
                </a:moveTo>
                <a:lnTo>
                  <a:pt x="25" y="92"/>
                </a:lnTo>
                <a:lnTo>
                  <a:pt x="16" y="92"/>
                </a:lnTo>
                <a:lnTo>
                  <a:pt x="8" y="83"/>
                </a:lnTo>
                <a:lnTo>
                  <a:pt x="0" y="75"/>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a:xfrm>
            <a:off x="5180407" y="2541450"/>
            <a:ext cx="2772157" cy="3921126"/>
            <a:chOff x="5180407" y="2273092"/>
            <a:chExt cx="2772157" cy="3921126"/>
          </a:xfrm>
        </p:grpSpPr>
        <p:sp>
          <p:nvSpPr>
            <p:cNvPr id="57" name="Freeform 58"/>
            <p:cNvSpPr>
              <a:spLocks/>
            </p:cNvSpPr>
            <p:nvPr/>
          </p:nvSpPr>
          <p:spPr bwMode="auto">
            <a:xfrm>
              <a:off x="5180407" y="2785855"/>
              <a:ext cx="527600" cy="3408363"/>
            </a:xfrm>
            <a:custGeom>
              <a:avLst/>
              <a:gdLst>
                <a:gd name="T0" fmla="*/ 927 w 936"/>
                <a:gd name="T1" fmla="*/ 2073 h 2147"/>
                <a:gd name="T2" fmla="*/ 919 w 936"/>
                <a:gd name="T3" fmla="*/ 2015 h 2147"/>
                <a:gd name="T4" fmla="*/ 894 w 936"/>
                <a:gd name="T5" fmla="*/ 1973 h 2147"/>
                <a:gd name="T6" fmla="*/ 878 w 936"/>
                <a:gd name="T7" fmla="*/ 1923 h 2147"/>
                <a:gd name="T8" fmla="*/ 844 w 936"/>
                <a:gd name="T9" fmla="*/ 1882 h 2147"/>
                <a:gd name="T10" fmla="*/ 820 w 936"/>
                <a:gd name="T11" fmla="*/ 1849 h 2147"/>
                <a:gd name="T12" fmla="*/ 803 w 936"/>
                <a:gd name="T13" fmla="*/ 1824 h 2147"/>
                <a:gd name="T14" fmla="*/ 778 w 936"/>
                <a:gd name="T15" fmla="*/ 1799 h 2147"/>
                <a:gd name="T16" fmla="*/ 753 w 936"/>
                <a:gd name="T17" fmla="*/ 1774 h 2147"/>
                <a:gd name="T18" fmla="*/ 729 w 936"/>
                <a:gd name="T19" fmla="*/ 1749 h 2147"/>
                <a:gd name="T20" fmla="*/ 704 w 936"/>
                <a:gd name="T21" fmla="*/ 1733 h 2147"/>
                <a:gd name="T22" fmla="*/ 679 w 936"/>
                <a:gd name="T23" fmla="*/ 1716 h 2147"/>
                <a:gd name="T24" fmla="*/ 654 w 936"/>
                <a:gd name="T25" fmla="*/ 1699 h 2147"/>
                <a:gd name="T26" fmla="*/ 629 w 936"/>
                <a:gd name="T27" fmla="*/ 1683 h 2147"/>
                <a:gd name="T28" fmla="*/ 604 w 936"/>
                <a:gd name="T29" fmla="*/ 1666 h 2147"/>
                <a:gd name="T30" fmla="*/ 580 w 936"/>
                <a:gd name="T31" fmla="*/ 1658 h 2147"/>
                <a:gd name="T32" fmla="*/ 555 w 936"/>
                <a:gd name="T33" fmla="*/ 1641 h 2147"/>
                <a:gd name="T34" fmla="*/ 530 w 936"/>
                <a:gd name="T35" fmla="*/ 1633 h 2147"/>
                <a:gd name="T36" fmla="*/ 505 w 936"/>
                <a:gd name="T37" fmla="*/ 1617 h 2147"/>
                <a:gd name="T38" fmla="*/ 480 w 936"/>
                <a:gd name="T39" fmla="*/ 1608 h 2147"/>
                <a:gd name="T40" fmla="*/ 455 w 936"/>
                <a:gd name="T41" fmla="*/ 1600 h 2147"/>
                <a:gd name="T42" fmla="*/ 430 w 936"/>
                <a:gd name="T43" fmla="*/ 1592 h 2147"/>
                <a:gd name="T44" fmla="*/ 406 w 936"/>
                <a:gd name="T45" fmla="*/ 1583 h 2147"/>
                <a:gd name="T46" fmla="*/ 381 w 936"/>
                <a:gd name="T47" fmla="*/ 1575 h 2147"/>
                <a:gd name="T48" fmla="*/ 356 w 936"/>
                <a:gd name="T49" fmla="*/ 1567 h 2147"/>
                <a:gd name="T50" fmla="*/ 331 w 936"/>
                <a:gd name="T51" fmla="*/ 1559 h 2147"/>
                <a:gd name="T52" fmla="*/ 306 w 936"/>
                <a:gd name="T53" fmla="*/ 1550 h 2147"/>
                <a:gd name="T54" fmla="*/ 281 w 936"/>
                <a:gd name="T55" fmla="*/ 1542 h 2147"/>
                <a:gd name="T56" fmla="*/ 257 w 936"/>
                <a:gd name="T57" fmla="*/ 1542 h 2147"/>
                <a:gd name="T58" fmla="*/ 232 w 936"/>
                <a:gd name="T59" fmla="*/ 1534 h 2147"/>
                <a:gd name="T60" fmla="*/ 199 w 936"/>
                <a:gd name="T61" fmla="*/ 1534 h 2147"/>
                <a:gd name="T62" fmla="*/ 157 w 936"/>
                <a:gd name="T63" fmla="*/ 1525 h 2147"/>
                <a:gd name="T64" fmla="*/ 116 w 936"/>
                <a:gd name="T65" fmla="*/ 1517 h 2147"/>
                <a:gd name="T66" fmla="*/ 0 w 936"/>
                <a:gd name="T67" fmla="*/ 1517 h 2147"/>
                <a:gd name="T68" fmla="*/ 199 w 936"/>
                <a:gd name="T69" fmla="*/ 33 h 2147"/>
                <a:gd name="T70" fmla="*/ 348 w 936"/>
                <a:gd name="T71" fmla="*/ 33 h 2147"/>
                <a:gd name="T72" fmla="*/ 447 w 936"/>
                <a:gd name="T73" fmla="*/ 25 h 2147"/>
                <a:gd name="T74" fmla="*/ 538 w 936"/>
                <a:gd name="T75" fmla="*/ 25 h 2147"/>
                <a:gd name="T76" fmla="*/ 613 w 936"/>
                <a:gd name="T77" fmla="*/ 17 h 2147"/>
                <a:gd name="T78" fmla="*/ 687 w 936"/>
                <a:gd name="T79" fmla="*/ 8 h 2147"/>
                <a:gd name="T80" fmla="*/ 745 w 936"/>
                <a:gd name="T81" fmla="*/ 8 h 2147"/>
                <a:gd name="T82" fmla="*/ 811 w 936"/>
                <a:gd name="T83" fmla="*/ 0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6" h="2147">
                  <a:moveTo>
                    <a:pt x="936" y="2147"/>
                  </a:moveTo>
                  <a:lnTo>
                    <a:pt x="936" y="2081"/>
                  </a:lnTo>
                  <a:lnTo>
                    <a:pt x="927" y="2073"/>
                  </a:lnTo>
                  <a:lnTo>
                    <a:pt x="927" y="2039"/>
                  </a:lnTo>
                  <a:lnTo>
                    <a:pt x="919" y="2031"/>
                  </a:lnTo>
                  <a:lnTo>
                    <a:pt x="919" y="2015"/>
                  </a:lnTo>
                  <a:lnTo>
                    <a:pt x="911" y="2006"/>
                  </a:lnTo>
                  <a:lnTo>
                    <a:pt x="911" y="1990"/>
                  </a:lnTo>
                  <a:lnTo>
                    <a:pt x="894" y="1973"/>
                  </a:lnTo>
                  <a:lnTo>
                    <a:pt x="894" y="1956"/>
                  </a:lnTo>
                  <a:lnTo>
                    <a:pt x="878" y="1940"/>
                  </a:lnTo>
                  <a:lnTo>
                    <a:pt x="878" y="1923"/>
                  </a:lnTo>
                  <a:lnTo>
                    <a:pt x="861" y="1907"/>
                  </a:lnTo>
                  <a:lnTo>
                    <a:pt x="861" y="1898"/>
                  </a:lnTo>
                  <a:lnTo>
                    <a:pt x="844" y="1882"/>
                  </a:lnTo>
                  <a:lnTo>
                    <a:pt x="844" y="1874"/>
                  </a:lnTo>
                  <a:lnTo>
                    <a:pt x="836" y="1865"/>
                  </a:lnTo>
                  <a:lnTo>
                    <a:pt x="820" y="1849"/>
                  </a:lnTo>
                  <a:lnTo>
                    <a:pt x="820" y="1840"/>
                  </a:lnTo>
                  <a:lnTo>
                    <a:pt x="811" y="1832"/>
                  </a:lnTo>
                  <a:lnTo>
                    <a:pt x="803" y="1824"/>
                  </a:lnTo>
                  <a:lnTo>
                    <a:pt x="795" y="1816"/>
                  </a:lnTo>
                  <a:lnTo>
                    <a:pt x="787" y="1807"/>
                  </a:lnTo>
                  <a:lnTo>
                    <a:pt x="778" y="1799"/>
                  </a:lnTo>
                  <a:lnTo>
                    <a:pt x="770" y="1791"/>
                  </a:lnTo>
                  <a:lnTo>
                    <a:pt x="762" y="1782"/>
                  </a:lnTo>
                  <a:lnTo>
                    <a:pt x="753" y="1774"/>
                  </a:lnTo>
                  <a:lnTo>
                    <a:pt x="745" y="1766"/>
                  </a:lnTo>
                  <a:lnTo>
                    <a:pt x="737" y="1758"/>
                  </a:lnTo>
                  <a:lnTo>
                    <a:pt x="729" y="1749"/>
                  </a:lnTo>
                  <a:lnTo>
                    <a:pt x="720" y="1749"/>
                  </a:lnTo>
                  <a:lnTo>
                    <a:pt x="712" y="1741"/>
                  </a:lnTo>
                  <a:lnTo>
                    <a:pt x="704" y="1733"/>
                  </a:lnTo>
                  <a:lnTo>
                    <a:pt x="695" y="1724"/>
                  </a:lnTo>
                  <a:lnTo>
                    <a:pt x="687" y="1724"/>
                  </a:lnTo>
                  <a:lnTo>
                    <a:pt x="679" y="1716"/>
                  </a:lnTo>
                  <a:lnTo>
                    <a:pt x="671" y="1708"/>
                  </a:lnTo>
                  <a:lnTo>
                    <a:pt x="662" y="1708"/>
                  </a:lnTo>
                  <a:lnTo>
                    <a:pt x="654" y="1699"/>
                  </a:lnTo>
                  <a:lnTo>
                    <a:pt x="646" y="1691"/>
                  </a:lnTo>
                  <a:lnTo>
                    <a:pt x="637" y="1691"/>
                  </a:lnTo>
                  <a:lnTo>
                    <a:pt x="629" y="1683"/>
                  </a:lnTo>
                  <a:lnTo>
                    <a:pt x="621" y="1675"/>
                  </a:lnTo>
                  <a:lnTo>
                    <a:pt x="613" y="1675"/>
                  </a:lnTo>
                  <a:lnTo>
                    <a:pt x="604" y="1666"/>
                  </a:lnTo>
                  <a:lnTo>
                    <a:pt x="596" y="1666"/>
                  </a:lnTo>
                  <a:lnTo>
                    <a:pt x="588" y="1658"/>
                  </a:lnTo>
                  <a:lnTo>
                    <a:pt x="580" y="1658"/>
                  </a:lnTo>
                  <a:lnTo>
                    <a:pt x="571" y="1650"/>
                  </a:lnTo>
                  <a:lnTo>
                    <a:pt x="563" y="1650"/>
                  </a:lnTo>
                  <a:lnTo>
                    <a:pt x="555" y="1641"/>
                  </a:lnTo>
                  <a:lnTo>
                    <a:pt x="546" y="1633"/>
                  </a:lnTo>
                  <a:lnTo>
                    <a:pt x="538" y="1633"/>
                  </a:lnTo>
                  <a:lnTo>
                    <a:pt x="530" y="1633"/>
                  </a:lnTo>
                  <a:lnTo>
                    <a:pt x="522" y="1625"/>
                  </a:lnTo>
                  <a:lnTo>
                    <a:pt x="513" y="1625"/>
                  </a:lnTo>
                  <a:lnTo>
                    <a:pt x="505" y="1617"/>
                  </a:lnTo>
                  <a:lnTo>
                    <a:pt x="497" y="1617"/>
                  </a:lnTo>
                  <a:lnTo>
                    <a:pt x="488" y="1608"/>
                  </a:lnTo>
                  <a:lnTo>
                    <a:pt x="480" y="1608"/>
                  </a:lnTo>
                  <a:lnTo>
                    <a:pt x="472" y="1608"/>
                  </a:lnTo>
                  <a:lnTo>
                    <a:pt x="464" y="1600"/>
                  </a:lnTo>
                  <a:lnTo>
                    <a:pt x="455" y="1600"/>
                  </a:lnTo>
                  <a:lnTo>
                    <a:pt x="447" y="1592"/>
                  </a:lnTo>
                  <a:lnTo>
                    <a:pt x="439" y="1592"/>
                  </a:lnTo>
                  <a:lnTo>
                    <a:pt x="430" y="1592"/>
                  </a:lnTo>
                  <a:lnTo>
                    <a:pt x="422" y="1583"/>
                  </a:lnTo>
                  <a:lnTo>
                    <a:pt x="414" y="1583"/>
                  </a:lnTo>
                  <a:lnTo>
                    <a:pt x="406" y="1583"/>
                  </a:lnTo>
                  <a:lnTo>
                    <a:pt x="397" y="1575"/>
                  </a:lnTo>
                  <a:lnTo>
                    <a:pt x="389" y="1575"/>
                  </a:lnTo>
                  <a:lnTo>
                    <a:pt x="381" y="1575"/>
                  </a:lnTo>
                  <a:lnTo>
                    <a:pt x="373" y="1567"/>
                  </a:lnTo>
                  <a:lnTo>
                    <a:pt x="364" y="1567"/>
                  </a:lnTo>
                  <a:lnTo>
                    <a:pt x="356" y="1567"/>
                  </a:lnTo>
                  <a:lnTo>
                    <a:pt x="348" y="1567"/>
                  </a:lnTo>
                  <a:lnTo>
                    <a:pt x="339" y="1559"/>
                  </a:lnTo>
                  <a:lnTo>
                    <a:pt x="331" y="1559"/>
                  </a:lnTo>
                  <a:lnTo>
                    <a:pt x="323" y="1559"/>
                  </a:lnTo>
                  <a:lnTo>
                    <a:pt x="315" y="1550"/>
                  </a:lnTo>
                  <a:lnTo>
                    <a:pt x="306" y="1550"/>
                  </a:lnTo>
                  <a:lnTo>
                    <a:pt x="298" y="1550"/>
                  </a:lnTo>
                  <a:lnTo>
                    <a:pt x="290" y="1550"/>
                  </a:lnTo>
                  <a:lnTo>
                    <a:pt x="281" y="1542"/>
                  </a:lnTo>
                  <a:lnTo>
                    <a:pt x="273" y="1542"/>
                  </a:lnTo>
                  <a:lnTo>
                    <a:pt x="265" y="1542"/>
                  </a:lnTo>
                  <a:lnTo>
                    <a:pt x="257" y="1542"/>
                  </a:lnTo>
                  <a:lnTo>
                    <a:pt x="248" y="1542"/>
                  </a:lnTo>
                  <a:lnTo>
                    <a:pt x="240" y="1534"/>
                  </a:lnTo>
                  <a:lnTo>
                    <a:pt x="232" y="1534"/>
                  </a:lnTo>
                  <a:lnTo>
                    <a:pt x="215" y="1534"/>
                  </a:lnTo>
                  <a:lnTo>
                    <a:pt x="207" y="1534"/>
                  </a:lnTo>
                  <a:lnTo>
                    <a:pt x="199" y="1534"/>
                  </a:lnTo>
                  <a:lnTo>
                    <a:pt x="182" y="1525"/>
                  </a:lnTo>
                  <a:lnTo>
                    <a:pt x="174" y="1525"/>
                  </a:lnTo>
                  <a:lnTo>
                    <a:pt x="157" y="1525"/>
                  </a:lnTo>
                  <a:lnTo>
                    <a:pt x="149" y="1525"/>
                  </a:lnTo>
                  <a:lnTo>
                    <a:pt x="132" y="1517"/>
                  </a:lnTo>
                  <a:lnTo>
                    <a:pt x="116" y="1517"/>
                  </a:lnTo>
                  <a:lnTo>
                    <a:pt x="91" y="1517"/>
                  </a:lnTo>
                  <a:lnTo>
                    <a:pt x="66" y="1517"/>
                  </a:lnTo>
                  <a:lnTo>
                    <a:pt x="0" y="1517"/>
                  </a:lnTo>
                  <a:lnTo>
                    <a:pt x="0" y="42"/>
                  </a:lnTo>
                  <a:lnTo>
                    <a:pt x="108" y="42"/>
                  </a:lnTo>
                  <a:lnTo>
                    <a:pt x="199" y="33"/>
                  </a:lnTo>
                  <a:lnTo>
                    <a:pt x="257" y="33"/>
                  </a:lnTo>
                  <a:lnTo>
                    <a:pt x="306" y="33"/>
                  </a:lnTo>
                  <a:lnTo>
                    <a:pt x="348" y="33"/>
                  </a:lnTo>
                  <a:lnTo>
                    <a:pt x="381" y="33"/>
                  </a:lnTo>
                  <a:lnTo>
                    <a:pt x="422" y="25"/>
                  </a:lnTo>
                  <a:lnTo>
                    <a:pt x="447" y="25"/>
                  </a:lnTo>
                  <a:lnTo>
                    <a:pt x="480" y="25"/>
                  </a:lnTo>
                  <a:lnTo>
                    <a:pt x="513" y="25"/>
                  </a:lnTo>
                  <a:lnTo>
                    <a:pt x="538" y="25"/>
                  </a:lnTo>
                  <a:lnTo>
                    <a:pt x="563" y="17"/>
                  </a:lnTo>
                  <a:lnTo>
                    <a:pt x="588" y="17"/>
                  </a:lnTo>
                  <a:lnTo>
                    <a:pt x="613" y="17"/>
                  </a:lnTo>
                  <a:lnTo>
                    <a:pt x="637" y="17"/>
                  </a:lnTo>
                  <a:lnTo>
                    <a:pt x="662" y="17"/>
                  </a:lnTo>
                  <a:lnTo>
                    <a:pt x="687" y="8"/>
                  </a:lnTo>
                  <a:lnTo>
                    <a:pt x="704" y="8"/>
                  </a:lnTo>
                  <a:lnTo>
                    <a:pt x="729" y="8"/>
                  </a:lnTo>
                  <a:lnTo>
                    <a:pt x="745" y="8"/>
                  </a:lnTo>
                  <a:lnTo>
                    <a:pt x="770" y="0"/>
                  </a:lnTo>
                  <a:lnTo>
                    <a:pt x="787" y="0"/>
                  </a:lnTo>
                  <a:lnTo>
                    <a:pt x="811" y="0"/>
                  </a:lnTo>
                  <a:lnTo>
                    <a:pt x="828" y="0"/>
                  </a:lnTo>
                  <a:lnTo>
                    <a:pt x="844" y="0"/>
                  </a:lnTo>
                </a:path>
              </a:pathLst>
            </a:custGeom>
            <a:noFill/>
            <a:ln w="39688" cap="flat">
              <a:solidFill>
                <a:srgbClr val="33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9"/>
            <p:cNvSpPr>
              <a:spLocks/>
            </p:cNvSpPr>
            <p:nvPr/>
          </p:nvSpPr>
          <p:spPr bwMode="auto">
            <a:xfrm>
              <a:off x="5656150" y="2430255"/>
              <a:ext cx="1167372" cy="355600"/>
            </a:xfrm>
            <a:custGeom>
              <a:avLst/>
              <a:gdLst>
                <a:gd name="T0" fmla="*/ 42 w 2071"/>
                <a:gd name="T1" fmla="*/ 216 h 224"/>
                <a:gd name="T2" fmla="*/ 100 w 2071"/>
                <a:gd name="T3" fmla="*/ 216 h 224"/>
                <a:gd name="T4" fmla="*/ 150 w 2071"/>
                <a:gd name="T5" fmla="*/ 207 h 224"/>
                <a:gd name="T6" fmla="*/ 199 w 2071"/>
                <a:gd name="T7" fmla="*/ 199 h 224"/>
                <a:gd name="T8" fmla="*/ 249 w 2071"/>
                <a:gd name="T9" fmla="*/ 199 h 224"/>
                <a:gd name="T10" fmla="*/ 299 w 2071"/>
                <a:gd name="T11" fmla="*/ 191 h 224"/>
                <a:gd name="T12" fmla="*/ 348 w 2071"/>
                <a:gd name="T13" fmla="*/ 183 h 224"/>
                <a:gd name="T14" fmla="*/ 398 w 2071"/>
                <a:gd name="T15" fmla="*/ 183 h 224"/>
                <a:gd name="T16" fmla="*/ 448 w 2071"/>
                <a:gd name="T17" fmla="*/ 174 h 224"/>
                <a:gd name="T18" fmla="*/ 489 w 2071"/>
                <a:gd name="T19" fmla="*/ 174 h 224"/>
                <a:gd name="T20" fmla="*/ 539 w 2071"/>
                <a:gd name="T21" fmla="*/ 166 h 224"/>
                <a:gd name="T22" fmla="*/ 588 w 2071"/>
                <a:gd name="T23" fmla="*/ 158 h 224"/>
                <a:gd name="T24" fmla="*/ 630 w 2071"/>
                <a:gd name="T25" fmla="*/ 158 h 224"/>
                <a:gd name="T26" fmla="*/ 679 w 2071"/>
                <a:gd name="T27" fmla="*/ 149 h 224"/>
                <a:gd name="T28" fmla="*/ 721 w 2071"/>
                <a:gd name="T29" fmla="*/ 141 h 224"/>
                <a:gd name="T30" fmla="*/ 762 w 2071"/>
                <a:gd name="T31" fmla="*/ 141 h 224"/>
                <a:gd name="T32" fmla="*/ 812 w 2071"/>
                <a:gd name="T33" fmla="*/ 133 h 224"/>
                <a:gd name="T34" fmla="*/ 853 w 2071"/>
                <a:gd name="T35" fmla="*/ 133 h 224"/>
                <a:gd name="T36" fmla="*/ 903 w 2071"/>
                <a:gd name="T37" fmla="*/ 125 h 224"/>
                <a:gd name="T38" fmla="*/ 944 w 2071"/>
                <a:gd name="T39" fmla="*/ 116 h 224"/>
                <a:gd name="T40" fmla="*/ 994 w 2071"/>
                <a:gd name="T41" fmla="*/ 116 h 224"/>
                <a:gd name="T42" fmla="*/ 1036 w 2071"/>
                <a:gd name="T43" fmla="*/ 108 h 224"/>
                <a:gd name="T44" fmla="*/ 1085 w 2071"/>
                <a:gd name="T45" fmla="*/ 100 h 224"/>
                <a:gd name="T46" fmla="*/ 1127 w 2071"/>
                <a:gd name="T47" fmla="*/ 100 h 224"/>
                <a:gd name="T48" fmla="*/ 1176 w 2071"/>
                <a:gd name="T49" fmla="*/ 91 h 224"/>
                <a:gd name="T50" fmla="*/ 1218 w 2071"/>
                <a:gd name="T51" fmla="*/ 91 h 224"/>
                <a:gd name="T52" fmla="*/ 1267 w 2071"/>
                <a:gd name="T53" fmla="*/ 83 h 224"/>
                <a:gd name="T54" fmla="*/ 1317 w 2071"/>
                <a:gd name="T55" fmla="*/ 75 h 224"/>
                <a:gd name="T56" fmla="*/ 1358 w 2071"/>
                <a:gd name="T57" fmla="*/ 75 h 224"/>
                <a:gd name="T58" fmla="*/ 1408 w 2071"/>
                <a:gd name="T59" fmla="*/ 67 h 224"/>
                <a:gd name="T60" fmla="*/ 1458 w 2071"/>
                <a:gd name="T61" fmla="*/ 58 h 224"/>
                <a:gd name="T62" fmla="*/ 1508 w 2071"/>
                <a:gd name="T63" fmla="*/ 58 h 224"/>
                <a:gd name="T64" fmla="*/ 1557 w 2071"/>
                <a:gd name="T65" fmla="*/ 50 h 224"/>
                <a:gd name="T66" fmla="*/ 1607 w 2071"/>
                <a:gd name="T67" fmla="*/ 50 h 224"/>
                <a:gd name="T68" fmla="*/ 1657 w 2071"/>
                <a:gd name="T69" fmla="*/ 42 h 224"/>
                <a:gd name="T70" fmla="*/ 1706 w 2071"/>
                <a:gd name="T71" fmla="*/ 33 h 224"/>
                <a:gd name="T72" fmla="*/ 1756 w 2071"/>
                <a:gd name="T73" fmla="*/ 33 h 224"/>
                <a:gd name="T74" fmla="*/ 1814 w 2071"/>
                <a:gd name="T75" fmla="*/ 25 h 224"/>
                <a:gd name="T76" fmla="*/ 1864 w 2071"/>
                <a:gd name="T77" fmla="*/ 17 h 224"/>
                <a:gd name="T78" fmla="*/ 1922 w 2071"/>
                <a:gd name="T79" fmla="*/ 17 h 224"/>
                <a:gd name="T80" fmla="*/ 1971 w 2071"/>
                <a:gd name="T81" fmla="*/ 9 h 224"/>
                <a:gd name="T82" fmla="*/ 2029 w 2071"/>
                <a:gd name="T83" fmla="*/ 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1" h="224">
                  <a:moveTo>
                    <a:pt x="0" y="224"/>
                  </a:moveTo>
                  <a:lnTo>
                    <a:pt x="25" y="216"/>
                  </a:lnTo>
                  <a:lnTo>
                    <a:pt x="42" y="216"/>
                  </a:lnTo>
                  <a:lnTo>
                    <a:pt x="58" y="216"/>
                  </a:lnTo>
                  <a:lnTo>
                    <a:pt x="75" y="216"/>
                  </a:lnTo>
                  <a:lnTo>
                    <a:pt x="100" y="216"/>
                  </a:lnTo>
                  <a:lnTo>
                    <a:pt x="116" y="207"/>
                  </a:lnTo>
                  <a:lnTo>
                    <a:pt x="133" y="207"/>
                  </a:lnTo>
                  <a:lnTo>
                    <a:pt x="150" y="207"/>
                  </a:lnTo>
                  <a:lnTo>
                    <a:pt x="166" y="207"/>
                  </a:lnTo>
                  <a:lnTo>
                    <a:pt x="183" y="207"/>
                  </a:lnTo>
                  <a:lnTo>
                    <a:pt x="199" y="199"/>
                  </a:lnTo>
                  <a:lnTo>
                    <a:pt x="216" y="199"/>
                  </a:lnTo>
                  <a:lnTo>
                    <a:pt x="232" y="199"/>
                  </a:lnTo>
                  <a:lnTo>
                    <a:pt x="249" y="199"/>
                  </a:lnTo>
                  <a:lnTo>
                    <a:pt x="265" y="199"/>
                  </a:lnTo>
                  <a:lnTo>
                    <a:pt x="282" y="191"/>
                  </a:lnTo>
                  <a:lnTo>
                    <a:pt x="299" y="191"/>
                  </a:lnTo>
                  <a:lnTo>
                    <a:pt x="315" y="191"/>
                  </a:lnTo>
                  <a:lnTo>
                    <a:pt x="332" y="191"/>
                  </a:lnTo>
                  <a:lnTo>
                    <a:pt x="348" y="183"/>
                  </a:lnTo>
                  <a:lnTo>
                    <a:pt x="365" y="183"/>
                  </a:lnTo>
                  <a:lnTo>
                    <a:pt x="381" y="183"/>
                  </a:lnTo>
                  <a:lnTo>
                    <a:pt x="398" y="183"/>
                  </a:lnTo>
                  <a:lnTo>
                    <a:pt x="415" y="183"/>
                  </a:lnTo>
                  <a:lnTo>
                    <a:pt x="431" y="174"/>
                  </a:lnTo>
                  <a:lnTo>
                    <a:pt x="448" y="174"/>
                  </a:lnTo>
                  <a:lnTo>
                    <a:pt x="464" y="174"/>
                  </a:lnTo>
                  <a:lnTo>
                    <a:pt x="481" y="174"/>
                  </a:lnTo>
                  <a:lnTo>
                    <a:pt x="489" y="174"/>
                  </a:lnTo>
                  <a:lnTo>
                    <a:pt x="506" y="166"/>
                  </a:lnTo>
                  <a:lnTo>
                    <a:pt x="522" y="166"/>
                  </a:lnTo>
                  <a:lnTo>
                    <a:pt x="539" y="166"/>
                  </a:lnTo>
                  <a:lnTo>
                    <a:pt x="555" y="166"/>
                  </a:lnTo>
                  <a:lnTo>
                    <a:pt x="572" y="166"/>
                  </a:lnTo>
                  <a:lnTo>
                    <a:pt x="588" y="158"/>
                  </a:lnTo>
                  <a:lnTo>
                    <a:pt x="597" y="158"/>
                  </a:lnTo>
                  <a:lnTo>
                    <a:pt x="613" y="158"/>
                  </a:lnTo>
                  <a:lnTo>
                    <a:pt x="630" y="158"/>
                  </a:lnTo>
                  <a:lnTo>
                    <a:pt x="646" y="158"/>
                  </a:lnTo>
                  <a:lnTo>
                    <a:pt x="663" y="149"/>
                  </a:lnTo>
                  <a:lnTo>
                    <a:pt x="679" y="149"/>
                  </a:lnTo>
                  <a:lnTo>
                    <a:pt x="688" y="149"/>
                  </a:lnTo>
                  <a:lnTo>
                    <a:pt x="704" y="149"/>
                  </a:lnTo>
                  <a:lnTo>
                    <a:pt x="721" y="141"/>
                  </a:lnTo>
                  <a:lnTo>
                    <a:pt x="737" y="141"/>
                  </a:lnTo>
                  <a:lnTo>
                    <a:pt x="754" y="141"/>
                  </a:lnTo>
                  <a:lnTo>
                    <a:pt x="762" y="141"/>
                  </a:lnTo>
                  <a:lnTo>
                    <a:pt x="779" y="141"/>
                  </a:lnTo>
                  <a:lnTo>
                    <a:pt x="795" y="133"/>
                  </a:lnTo>
                  <a:lnTo>
                    <a:pt x="812" y="133"/>
                  </a:lnTo>
                  <a:lnTo>
                    <a:pt x="829" y="133"/>
                  </a:lnTo>
                  <a:lnTo>
                    <a:pt x="837" y="133"/>
                  </a:lnTo>
                  <a:lnTo>
                    <a:pt x="853" y="133"/>
                  </a:lnTo>
                  <a:lnTo>
                    <a:pt x="870" y="125"/>
                  </a:lnTo>
                  <a:lnTo>
                    <a:pt x="887" y="125"/>
                  </a:lnTo>
                  <a:lnTo>
                    <a:pt x="903" y="125"/>
                  </a:lnTo>
                  <a:lnTo>
                    <a:pt x="920" y="125"/>
                  </a:lnTo>
                  <a:lnTo>
                    <a:pt x="928" y="125"/>
                  </a:lnTo>
                  <a:lnTo>
                    <a:pt x="944" y="116"/>
                  </a:lnTo>
                  <a:lnTo>
                    <a:pt x="961" y="116"/>
                  </a:lnTo>
                  <a:lnTo>
                    <a:pt x="978" y="116"/>
                  </a:lnTo>
                  <a:lnTo>
                    <a:pt x="994" y="116"/>
                  </a:lnTo>
                  <a:lnTo>
                    <a:pt x="1002" y="108"/>
                  </a:lnTo>
                  <a:lnTo>
                    <a:pt x="1019" y="108"/>
                  </a:lnTo>
                  <a:lnTo>
                    <a:pt x="1036" y="108"/>
                  </a:lnTo>
                  <a:lnTo>
                    <a:pt x="1052" y="108"/>
                  </a:lnTo>
                  <a:lnTo>
                    <a:pt x="1069" y="108"/>
                  </a:lnTo>
                  <a:lnTo>
                    <a:pt x="1085" y="100"/>
                  </a:lnTo>
                  <a:lnTo>
                    <a:pt x="1094" y="100"/>
                  </a:lnTo>
                  <a:lnTo>
                    <a:pt x="1110" y="100"/>
                  </a:lnTo>
                  <a:lnTo>
                    <a:pt x="1127" y="100"/>
                  </a:lnTo>
                  <a:lnTo>
                    <a:pt x="1143" y="100"/>
                  </a:lnTo>
                  <a:lnTo>
                    <a:pt x="1160" y="91"/>
                  </a:lnTo>
                  <a:lnTo>
                    <a:pt x="1176" y="91"/>
                  </a:lnTo>
                  <a:lnTo>
                    <a:pt x="1193" y="91"/>
                  </a:lnTo>
                  <a:lnTo>
                    <a:pt x="1201" y="91"/>
                  </a:lnTo>
                  <a:lnTo>
                    <a:pt x="1218" y="91"/>
                  </a:lnTo>
                  <a:lnTo>
                    <a:pt x="1234" y="83"/>
                  </a:lnTo>
                  <a:lnTo>
                    <a:pt x="1251" y="83"/>
                  </a:lnTo>
                  <a:lnTo>
                    <a:pt x="1267" y="83"/>
                  </a:lnTo>
                  <a:lnTo>
                    <a:pt x="1284" y="83"/>
                  </a:lnTo>
                  <a:lnTo>
                    <a:pt x="1301" y="83"/>
                  </a:lnTo>
                  <a:lnTo>
                    <a:pt x="1317" y="75"/>
                  </a:lnTo>
                  <a:lnTo>
                    <a:pt x="1325" y="75"/>
                  </a:lnTo>
                  <a:lnTo>
                    <a:pt x="1342" y="75"/>
                  </a:lnTo>
                  <a:lnTo>
                    <a:pt x="1358" y="75"/>
                  </a:lnTo>
                  <a:lnTo>
                    <a:pt x="1375" y="67"/>
                  </a:lnTo>
                  <a:lnTo>
                    <a:pt x="1392" y="67"/>
                  </a:lnTo>
                  <a:lnTo>
                    <a:pt x="1408" y="67"/>
                  </a:lnTo>
                  <a:lnTo>
                    <a:pt x="1425" y="67"/>
                  </a:lnTo>
                  <a:lnTo>
                    <a:pt x="1441" y="67"/>
                  </a:lnTo>
                  <a:lnTo>
                    <a:pt x="1458" y="58"/>
                  </a:lnTo>
                  <a:lnTo>
                    <a:pt x="1474" y="58"/>
                  </a:lnTo>
                  <a:lnTo>
                    <a:pt x="1491" y="58"/>
                  </a:lnTo>
                  <a:lnTo>
                    <a:pt x="1508" y="58"/>
                  </a:lnTo>
                  <a:lnTo>
                    <a:pt x="1524" y="58"/>
                  </a:lnTo>
                  <a:lnTo>
                    <a:pt x="1541" y="50"/>
                  </a:lnTo>
                  <a:lnTo>
                    <a:pt x="1557" y="50"/>
                  </a:lnTo>
                  <a:lnTo>
                    <a:pt x="1574" y="50"/>
                  </a:lnTo>
                  <a:lnTo>
                    <a:pt x="1590" y="50"/>
                  </a:lnTo>
                  <a:lnTo>
                    <a:pt x="1607" y="50"/>
                  </a:lnTo>
                  <a:lnTo>
                    <a:pt x="1623" y="42"/>
                  </a:lnTo>
                  <a:lnTo>
                    <a:pt x="1640" y="42"/>
                  </a:lnTo>
                  <a:lnTo>
                    <a:pt x="1657" y="42"/>
                  </a:lnTo>
                  <a:lnTo>
                    <a:pt x="1673" y="42"/>
                  </a:lnTo>
                  <a:lnTo>
                    <a:pt x="1690" y="42"/>
                  </a:lnTo>
                  <a:lnTo>
                    <a:pt x="1706" y="33"/>
                  </a:lnTo>
                  <a:lnTo>
                    <a:pt x="1723" y="33"/>
                  </a:lnTo>
                  <a:lnTo>
                    <a:pt x="1739" y="33"/>
                  </a:lnTo>
                  <a:lnTo>
                    <a:pt x="1756" y="33"/>
                  </a:lnTo>
                  <a:lnTo>
                    <a:pt x="1773" y="25"/>
                  </a:lnTo>
                  <a:lnTo>
                    <a:pt x="1789" y="25"/>
                  </a:lnTo>
                  <a:lnTo>
                    <a:pt x="1814" y="25"/>
                  </a:lnTo>
                  <a:lnTo>
                    <a:pt x="1830" y="25"/>
                  </a:lnTo>
                  <a:lnTo>
                    <a:pt x="1847" y="25"/>
                  </a:lnTo>
                  <a:lnTo>
                    <a:pt x="1864" y="17"/>
                  </a:lnTo>
                  <a:lnTo>
                    <a:pt x="1880" y="17"/>
                  </a:lnTo>
                  <a:lnTo>
                    <a:pt x="1897" y="17"/>
                  </a:lnTo>
                  <a:lnTo>
                    <a:pt x="1922" y="17"/>
                  </a:lnTo>
                  <a:lnTo>
                    <a:pt x="1938" y="17"/>
                  </a:lnTo>
                  <a:lnTo>
                    <a:pt x="1955" y="9"/>
                  </a:lnTo>
                  <a:lnTo>
                    <a:pt x="1971" y="9"/>
                  </a:lnTo>
                  <a:lnTo>
                    <a:pt x="1996" y="9"/>
                  </a:lnTo>
                  <a:lnTo>
                    <a:pt x="2013" y="9"/>
                  </a:lnTo>
                  <a:lnTo>
                    <a:pt x="2029" y="9"/>
                  </a:lnTo>
                  <a:lnTo>
                    <a:pt x="2054" y="0"/>
                  </a:lnTo>
                  <a:lnTo>
                    <a:pt x="2071" y="0"/>
                  </a:lnTo>
                </a:path>
              </a:pathLst>
            </a:custGeom>
            <a:noFill/>
            <a:ln w="39688" cap="flat">
              <a:solidFill>
                <a:srgbClr val="33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60"/>
            <p:cNvSpPr>
              <a:spLocks/>
            </p:cNvSpPr>
            <p:nvPr/>
          </p:nvSpPr>
          <p:spPr bwMode="auto">
            <a:xfrm>
              <a:off x="6823522" y="2273092"/>
              <a:ext cx="1129042" cy="157163"/>
            </a:xfrm>
            <a:custGeom>
              <a:avLst/>
              <a:gdLst>
                <a:gd name="T0" fmla="*/ 0 w 2003"/>
                <a:gd name="T1" fmla="*/ 99 h 99"/>
                <a:gd name="T2" fmla="*/ 16 w 2003"/>
                <a:gd name="T3" fmla="*/ 99 h 99"/>
                <a:gd name="T4" fmla="*/ 41 w 2003"/>
                <a:gd name="T5" fmla="*/ 99 h 99"/>
                <a:gd name="T6" fmla="*/ 58 w 2003"/>
                <a:gd name="T7" fmla="*/ 91 h 99"/>
                <a:gd name="T8" fmla="*/ 74 w 2003"/>
                <a:gd name="T9" fmla="*/ 91 h 99"/>
                <a:gd name="T10" fmla="*/ 99 w 2003"/>
                <a:gd name="T11" fmla="*/ 91 h 99"/>
                <a:gd name="T12" fmla="*/ 116 w 2003"/>
                <a:gd name="T13" fmla="*/ 91 h 99"/>
                <a:gd name="T14" fmla="*/ 140 w 2003"/>
                <a:gd name="T15" fmla="*/ 91 h 99"/>
                <a:gd name="T16" fmla="*/ 157 w 2003"/>
                <a:gd name="T17" fmla="*/ 83 h 99"/>
                <a:gd name="T18" fmla="*/ 182 w 2003"/>
                <a:gd name="T19" fmla="*/ 83 h 99"/>
                <a:gd name="T20" fmla="*/ 198 w 2003"/>
                <a:gd name="T21" fmla="*/ 83 h 99"/>
                <a:gd name="T22" fmla="*/ 223 w 2003"/>
                <a:gd name="T23" fmla="*/ 83 h 99"/>
                <a:gd name="T24" fmla="*/ 240 w 2003"/>
                <a:gd name="T25" fmla="*/ 83 h 99"/>
                <a:gd name="T26" fmla="*/ 265 w 2003"/>
                <a:gd name="T27" fmla="*/ 74 h 99"/>
                <a:gd name="T28" fmla="*/ 289 w 2003"/>
                <a:gd name="T29" fmla="*/ 74 h 99"/>
                <a:gd name="T30" fmla="*/ 306 w 2003"/>
                <a:gd name="T31" fmla="*/ 74 h 99"/>
                <a:gd name="T32" fmla="*/ 331 w 2003"/>
                <a:gd name="T33" fmla="*/ 74 h 99"/>
                <a:gd name="T34" fmla="*/ 356 w 2003"/>
                <a:gd name="T35" fmla="*/ 74 h 99"/>
                <a:gd name="T36" fmla="*/ 372 w 2003"/>
                <a:gd name="T37" fmla="*/ 66 h 99"/>
                <a:gd name="T38" fmla="*/ 397 w 2003"/>
                <a:gd name="T39" fmla="*/ 66 h 99"/>
                <a:gd name="T40" fmla="*/ 422 w 2003"/>
                <a:gd name="T41" fmla="*/ 66 h 99"/>
                <a:gd name="T42" fmla="*/ 447 w 2003"/>
                <a:gd name="T43" fmla="*/ 66 h 99"/>
                <a:gd name="T44" fmla="*/ 472 w 2003"/>
                <a:gd name="T45" fmla="*/ 66 h 99"/>
                <a:gd name="T46" fmla="*/ 496 w 2003"/>
                <a:gd name="T47" fmla="*/ 58 h 99"/>
                <a:gd name="T48" fmla="*/ 521 w 2003"/>
                <a:gd name="T49" fmla="*/ 58 h 99"/>
                <a:gd name="T50" fmla="*/ 546 w 2003"/>
                <a:gd name="T51" fmla="*/ 58 h 99"/>
                <a:gd name="T52" fmla="*/ 571 w 2003"/>
                <a:gd name="T53" fmla="*/ 58 h 99"/>
                <a:gd name="T54" fmla="*/ 596 w 2003"/>
                <a:gd name="T55" fmla="*/ 49 h 99"/>
                <a:gd name="T56" fmla="*/ 621 w 2003"/>
                <a:gd name="T57" fmla="*/ 49 h 99"/>
                <a:gd name="T58" fmla="*/ 645 w 2003"/>
                <a:gd name="T59" fmla="*/ 49 h 99"/>
                <a:gd name="T60" fmla="*/ 670 w 2003"/>
                <a:gd name="T61" fmla="*/ 49 h 99"/>
                <a:gd name="T62" fmla="*/ 703 w 2003"/>
                <a:gd name="T63" fmla="*/ 49 h 99"/>
                <a:gd name="T64" fmla="*/ 728 w 2003"/>
                <a:gd name="T65" fmla="*/ 41 h 99"/>
                <a:gd name="T66" fmla="*/ 753 w 2003"/>
                <a:gd name="T67" fmla="*/ 41 h 99"/>
                <a:gd name="T68" fmla="*/ 786 w 2003"/>
                <a:gd name="T69" fmla="*/ 41 h 99"/>
                <a:gd name="T70" fmla="*/ 811 w 2003"/>
                <a:gd name="T71" fmla="*/ 41 h 99"/>
                <a:gd name="T72" fmla="*/ 844 w 2003"/>
                <a:gd name="T73" fmla="*/ 41 h 99"/>
                <a:gd name="T74" fmla="*/ 869 w 2003"/>
                <a:gd name="T75" fmla="*/ 33 h 99"/>
                <a:gd name="T76" fmla="*/ 902 w 2003"/>
                <a:gd name="T77" fmla="*/ 33 h 99"/>
                <a:gd name="T78" fmla="*/ 935 w 2003"/>
                <a:gd name="T79" fmla="*/ 33 h 99"/>
                <a:gd name="T80" fmla="*/ 968 w 2003"/>
                <a:gd name="T81" fmla="*/ 33 h 99"/>
                <a:gd name="T82" fmla="*/ 1002 w 2003"/>
                <a:gd name="T83" fmla="*/ 33 h 99"/>
                <a:gd name="T84" fmla="*/ 1035 w 2003"/>
                <a:gd name="T85" fmla="*/ 25 h 99"/>
                <a:gd name="T86" fmla="*/ 1068 w 2003"/>
                <a:gd name="T87" fmla="*/ 25 h 99"/>
                <a:gd name="T88" fmla="*/ 1109 w 2003"/>
                <a:gd name="T89" fmla="*/ 25 h 99"/>
                <a:gd name="T90" fmla="*/ 1142 w 2003"/>
                <a:gd name="T91" fmla="*/ 25 h 99"/>
                <a:gd name="T92" fmla="*/ 1184 w 2003"/>
                <a:gd name="T93" fmla="*/ 25 h 99"/>
                <a:gd name="T94" fmla="*/ 1225 w 2003"/>
                <a:gd name="T95" fmla="*/ 16 h 99"/>
                <a:gd name="T96" fmla="*/ 1267 w 2003"/>
                <a:gd name="T97" fmla="*/ 16 h 99"/>
                <a:gd name="T98" fmla="*/ 1308 w 2003"/>
                <a:gd name="T99" fmla="*/ 16 h 99"/>
                <a:gd name="T100" fmla="*/ 1349 w 2003"/>
                <a:gd name="T101" fmla="*/ 16 h 99"/>
                <a:gd name="T102" fmla="*/ 1399 w 2003"/>
                <a:gd name="T103" fmla="*/ 8 h 99"/>
                <a:gd name="T104" fmla="*/ 1449 w 2003"/>
                <a:gd name="T105" fmla="*/ 8 h 99"/>
                <a:gd name="T106" fmla="*/ 1507 w 2003"/>
                <a:gd name="T107" fmla="*/ 8 h 99"/>
                <a:gd name="T108" fmla="*/ 1565 w 2003"/>
                <a:gd name="T109" fmla="*/ 8 h 99"/>
                <a:gd name="T110" fmla="*/ 1623 w 2003"/>
                <a:gd name="T111" fmla="*/ 8 h 99"/>
                <a:gd name="T112" fmla="*/ 1697 w 2003"/>
                <a:gd name="T113" fmla="*/ 0 h 99"/>
                <a:gd name="T114" fmla="*/ 2003 w 2003"/>
                <a:gd name="T115" fmla="*/ 0 h 99"/>
                <a:gd name="T116" fmla="*/ 1871 w 2003"/>
                <a:gd name="T1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3" h="99">
                  <a:moveTo>
                    <a:pt x="0" y="99"/>
                  </a:moveTo>
                  <a:lnTo>
                    <a:pt x="16" y="99"/>
                  </a:lnTo>
                  <a:lnTo>
                    <a:pt x="41" y="99"/>
                  </a:lnTo>
                  <a:lnTo>
                    <a:pt x="58" y="91"/>
                  </a:lnTo>
                  <a:lnTo>
                    <a:pt x="74" y="91"/>
                  </a:lnTo>
                  <a:lnTo>
                    <a:pt x="99" y="91"/>
                  </a:lnTo>
                  <a:lnTo>
                    <a:pt x="116" y="91"/>
                  </a:lnTo>
                  <a:lnTo>
                    <a:pt x="140" y="91"/>
                  </a:lnTo>
                  <a:lnTo>
                    <a:pt x="157" y="83"/>
                  </a:lnTo>
                  <a:lnTo>
                    <a:pt x="182" y="83"/>
                  </a:lnTo>
                  <a:lnTo>
                    <a:pt x="198" y="83"/>
                  </a:lnTo>
                  <a:lnTo>
                    <a:pt x="223" y="83"/>
                  </a:lnTo>
                  <a:lnTo>
                    <a:pt x="240" y="83"/>
                  </a:lnTo>
                  <a:lnTo>
                    <a:pt x="265" y="74"/>
                  </a:lnTo>
                  <a:lnTo>
                    <a:pt x="289" y="74"/>
                  </a:lnTo>
                  <a:lnTo>
                    <a:pt x="306" y="74"/>
                  </a:lnTo>
                  <a:lnTo>
                    <a:pt x="331" y="74"/>
                  </a:lnTo>
                  <a:lnTo>
                    <a:pt x="356" y="74"/>
                  </a:lnTo>
                  <a:lnTo>
                    <a:pt x="372" y="66"/>
                  </a:lnTo>
                  <a:lnTo>
                    <a:pt x="397" y="66"/>
                  </a:lnTo>
                  <a:lnTo>
                    <a:pt x="422" y="66"/>
                  </a:lnTo>
                  <a:lnTo>
                    <a:pt x="447" y="66"/>
                  </a:lnTo>
                  <a:lnTo>
                    <a:pt x="472" y="66"/>
                  </a:lnTo>
                  <a:lnTo>
                    <a:pt x="496" y="58"/>
                  </a:lnTo>
                  <a:lnTo>
                    <a:pt x="521" y="58"/>
                  </a:lnTo>
                  <a:lnTo>
                    <a:pt x="546" y="58"/>
                  </a:lnTo>
                  <a:lnTo>
                    <a:pt x="571" y="58"/>
                  </a:lnTo>
                  <a:lnTo>
                    <a:pt x="596" y="49"/>
                  </a:lnTo>
                  <a:lnTo>
                    <a:pt x="621" y="49"/>
                  </a:lnTo>
                  <a:lnTo>
                    <a:pt x="645" y="49"/>
                  </a:lnTo>
                  <a:lnTo>
                    <a:pt x="670" y="49"/>
                  </a:lnTo>
                  <a:lnTo>
                    <a:pt x="703" y="49"/>
                  </a:lnTo>
                  <a:lnTo>
                    <a:pt x="728" y="41"/>
                  </a:lnTo>
                  <a:lnTo>
                    <a:pt x="753" y="41"/>
                  </a:lnTo>
                  <a:lnTo>
                    <a:pt x="786" y="41"/>
                  </a:lnTo>
                  <a:lnTo>
                    <a:pt x="811" y="41"/>
                  </a:lnTo>
                  <a:lnTo>
                    <a:pt x="844" y="41"/>
                  </a:lnTo>
                  <a:lnTo>
                    <a:pt x="869" y="33"/>
                  </a:lnTo>
                  <a:lnTo>
                    <a:pt x="902" y="33"/>
                  </a:lnTo>
                  <a:lnTo>
                    <a:pt x="935" y="33"/>
                  </a:lnTo>
                  <a:lnTo>
                    <a:pt x="968" y="33"/>
                  </a:lnTo>
                  <a:lnTo>
                    <a:pt x="1002" y="33"/>
                  </a:lnTo>
                  <a:lnTo>
                    <a:pt x="1035" y="25"/>
                  </a:lnTo>
                  <a:lnTo>
                    <a:pt x="1068" y="25"/>
                  </a:lnTo>
                  <a:lnTo>
                    <a:pt x="1109" y="25"/>
                  </a:lnTo>
                  <a:lnTo>
                    <a:pt x="1142" y="25"/>
                  </a:lnTo>
                  <a:lnTo>
                    <a:pt x="1184" y="25"/>
                  </a:lnTo>
                  <a:lnTo>
                    <a:pt x="1225" y="16"/>
                  </a:lnTo>
                  <a:lnTo>
                    <a:pt x="1267" y="16"/>
                  </a:lnTo>
                  <a:lnTo>
                    <a:pt x="1308" y="16"/>
                  </a:lnTo>
                  <a:lnTo>
                    <a:pt x="1349" y="16"/>
                  </a:lnTo>
                  <a:lnTo>
                    <a:pt x="1399" y="8"/>
                  </a:lnTo>
                  <a:lnTo>
                    <a:pt x="1449" y="8"/>
                  </a:lnTo>
                  <a:lnTo>
                    <a:pt x="1507" y="8"/>
                  </a:lnTo>
                  <a:lnTo>
                    <a:pt x="1565" y="8"/>
                  </a:lnTo>
                  <a:lnTo>
                    <a:pt x="1623" y="8"/>
                  </a:lnTo>
                  <a:lnTo>
                    <a:pt x="1697" y="0"/>
                  </a:lnTo>
                  <a:lnTo>
                    <a:pt x="2003" y="0"/>
                  </a:lnTo>
                  <a:lnTo>
                    <a:pt x="1871" y="0"/>
                  </a:lnTo>
                </a:path>
              </a:pathLst>
            </a:custGeom>
            <a:noFill/>
            <a:ln w="39688" cap="flat">
              <a:solidFill>
                <a:srgbClr val="33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0" name="Freeform 62"/>
          <p:cNvSpPr>
            <a:spLocks/>
          </p:cNvSpPr>
          <p:nvPr/>
        </p:nvSpPr>
        <p:spPr bwMode="auto">
          <a:xfrm>
            <a:off x="5180407" y="6291125"/>
            <a:ext cx="4509" cy="171450"/>
          </a:xfrm>
          <a:custGeom>
            <a:avLst/>
            <a:gdLst>
              <a:gd name="T0" fmla="*/ 8 w 8"/>
              <a:gd name="T1" fmla="*/ 108 h 108"/>
              <a:gd name="T2" fmla="*/ 8 w 8"/>
              <a:gd name="T3" fmla="*/ 83 h 108"/>
              <a:gd name="T4" fmla="*/ 0 w 8"/>
              <a:gd name="T5" fmla="*/ 75 h 108"/>
              <a:gd name="T6" fmla="*/ 0 w 8"/>
              <a:gd name="T7" fmla="*/ 0 h 108"/>
            </a:gdLst>
            <a:ahLst/>
            <a:cxnLst>
              <a:cxn ang="0">
                <a:pos x="T0" y="T1"/>
              </a:cxn>
              <a:cxn ang="0">
                <a:pos x="T2" y="T3"/>
              </a:cxn>
              <a:cxn ang="0">
                <a:pos x="T4" y="T5"/>
              </a:cxn>
              <a:cxn ang="0">
                <a:pos x="T6" y="T7"/>
              </a:cxn>
            </a:cxnLst>
            <a:rect l="0" t="0" r="r" b="b"/>
            <a:pathLst>
              <a:path w="8" h="108">
                <a:moveTo>
                  <a:pt x="8" y="108"/>
                </a:moveTo>
                <a:lnTo>
                  <a:pt x="8" y="83"/>
                </a:lnTo>
                <a:lnTo>
                  <a:pt x="0" y="75"/>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p:nvGrpSpPr>
        <p:grpSpPr>
          <a:xfrm>
            <a:off x="5180407" y="3212963"/>
            <a:ext cx="2842617" cy="3249613"/>
            <a:chOff x="5180407" y="2944605"/>
            <a:chExt cx="2842617" cy="3249613"/>
          </a:xfrm>
        </p:grpSpPr>
        <p:sp>
          <p:nvSpPr>
            <p:cNvPr id="62" name="Freeform 63"/>
            <p:cNvSpPr>
              <a:spLocks/>
            </p:cNvSpPr>
            <p:nvPr/>
          </p:nvSpPr>
          <p:spPr bwMode="auto">
            <a:xfrm>
              <a:off x="5180407" y="4166980"/>
              <a:ext cx="326932" cy="2027238"/>
            </a:xfrm>
            <a:custGeom>
              <a:avLst/>
              <a:gdLst>
                <a:gd name="T0" fmla="*/ 571 w 580"/>
                <a:gd name="T1" fmla="*/ 1236 h 1277"/>
                <a:gd name="T2" fmla="*/ 563 w 580"/>
                <a:gd name="T3" fmla="*/ 1136 h 1277"/>
                <a:gd name="T4" fmla="*/ 546 w 580"/>
                <a:gd name="T5" fmla="*/ 1095 h 1277"/>
                <a:gd name="T6" fmla="*/ 538 w 580"/>
                <a:gd name="T7" fmla="*/ 1053 h 1277"/>
                <a:gd name="T8" fmla="*/ 522 w 580"/>
                <a:gd name="T9" fmla="*/ 1028 h 1277"/>
                <a:gd name="T10" fmla="*/ 505 w 580"/>
                <a:gd name="T11" fmla="*/ 979 h 1277"/>
                <a:gd name="T12" fmla="*/ 480 w 580"/>
                <a:gd name="T13" fmla="*/ 937 h 1277"/>
                <a:gd name="T14" fmla="*/ 455 w 580"/>
                <a:gd name="T15" fmla="*/ 904 h 1277"/>
                <a:gd name="T16" fmla="*/ 430 w 580"/>
                <a:gd name="T17" fmla="*/ 871 h 1277"/>
                <a:gd name="T18" fmla="*/ 406 w 580"/>
                <a:gd name="T19" fmla="*/ 838 h 1277"/>
                <a:gd name="T20" fmla="*/ 381 w 580"/>
                <a:gd name="T21" fmla="*/ 813 h 1277"/>
                <a:gd name="T22" fmla="*/ 356 w 580"/>
                <a:gd name="T23" fmla="*/ 788 h 1277"/>
                <a:gd name="T24" fmla="*/ 331 w 580"/>
                <a:gd name="T25" fmla="*/ 763 h 1277"/>
                <a:gd name="T26" fmla="*/ 306 w 580"/>
                <a:gd name="T27" fmla="*/ 747 h 1277"/>
                <a:gd name="T28" fmla="*/ 281 w 580"/>
                <a:gd name="T29" fmla="*/ 722 h 1277"/>
                <a:gd name="T30" fmla="*/ 257 w 580"/>
                <a:gd name="T31" fmla="*/ 705 h 1277"/>
                <a:gd name="T32" fmla="*/ 232 w 580"/>
                <a:gd name="T33" fmla="*/ 689 h 1277"/>
                <a:gd name="T34" fmla="*/ 207 w 580"/>
                <a:gd name="T35" fmla="*/ 672 h 1277"/>
                <a:gd name="T36" fmla="*/ 182 w 580"/>
                <a:gd name="T37" fmla="*/ 664 h 1277"/>
                <a:gd name="T38" fmla="*/ 157 w 580"/>
                <a:gd name="T39" fmla="*/ 655 h 1277"/>
                <a:gd name="T40" fmla="*/ 132 w 580"/>
                <a:gd name="T41" fmla="*/ 639 h 1277"/>
                <a:gd name="T42" fmla="*/ 108 w 580"/>
                <a:gd name="T43" fmla="*/ 631 h 1277"/>
                <a:gd name="T44" fmla="*/ 83 w 580"/>
                <a:gd name="T45" fmla="*/ 631 h 1277"/>
                <a:gd name="T46" fmla="*/ 58 w 580"/>
                <a:gd name="T47" fmla="*/ 622 h 1277"/>
                <a:gd name="T48" fmla="*/ 8 w 580"/>
                <a:gd name="T49" fmla="*/ 622 h 1277"/>
                <a:gd name="T50" fmla="*/ 41 w 580"/>
                <a:gd name="T51" fmla="*/ 125 h 1277"/>
                <a:gd name="T52" fmla="*/ 91 w 580"/>
                <a:gd name="T53" fmla="*/ 117 h 1277"/>
                <a:gd name="T54" fmla="*/ 132 w 580"/>
                <a:gd name="T55" fmla="*/ 117 h 1277"/>
                <a:gd name="T56" fmla="*/ 157 w 580"/>
                <a:gd name="T57" fmla="*/ 108 h 1277"/>
                <a:gd name="T58" fmla="*/ 182 w 580"/>
                <a:gd name="T59" fmla="*/ 100 h 1277"/>
                <a:gd name="T60" fmla="*/ 207 w 580"/>
                <a:gd name="T61" fmla="*/ 92 h 1277"/>
                <a:gd name="T62" fmla="*/ 232 w 580"/>
                <a:gd name="T63" fmla="*/ 92 h 1277"/>
                <a:gd name="T64" fmla="*/ 257 w 580"/>
                <a:gd name="T65" fmla="*/ 83 h 1277"/>
                <a:gd name="T66" fmla="*/ 281 w 580"/>
                <a:gd name="T67" fmla="*/ 75 h 1277"/>
                <a:gd name="T68" fmla="*/ 306 w 580"/>
                <a:gd name="T69" fmla="*/ 67 h 1277"/>
                <a:gd name="T70" fmla="*/ 331 w 580"/>
                <a:gd name="T71" fmla="*/ 59 h 1277"/>
                <a:gd name="T72" fmla="*/ 356 w 580"/>
                <a:gd name="T73" fmla="*/ 50 h 1277"/>
                <a:gd name="T74" fmla="*/ 381 w 580"/>
                <a:gd name="T75" fmla="*/ 42 h 1277"/>
                <a:gd name="T76" fmla="*/ 406 w 580"/>
                <a:gd name="T77" fmla="*/ 34 h 1277"/>
                <a:gd name="T78" fmla="*/ 430 w 580"/>
                <a:gd name="T79" fmla="*/ 25 h 1277"/>
                <a:gd name="T80" fmla="*/ 455 w 580"/>
                <a:gd name="T81" fmla="*/ 17 h 1277"/>
                <a:gd name="T82" fmla="*/ 480 w 580"/>
                <a:gd name="T83" fmla="*/ 9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0" h="1277">
                  <a:moveTo>
                    <a:pt x="580" y="1277"/>
                  </a:moveTo>
                  <a:lnTo>
                    <a:pt x="580" y="1244"/>
                  </a:lnTo>
                  <a:lnTo>
                    <a:pt x="571" y="1236"/>
                  </a:lnTo>
                  <a:lnTo>
                    <a:pt x="571" y="1169"/>
                  </a:lnTo>
                  <a:lnTo>
                    <a:pt x="563" y="1161"/>
                  </a:lnTo>
                  <a:lnTo>
                    <a:pt x="563" y="1136"/>
                  </a:lnTo>
                  <a:lnTo>
                    <a:pt x="555" y="1128"/>
                  </a:lnTo>
                  <a:lnTo>
                    <a:pt x="555" y="1103"/>
                  </a:lnTo>
                  <a:lnTo>
                    <a:pt x="546" y="1095"/>
                  </a:lnTo>
                  <a:lnTo>
                    <a:pt x="546" y="1078"/>
                  </a:lnTo>
                  <a:lnTo>
                    <a:pt x="538" y="1070"/>
                  </a:lnTo>
                  <a:lnTo>
                    <a:pt x="538" y="1053"/>
                  </a:lnTo>
                  <a:lnTo>
                    <a:pt x="530" y="1045"/>
                  </a:lnTo>
                  <a:lnTo>
                    <a:pt x="530" y="1037"/>
                  </a:lnTo>
                  <a:lnTo>
                    <a:pt x="522" y="1028"/>
                  </a:lnTo>
                  <a:lnTo>
                    <a:pt x="522" y="1012"/>
                  </a:lnTo>
                  <a:lnTo>
                    <a:pt x="505" y="995"/>
                  </a:lnTo>
                  <a:lnTo>
                    <a:pt x="505" y="979"/>
                  </a:lnTo>
                  <a:lnTo>
                    <a:pt x="497" y="970"/>
                  </a:lnTo>
                  <a:lnTo>
                    <a:pt x="480" y="954"/>
                  </a:lnTo>
                  <a:lnTo>
                    <a:pt x="480" y="937"/>
                  </a:lnTo>
                  <a:lnTo>
                    <a:pt x="472" y="929"/>
                  </a:lnTo>
                  <a:lnTo>
                    <a:pt x="455" y="912"/>
                  </a:lnTo>
                  <a:lnTo>
                    <a:pt x="455" y="904"/>
                  </a:lnTo>
                  <a:lnTo>
                    <a:pt x="439" y="888"/>
                  </a:lnTo>
                  <a:lnTo>
                    <a:pt x="439" y="879"/>
                  </a:lnTo>
                  <a:lnTo>
                    <a:pt x="430" y="871"/>
                  </a:lnTo>
                  <a:lnTo>
                    <a:pt x="422" y="863"/>
                  </a:lnTo>
                  <a:lnTo>
                    <a:pt x="406" y="846"/>
                  </a:lnTo>
                  <a:lnTo>
                    <a:pt x="406" y="838"/>
                  </a:lnTo>
                  <a:lnTo>
                    <a:pt x="397" y="829"/>
                  </a:lnTo>
                  <a:lnTo>
                    <a:pt x="389" y="821"/>
                  </a:lnTo>
                  <a:lnTo>
                    <a:pt x="381" y="813"/>
                  </a:lnTo>
                  <a:lnTo>
                    <a:pt x="373" y="805"/>
                  </a:lnTo>
                  <a:lnTo>
                    <a:pt x="364" y="796"/>
                  </a:lnTo>
                  <a:lnTo>
                    <a:pt x="356" y="788"/>
                  </a:lnTo>
                  <a:lnTo>
                    <a:pt x="348" y="780"/>
                  </a:lnTo>
                  <a:lnTo>
                    <a:pt x="339" y="771"/>
                  </a:lnTo>
                  <a:lnTo>
                    <a:pt x="331" y="763"/>
                  </a:lnTo>
                  <a:lnTo>
                    <a:pt x="323" y="755"/>
                  </a:lnTo>
                  <a:lnTo>
                    <a:pt x="315" y="747"/>
                  </a:lnTo>
                  <a:lnTo>
                    <a:pt x="306" y="747"/>
                  </a:lnTo>
                  <a:lnTo>
                    <a:pt x="298" y="738"/>
                  </a:lnTo>
                  <a:lnTo>
                    <a:pt x="290" y="730"/>
                  </a:lnTo>
                  <a:lnTo>
                    <a:pt x="281" y="722"/>
                  </a:lnTo>
                  <a:lnTo>
                    <a:pt x="273" y="722"/>
                  </a:lnTo>
                  <a:lnTo>
                    <a:pt x="265" y="713"/>
                  </a:lnTo>
                  <a:lnTo>
                    <a:pt x="257" y="705"/>
                  </a:lnTo>
                  <a:lnTo>
                    <a:pt x="248" y="705"/>
                  </a:lnTo>
                  <a:lnTo>
                    <a:pt x="240" y="697"/>
                  </a:lnTo>
                  <a:lnTo>
                    <a:pt x="232" y="689"/>
                  </a:lnTo>
                  <a:lnTo>
                    <a:pt x="223" y="689"/>
                  </a:lnTo>
                  <a:lnTo>
                    <a:pt x="215" y="680"/>
                  </a:lnTo>
                  <a:lnTo>
                    <a:pt x="207" y="672"/>
                  </a:lnTo>
                  <a:lnTo>
                    <a:pt x="199" y="672"/>
                  </a:lnTo>
                  <a:lnTo>
                    <a:pt x="190" y="664"/>
                  </a:lnTo>
                  <a:lnTo>
                    <a:pt x="182" y="664"/>
                  </a:lnTo>
                  <a:lnTo>
                    <a:pt x="174" y="664"/>
                  </a:lnTo>
                  <a:lnTo>
                    <a:pt x="165" y="655"/>
                  </a:lnTo>
                  <a:lnTo>
                    <a:pt x="157" y="655"/>
                  </a:lnTo>
                  <a:lnTo>
                    <a:pt x="149" y="647"/>
                  </a:lnTo>
                  <a:lnTo>
                    <a:pt x="141" y="647"/>
                  </a:lnTo>
                  <a:lnTo>
                    <a:pt x="132" y="639"/>
                  </a:lnTo>
                  <a:lnTo>
                    <a:pt x="124" y="639"/>
                  </a:lnTo>
                  <a:lnTo>
                    <a:pt x="116" y="639"/>
                  </a:lnTo>
                  <a:lnTo>
                    <a:pt x="108" y="631"/>
                  </a:lnTo>
                  <a:lnTo>
                    <a:pt x="99" y="631"/>
                  </a:lnTo>
                  <a:lnTo>
                    <a:pt x="91" y="631"/>
                  </a:lnTo>
                  <a:lnTo>
                    <a:pt x="83" y="631"/>
                  </a:lnTo>
                  <a:lnTo>
                    <a:pt x="74" y="631"/>
                  </a:lnTo>
                  <a:lnTo>
                    <a:pt x="66" y="622"/>
                  </a:lnTo>
                  <a:lnTo>
                    <a:pt x="58" y="622"/>
                  </a:lnTo>
                  <a:lnTo>
                    <a:pt x="50" y="622"/>
                  </a:lnTo>
                  <a:lnTo>
                    <a:pt x="33" y="622"/>
                  </a:lnTo>
                  <a:lnTo>
                    <a:pt x="8" y="622"/>
                  </a:lnTo>
                  <a:lnTo>
                    <a:pt x="0" y="622"/>
                  </a:lnTo>
                  <a:lnTo>
                    <a:pt x="0" y="125"/>
                  </a:lnTo>
                  <a:lnTo>
                    <a:pt x="41" y="125"/>
                  </a:lnTo>
                  <a:lnTo>
                    <a:pt x="66" y="125"/>
                  </a:lnTo>
                  <a:lnTo>
                    <a:pt x="83" y="117"/>
                  </a:lnTo>
                  <a:lnTo>
                    <a:pt x="91" y="117"/>
                  </a:lnTo>
                  <a:lnTo>
                    <a:pt x="108" y="117"/>
                  </a:lnTo>
                  <a:lnTo>
                    <a:pt x="116" y="117"/>
                  </a:lnTo>
                  <a:lnTo>
                    <a:pt x="132" y="117"/>
                  </a:lnTo>
                  <a:lnTo>
                    <a:pt x="141" y="108"/>
                  </a:lnTo>
                  <a:lnTo>
                    <a:pt x="149" y="108"/>
                  </a:lnTo>
                  <a:lnTo>
                    <a:pt x="157" y="108"/>
                  </a:lnTo>
                  <a:lnTo>
                    <a:pt x="165" y="108"/>
                  </a:lnTo>
                  <a:lnTo>
                    <a:pt x="174" y="100"/>
                  </a:lnTo>
                  <a:lnTo>
                    <a:pt x="182" y="100"/>
                  </a:lnTo>
                  <a:lnTo>
                    <a:pt x="190" y="100"/>
                  </a:lnTo>
                  <a:lnTo>
                    <a:pt x="199" y="100"/>
                  </a:lnTo>
                  <a:lnTo>
                    <a:pt x="207" y="92"/>
                  </a:lnTo>
                  <a:lnTo>
                    <a:pt x="215" y="92"/>
                  </a:lnTo>
                  <a:lnTo>
                    <a:pt x="223" y="92"/>
                  </a:lnTo>
                  <a:lnTo>
                    <a:pt x="232" y="92"/>
                  </a:lnTo>
                  <a:lnTo>
                    <a:pt x="240" y="83"/>
                  </a:lnTo>
                  <a:lnTo>
                    <a:pt x="248" y="83"/>
                  </a:lnTo>
                  <a:lnTo>
                    <a:pt x="257" y="83"/>
                  </a:lnTo>
                  <a:lnTo>
                    <a:pt x="265" y="83"/>
                  </a:lnTo>
                  <a:lnTo>
                    <a:pt x="273" y="75"/>
                  </a:lnTo>
                  <a:lnTo>
                    <a:pt x="281" y="75"/>
                  </a:lnTo>
                  <a:lnTo>
                    <a:pt x="290" y="75"/>
                  </a:lnTo>
                  <a:lnTo>
                    <a:pt x="298" y="75"/>
                  </a:lnTo>
                  <a:lnTo>
                    <a:pt x="306" y="67"/>
                  </a:lnTo>
                  <a:lnTo>
                    <a:pt x="315" y="67"/>
                  </a:lnTo>
                  <a:lnTo>
                    <a:pt x="323" y="59"/>
                  </a:lnTo>
                  <a:lnTo>
                    <a:pt x="331" y="59"/>
                  </a:lnTo>
                  <a:lnTo>
                    <a:pt x="339" y="59"/>
                  </a:lnTo>
                  <a:lnTo>
                    <a:pt x="348" y="59"/>
                  </a:lnTo>
                  <a:lnTo>
                    <a:pt x="356" y="50"/>
                  </a:lnTo>
                  <a:lnTo>
                    <a:pt x="364" y="50"/>
                  </a:lnTo>
                  <a:lnTo>
                    <a:pt x="373" y="50"/>
                  </a:lnTo>
                  <a:lnTo>
                    <a:pt x="381" y="42"/>
                  </a:lnTo>
                  <a:lnTo>
                    <a:pt x="389" y="42"/>
                  </a:lnTo>
                  <a:lnTo>
                    <a:pt x="397" y="42"/>
                  </a:lnTo>
                  <a:lnTo>
                    <a:pt x="406" y="34"/>
                  </a:lnTo>
                  <a:lnTo>
                    <a:pt x="414" y="34"/>
                  </a:lnTo>
                  <a:lnTo>
                    <a:pt x="422" y="25"/>
                  </a:lnTo>
                  <a:lnTo>
                    <a:pt x="430" y="25"/>
                  </a:lnTo>
                  <a:lnTo>
                    <a:pt x="439" y="25"/>
                  </a:lnTo>
                  <a:lnTo>
                    <a:pt x="447" y="17"/>
                  </a:lnTo>
                  <a:lnTo>
                    <a:pt x="455" y="17"/>
                  </a:lnTo>
                  <a:lnTo>
                    <a:pt x="464" y="17"/>
                  </a:lnTo>
                  <a:lnTo>
                    <a:pt x="472" y="9"/>
                  </a:lnTo>
                  <a:lnTo>
                    <a:pt x="480" y="9"/>
                  </a:lnTo>
                  <a:lnTo>
                    <a:pt x="488" y="9"/>
                  </a:lnTo>
                  <a:lnTo>
                    <a:pt x="497" y="0"/>
                  </a:lnTo>
                </a:path>
              </a:pathLst>
            </a:custGeom>
            <a:noFill/>
            <a:ln w="39688" cap="flat">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4"/>
            <p:cNvSpPr>
              <a:spLocks/>
            </p:cNvSpPr>
            <p:nvPr/>
          </p:nvSpPr>
          <p:spPr bwMode="auto">
            <a:xfrm>
              <a:off x="5460554" y="3641517"/>
              <a:ext cx="592423" cy="525463"/>
            </a:xfrm>
            <a:custGeom>
              <a:avLst/>
              <a:gdLst>
                <a:gd name="T0" fmla="*/ 16 w 1051"/>
                <a:gd name="T1" fmla="*/ 331 h 331"/>
                <a:gd name="T2" fmla="*/ 41 w 1051"/>
                <a:gd name="T3" fmla="*/ 323 h 331"/>
                <a:gd name="T4" fmla="*/ 66 w 1051"/>
                <a:gd name="T5" fmla="*/ 315 h 331"/>
                <a:gd name="T6" fmla="*/ 91 w 1051"/>
                <a:gd name="T7" fmla="*/ 307 h 331"/>
                <a:gd name="T8" fmla="*/ 116 w 1051"/>
                <a:gd name="T9" fmla="*/ 298 h 331"/>
                <a:gd name="T10" fmla="*/ 140 w 1051"/>
                <a:gd name="T11" fmla="*/ 282 h 331"/>
                <a:gd name="T12" fmla="*/ 165 w 1051"/>
                <a:gd name="T13" fmla="*/ 273 h 331"/>
                <a:gd name="T14" fmla="*/ 190 w 1051"/>
                <a:gd name="T15" fmla="*/ 265 h 331"/>
                <a:gd name="T16" fmla="*/ 215 w 1051"/>
                <a:gd name="T17" fmla="*/ 257 h 331"/>
                <a:gd name="T18" fmla="*/ 240 w 1051"/>
                <a:gd name="T19" fmla="*/ 249 h 331"/>
                <a:gd name="T20" fmla="*/ 265 w 1051"/>
                <a:gd name="T21" fmla="*/ 240 h 331"/>
                <a:gd name="T22" fmla="*/ 290 w 1051"/>
                <a:gd name="T23" fmla="*/ 232 h 331"/>
                <a:gd name="T24" fmla="*/ 314 w 1051"/>
                <a:gd name="T25" fmla="*/ 224 h 331"/>
                <a:gd name="T26" fmla="*/ 339 w 1051"/>
                <a:gd name="T27" fmla="*/ 215 h 331"/>
                <a:gd name="T28" fmla="*/ 364 w 1051"/>
                <a:gd name="T29" fmla="*/ 207 h 331"/>
                <a:gd name="T30" fmla="*/ 389 w 1051"/>
                <a:gd name="T31" fmla="*/ 199 h 331"/>
                <a:gd name="T32" fmla="*/ 414 w 1051"/>
                <a:gd name="T33" fmla="*/ 191 h 331"/>
                <a:gd name="T34" fmla="*/ 439 w 1051"/>
                <a:gd name="T35" fmla="*/ 182 h 331"/>
                <a:gd name="T36" fmla="*/ 463 w 1051"/>
                <a:gd name="T37" fmla="*/ 174 h 331"/>
                <a:gd name="T38" fmla="*/ 488 w 1051"/>
                <a:gd name="T39" fmla="*/ 166 h 331"/>
                <a:gd name="T40" fmla="*/ 513 w 1051"/>
                <a:gd name="T41" fmla="*/ 157 h 331"/>
                <a:gd name="T42" fmla="*/ 538 w 1051"/>
                <a:gd name="T43" fmla="*/ 149 h 331"/>
                <a:gd name="T44" fmla="*/ 563 w 1051"/>
                <a:gd name="T45" fmla="*/ 141 h 331"/>
                <a:gd name="T46" fmla="*/ 588 w 1051"/>
                <a:gd name="T47" fmla="*/ 133 h 331"/>
                <a:gd name="T48" fmla="*/ 612 w 1051"/>
                <a:gd name="T49" fmla="*/ 124 h 331"/>
                <a:gd name="T50" fmla="*/ 637 w 1051"/>
                <a:gd name="T51" fmla="*/ 116 h 331"/>
                <a:gd name="T52" fmla="*/ 662 w 1051"/>
                <a:gd name="T53" fmla="*/ 108 h 331"/>
                <a:gd name="T54" fmla="*/ 687 w 1051"/>
                <a:gd name="T55" fmla="*/ 99 h 331"/>
                <a:gd name="T56" fmla="*/ 712 w 1051"/>
                <a:gd name="T57" fmla="*/ 99 h 331"/>
                <a:gd name="T58" fmla="*/ 737 w 1051"/>
                <a:gd name="T59" fmla="*/ 83 h 331"/>
                <a:gd name="T60" fmla="*/ 762 w 1051"/>
                <a:gd name="T61" fmla="*/ 83 h 331"/>
                <a:gd name="T62" fmla="*/ 786 w 1051"/>
                <a:gd name="T63" fmla="*/ 75 h 331"/>
                <a:gd name="T64" fmla="*/ 811 w 1051"/>
                <a:gd name="T65" fmla="*/ 66 h 331"/>
                <a:gd name="T66" fmla="*/ 836 w 1051"/>
                <a:gd name="T67" fmla="*/ 58 h 331"/>
                <a:gd name="T68" fmla="*/ 861 w 1051"/>
                <a:gd name="T69" fmla="*/ 50 h 331"/>
                <a:gd name="T70" fmla="*/ 886 w 1051"/>
                <a:gd name="T71" fmla="*/ 41 h 331"/>
                <a:gd name="T72" fmla="*/ 911 w 1051"/>
                <a:gd name="T73" fmla="*/ 33 h 331"/>
                <a:gd name="T74" fmla="*/ 935 w 1051"/>
                <a:gd name="T75" fmla="*/ 33 h 331"/>
                <a:gd name="T76" fmla="*/ 960 w 1051"/>
                <a:gd name="T77" fmla="*/ 25 h 331"/>
                <a:gd name="T78" fmla="*/ 985 w 1051"/>
                <a:gd name="T79" fmla="*/ 16 h 331"/>
                <a:gd name="T80" fmla="*/ 1010 w 1051"/>
                <a:gd name="T81" fmla="*/ 8 h 331"/>
                <a:gd name="T82" fmla="*/ 1035 w 1051"/>
                <a:gd name="T83"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1" h="331">
                  <a:moveTo>
                    <a:pt x="0" y="331"/>
                  </a:moveTo>
                  <a:lnTo>
                    <a:pt x="8" y="331"/>
                  </a:lnTo>
                  <a:lnTo>
                    <a:pt x="16" y="331"/>
                  </a:lnTo>
                  <a:lnTo>
                    <a:pt x="25" y="323"/>
                  </a:lnTo>
                  <a:lnTo>
                    <a:pt x="33" y="323"/>
                  </a:lnTo>
                  <a:lnTo>
                    <a:pt x="41" y="323"/>
                  </a:lnTo>
                  <a:lnTo>
                    <a:pt x="49" y="315"/>
                  </a:lnTo>
                  <a:lnTo>
                    <a:pt x="58" y="315"/>
                  </a:lnTo>
                  <a:lnTo>
                    <a:pt x="66" y="315"/>
                  </a:lnTo>
                  <a:lnTo>
                    <a:pt x="74" y="307"/>
                  </a:lnTo>
                  <a:lnTo>
                    <a:pt x="83" y="307"/>
                  </a:lnTo>
                  <a:lnTo>
                    <a:pt x="91" y="307"/>
                  </a:lnTo>
                  <a:lnTo>
                    <a:pt x="99" y="298"/>
                  </a:lnTo>
                  <a:lnTo>
                    <a:pt x="107" y="298"/>
                  </a:lnTo>
                  <a:lnTo>
                    <a:pt x="116" y="298"/>
                  </a:lnTo>
                  <a:lnTo>
                    <a:pt x="124" y="290"/>
                  </a:lnTo>
                  <a:lnTo>
                    <a:pt x="132" y="290"/>
                  </a:lnTo>
                  <a:lnTo>
                    <a:pt x="140" y="282"/>
                  </a:lnTo>
                  <a:lnTo>
                    <a:pt x="149" y="282"/>
                  </a:lnTo>
                  <a:lnTo>
                    <a:pt x="157" y="282"/>
                  </a:lnTo>
                  <a:lnTo>
                    <a:pt x="165" y="273"/>
                  </a:lnTo>
                  <a:lnTo>
                    <a:pt x="174" y="273"/>
                  </a:lnTo>
                  <a:lnTo>
                    <a:pt x="182" y="273"/>
                  </a:lnTo>
                  <a:lnTo>
                    <a:pt x="190" y="265"/>
                  </a:lnTo>
                  <a:lnTo>
                    <a:pt x="198" y="265"/>
                  </a:lnTo>
                  <a:lnTo>
                    <a:pt x="207" y="265"/>
                  </a:lnTo>
                  <a:lnTo>
                    <a:pt x="215" y="257"/>
                  </a:lnTo>
                  <a:lnTo>
                    <a:pt x="223" y="257"/>
                  </a:lnTo>
                  <a:lnTo>
                    <a:pt x="232" y="257"/>
                  </a:lnTo>
                  <a:lnTo>
                    <a:pt x="240" y="249"/>
                  </a:lnTo>
                  <a:lnTo>
                    <a:pt x="248" y="249"/>
                  </a:lnTo>
                  <a:lnTo>
                    <a:pt x="256" y="249"/>
                  </a:lnTo>
                  <a:lnTo>
                    <a:pt x="265" y="240"/>
                  </a:lnTo>
                  <a:lnTo>
                    <a:pt x="273" y="240"/>
                  </a:lnTo>
                  <a:lnTo>
                    <a:pt x="281" y="232"/>
                  </a:lnTo>
                  <a:lnTo>
                    <a:pt x="290" y="232"/>
                  </a:lnTo>
                  <a:lnTo>
                    <a:pt x="298" y="232"/>
                  </a:lnTo>
                  <a:lnTo>
                    <a:pt x="306" y="224"/>
                  </a:lnTo>
                  <a:lnTo>
                    <a:pt x="314" y="224"/>
                  </a:lnTo>
                  <a:lnTo>
                    <a:pt x="323" y="224"/>
                  </a:lnTo>
                  <a:lnTo>
                    <a:pt x="331" y="215"/>
                  </a:lnTo>
                  <a:lnTo>
                    <a:pt x="339" y="215"/>
                  </a:lnTo>
                  <a:lnTo>
                    <a:pt x="347" y="215"/>
                  </a:lnTo>
                  <a:lnTo>
                    <a:pt x="356" y="207"/>
                  </a:lnTo>
                  <a:lnTo>
                    <a:pt x="364" y="207"/>
                  </a:lnTo>
                  <a:lnTo>
                    <a:pt x="372" y="207"/>
                  </a:lnTo>
                  <a:lnTo>
                    <a:pt x="381" y="199"/>
                  </a:lnTo>
                  <a:lnTo>
                    <a:pt x="389" y="199"/>
                  </a:lnTo>
                  <a:lnTo>
                    <a:pt x="397" y="199"/>
                  </a:lnTo>
                  <a:lnTo>
                    <a:pt x="405" y="191"/>
                  </a:lnTo>
                  <a:lnTo>
                    <a:pt x="414" y="191"/>
                  </a:lnTo>
                  <a:lnTo>
                    <a:pt x="422" y="191"/>
                  </a:lnTo>
                  <a:lnTo>
                    <a:pt x="430" y="182"/>
                  </a:lnTo>
                  <a:lnTo>
                    <a:pt x="439" y="182"/>
                  </a:lnTo>
                  <a:lnTo>
                    <a:pt x="447" y="182"/>
                  </a:lnTo>
                  <a:lnTo>
                    <a:pt x="455" y="174"/>
                  </a:lnTo>
                  <a:lnTo>
                    <a:pt x="463" y="174"/>
                  </a:lnTo>
                  <a:lnTo>
                    <a:pt x="472" y="174"/>
                  </a:lnTo>
                  <a:lnTo>
                    <a:pt x="480" y="166"/>
                  </a:lnTo>
                  <a:lnTo>
                    <a:pt x="488" y="166"/>
                  </a:lnTo>
                  <a:lnTo>
                    <a:pt x="497" y="166"/>
                  </a:lnTo>
                  <a:lnTo>
                    <a:pt x="505" y="157"/>
                  </a:lnTo>
                  <a:lnTo>
                    <a:pt x="513" y="157"/>
                  </a:lnTo>
                  <a:lnTo>
                    <a:pt x="521" y="157"/>
                  </a:lnTo>
                  <a:lnTo>
                    <a:pt x="530" y="149"/>
                  </a:lnTo>
                  <a:lnTo>
                    <a:pt x="538" y="149"/>
                  </a:lnTo>
                  <a:lnTo>
                    <a:pt x="546" y="149"/>
                  </a:lnTo>
                  <a:lnTo>
                    <a:pt x="555" y="141"/>
                  </a:lnTo>
                  <a:lnTo>
                    <a:pt x="563" y="141"/>
                  </a:lnTo>
                  <a:lnTo>
                    <a:pt x="571" y="141"/>
                  </a:lnTo>
                  <a:lnTo>
                    <a:pt x="579" y="133"/>
                  </a:lnTo>
                  <a:lnTo>
                    <a:pt x="588" y="133"/>
                  </a:lnTo>
                  <a:lnTo>
                    <a:pt x="596" y="133"/>
                  </a:lnTo>
                  <a:lnTo>
                    <a:pt x="604" y="133"/>
                  </a:lnTo>
                  <a:lnTo>
                    <a:pt x="612" y="124"/>
                  </a:lnTo>
                  <a:lnTo>
                    <a:pt x="621" y="124"/>
                  </a:lnTo>
                  <a:lnTo>
                    <a:pt x="629" y="116"/>
                  </a:lnTo>
                  <a:lnTo>
                    <a:pt x="637" y="116"/>
                  </a:lnTo>
                  <a:lnTo>
                    <a:pt x="646" y="116"/>
                  </a:lnTo>
                  <a:lnTo>
                    <a:pt x="654" y="116"/>
                  </a:lnTo>
                  <a:lnTo>
                    <a:pt x="662" y="108"/>
                  </a:lnTo>
                  <a:lnTo>
                    <a:pt x="670" y="108"/>
                  </a:lnTo>
                  <a:lnTo>
                    <a:pt x="679" y="108"/>
                  </a:lnTo>
                  <a:lnTo>
                    <a:pt x="687" y="99"/>
                  </a:lnTo>
                  <a:lnTo>
                    <a:pt x="695" y="99"/>
                  </a:lnTo>
                  <a:lnTo>
                    <a:pt x="704" y="99"/>
                  </a:lnTo>
                  <a:lnTo>
                    <a:pt x="712" y="99"/>
                  </a:lnTo>
                  <a:lnTo>
                    <a:pt x="720" y="91"/>
                  </a:lnTo>
                  <a:lnTo>
                    <a:pt x="728" y="91"/>
                  </a:lnTo>
                  <a:lnTo>
                    <a:pt x="737" y="83"/>
                  </a:lnTo>
                  <a:lnTo>
                    <a:pt x="745" y="83"/>
                  </a:lnTo>
                  <a:lnTo>
                    <a:pt x="753" y="83"/>
                  </a:lnTo>
                  <a:lnTo>
                    <a:pt x="762" y="83"/>
                  </a:lnTo>
                  <a:lnTo>
                    <a:pt x="770" y="75"/>
                  </a:lnTo>
                  <a:lnTo>
                    <a:pt x="778" y="75"/>
                  </a:lnTo>
                  <a:lnTo>
                    <a:pt x="786" y="75"/>
                  </a:lnTo>
                  <a:lnTo>
                    <a:pt x="795" y="66"/>
                  </a:lnTo>
                  <a:lnTo>
                    <a:pt x="803" y="66"/>
                  </a:lnTo>
                  <a:lnTo>
                    <a:pt x="811" y="66"/>
                  </a:lnTo>
                  <a:lnTo>
                    <a:pt x="819" y="66"/>
                  </a:lnTo>
                  <a:lnTo>
                    <a:pt x="828" y="58"/>
                  </a:lnTo>
                  <a:lnTo>
                    <a:pt x="836" y="58"/>
                  </a:lnTo>
                  <a:lnTo>
                    <a:pt x="844" y="58"/>
                  </a:lnTo>
                  <a:lnTo>
                    <a:pt x="853" y="58"/>
                  </a:lnTo>
                  <a:lnTo>
                    <a:pt x="861" y="50"/>
                  </a:lnTo>
                  <a:lnTo>
                    <a:pt x="869" y="50"/>
                  </a:lnTo>
                  <a:lnTo>
                    <a:pt x="877" y="50"/>
                  </a:lnTo>
                  <a:lnTo>
                    <a:pt x="886" y="41"/>
                  </a:lnTo>
                  <a:lnTo>
                    <a:pt x="894" y="41"/>
                  </a:lnTo>
                  <a:lnTo>
                    <a:pt x="902" y="41"/>
                  </a:lnTo>
                  <a:lnTo>
                    <a:pt x="911" y="33"/>
                  </a:lnTo>
                  <a:lnTo>
                    <a:pt x="919" y="33"/>
                  </a:lnTo>
                  <a:lnTo>
                    <a:pt x="927" y="33"/>
                  </a:lnTo>
                  <a:lnTo>
                    <a:pt x="935" y="33"/>
                  </a:lnTo>
                  <a:lnTo>
                    <a:pt x="944" y="25"/>
                  </a:lnTo>
                  <a:lnTo>
                    <a:pt x="952" y="25"/>
                  </a:lnTo>
                  <a:lnTo>
                    <a:pt x="960" y="25"/>
                  </a:lnTo>
                  <a:lnTo>
                    <a:pt x="969" y="25"/>
                  </a:lnTo>
                  <a:lnTo>
                    <a:pt x="977" y="16"/>
                  </a:lnTo>
                  <a:lnTo>
                    <a:pt x="985" y="16"/>
                  </a:lnTo>
                  <a:lnTo>
                    <a:pt x="993" y="16"/>
                  </a:lnTo>
                  <a:lnTo>
                    <a:pt x="1002" y="16"/>
                  </a:lnTo>
                  <a:lnTo>
                    <a:pt x="1010" y="8"/>
                  </a:lnTo>
                  <a:lnTo>
                    <a:pt x="1018" y="8"/>
                  </a:lnTo>
                  <a:lnTo>
                    <a:pt x="1026" y="8"/>
                  </a:lnTo>
                  <a:lnTo>
                    <a:pt x="1035" y="0"/>
                  </a:lnTo>
                  <a:lnTo>
                    <a:pt x="1043" y="0"/>
                  </a:lnTo>
                  <a:lnTo>
                    <a:pt x="1051" y="0"/>
                  </a:lnTo>
                </a:path>
              </a:pathLst>
            </a:custGeom>
            <a:noFill/>
            <a:ln w="39688" cap="flat">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5"/>
            <p:cNvSpPr>
              <a:spLocks/>
            </p:cNvSpPr>
            <p:nvPr/>
          </p:nvSpPr>
          <p:spPr bwMode="auto">
            <a:xfrm>
              <a:off x="6052977" y="3258930"/>
              <a:ext cx="621170" cy="382588"/>
            </a:xfrm>
            <a:custGeom>
              <a:avLst/>
              <a:gdLst>
                <a:gd name="T0" fmla="*/ 17 w 1102"/>
                <a:gd name="T1" fmla="*/ 233 h 241"/>
                <a:gd name="T2" fmla="*/ 42 w 1102"/>
                <a:gd name="T3" fmla="*/ 224 h 241"/>
                <a:gd name="T4" fmla="*/ 67 w 1102"/>
                <a:gd name="T5" fmla="*/ 224 h 241"/>
                <a:gd name="T6" fmla="*/ 91 w 1102"/>
                <a:gd name="T7" fmla="*/ 216 h 241"/>
                <a:gd name="T8" fmla="*/ 116 w 1102"/>
                <a:gd name="T9" fmla="*/ 208 h 241"/>
                <a:gd name="T10" fmla="*/ 141 w 1102"/>
                <a:gd name="T11" fmla="*/ 199 h 241"/>
                <a:gd name="T12" fmla="*/ 166 w 1102"/>
                <a:gd name="T13" fmla="*/ 199 h 241"/>
                <a:gd name="T14" fmla="*/ 191 w 1102"/>
                <a:gd name="T15" fmla="*/ 191 h 241"/>
                <a:gd name="T16" fmla="*/ 216 w 1102"/>
                <a:gd name="T17" fmla="*/ 183 h 241"/>
                <a:gd name="T18" fmla="*/ 240 w 1102"/>
                <a:gd name="T19" fmla="*/ 183 h 241"/>
                <a:gd name="T20" fmla="*/ 265 w 1102"/>
                <a:gd name="T21" fmla="*/ 175 h 241"/>
                <a:gd name="T22" fmla="*/ 290 w 1102"/>
                <a:gd name="T23" fmla="*/ 166 h 241"/>
                <a:gd name="T24" fmla="*/ 315 w 1102"/>
                <a:gd name="T25" fmla="*/ 158 h 241"/>
                <a:gd name="T26" fmla="*/ 340 w 1102"/>
                <a:gd name="T27" fmla="*/ 158 h 241"/>
                <a:gd name="T28" fmla="*/ 365 w 1102"/>
                <a:gd name="T29" fmla="*/ 150 h 241"/>
                <a:gd name="T30" fmla="*/ 390 w 1102"/>
                <a:gd name="T31" fmla="*/ 141 h 241"/>
                <a:gd name="T32" fmla="*/ 414 w 1102"/>
                <a:gd name="T33" fmla="*/ 141 h 241"/>
                <a:gd name="T34" fmla="*/ 439 w 1102"/>
                <a:gd name="T35" fmla="*/ 133 h 241"/>
                <a:gd name="T36" fmla="*/ 464 w 1102"/>
                <a:gd name="T37" fmla="*/ 125 h 241"/>
                <a:gd name="T38" fmla="*/ 489 w 1102"/>
                <a:gd name="T39" fmla="*/ 117 h 241"/>
                <a:gd name="T40" fmla="*/ 514 w 1102"/>
                <a:gd name="T41" fmla="*/ 117 h 241"/>
                <a:gd name="T42" fmla="*/ 539 w 1102"/>
                <a:gd name="T43" fmla="*/ 108 h 241"/>
                <a:gd name="T44" fmla="*/ 563 w 1102"/>
                <a:gd name="T45" fmla="*/ 108 h 241"/>
                <a:gd name="T46" fmla="*/ 588 w 1102"/>
                <a:gd name="T47" fmla="*/ 100 h 241"/>
                <a:gd name="T48" fmla="*/ 613 w 1102"/>
                <a:gd name="T49" fmla="*/ 92 h 241"/>
                <a:gd name="T50" fmla="*/ 638 w 1102"/>
                <a:gd name="T51" fmla="*/ 92 h 241"/>
                <a:gd name="T52" fmla="*/ 663 w 1102"/>
                <a:gd name="T53" fmla="*/ 83 h 241"/>
                <a:gd name="T54" fmla="*/ 688 w 1102"/>
                <a:gd name="T55" fmla="*/ 75 h 241"/>
                <a:gd name="T56" fmla="*/ 712 w 1102"/>
                <a:gd name="T57" fmla="*/ 75 h 241"/>
                <a:gd name="T58" fmla="*/ 746 w 1102"/>
                <a:gd name="T59" fmla="*/ 67 h 241"/>
                <a:gd name="T60" fmla="*/ 770 w 1102"/>
                <a:gd name="T61" fmla="*/ 67 h 241"/>
                <a:gd name="T62" fmla="*/ 795 w 1102"/>
                <a:gd name="T63" fmla="*/ 59 h 241"/>
                <a:gd name="T64" fmla="*/ 820 w 1102"/>
                <a:gd name="T65" fmla="*/ 50 h 241"/>
                <a:gd name="T66" fmla="*/ 853 w 1102"/>
                <a:gd name="T67" fmla="*/ 50 h 241"/>
                <a:gd name="T68" fmla="*/ 878 w 1102"/>
                <a:gd name="T69" fmla="*/ 42 h 241"/>
                <a:gd name="T70" fmla="*/ 903 w 1102"/>
                <a:gd name="T71" fmla="*/ 34 h 241"/>
                <a:gd name="T72" fmla="*/ 936 w 1102"/>
                <a:gd name="T73" fmla="*/ 34 h 241"/>
                <a:gd name="T74" fmla="*/ 961 w 1102"/>
                <a:gd name="T75" fmla="*/ 25 h 241"/>
                <a:gd name="T76" fmla="*/ 994 w 1102"/>
                <a:gd name="T77" fmla="*/ 25 h 241"/>
                <a:gd name="T78" fmla="*/ 1027 w 1102"/>
                <a:gd name="T79" fmla="*/ 17 h 241"/>
                <a:gd name="T80" fmla="*/ 1052 w 1102"/>
                <a:gd name="T81" fmla="*/ 9 h 241"/>
                <a:gd name="T82" fmla="*/ 1085 w 1102"/>
                <a:gd name="T83" fmla="*/ 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2" h="241">
                  <a:moveTo>
                    <a:pt x="0" y="241"/>
                  </a:moveTo>
                  <a:lnTo>
                    <a:pt x="9" y="241"/>
                  </a:lnTo>
                  <a:lnTo>
                    <a:pt x="17" y="233"/>
                  </a:lnTo>
                  <a:lnTo>
                    <a:pt x="25" y="233"/>
                  </a:lnTo>
                  <a:lnTo>
                    <a:pt x="33" y="233"/>
                  </a:lnTo>
                  <a:lnTo>
                    <a:pt x="42" y="224"/>
                  </a:lnTo>
                  <a:lnTo>
                    <a:pt x="50" y="224"/>
                  </a:lnTo>
                  <a:lnTo>
                    <a:pt x="58" y="224"/>
                  </a:lnTo>
                  <a:lnTo>
                    <a:pt x="67" y="224"/>
                  </a:lnTo>
                  <a:lnTo>
                    <a:pt x="75" y="224"/>
                  </a:lnTo>
                  <a:lnTo>
                    <a:pt x="83" y="216"/>
                  </a:lnTo>
                  <a:lnTo>
                    <a:pt x="91" y="216"/>
                  </a:lnTo>
                  <a:lnTo>
                    <a:pt x="100" y="216"/>
                  </a:lnTo>
                  <a:lnTo>
                    <a:pt x="108" y="208"/>
                  </a:lnTo>
                  <a:lnTo>
                    <a:pt x="116" y="208"/>
                  </a:lnTo>
                  <a:lnTo>
                    <a:pt x="125" y="208"/>
                  </a:lnTo>
                  <a:lnTo>
                    <a:pt x="133" y="208"/>
                  </a:lnTo>
                  <a:lnTo>
                    <a:pt x="141" y="199"/>
                  </a:lnTo>
                  <a:lnTo>
                    <a:pt x="149" y="199"/>
                  </a:lnTo>
                  <a:lnTo>
                    <a:pt x="158" y="199"/>
                  </a:lnTo>
                  <a:lnTo>
                    <a:pt x="166" y="199"/>
                  </a:lnTo>
                  <a:lnTo>
                    <a:pt x="174" y="191"/>
                  </a:lnTo>
                  <a:lnTo>
                    <a:pt x="183" y="191"/>
                  </a:lnTo>
                  <a:lnTo>
                    <a:pt x="191" y="191"/>
                  </a:lnTo>
                  <a:lnTo>
                    <a:pt x="199" y="191"/>
                  </a:lnTo>
                  <a:lnTo>
                    <a:pt x="207" y="183"/>
                  </a:lnTo>
                  <a:lnTo>
                    <a:pt x="216" y="183"/>
                  </a:lnTo>
                  <a:lnTo>
                    <a:pt x="224" y="183"/>
                  </a:lnTo>
                  <a:lnTo>
                    <a:pt x="232" y="183"/>
                  </a:lnTo>
                  <a:lnTo>
                    <a:pt x="240" y="183"/>
                  </a:lnTo>
                  <a:lnTo>
                    <a:pt x="249" y="175"/>
                  </a:lnTo>
                  <a:lnTo>
                    <a:pt x="257" y="175"/>
                  </a:lnTo>
                  <a:lnTo>
                    <a:pt x="265" y="175"/>
                  </a:lnTo>
                  <a:lnTo>
                    <a:pt x="274" y="166"/>
                  </a:lnTo>
                  <a:lnTo>
                    <a:pt x="282" y="166"/>
                  </a:lnTo>
                  <a:lnTo>
                    <a:pt x="290" y="166"/>
                  </a:lnTo>
                  <a:lnTo>
                    <a:pt x="298" y="166"/>
                  </a:lnTo>
                  <a:lnTo>
                    <a:pt x="307" y="158"/>
                  </a:lnTo>
                  <a:lnTo>
                    <a:pt x="315" y="158"/>
                  </a:lnTo>
                  <a:lnTo>
                    <a:pt x="323" y="158"/>
                  </a:lnTo>
                  <a:lnTo>
                    <a:pt x="332" y="158"/>
                  </a:lnTo>
                  <a:lnTo>
                    <a:pt x="340" y="158"/>
                  </a:lnTo>
                  <a:lnTo>
                    <a:pt x="348" y="150"/>
                  </a:lnTo>
                  <a:lnTo>
                    <a:pt x="356" y="150"/>
                  </a:lnTo>
                  <a:lnTo>
                    <a:pt x="365" y="150"/>
                  </a:lnTo>
                  <a:lnTo>
                    <a:pt x="373" y="150"/>
                  </a:lnTo>
                  <a:lnTo>
                    <a:pt x="381" y="141"/>
                  </a:lnTo>
                  <a:lnTo>
                    <a:pt x="390" y="141"/>
                  </a:lnTo>
                  <a:lnTo>
                    <a:pt x="398" y="141"/>
                  </a:lnTo>
                  <a:lnTo>
                    <a:pt x="406" y="141"/>
                  </a:lnTo>
                  <a:lnTo>
                    <a:pt x="414" y="141"/>
                  </a:lnTo>
                  <a:lnTo>
                    <a:pt x="423" y="133"/>
                  </a:lnTo>
                  <a:lnTo>
                    <a:pt x="431" y="133"/>
                  </a:lnTo>
                  <a:lnTo>
                    <a:pt x="439" y="133"/>
                  </a:lnTo>
                  <a:lnTo>
                    <a:pt x="447" y="133"/>
                  </a:lnTo>
                  <a:lnTo>
                    <a:pt x="456" y="125"/>
                  </a:lnTo>
                  <a:lnTo>
                    <a:pt x="464" y="125"/>
                  </a:lnTo>
                  <a:lnTo>
                    <a:pt x="472" y="125"/>
                  </a:lnTo>
                  <a:lnTo>
                    <a:pt x="481" y="125"/>
                  </a:lnTo>
                  <a:lnTo>
                    <a:pt x="489" y="117"/>
                  </a:lnTo>
                  <a:lnTo>
                    <a:pt x="497" y="117"/>
                  </a:lnTo>
                  <a:lnTo>
                    <a:pt x="505" y="117"/>
                  </a:lnTo>
                  <a:lnTo>
                    <a:pt x="514" y="117"/>
                  </a:lnTo>
                  <a:lnTo>
                    <a:pt x="522" y="117"/>
                  </a:lnTo>
                  <a:lnTo>
                    <a:pt x="530" y="108"/>
                  </a:lnTo>
                  <a:lnTo>
                    <a:pt x="539" y="108"/>
                  </a:lnTo>
                  <a:lnTo>
                    <a:pt x="547" y="108"/>
                  </a:lnTo>
                  <a:lnTo>
                    <a:pt x="555" y="108"/>
                  </a:lnTo>
                  <a:lnTo>
                    <a:pt x="563" y="108"/>
                  </a:lnTo>
                  <a:lnTo>
                    <a:pt x="572" y="100"/>
                  </a:lnTo>
                  <a:lnTo>
                    <a:pt x="580" y="100"/>
                  </a:lnTo>
                  <a:lnTo>
                    <a:pt x="588" y="100"/>
                  </a:lnTo>
                  <a:lnTo>
                    <a:pt x="597" y="100"/>
                  </a:lnTo>
                  <a:lnTo>
                    <a:pt x="605" y="92"/>
                  </a:lnTo>
                  <a:lnTo>
                    <a:pt x="613" y="92"/>
                  </a:lnTo>
                  <a:lnTo>
                    <a:pt x="621" y="92"/>
                  </a:lnTo>
                  <a:lnTo>
                    <a:pt x="630" y="92"/>
                  </a:lnTo>
                  <a:lnTo>
                    <a:pt x="638" y="92"/>
                  </a:lnTo>
                  <a:lnTo>
                    <a:pt x="646" y="83"/>
                  </a:lnTo>
                  <a:lnTo>
                    <a:pt x="654" y="83"/>
                  </a:lnTo>
                  <a:lnTo>
                    <a:pt x="663" y="83"/>
                  </a:lnTo>
                  <a:lnTo>
                    <a:pt x="671" y="83"/>
                  </a:lnTo>
                  <a:lnTo>
                    <a:pt x="679" y="83"/>
                  </a:lnTo>
                  <a:lnTo>
                    <a:pt x="688" y="75"/>
                  </a:lnTo>
                  <a:lnTo>
                    <a:pt x="696" y="75"/>
                  </a:lnTo>
                  <a:lnTo>
                    <a:pt x="704" y="75"/>
                  </a:lnTo>
                  <a:lnTo>
                    <a:pt x="712" y="75"/>
                  </a:lnTo>
                  <a:lnTo>
                    <a:pt x="729" y="75"/>
                  </a:lnTo>
                  <a:lnTo>
                    <a:pt x="737" y="67"/>
                  </a:lnTo>
                  <a:lnTo>
                    <a:pt x="746" y="67"/>
                  </a:lnTo>
                  <a:lnTo>
                    <a:pt x="754" y="67"/>
                  </a:lnTo>
                  <a:lnTo>
                    <a:pt x="762" y="67"/>
                  </a:lnTo>
                  <a:lnTo>
                    <a:pt x="770" y="67"/>
                  </a:lnTo>
                  <a:lnTo>
                    <a:pt x="779" y="59"/>
                  </a:lnTo>
                  <a:lnTo>
                    <a:pt x="787" y="59"/>
                  </a:lnTo>
                  <a:lnTo>
                    <a:pt x="795" y="59"/>
                  </a:lnTo>
                  <a:lnTo>
                    <a:pt x="804" y="59"/>
                  </a:lnTo>
                  <a:lnTo>
                    <a:pt x="812" y="50"/>
                  </a:lnTo>
                  <a:lnTo>
                    <a:pt x="820" y="50"/>
                  </a:lnTo>
                  <a:lnTo>
                    <a:pt x="828" y="50"/>
                  </a:lnTo>
                  <a:lnTo>
                    <a:pt x="845" y="50"/>
                  </a:lnTo>
                  <a:lnTo>
                    <a:pt x="853" y="50"/>
                  </a:lnTo>
                  <a:lnTo>
                    <a:pt x="862" y="42"/>
                  </a:lnTo>
                  <a:lnTo>
                    <a:pt x="870" y="42"/>
                  </a:lnTo>
                  <a:lnTo>
                    <a:pt x="878" y="42"/>
                  </a:lnTo>
                  <a:lnTo>
                    <a:pt x="886" y="42"/>
                  </a:lnTo>
                  <a:lnTo>
                    <a:pt x="895" y="42"/>
                  </a:lnTo>
                  <a:lnTo>
                    <a:pt x="903" y="34"/>
                  </a:lnTo>
                  <a:lnTo>
                    <a:pt x="919" y="34"/>
                  </a:lnTo>
                  <a:lnTo>
                    <a:pt x="928" y="34"/>
                  </a:lnTo>
                  <a:lnTo>
                    <a:pt x="936" y="34"/>
                  </a:lnTo>
                  <a:lnTo>
                    <a:pt x="944" y="34"/>
                  </a:lnTo>
                  <a:lnTo>
                    <a:pt x="953" y="25"/>
                  </a:lnTo>
                  <a:lnTo>
                    <a:pt x="961" y="25"/>
                  </a:lnTo>
                  <a:lnTo>
                    <a:pt x="977" y="25"/>
                  </a:lnTo>
                  <a:lnTo>
                    <a:pt x="986" y="25"/>
                  </a:lnTo>
                  <a:lnTo>
                    <a:pt x="994" y="25"/>
                  </a:lnTo>
                  <a:lnTo>
                    <a:pt x="1002" y="17"/>
                  </a:lnTo>
                  <a:lnTo>
                    <a:pt x="1011" y="17"/>
                  </a:lnTo>
                  <a:lnTo>
                    <a:pt x="1027" y="17"/>
                  </a:lnTo>
                  <a:lnTo>
                    <a:pt x="1035" y="17"/>
                  </a:lnTo>
                  <a:lnTo>
                    <a:pt x="1044" y="9"/>
                  </a:lnTo>
                  <a:lnTo>
                    <a:pt x="1052" y="9"/>
                  </a:lnTo>
                  <a:lnTo>
                    <a:pt x="1060" y="9"/>
                  </a:lnTo>
                  <a:lnTo>
                    <a:pt x="1077" y="9"/>
                  </a:lnTo>
                  <a:lnTo>
                    <a:pt x="1085" y="9"/>
                  </a:lnTo>
                  <a:lnTo>
                    <a:pt x="1093" y="0"/>
                  </a:lnTo>
                  <a:lnTo>
                    <a:pt x="1102" y="0"/>
                  </a:lnTo>
                </a:path>
              </a:pathLst>
            </a:custGeom>
            <a:noFill/>
            <a:ln w="39688" cap="flat">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6"/>
            <p:cNvSpPr>
              <a:spLocks/>
            </p:cNvSpPr>
            <p:nvPr/>
          </p:nvSpPr>
          <p:spPr bwMode="auto">
            <a:xfrm>
              <a:off x="6674148" y="2944605"/>
              <a:ext cx="1348876" cy="314325"/>
            </a:xfrm>
            <a:custGeom>
              <a:avLst/>
              <a:gdLst>
                <a:gd name="T0" fmla="*/ 16 w 2393"/>
                <a:gd name="T1" fmla="*/ 198 h 198"/>
                <a:gd name="T2" fmla="*/ 33 w 2393"/>
                <a:gd name="T3" fmla="*/ 198 h 198"/>
                <a:gd name="T4" fmla="*/ 58 w 2393"/>
                <a:gd name="T5" fmla="*/ 190 h 198"/>
                <a:gd name="T6" fmla="*/ 74 w 2393"/>
                <a:gd name="T7" fmla="*/ 190 h 198"/>
                <a:gd name="T8" fmla="*/ 99 w 2393"/>
                <a:gd name="T9" fmla="*/ 182 h 198"/>
                <a:gd name="T10" fmla="*/ 124 w 2393"/>
                <a:gd name="T11" fmla="*/ 182 h 198"/>
                <a:gd name="T12" fmla="*/ 140 w 2393"/>
                <a:gd name="T13" fmla="*/ 174 h 198"/>
                <a:gd name="T14" fmla="*/ 165 w 2393"/>
                <a:gd name="T15" fmla="*/ 174 h 198"/>
                <a:gd name="T16" fmla="*/ 190 w 2393"/>
                <a:gd name="T17" fmla="*/ 174 h 198"/>
                <a:gd name="T18" fmla="*/ 207 w 2393"/>
                <a:gd name="T19" fmla="*/ 165 h 198"/>
                <a:gd name="T20" fmla="*/ 231 w 2393"/>
                <a:gd name="T21" fmla="*/ 165 h 198"/>
                <a:gd name="T22" fmla="*/ 256 w 2393"/>
                <a:gd name="T23" fmla="*/ 157 h 198"/>
                <a:gd name="T24" fmla="*/ 281 w 2393"/>
                <a:gd name="T25" fmla="*/ 157 h 198"/>
                <a:gd name="T26" fmla="*/ 306 w 2393"/>
                <a:gd name="T27" fmla="*/ 157 h 198"/>
                <a:gd name="T28" fmla="*/ 331 w 2393"/>
                <a:gd name="T29" fmla="*/ 149 h 198"/>
                <a:gd name="T30" fmla="*/ 356 w 2393"/>
                <a:gd name="T31" fmla="*/ 149 h 198"/>
                <a:gd name="T32" fmla="*/ 381 w 2393"/>
                <a:gd name="T33" fmla="*/ 140 h 198"/>
                <a:gd name="T34" fmla="*/ 405 w 2393"/>
                <a:gd name="T35" fmla="*/ 140 h 198"/>
                <a:gd name="T36" fmla="*/ 430 w 2393"/>
                <a:gd name="T37" fmla="*/ 132 h 198"/>
                <a:gd name="T38" fmla="*/ 455 w 2393"/>
                <a:gd name="T39" fmla="*/ 132 h 198"/>
                <a:gd name="T40" fmla="*/ 480 w 2393"/>
                <a:gd name="T41" fmla="*/ 132 h 198"/>
                <a:gd name="T42" fmla="*/ 505 w 2393"/>
                <a:gd name="T43" fmla="*/ 124 h 198"/>
                <a:gd name="T44" fmla="*/ 530 w 2393"/>
                <a:gd name="T45" fmla="*/ 124 h 198"/>
                <a:gd name="T46" fmla="*/ 563 w 2393"/>
                <a:gd name="T47" fmla="*/ 116 h 198"/>
                <a:gd name="T48" fmla="*/ 588 w 2393"/>
                <a:gd name="T49" fmla="*/ 116 h 198"/>
                <a:gd name="T50" fmla="*/ 621 w 2393"/>
                <a:gd name="T51" fmla="*/ 116 h 198"/>
                <a:gd name="T52" fmla="*/ 646 w 2393"/>
                <a:gd name="T53" fmla="*/ 107 h 198"/>
                <a:gd name="T54" fmla="*/ 679 w 2393"/>
                <a:gd name="T55" fmla="*/ 107 h 198"/>
                <a:gd name="T56" fmla="*/ 703 w 2393"/>
                <a:gd name="T57" fmla="*/ 99 h 198"/>
                <a:gd name="T58" fmla="*/ 737 w 2393"/>
                <a:gd name="T59" fmla="*/ 99 h 198"/>
                <a:gd name="T60" fmla="*/ 770 w 2393"/>
                <a:gd name="T61" fmla="*/ 91 h 198"/>
                <a:gd name="T62" fmla="*/ 795 w 2393"/>
                <a:gd name="T63" fmla="*/ 91 h 198"/>
                <a:gd name="T64" fmla="*/ 828 w 2393"/>
                <a:gd name="T65" fmla="*/ 91 h 198"/>
                <a:gd name="T66" fmla="*/ 861 w 2393"/>
                <a:gd name="T67" fmla="*/ 82 h 198"/>
                <a:gd name="T68" fmla="*/ 894 w 2393"/>
                <a:gd name="T69" fmla="*/ 82 h 198"/>
                <a:gd name="T70" fmla="*/ 927 w 2393"/>
                <a:gd name="T71" fmla="*/ 74 h 198"/>
                <a:gd name="T72" fmla="*/ 968 w 2393"/>
                <a:gd name="T73" fmla="*/ 74 h 198"/>
                <a:gd name="T74" fmla="*/ 1002 w 2393"/>
                <a:gd name="T75" fmla="*/ 74 h 198"/>
                <a:gd name="T76" fmla="*/ 1035 w 2393"/>
                <a:gd name="T77" fmla="*/ 66 h 198"/>
                <a:gd name="T78" fmla="*/ 1076 w 2393"/>
                <a:gd name="T79" fmla="*/ 66 h 198"/>
                <a:gd name="T80" fmla="*/ 1118 w 2393"/>
                <a:gd name="T81" fmla="*/ 58 h 198"/>
                <a:gd name="T82" fmla="*/ 1151 w 2393"/>
                <a:gd name="T83" fmla="*/ 58 h 198"/>
                <a:gd name="T84" fmla="*/ 1192 w 2393"/>
                <a:gd name="T85" fmla="*/ 49 h 198"/>
                <a:gd name="T86" fmla="*/ 1242 w 2393"/>
                <a:gd name="T87" fmla="*/ 49 h 198"/>
                <a:gd name="T88" fmla="*/ 1283 w 2393"/>
                <a:gd name="T89" fmla="*/ 49 h 198"/>
                <a:gd name="T90" fmla="*/ 1325 w 2393"/>
                <a:gd name="T91" fmla="*/ 41 h 198"/>
                <a:gd name="T92" fmla="*/ 1374 w 2393"/>
                <a:gd name="T93" fmla="*/ 41 h 198"/>
                <a:gd name="T94" fmla="*/ 1424 w 2393"/>
                <a:gd name="T95" fmla="*/ 33 h 198"/>
                <a:gd name="T96" fmla="*/ 1482 w 2393"/>
                <a:gd name="T97" fmla="*/ 33 h 198"/>
                <a:gd name="T98" fmla="*/ 1532 w 2393"/>
                <a:gd name="T99" fmla="*/ 33 h 198"/>
                <a:gd name="T100" fmla="*/ 1589 w 2393"/>
                <a:gd name="T101" fmla="*/ 24 h 198"/>
                <a:gd name="T102" fmla="*/ 1656 w 2393"/>
                <a:gd name="T103" fmla="*/ 24 h 198"/>
                <a:gd name="T104" fmla="*/ 1722 w 2393"/>
                <a:gd name="T105" fmla="*/ 16 h 198"/>
                <a:gd name="T106" fmla="*/ 1797 w 2393"/>
                <a:gd name="T107" fmla="*/ 16 h 198"/>
                <a:gd name="T108" fmla="*/ 1879 w 2393"/>
                <a:gd name="T109" fmla="*/ 8 h 198"/>
                <a:gd name="T110" fmla="*/ 1979 w 2393"/>
                <a:gd name="T111" fmla="*/ 8 h 198"/>
                <a:gd name="T112" fmla="*/ 2095 w 2393"/>
                <a:gd name="T113" fmla="*/ 8 h 198"/>
                <a:gd name="T114" fmla="*/ 2252 w 2393"/>
                <a:gd name="T11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3" h="198">
                  <a:moveTo>
                    <a:pt x="0" y="198"/>
                  </a:moveTo>
                  <a:lnTo>
                    <a:pt x="16" y="198"/>
                  </a:lnTo>
                  <a:lnTo>
                    <a:pt x="24" y="198"/>
                  </a:lnTo>
                  <a:lnTo>
                    <a:pt x="33" y="198"/>
                  </a:lnTo>
                  <a:lnTo>
                    <a:pt x="41" y="190"/>
                  </a:lnTo>
                  <a:lnTo>
                    <a:pt x="58" y="190"/>
                  </a:lnTo>
                  <a:lnTo>
                    <a:pt x="66" y="190"/>
                  </a:lnTo>
                  <a:lnTo>
                    <a:pt x="74" y="190"/>
                  </a:lnTo>
                  <a:lnTo>
                    <a:pt x="91" y="190"/>
                  </a:lnTo>
                  <a:lnTo>
                    <a:pt x="99" y="182"/>
                  </a:lnTo>
                  <a:lnTo>
                    <a:pt x="107" y="182"/>
                  </a:lnTo>
                  <a:lnTo>
                    <a:pt x="124" y="182"/>
                  </a:lnTo>
                  <a:lnTo>
                    <a:pt x="132" y="182"/>
                  </a:lnTo>
                  <a:lnTo>
                    <a:pt x="140" y="174"/>
                  </a:lnTo>
                  <a:lnTo>
                    <a:pt x="157" y="174"/>
                  </a:lnTo>
                  <a:lnTo>
                    <a:pt x="165" y="174"/>
                  </a:lnTo>
                  <a:lnTo>
                    <a:pt x="174" y="174"/>
                  </a:lnTo>
                  <a:lnTo>
                    <a:pt x="190" y="174"/>
                  </a:lnTo>
                  <a:lnTo>
                    <a:pt x="198" y="165"/>
                  </a:lnTo>
                  <a:lnTo>
                    <a:pt x="207" y="165"/>
                  </a:lnTo>
                  <a:lnTo>
                    <a:pt x="223" y="165"/>
                  </a:lnTo>
                  <a:lnTo>
                    <a:pt x="231" y="165"/>
                  </a:lnTo>
                  <a:lnTo>
                    <a:pt x="248" y="165"/>
                  </a:lnTo>
                  <a:lnTo>
                    <a:pt x="256" y="157"/>
                  </a:lnTo>
                  <a:lnTo>
                    <a:pt x="265" y="157"/>
                  </a:lnTo>
                  <a:lnTo>
                    <a:pt x="281" y="157"/>
                  </a:lnTo>
                  <a:lnTo>
                    <a:pt x="289" y="157"/>
                  </a:lnTo>
                  <a:lnTo>
                    <a:pt x="306" y="157"/>
                  </a:lnTo>
                  <a:lnTo>
                    <a:pt x="314" y="149"/>
                  </a:lnTo>
                  <a:lnTo>
                    <a:pt x="331" y="149"/>
                  </a:lnTo>
                  <a:lnTo>
                    <a:pt x="339" y="149"/>
                  </a:lnTo>
                  <a:lnTo>
                    <a:pt x="356" y="149"/>
                  </a:lnTo>
                  <a:lnTo>
                    <a:pt x="364" y="149"/>
                  </a:lnTo>
                  <a:lnTo>
                    <a:pt x="381" y="140"/>
                  </a:lnTo>
                  <a:lnTo>
                    <a:pt x="389" y="140"/>
                  </a:lnTo>
                  <a:lnTo>
                    <a:pt x="405" y="140"/>
                  </a:lnTo>
                  <a:lnTo>
                    <a:pt x="414" y="140"/>
                  </a:lnTo>
                  <a:lnTo>
                    <a:pt x="430" y="132"/>
                  </a:lnTo>
                  <a:lnTo>
                    <a:pt x="439" y="132"/>
                  </a:lnTo>
                  <a:lnTo>
                    <a:pt x="455" y="132"/>
                  </a:lnTo>
                  <a:lnTo>
                    <a:pt x="463" y="132"/>
                  </a:lnTo>
                  <a:lnTo>
                    <a:pt x="480" y="132"/>
                  </a:lnTo>
                  <a:lnTo>
                    <a:pt x="496" y="124"/>
                  </a:lnTo>
                  <a:lnTo>
                    <a:pt x="505" y="124"/>
                  </a:lnTo>
                  <a:lnTo>
                    <a:pt x="521" y="124"/>
                  </a:lnTo>
                  <a:lnTo>
                    <a:pt x="530" y="124"/>
                  </a:lnTo>
                  <a:lnTo>
                    <a:pt x="546" y="124"/>
                  </a:lnTo>
                  <a:lnTo>
                    <a:pt x="563" y="116"/>
                  </a:lnTo>
                  <a:lnTo>
                    <a:pt x="571" y="116"/>
                  </a:lnTo>
                  <a:lnTo>
                    <a:pt x="588" y="116"/>
                  </a:lnTo>
                  <a:lnTo>
                    <a:pt x="604" y="116"/>
                  </a:lnTo>
                  <a:lnTo>
                    <a:pt x="621" y="116"/>
                  </a:lnTo>
                  <a:lnTo>
                    <a:pt x="629" y="107"/>
                  </a:lnTo>
                  <a:lnTo>
                    <a:pt x="646" y="107"/>
                  </a:lnTo>
                  <a:lnTo>
                    <a:pt x="662" y="107"/>
                  </a:lnTo>
                  <a:lnTo>
                    <a:pt x="679" y="107"/>
                  </a:lnTo>
                  <a:lnTo>
                    <a:pt x="687" y="107"/>
                  </a:lnTo>
                  <a:lnTo>
                    <a:pt x="703" y="99"/>
                  </a:lnTo>
                  <a:lnTo>
                    <a:pt x="720" y="99"/>
                  </a:lnTo>
                  <a:lnTo>
                    <a:pt x="737" y="99"/>
                  </a:lnTo>
                  <a:lnTo>
                    <a:pt x="753" y="99"/>
                  </a:lnTo>
                  <a:lnTo>
                    <a:pt x="770" y="91"/>
                  </a:lnTo>
                  <a:lnTo>
                    <a:pt x="778" y="91"/>
                  </a:lnTo>
                  <a:lnTo>
                    <a:pt x="795" y="91"/>
                  </a:lnTo>
                  <a:lnTo>
                    <a:pt x="811" y="91"/>
                  </a:lnTo>
                  <a:lnTo>
                    <a:pt x="828" y="91"/>
                  </a:lnTo>
                  <a:lnTo>
                    <a:pt x="844" y="82"/>
                  </a:lnTo>
                  <a:lnTo>
                    <a:pt x="861" y="82"/>
                  </a:lnTo>
                  <a:lnTo>
                    <a:pt x="877" y="82"/>
                  </a:lnTo>
                  <a:lnTo>
                    <a:pt x="894" y="82"/>
                  </a:lnTo>
                  <a:lnTo>
                    <a:pt x="910" y="82"/>
                  </a:lnTo>
                  <a:lnTo>
                    <a:pt x="927" y="74"/>
                  </a:lnTo>
                  <a:lnTo>
                    <a:pt x="944" y="74"/>
                  </a:lnTo>
                  <a:lnTo>
                    <a:pt x="968" y="74"/>
                  </a:lnTo>
                  <a:lnTo>
                    <a:pt x="985" y="74"/>
                  </a:lnTo>
                  <a:lnTo>
                    <a:pt x="1002" y="74"/>
                  </a:lnTo>
                  <a:lnTo>
                    <a:pt x="1018" y="66"/>
                  </a:lnTo>
                  <a:lnTo>
                    <a:pt x="1035" y="66"/>
                  </a:lnTo>
                  <a:lnTo>
                    <a:pt x="1060" y="66"/>
                  </a:lnTo>
                  <a:lnTo>
                    <a:pt x="1076" y="66"/>
                  </a:lnTo>
                  <a:lnTo>
                    <a:pt x="1093" y="66"/>
                  </a:lnTo>
                  <a:lnTo>
                    <a:pt x="1118" y="58"/>
                  </a:lnTo>
                  <a:lnTo>
                    <a:pt x="1134" y="58"/>
                  </a:lnTo>
                  <a:lnTo>
                    <a:pt x="1151" y="58"/>
                  </a:lnTo>
                  <a:lnTo>
                    <a:pt x="1175" y="58"/>
                  </a:lnTo>
                  <a:lnTo>
                    <a:pt x="1192" y="49"/>
                  </a:lnTo>
                  <a:lnTo>
                    <a:pt x="1217" y="49"/>
                  </a:lnTo>
                  <a:lnTo>
                    <a:pt x="1242" y="49"/>
                  </a:lnTo>
                  <a:lnTo>
                    <a:pt x="1258" y="49"/>
                  </a:lnTo>
                  <a:lnTo>
                    <a:pt x="1283" y="49"/>
                  </a:lnTo>
                  <a:lnTo>
                    <a:pt x="1308" y="41"/>
                  </a:lnTo>
                  <a:lnTo>
                    <a:pt x="1325" y="41"/>
                  </a:lnTo>
                  <a:lnTo>
                    <a:pt x="1349" y="41"/>
                  </a:lnTo>
                  <a:lnTo>
                    <a:pt x="1374" y="41"/>
                  </a:lnTo>
                  <a:lnTo>
                    <a:pt x="1399" y="41"/>
                  </a:lnTo>
                  <a:lnTo>
                    <a:pt x="1424" y="33"/>
                  </a:lnTo>
                  <a:lnTo>
                    <a:pt x="1449" y="33"/>
                  </a:lnTo>
                  <a:lnTo>
                    <a:pt x="1482" y="33"/>
                  </a:lnTo>
                  <a:lnTo>
                    <a:pt x="1507" y="33"/>
                  </a:lnTo>
                  <a:lnTo>
                    <a:pt x="1532" y="33"/>
                  </a:lnTo>
                  <a:lnTo>
                    <a:pt x="1565" y="24"/>
                  </a:lnTo>
                  <a:lnTo>
                    <a:pt x="1589" y="24"/>
                  </a:lnTo>
                  <a:lnTo>
                    <a:pt x="1623" y="24"/>
                  </a:lnTo>
                  <a:lnTo>
                    <a:pt x="1656" y="24"/>
                  </a:lnTo>
                  <a:lnTo>
                    <a:pt x="1689" y="16"/>
                  </a:lnTo>
                  <a:lnTo>
                    <a:pt x="1722" y="16"/>
                  </a:lnTo>
                  <a:lnTo>
                    <a:pt x="1755" y="16"/>
                  </a:lnTo>
                  <a:lnTo>
                    <a:pt x="1797" y="16"/>
                  </a:lnTo>
                  <a:lnTo>
                    <a:pt x="1838" y="16"/>
                  </a:lnTo>
                  <a:lnTo>
                    <a:pt x="1879" y="8"/>
                  </a:lnTo>
                  <a:lnTo>
                    <a:pt x="1929" y="8"/>
                  </a:lnTo>
                  <a:lnTo>
                    <a:pt x="1979" y="8"/>
                  </a:lnTo>
                  <a:lnTo>
                    <a:pt x="2028" y="8"/>
                  </a:lnTo>
                  <a:lnTo>
                    <a:pt x="2095" y="8"/>
                  </a:lnTo>
                  <a:lnTo>
                    <a:pt x="2393" y="0"/>
                  </a:lnTo>
                  <a:lnTo>
                    <a:pt x="2252" y="0"/>
                  </a:lnTo>
                </a:path>
              </a:pathLst>
            </a:custGeom>
            <a:noFill/>
            <a:ln w="39688" cap="flat">
              <a:solidFill>
                <a:srgbClr val="00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p:nvGrpSpPr>
        <p:grpSpPr>
          <a:xfrm>
            <a:off x="5199008" y="3566975"/>
            <a:ext cx="2786250" cy="1803400"/>
            <a:chOff x="5199008" y="3298617"/>
            <a:chExt cx="2786250" cy="1803400"/>
          </a:xfrm>
        </p:grpSpPr>
        <p:sp>
          <p:nvSpPr>
            <p:cNvPr id="67" name="Freeform 69"/>
            <p:cNvSpPr>
              <a:spLocks/>
            </p:cNvSpPr>
            <p:nvPr/>
          </p:nvSpPr>
          <p:spPr bwMode="auto">
            <a:xfrm>
              <a:off x="5199008" y="4390817"/>
              <a:ext cx="606515" cy="711200"/>
            </a:xfrm>
            <a:custGeom>
              <a:avLst/>
              <a:gdLst>
                <a:gd name="T0" fmla="*/ 33 w 1076"/>
                <a:gd name="T1" fmla="*/ 440 h 448"/>
                <a:gd name="T2" fmla="*/ 66 w 1076"/>
                <a:gd name="T3" fmla="*/ 440 h 448"/>
                <a:gd name="T4" fmla="*/ 91 w 1076"/>
                <a:gd name="T5" fmla="*/ 431 h 448"/>
                <a:gd name="T6" fmla="*/ 116 w 1076"/>
                <a:gd name="T7" fmla="*/ 423 h 448"/>
                <a:gd name="T8" fmla="*/ 141 w 1076"/>
                <a:gd name="T9" fmla="*/ 423 h 448"/>
                <a:gd name="T10" fmla="*/ 166 w 1076"/>
                <a:gd name="T11" fmla="*/ 415 h 448"/>
                <a:gd name="T12" fmla="*/ 190 w 1076"/>
                <a:gd name="T13" fmla="*/ 407 h 448"/>
                <a:gd name="T14" fmla="*/ 215 w 1076"/>
                <a:gd name="T15" fmla="*/ 398 h 448"/>
                <a:gd name="T16" fmla="*/ 240 w 1076"/>
                <a:gd name="T17" fmla="*/ 382 h 448"/>
                <a:gd name="T18" fmla="*/ 265 w 1076"/>
                <a:gd name="T19" fmla="*/ 373 h 448"/>
                <a:gd name="T20" fmla="*/ 290 w 1076"/>
                <a:gd name="T21" fmla="*/ 365 h 448"/>
                <a:gd name="T22" fmla="*/ 315 w 1076"/>
                <a:gd name="T23" fmla="*/ 349 h 448"/>
                <a:gd name="T24" fmla="*/ 340 w 1076"/>
                <a:gd name="T25" fmla="*/ 340 h 448"/>
                <a:gd name="T26" fmla="*/ 364 w 1076"/>
                <a:gd name="T27" fmla="*/ 332 h 448"/>
                <a:gd name="T28" fmla="*/ 389 w 1076"/>
                <a:gd name="T29" fmla="*/ 315 h 448"/>
                <a:gd name="T30" fmla="*/ 414 w 1076"/>
                <a:gd name="T31" fmla="*/ 307 h 448"/>
                <a:gd name="T32" fmla="*/ 439 w 1076"/>
                <a:gd name="T33" fmla="*/ 291 h 448"/>
                <a:gd name="T34" fmla="*/ 464 w 1076"/>
                <a:gd name="T35" fmla="*/ 282 h 448"/>
                <a:gd name="T36" fmla="*/ 489 w 1076"/>
                <a:gd name="T37" fmla="*/ 274 h 448"/>
                <a:gd name="T38" fmla="*/ 513 w 1076"/>
                <a:gd name="T39" fmla="*/ 257 h 448"/>
                <a:gd name="T40" fmla="*/ 538 w 1076"/>
                <a:gd name="T41" fmla="*/ 249 h 448"/>
                <a:gd name="T42" fmla="*/ 563 w 1076"/>
                <a:gd name="T43" fmla="*/ 233 h 448"/>
                <a:gd name="T44" fmla="*/ 588 w 1076"/>
                <a:gd name="T45" fmla="*/ 224 h 448"/>
                <a:gd name="T46" fmla="*/ 613 w 1076"/>
                <a:gd name="T47" fmla="*/ 208 h 448"/>
                <a:gd name="T48" fmla="*/ 638 w 1076"/>
                <a:gd name="T49" fmla="*/ 199 h 448"/>
                <a:gd name="T50" fmla="*/ 662 w 1076"/>
                <a:gd name="T51" fmla="*/ 183 h 448"/>
                <a:gd name="T52" fmla="*/ 687 w 1076"/>
                <a:gd name="T53" fmla="*/ 175 h 448"/>
                <a:gd name="T54" fmla="*/ 712 w 1076"/>
                <a:gd name="T55" fmla="*/ 166 h 448"/>
                <a:gd name="T56" fmla="*/ 737 w 1076"/>
                <a:gd name="T57" fmla="*/ 150 h 448"/>
                <a:gd name="T58" fmla="*/ 762 w 1076"/>
                <a:gd name="T59" fmla="*/ 141 h 448"/>
                <a:gd name="T60" fmla="*/ 787 w 1076"/>
                <a:gd name="T61" fmla="*/ 125 h 448"/>
                <a:gd name="T62" fmla="*/ 811 w 1076"/>
                <a:gd name="T63" fmla="*/ 116 h 448"/>
                <a:gd name="T64" fmla="*/ 836 w 1076"/>
                <a:gd name="T65" fmla="*/ 108 h 448"/>
                <a:gd name="T66" fmla="*/ 861 w 1076"/>
                <a:gd name="T67" fmla="*/ 92 h 448"/>
                <a:gd name="T68" fmla="*/ 886 w 1076"/>
                <a:gd name="T69" fmla="*/ 83 h 448"/>
                <a:gd name="T70" fmla="*/ 911 w 1076"/>
                <a:gd name="T71" fmla="*/ 67 h 448"/>
                <a:gd name="T72" fmla="*/ 936 w 1076"/>
                <a:gd name="T73" fmla="*/ 58 h 448"/>
                <a:gd name="T74" fmla="*/ 961 w 1076"/>
                <a:gd name="T75" fmla="*/ 50 h 448"/>
                <a:gd name="T76" fmla="*/ 985 w 1076"/>
                <a:gd name="T77" fmla="*/ 42 h 448"/>
                <a:gd name="T78" fmla="*/ 1010 w 1076"/>
                <a:gd name="T79" fmla="*/ 25 h 448"/>
                <a:gd name="T80" fmla="*/ 1035 w 1076"/>
                <a:gd name="T81" fmla="*/ 17 h 448"/>
                <a:gd name="T82" fmla="*/ 1060 w 1076"/>
                <a:gd name="T83" fmla="*/ 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6" h="448">
                  <a:moveTo>
                    <a:pt x="0" y="448"/>
                  </a:moveTo>
                  <a:lnTo>
                    <a:pt x="17" y="448"/>
                  </a:lnTo>
                  <a:lnTo>
                    <a:pt x="33" y="440"/>
                  </a:lnTo>
                  <a:lnTo>
                    <a:pt x="50" y="440"/>
                  </a:lnTo>
                  <a:lnTo>
                    <a:pt x="58" y="440"/>
                  </a:lnTo>
                  <a:lnTo>
                    <a:pt x="66" y="440"/>
                  </a:lnTo>
                  <a:lnTo>
                    <a:pt x="75" y="440"/>
                  </a:lnTo>
                  <a:lnTo>
                    <a:pt x="83" y="431"/>
                  </a:lnTo>
                  <a:lnTo>
                    <a:pt x="91" y="431"/>
                  </a:lnTo>
                  <a:lnTo>
                    <a:pt x="99" y="431"/>
                  </a:lnTo>
                  <a:lnTo>
                    <a:pt x="108" y="431"/>
                  </a:lnTo>
                  <a:lnTo>
                    <a:pt x="116" y="423"/>
                  </a:lnTo>
                  <a:lnTo>
                    <a:pt x="124" y="423"/>
                  </a:lnTo>
                  <a:lnTo>
                    <a:pt x="132" y="423"/>
                  </a:lnTo>
                  <a:lnTo>
                    <a:pt x="141" y="423"/>
                  </a:lnTo>
                  <a:lnTo>
                    <a:pt x="149" y="415"/>
                  </a:lnTo>
                  <a:lnTo>
                    <a:pt x="157" y="415"/>
                  </a:lnTo>
                  <a:lnTo>
                    <a:pt x="166" y="415"/>
                  </a:lnTo>
                  <a:lnTo>
                    <a:pt x="174" y="407"/>
                  </a:lnTo>
                  <a:lnTo>
                    <a:pt x="182" y="407"/>
                  </a:lnTo>
                  <a:lnTo>
                    <a:pt x="190" y="407"/>
                  </a:lnTo>
                  <a:lnTo>
                    <a:pt x="199" y="398"/>
                  </a:lnTo>
                  <a:lnTo>
                    <a:pt x="207" y="398"/>
                  </a:lnTo>
                  <a:lnTo>
                    <a:pt x="215" y="398"/>
                  </a:lnTo>
                  <a:lnTo>
                    <a:pt x="224" y="390"/>
                  </a:lnTo>
                  <a:lnTo>
                    <a:pt x="232" y="390"/>
                  </a:lnTo>
                  <a:lnTo>
                    <a:pt x="240" y="382"/>
                  </a:lnTo>
                  <a:lnTo>
                    <a:pt x="248" y="382"/>
                  </a:lnTo>
                  <a:lnTo>
                    <a:pt x="257" y="382"/>
                  </a:lnTo>
                  <a:lnTo>
                    <a:pt x="265" y="373"/>
                  </a:lnTo>
                  <a:lnTo>
                    <a:pt x="273" y="373"/>
                  </a:lnTo>
                  <a:lnTo>
                    <a:pt x="282" y="365"/>
                  </a:lnTo>
                  <a:lnTo>
                    <a:pt x="290" y="365"/>
                  </a:lnTo>
                  <a:lnTo>
                    <a:pt x="298" y="357"/>
                  </a:lnTo>
                  <a:lnTo>
                    <a:pt x="306" y="357"/>
                  </a:lnTo>
                  <a:lnTo>
                    <a:pt x="315" y="349"/>
                  </a:lnTo>
                  <a:lnTo>
                    <a:pt x="323" y="349"/>
                  </a:lnTo>
                  <a:lnTo>
                    <a:pt x="331" y="349"/>
                  </a:lnTo>
                  <a:lnTo>
                    <a:pt x="340" y="340"/>
                  </a:lnTo>
                  <a:lnTo>
                    <a:pt x="348" y="340"/>
                  </a:lnTo>
                  <a:lnTo>
                    <a:pt x="356" y="332"/>
                  </a:lnTo>
                  <a:lnTo>
                    <a:pt x="364" y="332"/>
                  </a:lnTo>
                  <a:lnTo>
                    <a:pt x="373" y="324"/>
                  </a:lnTo>
                  <a:lnTo>
                    <a:pt x="381" y="324"/>
                  </a:lnTo>
                  <a:lnTo>
                    <a:pt x="389" y="315"/>
                  </a:lnTo>
                  <a:lnTo>
                    <a:pt x="397" y="315"/>
                  </a:lnTo>
                  <a:lnTo>
                    <a:pt x="406" y="307"/>
                  </a:lnTo>
                  <a:lnTo>
                    <a:pt x="414" y="307"/>
                  </a:lnTo>
                  <a:lnTo>
                    <a:pt x="422" y="299"/>
                  </a:lnTo>
                  <a:lnTo>
                    <a:pt x="431" y="299"/>
                  </a:lnTo>
                  <a:lnTo>
                    <a:pt x="439" y="291"/>
                  </a:lnTo>
                  <a:lnTo>
                    <a:pt x="447" y="291"/>
                  </a:lnTo>
                  <a:lnTo>
                    <a:pt x="455" y="291"/>
                  </a:lnTo>
                  <a:lnTo>
                    <a:pt x="464" y="282"/>
                  </a:lnTo>
                  <a:lnTo>
                    <a:pt x="472" y="282"/>
                  </a:lnTo>
                  <a:lnTo>
                    <a:pt x="480" y="274"/>
                  </a:lnTo>
                  <a:lnTo>
                    <a:pt x="489" y="274"/>
                  </a:lnTo>
                  <a:lnTo>
                    <a:pt x="497" y="266"/>
                  </a:lnTo>
                  <a:lnTo>
                    <a:pt x="505" y="266"/>
                  </a:lnTo>
                  <a:lnTo>
                    <a:pt x="513" y="257"/>
                  </a:lnTo>
                  <a:lnTo>
                    <a:pt x="522" y="257"/>
                  </a:lnTo>
                  <a:lnTo>
                    <a:pt x="530" y="249"/>
                  </a:lnTo>
                  <a:lnTo>
                    <a:pt x="538" y="249"/>
                  </a:lnTo>
                  <a:lnTo>
                    <a:pt x="547" y="241"/>
                  </a:lnTo>
                  <a:lnTo>
                    <a:pt x="555" y="241"/>
                  </a:lnTo>
                  <a:lnTo>
                    <a:pt x="563" y="233"/>
                  </a:lnTo>
                  <a:lnTo>
                    <a:pt x="571" y="233"/>
                  </a:lnTo>
                  <a:lnTo>
                    <a:pt x="580" y="224"/>
                  </a:lnTo>
                  <a:lnTo>
                    <a:pt x="588" y="224"/>
                  </a:lnTo>
                  <a:lnTo>
                    <a:pt x="596" y="216"/>
                  </a:lnTo>
                  <a:lnTo>
                    <a:pt x="604" y="216"/>
                  </a:lnTo>
                  <a:lnTo>
                    <a:pt x="613" y="208"/>
                  </a:lnTo>
                  <a:lnTo>
                    <a:pt x="621" y="208"/>
                  </a:lnTo>
                  <a:lnTo>
                    <a:pt x="629" y="199"/>
                  </a:lnTo>
                  <a:lnTo>
                    <a:pt x="638" y="199"/>
                  </a:lnTo>
                  <a:lnTo>
                    <a:pt x="646" y="191"/>
                  </a:lnTo>
                  <a:lnTo>
                    <a:pt x="654" y="191"/>
                  </a:lnTo>
                  <a:lnTo>
                    <a:pt x="662" y="183"/>
                  </a:lnTo>
                  <a:lnTo>
                    <a:pt x="671" y="183"/>
                  </a:lnTo>
                  <a:lnTo>
                    <a:pt x="679" y="175"/>
                  </a:lnTo>
                  <a:lnTo>
                    <a:pt x="687" y="175"/>
                  </a:lnTo>
                  <a:lnTo>
                    <a:pt x="696" y="175"/>
                  </a:lnTo>
                  <a:lnTo>
                    <a:pt x="704" y="166"/>
                  </a:lnTo>
                  <a:lnTo>
                    <a:pt x="712" y="166"/>
                  </a:lnTo>
                  <a:lnTo>
                    <a:pt x="720" y="158"/>
                  </a:lnTo>
                  <a:lnTo>
                    <a:pt x="729" y="150"/>
                  </a:lnTo>
                  <a:lnTo>
                    <a:pt x="737" y="150"/>
                  </a:lnTo>
                  <a:lnTo>
                    <a:pt x="745" y="150"/>
                  </a:lnTo>
                  <a:lnTo>
                    <a:pt x="754" y="141"/>
                  </a:lnTo>
                  <a:lnTo>
                    <a:pt x="762" y="141"/>
                  </a:lnTo>
                  <a:lnTo>
                    <a:pt x="770" y="133"/>
                  </a:lnTo>
                  <a:lnTo>
                    <a:pt x="778" y="133"/>
                  </a:lnTo>
                  <a:lnTo>
                    <a:pt x="787" y="125"/>
                  </a:lnTo>
                  <a:lnTo>
                    <a:pt x="795" y="125"/>
                  </a:lnTo>
                  <a:lnTo>
                    <a:pt x="803" y="116"/>
                  </a:lnTo>
                  <a:lnTo>
                    <a:pt x="811" y="116"/>
                  </a:lnTo>
                  <a:lnTo>
                    <a:pt x="820" y="108"/>
                  </a:lnTo>
                  <a:lnTo>
                    <a:pt x="828" y="108"/>
                  </a:lnTo>
                  <a:lnTo>
                    <a:pt x="836" y="108"/>
                  </a:lnTo>
                  <a:lnTo>
                    <a:pt x="845" y="100"/>
                  </a:lnTo>
                  <a:lnTo>
                    <a:pt x="853" y="100"/>
                  </a:lnTo>
                  <a:lnTo>
                    <a:pt x="861" y="92"/>
                  </a:lnTo>
                  <a:lnTo>
                    <a:pt x="869" y="92"/>
                  </a:lnTo>
                  <a:lnTo>
                    <a:pt x="878" y="83"/>
                  </a:lnTo>
                  <a:lnTo>
                    <a:pt x="886" y="83"/>
                  </a:lnTo>
                  <a:lnTo>
                    <a:pt x="894" y="75"/>
                  </a:lnTo>
                  <a:lnTo>
                    <a:pt x="903" y="75"/>
                  </a:lnTo>
                  <a:lnTo>
                    <a:pt x="911" y="67"/>
                  </a:lnTo>
                  <a:lnTo>
                    <a:pt x="919" y="67"/>
                  </a:lnTo>
                  <a:lnTo>
                    <a:pt x="927" y="67"/>
                  </a:lnTo>
                  <a:lnTo>
                    <a:pt x="936" y="58"/>
                  </a:lnTo>
                  <a:lnTo>
                    <a:pt x="944" y="58"/>
                  </a:lnTo>
                  <a:lnTo>
                    <a:pt x="952" y="50"/>
                  </a:lnTo>
                  <a:lnTo>
                    <a:pt x="961" y="50"/>
                  </a:lnTo>
                  <a:lnTo>
                    <a:pt x="969" y="50"/>
                  </a:lnTo>
                  <a:lnTo>
                    <a:pt x="977" y="42"/>
                  </a:lnTo>
                  <a:lnTo>
                    <a:pt x="985" y="42"/>
                  </a:lnTo>
                  <a:lnTo>
                    <a:pt x="994" y="34"/>
                  </a:lnTo>
                  <a:lnTo>
                    <a:pt x="1002" y="34"/>
                  </a:lnTo>
                  <a:lnTo>
                    <a:pt x="1010" y="25"/>
                  </a:lnTo>
                  <a:lnTo>
                    <a:pt x="1019" y="25"/>
                  </a:lnTo>
                  <a:lnTo>
                    <a:pt x="1027" y="25"/>
                  </a:lnTo>
                  <a:lnTo>
                    <a:pt x="1035" y="17"/>
                  </a:lnTo>
                  <a:lnTo>
                    <a:pt x="1043" y="17"/>
                  </a:lnTo>
                  <a:lnTo>
                    <a:pt x="1052" y="9"/>
                  </a:lnTo>
                  <a:lnTo>
                    <a:pt x="1060" y="9"/>
                  </a:lnTo>
                  <a:lnTo>
                    <a:pt x="1068" y="0"/>
                  </a:lnTo>
                  <a:lnTo>
                    <a:pt x="1076" y="0"/>
                  </a:lnTo>
                </a:path>
              </a:pathLst>
            </a:custGeom>
            <a:noFill/>
            <a:ln w="39688"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70"/>
            <p:cNvSpPr>
              <a:spLocks/>
            </p:cNvSpPr>
            <p:nvPr/>
          </p:nvSpPr>
          <p:spPr bwMode="auto">
            <a:xfrm>
              <a:off x="5805523" y="3852655"/>
              <a:ext cx="592987" cy="538163"/>
            </a:xfrm>
            <a:custGeom>
              <a:avLst/>
              <a:gdLst>
                <a:gd name="T0" fmla="*/ 17 w 1052"/>
                <a:gd name="T1" fmla="*/ 331 h 339"/>
                <a:gd name="T2" fmla="*/ 42 w 1052"/>
                <a:gd name="T3" fmla="*/ 323 h 339"/>
                <a:gd name="T4" fmla="*/ 67 w 1052"/>
                <a:gd name="T5" fmla="*/ 315 h 339"/>
                <a:gd name="T6" fmla="*/ 92 w 1052"/>
                <a:gd name="T7" fmla="*/ 306 h 339"/>
                <a:gd name="T8" fmla="*/ 116 w 1052"/>
                <a:gd name="T9" fmla="*/ 290 h 339"/>
                <a:gd name="T10" fmla="*/ 141 w 1052"/>
                <a:gd name="T11" fmla="*/ 281 h 339"/>
                <a:gd name="T12" fmla="*/ 166 w 1052"/>
                <a:gd name="T13" fmla="*/ 273 h 339"/>
                <a:gd name="T14" fmla="*/ 191 w 1052"/>
                <a:gd name="T15" fmla="*/ 265 h 339"/>
                <a:gd name="T16" fmla="*/ 216 w 1052"/>
                <a:gd name="T17" fmla="*/ 257 h 339"/>
                <a:gd name="T18" fmla="*/ 241 w 1052"/>
                <a:gd name="T19" fmla="*/ 248 h 339"/>
                <a:gd name="T20" fmla="*/ 265 w 1052"/>
                <a:gd name="T21" fmla="*/ 240 h 339"/>
                <a:gd name="T22" fmla="*/ 290 w 1052"/>
                <a:gd name="T23" fmla="*/ 232 h 339"/>
                <a:gd name="T24" fmla="*/ 315 w 1052"/>
                <a:gd name="T25" fmla="*/ 215 h 339"/>
                <a:gd name="T26" fmla="*/ 340 w 1052"/>
                <a:gd name="T27" fmla="*/ 207 h 339"/>
                <a:gd name="T28" fmla="*/ 365 w 1052"/>
                <a:gd name="T29" fmla="*/ 198 h 339"/>
                <a:gd name="T30" fmla="*/ 390 w 1052"/>
                <a:gd name="T31" fmla="*/ 190 h 339"/>
                <a:gd name="T32" fmla="*/ 414 w 1052"/>
                <a:gd name="T33" fmla="*/ 182 h 339"/>
                <a:gd name="T34" fmla="*/ 439 w 1052"/>
                <a:gd name="T35" fmla="*/ 174 h 339"/>
                <a:gd name="T36" fmla="*/ 464 w 1052"/>
                <a:gd name="T37" fmla="*/ 165 h 339"/>
                <a:gd name="T38" fmla="*/ 489 w 1052"/>
                <a:gd name="T39" fmla="*/ 157 h 339"/>
                <a:gd name="T40" fmla="*/ 514 w 1052"/>
                <a:gd name="T41" fmla="*/ 149 h 339"/>
                <a:gd name="T42" fmla="*/ 539 w 1052"/>
                <a:gd name="T43" fmla="*/ 140 h 339"/>
                <a:gd name="T44" fmla="*/ 564 w 1052"/>
                <a:gd name="T45" fmla="*/ 132 h 339"/>
                <a:gd name="T46" fmla="*/ 588 w 1052"/>
                <a:gd name="T47" fmla="*/ 132 h 339"/>
                <a:gd name="T48" fmla="*/ 613 w 1052"/>
                <a:gd name="T49" fmla="*/ 124 h 339"/>
                <a:gd name="T50" fmla="*/ 638 w 1052"/>
                <a:gd name="T51" fmla="*/ 116 h 339"/>
                <a:gd name="T52" fmla="*/ 663 w 1052"/>
                <a:gd name="T53" fmla="*/ 107 h 339"/>
                <a:gd name="T54" fmla="*/ 688 w 1052"/>
                <a:gd name="T55" fmla="*/ 99 h 339"/>
                <a:gd name="T56" fmla="*/ 713 w 1052"/>
                <a:gd name="T57" fmla="*/ 91 h 339"/>
                <a:gd name="T58" fmla="*/ 737 w 1052"/>
                <a:gd name="T59" fmla="*/ 82 h 339"/>
                <a:gd name="T60" fmla="*/ 762 w 1052"/>
                <a:gd name="T61" fmla="*/ 74 h 339"/>
                <a:gd name="T62" fmla="*/ 787 w 1052"/>
                <a:gd name="T63" fmla="*/ 66 h 339"/>
                <a:gd name="T64" fmla="*/ 812 w 1052"/>
                <a:gd name="T65" fmla="*/ 58 h 339"/>
                <a:gd name="T66" fmla="*/ 837 w 1052"/>
                <a:gd name="T67" fmla="*/ 58 h 339"/>
                <a:gd name="T68" fmla="*/ 862 w 1052"/>
                <a:gd name="T69" fmla="*/ 49 h 339"/>
                <a:gd name="T70" fmla="*/ 886 w 1052"/>
                <a:gd name="T71" fmla="*/ 41 h 339"/>
                <a:gd name="T72" fmla="*/ 911 w 1052"/>
                <a:gd name="T73" fmla="*/ 33 h 339"/>
                <a:gd name="T74" fmla="*/ 936 w 1052"/>
                <a:gd name="T75" fmla="*/ 24 h 339"/>
                <a:gd name="T76" fmla="*/ 961 w 1052"/>
                <a:gd name="T77" fmla="*/ 24 h 339"/>
                <a:gd name="T78" fmla="*/ 986 w 1052"/>
                <a:gd name="T79" fmla="*/ 16 h 339"/>
                <a:gd name="T80" fmla="*/ 1011 w 1052"/>
                <a:gd name="T81" fmla="*/ 8 h 339"/>
                <a:gd name="T82" fmla="*/ 1036 w 1052"/>
                <a:gd name="T8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2" h="339">
                  <a:moveTo>
                    <a:pt x="0" y="339"/>
                  </a:moveTo>
                  <a:lnTo>
                    <a:pt x="9" y="339"/>
                  </a:lnTo>
                  <a:lnTo>
                    <a:pt x="17" y="331"/>
                  </a:lnTo>
                  <a:lnTo>
                    <a:pt x="25" y="331"/>
                  </a:lnTo>
                  <a:lnTo>
                    <a:pt x="34" y="323"/>
                  </a:lnTo>
                  <a:lnTo>
                    <a:pt x="42" y="323"/>
                  </a:lnTo>
                  <a:lnTo>
                    <a:pt x="50" y="323"/>
                  </a:lnTo>
                  <a:lnTo>
                    <a:pt x="58" y="315"/>
                  </a:lnTo>
                  <a:lnTo>
                    <a:pt x="67" y="315"/>
                  </a:lnTo>
                  <a:lnTo>
                    <a:pt x="75" y="306"/>
                  </a:lnTo>
                  <a:lnTo>
                    <a:pt x="83" y="306"/>
                  </a:lnTo>
                  <a:lnTo>
                    <a:pt x="92" y="306"/>
                  </a:lnTo>
                  <a:lnTo>
                    <a:pt x="100" y="298"/>
                  </a:lnTo>
                  <a:lnTo>
                    <a:pt x="108" y="298"/>
                  </a:lnTo>
                  <a:lnTo>
                    <a:pt x="116" y="290"/>
                  </a:lnTo>
                  <a:lnTo>
                    <a:pt x="125" y="290"/>
                  </a:lnTo>
                  <a:lnTo>
                    <a:pt x="133" y="290"/>
                  </a:lnTo>
                  <a:lnTo>
                    <a:pt x="141" y="281"/>
                  </a:lnTo>
                  <a:lnTo>
                    <a:pt x="150" y="281"/>
                  </a:lnTo>
                  <a:lnTo>
                    <a:pt x="158" y="281"/>
                  </a:lnTo>
                  <a:lnTo>
                    <a:pt x="166" y="273"/>
                  </a:lnTo>
                  <a:lnTo>
                    <a:pt x="174" y="273"/>
                  </a:lnTo>
                  <a:lnTo>
                    <a:pt x="183" y="265"/>
                  </a:lnTo>
                  <a:lnTo>
                    <a:pt x="191" y="265"/>
                  </a:lnTo>
                  <a:lnTo>
                    <a:pt x="199" y="265"/>
                  </a:lnTo>
                  <a:lnTo>
                    <a:pt x="207" y="257"/>
                  </a:lnTo>
                  <a:lnTo>
                    <a:pt x="216" y="257"/>
                  </a:lnTo>
                  <a:lnTo>
                    <a:pt x="224" y="248"/>
                  </a:lnTo>
                  <a:lnTo>
                    <a:pt x="232" y="248"/>
                  </a:lnTo>
                  <a:lnTo>
                    <a:pt x="241" y="248"/>
                  </a:lnTo>
                  <a:lnTo>
                    <a:pt x="249" y="240"/>
                  </a:lnTo>
                  <a:lnTo>
                    <a:pt x="257" y="240"/>
                  </a:lnTo>
                  <a:lnTo>
                    <a:pt x="265" y="240"/>
                  </a:lnTo>
                  <a:lnTo>
                    <a:pt x="274" y="232"/>
                  </a:lnTo>
                  <a:lnTo>
                    <a:pt x="282" y="232"/>
                  </a:lnTo>
                  <a:lnTo>
                    <a:pt x="290" y="232"/>
                  </a:lnTo>
                  <a:lnTo>
                    <a:pt x="299" y="223"/>
                  </a:lnTo>
                  <a:lnTo>
                    <a:pt x="307" y="223"/>
                  </a:lnTo>
                  <a:lnTo>
                    <a:pt x="315" y="215"/>
                  </a:lnTo>
                  <a:lnTo>
                    <a:pt x="323" y="215"/>
                  </a:lnTo>
                  <a:lnTo>
                    <a:pt x="332" y="215"/>
                  </a:lnTo>
                  <a:lnTo>
                    <a:pt x="340" y="207"/>
                  </a:lnTo>
                  <a:lnTo>
                    <a:pt x="348" y="207"/>
                  </a:lnTo>
                  <a:lnTo>
                    <a:pt x="357" y="207"/>
                  </a:lnTo>
                  <a:lnTo>
                    <a:pt x="365" y="198"/>
                  </a:lnTo>
                  <a:lnTo>
                    <a:pt x="373" y="198"/>
                  </a:lnTo>
                  <a:lnTo>
                    <a:pt x="381" y="198"/>
                  </a:lnTo>
                  <a:lnTo>
                    <a:pt x="390" y="190"/>
                  </a:lnTo>
                  <a:lnTo>
                    <a:pt x="398" y="190"/>
                  </a:lnTo>
                  <a:lnTo>
                    <a:pt x="406" y="190"/>
                  </a:lnTo>
                  <a:lnTo>
                    <a:pt x="414" y="182"/>
                  </a:lnTo>
                  <a:lnTo>
                    <a:pt x="423" y="182"/>
                  </a:lnTo>
                  <a:lnTo>
                    <a:pt x="431" y="182"/>
                  </a:lnTo>
                  <a:lnTo>
                    <a:pt x="439" y="174"/>
                  </a:lnTo>
                  <a:lnTo>
                    <a:pt x="448" y="174"/>
                  </a:lnTo>
                  <a:lnTo>
                    <a:pt x="456" y="174"/>
                  </a:lnTo>
                  <a:lnTo>
                    <a:pt x="464" y="165"/>
                  </a:lnTo>
                  <a:lnTo>
                    <a:pt x="472" y="165"/>
                  </a:lnTo>
                  <a:lnTo>
                    <a:pt x="481" y="165"/>
                  </a:lnTo>
                  <a:lnTo>
                    <a:pt x="489" y="157"/>
                  </a:lnTo>
                  <a:lnTo>
                    <a:pt x="497" y="157"/>
                  </a:lnTo>
                  <a:lnTo>
                    <a:pt x="506" y="157"/>
                  </a:lnTo>
                  <a:lnTo>
                    <a:pt x="514" y="149"/>
                  </a:lnTo>
                  <a:lnTo>
                    <a:pt x="522" y="149"/>
                  </a:lnTo>
                  <a:lnTo>
                    <a:pt x="530" y="149"/>
                  </a:lnTo>
                  <a:lnTo>
                    <a:pt x="539" y="140"/>
                  </a:lnTo>
                  <a:lnTo>
                    <a:pt x="547" y="140"/>
                  </a:lnTo>
                  <a:lnTo>
                    <a:pt x="555" y="140"/>
                  </a:lnTo>
                  <a:lnTo>
                    <a:pt x="564" y="132"/>
                  </a:lnTo>
                  <a:lnTo>
                    <a:pt x="572" y="132"/>
                  </a:lnTo>
                  <a:lnTo>
                    <a:pt x="580" y="132"/>
                  </a:lnTo>
                  <a:lnTo>
                    <a:pt x="588" y="132"/>
                  </a:lnTo>
                  <a:lnTo>
                    <a:pt x="597" y="124"/>
                  </a:lnTo>
                  <a:lnTo>
                    <a:pt x="605" y="124"/>
                  </a:lnTo>
                  <a:lnTo>
                    <a:pt x="613" y="124"/>
                  </a:lnTo>
                  <a:lnTo>
                    <a:pt x="622" y="116"/>
                  </a:lnTo>
                  <a:lnTo>
                    <a:pt x="630" y="116"/>
                  </a:lnTo>
                  <a:lnTo>
                    <a:pt x="638" y="116"/>
                  </a:lnTo>
                  <a:lnTo>
                    <a:pt x="646" y="107"/>
                  </a:lnTo>
                  <a:lnTo>
                    <a:pt x="655" y="107"/>
                  </a:lnTo>
                  <a:lnTo>
                    <a:pt x="663" y="107"/>
                  </a:lnTo>
                  <a:lnTo>
                    <a:pt x="671" y="99"/>
                  </a:lnTo>
                  <a:lnTo>
                    <a:pt x="679" y="99"/>
                  </a:lnTo>
                  <a:lnTo>
                    <a:pt x="688" y="99"/>
                  </a:lnTo>
                  <a:lnTo>
                    <a:pt x="696" y="99"/>
                  </a:lnTo>
                  <a:lnTo>
                    <a:pt x="704" y="91"/>
                  </a:lnTo>
                  <a:lnTo>
                    <a:pt x="713" y="91"/>
                  </a:lnTo>
                  <a:lnTo>
                    <a:pt x="721" y="91"/>
                  </a:lnTo>
                  <a:lnTo>
                    <a:pt x="729" y="82"/>
                  </a:lnTo>
                  <a:lnTo>
                    <a:pt x="737" y="82"/>
                  </a:lnTo>
                  <a:lnTo>
                    <a:pt x="746" y="82"/>
                  </a:lnTo>
                  <a:lnTo>
                    <a:pt x="754" y="82"/>
                  </a:lnTo>
                  <a:lnTo>
                    <a:pt x="762" y="74"/>
                  </a:lnTo>
                  <a:lnTo>
                    <a:pt x="771" y="74"/>
                  </a:lnTo>
                  <a:lnTo>
                    <a:pt x="779" y="74"/>
                  </a:lnTo>
                  <a:lnTo>
                    <a:pt x="787" y="66"/>
                  </a:lnTo>
                  <a:lnTo>
                    <a:pt x="795" y="66"/>
                  </a:lnTo>
                  <a:lnTo>
                    <a:pt x="804" y="66"/>
                  </a:lnTo>
                  <a:lnTo>
                    <a:pt x="812" y="58"/>
                  </a:lnTo>
                  <a:lnTo>
                    <a:pt x="820" y="58"/>
                  </a:lnTo>
                  <a:lnTo>
                    <a:pt x="829" y="58"/>
                  </a:lnTo>
                  <a:lnTo>
                    <a:pt x="837" y="58"/>
                  </a:lnTo>
                  <a:lnTo>
                    <a:pt x="845" y="49"/>
                  </a:lnTo>
                  <a:lnTo>
                    <a:pt x="853" y="49"/>
                  </a:lnTo>
                  <a:lnTo>
                    <a:pt x="862" y="49"/>
                  </a:lnTo>
                  <a:lnTo>
                    <a:pt x="870" y="49"/>
                  </a:lnTo>
                  <a:lnTo>
                    <a:pt x="878" y="41"/>
                  </a:lnTo>
                  <a:lnTo>
                    <a:pt x="886" y="41"/>
                  </a:lnTo>
                  <a:lnTo>
                    <a:pt x="895" y="41"/>
                  </a:lnTo>
                  <a:lnTo>
                    <a:pt x="903" y="41"/>
                  </a:lnTo>
                  <a:lnTo>
                    <a:pt x="911" y="33"/>
                  </a:lnTo>
                  <a:lnTo>
                    <a:pt x="920" y="33"/>
                  </a:lnTo>
                  <a:lnTo>
                    <a:pt x="928" y="33"/>
                  </a:lnTo>
                  <a:lnTo>
                    <a:pt x="936" y="24"/>
                  </a:lnTo>
                  <a:lnTo>
                    <a:pt x="944" y="24"/>
                  </a:lnTo>
                  <a:lnTo>
                    <a:pt x="953" y="24"/>
                  </a:lnTo>
                  <a:lnTo>
                    <a:pt x="961" y="24"/>
                  </a:lnTo>
                  <a:lnTo>
                    <a:pt x="969" y="16"/>
                  </a:lnTo>
                  <a:lnTo>
                    <a:pt x="978" y="16"/>
                  </a:lnTo>
                  <a:lnTo>
                    <a:pt x="986" y="16"/>
                  </a:lnTo>
                  <a:lnTo>
                    <a:pt x="994" y="16"/>
                  </a:lnTo>
                  <a:lnTo>
                    <a:pt x="1002" y="8"/>
                  </a:lnTo>
                  <a:lnTo>
                    <a:pt x="1011" y="8"/>
                  </a:lnTo>
                  <a:lnTo>
                    <a:pt x="1019" y="8"/>
                  </a:lnTo>
                  <a:lnTo>
                    <a:pt x="1027" y="8"/>
                  </a:lnTo>
                  <a:lnTo>
                    <a:pt x="1036" y="0"/>
                  </a:lnTo>
                  <a:lnTo>
                    <a:pt x="1044" y="0"/>
                  </a:lnTo>
                  <a:lnTo>
                    <a:pt x="1052" y="0"/>
                  </a:lnTo>
                </a:path>
              </a:pathLst>
            </a:custGeom>
            <a:noFill/>
            <a:ln w="39688"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71"/>
            <p:cNvSpPr>
              <a:spLocks/>
            </p:cNvSpPr>
            <p:nvPr/>
          </p:nvSpPr>
          <p:spPr bwMode="auto">
            <a:xfrm>
              <a:off x="6398511" y="3482767"/>
              <a:ext cx="671901" cy="369888"/>
            </a:xfrm>
            <a:custGeom>
              <a:avLst/>
              <a:gdLst>
                <a:gd name="T0" fmla="*/ 17 w 1192"/>
                <a:gd name="T1" fmla="*/ 224 h 233"/>
                <a:gd name="T2" fmla="*/ 41 w 1192"/>
                <a:gd name="T3" fmla="*/ 216 h 233"/>
                <a:gd name="T4" fmla="*/ 66 w 1192"/>
                <a:gd name="T5" fmla="*/ 216 h 233"/>
                <a:gd name="T6" fmla="*/ 91 w 1192"/>
                <a:gd name="T7" fmla="*/ 208 h 233"/>
                <a:gd name="T8" fmla="*/ 116 w 1192"/>
                <a:gd name="T9" fmla="*/ 199 h 233"/>
                <a:gd name="T10" fmla="*/ 141 w 1192"/>
                <a:gd name="T11" fmla="*/ 199 h 233"/>
                <a:gd name="T12" fmla="*/ 166 w 1192"/>
                <a:gd name="T13" fmla="*/ 191 h 233"/>
                <a:gd name="T14" fmla="*/ 191 w 1192"/>
                <a:gd name="T15" fmla="*/ 183 h 233"/>
                <a:gd name="T16" fmla="*/ 215 w 1192"/>
                <a:gd name="T17" fmla="*/ 183 h 233"/>
                <a:gd name="T18" fmla="*/ 240 w 1192"/>
                <a:gd name="T19" fmla="*/ 175 h 233"/>
                <a:gd name="T20" fmla="*/ 265 w 1192"/>
                <a:gd name="T21" fmla="*/ 166 h 233"/>
                <a:gd name="T22" fmla="*/ 290 w 1192"/>
                <a:gd name="T23" fmla="*/ 166 h 233"/>
                <a:gd name="T24" fmla="*/ 315 w 1192"/>
                <a:gd name="T25" fmla="*/ 158 h 233"/>
                <a:gd name="T26" fmla="*/ 340 w 1192"/>
                <a:gd name="T27" fmla="*/ 150 h 233"/>
                <a:gd name="T28" fmla="*/ 364 w 1192"/>
                <a:gd name="T29" fmla="*/ 150 h 233"/>
                <a:gd name="T30" fmla="*/ 389 w 1192"/>
                <a:gd name="T31" fmla="*/ 141 h 233"/>
                <a:gd name="T32" fmla="*/ 414 w 1192"/>
                <a:gd name="T33" fmla="*/ 133 h 233"/>
                <a:gd name="T34" fmla="*/ 439 w 1192"/>
                <a:gd name="T35" fmla="*/ 133 h 233"/>
                <a:gd name="T36" fmla="*/ 464 w 1192"/>
                <a:gd name="T37" fmla="*/ 125 h 233"/>
                <a:gd name="T38" fmla="*/ 489 w 1192"/>
                <a:gd name="T39" fmla="*/ 125 h 233"/>
                <a:gd name="T40" fmla="*/ 513 w 1192"/>
                <a:gd name="T41" fmla="*/ 116 h 233"/>
                <a:gd name="T42" fmla="*/ 538 w 1192"/>
                <a:gd name="T43" fmla="*/ 108 h 233"/>
                <a:gd name="T44" fmla="*/ 571 w 1192"/>
                <a:gd name="T45" fmla="*/ 108 h 233"/>
                <a:gd name="T46" fmla="*/ 596 w 1192"/>
                <a:gd name="T47" fmla="*/ 100 h 233"/>
                <a:gd name="T48" fmla="*/ 621 w 1192"/>
                <a:gd name="T49" fmla="*/ 92 h 233"/>
                <a:gd name="T50" fmla="*/ 654 w 1192"/>
                <a:gd name="T51" fmla="*/ 92 h 233"/>
                <a:gd name="T52" fmla="*/ 679 w 1192"/>
                <a:gd name="T53" fmla="*/ 83 h 233"/>
                <a:gd name="T54" fmla="*/ 712 w 1192"/>
                <a:gd name="T55" fmla="*/ 83 h 233"/>
                <a:gd name="T56" fmla="*/ 737 w 1192"/>
                <a:gd name="T57" fmla="*/ 75 h 233"/>
                <a:gd name="T58" fmla="*/ 770 w 1192"/>
                <a:gd name="T59" fmla="*/ 67 h 233"/>
                <a:gd name="T60" fmla="*/ 795 w 1192"/>
                <a:gd name="T61" fmla="*/ 67 h 233"/>
                <a:gd name="T62" fmla="*/ 828 w 1192"/>
                <a:gd name="T63" fmla="*/ 58 h 233"/>
                <a:gd name="T64" fmla="*/ 861 w 1192"/>
                <a:gd name="T65" fmla="*/ 50 h 233"/>
                <a:gd name="T66" fmla="*/ 894 w 1192"/>
                <a:gd name="T67" fmla="*/ 50 h 233"/>
                <a:gd name="T68" fmla="*/ 928 w 1192"/>
                <a:gd name="T69" fmla="*/ 42 h 233"/>
                <a:gd name="T70" fmla="*/ 961 w 1192"/>
                <a:gd name="T71" fmla="*/ 42 h 233"/>
                <a:gd name="T72" fmla="*/ 994 w 1192"/>
                <a:gd name="T73" fmla="*/ 34 h 233"/>
                <a:gd name="T74" fmla="*/ 1027 w 1192"/>
                <a:gd name="T75" fmla="*/ 25 h 233"/>
                <a:gd name="T76" fmla="*/ 1060 w 1192"/>
                <a:gd name="T77" fmla="*/ 25 h 233"/>
                <a:gd name="T78" fmla="*/ 1093 w 1192"/>
                <a:gd name="T79" fmla="*/ 17 h 233"/>
                <a:gd name="T80" fmla="*/ 1135 w 1192"/>
                <a:gd name="T81" fmla="*/ 9 h 233"/>
                <a:gd name="T82" fmla="*/ 1168 w 1192"/>
                <a:gd name="T83" fmla="*/ 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2" h="233">
                  <a:moveTo>
                    <a:pt x="0" y="233"/>
                  </a:moveTo>
                  <a:lnTo>
                    <a:pt x="8" y="233"/>
                  </a:lnTo>
                  <a:lnTo>
                    <a:pt x="17" y="224"/>
                  </a:lnTo>
                  <a:lnTo>
                    <a:pt x="25" y="224"/>
                  </a:lnTo>
                  <a:lnTo>
                    <a:pt x="33" y="224"/>
                  </a:lnTo>
                  <a:lnTo>
                    <a:pt x="41" y="216"/>
                  </a:lnTo>
                  <a:lnTo>
                    <a:pt x="50" y="216"/>
                  </a:lnTo>
                  <a:lnTo>
                    <a:pt x="58" y="216"/>
                  </a:lnTo>
                  <a:lnTo>
                    <a:pt x="66" y="216"/>
                  </a:lnTo>
                  <a:lnTo>
                    <a:pt x="75" y="216"/>
                  </a:lnTo>
                  <a:lnTo>
                    <a:pt x="83" y="208"/>
                  </a:lnTo>
                  <a:lnTo>
                    <a:pt x="91" y="208"/>
                  </a:lnTo>
                  <a:lnTo>
                    <a:pt x="99" y="208"/>
                  </a:lnTo>
                  <a:lnTo>
                    <a:pt x="108" y="208"/>
                  </a:lnTo>
                  <a:lnTo>
                    <a:pt x="116" y="199"/>
                  </a:lnTo>
                  <a:lnTo>
                    <a:pt x="124" y="199"/>
                  </a:lnTo>
                  <a:lnTo>
                    <a:pt x="133" y="199"/>
                  </a:lnTo>
                  <a:lnTo>
                    <a:pt x="141" y="199"/>
                  </a:lnTo>
                  <a:lnTo>
                    <a:pt x="149" y="191"/>
                  </a:lnTo>
                  <a:lnTo>
                    <a:pt x="157" y="191"/>
                  </a:lnTo>
                  <a:lnTo>
                    <a:pt x="166" y="191"/>
                  </a:lnTo>
                  <a:lnTo>
                    <a:pt x="174" y="191"/>
                  </a:lnTo>
                  <a:lnTo>
                    <a:pt x="182" y="183"/>
                  </a:lnTo>
                  <a:lnTo>
                    <a:pt x="191" y="183"/>
                  </a:lnTo>
                  <a:lnTo>
                    <a:pt x="199" y="183"/>
                  </a:lnTo>
                  <a:lnTo>
                    <a:pt x="207" y="183"/>
                  </a:lnTo>
                  <a:lnTo>
                    <a:pt x="215" y="183"/>
                  </a:lnTo>
                  <a:lnTo>
                    <a:pt x="224" y="175"/>
                  </a:lnTo>
                  <a:lnTo>
                    <a:pt x="232" y="175"/>
                  </a:lnTo>
                  <a:lnTo>
                    <a:pt x="240" y="175"/>
                  </a:lnTo>
                  <a:lnTo>
                    <a:pt x="249" y="175"/>
                  </a:lnTo>
                  <a:lnTo>
                    <a:pt x="257" y="166"/>
                  </a:lnTo>
                  <a:lnTo>
                    <a:pt x="265" y="166"/>
                  </a:lnTo>
                  <a:lnTo>
                    <a:pt x="273" y="166"/>
                  </a:lnTo>
                  <a:lnTo>
                    <a:pt x="282" y="166"/>
                  </a:lnTo>
                  <a:lnTo>
                    <a:pt x="290" y="166"/>
                  </a:lnTo>
                  <a:lnTo>
                    <a:pt x="298" y="158"/>
                  </a:lnTo>
                  <a:lnTo>
                    <a:pt x="306" y="158"/>
                  </a:lnTo>
                  <a:lnTo>
                    <a:pt x="315" y="158"/>
                  </a:lnTo>
                  <a:lnTo>
                    <a:pt x="323" y="158"/>
                  </a:lnTo>
                  <a:lnTo>
                    <a:pt x="331" y="158"/>
                  </a:lnTo>
                  <a:lnTo>
                    <a:pt x="340" y="150"/>
                  </a:lnTo>
                  <a:lnTo>
                    <a:pt x="348" y="150"/>
                  </a:lnTo>
                  <a:lnTo>
                    <a:pt x="356" y="150"/>
                  </a:lnTo>
                  <a:lnTo>
                    <a:pt x="364" y="150"/>
                  </a:lnTo>
                  <a:lnTo>
                    <a:pt x="373" y="141"/>
                  </a:lnTo>
                  <a:lnTo>
                    <a:pt x="381" y="141"/>
                  </a:lnTo>
                  <a:lnTo>
                    <a:pt x="389" y="141"/>
                  </a:lnTo>
                  <a:lnTo>
                    <a:pt x="398" y="141"/>
                  </a:lnTo>
                  <a:lnTo>
                    <a:pt x="406" y="141"/>
                  </a:lnTo>
                  <a:lnTo>
                    <a:pt x="414" y="133"/>
                  </a:lnTo>
                  <a:lnTo>
                    <a:pt x="422" y="133"/>
                  </a:lnTo>
                  <a:lnTo>
                    <a:pt x="431" y="133"/>
                  </a:lnTo>
                  <a:lnTo>
                    <a:pt x="439" y="133"/>
                  </a:lnTo>
                  <a:lnTo>
                    <a:pt x="447" y="133"/>
                  </a:lnTo>
                  <a:lnTo>
                    <a:pt x="456" y="125"/>
                  </a:lnTo>
                  <a:lnTo>
                    <a:pt x="464" y="125"/>
                  </a:lnTo>
                  <a:lnTo>
                    <a:pt x="472" y="125"/>
                  </a:lnTo>
                  <a:lnTo>
                    <a:pt x="480" y="125"/>
                  </a:lnTo>
                  <a:lnTo>
                    <a:pt x="489" y="125"/>
                  </a:lnTo>
                  <a:lnTo>
                    <a:pt x="497" y="116"/>
                  </a:lnTo>
                  <a:lnTo>
                    <a:pt x="505" y="116"/>
                  </a:lnTo>
                  <a:lnTo>
                    <a:pt x="513" y="116"/>
                  </a:lnTo>
                  <a:lnTo>
                    <a:pt x="522" y="116"/>
                  </a:lnTo>
                  <a:lnTo>
                    <a:pt x="530" y="116"/>
                  </a:lnTo>
                  <a:lnTo>
                    <a:pt x="538" y="108"/>
                  </a:lnTo>
                  <a:lnTo>
                    <a:pt x="547" y="108"/>
                  </a:lnTo>
                  <a:lnTo>
                    <a:pt x="555" y="108"/>
                  </a:lnTo>
                  <a:lnTo>
                    <a:pt x="571" y="108"/>
                  </a:lnTo>
                  <a:lnTo>
                    <a:pt x="580" y="100"/>
                  </a:lnTo>
                  <a:lnTo>
                    <a:pt x="588" y="100"/>
                  </a:lnTo>
                  <a:lnTo>
                    <a:pt x="596" y="100"/>
                  </a:lnTo>
                  <a:lnTo>
                    <a:pt x="605" y="100"/>
                  </a:lnTo>
                  <a:lnTo>
                    <a:pt x="613" y="100"/>
                  </a:lnTo>
                  <a:lnTo>
                    <a:pt x="621" y="92"/>
                  </a:lnTo>
                  <a:lnTo>
                    <a:pt x="629" y="92"/>
                  </a:lnTo>
                  <a:lnTo>
                    <a:pt x="638" y="92"/>
                  </a:lnTo>
                  <a:lnTo>
                    <a:pt x="654" y="92"/>
                  </a:lnTo>
                  <a:lnTo>
                    <a:pt x="663" y="92"/>
                  </a:lnTo>
                  <a:lnTo>
                    <a:pt x="671" y="83"/>
                  </a:lnTo>
                  <a:lnTo>
                    <a:pt x="679" y="83"/>
                  </a:lnTo>
                  <a:lnTo>
                    <a:pt x="687" y="83"/>
                  </a:lnTo>
                  <a:lnTo>
                    <a:pt x="696" y="83"/>
                  </a:lnTo>
                  <a:lnTo>
                    <a:pt x="712" y="83"/>
                  </a:lnTo>
                  <a:lnTo>
                    <a:pt x="720" y="75"/>
                  </a:lnTo>
                  <a:lnTo>
                    <a:pt x="729" y="75"/>
                  </a:lnTo>
                  <a:lnTo>
                    <a:pt x="737" y="75"/>
                  </a:lnTo>
                  <a:lnTo>
                    <a:pt x="745" y="75"/>
                  </a:lnTo>
                  <a:lnTo>
                    <a:pt x="754" y="67"/>
                  </a:lnTo>
                  <a:lnTo>
                    <a:pt x="770" y="67"/>
                  </a:lnTo>
                  <a:lnTo>
                    <a:pt x="778" y="67"/>
                  </a:lnTo>
                  <a:lnTo>
                    <a:pt x="787" y="67"/>
                  </a:lnTo>
                  <a:lnTo>
                    <a:pt x="795" y="67"/>
                  </a:lnTo>
                  <a:lnTo>
                    <a:pt x="812" y="58"/>
                  </a:lnTo>
                  <a:lnTo>
                    <a:pt x="820" y="58"/>
                  </a:lnTo>
                  <a:lnTo>
                    <a:pt x="828" y="58"/>
                  </a:lnTo>
                  <a:lnTo>
                    <a:pt x="836" y="58"/>
                  </a:lnTo>
                  <a:lnTo>
                    <a:pt x="853" y="58"/>
                  </a:lnTo>
                  <a:lnTo>
                    <a:pt x="861" y="50"/>
                  </a:lnTo>
                  <a:lnTo>
                    <a:pt x="870" y="50"/>
                  </a:lnTo>
                  <a:lnTo>
                    <a:pt x="878" y="50"/>
                  </a:lnTo>
                  <a:lnTo>
                    <a:pt x="894" y="50"/>
                  </a:lnTo>
                  <a:lnTo>
                    <a:pt x="903" y="50"/>
                  </a:lnTo>
                  <a:lnTo>
                    <a:pt x="911" y="42"/>
                  </a:lnTo>
                  <a:lnTo>
                    <a:pt x="928" y="42"/>
                  </a:lnTo>
                  <a:lnTo>
                    <a:pt x="936" y="42"/>
                  </a:lnTo>
                  <a:lnTo>
                    <a:pt x="944" y="42"/>
                  </a:lnTo>
                  <a:lnTo>
                    <a:pt x="961" y="42"/>
                  </a:lnTo>
                  <a:lnTo>
                    <a:pt x="969" y="34"/>
                  </a:lnTo>
                  <a:lnTo>
                    <a:pt x="977" y="34"/>
                  </a:lnTo>
                  <a:lnTo>
                    <a:pt x="994" y="34"/>
                  </a:lnTo>
                  <a:lnTo>
                    <a:pt x="1002" y="34"/>
                  </a:lnTo>
                  <a:lnTo>
                    <a:pt x="1010" y="25"/>
                  </a:lnTo>
                  <a:lnTo>
                    <a:pt x="1027" y="25"/>
                  </a:lnTo>
                  <a:lnTo>
                    <a:pt x="1035" y="25"/>
                  </a:lnTo>
                  <a:lnTo>
                    <a:pt x="1052" y="25"/>
                  </a:lnTo>
                  <a:lnTo>
                    <a:pt x="1060" y="25"/>
                  </a:lnTo>
                  <a:lnTo>
                    <a:pt x="1077" y="17"/>
                  </a:lnTo>
                  <a:lnTo>
                    <a:pt x="1085" y="17"/>
                  </a:lnTo>
                  <a:lnTo>
                    <a:pt x="1093" y="17"/>
                  </a:lnTo>
                  <a:lnTo>
                    <a:pt x="1110" y="17"/>
                  </a:lnTo>
                  <a:lnTo>
                    <a:pt x="1118" y="17"/>
                  </a:lnTo>
                  <a:lnTo>
                    <a:pt x="1135" y="9"/>
                  </a:lnTo>
                  <a:lnTo>
                    <a:pt x="1143" y="9"/>
                  </a:lnTo>
                  <a:lnTo>
                    <a:pt x="1159" y="9"/>
                  </a:lnTo>
                  <a:lnTo>
                    <a:pt x="1168" y="9"/>
                  </a:lnTo>
                  <a:lnTo>
                    <a:pt x="1184" y="9"/>
                  </a:lnTo>
                  <a:lnTo>
                    <a:pt x="1192" y="0"/>
                  </a:lnTo>
                </a:path>
              </a:pathLst>
            </a:custGeom>
            <a:noFill/>
            <a:ln w="39688"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2"/>
            <p:cNvSpPr>
              <a:spLocks/>
            </p:cNvSpPr>
            <p:nvPr/>
          </p:nvSpPr>
          <p:spPr bwMode="auto">
            <a:xfrm>
              <a:off x="7070412" y="3298617"/>
              <a:ext cx="914846" cy="184150"/>
            </a:xfrm>
            <a:custGeom>
              <a:avLst/>
              <a:gdLst>
                <a:gd name="T0" fmla="*/ 17 w 1623"/>
                <a:gd name="T1" fmla="*/ 116 h 116"/>
                <a:gd name="T2" fmla="*/ 42 w 1623"/>
                <a:gd name="T3" fmla="*/ 116 h 116"/>
                <a:gd name="T4" fmla="*/ 67 w 1623"/>
                <a:gd name="T5" fmla="*/ 108 h 116"/>
                <a:gd name="T6" fmla="*/ 100 w 1623"/>
                <a:gd name="T7" fmla="*/ 108 h 116"/>
                <a:gd name="T8" fmla="*/ 125 w 1623"/>
                <a:gd name="T9" fmla="*/ 100 h 116"/>
                <a:gd name="T10" fmla="*/ 150 w 1623"/>
                <a:gd name="T11" fmla="*/ 100 h 116"/>
                <a:gd name="T12" fmla="*/ 183 w 1623"/>
                <a:gd name="T13" fmla="*/ 100 h 116"/>
                <a:gd name="T14" fmla="*/ 207 w 1623"/>
                <a:gd name="T15" fmla="*/ 92 h 116"/>
                <a:gd name="T16" fmla="*/ 241 w 1623"/>
                <a:gd name="T17" fmla="*/ 92 h 116"/>
                <a:gd name="T18" fmla="*/ 265 w 1623"/>
                <a:gd name="T19" fmla="*/ 83 h 116"/>
                <a:gd name="T20" fmla="*/ 299 w 1623"/>
                <a:gd name="T21" fmla="*/ 83 h 116"/>
                <a:gd name="T22" fmla="*/ 332 w 1623"/>
                <a:gd name="T23" fmla="*/ 83 h 116"/>
                <a:gd name="T24" fmla="*/ 365 w 1623"/>
                <a:gd name="T25" fmla="*/ 75 h 116"/>
                <a:gd name="T26" fmla="*/ 398 w 1623"/>
                <a:gd name="T27" fmla="*/ 75 h 116"/>
                <a:gd name="T28" fmla="*/ 431 w 1623"/>
                <a:gd name="T29" fmla="*/ 67 h 116"/>
                <a:gd name="T30" fmla="*/ 464 w 1623"/>
                <a:gd name="T31" fmla="*/ 67 h 116"/>
                <a:gd name="T32" fmla="*/ 497 w 1623"/>
                <a:gd name="T33" fmla="*/ 58 h 116"/>
                <a:gd name="T34" fmla="*/ 539 w 1623"/>
                <a:gd name="T35" fmla="*/ 58 h 116"/>
                <a:gd name="T36" fmla="*/ 580 w 1623"/>
                <a:gd name="T37" fmla="*/ 58 h 116"/>
                <a:gd name="T38" fmla="*/ 613 w 1623"/>
                <a:gd name="T39" fmla="*/ 50 h 116"/>
                <a:gd name="T40" fmla="*/ 655 w 1623"/>
                <a:gd name="T41" fmla="*/ 50 h 116"/>
                <a:gd name="T42" fmla="*/ 696 w 1623"/>
                <a:gd name="T43" fmla="*/ 42 h 116"/>
                <a:gd name="T44" fmla="*/ 746 w 1623"/>
                <a:gd name="T45" fmla="*/ 42 h 116"/>
                <a:gd name="T46" fmla="*/ 787 w 1623"/>
                <a:gd name="T47" fmla="*/ 42 h 116"/>
                <a:gd name="T48" fmla="*/ 837 w 1623"/>
                <a:gd name="T49" fmla="*/ 34 h 116"/>
                <a:gd name="T50" fmla="*/ 886 w 1623"/>
                <a:gd name="T51" fmla="*/ 34 h 116"/>
                <a:gd name="T52" fmla="*/ 944 w 1623"/>
                <a:gd name="T53" fmla="*/ 25 h 116"/>
                <a:gd name="T54" fmla="*/ 994 w 1623"/>
                <a:gd name="T55" fmla="*/ 25 h 116"/>
                <a:gd name="T56" fmla="*/ 1060 w 1623"/>
                <a:gd name="T57" fmla="*/ 17 h 116"/>
                <a:gd name="T58" fmla="*/ 1127 w 1623"/>
                <a:gd name="T59" fmla="*/ 17 h 116"/>
                <a:gd name="T60" fmla="*/ 1201 w 1623"/>
                <a:gd name="T61" fmla="*/ 17 h 116"/>
                <a:gd name="T62" fmla="*/ 1284 w 1623"/>
                <a:gd name="T63" fmla="*/ 9 h 116"/>
                <a:gd name="T64" fmla="*/ 1392 w 1623"/>
                <a:gd name="T65" fmla="*/ 9 h 116"/>
                <a:gd name="T66" fmla="*/ 1524 w 1623"/>
                <a:gd name="T6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3" h="116">
                  <a:moveTo>
                    <a:pt x="0" y="116"/>
                  </a:moveTo>
                  <a:lnTo>
                    <a:pt x="17" y="116"/>
                  </a:lnTo>
                  <a:lnTo>
                    <a:pt x="34" y="116"/>
                  </a:lnTo>
                  <a:lnTo>
                    <a:pt x="42" y="116"/>
                  </a:lnTo>
                  <a:lnTo>
                    <a:pt x="58" y="116"/>
                  </a:lnTo>
                  <a:lnTo>
                    <a:pt x="67" y="108"/>
                  </a:lnTo>
                  <a:lnTo>
                    <a:pt x="83" y="108"/>
                  </a:lnTo>
                  <a:lnTo>
                    <a:pt x="100" y="108"/>
                  </a:lnTo>
                  <a:lnTo>
                    <a:pt x="108" y="108"/>
                  </a:lnTo>
                  <a:lnTo>
                    <a:pt x="125" y="100"/>
                  </a:lnTo>
                  <a:lnTo>
                    <a:pt x="141" y="100"/>
                  </a:lnTo>
                  <a:lnTo>
                    <a:pt x="150" y="100"/>
                  </a:lnTo>
                  <a:lnTo>
                    <a:pt x="166" y="100"/>
                  </a:lnTo>
                  <a:lnTo>
                    <a:pt x="183" y="100"/>
                  </a:lnTo>
                  <a:lnTo>
                    <a:pt x="191" y="92"/>
                  </a:lnTo>
                  <a:lnTo>
                    <a:pt x="207" y="92"/>
                  </a:lnTo>
                  <a:lnTo>
                    <a:pt x="224" y="92"/>
                  </a:lnTo>
                  <a:lnTo>
                    <a:pt x="241" y="92"/>
                  </a:lnTo>
                  <a:lnTo>
                    <a:pt x="257" y="92"/>
                  </a:lnTo>
                  <a:lnTo>
                    <a:pt x="265" y="83"/>
                  </a:lnTo>
                  <a:lnTo>
                    <a:pt x="282" y="83"/>
                  </a:lnTo>
                  <a:lnTo>
                    <a:pt x="299" y="83"/>
                  </a:lnTo>
                  <a:lnTo>
                    <a:pt x="315" y="83"/>
                  </a:lnTo>
                  <a:lnTo>
                    <a:pt x="332" y="83"/>
                  </a:lnTo>
                  <a:lnTo>
                    <a:pt x="348" y="75"/>
                  </a:lnTo>
                  <a:lnTo>
                    <a:pt x="365" y="75"/>
                  </a:lnTo>
                  <a:lnTo>
                    <a:pt x="381" y="75"/>
                  </a:lnTo>
                  <a:lnTo>
                    <a:pt x="398" y="75"/>
                  </a:lnTo>
                  <a:lnTo>
                    <a:pt x="415" y="67"/>
                  </a:lnTo>
                  <a:lnTo>
                    <a:pt x="431" y="67"/>
                  </a:lnTo>
                  <a:lnTo>
                    <a:pt x="448" y="67"/>
                  </a:lnTo>
                  <a:lnTo>
                    <a:pt x="464" y="67"/>
                  </a:lnTo>
                  <a:lnTo>
                    <a:pt x="481" y="67"/>
                  </a:lnTo>
                  <a:lnTo>
                    <a:pt x="497" y="58"/>
                  </a:lnTo>
                  <a:lnTo>
                    <a:pt x="522" y="58"/>
                  </a:lnTo>
                  <a:lnTo>
                    <a:pt x="539" y="58"/>
                  </a:lnTo>
                  <a:lnTo>
                    <a:pt x="555" y="58"/>
                  </a:lnTo>
                  <a:lnTo>
                    <a:pt x="580" y="58"/>
                  </a:lnTo>
                  <a:lnTo>
                    <a:pt x="597" y="50"/>
                  </a:lnTo>
                  <a:lnTo>
                    <a:pt x="613" y="50"/>
                  </a:lnTo>
                  <a:lnTo>
                    <a:pt x="638" y="50"/>
                  </a:lnTo>
                  <a:lnTo>
                    <a:pt x="655" y="50"/>
                  </a:lnTo>
                  <a:lnTo>
                    <a:pt x="679" y="50"/>
                  </a:lnTo>
                  <a:lnTo>
                    <a:pt x="696" y="42"/>
                  </a:lnTo>
                  <a:lnTo>
                    <a:pt x="721" y="42"/>
                  </a:lnTo>
                  <a:lnTo>
                    <a:pt x="746" y="42"/>
                  </a:lnTo>
                  <a:lnTo>
                    <a:pt x="762" y="42"/>
                  </a:lnTo>
                  <a:lnTo>
                    <a:pt x="787" y="42"/>
                  </a:lnTo>
                  <a:lnTo>
                    <a:pt x="812" y="34"/>
                  </a:lnTo>
                  <a:lnTo>
                    <a:pt x="837" y="34"/>
                  </a:lnTo>
                  <a:lnTo>
                    <a:pt x="862" y="34"/>
                  </a:lnTo>
                  <a:lnTo>
                    <a:pt x="886" y="34"/>
                  </a:lnTo>
                  <a:lnTo>
                    <a:pt x="911" y="25"/>
                  </a:lnTo>
                  <a:lnTo>
                    <a:pt x="944" y="25"/>
                  </a:lnTo>
                  <a:lnTo>
                    <a:pt x="969" y="25"/>
                  </a:lnTo>
                  <a:lnTo>
                    <a:pt x="994" y="25"/>
                  </a:lnTo>
                  <a:lnTo>
                    <a:pt x="1027" y="25"/>
                  </a:lnTo>
                  <a:lnTo>
                    <a:pt x="1060" y="17"/>
                  </a:lnTo>
                  <a:lnTo>
                    <a:pt x="1094" y="17"/>
                  </a:lnTo>
                  <a:lnTo>
                    <a:pt x="1127" y="17"/>
                  </a:lnTo>
                  <a:lnTo>
                    <a:pt x="1160" y="17"/>
                  </a:lnTo>
                  <a:lnTo>
                    <a:pt x="1201" y="17"/>
                  </a:lnTo>
                  <a:lnTo>
                    <a:pt x="1243" y="9"/>
                  </a:lnTo>
                  <a:lnTo>
                    <a:pt x="1284" y="9"/>
                  </a:lnTo>
                  <a:lnTo>
                    <a:pt x="1334" y="9"/>
                  </a:lnTo>
                  <a:lnTo>
                    <a:pt x="1392" y="9"/>
                  </a:lnTo>
                  <a:lnTo>
                    <a:pt x="1450" y="9"/>
                  </a:lnTo>
                  <a:lnTo>
                    <a:pt x="1524" y="0"/>
                  </a:lnTo>
                  <a:lnTo>
                    <a:pt x="1623" y="0"/>
                  </a:lnTo>
                </a:path>
              </a:pathLst>
            </a:custGeom>
            <a:noFill/>
            <a:ln w="39688"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5208591" y="3778113"/>
            <a:ext cx="2861218" cy="1539875"/>
            <a:chOff x="5208591" y="3509755"/>
            <a:chExt cx="2861218" cy="1539875"/>
          </a:xfrm>
        </p:grpSpPr>
        <p:sp>
          <p:nvSpPr>
            <p:cNvPr id="72" name="Freeform 75"/>
            <p:cNvSpPr>
              <a:spLocks/>
            </p:cNvSpPr>
            <p:nvPr/>
          </p:nvSpPr>
          <p:spPr bwMode="auto">
            <a:xfrm>
              <a:off x="5208591" y="4536867"/>
              <a:ext cx="653300" cy="512763"/>
            </a:xfrm>
            <a:custGeom>
              <a:avLst/>
              <a:gdLst>
                <a:gd name="T0" fmla="*/ 58 w 1159"/>
                <a:gd name="T1" fmla="*/ 315 h 323"/>
                <a:gd name="T2" fmla="*/ 107 w 1159"/>
                <a:gd name="T3" fmla="*/ 315 h 323"/>
                <a:gd name="T4" fmla="*/ 149 w 1159"/>
                <a:gd name="T5" fmla="*/ 306 h 323"/>
                <a:gd name="T6" fmla="*/ 182 w 1159"/>
                <a:gd name="T7" fmla="*/ 306 h 323"/>
                <a:gd name="T8" fmla="*/ 215 w 1159"/>
                <a:gd name="T9" fmla="*/ 298 h 323"/>
                <a:gd name="T10" fmla="*/ 248 w 1159"/>
                <a:gd name="T11" fmla="*/ 290 h 323"/>
                <a:gd name="T12" fmla="*/ 273 w 1159"/>
                <a:gd name="T13" fmla="*/ 290 h 323"/>
                <a:gd name="T14" fmla="*/ 298 w 1159"/>
                <a:gd name="T15" fmla="*/ 281 h 323"/>
                <a:gd name="T16" fmla="*/ 323 w 1159"/>
                <a:gd name="T17" fmla="*/ 273 h 323"/>
                <a:gd name="T18" fmla="*/ 347 w 1159"/>
                <a:gd name="T19" fmla="*/ 273 h 323"/>
                <a:gd name="T20" fmla="*/ 372 w 1159"/>
                <a:gd name="T21" fmla="*/ 265 h 323"/>
                <a:gd name="T22" fmla="*/ 397 w 1159"/>
                <a:gd name="T23" fmla="*/ 257 h 323"/>
                <a:gd name="T24" fmla="*/ 422 w 1159"/>
                <a:gd name="T25" fmla="*/ 248 h 323"/>
                <a:gd name="T26" fmla="*/ 447 w 1159"/>
                <a:gd name="T27" fmla="*/ 240 h 323"/>
                <a:gd name="T28" fmla="*/ 472 w 1159"/>
                <a:gd name="T29" fmla="*/ 232 h 323"/>
                <a:gd name="T30" fmla="*/ 496 w 1159"/>
                <a:gd name="T31" fmla="*/ 232 h 323"/>
                <a:gd name="T32" fmla="*/ 521 w 1159"/>
                <a:gd name="T33" fmla="*/ 223 h 323"/>
                <a:gd name="T34" fmla="*/ 546 w 1159"/>
                <a:gd name="T35" fmla="*/ 215 h 323"/>
                <a:gd name="T36" fmla="*/ 571 w 1159"/>
                <a:gd name="T37" fmla="*/ 207 h 323"/>
                <a:gd name="T38" fmla="*/ 596 w 1159"/>
                <a:gd name="T39" fmla="*/ 199 h 323"/>
                <a:gd name="T40" fmla="*/ 621 w 1159"/>
                <a:gd name="T41" fmla="*/ 190 h 323"/>
                <a:gd name="T42" fmla="*/ 645 w 1159"/>
                <a:gd name="T43" fmla="*/ 182 h 323"/>
                <a:gd name="T44" fmla="*/ 670 w 1159"/>
                <a:gd name="T45" fmla="*/ 174 h 323"/>
                <a:gd name="T46" fmla="*/ 695 w 1159"/>
                <a:gd name="T47" fmla="*/ 165 h 323"/>
                <a:gd name="T48" fmla="*/ 720 w 1159"/>
                <a:gd name="T49" fmla="*/ 157 h 323"/>
                <a:gd name="T50" fmla="*/ 745 w 1159"/>
                <a:gd name="T51" fmla="*/ 149 h 323"/>
                <a:gd name="T52" fmla="*/ 770 w 1159"/>
                <a:gd name="T53" fmla="*/ 141 h 323"/>
                <a:gd name="T54" fmla="*/ 794 w 1159"/>
                <a:gd name="T55" fmla="*/ 132 h 323"/>
                <a:gd name="T56" fmla="*/ 819 w 1159"/>
                <a:gd name="T57" fmla="*/ 124 h 323"/>
                <a:gd name="T58" fmla="*/ 844 w 1159"/>
                <a:gd name="T59" fmla="*/ 116 h 323"/>
                <a:gd name="T60" fmla="*/ 869 w 1159"/>
                <a:gd name="T61" fmla="*/ 99 h 323"/>
                <a:gd name="T62" fmla="*/ 894 w 1159"/>
                <a:gd name="T63" fmla="*/ 91 h 323"/>
                <a:gd name="T64" fmla="*/ 919 w 1159"/>
                <a:gd name="T65" fmla="*/ 83 h 323"/>
                <a:gd name="T66" fmla="*/ 944 w 1159"/>
                <a:gd name="T67" fmla="*/ 74 h 323"/>
                <a:gd name="T68" fmla="*/ 968 w 1159"/>
                <a:gd name="T69" fmla="*/ 66 h 323"/>
                <a:gd name="T70" fmla="*/ 993 w 1159"/>
                <a:gd name="T71" fmla="*/ 58 h 323"/>
                <a:gd name="T72" fmla="*/ 1018 w 1159"/>
                <a:gd name="T73" fmla="*/ 49 h 323"/>
                <a:gd name="T74" fmla="*/ 1043 w 1159"/>
                <a:gd name="T75" fmla="*/ 41 h 323"/>
                <a:gd name="T76" fmla="*/ 1068 w 1159"/>
                <a:gd name="T77" fmla="*/ 33 h 323"/>
                <a:gd name="T78" fmla="*/ 1093 w 1159"/>
                <a:gd name="T79" fmla="*/ 24 h 323"/>
                <a:gd name="T80" fmla="*/ 1117 w 1159"/>
                <a:gd name="T81" fmla="*/ 16 h 323"/>
                <a:gd name="T82" fmla="*/ 1142 w 1159"/>
                <a:gd name="T83" fmla="*/ 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9" h="323">
                  <a:moveTo>
                    <a:pt x="0" y="323"/>
                  </a:moveTo>
                  <a:lnTo>
                    <a:pt x="33" y="323"/>
                  </a:lnTo>
                  <a:lnTo>
                    <a:pt x="58" y="315"/>
                  </a:lnTo>
                  <a:lnTo>
                    <a:pt x="74" y="315"/>
                  </a:lnTo>
                  <a:lnTo>
                    <a:pt x="91" y="315"/>
                  </a:lnTo>
                  <a:lnTo>
                    <a:pt x="107" y="315"/>
                  </a:lnTo>
                  <a:lnTo>
                    <a:pt x="124" y="315"/>
                  </a:lnTo>
                  <a:lnTo>
                    <a:pt x="140" y="306"/>
                  </a:lnTo>
                  <a:lnTo>
                    <a:pt x="149" y="306"/>
                  </a:lnTo>
                  <a:lnTo>
                    <a:pt x="165" y="306"/>
                  </a:lnTo>
                  <a:lnTo>
                    <a:pt x="173" y="306"/>
                  </a:lnTo>
                  <a:lnTo>
                    <a:pt x="182" y="306"/>
                  </a:lnTo>
                  <a:lnTo>
                    <a:pt x="198" y="298"/>
                  </a:lnTo>
                  <a:lnTo>
                    <a:pt x="207" y="298"/>
                  </a:lnTo>
                  <a:lnTo>
                    <a:pt x="215" y="298"/>
                  </a:lnTo>
                  <a:lnTo>
                    <a:pt x="223" y="298"/>
                  </a:lnTo>
                  <a:lnTo>
                    <a:pt x="231" y="290"/>
                  </a:lnTo>
                  <a:lnTo>
                    <a:pt x="248" y="290"/>
                  </a:lnTo>
                  <a:lnTo>
                    <a:pt x="256" y="290"/>
                  </a:lnTo>
                  <a:lnTo>
                    <a:pt x="265" y="290"/>
                  </a:lnTo>
                  <a:lnTo>
                    <a:pt x="273" y="290"/>
                  </a:lnTo>
                  <a:lnTo>
                    <a:pt x="281" y="281"/>
                  </a:lnTo>
                  <a:lnTo>
                    <a:pt x="289" y="281"/>
                  </a:lnTo>
                  <a:lnTo>
                    <a:pt x="298" y="281"/>
                  </a:lnTo>
                  <a:lnTo>
                    <a:pt x="306" y="281"/>
                  </a:lnTo>
                  <a:lnTo>
                    <a:pt x="314" y="273"/>
                  </a:lnTo>
                  <a:lnTo>
                    <a:pt x="323" y="273"/>
                  </a:lnTo>
                  <a:lnTo>
                    <a:pt x="331" y="273"/>
                  </a:lnTo>
                  <a:lnTo>
                    <a:pt x="339" y="273"/>
                  </a:lnTo>
                  <a:lnTo>
                    <a:pt x="347" y="273"/>
                  </a:lnTo>
                  <a:lnTo>
                    <a:pt x="356" y="265"/>
                  </a:lnTo>
                  <a:lnTo>
                    <a:pt x="364" y="265"/>
                  </a:lnTo>
                  <a:lnTo>
                    <a:pt x="372" y="265"/>
                  </a:lnTo>
                  <a:lnTo>
                    <a:pt x="380" y="257"/>
                  </a:lnTo>
                  <a:lnTo>
                    <a:pt x="389" y="257"/>
                  </a:lnTo>
                  <a:lnTo>
                    <a:pt x="397" y="257"/>
                  </a:lnTo>
                  <a:lnTo>
                    <a:pt x="405" y="257"/>
                  </a:lnTo>
                  <a:lnTo>
                    <a:pt x="414" y="248"/>
                  </a:lnTo>
                  <a:lnTo>
                    <a:pt x="422" y="248"/>
                  </a:lnTo>
                  <a:lnTo>
                    <a:pt x="430" y="248"/>
                  </a:lnTo>
                  <a:lnTo>
                    <a:pt x="438" y="248"/>
                  </a:lnTo>
                  <a:lnTo>
                    <a:pt x="447" y="240"/>
                  </a:lnTo>
                  <a:lnTo>
                    <a:pt x="455" y="240"/>
                  </a:lnTo>
                  <a:lnTo>
                    <a:pt x="463" y="240"/>
                  </a:lnTo>
                  <a:lnTo>
                    <a:pt x="472" y="232"/>
                  </a:lnTo>
                  <a:lnTo>
                    <a:pt x="480" y="232"/>
                  </a:lnTo>
                  <a:lnTo>
                    <a:pt x="488" y="232"/>
                  </a:lnTo>
                  <a:lnTo>
                    <a:pt x="496" y="232"/>
                  </a:lnTo>
                  <a:lnTo>
                    <a:pt x="505" y="223"/>
                  </a:lnTo>
                  <a:lnTo>
                    <a:pt x="513" y="223"/>
                  </a:lnTo>
                  <a:lnTo>
                    <a:pt x="521" y="223"/>
                  </a:lnTo>
                  <a:lnTo>
                    <a:pt x="530" y="215"/>
                  </a:lnTo>
                  <a:lnTo>
                    <a:pt x="538" y="215"/>
                  </a:lnTo>
                  <a:lnTo>
                    <a:pt x="546" y="215"/>
                  </a:lnTo>
                  <a:lnTo>
                    <a:pt x="554" y="207"/>
                  </a:lnTo>
                  <a:lnTo>
                    <a:pt x="563" y="207"/>
                  </a:lnTo>
                  <a:lnTo>
                    <a:pt x="571" y="207"/>
                  </a:lnTo>
                  <a:lnTo>
                    <a:pt x="579" y="199"/>
                  </a:lnTo>
                  <a:lnTo>
                    <a:pt x="587" y="199"/>
                  </a:lnTo>
                  <a:lnTo>
                    <a:pt x="596" y="199"/>
                  </a:lnTo>
                  <a:lnTo>
                    <a:pt x="604" y="190"/>
                  </a:lnTo>
                  <a:lnTo>
                    <a:pt x="612" y="190"/>
                  </a:lnTo>
                  <a:lnTo>
                    <a:pt x="621" y="190"/>
                  </a:lnTo>
                  <a:lnTo>
                    <a:pt x="629" y="190"/>
                  </a:lnTo>
                  <a:lnTo>
                    <a:pt x="637" y="182"/>
                  </a:lnTo>
                  <a:lnTo>
                    <a:pt x="645" y="182"/>
                  </a:lnTo>
                  <a:lnTo>
                    <a:pt x="654" y="174"/>
                  </a:lnTo>
                  <a:lnTo>
                    <a:pt x="662" y="174"/>
                  </a:lnTo>
                  <a:lnTo>
                    <a:pt x="670" y="174"/>
                  </a:lnTo>
                  <a:lnTo>
                    <a:pt x="679" y="165"/>
                  </a:lnTo>
                  <a:lnTo>
                    <a:pt x="687" y="165"/>
                  </a:lnTo>
                  <a:lnTo>
                    <a:pt x="695" y="165"/>
                  </a:lnTo>
                  <a:lnTo>
                    <a:pt x="703" y="157"/>
                  </a:lnTo>
                  <a:lnTo>
                    <a:pt x="712" y="157"/>
                  </a:lnTo>
                  <a:lnTo>
                    <a:pt x="720" y="157"/>
                  </a:lnTo>
                  <a:lnTo>
                    <a:pt x="728" y="149"/>
                  </a:lnTo>
                  <a:lnTo>
                    <a:pt x="737" y="149"/>
                  </a:lnTo>
                  <a:lnTo>
                    <a:pt x="745" y="149"/>
                  </a:lnTo>
                  <a:lnTo>
                    <a:pt x="753" y="141"/>
                  </a:lnTo>
                  <a:lnTo>
                    <a:pt x="761" y="141"/>
                  </a:lnTo>
                  <a:lnTo>
                    <a:pt x="770" y="141"/>
                  </a:lnTo>
                  <a:lnTo>
                    <a:pt x="778" y="132"/>
                  </a:lnTo>
                  <a:lnTo>
                    <a:pt x="786" y="132"/>
                  </a:lnTo>
                  <a:lnTo>
                    <a:pt x="794" y="132"/>
                  </a:lnTo>
                  <a:lnTo>
                    <a:pt x="803" y="124"/>
                  </a:lnTo>
                  <a:lnTo>
                    <a:pt x="811" y="124"/>
                  </a:lnTo>
                  <a:lnTo>
                    <a:pt x="819" y="124"/>
                  </a:lnTo>
                  <a:lnTo>
                    <a:pt x="828" y="116"/>
                  </a:lnTo>
                  <a:lnTo>
                    <a:pt x="836" y="116"/>
                  </a:lnTo>
                  <a:lnTo>
                    <a:pt x="844" y="116"/>
                  </a:lnTo>
                  <a:lnTo>
                    <a:pt x="852" y="107"/>
                  </a:lnTo>
                  <a:lnTo>
                    <a:pt x="861" y="107"/>
                  </a:lnTo>
                  <a:lnTo>
                    <a:pt x="869" y="99"/>
                  </a:lnTo>
                  <a:lnTo>
                    <a:pt x="877" y="99"/>
                  </a:lnTo>
                  <a:lnTo>
                    <a:pt x="886" y="99"/>
                  </a:lnTo>
                  <a:lnTo>
                    <a:pt x="894" y="91"/>
                  </a:lnTo>
                  <a:lnTo>
                    <a:pt x="902" y="91"/>
                  </a:lnTo>
                  <a:lnTo>
                    <a:pt x="910" y="91"/>
                  </a:lnTo>
                  <a:lnTo>
                    <a:pt x="919" y="83"/>
                  </a:lnTo>
                  <a:lnTo>
                    <a:pt x="927" y="83"/>
                  </a:lnTo>
                  <a:lnTo>
                    <a:pt x="935" y="83"/>
                  </a:lnTo>
                  <a:lnTo>
                    <a:pt x="944" y="74"/>
                  </a:lnTo>
                  <a:lnTo>
                    <a:pt x="952" y="74"/>
                  </a:lnTo>
                  <a:lnTo>
                    <a:pt x="960" y="74"/>
                  </a:lnTo>
                  <a:lnTo>
                    <a:pt x="968" y="66"/>
                  </a:lnTo>
                  <a:lnTo>
                    <a:pt x="977" y="66"/>
                  </a:lnTo>
                  <a:lnTo>
                    <a:pt x="985" y="58"/>
                  </a:lnTo>
                  <a:lnTo>
                    <a:pt x="993" y="58"/>
                  </a:lnTo>
                  <a:lnTo>
                    <a:pt x="1002" y="58"/>
                  </a:lnTo>
                  <a:lnTo>
                    <a:pt x="1010" y="49"/>
                  </a:lnTo>
                  <a:lnTo>
                    <a:pt x="1018" y="49"/>
                  </a:lnTo>
                  <a:lnTo>
                    <a:pt x="1026" y="49"/>
                  </a:lnTo>
                  <a:lnTo>
                    <a:pt x="1035" y="41"/>
                  </a:lnTo>
                  <a:lnTo>
                    <a:pt x="1043" y="41"/>
                  </a:lnTo>
                  <a:lnTo>
                    <a:pt x="1051" y="41"/>
                  </a:lnTo>
                  <a:lnTo>
                    <a:pt x="1059" y="33"/>
                  </a:lnTo>
                  <a:lnTo>
                    <a:pt x="1068" y="33"/>
                  </a:lnTo>
                  <a:lnTo>
                    <a:pt x="1076" y="33"/>
                  </a:lnTo>
                  <a:lnTo>
                    <a:pt x="1084" y="24"/>
                  </a:lnTo>
                  <a:lnTo>
                    <a:pt x="1093" y="24"/>
                  </a:lnTo>
                  <a:lnTo>
                    <a:pt x="1101" y="24"/>
                  </a:lnTo>
                  <a:lnTo>
                    <a:pt x="1109" y="16"/>
                  </a:lnTo>
                  <a:lnTo>
                    <a:pt x="1117" y="16"/>
                  </a:lnTo>
                  <a:lnTo>
                    <a:pt x="1126" y="16"/>
                  </a:lnTo>
                  <a:lnTo>
                    <a:pt x="1134" y="8"/>
                  </a:lnTo>
                  <a:lnTo>
                    <a:pt x="1142" y="8"/>
                  </a:lnTo>
                  <a:lnTo>
                    <a:pt x="1151" y="8"/>
                  </a:lnTo>
                  <a:lnTo>
                    <a:pt x="1159" y="0"/>
                  </a:lnTo>
                </a:path>
              </a:pathLst>
            </a:custGeom>
            <a:noFill/>
            <a:ln w="39688" cap="flat">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6"/>
            <p:cNvSpPr>
              <a:spLocks/>
            </p:cNvSpPr>
            <p:nvPr/>
          </p:nvSpPr>
          <p:spPr bwMode="auto">
            <a:xfrm>
              <a:off x="5861891" y="4036805"/>
              <a:ext cx="592423" cy="500063"/>
            </a:xfrm>
            <a:custGeom>
              <a:avLst/>
              <a:gdLst>
                <a:gd name="T0" fmla="*/ 16 w 1051"/>
                <a:gd name="T1" fmla="*/ 315 h 315"/>
                <a:gd name="T2" fmla="*/ 41 w 1051"/>
                <a:gd name="T3" fmla="*/ 298 h 315"/>
                <a:gd name="T4" fmla="*/ 66 w 1051"/>
                <a:gd name="T5" fmla="*/ 290 h 315"/>
                <a:gd name="T6" fmla="*/ 91 w 1051"/>
                <a:gd name="T7" fmla="*/ 281 h 315"/>
                <a:gd name="T8" fmla="*/ 116 w 1051"/>
                <a:gd name="T9" fmla="*/ 273 h 315"/>
                <a:gd name="T10" fmla="*/ 141 w 1051"/>
                <a:gd name="T11" fmla="*/ 265 h 315"/>
                <a:gd name="T12" fmla="*/ 165 w 1051"/>
                <a:gd name="T13" fmla="*/ 257 h 315"/>
                <a:gd name="T14" fmla="*/ 190 w 1051"/>
                <a:gd name="T15" fmla="*/ 248 h 315"/>
                <a:gd name="T16" fmla="*/ 215 w 1051"/>
                <a:gd name="T17" fmla="*/ 240 h 315"/>
                <a:gd name="T18" fmla="*/ 240 w 1051"/>
                <a:gd name="T19" fmla="*/ 232 h 315"/>
                <a:gd name="T20" fmla="*/ 265 w 1051"/>
                <a:gd name="T21" fmla="*/ 223 h 315"/>
                <a:gd name="T22" fmla="*/ 290 w 1051"/>
                <a:gd name="T23" fmla="*/ 215 h 315"/>
                <a:gd name="T24" fmla="*/ 314 w 1051"/>
                <a:gd name="T25" fmla="*/ 207 h 315"/>
                <a:gd name="T26" fmla="*/ 339 w 1051"/>
                <a:gd name="T27" fmla="*/ 199 h 315"/>
                <a:gd name="T28" fmla="*/ 364 w 1051"/>
                <a:gd name="T29" fmla="*/ 199 h 315"/>
                <a:gd name="T30" fmla="*/ 389 w 1051"/>
                <a:gd name="T31" fmla="*/ 182 h 315"/>
                <a:gd name="T32" fmla="*/ 414 w 1051"/>
                <a:gd name="T33" fmla="*/ 182 h 315"/>
                <a:gd name="T34" fmla="*/ 439 w 1051"/>
                <a:gd name="T35" fmla="*/ 174 h 315"/>
                <a:gd name="T36" fmla="*/ 464 w 1051"/>
                <a:gd name="T37" fmla="*/ 165 h 315"/>
                <a:gd name="T38" fmla="*/ 488 w 1051"/>
                <a:gd name="T39" fmla="*/ 157 h 315"/>
                <a:gd name="T40" fmla="*/ 513 w 1051"/>
                <a:gd name="T41" fmla="*/ 149 h 315"/>
                <a:gd name="T42" fmla="*/ 538 w 1051"/>
                <a:gd name="T43" fmla="*/ 141 h 315"/>
                <a:gd name="T44" fmla="*/ 563 w 1051"/>
                <a:gd name="T45" fmla="*/ 132 h 315"/>
                <a:gd name="T46" fmla="*/ 588 w 1051"/>
                <a:gd name="T47" fmla="*/ 124 h 315"/>
                <a:gd name="T48" fmla="*/ 613 w 1051"/>
                <a:gd name="T49" fmla="*/ 116 h 315"/>
                <a:gd name="T50" fmla="*/ 637 w 1051"/>
                <a:gd name="T51" fmla="*/ 107 h 315"/>
                <a:gd name="T52" fmla="*/ 662 w 1051"/>
                <a:gd name="T53" fmla="*/ 107 h 315"/>
                <a:gd name="T54" fmla="*/ 687 w 1051"/>
                <a:gd name="T55" fmla="*/ 99 h 315"/>
                <a:gd name="T56" fmla="*/ 712 w 1051"/>
                <a:gd name="T57" fmla="*/ 91 h 315"/>
                <a:gd name="T58" fmla="*/ 737 w 1051"/>
                <a:gd name="T59" fmla="*/ 82 h 315"/>
                <a:gd name="T60" fmla="*/ 762 w 1051"/>
                <a:gd name="T61" fmla="*/ 74 h 315"/>
                <a:gd name="T62" fmla="*/ 786 w 1051"/>
                <a:gd name="T63" fmla="*/ 66 h 315"/>
                <a:gd name="T64" fmla="*/ 811 w 1051"/>
                <a:gd name="T65" fmla="*/ 66 h 315"/>
                <a:gd name="T66" fmla="*/ 836 w 1051"/>
                <a:gd name="T67" fmla="*/ 58 h 315"/>
                <a:gd name="T68" fmla="*/ 861 w 1051"/>
                <a:gd name="T69" fmla="*/ 49 h 315"/>
                <a:gd name="T70" fmla="*/ 886 w 1051"/>
                <a:gd name="T71" fmla="*/ 41 h 315"/>
                <a:gd name="T72" fmla="*/ 911 w 1051"/>
                <a:gd name="T73" fmla="*/ 41 h 315"/>
                <a:gd name="T74" fmla="*/ 936 w 1051"/>
                <a:gd name="T75" fmla="*/ 33 h 315"/>
                <a:gd name="T76" fmla="*/ 960 w 1051"/>
                <a:gd name="T77" fmla="*/ 24 h 315"/>
                <a:gd name="T78" fmla="*/ 985 w 1051"/>
                <a:gd name="T79" fmla="*/ 16 h 315"/>
                <a:gd name="T80" fmla="*/ 1010 w 1051"/>
                <a:gd name="T81" fmla="*/ 8 h 315"/>
                <a:gd name="T82" fmla="*/ 1035 w 1051"/>
                <a:gd name="T83" fmla="*/ 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1" h="315">
                  <a:moveTo>
                    <a:pt x="0" y="315"/>
                  </a:moveTo>
                  <a:lnTo>
                    <a:pt x="8" y="315"/>
                  </a:lnTo>
                  <a:lnTo>
                    <a:pt x="16" y="315"/>
                  </a:lnTo>
                  <a:lnTo>
                    <a:pt x="25" y="306"/>
                  </a:lnTo>
                  <a:lnTo>
                    <a:pt x="33" y="306"/>
                  </a:lnTo>
                  <a:lnTo>
                    <a:pt x="41" y="298"/>
                  </a:lnTo>
                  <a:lnTo>
                    <a:pt x="50" y="298"/>
                  </a:lnTo>
                  <a:lnTo>
                    <a:pt x="58" y="298"/>
                  </a:lnTo>
                  <a:lnTo>
                    <a:pt x="66" y="290"/>
                  </a:lnTo>
                  <a:lnTo>
                    <a:pt x="74" y="290"/>
                  </a:lnTo>
                  <a:lnTo>
                    <a:pt x="83" y="290"/>
                  </a:lnTo>
                  <a:lnTo>
                    <a:pt x="91" y="281"/>
                  </a:lnTo>
                  <a:lnTo>
                    <a:pt x="99" y="281"/>
                  </a:lnTo>
                  <a:lnTo>
                    <a:pt x="107" y="281"/>
                  </a:lnTo>
                  <a:lnTo>
                    <a:pt x="116" y="273"/>
                  </a:lnTo>
                  <a:lnTo>
                    <a:pt x="124" y="273"/>
                  </a:lnTo>
                  <a:lnTo>
                    <a:pt x="132" y="273"/>
                  </a:lnTo>
                  <a:lnTo>
                    <a:pt x="141" y="265"/>
                  </a:lnTo>
                  <a:lnTo>
                    <a:pt x="149" y="265"/>
                  </a:lnTo>
                  <a:lnTo>
                    <a:pt x="157" y="265"/>
                  </a:lnTo>
                  <a:lnTo>
                    <a:pt x="165" y="257"/>
                  </a:lnTo>
                  <a:lnTo>
                    <a:pt x="174" y="257"/>
                  </a:lnTo>
                  <a:lnTo>
                    <a:pt x="182" y="257"/>
                  </a:lnTo>
                  <a:lnTo>
                    <a:pt x="190" y="248"/>
                  </a:lnTo>
                  <a:lnTo>
                    <a:pt x="199" y="248"/>
                  </a:lnTo>
                  <a:lnTo>
                    <a:pt x="207" y="248"/>
                  </a:lnTo>
                  <a:lnTo>
                    <a:pt x="215" y="240"/>
                  </a:lnTo>
                  <a:lnTo>
                    <a:pt x="223" y="240"/>
                  </a:lnTo>
                  <a:lnTo>
                    <a:pt x="232" y="240"/>
                  </a:lnTo>
                  <a:lnTo>
                    <a:pt x="240" y="232"/>
                  </a:lnTo>
                  <a:lnTo>
                    <a:pt x="248" y="232"/>
                  </a:lnTo>
                  <a:lnTo>
                    <a:pt x="257" y="232"/>
                  </a:lnTo>
                  <a:lnTo>
                    <a:pt x="265" y="223"/>
                  </a:lnTo>
                  <a:lnTo>
                    <a:pt x="273" y="223"/>
                  </a:lnTo>
                  <a:lnTo>
                    <a:pt x="281" y="223"/>
                  </a:lnTo>
                  <a:lnTo>
                    <a:pt x="290" y="215"/>
                  </a:lnTo>
                  <a:lnTo>
                    <a:pt x="298" y="215"/>
                  </a:lnTo>
                  <a:lnTo>
                    <a:pt x="306" y="215"/>
                  </a:lnTo>
                  <a:lnTo>
                    <a:pt x="314" y="207"/>
                  </a:lnTo>
                  <a:lnTo>
                    <a:pt x="323" y="207"/>
                  </a:lnTo>
                  <a:lnTo>
                    <a:pt x="331" y="207"/>
                  </a:lnTo>
                  <a:lnTo>
                    <a:pt x="339" y="199"/>
                  </a:lnTo>
                  <a:lnTo>
                    <a:pt x="348" y="199"/>
                  </a:lnTo>
                  <a:lnTo>
                    <a:pt x="356" y="199"/>
                  </a:lnTo>
                  <a:lnTo>
                    <a:pt x="364" y="199"/>
                  </a:lnTo>
                  <a:lnTo>
                    <a:pt x="372" y="190"/>
                  </a:lnTo>
                  <a:lnTo>
                    <a:pt x="381" y="190"/>
                  </a:lnTo>
                  <a:lnTo>
                    <a:pt x="389" y="182"/>
                  </a:lnTo>
                  <a:lnTo>
                    <a:pt x="397" y="182"/>
                  </a:lnTo>
                  <a:lnTo>
                    <a:pt x="406" y="182"/>
                  </a:lnTo>
                  <a:lnTo>
                    <a:pt x="414" y="182"/>
                  </a:lnTo>
                  <a:lnTo>
                    <a:pt x="422" y="174"/>
                  </a:lnTo>
                  <a:lnTo>
                    <a:pt x="430" y="174"/>
                  </a:lnTo>
                  <a:lnTo>
                    <a:pt x="439" y="174"/>
                  </a:lnTo>
                  <a:lnTo>
                    <a:pt x="447" y="165"/>
                  </a:lnTo>
                  <a:lnTo>
                    <a:pt x="455" y="165"/>
                  </a:lnTo>
                  <a:lnTo>
                    <a:pt x="464" y="165"/>
                  </a:lnTo>
                  <a:lnTo>
                    <a:pt x="472" y="165"/>
                  </a:lnTo>
                  <a:lnTo>
                    <a:pt x="480" y="157"/>
                  </a:lnTo>
                  <a:lnTo>
                    <a:pt x="488" y="157"/>
                  </a:lnTo>
                  <a:lnTo>
                    <a:pt x="497" y="157"/>
                  </a:lnTo>
                  <a:lnTo>
                    <a:pt x="505" y="149"/>
                  </a:lnTo>
                  <a:lnTo>
                    <a:pt x="513" y="149"/>
                  </a:lnTo>
                  <a:lnTo>
                    <a:pt x="522" y="149"/>
                  </a:lnTo>
                  <a:lnTo>
                    <a:pt x="530" y="141"/>
                  </a:lnTo>
                  <a:lnTo>
                    <a:pt x="538" y="141"/>
                  </a:lnTo>
                  <a:lnTo>
                    <a:pt x="546" y="141"/>
                  </a:lnTo>
                  <a:lnTo>
                    <a:pt x="555" y="132"/>
                  </a:lnTo>
                  <a:lnTo>
                    <a:pt x="563" y="132"/>
                  </a:lnTo>
                  <a:lnTo>
                    <a:pt x="571" y="132"/>
                  </a:lnTo>
                  <a:lnTo>
                    <a:pt x="579" y="132"/>
                  </a:lnTo>
                  <a:lnTo>
                    <a:pt x="588" y="124"/>
                  </a:lnTo>
                  <a:lnTo>
                    <a:pt x="596" y="124"/>
                  </a:lnTo>
                  <a:lnTo>
                    <a:pt x="604" y="124"/>
                  </a:lnTo>
                  <a:lnTo>
                    <a:pt x="613" y="116"/>
                  </a:lnTo>
                  <a:lnTo>
                    <a:pt x="621" y="116"/>
                  </a:lnTo>
                  <a:lnTo>
                    <a:pt x="629" y="116"/>
                  </a:lnTo>
                  <a:lnTo>
                    <a:pt x="637" y="107"/>
                  </a:lnTo>
                  <a:lnTo>
                    <a:pt x="646" y="107"/>
                  </a:lnTo>
                  <a:lnTo>
                    <a:pt x="654" y="107"/>
                  </a:lnTo>
                  <a:lnTo>
                    <a:pt x="662" y="107"/>
                  </a:lnTo>
                  <a:lnTo>
                    <a:pt x="671" y="99"/>
                  </a:lnTo>
                  <a:lnTo>
                    <a:pt x="679" y="99"/>
                  </a:lnTo>
                  <a:lnTo>
                    <a:pt x="687" y="99"/>
                  </a:lnTo>
                  <a:lnTo>
                    <a:pt x="695" y="99"/>
                  </a:lnTo>
                  <a:lnTo>
                    <a:pt x="704" y="91"/>
                  </a:lnTo>
                  <a:lnTo>
                    <a:pt x="712" y="91"/>
                  </a:lnTo>
                  <a:lnTo>
                    <a:pt x="720" y="91"/>
                  </a:lnTo>
                  <a:lnTo>
                    <a:pt x="729" y="82"/>
                  </a:lnTo>
                  <a:lnTo>
                    <a:pt x="737" y="82"/>
                  </a:lnTo>
                  <a:lnTo>
                    <a:pt x="745" y="82"/>
                  </a:lnTo>
                  <a:lnTo>
                    <a:pt x="753" y="82"/>
                  </a:lnTo>
                  <a:lnTo>
                    <a:pt x="762" y="74"/>
                  </a:lnTo>
                  <a:lnTo>
                    <a:pt x="770" y="74"/>
                  </a:lnTo>
                  <a:lnTo>
                    <a:pt x="778" y="74"/>
                  </a:lnTo>
                  <a:lnTo>
                    <a:pt x="786" y="66"/>
                  </a:lnTo>
                  <a:lnTo>
                    <a:pt x="795" y="66"/>
                  </a:lnTo>
                  <a:lnTo>
                    <a:pt x="803" y="66"/>
                  </a:lnTo>
                  <a:lnTo>
                    <a:pt x="811" y="66"/>
                  </a:lnTo>
                  <a:lnTo>
                    <a:pt x="820" y="58"/>
                  </a:lnTo>
                  <a:lnTo>
                    <a:pt x="828" y="58"/>
                  </a:lnTo>
                  <a:lnTo>
                    <a:pt x="836" y="58"/>
                  </a:lnTo>
                  <a:lnTo>
                    <a:pt x="844" y="58"/>
                  </a:lnTo>
                  <a:lnTo>
                    <a:pt x="853" y="49"/>
                  </a:lnTo>
                  <a:lnTo>
                    <a:pt x="861" y="49"/>
                  </a:lnTo>
                  <a:lnTo>
                    <a:pt x="869" y="49"/>
                  </a:lnTo>
                  <a:lnTo>
                    <a:pt x="878" y="49"/>
                  </a:lnTo>
                  <a:lnTo>
                    <a:pt x="886" y="41"/>
                  </a:lnTo>
                  <a:lnTo>
                    <a:pt x="894" y="41"/>
                  </a:lnTo>
                  <a:lnTo>
                    <a:pt x="902" y="41"/>
                  </a:lnTo>
                  <a:lnTo>
                    <a:pt x="911" y="41"/>
                  </a:lnTo>
                  <a:lnTo>
                    <a:pt x="919" y="33"/>
                  </a:lnTo>
                  <a:lnTo>
                    <a:pt x="927" y="33"/>
                  </a:lnTo>
                  <a:lnTo>
                    <a:pt x="936" y="33"/>
                  </a:lnTo>
                  <a:lnTo>
                    <a:pt x="944" y="24"/>
                  </a:lnTo>
                  <a:lnTo>
                    <a:pt x="952" y="24"/>
                  </a:lnTo>
                  <a:lnTo>
                    <a:pt x="960" y="24"/>
                  </a:lnTo>
                  <a:lnTo>
                    <a:pt x="969" y="24"/>
                  </a:lnTo>
                  <a:lnTo>
                    <a:pt x="977" y="16"/>
                  </a:lnTo>
                  <a:lnTo>
                    <a:pt x="985" y="16"/>
                  </a:lnTo>
                  <a:lnTo>
                    <a:pt x="993" y="16"/>
                  </a:lnTo>
                  <a:lnTo>
                    <a:pt x="1002" y="16"/>
                  </a:lnTo>
                  <a:lnTo>
                    <a:pt x="1010" y="8"/>
                  </a:lnTo>
                  <a:lnTo>
                    <a:pt x="1018" y="8"/>
                  </a:lnTo>
                  <a:lnTo>
                    <a:pt x="1027" y="8"/>
                  </a:lnTo>
                  <a:lnTo>
                    <a:pt x="1035" y="8"/>
                  </a:lnTo>
                  <a:lnTo>
                    <a:pt x="1043" y="8"/>
                  </a:lnTo>
                  <a:lnTo>
                    <a:pt x="1051" y="0"/>
                  </a:lnTo>
                </a:path>
              </a:pathLst>
            </a:custGeom>
            <a:noFill/>
            <a:ln w="39688" cap="flat">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7"/>
            <p:cNvSpPr>
              <a:spLocks/>
            </p:cNvSpPr>
            <p:nvPr/>
          </p:nvSpPr>
          <p:spPr bwMode="auto">
            <a:xfrm>
              <a:off x="6454314" y="3681205"/>
              <a:ext cx="686557" cy="355600"/>
            </a:xfrm>
            <a:custGeom>
              <a:avLst/>
              <a:gdLst>
                <a:gd name="T0" fmla="*/ 17 w 1218"/>
                <a:gd name="T1" fmla="*/ 224 h 224"/>
                <a:gd name="T2" fmla="*/ 42 w 1218"/>
                <a:gd name="T3" fmla="*/ 215 h 224"/>
                <a:gd name="T4" fmla="*/ 67 w 1218"/>
                <a:gd name="T5" fmla="*/ 207 h 224"/>
                <a:gd name="T6" fmla="*/ 92 w 1218"/>
                <a:gd name="T7" fmla="*/ 207 h 224"/>
                <a:gd name="T8" fmla="*/ 116 w 1218"/>
                <a:gd name="T9" fmla="*/ 199 h 224"/>
                <a:gd name="T10" fmla="*/ 141 w 1218"/>
                <a:gd name="T11" fmla="*/ 190 h 224"/>
                <a:gd name="T12" fmla="*/ 166 w 1218"/>
                <a:gd name="T13" fmla="*/ 190 h 224"/>
                <a:gd name="T14" fmla="*/ 191 w 1218"/>
                <a:gd name="T15" fmla="*/ 182 h 224"/>
                <a:gd name="T16" fmla="*/ 216 w 1218"/>
                <a:gd name="T17" fmla="*/ 174 h 224"/>
                <a:gd name="T18" fmla="*/ 241 w 1218"/>
                <a:gd name="T19" fmla="*/ 166 h 224"/>
                <a:gd name="T20" fmla="*/ 265 w 1218"/>
                <a:gd name="T21" fmla="*/ 166 h 224"/>
                <a:gd name="T22" fmla="*/ 290 w 1218"/>
                <a:gd name="T23" fmla="*/ 157 h 224"/>
                <a:gd name="T24" fmla="*/ 315 w 1218"/>
                <a:gd name="T25" fmla="*/ 157 h 224"/>
                <a:gd name="T26" fmla="*/ 340 w 1218"/>
                <a:gd name="T27" fmla="*/ 149 h 224"/>
                <a:gd name="T28" fmla="*/ 365 w 1218"/>
                <a:gd name="T29" fmla="*/ 141 h 224"/>
                <a:gd name="T30" fmla="*/ 390 w 1218"/>
                <a:gd name="T31" fmla="*/ 141 h 224"/>
                <a:gd name="T32" fmla="*/ 414 w 1218"/>
                <a:gd name="T33" fmla="*/ 132 h 224"/>
                <a:gd name="T34" fmla="*/ 439 w 1218"/>
                <a:gd name="T35" fmla="*/ 124 h 224"/>
                <a:gd name="T36" fmla="*/ 464 w 1218"/>
                <a:gd name="T37" fmla="*/ 124 h 224"/>
                <a:gd name="T38" fmla="*/ 489 w 1218"/>
                <a:gd name="T39" fmla="*/ 116 h 224"/>
                <a:gd name="T40" fmla="*/ 522 w 1218"/>
                <a:gd name="T41" fmla="*/ 116 h 224"/>
                <a:gd name="T42" fmla="*/ 547 w 1218"/>
                <a:gd name="T43" fmla="*/ 108 h 224"/>
                <a:gd name="T44" fmla="*/ 572 w 1218"/>
                <a:gd name="T45" fmla="*/ 99 h 224"/>
                <a:gd name="T46" fmla="*/ 605 w 1218"/>
                <a:gd name="T47" fmla="*/ 99 h 224"/>
                <a:gd name="T48" fmla="*/ 630 w 1218"/>
                <a:gd name="T49" fmla="*/ 91 h 224"/>
                <a:gd name="T50" fmla="*/ 655 w 1218"/>
                <a:gd name="T51" fmla="*/ 83 h 224"/>
                <a:gd name="T52" fmla="*/ 688 w 1218"/>
                <a:gd name="T53" fmla="*/ 83 h 224"/>
                <a:gd name="T54" fmla="*/ 713 w 1218"/>
                <a:gd name="T55" fmla="*/ 74 h 224"/>
                <a:gd name="T56" fmla="*/ 746 w 1218"/>
                <a:gd name="T57" fmla="*/ 74 h 224"/>
                <a:gd name="T58" fmla="*/ 779 w 1218"/>
                <a:gd name="T59" fmla="*/ 66 h 224"/>
                <a:gd name="T60" fmla="*/ 804 w 1218"/>
                <a:gd name="T61" fmla="*/ 58 h 224"/>
                <a:gd name="T62" fmla="*/ 837 w 1218"/>
                <a:gd name="T63" fmla="*/ 58 h 224"/>
                <a:gd name="T64" fmla="*/ 870 w 1218"/>
                <a:gd name="T65" fmla="*/ 50 h 224"/>
                <a:gd name="T66" fmla="*/ 903 w 1218"/>
                <a:gd name="T67" fmla="*/ 41 h 224"/>
                <a:gd name="T68" fmla="*/ 936 w 1218"/>
                <a:gd name="T69" fmla="*/ 41 h 224"/>
                <a:gd name="T70" fmla="*/ 969 w 1218"/>
                <a:gd name="T71" fmla="*/ 33 h 224"/>
                <a:gd name="T72" fmla="*/ 1002 w 1218"/>
                <a:gd name="T73" fmla="*/ 33 h 224"/>
                <a:gd name="T74" fmla="*/ 1044 w 1218"/>
                <a:gd name="T75" fmla="*/ 25 h 224"/>
                <a:gd name="T76" fmla="*/ 1077 w 1218"/>
                <a:gd name="T77" fmla="*/ 16 h 224"/>
                <a:gd name="T78" fmla="*/ 1110 w 1218"/>
                <a:gd name="T79" fmla="*/ 16 h 224"/>
                <a:gd name="T80" fmla="*/ 1151 w 1218"/>
                <a:gd name="T81" fmla="*/ 8 h 224"/>
                <a:gd name="T82" fmla="*/ 1185 w 1218"/>
                <a:gd name="T8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8" h="224">
                  <a:moveTo>
                    <a:pt x="0" y="224"/>
                  </a:moveTo>
                  <a:lnTo>
                    <a:pt x="9" y="224"/>
                  </a:lnTo>
                  <a:lnTo>
                    <a:pt x="17" y="224"/>
                  </a:lnTo>
                  <a:lnTo>
                    <a:pt x="25" y="224"/>
                  </a:lnTo>
                  <a:lnTo>
                    <a:pt x="34" y="215"/>
                  </a:lnTo>
                  <a:lnTo>
                    <a:pt x="42" y="215"/>
                  </a:lnTo>
                  <a:lnTo>
                    <a:pt x="50" y="215"/>
                  </a:lnTo>
                  <a:lnTo>
                    <a:pt x="58" y="207"/>
                  </a:lnTo>
                  <a:lnTo>
                    <a:pt x="67" y="207"/>
                  </a:lnTo>
                  <a:lnTo>
                    <a:pt x="75" y="207"/>
                  </a:lnTo>
                  <a:lnTo>
                    <a:pt x="83" y="207"/>
                  </a:lnTo>
                  <a:lnTo>
                    <a:pt x="92" y="207"/>
                  </a:lnTo>
                  <a:lnTo>
                    <a:pt x="100" y="199"/>
                  </a:lnTo>
                  <a:lnTo>
                    <a:pt x="108" y="199"/>
                  </a:lnTo>
                  <a:lnTo>
                    <a:pt x="116" y="199"/>
                  </a:lnTo>
                  <a:lnTo>
                    <a:pt x="125" y="199"/>
                  </a:lnTo>
                  <a:lnTo>
                    <a:pt x="133" y="190"/>
                  </a:lnTo>
                  <a:lnTo>
                    <a:pt x="141" y="190"/>
                  </a:lnTo>
                  <a:lnTo>
                    <a:pt x="150" y="190"/>
                  </a:lnTo>
                  <a:lnTo>
                    <a:pt x="158" y="190"/>
                  </a:lnTo>
                  <a:lnTo>
                    <a:pt x="166" y="190"/>
                  </a:lnTo>
                  <a:lnTo>
                    <a:pt x="174" y="182"/>
                  </a:lnTo>
                  <a:lnTo>
                    <a:pt x="183" y="182"/>
                  </a:lnTo>
                  <a:lnTo>
                    <a:pt x="191" y="182"/>
                  </a:lnTo>
                  <a:lnTo>
                    <a:pt x="199" y="182"/>
                  </a:lnTo>
                  <a:lnTo>
                    <a:pt x="207" y="174"/>
                  </a:lnTo>
                  <a:lnTo>
                    <a:pt x="216" y="174"/>
                  </a:lnTo>
                  <a:lnTo>
                    <a:pt x="224" y="174"/>
                  </a:lnTo>
                  <a:lnTo>
                    <a:pt x="232" y="174"/>
                  </a:lnTo>
                  <a:lnTo>
                    <a:pt x="241" y="166"/>
                  </a:lnTo>
                  <a:lnTo>
                    <a:pt x="249" y="166"/>
                  </a:lnTo>
                  <a:lnTo>
                    <a:pt x="257" y="166"/>
                  </a:lnTo>
                  <a:lnTo>
                    <a:pt x="265" y="166"/>
                  </a:lnTo>
                  <a:lnTo>
                    <a:pt x="274" y="166"/>
                  </a:lnTo>
                  <a:lnTo>
                    <a:pt x="282" y="157"/>
                  </a:lnTo>
                  <a:lnTo>
                    <a:pt x="290" y="157"/>
                  </a:lnTo>
                  <a:lnTo>
                    <a:pt x="299" y="157"/>
                  </a:lnTo>
                  <a:lnTo>
                    <a:pt x="307" y="157"/>
                  </a:lnTo>
                  <a:lnTo>
                    <a:pt x="315" y="157"/>
                  </a:lnTo>
                  <a:lnTo>
                    <a:pt x="323" y="149"/>
                  </a:lnTo>
                  <a:lnTo>
                    <a:pt x="332" y="149"/>
                  </a:lnTo>
                  <a:lnTo>
                    <a:pt x="340" y="149"/>
                  </a:lnTo>
                  <a:lnTo>
                    <a:pt x="348" y="149"/>
                  </a:lnTo>
                  <a:lnTo>
                    <a:pt x="357" y="149"/>
                  </a:lnTo>
                  <a:lnTo>
                    <a:pt x="365" y="141"/>
                  </a:lnTo>
                  <a:lnTo>
                    <a:pt x="373" y="141"/>
                  </a:lnTo>
                  <a:lnTo>
                    <a:pt x="381" y="141"/>
                  </a:lnTo>
                  <a:lnTo>
                    <a:pt x="390" y="141"/>
                  </a:lnTo>
                  <a:lnTo>
                    <a:pt x="398" y="132"/>
                  </a:lnTo>
                  <a:lnTo>
                    <a:pt x="406" y="132"/>
                  </a:lnTo>
                  <a:lnTo>
                    <a:pt x="414" y="132"/>
                  </a:lnTo>
                  <a:lnTo>
                    <a:pt x="423" y="132"/>
                  </a:lnTo>
                  <a:lnTo>
                    <a:pt x="431" y="132"/>
                  </a:lnTo>
                  <a:lnTo>
                    <a:pt x="439" y="124"/>
                  </a:lnTo>
                  <a:lnTo>
                    <a:pt x="448" y="124"/>
                  </a:lnTo>
                  <a:lnTo>
                    <a:pt x="456" y="124"/>
                  </a:lnTo>
                  <a:lnTo>
                    <a:pt x="464" y="124"/>
                  </a:lnTo>
                  <a:lnTo>
                    <a:pt x="472" y="124"/>
                  </a:lnTo>
                  <a:lnTo>
                    <a:pt x="481" y="116"/>
                  </a:lnTo>
                  <a:lnTo>
                    <a:pt x="489" y="116"/>
                  </a:lnTo>
                  <a:lnTo>
                    <a:pt x="497" y="116"/>
                  </a:lnTo>
                  <a:lnTo>
                    <a:pt x="514" y="116"/>
                  </a:lnTo>
                  <a:lnTo>
                    <a:pt x="522" y="116"/>
                  </a:lnTo>
                  <a:lnTo>
                    <a:pt x="530" y="108"/>
                  </a:lnTo>
                  <a:lnTo>
                    <a:pt x="539" y="108"/>
                  </a:lnTo>
                  <a:lnTo>
                    <a:pt x="547" y="108"/>
                  </a:lnTo>
                  <a:lnTo>
                    <a:pt x="555" y="108"/>
                  </a:lnTo>
                  <a:lnTo>
                    <a:pt x="564" y="108"/>
                  </a:lnTo>
                  <a:lnTo>
                    <a:pt x="572" y="99"/>
                  </a:lnTo>
                  <a:lnTo>
                    <a:pt x="580" y="99"/>
                  </a:lnTo>
                  <a:lnTo>
                    <a:pt x="588" y="99"/>
                  </a:lnTo>
                  <a:lnTo>
                    <a:pt x="605" y="99"/>
                  </a:lnTo>
                  <a:lnTo>
                    <a:pt x="613" y="91"/>
                  </a:lnTo>
                  <a:lnTo>
                    <a:pt x="621" y="91"/>
                  </a:lnTo>
                  <a:lnTo>
                    <a:pt x="630" y="91"/>
                  </a:lnTo>
                  <a:lnTo>
                    <a:pt x="638" y="91"/>
                  </a:lnTo>
                  <a:lnTo>
                    <a:pt x="646" y="91"/>
                  </a:lnTo>
                  <a:lnTo>
                    <a:pt x="655" y="83"/>
                  </a:lnTo>
                  <a:lnTo>
                    <a:pt x="671" y="83"/>
                  </a:lnTo>
                  <a:lnTo>
                    <a:pt x="679" y="83"/>
                  </a:lnTo>
                  <a:lnTo>
                    <a:pt x="688" y="83"/>
                  </a:lnTo>
                  <a:lnTo>
                    <a:pt x="696" y="83"/>
                  </a:lnTo>
                  <a:lnTo>
                    <a:pt x="704" y="74"/>
                  </a:lnTo>
                  <a:lnTo>
                    <a:pt x="713" y="74"/>
                  </a:lnTo>
                  <a:lnTo>
                    <a:pt x="729" y="74"/>
                  </a:lnTo>
                  <a:lnTo>
                    <a:pt x="737" y="74"/>
                  </a:lnTo>
                  <a:lnTo>
                    <a:pt x="746" y="74"/>
                  </a:lnTo>
                  <a:lnTo>
                    <a:pt x="754" y="66"/>
                  </a:lnTo>
                  <a:lnTo>
                    <a:pt x="771" y="66"/>
                  </a:lnTo>
                  <a:lnTo>
                    <a:pt x="779" y="66"/>
                  </a:lnTo>
                  <a:lnTo>
                    <a:pt x="787" y="66"/>
                  </a:lnTo>
                  <a:lnTo>
                    <a:pt x="795" y="58"/>
                  </a:lnTo>
                  <a:lnTo>
                    <a:pt x="804" y="58"/>
                  </a:lnTo>
                  <a:lnTo>
                    <a:pt x="820" y="58"/>
                  </a:lnTo>
                  <a:lnTo>
                    <a:pt x="829" y="58"/>
                  </a:lnTo>
                  <a:lnTo>
                    <a:pt x="837" y="58"/>
                  </a:lnTo>
                  <a:lnTo>
                    <a:pt x="853" y="50"/>
                  </a:lnTo>
                  <a:lnTo>
                    <a:pt x="862" y="50"/>
                  </a:lnTo>
                  <a:lnTo>
                    <a:pt x="870" y="50"/>
                  </a:lnTo>
                  <a:lnTo>
                    <a:pt x="878" y="50"/>
                  </a:lnTo>
                  <a:lnTo>
                    <a:pt x="895" y="50"/>
                  </a:lnTo>
                  <a:lnTo>
                    <a:pt x="903" y="41"/>
                  </a:lnTo>
                  <a:lnTo>
                    <a:pt x="911" y="41"/>
                  </a:lnTo>
                  <a:lnTo>
                    <a:pt x="928" y="41"/>
                  </a:lnTo>
                  <a:lnTo>
                    <a:pt x="936" y="41"/>
                  </a:lnTo>
                  <a:lnTo>
                    <a:pt x="944" y="41"/>
                  </a:lnTo>
                  <a:lnTo>
                    <a:pt x="961" y="33"/>
                  </a:lnTo>
                  <a:lnTo>
                    <a:pt x="969" y="33"/>
                  </a:lnTo>
                  <a:lnTo>
                    <a:pt x="986" y="33"/>
                  </a:lnTo>
                  <a:lnTo>
                    <a:pt x="994" y="33"/>
                  </a:lnTo>
                  <a:lnTo>
                    <a:pt x="1002" y="33"/>
                  </a:lnTo>
                  <a:lnTo>
                    <a:pt x="1019" y="25"/>
                  </a:lnTo>
                  <a:lnTo>
                    <a:pt x="1027" y="25"/>
                  </a:lnTo>
                  <a:lnTo>
                    <a:pt x="1044" y="25"/>
                  </a:lnTo>
                  <a:lnTo>
                    <a:pt x="1052" y="25"/>
                  </a:lnTo>
                  <a:lnTo>
                    <a:pt x="1060" y="16"/>
                  </a:lnTo>
                  <a:lnTo>
                    <a:pt x="1077" y="16"/>
                  </a:lnTo>
                  <a:lnTo>
                    <a:pt x="1085" y="16"/>
                  </a:lnTo>
                  <a:lnTo>
                    <a:pt x="1102" y="16"/>
                  </a:lnTo>
                  <a:lnTo>
                    <a:pt x="1110" y="16"/>
                  </a:lnTo>
                  <a:lnTo>
                    <a:pt x="1127" y="8"/>
                  </a:lnTo>
                  <a:lnTo>
                    <a:pt x="1135" y="8"/>
                  </a:lnTo>
                  <a:lnTo>
                    <a:pt x="1151" y="8"/>
                  </a:lnTo>
                  <a:lnTo>
                    <a:pt x="1160" y="8"/>
                  </a:lnTo>
                  <a:lnTo>
                    <a:pt x="1176" y="8"/>
                  </a:lnTo>
                  <a:lnTo>
                    <a:pt x="1185" y="0"/>
                  </a:lnTo>
                  <a:lnTo>
                    <a:pt x="1201" y="0"/>
                  </a:lnTo>
                  <a:lnTo>
                    <a:pt x="1218" y="0"/>
                  </a:lnTo>
                </a:path>
              </a:pathLst>
            </a:custGeom>
            <a:noFill/>
            <a:ln w="39688" cap="flat">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8"/>
            <p:cNvSpPr>
              <a:spLocks/>
            </p:cNvSpPr>
            <p:nvPr/>
          </p:nvSpPr>
          <p:spPr bwMode="auto">
            <a:xfrm>
              <a:off x="7140872" y="3509755"/>
              <a:ext cx="928937" cy="171450"/>
            </a:xfrm>
            <a:custGeom>
              <a:avLst/>
              <a:gdLst>
                <a:gd name="T0" fmla="*/ 8 w 1648"/>
                <a:gd name="T1" fmla="*/ 108 h 108"/>
                <a:gd name="T2" fmla="*/ 33 w 1648"/>
                <a:gd name="T3" fmla="*/ 99 h 108"/>
                <a:gd name="T4" fmla="*/ 66 w 1648"/>
                <a:gd name="T5" fmla="*/ 99 h 108"/>
                <a:gd name="T6" fmla="*/ 91 w 1648"/>
                <a:gd name="T7" fmla="*/ 99 h 108"/>
                <a:gd name="T8" fmla="*/ 124 w 1648"/>
                <a:gd name="T9" fmla="*/ 91 h 108"/>
                <a:gd name="T10" fmla="*/ 149 w 1648"/>
                <a:gd name="T11" fmla="*/ 91 h 108"/>
                <a:gd name="T12" fmla="*/ 182 w 1648"/>
                <a:gd name="T13" fmla="*/ 83 h 108"/>
                <a:gd name="T14" fmla="*/ 207 w 1648"/>
                <a:gd name="T15" fmla="*/ 83 h 108"/>
                <a:gd name="T16" fmla="*/ 240 w 1648"/>
                <a:gd name="T17" fmla="*/ 75 h 108"/>
                <a:gd name="T18" fmla="*/ 273 w 1648"/>
                <a:gd name="T19" fmla="*/ 75 h 108"/>
                <a:gd name="T20" fmla="*/ 306 w 1648"/>
                <a:gd name="T21" fmla="*/ 75 h 108"/>
                <a:gd name="T22" fmla="*/ 339 w 1648"/>
                <a:gd name="T23" fmla="*/ 66 h 108"/>
                <a:gd name="T24" fmla="*/ 372 w 1648"/>
                <a:gd name="T25" fmla="*/ 66 h 108"/>
                <a:gd name="T26" fmla="*/ 405 w 1648"/>
                <a:gd name="T27" fmla="*/ 58 h 108"/>
                <a:gd name="T28" fmla="*/ 439 w 1648"/>
                <a:gd name="T29" fmla="*/ 58 h 108"/>
                <a:gd name="T30" fmla="*/ 480 w 1648"/>
                <a:gd name="T31" fmla="*/ 50 h 108"/>
                <a:gd name="T32" fmla="*/ 513 w 1648"/>
                <a:gd name="T33" fmla="*/ 50 h 108"/>
                <a:gd name="T34" fmla="*/ 554 w 1648"/>
                <a:gd name="T35" fmla="*/ 50 h 108"/>
                <a:gd name="T36" fmla="*/ 596 w 1648"/>
                <a:gd name="T37" fmla="*/ 41 h 108"/>
                <a:gd name="T38" fmla="*/ 637 w 1648"/>
                <a:gd name="T39" fmla="*/ 41 h 108"/>
                <a:gd name="T40" fmla="*/ 687 w 1648"/>
                <a:gd name="T41" fmla="*/ 33 h 108"/>
                <a:gd name="T42" fmla="*/ 728 w 1648"/>
                <a:gd name="T43" fmla="*/ 33 h 108"/>
                <a:gd name="T44" fmla="*/ 778 w 1648"/>
                <a:gd name="T45" fmla="*/ 33 h 108"/>
                <a:gd name="T46" fmla="*/ 836 w 1648"/>
                <a:gd name="T47" fmla="*/ 25 h 108"/>
                <a:gd name="T48" fmla="*/ 886 w 1648"/>
                <a:gd name="T49" fmla="*/ 25 h 108"/>
                <a:gd name="T50" fmla="*/ 944 w 1648"/>
                <a:gd name="T51" fmla="*/ 17 h 108"/>
                <a:gd name="T52" fmla="*/ 1010 w 1648"/>
                <a:gd name="T53" fmla="*/ 17 h 108"/>
                <a:gd name="T54" fmla="*/ 1084 w 1648"/>
                <a:gd name="T55" fmla="*/ 8 h 108"/>
                <a:gd name="T56" fmla="*/ 1167 w 1648"/>
                <a:gd name="T57" fmla="*/ 8 h 108"/>
                <a:gd name="T58" fmla="*/ 1258 w 1648"/>
                <a:gd name="T59" fmla="*/ 8 h 108"/>
                <a:gd name="T60" fmla="*/ 1391 w 1648"/>
                <a:gd name="T61" fmla="*/ 0 h 108"/>
                <a:gd name="T62" fmla="*/ 1648 w 1648"/>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8" h="108">
                  <a:moveTo>
                    <a:pt x="0" y="108"/>
                  </a:moveTo>
                  <a:lnTo>
                    <a:pt x="8" y="108"/>
                  </a:lnTo>
                  <a:lnTo>
                    <a:pt x="25" y="108"/>
                  </a:lnTo>
                  <a:lnTo>
                    <a:pt x="33" y="99"/>
                  </a:lnTo>
                  <a:lnTo>
                    <a:pt x="49" y="99"/>
                  </a:lnTo>
                  <a:lnTo>
                    <a:pt x="66" y="99"/>
                  </a:lnTo>
                  <a:lnTo>
                    <a:pt x="74" y="99"/>
                  </a:lnTo>
                  <a:lnTo>
                    <a:pt x="91" y="99"/>
                  </a:lnTo>
                  <a:lnTo>
                    <a:pt x="107" y="91"/>
                  </a:lnTo>
                  <a:lnTo>
                    <a:pt x="124" y="91"/>
                  </a:lnTo>
                  <a:lnTo>
                    <a:pt x="132" y="91"/>
                  </a:lnTo>
                  <a:lnTo>
                    <a:pt x="149" y="91"/>
                  </a:lnTo>
                  <a:lnTo>
                    <a:pt x="165" y="83"/>
                  </a:lnTo>
                  <a:lnTo>
                    <a:pt x="182" y="83"/>
                  </a:lnTo>
                  <a:lnTo>
                    <a:pt x="190" y="83"/>
                  </a:lnTo>
                  <a:lnTo>
                    <a:pt x="207" y="83"/>
                  </a:lnTo>
                  <a:lnTo>
                    <a:pt x="223" y="83"/>
                  </a:lnTo>
                  <a:lnTo>
                    <a:pt x="240" y="75"/>
                  </a:lnTo>
                  <a:lnTo>
                    <a:pt x="256" y="75"/>
                  </a:lnTo>
                  <a:lnTo>
                    <a:pt x="273" y="75"/>
                  </a:lnTo>
                  <a:lnTo>
                    <a:pt x="290" y="75"/>
                  </a:lnTo>
                  <a:lnTo>
                    <a:pt x="306" y="75"/>
                  </a:lnTo>
                  <a:lnTo>
                    <a:pt x="323" y="66"/>
                  </a:lnTo>
                  <a:lnTo>
                    <a:pt x="339" y="66"/>
                  </a:lnTo>
                  <a:lnTo>
                    <a:pt x="356" y="66"/>
                  </a:lnTo>
                  <a:lnTo>
                    <a:pt x="372" y="66"/>
                  </a:lnTo>
                  <a:lnTo>
                    <a:pt x="389" y="66"/>
                  </a:lnTo>
                  <a:lnTo>
                    <a:pt x="405" y="58"/>
                  </a:lnTo>
                  <a:lnTo>
                    <a:pt x="422" y="58"/>
                  </a:lnTo>
                  <a:lnTo>
                    <a:pt x="439" y="58"/>
                  </a:lnTo>
                  <a:lnTo>
                    <a:pt x="463" y="58"/>
                  </a:lnTo>
                  <a:lnTo>
                    <a:pt x="480" y="50"/>
                  </a:lnTo>
                  <a:lnTo>
                    <a:pt x="497" y="50"/>
                  </a:lnTo>
                  <a:lnTo>
                    <a:pt x="513" y="50"/>
                  </a:lnTo>
                  <a:lnTo>
                    <a:pt x="538" y="50"/>
                  </a:lnTo>
                  <a:lnTo>
                    <a:pt x="554" y="50"/>
                  </a:lnTo>
                  <a:lnTo>
                    <a:pt x="579" y="41"/>
                  </a:lnTo>
                  <a:lnTo>
                    <a:pt x="596" y="41"/>
                  </a:lnTo>
                  <a:lnTo>
                    <a:pt x="621" y="41"/>
                  </a:lnTo>
                  <a:lnTo>
                    <a:pt x="637" y="41"/>
                  </a:lnTo>
                  <a:lnTo>
                    <a:pt x="662" y="41"/>
                  </a:lnTo>
                  <a:lnTo>
                    <a:pt x="687" y="33"/>
                  </a:lnTo>
                  <a:lnTo>
                    <a:pt x="704" y="33"/>
                  </a:lnTo>
                  <a:lnTo>
                    <a:pt x="728" y="33"/>
                  </a:lnTo>
                  <a:lnTo>
                    <a:pt x="753" y="33"/>
                  </a:lnTo>
                  <a:lnTo>
                    <a:pt x="778" y="33"/>
                  </a:lnTo>
                  <a:lnTo>
                    <a:pt x="803" y="25"/>
                  </a:lnTo>
                  <a:lnTo>
                    <a:pt x="836" y="25"/>
                  </a:lnTo>
                  <a:lnTo>
                    <a:pt x="861" y="25"/>
                  </a:lnTo>
                  <a:lnTo>
                    <a:pt x="886" y="25"/>
                  </a:lnTo>
                  <a:lnTo>
                    <a:pt x="919" y="25"/>
                  </a:lnTo>
                  <a:lnTo>
                    <a:pt x="944" y="17"/>
                  </a:lnTo>
                  <a:lnTo>
                    <a:pt x="977" y="17"/>
                  </a:lnTo>
                  <a:lnTo>
                    <a:pt x="1010" y="17"/>
                  </a:lnTo>
                  <a:lnTo>
                    <a:pt x="1043" y="17"/>
                  </a:lnTo>
                  <a:lnTo>
                    <a:pt x="1084" y="8"/>
                  </a:lnTo>
                  <a:lnTo>
                    <a:pt x="1126" y="8"/>
                  </a:lnTo>
                  <a:lnTo>
                    <a:pt x="1167" y="8"/>
                  </a:lnTo>
                  <a:lnTo>
                    <a:pt x="1209" y="8"/>
                  </a:lnTo>
                  <a:lnTo>
                    <a:pt x="1258" y="8"/>
                  </a:lnTo>
                  <a:lnTo>
                    <a:pt x="1316" y="0"/>
                  </a:lnTo>
                  <a:lnTo>
                    <a:pt x="1391" y="0"/>
                  </a:lnTo>
                  <a:lnTo>
                    <a:pt x="1474" y="0"/>
                  </a:lnTo>
                  <a:lnTo>
                    <a:pt x="1648" y="0"/>
                  </a:lnTo>
                </a:path>
              </a:pathLst>
            </a:custGeom>
            <a:noFill/>
            <a:ln w="39688" cap="flat">
              <a:solidFill>
                <a:srgbClr val="CC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5217610" y="3897175"/>
            <a:ext cx="2814433" cy="1354138"/>
            <a:chOff x="5217610" y="3628817"/>
            <a:chExt cx="2814433" cy="1354138"/>
          </a:xfrm>
        </p:grpSpPr>
        <p:sp>
          <p:nvSpPr>
            <p:cNvPr id="77" name="Freeform 81"/>
            <p:cNvSpPr>
              <a:spLocks/>
            </p:cNvSpPr>
            <p:nvPr/>
          </p:nvSpPr>
          <p:spPr bwMode="auto">
            <a:xfrm>
              <a:off x="5217610" y="4562267"/>
              <a:ext cx="695576" cy="420688"/>
            </a:xfrm>
            <a:custGeom>
              <a:avLst/>
              <a:gdLst>
                <a:gd name="T0" fmla="*/ 75 w 1234"/>
                <a:gd name="T1" fmla="*/ 265 h 265"/>
                <a:gd name="T2" fmla="*/ 141 w 1234"/>
                <a:gd name="T3" fmla="*/ 257 h 265"/>
                <a:gd name="T4" fmla="*/ 191 w 1234"/>
                <a:gd name="T5" fmla="*/ 257 h 265"/>
                <a:gd name="T6" fmla="*/ 232 w 1234"/>
                <a:gd name="T7" fmla="*/ 249 h 265"/>
                <a:gd name="T8" fmla="*/ 273 w 1234"/>
                <a:gd name="T9" fmla="*/ 241 h 265"/>
                <a:gd name="T10" fmla="*/ 307 w 1234"/>
                <a:gd name="T11" fmla="*/ 241 h 265"/>
                <a:gd name="T12" fmla="*/ 340 w 1234"/>
                <a:gd name="T13" fmla="*/ 232 h 265"/>
                <a:gd name="T14" fmla="*/ 364 w 1234"/>
                <a:gd name="T15" fmla="*/ 224 h 265"/>
                <a:gd name="T16" fmla="*/ 398 w 1234"/>
                <a:gd name="T17" fmla="*/ 224 h 265"/>
                <a:gd name="T18" fmla="*/ 422 w 1234"/>
                <a:gd name="T19" fmla="*/ 216 h 265"/>
                <a:gd name="T20" fmla="*/ 447 w 1234"/>
                <a:gd name="T21" fmla="*/ 216 h 265"/>
                <a:gd name="T22" fmla="*/ 472 w 1234"/>
                <a:gd name="T23" fmla="*/ 207 h 265"/>
                <a:gd name="T24" fmla="*/ 497 w 1234"/>
                <a:gd name="T25" fmla="*/ 199 h 265"/>
                <a:gd name="T26" fmla="*/ 522 w 1234"/>
                <a:gd name="T27" fmla="*/ 199 h 265"/>
                <a:gd name="T28" fmla="*/ 547 w 1234"/>
                <a:gd name="T29" fmla="*/ 191 h 265"/>
                <a:gd name="T30" fmla="*/ 571 w 1234"/>
                <a:gd name="T31" fmla="*/ 183 h 265"/>
                <a:gd name="T32" fmla="*/ 596 w 1234"/>
                <a:gd name="T33" fmla="*/ 183 h 265"/>
                <a:gd name="T34" fmla="*/ 621 w 1234"/>
                <a:gd name="T35" fmla="*/ 174 h 265"/>
                <a:gd name="T36" fmla="*/ 646 w 1234"/>
                <a:gd name="T37" fmla="*/ 166 h 265"/>
                <a:gd name="T38" fmla="*/ 671 w 1234"/>
                <a:gd name="T39" fmla="*/ 158 h 265"/>
                <a:gd name="T40" fmla="*/ 696 w 1234"/>
                <a:gd name="T41" fmla="*/ 158 h 265"/>
                <a:gd name="T42" fmla="*/ 721 w 1234"/>
                <a:gd name="T43" fmla="*/ 149 h 265"/>
                <a:gd name="T44" fmla="*/ 745 w 1234"/>
                <a:gd name="T45" fmla="*/ 141 h 265"/>
                <a:gd name="T46" fmla="*/ 770 w 1234"/>
                <a:gd name="T47" fmla="*/ 133 h 265"/>
                <a:gd name="T48" fmla="*/ 795 w 1234"/>
                <a:gd name="T49" fmla="*/ 125 h 265"/>
                <a:gd name="T50" fmla="*/ 820 w 1234"/>
                <a:gd name="T51" fmla="*/ 125 h 265"/>
                <a:gd name="T52" fmla="*/ 845 w 1234"/>
                <a:gd name="T53" fmla="*/ 116 h 265"/>
                <a:gd name="T54" fmla="*/ 870 w 1234"/>
                <a:gd name="T55" fmla="*/ 108 h 265"/>
                <a:gd name="T56" fmla="*/ 894 w 1234"/>
                <a:gd name="T57" fmla="*/ 100 h 265"/>
                <a:gd name="T58" fmla="*/ 919 w 1234"/>
                <a:gd name="T59" fmla="*/ 91 h 265"/>
                <a:gd name="T60" fmla="*/ 944 w 1234"/>
                <a:gd name="T61" fmla="*/ 83 h 265"/>
                <a:gd name="T62" fmla="*/ 969 w 1234"/>
                <a:gd name="T63" fmla="*/ 83 h 265"/>
                <a:gd name="T64" fmla="*/ 994 w 1234"/>
                <a:gd name="T65" fmla="*/ 75 h 265"/>
                <a:gd name="T66" fmla="*/ 1019 w 1234"/>
                <a:gd name="T67" fmla="*/ 67 h 265"/>
                <a:gd name="T68" fmla="*/ 1043 w 1234"/>
                <a:gd name="T69" fmla="*/ 58 h 265"/>
                <a:gd name="T70" fmla="*/ 1068 w 1234"/>
                <a:gd name="T71" fmla="*/ 50 h 265"/>
                <a:gd name="T72" fmla="*/ 1093 w 1234"/>
                <a:gd name="T73" fmla="*/ 42 h 265"/>
                <a:gd name="T74" fmla="*/ 1118 w 1234"/>
                <a:gd name="T75" fmla="*/ 33 h 265"/>
                <a:gd name="T76" fmla="*/ 1143 w 1234"/>
                <a:gd name="T77" fmla="*/ 33 h 265"/>
                <a:gd name="T78" fmla="*/ 1168 w 1234"/>
                <a:gd name="T79" fmla="*/ 25 h 265"/>
                <a:gd name="T80" fmla="*/ 1193 w 1234"/>
                <a:gd name="T81" fmla="*/ 17 h 265"/>
                <a:gd name="T82" fmla="*/ 1217 w 1234"/>
                <a:gd name="T83" fmla="*/ 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4" h="265">
                  <a:moveTo>
                    <a:pt x="0" y="265"/>
                  </a:moveTo>
                  <a:lnTo>
                    <a:pt x="42" y="265"/>
                  </a:lnTo>
                  <a:lnTo>
                    <a:pt x="75" y="265"/>
                  </a:lnTo>
                  <a:lnTo>
                    <a:pt x="99" y="265"/>
                  </a:lnTo>
                  <a:lnTo>
                    <a:pt x="116" y="257"/>
                  </a:lnTo>
                  <a:lnTo>
                    <a:pt x="141" y="257"/>
                  </a:lnTo>
                  <a:lnTo>
                    <a:pt x="157" y="257"/>
                  </a:lnTo>
                  <a:lnTo>
                    <a:pt x="174" y="257"/>
                  </a:lnTo>
                  <a:lnTo>
                    <a:pt x="191" y="257"/>
                  </a:lnTo>
                  <a:lnTo>
                    <a:pt x="207" y="249"/>
                  </a:lnTo>
                  <a:lnTo>
                    <a:pt x="224" y="249"/>
                  </a:lnTo>
                  <a:lnTo>
                    <a:pt x="232" y="249"/>
                  </a:lnTo>
                  <a:lnTo>
                    <a:pt x="249" y="249"/>
                  </a:lnTo>
                  <a:lnTo>
                    <a:pt x="257" y="241"/>
                  </a:lnTo>
                  <a:lnTo>
                    <a:pt x="273" y="241"/>
                  </a:lnTo>
                  <a:lnTo>
                    <a:pt x="282" y="241"/>
                  </a:lnTo>
                  <a:lnTo>
                    <a:pt x="298" y="241"/>
                  </a:lnTo>
                  <a:lnTo>
                    <a:pt x="307" y="241"/>
                  </a:lnTo>
                  <a:lnTo>
                    <a:pt x="315" y="232"/>
                  </a:lnTo>
                  <a:lnTo>
                    <a:pt x="331" y="232"/>
                  </a:lnTo>
                  <a:lnTo>
                    <a:pt x="340" y="232"/>
                  </a:lnTo>
                  <a:lnTo>
                    <a:pt x="348" y="232"/>
                  </a:lnTo>
                  <a:lnTo>
                    <a:pt x="356" y="232"/>
                  </a:lnTo>
                  <a:lnTo>
                    <a:pt x="364" y="224"/>
                  </a:lnTo>
                  <a:lnTo>
                    <a:pt x="381" y="224"/>
                  </a:lnTo>
                  <a:lnTo>
                    <a:pt x="389" y="224"/>
                  </a:lnTo>
                  <a:lnTo>
                    <a:pt x="398" y="224"/>
                  </a:lnTo>
                  <a:lnTo>
                    <a:pt x="406" y="224"/>
                  </a:lnTo>
                  <a:lnTo>
                    <a:pt x="414" y="216"/>
                  </a:lnTo>
                  <a:lnTo>
                    <a:pt x="422" y="216"/>
                  </a:lnTo>
                  <a:lnTo>
                    <a:pt x="431" y="216"/>
                  </a:lnTo>
                  <a:lnTo>
                    <a:pt x="439" y="216"/>
                  </a:lnTo>
                  <a:lnTo>
                    <a:pt x="447" y="216"/>
                  </a:lnTo>
                  <a:lnTo>
                    <a:pt x="456" y="207"/>
                  </a:lnTo>
                  <a:lnTo>
                    <a:pt x="464" y="207"/>
                  </a:lnTo>
                  <a:lnTo>
                    <a:pt x="472" y="207"/>
                  </a:lnTo>
                  <a:lnTo>
                    <a:pt x="480" y="207"/>
                  </a:lnTo>
                  <a:lnTo>
                    <a:pt x="489" y="199"/>
                  </a:lnTo>
                  <a:lnTo>
                    <a:pt x="497" y="199"/>
                  </a:lnTo>
                  <a:lnTo>
                    <a:pt x="505" y="199"/>
                  </a:lnTo>
                  <a:lnTo>
                    <a:pt x="514" y="199"/>
                  </a:lnTo>
                  <a:lnTo>
                    <a:pt x="522" y="199"/>
                  </a:lnTo>
                  <a:lnTo>
                    <a:pt x="530" y="191"/>
                  </a:lnTo>
                  <a:lnTo>
                    <a:pt x="538" y="191"/>
                  </a:lnTo>
                  <a:lnTo>
                    <a:pt x="547" y="191"/>
                  </a:lnTo>
                  <a:lnTo>
                    <a:pt x="555" y="191"/>
                  </a:lnTo>
                  <a:lnTo>
                    <a:pt x="563" y="191"/>
                  </a:lnTo>
                  <a:lnTo>
                    <a:pt x="571" y="183"/>
                  </a:lnTo>
                  <a:lnTo>
                    <a:pt x="580" y="183"/>
                  </a:lnTo>
                  <a:lnTo>
                    <a:pt x="588" y="183"/>
                  </a:lnTo>
                  <a:lnTo>
                    <a:pt x="596" y="183"/>
                  </a:lnTo>
                  <a:lnTo>
                    <a:pt x="605" y="174"/>
                  </a:lnTo>
                  <a:lnTo>
                    <a:pt x="613" y="174"/>
                  </a:lnTo>
                  <a:lnTo>
                    <a:pt x="621" y="174"/>
                  </a:lnTo>
                  <a:lnTo>
                    <a:pt x="629" y="174"/>
                  </a:lnTo>
                  <a:lnTo>
                    <a:pt x="638" y="174"/>
                  </a:lnTo>
                  <a:lnTo>
                    <a:pt x="646" y="166"/>
                  </a:lnTo>
                  <a:lnTo>
                    <a:pt x="654" y="166"/>
                  </a:lnTo>
                  <a:lnTo>
                    <a:pt x="663" y="166"/>
                  </a:lnTo>
                  <a:lnTo>
                    <a:pt x="671" y="158"/>
                  </a:lnTo>
                  <a:lnTo>
                    <a:pt x="679" y="158"/>
                  </a:lnTo>
                  <a:lnTo>
                    <a:pt x="687" y="158"/>
                  </a:lnTo>
                  <a:lnTo>
                    <a:pt x="696" y="158"/>
                  </a:lnTo>
                  <a:lnTo>
                    <a:pt x="704" y="149"/>
                  </a:lnTo>
                  <a:lnTo>
                    <a:pt x="712" y="149"/>
                  </a:lnTo>
                  <a:lnTo>
                    <a:pt x="721" y="149"/>
                  </a:lnTo>
                  <a:lnTo>
                    <a:pt x="729" y="149"/>
                  </a:lnTo>
                  <a:lnTo>
                    <a:pt x="737" y="141"/>
                  </a:lnTo>
                  <a:lnTo>
                    <a:pt x="745" y="141"/>
                  </a:lnTo>
                  <a:lnTo>
                    <a:pt x="754" y="141"/>
                  </a:lnTo>
                  <a:lnTo>
                    <a:pt x="762" y="141"/>
                  </a:lnTo>
                  <a:lnTo>
                    <a:pt x="770" y="133"/>
                  </a:lnTo>
                  <a:lnTo>
                    <a:pt x="778" y="133"/>
                  </a:lnTo>
                  <a:lnTo>
                    <a:pt x="787" y="133"/>
                  </a:lnTo>
                  <a:lnTo>
                    <a:pt x="795" y="125"/>
                  </a:lnTo>
                  <a:lnTo>
                    <a:pt x="803" y="125"/>
                  </a:lnTo>
                  <a:lnTo>
                    <a:pt x="812" y="125"/>
                  </a:lnTo>
                  <a:lnTo>
                    <a:pt x="820" y="125"/>
                  </a:lnTo>
                  <a:lnTo>
                    <a:pt x="828" y="116"/>
                  </a:lnTo>
                  <a:lnTo>
                    <a:pt x="836" y="116"/>
                  </a:lnTo>
                  <a:lnTo>
                    <a:pt x="845" y="116"/>
                  </a:lnTo>
                  <a:lnTo>
                    <a:pt x="853" y="116"/>
                  </a:lnTo>
                  <a:lnTo>
                    <a:pt x="861" y="108"/>
                  </a:lnTo>
                  <a:lnTo>
                    <a:pt x="870" y="108"/>
                  </a:lnTo>
                  <a:lnTo>
                    <a:pt x="878" y="108"/>
                  </a:lnTo>
                  <a:lnTo>
                    <a:pt x="886" y="100"/>
                  </a:lnTo>
                  <a:lnTo>
                    <a:pt x="894" y="100"/>
                  </a:lnTo>
                  <a:lnTo>
                    <a:pt x="903" y="100"/>
                  </a:lnTo>
                  <a:lnTo>
                    <a:pt x="911" y="100"/>
                  </a:lnTo>
                  <a:lnTo>
                    <a:pt x="919" y="91"/>
                  </a:lnTo>
                  <a:lnTo>
                    <a:pt x="928" y="91"/>
                  </a:lnTo>
                  <a:lnTo>
                    <a:pt x="936" y="91"/>
                  </a:lnTo>
                  <a:lnTo>
                    <a:pt x="944" y="83"/>
                  </a:lnTo>
                  <a:lnTo>
                    <a:pt x="952" y="83"/>
                  </a:lnTo>
                  <a:lnTo>
                    <a:pt x="961" y="83"/>
                  </a:lnTo>
                  <a:lnTo>
                    <a:pt x="969" y="83"/>
                  </a:lnTo>
                  <a:lnTo>
                    <a:pt x="977" y="75"/>
                  </a:lnTo>
                  <a:lnTo>
                    <a:pt x="986" y="75"/>
                  </a:lnTo>
                  <a:lnTo>
                    <a:pt x="994" y="75"/>
                  </a:lnTo>
                  <a:lnTo>
                    <a:pt x="1002" y="67"/>
                  </a:lnTo>
                  <a:lnTo>
                    <a:pt x="1010" y="67"/>
                  </a:lnTo>
                  <a:lnTo>
                    <a:pt x="1019" y="67"/>
                  </a:lnTo>
                  <a:lnTo>
                    <a:pt x="1027" y="67"/>
                  </a:lnTo>
                  <a:lnTo>
                    <a:pt x="1035" y="58"/>
                  </a:lnTo>
                  <a:lnTo>
                    <a:pt x="1043" y="58"/>
                  </a:lnTo>
                  <a:lnTo>
                    <a:pt x="1052" y="58"/>
                  </a:lnTo>
                  <a:lnTo>
                    <a:pt x="1060" y="58"/>
                  </a:lnTo>
                  <a:lnTo>
                    <a:pt x="1068" y="50"/>
                  </a:lnTo>
                  <a:lnTo>
                    <a:pt x="1077" y="50"/>
                  </a:lnTo>
                  <a:lnTo>
                    <a:pt x="1085" y="50"/>
                  </a:lnTo>
                  <a:lnTo>
                    <a:pt x="1093" y="42"/>
                  </a:lnTo>
                  <a:lnTo>
                    <a:pt x="1101" y="42"/>
                  </a:lnTo>
                  <a:lnTo>
                    <a:pt x="1110" y="42"/>
                  </a:lnTo>
                  <a:lnTo>
                    <a:pt x="1118" y="33"/>
                  </a:lnTo>
                  <a:lnTo>
                    <a:pt x="1126" y="33"/>
                  </a:lnTo>
                  <a:lnTo>
                    <a:pt x="1135" y="33"/>
                  </a:lnTo>
                  <a:lnTo>
                    <a:pt x="1143" y="33"/>
                  </a:lnTo>
                  <a:lnTo>
                    <a:pt x="1151" y="25"/>
                  </a:lnTo>
                  <a:lnTo>
                    <a:pt x="1159" y="25"/>
                  </a:lnTo>
                  <a:lnTo>
                    <a:pt x="1168" y="25"/>
                  </a:lnTo>
                  <a:lnTo>
                    <a:pt x="1176" y="17"/>
                  </a:lnTo>
                  <a:lnTo>
                    <a:pt x="1184" y="17"/>
                  </a:lnTo>
                  <a:lnTo>
                    <a:pt x="1193" y="17"/>
                  </a:lnTo>
                  <a:lnTo>
                    <a:pt x="1201" y="8"/>
                  </a:lnTo>
                  <a:lnTo>
                    <a:pt x="1209" y="8"/>
                  </a:lnTo>
                  <a:lnTo>
                    <a:pt x="1217" y="8"/>
                  </a:lnTo>
                  <a:lnTo>
                    <a:pt x="1226" y="8"/>
                  </a:lnTo>
                  <a:lnTo>
                    <a:pt x="1234" y="0"/>
                  </a:lnTo>
                </a:path>
              </a:pathLst>
            </a:custGeom>
            <a:noFill/>
            <a:ln w="39688"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p:cNvSpPr>
              <a:spLocks/>
            </p:cNvSpPr>
            <p:nvPr/>
          </p:nvSpPr>
          <p:spPr bwMode="auto">
            <a:xfrm>
              <a:off x="5913186" y="4128880"/>
              <a:ext cx="592987" cy="433388"/>
            </a:xfrm>
            <a:custGeom>
              <a:avLst/>
              <a:gdLst>
                <a:gd name="T0" fmla="*/ 16 w 1052"/>
                <a:gd name="T1" fmla="*/ 273 h 273"/>
                <a:gd name="T2" fmla="*/ 41 w 1052"/>
                <a:gd name="T3" fmla="*/ 265 h 273"/>
                <a:gd name="T4" fmla="*/ 66 w 1052"/>
                <a:gd name="T5" fmla="*/ 257 h 273"/>
                <a:gd name="T6" fmla="*/ 91 w 1052"/>
                <a:gd name="T7" fmla="*/ 248 h 273"/>
                <a:gd name="T8" fmla="*/ 116 w 1052"/>
                <a:gd name="T9" fmla="*/ 240 h 273"/>
                <a:gd name="T10" fmla="*/ 141 w 1052"/>
                <a:gd name="T11" fmla="*/ 232 h 273"/>
                <a:gd name="T12" fmla="*/ 166 w 1052"/>
                <a:gd name="T13" fmla="*/ 232 h 273"/>
                <a:gd name="T14" fmla="*/ 190 w 1052"/>
                <a:gd name="T15" fmla="*/ 223 h 273"/>
                <a:gd name="T16" fmla="*/ 215 w 1052"/>
                <a:gd name="T17" fmla="*/ 215 h 273"/>
                <a:gd name="T18" fmla="*/ 240 w 1052"/>
                <a:gd name="T19" fmla="*/ 207 h 273"/>
                <a:gd name="T20" fmla="*/ 265 w 1052"/>
                <a:gd name="T21" fmla="*/ 199 h 273"/>
                <a:gd name="T22" fmla="*/ 290 w 1052"/>
                <a:gd name="T23" fmla="*/ 190 h 273"/>
                <a:gd name="T24" fmla="*/ 315 w 1052"/>
                <a:gd name="T25" fmla="*/ 182 h 273"/>
                <a:gd name="T26" fmla="*/ 339 w 1052"/>
                <a:gd name="T27" fmla="*/ 182 h 273"/>
                <a:gd name="T28" fmla="*/ 364 w 1052"/>
                <a:gd name="T29" fmla="*/ 174 h 273"/>
                <a:gd name="T30" fmla="*/ 389 w 1052"/>
                <a:gd name="T31" fmla="*/ 165 h 273"/>
                <a:gd name="T32" fmla="*/ 414 w 1052"/>
                <a:gd name="T33" fmla="*/ 157 h 273"/>
                <a:gd name="T34" fmla="*/ 439 w 1052"/>
                <a:gd name="T35" fmla="*/ 149 h 273"/>
                <a:gd name="T36" fmla="*/ 464 w 1052"/>
                <a:gd name="T37" fmla="*/ 141 h 273"/>
                <a:gd name="T38" fmla="*/ 488 w 1052"/>
                <a:gd name="T39" fmla="*/ 141 h 273"/>
                <a:gd name="T40" fmla="*/ 513 w 1052"/>
                <a:gd name="T41" fmla="*/ 132 h 273"/>
                <a:gd name="T42" fmla="*/ 538 w 1052"/>
                <a:gd name="T43" fmla="*/ 124 h 273"/>
                <a:gd name="T44" fmla="*/ 563 w 1052"/>
                <a:gd name="T45" fmla="*/ 116 h 273"/>
                <a:gd name="T46" fmla="*/ 588 w 1052"/>
                <a:gd name="T47" fmla="*/ 107 h 273"/>
                <a:gd name="T48" fmla="*/ 613 w 1052"/>
                <a:gd name="T49" fmla="*/ 107 h 273"/>
                <a:gd name="T50" fmla="*/ 638 w 1052"/>
                <a:gd name="T51" fmla="*/ 99 h 273"/>
                <a:gd name="T52" fmla="*/ 662 w 1052"/>
                <a:gd name="T53" fmla="*/ 91 h 273"/>
                <a:gd name="T54" fmla="*/ 687 w 1052"/>
                <a:gd name="T55" fmla="*/ 83 h 273"/>
                <a:gd name="T56" fmla="*/ 712 w 1052"/>
                <a:gd name="T57" fmla="*/ 83 h 273"/>
                <a:gd name="T58" fmla="*/ 737 w 1052"/>
                <a:gd name="T59" fmla="*/ 74 h 273"/>
                <a:gd name="T60" fmla="*/ 762 w 1052"/>
                <a:gd name="T61" fmla="*/ 66 h 273"/>
                <a:gd name="T62" fmla="*/ 787 w 1052"/>
                <a:gd name="T63" fmla="*/ 58 h 273"/>
                <a:gd name="T64" fmla="*/ 811 w 1052"/>
                <a:gd name="T65" fmla="*/ 49 h 273"/>
                <a:gd name="T66" fmla="*/ 836 w 1052"/>
                <a:gd name="T67" fmla="*/ 49 h 273"/>
                <a:gd name="T68" fmla="*/ 861 w 1052"/>
                <a:gd name="T69" fmla="*/ 41 h 273"/>
                <a:gd name="T70" fmla="*/ 886 w 1052"/>
                <a:gd name="T71" fmla="*/ 33 h 273"/>
                <a:gd name="T72" fmla="*/ 911 w 1052"/>
                <a:gd name="T73" fmla="*/ 33 h 273"/>
                <a:gd name="T74" fmla="*/ 936 w 1052"/>
                <a:gd name="T75" fmla="*/ 24 h 273"/>
                <a:gd name="T76" fmla="*/ 960 w 1052"/>
                <a:gd name="T77" fmla="*/ 16 h 273"/>
                <a:gd name="T78" fmla="*/ 985 w 1052"/>
                <a:gd name="T79" fmla="*/ 8 h 273"/>
                <a:gd name="T80" fmla="*/ 1010 w 1052"/>
                <a:gd name="T81" fmla="*/ 8 h 273"/>
                <a:gd name="T82" fmla="*/ 1035 w 1052"/>
                <a:gd name="T83"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2" h="273">
                  <a:moveTo>
                    <a:pt x="0" y="273"/>
                  </a:moveTo>
                  <a:lnTo>
                    <a:pt x="8" y="273"/>
                  </a:lnTo>
                  <a:lnTo>
                    <a:pt x="16" y="273"/>
                  </a:lnTo>
                  <a:lnTo>
                    <a:pt x="25" y="265"/>
                  </a:lnTo>
                  <a:lnTo>
                    <a:pt x="33" y="265"/>
                  </a:lnTo>
                  <a:lnTo>
                    <a:pt x="41" y="265"/>
                  </a:lnTo>
                  <a:lnTo>
                    <a:pt x="50" y="265"/>
                  </a:lnTo>
                  <a:lnTo>
                    <a:pt x="58" y="257"/>
                  </a:lnTo>
                  <a:lnTo>
                    <a:pt x="66" y="257"/>
                  </a:lnTo>
                  <a:lnTo>
                    <a:pt x="74" y="257"/>
                  </a:lnTo>
                  <a:lnTo>
                    <a:pt x="83" y="257"/>
                  </a:lnTo>
                  <a:lnTo>
                    <a:pt x="91" y="248"/>
                  </a:lnTo>
                  <a:lnTo>
                    <a:pt x="99" y="248"/>
                  </a:lnTo>
                  <a:lnTo>
                    <a:pt x="108" y="240"/>
                  </a:lnTo>
                  <a:lnTo>
                    <a:pt x="116" y="240"/>
                  </a:lnTo>
                  <a:lnTo>
                    <a:pt x="124" y="240"/>
                  </a:lnTo>
                  <a:lnTo>
                    <a:pt x="132" y="240"/>
                  </a:lnTo>
                  <a:lnTo>
                    <a:pt x="141" y="232"/>
                  </a:lnTo>
                  <a:lnTo>
                    <a:pt x="149" y="232"/>
                  </a:lnTo>
                  <a:lnTo>
                    <a:pt x="157" y="232"/>
                  </a:lnTo>
                  <a:lnTo>
                    <a:pt x="166" y="232"/>
                  </a:lnTo>
                  <a:lnTo>
                    <a:pt x="174" y="223"/>
                  </a:lnTo>
                  <a:lnTo>
                    <a:pt x="182" y="223"/>
                  </a:lnTo>
                  <a:lnTo>
                    <a:pt x="190" y="223"/>
                  </a:lnTo>
                  <a:lnTo>
                    <a:pt x="199" y="215"/>
                  </a:lnTo>
                  <a:lnTo>
                    <a:pt x="207" y="215"/>
                  </a:lnTo>
                  <a:lnTo>
                    <a:pt x="215" y="215"/>
                  </a:lnTo>
                  <a:lnTo>
                    <a:pt x="223" y="215"/>
                  </a:lnTo>
                  <a:lnTo>
                    <a:pt x="232" y="207"/>
                  </a:lnTo>
                  <a:lnTo>
                    <a:pt x="240" y="207"/>
                  </a:lnTo>
                  <a:lnTo>
                    <a:pt x="248" y="207"/>
                  </a:lnTo>
                  <a:lnTo>
                    <a:pt x="257" y="199"/>
                  </a:lnTo>
                  <a:lnTo>
                    <a:pt x="265" y="199"/>
                  </a:lnTo>
                  <a:lnTo>
                    <a:pt x="273" y="199"/>
                  </a:lnTo>
                  <a:lnTo>
                    <a:pt x="281" y="199"/>
                  </a:lnTo>
                  <a:lnTo>
                    <a:pt x="290" y="190"/>
                  </a:lnTo>
                  <a:lnTo>
                    <a:pt x="298" y="190"/>
                  </a:lnTo>
                  <a:lnTo>
                    <a:pt x="306" y="190"/>
                  </a:lnTo>
                  <a:lnTo>
                    <a:pt x="315" y="182"/>
                  </a:lnTo>
                  <a:lnTo>
                    <a:pt x="323" y="182"/>
                  </a:lnTo>
                  <a:lnTo>
                    <a:pt x="331" y="182"/>
                  </a:lnTo>
                  <a:lnTo>
                    <a:pt x="339" y="182"/>
                  </a:lnTo>
                  <a:lnTo>
                    <a:pt x="348" y="174"/>
                  </a:lnTo>
                  <a:lnTo>
                    <a:pt x="356" y="174"/>
                  </a:lnTo>
                  <a:lnTo>
                    <a:pt x="364" y="174"/>
                  </a:lnTo>
                  <a:lnTo>
                    <a:pt x="373" y="165"/>
                  </a:lnTo>
                  <a:lnTo>
                    <a:pt x="381" y="165"/>
                  </a:lnTo>
                  <a:lnTo>
                    <a:pt x="389" y="165"/>
                  </a:lnTo>
                  <a:lnTo>
                    <a:pt x="397" y="165"/>
                  </a:lnTo>
                  <a:lnTo>
                    <a:pt x="406" y="157"/>
                  </a:lnTo>
                  <a:lnTo>
                    <a:pt x="414" y="157"/>
                  </a:lnTo>
                  <a:lnTo>
                    <a:pt x="422" y="157"/>
                  </a:lnTo>
                  <a:lnTo>
                    <a:pt x="431" y="157"/>
                  </a:lnTo>
                  <a:lnTo>
                    <a:pt x="439" y="149"/>
                  </a:lnTo>
                  <a:lnTo>
                    <a:pt x="447" y="149"/>
                  </a:lnTo>
                  <a:lnTo>
                    <a:pt x="455" y="149"/>
                  </a:lnTo>
                  <a:lnTo>
                    <a:pt x="464" y="141"/>
                  </a:lnTo>
                  <a:lnTo>
                    <a:pt x="472" y="141"/>
                  </a:lnTo>
                  <a:lnTo>
                    <a:pt x="480" y="141"/>
                  </a:lnTo>
                  <a:lnTo>
                    <a:pt x="488" y="141"/>
                  </a:lnTo>
                  <a:lnTo>
                    <a:pt x="497" y="132"/>
                  </a:lnTo>
                  <a:lnTo>
                    <a:pt x="505" y="132"/>
                  </a:lnTo>
                  <a:lnTo>
                    <a:pt x="513" y="132"/>
                  </a:lnTo>
                  <a:lnTo>
                    <a:pt x="522" y="124"/>
                  </a:lnTo>
                  <a:lnTo>
                    <a:pt x="530" y="124"/>
                  </a:lnTo>
                  <a:lnTo>
                    <a:pt x="538" y="124"/>
                  </a:lnTo>
                  <a:lnTo>
                    <a:pt x="546" y="124"/>
                  </a:lnTo>
                  <a:lnTo>
                    <a:pt x="555" y="116"/>
                  </a:lnTo>
                  <a:lnTo>
                    <a:pt x="563" y="116"/>
                  </a:lnTo>
                  <a:lnTo>
                    <a:pt x="571" y="116"/>
                  </a:lnTo>
                  <a:lnTo>
                    <a:pt x="580" y="116"/>
                  </a:lnTo>
                  <a:lnTo>
                    <a:pt x="588" y="107"/>
                  </a:lnTo>
                  <a:lnTo>
                    <a:pt x="596" y="107"/>
                  </a:lnTo>
                  <a:lnTo>
                    <a:pt x="604" y="107"/>
                  </a:lnTo>
                  <a:lnTo>
                    <a:pt x="613" y="107"/>
                  </a:lnTo>
                  <a:lnTo>
                    <a:pt x="621" y="99"/>
                  </a:lnTo>
                  <a:lnTo>
                    <a:pt x="629" y="99"/>
                  </a:lnTo>
                  <a:lnTo>
                    <a:pt x="638" y="99"/>
                  </a:lnTo>
                  <a:lnTo>
                    <a:pt x="646" y="99"/>
                  </a:lnTo>
                  <a:lnTo>
                    <a:pt x="654" y="91"/>
                  </a:lnTo>
                  <a:lnTo>
                    <a:pt x="662" y="91"/>
                  </a:lnTo>
                  <a:lnTo>
                    <a:pt x="671" y="91"/>
                  </a:lnTo>
                  <a:lnTo>
                    <a:pt x="679" y="91"/>
                  </a:lnTo>
                  <a:lnTo>
                    <a:pt x="687" y="83"/>
                  </a:lnTo>
                  <a:lnTo>
                    <a:pt x="695" y="83"/>
                  </a:lnTo>
                  <a:lnTo>
                    <a:pt x="704" y="83"/>
                  </a:lnTo>
                  <a:lnTo>
                    <a:pt x="712" y="83"/>
                  </a:lnTo>
                  <a:lnTo>
                    <a:pt x="720" y="74"/>
                  </a:lnTo>
                  <a:lnTo>
                    <a:pt x="729" y="74"/>
                  </a:lnTo>
                  <a:lnTo>
                    <a:pt x="737" y="74"/>
                  </a:lnTo>
                  <a:lnTo>
                    <a:pt x="745" y="74"/>
                  </a:lnTo>
                  <a:lnTo>
                    <a:pt x="753" y="66"/>
                  </a:lnTo>
                  <a:lnTo>
                    <a:pt x="762" y="66"/>
                  </a:lnTo>
                  <a:lnTo>
                    <a:pt x="770" y="66"/>
                  </a:lnTo>
                  <a:lnTo>
                    <a:pt x="778" y="66"/>
                  </a:lnTo>
                  <a:lnTo>
                    <a:pt x="787" y="58"/>
                  </a:lnTo>
                  <a:lnTo>
                    <a:pt x="795" y="58"/>
                  </a:lnTo>
                  <a:lnTo>
                    <a:pt x="803" y="58"/>
                  </a:lnTo>
                  <a:lnTo>
                    <a:pt x="811" y="49"/>
                  </a:lnTo>
                  <a:lnTo>
                    <a:pt x="820" y="49"/>
                  </a:lnTo>
                  <a:lnTo>
                    <a:pt x="828" y="49"/>
                  </a:lnTo>
                  <a:lnTo>
                    <a:pt x="836" y="49"/>
                  </a:lnTo>
                  <a:lnTo>
                    <a:pt x="845" y="49"/>
                  </a:lnTo>
                  <a:lnTo>
                    <a:pt x="853" y="41"/>
                  </a:lnTo>
                  <a:lnTo>
                    <a:pt x="861" y="41"/>
                  </a:lnTo>
                  <a:lnTo>
                    <a:pt x="869" y="41"/>
                  </a:lnTo>
                  <a:lnTo>
                    <a:pt x="878" y="41"/>
                  </a:lnTo>
                  <a:lnTo>
                    <a:pt x="886" y="33"/>
                  </a:lnTo>
                  <a:lnTo>
                    <a:pt x="894" y="33"/>
                  </a:lnTo>
                  <a:lnTo>
                    <a:pt x="902" y="33"/>
                  </a:lnTo>
                  <a:lnTo>
                    <a:pt x="911" y="33"/>
                  </a:lnTo>
                  <a:lnTo>
                    <a:pt x="919" y="24"/>
                  </a:lnTo>
                  <a:lnTo>
                    <a:pt x="927" y="24"/>
                  </a:lnTo>
                  <a:lnTo>
                    <a:pt x="936" y="24"/>
                  </a:lnTo>
                  <a:lnTo>
                    <a:pt x="944" y="24"/>
                  </a:lnTo>
                  <a:lnTo>
                    <a:pt x="952" y="24"/>
                  </a:lnTo>
                  <a:lnTo>
                    <a:pt x="960" y="16"/>
                  </a:lnTo>
                  <a:lnTo>
                    <a:pt x="969" y="16"/>
                  </a:lnTo>
                  <a:lnTo>
                    <a:pt x="977" y="16"/>
                  </a:lnTo>
                  <a:lnTo>
                    <a:pt x="985" y="8"/>
                  </a:lnTo>
                  <a:lnTo>
                    <a:pt x="994" y="8"/>
                  </a:lnTo>
                  <a:lnTo>
                    <a:pt x="1002" y="8"/>
                  </a:lnTo>
                  <a:lnTo>
                    <a:pt x="1010" y="8"/>
                  </a:lnTo>
                  <a:lnTo>
                    <a:pt x="1018" y="8"/>
                  </a:lnTo>
                  <a:lnTo>
                    <a:pt x="1027" y="0"/>
                  </a:lnTo>
                  <a:lnTo>
                    <a:pt x="1035" y="0"/>
                  </a:lnTo>
                  <a:lnTo>
                    <a:pt x="1043" y="0"/>
                  </a:lnTo>
                  <a:lnTo>
                    <a:pt x="1052" y="0"/>
                  </a:lnTo>
                </a:path>
              </a:pathLst>
            </a:custGeom>
            <a:noFill/>
            <a:ln w="39688"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p:cNvSpPr>
              <a:spLocks/>
            </p:cNvSpPr>
            <p:nvPr/>
          </p:nvSpPr>
          <p:spPr bwMode="auto">
            <a:xfrm>
              <a:off x="6506172" y="3773280"/>
              <a:ext cx="727705" cy="355600"/>
            </a:xfrm>
            <a:custGeom>
              <a:avLst/>
              <a:gdLst>
                <a:gd name="T0" fmla="*/ 16 w 1291"/>
                <a:gd name="T1" fmla="*/ 215 h 224"/>
                <a:gd name="T2" fmla="*/ 41 w 1291"/>
                <a:gd name="T3" fmla="*/ 215 h 224"/>
                <a:gd name="T4" fmla="*/ 66 w 1291"/>
                <a:gd name="T5" fmla="*/ 207 h 224"/>
                <a:gd name="T6" fmla="*/ 91 w 1291"/>
                <a:gd name="T7" fmla="*/ 199 h 224"/>
                <a:gd name="T8" fmla="*/ 115 w 1291"/>
                <a:gd name="T9" fmla="*/ 199 h 224"/>
                <a:gd name="T10" fmla="*/ 140 w 1291"/>
                <a:gd name="T11" fmla="*/ 190 h 224"/>
                <a:gd name="T12" fmla="*/ 165 w 1291"/>
                <a:gd name="T13" fmla="*/ 182 h 224"/>
                <a:gd name="T14" fmla="*/ 190 w 1291"/>
                <a:gd name="T15" fmla="*/ 182 h 224"/>
                <a:gd name="T16" fmla="*/ 215 w 1291"/>
                <a:gd name="T17" fmla="*/ 174 h 224"/>
                <a:gd name="T18" fmla="*/ 240 w 1291"/>
                <a:gd name="T19" fmla="*/ 174 h 224"/>
                <a:gd name="T20" fmla="*/ 265 w 1291"/>
                <a:gd name="T21" fmla="*/ 166 h 224"/>
                <a:gd name="T22" fmla="*/ 289 w 1291"/>
                <a:gd name="T23" fmla="*/ 157 h 224"/>
                <a:gd name="T24" fmla="*/ 314 w 1291"/>
                <a:gd name="T25" fmla="*/ 157 h 224"/>
                <a:gd name="T26" fmla="*/ 339 w 1291"/>
                <a:gd name="T27" fmla="*/ 149 h 224"/>
                <a:gd name="T28" fmla="*/ 364 w 1291"/>
                <a:gd name="T29" fmla="*/ 141 h 224"/>
                <a:gd name="T30" fmla="*/ 397 w 1291"/>
                <a:gd name="T31" fmla="*/ 141 h 224"/>
                <a:gd name="T32" fmla="*/ 422 w 1291"/>
                <a:gd name="T33" fmla="*/ 132 h 224"/>
                <a:gd name="T34" fmla="*/ 447 w 1291"/>
                <a:gd name="T35" fmla="*/ 132 h 224"/>
                <a:gd name="T36" fmla="*/ 480 w 1291"/>
                <a:gd name="T37" fmla="*/ 124 h 224"/>
                <a:gd name="T38" fmla="*/ 505 w 1291"/>
                <a:gd name="T39" fmla="*/ 116 h 224"/>
                <a:gd name="T40" fmla="*/ 529 w 1291"/>
                <a:gd name="T41" fmla="*/ 116 h 224"/>
                <a:gd name="T42" fmla="*/ 563 w 1291"/>
                <a:gd name="T43" fmla="*/ 108 h 224"/>
                <a:gd name="T44" fmla="*/ 587 w 1291"/>
                <a:gd name="T45" fmla="*/ 99 h 224"/>
                <a:gd name="T46" fmla="*/ 621 w 1291"/>
                <a:gd name="T47" fmla="*/ 99 h 224"/>
                <a:gd name="T48" fmla="*/ 654 w 1291"/>
                <a:gd name="T49" fmla="*/ 91 h 224"/>
                <a:gd name="T50" fmla="*/ 679 w 1291"/>
                <a:gd name="T51" fmla="*/ 91 h 224"/>
                <a:gd name="T52" fmla="*/ 712 w 1291"/>
                <a:gd name="T53" fmla="*/ 83 h 224"/>
                <a:gd name="T54" fmla="*/ 745 w 1291"/>
                <a:gd name="T55" fmla="*/ 74 h 224"/>
                <a:gd name="T56" fmla="*/ 778 w 1291"/>
                <a:gd name="T57" fmla="*/ 74 h 224"/>
                <a:gd name="T58" fmla="*/ 811 w 1291"/>
                <a:gd name="T59" fmla="*/ 66 h 224"/>
                <a:gd name="T60" fmla="*/ 844 w 1291"/>
                <a:gd name="T61" fmla="*/ 58 h 224"/>
                <a:gd name="T62" fmla="*/ 877 w 1291"/>
                <a:gd name="T63" fmla="*/ 58 h 224"/>
                <a:gd name="T64" fmla="*/ 910 w 1291"/>
                <a:gd name="T65" fmla="*/ 50 h 224"/>
                <a:gd name="T66" fmla="*/ 952 w 1291"/>
                <a:gd name="T67" fmla="*/ 50 h 224"/>
                <a:gd name="T68" fmla="*/ 985 w 1291"/>
                <a:gd name="T69" fmla="*/ 41 h 224"/>
                <a:gd name="T70" fmla="*/ 1018 w 1291"/>
                <a:gd name="T71" fmla="*/ 33 h 224"/>
                <a:gd name="T72" fmla="*/ 1059 w 1291"/>
                <a:gd name="T73" fmla="*/ 33 h 224"/>
                <a:gd name="T74" fmla="*/ 1101 w 1291"/>
                <a:gd name="T75" fmla="*/ 25 h 224"/>
                <a:gd name="T76" fmla="*/ 1134 w 1291"/>
                <a:gd name="T77" fmla="*/ 16 h 224"/>
                <a:gd name="T78" fmla="*/ 1175 w 1291"/>
                <a:gd name="T79" fmla="*/ 16 h 224"/>
                <a:gd name="T80" fmla="*/ 1217 w 1291"/>
                <a:gd name="T81" fmla="*/ 8 h 224"/>
                <a:gd name="T82" fmla="*/ 1258 w 1291"/>
                <a:gd name="T8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91" h="224">
                  <a:moveTo>
                    <a:pt x="0" y="224"/>
                  </a:moveTo>
                  <a:lnTo>
                    <a:pt x="8" y="224"/>
                  </a:lnTo>
                  <a:lnTo>
                    <a:pt x="16" y="215"/>
                  </a:lnTo>
                  <a:lnTo>
                    <a:pt x="24" y="215"/>
                  </a:lnTo>
                  <a:lnTo>
                    <a:pt x="33" y="215"/>
                  </a:lnTo>
                  <a:lnTo>
                    <a:pt x="41" y="215"/>
                  </a:lnTo>
                  <a:lnTo>
                    <a:pt x="49" y="207"/>
                  </a:lnTo>
                  <a:lnTo>
                    <a:pt x="58" y="207"/>
                  </a:lnTo>
                  <a:lnTo>
                    <a:pt x="66" y="207"/>
                  </a:lnTo>
                  <a:lnTo>
                    <a:pt x="74" y="207"/>
                  </a:lnTo>
                  <a:lnTo>
                    <a:pt x="82" y="207"/>
                  </a:lnTo>
                  <a:lnTo>
                    <a:pt x="91" y="199"/>
                  </a:lnTo>
                  <a:lnTo>
                    <a:pt x="99" y="199"/>
                  </a:lnTo>
                  <a:lnTo>
                    <a:pt x="107" y="199"/>
                  </a:lnTo>
                  <a:lnTo>
                    <a:pt x="115" y="199"/>
                  </a:lnTo>
                  <a:lnTo>
                    <a:pt x="124" y="190"/>
                  </a:lnTo>
                  <a:lnTo>
                    <a:pt x="132" y="190"/>
                  </a:lnTo>
                  <a:lnTo>
                    <a:pt x="140" y="190"/>
                  </a:lnTo>
                  <a:lnTo>
                    <a:pt x="149" y="190"/>
                  </a:lnTo>
                  <a:lnTo>
                    <a:pt x="157" y="190"/>
                  </a:lnTo>
                  <a:lnTo>
                    <a:pt x="165" y="182"/>
                  </a:lnTo>
                  <a:lnTo>
                    <a:pt x="173" y="182"/>
                  </a:lnTo>
                  <a:lnTo>
                    <a:pt x="182" y="182"/>
                  </a:lnTo>
                  <a:lnTo>
                    <a:pt x="190" y="182"/>
                  </a:lnTo>
                  <a:lnTo>
                    <a:pt x="198" y="182"/>
                  </a:lnTo>
                  <a:lnTo>
                    <a:pt x="207" y="174"/>
                  </a:lnTo>
                  <a:lnTo>
                    <a:pt x="215" y="174"/>
                  </a:lnTo>
                  <a:lnTo>
                    <a:pt x="223" y="174"/>
                  </a:lnTo>
                  <a:lnTo>
                    <a:pt x="231" y="174"/>
                  </a:lnTo>
                  <a:lnTo>
                    <a:pt x="240" y="174"/>
                  </a:lnTo>
                  <a:lnTo>
                    <a:pt x="248" y="166"/>
                  </a:lnTo>
                  <a:lnTo>
                    <a:pt x="256" y="166"/>
                  </a:lnTo>
                  <a:lnTo>
                    <a:pt x="265" y="166"/>
                  </a:lnTo>
                  <a:lnTo>
                    <a:pt x="273" y="166"/>
                  </a:lnTo>
                  <a:lnTo>
                    <a:pt x="281" y="166"/>
                  </a:lnTo>
                  <a:lnTo>
                    <a:pt x="289" y="157"/>
                  </a:lnTo>
                  <a:lnTo>
                    <a:pt x="298" y="157"/>
                  </a:lnTo>
                  <a:lnTo>
                    <a:pt x="306" y="157"/>
                  </a:lnTo>
                  <a:lnTo>
                    <a:pt x="314" y="157"/>
                  </a:lnTo>
                  <a:lnTo>
                    <a:pt x="322" y="149"/>
                  </a:lnTo>
                  <a:lnTo>
                    <a:pt x="331" y="149"/>
                  </a:lnTo>
                  <a:lnTo>
                    <a:pt x="339" y="149"/>
                  </a:lnTo>
                  <a:lnTo>
                    <a:pt x="347" y="149"/>
                  </a:lnTo>
                  <a:lnTo>
                    <a:pt x="356" y="149"/>
                  </a:lnTo>
                  <a:lnTo>
                    <a:pt x="364" y="141"/>
                  </a:lnTo>
                  <a:lnTo>
                    <a:pt x="372" y="141"/>
                  </a:lnTo>
                  <a:lnTo>
                    <a:pt x="389" y="141"/>
                  </a:lnTo>
                  <a:lnTo>
                    <a:pt x="397" y="141"/>
                  </a:lnTo>
                  <a:lnTo>
                    <a:pt x="405" y="141"/>
                  </a:lnTo>
                  <a:lnTo>
                    <a:pt x="414" y="132"/>
                  </a:lnTo>
                  <a:lnTo>
                    <a:pt x="422" y="132"/>
                  </a:lnTo>
                  <a:lnTo>
                    <a:pt x="430" y="132"/>
                  </a:lnTo>
                  <a:lnTo>
                    <a:pt x="438" y="132"/>
                  </a:lnTo>
                  <a:lnTo>
                    <a:pt x="447" y="132"/>
                  </a:lnTo>
                  <a:lnTo>
                    <a:pt x="455" y="124"/>
                  </a:lnTo>
                  <a:lnTo>
                    <a:pt x="463" y="124"/>
                  </a:lnTo>
                  <a:lnTo>
                    <a:pt x="480" y="124"/>
                  </a:lnTo>
                  <a:lnTo>
                    <a:pt x="488" y="124"/>
                  </a:lnTo>
                  <a:lnTo>
                    <a:pt x="496" y="116"/>
                  </a:lnTo>
                  <a:lnTo>
                    <a:pt x="505" y="116"/>
                  </a:lnTo>
                  <a:lnTo>
                    <a:pt x="513" y="116"/>
                  </a:lnTo>
                  <a:lnTo>
                    <a:pt x="521" y="116"/>
                  </a:lnTo>
                  <a:lnTo>
                    <a:pt x="529" y="116"/>
                  </a:lnTo>
                  <a:lnTo>
                    <a:pt x="546" y="108"/>
                  </a:lnTo>
                  <a:lnTo>
                    <a:pt x="554" y="108"/>
                  </a:lnTo>
                  <a:lnTo>
                    <a:pt x="563" y="108"/>
                  </a:lnTo>
                  <a:lnTo>
                    <a:pt x="571" y="108"/>
                  </a:lnTo>
                  <a:lnTo>
                    <a:pt x="579" y="108"/>
                  </a:lnTo>
                  <a:lnTo>
                    <a:pt x="587" y="99"/>
                  </a:lnTo>
                  <a:lnTo>
                    <a:pt x="604" y="99"/>
                  </a:lnTo>
                  <a:lnTo>
                    <a:pt x="612" y="99"/>
                  </a:lnTo>
                  <a:lnTo>
                    <a:pt x="621" y="99"/>
                  </a:lnTo>
                  <a:lnTo>
                    <a:pt x="629" y="99"/>
                  </a:lnTo>
                  <a:lnTo>
                    <a:pt x="645" y="91"/>
                  </a:lnTo>
                  <a:lnTo>
                    <a:pt x="654" y="91"/>
                  </a:lnTo>
                  <a:lnTo>
                    <a:pt x="662" y="91"/>
                  </a:lnTo>
                  <a:lnTo>
                    <a:pt x="670" y="91"/>
                  </a:lnTo>
                  <a:lnTo>
                    <a:pt x="679" y="91"/>
                  </a:lnTo>
                  <a:lnTo>
                    <a:pt x="695" y="83"/>
                  </a:lnTo>
                  <a:lnTo>
                    <a:pt x="703" y="83"/>
                  </a:lnTo>
                  <a:lnTo>
                    <a:pt x="712" y="83"/>
                  </a:lnTo>
                  <a:lnTo>
                    <a:pt x="720" y="83"/>
                  </a:lnTo>
                  <a:lnTo>
                    <a:pt x="737" y="74"/>
                  </a:lnTo>
                  <a:lnTo>
                    <a:pt x="745" y="74"/>
                  </a:lnTo>
                  <a:lnTo>
                    <a:pt x="753" y="74"/>
                  </a:lnTo>
                  <a:lnTo>
                    <a:pt x="770" y="74"/>
                  </a:lnTo>
                  <a:lnTo>
                    <a:pt x="778" y="74"/>
                  </a:lnTo>
                  <a:lnTo>
                    <a:pt x="786" y="66"/>
                  </a:lnTo>
                  <a:lnTo>
                    <a:pt x="803" y="66"/>
                  </a:lnTo>
                  <a:lnTo>
                    <a:pt x="811" y="66"/>
                  </a:lnTo>
                  <a:lnTo>
                    <a:pt x="819" y="66"/>
                  </a:lnTo>
                  <a:lnTo>
                    <a:pt x="836" y="66"/>
                  </a:lnTo>
                  <a:lnTo>
                    <a:pt x="844" y="58"/>
                  </a:lnTo>
                  <a:lnTo>
                    <a:pt x="852" y="58"/>
                  </a:lnTo>
                  <a:lnTo>
                    <a:pt x="869" y="58"/>
                  </a:lnTo>
                  <a:lnTo>
                    <a:pt x="877" y="58"/>
                  </a:lnTo>
                  <a:lnTo>
                    <a:pt x="886" y="58"/>
                  </a:lnTo>
                  <a:lnTo>
                    <a:pt x="902" y="50"/>
                  </a:lnTo>
                  <a:lnTo>
                    <a:pt x="910" y="50"/>
                  </a:lnTo>
                  <a:lnTo>
                    <a:pt x="927" y="50"/>
                  </a:lnTo>
                  <a:lnTo>
                    <a:pt x="935" y="50"/>
                  </a:lnTo>
                  <a:lnTo>
                    <a:pt x="952" y="50"/>
                  </a:lnTo>
                  <a:lnTo>
                    <a:pt x="960" y="41"/>
                  </a:lnTo>
                  <a:lnTo>
                    <a:pt x="968" y="41"/>
                  </a:lnTo>
                  <a:lnTo>
                    <a:pt x="985" y="41"/>
                  </a:lnTo>
                  <a:lnTo>
                    <a:pt x="993" y="41"/>
                  </a:lnTo>
                  <a:lnTo>
                    <a:pt x="1010" y="33"/>
                  </a:lnTo>
                  <a:lnTo>
                    <a:pt x="1018" y="33"/>
                  </a:lnTo>
                  <a:lnTo>
                    <a:pt x="1035" y="33"/>
                  </a:lnTo>
                  <a:lnTo>
                    <a:pt x="1043" y="33"/>
                  </a:lnTo>
                  <a:lnTo>
                    <a:pt x="1059" y="33"/>
                  </a:lnTo>
                  <a:lnTo>
                    <a:pt x="1068" y="25"/>
                  </a:lnTo>
                  <a:lnTo>
                    <a:pt x="1084" y="25"/>
                  </a:lnTo>
                  <a:lnTo>
                    <a:pt x="1101" y="25"/>
                  </a:lnTo>
                  <a:lnTo>
                    <a:pt x="1109" y="25"/>
                  </a:lnTo>
                  <a:lnTo>
                    <a:pt x="1126" y="25"/>
                  </a:lnTo>
                  <a:lnTo>
                    <a:pt x="1134" y="16"/>
                  </a:lnTo>
                  <a:lnTo>
                    <a:pt x="1151" y="16"/>
                  </a:lnTo>
                  <a:lnTo>
                    <a:pt x="1167" y="16"/>
                  </a:lnTo>
                  <a:lnTo>
                    <a:pt x="1175" y="16"/>
                  </a:lnTo>
                  <a:lnTo>
                    <a:pt x="1192" y="16"/>
                  </a:lnTo>
                  <a:lnTo>
                    <a:pt x="1208" y="8"/>
                  </a:lnTo>
                  <a:lnTo>
                    <a:pt x="1217" y="8"/>
                  </a:lnTo>
                  <a:lnTo>
                    <a:pt x="1233" y="8"/>
                  </a:lnTo>
                  <a:lnTo>
                    <a:pt x="1250" y="8"/>
                  </a:lnTo>
                  <a:lnTo>
                    <a:pt x="1258" y="0"/>
                  </a:lnTo>
                  <a:lnTo>
                    <a:pt x="1275" y="0"/>
                  </a:lnTo>
                  <a:lnTo>
                    <a:pt x="1291" y="0"/>
                  </a:lnTo>
                </a:path>
              </a:pathLst>
            </a:custGeom>
            <a:noFill/>
            <a:ln w="39688"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84"/>
            <p:cNvSpPr>
              <a:spLocks/>
            </p:cNvSpPr>
            <p:nvPr/>
          </p:nvSpPr>
          <p:spPr bwMode="auto">
            <a:xfrm>
              <a:off x="7233878" y="3628817"/>
              <a:ext cx="798165" cy="144463"/>
            </a:xfrm>
            <a:custGeom>
              <a:avLst/>
              <a:gdLst>
                <a:gd name="T0" fmla="*/ 0 w 1416"/>
                <a:gd name="T1" fmla="*/ 91 h 91"/>
                <a:gd name="T2" fmla="*/ 17 w 1416"/>
                <a:gd name="T3" fmla="*/ 91 h 91"/>
                <a:gd name="T4" fmla="*/ 25 w 1416"/>
                <a:gd name="T5" fmla="*/ 91 h 91"/>
                <a:gd name="T6" fmla="*/ 42 w 1416"/>
                <a:gd name="T7" fmla="*/ 83 h 91"/>
                <a:gd name="T8" fmla="*/ 58 w 1416"/>
                <a:gd name="T9" fmla="*/ 83 h 91"/>
                <a:gd name="T10" fmla="*/ 75 w 1416"/>
                <a:gd name="T11" fmla="*/ 83 h 91"/>
                <a:gd name="T12" fmla="*/ 91 w 1416"/>
                <a:gd name="T13" fmla="*/ 83 h 91"/>
                <a:gd name="T14" fmla="*/ 108 w 1416"/>
                <a:gd name="T15" fmla="*/ 83 h 91"/>
                <a:gd name="T16" fmla="*/ 125 w 1416"/>
                <a:gd name="T17" fmla="*/ 74 h 91"/>
                <a:gd name="T18" fmla="*/ 141 w 1416"/>
                <a:gd name="T19" fmla="*/ 74 h 91"/>
                <a:gd name="T20" fmla="*/ 158 w 1416"/>
                <a:gd name="T21" fmla="*/ 74 h 91"/>
                <a:gd name="T22" fmla="*/ 174 w 1416"/>
                <a:gd name="T23" fmla="*/ 74 h 91"/>
                <a:gd name="T24" fmla="*/ 191 w 1416"/>
                <a:gd name="T25" fmla="*/ 74 h 91"/>
                <a:gd name="T26" fmla="*/ 207 w 1416"/>
                <a:gd name="T27" fmla="*/ 66 h 91"/>
                <a:gd name="T28" fmla="*/ 224 w 1416"/>
                <a:gd name="T29" fmla="*/ 66 h 91"/>
                <a:gd name="T30" fmla="*/ 240 w 1416"/>
                <a:gd name="T31" fmla="*/ 66 h 91"/>
                <a:gd name="T32" fmla="*/ 257 w 1416"/>
                <a:gd name="T33" fmla="*/ 66 h 91"/>
                <a:gd name="T34" fmla="*/ 274 w 1416"/>
                <a:gd name="T35" fmla="*/ 66 h 91"/>
                <a:gd name="T36" fmla="*/ 298 w 1416"/>
                <a:gd name="T37" fmla="*/ 58 h 91"/>
                <a:gd name="T38" fmla="*/ 315 w 1416"/>
                <a:gd name="T39" fmla="*/ 58 h 91"/>
                <a:gd name="T40" fmla="*/ 332 w 1416"/>
                <a:gd name="T41" fmla="*/ 58 h 91"/>
                <a:gd name="T42" fmla="*/ 348 w 1416"/>
                <a:gd name="T43" fmla="*/ 58 h 91"/>
                <a:gd name="T44" fmla="*/ 373 w 1416"/>
                <a:gd name="T45" fmla="*/ 49 h 91"/>
                <a:gd name="T46" fmla="*/ 389 w 1416"/>
                <a:gd name="T47" fmla="*/ 49 h 91"/>
                <a:gd name="T48" fmla="*/ 414 w 1416"/>
                <a:gd name="T49" fmla="*/ 49 h 91"/>
                <a:gd name="T50" fmla="*/ 431 w 1416"/>
                <a:gd name="T51" fmla="*/ 49 h 91"/>
                <a:gd name="T52" fmla="*/ 456 w 1416"/>
                <a:gd name="T53" fmla="*/ 49 h 91"/>
                <a:gd name="T54" fmla="*/ 472 w 1416"/>
                <a:gd name="T55" fmla="*/ 41 h 91"/>
                <a:gd name="T56" fmla="*/ 497 w 1416"/>
                <a:gd name="T57" fmla="*/ 41 h 91"/>
                <a:gd name="T58" fmla="*/ 514 w 1416"/>
                <a:gd name="T59" fmla="*/ 41 h 91"/>
                <a:gd name="T60" fmla="*/ 539 w 1416"/>
                <a:gd name="T61" fmla="*/ 41 h 91"/>
                <a:gd name="T62" fmla="*/ 563 w 1416"/>
                <a:gd name="T63" fmla="*/ 41 h 91"/>
                <a:gd name="T64" fmla="*/ 588 w 1416"/>
                <a:gd name="T65" fmla="*/ 33 h 91"/>
                <a:gd name="T66" fmla="*/ 613 w 1416"/>
                <a:gd name="T67" fmla="*/ 33 h 91"/>
                <a:gd name="T68" fmla="*/ 638 w 1416"/>
                <a:gd name="T69" fmla="*/ 33 h 91"/>
                <a:gd name="T70" fmla="*/ 663 w 1416"/>
                <a:gd name="T71" fmla="*/ 33 h 91"/>
                <a:gd name="T72" fmla="*/ 688 w 1416"/>
                <a:gd name="T73" fmla="*/ 33 h 91"/>
                <a:gd name="T74" fmla="*/ 721 w 1416"/>
                <a:gd name="T75" fmla="*/ 24 h 91"/>
                <a:gd name="T76" fmla="*/ 746 w 1416"/>
                <a:gd name="T77" fmla="*/ 24 h 91"/>
                <a:gd name="T78" fmla="*/ 779 w 1416"/>
                <a:gd name="T79" fmla="*/ 24 h 91"/>
                <a:gd name="T80" fmla="*/ 812 w 1416"/>
                <a:gd name="T81" fmla="*/ 24 h 91"/>
                <a:gd name="T82" fmla="*/ 845 w 1416"/>
                <a:gd name="T83" fmla="*/ 24 h 91"/>
                <a:gd name="T84" fmla="*/ 878 w 1416"/>
                <a:gd name="T85" fmla="*/ 16 h 91"/>
                <a:gd name="T86" fmla="*/ 911 w 1416"/>
                <a:gd name="T87" fmla="*/ 16 h 91"/>
                <a:gd name="T88" fmla="*/ 953 w 1416"/>
                <a:gd name="T89" fmla="*/ 16 h 91"/>
                <a:gd name="T90" fmla="*/ 994 w 1416"/>
                <a:gd name="T91" fmla="*/ 16 h 91"/>
                <a:gd name="T92" fmla="*/ 1035 w 1416"/>
                <a:gd name="T93" fmla="*/ 8 h 91"/>
                <a:gd name="T94" fmla="*/ 1085 w 1416"/>
                <a:gd name="T95" fmla="*/ 8 h 91"/>
                <a:gd name="T96" fmla="*/ 1143 w 1416"/>
                <a:gd name="T97" fmla="*/ 8 h 91"/>
                <a:gd name="T98" fmla="*/ 1209 w 1416"/>
                <a:gd name="T99" fmla="*/ 8 h 91"/>
                <a:gd name="T100" fmla="*/ 1284 w 1416"/>
                <a:gd name="T101" fmla="*/ 8 h 91"/>
                <a:gd name="T102" fmla="*/ 1416 w 1416"/>
                <a:gd name="T10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6" h="91">
                  <a:moveTo>
                    <a:pt x="0" y="91"/>
                  </a:moveTo>
                  <a:lnTo>
                    <a:pt x="17" y="91"/>
                  </a:lnTo>
                  <a:lnTo>
                    <a:pt x="25" y="91"/>
                  </a:lnTo>
                  <a:lnTo>
                    <a:pt x="42" y="83"/>
                  </a:lnTo>
                  <a:lnTo>
                    <a:pt x="58" y="83"/>
                  </a:lnTo>
                  <a:lnTo>
                    <a:pt x="75" y="83"/>
                  </a:lnTo>
                  <a:lnTo>
                    <a:pt x="91" y="83"/>
                  </a:lnTo>
                  <a:lnTo>
                    <a:pt x="108" y="83"/>
                  </a:lnTo>
                  <a:lnTo>
                    <a:pt x="125" y="74"/>
                  </a:lnTo>
                  <a:lnTo>
                    <a:pt x="141" y="74"/>
                  </a:lnTo>
                  <a:lnTo>
                    <a:pt x="158" y="74"/>
                  </a:lnTo>
                  <a:lnTo>
                    <a:pt x="174" y="74"/>
                  </a:lnTo>
                  <a:lnTo>
                    <a:pt x="191" y="74"/>
                  </a:lnTo>
                  <a:lnTo>
                    <a:pt x="207" y="66"/>
                  </a:lnTo>
                  <a:lnTo>
                    <a:pt x="224" y="66"/>
                  </a:lnTo>
                  <a:lnTo>
                    <a:pt x="240" y="66"/>
                  </a:lnTo>
                  <a:lnTo>
                    <a:pt x="257" y="66"/>
                  </a:lnTo>
                  <a:lnTo>
                    <a:pt x="274" y="66"/>
                  </a:lnTo>
                  <a:lnTo>
                    <a:pt x="298" y="58"/>
                  </a:lnTo>
                  <a:lnTo>
                    <a:pt x="315" y="58"/>
                  </a:lnTo>
                  <a:lnTo>
                    <a:pt x="332" y="58"/>
                  </a:lnTo>
                  <a:lnTo>
                    <a:pt x="348" y="58"/>
                  </a:lnTo>
                  <a:lnTo>
                    <a:pt x="373" y="49"/>
                  </a:lnTo>
                  <a:lnTo>
                    <a:pt x="389" y="49"/>
                  </a:lnTo>
                  <a:lnTo>
                    <a:pt x="414" y="49"/>
                  </a:lnTo>
                  <a:lnTo>
                    <a:pt x="431" y="49"/>
                  </a:lnTo>
                  <a:lnTo>
                    <a:pt x="456" y="49"/>
                  </a:lnTo>
                  <a:lnTo>
                    <a:pt x="472" y="41"/>
                  </a:lnTo>
                  <a:lnTo>
                    <a:pt x="497" y="41"/>
                  </a:lnTo>
                  <a:lnTo>
                    <a:pt x="514" y="41"/>
                  </a:lnTo>
                  <a:lnTo>
                    <a:pt x="539" y="41"/>
                  </a:lnTo>
                  <a:lnTo>
                    <a:pt x="563" y="41"/>
                  </a:lnTo>
                  <a:lnTo>
                    <a:pt x="588" y="33"/>
                  </a:lnTo>
                  <a:lnTo>
                    <a:pt x="613" y="33"/>
                  </a:lnTo>
                  <a:lnTo>
                    <a:pt x="638" y="33"/>
                  </a:lnTo>
                  <a:lnTo>
                    <a:pt x="663" y="33"/>
                  </a:lnTo>
                  <a:lnTo>
                    <a:pt x="688" y="33"/>
                  </a:lnTo>
                  <a:lnTo>
                    <a:pt x="721" y="24"/>
                  </a:lnTo>
                  <a:lnTo>
                    <a:pt x="746" y="24"/>
                  </a:lnTo>
                  <a:lnTo>
                    <a:pt x="779" y="24"/>
                  </a:lnTo>
                  <a:lnTo>
                    <a:pt x="812" y="24"/>
                  </a:lnTo>
                  <a:lnTo>
                    <a:pt x="845" y="24"/>
                  </a:lnTo>
                  <a:lnTo>
                    <a:pt x="878" y="16"/>
                  </a:lnTo>
                  <a:lnTo>
                    <a:pt x="911" y="16"/>
                  </a:lnTo>
                  <a:lnTo>
                    <a:pt x="953" y="16"/>
                  </a:lnTo>
                  <a:lnTo>
                    <a:pt x="994" y="16"/>
                  </a:lnTo>
                  <a:lnTo>
                    <a:pt x="1035" y="8"/>
                  </a:lnTo>
                  <a:lnTo>
                    <a:pt x="1085" y="8"/>
                  </a:lnTo>
                  <a:lnTo>
                    <a:pt x="1143" y="8"/>
                  </a:lnTo>
                  <a:lnTo>
                    <a:pt x="1209" y="8"/>
                  </a:lnTo>
                  <a:lnTo>
                    <a:pt x="1284" y="8"/>
                  </a:lnTo>
                  <a:lnTo>
                    <a:pt x="1416" y="0"/>
                  </a:lnTo>
                </a:path>
              </a:pathLst>
            </a:custGeom>
            <a:noFill/>
            <a:ln w="39688"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5184252" y="4048669"/>
            <a:ext cx="2754120" cy="1211262"/>
            <a:chOff x="7632960" y="3824874"/>
            <a:chExt cx="2754120" cy="1211262"/>
          </a:xfrm>
        </p:grpSpPr>
        <p:sp>
          <p:nvSpPr>
            <p:cNvPr id="82" name="Freeform 87"/>
            <p:cNvSpPr>
              <a:spLocks/>
            </p:cNvSpPr>
            <p:nvPr/>
          </p:nvSpPr>
          <p:spPr bwMode="auto">
            <a:xfrm>
              <a:off x="7632960" y="4655136"/>
              <a:ext cx="746870" cy="381000"/>
            </a:xfrm>
            <a:custGeom>
              <a:avLst/>
              <a:gdLst>
                <a:gd name="T0" fmla="*/ 83 w 1325"/>
                <a:gd name="T1" fmla="*/ 240 h 240"/>
                <a:gd name="T2" fmla="*/ 166 w 1325"/>
                <a:gd name="T3" fmla="*/ 232 h 240"/>
                <a:gd name="T4" fmla="*/ 224 w 1325"/>
                <a:gd name="T5" fmla="*/ 223 h 240"/>
                <a:gd name="T6" fmla="*/ 274 w 1325"/>
                <a:gd name="T7" fmla="*/ 223 h 240"/>
                <a:gd name="T8" fmla="*/ 315 w 1325"/>
                <a:gd name="T9" fmla="*/ 215 h 240"/>
                <a:gd name="T10" fmla="*/ 356 w 1325"/>
                <a:gd name="T11" fmla="*/ 207 h 240"/>
                <a:gd name="T12" fmla="*/ 398 w 1325"/>
                <a:gd name="T13" fmla="*/ 207 h 240"/>
                <a:gd name="T14" fmla="*/ 431 w 1325"/>
                <a:gd name="T15" fmla="*/ 199 h 240"/>
                <a:gd name="T16" fmla="*/ 464 w 1325"/>
                <a:gd name="T17" fmla="*/ 199 h 240"/>
                <a:gd name="T18" fmla="*/ 497 w 1325"/>
                <a:gd name="T19" fmla="*/ 190 h 240"/>
                <a:gd name="T20" fmla="*/ 522 w 1325"/>
                <a:gd name="T21" fmla="*/ 182 h 240"/>
                <a:gd name="T22" fmla="*/ 555 w 1325"/>
                <a:gd name="T23" fmla="*/ 182 h 240"/>
                <a:gd name="T24" fmla="*/ 580 w 1325"/>
                <a:gd name="T25" fmla="*/ 174 h 240"/>
                <a:gd name="T26" fmla="*/ 613 w 1325"/>
                <a:gd name="T27" fmla="*/ 165 h 240"/>
                <a:gd name="T28" fmla="*/ 638 w 1325"/>
                <a:gd name="T29" fmla="*/ 165 h 240"/>
                <a:gd name="T30" fmla="*/ 663 w 1325"/>
                <a:gd name="T31" fmla="*/ 157 h 240"/>
                <a:gd name="T32" fmla="*/ 688 w 1325"/>
                <a:gd name="T33" fmla="*/ 157 h 240"/>
                <a:gd name="T34" fmla="*/ 713 w 1325"/>
                <a:gd name="T35" fmla="*/ 149 h 240"/>
                <a:gd name="T36" fmla="*/ 737 w 1325"/>
                <a:gd name="T37" fmla="*/ 141 h 240"/>
                <a:gd name="T38" fmla="*/ 762 w 1325"/>
                <a:gd name="T39" fmla="*/ 141 h 240"/>
                <a:gd name="T40" fmla="*/ 787 w 1325"/>
                <a:gd name="T41" fmla="*/ 132 h 240"/>
                <a:gd name="T42" fmla="*/ 812 w 1325"/>
                <a:gd name="T43" fmla="*/ 124 h 240"/>
                <a:gd name="T44" fmla="*/ 837 w 1325"/>
                <a:gd name="T45" fmla="*/ 124 h 240"/>
                <a:gd name="T46" fmla="*/ 862 w 1325"/>
                <a:gd name="T47" fmla="*/ 116 h 240"/>
                <a:gd name="T48" fmla="*/ 886 w 1325"/>
                <a:gd name="T49" fmla="*/ 107 h 240"/>
                <a:gd name="T50" fmla="*/ 911 w 1325"/>
                <a:gd name="T51" fmla="*/ 107 h 240"/>
                <a:gd name="T52" fmla="*/ 936 w 1325"/>
                <a:gd name="T53" fmla="*/ 99 h 240"/>
                <a:gd name="T54" fmla="*/ 961 w 1325"/>
                <a:gd name="T55" fmla="*/ 91 h 240"/>
                <a:gd name="T56" fmla="*/ 986 w 1325"/>
                <a:gd name="T57" fmla="*/ 91 h 240"/>
                <a:gd name="T58" fmla="*/ 1011 w 1325"/>
                <a:gd name="T59" fmla="*/ 83 h 240"/>
                <a:gd name="T60" fmla="*/ 1035 w 1325"/>
                <a:gd name="T61" fmla="*/ 74 h 240"/>
                <a:gd name="T62" fmla="*/ 1060 w 1325"/>
                <a:gd name="T63" fmla="*/ 66 h 240"/>
                <a:gd name="T64" fmla="*/ 1085 w 1325"/>
                <a:gd name="T65" fmla="*/ 66 h 240"/>
                <a:gd name="T66" fmla="*/ 1110 w 1325"/>
                <a:gd name="T67" fmla="*/ 58 h 240"/>
                <a:gd name="T68" fmla="*/ 1135 w 1325"/>
                <a:gd name="T69" fmla="*/ 49 h 240"/>
                <a:gd name="T70" fmla="*/ 1160 w 1325"/>
                <a:gd name="T71" fmla="*/ 41 h 240"/>
                <a:gd name="T72" fmla="*/ 1185 w 1325"/>
                <a:gd name="T73" fmla="*/ 41 h 240"/>
                <a:gd name="T74" fmla="*/ 1209 w 1325"/>
                <a:gd name="T75" fmla="*/ 33 h 240"/>
                <a:gd name="T76" fmla="*/ 1234 w 1325"/>
                <a:gd name="T77" fmla="*/ 24 h 240"/>
                <a:gd name="T78" fmla="*/ 1259 w 1325"/>
                <a:gd name="T79" fmla="*/ 16 h 240"/>
                <a:gd name="T80" fmla="*/ 1284 w 1325"/>
                <a:gd name="T81" fmla="*/ 16 h 240"/>
                <a:gd name="T82" fmla="*/ 1309 w 1325"/>
                <a:gd name="T83"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5" h="240">
                  <a:moveTo>
                    <a:pt x="0" y="240"/>
                  </a:moveTo>
                  <a:lnTo>
                    <a:pt x="50" y="240"/>
                  </a:lnTo>
                  <a:lnTo>
                    <a:pt x="83" y="240"/>
                  </a:lnTo>
                  <a:lnTo>
                    <a:pt x="116" y="232"/>
                  </a:lnTo>
                  <a:lnTo>
                    <a:pt x="141" y="232"/>
                  </a:lnTo>
                  <a:lnTo>
                    <a:pt x="166" y="232"/>
                  </a:lnTo>
                  <a:lnTo>
                    <a:pt x="183" y="232"/>
                  </a:lnTo>
                  <a:lnTo>
                    <a:pt x="207" y="232"/>
                  </a:lnTo>
                  <a:lnTo>
                    <a:pt x="224" y="223"/>
                  </a:lnTo>
                  <a:lnTo>
                    <a:pt x="241" y="223"/>
                  </a:lnTo>
                  <a:lnTo>
                    <a:pt x="257" y="223"/>
                  </a:lnTo>
                  <a:lnTo>
                    <a:pt x="274" y="223"/>
                  </a:lnTo>
                  <a:lnTo>
                    <a:pt x="290" y="215"/>
                  </a:lnTo>
                  <a:lnTo>
                    <a:pt x="307" y="215"/>
                  </a:lnTo>
                  <a:lnTo>
                    <a:pt x="315" y="215"/>
                  </a:lnTo>
                  <a:lnTo>
                    <a:pt x="332" y="215"/>
                  </a:lnTo>
                  <a:lnTo>
                    <a:pt x="348" y="215"/>
                  </a:lnTo>
                  <a:lnTo>
                    <a:pt x="356" y="207"/>
                  </a:lnTo>
                  <a:lnTo>
                    <a:pt x="373" y="207"/>
                  </a:lnTo>
                  <a:lnTo>
                    <a:pt x="381" y="207"/>
                  </a:lnTo>
                  <a:lnTo>
                    <a:pt x="398" y="207"/>
                  </a:lnTo>
                  <a:lnTo>
                    <a:pt x="406" y="207"/>
                  </a:lnTo>
                  <a:lnTo>
                    <a:pt x="414" y="199"/>
                  </a:lnTo>
                  <a:lnTo>
                    <a:pt x="431" y="199"/>
                  </a:lnTo>
                  <a:lnTo>
                    <a:pt x="439" y="199"/>
                  </a:lnTo>
                  <a:lnTo>
                    <a:pt x="456" y="199"/>
                  </a:lnTo>
                  <a:lnTo>
                    <a:pt x="464" y="199"/>
                  </a:lnTo>
                  <a:lnTo>
                    <a:pt x="472" y="190"/>
                  </a:lnTo>
                  <a:lnTo>
                    <a:pt x="481" y="190"/>
                  </a:lnTo>
                  <a:lnTo>
                    <a:pt x="497" y="190"/>
                  </a:lnTo>
                  <a:lnTo>
                    <a:pt x="506" y="190"/>
                  </a:lnTo>
                  <a:lnTo>
                    <a:pt x="514" y="190"/>
                  </a:lnTo>
                  <a:lnTo>
                    <a:pt x="522" y="182"/>
                  </a:lnTo>
                  <a:lnTo>
                    <a:pt x="539" y="182"/>
                  </a:lnTo>
                  <a:lnTo>
                    <a:pt x="547" y="182"/>
                  </a:lnTo>
                  <a:lnTo>
                    <a:pt x="555" y="182"/>
                  </a:lnTo>
                  <a:lnTo>
                    <a:pt x="563" y="174"/>
                  </a:lnTo>
                  <a:lnTo>
                    <a:pt x="572" y="174"/>
                  </a:lnTo>
                  <a:lnTo>
                    <a:pt x="580" y="174"/>
                  </a:lnTo>
                  <a:lnTo>
                    <a:pt x="588" y="174"/>
                  </a:lnTo>
                  <a:lnTo>
                    <a:pt x="605" y="174"/>
                  </a:lnTo>
                  <a:lnTo>
                    <a:pt x="613" y="165"/>
                  </a:lnTo>
                  <a:lnTo>
                    <a:pt x="621" y="165"/>
                  </a:lnTo>
                  <a:lnTo>
                    <a:pt x="630" y="165"/>
                  </a:lnTo>
                  <a:lnTo>
                    <a:pt x="638" y="165"/>
                  </a:lnTo>
                  <a:lnTo>
                    <a:pt x="646" y="165"/>
                  </a:lnTo>
                  <a:lnTo>
                    <a:pt x="655" y="157"/>
                  </a:lnTo>
                  <a:lnTo>
                    <a:pt x="663" y="157"/>
                  </a:lnTo>
                  <a:lnTo>
                    <a:pt x="671" y="157"/>
                  </a:lnTo>
                  <a:lnTo>
                    <a:pt x="679" y="157"/>
                  </a:lnTo>
                  <a:lnTo>
                    <a:pt x="688" y="157"/>
                  </a:lnTo>
                  <a:lnTo>
                    <a:pt x="696" y="149"/>
                  </a:lnTo>
                  <a:lnTo>
                    <a:pt x="704" y="149"/>
                  </a:lnTo>
                  <a:lnTo>
                    <a:pt x="713" y="149"/>
                  </a:lnTo>
                  <a:lnTo>
                    <a:pt x="721" y="149"/>
                  </a:lnTo>
                  <a:lnTo>
                    <a:pt x="729" y="141"/>
                  </a:lnTo>
                  <a:lnTo>
                    <a:pt x="737" y="141"/>
                  </a:lnTo>
                  <a:lnTo>
                    <a:pt x="746" y="141"/>
                  </a:lnTo>
                  <a:lnTo>
                    <a:pt x="754" y="141"/>
                  </a:lnTo>
                  <a:lnTo>
                    <a:pt x="762" y="141"/>
                  </a:lnTo>
                  <a:lnTo>
                    <a:pt x="770" y="132"/>
                  </a:lnTo>
                  <a:lnTo>
                    <a:pt x="779" y="132"/>
                  </a:lnTo>
                  <a:lnTo>
                    <a:pt x="787" y="132"/>
                  </a:lnTo>
                  <a:lnTo>
                    <a:pt x="795" y="132"/>
                  </a:lnTo>
                  <a:lnTo>
                    <a:pt x="804" y="132"/>
                  </a:lnTo>
                  <a:lnTo>
                    <a:pt x="812" y="124"/>
                  </a:lnTo>
                  <a:lnTo>
                    <a:pt x="820" y="124"/>
                  </a:lnTo>
                  <a:lnTo>
                    <a:pt x="828" y="124"/>
                  </a:lnTo>
                  <a:lnTo>
                    <a:pt x="837" y="124"/>
                  </a:lnTo>
                  <a:lnTo>
                    <a:pt x="845" y="116"/>
                  </a:lnTo>
                  <a:lnTo>
                    <a:pt x="853" y="116"/>
                  </a:lnTo>
                  <a:lnTo>
                    <a:pt x="862" y="116"/>
                  </a:lnTo>
                  <a:lnTo>
                    <a:pt x="870" y="116"/>
                  </a:lnTo>
                  <a:lnTo>
                    <a:pt x="878" y="116"/>
                  </a:lnTo>
                  <a:lnTo>
                    <a:pt x="886" y="107"/>
                  </a:lnTo>
                  <a:lnTo>
                    <a:pt x="895" y="107"/>
                  </a:lnTo>
                  <a:lnTo>
                    <a:pt x="903" y="107"/>
                  </a:lnTo>
                  <a:lnTo>
                    <a:pt x="911" y="107"/>
                  </a:lnTo>
                  <a:lnTo>
                    <a:pt x="920" y="99"/>
                  </a:lnTo>
                  <a:lnTo>
                    <a:pt x="928" y="99"/>
                  </a:lnTo>
                  <a:lnTo>
                    <a:pt x="936" y="99"/>
                  </a:lnTo>
                  <a:lnTo>
                    <a:pt x="944" y="99"/>
                  </a:lnTo>
                  <a:lnTo>
                    <a:pt x="953" y="91"/>
                  </a:lnTo>
                  <a:lnTo>
                    <a:pt x="961" y="91"/>
                  </a:lnTo>
                  <a:lnTo>
                    <a:pt x="969" y="91"/>
                  </a:lnTo>
                  <a:lnTo>
                    <a:pt x="978" y="91"/>
                  </a:lnTo>
                  <a:lnTo>
                    <a:pt x="986" y="91"/>
                  </a:lnTo>
                  <a:lnTo>
                    <a:pt x="994" y="83"/>
                  </a:lnTo>
                  <a:lnTo>
                    <a:pt x="1002" y="83"/>
                  </a:lnTo>
                  <a:lnTo>
                    <a:pt x="1011" y="83"/>
                  </a:lnTo>
                  <a:lnTo>
                    <a:pt x="1019" y="83"/>
                  </a:lnTo>
                  <a:lnTo>
                    <a:pt x="1027" y="74"/>
                  </a:lnTo>
                  <a:lnTo>
                    <a:pt x="1035" y="74"/>
                  </a:lnTo>
                  <a:lnTo>
                    <a:pt x="1044" y="74"/>
                  </a:lnTo>
                  <a:lnTo>
                    <a:pt x="1052" y="74"/>
                  </a:lnTo>
                  <a:lnTo>
                    <a:pt x="1060" y="66"/>
                  </a:lnTo>
                  <a:lnTo>
                    <a:pt x="1069" y="66"/>
                  </a:lnTo>
                  <a:lnTo>
                    <a:pt x="1077" y="66"/>
                  </a:lnTo>
                  <a:lnTo>
                    <a:pt x="1085" y="66"/>
                  </a:lnTo>
                  <a:lnTo>
                    <a:pt x="1093" y="58"/>
                  </a:lnTo>
                  <a:lnTo>
                    <a:pt x="1102" y="58"/>
                  </a:lnTo>
                  <a:lnTo>
                    <a:pt x="1110" y="58"/>
                  </a:lnTo>
                  <a:lnTo>
                    <a:pt x="1118" y="58"/>
                  </a:lnTo>
                  <a:lnTo>
                    <a:pt x="1127" y="49"/>
                  </a:lnTo>
                  <a:lnTo>
                    <a:pt x="1135" y="49"/>
                  </a:lnTo>
                  <a:lnTo>
                    <a:pt x="1143" y="49"/>
                  </a:lnTo>
                  <a:lnTo>
                    <a:pt x="1151" y="49"/>
                  </a:lnTo>
                  <a:lnTo>
                    <a:pt x="1160" y="41"/>
                  </a:lnTo>
                  <a:lnTo>
                    <a:pt x="1168" y="41"/>
                  </a:lnTo>
                  <a:lnTo>
                    <a:pt x="1176" y="41"/>
                  </a:lnTo>
                  <a:lnTo>
                    <a:pt x="1185" y="41"/>
                  </a:lnTo>
                  <a:lnTo>
                    <a:pt x="1193" y="33"/>
                  </a:lnTo>
                  <a:lnTo>
                    <a:pt x="1201" y="33"/>
                  </a:lnTo>
                  <a:lnTo>
                    <a:pt x="1209" y="33"/>
                  </a:lnTo>
                  <a:lnTo>
                    <a:pt x="1218" y="33"/>
                  </a:lnTo>
                  <a:lnTo>
                    <a:pt x="1226" y="24"/>
                  </a:lnTo>
                  <a:lnTo>
                    <a:pt x="1234" y="24"/>
                  </a:lnTo>
                  <a:lnTo>
                    <a:pt x="1242" y="24"/>
                  </a:lnTo>
                  <a:lnTo>
                    <a:pt x="1251" y="24"/>
                  </a:lnTo>
                  <a:lnTo>
                    <a:pt x="1259" y="16"/>
                  </a:lnTo>
                  <a:lnTo>
                    <a:pt x="1267" y="16"/>
                  </a:lnTo>
                  <a:lnTo>
                    <a:pt x="1276" y="16"/>
                  </a:lnTo>
                  <a:lnTo>
                    <a:pt x="1284" y="16"/>
                  </a:lnTo>
                  <a:lnTo>
                    <a:pt x="1292" y="8"/>
                  </a:lnTo>
                  <a:lnTo>
                    <a:pt x="1300" y="8"/>
                  </a:lnTo>
                  <a:lnTo>
                    <a:pt x="1309" y="8"/>
                  </a:lnTo>
                  <a:lnTo>
                    <a:pt x="1317" y="8"/>
                  </a:lnTo>
                  <a:lnTo>
                    <a:pt x="1325" y="0"/>
                  </a:lnTo>
                </a:path>
              </a:pathLst>
            </a:custGeom>
            <a:noFill/>
            <a:ln w="39688" cap="flat">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9"/>
            <p:cNvSpPr>
              <a:spLocks/>
            </p:cNvSpPr>
            <p:nvPr/>
          </p:nvSpPr>
          <p:spPr bwMode="auto">
            <a:xfrm>
              <a:off x="8972817" y="3916949"/>
              <a:ext cx="826348" cy="342900"/>
            </a:xfrm>
            <a:custGeom>
              <a:avLst/>
              <a:gdLst>
                <a:gd name="T0" fmla="*/ 16 w 1466"/>
                <a:gd name="T1" fmla="*/ 216 h 216"/>
                <a:gd name="T2" fmla="*/ 41 w 1466"/>
                <a:gd name="T3" fmla="*/ 208 h 216"/>
                <a:gd name="T4" fmla="*/ 66 w 1466"/>
                <a:gd name="T5" fmla="*/ 208 h 216"/>
                <a:gd name="T6" fmla="*/ 91 w 1466"/>
                <a:gd name="T7" fmla="*/ 199 h 216"/>
                <a:gd name="T8" fmla="*/ 116 w 1466"/>
                <a:gd name="T9" fmla="*/ 199 h 216"/>
                <a:gd name="T10" fmla="*/ 149 w 1466"/>
                <a:gd name="T11" fmla="*/ 191 h 216"/>
                <a:gd name="T12" fmla="*/ 174 w 1466"/>
                <a:gd name="T13" fmla="*/ 183 h 216"/>
                <a:gd name="T14" fmla="*/ 199 w 1466"/>
                <a:gd name="T15" fmla="*/ 183 h 216"/>
                <a:gd name="T16" fmla="*/ 232 w 1466"/>
                <a:gd name="T17" fmla="*/ 174 h 216"/>
                <a:gd name="T18" fmla="*/ 257 w 1466"/>
                <a:gd name="T19" fmla="*/ 166 h 216"/>
                <a:gd name="T20" fmla="*/ 281 w 1466"/>
                <a:gd name="T21" fmla="*/ 166 h 216"/>
                <a:gd name="T22" fmla="*/ 315 w 1466"/>
                <a:gd name="T23" fmla="*/ 158 h 216"/>
                <a:gd name="T24" fmla="*/ 339 w 1466"/>
                <a:gd name="T25" fmla="*/ 158 h 216"/>
                <a:gd name="T26" fmla="*/ 373 w 1466"/>
                <a:gd name="T27" fmla="*/ 150 h 216"/>
                <a:gd name="T28" fmla="*/ 397 w 1466"/>
                <a:gd name="T29" fmla="*/ 141 h 216"/>
                <a:gd name="T30" fmla="*/ 430 w 1466"/>
                <a:gd name="T31" fmla="*/ 141 h 216"/>
                <a:gd name="T32" fmla="*/ 455 w 1466"/>
                <a:gd name="T33" fmla="*/ 133 h 216"/>
                <a:gd name="T34" fmla="*/ 488 w 1466"/>
                <a:gd name="T35" fmla="*/ 125 h 216"/>
                <a:gd name="T36" fmla="*/ 522 w 1466"/>
                <a:gd name="T37" fmla="*/ 125 h 216"/>
                <a:gd name="T38" fmla="*/ 555 w 1466"/>
                <a:gd name="T39" fmla="*/ 116 h 216"/>
                <a:gd name="T40" fmla="*/ 580 w 1466"/>
                <a:gd name="T41" fmla="*/ 116 h 216"/>
                <a:gd name="T42" fmla="*/ 613 w 1466"/>
                <a:gd name="T43" fmla="*/ 108 h 216"/>
                <a:gd name="T44" fmla="*/ 646 w 1466"/>
                <a:gd name="T45" fmla="*/ 100 h 216"/>
                <a:gd name="T46" fmla="*/ 679 w 1466"/>
                <a:gd name="T47" fmla="*/ 100 h 216"/>
                <a:gd name="T48" fmla="*/ 712 w 1466"/>
                <a:gd name="T49" fmla="*/ 92 h 216"/>
                <a:gd name="T50" fmla="*/ 753 w 1466"/>
                <a:gd name="T51" fmla="*/ 83 h 216"/>
                <a:gd name="T52" fmla="*/ 787 w 1466"/>
                <a:gd name="T53" fmla="*/ 83 h 216"/>
                <a:gd name="T54" fmla="*/ 820 w 1466"/>
                <a:gd name="T55" fmla="*/ 75 h 216"/>
                <a:gd name="T56" fmla="*/ 861 w 1466"/>
                <a:gd name="T57" fmla="*/ 75 h 216"/>
                <a:gd name="T58" fmla="*/ 894 w 1466"/>
                <a:gd name="T59" fmla="*/ 67 h 216"/>
                <a:gd name="T60" fmla="*/ 936 w 1466"/>
                <a:gd name="T61" fmla="*/ 58 h 216"/>
                <a:gd name="T62" fmla="*/ 969 w 1466"/>
                <a:gd name="T63" fmla="*/ 58 h 216"/>
                <a:gd name="T64" fmla="*/ 1010 w 1466"/>
                <a:gd name="T65" fmla="*/ 50 h 216"/>
                <a:gd name="T66" fmla="*/ 1052 w 1466"/>
                <a:gd name="T67" fmla="*/ 42 h 216"/>
                <a:gd name="T68" fmla="*/ 1093 w 1466"/>
                <a:gd name="T69" fmla="*/ 42 h 216"/>
                <a:gd name="T70" fmla="*/ 1134 w 1466"/>
                <a:gd name="T71" fmla="*/ 34 h 216"/>
                <a:gd name="T72" fmla="*/ 1184 w 1466"/>
                <a:gd name="T73" fmla="*/ 34 h 216"/>
                <a:gd name="T74" fmla="*/ 1225 w 1466"/>
                <a:gd name="T75" fmla="*/ 25 h 216"/>
                <a:gd name="T76" fmla="*/ 1275 w 1466"/>
                <a:gd name="T77" fmla="*/ 17 h 216"/>
                <a:gd name="T78" fmla="*/ 1325 w 1466"/>
                <a:gd name="T79" fmla="*/ 17 h 216"/>
                <a:gd name="T80" fmla="*/ 1374 w 1466"/>
                <a:gd name="T81" fmla="*/ 9 h 216"/>
                <a:gd name="T82" fmla="*/ 1424 w 1466"/>
                <a:gd name="T8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6" h="216">
                  <a:moveTo>
                    <a:pt x="0" y="216"/>
                  </a:moveTo>
                  <a:lnTo>
                    <a:pt x="8" y="216"/>
                  </a:lnTo>
                  <a:lnTo>
                    <a:pt x="16" y="216"/>
                  </a:lnTo>
                  <a:lnTo>
                    <a:pt x="25" y="216"/>
                  </a:lnTo>
                  <a:lnTo>
                    <a:pt x="33" y="216"/>
                  </a:lnTo>
                  <a:lnTo>
                    <a:pt x="41" y="208"/>
                  </a:lnTo>
                  <a:lnTo>
                    <a:pt x="50" y="208"/>
                  </a:lnTo>
                  <a:lnTo>
                    <a:pt x="58" y="208"/>
                  </a:lnTo>
                  <a:lnTo>
                    <a:pt x="66" y="208"/>
                  </a:lnTo>
                  <a:lnTo>
                    <a:pt x="74" y="208"/>
                  </a:lnTo>
                  <a:lnTo>
                    <a:pt x="83" y="199"/>
                  </a:lnTo>
                  <a:lnTo>
                    <a:pt x="91" y="199"/>
                  </a:lnTo>
                  <a:lnTo>
                    <a:pt x="99" y="199"/>
                  </a:lnTo>
                  <a:lnTo>
                    <a:pt x="108" y="199"/>
                  </a:lnTo>
                  <a:lnTo>
                    <a:pt x="116" y="199"/>
                  </a:lnTo>
                  <a:lnTo>
                    <a:pt x="132" y="191"/>
                  </a:lnTo>
                  <a:lnTo>
                    <a:pt x="141" y="191"/>
                  </a:lnTo>
                  <a:lnTo>
                    <a:pt x="149" y="191"/>
                  </a:lnTo>
                  <a:lnTo>
                    <a:pt x="157" y="191"/>
                  </a:lnTo>
                  <a:lnTo>
                    <a:pt x="166" y="191"/>
                  </a:lnTo>
                  <a:lnTo>
                    <a:pt x="174" y="183"/>
                  </a:lnTo>
                  <a:lnTo>
                    <a:pt x="182" y="183"/>
                  </a:lnTo>
                  <a:lnTo>
                    <a:pt x="190" y="183"/>
                  </a:lnTo>
                  <a:lnTo>
                    <a:pt x="199" y="183"/>
                  </a:lnTo>
                  <a:lnTo>
                    <a:pt x="207" y="174"/>
                  </a:lnTo>
                  <a:lnTo>
                    <a:pt x="215" y="174"/>
                  </a:lnTo>
                  <a:lnTo>
                    <a:pt x="232" y="174"/>
                  </a:lnTo>
                  <a:lnTo>
                    <a:pt x="240" y="174"/>
                  </a:lnTo>
                  <a:lnTo>
                    <a:pt x="248" y="174"/>
                  </a:lnTo>
                  <a:lnTo>
                    <a:pt x="257" y="166"/>
                  </a:lnTo>
                  <a:lnTo>
                    <a:pt x="265" y="166"/>
                  </a:lnTo>
                  <a:lnTo>
                    <a:pt x="273" y="166"/>
                  </a:lnTo>
                  <a:lnTo>
                    <a:pt x="281" y="166"/>
                  </a:lnTo>
                  <a:lnTo>
                    <a:pt x="290" y="166"/>
                  </a:lnTo>
                  <a:lnTo>
                    <a:pt x="298" y="158"/>
                  </a:lnTo>
                  <a:lnTo>
                    <a:pt x="315" y="158"/>
                  </a:lnTo>
                  <a:lnTo>
                    <a:pt x="323" y="158"/>
                  </a:lnTo>
                  <a:lnTo>
                    <a:pt x="331" y="158"/>
                  </a:lnTo>
                  <a:lnTo>
                    <a:pt x="339" y="158"/>
                  </a:lnTo>
                  <a:lnTo>
                    <a:pt x="348" y="150"/>
                  </a:lnTo>
                  <a:lnTo>
                    <a:pt x="356" y="150"/>
                  </a:lnTo>
                  <a:lnTo>
                    <a:pt x="373" y="150"/>
                  </a:lnTo>
                  <a:lnTo>
                    <a:pt x="381" y="150"/>
                  </a:lnTo>
                  <a:lnTo>
                    <a:pt x="389" y="150"/>
                  </a:lnTo>
                  <a:lnTo>
                    <a:pt x="397" y="141"/>
                  </a:lnTo>
                  <a:lnTo>
                    <a:pt x="406" y="141"/>
                  </a:lnTo>
                  <a:lnTo>
                    <a:pt x="422" y="141"/>
                  </a:lnTo>
                  <a:lnTo>
                    <a:pt x="430" y="141"/>
                  </a:lnTo>
                  <a:lnTo>
                    <a:pt x="439" y="133"/>
                  </a:lnTo>
                  <a:lnTo>
                    <a:pt x="447" y="133"/>
                  </a:lnTo>
                  <a:lnTo>
                    <a:pt x="455" y="133"/>
                  </a:lnTo>
                  <a:lnTo>
                    <a:pt x="472" y="133"/>
                  </a:lnTo>
                  <a:lnTo>
                    <a:pt x="480" y="133"/>
                  </a:lnTo>
                  <a:lnTo>
                    <a:pt x="488" y="125"/>
                  </a:lnTo>
                  <a:lnTo>
                    <a:pt x="497" y="125"/>
                  </a:lnTo>
                  <a:lnTo>
                    <a:pt x="513" y="125"/>
                  </a:lnTo>
                  <a:lnTo>
                    <a:pt x="522" y="125"/>
                  </a:lnTo>
                  <a:lnTo>
                    <a:pt x="530" y="125"/>
                  </a:lnTo>
                  <a:lnTo>
                    <a:pt x="538" y="116"/>
                  </a:lnTo>
                  <a:lnTo>
                    <a:pt x="555" y="116"/>
                  </a:lnTo>
                  <a:lnTo>
                    <a:pt x="563" y="116"/>
                  </a:lnTo>
                  <a:lnTo>
                    <a:pt x="571" y="116"/>
                  </a:lnTo>
                  <a:lnTo>
                    <a:pt x="580" y="116"/>
                  </a:lnTo>
                  <a:lnTo>
                    <a:pt x="596" y="108"/>
                  </a:lnTo>
                  <a:lnTo>
                    <a:pt x="604" y="108"/>
                  </a:lnTo>
                  <a:lnTo>
                    <a:pt x="613" y="108"/>
                  </a:lnTo>
                  <a:lnTo>
                    <a:pt x="629" y="108"/>
                  </a:lnTo>
                  <a:lnTo>
                    <a:pt x="638" y="100"/>
                  </a:lnTo>
                  <a:lnTo>
                    <a:pt x="646" y="100"/>
                  </a:lnTo>
                  <a:lnTo>
                    <a:pt x="662" y="100"/>
                  </a:lnTo>
                  <a:lnTo>
                    <a:pt x="671" y="100"/>
                  </a:lnTo>
                  <a:lnTo>
                    <a:pt x="679" y="100"/>
                  </a:lnTo>
                  <a:lnTo>
                    <a:pt x="695" y="92"/>
                  </a:lnTo>
                  <a:lnTo>
                    <a:pt x="704" y="92"/>
                  </a:lnTo>
                  <a:lnTo>
                    <a:pt x="712" y="92"/>
                  </a:lnTo>
                  <a:lnTo>
                    <a:pt x="729" y="92"/>
                  </a:lnTo>
                  <a:lnTo>
                    <a:pt x="737" y="92"/>
                  </a:lnTo>
                  <a:lnTo>
                    <a:pt x="753" y="83"/>
                  </a:lnTo>
                  <a:lnTo>
                    <a:pt x="762" y="83"/>
                  </a:lnTo>
                  <a:lnTo>
                    <a:pt x="770" y="83"/>
                  </a:lnTo>
                  <a:lnTo>
                    <a:pt x="787" y="83"/>
                  </a:lnTo>
                  <a:lnTo>
                    <a:pt x="795" y="83"/>
                  </a:lnTo>
                  <a:lnTo>
                    <a:pt x="811" y="75"/>
                  </a:lnTo>
                  <a:lnTo>
                    <a:pt x="820" y="75"/>
                  </a:lnTo>
                  <a:lnTo>
                    <a:pt x="836" y="75"/>
                  </a:lnTo>
                  <a:lnTo>
                    <a:pt x="845" y="75"/>
                  </a:lnTo>
                  <a:lnTo>
                    <a:pt x="861" y="75"/>
                  </a:lnTo>
                  <a:lnTo>
                    <a:pt x="869" y="67"/>
                  </a:lnTo>
                  <a:lnTo>
                    <a:pt x="886" y="67"/>
                  </a:lnTo>
                  <a:lnTo>
                    <a:pt x="894" y="67"/>
                  </a:lnTo>
                  <a:lnTo>
                    <a:pt x="911" y="67"/>
                  </a:lnTo>
                  <a:lnTo>
                    <a:pt x="919" y="58"/>
                  </a:lnTo>
                  <a:lnTo>
                    <a:pt x="936" y="58"/>
                  </a:lnTo>
                  <a:lnTo>
                    <a:pt x="944" y="58"/>
                  </a:lnTo>
                  <a:lnTo>
                    <a:pt x="960" y="58"/>
                  </a:lnTo>
                  <a:lnTo>
                    <a:pt x="969" y="58"/>
                  </a:lnTo>
                  <a:lnTo>
                    <a:pt x="985" y="50"/>
                  </a:lnTo>
                  <a:lnTo>
                    <a:pt x="1002" y="50"/>
                  </a:lnTo>
                  <a:lnTo>
                    <a:pt x="1010" y="50"/>
                  </a:lnTo>
                  <a:lnTo>
                    <a:pt x="1027" y="50"/>
                  </a:lnTo>
                  <a:lnTo>
                    <a:pt x="1043" y="50"/>
                  </a:lnTo>
                  <a:lnTo>
                    <a:pt x="1052" y="42"/>
                  </a:lnTo>
                  <a:lnTo>
                    <a:pt x="1068" y="42"/>
                  </a:lnTo>
                  <a:lnTo>
                    <a:pt x="1085" y="42"/>
                  </a:lnTo>
                  <a:lnTo>
                    <a:pt x="1093" y="42"/>
                  </a:lnTo>
                  <a:lnTo>
                    <a:pt x="1109" y="42"/>
                  </a:lnTo>
                  <a:lnTo>
                    <a:pt x="1126" y="34"/>
                  </a:lnTo>
                  <a:lnTo>
                    <a:pt x="1134" y="34"/>
                  </a:lnTo>
                  <a:lnTo>
                    <a:pt x="1151" y="34"/>
                  </a:lnTo>
                  <a:lnTo>
                    <a:pt x="1167" y="34"/>
                  </a:lnTo>
                  <a:lnTo>
                    <a:pt x="1184" y="34"/>
                  </a:lnTo>
                  <a:lnTo>
                    <a:pt x="1201" y="25"/>
                  </a:lnTo>
                  <a:lnTo>
                    <a:pt x="1217" y="25"/>
                  </a:lnTo>
                  <a:lnTo>
                    <a:pt x="1225" y="25"/>
                  </a:lnTo>
                  <a:lnTo>
                    <a:pt x="1242" y="25"/>
                  </a:lnTo>
                  <a:lnTo>
                    <a:pt x="1259" y="17"/>
                  </a:lnTo>
                  <a:lnTo>
                    <a:pt x="1275" y="17"/>
                  </a:lnTo>
                  <a:lnTo>
                    <a:pt x="1292" y="17"/>
                  </a:lnTo>
                  <a:lnTo>
                    <a:pt x="1308" y="17"/>
                  </a:lnTo>
                  <a:lnTo>
                    <a:pt x="1325" y="17"/>
                  </a:lnTo>
                  <a:lnTo>
                    <a:pt x="1341" y="9"/>
                  </a:lnTo>
                  <a:lnTo>
                    <a:pt x="1358" y="9"/>
                  </a:lnTo>
                  <a:lnTo>
                    <a:pt x="1374" y="9"/>
                  </a:lnTo>
                  <a:lnTo>
                    <a:pt x="1391" y="9"/>
                  </a:lnTo>
                  <a:lnTo>
                    <a:pt x="1408" y="9"/>
                  </a:lnTo>
                  <a:lnTo>
                    <a:pt x="1424" y="0"/>
                  </a:lnTo>
                  <a:lnTo>
                    <a:pt x="1449" y="0"/>
                  </a:lnTo>
                  <a:lnTo>
                    <a:pt x="1466" y="0"/>
                  </a:lnTo>
                </a:path>
              </a:pathLst>
            </a:custGeom>
            <a:noFill/>
            <a:ln w="39688" cap="flat">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90"/>
            <p:cNvSpPr>
              <a:spLocks/>
            </p:cNvSpPr>
            <p:nvPr/>
          </p:nvSpPr>
          <p:spPr bwMode="auto">
            <a:xfrm>
              <a:off x="9799166" y="3824874"/>
              <a:ext cx="587914" cy="92075"/>
            </a:xfrm>
            <a:custGeom>
              <a:avLst/>
              <a:gdLst>
                <a:gd name="T0" fmla="*/ 0 w 1043"/>
                <a:gd name="T1" fmla="*/ 58 h 58"/>
                <a:gd name="T2" fmla="*/ 16 w 1043"/>
                <a:gd name="T3" fmla="*/ 58 h 58"/>
                <a:gd name="T4" fmla="*/ 33 w 1043"/>
                <a:gd name="T5" fmla="*/ 58 h 58"/>
                <a:gd name="T6" fmla="*/ 58 w 1043"/>
                <a:gd name="T7" fmla="*/ 50 h 58"/>
                <a:gd name="T8" fmla="*/ 74 w 1043"/>
                <a:gd name="T9" fmla="*/ 50 h 58"/>
                <a:gd name="T10" fmla="*/ 91 w 1043"/>
                <a:gd name="T11" fmla="*/ 50 h 58"/>
                <a:gd name="T12" fmla="*/ 115 w 1043"/>
                <a:gd name="T13" fmla="*/ 50 h 58"/>
                <a:gd name="T14" fmla="*/ 132 w 1043"/>
                <a:gd name="T15" fmla="*/ 42 h 58"/>
                <a:gd name="T16" fmla="*/ 157 w 1043"/>
                <a:gd name="T17" fmla="*/ 42 h 58"/>
                <a:gd name="T18" fmla="*/ 173 w 1043"/>
                <a:gd name="T19" fmla="*/ 42 h 58"/>
                <a:gd name="T20" fmla="*/ 198 w 1043"/>
                <a:gd name="T21" fmla="*/ 42 h 58"/>
                <a:gd name="T22" fmla="*/ 223 w 1043"/>
                <a:gd name="T23" fmla="*/ 42 h 58"/>
                <a:gd name="T24" fmla="*/ 240 w 1043"/>
                <a:gd name="T25" fmla="*/ 34 h 58"/>
                <a:gd name="T26" fmla="*/ 265 w 1043"/>
                <a:gd name="T27" fmla="*/ 34 h 58"/>
                <a:gd name="T28" fmla="*/ 289 w 1043"/>
                <a:gd name="T29" fmla="*/ 34 h 58"/>
                <a:gd name="T30" fmla="*/ 314 w 1043"/>
                <a:gd name="T31" fmla="*/ 34 h 58"/>
                <a:gd name="T32" fmla="*/ 339 w 1043"/>
                <a:gd name="T33" fmla="*/ 34 h 58"/>
                <a:gd name="T34" fmla="*/ 364 w 1043"/>
                <a:gd name="T35" fmla="*/ 25 h 58"/>
                <a:gd name="T36" fmla="*/ 397 w 1043"/>
                <a:gd name="T37" fmla="*/ 25 h 58"/>
                <a:gd name="T38" fmla="*/ 422 w 1043"/>
                <a:gd name="T39" fmla="*/ 25 h 58"/>
                <a:gd name="T40" fmla="*/ 447 w 1043"/>
                <a:gd name="T41" fmla="*/ 25 h 58"/>
                <a:gd name="T42" fmla="*/ 480 w 1043"/>
                <a:gd name="T43" fmla="*/ 25 h 58"/>
                <a:gd name="T44" fmla="*/ 505 w 1043"/>
                <a:gd name="T45" fmla="*/ 17 h 58"/>
                <a:gd name="T46" fmla="*/ 538 w 1043"/>
                <a:gd name="T47" fmla="*/ 17 h 58"/>
                <a:gd name="T48" fmla="*/ 571 w 1043"/>
                <a:gd name="T49" fmla="*/ 17 h 58"/>
                <a:gd name="T50" fmla="*/ 612 w 1043"/>
                <a:gd name="T51" fmla="*/ 17 h 58"/>
                <a:gd name="T52" fmla="*/ 645 w 1043"/>
                <a:gd name="T53" fmla="*/ 17 h 58"/>
                <a:gd name="T54" fmla="*/ 687 w 1043"/>
                <a:gd name="T55" fmla="*/ 9 h 58"/>
                <a:gd name="T56" fmla="*/ 728 w 1043"/>
                <a:gd name="T57" fmla="*/ 9 h 58"/>
                <a:gd name="T58" fmla="*/ 778 w 1043"/>
                <a:gd name="T59" fmla="*/ 9 h 58"/>
                <a:gd name="T60" fmla="*/ 828 w 1043"/>
                <a:gd name="T61" fmla="*/ 9 h 58"/>
                <a:gd name="T62" fmla="*/ 886 w 1043"/>
                <a:gd name="T63" fmla="*/ 0 h 58"/>
                <a:gd name="T64" fmla="*/ 952 w 1043"/>
                <a:gd name="T65" fmla="*/ 0 h 58"/>
                <a:gd name="T66" fmla="*/ 1043 w 1043"/>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3" h="58">
                  <a:moveTo>
                    <a:pt x="0" y="58"/>
                  </a:moveTo>
                  <a:lnTo>
                    <a:pt x="16" y="58"/>
                  </a:lnTo>
                  <a:lnTo>
                    <a:pt x="33" y="58"/>
                  </a:lnTo>
                  <a:lnTo>
                    <a:pt x="58" y="50"/>
                  </a:lnTo>
                  <a:lnTo>
                    <a:pt x="74" y="50"/>
                  </a:lnTo>
                  <a:lnTo>
                    <a:pt x="91" y="50"/>
                  </a:lnTo>
                  <a:lnTo>
                    <a:pt x="115" y="50"/>
                  </a:lnTo>
                  <a:lnTo>
                    <a:pt x="132" y="42"/>
                  </a:lnTo>
                  <a:lnTo>
                    <a:pt x="157" y="42"/>
                  </a:lnTo>
                  <a:lnTo>
                    <a:pt x="173" y="42"/>
                  </a:lnTo>
                  <a:lnTo>
                    <a:pt x="198" y="42"/>
                  </a:lnTo>
                  <a:lnTo>
                    <a:pt x="223" y="42"/>
                  </a:lnTo>
                  <a:lnTo>
                    <a:pt x="240" y="34"/>
                  </a:lnTo>
                  <a:lnTo>
                    <a:pt x="265" y="34"/>
                  </a:lnTo>
                  <a:lnTo>
                    <a:pt x="289" y="34"/>
                  </a:lnTo>
                  <a:lnTo>
                    <a:pt x="314" y="34"/>
                  </a:lnTo>
                  <a:lnTo>
                    <a:pt x="339" y="34"/>
                  </a:lnTo>
                  <a:lnTo>
                    <a:pt x="364" y="25"/>
                  </a:lnTo>
                  <a:lnTo>
                    <a:pt x="397" y="25"/>
                  </a:lnTo>
                  <a:lnTo>
                    <a:pt x="422" y="25"/>
                  </a:lnTo>
                  <a:lnTo>
                    <a:pt x="447" y="25"/>
                  </a:lnTo>
                  <a:lnTo>
                    <a:pt x="480" y="25"/>
                  </a:lnTo>
                  <a:lnTo>
                    <a:pt x="505" y="17"/>
                  </a:lnTo>
                  <a:lnTo>
                    <a:pt x="538" y="17"/>
                  </a:lnTo>
                  <a:lnTo>
                    <a:pt x="571" y="17"/>
                  </a:lnTo>
                  <a:lnTo>
                    <a:pt x="612" y="17"/>
                  </a:lnTo>
                  <a:lnTo>
                    <a:pt x="645" y="17"/>
                  </a:lnTo>
                  <a:lnTo>
                    <a:pt x="687" y="9"/>
                  </a:lnTo>
                  <a:lnTo>
                    <a:pt x="728" y="9"/>
                  </a:lnTo>
                  <a:lnTo>
                    <a:pt x="778" y="9"/>
                  </a:lnTo>
                  <a:lnTo>
                    <a:pt x="828" y="9"/>
                  </a:lnTo>
                  <a:lnTo>
                    <a:pt x="886" y="0"/>
                  </a:lnTo>
                  <a:lnTo>
                    <a:pt x="952" y="0"/>
                  </a:lnTo>
                  <a:lnTo>
                    <a:pt x="1043" y="0"/>
                  </a:lnTo>
                </a:path>
              </a:pathLst>
            </a:custGeom>
            <a:noFill/>
            <a:ln w="39688" cap="flat">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8"/>
            <p:cNvSpPr>
              <a:spLocks/>
            </p:cNvSpPr>
            <p:nvPr/>
          </p:nvSpPr>
          <p:spPr bwMode="auto">
            <a:xfrm>
              <a:off x="8374757" y="4262482"/>
              <a:ext cx="592987" cy="395288"/>
            </a:xfrm>
            <a:custGeom>
              <a:avLst/>
              <a:gdLst>
                <a:gd name="T0" fmla="*/ 17 w 1052"/>
                <a:gd name="T1" fmla="*/ 249 h 249"/>
                <a:gd name="T2" fmla="*/ 42 w 1052"/>
                <a:gd name="T3" fmla="*/ 240 h 249"/>
                <a:gd name="T4" fmla="*/ 67 w 1052"/>
                <a:gd name="T5" fmla="*/ 232 h 249"/>
                <a:gd name="T6" fmla="*/ 91 w 1052"/>
                <a:gd name="T7" fmla="*/ 232 h 249"/>
                <a:gd name="T8" fmla="*/ 116 w 1052"/>
                <a:gd name="T9" fmla="*/ 224 h 249"/>
                <a:gd name="T10" fmla="*/ 141 w 1052"/>
                <a:gd name="T11" fmla="*/ 215 h 249"/>
                <a:gd name="T12" fmla="*/ 166 w 1052"/>
                <a:gd name="T13" fmla="*/ 207 h 249"/>
                <a:gd name="T14" fmla="*/ 191 w 1052"/>
                <a:gd name="T15" fmla="*/ 207 h 249"/>
                <a:gd name="T16" fmla="*/ 216 w 1052"/>
                <a:gd name="T17" fmla="*/ 199 h 249"/>
                <a:gd name="T18" fmla="*/ 240 w 1052"/>
                <a:gd name="T19" fmla="*/ 191 h 249"/>
                <a:gd name="T20" fmla="*/ 265 w 1052"/>
                <a:gd name="T21" fmla="*/ 182 h 249"/>
                <a:gd name="T22" fmla="*/ 290 w 1052"/>
                <a:gd name="T23" fmla="*/ 182 h 249"/>
                <a:gd name="T24" fmla="*/ 315 w 1052"/>
                <a:gd name="T25" fmla="*/ 174 h 249"/>
                <a:gd name="T26" fmla="*/ 340 w 1052"/>
                <a:gd name="T27" fmla="*/ 166 h 249"/>
                <a:gd name="T28" fmla="*/ 365 w 1052"/>
                <a:gd name="T29" fmla="*/ 157 h 249"/>
                <a:gd name="T30" fmla="*/ 389 w 1052"/>
                <a:gd name="T31" fmla="*/ 157 h 249"/>
                <a:gd name="T32" fmla="*/ 414 w 1052"/>
                <a:gd name="T33" fmla="*/ 149 h 249"/>
                <a:gd name="T34" fmla="*/ 439 w 1052"/>
                <a:gd name="T35" fmla="*/ 141 h 249"/>
                <a:gd name="T36" fmla="*/ 464 w 1052"/>
                <a:gd name="T37" fmla="*/ 133 h 249"/>
                <a:gd name="T38" fmla="*/ 489 w 1052"/>
                <a:gd name="T39" fmla="*/ 133 h 249"/>
                <a:gd name="T40" fmla="*/ 514 w 1052"/>
                <a:gd name="T41" fmla="*/ 124 h 249"/>
                <a:gd name="T42" fmla="*/ 539 w 1052"/>
                <a:gd name="T43" fmla="*/ 116 h 249"/>
                <a:gd name="T44" fmla="*/ 563 w 1052"/>
                <a:gd name="T45" fmla="*/ 116 h 249"/>
                <a:gd name="T46" fmla="*/ 588 w 1052"/>
                <a:gd name="T47" fmla="*/ 108 h 249"/>
                <a:gd name="T48" fmla="*/ 613 w 1052"/>
                <a:gd name="T49" fmla="*/ 99 h 249"/>
                <a:gd name="T50" fmla="*/ 638 w 1052"/>
                <a:gd name="T51" fmla="*/ 91 h 249"/>
                <a:gd name="T52" fmla="*/ 663 w 1052"/>
                <a:gd name="T53" fmla="*/ 91 h 249"/>
                <a:gd name="T54" fmla="*/ 688 w 1052"/>
                <a:gd name="T55" fmla="*/ 83 h 249"/>
                <a:gd name="T56" fmla="*/ 712 w 1052"/>
                <a:gd name="T57" fmla="*/ 75 h 249"/>
                <a:gd name="T58" fmla="*/ 737 w 1052"/>
                <a:gd name="T59" fmla="*/ 75 h 249"/>
                <a:gd name="T60" fmla="*/ 762 w 1052"/>
                <a:gd name="T61" fmla="*/ 66 h 249"/>
                <a:gd name="T62" fmla="*/ 787 w 1052"/>
                <a:gd name="T63" fmla="*/ 58 h 249"/>
                <a:gd name="T64" fmla="*/ 812 w 1052"/>
                <a:gd name="T65" fmla="*/ 58 h 249"/>
                <a:gd name="T66" fmla="*/ 837 w 1052"/>
                <a:gd name="T67" fmla="*/ 50 h 249"/>
                <a:gd name="T68" fmla="*/ 861 w 1052"/>
                <a:gd name="T69" fmla="*/ 41 h 249"/>
                <a:gd name="T70" fmla="*/ 886 w 1052"/>
                <a:gd name="T71" fmla="*/ 41 h 249"/>
                <a:gd name="T72" fmla="*/ 911 w 1052"/>
                <a:gd name="T73" fmla="*/ 33 h 249"/>
                <a:gd name="T74" fmla="*/ 936 w 1052"/>
                <a:gd name="T75" fmla="*/ 25 h 249"/>
                <a:gd name="T76" fmla="*/ 961 w 1052"/>
                <a:gd name="T77" fmla="*/ 25 h 249"/>
                <a:gd name="T78" fmla="*/ 986 w 1052"/>
                <a:gd name="T79" fmla="*/ 16 h 249"/>
                <a:gd name="T80" fmla="*/ 1011 w 1052"/>
                <a:gd name="T81" fmla="*/ 16 h 249"/>
                <a:gd name="T82" fmla="*/ 1035 w 1052"/>
                <a:gd name="T83" fmla="*/ 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2" h="249">
                  <a:moveTo>
                    <a:pt x="0" y="249"/>
                  </a:moveTo>
                  <a:lnTo>
                    <a:pt x="9" y="249"/>
                  </a:lnTo>
                  <a:lnTo>
                    <a:pt x="17" y="249"/>
                  </a:lnTo>
                  <a:lnTo>
                    <a:pt x="25" y="249"/>
                  </a:lnTo>
                  <a:lnTo>
                    <a:pt x="33" y="240"/>
                  </a:lnTo>
                  <a:lnTo>
                    <a:pt x="42" y="240"/>
                  </a:lnTo>
                  <a:lnTo>
                    <a:pt x="50" y="240"/>
                  </a:lnTo>
                  <a:lnTo>
                    <a:pt x="58" y="232"/>
                  </a:lnTo>
                  <a:lnTo>
                    <a:pt x="67" y="232"/>
                  </a:lnTo>
                  <a:lnTo>
                    <a:pt x="75" y="232"/>
                  </a:lnTo>
                  <a:lnTo>
                    <a:pt x="83" y="232"/>
                  </a:lnTo>
                  <a:lnTo>
                    <a:pt x="91" y="232"/>
                  </a:lnTo>
                  <a:lnTo>
                    <a:pt x="100" y="224"/>
                  </a:lnTo>
                  <a:lnTo>
                    <a:pt x="108" y="224"/>
                  </a:lnTo>
                  <a:lnTo>
                    <a:pt x="116" y="224"/>
                  </a:lnTo>
                  <a:lnTo>
                    <a:pt x="124" y="224"/>
                  </a:lnTo>
                  <a:lnTo>
                    <a:pt x="133" y="215"/>
                  </a:lnTo>
                  <a:lnTo>
                    <a:pt x="141" y="215"/>
                  </a:lnTo>
                  <a:lnTo>
                    <a:pt x="149" y="215"/>
                  </a:lnTo>
                  <a:lnTo>
                    <a:pt x="158" y="215"/>
                  </a:lnTo>
                  <a:lnTo>
                    <a:pt x="166" y="207"/>
                  </a:lnTo>
                  <a:lnTo>
                    <a:pt x="174" y="207"/>
                  </a:lnTo>
                  <a:lnTo>
                    <a:pt x="182" y="207"/>
                  </a:lnTo>
                  <a:lnTo>
                    <a:pt x="191" y="207"/>
                  </a:lnTo>
                  <a:lnTo>
                    <a:pt x="199" y="199"/>
                  </a:lnTo>
                  <a:lnTo>
                    <a:pt x="207" y="199"/>
                  </a:lnTo>
                  <a:lnTo>
                    <a:pt x="216" y="199"/>
                  </a:lnTo>
                  <a:lnTo>
                    <a:pt x="224" y="191"/>
                  </a:lnTo>
                  <a:lnTo>
                    <a:pt x="232" y="191"/>
                  </a:lnTo>
                  <a:lnTo>
                    <a:pt x="240" y="191"/>
                  </a:lnTo>
                  <a:lnTo>
                    <a:pt x="249" y="191"/>
                  </a:lnTo>
                  <a:lnTo>
                    <a:pt x="257" y="191"/>
                  </a:lnTo>
                  <a:lnTo>
                    <a:pt x="265" y="182"/>
                  </a:lnTo>
                  <a:lnTo>
                    <a:pt x="274" y="182"/>
                  </a:lnTo>
                  <a:lnTo>
                    <a:pt x="282" y="182"/>
                  </a:lnTo>
                  <a:lnTo>
                    <a:pt x="290" y="182"/>
                  </a:lnTo>
                  <a:lnTo>
                    <a:pt x="298" y="174"/>
                  </a:lnTo>
                  <a:lnTo>
                    <a:pt x="307" y="174"/>
                  </a:lnTo>
                  <a:lnTo>
                    <a:pt x="315" y="174"/>
                  </a:lnTo>
                  <a:lnTo>
                    <a:pt x="323" y="174"/>
                  </a:lnTo>
                  <a:lnTo>
                    <a:pt x="332" y="166"/>
                  </a:lnTo>
                  <a:lnTo>
                    <a:pt x="340" y="166"/>
                  </a:lnTo>
                  <a:lnTo>
                    <a:pt x="348" y="166"/>
                  </a:lnTo>
                  <a:lnTo>
                    <a:pt x="356" y="157"/>
                  </a:lnTo>
                  <a:lnTo>
                    <a:pt x="365" y="157"/>
                  </a:lnTo>
                  <a:lnTo>
                    <a:pt x="373" y="157"/>
                  </a:lnTo>
                  <a:lnTo>
                    <a:pt x="381" y="157"/>
                  </a:lnTo>
                  <a:lnTo>
                    <a:pt x="389" y="157"/>
                  </a:lnTo>
                  <a:lnTo>
                    <a:pt x="398" y="149"/>
                  </a:lnTo>
                  <a:lnTo>
                    <a:pt x="406" y="149"/>
                  </a:lnTo>
                  <a:lnTo>
                    <a:pt x="414" y="149"/>
                  </a:lnTo>
                  <a:lnTo>
                    <a:pt x="423" y="149"/>
                  </a:lnTo>
                  <a:lnTo>
                    <a:pt x="431" y="141"/>
                  </a:lnTo>
                  <a:lnTo>
                    <a:pt x="439" y="141"/>
                  </a:lnTo>
                  <a:lnTo>
                    <a:pt x="447" y="141"/>
                  </a:lnTo>
                  <a:lnTo>
                    <a:pt x="456" y="141"/>
                  </a:lnTo>
                  <a:lnTo>
                    <a:pt x="464" y="133"/>
                  </a:lnTo>
                  <a:lnTo>
                    <a:pt x="472" y="133"/>
                  </a:lnTo>
                  <a:lnTo>
                    <a:pt x="481" y="133"/>
                  </a:lnTo>
                  <a:lnTo>
                    <a:pt x="489" y="133"/>
                  </a:lnTo>
                  <a:lnTo>
                    <a:pt x="497" y="133"/>
                  </a:lnTo>
                  <a:lnTo>
                    <a:pt x="505" y="124"/>
                  </a:lnTo>
                  <a:lnTo>
                    <a:pt x="514" y="124"/>
                  </a:lnTo>
                  <a:lnTo>
                    <a:pt x="522" y="124"/>
                  </a:lnTo>
                  <a:lnTo>
                    <a:pt x="530" y="116"/>
                  </a:lnTo>
                  <a:lnTo>
                    <a:pt x="539" y="116"/>
                  </a:lnTo>
                  <a:lnTo>
                    <a:pt x="547" y="116"/>
                  </a:lnTo>
                  <a:lnTo>
                    <a:pt x="555" y="116"/>
                  </a:lnTo>
                  <a:lnTo>
                    <a:pt x="563" y="116"/>
                  </a:lnTo>
                  <a:lnTo>
                    <a:pt x="572" y="108"/>
                  </a:lnTo>
                  <a:lnTo>
                    <a:pt x="580" y="108"/>
                  </a:lnTo>
                  <a:lnTo>
                    <a:pt x="588" y="108"/>
                  </a:lnTo>
                  <a:lnTo>
                    <a:pt x="596" y="108"/>
                  </a:lnTo>
                  <a:lnTo>
                    <a:pt x="605" y="99"/>
                  </a:lnTo>
                  <a:lnTo>
                    <a:pt x="613" y="99"/>
                  </a:lnTo>
                  <a:lnTo>
                    <a:pt x="621" y="99"/>
                  </a:lnTo>
                  <a:lnTo>
                    <a:pt x="630" y="99"/>
                  </a:lnTo>
                  <a:lnTo>
                    <a:pt x="638" y="91"/>
                  </a:lnTo>
                  <a:lnTo>
                    <a:pt x="646" y="91"/>
                  </a:lnTo>
                  <a:lnTo>
                    <a:pt x="654" y="91"/>
                  </a:lnTo>
                  <a:lnTo>
                    <a:pt x="663" y="91"/>
                  </a:lnTo>
                  <a:lnTo>
                    <a:pt x="671" y="91"/>
                  </a:lnTo>
                  <a:lnTo>
                    <a:pt x="679" y="83"/>
                  </a:lnTo>
                  <a:lnTo>
                    <a:pt x="688" y="83"/>
                  </a:lnTo>
                  <a:lnTo>
                    <a:pt x="696" y="83"/>
                  </a:lnTo>
                  <a:lnTo>
                    <a:pt x="704" y="83"/>
                  </a:lnTo>
                  <a:lnTo>
                    <a:pt x="712" y="75"/>
                  </a:lnTo>
                  <a:lnTo>
                    <a:pt x="721" y="75"/>
                  </a:lnTo>
                  <a:lnTo>
                    <a:pt x="729" y="75"/>
                  </a:lnTo>
                  <a:lnTo>
                    <a:pt x="737" y="75"/>
                  </a:lnTo>
                  <a:lnTo>
                    <a:pt x="746" y="66"/>
                  </a:lnTo>
                  <a:lnTo>
                    <a:pt x="754" y="66"/>
                  </a:lnTo>
                  <a:lnTo>
                    <a:pt x="762" y="66"/>
                  </a:lnTo>
                  <a:lnTo>
                    <a:pt x="770" y="66"/>
                  </a:lnTo>
                  <a:lnTo>
                    <a:pt x="779" y="66"/>
                  </a:lnTo>
                  <a:lnTo>
                    <a:pt x="787" y="58"/>
                  </a:lnTo>
                  <a:lnTo>
                    <a:pt x="795" y="58"/>
                  </a:lnTo>
                  <a:lnTo>
                    <a:pt x="803" y="58"/>
                  </a:lnTo>
                  <a:lnTo>
                    <a:pt x="812" y="58"/>
                  </a:lnTo>
                  <a:lnTo>
                    <a:pt x="820" y="58"/>
                  </a:lnTo>
                  <a:lnTo>
                    <a:pt x="828" y="50"/>
                  </a:lnTo>
                  <a:lnTo>
                    <a:pt x="837" y="50"/>
                  </a:lnTo>
                  <a:lnTo>
                    <a:pt x="845" y="50"/>
                  </a:lnTo>
                  <a:lnTo>
                    <a:pt x="853" y="41"/>
                  </a:lnTo>
                  <a:lnTo>
                    <a:pt x="861" y="41"/>
                  </a:lnTo>
                  <a:lnTo>
                    <a:pt x="870" y="41"/>
                  </a:lnTo>
                  <a:lnTo>
                    <a:pt x="878" y="41"/>
                  </a:lnTo>
                  <a:lnTo>
                    <a:pt x="886" y="41"/>
                  </a:lnTo>
                  <a:lnTo>
                    <a:pt x="895" y="33"/>
                  </a:lnTo>
                  <a:lnTo>
                    <a:pt x="903" y="33"/>
                  </a:lnTo>
                  <a:lnTo>
                    <a:pt x="911" y="33"/>
                  </a:lnTo>
                  <a:lnTo>
                    <a:pt x="919" y="33"/>
                  </a:lnTo>
                  <a:lnTo>
                    <a:pt x="928" y="33"/>
                  </a:lnTo>
                  <a:lnTo>
                    <a:pt x="936" y="25"/>
                  </a:lnTo>
                  <a:lnTo>
                    <a:pt x="944" y="25"/>
                  </a:lnTo>
                  <a:lnTo>
                    <a:pt x="953" y="25"/>
                  </a:lnTo>
                  <a:lnTo>
                    <a:pt x="961" y="25"/>
                  </a:lnTo>
                  <a:lnTo>
                    <a:pt x="969" y="25"/>
                  </a:lnTo>
                  <a:lnTo>
                    <a:pt x="977" y="16"/>
                  </a:lnTo>
                  <a:lnTo>
                    <a:pt x="986" y="16"/>
                  </a:lnTo>
                  <a:lnTo>
                    <a:pt x="994" y="16"/>
                  </a:lnTo>
                  <a:lnTo>
                    <a:pt x="1002" y="16"/>
                  </a:lnTo>
                  <a:lnTo>
                    <a:pt x="1011" y="16"/>
                  </a:lnTo>
                  <a:lnTo>
                    <a:pt x="1019" y="8"/>
                  </a:lnTo>
                  <a:lnTo>
                    <a:pt x="1027" y="8"/>
                  </a:lnTo>
                  <a:lnTo>
                    <a:pt x="1035" y="8"/>
                  </a:lnTo>
                  <a:lnTo>
                    <a:pt x="1044" y="8"/>
                  </a:lnTo>
                  <a:lnTo>
                    <a:pt x="1052" y="0"/>
                  </a:lnTo>
                </a:path>
              </a:pathLst>
            </a:custGeom>
            <a:noFill/>
            <a:ln w="39688" cap="flat">
              <a:solidFill>
                <a:schemeClr val="tx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85"/>
          <p:cNvGrpSpPr/>
          <p:nvPr/>
        </p:nvGrpSpPr>
        <p:grpSpPr>
          <a:xfrm>
            <a:off x="5212805" y="4045091"/>
            <a:ext cx="2763139" cy="1092200"/>
            <a:chOff x="7639723" y="4064839"/>
            <a:chExt cx="2763139" cy="1092200"/>
          </a:xfrm>
        </p:grpSpPr>
        <p:sp>
          <p:nvSpPr>
            <p:cNvPr id="87" name="Freeform 94"/>
            <p:cNvSpPr>
              <a:spLocks/>
            </p:cNvSpPr>
            <p:nvPr/>
          </p:nvSpPr>
          <p:spPr bwMode="auto">
            <a:xfrm>
              <a:off x="8449725" y="4459988"/>
              <a:ext cx="602006" cy="354013"/>
            </a:xfrm>
            <a:custGeom>
              <a:avLst/>
              <a:gdLst>
                <a:gd name="T0" fmla="*/ 16 w 1068"/>
                <a:gd name="T1" fmla="*/ 215 h 223"/>
                <a:gd name="T2" fmla="*/ 41 w 1068"/>
                <a:gd name="T3" fmla="*/ 215 h 223"/>
                <a:gd name="T4" fmla="*/ 66 w 1068"/>
                <a:gd name="T5" fmla="*/ 207 h 223"/>
                <a:gd name="T6" fmla="*/ 91 w 1068"/>
                <a:gd name="T7" fmla="*/ 199 h 223"/>
                <a:gd name="T8" fmla="*/ 116 w 1068"/>
                <a:gd name="T9" fmla="*/ 199 h 223"/>
                <a:gd name="T10" fmla="*/ 141 w 1068"/>
                <a:gd name="T11" fmla="*/ 190 h 223"/>
                <a:gd name="T12" fmla="*/ 166 w 1068"/>
                <a:gd name="T13" fmla="*/ 182 h 223"/>
                <a:gd name="T14" fmla="*/ 190 w 1068"/>
                <a:gd name="T15" fmla="*/ 182 h 223"/>
                <a:gd name="T16" fmla="*/ 215 w 1068"/>
                <a:gd name="T17" fmla="*/ 174 h 223"/>
                <a:gd name="T18" fmla="*/ 240 w 1068"/>
                <a:gd name="T19" fmla="*/ 165 h 223"/>
                <a:gd name="T20" fmla="*/ 265 w 1068"/>
                <a:gd name="T21" fmla="*/ 165 h 223"/>
                <a:gd name="T22" fmla="*/ 290 w 1068"/>
                <a:gd name="T23" fmla="*/ 157 h 223"/>
                <a:gd name="T24" fmla="*/ 315 w 1068"/>
                <a:gd name="T25" fmla="*/ 149 h 223"/>
                <a:gd name="T26" fmla="*/ 339 w 1068"/>
                <a:gd name="T27" fmla="*/ 149 h 223"/>
                <a:gd name="T28" fmla="*/ 364 w 1068"/>
                <a:gd name="T29" fmla="*/ 141 h 223"/>
                <a:gd name="T30" fmla="*/ 389 w 1068"/>
                <a:gd name="T31" fmla="*/ 132 h 223"/>
                <a:gd name="T32" fmla="*/ 414 w 1068"/>
                <a:gd name="T33" fmla="*/ 132 h 223"/>
                <a:gd name="T34" fmla="*/ 439 w 1068"/>
                <a:gd name="T35" fmla="*/ 124 h 223"/>
                <a:gd name="T36" fmla="*/ 464 w 1068"/>
                <a:gd name="T37" fmla="*/ 116 h 223"/>
                <a:gd name="T38" fmla="*/ 488 w 1068"/>
                <a:gd name="T39" fmla="*/ 116 h 223"/>
                <a:gd name="T40" fmla="*/ 513 w 1068"/>
                <a:gd name="T41" fmla="*/ 107 h 223"/>
                <a:gd name="T42" fmla="*/ 538 w 1068"/>
                <a:gd name="T43" fmla="*/ 107 h 223"/>
                <a:gd name="T44" fmla="*/ 563 w 1068"/>
                <a:gd name="T45" fmla="*/ 99 h 223"/>
                <a:gd name="T46" fmla="*/ 588 w 1068"/>
                <a:gd name="T47" fmla="*/ 91 h 223"/>
                <a:gd name="T48" fmla="*/ 613 w 1068"/>
                <a:gd name="T49" fmla="*/ 91 h 223"/>
                <a:gd name="T50" fmla="*/ 638 w 1068"/>
                <a:gd name="T51" fmla="*/ 83 h 223"/>
                <a:gd name="T52" fmla="*/ 662 w 1068"/>
                <a:gd name="T53" fmla="*/ 74 h 223"/>
                <a:gd name="T54" fmla="*/ 687 w 1068"/>
                <a:gd name="T55" fmla="*/ 74 h 223"/>
                <a:gd name="T56" fmla="*/ 712 w 1068"/>
                <a:gd name="T57" fmla="*/ 66 h 223"/>
                <a:gd name="T58" fmla="*/ 737 w 1068"/>
                <a:gd name="T59" fmla="*/ 66 h 223"/>
                <a:gd name="T60" fmla="*/ 762 w 1068"/>
                <a:gd name="T61" fmla="*/ 58 h 223"/>
                <a:gd name="T62" fmla="*/ 787 w 1068"/>
                <a:gd name="T63" fmla="*/ 49 h 223"/>
                <a:gd name="T64" fmla="*/ 811 w 1068"/>
                <a:gd name="T65" fmla="*/ 49 h 223"/>
                <a:gd name="T66" fmla="*/ 836 w 1068"/>
                <a:gd name="T67" fmla="*/ 41 h 223"/>
                <a:gd name="T68" fmla="*/ 861 w 1068"/>
                <a:gd name="T69" fmla="*/ 33 h 223"/>
                <a:gd name="T70" fmla="*/ 886 w 1068"/>
                <a:gd name="T71" fmla="*/ 33 h 223"/>
                <a:gd name="T72" fmla="*/ 919 w 1068"/>
                <a:gd name="T73" fmla="*/ 24 h 223"/>
                <a:gd name="T74" fmla="*/ 944 w 1068"/>
                <a:gd name="T75" fmla="*/ 24 h 223"/>
                <a:gd name="T76" fmla="*/ 969 w 1068"/>
                <a:gd name="T77" fmla="*/ 16 h 223"/>
                <a:gd name="T78" fmla="*/ 1002 w 1068"/>
                <a:gd name="T79" fmla="*/ 8 h 223"/>
                <a:gd name="T80" fmla="*/ 1027 w 1068"/>
                <a:gd name="T81" fmla="*/ 8 h 223"/>
                <a:gd name="T82" fmla="*/ 1052 w 1068"/>
                <a:gd name="T8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8" h="223">
                  <a:moveTo>
                    <a:pt x="0" y="223"/>
                  </a:moveTo>
                  <a:lnTo>
                    <a:pt x="8" y="223"/>
                  </a:lnTo>
                  <a:lnTo>
                    <a:pt x="16" y="215"/>
                  </a:lnTo>
                  <a:lnTo>
                    <a:pt x="25" y="215"/>
                  </a:lnTo>
                  <a:lnTo>
                    <a:pt x="33" y="215"/>
                  </a:lnTo>
                  <a:lnTo>
                    <a:pt x="41" y="215"/>
                  </a:lnTo>
                  <a:lnTo>
                    <a:pt x="50" y="215"/>
                  </a:lnTo>
                  <a:lnTo>
                    <a:pt x="58" y="207"/>
                  </a:lnTo>
                  <a:lnTo>
                    <a:pt x="66" y="207"/>
                  </a:lnTo>
                  <a:lnTo>
                    <a:pt x="74" y="207"/>
                  </a:lnTo>
                  <a:lnTo>
                    <a:pt x="83" y="207"/>
                  </a:lnTo>
                  <a:lnTo>
                    <a:pt x="91" y="199"/>
                  </a:lnTo>
                  <a:lnTo>
                    <a:pt x="99" y="199"/>
                  </a:lnTo>
                  <a:lnTo>
                    <a:pt x="108" y="199"/>
                  </a:lnTo>
                  <a:lnTo>
                    <a:pt x="116" y="199"/>
                  </a:lnTo>
                  <a:lnTo>
                    <a:pt x="124" y="190"/>
                  </a:lnTo>
                  <a:lnTo>
                    <a:pt x="132" y="190"/>
                  </a:lnTo>
                  <a:lnTo>
                    <a:pt x="141" y="190"/>
                  </a:lnTo>
                  <a:lnTo>
                    <a:pt x="149" y="190"/>
                  </a:lnTo>
                  <a:lnTo>
                    <a:pt x="157" y="190"/>
                  </a:lnTo>
                  <a:lnTo>
                    <a:pt x="166" y="182"/>
                  </a:lnTo>
                  <a:lnTo>
                    <a:pt x="174" y="182"/>
                  </a:lnTo>
                  <a:lnTo>
                    <a:pt x="182" y="182"/>
                  </a:lnTo>
                  <a:lnTo>
                    <a:pt x="190" y="182"/>
                  </a:lnTo>
                  <a:lnTo>
                    <a:pt x="199" y="182"/>
                  </a:lnTo>
                  <a:lnTo>
                    <a:pt x="207" y="174"/>
                  </a:lnTo>
                  <a:lnTo>
                    <a:pt x="215" y="174"/>
                  </a:lnTo>
                  <a:lnTo>
                    <a:pt x="224" y="174"/>
                  </a:lnTo>
                  <a:lnTo>
                    <a:pt x="232" y="165"/>
                  </a:lnTo>
                  <a:lnTo>
                    <a:pt x="240" y="165"/>
                  </a:lnTo>
                  <a:lnTo>
                    <a:pt x="248" y="165"/>
                  </a:lnTo>
                  <a:lnTo>
                    <a:pt x="257" y="165"/>
                  </a:lnTo>
                  <a:lnTo>
                    <a:pt x="265" y="165"/>
                  </a:lnTo>
                  <a:lnTo>
                    <a:pt x="273" y="157"/>
                  </a:lnTo>
                  <a:lnTo>
                    <a:pt x="281" y="157"/>
                  </a:lnTo>
                  <a:lnTo>
                    <a:pt x="290" y="157"/>
                  </a:lnTo>
                  <a:lnTo>
                    <a:pt x="298" y="157"/>
                  </a:lnTo>
                  <a:lnTo>
                    <a:pt x="306" y="157"/>
                  </a:lnTo>
                  <a:lnTo>
                    <a:pt x="315" y="149"/>
                  </a:lnTo>
                  <a:lnTo>
                    <a:pt x="323" y="149"/>
                  </a:lnTo>
                  <a:lnTo>
                    <a:pt x="331" y="149"/>
                  </a:lnTo>
                  <a:lnTo>
                    <a:pt x="339" y="149"/>
                  </a:lnTo>
                  <a:lnTo>
                    <a:pt x="348" y="141"/>
                  </a:lnTo>
                  <a:lnTo>
                    <a:pt x="356" y="141"/>
                  </a:lnTo>
                  <a:lnTo>
                    <a:pt x="364" y="141"/>
                  </a:lnTo>
                  <a:lnTo>
                    <a:pt x="373" y="141"/>
                  </a:lnTo>
                  <a:lnTo>
                    <a:pt x="381" y="141"/>
                  </a:lnTo>
                  <a:lnTo>
                    <a:pt x="389" y="132"/>
                  </a:lnTo>
                  <a:lnTo>
                    <a:pt x="397" y="132"/>
                  </a:lnTo>
                  <a:lnTo>
                    <a:pt x="406" y="132"/>
                  </a:lnTo>
                  <a:lnTo>
                    <a:pt x="414" y="132"/>
                  </a:lnTo>
                  <a:lnTo>
                    <a:pt x="422" y="124"/>
                  </a:lnTo>
                  <a:lnTo>
                    <a:pt x="431" y="124"/>
                  </a:lnTo>
                  <a:lnTo>
                    <a:pt x="439" y="124"/>
                  </a:lnTo>
                  <a:lnTo>
                    <a:pt x="447" y="124"/>
                  </a:lnTo>
                  <a:lnTo>
                    <a:pt x="455" y="124"/>
                  </a:lnTo>
                  <a:lnTo>
                    <a:pt x="464" y="116"/>
                  </a:lnTo>
                  <a:lnTo>
                    <a:pt x="472" y="116"/>
                  </a:lnTo>
                  <a:lnTo>
                    <a:pt x="480" y="116"/>
                  </a:lnTo>
                  <a:lnTo>
                    <a:pt x="488" y="116"/>
                  </a:lnTo>
                  <a:lnTo>
                    <a:pt x="497" y="116"/>
                  </a:lnTo>
                  <a:lnTo>
                    <a:pt x="505" y="107"/>
                  </a:lnTo>
                  <a:lnTo>
                    <a:pt x="513" y="107"/>
                  </a:lnTo>
                  <a:lnTo>
                    <a:pt x="522" y="107"/>
                  </a:lnTo>
                  <a:lnTo>
                    <a:pt x="530" y="107"/>
                  </a:lnTo>
                  <a:lnTo>
                    <a:pt x="538" y="107"/>
                  </a:lnTo>
                  <a:lnTo>
                    <a:pt x="546" y="99"/>
                  </a:lnTo>
                  <a:lnTo>
                    <a:pt x="555" y="99"/>
                  </a:lnTo>
                  <a:lnTo>
                    <a:pt x="563" y="99"/>
                  </a:lnTo>
                  <a:lnTo>
                    <a:pt x="571" y="99"/>
                  </a:lnTo>
                  <a:lnTo>
                    <a:pt x="580" y="99"/>
                  </a:lnTo>
                  <a:lnTo>
                    <a:pt x="588" y="91"/>
                  </a:lnTo>
                  <a:lnTo>
                    <a:pt x="596" y="91"/>
                  </a:lnTo>
                  <a:lnTo>
                    <a:pt x="604" y="91"/>
                  </a:lnTo>
                  <a:lnTo>
                    <a:pt x="613" y="91"/>
                  </a:lnTo>
                  <a:lnTo>
                    <a:pt x="621" y="83"/>
                  </a:lnTo>
                  <a:lnTo>
                    <a:pt x="629" y="83"/>
                  </a:lnTo>
                  <a:lnTo>
                    <a:pt x="638" y="83"/>
                  </a:lnTo>
                  <a:lnTo>
                    <a:pt x="646" y="83"/>
                  </a:lnTo>
                  <a:lnTo>
                    <a:pt x="654" y="83"/>
                  </a:lnTo>
                  <a:lnTo>
                    <a:pt x="662" y="74"/>
                  </a:lnTo>
                  <a:lnTo>
                    <a:pt x="671" y="74"/>
                  </a:lnTo>
                  <a:lnTo>
                    <a:pt x="679" y="74"/>
                  </a:lnTo>
                  <a:lnTo>
                    <a:pt x="687" y="74"/>
                  </a:lnTo>
                  <a:lnTo>
                    <a:pt x="695" y="74"/>
                  </a:lnTo>
                  <a:lnTo>
                    <a:pt x="704" y="66"/>
                  </a:lnTo>
                  <a:lnTo>
                    <a:pt x="712" y="66"/>
                  </a:lnTo>
                  <a:lnTo>
                    <a:pt x="720" y="66"/>
                  </a:lnTo>
                  <a:lnTo>
                    <a:pt x="729" y="66"/>
                  </a:lnTo>
                  <a:lnTo>
                    <a:pt x="737" y="66"/>
                  </a:lnTo>
                  <a:lnTo>
                    <a:pt x="745" y="58"/>
                  </a:lnTo>
                  <a:lnTo>
                    <a:pt x="753" y="58"/>
                  </a:lnTo>
                  <a:lnTo>
                    <a:pt x="762" y="58"/>
                  </a:lnTo>
                  <a:lnTo>
                    <a:pt x="770" y="58"/>
                  </a:lnTo>
                  <a:lnTo>
                    <a:pt x="778" y="49"/>
                  </a:lnTo>
                  <a:lnTo>
                    <a:pt x="787" y="49"/>
                  </a:lnTo>
                  <a:lnTo>
                    <a:pt x="795" y="49"/>
                  </a:lnTo>
                  <a:lnTo>
                    <a:pt x="803" y="49"/>
                  </a:lnTo>
                  <a:lnTo>
                    <a:pt x="811" y="49"/>
                  </a:lnTo>
                  <a:lnTo>
                    <a:pt x="820" y="41"/>
                  </a:lnTo>
                  <a:lnTo>
                    <a:pt x="828" y="41"/>
                  </a:lnTo>
                  <a:lnTo>
                    <a:pt x="836" y="41"/>
                  </a:lnTo>
                  <a:lnTo>
                    <a:pt x="845" y="41"/>
                  </a:lnTo>
                  <a:lnTo>
                    <a:pt x="853" y="41"/>
                  </a:lnTo>
                  <a:lnTo>
                    <a:pt x="861" y="33"/>
                  </a:lnTo>
                  <a:lnTo>
                    <a:pt x="869" y="33"/>
                  </a:lnTo>
                  <a:lnTo>
                    <a:pt x="878" y="33"/>
                  </a:lnTo>
                  <a:lnTo>
                    <a:pt x="886" y="33"/>
                  </a:lnTo>
                  <a:lnTo>
                    <a:pt x="903" y="33"/>
                  </a:lnTo>
                  <a:lnTo>
                    <a:pt x="911" y="24"/>
                  </a:lnTo>
                  <a:lnTo>
                    <a:pt x="919" y="24"/>
                  </a:lnTo>
                  <a:lnTo>
                    <a:pt x="927" y="24"/>
                  </a:lnTo>
                  <a:lnTo>
                    <a:pt x="936" y="24"/>
                  </a:lnTo>
                  <a:lnTo>
                    <a:pt x="944" y="24"/>
                  </a:lnTo>
                  <a:lnTo>
                    <a:pt x="952" y="16"/>
                  </a:lnTo>
                  <a:lnTo>
                    <a:pt x="960" y="16"/>
                  </a:lnTo>
                  <a:lnTo>
                    <a:pt x="969" y="16"/>
                  </a:lnTo>
                  <a:lnTo>
                    <a:pt x="977" y="16"/>
                  </a:lnTo>
                  <a:lnTo>
                    <a:pt x="985" y="8"/>
                  </a:lnTo>
                  <a:lnTo>
                    <a:pt x="1002" y="8"/>
                  </a:lnTo>
                  <a:lnTo>
                    <a:pt x="1010" y="8"/>
                  </a:lnTo>
                  <a:lnTo>
                    <a:pt x="1018" y="8"/>
                  </a:lnTo>
                  <a:lnTo>
                    <a:pt x="1027" y="8"/>
                  </a:lnTo>
                  <a:lnTo>
                    <a:pt x="1035" y="0"/>
                  </a:lnTo>
                  <a:lnTo>
                    <a:pt x="1043" y="0"/>
                  </a:lnTo>
                  <a:lnTo>
                    <a:pt x="1052" y="0"/>
                  </a:lnTo>
                  <a:lnTo>
                    <a:pt x="1060" y="0"/>
                  </a:lnTo>
                  <a:lnTo>
                    <a:pt x="1068" y="0"/>
                  </a:lnTo>
                </a:path>
              </a:pathLst>
            </a:custGeom>
            <a:noFill/>
            <a:ln w="39688" cap="flat">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93"/>
            <p:cNvSpPr>
              <a:spLocks/>
            </p:cNvSpPr>
            <p:nvPr/>
          </p:nvSpPr>
          <p:spPr bwMode="auto">
            <a:xfrm>
              <a:off x="7639723" y="4801439"/>
              <a:ext cx="816766" cy="355600"/>
            </a:xfrm>
            <a:custGeom>
              <a:avLst/>
              <a:gdLst>
                <a:gd name="T0" fmla="*/ 107 w 1449"/>
                <a:gd name="T1" fmla="*/ 224 h 224"/>
                <a:gd name="T2" fmla="*/ 199 w 1449"/>
                <a:gd name="T3" fmla="*/ 216 h 224"/>
                <a:gd name="T4" fmla="*/ 273 w 1449"/>
                <a:gd name="T5" fmla="*/ 208 h 224"/>
                <a:gd name="T6" fmla="*/ 323 w 1449"/>
                <a:gd name="T7" fmla="*/ 208 h 224"/>
                <a:gd name="T8" fmla="*/ 372 w 1449"/>
                <a:gd name="T9" fmla="*/ 199 h 224"/>
                <a:gd name="T10" fmla="*/ 422 w 1449"/>
                <a:gd name="T11" fmla="*/ 191 h 224"/>
                <a:gd name="T12" fmla="*/ 464 w 1449"/>
                <a:gd name="T13" fmla="*/ 191 h 224"/>
                <a:gd name="T14" fmla="*/ 505 w 1449"/>
                <a:gd name="T15" fmla="*/ 183 h 224"/>
                <a:gd name="T16" fmla="*/ 538 w 1449"/>
                <a:gd name="T17" fmla="*/ 175 h 224"/>
                <a:gd name="T18" fmla="*/ 571 w 1449"/>
                <a:gd name="T19" fmla="*/ 175 h 224"/>
                <a:gd name="T20" fmla="*/ 613 w 1449"/>
                <a:gd name="T21" fmla="*/ 166 h 224"/>
                <a:gd name="T22" fmla="*/ 646 w 1449"/>
                <a:gd name="T23" fmla="*/ 166 h 224"/>
                <a:gd name="T24" fmla="*/ 671 w 1449"/>
                <a:gd name="T25" fmla="*/ 158 h 224"/>
                <a:gd name="T26" fmla="*/ 704 w 1449"/>
                <a:gd name="T27" fmla="*/ 150 h 224"/>
                <a:gd name="T28" fmla="*/ 737 w 1449"/>
                <a:gd name="T29" fmla="*/ 150 h 224"/>
                <a:gd name="T30" fmla="*/ 762 w 1449"/>
                <a:gd name="T31" fmla="*/ 141 h 224"/>
                <a:gd name="T32" fmla="*/ 795 w 1449"/>
                <a:gd name="T33" fmla="*/ 133 h 224"/>
                <a:gd name="T34" fmla="*/ 820 w 1449"/>
                <a:gd name="T35" fmla="*/ 133 h 224"/>
                <a:gd name="T36" fmla="*/ 844 w 1449"/>
                <a:gd name="T37" fmla="*/ 125 h 224"/>
                <a:gd name="T38" fmla="*/ 878 w 1449"/>
                <a:gd name="T39" fmla="*/ 125 h 224"/>
                <a:gd name="T40" fmla="*/ 902 w 1449"/>
                <a:gd name="T41" fmla="*/ 117 h 224"/>
                <a:gd name="T42" fmla="*/ 927 w 1449"/>
                <a:gd name="T43" fmla="*/ 108 h 224"/>
                <a:gd name="T44" fmla="*/ 952 w 1449"/>
                <a:gd name="T45" fmla="*/ 108 h 224"/>
                <a:gd name="T46" fmla="*/ 977 w 1449"/>
                <a:gd name="T47" fmla="*/ 100 h 224"/>
                <a:gd name="T48" fmla="*/ 1002 w 1449"/>
                <a:gd name="T49" fmla="*/ 92 h 224"/>
                <a:gd name="T50" fmla="*/ 1035 w 1449"/>
                <a:gd name="T51" fmla="*/ 92 h 224"/>
                <a:gd name="T52" fmla="*/ 1060 w 1449"/>
                <a:gd name="T53" fmla="*/ 83 h 224"/>
                <a:gd name="T54" fmla="*/ 1085 w 1449"/>
                <a:gd name="T55" fmla="*/ 75 h 224"/>
                <a:gd name="T56" fmla="*/ 1109 w 1449"/>
                <a:gd name="T57" fmla="*/ 75 h 224"/>
                <a:gd name="T58" fmla="*/ 1134 w 1449"/>
                <a:gd name="T59" fmla="*/ 67 h 224"/>
                <a:gd name="T60" fmla="*/ 1159 w 1449"/>
                <a:gd name="T61" fmla="*/ 58 h 224"/>
                <a:gd name="T62" fmla="*/ 1184 w 1449"/>
                <a:gd name="T63" fmla="*/ 58 h 224"/>
                <a:gd name="T64" fmla="*/ 1209 w 1449"/>
                <a:gd name="T65" fmla="*/ 50 h 224"/>
                <a:gd name="T66" fmla="*/ 1234 w 1449"/>
                <a:gd name="T67" fmla="*/ 50 h 224"/>
                <a:gd name="T68" fmla="*/ 1258 w 1449"/>
                <a:gd name="T69" fmla="*/ 42 h 224"/>
                <a:gd name="T70" fmla="*/ 1283 w 1449"/>
                <a:gd name="T71" fmla="*/ 34 h 224"/>
                <a:gd name="T72" fmla="*/ 1308 w 1449"/>
                <a:gd name="T73" fmla="*/ 34 h 224"/>
                <a:gd name="T74" fmla="*/ 1333 w 1449"/>
                <a:gd name="T75" fmla="*/ 25 h 224"/>
                <a:gd name="T76" fmla="*/ 1358 w 1449"/>
                <a:gd name="T77" fmla="*/ 17 h 224"/>
                <a:gd name="T78" fmla="*/ 1383 w 1449"/>
                <a:gd name="T79" fmla="*/ 17 h 224"/>
                <a:gd name="T80" fmla="*/ 1408 w 1449"/>
                <a:gd name="T81" fmla="*/ 9 h 224"/>
                <a:gd name="T82" fmla="*/ 1432 w 1449"/>
                <a:gd name="T8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9" h="224">
                  <a:moveTo>
                    <a:pt x="0" y="224"/>
                  </a:moveTo>
                  <a:lnTo>
                    <a:pt x="66" y="224"/>
                  </a:lnTo>
                  <a:lnTo>
                    <a:pt x="107" y="224"/>
                  </a:lnTo>
                  <a:lnTo>
                    <a:pt x="149" y="216"/>
                  </a:lnTo>
                  <a:lnTo>
                    <a:pt x="174" y="216"/>
                  </a:lnTo>
                  <a:lnTo>
                    <a:pt x="199" y="216"/>
                  </a:lnTo>
                  <a:lnTo>
                    <a:pt x="223" y="216"/>
                  </a:lnTo>
                  <a:lnTo>
                    <a:pt x="248" y="208"/>
                  </a:lnTo>
                  <a:lnTo>
                    <a:pt x="273" y="208"/>
                  </a:lnTo>
                  <a:lnTo>
                    <a:pt x="290" y="208"/>
                  </a:lnTo>
                  <a:lnTo>
                    <a:pt x="306" y="208"/>
                  </a:lnTo>
                  <a:lnTo>
                    <a:pt x="323" y="208"/>
                  </a:lnTo>
                  <a:lnTo>
                    <a:pt x="339" y="199"/>
                  </a:lnTo>
                  <a:lnTo>
                    <a:pt x="356" y="199"/>
                  </a:lnTo>
                  <a:lnTo>
                    <a:pt x="372" y="199"/>
                  </a:lnTo>
                  <a:lnTo>
                    <a:pt x="389" y="199"/>
                  </a:lnTo>
                  <a:lnTo>
                    <a:pt x="406" y="199"/>
                  </a:lnTo>
                  <a:lnTo>
                    <a:pt x="422" y="191"/>
                  </a:lnTo>
                  <a:lnTo>
                    <a:pt x="439" y="191"/>
                  </a:lnTo>
                  <a:lnTo>
                    <a:pt x="447" y="191"/>
                  </a:lnTo>
                  <a:lnTo>
                    <a:pt x="464" y="191"/>
                  </a:lnTo>
                  <a:lnTo>
                    <a:pt x="480" y="191"/>
                  </a:lnTo>
                  <a:lnTo>
                    <a:pt x="488" y="183"/>
                  </a:lnTo>
                  <a:lnTo>
                    <a:pt x="505" y="183"/>
                  </a:lnTo>
                  <a:lnTo>
                    <a:pt x="513" y="183"/>
                  </a:lnTo>
                  <a:lnTo>
                    <a:pt x="530" y="183"/>
                  </a:lnTo>
                  <a:lnTo>
                    <a:pt x="538" y="175"/>
                  </a:lnTo>
                  <a:lnTo>
                    <a:pt x="555" y="175"/>
                  </a:lnTo>
                  <a:lnTo>
                    <a:pt x="563" y="175"/>
                  </a:lnTo>
                  <a:lnTo>
                    <a:pt x="571" y="175"/>
                  </a:lnTo>
                  <a:lnTo>
                    <a:pt x="588" y="175"/>
                  </a:lnTo>
                  <a:lnTo>
                    <a:pt x="596" y="166"/>
                  </a:lnTo>
                  <a:lnTo>
                    <a:pt x="613" y="166"/>
                  </a:lnTo>
                  <a:lnTo>
                    <a:pt x="621" y="166"/>
                  </a:lnTo>
                  <a:lnTo>
                    <a:pt x="629" y="166"/>
                  </a:lnTo>
                  <a:lnTo>
                    <a:pt x="646" y="166"/>
                  </a:lnTo>
                  <a:lnTo>
                    <a:pt x="654" y="158"/>
                  </a:lnTo>
                  <a:lnTo>
                    <a:pt x="662" y="158"/>
                  </a:lnTo>
                  <a:lnTo>
                    <a:pt x="671" y="158"/>
                  </a:lnTo>
                  <a:lnTo>
                    <a:pt x="687" y="158"/>
                  </a:lnTo>
                  <a:lnTo>
                    <a:pt x="695" y="158"/>
                  </a:lnTo>
                  <a:lnTo>
                    <a:pt x="704" y="150"/>
                  </a:lnTo>
                  <a:lnTo>
                    <a:pt x="712" y="150"/>
                  </a:lnTo>
                  <a:lnTo>
                    <a:pt x="729" y="150"/>
                  </a:lnTo>
                  <a:lnTo>
                    <a:pt x="737" y="150"/>
                  </a:lnTo>
                  <a:lnTo>
                    <a:pt x="745" y="150"/>
                  </a:lnTo>
                  <a:lnTo>
                    <a:pt x="753" y="141"/>
                  </a:lnTo>
                  <a:lnTo>
                    <a:pt x="762" y="141"/>
                  </a:lnTo>
                  <a:lnTo>
                    <a:pt x="770" y="141"/>
                  </a:lnTo>
                  <a:lnTo>
                    <a:pt x="786" y="141"/>
                  </a:lnTo>
                  <a:lnTo>
                    <a:pt x="795" y="133"/>
                  </a:lnTo>
                  <a:lnTo>
                    <a:pt x="803" y="133"/>
                  </a:lnTo>
                  <a:lnTo>
                    <a:pt x="811" y="133"/>
                  </a:lnTo>
                  <a:lnTo>
                    <a:pt x="820" y="133"/>
                  </a:lnTo>
                  <a:lnTo>
                    <a:pt x="828" y="133"/>
                  </a:lnTo>
                  <a:lnTo>
                    <a:pt x="836" y="125"/>
                  </a:lnTo>
                  <a:lnTo>
                    <a:pt x="844" y="125"/>
                  </a:lnTo>
                  <a:lnTo>
                    <a:pt x="861" y="125"/>
                  </a:lnTo>
                  <a:lnTo>
                    <a:pt x="869" y="125"/>
                  </a:lnTo>
                  <a:lnTo>
                    <a:pt x="878" y="125"/>
                  </a:lnTo>
                  <a:lnTo>
                    <a:pt x="886" y="117"/>
                  </a:lnTo>
                  <a:lnTo>
                    <a:pt x="894" y="117"/>
                  </a:lnTo>
                  <a:lnTo>
                    <a:pt x="902" y="117"/>
                  </a:lnTo>
                  <a:lnTo>
                    <a:pt x="911" y="117"/>
                  </a:lnTo>
                  <a:lnTo>
                    <a:pt x="919" y="117"/>
                  </a:lnTo>
                  <a:lnTo>
                    <a:pt x="927" y="108"/>
                  </a:lnTo>
                  <a:lnTo>
                    <a:pt x="936" y="108"/>
                  </a:lnTo>
                  <a:lnTo>
                    <a:pt x="944" y="108"/>
                  </a:lnTo>
                  <a:lnTo>
                    <a:pt x="952" y="108"/>
                  </a:lnTo>
                  <a:lnTo>
                    <a:pt x="960" y="108"/>
                  </a:lnTo>
                  <a:lnTo>
                    <a:pt x="969" y="100"/>
                  </a:lnTo>
                  <a:lnTo>
                    <a:pt x="977" y="100"/>
                  </a:lnTo>
                  <a:lnTo>
                    <a:pt x="985" y="100"/>
                  </a:lnTo>
                  <a:lnTo>
                    <a:pt x="994" y="100"/>
                  </a:lnTo>
                  <a:lnTo>
                    <a:pt x="1002" y="92"/>
                  </a:lnTo>
                  <a:lnTo>
                    <a:pt x="1010" y="92"/>
                  </a:lnTo>
                  <a:lnTo>
                    <a:pt x="1018" y="92"/>
                  </a:lnTo>
                  <a:lnTo>
                    <a:pt x="1035" y="92"/>
                  </a:lnTo>
                  <a:lnTo>
                    <a:pt x="1043" y="92"/>
                  </a:lnTo>
                  <a:lnTo>
                    <a:pt x="1051" y="83"/>
                  </a:lnTo>
                  <a:lnTo>
                    <a:pt x="1060" y="83"/>
                  </a:lnTo>
                  <a:lnTo>
                    <a:pt x="1068" y="83"/>
                  </a:lnTo>
                  <a:lnTo>
                    <a:pt x="1076" y="83"/>
                  </a:lnTo>
                  <a:lnTo>
                    <a:pt x="1085" y="75"/>
                  </a:lnTo>
                  <a:lnTo>
                    <a:pt x="1093" y="75"/>
                  </a:lnTo>
                  <a:lnTo>
                    <a:pt x="1101" y="75"/>
                  </a:lnTo>
                  <a:lnTo>
                    <a:pt x="1109" y="75"/>
                  </a:lnTo>
                  <a:lnTo>
                    <a:pt x="1118" y="75"/>
                  </a:lnTo>
                  <a:lnTo>
                    <a:pt x="1126" y="67"/>
                  </a:lnTo>
                  <a:lnTo>
                    <a:pt x="1134" y="67"/>
                  </a:lnTo>
                  <a:lnTo>
                    <a:pt x="1143" y="67"/>
                  </a:lnTo>
                  <a:lnTo>
                    <a:pt x="1151" y="67"/>
                  </a:lnTo>
                  <a:lnTo>
                    <a:pt x="1159" y="58"/>
                  </a:lnTo>
                  <a:lnTo>
                    <a:pt x="1167" y="58"/>
                  </a:lnTo>
                  <a:lnTo>
                    <a:pt x="1176" y="58"/>
                  </a:lnTo>
                  <a:lnTo>
                    <a:pt x="1184" y="58"/>
                  </a:lnTo>
                  <a:lnTo>
                    <a:pt x="1192" y="58"/>
                  </a:lnTo>
                  <a:lnTo>
                    <a:pt x="1201" y="50"/>
                  </a:lnTo>
                  <a:lnTo>
                    <a:pt x="1209" y="50"/>
                  </a:lnTo>
                  <a:lnTo>
                    <a:pt x="1217" y="50"/>
                  </a:lnTo>
                  <a:lnTo>
                    <a:pt x="1225" y="50"/>
                  </a:lnTo>
                  <a:lnTo>
                    <a:pt x="1234" y="50"/>
                  </a:lnTo>
                  <a:lnTo>
                    <a:pt x="1242" y="42"/>
                  </a:lnTo>
                  <a:lnTo>
                    <a:pt x="1250" y="42"/>
                  </a:lnTo>
                  <a:lnTo>
                    <a:pt x="1258" y="42"/>
                  </a:lnTo>
                  <a:lnTo>
                    <a:pt x="1267" y="42"/>
                  </a:lnTo>
                  <a:lnTo>
                    <a:pt x="1275" y="42"/>
                  </a:lnTo>
                  <a:lnTo>
                    <a:pt x="1283" y="34"/>
                  </a:lnTo>
                  <a:lnTo>
                    <a:pt x="1292" y="34"/>
                  </a:lnTo>
                  <a:lnTo>
                    <a:pt x="1300" y="34"/>
                  </a:lnTo>
                  <a:lnTo>
                    <a:pt x="1308" y="34"/>
                  </a:lnTo>
                  <a:lnTo>
                    <a:pt x="1316" y="25"/>
                  </a:lnTo>
                  <a:lnTo>
                    <a:pt x="1325" y="25"/>
                  </a:lnTo>
                  <a:lnTo>
                    <a:pt x="1333" y="25"/>
                  </a:lnTo>
                  <a:lnTo>
                    <a:pt x="1341" y="25"/>
                  </a:lnTo>
                  <a:lnTo>
                    <a:pt x="1350" y="17"/>
                  </a:lnTo>
                  <a:lnTo>
                    <a:pt x="1358" y="17"/>
                  </a:lnTo>
                  <a:lnTo>
                    <a:pt x="1366" y="17"/>
                  </a:lnTo>
                  <a:lnTo>
                    <a:pt x="1374" y="17"/>
                  </a:lnTo>
                  <a:lnTo>
                    <a:pt x="1383" y="17"/>
                  </a:lnTo>
                  <a:lnTo>
                    <a:pt x="1391" y="9"/>
                  </a:lnTo>
                  <a:lnTo>
                    <a:pt x="1399" y="9"/>
                  </a:lnTo>
                  <a:lnTo>
                    <a:pt x="1408" y="9"/>
                  </a:lnTo>
                  <a:lnTo>
                    <a:pt x="1416" y="9"/>
                  </a:lnTo>
                  <a:lnTo>
                    <a:pt x="1424" y="9"/>
                  </a:lnTo>
                  <a:lnTo>
                    <a:pt x="1432" y="0"/>
                  </a:lnTo>
                  <a:lnTo>
                    <a:pt x="1441" y="0"/>
                  </a:lnTo>
                  <a:lnTo>
                    <a:pt x="1449" y="0"/>
                  </a:lnTo>
                </a:path>
              </a:pathLst>
            </a:custGeom>
            <a:noFill/>
            <a:ln w="39688" cap="flat">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95"/>
            <p:cNvSpPr>
              <a:spLocks/>
            </p:cNvSpPr>
            <p:nvPr/>
          </p:nvSpPr>
          <p:spPr bwMode="auto">
            <a:xfrm>
              <a:off x="9058495" y="4091827"/>
              <a:ext cx="1022508" cy="355600"/>
            </a:xfrm>
            <a:custGeom>
              <a:avLst/>
              <a:gdLst>
                <a:gd name="T0" fmla="*/ 25 w 1814"/>
                <a:gd name="T1" fmla="*/ 215 h 224"/>
                <a:gd name="T2" fmla="*/ 50 w 1814"/>
                <a:gd name="T3" fmla="*/ 215 h 224"/>
                <a:gd name="T4" fmla="*/ 83 w 1814"/>
                <a:gd name="T5" fmla="*/ 207 h 224"/>
                <a:gd name="T6" fmla="*/ 108 w 1814"/>
                <a:gd name="T7" fmla="*/ 199 h 224"/>
                <a:gd name="T8" fmla="*/ 141 w 1814"/>
                <a:gd name="T9" fmla="*/ 199 h 224"/>
                <a:gd name="T10" fmla="*/ 166 w 1814"/>
                <a:gd name="T11" fmla="*/ 190 h 224"/>
                <a:gd name="T12" fmla="*/ 199 w 1814"/>
                <a:gd name="T13" fmla="*/ 182 h 224"/>
                <a:gd name="T14" fmla="*/ 232 w 1814"/>
                <a:gd name="T15" fmla="*/ 182 h 224"/>
                <a:gd name="T16" fmla="*/ 257 w 1814"/>
                <a:gd name="T17" fmla="*/ 174 h 224"/>
                <a:gd name="T18" fmla="*/ 290 w 1814"/>
                <a:gd name="T19" fmla="*/ 174 h 224"/>
                <a:gd name="T20" fmla="*/ 323 w 1814"/>
                <a:gd name="T21" fmla="*/ 166 h 224"/>
                <a:gd name="T22" fmla="*/ 356 w 1814"/>
                <a:gd name="T23" fmla="*/ 157 h 224"/>
                <a:gd name="T24" fmla="*/ 389 w 1814"/>
                <a:gd name="T25" fmla="*/ 157 h 224"/>
                <a:gd name="T26" fmla="*/ 422 w 1814"/>
                <a:gd name="T27" fmla="*/ 149 h 224"/>
                <a:gd name="T28" fmla="*/ 456 w 1814"/>
                <a:gd name="T29" fmla="*/ 141 h 224"/>
                <a:gd name="T30" fmla="*/ 489 w 1814"/>
                <a:gd name="T31" fmla="*/ 141 h 224"/>
                <a:gd name="T32" fmla="*/ 522 w 1814"/>
                <a:gd name="T33" fmla="*/ 132 h 224"/>
                <a:gd name="T34" fmla="*/ 555 w 1814"/>
                <a:gd name="T35" fmla="*/ 132 h 224"/>
                <a:gd name="T36" fmla="*/ 588 w 1814"/>
                <a:gd name="T37" fmla="*/ 124 h 224"/>
                <a:gd name="T38" fmla="*/ 629 w 1814"/>
                <a:gd name="T39" fmla="*/ 116 h 224"/>
                <a:gd name="T40" fmla="*/ 663 w 1814"/>
                <a:gd name="T41" fmla="*/ 116 h 224"/>
                <a:gd name="T42" fmla="*/ 704 w 1814"/>
                <a:gd name="T43" fmla="*/ 108 h 224"/>
                <a:gd name="T44" fmla="*/ 737 w 1814"/>
                <a:gd name="T45" fmla="*/ 99 h 224"/>
                <a:gd name="T46" fmla="*/ 778 w 1814"/>
                <a:gd name="T47" fmla="*/ 99 h 224"/>
                <a:gd name="T48" fmla="*/ 820 w 1814"/>
                <a:gd name="T49" fmla="*/ 91 h 224"/>
                <a:gd name="T50" fmla="*/ 861 w 1814"/>
                <a:gd name="T51" fmla="*/ 91 h 224"/>
                <a:gd name="T52" fmla="*/ 903 w 1814"/>
                <a:gd name="T53" fmla="*/ 83 h 224"/>
                <a:gd name="T54" fmla="*/ 944 w 1814"/>
                <a:gd name="T55" fmla="*/ 74 h 224"/>
                <a:gd name="T56" fmla="*/ 985 w 1814"/>
                <a:gd name="T57" fmla="*/ 74 h 224"/>
                <a:gd name="T58" fmla="*/ 1035 w 1814"/>
                <a:gd name="T59" fmla="*/ 66 h 224"/>
                <a:gd name="T60" fmla="*/ 1085 w 1814"/>
                <a:gd name="T61" fmla="*/ 58 h 224"/>
                <a:gd name="T62" fmla="*/ 1126 w 1814"/>
                <a:gd name="T63" fmla="*/ 58 h 224"/>
                <a:gd name="T64" fmla="*/ 1176 w 1814"/>
                <a:gd name="T65" fmla="*/ 50 h 224"/>
                <a:gd name="T66" fmla="*/ 1234 w 1814"/>
                <a:gd name="T67" fmla="*/ 50 h 224"/>
                <a:gd name="T68" fmla="*/ 1284 w 1814"/>
                <a:gd name="T69" fmla="*/ 41 h 224"/>
                <a:gd name="T70" fmla="*/ 1342 w 1814"/>
                <a:gd name="T71" fmla="*/ 33 h 224"/>
                <a:gd name="T72" fmla="*/ 1400 w 1814"/>
                <a:gd name="T73" fmla="*/ 33 h 224"/>
                <a:gd name="T74" fmla="*/ 1457 w 1814"/>
                <a:gd name="T75" fmla="*/ 25 h 224"/>
                <a:gd name="T76" fmla="*/ 1524 w 1814"/>
                <a:gd name="T77" fmla="*/ 16 h 224"/>
                <a:gd name="T78" fmla="*/ 1598 w 1814"/>
                <a:gd name="T79" fmla="*/ 16 h 224"/>
                <a:gd name="T80" fmla="*/ 1673 w 1814"/>
                <a:gd name="T81" fmla="*/ 8 h 224"/>
                <a:gd name="T82" fmla="*/ 1747 w 1814"/>
                <a:gd name="T8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4" h="224">
                  <a:moveTo>
                    <a:pt x="0" y="224"/>
                  </a:moveTo>
                  <a:lnTo>
                    <a:pt x="17" y="215"/>
                  </a:lnTo>
                  <a:lnTo>
                    <a:pt x="25" y="215"/>
                  </a:lnTo>
                  <a:lnTo>
                    <a:pt x="33" y="215"/>
                  </a:lnTo>
                  <a:lnTo>
                    <a:pt x="42" y="215"/>
                  </a:lnTo>
                  <a:lnTo>
                    <a:pt x="50" y="215"/>
                  </a:lnTo>
                  <a:lnTo>
                    <a:pt x="58" y="207"/>
                  </a:lnTo>
                  <a:lnTo>
                    <a:pt x="66" y="207"/>
                  </a:lnTo>
                  <a:lnTo>
                    <a:pt x="83" y="207"/>
                  </a:lnTo>
                  <a:lnTo>
                    <a:pt x="91" y="207"/>
                  </a:lnTo>
                  <a:lnTo>
                    <a:pt x="99" y="207"/>
                  </a:lnTo>
                  <a:lnTo>
                    <a:pt x="108" y="199"/>
                  </a:lnTo>
                  <a:lnTo>
                    <a:pt x="116" y="199"/>
                  </a:lnTo>
                  <a:lnTo>
                    <a:pt x="133" y="199"/>
                  </a:lnTo>
                  <a:lnTo>
                    <a:pt x="141" y="199"/>
                  </a:lnTo>
                  <a:lnTo>
                    <a:pt x="149" y="190"/>
                  </a:lnTo>
                  <a:lnTo>
                    <a:pt x="157" y="190"/>
                  </a:lnTo>
                  <a:lnTo>
                    <a:pt x="166" y="190"/>
                  </a:lnTo>
                  <a:lnTo>
                    <a:pt x="174" y="190"/>
                  </a:lnTo>
                  <a:lnTo>
                    <a:pt x="191" y="190"/>
                  </a:lnTo>
                  <a:lnTo>
                    <a:pt x="199" y="182"/>
                  </a:lnTo>
                  <a:lnTo>
                    <a:pt x="207" y="182"/>
                  </a:lnTo>
                  <a:lnTo>
                    <a:pt x="215" y="182"/>
                  </a:lnTo>
                  <a:lnTo>
                    <a:pt x="232" y="182"/>
                  </a:lnTo>
                  <a:lnTo>
                    <a:pt x="240" y="182"/>
                  </a:lnTo>
                  <a:lnTo>
                    <a:pt x="249" y="174"/>
                  </a:lnTo>
                  <a:lnTo>
                    <a:pt x="257" y="174"/>
                  </a:lnTo>
                  <a:lnTo>
                    <a:pt x="273" y="174"/>
                  </a:lnTo>
                  <a:lnTo>
                    <a:pt x="282" y="174"/>
                  </a:lnTo>
                  <a:lnTo>
                    <a:pt x="290" y="174"/>
                  </a:lnTo>
                  <a:lnTo>
                    <a:pt x="298" y="166"/>
                  </a:lnTo>
                  <a:lnTo>
                    <a:pt x="315" y="166"/>
                  </a:lnTo>
                  <a:lnTo>
                    <a:pt x="323" y="166"/>
                  </a:lnTo>
                  <a:lnTo>
                    <a:pt x="331" y="166"/>
                  </a:lnTo>
                  <a:lnTo>
                    <a:pt x="340" y="166"/>
                  </a:lnTo>
                  <a:lnTo>
                    <a:pt x="356" y="157"/>
                  </a:lnTo>
                  <a:lnTo>
                    <a:pt x="364" y="157"/>
                  </a:lnTo>
                  <a:lnTo>
                    <a:pt x="373" y="157"/>
                  </a:lnTo>
                  <a:lnTo>
                    <a:pt x="389" y="157"/>
                  </a:lnTo>
                  <a:lnTo>
                    <a:pt x="398" y="149"/>
                  </a:lnTo>
                  <a:lnTo>
                    <a:pt x="406" y="149"/>
                  </a:lnTo>
                  <a:lnTo>
                    <a:pt x="422" y="149"/>
                  </a:lnTo>
                  <a:lnTo>
                    <a:pt x="431" y="149"/>
                  </a:lnTo>
                  <a:lnTo>
                    <a:pt x="439" y="149"/>
                  </a:lnTo>
                  <a:lnTo>
                    <a:pt x="456" y="141"/>
                  </a:lnTo>
                  <a:lnTo>
                    <a:pt x="464" y="141"/>
                  </a:lnTo>
                  <a:lnTo>
                    <a:pt x="472" y="141"/>
                  </a:lnTo>
                  <a:lnTo>
                    <a:pt x="489" y="141"/>
                  </a:lnTo>
                  <a:lnTo>
                    <a:pt x="497" y="141"/>
                  </a:lnTo>
                  <a:lnTo>
                    <a:pt x="505" y="132"/>
                  </a:lnTo>
                  <a:lnTo>
                    <a:pt x="522" y="132"/>
                  </a:lnTo>
                  <a:lnTo>
                    <a:pt x="530" y="132"/>
                  </a:lnTo>
                  <a:lnTo>
                    <a:pt x="547" y="132"/>
                  </a:lnTo>
                  <a:lnTo>
                    <a:pt x="555" y="132"/>
                  </a:lnTo>
                  <a:lnTo>
                    <a:pt x="571" y="124"/>
                  </a:lnTo>
                  <a:lnTo>
                    <a:pt x="580" y="124"/>
                  </a:lnTo>
                  <a:lnTo>
                    <a:pt x="588" y="124"/>
                  </a:lnTo>
                  <a:lnTo>
                    <a:pt x="605" y="124"/>
                  </a:lnTo>
                  <a:lnTo>
                    <a:pt x="613" y="116"/>
                  </a:lnTo>
                  <a:lnTo>
                    <a:pt x="629" y="116"/>
                  </a:lnTo>
                  <a:lnTo>
                    <a:pt x="638" y="116"/>
                  </a:lnTo>
                  <a:lnTo>
                    <a:pt x="654" y="116"/>
                  </a:lnTo>
                  <a:lnTo>
                    <a:pt x="663" y="116"/>
                  </a:lnTo>
                  <a:lnTo>
                    <a:pt x="679" y="108"/>
                  </a:lnTo>
                  <a:lnTo>
                    <a:pt x="687" y="108"/>
                  </a:lnTo>
                  <a:lnTo>
                    <a:pt x="704" y="108"/>
                  </a:lnTo>
                  <a:lnTo>
                    <a:pt x="712" y="108"/>
                  </a:lnTo>
                  <a:lnTo>
                    <a:pt x="729" y="108"/>
                  </a:lnTo>
                  <a:lnTo>
                    <a:pt x="737" y="99"/>
                  </a:lnTo>
                  <a:lnTo>
                    <a:pt x="754" y="99"/>
                  </a:lnTo>
                  <a:lnTo>
                    <a:pt x="770" y="99"/>
                  </a:lnTo>
                  <a:lnTo>
                    <a:pt x="778" y="99"/>
                  </a:lnTo>
                  <a:lnTo>
                    <a:pt x="795" y="99"/>
                  </a:lnTo>
                  <a:lnTo>
                    <a:pt x="803" y="91"/>
                  </a:lnTo>
                  <a:lnTo>
                    <a:pt x="820" y="91"/>
                  </a:lnTo>
                  <a:lnTo>
                    <a:pt x="836" y="91"/>
                  </a:lnTo>
                  <a:lnTo>
                    <a:pt x="845" y="91"/>
                  </a:lnTo>
                  <a:lnTo>
                    <a:pt x="861" y="91"/>
                  </a:lnTo>
                  <a:lnTo>
                    <a:pt x="878" y="83"/>
                  </a:lnTo>
                  <a:lnTo>
                    <a:pt x="886" y="83"/>
                  </a:lnTo>
                  <a:lnTo>
                    <a:pt x="903" y="83"/>
                  </a:lnTo>
                  <a:lnTo>
                    <a:pt x="919" y="83"/>
                  </a:lnTo>
                  <a:lnTo>
                    <a:pt x="928" y="74"/>
                  </a:lnTo>
                  <a:lnTo>
                    <a:pt x="944" y="74"/>
                  </a:lnTo>
                  <a:lnTo>
                    <a:pt x="961" y="74"/>
                  </a:lnTo>
                  <a:lnTo>
                    <a:pt x="977" y="74"/>
                  </a:lnTo>
                  <a:lnTo>
                    <a:pt x="985" y="74"/>
                  </a:lnTo>
                  <a:lnTo>
                    <a:pt x="1002" y="66"/>
                  </a:lnTo>
                  <a:lnTo>
                    <a:pt x="1019" y="66"/>
                  </a:lnTo>
                  <a:lnTo>
                    <a:pt x="1035" y="66"/>
                  </a:lnTo>
                  <a:lnTo>
                    <a:pt x="1052" y="66"/>
                  </a:lnTo>
                  <a:lnTo>
                    <a:pt x="1068" y="66"/>
                  </a:lnTo>
                  <a:lnTo>
                    <a:pt x="1085" y="58"/>
                  </a:lnTo>
                  <a:lnTo>
                    <a:pt x="1093" y="58"/>
                  </a:lnTo>
                  <a:lnTo>
                    <a:pt x="1110" y="58"/>
                  </a:lnTo>
                  <a:lnTo>
                    <a:pt x="1126" y="58"/>
                  </a:lnTo>
                  <a:lnTo>
                    <a:pt x="1143" y="58"/>
                  </a:lnTo>
                  <a:lnTo>
                    <a:pt x="1159" y="50"/>
                  </a:lnTo>
                  <a:lnTo>
                    <a:pt x="1176" y="50"/>
                  </a:lnTo>
                  <a:lnTo>
                    <a:pt x="1193" y="50"/>
                  </a:lnTo>
                  <a:lnTo>
                    <a:pt x="1217" y="50"/>
                  </a:lnTo>
                  <a:lnTo>
                    <a:pt x="1234" y="50"/>
                  </a:lnTo>
                  <a:lnTo>
                    <a:pt x="1250" y="41"/>
                  </a:lnTo>
                  <a:lnTo>
                    <a:pt x="1267" y="41"/>
                  </a:lnTo>
                  <a:lnTo>
                    <a:pt x="1284" y="41"/>
                  </a:lnTo>
                  <a:lnTo>
                    <a:pt x="1300" y="41"/>
                  </a:lnTo>
                  <a:lnTo>
                    <a:pt x="1325" y="33"/>
                  </a:lnTo>
                  <a:lnTo>
                    <a:pt x="1342" y="33"/>
                  </a:lnTo>
                  <a:lnTo>
                    <a:pt x="1358" y="33"/>
                  </a:lnTo>
                  <a:lnTo>
                    <a:pt x="1383" y="33"/>
                  </a:lnTo>
                  <a:lnTo>
                    <a:pt x="1400" y="33"/>
                  </a:lnTo>
                  <a:lnTo>
                    <a:pt x="1416" y="25"/>
                  </a:lnTo>
                  <a:lnTo>
                    <a:pt x="1441" y="25"/>
                  </a:lnTo>
                  <a:lnTo>
                    <a:pt x="1457" y="25"/>
                  </a:lnTo>
                  <a:lnTo>
                    <a:pt x="1482" y="25"/>
                  </a:lnTo>
                  <a:lnTo>
                    <a:pt x="1507" y="25"/>
                  </a:lnTo>
                  <a:lnTo>
                    <a:pt x="1524" y="16"/>
                  </a:lnTo>
                  <a:lnTo>
                    <a:pt x="1549" y="16"/>
                  </a:lnTo>
                  <a:lnTo>
                    <a:pt x="1573" y="16"/>
                  </a:lnTo>
                  <a:lnTo>
                    <a:pt x="1598" y="16"/>
                  </a:lnTo>
                  <a:lnTo>
                    <a:pt x="1623" y="16"/>
                  </a:lnTo>
                  <a:lnTo>
                    <a:pt x="1648" y="8"/>
                  </a:lnTo>
                  <a:lnTo>
                    <a:pt x="1673" y="8"/>
                  </a:lnTo>
                  <a:lnTo>
                    <a:pt x="1698" y="8"/>
                  </a:lnTo>
                  <a:lnTo>
                    <a:pt x="1722" y="8"/>
                  </a:lnTo>
                  <a:lnTo>
                    <a:pt x="1747" y="0"/>
                  </a:lnTo>
                  <a:lnTo>
                    <a:pt x="1780" y="0"/>
                  </a:lnTo>
                  <a:lnTo>
                    <a:pt x="1814" y="0"/>
                  </a:lnTo>
                </a:path>
              </a:pathLst>
            </a:custGeom>
            <a:noFill/>
            <a:ln w="39688" cap="flat">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96"/>
            <p:cNvSpPr>
              <a:spLocks/>
            </p:cNvSpPr>
            <p:nvPr/>
          </p:nvSpPr>
          <p:spPr bwMode="auto">
            <a:xfrm>
              <a:off x="10081003" y="4064839"/>
              <a:ext cx="321859" cy="26988"/>
            </a:xfrm>
            <a:custGeom>
              <a:avLst/>
              <a:gdLst>
                <a:gd name="T0" fmla="*/ 0 w 571"/>
                <a:gd name="T1" fmla="*/ 17 h 17"/>
                <a:gd name="T2" fmla="*/ 24 w 571"/>
                <a:gd name="T3" fmla="*/ 17 h 17"/>
                <a:gd name="T4" fmla="*/ 58 w 571"/>
                <a:gd name="T5" fmla="*/ 17 h 17"/>
                <a:gd name="T6" fmla="*/ 91 w 571"/>
                <a:gd name="T7" fmla="*/ 9 h 17"/>
                <a:gd name="T8" fmla="*/ 132 w 571"/>
                <a:gd name="T9" fmla="*/ 9 h 17"/>
                <a:gd name="T10" fmla="*/ 165 w 571"/>
                <a:gd name="T11" fmla="*/ 9 h 17"/>
                <a:gd name="T12" fmla="*/ 207 w 571"/>
                <a:gd name="T13" fmla="*/ 9 h 17"/>
                <a:gd name="T14" fmla="*/ 248 w 571"/>
                <a:gd name="T15" fmla="*/ 9 h 17"/>
                <a:gd name="T16" fmla="*/ 298 w 571"/>
                <a:gd name="T17" fmla="*/ 0 h 17"/>
                <a:gd name="T18" fmla="*/ 347 w 571"/>
                <a:gd name="T19" fmla="*/ 0 h 17"/>
                <a:gd name="T20" fmla="*/ 414 w 571"/>
                <a:gd name="T21" fmla="*/ 0 h 17"/>
                <a:gd name="T22" fmla="*/ 480 w 571"/>
                <a:gd name="T23" fmla="*/ 0 h 17"/>
                <a:gd name="T24" fmla="*/ 571 w 571"/>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 h="17">
                  <a:moveTo>
                    <a:pt x="0" y="17"/>
                  </a:moveTo>
                  <a:lnTo>
                    <a:pt x="24" y="17"/>
                  </a:lnTo>
                  <a:lnTo>
                    <a:pt x="58" y="17"/>
                  </a:lnTo>
                  <a:lnTo>
                    <a:pt x="91" y="9"/>
                  </a:lnTo>
                  <a:lnTo>
                    <a:pt x="132" y="9"/>
                  </a:lnTo>
                  <a:lnTo>
                    <a:pt x="165" y="9"/>
                  </a:lnTo>
                  <a:lnTo>
                    <a:pt x="207" y="9"/>
                  </a:lnTo>
                  <a:lnTo>
                    <a:pt x="248" y="9"/>
                  </a:lnTo>
                  <a:lnTo>
                    <a:pt x="298" y="0"/>
                  </a:lnTo>
                  <a:lnTo>
                    <a:pt x="347" y="0"/>
                  </a:lnTo>
                  <a:lnTo>
                    <a:pt x="414" y="0"/>
                  </a:lnTo>
                  <a:lnTo>
                    <a:pt x="480" y="0"/>
                  </a:lnTo>
                  <a:lnTo>
                    <a:pt x="571" y="0"/>
                  </a:lnTo>
                </a:path>
              </a:pathLst>
            </a:custGeom>
            <a:noFill/>
            <a:ln w="39688" cap="flat">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a:off x="5203222" y="3974300"/>
            <a:ext cx="2749046" cy="1000125"/>
            <a:chOff x="5231702" y="3746292"/>
            <a:chExt cx="2749046" cy="1000125"/>
          </a:xfrm>
        </p:grpSpPr>
        <p:sp>
          <p:nvSpPr>
            <p:cNvPr id="92" name="Freeform 99"/>
            <p:cNvSpPr>
              <a:spLocks/>
            </p:cNvSpPr>
            <p:nvPr/>
          </p:nvSpPr>
          <p:spPr bwMode="auto">
            <a:xfrm>
              <a:off x="5231702" y="4390817"/>
              <a:ext cx="868061" cy="355600"/>
            </a:xfrm>
            <a:custGeom>
              <a:avLst/>
              <a:gdLst>
                <a:gd name="T0" fmla="*/ 108 w 1540"/>
                <a:gd name="T1" fmla="*/ 216 h 224"/>
                <a:gd name="T2" fmla="*/ 199 w 1540"/>
                <a:gd name="T3" fmla="*/ 216 h 224"/>
                <a:gd name="T4" fmla="*/ 273 w 1540"/>
                <a:gd name="T5" fmla="*/ 208 h 224"/>
                <a:gd name="T6" fmla="*/ 331 w 1540"/>
                <a:gd name="T7" fmla="*/ 199 h 224"/>
                <a:gd name="T8" fmla="*/ 389 w 1540"/>
                <a:gd name="T9" fmla="*/ 199 h 224"/>
                <a:gd name="T10" fmla="*/ 439 w 1540"/>
                <a:gd name="T11" fmla="*/ 191 h 224"/>
                <a:gd name="T12" fmla="*/ 480 w 1540"/>
                <a:gd name="T13" fmla="*/ 183 h 224"/>
                <a:gd name="T14" fmla="*/ 530 w 1540"/>
                <a:gd name="T15" fmla="*/ 183 h 224"/>
                <a:gd name="T16" fmla="*/ 563 w 1540"/>
                <a:gd name="T17" fmla="*/ 175 h 224"/>
                <a:gd name="T18" fmla="*/ 604 w 1540"/>
                <a:gd name="T19" fmla="*/ 175 h 224"/>
                <a:gd name="T20" fmla="*/ 646 w 1540"/>
                <a:gd name="T21" fmla="*/ 166 h 224"/>
                <a:gd name="T22" fmla="*/ 679 w 1540"/>
                <a:gd name="T23" fmla="*/ 158 h 224"/>
                <a:gd name="T24" fmla="*/ 712 w 1540"/>
                <a:gd name="T25" fmla="*/ 158 h 224"/>
                <a:gd name="T26" fmla="*/ 745 w 1540"/>
                <a:gd name="T27" fmla="*/ 150 h 224"/>
                <a:gd name="T28" fmla="*/ 778 w 1540"/>
                <a:gd name="T29" fmla="*/ 141 h 224"/>
                <a:gd name="T30" fmla="*/ 811 w 1540"/>
                <a:gd name="T31" fmla="*/ 141 h 224"/>
                <a:gd name="T32" fmla="*/ 845 w 1540"/>
                <a:gd name="T33" fmla="*/ 133 h 224"/>
                <a:gd name="T34" fmla="*/ 869 w 1540"/>
                <a:gd name="T35" fmla="*/ 133 h 224"/>
                <a:gd name="T36" fmla="*/ 903 w 1540"/>
                <a:gd name="T37" fmla="*/ 125 h 224"/>
                <a:gd name="T38" fmla="*/ 936 w 1540"/>
                <a:gd name="T39" fmla="*/ 116 h 224"/>
                <a:gd name="T40" fmla="*/ 961 w 1540"/>
                <a:gd name="T41" fmla="*/ 116 h 224"/>
                <a:gd name="T42" fmla="*/ 994 w 1540"/>
                <a:gd name="T43" fmla="*/ 108 h 224"/>
                <a:gd name="T44" fmla="*/ 1018 w 1540"/>
                <a:gd name="T45" fmla="*/ 100 h 224"/>
                <a:gd name="T46" fmla="*/ 1052 w 1540"/>
                <a:gd name="T47" fmla="*/ 100 h 224"/>
                <a:gd name="T48" fmla="*/ 1076 w 1540"/>
                <a:gd name="T49" fmla="*/ 92 h 224"/>
                <a:gd name="T50" fmla="*/ 1101 w 1540"/>
                <a:gd name="T51" fmla="*/ 92 h 224"/>
                <a:gd name="T52" fmla="*/ 1134 w 1540"/>
                <a:gd name="T53" fmla="*/ 83 h 224"/>
                <a:gd name="T54" fmla="*/ 1159 w 1540"/>
                <a:gd name="T55" fmla="*/ 75 h 224"/>
                <a:gd name="T56" fmla="*/ 1184 w 1540"/>
                <a:gd name="T57" fmla="*/ 75 h 224"/>
                <a:gd name="T58" fmla="*/ 1209 w 1540"/>
                <a:gd name="T59" fmla="*/ 67 h 224"/>
                <a:gd name="T60" fmla="*/ 1242 w 1540"/>
                <a:gd name="T61" fmla="*/ 58 h 224"/>
                <a:gd name="T62" fmla="*/ 1267 w 1540"/>
                <a:gd name="T63" fmla="*/ 58 h 224"/>
                <a:gd name="T64" fmla="*/ 1292 w 1540"/>
                <a:gd name="T65" fmla="*/ 50 h 224"/>
                <a:gd name="T66" fmla="*/ 1317 w 1540"/>
                <a:gd name="T67" fmla="*/ 50 h 224"/>
                <a:gd name="T68" fmla="*/ 1341 w 1540"/>
                <a:gd name="T69" fmla="*/ 42 h 224"/>
                <a:gd name="T70" fmla="*/ 1366 w 1540"/>
                <a:gd name="T71" fmla="*/ 34 h 224"/>
                <a:gd name="T72" fmla="*/ 1399 w 1540"/>
                <a:gd name="T73" fmla="*/ 34 h 224"/>
                <a:gd name="T74" fmla="*/ 1424 w 1540"/>
                <a:gd name="T75" fmla="*/ 25 h 224"/>
                <a:gd name="T76" fmla="*/ 1449 w 1540"/>
                <a:gd name="T77" fmla="*/ 17 h 224"/>
                <a:gd name="T78" fmla="*/ 1474 w 1540"/>
                <a:gd name="T79" fmla="*/ 17 h 224"/>
                <a:gd name="T80" fmla="*/ 1499 w 1540"/>
                <a:gd name="T81" fmla="*/ 9 h 224"/>
                <a:gd name="T82" fmla="*/ 1524 w 1540"/>
                <a:gd name="T8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0" h="224">
                  <a:moveTo>
                    <a:pt x="0" y="224"/>
                  </a:moveTo>
                  <a:lnTo>
                    <a:pt x="66" y="216"/>
                  </a:lnTo>
                  <a:lnTo>
                    <a:pt x="108" y="216"/>
                  </a:lnTo>
                  <a:lnTo>
                    <a:pt x="141" y="216"/>
                  </a:lnTo>
                  <a:lnTo>
                    <a:pt x="174" y="216"/>
                  </a:lnTo>
                  <a:lnTo>
                    <a:pt x="199" y="216"/>
                  </a:lnTo>
                  <a:lnTo>
                    <a:pt x="224" y="208"/>
                  </a:lnTo>
                  <a:lnTo>
                    <a:pt x="248" y="208"/>
                  </a:lnTo>
                  <a:lnTo>
                    <a:pt x="273" y="208"/>
                  </a:lnTo>
                  <a:lnTo>
                    <a:pt x="298" y="208"/>
                  </a:lnTo>
                  <a:lnTo>
                    <a:pt x="315" y="208"/>
                  </a:lnTo>
                  <a:lnTo>
                    <a:pt x="331" y="199"/>
                  </a:lnTo>
                  <a:lnTo>
                    <a:pt x="356" y="199"/>
                  </a:lnTo>
                  <a:lnTo>
                    <a:pt x="373" y="199"/>
                  </a:lnTo>
                  <a:lnTo>
                    <a:pt x="389" y="199"/>
                  </a:lnTo>
                  <a:lnTo>
                    <a:pt x="406" y="191"/>
                  </a:lnTo>
                  <a:lnTo>
                    <a:pt x="422" y="191"/>
                  </a:lnTo>
                  <a:lnTo>
                    <a:pt x="439" y="191"/>
                  </a:lnTo>
                  <a:lnTo>
                    <a:pt x="455" y="191"/>
                  </a:lnTo>
                  <a:lnTo>
                    <a:pt x="472" y="191"/>
                  </a:lnTo>
                  <a:lnTo>
                    <a:pt x="480" y="183"/>
                  </a:lnTo>
                  <a:lnTo>
                    <a:pt x="497" y="183"/>
                  </a:lnTo>
                  <a:lnTo>
                    <a:pt x="513" y="183"/>
                  </a:lnTo>
                  <a:lnTo>
                    <a:pt x="530" y="183"/>
                  </a:lnTo>
                  <a:lnTo>
                    <a:pt x="538" y="183"/>
                  </a:lnTo>
                  <a:lnTo>
                    <a:pt x="555" y="175"/>
                  </a:lnTo>
                  <a:lnTo>
                    <a:pt x="563" y="175"/>
                  </a:lnTo>
                  <a:lnTo>
                    <a:pt x="580" y="175"/>
                  </a:lnTo>
                  <a:lnTo>
                    <a:pt x="596" y="175"/>
                  </a:lnTo>
                  <a:lnTo>
                    <a:pt x="604" y="175"/>
                  </a:lnTo>
                  <a:lnTo>
                    <a:pt x="621" y="166"/>
                  </a:lnTo>
                  <a:lnTo>
                    <a:pt x="629" y="166"/>
                  </a:lnTo>
                  <a:lnTo>
                    <a:pt x="646" y="166"/>
                  </a:lnTo>
                  <a:lnTo>
                    <a:pt x="654" y="166"/>
                  </a:lnTo>
                  <a:lnTo>
                    <a:pt x="662" y="166"/>
                  </a:lnTo>
                  <a:lnTo>
                    <a:pt x="679" y="158"/>
                  </a:lnTo>
                  <a:lnTo>
                    <a:pt x="687" y="158"/>
                  </a:lnTo>
                  <a:lnTo>
                    <a:pt x="704" y="158"/>
                  </a:lnTo>
                  <a:lnTo>
                    <a:pt x="712" y="158"/>
                  </a:lnTo>
                  <a:lnTo>
                    <a:pt x="720" y="150"/>
                  </a:lnTo>
                  <a:lnTo>
                    <a:pt x="737" y="150"/>
                  </a:lnTo>
                  <a:lnTo>
                    <a:pt x="745" y="150"/>
                  </a:lnTo>
                  <a:lnTo>
                    <a:pt x="753" y="150"/>
                  </a:lnTo>
                  <a:lnTo>
                    <a:pt x="770" y="150"/>
                  </a:lnTo>
                  <a:lnTo>
                    <a:pt x="778" y="141"/>
                  </a:lnTo>
                  <a:lnTo>
                    <a:pt x="787" y="141"/>
                  </a:lnTo>
                  <a:lnTo>
                    <a:pt x="803" y="141"/>
                  </a:lnTo>
                  <a:lnTo>
                    <a:pt x="811" y="141"/>
                  </a:lnTo>
                  <a:lnTo>
                    <a:pt x="820" y="141"/>
                  </a:lnTo>
                  <a:lnTo>
                    <a:pt x="828" y="133"/>
                  </a:lnTo>
                  <a:lnTo>
                    <a:pt x="845" y="133"/>
                  </a:lnTo>
                  <a:lnTo>
                    <a:pt x="853" y="133"/>
                  </a:lnTo>
                  <a:lnTo>
                    <a:pt x="861" y="133"/>
                  </a:lnTo>
                  <a:lnTo>
                    <a:pt x="869" y="133"/>
                  </a:lnTo>
                  <a:lnTo>
                    <a:pt x="886" y="125"/>
                  </a:lnTo>
                  <a:lnTo>
                    <a:pt x="894" y="125"/>
                  </a:lnTo>
                  <a:lnTo>
                    <a:pt x="903" y="125"/>
                  </a:lnTo>
                  <a:lnTo>
                    <a:pt x="911" y="125"/>
                  </a:lnTo>
                  <a:lnTo>
                    <a:pt x="927" y="116"/>
                  </a:lnTo>
                  <a:lnTo>
                    <a:pt x="936" y="116"/>
                  </a:lnTo>
                  <a:lnTo>
                    <a:pt x="944" y="116"/>
                  </a:lnTo>
                  <a:lnTo>
                    <a:pt x="952" y="116"/>
                  </a:lnTo>
                  <a:lnTo>
                    <a:pt x="961" y="116"/>
                  </a:lnTo>
                  <a:lnTo>
                    <a:pt x="969" y="108"/>
                  </a:lnTo>
                  <a:lnTo>
                    <a:pt x="985" y="108"/>
                  </a:lnTo>
                  <a:lnTo>
                    <a:pt x="994" y="108"/>
                  </a:lnTo>
                  <a:lnTo>
                    <a:pt x="1002" y="108"/>
                  </a:lnTo>
                  <a:lnTo>
                    <a:pt x="1010" y="108"/>
                  </a:lnTo>
                  <a:lnTo>
                    <a:pt x="1018" y="100"/>
                  </a:lnTo>
                  <a:lnTo>
                    <a:pt x="1027" y="100"/>
                  </a:lnTo>
                  <a:lnTo>
                    <a:pt x="1035" y="100"/>
                  </a:lnTo>
                  <a:lnTo>
                    <a:pt x="1052" y="100"/>
                  </a:lnTo>
                  <a:lnTo>
                    <a:pt x="1060" y="100"/>
                  </a:lnTo>
                  <a:lnTo>
                    <a:pt x="1068" y="92"/>
                  </a:lnTo>
                  <a:lnTo>
                    <a:pt x="1076" y="92"/>
                  </a:lnTo>
                  <a:lnTo>
                    <a:pt x="1085" y="92"/>
                  </a:lnTo>
                  <a:lnTo>
                    <a:pt x="1093" y="92"/>
                  </a:lnTo>
                  <a:lnTo>
                    <a:pt x="1101" y="92"/>
                  </a:lnTo>
                  <a:lnTo>
                    <a:pt x="1110" y="83"/>
                  </a:lnTo>
                  <a:lnTo>
                    <a:pt x="1118" y="83"/>
                  </a:lnTo>
                  <a:lnTo>
                    <a:pt x="1134" y="83"/>
                  </a:lnTo>
                  <a:lnTo>
                    <a:pt x="1143" y="83"/>
                  </a:lnTo>
                  <a:lnTo>
                    <a:pt x="1151" y="75"/>
                  </a:lnTo>
                  <a:lnTo>
                    <a:pt x="1159" y="75"/>
                  </a:lnTo>
                  <a:lnTo>
                    <a:pt x="1168" y="75"/>
                  </a:lnTo>
                  <a:lnTo>
                    <a:pt x="1176" y="75"/>
                  </a:lnTo>
                  <a:lnTo>
                    <a:pt x="1184" y="75"/>
                  </a:lnTo>
                  <a:lnTo>
                    <a:pt x="1192" y="67"/>
                  </a:lnTo>
                  <a:lnTo>
                    <a:pt x="1201" y="67"/>
                  </a:lnTo>
                  <a:lnTo>
                    <a:pt x="1209" y="67"/>
                  </a:lnTo>
                  <a:lnTo>
                    <a:pt x="1217" y="67"/>
                  </a:lnTo>
                  <a:lnTo>
                    <a:pt x="1225" y="67"/>
                  </a:lnTo>
                  <a:lnTo>
                    <a:pt x="1242" y="58"/>
                  </a:lnTo>
                  <a:lnTo>
                    <a:pt x="1250" y="58"/>
                  </a:lnTo>
                  <a:lnTo>
                    <a:pt x="1259" y="58"/>
                  </a:lnTo>
                  <a:lnTo>
                    <a:pt x="1267" y="58"/>
                  </a:lnTo>
                  <a:lnTo>
                    <a:pt x="1275" y="58"/>
                  </a:lnTo>
                  <a:lnTo>
                    <a:pt x="1283" y="50"/>
                  </a:lnTo>
                  <a:lnTo>
                    <a:pt x="1292" y="50"/>
                  </a:lnTo>
                  <a:lnTo>
                    <a:pt x="1300" y="50"/>
                  </a:lnTo>
                  <a:lnTo>
                    <a:pt x="1308" y="50"/>
                  </a:lnTo>
                  <a:lnTo>
                    <a:pt x="1317" y="50"/>
                  </a:lnTo>
                  <a:lnTo>
                    <a:pt x="1325" y="42"/>
                  </a:lnTo>
                  <a:lnTo>
                    <a:pt x="1333" y="42"/>
                  </a:lnTo>
                  <a:lnTo>
                    <a:pt x="1341" y="42"/>
                  </a:lnTo>
                  <a:lnTo>
                    <a:pt x="1350" y="42"/>
                  </a:lnTo>
                  <a:lnTo>
                    <a:pt x="1358" y="34"/>
                  </a:lnTo>
                  <a:lnTo>
                    <a:pt x="1366" y="34"/>
                  </a:lnTo>
                  <a:lnTo>
                    <a:pt x="1375" y="34"/>
                  </a:lnTo>
                  <a:lnTo>
                    <a:pt x="1383" y="34"/>
                  </a:lnTo>
                  <a:lnTo>
                    <a:pt x="1399" y="34"/>
                  </a:lnTo>
                  <a:lnTo>
                    <a:pt x="1408" y="25"/>
                  </a:lnTo>
                  <a:lnTo>
                    <a:pt x="1416" y="25"/>
                  </a:lnTo>
                  <a:lnTo>
                    <a:pt x="1424" y="25"/>
                  </a:lnTo>
                  <a:lnTo>
                    <a:pt x="1432" y="25"/>
                  </a:lnTo>
                  <a:lnTo>
                    <a:pt x="1441" y="25"/>
                  </a:lnTo>
                  <a:lnTo>
                    <a:pt x="1449" y="17"/>
                  </a:lnTo>
                  <a:lnTo>
                    <a:pt x="1457" y="17"/>
                  </a:lnTo>
                  <a:lnTo>
                    <a:pt x="1466" y="17"/>
                  </a:lnTo>
                  <a:lnTo>
                    <a:pt x="1474" y="17"/>
                  </a:lnTo>
                  <a:lnTo>
                    <a:pt x="1482" y="17"/>
                  </a:lnTo>
                  <a:lnTo>
                    <a:pt x="1490" y="9"/>
                  </a:lnTo>
                  <a:lnTo>
                    <a:pt x="1499" y="9"/>
                  </a:lnTo>
                  <a:lnTo>
                    <a:pt x="1507" y="9"/>
                  </a:lnTo>
                  <a:lnTo>
                    <a:pt x="1515" y="9"/>
                  </a:lnTo>
                  <a:lnTo>
                    <a:pt x="1524" y="0"/>
                  </a:lnTo>
                  <a:lnTo>
                    <a:pt x="1532" y="0"/>
                  </a:lnTo>
                  <a:lnTo>
                    <a:pt x="1540" y="0"/>
                  </a:lnTo>
                </a:path>
              </a:pathLst>
            </a:custGeom>
            <a:noFill/>
            <a:ln w="39688" cap="flat">
              <a:solidFill>
                <a:srgbClr val="00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00"/>
            <p:cNvSpPr>
              <a:spLocks/>
            </p:cNvSpPr>
            <p:nvPr/>
          </p:nvSpPr>
          <p:spPr bwMode="auto">
            <a:xfrm>
              <a:off x="6099762" y="4049505"/>
              <a:ext cx="662883" cy="341313"/>
            </a:xfrm>
            <a:custGeom>
              <a:avLst/>
              <a:gdLst>
                <a:gd name="T0" fmla="*/ 17 w 1176"/>
                <a:gd name="T1" fmla="*/ 215 h 215"/>
                <a:gd name="T2" fmla="*/ 42 w 1176"/>
                <a:gd name="T3" fmla="*/ 207 h 215"/>
                <a:gd name="T4" fmla="*/ 66 w 1176"/>
                <a:gd name="T5" fmla="*/ 199 h 215"/>
                <a:gd name="T6" fmla="*/ 100 w 1176"/>
                <a:gd name="T7" fmla="*/ 199 h 215"/>
                <a:gd name="T8" fmla="*/ 124 w 1176"/>
                <a:gd name="T9" fmla="*/ 191 h 215"/>
                <a:gd name="T10" fmla="*/ 149 w 1176"/>
                <a:gd name="T11" fmla="*/ 191 h 215"/>
                <a:gd name="T12" fmla="*/ 174 w 1176"/>
                <a:gd name="T13" fmla="*/ 182 h 215"/>
                <a:gd name="T14" fmla="*/ 199 w 1176"/>
                <a:gd name="T15" fmla="*/ 174 h 215"/>
                <a:gd name="T16" fmla="*/ 224 w 1176"/>
                <a:gd name="T17" fmla="*/ 174 h 215"/>
                <a:gd name="T18" fmla="*/ 249 w 1176"/>
                <a:gd name="T19" fmla="*/ 166 h 215"/>
                <a:gd name="T20" fmla="*/ 273 w 1176"/>
                <a:gd name="T21" fmla="*/ 157 h 215"/>
                <a:gd name="T22" fmla="*/ 298 w 1176"/>
                <a:gd name="T23" fmla="*/ 157 h 215"/>
                <a:gd name="T24" fmla="*/ 331 w 1176"/>
                <a:gd name="T25" fmla="*/ 149 h 215"/>
                <a:gd name="T26" fmla="*/ 356 w 1176"/>
                <a:gd name="T27" fmla="*/ 149 h 215"/>
                <a:gd name="T28" fmla="*/ 381 w 1176"/>
                <a:gd name="T29" fmla="*/ 141 h 215"/>
                <a:gd name="T30" fmla="*/ 406 w 1176"/>
                <a:gd name="T31" fmla="*/ 133 h 215"/>
                <a:gd name="T32" fmla="*/ 431 w 1176"/>
                <a:gd name="T33" fmla="*/ 133 h 215"/>
                <a:gd name="T34" fmla="*/ 464 w 1176"/>
                <a:gd name="T35" fmla="*/ 124 h 215"/>
                <a:gd name="T36" fmla="*/ 489 w 1176"/>
                <a:gd name="T37" fmla="*/ 116 h 215"/>
                <a:gd name="T38" fmla="*/ 514 w 1176"/>
                <a:gd name="T39" fmla="*/ 116 h 215"/>
                <a:gd name="T40" fmla="*/ 538 w 1176"/>
                <a:gd name="T41" fmla="*/ 108 h 215"/>
                <a:gd name="T42" fmla="*/ 571 w 1176"/>
                <a:gd name="T43" fmla="*/ 99 h 215"/>
                <a:gd name="T44" fmla="*/ 596 w 1176"/>
                <a:gd name="T45" fmla="*/ 99 h 215"/>
                <a:gd name="T46" fmla="*/ 621 w 1176"/>
                <a:gd name="T47" fmla="*/ 91 h 215"/>
                <a:gd name="T48" fmla="*/ 654 w 1176"/>
                <a:gd name="T49" fmla="*/ 91 h 215"/>
                <a:gd name="T50" fmla="*/ 679 w 1176"/>
                <a:gd name="T51" fmla="*/ 83 h 215"/>
                <a:gd name="T52" fmla="*/ 704 w 1176"/>
                <a:gd name="T53" fmla="*/ 74 h 215"/>
                <a:gd name="T54" fmla="*/ 737 w 1176"/>
                <a:gd name="T55" fmla="*/ 74 h 215"/>
                <a:gd name="T56" fmla="*/ 762 w 1176"/>
                <a:gd name="T57" fmla="*/ 66 h 215"/>
                <a:gd name="T58" fmla="*/ 795 w 1176"/>
                <a:gd name="T59" fmla="*/ 58 h 215"/>
                <a:gd name="T60" fmla="*/ 820 w 1176"/>
                <a:gd name="T61" fmla="*/ 58 h 215"/>
                <a:gd name="T62" fmla="*/ 853 w 1176"/>
                <a:gd name="T63" fmla="*/ 50 h 215"/>
                <a:gd name="T64" fmla="*/ 878 w 1176"/>
                <a:gd name="T65" fmla="*/ 50 h 215"/>
                <a:gd name="T66" fmla="*/ 911 w 1176"/>
                <a:gd name="T67" fmla="*/ 41 h 215"/>
                <a:gd name="T68" fmla="*/ 936 w 1176"/>
                <a:gd name="T69" fmla="*/ 33 h 215"/>
                <a:gd name="T70" fmla="*/ 969 w 1176"/>
                <a:gd name="T71" fmla="*/ 33 h 215"/>
                <a:gd name="T72" fmla="*/ 1002 w 1176"/>
                <a:gd name="T73" fmla="*/ 25 h 215"/>
                <a:gd name="T74" fmla="*/ 1027 w 1176"/>
                <a:gd name="T75" fmla="*/ 16 h 215"/>
                <a:gd name="T76" fmla="*/ 1060 w 1176"/>
                <a:gd name="T77" fmla="*/ 16 h 215"/>
                <a:gd name="T78" fmla="*/ 1093 w 1176"/>
                <a:gd name="T79" fmla="*/ 8 h 215"/>
                <a:gd name="T80" fmla="*/ 1126 w 1176"/>
                <a:gd name="T81" fmla="*/ 8 h 215"/>
                <a:gd name="T82" fmla="*/ 1159 w 1176"/>
                <a:gd name="T83"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6" h="215">
                  <a:moveTo>
                    <a:pt x="0" y="215"/>
                  </a:moveTo>
                  <a:lnTo>
                    <a:pt x="8" y="215"/>
                  </a:lnTo>
                  <a:lnTo>
                    <a:pt x="17" y="215"/>
                  </a:lnTo>
                  <a:lnTo>
                    <a:pt x="25" y="207"/>
                  </a:lnTo>
                  <a:lnTo>
                    <a:pt x="33" y="207"/>
                  </a:lnTo>
                  <a:lnTo>
                    <a:pt x="42" y="207"/>
                  </a:lnTo>
                  <a:lnTo>
                    <a:pt x="50" y="207"/>
                  </a:lnTo>
                  <a:lnTo>
                    <a:pt x="58" y="207"/>
                  </a:lnTo>
                  <a:lnTo>
                    <a:pt x="66" y="199"/>
                  </a:lnTo>
                  <a:lnTo>
                    <a:pt x="75" y="199"/>
                  </a:lnTo>
                  <a:lnTo>
                    <a:pt x="83" y="199"/>
                  </a:lnTo>
                  <a:lnTo>
                    <a:pt x="100" y="199"/>
                  </a:lnTo>
                  <a:lnTo>
                    <a:pt x="108" y="199"/>
                  </a:lnTo>
                  <a:lnTo>
                    <a:pt x="116" y="191"/>
                  </a:lnTo>
                  <a:lnTo>
                    <a:pt x="124" y="191"/>
                  </a:lnTo>
                  <a:lnTo>
                    <a:pt x="133" y="191"/>
                  </a:lnTo>
                  <a:lnTo>
                    <a:pt x="141" y="191"/>
                  </a:lnTo>
                  <a:lnTo>
                    <a:pt x="149" y="191"/>
                  </a:lnTo>
                  <a:lnTo>
                    <a:pt x="157" y="182"/>
                  </a:lnTo>
                  <a:lnTo>
                    <a:pt x="166" y="182"/>
                  </a:lnTo>
                  <a:lnTo>
                    <a:pt x="174" y="182"/>
                  </a:lnTo>
                  <a:lnTo>
                    <a:pt x="182" y="182"/>
                  </a:lnTo>
                  <a:lnTo>
                    <a:pt x="191" y="174"/>
                  </a:lnTo>
                  <a:lnTo>
                    <a:pt x="199" y="174"/>
                  </a:lnTo>
                  <a:lnTo>
                    <a:pt x="207" y="174"/>
                  </a:lnTo>
                  <a:lnTo>
                    <a:pt x="215" y="174"/>
                  </a:lnTo>
                  <a:lnTo>
                    <a:pt x="224" y="174"/>
                  </a:lnTo>
                  <a:lnTo>
                    <a:pt x="232" y="166"/>
                  </a:lnTo>
                  <a:lnTo>
                    <a:pt x="240" y="166"/>
                  </a:lnTo>
                  <a:lnTo>
                    <a:pt x="249" y="166"/>
                  </a:lnTo>
                  <a:lnTo>
                    <a:pt x="257" y="166"/>
                  </a:lnTo>
                  <a:lnTo>
                    <a:pt x="265" y="166"/>
                  </a:lnTo>
                  <a:lnTo>
                    <a:pt x="273" y="157"/>
                  </a:lnTo>
                  <a:lnTo>
                    <a:pt x="282" y="157"/>
                  </a:lnTo>
                  <a:lnTo>
                    <a:pt x="290" y="157"/>
                  </a:lnTo>
                  <a:lnTo>
                    <a:pt x="298" y="157"/>
                  </a:lnTo>
                  <a:lnTo>
                    <a:pt x="315" y="157"/>
                  </a:lnTo>
                  <a:lnTo>
                    <a:pt x="323" y="149"/>
                  </a:lnTo>
                  <a:lnTo>
                    <a:pt x="331" y="149"/>
                  </a:lnTo>
                  <a:lnTo>
                    <a:pt x="340" y="149"/>
                  </a:lnTo>
                  <a:lnTo>
                    <a:pt x="348" y="149"/>
                  </a:lnTo>
                  <a:lnTo>
                    <a:pt x="356" y="149"/>
                  </a:lnTo>
                  <a:lnTo>
                    <a:pt x="364" y="141"/>
                  </a:lnTo>
                  <a:lnTo>
                    <a:pt x="373" y="141"/>
                  </a:lnTo>
                  <a:lnTo>
                    <a:pt x="381" y="141"/>
                  </a:lnTo>
                  <a:lnTo>
                    <a:pt x="389" y="141"/>
                  </a:lnTo>
                  <a:lnTo>
                    <a:pt x="398" y="133"/>
                  </a:lnTo>
                  <a:lnTo>
                    <a:pt x="406" y="133"/>
                  </a:lnTo>
                  <a:lnTo>
                    <a:pt x="414" y="133"/>
                  </a:lnTo>
                  <a:lnTo>
                    <a:pt x="422" y="133"/>
                  </a:lnTo>
                  <a:lnTo>
                    <a:pt x="431" y="133"/>
                  </a:lnTo>
                  <a:lnTo>
                    <a:pt x="439" y="124"/>
                  </a:lnTo>
                  <a:lnTo>
                    <a:pt x="456" y="124"/>
                  </a:lnTo>
                  <a:lnTo>
                    <a:pt x="464" y="124"/>
                  </a:lnTo>
                  <a:lnTo>
                    <a:pt x="472" y="124"/>
                  </a:lnTo>
                  <a:lnTo>
                    <a:pt x="480" y="124"/>
                  </a:lnTo>
                  <a:lnTo>
                    <a:pt x="489" y="116"/>
                  </a:lnTo>
                  <a:lnTo>
                    <a:pt x="497" y="116"/>
                  </a:lnTo>
                  <a:lnTo>
                    <a:pt x="505" y="116"/>
                  </a:lnTo>
                  <a:lnTo>
                    <a:pt x="514" y="116"/>
                  </a:lnTo>
                  <a:lnTo>
                    <a:pt x="522" y="116"/>
                  </a:lnTo>
                  <a:lnTo>
                    <a:pt x="530" y="108"/>
                  </a:lnTo>
                  <a:lnTo>
                    <a:pt x="538" y="108"/>
                  </a:lnTo>
                  <a:lnTo>
                    <a:pt x="547" y="108"/>
                  </a:lnTo>
                  <a:lnTo>
                    <a:pt x="563" y="108"/>
                  </a:lnTo>
                  <a:lnTo>
                    <a:pt x="571" y="99"/>
                  </a:lnTo>
                  <a:lnTo>
                    <a:pt x="580" y="99"/>
                  </a:lnTo>
                  <a:lnTo>
                    <a:pt x="588" y="99"/>
                  </a:lnTo>
                  <a:lnTo>
                    <a:pt x="596" y="99"/>
                  </a:lnTo>
                  <a:lnTo>
                    <a:pt x="605" y="99"/>
                  </a:lnTo>
                  <a:lnTo>
                    <a:pt x="613" y="91"/>
                  </a:lnTo>
                  <a:lnTo>
                    <a:pt x="621" y="91"/>
                  </a:lnTo>
                  <a:lnTo>
                    <a:pt x="629" y="91"/>
                  </a:lnTo>
                  <a:lnTo>
                    <a:pt x="638" y="91"/>
                  </a:lnTo>
                  <a:lnTo>
                    <a:pt x="654" y="91"/>
                  </a:lnTo>
                  <a:lnTo>
                    <a:pt x="663" y="83"/>
                  </a:lnTo>
                  <a:lnTo>
                    <a:pt x="671" y="83"/>
                  </a:lnTo>
                  <a:lnTo>
                    <a:pt x="679" y="83"/>
                  </a:lnTo>
                  <a:lnTo>
                    <a:pt x="687" y="83"/>
                  </a:lnTo>
                  <a:lnTo>
                    <a:pt x="696" y="83"/>
                  </a:lnTo>
                  <a:lnTo>
                    <a:pt x="704" y="74"/>
                  </a:lnTo>
                  <a:lnTo>
                    <a:pt x="712" y="74"/>
                  </a:lnTo>
                  <a:lnTo>
                    <a:pt x="729" y="74"/>
                  </a:lnTo>
                  <a:lnTo>
                    <a:pt x="737" y="74"/>
                  </a:lnTo>
                  <a:lnTo>
                    <a:pt x="745" y="74"/>
                  </a:lnTo>
                  <a:lnTo>
                    <a:pt x="754" y="66"/>
                  </a:lnTo>
                  <a:lnTo>
                    <a:pt x="762" y="66"/>
                  </a:lnTo>
                  <a:lnTo>
                    <a:pt x="770" y="66"/>
                  </a:lnTo>
                  <a:lnTo>
                    <a:pt x="779" y="66"/>
                  </a:lnTo>
                  <a:lnTo>
                    <a:pt x="795" y="58"/>
                  </a:lnTo>
                  <a:lnTo>
                    <a:pt x="803" y="58"/>
                  </a:lnTo>
                  <a:lnTo>
                    <a:pt x="812" y="58"/>
                  </a:lnTo>
                  <a:lnTo>
                    <a:pt x="820" y="58"/>
                  </a:lnTo>
                  <a:lnTo>
                    <a:pt x="828" y="58"/>
                  </a:lnTo>
                  <a:lnTo>
                    <a:pt x="836" y="50"/>
                  </a:lnTo>
                  <a:lnTo>
                    <a:pt x="853" y="50"/>
                  </a:lnTo>
                  <a:lnTo>
                    <a:pt x="861" y="50"/>
                  </a:lnTo>
                  <a:lnTo>
                    <a:pt x="870" y="50"/>
                  </a:lnTo>
                  <a:lnTo>
                    <a:pt x="878" y="50"/>
                  </a:lnTo>
                  <a:lnTo>
                    <a:pt x="886" y="41"/>
                  </a:lnTo>
                  <a:lnTo>
                    <a:pt x="903" y="41"/>
                  </a:lnTo>
                  <a:lnTo>
                    <a:pt x="911" y="41"/>
                  </a:lnTo>
                  <a:lnTo>
                    <a:pt x="919" y="41"/>
                  </a:lnTo>
                  <a:lnTo>
                    <a:pt x="928" y="41"/>
                  </a:lnTo>
                  <a:lnTo>
                    <a:pt x="936" y="33"/>
                  </a:lnTo>
                  <a:lnTo>
                    <a:pt x="952" y="33"/>
                  </a:lnTo>
                  <a:lnTo>
                    <a:pt x="961" y="33"/>
                  </a:lnTo>
                  <a:lnTo>
                    <a:pt x="969" y="33"/>
                  </a:lnTo>
                  <a:lnTo>
                    <a:pt x="977" y="33"/>
                  </a:lnTo>
                  <a:lnTo>
                    <a:pt x="986" y="25"/>
                  </a:lnTo>
                  <a:lnTo>
                    <a:pt x="1002" y="25"/>
                  </a:lnTo>
                  <a:lnTo>
                    <a:pt x="1010" y="25"/>
                  </a:lnTo>
                  <a:lnTo>
                    <a:pt x="1019" y="25"/>
                  </a:lnTo>
                  <a:lnTo>
                    <a:pt x="1027" y="16"/>
                  </a:lnTo>
                  <a:lnTo>
                    <a:pt x="1043" y="16"/>
                  </a:lnTo>
                  <a:lnTo>
                    <a:pt x="1052" y="16"/>
                  </a:lnTo>
                  <a:lnTo>
                    <a:pt x="1060" y="16"/>
                  </a:lnTo>
                  <a:lnTo>
                    <a:pt x="1068" y="16"/>
                  </a:lnTo>
                  <a:lnTo>
                    <a:pt x="1085" y="8"/>
                  </a:lnTo>
                  <a:lnTo>
                    <a:pt x="1093" y="8"/>
                  </a:lnTo>
                  <a:lnTo>
                    <a:pt x="1101" y="8"/>
                  </a:lnTo>
                  <a:lnTo>
                    <a:pt x="1110" y="8"/>
                  </a:lnTo>
                  <a:lnTo>
                    <a:pt x="1126" y="8"/>
                  </a:lnTo>
                  <a:lnTo>
                    <a:pt x="1135" y="0"/>
                  </a:lnTo>
                  <a:lnTo>
                    <a:pt x="1143" y="0"/>
                  </a:lnTo>
                  <a:lnTo>
                    <a:pt x="1159" y="0"/>
                  </a:lnTo>
                  <a:lnTo>
                    <a:pt x="1168" y="0"/>
                  </a:lnTo>
                  <a:lnTo>
                    <a:pt x="1176" y="0"/>
                  </a:lnTo>
                </a:path>
              </a:pathLst>
            </a:custGeom>
            <a:noFill/>
            <a:ln w="39688" cap="flat">
              <a:solidFill>
                <a:srgbClr val="00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01"/>
            <p:cNvSpPr>
              <a:spLocks/>
            </p:cNvSpPr>
            <p:nvPr/>
          </p:nvSpPr>
          <p:spPr bwMode="auto">
            <a:xfrm>
              <a:off x="6762645" y="3746292"/>
              <a:ext cx="1218103" cy="303213"/>
            </a:xfrm>
            <a:custGeom>
              <a:avLst/>
              <a:gdLst>
                <a:gd name="T0" fmla="*/ 17 w 2161"/>
                <a:gd name="T1" fmla="*/ 183 h 191"/>
                <a:gd name="T2" fmla="*/ 33 w 2161"/>
                <a:gd name="T3" fmla="*/ 183 h 191"/>
                <a:gd name="T4" fmla="*/ 58 w 2161"/>
                <a:gd name="T5" fmla="*/ 183 h 191"/>
                <a:gd name="T6" fmla="*/ 83 w 2161"/>
                <a:gd name="T7" fmla="*/ 174 h 191"/>
                <a:gd name="T8" fmla="*/ 99 w 2161"/>
                <a:gd name="T9" fmla="*/ 174 h 191"/>
                <a:gd name="T10" fmla="*/ 124 w 2161"/>
                <a:gd name="T11" fmla="*/ 166 h 191"/>
                <a:gd name="T12" fmla="*/ 149 w 2161"/>
                <a:gd name="T13" fmla="*/ 166 h 191"/>
                <a:gd name="T14" fmla="*/ 174 w 2161"/>
                <a:gd name="T15" fmla="*/ 158 h 191"/>
                <a:gd name="T16" fmla="*/ 190 w 2161"/>
                <a:gd name="T17" fmla="*/ 158 h 191"/>
                <a:gd name="T18" fmla="*/ 215 w 2161"/>
                <a:gd name="T19" fmla="*/ 158 h 191"/>
                <a:gd name="T20" fmla="*/ 240 w 2161"/>
                <a:gd name="T21" fmla="*/ 149 h 191"/>
                <a:gd name="T22" fmla="*/ 265 w 2161"/>
                <a:gd name="T23" fmla="*/ 149 h 191"/>
                <a:gd name="T24" fmla="*/ 290 w 2161"/>
                <a:gd name="T25" fmla="*/ 141 h 191"/>
                <a:gd name="T26" fmla="*/ 315 w 2161"/>
                <a:gd name="T27" fmla="*/ 141 h 191"/>
                <a:gd name="T28" fmla="*/ 339 w 2161"/>
                <a:gd name="T29" fmla="*/ 133 h 191"/>
                <a:gd name="T30" fmla="*/ 364 w 2161"/>
                <a:gd name="T31" fmla="*/ 133 h 191"/>
                <a:gd name="T32" fmla="*/ 389 w 2161"/>
                <a:gd name="T33" fmla="*/ 133 h 191"/>
                <a:gd name="T34" fmla="*/ 414 w 2161"/>
                <a:gd name="T35" fmla="*/ 125 h 191"/>
                <a:gd name="T36" fmla="*/ 439 w 2161"/>
                <a:gd name="T37" fmla="*/ 125 h 191"/>
                <a:gd name="T38" fmla="*/ 464 w 2161"/>
                <a:gd name="T39" fmla="*/ 116 h 191"/>
                <a:gd name="T40" fmla="*/ 497 w 2161"/>
                <a:gd name="T41" fmla="*/ 116 h 191"/>
                <a:gd name="T42" fmla="*/ 522 w 2161"/>
                <a:gd name="T43" fmla="*/ 116 h 191"/>
                <a:gd name="T44" fmla="*/ 546 w 2161"/>
                <a:gd name="T45" fmla="*/ 108 h 191"/>
                <a:gd name="T46" fmla="*/ 580 w 2161"/>
                <a:gd name="T47" fmla="*/ 108 h 191"/>
                <a:gd name="T48" fmla="*/ 604 w 2161"/>
                <a:gd name="T49" fmla="*/ 100 h 191"/>
                <a:gd name="T50" fmla="*/ 638 w 2161"/>
                <a:gd name="T51" fmla="*/ 100 h 191"/>
                <a:gd name="T52" fmla="*/ 662 w 2161"/>
                <a:gd name="T53" fmla="*/ 91 h 191"/>
                <a:gd name="T54" fmla="*/ 696 w 2161"/>
                <a:gd name="T55" fmla="*/ 91 h 191"/>
                <a:gd name="T56" fmla="*/ 720 w 2161"/>
                <a:gd name="T57" fmla="*/ 91 h 191"/>
                <a:gd name="T58" fmla="*/ 753 w 2161"/>
                <a:gd name="T59" fmla="*/ 83 h 191"/>
                <a:gd name="T60" fmla="*/ 787 w 2161"/>
                <a:gd name="T61" fmla="*/ 83 h 191"/>
                <a:gd name="T62" fmla="*/ 820 w 2161"/>
                <a:gd name="T63" fmla="*/ 75 h 191"/>
                <a:gd name="T64" fmla="*/ 853 w 2161"/>
                <a:gd name="T65" fmla="*/ 75 h 191"/>
                <a:gd name="T66" fmla="*/ 886 w 2161"/>
                <a:gd name="T67" fmla="*/ 75 h 191"/>
                <a:gd name="T68" fmla="*/ 919 w 2161"/>
                <a:gd name="T69" fmla="*/ 67 h 191"/>
                <a:gd name="T70" fmla="*/ 952 w 2161"/>
                <a:gd name="T71" fmla="*/ 67 h 191"/>
                <a:gd name="T72" fmla="*/ 985 w 2161"/>
                <a:gd name="T73" fmla="*/ 58 h 191"/>
                <a:gd name="T74" fmla="*/ 1027 w 2161"/>
                <a:gd name="T75" fmla="*/ 58 h 191"/>
                <a:gd name="T76" fmla="*/ 1068 w 2161"/>
                <a:gd name="T77" fmla="*/ 50 h 191"/>
                <a:gd name="T78" fmla="*/ 1101 w 2161"/>
                <a:gd name="T79" fmla="*/ 50 h 191"/>
                <a:gd name="T80" fmla="*/ 1143 w 2161"/>
                <a:gd name="T81" fmla="*/ 50 h 191"/>
                <a:gd name="T82" fmla="*/ 1184 w 2161"/>
                <a:gd name="T83" fmla="*/ 42 h 191"/>
                <a:gd name="T84" fmla="*/ 1225 w 2161"/>
                <a:gd name="T85" fmla="*/ 42 h 191"/>
                <a:gd name="T86" fmla="*/ 1275 w 2161"/>
                <a:gd name="T87" fmla="*/ 33 h 191"/>
                <a:gd name="T88" fmla="*/ 1317 w 2161"/>
                <a:gd name="T89" fmla="*/ 33 h 191"/>
                <a:gd name="T90" fmla="*/ 1366 w 2161"/>
                <a:gd name="T91" fmla="*/ 33 h 191"/>
                <a:gd name="T92" fmla="*/ 1424 w 2161"/>
                <a:gd name="T93" fmla="*/ 25 h 191"/>
                <a:gd name="T94" fmla="*/ 1474 w 2161"/>
                <a:gd name="T95" fmla="*/ 25 h 191"/>
                <a:gd name="T96" fmla="*/ 1532 w 2161"/>
                <a:gd name="T97" fmla="*/ 17 h 191"/>
                <a:gd name="T98" fmla="*/ 1598 w 2161"/>
                <a:gd name="T99" fmla="*/ 17 h 191"/>
                <a:gd name="T100" fmla="*/ 1664 w 2161"/>
                <a:gd name="T101" fmla="*/ 9 h 191"/>
                <a:gd name="T102" fmla="*/ 1739 w 2161"/>
                <a:gd name="T103" fmla="*/ 9 h 191"/>
                <a:gd name="T104" fmla="*/ 1822 w 2161"/>
                <a:gd name="T105" fmla="*/ 9 h 191"/>
                <a:gd name="T106" fmla="*/ 1929 w 2161"/>
                <a:gd name="T107" fmla="*/ 0 h 191"/>
                <a:gd name="T108" fmla="*/ 2062 w 2161"/>
                <a:gd name="T10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1" h="191">
                  <a:moveTo>
                    <a:pt x="0" y="191"/>
                  </a:moveTo>
                  <a:lnTo>
                    <a:pt x="17" y="183"/>
                  </a:lnTo>
                  <a:lnTo>
                    <a:pt x="25" y="183"/>
                  </a:lnTo>
                  <a:lnTo>
                    <a:pt x="33" y="183"/>
                  </a:lnTo>
                  <a:lnTo>
                    <a:pt x="41" y="183"/>
                  </a:lnTo>
                  <a:lnTo>
                    <a:pt x="58" y="183"/>
                  </a:lnTo>
                  <a:lnTo>
                    <a:pt x="66" y="174"/>
                  </a:lnTo>
                  <a:lnTo>
                    <a:pt x="83" y="174"/>
                  </a:lnTo>
                  <a:lnTo>
                    <a:pt x="91" y="174"/>
                  </a:lnTo>
                  <a:lnTo>
                    <a:pt x="99" y="174"/>
                  </a:lnTo>
                  <a:lnTo>
                    <a:pt x="116" y="166"/>
                  </a:lnTo>
                  <a:lnTo>
                    <a:pt x="124" y="166"/>
                  </a:lnTo>
                  <a:lnTo>
                    <a:pt x="132" y="166"/>
                  </a:lnTo>
                  <a:lnTo>
                    <a:pt x="149" y="166"/>
                  </a:lnTo>
                  <a:lnTo>
                    <a:pt x="157" y="166"/>
                  </a:lnTo>
                  <a:lnTo>
                    <a:pt x="174" y="158"/>
                  </a:lnTo>
                  <a:lnTo>
                    <a:pt x="182" y="158"/>
                  </a:lnTo>
                  <a:lnTo>
                    <a:pt x="190" y="158"/>
                  </a:lnTo>
                  <a:lnTo>
                    <a:pt x="207" y="158"/>
                  </a:lnTo>
                  <a:lnTo>
                    <a:pt x="215" y="158"/>
                  </a:lnTo>
                  <a:lnTo>
                    <a:pt x="232" y="149"/>
                  </a:lnTo>
                  <a:lnTo>
                    <a:pt x="240" y="149"/>
                  </a:lnTo>
                  <a:lnTo>
                    <a:pt x="248" y="149"/>
                  </a:lnTo>
                  <a:lnTo>
                    <a:pt x="265" y="149"/>
                  </a:lnTo>
                  <a:lnTo>
                    <a:pt x="273" y="149"/>
                  </a:lnTo>
                  <a:lnTo>
                    <a:pt x="290" y="141"/>
                  </a:lnTo>
                  <a:lnTo>
                    <a:pt x="298" y="141"/>
                  </a:lnTo>
                  <a:lnTo>
                    <a:pt x="315" y="141"/>
                  </a:lnTo>
                  <a:lnTo>
                    <a:pt x="323" y="141"/>
                  </a:lnTo>
                  <a:lnTo>
                    <a:pt x="339" y="133"/>
                  </a:lnTo>
                  <a:lnTo>
                    <a:pt x="348" y="133"/>
                  </a:lnTo>
                  <a:lnTo>
                    <a:pt x="364" y="133"/>
                  </a:lnTo>
                  <a:lnTo>
                    <a:pt x="373" y="133"/>
                  </a:lnTo>
                  <a:lnTo>
                    <a:pt x="389" y="133"/>
                  </a:lnTo>
                  <a:lnTo>
                    <a:pt x="406" y="125"/>
                  </a:lnTo>
                  <a:lnTo>
                    <a:pt x="414" y="125"/>
                  </a:lnTo>
                  <a:lnTo>
                    <a:pt x="431" y="125"/>
                  </a:lnTo>
                  <a:lnTo>
                    <a:pt x="439" y="125"/>
                  </a:lnTo>
                  <a:lnTo>
                    <a:pt x="455" y="125"/>
                  </a:lnTo>
                  <a:lnTo>
                    <a:pt x="464" y="116"/>
                  </a:lnTo>
                  <a:lnTo>
                    <a:pt x="480" y="116"/>
                  </a:lnTo>
                  <a:lnTo>
                    <a:pt x="497" y="116"/>
                  </a:lnTo>
                  <a:lnTo>
                    <a:pt x="505" y="116"/>
                  </a:lnTo>
                  <a:lnTo>
                    <a:pt x="522" y="116"/>
                  </a:lnTo>
                  <a:lnTo>
                    <a:pt x="538" y="108"/>
                  </a:lnTo>
                  <a:lnTo>
                    <a:pt x="546" y="108"/>
                  </a:lnTo>
                  <a:lnTo>
                    <a:pt x="563" y="108"/>
                  </a:lnTo>
                  <a:lnTo>
                    <a:pt x="580" y="108"/>
                  </a:lnTo>
                  <a:lnTo>
                    <a:pt x="588" y="108"/>
                  </a:lnTo>
                  <a:lnTo>
                    <a:pt x="604" y="100"/>
                  </a:lnTo>
                  <a:lnTo>
                    <a:pt x="621" y="100"/>
                  </a:lnTo>
                  <a:lnTo>
                    <a:pt x="638" y="100"/>
                  </a:lnTo>
                  <a:lnTo>
                    <a:pt x="646" y="100"/>
                  </a:lnTo>
                  <a:lnTo>
                    <a:pt x="662" y="91"/>
                  </a:lnTo>
                  <a:lnTo>
                    <a:pt x="679" y="91"/>
                  </a:lnTo>
                  <a:lnTo>
                    <a:pt x="696" y="91"/>
                  </a:lnTo>
                  <a:lnTo>
                    <a:pt x="704" y="91"/>
                  </a:lnTo>
                  <a:lnTo>
                    <a:pt x="720" y="91"/>
                  </a:lnTo>
                  <a:lnTo>
                    <a:pt x="737" y="83"/>
                  </a:lnTo>
                  <a:lnTo>
                    <a:pt x="753" y="83"/>
                  </a:lnTo>
                  <a:lnTo>
                    <a:pt x="770" y="83"/>
                  </a:lnTo>
                  <a:lnTo>
                    <a:pt x="787" y="83"/>
                  </a:lnTo>
                  <a:lnTo>
                    <a:pt x="803" y="83"/>
                  </a:lnTo>
                  <a:lnTo>
                    <a:pt x="820" y="75"/>
                  </a:lnTo>
                  <a:lnTo>
                    <a:pt x="836" y="75"/>
                  </a:lnTo>
                  <a:lnTo>
                    <a:pt x="853" y="75"/>
                  </a:lnTo>
                  <a:lnTo>
                    <a:pt x="869" y="75"/>
                  </a:lnTo>
                  <a:lnTo>
                    <a:pt x="886" y="75"/>
                  </a:lnTo>
                  <a:lnTo>
                    <a:pt x="903" y="67"/>
                  </a:lnTo>
                  <a:lnTo>
                    <a:pt x="919" y="67"/>
                  </a:lnTo>
                  <a:lnTo>
                    <a:pt x="936" y="67"/>
                  </a:lnTo>
                  <a:lnTo>
                    <a:pt x="952" y="67"/>
                  </a:lnTo>
                  <a:lnTo>
                    <a:pt x="969" y="67"/>
                  </a:lnTo>
                  <a:lnTo>
                    <a:pt x="985" y="58"/>
                  </a:lnTo>
                  <a:lnTo>
                    <a:pt x="1010" y="58"/>
                  </a:lnTo>
                  <a:lnTo>
                    <a:pt x="1027" y="58"/>
                  </a:lnTo>
                  <a:lnTo>
                    <a:pt x="1043" y="58"/>
                  </a:lnTo>
                  <a:lnTo>
                    <a:pt x="1068" y="50"/>
                  </a:lnTo>
                  <a:lnTo>
                    <a:pt x="1085" y="50"/>
                  </a:lnTo>
                  <a:lnTo>
                    <a:pt x="1101" y="50"/>
                  </a:lnTo>
                  <a:lnTo>
                    <a:pt x="1126" y="50"/>
                  </a:lnTo>
                  <a:lnTo>
                    <a:pt x="1143" y="50"/>
                  </a:lnTo>
                  <a:lnTo>
                    <a:pt x="1168" y="42"/>
                  </a:lnTo>
                  <a:lnTo>
                    <a:pt x="1184" y="42"/>
                  </a:lnTo>
                  <a:lnTo>
                    <a:pt x="1209" y="42"/>
                  </a:lnTo>
                  <a:lnTo>
                    <a:pt x="1225" y="42"/>
                  </a:lnTo>
                  <a:lnTo>
                    <a:pt x="1250" y="42"/>
                  </a:lnTo>
                  <a:lnTo>
                    <a:pt x="1275" y="33"/>
                  </a:lnTo>
                  <a:lnTo>
                    <a:pt x="1300" y="33"/>
                  </a:lnTo>
                  <a:lnTo>
                    <a:pt x="1317" y="33"/>
                  </a:lnTo>
                  <a:lnTo>
                    <a:pt x="1341" y="33"/>
                  </a:lnTo>
                  <a:lnTo>
                    <a:pt x="1366" y="33"/>
                  </a:lnTo>
                  <a:lnTo>
                    <a:pt x="1391" y="25"/>
                  </a:lnTo>
                  <a:lnTo>
                    <a:pt x="1424" y="25"/>
                  </a:lnTo>
                  <a:lnTo>
                    <a:pt x="1449" y="25"/>
                  </a:lnTo>
                  <a:lnTo>
                    <a:pt x="1474" y="25"/>
                  </a:lnTo>
                  <a:lnTo>
                    <a:pt x="1507" y="17"/>
                  </a:lnTo>
                  <a:lnTo>
                    <a:pt x="1532" y="17"/>
                  </a:lnTo>
                  <a:lnTo>
                    <a:pt x="1565" y="17"/>
                  </a:lnTo>
                  <a:lnTo>
                    <a:pt x="1598" y="17"/>
                  </a:lnTo>
                  <a:lnTo>
                    <a:pt x="1631" y="17"/>
                  </a:lnTo>
                  <a:lnTo>
                    <a:pt x="1664" y="9"/>
                  </a:lnTo>
                  <a:lnTo>
                    <a:pt x="1697" y="9"/>
                  </a:lnTo>
                  <a:lnTo>
                    <a:pt x="1739" y="9"/>
                  </a:lnTo>
                  <a:lnTo>
                    <a:pt x="1780" y="9"/>
                  </a:lnTo>
                  <a:lnTo>
                    <a:pt x="1822" y="9"/>
                  </a:lnTo>
                  <a:lnTo>
                    <a:pt x="1871" y="0"/>
                  </a:lnTo>
                  <a:lnTo>
                    <a:pt x="1929" y="0"/>
                  </a:lnTo>
                  <a:lnTo>
                    <a:pt x="1987" y="0"/>
                  </a:lnTo>
                  <a:lnTo>
                    <a:pt x="2062" y="0"/>
                  </a:lnTo>
                  <a:lnTo>
                    <a:pt x="2161" y="0"/>
                  </a:lnTo>
                </a:path>
              </a:pathLst>
            </a:custGeom>
            <a:noFill/>
            <a:ln w="39688" cap="flat">
              <a:solidFill>
                <a:srgbClr val="003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7" name="TextBox 186"/>
          <p:cNvSpPr txBox="1"/>
          <p:nvPr/>
        </p:nvSpPr>
        <p:spPr>
          <a:xfrm>
            <a:off x="342482" y="1948281"/>
            <a:ext cx="3990195" cy="923330"/>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p>
          <a:p>
            <a:endParaRPr lang="en-US" dirty="0"/>
          </a:p>
          <a:p>
            <a:r>
              <a:rPr lang="en-US" dirty="0" err="1"/>
              <a:t>a</a:t>
            </a:r>
            <a:r>
              <a:rPr lang="en-US" dirty="0" err="1" smtClean="0"/>
              <a:t>+b</a:t>
            </a:r>
            <a:r>
              <a:rPr lang="en-US" dirty="0" smtClean="0"/>
              <a:t>=30nm</a:t>
            </a:r>
            <a:endParaRPr lang="en-US" dirty="0"/>
          </a:p>
        </p:txBody>
      </p:sp>
      <p:sp>
        <p:nvSpPr>
          <p:cNvPr id="188" name="TextBox 187"/>
          <p:cNvSpPr txBox="1"/>
          <p:nvPr/>
        </p:nvSpPr>
        <p:spPr>
          <a:xfrm>
            <a:off x="6096000" y="6011607"/>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189" name="TextBox 188"/>
          <p:cNvSpPr txBox="1"/>
          <p:nvPr/>
        </p:nvSpPr>
        <p:spPr>
          <a:xfrm rot="16200000">
            <a:off x="3720855" y="3423216"/>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190" name="TextBox 189"/>
          <p:cNvSpPr txBox="1"/>
          <p:nvPr/>
        </p:nvSpPr>
        <p:spPr>
          <a:xfrm>
            <a:off x="8792440" y="2139191"/>
            <a:ext cx="3269915" cy="646331"/>
          </a:xfrm>
          <a:prstGeom prst="rect">
            <a:avLst/>
          </a:prstGeom>
          <a:noFill/>
        </p:spPr>
        <p:txBody>
          <a:bodyPr wrap="square" rtlCol="0">
            <a:spAutoFit/>
          </a:bodyPr>
          <a:lstStyle/>
          <a:p>
            <a:r>
              <a:rPr lang="en-US" b="1" dirty="0" smtClean="0">
                <a:solidFill>
                  <a:srgbClr val="002060"/>
                </a:solidFill>
              </a:rPr>
              <a:t>Notice: hyperbolic region is always there!</a:t>
            </a:r>
            <a:endParaRPr lang="en-US" b="1" dirty="0">
              <a:solidFill>
                <a:srgbClr val="002060"/>
              </a:solidFill>
            </a:endParaRPr>
          </a:p>
        </p:txBody>
      </p:sp>
      <p:sp>
        <p:nvSpPr>
          <p:cNvPr id="95" name="Footer Placeholder 94"/>
          <p:cNvSpPr>
            <a:spLocks noGrp="1"/>
          </p:cNvSpPr>
          <p:nvPr>
            <p:ph type="ftr" sz="quarter" idx="11"/>
          </p:nvPr>
        </p:nvSpPr>
        <p:spPr/>
        <p:txBody>
          <a:bodyPr/>
          <a:lstStyle/>
          <a:p>
            <a:r>
              <a:rPr lang="en-US" smtClean="0"/>
              <a:t>Benasque</a:t>
            </a:r>
            <a:endParaRPr lang="en-US"/>
          </a:p>
        </p:txBody>
      </p:sp>
      <p:sp>
        <p:nvSpPr>
          <p:cNvPr id="96" name="Slide Number Placeholder 95"/>
          <p:cNvSpPr>
            <a:spLocks noGrp="1"/>
          </p:cNvSpPr>
          <p:nvPr>
            <p:ph type="sldNum" sz="quarter" idx="12"/>
          </p:nvPr>
        </p:nvSpPr>
        <p:spPr/>
        <p:txBody>
          <a:bodyPr/>
          <a:lstStyle/>
          <a:p>
            <a:fld id="{74A2A478-8B65-4D82-996A-EA40D10A6F38}" type="slidenum">
              <a:rPr lang="en-US" smtClean="0"/>
              <a:t>26</a:t>
            </a:fld>
            <a:endParaRPr lang="en-US"/>
          </a:p>
        </p:txBody>
      </p:sp>
    </p:spTree>
    <p:extLst>
      <p:ext uri="{BB962C8B-B14F-4D97-AF65-F5344CB8AC3E}">
        <p14:creationId xmlns:p14="http://schemas.microsoft.com/office/powerpoint/2010/main" val="2502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Effect of granularity</a:t>
            </a:r>
            <a:endParaRPr lang="en-US" sz="3600" b="1" dirty="0"/>
          </a:p>
        </p:txBody>
      </p:sp>
      <p:sp>
        <p:nvSpPr>
          <p:cNvPr id="4" name="TextBox 3"/>
          <p:cNvSpPr txBox="1"/>
          <p:nvPr/>
        </p:nvSpPr>
        <p:spPr>
          <a:xfrm>
            <a:off x="342482" y="1948281"/>
            <a:ext cx="3990195" cy="923330"/>
          </a:xfrm>
          <a:prstGeom prst="rect">
            <a:avLst/>
          </a:prstGeom>
          <a:noFill/>
        </p:spPr>
        <p:txBody>
          <a:bodyPr wrap="none" rtlCol="0">
            <a:spAutoFit/>
          </a:bodyPr>
          <a:lstStyle/>
          <a:p>
            <a:r>
              <a:rPr lang="en-US" dirty="0">
                <a:latin typeface="Symbol" panose="05050102010706020507" pitchFamily="18" charset="2"/>
                <a:cs typeface="Arial" panose="020B0604020202020204" pitchFamily="34" charset="0"/>
              </a:rPr>
              <a:t>l</a:t>
            </a:r>
            <a:r>
              <a:rPr lang="en-US" dirty="0" smtClean="0"/>
              <a:t>=520 nm   Ag  </a:t>
            </a:r>
            <a:r>
              <a:rPr lang="en-US" dirty="0" err="1" smtClean="0">
                <a:latin typeface="Symbol" panose="05050102010706020507" pitchFamily="18" charset="2"/>
              </a:rPr>
              <a:t>e</a:t>
            </a:r>
            <a:r>
              <a:rPr lang="en-US" baseline="-25000" dirty="0" err="1" smtClean="0"/>
              <a:t>m</a:t>
            </a:r>
            <a:r>
              <a:rPr lang="en-US" dirty="0" smtClean="0"/>
              <a:t>=-11+0.3i Al</a:t>
            </a:r>
            <a:r>
              <a:rPr lang="en-US" baseline="-25000" dirty="0" smtClean="0"/>
              <a:t>2</a:t>
            </a:r>
            <a:r>
              <a:rPr lang="en-US" dirty="0" smtClean="0"/>
              <a:t>0</a:t>
            </a:r>
            <a:r>
              <a:rPr lang="en-US" baseline="-25000" dirty="0" smtClean="0"/>
              <a:t>3</a:t>
            </a:r>
            <a:r>
              <a:rPr lang="en-US" dirty="0" smtClean="0"/>
              <a:t> </a:t>
            </a:r>
            <a:r>
              <a:rPr lang="en-US" dirty="0" err="1" smtClean="0">
                <a:latin typeface="Symbol" panose="05050102010706020507" pitchFamily="18" charset="2"/>
              </a:rPr>
              <a:t>e</a:t>
            </a:r>
            <a:r>
              <a:rPr lang="en-US" baseline="-25000" dirty="0" err="1" smtClean="0"/>
              <a:t>d</a:t>
            </a:r>
            <a:r>
              <a:rPr lang="en-US" dirty="0" smtClean="0"/>
              <a:t>=1.82</a:t>
            </a:r>
          </a:p>
          <a:p>
            <a:endParaRPr lang="en-US" dirty="0"/>
          </a:p>
          <a:p>
            <a:r>
              <a:rPr lang="en-US" dirty="0" smtClean="0"/>
              <a:t>a:b=7:3</a:t>
            </a:r>
            <a:endParaRPr lang="en-US" dirty="0"/>
          </a:p>
        </p:txBody>
      </p:sp>
      <p:pic>
        <p:nvPicPr>
          <p:cNvPr id="5" name="Picture 4"/>
          <p:cNvPicPr>
            <a:picLocks noChangeAspect="1"/>
          </p:cNvPicPr>
          <p:nvPr/>
        </p:nvPicPr>
        <p:blipFill>
          <a:blip r:embed="rId2"/>
          <a:stretch>
            <a:fillRect/>
          </a:stretch>
        </p:blipFill>
        <p:spPr>
          <a:xfrm>
            <a:off x="5170646" y="2049863"/>
            <a:ext cx="5239445" cy="4556060"/>
          </a:xfrm>
          <a:prstGeom prst="rect">
            <a:avLst/>
          </a:prstGeom>
        </p:spPr>
      </p:pic>
      <p:sp>
        <p:nvSpPr>
          <p:cNvPr id="6" name="TextBox 5"/>
          <p:cNvSpPr txBox="1"/>
          <p:nvPr/>
        </p:nvSpPr>
        <p:spPr>
          <a:xfrm>
            <a:off x="7432431" y="6313058"/>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7" name="TextBox 6"/>
          <p:cNvSpPr txBox="1"/>
          <p:nvPr/>
        </p:nvSpPr>
        <p:spPr>
          <a:xfrm rot="16200000">
            <a:off x="4469653" y="4046214"/>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8" name="TextBox 7"/>
          <p:cNvSpPr txBox="1"/>
          <p:nvPr/>
        </p:nvSpPr>
        <p:spPr>
          <a:xfrm>
            <a:off x="300492" y="3230786"/>
            <a:ext cx="4291606" cy="923330"/>
          </a:xfrm>
          <a:prstGeom prst="rect">
            <a:avLst/>
          </a:prstGeom>
          <a:noFill/>
        </p:spPr>
        <p:txBody>
          <a:bodyPr wrap="square" rtlCol="0">
            <a:spAutoFit/>
          </a:bodyPr>
          <a:lstStyle/>
          <a:p>
            <a:r>
              <a:rPr lang="en-US" b="1" dirty="0" smtClean="0">
                <a:solidFill>
                  <a:srgbClr val="FF0000"/>
                </a:solidFill>
              </a:rPr>
              <a:t>For small period elliptical region disappears and the curve approaches the effective medium</a:t>
            </a:r>
          </a:p>
        </p:txBody>
      </p:sp>
      <p:sp>
        <p:nvSpPr>
          <p:cNvPr id="3" name="Footer Placeholder 2"/>
          <p:cNvSpPr>
            <a:spLocks noGrp="1"/>
          </p:cNvSpPr>
          <p:nvPr>
            <p:ph type="ftr" sz="quarter" idx="11"/>
          </p:nvPr>
        </p:nvSpPr>
        <p:spPr/>
        <p:txBody>
          <a:bodyPr/>
          <a:lstStyle/>
          <a:p>
            <a:r>
              <a:rPr lang="en-US" smtClean="0"/>
              <a:t>Benasque</a:t>
            </a:r>
            <a:endParaRPr lang="en-US"/>
          </a:p>
        </p:txBody>
      </p:sp>
      <p:sp>
        <p:nvSpPr>
          <p:cNvPr id="9" name="Slide Number Placeholder 8"/>
          <p:cNvSpPr>
            <a:spLocks noGrp="1"/>
          </p:cNvSpPr>
          <p:nvPr>
            <p:ph type="sldNum" sz="quarter" idx="12"/>
          </p:nvPr>
        </p:nvSpPr>
        <p:spPr/>
        <p:txBody>
          <a:bodyPr/>
          <a:lstStyle/>
          <a:p>
            <a:fld id="{74A2A478-8B65-4D82-996A-EA40D10A6F38}" type="slidenum">
              <a:rPr lang="en-US" smtClean="0"/>
              <a:t>27</a:t>
            </a:fld>
            <a:endParaRPr lang="en-US"/>
          </a:p>
        </p:txBody>
      </p:sp>
    </p:spTree>
    <p:extLst>
      <p:ext uri="{BB962C8B-B14F-4D97-AF65-F5344CB8AC3E}">
        <p14:creationId xmlns:p14="http://schemas.microsoft.com/office/powerpoint/2010/main" val="518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077" y="-81126"/>
            <a:ext cx="10515600" cy="1325563"/>
          </a:xfrm>
        </p:spPr>
        <p:txBody>
          <a:bodyPr>
            <a:normAutofit/>
          </a:bodyPr>
          <a:lstStyle/>
          <a:p>
            <a:pPr algn="ctr"/>
            <a:r>
              <a:rPr lang="en-US" sz="3600" b="1" dirty="0" smtClean="0"/>
              <a:t>Explore the fields at different points</a:t>
            </a:r>
            <a:endParaRPr lang="en-US" sz="3600" b="1" dirty="0"/>
          </a:p>
        </p:txBody>
      </p:sp>
      <p:pic>
        <p:nvPicPr>
          <p:cNvPr id="5" name="Picture 4"/>
          <p:cNvPicPr>
            <a:picLocks noChangeAspect="1"/>
          </p:cNvPicPr>
          <p:nvPr/>
        </p:nvPicPr>
        <p:blipFill>
          <a:blip r:embed="rId3"/>
          <a:stretch>
            <a:fillRect/>
          </a:stretch>
        </p:blipFill>
        <p:spPr>
          <a:xfrm>
            <a:off x="0" y="1538780"/>
            <a:ext cx="4196584" cy="4100787"/>
          </a:xfrm>
          <a:prstGeom prst="rect">
            <a:avLst/>
          </a:prstGeom>
        </p:spPr>
      </p:pic>
      <p:grpSp>
        <p:nvGrpSpPr>
          <p:cNvPr id="3" name="Group 2"/>
          <p:cNvGrpSpPr/>
          <p:nvPr/>
        </p:nvGrpSpPr>
        <p:grpSpPr>
          <a:xfrm>
            <a:off x="5260592" y="1050211"/>
            <a:ext cx="2516187" cy="782375"/>
            <a:chOff x="5322082" y="1443893"/>
            <a:chExt cx="2516187" cy="782375"/>
          </a:xfrm>
        </p:grpSpPr>
        <p:sp>
          <p:nvSpPr>
            <p:cNvPr id="7" name="TextBox 6"/>
            <p:cNvSpPr txBox="1"/>
            <p:nvPr/>
          </p:nvSpPr>
          <p:spPr>
            <a:xfrm>
              <a:off x="6017769" y="1443893"/>
              <a:ext cx="849913" cy="369332"/>
            </a:xfrm>
            <a:prstGeom prst="rect">
              <a:avLst/>
            </a:prstGeom>
            <a:noFill/>
          </p:spPr>
          <p:txBody>
            <a:bodyPr wrap="none" rtlCol="0">
              <a:spAutoFit/>
            </a:bodyPr>
            <a:lstStyle/>
            <a:p>
              <a:r>
                <a:rPr lang="en-US" b="1" dirty="0" smtClean="0">
                  <a:solidFill>
                    <a:srgbClr val="FF0000"/>
                  </a:solidFill>
                </a:rPr>
                <a:t>Fields: </a:t>
              </a:r>
              <a:endParaRPr lang="en-US" b="1" dirty="0">
                <a:solidFill>
                  <a:srgbClr val="FF0000"/>
                </a:solidFill>
              </a:endParaRPr>
            </a:p>
          </p:txBody>
        </p:sp>
        <p:graphicFrame>
          <p:nvGraphicFramePr>
            <p:cNvPr id="8" name="Object 7"/>
            <p:cNvGraphicFramePr>
              <a:graphicFrameLocks noChangeAspect="1"/>
            </p:cNvGraphicFramePr>
            <p:nvPr>
              <p:extLst/>
            </p:nvPr>
          </p:nvGraphicFramePr>
          <p:xfrm>
            <a:off x="5322082" y="1757955"/>
            <a:ext cx="2516187" cy="468313"/>
          </p:xfrm>
          <a:graphic>
            <a:graphicData uri="http://schemas.openxmlformats.org/presentationml/2006/ole">
              <mc:AlternateContent xmlns:mc="http://schemas.openxmlformats.org/markup-compatibility/2006">
                <mc:Choice xmlns:v="urn:schemas-microsoft-com:vml" Requires="v">
                  <p:oleObj spid="_x0000_s6338" name="Equation" r:id="rId4" imgW="1295280" imgH="241200" progId="Equation.DSMT4">
                    <p:embed/>
                  </p:oleObj>
                </mc:Choice>
                <mc:Fallback>
                  <p:oleObj name="Equation" r:id="rId4" imgW="1295280" imgH="241200" progId="Equation.DSMT4">
                    <p:embed/>
                    <p:pic>
                      <p:nvPicPr>
                        <p:cNvPr id="0" name=""/>
                        <p:cNvPicPr/>
                        <p:nvPr/>
                      </p:nvPicPr>
                      <p:blipFill>
                        <a:blip r:embed="rId5"/>
                        <a:stretch>
                          <a:fillRect/>
                        </a:stretch>
                      </p:blipFill>
                      <p:spPr>
                        <a:xfrm>
                          <a:off x="5322082" y="1757955"/>
                          <a:ext cx="2516187" cy="468313"/>
                        </a:xfrm>
                        <a:prstGeom prst="rect">
                          <a:avLst/>
                        </a:prstGeom>
                      </p:spPr>
                    </p:pic>
                  </p:oleObj>
                </mc:Fallback>
              </mc:AlternateContent>
            </a:graphicData>
          </a:graphic>
        </p:graphicFrame>
      </p:grpSp>
      <p:grpSp>
        <p:nvGrpSpPr>
          <p:cNvPr id="6" name="Group 5"/>
          <p:cNvGrpSpPr/>
          <p:nvPr/>
        </p:nvGrpSpPr>
        <p:grpSpPr>
          <a:xfrm>
            <a:off x="4965589" y="2115268"/>
            <a:ext cx="2589213" cy="1947307"/>
            <a:chOff x="5329463" y="2421518"/>
            <a:chExt cx="2589213" cy="1947307"/>
          </a:xfrm>
        </p:grpSpPr>
        <p:sp>
          <p:nvSpPr>
            <p:cNvPr id="9" name="TextBox 8"/>
            <p:cNvSpPr txBox="1"/>
            <p:nvPr/>
          </p:nvSpPr>
          <p:spPr>
            <a:xfrm>
              <a:off x="5453594" y="2421518"/>
              <a:ext cx="1701620" cy="369332"/>
            </a:xfrm>
            <a:prstGeom prst="rect">
              <a:avLst/>
            </a:prstGeom>
            <a:noFill/>
          </p:spPr>
          <p:txBody>
            <a:bodyPr wrap="none" rtlCol="0">
              <a:spAutoFit/>
            </a:bodyPr>
            <a:lstStyle/>
            <a:p>
              <a:r>
                <a:rPr lang="en-US" b="1" dirty="0" smtClean="0">
                  <a:solidFill>
                    <a:srgbClr val="FF0000"/>
                  </a:solidFill>
                </a:rPr>
                <a:t>Energy density: </a:t>
              </a:r>
              <a:endParaRPr lang="en-US" b="1" dirty="0">
                <a:solidFill>
                  <a:srgbClr val="FF0000"/>
                </a:solidFill>
              </a:endParaRPr>
            </a:p>
          </p:txBody>
        </p:sp>
        <p:graphicFrame>
          <p:nvGraphicFramePr>
            <p:cNvPr id="10" name="Object 9"/>
            <p:cNvGraphicFramePr>
              <a:graphicFrameLocks noChangeAspect="1"/>
            </p:cNvGraphicFramePr>
            <p:nvPr>
              <p:extLst/>
            </p:nvPr>
          </p:nvGraphicFramePr>
          <p:xfrm>
            <a:off x="5329463" y="2790850"/>
            <a:ext cx="2589213" cy="1577975"/>
          </p:xfrm>
          <a:graphic>
            <a:graphicData uri="http://schemas.openxmlformats.org/presentationml/2006/ole">
              <mc:AlternateContent xmlns:mc="http://schemas.openxmlformats.org/markup-compatibility/2006">
                <mc:Choice xmlns:v="urn:schemas-microsoft-com:vml" Requires="v">
                  <p:oleObj spid="_x0000_s6339" name="Equation" r:id="rId6" imgW="1333440" imgH="812520" progId="Equation.DSMT4">
                    <p:embed/>
                  </p:oleObj>
                </mc:Choice>
                <mc:Fallback>
                  <p:oleObj name="Equation" r:id="rId6" imgW="1333440" imgH="812520" progId="Equation.DSMT4">
                    <p:embed/>
                    <p:pic>
                      <p:nvPicPr>
                        <p:cNvPr id="0" name=""/>
                        <p:cNvPicPr/>
                        <p:nvPr/>
                      </p:nvPicPr>
                      <p:blipFill>
                        <a:blip r:embed="rId7"/>
                        <a:stretch>
                          <a:fillRect/>
                        </a:stretch>
                      </p:blipFill>
                      <p:spPr>
                        <a:xfrm>
                          <a:off x="5329463" y="2790850"/>
                          <a:ext cx="2589213" cy="1577975"/>
                        </a:xfrm>
                        <a:prstGeom prst="rect">
                          <a:avLst/>
                        </a:prstGeom>
                      </p:spPr>
                    </p:pic>
                  </p:oleObj>
                </mc:Fallback>
              </mc:AlternateContent>
            </a:graphicData>
          </a:graphic>
        </p:graphicFrame>
      </p:grpSp>
      <p:grpSp>
        <p:nvGrpSpPr>
          <p:cNvPr id="4" name="Group 3"/>
          <p:cNvGrpSpPr/>
          <p:nvPr/>
        </p:nvGrpSpPr>
        <p:grpSpPr>
          <a:xfrm>
            <a:off x="8840787" y="941379"/>
            <a:ext cx="2439712" cy="2038038"/>
            <a:chOff x="8840788" y="1181412"/>
            <a:chExt cx="2439712" cy="2038038"/>
          </a:xfrm>
        </p:grpSpPr>
        <p:sp>
          <p:nvSpPr>
            <p:cNvPr id="11" name="TextBox 10"/>
            <p:cNvSpPr txBox="1"/>
            <p:nvPr/>
          </p:nvSpPr>
          <p:spPr>
            <a:xfrm>
              <a:off x="9051556" y="1181412"/>
              <a:ext cx="2228944" cy="369332"/>
            </a:xfrm>
            <a:prstGeom prst="rect">
              <a:avLst/>
            </a:prstGeom>
            <a:noFill/>
          </p:spPr>
          <p:txBody>
            <a:bodyPr wrap="none" rtlCol="0">
              <a:spAutoFit/>
            </a:bodyPr>
            <a:lstStyle/>
            <a:p>
              <a:r>
                <a:rPr lang="en-US" b="1" dirty="0" smtClean="0">
                  <a:solidFill>
                    <a:srgbClr val="0070C0"/>
                  </a:solidFill>
                </a:rPr>
                <a:t>Effective impedance: </a:t>
              </a:r>
              <a:endParaRPr lang="en-US" b="1" dirty="0">
                <a:solidFill>
                  <a:srgbClr val="0070C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757493911"/>
                </p:ext>
              </p:extLst>
            </p:nvPr>
          </p:nvGraphicFramePr>
          <p:xfrm>
            <a:off x="8840788" y="1444625"/>
            <a:ext cx="2071687" cy="1774825"/>
          </p:xfrm>
          <a:graphic>
            <a:graphicData uri="http://schemas.openxmlformats.org/presentationml/2006/ole">
              <mc:AlternateContent xmlns:mc="http://schemas.openxmlformats.org/markup-compatibility/2006">
                <mc:Choice xmlns:v="urn:schemas-microsoft-com:vml" Requires="v">
                  <p:oleObj spid="_x0000_s6340" name="Equation" r:id="rId8" imgW="1066680" imgH="914400" progId="Equation.DSMT4">
                    <p:embed/>
                  </p:oleObj>
                </mc:Choice>
                <mc:Fallback>
                  <p:oleObj name="Equation" r:id="rId8" imgW="1066680" imgH="914400" progId="Equation.DSMT4">
                    <p:embed/>
                    <p:pic>
                      <p:nvPicPr>
                        <p:cNvPr id="0" name=""/>
                        <p:cNvPicPr/>
                        <p:nvPr/>
                      </p:nvPicPr>
                      <p:blipFill>
                        <a:blip r:embed="rId9"/>
                        <a:stretch>
                          <a:fillRect/>
                        </a:stretch>
                      </p:blipFill>
                      <p:spPr>
                        <a:xfrm>
                          <a:off x="8840788" y="1444625"/>
                          <a:ext cx="2071687" cy="1774825"/>
                        </a:xfrm>
                        <a:prstGeom prst="rect">
                          <a:avLst/>
                        </a:prstGeom>
                      </p:spPr>
                    </p:pic>
                  </p:oleObj>
                </mc:Fallback>
              </mc:AlternateContent>
            </a:graphicData>
          </a:graphic>
        </p:graphicFrame>
      </p:grpSp>
      <p:grpSp>
        <p:nvGrpSpPr>
          <p:cNvPr id="24" name="Group 23"/>
          <p:cNvGrpSpPr/>
          <p:nvPr/>
        </p:nvGrpSpPr>
        <p:grpSpPr>
          <a:xfrm>
            <a:off x="8617797" y="2915966"/>
            <a:ext cx="2982912" cy="1681970"/>
            <a:chOff x="8607274" y="3188745"/>
            <a:chExt cx="2982912" cy="1681970"/>
          </a:xfrm>
        </p:grpSpPr>
        <p:sp>
          <p:nvSpPr>
            <p:cNvPr id="13" name="TextBox 12"/>
            <p:cNvSpPr txBox="1"/>
            <p:nvPr/>
          </p:nvSpPr>
          <p:spPr>
            <a:xfrm>
              <a:off x="9238481" y="3188745"/>
              <a:ext cx="1679947" cy="369332"/>
            </a:xfrm>
            <a:prstGeom prst="rect">
              <a:avLst/>
            </a:prstGeom>
            <a:noFill/>
          </p:spPr>
          <p:txBody>
            <a:bodyPr wrap="none" rtlCol="0">
              <a:spAutoFit/>
            </a:bodyPr>
            <a:lstStyle/>
            <a:p>
              <a:r>
                <a:rPr lang="en-US" b="1" dirty="0" err="1" smtClean="0">
                  <a:solidFill>
                    <a:srgbClr val="0070C0"/>
                  </a:solidFill>
                </a:rPr>
                <a:t>Poynting</a:t>
              </a:r>
              <a:r>
                <a:rPr lang="en-US" b="1" dirty="0" smtClean="0">
                  <a:solidFill>
                    <a:srgbClr val="0070C0"/>
                  </a:solidFill>
                </a:rPr>
                <a:t> vector</a:t>
              </a:r>
              <a:endParaRPr lang="en-US" b="1" dirty="0">
                <a:solidFill>
                  <a:srgbClr val="0070C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71194333"/>
                </p:ext>
              </p:extLst>
            </p:nvPr>
          </p:nvGraphicFramePr>
          <p:xfrm>
            <a:off x="8607274" y="3341953"/>
            <a:ext cx="2982912" cy="1528762"/>
          </p:xfrm>
          <a:graphic>
            <a:graphicData uri="http://schemas.openxmlformats.org/presentationml/2006/ole">
              <mc:AlternateContent xmlns:mc="http://schemas.openxmlformats.org/markup-compatibility/2006">
                <mc:Choice xmlns:v="urn:schemas-microsoft-com:vml" Requires="v">
                  <p:oleObj spid="_x0000_s6341" name="Equation" r:id="rId10" imgW="1536480" imgH="787320" progId="Equation.DSMT4">
                    <p:embed/>
                  </p:oleObj>
                </mc:Choice>
                <mc:Fallback>
                  <p:oleObj name="Equation" r:id="rId10" imgW="1536480" imgH="787320" progId="Equation.DSMT4">
                    <p:embed/>
                    <p:pic>
                      <p:nvPicPr>
                        <p:cNvPr id="0" name=""/>
                        <p:cNvPicPr/>
                        <p:nvPr/>
                      </p:nvPicPr>
                      <p:blipFill>
                        <a:blip r:embed="rId11"/>
                        <a:stretch>
                          <a:fillRect/>
                        </a:stretch>
                      </p:blipFill>
                      <p:spPr>
                        <a:xfrm>
                          <a:off x="8607274" y="3341953"/>
                          <a:ext cx="2982912" cy="1528762"/>
                        </a:xfrm>
                        <a:prstGeom prst="rect">
                          <a:avLst/>
                        </a:prstGeom>
                      </p:spPr>
                    </p:pic>
                  </p:oleObj>
                </mc:Fallback>
              </mc:AlternateContent>
            </a:graphicData>
          </a:graphic>
        </p:graphicFrame>
      </p:grpSp>
      <p:grpSp>
        <p:nvGrpSpPr>
          <p:cNvPr id="25" name="Group 24"/>
          <p:cNvGrpSpPr/>
          <p:nvPr/>
        </p:nvGrpSpPr>
        <p:grpSpPr>
          <a:xfrm>
            <a:off x="4617171" y="4059599"/>
            <a:ext cx="3234796" cy="1947993"/>
            <a:chOff x="4653486" y="4307681"/>
            <a:chExt cx="3234796" cy="1947993"/>
          </a:xfrm>
        </p:grpSpPr>
        <p:graphicFrame>
          <p:nvGraphicFramePr>
            <p:cNvPr id="15" name="Object 14"/>
            <p:cNvGraphicFramePr>
              <a:graphicFrameLocks noChangeAspect="1"/>
            </p:cNvGraphicFramePr>
            <p:nvPr>
              <p:extLst/>
            </p:nvPr>
          </p:nvGraphicFramePr>
          <p:xfrm>
            <a:off x="4747769" y="4480849"/>
            <a:ext cx="2540000" cy="1774825"/>
          </p:xfrm>
          <a:graphic>
            <a:graphicData uri="http://schemas.openxmlformats.org/presentationml/2006/ole">
              <mc:AlternateContent xmlns:mc="http://schemas.openxmlformats.org/markup-compatibility/2006">
                <mc:Choice xmlns:v="urn:schemas-microsoft-com:vml" Requires="v">
                  <p:oleObj spid="_x0000_s6342" name="Equation" r:id="rId12" imgW="1307880" imgH="914400" progId="Equation.DSMT4">
                    <p:embed/>
                  </p:oleObj>
                </mc:Choice>
                <mc:Fallback>
                  <p:oleObj name="Equation" r:id="rId12" imgW="1307880" imgH="914400" progId="Equation.DSMT4">
                    <p:embed/>
                    <p:pic>
                      <p:nvPicPr>
                        <p:cNvPr id="0" name=""/>
                        <p:cNvPicPr/>
                        <p:nvPr/>
                      </p:nvPicPr>
                      <p:blipFill>
                        <a:blip r:embed="rId13"/>
                        <a:stretch>
                          <a:fillRect/>
                        </a:stretch>
                      </p:blipFill>
                      <p:spPr>
                        <a:xfrm>
                          <a:off x="4747769" y="4480849"/>
                          <a:ext cx="2540000" cy="1774825"/>
                        </a:xfrm>
                        <a:prstGeom prst="rect">
                          <a:avLst/>
                        </a:prstGeom>
                      </p:spPr>
                    </p:pic>
                  </p:oleObj>
                </mc:Fallback>
              </mc:AlternateContent>
            </a:graphicData>
          </a:graphic>
        </p:graphicFrame>
        <p:sp>
          <p:nvSpPr>
            <p:cNvPr id="16" name="TextBox 15"/>
            <p:cNvSpPr txBox="1"/>
            <p:nvPr/>
          </p:nvSpPr>
          <p:spPr>
            <a:xfrm>
              <a:off x="4653486" y="4307681"/>
              <a:ext cx="3234796" cy="369332"/>
            </a:xfrm>
            <a:prstGeom prst="rect">
              <a:avLst/>
            </a:prstGeom>
            <a:noFill/>
          </p:spPr>
          <p:txBody>
            <a:bodyPr wrap="none" rtlCol="0">
              <a:spAutoFit/>
            </a:bodyPr>
            <a:lstStyle/>
            <a:p>
              <a:r>
                <a:rPr lang="en-US" b="1" dirty="0" smtClean="0">
                  <a:solidFill>
                    <a:srgbClr val="FF0000"/>
                  </a:solidFill>
                </a:rPr>
                <a:t>Fraction of Energy in the metal: </a:t>
              </a:r>
              <a:endParaRPr lang="en-US" b="1" dirty="0">
                <a:solidFill>
                  <a:srgbClr val="FF0000"/>
                </a:solidFill>
              </a:endParaRPr>
            </a:p>
          </p:txBody>
        </p:sp>
      </p:grpSp>
      <p:grpSp>
        <p:nvGrpSpPr>
          <p:cNvPr id="26" name="Group 25"/>
          <p:cNvGrpSpPr/>
          <p:nvPr/>
        </p:nvGrpSpPr>
        <p:grpSpPr>
          <a:xfrm>
            <a:off x="7460780" y="4597936"/>
            <a:ext cx="3626734" cy="493713"/>
            <a:chOff x="7879247" y="4830343"/>
            <a:chExt cx="3626734" cy="493713"/>
          </a:xfrm>
        </p:grpSpPr>
        <p:sp>
          <p:nvSpPr>
            <p:cNvPr id="17" name="TextBox 16"/>
            <p:cNvSpPr txBox="1"/>
            <p:nvPr/>
          </p:nvSpPr>
          <p:spPr>
            <a:xfrm>
              <a:off x="7879247" y="4933407"/>
              <a:ext cx="1536446" cy="369332"/>
            </a:xfrm>
            <a:prstGeom prst="rect">
              <a:avLst/>
            </a:prstGeom>
            <a:noFill/>
          </p:spPr>
          <p:txBody>
            <a:bodyPr wrap="none" rtlCol="0">
              <a:spAutoFit/>
            </a:bodyPr>
            <a:lstStyle/>
            <a:p>
              <a:r>
                <a:rPr lang="en-US" b="1" dirty="0" smtClean="0">
                  <a:solidFill>
                    <a:srgbClr val="0070C0"/>
                  </a:solidFill>
                </a:rPr>
                <a:t>Effective loss: </a:t>
              </a:r>
              <a:endParaRPr lang="en-US" b="1" dirty="0">
                <a:solidFill>
                  <a:srgbClr val="0070C0"/>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92897393"/>
                </p:ext>
              </p:extLst>
            </p:nvPr>
          </p:nvGraphicFramePr>
          <p:xfrm>
            <a:off x="9508906" y="4830343"/>
            <a:ext cx="1997075" cy="493713"/>
          </p:xfrm>
          <a:graphic>
            <a:graphicData uri="http://schemas.openxmlformats.org/presentationml/2006/ole">
              <mc:AlternateContent xmlns:mc="http://schemas.openxmlformats.org/markup-compatibility/2006">
                <mc:Choice xmlns:v="urn:schemas-microsoft-com:vml" Requires="v">
                  <p:oleObj spid="_x0000_s6343" name="Equation" r:id="rId14" imgW="1028520" imgH="253800" progId="Equation.DSMT4">
                    <p:embed/>
                  </p:oleObj>
                </mc:Choice>
                <mc:Fallback>
                  <p:oleObj name="Equation" r:id="rId14" imgW="1028520" imgH="253800" progId="Equation.DSMT4">
                    <p:embed/>
                    <p:pic>
                      <p:nvPicPr>
                        <p:cNvPr id="0" name=""/>
                        <p:cNvPicPr/>
                        <p:nvPr/>
                      </p:nvPicPr>
                      <p:blipFill>
                        <a:blip r:embed="rId15"/>
                        <a:stretch>
                          <a:fillRect/>
                        </a:stretch>
                      </p:blipFill>
                      <p:spPr>
                        <a:xfrm>
                          <a:off x="9508906" y="4830343"/>
                          <a:ext cx="1997075" cy="493713"/>
                        </a:xfrm>
                        <a:prstGeom prst="rect">
                          <a:avLst/>
                        </a:prstGeom>
                      </p:spPr>
                    </p:pic>
                  </p:oleObj>
                </mc:Fallback>
              </mc:AlternateContent>
            </a:graphicData>
          </a:graphic>
        </p:graphicFrame>
      </p:grpSp>
      <p:grpSp>
        <p:nvGrpSpPr>
          <p:cNvPr id="27" name="Group 26"/>
          <p:cNvGrpSpPr/>
          <p:nvPr/>
        </p:nvGrpSpPr>
        <p:grpSpPr>
          <a:xfrm>
            <a:off x="6341982" y="5206430"/>
            <a:ext cx="4223349" cy="1774825"/>
            <a:chOff x="7835646" y="5136680"/>
            <a:chExt cx="4223349" cy="1774825"/>
          </a:xfrm>
        </p:grpSpPr>
        <p:sp>
          <p:nvSpPr>
            <p:cNvPr id="19" name="TextBox 18"/>
            <p:cNvSpPr txBox="1"/>
            <p:nvPr/>
          </p:nvSpPr>
          <p:spPr>
            <a:xfrm>
              <a:off x="7835646" y="5853312"/>
              <a:ext cx="1577548" cy="369332"/>
            </a:xfrm>
            <a:prstGeom prst="rect">
              <a:avLst/>
            </a:prstGeom>
            <a:noFill/>
          </p:spPr>
          <p:txBody>
            <a:bodyPr wrap="none" rtlCol="0">
              <a:spAutoFit/>
            </a:bodyPr>
            <a:lstStyle/>
            <a:p>
              <a:r>
                <a:rPr lang="en-US" b="1" dirty="0" smtClean="0"/>
                <a:t>Group velocity</a:t>
              </a:r>
              <a:endParaRPr lang="en-US" b="1" dirty="0"/>
            </a:p>
          </p:txBody>
        </p:sp>
        <p:graphicFrame>
          <p:nvGraphicFramePr>
            <p:cNvPr id="20" name="Object 19"/>
            <p:cNvGraphicFramePr>
              <a:graphicFrameLocks noChangeAspect="1"/>
            </p:cNvGraphicFramePr>
            <p:nvPr>
              <p:extLst/>
            </p:nvPr>
          </p:nvGraphicFramePr>
          <p:xfrm>
            <a:off x="9345957" y="5136680"/>
            <a:ext cx="2713038" cy="1774825"/>
          </p:xfrm>
          <a:graphic>
            <a:graphicData uri="http://schemas.openxmlformats.org/presentationml/2006/ole">
              <mc:AlternateContent xmlns:mc="http://schemas.openxmlformats.org/markup-compatibility/2006">
                <mc:Choice xmlns:v="urn:schemas-microsoft-com:vml" Requires="v">
                  <p:oleObj spid="_x0000_s6344" name="Equation" r:id="rId16" imgW="1396800" imgH="914400" progId="Equation.DSMT4">
                    <p:embed/>
                  </p:oleObj>
                </mc:Choice>
                <mc:Fallback>
                  <p:oleObj name="Equation" r:id="rId16" imgW="1396800" imgH="914400" progId="Equation.DSMT4">
                    <p:embed/>
                    <p:pic>
                      <p:nvPicPr>
                        <p:cNvPr id="0" name=""/>
                        <p:cNvPicPr/>
                        <p:nvPr/>
                      </p:nvPicPr>
                      <p:blipFill>
                        <a:blip r:embed="rId17"/>
                        <a:stretch>
                          <a:fillRect/>
                        </a:stretch>
                      </p:blipFill>
                      <p:spPr>
                        <a:xfrm>
                          <a:off x="9345957" y="5136680"/>
                          <a:ext cx="2713038" cy="1774825"/>
                        </a:xfrm>
                        <a:prstGeom prst="rect">
                          <a:avLst/>
                        </a:prstGeom>
                      </p:spPr>
                    </p:pic>
                  </p:oleObj>
                </mc:Fallback>
              </mc:AlternateContent>
            </a:graphicData>
          </a:graphic>
        </p:graphicFrame>
      </p:grpSp>
      <p:grpSp>
        <p:nvGrpSpPr>
          <p:cNvPr id="28" name="Group 27"/>
          <p:cNvGrpSpPr/>
          <p:nvPr/>
        </p:nvGrpSpPr>
        <p:grpSpPr>
          <a:xfrm>
            <a:off x="1183912" y="6007592"/>
            <a:ext cx="3649289" cy="468313"/>
            <a:chOff x="1183912" y="6007592"/>
            <a:chExt cx="3649289" cy="468313"/>
          </a:xfrm>
        </p:grpSpPr>
        <p:sp>
          <p:nvSpPr>
            <p:cNvPr id="21" name="TextBox 20"/>
            <p:cNvSpPr txBox="1"/>
            <p:nvPr/>
          </p:nvSpPr>
          <p:spPr>
            <a:xfrm>
              <a:off x="1183912" y="6024092"/>
              <a:ext cx="2123338" cy="369332"/>
            </a:xfrm>
            <a:prstGeom prst="rect">
              <a:avLst/>
            </a:prstGeom>
            <a:noFill/>
          </p:spPr>
          <p:txBody>
            <a:bodyPr wrap="none" rtlCol="0">
              <a:spAutoFit/>
            </a:bodyPr>
            <a:lstStyle/>
            <a:p>
              <a:r>
                <a:rPr lang="en-US" b="1" dirty="0" smtClean="0"/>
                <a:t>Propagation length: </a:t>
              </a:r>
              <a:endParaRPr lang="en-US" b="1" dirty="0"/>
            </a:p>
          </p:txBody>
        </p:sp>
        <p:graphicFrame>
          <p:nvGraphicFramePr>
            <p:cNvPr id="23" name="Object 22"/>
            <p:cNvGraphicFramePr>
              <a:graphicFrameLocks noChangeAspect="1"/>
            </p:cNvGraphicFramePr>
            <p:nvPr>
              <p:extLst/>
            </p:nvPr>
          </p:nvGraphicFramePr>
          <p:xfrm>
            <a:off x="3428264" y="6007592"/>
            <a:ext cx="1404937" cy="468313"/>
          </p:xfrm>
          <a:graphic>
            <a:graphicData uri="http://schemas.openxmlformats.org/presentationml/2006/ole">
              <mc:AlternateContent xmlns:mc="http://schemas.openxmlformats.org/markup-compatibility/2006">
                <mc:Choice xmlns:v="urn:schemas-microsoft-com:vml" Requires="v">
                  <p:oleObj spid="_x0000_s6345" name="Equation" r:id="rId18" imgW="723600" imgH="241200" progId="Equation.DSMT4">
                    <p:embed/>
                  </p:oleObj>
                </mc:Choice>
                <mc:Fallback>
                  <p:oleObj name="Equation" r:id="rId18" imgW="723600" imgH="241200" progId="Equation.DSMT4">
                    <p:embed/>
                    <p:pic>
                      <p:nvPicPr>
                        <p:cNvPr id="0" name=""/>
                        <p:cNvPicPr/>
                        <p:nvPr/>
                      </p:nvPicPr>
                      <p:blipFill>
                        <a:blip r:embed="rId19"/>
                        <a:stretch>
                          <a:fillRect/>
                        </a:stretch>
                      </p:blipFill>
                      <p:spPr>
                        <a:xfrm>
                          <a:off x="3428264" y="6007592"/>
                          <a:ext cx="1404937" cy="468313"/>
                        </a:xfrm>
                        <a:prstGeom prst="rect">
                          <a:avLst/>
                        </a:prstGeom>
                      </p:spPr>
                    </p:pic>
                  </p:oleObj>
                </mc:Fallback>
              </mc:AlternateContent>
            </a:graphicData>
          </a:graphic>
        </p:graphicFrame>
      </p:grpSp>
      <p:sp>
        <p:nvSpPr>
          <p:cNvPr id="22" name="Footer Placeholder 21"/>
          <p:cNvSpPr>
            <a:spLocks noGrp="1"/>
          </p:cNvSpPr>
          <p:nvPr>
            <p:ph type="ftr" sz="quarter" idx="11"/>
          </p:nvPr>
        </p:nvSpPr>
        <p:spPr/>
        <p:txBody>
          <a:bodyPr/>
          <a:lstStyle/>
          <a:p>
            <a:r>
              <a:rPr lang="en-US" smtClean="0"/>
              <a:t>Benasque</a:t>
            </a:r>
            <a:endParaRPr lang="en-US"/>
          </a:p>
        </p:txBody>
      </p:sp>
      <p:sp>
        <p:nvSpPr>
          <p:cNvPr id="29" name="Slide Number Placeholder 28"/>
          <p:cNvSpPr>
            <a:spLocks noGrp="1"/>
          </p:cNvSpPr>
          <p:nvPr>
            <p:ph type="sldNum" sz="quarter" idx="12"/>
          </p:nvPr>
        </p:nvSpPr>
        <p:spPr/>
        <p:txBody>
          <a:bodyPr/>
          <a:lstStyle/>
          <a:p>
            <a:fld id="{74A2A478-8B65-4D82-996A-EA40D10A6F38}" type="slidenum">
              <a:rPr lang="en-US" smtClean="0"/>
              <a:t>28</a:t>
            </a:fld>
            <a:endParaRPr lang="en-US"/>
          </a:p>
        </p:txBody>
      </p:sp>
    </p:spTree>
    <p:extLst>
      <p:ext uri="{BB962C8B-B14F-4D97-AF65-F5344CB8AC3E}">
        <p14:creationId xmlns:p14="http://schemas.microsoft.com/office/powerpoint/2010/main" val="37147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Near </a:t>
            </a:r>
            <a:r>
              <a:rPr lang="en-US" sz="3200" b="1" dirty="0" err="1" smtClean="0"/>
              <a:t>k</a:t>
            </a:r>
            <a:r>
              <a:rPr lang="en-US" sz="3200" b="1" baseline="-25000" dirty="0" err="1" smtClean="0"/>
              <a:t>x</a:t>
            </a:r>
            <a:r>
              <a:rPr lang="en-US" sz="3200" b="1" dirty="0" smtClean="0"/>
              <a:t>=0</a:t>
            </a:r>
            <a:endParaRPr lang="en-US" sz="3200" b="1" baseline="-25000" dirty="0"/>
          </a:p>
        </p:txBody>
      </p:sp>
      <p:pic>
        <p:nvPicPr>
          <p:cNvPr id="3" name="Picture 2"/>
          <p:cNvPicPr>
            <a:picLocks noChangeAspect="1"/>
          </p:cNvPicPr>
          <p:nvPr/>
        </p:nvPicPr>
        <p:blipFill>
          <a:blip r:embed="rId2"/>
          <a:stretch>
            <a:fillRect/>
          </a:stretch>
        </p:blipFill>
        <p:spPr>
          <a:xfrm>
            <a:off x="114147" y="136646"/>
            <a:ext cx="2309567" cy="2256846"/>
          </a:xfrm>
          <a:prstGeom prst="rect">
            <a:avLst/>
          </a:prstGeom>
        </p:spPr>
      </p:pic>
      <p:sp>
        <p:nvSpPr>
          <p:cNvPr id="4" name="Oval 3"/>
          <p:cNvSpPr/>
          <p:nvPr/>
        </p:nvSpPr>
        <p:spPr>
          <a:xfrm>
            <a:off x="348281" y="1368321"/>
            <a:ext cx="197962" cy="2073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260622" y="1919167"/>
            <a:ext cx="8245038" cy="4858014"/>
          </a:xfrm>
          <a:prstGeom prst="rect">
            <a:avLst/>
          </a:prstGeom>
        </p:spPr>
      </p:pic>
      <p:sp>
        <p:nvSpPr>
          <p:cNvPr id="10" name="TextBox 9"/>
          <p:cNvSpPr txBox="1"/>
          <p:nvPr/>
        </p:nvSpPr>
        <p:spPr>
          <a:xfrm>
            <a:off x="3995531" y="2517399"/>
            <a:ext cx="402674" cy="369332"/>
          </a:xfrm>
          <a:prstGeom prst="rect">
            <a:avLst/>
          </a:prstGeom>
          <a:noFill/>
        </p:spPr>
        <p:txBody>
          <a:bodyPr wrap="none" rtlCol="0">
            <a:spAutoFit/>
          </a:bodyPr>
          <a:lstStyle/>
          <a:p>
            <a:r>
              <a:rPr lang="en-US" b="1" dirty="0" err="1" smtClean="0"/>
              <a:t>H</a:t>
            </a:r>
            <a:r>
              <a:rPr lang="en-US" b="1" baseline="-25000" dirty="0" err="1" smtClean="0"/>
              <a:t>y</a:t>
            </a:r>
            <a:endParaRPr lang="en-US" b="1" baseline="-25000" dirty="0"/>
          </a:p>
        </p:txBody>
      </p:sp>
      <p:grpSp>
        <p:nvGrpSpPr>
          <p:cNvPr id="20" name="Group 19"/>
          <p:cNvGrpSpPr/>
          <p:nvPr/>
        </p:nvGrpSpPr>
        <p:grpSpPr>
          <a:xfrm>
            <a:off x="2795116" y="2107095"/>
            <a:ext cx="2400828" cy="1948069"/>
            <a:chOff x="2795116" y="2107095"/>
            <a:chExt cx="2400828" cy="1948069"/>
          </a:xfrm>
        </p:grpSpPr>
        <p:sp>
          <p:nvSpPr>
            <p:cNvPr id="16" name="Rectangle 15"/>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273470" y="2071722"/>
            <a:ext cx="2556329" cy="1948069"/>
            <a:chOff x="2795116" y="2107095"/>
            <a:chExt cx="2400828" cy="1948069"/>
          </a:xfrm>
        </p:grpSpPr>
        <p:sp>
          <p:nvSpPr>
            <p:cNvPr id="23" name="Rectangle 22"/>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912164" y="4615068"/>
            <a:ext cx="2441695" cy="1914941"/>
            <a:chOff x="2795116" y="2107095"/>
            <a:chExt cx="2400828" cy="1948069"/>
          </a:xfrm>
        </p:grpSpPr>
        <p:sp>
          <p:nvSpPr>
            <p:cNvPr id="28" name="Rectangle 27"/>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73470" y="4615067"/>
            <a:ext cx="2556329" cy="1914941"/>
            <a:chOff x="2795116" y="2107095"/>
            <a:chExt cx="2400828" cy="1948069"/>
          </a:xfrm>
        </p:grpSpPr>
        <p:sp>
          <p:nvSpPr>
            <p:cNvPr id="33" name="Rectangle 32"/>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7870999" y="2337115"/>
            <a:ext cx="357790" cy="369332"/>
          </a:xfrm>
          <a:prstGeom prst="rect">
            <a:avLst/>
          </a:prstGeom>
          <a:noFill/>
        </p:spPr>
        <p:txBody>
          <a:bodyPr wrap="none" rtlCol="0">
            <a:spAutoFit/>
          </a:bodyPr>
          <a:lstStyle/>
          <a:p>
            <a:r>
              <a:rPr lang="en-US" b="1" dirty="0" err="1" smtClean="0"/>
              <a:t>E</a:t>
            </a:r>
            <a:r>
              <a:rPr lang="en-US" b="1" baseline="-25000" dirty="0" err="1"/>
              <a:t>z</a:t>
            </a:r>
            <a:endParaRPr lang="en-US" b="1" baseline="-25000" dirty="0"/>
          </a:p>
        </p:txBody>
      </p:sp>
      <p:sp>
        <p:nvSpPr>
          <p:cNvPr id="38" name="TextBox 37"/>
          <p:cNvSpPr txBox="1"/>
          <p:nvPr/>
        </p:nvSpPr>
        <p:spPr>
          <a:xfrm>
            <a:off x="7737005" y="3531144"/>
            <a:ext cx="1473757" cy="369332"/>
          </a:xfrm>
          <a:prstGeom prst="rect">
            <a:avLst/>
          </a:prstGeom>
          <a:noFill/>
        </p:spPr>
        <p:txBody>
          <a:bodyPr wrap="square" rtlCol="0">
            <a:spAutoFit/>
          </a:bodyPr>
          <a:lstStyle/>
          <a:p>
            <a:r>
              <a:rPr lang="en-US" b="1" dirty="0" smtClean="0"/>
              <a:t>E</a:t>
            </a:r>
            <a:r>
              <a:rPr lang="en-US" b="1" baseline="-25000" dirty="0" smtClean="0"/>
              <a:t>x</a:t>
            </a:r>
            <a:endParaRPr lang="en-US" b="1" baseline="-25000" dirty="0"/>
          </a:p>
        </p:txBody>
      </p:sp>
      <p:sp>
        <p:nvSpPr>
          <p:cNvPr id="39" name="TextBox 38"/>
          <p:cNvSpPr txBox="1"/>
          <p:nvPr/>
        </p:nvSpPr>
        <p:spPr>
          <a:xfrm>
            <a:off x="3553238" y="5868819"/>
            <a:ext cx="470000" cy="369332"/>
          </a:xfrm>
          <a:prstGeom prst="rect">
            <a:avLst/>
          </a:prstGeom>
          <a:noFill/>
        </p:spPr>
        <p:txBody>
          <a:bodyPr wrap="none" rtlCol="0">
            <a:spAutoFit/>
          </a:bodyPr>
          <a:lstStyle/>
          <a:p>
            <a:r>
              <a:rPr lang="en-US" b="1" dirty="0" smtClean="0"/>
              <a:t>U</a:t>
            </a:r>
            <a:r>
              <a:rPr lang="en-US" b="1" baseline="-25000" dirty="0"/>
              <a:t>M</a:t>
            </a:r>
          </a:p>
        </p:txBody>
      </p:sp>
      <p:sp>
        <p:nvSpPr>
          <p:cNvPr id="40" name="TextBox 39"/>
          <p:cNvSpPr txBox="1"/>
          <p:nvPr/>
        </p:nvSpPr>
        <p:spPr>
          <a:xfrm>
            <a:off x="3553238" y="4615067"/>
            <a:ext cx="410690" cy="369332"/>
          </a:xfrm>
          <a:prstGeom prst="rect">
            <a:avLst/>
          </a:prstGeom>
          <a:noFill/>
        </p:spPr>
        <p:txBody>
          <a:bodyPr wrap="none" rtlCol="0">
            <a:spAutoFit/>
          </a:bodyPr>
          <a:lstStyle/>
          <a:p>
            <a:r>
              <a:rPr lang="en-US" b="1" dirty="0" smtClean="0"/>
              <a:t>U</a:t>
            </a:r>
            <a:r>
              <a:rPr lang="en-US" b="1" baseline="-25000" dirty="0" smtClean="0"/>
              <a:t>E</a:t>
            </a:r>
            <a:endParaRPr lang="en-US" b="1" baseline="-25000" dirty="0"/>
          </a:p>
        </p:txBody>
      </p:sp>
      <p:sp>
        <p:nvSpPr>
          <p:cNvPr id="41" name="TextBox 40"/>
          <p:cNvSpPr txBox="1"/>
          <p:nvPr/>
        </p:nvSpPr>
        <p:spPr>
          <a:xfrm>
            <a:off x="7989406" y="5512453"/>
            <a:ext cx="367408" cy="369332"/>
          </a:xfrm>
          <a:prstGeom prst="rect">
            <a:avLst/>
          </a:prstGeom>
          <a:noFill/>
        </p:spPr>
        <p:txBody>
          <a:bodyPr wrap="none" rtlCol="0">
            <a:spAutoFit/>
          </a:bodyPr>
          <a:lstStyle/>
          <a:p>
            <a:r>
              <a:rPr lang="en-US" b="1" dirty="0" smtClean="0"/>
              <a:t>S</a:t>
            </a:r>
            <a:r>
              <a:rPr lang="en-US" b="1" baseline="-25000" dirty="0"/>
              <a:t>Z</a:t>
            </a:r>
          </a:p>
        </p:txBody>
      </p:sp>
      <p:sp>
        <p:nvSpPr>
          <p:cNvPr id="42" name="TextBox 41"/>
          <p:cNvSpPr txBox="1"/>
          <p:nvPr/>
        </p:nvSpPr>
        <p:spPr>
          <a:xfrm>
            <a:off x="7907338" y="4785826"/>
            <a:ext cx="364202" cy="369332"/>
          </a:xfrm>
          <a:prstGeom prst="rect">
            <a:avLst/>
          </a:prstGeom>
          <a:noFill/>
        </p:spPr>
        <p:txBody>
          <a:bodyPr wrap="none" rtlCol="0">
            <a:spAutoFit/>
          </a:bodyPr>
          <a:lstStyle/>
          <a:p>
            <a:r>
              <a:rPr lang="en-US" b="1" dirty="0" err="1" smtClean="0"/>
              <a:t>S</a:t>
            </a:r>
            <a:r>
              <a:rPr lang="en-US" b="1" baseline="-25000" dirty="0" err="1" smtClean="0"/>
              <a:t>x</a:t>
            </a:r>
            <a:endParaRPr lang="en-US" b="1" baseline="-25000" dirty="0"/>
          </a:p>
        </p:txBody>
      </p:sp>
      <p:sp>
        <p:nvSpPr>
          <p:cNvPr id="43" name="TextBox 42"/>
          <p:cNvSpPr txBox="1"/>
          <p:nvPr/>
        </p:nvSpPr>
        <p:spPr>
          <a:xfrm>
            <a:off x="3544577" y="1661158"/>
            <a:ext cx="1641796" cy="369332"/>
          </a:xfrm>
          <a:prstGeom prst="rect">
            <a:avLst/>
          </a:prstGeom>
          <a:noFill/>
        </p:spPr>
        <p:txBody>
          <a:bodyPr wrap="none" rtlCol="0">
            <a:spAutoFit/>
          </a:bodyPr>
          <a:lstStyle/>
          <a:p>
            <a:r>
              <a:rPr lang="en-US" b="1" dirty="0" smtClean="0"/>
              <a:t>Magnetic Field </a:t>
            </a:r>
            <a:endParaRPr lang="en-US" b="1" dirty="0"/>
          </a:p>
        </p:txBody>
      </p:sp>
      <p:sp>
        <p:nvSpPr>
          <p:cNvPr id="44" name="TextBox 43"/>
          <p:cNvSpPr txBox="1"/>
          <p:nvPr/>
        </p:nvSpPr>
        <p:spPr>
          <a:xfrm>
            <a:off x="3725149" y="4280802"/>
            <a:ext cx="1607043" cy="369332"/>
          </a:xfrm>
          <a:prstGeom prst="rect">
            <a:avLst/>
          </a:prstGeom>
          <a:noFill/>
        </p:spPr>
        <p:txBody>
          <a:bodyPr wrap="none" rtlCol="0">
            <a:spAutoFit/>
          </a:bodyPr>
          <a:lstStyle/>
          <a:p>
            <a:r>
              <a:rPr lang="en-US" b="1" dirty="0" smtClean="0"/>
              <a:t>Energy Density</a:t>
            </a:r>
            <a:endParaRPr lang="en-US" b="1" dirty="0"/>
          </a:p>
        </p:txBody>
      </p:sp>
      <p:sp>
        <p:nvSpPr>
          <p:cNvPr id="45" name="TextBox 44"/>
          <p:cNvSpPr txBox="1"/>
          <p:nvPr/>
        </p:nvSpPr>
        <p:spPr>
          <a:xfrm>
            <a:off x="7749436" y="1639883"/>
            <a:ext cx="1494320" cy="369332"/>
          </a:xfrm>
          <a:prstGeom prst="rect">
            <a:avLst/>
          </a:prstGeom>
          <a:noFill/>
        </p:spPr>
        <p:txBody>
          <a:bodyPr wrap="none" rtlCol="0">
            <a:spAutoFit/>
          </a:bodyPr>
          <a:lstStyle/>
          <a:p>
            <a:r>
              <a:rPr lang="en-US" b="1" dirty="0" smtClean="0"/>
              <a:t>Electric  Field </a:t>
            </a:r>
            <a:endParaRPr lang="en-US" b="1" dirty="0"/>
          </a:p>
        </p:txBody>
      </p:sp>
      <p:sp>
        <p:nvSpPr>
          <p:cNvPr id="46" name="TextBox 45"/>
          <p:cNvSpPr txBox="1"/>
          <p:nvPr/>
        </p:nvSpPr>
        <p:spPr>
          <a:xfrm>
            <a:off x="7734052" y="4218569"/>
            <a:ext cx="1750351" cy="369332"/>
          </a:xfrm>
          <a:prstGeom prst="rect">
            <a:avLst/>
          </a:prstGeom>
          <a:noFill/>
        </p:spPr>
        <p:txBody>
          <a:bodyPr wrap="none" rtlCol="0">
            <a:spAutoFit/>
          </a:bodyPr>
          <a:lstStyle/>
          <a:p>
            <a:r>
              <a:rPr lang="en-US" b="1" dirty="0" err="1" smtClean="0"/>
              <a:t>Poynting</a:t>
            </a:r>
            <a:r>
              <a:rPr lang="en-US" b="1" dirty="0" smtClean="0"/>
              <a:t> Vector </a:t>
            </a:r>
            <a:endParaRPr lang="en-US" b="1" dirty="0"/>
          </a:p>
        </p:txBody>
      </p:sp>
      <p:sp>
        <p:nvSpPr>
          <p:cNvPr id="47" name="TextBox 46"/>
          <p:cNvSpPr txBox="1"/>
          <p:nvPr/>
        </p:nvSpPr>
        <p:spPr>
          <a:xfrm>
            <a:off x="10571866" y="3102053"/>
            <a:ext cx="1120820" cy="1477328"/>
          </a:xfrm>
          <a:prstGeom prst="rect">
            <a:avLst/>
          </a:prstGeom>
          <a:noFill/>
        </p:spPr>
        <p:txBody>
          <a:bodyPr wrap="none" rtlCol="0">
            <a:spAutoFit/>
          </a:bodyPr>
          <a:lstStyle/>
          <a:p>
            <a:r>
              <a:rPr lang="en-US" dirty="0" smtClean="0"/>
              <a:t>V</a:t>
            </a:r>
            <a:r>
              <a:rPr lang="en-US" baseline="-25000" dirty="0" smtClean="0"/>
              <a:t>g</a:t>
            </a:r>
            <a:r>
              <a:rPr lang="en-US" dirty="0" smtClean="0"/>
              <a:t>=0.70V</a:t>
            </a:r>
            <a:r>
              <a:rPr lang="en-US" baseline="-25000" dirty="0" smtClean="0"/>
              <a:t>d</a:t>
            </a:r>
          </a:p>
          <a:p>
            <a:r>
              <a:rPr lang="en-US" dirty="0" smtClean="0">
                <a:latin typeface="Symbol" panose="05050102010706020507" pitchFamily="18" charset="2"/>
              </a:rPr>
              <a:t>h=</a:t>
            </a:r>
            <a:r>
              <a:rPr lang="en-US" dirty="0" smtClean="0"/>
              <a:t>1.12</a:t>
            </a:r>
            <a:r>
              <a:rPr lang="en-US" dirty="0" smtClean="0">
                <a:latin typeface="Symbol" panose="05050102010706020507" pitchFamily="18" charset="2"/>
              </a:rPr>
              <a:t>h</a:t>
            </a:r>
            <a:r>
              <a:rPr lang="en-US" baseline="-25000" dirty="0" smtClean="0"/>
              <a:t>d</a:t>
            </a:r>
          </a:p>
          <a:p>
            <a:r>
              <a:rPr lang="en-US" dirty="0"/>
              <a:t>f</a:t>
            </a:r>
            <a:r>
              <a:rPr lang="en-US" dirty="0" smtClean="0"/>
              <a:t>=.22</a:t>
            </a:r>
          </a:p>
          <a:p>
            <a:r>
              <a:rPr lang="en-US" dirty="0" smtClean="0">
                <a:latin typeface="Symbol" panose="05050102010706020507" pitchFamily="18" charset="2"/>
              </a:rPr>
              <a:t>t</a:t>
            </a:r>
            <a:r>
              <a:rPr lang="en-US" dirty="0" smtClean="0"/>
              <a:t>=54 fs</a:t>
            </a:r>
          </a:p>
          <a:p>
            <a:r>
              <a:rPr lang="en-US" dirty="0" smtClean="0"/>
              <a:t>L=6.5 </a:t>
            </a:r>
            <a:r>
              <a:rPr lang="en-US" dirty="0" smtClean="0">
                <a:latin typeface="Symbol" panose="05050102010706020507" pitchFamily="18" charset="2"/>
              </a:rPr>
              <a:t>m</a:t>
            </a:r>
            <a:r>
              <a:rPr lang="en-US" dirty="0" smtClean="0"/>
              <a:t>m </a:t>
            </a:r>
            <a:endParaRPr lang="en-US" dirty="0"/>
          </a:p>
        </p:txBody>
      </p:sp>
      <p:sp>
        <p:nvSpPr>
          <p:cNvPr id="48" name="TextBox 47"/>
          <p:cNvSpPr txBox="1"/>
          <p:nvPr/>
        </p:nvSpPr>
        <p:spPr>
          <a:xfrm>
            <a:off x="5592676" y="3014514"/>
            <a:ext cx="1316386" cy="369332"/>
          </a:xfrm>
          <a:prstGeom prst="rect">
            <a:avLst/>
          </a:prstGeom>
          <a:noFill/>
        </p:spPr>
        <p:txBody>
          <a:bodyPr wrap="none" rtlCol="0">
            <a:spAutoFit/>
          </a:bodyPr>
          <a:lstStyle/>
          <a:p>
            <a:r>
              <a:rPr lang="en-US" b="1" dirty="0" smtClean="0"/>
              <a:t>|E|/</a:t>
            </a:r>
            <a:r>
              <a:rPr lang="en-US" b="1" dirty="0" err="1" smtClean="0">
                <a:latin typeface="Symbol" panose="05050102010706020507" pitchFamily="18" charset="2"/>
              </a:rPr>
              <a:t>h</a:t>
            </a:r>
            <a:r>
              <a:rPr lang="en-US" b="1" baseline="-25000" dirty="0" err="1" smtClean="0"/>
              <a:t>d</a:t>
            </a:r>
            <a:r>
              <a:rPr lang="en-US" b="1" dirty="0"/>
              <a:t>~</a:t>
            </a:r>
            <a:r>
              <a:rPr lang="en-US" b="1" dirty="0" smtClean="0"/>
              <a:t>|H|</a:t>
            </a:r>
            <a:endParaRPr lang="en-US" b="1" dirty="0"/>
          </a:p>
        </p:txBody>
      </p:sp>
      <p:sp>
        <p:nvSpPr>
          <p:cNvPr id="49" name="TextBox 48"/>
          <p:cNvSpPr txBox="1"/>
          <p:nvPr/>
        </p:nvSpPr>
        <p:spPr>
          <a:xfrm>
            <a:off x="10281762" y="5387871"/>
            <a:ext cx="1327286" cy="646331"/>
          </a:xfrm>
          <a:prstGeom prst="rect">
            <a:avLst/>
          </a:prstGeom>
          <a:noFill/>
        </p:spPr>
        <p:txBody>
          <a:bodyPr wrap="none" rtlCol="0">
            <a:spAutoFit/>
          </a:bodyPr>
          <a:lstStyle/>
          <a:p>
            <a:r>
              <a:rPr lang="en-US" b="1" dirty="0" smtClean="0"/>
              <a:t>Sign Change</a:t>
            </a:r>
          </a:p>
          <a:p>
            <a:r>
              <a:rPr lang="en-US" b="1" dirty="0" smtClean="0"/>
              <a:t>In metal</a:t>
            </a:r>
            <a:endParaRPr lang="en-US" b="1" dirty="0"/>
          </a:p>
        </p:txBody>
      </p:sp>
      <p:sp>
        <p:nvSpPr>
          <p:cNvPr id="5" name="Footer Placeholder 4"/>
          <p:cNvSpPr>
            <a:spLocks noGrp="1"/>
          </p:cNvSpPr>
          <p:nvPr>
            <p:ph type="ftr" sz="quarter" idx="11"/>
          </p:nvPr>
        </p:nvSpPr>
        <p:spPr/>
        <p:txBody>
          <a:bodyPr/>
          <a:lstStyle/>
          <a:p>
            <a:r>
              <a:rPr lang="en-US" smtClean="0"/>
              <a:t>Benasque</a:t>
            </a:r>
            <a:endParaRPr lang="en-US"/>
          </a:p>
        </p:txBody>
      </p:sp>
      <p:sp>
        <p:nvSpPr>
          <p:cNvPr id="6" name="Slide Number Placeholder 5"/>
          <p:cNvSpPr>
            <a:spLocks noGrp="1"/>
          </p:cNvSpPr>
          <p:nvPr>
            <p:ph type="sldNum" sz="quarter" idx="12"/>
          </p:nvPr>
        </p:nvSpPr>
        <p:spPr/>
        <p:txBody>
          <a:bodyPr/>
          <a:lstStyle/>
          <a:p>
            <a:fld id="{74A2A478-8B65-4D82-996A-EA40D10A6F38}" type="slidenum">
              <a:rPr lang="en-US" smtClean="0"/>
              <a:t>29</a:t>
            </a:fld>
            <a:endParaRPr lang="en-US"/>
          </a:p>
        </p:txBody>
      </p:sp>
    </p:spTree>
    <p:extLst>
      <p:ext uri="{BB962C8B-B14F-4D97-AF65-F5344CB8AC3E}">
        <p14:creationId xmlns:p14="http://schemas.microsoft.com/office/powerpoint/2010/main" val="789067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1560281" y="2684512"/>
            <a:ext cx="6081832" cy="3952220"/>
            <a:chOff x="796482" y="924580"/>
            <a:chExt cx="6081832" cy="3952220"/>
          </a:xfrm>
        </p:grpSpPr>
        <p:sp>
          <p:nvSpPr>
            <p:cNvPr id="156" name="Rectangle 155"/>
            <p:cNvSpPr/>
            <p:nvPr/>
          </p:nvSpPr>
          <p:spPr>
            <a:xfrm>
              <a:off x="938195" y="3892360"/>
              <a:ext cx="5486400" cy="9844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899106" y="1697639"/>
              <a:ext cx="4038599" cy="2217391"/>
              <a:chOff x="5785539" y="990601"/>
              <a:chExt cx="4038599" cy="2217391"/>
            </a:xfrm>
          </p:grpSpPr>
          <p:sp>
            <p:nvSpPr>
              <p:cNvPr id="134" name="Right Triangle 133"/>
              <p:cNvSpPr/>
              <p:nvPr/>
            </p:nvSpPr>
            <p:spPr>
              <a:xfrm>
                <a:off x="5786349" y="998193"/>
                <a:ext cx="3976309" cy="2209799"/>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69"/>
              <p:cNvSpPr>
                <a:spLocks/>
              </p:cNvSpPr>
              <p:nvPr/>
            </p:nvSpPr>
            <p:spPr bwMode="auto">
              <a:xfrm>
                <a:off x="5785539" y="990601"/>
                <a:ext cx="4038599" cy="220979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solidFill>
                <a:schemeClr val="bg1"/>
              </a:solidFill>
              <a:ln w="44450" cap="sq" cmpd="dbl">
                <a:noFill/>
                <a:prstDash val="solid"/>
                <a:bevel/>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grpSp>
        <p:cxnSp>
          <p:nvCxnSpPr>
            <p:cNvPr id="2" name="Straight Connector 1"/>
            <p:cNvCxnSpPr/>
            <p:nvPr/>
          </p:nvCxnSpPr>
          <p:spPr>
            <a:xfrm>
              <a:off x="914400" y="990600"/>
              <a:ext cx="0" cy="3886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948882" y="1447800"/>
              <a:ext cx="1718497"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00359" y="924580"/>
              <a:ext cx="690189" cy="523220"/>
            </a:xfrm>
            <a:prstGeom prst="rect">
              <a:avLst/>
            </a:prstGeom>
            <a:noFill/>
          </p:spPr>
          <p:txBody>
            <a:bodyPr wrap="square" rtlCol="0">
              <a:spAutoFit/>
            </a:bodyPr>
            <a:lstStyle/>
            <a:p>
              <a:r>
                <a:rPr lang="en-US" sz="2800" b="1" dirty="0"/>
                <a:t>q</a:t>
              </a:r>
              <a:endParaRPr lang="en-US" sz="2800" b="1" baseline="-25000" dirty="0"/>
            </a:p>
          </p:txBody>
        </p:sp>
        <p:cxnSp>
          <p:nvCxnSpPr>
            <p:cNvPr id="5" name="Straight Connector 4"/>
            <p:cNvCxnSpPr/>
            <p:nvPr/>
          </p:nvCxnSpPr>
          <p:spPr>
            <a:xfrm>
              <a:off x="961988" y="3915030"/>
              <a:ext cx="5486400"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63"/>
            <p:cNvGrpSpPr/>
            <p:nvPr/>
          </p:nvGrpSpPr>
          <p:grpSpPr>
            <a:xfrm flipH="1" flipV="1">
              <a:off x="914400" y="1905000"/>
              <a:ext cx="2701047" cy="838200"/>
              <a:chOff x="344245" y="3388659"/>
              <a:chExt cx="6904759" cy="3144333"/>
            </a:xfrm>
          </p:grpSpPr>
          <p:grpSp>
            <p:nvGrpSpPr>
              <p:cNvPr id="14" name="Group 26"/>
              <p:cNvGrpSpPr/>
              <p:nvPr/>
            </p:nvGrpSpPr>
            <p:grpSpPr>
              <a:xfrm>
                <a:off x="344245" y="3388659"/>
                <a:ext cx="2753958" cy="3121025"/>
                <a:chOff x="2895600" y="2743200"/>
                <a:chExt cx="6792558" cy="3121025"/>
              </a:xfrm>
            </p:grpSpPr>
            <p:grpSp>
              <p:nvGrpSpPr>
                <p:cNvPr id="34" name="Group 166"/>
                <p:cNvGrpSpPr/>
                <p:nvPr/>
              </p:nvGrpSpPr>
              <p:grpSpPr>
                <a:xfrm>
                  <a:off x="6289320" y="2743200"/>
                  <a:ext cx="3398838" cy="3121025"/>
                  <a:chOff x="2673351" y="1803400"/>
                  <a:chExt cx="3398838" cy="3121025"/>
                </a:xfrm>
              </p:grpSpPr>
              <p:sp>
                <p:nvSpPr>
                  <p:cNvPr id="41"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72"/>
                <p:cNvGrpSpPr/>
                <p:nvPr/>
              </p:nvGrpSpPr>
              <p:grpSpPr>
                <a:xfrm>
                  <a:off x="2895600" y="2743200"/>
                  <a:ext cx="3398838" cy="3121025"/>
                  <a:chOff x="2673351" y="1803400"/>
                  <a:chExt cx="3398838" cy="3121025"/>
                </a:xfrm>
              </p:grpSpPr>
              <p:sp>
                <p:nvSpPr>
                  <p:cNvPr id="36"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39"/>
              <p:cNvGrpSpPr/>
              <p:nvPr/>
            </p:nvGrpSpPr>
            <p:grpSpPr>
              <a:xfrm>
                <a:off x="3106271" y="3411967"/>
                <a:ext cx="4142733" cy="3121025"/>
                <a:chOff x="1157344" y="0"/>
                <a:chExt cx="4142733" cy="3121025"/>
              </a:xfrm>
            </p:grpSpPr>
            <p:grpSp>
              <p:nvGrpSpPr>
                <p:cNvPr id="16" name="Group 1"/>
                <p:cNvGrpSpPr/>
                <p:nvPr/>
              </p:nvGrpSpPr>
              <p:grpSpPr>
                <a:xfrm>
                  <a:off x="2544040" y="0"/>
                  <a:ext cx="1378016" cy="3121025"/>
                  <a:chOff x="2673351" y="1803400"/>
                  <a:chExt cx="3398838" cy="3121025"/>
                </a:xfrm>
              </p:grpSpPr>
              <p:sp>
                <p:nvSpPr>
                  <p:cNvPr id="29"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44"/>
                <p:cNvGrpSpPr/>
                <p:nvPr/>
              </p:nvGrpSpPr>
              <p:grpSpPr>
                <a:xfrm>
                  <a:off x="1157341" y="0"/>
                  <a:ext cx="1378016" cy="3121025"/>
                  <a:chOff x="2673351" y="1803400"/>
                  <a:chExt cx="3398838" cy="3121025"/>
                </a:xfrm>
              </p:grpSpPr>
              <p:sp>
                <p:nvSpPr>
                  <p:cNvPr id="24"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2"/>
                <p:cNvGrpSpPr/>
                <p:nvPr/>
              </p:nvGrpSpPr>
              <p:grpSpPr>
                <a:xfrm>
                  <a:off x="3922057" y="0"/>
                  <a:ext cx="1378016" cy="3121025"/>
                  <a:chOff x="2673351" y="1803400"/>
                  <a:chExt cx="3398838" cy="3121025"/>
                </a:xfrm>
              </p:grpSpPr>
              <p:sp>
                <p:nvSpPr>
                  <p:cNvPr id="19"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6" name="Group 63"/>
            <p:cNvGrpSpPr/>
            <p:nvPr/>
          </p:nvGrpSpPr>
          <p:grpSpPr>
            <a:xfrm flipH="1" flipV="1">
              <a:off x="3623553" y="1905000"/>
              <a:ext cx="2701047" cy="838200"/>
              <a:chOff x="344245" y="3388659"/>
              <a:chExt cx="6904759" cy="3144333"/>
            </a:xfrm>
          </p:grpSpPr>
          <p:grpSp>
            <p:nvGrpSpPr>
              <p:cNvPr id="47" name="Group 26"/>
              <p:cNvGrpSpPr/>
              <p:nvPr/>
            </p:nvGrpSpPr>
            <p:grpSpPr>
              <a:xfrm>
                <a:off x="344245" y="3388659"/>
                <a:ext cx="2753958" cy="3121025"/>
                <a:chOff x="2895600" y="2743200"/>
                <a:chExt cx="6792558" cy="3121025"/>
              </a:xfrm>
            </p:grpSpPr>
            <p:grpSp>
              <p:nvGrpSpPr>
                <p:cNvPr id="67" name="Group 166"/>
                <p:cNvGrpSpPr/>
                <p:nvPr/>
              </p:nvGrpSpPr>
              <p:grpSpPr>
                <a:xfrm>
                  <a:off x="6289320" y="2743200"/>
                  <a:ext cx="3398838" cy="3121025"/>
                  <a:chOff x="2673351" y="1803400"/>
                  <a:chExt cx="3398838" cy="3121025"/>
                </a:xfrm>
              </p:grpSpPr>
              <p:sp>
                <p:nvSpPr>
                  <p:cNvPr id="74"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Group 172"/>
                <p:cNvGrpSpPr/>
                <p:nvPr/>
              </p:nvGrpSpPr>
              <p:grpSpPr>
                <a:xfrm>
                  <a:off x="2895600" y="2743200"/>
                  <a:ext cx="3398838" cy="3121025"/>
                  <a:chOff x="2673351" y="1803400"/>
                  <a:chExt cx="3398838" cy="3121025"/>
                </a:xfrm>
              </p:grpSpPr>
              <p:sp>
                <p:nvSpPr>
                  <p:cNvPr id="69"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8" name="Group 39"/>
              <p:cNvGrpSpPr/>
              <p:nvPr/>
            </p:nvGrpSpPr>
            <p:grpSpPr>
              <a:xfrm>
                <a:off x="3106271" y="3411967"/>
                <a:ext cx="4142733" cy="3121025"/>
                <a:chOff x="1157344" y="0"/>
                <a:chExt cx="4142733" cy="3121025"/>
              </a:xfrm>
            </p:grpSpPr>
            <p:grpSp>
              <p:nvGrpSpPr>
                <p:cNvPr id="49" name="Group 1"/>
                <p:cNvGrpSpPr/>
                <p:nvPr/>
              </p:nvGrpSpPr>
              <p:grpSpPr>
                <a:xfrm>
                  <a:off x="2544040" y="0"/>
                  <a:ext cx="1378016" cy="3121025"/>
                  <a:chOff x="2673351" y="1803400"/>
                  <a:chExt cx="3398838" cy="3121025"/>
                </a:xfrm>
              </p:grpSpPr>
              <p:sp>
                <p:nvSpPr>
                  <p:cNvPr id="62"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144"/>
                <p:cNvGrpSpPr/>
                <p:nvPr/>
              </p:nvGrpSpPr>
              <p:grpSpPr>
                <a:xfrm>
                  <a:off x="1157341" y="0"/>
                  <a:ext cx="1378016" cy="3121025"/>
                  <a:chOff x="2673351" y="1803400"/>
                  <a:chExt cx="3398838" cy="3121025"/>
                </a:xfrm>
              </p:grpSpPr>
              <p:sp>
                <p:nvSpPr>
                  <p:cNvPr id="57"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172"/>
                <p:cNvGrpSpPr/>
                <p:nvPr/>
              </p:nvGrpSpPr>
              <p:grpSpPr>
                <a:xfrm>
                  <a:off x="3922057" y="0"/>
                  <a:ext cx="1378016" cy="3121025"/>
                  <a:chOff x="2673351" y="1803400"/>
                  <a:chExt cx="3398838" cy="3121025"/>
                </a:xfrm>
              </p:grpSpPr>
              <p:sp>
                <p:nvSpPr>
                  <p:cNvPr id="52"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45" name="Group 144"/>
            <p:cNvGrpSpPr/>
            <p:nvPr/>
          </p:nvGrpSpPr>
          <p:grpSpPr>
            <a:xfrm>
              <a:off x="872682" y="3733800"/>
              <a:ext cx="5410200" cy="838200"/>
              <a:chOff x="990600" y="5105400"/>
              <a:chExt cx="4871950" cy="838200"/>
            </a:xfrm>
          </p:grpSpPr>
          <p:grpSp>
            <p:nvGrpSpPr>
              <p:cNvPr id="79" name="Group 63"/>
              <p:cNvGrpSpPr/>
              <p:nvPr/>
            </p:nvGrpSpPr>
            <p:grpSpPr>
              <a:xfrm flipH="1" flipV="1">
                <a:off x="990600" y="5105400"/>
                <a:ext cx="2701047" cy="838200"/>
                <a:chOff x="344245" y="3388659"/>
                <a:chExt cx="6904759" cy="3144333"/>
              </a:xfrm>
            </p:grpSpPr>
            <p:grpSp>
              <p:nvGrpSpPr>
                <p:cNvPr id="80" name="Group 26"/>
                <p:cNvGrpSpPr/>
                <p:nvPr/>
              </p:nvGrpSpPr>
              <p:grpSpPr>
                <a:xfrm>
                  <a:off x="344245" y="3388659"/>
                  <a:ext cx="2753958" cy="3121025"/>
                  <a:chOff x="2895600" y="2743200"/>
                  <a:chExt cx="6792558" cy="3121025"/>
                </a:xfrm>
              </p:grpSpPr>
              <p:grpSp>
                <p:nvGrpSpPr>
                  <p:cNvPr id="100" name="Group 166"/>
                  <p:cNvGrpSpPr/>
                  <p:nvPr/>
                </p:nvGrpSpPr>
                <p:grpSpPr>
                  <a:xfrm>
                    <a:off x="6289320" y="2743200"/>
                    <a:ext cx="3398838" cy="3121025"/>
                    <a:chOff x="2673351" y="1803400"/>
                    <a:chExt cx="3398838" cy="3121025"/>
                  </a:xfrm>
                </p:grpSpPr>
                <p:sp>
                  <p:nvSpPr>
                    <p:cNvPr id="107"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 name="Group 172"/>
                  <p:cNvGrpSpPr/>
                  <p:nvPr/>
                </p:nvGrpSpPr>
                <p:grpSpPr>
                  <a:xfrm>
                    <a:off x="2895600" y="2743200"/>
                    <a:ext cx="3398838" cy="3121025"/>
                    <a:chOff x="2673351" y="1803400"/>
                    <a:chExt cx="3398838" cy="3121025"/>
                  </a:xfrm>
                </p:grpSpPr>
                <p:sp>
                  <p:nvSpPr>
                    <p:cNvPr id="102"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1" name="Group 39"/>
                <p:cNvGrpSpPr/>
                <p:nvPr/>
              </p:nvGrpSpPr>
              <p:grpSpPr>
                <a:xfrm>
                  <a:off x="3106271" y="3411967"/>
                  <a:ext cx="4142733" cy="3121025"/>
                  <a:chOff x="1157344" y="0"/>
                  <a:chExt cx="4142733" cy="3121025"/>
                </a:xfrm>
              </p:grpSpPr>
              <p:grpSp>
                <p:nvGrpSpPr>
                  <p:cNvPr id="82" name="Group 1"/>
                  <p:cNvGrpSpPr/>
                  <p:nvPr/>
                </p:nvGrpSpPr>
                <p:grpSpPr>
                  <a:xfrm>
                    <a:off x="2544040" y="0"/>
                    <a:ext cx="1378016" cy="3121025"/>
                    <a:chOff x="2673351" y="1803400"/>
                    <a:chExt cx="3398838" cy="3121025"/>
                  </a:xfrm>
                </p:grpSpPr>
                <p:sp>
                  <p:nvSpPr>
                    <p:cNvPr id="95"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3" name="Group 144"/>
                  <p:cNvGrpSpPr/>
                  <p:nvPr/>
                </p:nvGrpSpPr>
                <p:grpSpPr>
                  <a:xfrm>
                    <a:off x="1157341" y="0"/>
                    <a:ext cx="1378016" cy="3121025"/>
                    <a:chOff x="2673351" y="1803400"/>
                    <a:chExt cx="3398838" cy="3121025"/>
                  </a:xfrm>
                </p:grpSpPr>
                <p:sp>
                  <p:nvSpPr>
                    <p:cNvPr id="90"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 name="Group 172"/>
                  <p:cNvGrpSpPr/>
                  <p:nvPr/>
                </p:nvGrpSpPr>
                <p:grpSpPr>
                  <a:xfrm>
                    <a:off x="3922057" y="0"/>
                    <a:ext cx="1378016" cy="3121025"/>
                    <a:chOff x="2673351" y="1803400"/>
                    <a:chExt cx="3398838" cy="3121025"/>
                  </a:xfrm>
                </p:grpSpPr>
                <p:sp>
                  <p:nvSpPr>
                    <p:cNvPr id="85"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12" name="Group 63"/>
              <p:cNvGrpSpPr/>
              <p:nvPr/>
            </p:nvGrpSpPr>
            <p:grpSpPr>
              <a:xfrm flipH="1" flipV="1">
                <a:off x="3699753" y="5105400"/>
                <a:ext cx="2162797" cy="838200"/>
                <a:chOff x="1720187" y="3388659"/>
                <a:chExt cx="5528817" cy="3144333"/>
              </a:xfrm>
            </p:grpSpPr>
            <p:grpSp>
              <p:nvGrpSpPr>
                <p:cNvPr id="133" name="Group 166"/>
                <p:cNvGrpSpPr/>
                <p:nvPr/>
              </p:nvGrpSpPr>
              <p:grpSpPr>
                <a:xfrm>
                  <a:off x="1720187" y="3388659"/>
                  <a:ext cx="1378016" cy="3121026"/>
                  <a:chOff x="2673351" y="1803400"/>
                  <a:chExt cx="3398838" cy="3121025"/>
                </a:xfrm>
              </p:grpSpPr>
              <p:sp>
                <p:nvSpPr>
                  <p:cNvPr id="140"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39"/>
                <p:cNvGrpSpPr/>
                <p:nvPr/>
              </p:nvGrpSpPr>
              <p:grpSpPr>
                <a:xfrm>
                  <a:off x="3106271" y="3411967"/>
                  <a:ext cx="4142733" cy="3121025"/>
                  <a:chOff x="1157344" y="0"/>
                  <a:chExt cx="4142733" cy="3121025"/>
                </a:xfrm>
              </p:grpSpPr>
              <p:grpSp>
                <p:nvGrpSpPr>
                  <p:cNvPr id="115" name="Group 1"/>
                  <p:cNvGrpSpPr/>
                  <p:nvPr/>
                </p:nvGrpSpPr>
                <p:grpSpPr>
                  <a:xfrm>
                    <a:off x="2544040" y="0"/>
                    <a:ext cx="1378016" cy="3121025"/>
                    <a:chOff x="2673351" y="1803400"/>
                    <a:chExt cx="3398838" cy="3121025"/>
                  </a:xfrm>
                </p:grpSpPr>
                <p:sp>
                  <p:nvSpPr>
                    <p:cNvPr id="128"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44"/>
                  <p:cNvGrpSpPr/>
                  <p:nvPr/>
                </p:nvGrpSpPr>
                <p:grpSpPr>
                  <a:xfrm>
                    <a:off x="1157341" y="0"/>
                    <a:ext cx="1378016" cy="3121025"/>
                    <a:chOff x="2673351" y="1803400"/>
                    <a:chExt cx="3398838" cy="3121025"/>
                  </a:xfrm>
                </p:grpSpPr>
                <p:sp>
                  <p:nvSpPr>
                    <p:cNvPr id="123"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7" name="Group 172"/>
                  <p:cNvGrpSpPr/>
                  <p:nvPr/>
                </p:nvGrpSpPr>
                <p:grpSpPr>
                  <a:xfrm>
                    <a:off x="3922057" y="0"/>
                    <a:ext cx="1378016" cy="3121025"/>
                    <a:chOff x="2673351" y="1803400"/>
                    <a:chExt cx="3398838" cy="3121025"/>
                  </a:xfrm>
                </p:grpSpPr>
                <p:sp>
                  <p:nvSpPr>
                    <p:cNvPr id="118" name="Freeform 150"/>
                    <p:cNvSpPr>
                      <a:spLocks/>
                    </p:cNvSpPr>
                    <p:nvPr/>
                  </p:nvSpPr>
                  <p:spPr bwMode="auto">
                    <a:xfrm>
                      <a:off x="2673351" y="3363913"/>
                      <a:ext cx="749300" cy="1528763"/>
                    </a:xfrm>
                    <a:custGeom>
                      <a:avLst/>
                      <a:gdLst/>
                      <a:ahLst/>
                      <a:cxnLst>
                        <a:cxn ang="0">
                          <a:pos x="5" y="20"/>
                        </a:cxn>
                        <a:cxn ang="0">
                          <a:pos x="15" y="49"/>
                        </a:cxn>
                        <a:cxn ang="0">
                          <a:pos x="25" y="79"/>
                        </a:cxn>
                        <a:cxn ang="0">
                          <a:pos x="35" y="109"/>
                        </a:cxn>
                        <a:cxn ang="0">
                          <a:pos x="50" y="139"/>
                        </a:cxn>
                        <a:cxn ang="0">
                          <a:pos x="60" y="174"/>
                        </a:cxn>
                        <a:cxn ang="0">
                          <a:pos x="70" y="203"/>
                        </a:cxn>
                        <a:cxn ang="0">
                          <a:pos x="80" y="233"/>
                        </a:cxn>
                        <a:cxn ang="0">
                          <a:pos x="90" y="263"/>
                        </a:cxn>
                        <a:cxn ang="0">
                          <a:pos x="99" y="293"/>
                        </a:cxn>
                        <a:cxn ang="0">
                          <a:pos x="109" y="322"/>
                        </a:cxn>
                        <a:cxn ang="0">
                          <a:pos x="124" y="347"/>
                        </a:cxn>
                        <a:cxn ang="0">
                          <a:pos x="134" y="377"/>
                        </a:cxn>
                        <a:cxn ang="0">
                          <a:pos x="144" y="407"/>
                        </a:cxn>
                        <a:cxn ang="0">
                          <a:pos x="154" y="437"/>
                        </a:cxn>
                        <a:cxn ang="0">
                          <a:pos x="164" y="461"/>
                        </a:cxn>
                        <a:cxn ang="0">
                          <a:pos x="174" y="491"/>
                        </a:cxn>
                        <a:cxn ang="0">
                          <a:pos x="189" y="516"/>
                        </a:cxn>
                        <a:cxn ang="0">
                          <a:pos x="199" y="541"/>
                        </a:cxn>
                        <a:cxn ang="0">
                          <a:pos x="209" y="566"/>
                        </a:cxn>
                        <a:cxn ang="0">
                          <a:pos x="219" y="591"/>
                        </a:cxn>
                        <a:cxn ang="0">
                          <a:pos x="229" y="615"/>
                        </a:cxn>
                        <a:cxn ang="0">
                          <a:pos x="239" y="640"/>
                        </a:cxn>
                        <a:cxn ang="0">
                          <a:pos x="253" y="665"/>
                        </a:cxn>
                        <a:cxn ang="0">
                          <a:pos x="263" y="685"/>
                        </a:cxn>
                        <a:cxn ang="0">
                          <a:pos x="273" y="705"/>
                        </a:cxn>
                        <a:cxn ang="0">
                          <a:pos x="283" y="730"/>
                        </a:cxn>
                        <a:cxn ang="0">
                          <a:pos x="293" y="749"/>
                        </a:cxn>
                        <a:cxn ang="0">
                          <a:pos x="303" y="769"/>
                        </a:cxn>
                        <a:cxn ang="0">
                          <a:pos x="313" y="784"/>
                        </a:cxn>
                        <a:cxn ang="0">
                          <a:pos x="328" y="804"/>
                        </a:cxn>
                        <a:cxn ang="0">
                          <a:pos x="338" y="824"/>
                        </a:cxn>
                        <a:cxn ang="0">
                          <a:pos x="348" y="839"/>
                        </a:cxn>
                        <a:cxn ang="0">
                          <a:pos x="358" y="854"/>
                        </a:cxn>
                        <a:cxn ang="0">
                          <a:pos x="368" y="869"/>
                        </a:cxn>
                        <a:cxn ang="0">
                          <a:pos x="378" y="884"/>
                        </a:cxn>
                        <a:cxn ang="0">
                          <a:pos x="392" y="898"/>
                        </a:cxn>
                        <a:cxn ang="0">
                          <a:pos x="402" y="913"/>
                        </a:cxn>
                        <a:cxn ang="0">
                          <a:pos x="417" y="923"/>
                        </a:cxn>
                        <a:cxn ang="0">
                          <a:pos x="432" y="938"/>
                        </a:cxn>
                        <a:cxn ang="0">
                          <a:pos x="447" y="948"/>
                        </a:cxn>
                        <a:cxn ang="0">
                          <a:pos x="462" y="958"/>
                        </a:cxn>
                      </a:cxnLst>
                      <a:rect l="0" t="0" r="r" b="b"/>
                      <a:pathLst>
                        <a:path w="472" h="963">
                          <a:moveTo>
                            <a:pt x="0" y="0"/>
                          </a:moveTo>
                          <a:lnTo>
                            <a:pt x="0" y="10"/>
                          </a:lnTo>
                          <a:lnTo>
                            <a:pt x="5" y="20"/>
                          </a:lnTo>
                          <a:lnTo>
                            <a:pt x="10" y="30"/>
                          </a:lnTo>
                          <a:lnTo>
                            <a:pt x="10" y="39"/>
                          </a:lnTo>
                          <a:lnTo>
                            <a:pt x="15" y="49"/>
                          </a:lnTo>
                          <a:lnTo>
                            <a:pt x="20" y="59"/>
                          </a:lnTo>
                          <a:lnTo>
                            <a:pt x="25" y="69"/>
                          </a:lnTo>
                          <a:lnTo>
                            <a:pt x="25" y="79"/>
                          </a:lnTo>
                          <a:lnTo>
                            <a:pt x="30" y="89"/>
                          </a:lnTo>
                          <a:lnTo>
                            <a:pt x="35" y="99"/>
                          </a:lnTo>
                          <a:lnTo>
                            <a:pt x="35" y="109"/>
                          </a:lnTo>
                          <a:lnTo>
                            <a:pt x="40" y="119"/>
                          </a:lnTo>
                          <a:lnTo>
                            <a:pt x="45" y="129"/>
                          </a:lnTo>
                          <a:lnTo>
                            <a:pt x="50" y="139"/>
                          </a:lnTo>
                          <a:lnTo>
                            <a:pt x="50" y="149"/>
                          </a:lnTo>
                          <a:lnTo>
                            <a:pt x="55" y="164"/>
                          </a:lnTo>
                          <a:lnTo>
                            <a:pt x="60" y="174"/>
                          </a:lnTo>
                          <a:lnTo>
                            <a:pt x="60" y="183"/>
                          </a:lnTo>
                          <a:lnTo>
                            <a:pt x="65" y="193"/>
                          </a:lnTo>
                          <a:lnTo>
                            <a:pt x="70" y="203"/>
                          </a:lnTo>
                          <a:lnTo>
                            <a:pt x="75" y="213"/>
                          </a:lnTo>
                          <a:lnTo>
                            <a:pt x="75" y="223"/>
                          </a:lnTo>
                          <a:lnTo>
                            <a:pt x="80" y="233"/>
                          </a:lnTo>
                          <a:lnTo>
                            <a:pt x="85" y="243"/>
                          </a:lnTo>
                          <a:lnTo>
                            <a:pt x="85" y="253"/>
                          </a:lnTo>
                          <a:lnTo>
                            <a:pt x="90" y="263"/>
                          </a:lnTo>
                          <a:lnTo>
                            <a:pt x="95" y="273"/>
                          </a:lnTo>
                          <a:lnTo>
                            <a:pt x="99" y="283"/>
                          </a:lnTo>
                          <a:lnTo>
                            <a:pt x="99" y="293"/>
                          </a:lnTo>
                          <a:lnTo>
                            <a:pt x="104" y="303"/>
                          </a:lnTo>
                          <a:lnTo>
                            <a:pt x="109" y="313"/>
                          </a:lnTo>
                          <a:lnTo>
                            <a:pt x="109" y="322"/>
                          </a:lnTo>
                          <a:lnTo>
                            <a:pt x="114" y="332"/>
                          </a:lnTo>
                          <a:lnTo>
                            <a:pt x="119" y="342"/>
                          </a:lnTo>
                          <a:lnTo>
                            <a:pt x="124" y="347"/>
                          </a:lnTo>
                          <a:lnTo>
                            <a:pt x="124" y="357"/>
                          </a:lnTo>
                          <a:lnTo>
                            <a:pt x="129" y="367"/>
                          </a:lnTo>
                          <a:lnTo>
                            <a:pt x="134" y="377"/>
                          </a:lnTo>
                          <a:lnTo>
                            <a:pt x="139" y="387"/>
                          </a:lnTo>
                          <a:lnTo>
                            <a:pt x="139" y="397"/>
                          </a:lnTo>
                          <a:lnTo>
                            <a:pt x="144" y="407"/>
                          </a:lnTo>
                          <a:lnTo>
                            <a:pt x="149" y="417"/>
                          </a:lnTo>
                          <a:lnTo>
                            <a:pt x="149" y="427"/>
                          </a:lnTo>
                          <a:lnTo>
                            <a:pt x="154" y="437"/>
                          </a:lnTo>
                          <a:lnTo>
                            <a:pt x="159" y="442"/>
                          </a:lnTo>
                          <a:lnTo>
                            <a:pt x="164" y="452"/>
                          </a:lnTo>
                          <a:lnTo>
                            <a:pt x="164" y="461"/>
                          </a:lnTo>
                          <a:lnTo>
                            <a:pt x="169" y="471"/>
                          </a:lnTo>
                          <a:lnTo>
                            <a:pt x="174" y="481"/>
                          </a:lnTo>
                          <a:lnTo>
                            <a:pt x="174" y="491"/>
                          </a:lnTo>
                          <a:lnTo>
                            <a:pt x="179" y="496"/>
                          </a:lnTo>
                          <a:lnTo>
                            <a:pt x="184" y="506"/>
                          </a:lnTo>
                          <a:lnTo>
                            <a:pt x="189" y="516"/>
                          </a:lnTo>
                          <a:lnTo>
                            <a:pt x="189" y="526"/>
                          </a:lnTo>
                          <a:lnTo>
                            <a:pt x="194" y="531"/>
                          </a:lnTo>
                          <a:lnTo>
                            <a:pt x="199" y="541"/>
                          </a:lnTo>
                          <a:lnTo>
                            <a:pt x="199" y="551"/>
                          </a:lnTo>
                          <a:lnTo>
                            <a:pt x="204" y="561"/>
                          </a:lnTo>
                          <a:lnTo>
                            <a:pt x="209" y="566"/>
                          </a:lnTo>
                          <a:lnTo>
                            <a:pt x="214" y="576"/>
                          </a:lnTo>
                          <a:lnTo>
                            <a:pt x="214" y="586"/>
                          </a:lnTo>
                          <a:lnTo>
                            <a:pt x="219" y="591"/>
                          </a:lnTo>
                          <a:lnTo>
                            <a:pt x="224" y="601"/>
                          </a:lnTo>
                          <a:lnTo>
                            <a:pt x="224" y="605"/>
                          </a:lnTo>
                          <a:lnTo>
                            <a:pt x="229" y="615"/>
                          </a:lnTo>
                          <a:lnTo>
                            <a:pt x="234" y="625"/>
                          </a:lnTo>
                          <a:lnTo>
                            <a:pt x="239" y="630"/>
                          </a:lnTo>
                          <a:lnTo>
                            <a:pt x="239" y="640"/>
                          </a:lnTo>
                          <a:lnTo>
                            <a:pt x="243" y="645"/>
                          </a:lnTo>
                          <a:lnTo>
                            <a:pt x="248" y="655"/>
                          </a:lnTo>
                          <a:lnTo>
                            <a:pt x="253" y="665"/>
                          </a:lnTo>
                          <a:lnTo>
                            <a:pt x="253" y="670"/>
                          </a:lnTo>
                          <a:lnTo>
                            <a:pt x="258" y="680"/>
                          </a:lnTo>
                          <a:lnTo>
                            <a:pt x="263" y="685"/>
                          </a:lnTo>
                          <a:lnTo>
                            <a:pt x="263" y="695"/>
                          </a:lnTo>
                          <a:lnTo>
                            <a:pt x="268" y="700"/>
                          </a:lnTo>
                          <a:lnTo>
                            <a:pt x="273" y="705"/>
                          </a:lnTo>
                          <a:lnTo>
                            <a:pt x="278" y="715"/>
                          </a:lnTo>
                          <a:lnTo>
                            <a:pt x="278" y="720"/>
                          </a:lnTo>
                          <a:lnTo>
                            <a:pt x="283" y="730"/>
                          </a:lnTo>
                          <a:lnTo>
                            <a:pt x="288" y="735"/>
                          </a:lnTo>
                          <a:lnTo>
                            <a:pt x="288" y="740"/>
                          </a:lnTo>
                          <a:lnTo>
                            <a:pt x="293" y="749"/>
                          </a:lnTo>
                          <a:lnTo>
                            <a:pt x="298" y="754"/>
                          </a:lnTo>
                          <a:lnTo>
                            <a:pt x="303" y="759"/>
                          </a:lnTo>
                          <a:lnTo>
                            <a:pt x="303" y="769"/>
                          </a:lnTo>
                          <a:lnTo>
                            <a:pt x="308" y="774"/>
                          </a:lnTo>
                          <a:lnTo>
                            <a:pt x="313" y="779"/>
                          </a:lnTo>
                          <a:lnTo>
                            <a:pt x="313" y="784"/>
                          </a:lnTo>
                          <a:lnTo>
                            <a:pt x="318" y="794"/>
                          </a:lnTo>
                          <a:lnTo>
                            <a:pt x="323" y="799"/>
                          </a:lnTo>
                          <a:lnTo>
                            <a:pt x="328" y="804"/>
                          </a:lnTo>
                          <a:lnTo>
                            <a:pt x="328" y="809"/>
                          </a:lnTo>
                          <a:lnTo>
                            <a:pt x="333" y="814"/>
                          </a:lnTo>
                          <a:lnTo>
                            <a:pt x="338" y="824"/>
                          </a:lnTo>
                          <a:lnTo>
                            <a:pt x="338" y="829"/>
                          </a:lnTo>
                          <a:lnTo>
                            <a:pt x="343" y="834"/>
                          </a:lnTo>
                          <a:lnTo>
                            <a:pt x="348" y="839"/>
                          </a:lnTo>
                          <a:lnTo>
                            <a:pt x="353" y="844"/>
                          </a:lnTo>
                          <a:lnTo>
                            <a:pt x="353" y="849"/>
                          </a:lnTo>
                          <a:lnTo>
                            <a:pt x="358" y="854"/>
                          </a:lnTo>
                          <a:lnTo>
                            <a:pt x="363" y="859"/>
                          </a:lnTo>
                          <a:lnTo>
                            <a:pt x="368" y="864"/>
                          </a:lnTo>
                          <a:lnTo>
                            <a:pt x="368" y="869"/>
                          </a:lnTo>
                          <a:lnTo>
                            <a:pt x="373" y="874"/>
                          </a:lnTo>
                          <a:lnTo>
                            <a:pt x="378" y="879"/>
                          </a:lnTo>
                          <a:lnTo>
                            <a:pt x="378" y="884"/>
                          </a:lnTo>
                          <a:lnTo>
                            <a:pt x="383" y="888"/>
                          </a:lnTo>
                          <a:lnTo>
                            <a:pt x="388" y="893"/>
                          </a:lnTo>
                          <a:lnTo>
                            <a:pt x="392" y="898"/>
                          </a:lnTo>
                          <a:lnTo>
                            <a:pt x="397" y="903"/>
                          </a:lnTo>
                          <a:lnTo>
                            <a:pt x="407" y="913"/>
                          </a:lnTo>
                          <a:lnTo>
                            <a:pt x="402" y="913"/>
                          </a:lnTo>
                          <a:lnTo>
                            <a:pt x="407" y="913"/>
                          </a:lnTo>
                          <a:lnTo>
                            <a:pt x="412" y="918"/>
                          </a:lnTo>
                          <a:lnTo>
                            <a:pt x="417" y="923"/>
                          </a:lnTo>
                          <a:lnTo>
                            <a:pt x="422" y="928"/>
                          </a:lnTo>
                          <a:lnTo>
                            <a:pt x="427" y="933"/>
                          </a:lnTo>
                          <a:lnTo>
                            <a:pt x="432" y="938"/>
                          </a:lnTo>
                          <a:lnTo>
                            <a:pt x="437" y="943"/>
                          </a:lnTo>
                          <a:lnTo>
                            <a:pt x="442" y="948"/>
                          </a:lnTo>
                          <a:lnTo>
                            <a:pt x="447" y="948"/>
                          </a:lnTo>
                          <a:lnTo>
                            <a:pt x="452" y="953"/>
                          </a:lnTo>
                          <a:lnTo>
                            <a:pt x="457" y="958"/>
                          </a:lnTo>
                          <a:lnTo>
                            <a:pt x="462" y="958"/>
                          </a:lnTo>
                          <a:lnTo>
                            <a:pt x="467" y="963"/>
                          </a:lnTo>
                          <a:lnTo>
                            <a:pt x="472" y="963"/>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51"/>
                    <p:cNvSpPr>
                      <a:spLocks/>
                    </p:cNvSpPr>
                    <p:nvPr/>
                  </p:nvSpPr>
                  <p:spPr bwMode="auto">
                    <a:xfrm>
                      <a:off x="3422651" y="3781425"/>
                      <a:ext cx="796925" cy="1143000"/>
                    </a:xfrm>
                    <a:custGeom>
                      <a:avLst/>
                      <a:gdLst/>
                      <a:ahLst/>
                      <a:cxnLst>
                        <a:cxn ang="0">
                          <a:pos x="10" y="705"/>
                        </a:cxn>
                        <a:cxn ang="0">
                          <a:pos x="25" y="710"/>
                        </a:cxn>
                        <a:cxn ang="0">
                          <a:pos x="40" y="715"/>
                        </a:cxn>
                        <a:cxn ang="0">
                          <a:pos x="55" y="715"/>
                        </a:cxn>
                        <a:cxn ang="0">
                          <a:pos x="69" y="715"/>
                        </a:cxn>
                        <a:cxn ang="0">
                          <a:pos x="84" y="715"/>
                        </a:cxn>
                        <a:cxn ang="0">
                          <a:pos x="99" y="710"/>
                        </a:cxn>
                        <a:cxn ang="0">
                          <a:pos x="114" y="705"/>
                        </a:cxn>
                        <a:cxn ang="0">
                          <a:pos x="129" y="700"/>
                        </a:cxn>
                        <a:cxn ang="0">
                          <a:pos x="144" y="690"/>
                        </a:cxn>
                        <a:cxn ang="0">
                          <a:pos x="159" y="675"/>
                        </a:cxn>
                        <a:cxn ang="0">
                          <a:pos x="179" y="660"/>
                        </a:cxn>
                        <a:cxn ang="0">
                          <a:pos x="189" y="650"/>
                        </a:cxn>
                        <a:cxn ang="0">
                          <a:pos x="194" y="645"/>
                        </a:cxn>
                        <a:cxn ang="0">
                          <a:pos x="204" y="630"/>
                        </a:cxn>
                        <a:cxn ang="0">
                          <a:pos x="218" y="616"/>
                        </a:cxn>
                        <a:cxn ang="0">
                          <a:pos x="228" y="601"/>
                        </a:cxn>
                        <a:cxn ang="0">
                          <a:pos x="238" y="586"/>
                        </a:cxn>
                        <a:cxn ang="0">
                          <a:pos x="248" y="571"/>
                        </a:cxn>
                        <a:cxn ang="0">
                          <a:pos x="263" y="551"/>
                        </a:cxn>
                        <a:cxn ang="0">
                          <a:pos x="273" y="536"/>
                        </a:cxn>
                        <a:cxn ang="0">
                          <a:pos x="283" y="516"/>
                        </a:cxn>
                        <a:cxn ang="0">
                          <a:pos x="293" y="496"/>
                        </a:cxn>
                        <a:cxn ang="0">
                          <a:pos x="303" y="477"/>
                        </a:cxn>
                        <a:cxn ang="0">
                          <a:pos x="313" y="457"/>
                        </a:cxn>
                        <a:cxn ang="0">
                          <a:pos x="323" y="437"/>
                        </a:cxn>
                        <a:cxn ang="0">
                          <a:pos x="338" y="417"/>
                        </a:cxn>
                        <a:cxn ang="0">
                          <a:pos x="348" y="392"/>
                        </a:cxn>
                        <a:cxn ang="0">
                          <a:pos x="357" y="367"/>
                        </a:cxn>
                        <a:cxn ang="0">
                          <a:pos x="367" y="342"/>
                        </a:cxn>
                        <a:cxn ang="0">
                          <a:pos x="377" y="323"/>
                        </a:cxn>
                        <a:cxn ang="0">
                          <a:pos x="387" y="298"/>
                        </a:cxn>
                        <a:cxn ang="0">
                          <a:pos x="402" y="268"/>
                        </a:cxn>
                        <a:cxn ang="0">
                          <a:pos x="412" y="243"/>
                        </a:cxn>
                        <a:cxn ang="0">
                          <a:pos x="422" y="218"/>
                        </a:cxn>
                        <a:cxn ang="0">
                          <a:pos x="432" y="189"/>
                        </a:cxn>
                        <a:cxn ang="0">
                          <a:pos x="442" y="164"/>
                        </a:cxn>
                        <a:cxn ang="0">
                          <a:pos x="452" y="134"/>
                        </a:cxn>
                        <a:cxn ang="0">
                          <a:pos x="462" y="104"/>
                        </a:cxn>
                        <a:cxn ang="0">
                          <a:pos x="477" y="79"/>
                        </a:cxn>
                        <a:cxn ang="0">
                          <a:pos x="487" y="50"/>
                        </a:cxn>
                        <a:cxn ang="0">
                          <a:pos x="497" y="20"/>
                        </a:cxn>
                      </a:cxnLst>
                      <a:rect l="0" t="0" r="r" b="b"/>
                      <a:pathLst>
                        <a:path w="502" h="720">
                          <a:moveTo>
                            <a:pt x="0" y="700"/>
                          </a:moveTo>
                          <a:lnTo>
                            <a:pt x="5" y="705"/>
                          </a:lnTo>
                          <a:lnTo>
                            <a:pt x="10" y="705"/>
                          </a:lnTo>
                          <a:lnTo>
                            <a:pt x="15" y="710"/>
                          </a:lnTo>
                          <a:lnTo>
                            <a:pt x="20" y="710"/>
                          </a:lnTo>
                          <a:lnTo>
                            <a:pt x="25" y="710"/>
                          </a:lnTo>
                          <a:lnTo>
                            <a:pt x="30" y="715"/>
                          </a:lnTo>
                          <a:lnTo>
                            <a:pt x="35" y="715"/>
                          </a:lnTo>
                          <a:lnTo>
                            <a:pt x="40" y="715"/>
                          </a:lnTo>
                          <a:lnTo>
                            <a:pt x="45" y="715"/>
                          </a:lnTo>
                          <a:lnTo>
                            <a:pt x="50" y="715"/>
                          </a:lnTo>
                          <a:lnTo>
                            <a:pt x="55" y="715"/>
                          </a:lnTo>
                          <a:lnTo>
                            <a:pt x="60" y="720"/>
                          </a:lnTo>
                          <a:lnTo>
                            <a:pt x="64" y="715"/>
                          </a:lnTo>
                          <a:lnTo>
                            <a:pt x="69" y="715"/>
                          </a:lnTo>
                          <a:lnTo>
                            <a:pt x="74" y="715"/>
                          </a:lnTo>
                          <a:lnTo>
                            <a:pt x="79" y="715"/>
                          </a:lnTo>
                          <a:lnTo>
                            <a:pt x="84" y="715"/>
                          </a:lnTo>
                          <a:lnTo>
                            <a:pt x="89" y="715"/>
                          </a:lnTo>
                          <a:lnTo>
                            <a:pt x="94" y="710"/>
                          </a:lnTo>
                          <a:lnTo>
                            <a:pt x="99" y="710"/>
                          </a:lnTo>
                          <a:lnTo>
                            <a:pt x="104" y="710"/>
                          </a:lnTo>
                          <a:lnTo>
                            <a:pt x="109" y="705"/>
                          </a:lnTo>
                          <a:lnTo>
                            <a:pt x="114" y="705"/>
                          </a:lnTo>
                          <a:lnTo>
                            <a:pt x="119" y="705"/>
                          </a:lnTo>
                          <a:lnTo>
                            <a:pt x="124" y="700"/>
                          </a:lnTo>
                          <a:lnTo>
                            <a:pt x="129" y="700"/>
                          </a:lnTo>
                          <a:lnTo>
                            <a:pt x="134" y="695"/>
                          </a:lnTo>
                          <a:lnTo>
                            <a:pt x="139" y="690"/>
                          </a:lnTo>
                          <a:lnTo>
                            <a:pt x="144" y="690"/>
                          </a:lnTo>
                          <a:lnTo>
                            <a:pt x="149" y="685"/>
                          </a:lnTo>
                          <a:lnTo>
                            <a:pt x="154" y="680"/>
                          </a:lnTo>
                          <a:lnTo>
                            <a:pt x="159" y="675"/>
                          </a:lnTo>
                          <a:lnTo>
                            <a:pt x="164" y="670"/>
                          </a:lnTo>
                          <a:lnTo>
                            <a:pt x="169" y="670"/>
                          </a:lnTo>
                          <a:lnTo>
                            <a:pt x="179" y="660"/>
                          </a:lnTo>
                          <a:lnTo>
                            <a:pt x="174" y="660"/>
                          </a:lnTo>
                          <a:lnTo>
                            <a:pt x="179" y="660"/>
                          </a:lnTo>
                          <a:lnTo>
                            <a:pt x="189" y="650"/>
                          </a:lnTo>
                          <a:lnTo>
                            <a:pt x="184" y="650"/>
                          </a:lnTo>
                          <a:lnTo>
                            <a:pt x="189" y="650"/>
                          </a:lnTo>
                          <a:lnTo>
                            <a:pt x="194" y="645"/>
                          </a:lnTo>
                          <a:lnTo>
                            <a:pt x="199" y="640"/>
                          </a:lnTo>
                          <a:lnTo>
                            <a:pt x="199" y="635"/>
                          </a:lnTo>
                          <a:lnTo>
                            <a:pt x="204" y="630"/>
                          </a:lnTo>
                          <a:lnTo>
                            <a:pt x="209" y="625"/>
                          </a:lnTo>
                          <a:lnTo>
                            <a:pt x="213" y="621"/>
                          </a:lnTo>
                          <a:lnTo>
                            <a:pt x="218" y="616"/>
                          </a:lnTo>
                          <a:lnTo>
                            <a:pt x="223" y="611"/>
                          </a:lnTo>
                          <a:lnTo>
                            <a:pt x="223" y="606"/>
                          </a:lnTo>
                          <a:lnTo>
                            <a:pt x="228" y="601"/>
                          </a:lnTo>
                          <a:lnTo>
                            <a:pt x="233" y="596"/>
                          </a:lnTo>
                          <a:lnTo>
                            <a:pt x="233" y="591"/>
                          </a:lnTo>
                          <a:lnTo>
                            <a:pt x="238" y="586"/>
                          </a:lnTo>
                          <a:lnTo>
                            <a:pt x="243" y="581"/>
                          </a:lnTo>
                          <a:lnTo>
                            <a:pt x="248" y="576"/>
                          </a:lnTo>
                          <a:lnTo>
                            <a:pt x="248" y="571"/>
                          </a:lnTo>
                          <a:lnTo>
                            <a:pt x="253" y="566"/>
                          </a:lnTo>
                          <a:lnTo>
                            <a:pt x="258" y="561"/>
                          </a:lnTo>
                          <a:lnTo>
                            <a:pt x="263" y="551"/>
                          </a:lnTo>
                          <a:lnTo>
                            <a:pt x="263" y="546"/>
                          </a:lnTo>
                          <a:lnTo>
                            <a:pt x="268" y="541"/>
                          </a:lnTo>
                          <a:lnTo>
                            <a:pt x="273" y="536"/>
                          </a:lnTo>
                          <a:lnTo>
                            <a:pt x="273" y="531"/>
                          </a:lnTo>
                          <a:lnTo>
                            <a:pt x="278" y="521"/>
                          </a:lnTo>
                          <a:lnTo>
                            <a:pt x="283" y="516"/>
                          </a:lnTo>
                          <a:lnTo>
                            <a:pt x="288" y="511"/>
                          </a:lnTo>
                          <a:lnTo>
                            <a:pt x="288" y="506"/>
                          </a:lnTo>
                          <a:lnTo>
                            <a:pt x="293" y="496"/>
                          </a:lnTo>
                          <a:lnTo>
                            <a:pt x="298" y="491"/>
                          </a:lnTo>
                          <a:lnTo>
                            <a:pt x="298" y="486"/>
                          </a:lnTo>
                          <a:lnTo>
                            <a:pt x="303" y="477"/>
                          </a:lnTo>
                          <a:lnTo>
                            <a:pt x="308" y="472"/>
                          </a:lnTo>
                          <a:lnTo>
                            <a:pt x="313" y="467"/>
                          </a:lnTo>
                          <a:lnTo>
                            <a:pt x="313" y="457"/>
                          </a:lnTo>
                          <a:lnTo>
                            <a:pt x="318" y="452"/>
                          </a:lnTo>
                          <a:lnTo>
                            <a:pt x="323" y="442"/>
                          </a:lnTo>
                          <a:lnTo>
                            <a:pt x="323" y="437"/>
                          </a:lnTo>
                          <a:lnTo>
                            <a:pt x="328" y="432"/>
                          </a:lnTo>
                          <a:lnTo>
                            <a:pt x="333" y="422"/>
                          </a:lnTo>
                          <a:lnTo>
                            <a:pt x="338" y="417"/>
                          </a:lnTo>
                          <a:lnTo>
                            <a:pt x="338" y="407"/>
                          </a:lnTo>
                          <a:lnTo>
                            <a:pt x="343" y="402"/>
                          </a:lnTo>
                          <a:lnTo>
                            <a:pt x="348" y="392"/>
                          </a:lnTo>
                          <a:lnTo>
                            <a:pt x="348" y="382"/>
                          </a:lnTo>
                          <a:lnTo>
                            <a:pt x="353" y="377"/>
                          </a:lnTo>
                          <a:lnTo>
                            <a:pt x="357" y="367"/>
                          </a:lnTo>
                          <a:lnTo>
                            <a:pt x="362" y="362"/>
                          </a:lnTo>
                          <a:lnTo>
                            <a:pt x="362" y="352"/>
                          </a:lnTo>
                          <a:lnTo>
                            <a:pt x="367" y="342"/>
                          </a:lnTo>
                          <a:lnTo>
                            <a:pt x="372" y="338"/>
                          </a:lnTo>
                          <a:lnTo>
                            <a:pt x="377" y="328"/>
                          </a:lnTo>
                          <a:lnTo>
                            <a:pt x="377" y="323"/>
                          </a:lnTo>
                          <a:lnTo>
                            <a:pt x="382" y="313"/>
                          </a:lnTo>
                          <a:lnTo>
                            <a:pt x="387" y="303"/>
                          </a:lnTo>
                          <a:lnTo>
                            <a:pt x="387" y="298"/>
                          </a:lnTo>
                          <a:lnTo>
                            <a:pt x="392" y="288"/>
                          </a:lnTo>
                          <a:lnTo>
                            <a:pt x="397" y="278"/>
                          </a:lnTo>
                          <a:lnTo>
                            <a:pt x="402" y="268"/>
                          </a:lnTo>
                          <a:lnTo>
                            <a:pt x="402" y="263"/>
                          </a:lnTo>
                          <a:lnTo>
                            <a:pt x="407" y="253"/>
                          </a:lnTo>
                          <a:lnTo>
                            <a:pt x="412" y="243"/>
                          </a:lnTo>
                          <a:lnTo>
                            <a:pt x="412" y="233"/>
                          </a:lnTo>
                          <a:lnTo>
                            <a:pt x="417" y="228"/>
                          </a:lnTo>
                          <a:lnTo>
                            <a:pt x="422" y="218"/>
                          </a:lnTo>
                          <a:lnTo>
                            <a:pt x="427" y="208"/>
                          </a:lnTo>
                          <a:lnTo>
                            <a:pt x="427" y="198"/>
                          </a:lnTo>
                          <a:lnTo>
                            <a:pt x="432" y="189"/>
                          </a:lnTo>
                          <a:lnTo>
                            <a:pt x="437" y="179"/>
                          </a:lnTo>
                          <a:lnTo>
                            <a:pt x="437" y="174"/>
                          </a:lnTo>
                          <a:lnTo>
                            <a:pt x="442" y="164"/>
                          </a:lnTo>
                          <a:lnTo>
                            <a:pt x="447" y="154"/>
                          </a:lnTo>
                          <a:lnTo>
                            <a:pt x="452" y="144"/>
                          </a:lnTo>
                          <a:lnTo>
                            <a:pt x="452" y="134"/>
                          </a:lnTo>
                          <a:lnTo>
                            <a:pt x="457" y="124"/>
                          </a:lnTo>
                          <a:lnTo>
                            <a:pt x="462" y="114"/>
                          </a:lnTo>
                          <a:lnTo>
                            <a:pt x="462" y="104"/>
                          </a:lnTo>
                          <a:lnTo>
                            <a:pt x="467" y="94"/>
                          </a:lnTo>
                          <a:lnTo>
                            <a:pt x="472" y="84"/>
                          </a:lnTo>
                          <a:lnTo>
                            <a:pt x="477" y="79"/>
                          </a:lnTo>
                          <a:lnTo>
                            <a:pt x="477" y="69"/>
                          </a:lnTo>
                          <a:lnTo>
                            <a:pt x="482" y="59"/>
                          </a:lnTo>
                          <a:lnTo>
                            <a:pt x="487" y="50"/>
                          </a:lnTo>
                          <a:lnTo>
                            <a:pt x="492" y="40"/>
                          </a:lnTo>
                          <a:lnTo>
                            <a:pt x="492" y="30"/>
                          </a:lnTo>
                          <a:lnTo>
                            <a:pt x="497" y="20"/>
                          </a:lnTo>
                          <a:lnTo>
                            <a:pt x="502" y="10"/>
                          </a:lnTo>
                          <a:lnTo>
                            <a:pt x="502"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52"/>
                    <p:cNvSpPr>
                      <a:spLocks/>
                    </p:cNvSpPr>
                    <p:nvPr/>
                  </p:nvSpPr>
                  <p:spPr bwMode="auto">
                    <a:xfrm>
                      <a:off x="4219576" y="2000250"/>
                      <a:ext cx="723900" cy="1781175"/>
                    </a:xfrm>
                    <a:custGeom>
                      <a:avLst/>
                      <a:gdLst/>
                      <a:ahLst/>
                      <a:cxnLst>
                        <a:cxn ang="0">
                          <a:pos x="9" y="1102"/>
                        </a:cxn>
                        <a:cxn ang="0">
                          <a:pos x="19" y="1072"/>
                        </a:cxn>
                        <a:cxn ang="0">
                          <a:pos x="29" y="1042"/>
                        </a:cxn>
                        <a:cxn ang="0">
                          <a:pos x="39" y="1008"/>
                        </a:cxn>
                        <a:cxn ang="0">
                          <a:pos x="49" y="978"/>
                        </a:cxn>
                        <a:cxn ang="0">
                          <a:pos x="64" y="948"/>
                        </a:cxn>
                        <a:cxn ang="0">
                          <a:pos x="74" y="918"/>
                        </a:cxn>
                        <a:cxn ang="0">
                          <a:pos x="84" y="889"/>
                        </a:cxn>
                        <a:cxn ang="0">
                          <a:pos x="94" y="859"/>
                        </a:cxn>
                        <a:cxn ang="0">
                          <a:pos x="104" y="824"/>
                        </a:cxn>
                        <a:cxn ang="0">
                          <a:pos x="114" y="794"/>
                        </a:cxn>
                        <a:cxn ang="0">
                          <a:pos x="129" y="764"/>
                        </a:cxn>
                        <a:cxn ang="0">
                          <a:pos x="139" y="735"/>
                        </a:cxn>
                        <a:cxn ang="0">
                          <a:pos x="149" y="705"/>
                        </a:cxn>
                        <a:cxn ang="0">
                          <a:pos x="158" y="670"/>
                        </a:cxn>
                        <a:cxn ang="0">
                          <a:pos x="168" y="640"/>
                        </a:cxn>
                        <a:cxn ang="0">
                          <a:pos x="178" y="611"/>
                        </a:cxn>
                        <a:cxn ang="0">
                          <a:pos x="188" y="581"/>
                        </a:cxn>
                        <a:cxn ang="0">
                          <a:pos x="203" y="551"/>
                        </a:cxn>
                        <a:cxn ang="0">
                          <a:pos x="213" y="521"/>
                        </a:cxn>
                        <a:cxn ang="0">
                          <a:pos x="223" y="496"/>
                        </a:cxn>
                        <a:cxn ang="0">
                          <a:pos x="233" y="467"/>
                        </a:cxn>
                        <a:cxn ang="0">
                          <a:pos x="243" y="437"/>
                        </a:cxn>
                        <a:cxn ang="0">
                          <a:pos x="253" y="412"/>
                        </a:cxn>
                        <a:cxn ang="0">
                          <a:pos x="268" y="382"/>
                        </a:cxn>
                        <a:cxn ang="0">
                          <a:pos x="278" y="357"/>
                        </a:cxn>
                        <a:cxn ang="0">
                          <a:pos x="288" y="328"/>
                        </a:cxn>
                        <a:cxn ang="0">
                          <a:pos x="297" y="303"/>
                        </a:cxn>
                        <a:cxn ang="0">
                          <a:pos x="307" y="278"/>
                        </a:cxn>
                        <a:cxn ang="0">
                          <a:pos x="317" y="253"/>
                        </a:cxn>
                        <a:cxn ang="0">
                          <a:pos x="327" y="228"/>
                        </a:cxn>
                        <a:cxn ang="0">
                          <a:pos x="342" y="208"/>
                        </a:cxn>
                        <a:cxn ang="0">
                          <a:pos x="352" y="184"/>
                        </a:cxn>
                        <a:cxn ang="0">
                          <a:pos x="362" y="159"/>
                        </a:cxn>
                        <a:cxn ang="0">
                          <a:pos x="372" y="139"/>
                        </a:cxn>
                        <a:cxn ang="0">
                          <a:pos x="382" y="119"/>
                        </a:cxn>
                        <a:cxn ang="0">
                          <a:pos x="392" y="99"/>
                        </a:cxn>
                        <a:cxn ang="0">
                          <a:pos x="407" y="79"/>
                        </a:cxn>
                        <a:cxn ang="0">
                          <a:pos x="417" y="59"/>
                        </a:cxn>
                        <a:cxn ang="0">
                          <a:pos x="427" y="45"/>
                        </a:cxn>
                        <a:cxn ang="0">
                          <a:pos x="437" y="25"/>
                        </a:cxn>
                        <a:cxn ang="0">
                          <a:pos x="446" y="10"/>
                        </a:cxn>
                      </a:cxnLst>
                      <a:rect l="0" t="0" r="r" b="b"/>
                      <a:pathLst>
                        <a:path w="456" h="1122">
                          <a:moveTo>
                            <a:pt x="0" y="1122"/>
                          </a:moveTo>
                          <a:lnTo>
                            <a:pt x="4" y="1112"/>
                          </a:lnTo>
                          <a:lnTo>
                            <a:pt x="9" y="1102"/>
                          </a:lnTo>
                          <a:lnTo>
                            <a:pt x="14" y="1092"/>
                          </a:lnTo>
                          <a:lnTo>
                            <a:pt x="14" y="1082"/>
                          </a:lnTo>
                          <a:lnTo>
                            <a:pt x="19" y="1072"/>
                          </a:lnTo>
                          <a:lnTo>
                            <a:pt x="24" y="1062"/>
                          </a:lnTo>
                          <a:lnTo>
                            <a:pt x="24" y="1052"/>
                          </a:lnTo>
                          <a:lnTo>
                            <a:pt x="29" y="1042"/>
                          </a:lnTo>
                          <a:lnTo>
                            <a:pt x="34" y="1033"/>
                          </a:lnTo>
                          <a:lnTo>
                            <a:pt x="39" y="1023"/>
                          </a:lnTo>
                          <a:lnTo>
                            <a:pt x="39" y="1008"/>
                          </a:lnTo>
                          <a:lnTo>
                            <a:pt x="44" y="998"/>
                          </a:lnTo>
                          <a:lnTo>
                            <a:pt x="49" y="988"/>
                          </a:lnTo>
                          <a:lnTo>
                            <a:pt x="49" y="978"/>
                          </a:lnTo>
                          <a:lnTo>
                            <a:pt x="54" y="968"/>
                          </a:lnTo>
                          <a:lnTo>
                            <a:pt x="59" y="958"/>
                          </a:lnTo>
                          <a:lnTo>
                            <a:pt x="64" y="948"/>
                          </a:lnTo>
                          <a:lnTo>
                            <a:pt x="64" y="938"/>
                          </a:lnTo>
                          <a:lnTo>
                            <a:pt x="69" y="928"/>
                          </a:lnTo>
                          <a:lnTo>
                            <a:pt x="74" y="918"/>
                          </a:lnTo>
                          <a:lnTo>
                            <a:pt x="74" y="908"/>
                          </a:lnTo>
                          <a:lnTo>
                            <a:pt x="79" y="898"/>
                          </a:lnTo>
                          <a:lnTo>
                            <a:pt x="84" y="889"/>
                          </a:lnTo>
                          <a:lnTo>
                            <a:pt x="89" y="879"/>
                          </a:lnTo>
                          <a:lnTo>
                            <a:pt x="89" y="869"/>
                          </a:lnTo>
                          <a:lnTo>
                            <a:pt x="94" y="859"/>
                          </a:lnTo>
                          <a:lnTo>
                            <a:pt x="99" y="844"/>
                          </a:lnTo>
                          <a:lnTo>
                            <a:pt x="104" y="834"/>
                          </a:lnTo>
                          <a:lnTo>
                            <a:pt x="104" y="824"/>
                          </a:lnTo>
                          <a:lnTo>
                            <a:pt x="109" y="814"/>
                          </a:lnTo>
                          <a:lnTo>
                            <a:pt x="114" y="804"/>
                          </a:lnTo>
                          <a:lnTo>
                            <a:pt x="114" y="794"/>
                          </a:lnTo>
                          <a:lnTo>
                            <a:pt x="119" y="784"/>
                          </a:lnTo>
                          <a:lnTo>
                            <a:pt x="124" y="774"/>
                          </a:lnTo>
                          <a:lnTo>
                            <a:pt x="129" y="764"/>
                          </a:lnTo>
                          <a:lnTo>
                            <a:pt x="129" y="754"/>
                          </a:lnTo>
                          <a:lnTo>
                            <a:pt x="134" y="745"/>
                          </a:lnTo>
                          <a:lnTo>
                            <a:pt x="139" y="735"/>
                          </a:lnTo>
                          <a:lnTo>
                            <a:pt x="139" y="725"/>
                          </a:lnTo>
                          <a:lnTo>
                            <a:pt x="144" y="715"/>
                          </a:lnTo>
                          <a:lnTo>
                            <a:pt x="149" y="705"/>
                          </a:lnTo>
                          <a:lnTo>
                            <a:pt x="153" y="690"/>
                          </a:lnTo>
                          <a:lnTo>
                            <a:pt x="153" y="680"/>
                          </a:lnTo>
                          <a:lnTo>
                            <a:pt x="158" y="670"/>
                          </a:lnTo>
                          <a:lnTo>
                            <a:pt x="163" y="660"/>
                          </a:lnTo>
                          <a:lnTo>
                            <a:pt x="163" y="650"/>
                          </a:lnTo>
                          <a:lnTo>
                            <a:pt x="168" y="640"/>
                          </a:lnTo>
                          <a:lnTo>
                            <a:pt x="173" y="630"/>
                          </a:lnTo>
                          <a:lnTo>
                            <a:pt x="178" y="620"/>
                          </a:lnTo>
                          <a:lnTo>
                            <a:pt x="178" y="611"/>
                          </a:lnTo>
                          <a:lnTo>
                            <a:pt x="183" y="601"/>
                          </a:lnTo>
                          <a:lnTo>
                            <a:pt x="188" y="591"/>
                          </a:lnTo>
                          <a:lnTo>
                            <a:pt x="188" y="581"/>
                          </a:lnTo>
                          <a:lnTo>
                            <a:pt x="193" y="571"/>
                          </a:lnTo>
                          <a:lnTo>
                            <a:pt x="198" y="561"/>
                          </a:lnTo>
                          <a:lnTo>
                            <a:pt x="203" y="551"/>
                          </a:lnTo>
                          <a:lnTo>
                            <a:pt x="203" y="541"/>
                          </a:lnTo>
                          <a:lnTo>
                            <a:pt x="208" y="531"/>
                          </a:lnTo>
                          <a:lnTo>
                            <a:pt x="213" y="521"/>
                          </a:lnTo>
                          <a:lnTo>
                            <a:pt x="218" y="511"/>
                          </a:lnTo>
                          <a:lnTo>
                            <a:pt x="218" y="506"/>
                          </a:lnTo>
                          <a:lnTo>
                            <a:pt x="223" y="496"/>
                          </a:lnTo>
                          <a:lnTo>
                            <a:pt x="228" y="486"/>
                          </a:lnTo>
                          <a:lnTo>
                            <a:pt x="228" y="476"/>
                          </a:lnTo>
                          <a:lnTo>
                            <a:pt x="233" y="467"/>
                          </a:lnTo>
                          <a:lnTo>
                            <a:pt x="238" y="457"/>
                          </a:lnTo>
                          <a:lnTo>
                            <a:pt x="243" y="447"/>
                          </a:lnTo>
                          <a:lnTo>
                            <a:pt x="243" y="437"/>
                          </a:lnTo>
                          <a:lnTo>
                            <a:pt x="248" y="427"/>
                          </a:lnTo>
                          <a:lnTo>
                            <a:pt x="253" y="417"/>
                          </a:lnTo>
                          <a:lnTo>
                            <a:pt x="253" y="412"/>
                          </a:lnTo>
                          <a:lnTo>
                            <a:pt x="258" y="402"/>
                          </a:lnTo>
                          <a:lnTo>
                            <a:pt x="263" y="392"/>
                          </a:lnTo>
                          <a:lnTo>
                            <a:pt x="268" y="382"/>
                          </a:lnTo>
                          <a:lnTo>
                            <a:pt x="268" y="372"/>
                          </a:lnTo>
                          <a:lnTo>
                            <a:pt x="273" y="367"/>
                          </a:lnTo>
                          <a:lnTo>
                            <a:pt x="278" y="357"/>
                          </a:lnTo>
                          <a:lnTo>
                            <a:pt x="278" y="347"/>
                          </a:lnTo>
                          <a:lnTo>
                            <a:pt x="283" y="337"/>
                          </a:lnTo>
                          <a:lnTo>
                            <a:pt x="288" y="328"/>
                          </a:lnTo>
                          <a:lnTo>
                            <a:pt x="293" y="323"/>
                          </a:lnTo>
                          <a:lnTo>
                            <a:pt x="293" y="313"/>
                          </a:lnTo>
                          <a:lnTo>
                            <a:pt x="297" y="303"/>
                          </a:lnTo>
                          <a:lnTo>
                            <a:pt x="302" y="293"/>
                          </a:lnTo>
                          <a:lnTo>
                            <a:pt x="302" y="288"/>
                          </a:lnTo>
                          <a:lnTo>
                            <a:pt x="307" y="278"/>
                          </a:lnTo>
                          <a:lnTo>
                            <a:pt x="312" y="268"/>
                          </a:lnTo>
                          <a:lnTo>
                            <a:pt x="317" y="263"/>
                          </a:lnTo>
                          <a:lnTo>
                            <a:pt x="317" y="253"/>
                          </a:lnTo>
                          <a:lnTo>
                            <a:pt x="322" y="248"/>
                          </a:lnTo>
                          <a:lnTo>
                            <a:pt x="327" y="238"/>
                          </a:lnTo>
                          <a:lnTo>
                            <a:pt x="327" y="228"/>
                          </a:lnTo>
                          <a:lnTo>
                            <a:pt x="332" y="223"/>
                          </a:lnTo>
                          <a:lnTo>
                            <a:pt x="337" y="213"/>
                          </a:lnTo>
                          <a:lnTo>
                            <a:pt x="342" y="208"/>
                          </a:lnTo>
                          <a:lnTo>
                            <a:pt x="342" y="198"/>
                          </a:lnTo>
                          <a:lnTo>
                            <a:pt x="347" y="188"/>
                          </a:lnTo>
                          <a:lnTo>
                            <a:pt x="352" y="184"/>
                          </a:lnTo>
                          <a:lnTo>
                            <a:pt x="357" y="174"/>
                          </a:lnTo>
                          <a:lnTo>
                            <a:pt x="357" y="169"/>
                          </a:lnTo>
                          <a:lnTo>
                            <a:pt x="362" y="159"/>
                          </a:lnTo>
                          <a:lnTo>
                            <a:pt x="367" y="154"/>
                          </a:lnTo>
                          <a:lnTo>
                            <a:pt x="367" y="149"/>
                          </a:lnTo>
                          <a:lnTo>
                            <a:pt x="372" y="139"/>
                          </a:lnTo>
                          <a:lnTo>
                            <a:pt x="377" y="134"/>
                          </a:lnTo>
                          <a:lnTo>
                            <a:pt x="382" y="124"/>
                          </a:lnTo>
                          <a:lnTo>
                            <a:pt x="382" y="119"/>
                          </a:lnTo>
                          <a:lnTo>
                            <a:pt x="387" y="114"/>
                          </a:lnTo>
                          <a:lnTo>
                            <a:pt x="392" y="104"/>
                          </a:lnTo>
                          <a:lnTo>
                            <a:pt x="392" y="99"/>
                          </a:lnTo>
                          <a:lnTo>
                            <a:pt x="397" y="94"/>
                          </a:lnTo>
                          <a:lnTo>
                            <a:pt x="402" y="84"/>
                          </a:lnTo>
                          <a:lnTo>
                            <a:pt x="407" y="79"/>
                          </a:lnTo>
                          <a:lnTo>
                            <a:pt x="407" y="74"/>
                          </a:lnTo>
                          <a:lnTo>
                            <a:pt x="412" y="69"/>
                          </a:lnTo>
                          <a:lnTo>
                            <a:pt x="417" y="59"/>
                          </a:lnTo>
                          <a:lnTo>
                            <a:pt x="417" y="54"/>
                          </a:lnTo>
                          <a:lnTo>
                            <a:pt x="422" y="49"/>
                          </a:lnTo>
                          <a:lnTo>
                            <a:pt x="427" y="45"/>
                          </a:lnTo>
                          <a:lnTo>
                            <a:pt x="432" y="40"/>
                          </a:lnTo>
                          <a:lnTo>
                            <a:pt x="432" y="30"/>
                          </a:lnTo>
                          <a:lnTo>
                            <a:pt x="437" y="25"/>
                          </a:lnTo>
                          <a:lnTo>
                            <a:pt x="442" y="20"/>
                          </a:lnTo>
                          <a:lnTo>
                            <a:pt x="442" y="15"/>
                          </a:lnTo>
                          <a:lnTo>
                            <a:pt x="446" y="10"/>
                          </a:lnTo>
                          <a:lnTo>
                            <a:pt x="451" y="5"/>
                          </a:lnTo>
                          <a:lnTo>
                            <a:pt x="456" y="0"/>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53"/>
                    <p:cNvSpPr>
                      <a:spLocks/>
                    </p:cNvSpPr>
                    <p:nvPr/>
                  </p:nvSpPr>
                  <p:spPr bwMode="auto">
                    <a:xfrm>
                      <a:off x="4943476" y="1803400"/>
                      <a:ext cx="828675" cy="747713"/>
                    </a:xfrm>
                    <a:custGeom>
                      <a:avLst/>
                      <a:gdLst/>
                      <a:ahLst/>
                      <a:cxnLst>
                        <a:cxn ang="0">
                          <a:pos x="5" y="114"/>
                        </a:cxn>
                        <a:cxn ang="0">
                          <a:pos x="15" y="99"/>
                        </a:cxn>
                        <a:cxn ang="0">
                          <a:pos x="25" y="84"/>
                        </a:cxn>
                        <a:cxn ang="0">
                          <a:pos x="40" y="74"/>
                        </a:cxn>
                        <a:cxn ang="0">
                          <a:pos x="50" y="59"/>
                        </a:cxn>
                        <a:cxn ang="0">
                          <a:pos x="70" y="44"/>
                        </a:cxn>
                        <a:cxn ang="0">
                          <a:pos x="80" y="34"/>
                        </a:cxn>
                        <a:cxn ang="0">
                          <a:pos x="85" y="29"/>
                        </a:cxn>
                        <a:cxn ang="0">
                          <a:pos x="100" y="20"/>
                        </a:cxn>
                        <a:cxn ang="0">
                          <a:pos x="115" y="10"/>
                        </a:cxn>
                        <a:cxn ang="0">
                          <a:pos x="130" y="5"/>
                        </a:cxn>
                        <a:cxn ang="0">
                          <a:pos x="144" y="0"/>
                        </a:cxn>
                        <a:cxn ang="0">
                          <a:pos x="159" y="0"/>
                        </a:cxn>
                        <a:cxn ang="0">
                          <a:pos x="174" y="0"/>
                        </a:cxn>
                        <a:cxn ang="0">
                          <a:pos x="189" y="0"/>
                        </a:cxn>
                        <a:cxn ang="0">
                          <a:pos x="204" y="0"/>
                        </a:cxn>
                        <a:cxn ang="0">
                          <a:pos x="219" y="5"/>
                        </a:cxn>
                        <a:cxn ang="0">
                          <a:pos x="234" y="15"/>
                        </a:cxn>
                        <a:cxn ang="0">
                          <a:pos x="249" y="20"/>
                        </a:cxn>
                        <a:cxn ang="0">
                          <a:pos x="264" y="29"/>
                        </a:cxn>
                        <a:cxn ang="0">
                          <a:pos x="279" y="44"/>
                        </a:cxn>
                        <a:cxn ang="0">
                          <a:pos x="293" y="59"/>
                        </a:cxn>
                        <a:cxn ang="0">
                          <a:pos x="308" y="74"/>
                        </a:cxn>
                        <a:cxn ang="0">
                          <a:pos x="323" y="89"/>
                        </a:cxn>
                        <a:cxn ang="0">
                          <a:pos x="333" y="104"/>
                        </a:cxn>
                        <a:cxn ang="0">
                          <a:pos x="343" y="119"/>
                        </a:cxn>
                        <a:cxn ang="0">
                          <a:pos x="358" y="134"/>
                        </a:cxn>
                        <a:cxn ang="0">
                          <a:pos x="368" y="149"/>
                        </a:cxn>
                        <a:cxn ang="0">
                          <a:pos x="378" y="169"/>
                        </a:cxn>
                        <a:cxn ang="0">
                          <a:pos x="388" y="183"/>
                        </a:cxn>
                        <a:cxn ang="0">
                          <a:pos x="398" y="203"/>
                        </a:cxn>
                        <a:cxn ang="0">
                          <a:pos x="408" y="223"/>
                        </a:cxn>
                        <a:cxn ang="0">
                          <a:pos x="418" y="243"/>
                        </a:cxn>
                        <a:cxn ang="0">
                          <a:pos x="432" y="263"/>
                        </a:cxn>
                        <a:cxn ang="0">
                          <a:pos x="442" y="283"/>
                        </a:cxn>
                        <a:cxn ang="0">
                          <a:pos x="452" y="308"/>
                        </a:cxn>
                        <a:cxn ang="0">
                          <a:pos x="462" y="332"/>
                        </a:cxn>
                        <a:cxn ang="0">
                          <a:pos x="472" y="352"/>
                        </a:cxn>
                        <a:cxn ang="0">
                          <a:pos x="482" y="377"/>
                        </a:cxn>
                        <a:cxn ang="0">
                          <a:pos x="497" y="402"/>
                        </a:cxn>
                        <a:cxn ang="0">
                          <a:pos x="507" y="427"/>
                        </a:cxn>
                        <a:cxn ang="0">
                          <a:pos x="517" y="452"/>
                        </a:cxn>
                      </a:cxnLst>
                      <a:rect l="0" t="0" r="r" b="b"/>
                      <a:pathLst>
                        <a:path w="522" h="471">
                          <a:moveTo>
                            <a:pt x="0" y="124"/>
                          </a:moveTo>
                          <a:lnTo>
                            <a:pt x="0" y="119"/>
                          </a:lnTo>
                          <a:lnTo>
                            <a:pt x="5" y="114"/>
                          </a:lnTo>
                          <a:lnTo>
                            <a:pt x="10" y="109"/>
                          </a:lnTo>
                          <a:lnTo>
                            <a:pt x="15" y="104"/>
                          </a:lnTo>
                          <a:lnTo>
                            <a:pt x="15" y="99"/>
                          </a:lnTo>
                          <a:lnTo>
                            <a:pt x="20" y="94"/>
                          </a:lnTo>
                          <a:lnTo>
                            <a:pt x="30" y="84"/>
                          </a:lnTo>
                          <a:lnTo>
                            <a:pt x="25" y="84"/>
                          </a:lnTo>
                          <a:lnTo>
                            <a:pt x="30" y="84"/>
                          </a:lnTo>
                          <a:lnTo>
                            <a:pt x="35" y="79"/>
                          </a:lnTo>
                          <a:lnTo>
                            <a:pt x="40" y="74"/>
                          </a:lnTo>
                          <a:lnTo>
                            <a:pt x="40" y="69"/>
                          </a:lnTo>
                          <a:lnTo>
                            <a:pt x="45" y="64"/>
                          </a:lnTo>
                          <a:lnTo>
                            <a:pt x="50" y="59"/>
                          </a:lnTo>
                          <a:lnTo>
                            <a:pt x="55" y="54"/>
                          </a:lnTo>
                          <a:lnTo>
                            <a:pt x="60" y="54"/>
                          </a:lnTo>
                          <a:lnTo>
                            <a:pt x="70" y="44"/>
                          </a:lnTo>
                          <a:lnTo>
                            <a:pt x="65" y="44"/>
                          </a:lnTo>
                          <a:lnTo>
                            <a:pt x="70" y="44"/>
                          </a:lnTo>
                          <a:lnTo>
                            <a:pt x="80" y="34"/>
                          </a:lnTo>
                          <a:lnTo>
                            <a:pt x="75" y="34"/>
                          </a:lnTo>
                          <a:lnTo>
                            <a:pt x="80" y="34"/>
                          </a:lnTo>
                          <a:lnTo>
                            <a:pt x="85" y="29"/>
                          </a:lnTo>
                          <a:lnTo>
                            <a:pt x="90" y="25"/>
                          </a:lnTo>
                          <a:lnTo>
                            <a:pt x="95" y="25"/>
                          </a:lnTo>
                          <a:lnTo>
                            <a:pt x="100" y="20"/>
                          </a:lnTo>
                          <a:lnTo>
                            <a:pt x="105" y="15"/>
                          </a:lnTo>
                          <a:lnTo>
                            <a:pt x="110" y="15"/>
                          </a:lnTo>
                          <a:lnTo>
                            <a:pt x="115" y="10"/>
                          </a:lnTo>
                          <a:lnTo>
                            <a:pt x="120" y="10"/>
                          </a:lnTo>
                          <a:lnTo>
                            <a:pt x="125" y="10"/>
                          </a:lnTo>
                          <a:lnTo>
                            <a:pt x="130" y="5"/>
                          </a:lnTo>
                          <a:lnTo>
                            <a:pt x="134" y="5"/>
                          </a:lnTo>
                          <a:lnTo>
                            <a:pt x="139" y="0"/>
                          </a:lnTo>
                          <a:lnTo>
                            <a:pt x="144" y="0"/>
                          </a:lnTo>
                          <a:lnTo>
                            <a:pt x="149" y="0"/>
                          </a:lnTo>
                          <a:lnTo>
                            <a:pt x="154" y="0"/>
                          </a:lnTo>
                          <a:lnTo>
                            <a:pt x="159" y="0"/>
                          </a:lnTo>
                          <a:lnTo>
                            <a:pt x="164" y="0"/>
                          </a:lnTo>
                          <a:lnTo>
                            <a:pt x="169" y="0"/>
                          </a:lnTo>
                          <a:lnTo>
                            <a:pt x="174" y="0"/>
                          </a:lnTo>
                          <a:lnTo>
                            <a:pt x="179" y="0"/>
                          </a:lnTo>
                          <a:lnTo>
                            <a:pt x="184" y="0"/>
                          </a:lnTo>
                          <a:lnTo>
                            <a:pt x="189" y="0"/>
                          </a:lnTo>
                          <a:lnTo>
                            <a:pt x="194" y="0"/>
                          </a:lnTo>
                          <a:lnTo>
                            <a:pt x="199" y="0"/>
                          </a:lnTo>
                          <a:lnTo>
                            <a:pt x="204" y="0"/>
                          </a:lnTo>
                          <a:lnTo>
                            <a:pt x="209" y="5"/>
                          </a:lnTo>
                          <a:lnTo>
                            <a:pt x="214" y="5"/>
                          </a:lnTo>
                          <a:lnTo>
                            <a:pt x="219" y="5"/>
                          </a:lnTo>
                          <a:lnTo>
                            <a:pt x="224" y="10"/>
                          </a:lnTo>
                          <a:lnTo>
                            <a:pt x="229" y="10"/>
                          </a:lnTo>
                          <a:lnTo>
                            <a:pt x="234" y="15"/>
                          </a:lnTo>
                          <a:lnTo>
                            <a:pt x="239" y="15"/>
                          </a:lnTo>
                          <a:lnTo>
                            <a:pt x="244" y="20"/>
                          </a:lnTo>
                          <a:lnTo>
                            <a:pt x="249" y="20"/>
                          </a:lnTo>
                          <a:lnTo>
                            <a:pt x="254" y="25"/>
                          </a:lnTo>
                          <a:lnTo>
                            <a:pt x="259" y="29"/>
                          </a:lnTo>
                          <a:lnTo>
                            <a:pt x="264" y="29"/>
                          </a:lnTo>
                          <a:lnTo>
                            <a:pt x="269" y="34"/>
                          </a:lnTo>
                          <a:lnTo>
                            <a:pt x="274" y="39"/>
                          </a:lnTo>
                          <a:lnTo>
                            <a:pt x="279" y="44"/>
                          </a:lnTo>
                          <a:lnTo>
                            <a:pt x="283" y="49"/>
                          </a:lnTo>
                          <a:lnTo>
                            <a:pt x="288" y="54"/>
                          </a:lnTo>
                          <a:lnTo>
                            <a:pt x="293" y="59"/>
                          </a:lnTo>
                          <a:lnTo>
                            <a:pt x="298" y="64"/>
                          </a:lnTo>
                          <a:lnTo>
                            <a:pt x="303" y="69"/>
                          </a:lnTo>
                          <a:lnTo>
                            <a:pt x="308" y="74"/>
                          </a:lnTo>
                          <a:lnTo>
                            <a:pt x="313" y="79"/>
                          </a:lnTo>
                          <a:lnTo>
                            <a:pt x="318" y="84"/>
                          </a:lnTo>
                          <a:lnTo>
                            <a:pt x="323" y="89"/>
                          </a:lnTo>
                          <a:lnTo>
                            <a:pt x="328" y="94"/>
                          </a:lnTo>
                          <a:lnTo>
                            <a:pt x="328" y="99"/>
                          </a:lnTo>
                          <a:lnTo>
                            <a:pt x="333" y="104"/>
                          </a:lnTo>
                          <a:lnTo>
                            <a:pt x="338" y="109"/>
                          </a:lnTo>
                          <a:lnTo>
                            <a:pt x="343" y="114"/>
                          </a:lnTo>
                          <a:lnTo>
                            <a:pt x="343" y="119"/>
                          </a:lnTo>
                          <a:lnTo>
                            <a:pt x="348" y="124"/>
                          </a:lnTo>
                          <a:lnTo>
                            <a:pt x="353" y="129"/>
                          </a:lnTo>
                          <a:lnTo>
                            <a:pt x="358" y="134"/>
                          </a:lnTo>
                          <a:lnTo>
                            <a:pt x="358" y="139"/>
                          </a:lnTo>
                          <a:lnTo>
                            <a:pt x="363" y="144"/>
                          </a:lnTo>
                          <a:lnTo>
                            <a:pt x="368" y="149"/>
                          </a:lnTo>
                          <a:lnTo>
                            <a:pt x="368" y="154"/>
                          </a:lnTo>
                          <a:lnTo>
                            <a:pt x="373" y="164"/>
                          </a:lnTo>
                          <a:lnTo>
                            <a:pt x="378" y="169"/>
                          </a:lnTo>
                          <a:lnTo>
                            <a:pt x="383" y="173"/>
                          </a:lnTo>
                          <a:lnTo>
                            <a:pt x="383" y="178"/>
                          </a:lnTo>
                          <a:lnTo>
                            <a:pt x="388" y="183"/>
                          </a:lnTo>
                          <a:lnTo>
                            <a:pt x="393" y="193"/>
                          </a:lnTo>
                          <a:lnTo>
                            <a:pt x="393" y="198"/>
                          </a:lnTo>
                          <a:lnTo>
                            <a:pt x="398" y="203"/>
                          </a:lnTo>
                          <a:lnTo>
                            <a:pt x="403" y="208"/>
                          </a:lnTo>
                          <a:lnTo>
                            <a:pt x="408" y="218"/>
                          </a:lnTo>
                          <a:lnTo>
                            <a:pt x="408" y="223"/>
                          </a:lnTo>
                          <a:lnTo>
                            <a:pt x="413" y="228"/>
                          </a:lnTo>
                          <a:lnTo>
                            <a:pt x="418" y="238"/>
                          </a:lnTo>
                          <a:lnTo>
                            <a:pt x="418" y="243"/>
                          </a:lnTo>
                          <a:lnTo>
                            <a:pt x="423" y="248"/>
                          </a:lnTo>
                          <a:lnTo>
                            <a:pt x="427" y="258"/>
                          </a:lnTo>
                          <a:lnTo>
                            <a:pt x="432" y="263"/>
                          </a:lnTo>
                          <a:lnTo>
                            <a:pt x="432" y="273"/>
                          </a:lnTo>
                          <a:lnTo>
                            <a:pt x="437" y="278"/>
                          </a:lnTo>
                          <a:lnTo>
                            <a:pt x="442" y="283"/>
                          </a:lnTo>
                          <a:lnTo>
                            <a:pt x="442" y="293"/>
                          </a:lnTo>
                          <a:lnTo>
                            <a:pt x="447" y="298"/>
                          </a:lnTo>
                          <a:lnTo>
                            <a:pt x="452" y="308"/>
                          </a:lnTo>
                          <a:lnTo>
                            <a:pt x="457" y="312"/>
                          </a:lnTo>
                          <a:lnTo>
                            <a:pt x="457" y="322"/>
                          </a:lnTo>
                          <a:lnTo>
                            <a:pt x="462" y="332"/>
                          </a:lnTo>
                          <a:lnTo>
                            <a:pt x="467" y="337"/>
                          </a:lnTo>
                          <a:lnTo>
                            <a:pt x="467" y="347"/>
                          </a:lnTo>
                          <a:lnTo>
                            <a:pt x="472" y="352"/>
                          </a:lnTo>
                          <a:lnTo>
                            <a:pt x="477" y="362"/>
                          </a:lnTo>
                          <a:lnTo>
                            <a:pt x="482" y="372"/>
                          </a:lnTo>
                          <a:lnTo>
                            <a:pt x="482" y="377"/>
                          </a:lnTo>
                          <a:lnTo>
                            <a:pt x="487" y="387"/>
                          </a:lnTo>
                          <a:lnTo>
                            <a:pt x="492" y="392"/>
                          </a:lnTo>
                          <a:lnTo>
                            <a:pt x="497" y="402"/>
                          </a:lnTo>
                          <a:lnTo>
                            <a:pt x="497" y="412"/>
                          </a:lnTo>
                          <a:lnTo>
                            <a:pt x="502" y="417"/>
                          </a:lnTo>
                          <a:lnTo>
                            <a:pt x="507" y="427"/>
                          </a:lnTo>
                          <a:lnTo>
                            <a:pt x="507" y="437"/>
                          </a:lnTo>
                          <a:lnTo>
                            <a:pt x="512" y="447"/>
                          </a:lnTo>
                          <a:lnTo>
                            <a:pt x="517" y="452"/>
                          </a:lnTo>
                          <a:lnTo>
                            <a:pt x="522" y="461"/>
                          </a:lnTo>
                          <a:lnTo>
                            <a:pt x="522" y="471"/>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54"/>
                    <p:cNvSpPr>
                      <a:spLocks/>
                    </p:cNvSpPr>
                    <p:nvPr/>
                  </p:nvSpPr>
                  <p:spPr bwMode="auto">
                    <a:xfrm>
                      <a:off x="5772151" y="2551113"/>
                      <a:ext cx="300038" cy="828675"/>
                    </a:xfrm>
                    <a:custGeom>
                      <a:avLst/>
                      <a:gdLst/>
                      <a:ahLst/>
                      <a:cxnLst>
                        <a:cxn ang="0">
                          <a:pos x="0" y="0"/>
                        </a:cxn>
                        <a:cxn ang="0">
                          <a:pos x="5" y="10"/>
                        </a:cxn>
                        <a:cxn ang="0">
                          <a:pos x="10" y="20"/>
                        </a:cxn>
                        <a:cxn ang="0">
                          <a:pos x="10" y="25"/>
                        </a:cxn>
                        <a:cxn ang="0">
                          <a:pos x="15" y="35"/>
                        </a:cxn>
                        <a:cxn ang="0">
                          <a:pos x="20" y="45"/>
                        </a:cxn>
                        <a:cxn ang="0">
                          <a:pos x="25" y="55"/>
                        </a:cxn>
                        <a:cxn ang="0">
                          <a:pos x="25" y="65"/>
                        </a:cxn>
                        <a:cxn ang="0">
                          <a:pos x="30" y="70"/>
                        </a:cxn>
                        <a:cxn ang="0">
                          <a:pos x="35" y="80"/>
                        </a:cxn>
                        <a:cxn ang="0">
                          <a:pos x="35" y="90"/>
                        </a:cxn>
                        <a:cxn ang="0">
                          <a:pos x="40" y="100"/>
                        </a:cxn>
                        <a:cxn ang="0">
                          <a:pos x="45" y="110"/>
                        </a:cxn>
                        <a:cxn ang="0">
                          <a:pos x="50" y="120"/>
                        </a:cxn>
                        <a:cxn ang="0">
                          <a:pos x="50" y="129"/>
                        </a:cxn>
                        <a:cxn ang="0">
                          <a:pos x="54" y="139"/>
                        </a:cxn>
                        <a:cxn ang="0">
                          <a:pos x="59" y="149"/>
                        </a:cxn>
                        <a:cxn ang="0">
                          <a:pos x="59" y="159"/>
                        </a:cxn>
                        <a:cxn ang="0">
                          <a:pos x="64" y="164"/>
                        </a:cxn>
                        <a:cxn ang="0">
                          <a:pos x="69" y="174"/>
                        </a:cxn>
                        <a:cxn ang="0">
                          <a:pos x="74" y="184"/>
                        </a:cxn>
                        <a:cxn ang="0">
                          <a:pos x="74" y="194"/>
                        </a:cxn>
                        <a:cxn ang="0">
                          <a:pos x="79" y="204"/>
                        </a:cxn>
                        <a:cxn ang="0">
                          <a:pos x="84" y="214"/>
                        </a:cxn>
                        <a:cxn ang="0">
                          <a:pos x="89" y="224"/>
                        </a:cxn>
                        <a:cxn ang="0">
                          <a:pos x="89" y="234"/>
                        </a:cxn>
                        <a:cxn ang="0">
                          <a:pos x="94" y="244"/>
                        </a:cxn>
                        <a:cxn ang="0">
                          <a:pos x="99" y="254"/>
                        </a:cxn>
                        <a:cxn ang="0">
                          <a:pos x="99" y="264"/>
                        </a:cxn>
                        <a:cxn ang="0">
                          <a:pos x="104" y="273"/>
                        </a:cxn>
                        <a:cxn ang="0">
                          <a:pos x="109" y="283"/>
                        </a:cxn>
                        <a:cxn ang="0">
                          <a:pos x="114" y="293"/>
                        </a:cxn>
                        <a:cxn ang="0">
                          <a:pos x="114" y="303"/>
                        </a:cxn>
                        <a:cxn ang="0">
                          <a:pos x="119" y="313"/>
                        </a:cxn>
                        <a:cxn ang="0">
                          <a:pos x="124" y="323"/>
                        </a:cxn>
                        <a:cxn ang="0">
                          <a:pos x="124" y="333"/>
                        </a:cxn>
                        <a:cxn ang="0">
                          <a:pos x="129" y="343"/>
                        </a:cxn>
                        <a:cxn ang="0">
                          <a:pos x="134" y="358"/>
                        </a:cxn>
                        <a:cxn ang="0">
                          <a:pos x="139" y="368"/>
                        </a:cxn>
                        <a:cxn ang="0">
                          <a:pos x="139" y="378"/>
                        </a:cxn>
                        <a:cxn ang="0">
                          <a:pos x="144" y="388"/>
                        </a:cxn>
                        <a:cxn ang="0">
                          <a:pos x="149" y="398"/>
                        </a:cxn>
                        <a:cxn ang="0">
                          <a:pos x="149" y="407"/>
                        </a:cxn>
                        <a:cxn ang="0">
                          <a:pos x="154" y="417"/>
                        </a:cxn>
                        <a:cxn ang="0">
                          <a:pos x="159" y="427"/>
                        </a:cxn>
                        <a:cxn ang="0">
                          <a:pos x="164" y="437"/>
                        </a:cxn>
                        <a:cxn ang="0">
                          <a:pos x="164" y="447"/>
                        </a:cxn>
                        <a:cxn ang="0">
                          <a:pos x="169" y="457"/>
                        </a:cxn>
                        <a:cxn ang="0">
                          <a:pos x="174" y="467"/>
                        </a:cxn>
                        <a:cxn ang="0">
                          <a:pos x="174" y="477"/>
                        </a:cxn>
                        <a:cxn ang="0">
                          <a:pos x="179" y="487"/>
                        </a:cxn>
                        <a:cxn ang="0">
                          <a:pos x="184" y="497"/>
                        </a:cxn>
                        <a:cxn ang="0">
                          <a:pos x="189" y="507"/>
                        </a:cxn>
                        <a:cxn ang="0">
                          <a:pos x="189" y="522"/>
                        </a:cxn>
                      </a:cxnLst>
                      <a:rect l="0" t="0" r="r" b="b"/>
                      <a:pathLst>
                        <a:path w="189" h="522">
                          <a:moveTo>
                            <a:pt x="0" y="0"/>
                          </a:moveTo>
                          <a:lnTo>
                            <a:pt x="5" y="10"/>
                          </a:lnTo>
                          <a:lnTo>
                            <a:pt x="10" y="20"/>
                          </a:lnTo>
                          <a:lnTo>
                            <a:pt x="10" y="25"/>
                          </a:lnTo>
                          <a:lnTo>
                            <a:pt x="15" y="35"/>
                          </a:lnTo>
                          <a:lnTo>
                            <a:pt x="20" y="45"/>
                          </a:lnTo>
                          <a:lnTo>
                            <a:pt x="25" y="55"/>
                          </a:lnTo>
                          <a:lnTo>
                            <a:pt x="25" y="65"/>
                          </a:lnTo>
                          <a:lnTo>
                            <a:pt x="30" y="70"/>
                          </a:lnTo>
                          <a:lnTo>
                            <a:pt x="35" y="80"/>
                          </a:lnTo>
                          <a:lnTo>
                            <a:pt x="35" y="90"/>
                          </a:lnTo>
                          <a:lnTo>
                            <a:pt x="40" y="100"/>
                          </a:lnTo>
                          <a:lnTo>
                            <a:pt x="45" y="110"/>
                          </a:lnTo>
                          <a:lnTo>
                            <a:pt x="50" y="120"/>
                          </a:lnTo>
                          <a:lnTo>
                            <a:pt x="50" y="129"/>
                          </a:lnTo>
                          <a:lnTo>
                            <a:pt x="54" y="139"/>
                          </a:lnTo>
                          <a:lnTo>
                            <a:pt x="59" y="149"/>
                          </a:lnTo>
                          <a:lnTo>
                            <a:pt x="59" y="159"/>
                          </a:lnTo>
                          <a:lnTo>
                            <a:pt x="64" y="164"/>
                          </a:lnTo>
                          <a:lnTo>
                            <a:pt x="69" y="174"/>
                          </a:lnTo>
                          <a:lnTo>
                            <a:pt x="74" y="184"/>
                          </a:lnTo>
                          <a:lnTo>
                            <a:pt x="74" y="194"/>
                          </a:lnTo>
                          <a:lnTo>
                            <a:pt x="79" y="204"/>
                          </a:lnTo>
                          <a:lnTo>
                            <a:pt x="84" y="214"/>
                          </a:lnTo>
                          <a:lnTo>
                            <a:pt x="89" y="224"/>
                          </a:lnTo>
                          <a:lnTo>
                            <a:pt x="89" y="234"/>
                          </a:lnTo>
                          <a:lnTo>
                            <a:pt x="94" y="244"/>
                          </a:lnTo>
                          <a:lnTo>
                            <a:pt x="99" y="254"/>
                          </a:lnTo>
                          <a:lnTo>
                            <a:pt x="99" y="264"/>
                          </a:lnTo>
                          <a:lnTo>
                            <a:pt x="104" y="273"/>
                          </a:lnTo>
                          <a:lnTo>
                            <a:pt x="109" y="283"/>
                          </a:lnTo>
                          <a:lnTo>
                            <a:pt x="114" y="293"/>
                          </a:lnTo>
                          <a:lnTo>
                            <a:pt x="114" y="303"/>
                          </a:lnTo>
                          <a:lnTo>
                            <a:pt x="119" y="313"/>
                          </a:lnTo>
                          <a:lnTo>
                            <a:pt x="124" y="323"/>
                          </a:lnTo>
                          <a:lnTo>
                            <a:pt x="124" y="333"/>
                          </a:lnTo>
                          <a:lnTo>
                            <a:pt x="129" y="343"/>
                          </a:lnTo>
                          <a:lnTo>
                            <a:pt x="134" y="358"/>
                          </a:lnTo>
                          <a:lnTo>
                            <a:pt x="139" y="368"/>
                          </a:lnTo>
                          <a:lnTo>
                            <a:pt x="139" y="378"/>
                          </a:lnTo>
                          <a:lnTo>
                            <a:pt x="144" y="388"/>
                          </a:lnTo>
                          <a:lnTo>
                            <a:pt x="149" y="398"/>
                          </a:lnTo>
                          <a:lnTo>
                            <a:pt x="149" y="407"/>
                          </a:lnTo>
                          <a:lnTo>
                            <a:pt x="154" y="417"/>
                          </a:lnTo>
                          <a:lnTo>
                            <a:pt x="159" y="427"/>
                          </a:lnTo>
                          <a:lnTo>
                            <a:pt x="164" y="437"/>
                          </a:lnTo>
                          <a:lnTo>
                            <a:pt x="164" y="447"/>
                          </a:lnTo>
                          <a:lnTo>
                            <a:pt x="169" y="457"/>
                          </a:lnTo>
                          <a:lnTo>
                            <a:pt x="174" y="467"/>
                          </a:lnTo>
                          <a:lnTo>
                            <a:pt x="174" y="477"/>
                          </a:lnTo>
                          <a:lnTo>
                            <a:pt x="179" y="487"/>
                          </a:lnTo>
                          <a:lnTo>
                            <a:pt x="184" y="497"/>
                          </a:lnTo>
                          <a:lnTo>
                            <a:pt x="189" y="507"/>
                          </a:lnTo>
                          <a:lnTo>
                            <a:pt x="189" y="522"/>
                          </a:lnTo>
                        </a:path>
                      </a:pathLst>
                    </a:custGeom>
                    <a:noFill/>
                    <a:ln w="317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aphicFrame>
          <p:nvGraphicFramePr>
            <p:cNvPr id="15362" name="Object 2"/>
            <p:cNvGraphicFramePr>
              <a:graphicFrameLocks noChangeAspect="1"/>
            </p:cNvGraphicFramePr>
            <p:nvPr>
              <p:extLst/>
            </p:nvPr>
          </p:nvGraphicFramePr>
          <p:xfrm>
            <a:off x="4149282" y="3980617"/>
            <a:ext cx="455613" cy="547688"/>
          </p:xfrm>
          <a:graphic>
            <a:graphicData uri="http://schemas.openxmlformats.org/presentationml/2006/ole">
              <mc:AlternateContent xmlns:mc="http://schemas.openxmlformats.org/markup-compatibility/2006">
                <mc:Choice xmlns:v="urn:schemas-microsoft-com:vml" Requires="v">
                  <p:oleObj spid="_x0000_s2204" name="Equation" r:id="rId3" imgW="190500" imgH="228600" progId="Equation.DSMT4">
                    <p:embed/>
                  </p:oleObj>
                </mc:Choice>
                <mc:Fallback>
                  <p:oleObj name="Equation" r:id="rId3" imgW="1905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282" y="3980617"/>
                          <a:ext cx="455613"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3"/>
            <p:cNvGraphicFramePr>
              <a:graphicFrameLocks noChangeAspect="1"/>
            </p:cNvGraphicFramePr>
            <p:nvPr>
              <p:extLst/>
            </p:nvPr>
          </p:nvGraphicFramePr>
          <p:xfrm>
            <a:off x="3505200" y="1752600"/>
            <a:ext cx="425450" cy="547688"/>
          </p:xfrm>
          <a:graphic>
            <a:graphicData uri="http://schemas.openxmlformats.org/presentationml/2006/ole">
              <mc:AlternateContent xmlns:mc="http://schemas.openxmlformats.org/markup-compatibility/2006">
                <mc:Choice xmlns:v="urn:schemas-microsoft-com:vml" Requires="v">
                  <p:oleObj spid="_x0000_s2205" name="Equation" r:id="rId5" imgW="177646" imgH="228402" progId="Equation.DSMT4">
                    <p:embed/>
                  </p:oleObj>
                </mc:Choice>
                <mc:Fallback>
                  <p:oleObj name="Equation" r:id="rId5" imgW="177646" imgH="22840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752600"/>
                          <a:ext cx="425450"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2" name="Straight Connector 151"/>
            <p:cNvCxnSpPr/>
            <p:nvPr/>
          </p:nvCxnSpPr>
          <p:spPr>
            <a:xfrm>
              <a:off x="838200" y="2362200"/>
              <a:ext cx="5638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96482" y="3980617"/>
              <a:ext cx="56388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448388" y="3721408"/>
              <a:ext cx="429926" cy="461665"/>
            </a:xfrm>
            <a:prstGeom prst="rect">
              <a:avLst/>
            </a:prstGeom>
            <a:noFill/>
          </p:spPr>
          <p:txBody>
            <a:bodyPr wrap="none" rtlCol="0">
              <a:spAutoFit/>
            </a:bodyPr>
            <a:lstStyle/>
            <a:p>
              <a:r>
                <a:rPr lang="en-US" sz="2400" b="1" dirty="0"/>
                <a:t>E</a:t>
              </a:r>
              <a:r>
                <a:rPr lang="en-US" sz="2400" b="1" baseline="-25000" dirty="0"/>
                <a:t>F</a:t>
              </a:r>
              <a:endParaRPr lang="en-US" sz="2400" b="1" dirty="0"/>
            </a:p>
          </p:txBody>
        </p:sp>
        <p:sp>
          <p:nvSpPr>
            <p:cNvPr id="158" name="Down Arrow 157"/>
            <p:cNvSpPr/>
            <p:nvPr/>
          </p:nvSpPr>
          <p:spPr>
            <a:xfrm flipV="1">
              <a:off x="2863850" y="2378074"/>
              <a:ext cx="278604" cy="184519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9" name="Object 4"/>
            <p:cNvGraphicFramePr>
              <a:graphicFrameLocks noChangeAspect="1"/>
            </p:cNvGraphicFramePr>
            <p:nvPr>
              <p:extLst/>
            </p:nvPr>
          </p:nvGraphicFramePr>
          <p:xfrm>
            <a:off x="3124200" y="2743200"/>
            <a:ext cx="546100" cy="425450"/>
          </p:xfrm>
          <a:graphic>
            <a:graphicData uri="http://schemas.openxmlformats.org/presentationml/2006/ole">
              <mc:AlternateContent xmlns:mc="http://schemas.openxmlformats.org/markup-compatibility/2006">
                <mc:Choice xmlns:v="urn:schemas-microsoft-com:vml" Requires="v">
                  <p:oleObj spid="_x0000_s2206" name="Equation" r:id="rId7" imgW="228402" imgH="177646" progId="Equation.DSMT4">
                    <p:embed/>
                  </p:oleObj>
                </mc:Choice>
                <mc:Fallback>
                  <p:oleObj name="Equation" r:id="rId7" imgW="228402" imgH="1776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743200"/>
                          <a:ext cx="54610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 name="TextBox 163"/>
            <p:cNvSpPr txBox="1"/>
            <p:nvPr/>
          </p:nvSpPr>
          <p:spPr>
            <a:xfrm>
              <a:off x="1327147" y="2953581"/>
              <a:ext cx="668773" cy="461665"/>
            </a:xfrm>
            <a:prstGeom prst="rect">
              <a:avLst/>
            </a:prstGeom>
            <a:noFill/>
          </p:spPr>
          <p:txBody>
            <a:bodyPr wrap="none" rtlCol="0">
              <a:spAutoFit/>
            </a:bodyPr>
            <a:lstStyle/>
            <a:p>
              <a:r>
                <a:rPr lang="en-US" sz="2400" b="1" dirty="0"/>
                <a:t>E(x)</a:t>
              </a:r>
            </a:p>
          </p:txBody>
        </p:sp>
        <p:cxnSp>
          <p:nvCxnSpPr>
            <p:cNvPr id="8" name="Straight Connector 7"/>
            <p:cNvCxnSpPr/>
            <p:nvPr/>
          </p:nvCxnSpPr>
          <p:spPr>
            <a:xfrm>
              <a:off x="2667379" y="1252210"/>
              <a:ext cx="0" cy="22508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0" name="Title 1"/>
          <p:cNvSpPr txBox="1">
            <a:spLocks/>
          </p:cNvSpPr>
          <p:nvPr/>
        </p:nvSpPr>
        <p:spPr>
          <a:xfrm>
            <a:off x="1762301" y="280919"/>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Confinement (a.k.a.) surface absorption of SPP in metals</a:t>
            </a:r>
          </a:p>
        </p:txBody>
      </p:sp>
      <p:graphicFrame>
        <p:nvGraphicFramePr>
          <p:cNvPr id="162" name="Object 4"/>
          <p:cNvGraphicFramePr>
            <a:graphicFrameLocks noChangeAspect="1"/>
          </p:cNvGraphicFramePr>
          <p:nvPr>
            <p:extLst/>
          </p:nvPr>
        </p:nvGraphicFramePr>
        <p:xfrm>
          <a:off x="2101619" y="1423919"/>
          <a:ext cx="2278063" cy="668338"/>
        </p:xfrm>
        <a:graphic>
          <a:graphicData uri="http://schemas.openxmlformats.org/presentationml/2006/ole">
            <mc:AlternateContent xmlns:mc="http://schemas.openxmlformats.org/markup-compatibility/2006">
              <mc:Choice xmlns:v="urn:schemas-microsoft-com:vml" Requires="v">
                <p:oleObj spid="_x0000_s2207" name="Equation" r:id="rId9" imgW="952200" imgH="279360" progId="Equation.DSMT4">
                  <p:embed/>
                </p:oleObj>
              </mc:Choice>
              <mc:Fallback>
                <p:oleObj name="Equation" r:id="rId9" imgW="952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1619" y="1423919"/>
                        <a:ext cx="2278063"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 name="Object 137"/>
          <p:cNvGraphicFramePr>
            <a:graphicFrameLocks noChangeAspect="1"/>
          </p:cNvGraphicFramePr>
          <p:nvPr>
            <p:extLst/>
          </p:nvPr>
        </p:nvGraphicFramePr>
        <p:xfrm>
          <a:off x="4767925" y="1413980"/>
          <a:ext cx="2916237" cy="668338"/>
        </p:xfrm>
        <a:graphic>
          <a:graphicData uri="http://schemas.openxmlformats.org/presentationml/2006/ole">
            <mc:AlternateContent xmlns:mc="http://schemas.openxmlformats.org/markup-compatibility/2006">
              <mc:Choice xmlns:v="urn:schemas-microsoft-com:vml" Requires="v">
                <p:oleObj spid="_x0000_s2208" name="Equation" r:id="rId11" imgW="1218960" imgH="279360" progId="Equation.DSMT4">
                  <p:embed/>
                </p:oleObj>
              </mc:Choice>
              <mc:Fallback>
                <p:oleObj name="Equation" r:id="rId11" imgW="121896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7925" y="1413980"/>
                        <a:ext cx="2916237"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 name="Object 138"/>
          <p:cNvGraphicFramePr>
            <a:graphicFrameLocks noChangeAspect="1"/>
          </p:cNvGraphicFramePr>
          <p:nvPr>
            <p:extLst>
              <p:ext uri="{D42A27DB-BD31-4B8C-83A1-F6EECF244321}">
                <p14:modId xmlns:p14="http://schemas.microsoft.com/office/powerpoint/2010/main" val="1996153930"/>
              </p:ext>
            </p:extLst>
          </p:nvPr>
        </p:nvGraphicFramePr>
        <p:xfrm>
          <a:off x="4311650" y="2189163"/>
          <a:ext cx="4192588" cy="1123950"/>
        </p:xfrm>
        <a:graphic>
          <a:graphicData uri="http://schemas.openxmlformats.org/presentationml/2006/ole">
            <mc:AlternateContent xmlns:mc="http://schemas.openxmlformats.org/markup-compatibility/2006">
              <mc:Choice xmlns:v="urn:schemas-microsoft-com:vml" Requires="v">
                <p:oleObj spid="_x0000_s2209" name="Equation" r:id="rId13" imgW="1752480" imgH="469800" progId="Equation.DSMT4">
                  <p:embed/>
                </p:oleObj>
              </mc:Choice>
              <mc:Fallback>
                <p:oleObj name="Equation" r:id="rId13" imgW="1752480" imgH="469800" progId="Equation.DSMT4">
                  <p:embed/>
                  <p:pic>
                    <p:nvPicPr>
                      <p:cNvPr id="0" name=""/>
                      <p:cNvPicPr>
                        <a:picLocks noChangeAspect="1" noChangeArrowheads="1"/>
                      </p:cNvPicPr>
                      <p:nvPr/>
                    </p:nvPicPr>
                    <p:blipFill>
                      <a:blip r:embed="rId14"/>
                      <a:srcRect/>
                      <a:stretch>
                        <a:fillRect/>
                      </a:stretch>
                    </p:blipFill>
                    <p:spPr bwMode="auto">
                      <a:xfrm>
                        <a:off x="4311650" y="2189163"/>
                        <a:ext cx="4192588"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 name="Object 145"/>
          <p:cNvGraphicFramePr>
            <a:graphicFrameLocks noChangeAspect="1"/>
          </p:cNvGraphicFramePr>
          <p:nvPr>
            <p:extLst>
              <p:ext uri="{D42A27DB-BD31-4B8C-83A1-F6EECF244321}">
                <p14:modId xmlns:p14="http://schemas.microsoft.com/office/powerpoint/2010/main" val="1199028238"/>
              </p:ext>
            </p:extLst>
          </p:nvPr>
        </p:nvGraphicFramePr>
        <p:xfrm>
          <a:off x="7939088" y="3560763"/>
          <a:ext cx="1579562" cy="941387"/>
        </p:xfrm>
        <a:graphic>
          <a:graphicData uri="http://schemas.openxmlformats.org/presentationml/2006/ole">
            <mc:AlternateContent xmlns:mc="http://schemas.openxmlformats.org/markup-compatibility/2006">
              <mc:Choice xmlns:v="urn:schemas-microsoft-com:vml" Requires="v">
                <p:oleObj spid="_x0000_s2210" name="Equation" r:id="rId15" imgW="660240" imgH="393480" progId="Equation.DSMT4">
                  <p:embed/>
                </p:oleObj>
              </mc:Choice>
              <mc:Fallback>
                <p:oleObj name="Equation" r:id="rId15" imgW="660240" imgH="393480" progId="Equation.DSMT4">
                  <p:embed/>
                  <p:pic>
                    <p:nvPicPr>
                      <p:cNvPr id="0" name=""/>
                      <p:cNvPicPr>
                        <a:picLocks noChangeAspect="1" noChangeArrowheads="1"/>
                      </p:cNvPicPr>
                      <p:nvPr/>
                    </p:nvPicPr>
                    <p:blipFill>
                      <a:blip r:embed="rId16"/>
                      <a:srcRect/>
                      <a:stretch>
                        <a:fillRect/>
                      </a:stretch>
                    </p:blipFill>
                    <p:spPr bwMode="auto">
                      <a:xfrm>
                        <a:off x="7939088" y="3560763"/>
                        <a:ext cx="1579562"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 name="TextBox 146"/>
          <p:cNvSpPr txBox="1"/>
          <p:nvPr/>
        </p:nvSpPr>
        <p:spPr>
          <a:xfrm>
            <a:off x="7670466" y="4910071"/>
            <a:ext cx="2997534" cy="1477328"/>
          </a:xfrm>
          <a:prstGeom prst="rect">
            <a:avLst/>
          </a:prstGeom>
          <a:noFill/>
        </p:spPr>
        <p:txBody>
          <a:bodyPr wrap="square" rtlCol="0">
            <a:spAutoFit/>
          </a:bodyPr>
          <a:lstStyle/>
          <a:p>
            <a:r>
              <a:rPr lang="en-US" dirty="0"/>
              <a:t>One can think of this  as effect of momentum conservation violation due to reflection of electrons from the </a:t>
            </a:r>
            <a:r>
              <a:rPr lang="en-US" b="1" u="sng" dirty="0">
                <a:solidFill>
                  <a:srgbClr val="FF0000"/>
                </a:solidFill>
              </a:rPr>
              <a:t>SMOOTH </a:t>
            </a:r>
            <a:r>
              <a:rPr lang="en-US" dirty="0"/>
              <a:t>surface</a:t>
            </a:r>
          </a:p>
        </p:txBody>
      </p:sp>
      <p:sp>
        <p:nvSpPr>
          <p:cNvPr id="6" name="Footer Placeholder 5"/>
          <p:cNvSpPr>
            <a:spLocks noGrp="1"/>
          </p:cNvSpPr>
          <p:nvPr>
            <p:ph type="ftr" sz="quarter" idx="11"/>
          </p:nvPr>
        </p:nvSpPr>
        <p:spPr/>
        <p:txBody>
          <a:bodyPr/>
          <a:lstStyle/>
          <a:p>
            <a:r>
              <a:rPr lang="en-US" smtClean="0"/>
              <a:t>Benasque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40279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8443" y="1950533"/>
            <a:ext cx="8024852" cy="4954450"/>
          </a:xfrm>
          <a:prstGeom prst="rect">
            <a:avLst/>
          </a:prstGeom>
        </p:spPr>
      </p:pic>
      <p:sp>
        <p:nvSpPr>
          <p:cNvPr id="2" name="Title 1"/>
          <p:cNvSpPr>
            <a:spLocks noGrp="1"/>
          </p:cNvSpPr>
          <p:nvPr>
            <p:ph type="title"/>
          </p:nvPr>
        </p:nvSpPr>
        <p:spPr/>
        <p:txBody>
          <a:bodyPr>
            <a:normAutofit/>
          </a:bodyPr>
          <a:lstStyle/>
          <a:p>
            <a:pPr algn="ctr"/>
            <a:r>
              <a:rPr lang="en-US" sz="3200" b="1" dirty="0" smtClean="0"/>
              <a:t>Near </a:t>
            </a:r>
            <a:r>
              <a:rPr lang="en-US" sz="3200" b="1" dirty="0" err="1" smtClean="0"/>
              <a:t>k</a:t>
            </a:r>
            <a:r>
              <a:rPr lang="en-US" sz="3200" b="1" baseline="-25000" dirty="0" err="1" smtClean="0"/>
              <a:t>x</a:t>
            </a:r>
            <a:r>
              <a:rPr lang="en-US" sz="3200" b="1" dirty="0" smtClean="0"/>
              <a:t>=</a:t>
            </a:r>
            <a:r>
              <a:rPr lang="en-US" sz="3200" b="1" dirty="0" err="1" smtClean="0"/>
              <a:t>k</a:t>
            </a:r>
            <a:r>
              <a:rPr lang="en-US" sz="3200" b="1" baseline="-25000" dirty="0" err="1" smtClean="0"/>
              <a:t>max</a:t>
            </a:r>
            <a:r>
              <a:rPr lang="en-US" sz="3200" b="1" dirty="0" smtClean="0"/>
              <a:t>/2</a:t>
            </a:r>
            <a:endParaRPr lang="en-US" sz="3200" b="1" baseline="-25000" dirty="0"/>
          </a:p>
        </p:txBody>
      </p:sp>
      <p:pic>
        <p:nvPicPr>
          <p:cNvPr id="3" name="Picture 2"/>
          <p:cNvPicPr>
            <a:picLocks noChangeAspect="1"/>
          </p:cNvPicPr>
          <p:nvPr/>
        </p:nvPicPr>
        <p:blipFill>
          <a:blip r:embed="rId3"/>
          <a:stretch>
            <a:fillRect/>
          </a:stretch>
        </p:blipFill>
        <p:spPr>
          <a:xfrm>
            <a:off x="114147" y="136646"/>
            <a:ext cx="2309567" cy="2256846"/>
          </a:xfrm>
          <a:prstGeom prst="rect">
            <a:avLst/>
          </a:prstGeom>
        </p:spPr>
      </p:pic>
      <p:sp>
        <p:nvSpPr>
          <p:cNvPr id="4" name="Oval 3"/>
          <p:cNvSpPr/>
          <p:nvPr/>
        </p:nvSpPr>
        <p:spPr>
          <a:xfrm>
            <a:off x="924751" y="682521"/>
            <a:ext cx="197962" cy="2073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95531" y="2517399"/>
            <a:ext cx="402674" cy="369332"/>
          </a:xfrm>
          <a:prstGeom prst="rect">
            <a:avLst/>
          </a:prstGeom>
          <a:noFill/>
        </p:spPr>
        <p:txBody>
          <a:bodyPr wrap="none" rtlCol="0">
            <a:spAutoFit/>
          </a:bodyPr>
          <a:lstStyle/>
          <a:p>
            <a:r>
              <a:rPr lang="en-US" b="1" dirty="0" err="1" smtClean="0"/>
              <a:t>H</a:t>
            </a:r>
            <a:r>
              <a:rPr lang="en-US" b="1" baseline="-25000" dirty="0" err="1" smtClean="0"/>
              <a:t>y</a:t>
            </a:r>
            <a:endParaRPr lang="en-US" b="1" baseline="-25000" dirty="0"/>
          </a:p>
        </p:txBody>
      </p:sp>
      <p:grpSp>
        <p:nvGrpSpPr>
          <p:cNvPr id="20" name="Group 19"/>
          <p:cNvGrpSpPr/>
          <p:nvPr/>
        </p:nvGrpSpPr>
        <p:grpSpPr>
          <a:xfrm>
            <a:off x="2840005" y="2132532"/>
            <a:ext cx="2513854" cy="1887260"/>
            <a:chOff x="2795116" y="2107095"/>
            <a:chExt cx="2400828" cy="1948069"/>
          </a:xfrm>
        </p:grpSpPr>
        <p:sp>
          <p:nvSpPr>
            <p:cNvPr id="16" name="Rectangle 15"/>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078649" y="2126322"/>
            <a:ext cx="2452977" cy="1774154"/>
            <a:chOff x="2795116" y="2107095"/>
            <a:chExt cx="2400828" cy="1948069"/>
          </a:xfrm>
        </p:grpSpPr>
        <p:sp>
          <p:nvSpPr>
            <p:cNvPr id="23" name="Rectangle 22"/>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840005" y="4871512"/>
            <a:ext cx="2527125" cy="1744183"/>
            <a:chOff x="2795116" y="2107095"/>
            <a:chExt cx="2400828" cy="1948069"/>
          </a:xfrm>
        </p:grpSpPr>
        <p:sp>
          <p:nvSpPr>
            <p:cNvPr id="28" name="Rectangle 27"/>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110912" y="4785826"/>
            <a:ext cx="2520105" cy="1868763"/>
            <a:chOff x="2795116" y="2107095"/>
            <a:chExt cx="2400828" cy="1948069"/>
          </a:xfrm>
        </p:grpSpPr>
        <p:sp>
          <p:nvSpPr>
            <p:cNvPr id="33" name="Rectangle 32"/>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7870999" y="2337115"/>
            <a:ext cx="357790" cy="369332"/>
          </a:xfrm>
          <a:prstGeom prst="rect">
            <a:avLst/>
          </a:prstGeom>
          <a:noFill/>
        </p:spPr>
        <p:txBody>
          <a:bodyPr wrap="none" rtlCol="0">
            <a:spAutoFit/>
          </a:bodyPr>
          <a:lstStyle/>
          <a:p>
            <a:r>
              <a:rPr lang="en-US" b="1" dirty="0" err="1" smtClean="0"/>
              <a:t>E</a:t>
            </a:r>
            <a:r>
              <a:rPr lang="en-US" b="1" baseline="-25000" dirty="0" err="1"/>
              <a:t>z</a:t>
            </a:r>
            <a:endParaRPr lang="en-US" b="1" baseline="-25000" dirty="0"/>
          </a:p>
        </p:txBody>
      </p:sp>
      <p:sp>
        <p:nvSpPr>
          <p:cNvPr id="38" name="TextBox 37"/>
          <p:cNvSpPr txBox="1"/>
          <p:nvPr/>
        </p:nvSpPr>
        <p:spPr>
          <a:xfrm>
            <a:off x="7737005" y="3531144"/>
            <a:ext cx="1473757" cy="369332"/>
          </a:xfrm>
          <a:prstGeom prst="rect">
            <a:avLst/>
          </a:prstGeom>
          <a:noFill/>
        </p:spPr>
        <p:txBody>
          <a:bodyPr wrap="square" rtlCol="0">
            <a:spAutoFit/>
          </a:bodyPr>
          <a:lstStyle/>
          <a:p>
            <a:r>
              <a:rPr lang="en-US" b="1" dirty="0" smtClean="0"/>
              <a:t>E</a:t>
            </a:r>
            <a:r>
              <a:rPr lang="en-US" b="1" baseline="-25000" dirty="0" smtClean="0"/>
              <a:t>x</a:t>
            </a:r>
            <a:endParaRPr lang="en-US" b="1" baseline="-25000" dirty="0"/>
          </a:p>
        </p:txBody>
      </p:sp>
      <p:sp>
        <p:nvSpPr>
          <p:cNvPr id="39" name="TextBox 38"/>
          <p:cNvSpPr txBox="1"/>
          <p:nvPr/>
        </p:nvSpPr>
        <p:spPr>
          <a:xfrm>
            <a:off x="3553238" y="5868819"/>
            <a:ext cx="470000" cy="369332"/>
          </a:xfrm>
          <a:prstGeom prst="rect">
            <a:avLst/>
          </a:prstGeom>
          <a:noFill/>
        </p:spPr>
        <p:txBody>
          <a:bodyPr wrap="none" rtlCol="0">
            <a:spAutoFit/>
          </a:bodyPr>
          <a:lstStyle/>
          <a:p>
            <a:r>
              <a:rPr lang="en-US" b="1" dirty="0" smtClean="0"/>
              <a:t>U</a:t>
            </a:r>
            <a:r>
              <a:rPr lang="en-US" b="1" baseline="-25000" dirty="0"/>
              <a:t>M</a:t>
            </a:r>
          </a:p>
        </p:txBody>
      </p:sp>
      <p:sp>
        <p:nvSpPr>
          <p:cNvPr id="40" name="TextBox 39"/>
          <p:cNvSpPr txBox="1"/>
          <p:nvPr/>
        </p:nvSpPr>
        <p:spPr>
          <a:xfrm>
            <a:off x="3553238" y="4615067"/>
            <a:ext cx="410690" cy="369332"/>
          </a:xfrm>
          <a:prstGeom prst="rect">
            <a:avLst/>
          </a:prstGeom>
          <a:noFill/>
        </p:spPr>
        <p:txBody>
          <a:bodyPr wrap="none" rtlCol="0">
            <a:spAutoFit/>
          </a:bodyPr>
          <a:lstStyle/>
          <a:p>
            <a:r>
              <a:rPr lang="en-US" b="1" dirty="0" smtClean="0"/>
              <a:t>U</a:t>
            </a:r>
            <a:r>
              <a:rPr lang="en-US" b="1" baseline="-25000" dirty="0" smtClean="0"/>
              <a:t>E</a:t>
            </a:r>
            <a:endParaRPr lang="en-US" b="1" baseline="-25000" dirty="0"/>
          </a:p>
        </p:txBody>
      </p:sp>
      <p:sp>
        <p:nvSpPr>
          <p:cNvPr id="41" name="TextBox 40"/>
          <p:cNvSpPr txBox="1"/>
          <p:nvPr/>
        </p:nvSpPr>
        <p:spPr>
          <a:xfrm>
            <a:off x="7989406" y="5512453"/>
            <a:ext cx="367408" cy="369332"/>
          </a:xfrm>
          <a:prstGeom prst="rect">
            <a:avLst/>
          </a:prstGeom>
          <a:noFill/>
        </p:spPr>
        <p:txBody>
          <a:bodyPr wrap="none" rtlCol="0">
            <a:spAutoFit/>
          </a:bodyPr>
          <a:lstStyle/>
          <a:p>
            <a:r>
              <a:rPr lang="en-US" b="1" dirty="0" smtClean="0"/>
              <a:t>S</a:t>
            </a:r>
            <a:r>
              <a:rPr lang="en-US" b="1" baseline="-25000" dirty="0"/>
              <a:t>Z</a:t>
            </a:r>
          </a:p>
        </p:txBody>
      </p:sp>
      <p:sp>
        <p:nvSpPr>
          <p:cNvPr id="42" name="TextBox 41"/>
          <p:cNvSpPr txBox="1"/>
          <p:nvPr/>
        </p:nvSpPr>
        <p:spPr>
          <a:xfrm>
            <a:off x="7907338" y="4785826"/>
            <a:ext cx="364202" cy="369332"/>
          </a:xfrm>
          <a:prstGeom prst="rect">
            <a:avLst/>
          </a:prstGeom>
          <a:noFill/>
        </p:spPr>
        <p:txBody>
          <a:bodyPr wrap="none" rtlCol="0">
            <a:spAutoFit/>
          </a:bodyPr>
          <a:lstStyle/>
          <a:p>
            <a:r>
              <a:rPr lang="en-US" b="1" dirty="0" err="1" smtClean="0"/>
              <a:t>S</a:t>
            </a:r>
            <a:r>
              <a:rPr lang="en-US" b="1" baseline="-25000" dirty="0" err="1" smtClean="0"/>
              <a:t>x</a:t>
            </a:r>
            <a:endParaRPr lang="en-US" b="1" baseline="-25000" dirty="0"/>
          </a:p>
        </p:txBody>
      </p:sp>
      <p:sp>
        <p:nvSpPr>
          <p:cNvPr id="43" name="TextBox 42"/>
          <p:cNvSpPr txBox="1"/>
          <p:nvPr/>
        </p:nvSpPr>
        <p:spPr>
          <a:xfrm>
            <a:off x="3544577" y="1661158"/>
            <a:ext cx="1641796" cy="369332"/>
          </a:xfrm>
          <a:prstGeom prst="rect">
            <a:avLst/>
          </a:prstGeom>
          <a:noFill/>
        </p:spPr>
        <p:txBody>
          <a:bodyPr wrap="none" rtlCol="0">
            <a:spAutoFit/>
          </a:bodyPr>
          <a:lstStyle/>
          <a:p>
            <a:r>
              <a:rPr lang="en-US" b="1" dirty="0" smtClean="0"/>
              <a:t>Magnetic Field </a:t>
            </a:r>
            <a:endParaRPr lang="en-US" b="1" dirty="0"/>
          </a:p>
        </p:txBody>
      </p:sp>
      <p:sp>
        <p:nvSpPr>
          <p:cNvPr id="44" name="TextBox 43"/>
          <p:cNvSpPr txBox="1"/>
          <p:nvPr/>
        </p:nvSpPr>
        <p:spPr>
          <a:xfrm>
            <a:off x="3522113" y="4243092"/>
            <a:ext cx="1607043" cy="369332"/>
          </a:xfrm>
          <a:prstGeom prst="rect">
            <a:avLst/>
          </a:prstGeom>
          <a:noFill/>
        </p:spPr>
        <p:txBody>
          <a:bodyPr wrap="none" rtlCol="0">
            <a:spAutoFit/>
          </a:bodyPr>
          <a:lstStyle/>
          <a:p>
            <a:r>
              <a:rPr lang="en-US" b="1" dirty="0" smtClean="0"/>
              <a:t>Energy Density</a:t>
            </a:r>
            <a:endParaRPr lang="en-US" b="1" dirty="0"/>
          </a:p>
        </p:txBody>
      </p:sp>
      <p:sp>
        <p:nvSpPr>
          <p:cNvPr id="45" name="TextBox 44"/>
          <p:cNvSpPr txBox="1"/>
          <p:nvPr/>
        </p:nvSpPr>
        <p:spPr>
          <a:xfrm>
            <a:off x="7788642" y="1756990"/>
            <a:ext cx="1494320" cy="369332"/>
          </a:xfrm>
          <a:prstGeom prst="rect">
            <a:avLst/>
          </a:prstGeom>
          <a:noFill/>
        </p:spPr>
        <p:txBody>
          <a:bodyPr wrap="none" rtlCol="0">
            <a:spAutoFit/>
          </a:bodyPr>
          <a:lstStyle/>
          <a:p>
            <a:r>
              <a:rPr lang="en-US" b="1" dirty="0" smtClean="0"/>
              <a:t>Electric  Field </a:t>
            </a:r>
            <a:endParaRPr lang="en-US" b="1" dirty="0"/>
          </a:p>
        </p:txBody>
      </p:sp>
      <p:sp>
        <p:nvSpPr>
          <p:cNvPr id="46" name="TextBox 45"/>
          <p:cNvSpPr txBox="1"/>
          <p:nvPr/>
        </p:nvSpPr>
        <p:spPr>
          <a:xfrm>
            <a:off x="7734052" y="4218569"/>
            <a:ext cx="1750351" cy="369332"/>
          </a:xfrm>
          <a:prstGeom prst="rect">
            <a:avLst/>
          </a:prstGeom>
          <a:noFill/>
        </p:spPr>
        <p:txBody>
          <a:bodyPr wrap="none" rtlCol="0">
            <a:spAutoFit/>
          </a:bodyPr>
          <a:lstStyle/>
          <a:p>
            <a:r>
              <a:rPr lang="en-US" b="1" dirty="0" err="1" smtClean="0"/>
              <a:t>Poynting</a:t>
            </a:r>
            <a:r>
              <a:rPr lang="en-US" b="1" dirty="0" smtClean="0"/>
              <a:t> Vector </a:t>
            </a:r>
            <a:endParaRPr lang="en-US" b="1" dirty="0"/>
          </a:p>
        </p:txBody>
      </p:sp>
      <p:sp>
        <p:nvSpPr>
          <p:cNvPr id="48" name="TextBox 47"/>
          <p:cNvSpPr txBox="1"/>
          <p:nvPr/>
        </p:nvSpPr>
        <p:spPr>
          <a:xfrm>
            <a:off x="5592676" y="3014514"/>
            <a:ext cx="1316386" cy="369332"/>
          </a:xfrm>
          <a:prstGeom prst="rect">
            <a:avLst/>
          </a:prstGeom>
          <a:noFill/>
        </p:spPr>
        <p:txBody>
          <a:bodyPr wrap="none" rtlCol="0">
            <a:spAutoFit/>
          </a:bodyPr>
          <a:lstStyle/>
          <a:p>
            <a:r>
              <a:rPr lang="en-US" b="1" dirty="0" smtClean="0"/>
              <a:t>|E|/</a:t>
            </a:r>
            <a:r>
              <a:rPr lang="en-US" b="1" dirty="0" err="1" smtClean="0">
                <a:latin typeface="Symbol" panose="05050102010706020507" pitchFamily="18" charset="2"/>
              </a:rPr>
              <a:t>h</a:t>
            </a:r>
            <a:r>
              <a:rPr lang="en-US" b="1" baseline="-25000" dirty="0" err="1" smtClean="0"/>
              <a:t>d</a:t>
            </a:r>
            <a:r>
              <a:rPr lang="en-US" b="1" dirty="0" smtClean="0"/>
              <a:t>&gt;|H|</a:t>
            </a:r>
            <a:endParaRPr lang="en-US" b="1" dirty="0"/>
          </a:p>
        </p:txBody>
      </p:sp>
      <p:sp>
        <p:nvSpPr>
          <p:cNvPr id="49" name="TextBox 48"/>
          <p:cNvSpPr txBox="1"/>
          <p:nvPr/>
        </p:nvSpPr>
        <p:spPr>
          <a:xfrm>
            <a:off x="10281762" y="5387871"/>
            <a:ext cx="1806264" cy="646331"/>
          </a:xfrm>
          <a:prstGeom prst="rect">
            <a:avLst/>
          </a:prstGeom>
          <a:noFill/>
        </p:spPr>
        <p:txBody>
          <a:bodyPr wrap="none" rtlCol="0">
            <a:spAutoFit/>
          </a:bodyPr>
          <a:lstStyle/>
          <a:p>
            <a:r>
              <a:rPr lang="en-US" b="1" dirty="0" smtClean="0"/>
              <a:t>Sign Change</a:t>
            </a:r>
          </a:p>
          <a:p>
            <a:r>
              <a:rPr lang="en-US" b="1" dirty="0" smtClean="0"/>
              <a:t>In metal –S small</a:t>
            </a:r>
            <a:endParaRPr lang="en-US" b="1" dirty="0"/>
          </a:p>
        </p:txBody>
      </p:sp>
      <p:sp>
        <p:nvSpPr>
          <p:cNvPr id="50" name="TextBox 49"/>
          <p:cNvSpPr txBox="1"/>
          <p:nvPr/>
        </p:nvSpPr>
        <p:spPr>
          <a:xfrm>
            <a:off x="10432123" y="2460516"/>
            <a:ext cx="1176925" cy="1477328"/>
          </a:xfrm>
          <a:prstGeom prst="rect">
            <a:avLst/>
          </a:prstGeom>
          <a:noFill/>
        </p:spPr>
        <p:txBody>
          <a:bodyPr wrap="none" rtlCol="0">
            <a:spAutoFit/>
          </a:bodyPr>
          <a:lstStyle/>
          <a:p>
            <a:r>
              <a:rPr lang="en-US" dirty="0" smtClean="0"/>
              <a:t>V</a:t>
            </a:r>
            <a:r>
              <a:rPr lang="en-US" baseline="-25000" dirty="0" smtClean="0"/>
              <a:t>g</a:t>
            </a:r>
            <a:r>
              <a:rPr lang="en-US" dirty="0" smtClean="0"/>
              <a:t>=0.22V</a:t>
            </a:r>
            <a:r>
              <a:rPr lang="en-US" baseline="-25000" dirty="0" smtClean="0"/>
              <a:t>d</a:t>
            </a:r>
          </a:p>
          <a:p>
            <a:r>
              <a:rPr lang="en-US" dirty="0" smtClean="0">
                <a:latin typeface="Symbol" panose="05050102010706020507" pitchFamily="18" charset="2"/>
              </a:rPr>
              <a:t>h=</a:t>
            </a:r>
            <a:r>
              <a:rPr lang="en-US" dirty="0" smtClean="0"/>
              <a:t>3.25</a:t>
            </a:r>
            <a:r>
              <a:rPr lang="en-US" dirty="0" smtClean="0">
                <a:latin typeface="Symbol" panose="05050102010706020507" pitchFamily="18" charset="2"/>
              </a:rPr>
              <a:t>h</a:t>
            </a:r>
            <a:r>
              <a:rPr lang="en-US" baseline="-25000" dirty="0" smtClean="0"/>
              <a:t>d</a:t>
            </a:r>
          </a:p>
          <a:p>
            <a:r>
              <a:rPr lang="en-US" dirty="0"/>
              <a:t>f</a:t>
            </a:r>
            <a:r>
              <a:rPr lang="en-US" dirty="0" smtClean="0"/>
              <a:t>=.56</a:t>
            </a:r>
          </a:p>
          <a:p>
            <a:r>
              <a:rPr lang="en-US" dirty="0" smtClean="0">
                <a:latin typeface="Symbol" panose="05050102010706020507" pitchFamily="18" charset="2"/>
              </a:rPr>
              <a:t>t</a:t>
            </a:r>
            <a:r>
              <a:rPr lang="en-US" dirty="0" smtClean="0"/>
              <a:t>=21fs</a:t>
            </a:r>
          </a:p>
          <a:p>
            <a:r>
              <a:rPr lang="en-US" dirty="0" smtClean="0"/>
              <a:t>L=0.83</a:t>
            </a:r>
            <a:r>
              <a:rPr lang="en-US" dirty="0" smtClean="0">
                <a:latin typeface="Symbol" panose="05050102010706020507" pitchFamily="18" charset="2"/>
              </a:rPr>
              <a:t>m</a:t>
            </a:r>
            <a:r>
              <a:rPr lang="en-US" dirty="0" smtClean="0"/>
              <a:t>m </a:t>
            </a:r>
            <a:endParaRPr lang="en-US" dirty="0"/>
          </a:p>
        </p:txBody>
      </p:sp>
      <p:sp>
        <p:nvSpPr>
          <p:cNvPr id="6" name="TextBox 5"/>
          <p:cNvSpPr txBox="1"/>
          <p:nvPr/>
        </p:nvSpPr>
        <p:spPr>
          <a:xfrm>
            <a:off x="199508" y="5970101"/>
            <a:ext cx="2243435" cy="369332"/>
          </a:xfrm>
          <a:prstGeom prst="rect">
            <a:avLst/>
          </a:prstGeom>
          <a:noFill/>
        </p:spPr>
        <p:txBody>
          <a:bodyPr wrap="none" rtlCol="0">
            <a:spAutoFit/>
          </a:bodyPr>
          <a:lstStyle/>
          <a:p>
            <a:r>
              <a:rPr lang="en-US" b="1" dirty="0" smtClean="0"/>
              <a:t>More energy in metal</a:t>
            </a:r>
            <a:endParaRPr lang="en-US" b="1" dirty="0"/>
          </a:p>
        </p:txBody>
      </p:sp>
      <p:sp>
        <p:nvSpPr>
          <p:cNvPr id="7" name="Footer Placeholder 6"/>
          <p:cNvSpPr>
            <a:spLocks noGrp="1"/>
          </p:cNvSpPr>
          <p:nvPr>
            <p:ph type="ftr" sz="quarter" idx="11"/>
          </p:nvPr>
        </p:nvSpPr>
        <p:spPr/>
        <p:txBody>
          <a:bodyPr/>
          <a:lstStyle/>
          <a:p>
            <a:r>
              <a:rPr lang="en-US" smtClean="0"/>
              <a:t>Benasque</a:t>
            </a:r>
            <a:endParaRPr lang="en-US"/>
          </a:p>
        </p:txBody>
      </p:sp>
      <p:sp>
        <p:nvSpPr>
          <p:cNvPr id="8" name="Slide Number Placeholder 7"/>
          <p:cNvSpPr>
            <a:spLocks noGrp="1"/>
          </p:cNvSpPr>
          <p:nvPr>
            <p:ph type="sldNum" sz="quarter" idx="12"/>
          </p:nvPr>
        </p:nvSpPr>
        <p:spPr/>
        <p:txBody>
          <a:bodyPr/>
          <a:lstStyle/>
          <a:p>
            <a:fld id="{74A2A478-8B65-4D82-996A-EA40D10A6F38}" type="slidenum">
              <a:rPr lang="en-US" smtClean="0"/>
              <a:t>30</a:t>
            </a:fld>
            <a:endParaRPr lang="en-US"/>
          </a:p>
        </p:txBody>
      </p:sp>
      <p:sp>
        <p:nvSpPr>
          <p:cNvPr id="9" name="TextBox 8"/>
          <p:cNvSpPr txBox="1"/>
          <p:nvPr/>
        </p:nvSpPr>
        <p:spPr>
          <a:xfrm>
            <a:off x="592931" y="3063742"/>
            <a:ext cx="2044149" cy="369332"/>
          </a:xfrm>
          <a:prstGeom prst="rect">
            <a:avLst/>
          </a:prstGeom>
          <a:noFill/>
        </p:spPr>
        <p:txBody>
          <a:bodyPr wrap="none" rtlCol="0">
            <a:spAutoFit/>
          </a:bodyPr>
          <a:lstStyle/>
          <a:p>
            <a:r>
              <a:rPr lang="en-US" b="1" dirty="0" smtClean="0"/>
              <a:t>Less magnetic field </a:t>
            </a:r>
            <a:endParaRPr lang="en-US" b="1" dirty="0"/>
          </a:p>
        </p:txBody>
      </p:sp>
    </p:spTree>
    <p:extLst>
      <p:ext uri="{BB962C8B-B14F-4D97-AF65-F5344CB8AC3E}">
        <p14:creationId xmlns:p14="http://schemas.microsoft.com/office/powerpoint/2010/main" val="2563668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77280" y="1506641"/>
            <a:ext cx="8684285" cy="5423855"/>
          </a:xfrm>
          <a:prstGeom prst="rect">
            <a:avLst/>
          </a:prstGeom>
        </p:spPr>
      </p:pic>
      <p:sp>
        <p:nvSpPr>
          <p:cNvPr id="2" name="Title 1"/>
          <p:cNvSpPr>
            <a:spLocks noGrp="1"/>
          </p:cNvSpPr>
          <p:nvPr>
            <p:ph type="title"/>
          </p:nvPr>
        </p:nvSpPr>
        <p:spPr/>
        <p:txBody>
          <a:bodyPr>
            <a:normAutofit/>
          </a:bodyPr>
          <a:lstStyle/>
          <a:p>
            <a:pPr algn="ctr"/>
            <a:r>
              <a:rPr lang="en-US" sz="3600" b="1" dirty="0" smtClean="0"/>
              <a:t>Near </a:t>
            </a:r>
            <a:r>
              <a:rPr lang="en-US" sz="3600" b="1" dirty="0" err="1" smtClean="0"/>
              <a:t>k</a:t>
            </a:r>
            <a:r>
              <a:rPr lang="en-US" sz="3600" b="1" baseline="-25000" dirty="0" err="1" smtClean="0"/>
              <a:t>x</a:t>
            </a:r>
            <a:r>
              <a:rPr lang="en-US" sz="3600" b="1" dirty="0" smtClean="0"/>
              <a:t>=</a:t>
            </a:r>
            <a:r>
              <a:rPr lang="en-US" sz="3600" b="1" dirty="0" err="1" smtClean="0"/>
              <a:t>k</a:t>
            </a:r>
            <a:r>
              <a:rPr lang="en-US" sz="3600" b="1" baseline="-25000" dirty="0" err="1" smtClean="0"/>
              <a:t>max</a:t>
            </a:r>
            <a:endParaRPr lang="en-US" sz="3600" b="1" baseline="-25000" dirty="0"/>
          </a:p>
        </p:txBody>
      </p:sp>
      <p:pic>
        <p:nvPicPr>
          <p:cNvPr id="3" name="Picture 2"/>
          <p:cNvPicPr>
            <a:picLocks noChangeAspect="1"/>
          </p:cNvPicPr>
          <p:nvPr/>
        </p:nvPicPr>
        <p:blipFill>
          <a:blip r:embed="rId3"/>
          <a:stretch>
            <a:fillRect/>
          </a:stretch>
        </p:blipFill>
        <p:spPr>
          <a:xfrm>
            <a:off x="114147" y="136646"/>
            <a:ext cx="2309567" cy="2256846"/>
          </a:xfrm>
          <a:prstGeom prst="rect">
            <a:avLst/>
          </a:prstGeom>
        </p:spPr>
      </p:pic>
      <p:sp>
        <p:nvSpPr>
          <p:cNvPr id="4" name="Oval 3"/>
          <p:cNvSpPr/>
          <p:nvPr/>
        </p:nvSpPr>
        <p:spPr>
          <a:xfrm>
            <a:off x="1978299" y="171791"/>
            <a:ext cx="197962" cy="2073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95531" y="2517399"/>
            <a:ext cx="402674" cy="369332"/>
          </a:xfrm>
          <a:prstGeom prst="rect">
            <a:avLst/>
          </a:prstGeom>
          <a:noFill/>
        </p:spPr>
        <p:txBody>
          <a:bodyPr wrap="none" rtlCol="0">
            <a:spAutoFit/>
          </a:bodyPr>
          <a:lstStyle/>
          <a:p>
            <a:r>
              <a:rPr lang="en-US" b="1" dirty="0" err="1" smtClean="0"/>
              <a:t>H</a:t>
            </a:r>
            <a:r>
              <a:rPr lang="en-US" b="1" baseline="-25000" dirty="0" err="1" smtClean="0"/>
              <a:t>y</a:t>
            </a:r>
            <a:endParaRPr lang="en-US" b="1" baseline="-25000" dirty="0"/>
          </a:p>
        </p:txBody>
      </p:sp>
      <p:grpSp>
        <p:nvGrpSpPr>
          <p:cNvPr id="20" name="Group 19"/>
          <p:cNvGrpSpPr/>
          <p:nvPr/>
        </p:nvGrpSpPr>
        <p:grpSpPr>
          <a:xfrm>
            <a:off x="2567066" y="1677651"/>
            <a:ext cx="2442678" cy="1888797"/>
            <a:chOff x="2795116" y="2107095"/>
            <a:chExt cx="2400828" cy="1948069"/>
          </a:xfrm>
        </p:grpSpPr>
        <p:sp>
          <p:nvSpPr>
            <p:cNvPr id="16" name="Rectangle 15"/>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548705" y="1671610"/>
            <a:ext cx="2334047" cy="1870545"/>
            <a:chOff x="2795116" y="2107095"/>
            <a:chExt cx="2400828" cy="1948069"/>
          </a:xfrm>
        </p:grpSpPr>
        <p:sp>
          <p:nvSpPr>
            <p:cNvPr id="23" name="Rectangle 22"/>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671455" y="4587901"/>
            <a:ext cx="2460180" cy="1970297"/>
            <a:chOff x="2795116" y="2107095"/>
            <a:chExt cx="2400828" cy="1948069"/>
          </a:xfrm>
        </p:grpSpPr>
        <p:sp>
          <p:nvSpPr>
            <p:cNvPr id="28" name="Rectangle 27"/>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566335" y="4624237"/>
            <a:ext cx="2520105" cy="1933961"/>
            <a:chOff x="2795116" y="2107095"/>
            <a:chExt cx="2400828" cy="1948069"/>
          </a:xfrm>
        </p:grpSpPr>
        <p:sp>
          <p:nvSpPr>
            <p:cNvPr id="33" name="Rectangle 32"/>
            <p:cNvSpPr/>
            <p:nvPr/>
          </p:nvSpPr>
          <p:spPr>
            <a:xfrm>
              <a:off x="2795116"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110947"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95530" y="2107095"/>
              <a:ext cx="31583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311361"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7870999" y="2337115"/>
            <a:ext cx="357790" cy="369332"/>
          </a:xfrm>
          <a:prstGeom prst="rect">
            <a:avLst/>
          </a:prstGeom>
          <a:noFill/>
        </p:spPr>
        <p:txBody>
          <a:bodyPr wrap="none" rtlCol="0">
            <a:spAutoFit/>
          </a:bodyPr>
          <a:lstStyle/>
          <a:p>
            <a:r>
              <a:rPr lang="en-US" b="1" dirty="0" err="1" smtClean="0"/>
              <a:t>E</a:t>
            </a:r>
            <a:r>
              <a:rPr lang="en-US" b="1" baseline="-25000" dirty="0" err="1"/>
              <a:t>z</a:t>
            </a:r>
            <a:endParaRPr lang="en-US" b="1" baseline="-25000" dirty="0"/>
          </a:p>
        </p:txBody>
      </p:sp>
      <p:sp>
        <p:nvSpPr>
          <p:cNvPr id="38" name="TextBox 37"/>
          <p:cNvSpPr txBox="1"/>
          <p:nvPr/>
        </p:nvSpPr>
        <p:spPr>
          <a:xfrm>
            <a:off x="7737005" y="3531144"/>
            <a:ext cx="1473757" cy="369332"/>
          </a:xfrm>
          <a:prstGeom prst="rect">
            <a:avLst/>
          </a:prstGeom>
          <a:noFill/>
        </p:spPr>
        <p:txBody>
          <a:bodyPr wrap="square" rtlCol="0">
            <a:spAutoFit/>
          </a:bodyPr>
          <a:lstStyle/>
          <a:p>
            <a:r>
              <a:rPr lang="en-US" b="1" dirty="0" smtClean="0"/>
              <a:t>E</a:t>
            </a:r>
            <a:r>
              <a:rPr lang="en-US" b="1" baseline="-25000" dirty="0" smtClean="0"/>
              <a:t>x</a:t>
            </a:r>
            <a:endParaRPr lang="en-US" b="1" baseline="-25000" dirty="0"/>
          </a:p>
        </p:txBody>
      </p:sp>
      <p:sp>
        <p:nvSpPr>
          <p:cNvPr id="39" name="TextBox 38"/>
          <p:cNvSpPr txBox="1"/>
          <p:nvPr/>
        </p:nvSpPr>
        <p:spPr>
          <a:xfrm>
            <a:off x="3553238" y="5868819"/>
            <a:ext cx="470000" cy="369332"/>
          </a:xfrm>
          <a:prstGeom prst="rect">
            <a:avLst/>
          </a:prstGeom>
          <a:noFill/>
        </p:spPr>
        <p:txBody>
          <a:bodyPr wrap="none" rtlCol="0">
            <a:spAutoFit/>
          </a:bodyPr>
          <a:lstStyle/>
          <a:p>
            <a:r>
              <a:rPr lang="en-US" b="1" dirty="0" smtClean="0"/>
              <a:t>U</a:t>
            </a:r>
            <a:r>
              <a:rPr lang="en-US" b="1" baseline="-25000" dirty="0"/>
              <a:t>M</a:t>
            </a:r>
          </a:p>
        </p:txBody>
      </p:sp>
      <p:sp>
        <p:nvSpPr>
          <p:cNvPr id="40" name="TextBox 39"/>
          <p:cNvSpPr txBox="1"/>
          <p:nvPr/>
        </p:nvSpPr>
        <p:spPr>
          <a:xfrm>
            <a:off x="3553238" y="4615067"/>
            <a:ext cx="410690" cy="369332"/>
          </a:xfrm>
          <a:prstGeom prst="rect">
            <a:avLst/>
          </a:prstGeom>
          <a:noFill/>
        </p:spPr>
        <p:txBody>
          <a:bodyPr wrap="none" rtlCol="0">
            <a:spAutoFit/>
          </a:bodyPr>
          <a:lstStyle/>
          <a:p>
            <a:r>
              <a:rPr lang="en-US" b="1" dirty="0" smtClean="0"/>
              <a:t>U</a:t>
            </a:r>
            <a:r>
              <a:rPr lang="en-US" b="1" baseline="-25000" dirty="0" smtClean="0"/>
              <a:t>E</a:t>
            </a:r>
            <a:endParaRPr lang="en-US" b="1" baseline="-25000" dirty="0"/>
          </a:p>
        </p:txBody>
      </p:sp>
      <p:sp>
        <p:nvSpPr>
          <p:cNvPr id="41" name="TextBox 40"/>
          <p:cNvSpPr txBox="1"/>
          <p:nvPr/>
        </p:nvSpPr>
        <p:spPr>
          <a:xfrm>
            <a:off x="7967558" y="5881785"/>
            <a:ext cx="367408" cy="369332"/>
          </a:xfrm>
          <a:prstGeom prst="rect">
            <a:avLst/>
          </a:prstGeom>
          <a:noFill/>
        </p:spPr>
        <p:txBody>
          <a:bodyPr wrap="none" rtlCol="0">
            <a:spAutoFit/>
          </a:bodyPr>
          <a:lstStyle/>
          <a:p>
            <a:r>
              <a:rPr lang="en-US" b="1" dirty="0" smtClean="0"/>
              <a:t>S</a:t>
            </a:r>
            <a:r>
              <a:rPr lang="en-US" b="1" baseline="-25000" dirty="0"/>
              <a:t>Z</a:t>
            </a:r>
          </a:p>
        </p:txBody>
      </p:sp>
      <p:sp>
        <p:nvSpPr>
          <p:cNvPr id="42" name="TextBox 41"/>
          <p:cNvSpPr txBox="1"/>
          <p:nvPr/>
        </p:nvSpPr>
        <p:spPr>
          <a:xfrm>
            <a:off x="7907338" y="4785826"/>
            <a:ext cx="364202" cy="369332"/>
          </a:xfrm>
          <a:prstGeom prst="rect">
            <a:avLst/>
          </a:prstGeom>
          <a:noFill/>
        </p:spPr>
        <p:txBody>
          <a:bodyPr wrap="none" rtlCol="0">
            <a:spAutoFit/>
          </a:bodyPr>
          <a:lstStyle/>
          <a:p>
            <a:r>
              <a:rPr lang="en-US" b="1" dirty="0" err="1" smtClean="0"/>
              <a:t>S</a:t>
            </a:r>
            <a:r>
              <a:rPr lang="en-US" b="1" baseline="-25000" dirty="0" err="1" smtClean="0"/>
              <a:t>x</a:t>
            </a:r>
            <a:endParaRPr lang="en-US" b="1" baseline="-25000" dirty="0"/>
          </a:p>
        </p:txBody>
      </p:sp>
      <p:sp>
        <p:nvSpPr>
          <p:cNvPr id="43" name="TextBox 42"/>
          <p:cNvSpPr txBox="1"/>
          <p:nvPr/>
        </p:nvSpPr>
        <p:spPr>
          <a:xfrm>
            <a:off x="3299871" y="1260305"/>
            <a:ext cx="2217274" cy="369332"/>
          </a:xfrm>
          <a:prstGeom prst="rect">
            <a:avLst/>
          </a:prstGeom>
          <a:noFill/>
        </p:spPr>
        <p:txBody>
          <a:bodyPr wrap="none" rtlCol="0">
            <a:spAutoFit/>
          </a:bodyPr>
          <a:lstStyle/>
          <a:p>
            <a:r>
              <a:rPr lang="en-US" b="1" dirty="0" smtClean="0"/>
              <a:t>Magnetic </a:t>
            </a:r>
            <a:r>
              <a:rPr lang="en-US" b="1" dirty="0" smtClean="0"/>
              <a:t>Field-small </a:t>
            </a:r>
            <a:endParaRPr lang="en-US" b="1" dirty="0"/>
          </a:p>
        </p:txBody>
      </p:sp>
      <p:sp>
        <p:nvSpPr>
          <p:cNvPr id="44" name="TextBox 43"/>
          <p:cNvSpPr txBox="1"/>
          <p:nvPr/>
        </p:nvSpPr>
        <p:spPr>
          <a:xfrm>
            <a:off x="3522113" y="3991345"/>
            <a:ext cx="1607043" cy="369332"/>
          </a:xfrm>
          <a:prstGeom prst="rect">
            <a:avLst/>
          </a:prstGeom>
          <a:noFill/>
        </p:spPr>
        <p:txBody>
          <a:bodyPr wrap="none" rtlCol="0">
            <a:spAutoFit/>
          </a:bodyPr>
          <a:lstStyle/>
          <a:p>
            <a:r>
              <a:rPr lang="en-US" b="1" dirty="0" smtClean="0"/>
              <a:t>Energy Density</a:t>
            </a:r>
            <a:endParaRPr lang="en-US" b="1" dirty="0"/>
          </a:p>
        </p:txBody>
      </p:sp>
      <p:sp>
        <p:nvSpPr>
          <p:cNvPr id="45" name="TextBox 44"/>
          <p:cNvSpPr txBox="1"/>
          <p:nvPr/>
        </p:nvSpPr>
        <p:spPr>
          <a:xfrm>
            <a:off x="7979285" y="1265556"/>
            <a:ext cx="1494320" cy="369332"/>
          </a:xfrm>
          <a:prstGeom prst="rect">
            <a:avLst/>
          </a:prstGeom>
          <a:noFill/>
        </p:spPr>
        <p:txBody>
          <a:bodyPr wrap="none" rtlCol="0">
            <a:spAutoFit/>
          </a:bodyPr>
          <a:lstStyle/>
          <a:p>
            <a:r>
              <a:rPr lang="en-US" b="1" dirty="0" smtClean="0"/>
              <a:t>Electric  Field </a:t>
            </a:r>
            <a:endParaRPr lang="en-US" b="1" dirty="0"/>
          </a:p>
        </p:txBody>
      </p:sp>
      <p:sp>
        <p:nvSpPr>
          <p:cNvPr id="46" name="TextBox 45"/>
          <p:cNvSpPr txBox="1"/>
          <p:nvPr/>
        </p:nvSpPr>
        <p:spPr>
          <a:xfrm>
            <a:off x="7734052" y="4218569"/>
            <a:ext cx="1750351" cy="369332"/>
          </a:xfrm>
          <a:prstGeom prst="rect">
            <a:avLst/>
          </a:prstGeom>
          <a:noFill/>
        </p:spPr>
        <p:txBody>
          <a:bodyPr wrap="none" rtlCol="0">
            <a:spAutoFit/>
          </a:bodyPr>
          <a:lstStyle/>
          <a:p>
            <a:r>
              <a:rPr lang="en-US" b="1" dirty="0" err="1" smtClean="0"/>
              <a:t>Poynting</a:t>
            </a:r>
            <a:r>
              <a:rPr lang="en-US" b="1" dirty="0" smtClean="0"/>
              <a:t> Vector </a:t>
            </a:r>
            <a:endParaRPr lang="en-US" b="1" dirty="0"/>
          </a:p>
        </p:txBody>
      </p:sp>
      <p:sp>
        <p:nvSpPr>
          <p:cNvPr id="48" name="TextBox 47"/>
          <p:cNvSpPr txBox="1"/>
          <p:nvPr/>
        </p:nvSpPr>
        <p:spPr>
          <a:xfrm>
            <a:off x="5592676" y="3014514"/>
            <a:ext cx="1431802" cy="369332"/>
          </a:xfrm>
          <a:prstGeom prst="rect">
            <a:avLst/>
          </a:prstGeom>
          <a:noFill/>
        </p:spPr>
        <p:txBody>
          <a:bodyPr wrap="none" rtlCol="0">
            <a:spAutoFit/>
          </a:bodyPr>
          <a:lstStyle/>
          <a:p>
            <a:r>
              <a:rPr lang="en-US" b="1" dirty="0" smtClean="0"/>
              <a:t>|E|/</a:t>
            </a:r>
            <a:r>
              <a:rPr lang="en-US" b="1" dirty="0" err="1" smtClean="0">
                <a:latin typeface="Symbol" panose="05050102010706020507" pitchFamily="18" charset="2"/>
              </a:rPr>
              <a:t>h</a:t>
            </a:r>
            <a:r>
              <a:rPr lang="en-US" b="1" baseline="-25000" dirty="0" err="1" smtClean="0"/>
              <a:t>d</a:t>
            </a:r>
            <a:r>
              <a:rPr lang="en-US" b="1" dirty="0" smtClean="0"/>
              <a:t>&gt;&gt;|H|</a:t>
            </a:r>
            <a:endParaRPr lang="en-US" b="1" dirty="0"/>
          </a:p>
        </p:txBody>
      </p:sp>
      <p:sp>
        <p:nvSpPr>
          <p:cNvPr id="49" name="TextBox 48"/>
          <p:cNvSpPr txBox="1"/>
          <p:nvPr/>
        </p:nvSpPr>
        <p:spPr>
          <a:xfrm>
            <a:off x="10449780" y="5235454"/>
            <a:ext cx="1806264" cy="646331"/>
          </a:xfrm>
          <a:prstGeom prst="rect">
            <a:avLst/>
          </a:prstGeom>
          <a:noFill/>
        </p:spPr>
        <p:txBody>
          <a:bodyPr wrap="none" rtlCol="0">
            <a:spAutoFit/>
          </a:bodyPr>
          <a:lstStyle/>
          <a:p>
            <a:r>
              <a:rPr lang="en-US" b="1" dirty="0" smtClean="0"/>
              <a:t>Sign Change</a:t>
            </a:r>
          </a:p>
          <a:p>
            <a:r>
              <a:rPr lang="en-US" b="1" dirty="0" smtClean="0"/>
              <a:t>In metal –S small</a:t>
            </a:r>
            <a:endParaRPr lang="en-US" b="1" dirty="0"/>
          </a:p>
        </p:txBody>
      </p:sp>
      <p:sp>
        <p:nvSpPr>
          <p:cNvPr id="6" name="TextBox 5"/>
          <p:cNvSpPr txBox="1"/>
          <p:nvPr/>
        </p:nvSpPr>
        <p:spPr>
          <a:xfrm>
            <a:off x="186804" y="3938746"/>
            <a:ext cx="3407215" cy="369332"/>
          </a:xfrm>
          <a:prstGeom prst="rect">
            <a:avLst/>
          </a:prstGeom>
          <a:noFill/>
        </p:spPr>
        <p:txBody>
          <a:bodyPr wrap="none" rtlCol="0">
            <a:spAutoFit/>
          </a:bodyPr>
          <a:lstStyle/>
          <a:p>
            <a:r>
              <a:rPr lang="en-US" b="1" dirty="0" smtClean="0"/>
              <a:t>More than </a:t>
            </a:r>
            <a:r>
              <a:rPr lang="en-US" b="1" dirty="0" smtClean="0"/>
              <a:t>half </a:t>
            </a:r>
            <a:r>
              <a:rPr lang="en-US" b="1" dirty="0" smtClean="0"/>
              <a:t>of energy in metal</a:t>
            </a:r>
            <a:endParaRPr lang="en-US" b="1" dirty="0"/>
          </a:p>
        </p:txBody>
      </p:sp>
      <p:sp>
        <p:nvSpPr>
          <p:cNvPr id="54" name="TextBox 53"/>
          <p:cNvSpPr txBox="1"/>
          <p:nvPr/>
        </p:nvSpPr>
        <p:spPr>
          <a:xfrm>
            <a:off x="10668232" y="1368964"/>
            <a:ext cx="1176925" cy="1477328"/>
          </a:xfrm>
          <a:prstGeom prst="rect">
            <a:avLst/>
          </a:prstGeom>
          <a:noFill/>
        </p:spPr>
        <p:txBody>
          <a:bodyPr wrap="none" rtlCol="0">
            <a:spAutoFit/>
          </a:bodyPr>
          <a:lstStyle/>
          <a:p>
            <a:r>
              <a:rPr lang="en-US" dirty="0" smtClean="0"/>
              <a:t>V</a:t>
            </a:r>
            <a:r>
              <a:rPr lang="en-US" baseline="-25000" dirty="0" smtClean="0"/>
              <a:t>g</a:t>
            </a:r>
            <a:r>
              <a:rPr lang="en-US" dirty="0" smtClean="0"/>
              <a:t>=0.17V</a:t>
            </a:r>
            <a:r>
              <a:rPr lang="en-US" baseline="-25000" dirty="0" smtClean="0"/>
              <a:t>d</a:t>
            </a:r>
          </a:p>
          <a:p>
            <a:r>
              <a:rPr lang="en-US" dirty="0" smtClean="0">
                <a:latin typeface="Symbol" panose="05050102010706020507" pitchFamily="18" charset="2"/>
              </a:rPr>
              <a:t>h=</a:t>
            </a:r>
            <a:r>
              <a:rPr lang="en-US" dirty="0" smtClean="0"/>
              <a:t>3.78</a:t>
            </a:r>
            <a:r>
              <a:rPr lang="en-US" dirty="0" smtClean="0">
                <a:latin typeface="Symbol" panose="05050102010706020507" pitchFamily="18" charset="2"/>
              </a:rPr>
              <a:t>h</a:t>
            </a:r>
            <a:r>
              <a:rPr lang="en-US" baseline="-25000" dirty="0" smtClean="0"/>
              <a:t>d</a:t>
            </a:r>
          </a:p>
          <a:p>
            <a:r>
              <a:rPr lang="en-US" dirty="0"/>
              <a:t>f</a:t>
            </a:r>
            <a:r>
              <a:rPr lang="en-US" dirty="0" smtClean="0"/>
              <a:t>=.57</a:t>
            </a:r>
          </a:p>
          <a:p>
            <a:r>
              <a:rPr lang="en-US" dirty="0" smtClean="0">
                <a:latin typeface="Symbol" panose="05050102010706020507" pitchFamily="18" charset="2"/>
              </a:rPr>
              <a:t>t</a:t>
            </a:r>
            <a:r>
              <a:rPr lang="en-US" dirty="0" smtClean="0"/>
              <a:t>=20fs</a:t>
            </a:r>
          </a:p>
          <a:p>
            <a:r>
              <a:rPr lang="en-US" dirty="0" smtClean="0"/>
              <a:t>L=0.64</a:t>
            </a:r>
            <a:r>
              <a:rPr lang="en-US" dirty="0" smtClean="0">
                <a:latin typeface="Symbol" panose="05050102010706020507" pitchFamily="18" charset="2"/>
              </a:rPr>
              <a:t>m</a:t>
            </a:r>
            <a:r>
              <a:rPr lang="en-US" dirty="0" smtClean="0"/>
              <a:t>m </a:t>
            </a:r>
            <a:endParaRPr lang="en-US" dirty="0"/>
          </a:p>
        </p:txBody>
      </p:sp>
      <p:sp>
        <p:nvSpPr>
          <p:cNvPr id="5" name="TextBox 4"/>
          <p:cNvSpPr txBox="1"/>
          <p:nvPr/>
        </p:nvSpPr>
        <p:spPr>
          <a:xfrm>
            <a:off x="6299154" y="3875841"/>
            <a:ext cx="5880841" cy="369332"/>
          </a:xfrm>
          <a:prstGeom prst="rect">
            <a:avLst/>
          </a:prstGeom>
          <a:noFill/>
        </p:spPr>
        <p:txBody>
          <a:bodyPr wrap="none" rtlCol="0">
            <a:spAutoFit/>
          </a:bodyPr>
          <a:lstStyle/>
          <a:p>
            <a:r>
              <a:rPr lang="en-US" b="1" dirty="0" smtClean="0"/>
              <a:t>E-field is nearly normal to wave surface –longitudinal wave!</a:t>
            </a:r>
            <a:endParaRPr lang="en-US" b="1" dirty="0"/>
          </a:p>
        </p:txBody>
      </p:sp>
      <p:sp>
        <p:nvSpPr>
          <p:cNvPr id="8" name="Footer Placeholder 7"/>
          <p:cNvSpPr>
            <a:spLocks noGrp="1"/>
          </p:cNvSpPr>
          <p:nvPr>
            <p:ph type="ftr" sz="quarter" idx="11"/>
          </p:nvPr>
        </p:nvSpPr>
        <p:spPr/>
        <p:txBody>
          <a:bodyPr/>
          <a:lstStyle/>
          <a:p>
            <a:r>
              <a:rPr lang="en-US" smtClean="0"/>
              <a:t>Benasque</a:t>
            </a:r>
            <a:endParaRPr lang="en-US"/>
          </a:p>
        </p:txBody>
      </p:sp>
      <p:sp>
        <p:nvSpPr>
          <p:cNvPr id="9" name="Slide Number Placeholder 8"/>
          <p:cNvSpPr>
            <a:spLocks noGrp="1"/>
          </p:cNvSpPr>
          <p:nvPr>
            <p:ph type="sldNum" sz="quarter" idx="12"/>
          </p:nvPr>
        </p:nvSpPr>
        <p:spPr/>
        <p:txBody>
          <a:bodyPr/>
          <a:lstStyle/>
          <a:p>
            <a:fld id="{74A2A478-8B65-4D82-996A-EA40D10A6F38}" type="slidenum">
              <a:rPr lang="en-US" smtClean="0"/>
              <a:t>31</a:t>
            </a:fld>
            <a:endParaRPr lang="en-US"/>
          </a:p>
        </p:txBody>
      </p:sp>
    </p:spTree>
    <p:extLst>
      <p:ext uri="{BB962C8B-B14F-4D97-AF65-F5344CB8AC3E}">
        <p14:creationId xmlns:p14="http://schemas.microsoft.com/office/powerpoint/2010/main" val="4130780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573" y="509896"/>
            <a:ext cx="3008606" cy="1325563"/>
          </a:xfrm>
        </p:spPr>
        <p:txBody>
          <a:bodyPr>
            <a:normAutofit fontScale="90000"/>
          </a:bodyPr>
          <a:lstStyle/>
          <a:p>
            <a:pPr algn="ctr"/>
            <a:r>
              <a:rPr lang="en-US" sz="3600" b="1" dirty="0" smtClean="0"/>
              <a:t>Density of states and Purcell Factor</a:t>
            </a:r>
            <a:endParaRPr lang="en-US" sz="3600" b="1" dirty="0"/>
          </a:p>
        </p:txBody>
      </p:sp>
      <p:grpSp>
        <p:nvGrpSpPr>
          <p:cNvPr id="5" name="Group 4"/>
          <p:cNvGrpSpPr/>
          <p:nvPr/>
        </p:nvGrpSpPr>
        <p:grpSpPr>
          <a:xfrm>
            <a:off x="834291" y="178894"/>
            <a:ext cx="7227827" cy="2027703"/>
            <a:chOff x="834291" y="178894"/>
            <a:chExt cx="7227827" cy="2027703"/>
          </a:xfrm>
        </p:grpSpPr>
        <p:grpSp>
          <p:nvGrpSpPr>
            <p:cNvPr id="65" name="Group 64"/>
            <p:cNvGrpSpPr/>
            <p:nvPr/>
          </p:nvGrpSpPr>
          <p:grpSpPr>
            <a:xfrm>
              <a:off x="1202461" y="178894"/>
              <a:ext cx="6859657" cy="1999826"/>
              <a:chOff x="1181100" y="3949700"/>
              <a:chExt cx="4507874" cy="3211057"/>
            </a:xfrm>
          </p:grpSpPr>
          <p:sp>
            <p:nvSpPr>
              <p:cNvPr id="7" name="Rectangle 6"/>
              <p:cNvSpPr>
                <a:spLocks noChangeArrowheads="1"/>
              </p:cNvSpPr>
              <p:nvPr/>
            </p:nvSpPr>
            <p:spPr bwMode="auto">
              <a:xfrm>
                <a:off x="1381125" y="4033838"/>
                <a:ext cx="4240213" cy="288607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8" name="Line 7"/>
              <p:cNvSpPr>
                <a:spLocks noChangeShapeType="1"/>
              </p:cNvSpPr>
              <p:nvPr/>
            </p:nvSpPr>
            <p:spPr bwMode="auto">
              <a:xfrm>
                <a:off x="1381125" y="4033838"/>
                <a:ext cx="4240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9" name="Line 8"/>
              <p:cNvSpPr>
                <a:spLocks noChangeShapeType="1"/>
              </p:cNvSpPr>
              <p:nvPr/>
            </p:nvSpPr>
            <p:spPr bwMode="auto">
              <a:xfrm>
                <a:off x="1381125" y="6919913"/>
                <a:ext cx="4240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0" name="Line 9"/>
              <p:cNvSpPr>
                <a:spLocks noChangeShapeType="1"/>
              </p:cNvSpPr>
              <p:nvPr/>
            </p:nvSpPr>
            <p:spPr bwMode="auto">
              <a:xfrm flipV="1">
                <a:off x="5621338" y="4033838"/>
                <a:ext cx="0" cy="2886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1" name="Line 10"/>
              <p:cNvSpPr>
                <a:spLocks noChangeShapeType="1"/>
              </p:cNvSpPr>
              <p:nvPr/>
            </p:nvSpPr>
            <p:spPr bwMode="auto">
              <a:xfrm flipV="1">
                <a:off x="1381125" y="4033838"/>
                <a:ext cx="0" cy="2886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2" name="Line 11"/>
              <p:cNvSpPr>
                <a:spLocks noChangeShapeType="1"/>
              </p:cNvSpPr>
              <p:nvPr/>
            </p:nvSpPr>
            <p:spPr bwMode="auto">
              <a:xfrm>
                <a:off x="1381125" y="6919913"/>
                <a:ext cx="4240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3" name="Line 12"/>
              <p:cNvSpPr>
                <a:spLocks noChangeShapeType="1"/>
              </p:cNvSpPr>
              <p:nvPr/>
            </p:nvSpPr>
            <p:spPr bwMode="auto">
              <a:xfrm flipV="1">
                <a:off x="1381125" y="4033838"/>
                <a:ext cx="0" cy="2886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 name="Line 13"/>
              <p:cNvSpPr>
                <a:spLocks noChangeShapeType="1"/>
              </p:cNvSpPr>
              <p:nvPr/>
            </p:nvSpPr>
            <p:spPr bwMode="auto">
              <a:xfrm flipV="1">
                <a:off x="1381125"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 name="Line 14"/>
              <p:cNvSpPr>
                <a:spLocks noChangeShapeType="1"/>
              </p:cNvSpPr>
              <p:nvPr/>
            </p:nvSpPr>
            <p:spPr bwMode="auto">
              <a:xfrm>
                <a:off x="1381125"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 name="Rectangle 15"/>
              <p:cNvSpPr>
                <a:spLocks noChangeArrowheads="1"/>
              </p:cNvSpPr>
              <p:nvPr/>
            </p:nvSpPr>
            <p:spPr bwMode="auto">
              <a:xfrm>
                <a:off x="1277938" y="694531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1.5</a:t>
                </a:r>
                <a:endParaRPr kumimoji="0" lang="en-US" altLang="en-US" sz="2000" b="1" i="0" u="none" strike="noStrike" cap="none" normalizeH="0" baseline="0" smtClean="0">
                  <a:ln>
                    <a:noFill/>
                  </a:ln>
                  <a:solidFill>
                    <a:schemeClr val="tx1"/>
                  </a:solidFill>
                  <a:effectLst/>
                </a:endParaRPr>
              </a:p>
            </p:txBody>
          </p:sp>
          <p:sp>
            <p:nvSpPr>
              <p:cNvPr id="17" name="Line 16"/>
              <p:cNvSpPr>
                <a:spLocks noChangeShapeType="1"/>
              </p:cNvSpPr>
              <p:nvPr/>
            </p:nvSpPr>
            <p:spPr bwMode="auto">
              <a:xfrm flipV="1">
                <a:off x="1982788"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 name="Line 17"/>
              <p:cNvSpPr>
                <a:spLocks noChangeShapeType="1"/>
              </p:cNvSpPr>
              <p:nvPr/>
            </p:nvSpPr>
            <p:spPr bwMode="auto">
              <a:xfrm>
                <a:off x="1982788"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 name="Rectangle 18"/>
              <p:cNvSpPr>
                <a:spLocks noChangeArrowheads="1"/>
              </p:cNvSpPr>
              <p:nvPr/>
            </p:nvSpPr>
            <p:spPr bwMode="auto">
              <a:xfrm>
                <a:off x="1943100" y="694531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a:t>
                </a:r>
                <a:endParaRPr kumimoji="0" lang="en-US" altLang="en-US" sz="2000" b="1" i="0" u="none" strike="noStrike" cap="none" normalizeH="0" baseline="0" smtClean="0">
                  <a:ln>
                    <a:noFill/>
                  </a:ln>
                  <a:solidFill>
                    <a:schemeClr val="tx1"/>
                  </a:solidFill>
                  <a:effectLst/>
                </a:endParaRPr>
              </a:p>
            </p:txBody>
          </p:sp>
          <p:sp>
            <p:nvSpPr>
              <p:cNvPr id="20" name="Line 19"/>
              <p:cNvSpPr>
                <a:spLocks noChangeShapeType="1"/>
              </p:cNvSpPr>
              <p:nvPr/>
            </p:nvSpPr>
            <p:spPr bwMode="auto">
              <a:xfrm flipV="1">
                <a:off x="2589213"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 name="Line 20"/>
              <p:cNvSpPr>
                <a:spLocks noChangeShapeType="1"/>
              </p:cNvSpPr>
              <p:nvPr/>
            </p:nvSpPr>
            <p:spPr bwMode="auto">
              <a:xfrm>
                <a:off x="2589213"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 name="Rectangle 21"/>
              <p:cNvSpPr>
                <a:spLocks noChangeArrowheads="1"/>
              </p:cNvSpPr>
              <p:nvPr/>
            </p:nvSpPr>
            <p:spPr bwMode="auto">
              <a:xfrm>
                <a:off x="2486025" y="694531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2.5</a:t>
                </a:r>
                <a:endParaRPr kumimoji="0" lang="en-US" altLang="en-US" sz="2000" b="1" i="0" u="none" strike="noStrike" cap="none" normalizeH="0" baseline="0" smtClean="0">
                  <a:ln>
                    <a:noFill/>
                  </a:ln>
                  <a:solidFill>
                    <a:schemeClr val="tx1"/>
                  </a:solidFill>
                  <a:effectLst/>
                </a:endParaRPr>
              </a:p>
            </p:txBody>
          </p:sp>
          <p:sp>
            <p:nvSpPr>
              <p:cNvPr id="23" name="Line 22"/>
              <p:cNvSpPr>
                <a:spLocks noChangeShapeType="1"/>
              </p:cNvSpPr>
              <p:nvPr/>
            </p:nvSpPr>
            <p:spPr bwMode="auto">
              <a:xfrm flipV="1">
                <a:off x="3197225"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4" name="Line 23"/>
              <p:cNvSpPr>
                <a:spLocks noChangeShapeType="1"/>
              </p:cNvSpPr>
              <p:nvPr/>
            </p:nvSpPr>
            <p:spPr bwMode="auto">
              <a:xfrm>
                <a:off x="3197225"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 name="Rectangle 24"/>
              <p:cNvSpPr>
                <a:spLocks noChangeArrowheads="1"/>
              </p:cNvSpPr>
              <p:nvPr/>
            </p:nvSpPr>
            <p:spPr bwMode="auto">
              <a:xfrm>
                <a:off x="3159125" y="694531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3</a:t>
                </a:r>
                <a:endParaRPr kumimoji="0" lang="en-US" altLang="en-US" sz="2000" b="1" i="0" u="none" strike="noStrike" cap="none" normalizeH="0" baseline="0" smtClean="0">
                  <a:ln>
                    <a:noFill/>
                  </a:ln>
                  <a:solidFill>
                    <a:schemeClr val="tx1"/>
                  </a:solidFill>
                  <a:effectLst/>
                </a:endParaRPr>
              </a:p>
            </p:txBody>
          </p:sp>
          <p:sp>
            <p:nvSpPr>
              <p:cNvPr id="26" name="Line 25"/>
              <p:cNvSpPr>
                <a:spLocks noChangeShapeType="1"/>
              </p:cNvSpPr>
              <p:nvPr/>
            </p:nvSpPr>
            <p:spPr bwMode="auto">
              <a:xfrm flipV="1">
                <a:off x="3805238"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7" name="Line 26"/>
              <p:cNvSpPr>
                <a:spLocks noChangeShapeType="1"/>
              </p:cNvSpPr>
              <p:nvPr/>
            </p:nvSpPr>
            <p:spPr bwMode="auto">
              <a:xfrm>
                <a:off x="3805238"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8" name="Rectangle 27"/>
              <p:cNvSpPr>
                <a:spLocks noChangeArrowheads="1"/>
              </p:cNvSpPr>
              <p:nvPr/>
            </p:nvSpPr>
            <p:spPr bwMode="auto">
              <a:xfrm>
                <a:off x="3702050" y="694531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3.5</a:t>
                </a:r>
                <a:endParaRPr kumimoji="0" lang="en-US" altLang="en-US" sz="2000" b="1" i="0" u="none" strike="noStrike" cap="none" normalizeH="0" baseline="0" smtClean="0">
                  <a:ln>
                    <a:noFill/>
                  </a:ln>
                  <a:solidFill>
                    <a:schemeClr val="tx1"/>
                  </a:solidFill>
                  <a:effectLst/>
                </a:endParaRPr>
              </a:p>
            </p:txBody>
          </p:sp>
          <p:sp>
            <p:nvSpPr>
              <p:cNvPr id="29" name="Line 28"/>
              <p:cNvSpPr>
                <a:spLocks noChangeShapeType="1"/>
              </p:cNvSpPr>
              <p:nvPr/>
            </p:nvSpPr>
            <p:spPr bwMode="auto">
              <a:xfrm flipV="1">
                <a:off x="4413250"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30" name="Line 29"/>
              <p:cNvSpPr>
                <a:spLocks noChangeShapeType="1"/>
              </p:cNvSpPr>
              <p:nvPr/>
            </p:nvSpPr>
            <p:spPr bwMode="auto">
              <a:xfrm>
                <a:off x="4413250"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31" name="Rectangle 30"/>
              <p:cNvSpPr>
                <a:spLocks noChangeArrowheads="1"/>
              </p:cNvSpPr>
              <p:nvPr/>
            </p:nvSpPr>
            <p:spPr bwMode="auto">
              <a:xfrm>
                <a:off x="4373563" y="694531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4</a:t>
                </a:r>
                <a:endParaRPr kumimoji="0" lang="en-US" altLang="en-US" sz="2000" b="1" i="0" u="none" strike="noStrike" cap="none" normalizeH="0" baseline="0" smtClean="0">
                  <a:ln>
                    <a:noFill/>
                  </a:ln>
                  <a:solidFill>
                    <a:schemeClr val="tx1"/>
                  </a:solidFill>
                  <a:effectLst/>
                </a:endParaRPr>
              </a:p>
            </p:txBody>
          </p:sp>
          <p:sp>
            <p:nvSpPr>
              <p:cNvPr id="32" name="Line 31"/>
              <p:cNvSpPr>
                <a:spLocks noChangeShapeType="1"/>
              </p:cNvSpPr>
              <p:nvPr/>
            </p:nvSpPr>
            <p:spPr bwMode="auto">
              <a:xfrm flipV="1">
                <a:off x="5019675"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33" name="Line 32"/>
              <p:cNvSpPr>
                <a:spLocks noChangeShapeType="1"/>
              </p:cNvSpPr>
              <p:nvPr/>
            </p:nvSpPr>
            <p:spPr bwMode="auto">
              <a:xfrm>
                <a:off x="5019675"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34" name="Rectangle 33"/>
              <p:cNvSpPr>
                <a:spLocks noChangeArrowheads="1"/>
              </p:cNvSpPr>
              <p:nvPr/>
            </p:nvSpPr>
            <p:spPr bwMode="auto">
              <a:xfrm>
                <a:off x="4916488" y="694531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4.5</a:t>
                </a:r>
                <a:endParaRPr kumimoji="0" lang="en-US" altLang="en-US" sz="2000" b="1" i="0" u="none" strike="noStrike" cap="none" normalizeH="0" baseline="0" smtClean="0">
                  <a:ln>
                    <a:noFill/>
                  </a:ln>
                  <a:solidFill>
                    <a:schemeClr val="tx1"/>
                  </a:solidFill>
                  <a:effectLst/>
                </a:endParaRPr>
              </a:p>
            </p:txBody>
          </p:sp>
          <p:sp>
            <p:nvSpPr>
              <p:cNvPr id="35" name="Line 34"/>
              <p:cNvSpPr>
                <a:spLocks noChangeShapeType="1"/>
              </p:cNvSpPr>
              <p:nvPr/>
            </p:nvSpPr>
            <p:spPr bwMode="auto">
              <a:xfrm flipV="1">
                <a:off x="5627688" y="6873875"/>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36" name="Line 35"/>
              <p:cNvSpPr>
                <a:spLocks noChangeShapeType="1"/>
              </p:cNvSpPr>
              <p:nvPr/>
            </p:nvSpPr>
            <p:spPr bwMode="auto">
              <a:xfrm>
                <a:off x="5627688" y="4033838"/>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37" name="Rectangle 36"/>
              <p:cNvSpPr>
                <a:spLocks noChangeArrowheads="1"/>
              </p:cNvSpPr>
              <p:nvPr/>
            </p:nvSpPr>
            <p:spPr bwMode="auto">
              <a:xfrm>
                <a:off x="5589588" y="694531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5</a:t>
                </a:r>
                <a:endParaRPr kumimoji="0" lang="en-US" altLang="en-US" sz="2000" b="1" i="0" u="none" strike="noStrike" cap="none" normalizeH="0" baseline="0" smtClean="0">
                  <a:ln>
                    <a:noFill/>
                  </a:ln>
                  <a:solidFill>
                    <a:schemeClr val="tx1"/>
                  </a:solidFill>
                  <a:effectLst/>
                </a:endParaRPr>
              </a:p>
            </p:txBody>
          </p:sp>
          <p:sp>
            <p:nvSpPr>
              <p:cNvPr id="38" name="Line 37"/>
              <p:cNvSpPr>
                <a:spLocks noChangeShapeType="1"/>
              </p:cNvSpPr>
              <p:nvPr/>
            </p:nvSpPr>
            <p:spPr bwMode="auto">
              <a:xfrm>
                <a:off x="1381125" y="69199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39" name="Line 38"/>
              <p:cNvSpPr>
                <a:spLocks noChangeShapeType="1"/>
              </p:cNvSpPr>
              <p:nvPr/>
            </p:nvSpPr>
            <p:spPr bwMode="auto">
              <a:xfrm flipH="1">
                <a:off x="5583238" y="6919913"/>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40" name="Rectangle 39"/>
              <p:cNvSpPr>
                <a:spLocks noChangeArrowheads="1"/>
              </p:cNvSpPr>
              <p:nvPr/>
            </p:nvSpPr>
            <p:spPr bwMode="auto">
              <a:xfrm>
                <a:off x="1265238" y="683577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0</a:t>
                </a:r>
                <a:endParaRPr kumimoji="0" lang="en-US" altLang="en-US" sz="2000" b="1" i="0" u="none" strike="noStrike" cap="none" normalizeH="0" baseline="0" smtClean="0">
                  <a:ln>
                    <a:noFill/>
                  </a:ln>
                  <a:solidFill>
                    <a:schemeClr val="tx1"/>
                  </a:solidFill>
                  <a:effectLst/>
                </a:endParaRPr>
              </a:p>
            </p:txBody>
          </p:sp>
          <p:sp>
            <p:nvSpPr>
              <p:cNvPr id="41" name="Line 40"/>
              <p:cNvSpPr>
                <a:spLocks noChangeShapeType="1"/>
              </p:cNvSpPr>
              <p:nvPr/>
            </p:nvSpPr>
            <p:spPr bwMode="auto">
              <a:xfrm>
                <a:off x="1381125" y="619442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42" name="Line 41"/>
              <p:cNvSpPr>
                <a:spLocks noChangeShapeType="1"/>
              </p:cNvSpPr>
              <p:nvPr/>
            </p:nvSpPr>
            <p:spPr bwMode="auto">
              <a:xfrm flipH="1">
                <a:off x="5583238" y="619442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43" name="Rectangle 42"/>
              <p:cNvSpPr>
                <a:spLocks noChangeArrowheads="1"/>
              </p:cNvSpPr>
              <p:nvPr/>
            </p:nvSpPr>
            <p:spPr bwMode="auto">
              <a:xfrm>
                <a:off x="1265238" y="611028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panose="020B0604020202020204" pitchFamily="34" charset="0"/>
                  </a:rPr>
                  <a:t>5</a:t>
                </a:r>
                <a:endParaRPr kumimoji="0" lang="en-US" altLang="en-US" sz="2000" b="1" i="0" u="none" strike="noStrike" cap="none" normalizeH="0" baseline="0" dirty="0" smtClean="0">
                  <a:ln>
                    <a:noFill/>
                  </a:ln>
                  <a:solidFill>
                    <a:schemeClr val="tx1"/>
                  </a:solidFill>
                  <a:effectLst/>
                </a:endParaRPr>
              </a:p>
            </p:txBody>
          </p:sp>
          <p:sp>
            <p:nvSpPr>
              <p:cNvPr id="44" name="Line 43"/>
              <p:cNvSpPr>
                <a:spLocks noChangeShapeType="1"/>
              </p:cNvSpPr>
              <p:nvPr/>
            </p:nvSpPr>
            <p:spPr bwMode="auto">
              <a:xfrm>
                <a:off x="1381125" y="547687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45" name="Line 44"/>
              <p:cNvSpPr>
                <a:spLocks noChangeShapeType="1"/>
              </p:cNvSpPr>
              <p:nvPr/>
            </p:nvSpPr>
            <p:spPr bwMode="auto">
              <a:xfrm flipH="1">
                <a:off x="5583238" y="547687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46" name="Rectangle 45"/>
              <p:cNvSpPr>
                <a:spLocks noChangeArrowheads="1"/>
              </p:cNvSpPr>
              <p:nvPr/>
            </p:nvSpPr>
            <p:spPr bwMode="auto">
              <a:xfrm>
                <a:off x="1181100" y="539273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10</a:t>
                </a:r>
                <a:endParaRPr kumimoji="0" lang="en-US" altLang="en-US" sz="2000" b="1" i="0" u="none" strike="noStrike" cap="none" normalizeH="0" baseline="0" smtClean="0">
                  <a:ln>
                    <a:noFill/>
                  </a:ln>
                  <a:solidFill>
                    <a:schemeClr val="tx1"/>
                  </a:solidFill>
                  <a:effectLst/>
                </a:endParaRPr>
              </a:p>
            </p:txBody>
          </p:sp>
          <p:sp>
            <p:nvSpPr>
              <p:cNvPr id="47" name="Line 46"/>
              <p:cNvSpPr>
                <a:spLocks noChangeShapeType="1"/>
              </p:cNvSpPr>
              <p:nvPr/>
            </p:nvSpPr>
            <p:spPr bwMode="auto">
              <a:xfrm>
                <a:off x="1381125" y="4752975"/>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48" name="Line 47"/>
              <p:cNvSpPr>
                <a:spLocks noChangeShapeType="1"/>
              </p:cNvSpPr>
              <p:nvPr/>
            </p:nvSpPr>
            <p:spPr bwMode="auto">
              <a:xfrm flipH="1">
                <a:off x="5583238" y="475297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49" name="Rectangle 48"/>
              <p:cNvSpPr>
                <a:spLocks noChangeArrowheads="1"/>
              </p:cNvSpPr>
              <p:nvPr/>
            </p:nvSpPr>
            <p:spPr bwMode="auto">
              <a:xfrm>
                <a:off x="1181100" y="466883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15</a:t>
                </a:r>
                <a:endParaRPr kumimoji="0" lang="en-US" altLang="en-US" sz="2000" b="1" i="0" u="none" strike="noStrike" cap="none" normalizeH="0" baseline="0" smtClean="0">
                  <a:ln>
                    <a:noFill/>
                  </a:ln>
                  <a:solidFill>
                    <a:schemeClr val="tx1"/>
                  </a:solidFill>
                  <a:effectLst/>
                </a:endParaRPr>
              </a:p>
            </p:txBody>
          </p:sp>
          <p:sp>
            <p:nvSpPr>
              <p:cNvPr id="50" name="Line 49"/>
              <p:cNvSpPr>
                <a:spLocks noChangeShapeType="1"/>
              </p:cNvSpPr>
              <p:nvPr/>
            </p:nvSpPr>
            <p:spPr bwMode="auto">
              <a:xfrm>
                <a:off x="1381125" y="403383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51" name="Line 50"/>
              <p:cNvSpPr>
                <a:spLocks noChangeShapeType="1"/>
              </p:cNvSpPr>
              <p:nvPr/>
            </p:nvSpPr>
            <p:spPr bwMode="auto">
              <a:xfrm flipH="1">
                <a:off x="5583238" y="4033838"/>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52" name="Rectangle 51"/>
              <p:cNvSpPr>
                <a:spLocks noChangeArrowheads="1"/>
              </p:cNvSpPr>
              <p:nvPr/>
            </p:nvSpPr>
            <p:spPr bwMode="auto">
              <a:xfrm>
                <a:off x="1181100" y="394970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20</a:t>
                </a:r>
                <a:endParaRPr kumimoji="0" lang="en-US" altLang="en-US" sz="2000" b="1" i="0" u="none" strike="noStrike" cap="none" normalizeH="0" baseline="0" smtClean="0">
                  <a:ln>
                    <a:noFill/>
                  </a:ln>
                  <a:solidFill>
                    <a:schemeClr val="tx1"/>
                  </a:solidFill>
                  <a:effectLst/>
                </a:endParaRPr>
              </a:p>
            </p:txBody>
          </p:sp>
          <p:sp>
            <p:nvSpPr>
              <p:cNvPr id="53" name="Line 52"/>
              <p:cNvSpPr>
                <a:spLocks noChangeShapeType="1"/>
              </p:cNvSpPr>
              <p:nvPr/>
            </p:nvSpPr>
            <p:spPr bwMode="auto">
              <a:xfrm>
                <a:off x="1381125" y="4033838"/>
                <a:ext cx="4240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54" name="Line 53"/>
              <p:cNvSpPr>
                <a:spLocks noChangeShapeType="1"/>
              </p:cNvSpPr>
              <p:nvPr/>
            </p:nvSpPr>
            <p:spPr bwMode="auto">
              <a:xfrm>
                <a:off x="1381125" y="6919913"/>
                <a:ext cx="4240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55" name="Line 54"/>
              <p:cNvSpPr>
                <a:spLocks noChangeShapeType="1"/>
              </p:cNvSpPr>
              <p:nvPr/>
            </p:nvSpPr>
            <p:spPr bwMode="auto">
              <a:xfrm flipV="1">
                <a:off x="5621338" y="4033838"/>
                <a:ext cx="0" cy="2886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56" name="Line 55"/>
              <p:cNvSpPr>
                <a:spLocks noChangeShapeType="1"/>
              </p:cNvSpPr>
              <p:nvPr/>
            </p:nvSpPr>
            <p:spPr bwMode="auto">
              <a:xfrm flipV="1">
                <a:off x="1381125" y="4033838"/>
                <a:ext cx="0" cy="2886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grpSp>
            <p:nvGrpSpPr>
              <p:cNvPr id="64" name="Group 63"/>
              <p:cNvGrpSpPr/>
              <p:nvPr/>
            </p:nvGrpSpPr>
            <p:grpSpPr>
              <a:xfrm>
                <a:off x="1646238" y="4298950"/>
                <a:ext cx="3438525" cy="2368550"/>
                <a:chOff x="1646238" y="4298950"/>
                <a:chExt cx="3438525" cy="2368550"/>
              </a:xfrm>
            </p:grpSpPr>
            <p:sp>
              <p:nvSpPr>
                <p:cNvPr id="57" name="Freeform 56"/>
                <p:cNvSpPr>
                  <a:spLocks/>
                </p:cNvSpPr>
                <p:nvPr/>
              </p:nvSpPr>
              <p:spPr bwMode="auto">
                <a:xfrm>
                  <a:off x="1646238" y="6181725"/>
                  <a:ext cx="814388" cy="485775"/>
                </a:xfrm>
                <a:custGeom>
                  <a:avLst/>
                  <a:gdLst>
                    <a:gd name="T0" fmla="*/ 8 w 513"/>
                    <a:gd name="T1" fmla="*/ 302 h 306"/>
                    <a:gd name="T2" fmla="*/ 20 w 513"/>
                    <a:gd name="T3" fmla="*/ 298 h 306"/>
                    <a:gd name="T4" fmla="*/ 32 w 513"/>
                    <a:gd name="T5" fmla="*/ 290 h 306"/>
                    <a:gd name="T6" fmla="*/ 45 w 513"/>
                    <a:gd name="T7" fmla="*/ 281 h 306"/>
                    <a:gd name="T8" fmla="*/ 57 w 513"/>
                    <a:gd name="T9" fmla="*/ 273 h 306"/>
                    <a:gd name="T10" fmla="*/ 65 w 513"/>
                    <a:gd name="T11" fmla="*/ 265 h 306"/>
                    <a:gd name="T12" fmla="*/ 77 w 513"/>
                    <a:gd name="T13" fmla="*/ 261 h 306"/>
                    <a:gd name="T14" fmla="*/ 89 w 513"/>
                    <a:gd name="T15" fmla="*/ 253 h 306"/>
                    <a:gd name="T16" fmla="*/ 102 w 513"/>
                    <a:gd name="T17" fmla="*/ 245 h 306"/>
                    <a:gd name="T18" fmla="*/ 114 w 513"/>
                    <a:gd name="T19" fmla="*/ 237 h 306"/>
                    <a:gd name="T20" fmla="*/ 126 w 513"/>
                    <a:gd name="T21" fmla="*/ 233 h 306"/>
                    <a:gd name="T22" fmla="*/ 138 w 513"/>
                    <a:gd name="T23" fmla="*/ 224 h 306"/>
                    <a:gd name="T24" fmla="*/ 151 w 513"/>
                    <a:gd name="T25" fmla="*/ 216 h 306"/>
                    <a:gd name="T26" fmla="*/ 163 w 513"/>
                    <a:gd name="T27" fmla="*/ 208 h 306"/>
                    <a:gd name="T28" fmla="*/ 175 w 513"/>
                    <a:gd name="T29" fmla="*/ 200 h 306"/>
                    <a:gd name="T30" fmla="*/ 187 w 513"/>
                    <a:gd name="T31" fmla="*/ 196 h 306"/>
                    <a:gd name="T32" fmla="*/ 199 w 513"/>
                    <a:gd name="T33" fmla="*/ 188 h 306"/>
                    <a:gd name="T34" fmla="*/ 212 w 513"/>
                    <a:gd name="T35" fmla="*/ 180 h 306"/>
                    <a:gd name="T36" fmla="*/ 224 w 513"/>
                    <a:gd name="T37" fmla="*/ 171 h 306"/>
                    <a:gd name="T38" fmla="*/ 236 w 513"/>
                    <a:gd name="T39" fmla="*/ 163 h 306"/>
                    <a:gd name="T40" fmla="*/ 248 w 513"/>
                    <a:gd name="T41" fmla="*/ 155 h 306"/>
                    <a:gd name="T42" fmla="*/ 260 w 513"/>
                    <a:gd name="T43" fmla="*/ 147 h 306"/>
                    <a:gd name="T44" fmla="*/ 273 w 513"/>
                    <a:gd name="T45" fmla="*/ 143 h 306"/>
                    <a:gd name="T46" fmla="*/ 285 w 513"/>
                    <a:gd name="T47" fmla="*/ 135 h 306"/>
                    <a:gd name="T48" fmla="*/ 297 w 513"/>
                    <a:gd name="T49" fmla="*/ 127 h 306"/>
                    <a:gd name="T50" fmla="*/ 309 w 513"/>
                    <a:gd name="T51" fmla="*/ 123 h 306"/>
                    <a:gd name="T52" fmla="*/ 322 w 513"/>
                    <a:gd name="T53" fmla="*/ 114 h 306"/>
                    <a:gd name="T54" fmla="*/ 334 w 513"/>
                    <a:gd name="T55" fmla="*/ 106 h 306"/>
                    <a:gd name="T56" fmla="*/ 346 w 513"/>
                    <a:gd name="T57" fmla="*/ 98 h 306"/>
                    <a:gd name="T58" fmla="*/ 358 w 513"/>
                    <a:gd name="T59" fmla="*/ 90 h 306"/>
                    <a:gd name="T60" fmla="*/ 370 w 513"/>
                    <a:gd name="T61" fmla="*/ 82 h 306"/>
                    <a:gd name="T62" fmla="*/ 383 w 513"/>
                    <a:gd name="T63" fmla="*/ 78 h 306"/>
                    <a:gd name="T64" fmla="*/ 395 w 513"/>
                    <a:gd name="T65" fmla="*/ 70 h 306"/>
                    <a:gd name="T66" fmla="*/ 407 w 513"/>
                    <a:gd name="T67" fmla="*/ 61 h 306"/>
                    <a:gd name="T68" fmla="*/ 419 w 513"/>
                    <a:gd name="T69" fmla="*/ 57 h 306"/>
                    <a:gd name="T70" fmla="*/ 432 w 513"/>
                    <a:gd name="T71" fmla="*/ 49 h 306"/>
                    <a:gd name="T72" fmla="*/ 444 w 513"/>
                    <a:gd name="T73" fmla="*/ 41 h 306"/>
                    <a:gd name="T74" fmla="*/ 456 w 513"/>
                    <a:gd name="T75" fmla="*/ 33 h 306"/>
                    <a:gd name="T76" fmla="*/ 468 w 513"/>
                    <a:gd name="T77" fmla="*/ 25 h 306"/>
                    <a:gd name="T78" fmla="*/ 480 w 513"/>
                    <a:gd name="T79" fmla="*/ 17 h 306"/>
                    <a:gd name="T80" fmla="*/ 493 w 513"/>
                    <a:gd name="T81" fmla="*/ 8 h 306"/>
                    <a:gd name="T82" fmla="*/ 505 w 513"/>
                    <a:gd name="T83"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3" h="306">
                      <a:moveTo>
                        <a:pt x="0" y="306"/>
                      </a:moveTo>
                      <a:lnTo>
                        <a:pt x="4" y="306"/>
                      </a:lnTo>
                      <a:lnTo>
                        <a:pt x="8" y="302"/>
                      </a:lnTo>
                      <a:lnTo>
                        <a:pt x="12" y="298"/>
                      </a:lnTo>
                      <a:lnTo>
                        <a:pt x="16" y="298"/>
                      </a:lnTo>
                      <a:lnTo>
                        <a:pt x="20" y="298"/>
                      </a:lnTo>
                      <a:lnTo>
                        <a:pt x="24" y="294"/>
                      </a:lnTo>
                      <a:lnTo>
                        <a:pt x="28" y="290"/>
                      </a:lnTo>
                      <a:lnTo>
                        <a:pt x="32" y="290"/>
                      </a:lnTo>
                      <a:lnTo>
                        <a:pt x="37" y="286"/>
                      </a:lnTo>
                      <a:lnTo>
                        <a:pt x="41" y="286"/>
                      </a:lnTo>
                      <a:lnTo>
                        <a:pt x="45" y="281"/>
                      </a:lnTo>
                      <a:lnTo>
                        <a:pt x="49" y="277"/>
                      </a:lnTo>
                      <a:lnTo>
                        <a:pt x="53" y="277"/>
                      </a:lnTo>
                      <a:lnTo>
                        <a:pt x="57" y="273"/>
                      </a:lnTo>
                      <a:lnTo>
                        <a:pt x="61" y="273"/>
                      </a:lnTo>
                      <a:lnTo>
                        <a:pt x="69" y="265"/>
                      </a:lnTo>
                      <a:lnTo>
                        <a:pt x="65" y="265"/>
                      </a:lnTo>
                      <a:lnTo>
                        <a:pt x="69" y="265"/>
                      </a:lnTo>
                      <a:lnTo>
                        <a:pt x="73" y="261"/>
                      </a:lnTo>
                      <a:lnTo>
                        <a:pt x="77" y="261"/>
                      </a:lnTo>
                      <a:lnTo>
                        <a:pt x="81" y="257"/>
                      </a:lnTo>
                      <a:lnTo>
                        <a:pt x="85" y="253"/>
                      </a:lnTo>
                      <a:lnTo>
                        <a:pt x="89" y="253"/>
                      </a:lnTo>
                      <a:lnTo>
                        <a:pt x="94" y="249"/>
                      </a:lnTo>
                      <a:lnTo>
                        <a:pt x="98" y="249"/>
                      </a:lnTo>
                      <a:lnTo>
                        <a:pt x="102" y="245"/>
                      </a:lnTo>
                      <a:lnTo>
                        <a:pt x="106" y="241"/>
                      </a:lnTo>
                      <a:lnTo>
                        <a:pt x="110" y="241"/>
                      </a:lnTo>
                      <a:lnTo>
                        <a:pt x="114" y="237"/>
                      </a:lnTo>
                      <a:lnTo>
                        <a:pt x="118" y="233"/>
                      </a:lnTo>
                      <a:lnTo>
                        <a:pt x="122" y="233"/>
                      </a:lnTo>
                      <a:lnTo>
                        <a:pt x="126" y="233"/>
                      </a:lnTo>
                      <a:lnTo>
                        <a:pt x="130" y="228"/>
                      </a:lnTo>
                      <a:lnTo>
                        <a:pt x="134" y="228"/>
                      </a:lnTo>
                      <a:lnTo>
                        <a:pt x="138" y="224"/>
                      </a:lnTo>
                      <a:lnTo>
                        <a:pt x="142" y="220"/>
                      </a:lnTo>
                      <a:lnTo>
                        <a:pt x="146" y="220"/>
                      </a:lnTo>
                      <a:lnTo>
                        <a:pt x="151" y="216"/>
                      </a:lnTo>
                      <a:lnTo>
                        <a:pt x="155" y="212"/>
                      </a:lnTo>
                      <a:lnTo>
                        <a:pt x="159" y="212"/>
                      </a:lnTo>
                      <a:lnTo>
                        <a:pt x="163" y="208"/>
                      </a:lnTo>
                      <a:lnTo>
                        <a:pt x="167" y="208"/>
                      </a:lnTo>
                      <a:lnTo>
                        <a:pt x="171" y="204"/>
                      </a:lnTo>
                      <a:lnTo>
                        <a:pt x="175" y="200"/>
                      </a:lnTo>
                      <a:lnTo>
                        <a:pt x="179" y="200"/>
                      </a:lnTo>
                      <a:lnTo>
                        <a:pt x="183" y="196"/>
                      </a:lnTo>
                      <a:lnTo>
                        <a:pt x="187" y="196"/>
                      </a:lnTo>
                      <a:lnTo>
                        <a:pt x="191" y="192"/>
                      </a:lnTo>
                      <a:lnTo>
                        <a:pt x="195" y="188"/>
                      </a:lnTo>
                      <a:lnTo>
                        <a:pt x="199" y="188"/>
                      </a:lnTo>
                      <a:lnTo>
                        <a:pt x="203" y="184"/>
                      </a:lnTo>
                      <a:lnTo>
                        <a:pt x="208" y="180"/>
                      </a:lnTo>
                      <a:lnTo>
                        <a:pt x="212" y="180"/>
                      </a:lnTo>
                      <a:lnTo>
                        <a:pt x="216" y="175"/>
                      </a:lnTo>
                      <a:lnTo>
                        <a:pt x="220" y="175"/>
                      </a:lnTo>
                      <a:lnTo>
                        <a:pt x="224" y="171"/>
                      </a:lnTo>
                      <a:lnTo>
                        <a:pt x="228" y="167"/>
                      </a:lnTo>
                      <a:lnTo>
                        <a:pt x="232" y="167"/>
                      </a:lnTo>
                      <a:lnTo>
                        <a:pt x="236" y="163"/>
                      </a:lnTo>
                      <a:lnTo>
                        <a:pt x="240" y="163"/>
                      </a:lnTo>
                      <a:lnTo>
                        <a:pt x="244" y="159"/>
                      </a:lnTo>
                      <a:lnTo>
                        <a:pt x="248" y="155"/>
                      </a:lnTo>
                      <a:lnTo>
                        <a:pt x="252" y="155"/>
                      </a:lnTo>
                      <a:lnTo>
                        <a:pt x="256" y="151"/>
                      </a:lnTo>
                      <a:lnTo>
                        <a:pt x="260" y="147"/>
                      </a:lnTo>
                      <a:lnTo>
                        <a:pt x="265" y="147"/>
                      </a:lnTo>
                      <a:lnTo>
                        <a:pt x="269" y="143"/>
                      </a:lnTo>
                      <a:lnTo>
                        <a:pt x="273" y="143"/>
                      </a:lnTo>
                      <a:lnTo>
                        <a:pt x="277" y="143"/>
                      </a:lnTo>
                      <a:lnTo>
                        <a:pt x="281" y="139"/>
                      </a:lnTo>
                      <a:lnTo>
                        <a:pt x="285" y="135"/>
                      </a:lnTo>
                      <a:lnTo>
                        <a:pt x="289" y="135"/>
                      </a:lnTo>
                      <a:lnTo>
                        <a:pt x="293" y="131"/>
                      </a:lnTo>
                      <a:lnTo>
                        <a:pt x="297" y="127"/>
                      </a:lnTo>
                      <a:lnTo>
                        <a:pt x="301" y="127"/>
                      </a:lnTo>
                      <a:lnTo>
                        <a:pt x="305" y="123"/>
                      </a:lnTo>
                      <a:lnTo>
                        <a:pt x="309" y="123"/>
                      </a:lnTo>
                      <a:lnTo>
                        <a:pt x="313" y="118"/>
                      </a:lnTo>
                      <a:lnTo>
                        <a:pt x="317" y="114"/>
                      </a:lnTo>
                      <a:lnTo>
                        <a:pt x="322" y="114"/>
                      </a:lnTo>
                      <a:lnTo>
                        <a:pt x="326" y="110"/>
                      </a:lnTo>
                      <a:lnTo>
                        <a:pt x="330" y="110"/>
                      </a:lnTo>
                      <a:lnTo>
                        <a:pt x="334" y="106"/>
                      </a:lnTo>
                      <a:lnTo>
                        <a:pt x="338" y="102"/>
                      </a:lnTo>
                      <a:lnTo>
                        <a:pt x="342" y="102"/>
                      </a:lnTo>
                      <a:lnTo>
                        <a:pt x="346" y="98"/>
                      </a:lnTo>
                      <a:lnTo>
                        <a:pt x="350" y="94"/>
                      </a:lnTo>
                      <a:lnTo>
                        <a:pt x="354" y="94"/>
                      </a:lnTo>
                      <a:lnTo>
                        <a:pt x="358" y="90"/>
                      </a:lnTo>
                      <a:lnTo>
                        <a:pt x="362" y="90"/>
                      </a:lnTo>
                      <a:lnTo>
                        <a:pt x="366" y="86"/>
                      </a:lnTo>
                      <a:lnTo>
                        <a:pt x="370" y="82"/>
                      </a:lnTo>
                      <a:lnTo>
                        <a:pt x="375" y="82"/>
                      </a:lnTo>
                      <a:lnTo>
                        <a:pt x="379" y="82"/>
                      </a:lnTo>
                      <a:lnTo>
                        <a:pt x="383" y="78"/>
                      </a:lnTo>
                      <a:lnTo>
                        <a:pt x="387" y="74"/>
                      </a:lnTo>
                      <a:lnTo>
                        <a:pt x="391" y="74"/>
                      </a:lnTo>
                      <a:lnTo>
                        <a:pt x="395" y="70"/>
                      </a:lnTo>
                      <a:lnTo>
                        <a:pt x="399" y="70"/>
                      </a:lnTo>
                      <a:lnTo>
                        <a:pt x="403" y="65"/>
                      </a:lnTo>
                      <a:lnTo>
                        <a:pt x="407" y="61"/>
                      </a:lnTo>
                      <a:lnTo>
                        <a:pt x="411" y="61"/>
                      </a:lnTo>
                      <a:lnTo>
                        <a:pt x="415" y="57"/>
                      </a:lnTo>
                      <a:lnTo>
                        <a:pt x="419" y="57"/>
                      </a:lnTo>
                      <a:lnTo>
                        <a:pt x="423" y="53"/>
                      </a:lnTo>
                      <a:lnTo>
                        <a:pt x="427" y="49"/>
                      </a:lnTo>
                      <a:lnTo>
                        <a:pt x="432" y="49"/>
                      </a:lnTo>
                      <a:lnTo>
                        <a:pt x="436" y="45"/>
                      </a:lnTo>
                      <a:lnTo>
                        <a:pt x="440" y="41"/>
                      </a:lnTo>
                      <a:lnTo>
                        <a:pt x="444" y="41"/>
                      </a:lnTo>
                      <a:lnTo>
                        <a:pt x="448" y="37"/>
                      </a:lnTo>
                      <a:lnTo>
                        <a:pt x="452" y="37"/>
                      </a:lnTo>
                      <a:lnTo>
                        <a:pt x="456" y="33"/>
                      </a:lnTo>
                      <a:lnTo>
                        <a:pt x="460" y="29"/>
                      </a:lnTo>
                      <a:lnTo>
                        <a:pt x="464" y="29"/>
                      </a:lnTo>
                      <a:lnTo>
                        <a:pt x="468" y="25"/>
                      </a:lnTo>
                      <a:lnTo>
                        <a:pt x="472" y="25"/>
                      </a:lnTo>
                      <a:lnTo>
                        <a:pt x="476" y="21"/>
                      </a:lnTo>
                      <a:lnTo>
                        <a:pt x="480" y="17"/>
                      </a:lnTo>
                      <a:lnTo>
                        <a:pt x="484" y="17"/>
                      </a:lnTo>
                      <a:lnTo>
                        <a:pt x="489" y="12"/>
                      </a:lnTo>
                      <a:lnTo>
                        <a:pt x="493" y="8"/>
                      </a:lnTo>
                      <a:lnTo>
                        <a:pt x="497" y="8"/>
                      </a:lnTo>
                      <a:lnTo>
                        <a:pt x="501" y="8"/>
                      </a:lnTo>
                      <a:lnTo>
                        <a:pt x="505" y="4"/>
                      </a:lnTo>
                      <a:lnTo>
                        <a:pt x="509" y="4"/>
                      </a:lnTo>
                      <a:lnTo>
                        <a:pt x="513" y="0"/>
                      </a:lnTo>
                    </a:path>
                  </a:pathLst>
                </a:custGeom>
                <a:noFill/>
                <a:ln w="349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58" name="Freeform 57"/>
                <p:cNvSpPr>
                  <a:spLocks/>
                </p:cNvSpPr>
                <p:nvPr/>
              </p:nvSpPr>
              <p:spPr bwMode="auto">
                <a:xfrm>
                  <a:off x="2460625" y="5670550"/>
                  <a:ext cx="808038" cy="511175"/>
                </a:xfrm>
                <a:custGeom>
                  <a:avLst/>
                  <a:gdLst>
                    <a:gd name="T0" fmla="*/ 8 w 509"/>
                    <a:gd name="T1" fmla="*/ 318 h 322"/>
                    <a:gd name="T2" fmla="*/ 20 w 509"/>
                    <a:gd name="T3" fmla="*/ 310 h 322"/>
                    <a:gd name="T4" fmla="*/ 33 w 509"/>
                    <a:gd name="T5" fmla="*/ 302 h 322"/>
                    <a:gd name="T6" fmla="*/ 45 w 509"/>
                    <a:gd name="T7" fmla="*/ 294 h 322"/>
                    <a:gd name="T8" fmla="*/ 57 w 509"/>
                    <a:gd name="T9" fmla="*/ 286 h 322"/>
                    <a:gd name="T10" fmla="*/ 69 w 509"/>
                    <a:gd name="T11" fmla="*/ 277 h 322"/>
                    <a:gd name="T12" fmla="*/ 81 w 509"/>
                    <a:gd name="T13" fmla="*/ 273 h 322"/>
                    <a:gd name="T14" fmla="*/ 94 w 509"/>
                    <a:gd name="T15" fmla="*/ 265 h 322"/>
                    <a:gd name="T16" fmla="*/ 106 w 509"/>
                    <a:gd name="T17" fmla="*/ 257 h 322"/>
                    <a:gd name="T18" fmla="*/ 118 w 509"/>
                    <a:gd name="T19" fmla="*/ 249 h 322"/>
                    <a:gd name="T20" fmla="*/ 130 w 509"/>
                    <a:gd name="T21" fmla="*/ 241 h 322"/>
                    <a:gd name="T22" fmla="*/ 142 w 509"/>
                    <a:gd name="T23" fmla="*/ 233 h 322"/>
                    <a:gd name="T24" fmla="*/ 155 w 509"/>
                    <a:gd name="T25" fmla="*/ 229 h 322"/>
                    <a:gd name="T26" fmla="*/ 167 w 509"/>
                    <a:gd name="T27" fmla="*/ 220 h 322"/>
                    <a:gd name="T28" fmla="*/ 179 w 509"/>
                    <a:gd name="T29" fmla="*/ 212 h 322"/>
                    <a:gd name="T30" fmla="*/ 191 w 509"/>
                    <a:gd name="T31" fmla="*/ 204 h 322"/>
                    <a:gd name="T32" fmla="*/ 204 w 509"/>
                    <a:gd name="T33" fmla="*/ 196 h 322"/>
                    <a:gd name="T34" fmla="*/ 216 w 509"/>
                    <a:gd name="T35" fmla="*/ 188 h 322"/>
                    <a:gd name="T36" fmla="*/ 228 w 509"/>
                    <a:gd name="T37" fmla="*/ 184 h 322"/>
                    <a:gd name="T38" fmla="*/ 240 w 509"/>
                    <a:gd name="T39" fmla="*/ 176 h 322"/>
                    <a:gd name="T40" fmla="*/ 252 w 509"/>
                    <a:gd name="T41" fmla="*/ 167 h 322"/>
                    <a:gd name="T42" fmla="*/ 265 w 509"/>
                    <a:gd name="T43" fmla="*/ 159 h 322"/>
                    <a:gd name="T44" fmla="*/ 277 w 509"/>
                    <a:gd name="T45" fmla="*/ 151 h 322"/>
                    <a:gd name="T46" fmla="*/ 289 w 509"/>
                    <a:gd name="T47" fmla="*/ 143 h 322"/>
                    <a:gd name="T48" fmla="*/ 301 w 509"/>
                    <a:gd name="T49" fmla="*/ 135 h 322"/>
                    <a:gd name="T50" fmla="*/ 313 w 509"/>
                    <a:gd name="T51" fmla="*/ 127 h 322"/>
                    <a:gd name="T52" fmla="*/ 326 w 509"/>
                    <a:gd name="T53" fmla="*/ 118 h 322"/>
                    <a:gd name="T54" fmla="*/ 338 w 509"/>
                    <a:gd name="T55" fmla="*/ 110 h 322"/>
                    <a:gd name="T56" fmla="*/ 350 w 509"/>
                    <a:gd name="T57" fmla="*/ 106 h 322"/>
                    <a:gd name="T58" fmla="*/ 362 w 509"/>
                    <a:gd name="T59" fmla="*/ 98 h 322"/>
                    <a:gd name="T60" fmla="*/ 379 w 509"/>
                    <a:gd name="T61" fmla="*/ 86 h 322"/>
                    <a:gd name="T62" fmla="*/ 383 w 509"/>
                    <a:gd name="T63" fmla="*/ 82 h 322"/>
                    <a:gd name="T64" fmla="*/ 395 w 509"/>
                    <a:gd name="T65" fmla="*/ 74 h 322"/>
                    <a:gd name="T66" fmla="*/ 407 w 509"/>
                    <a:gd name="T67" fmla="*/ 65 h 322"/>
                    <a:gd name="T68" fmla="*/ 419 w 509"/>
                    <a:gd name="T69" fmla="*/ 61 h 322"/>
                    <a:gd name="T70" fmla="*/ 432 w 509"/>
                    <a:gd name="T71" fmla="*/ 53 h 322"/>
                    <a:gd name="T72" fmla="*/ 448 w 509"/>
                    <a:gd name="T73" fmla="*/ 41 h 322"/>
                    <a:gd name="T74" fmla="*/ 452 w 509"/>
                    <a:gd name="T75" fmla="*/ 37 h 322"/>
                    <a:gd name="T76" fmla="*/ 464 w 509"/>
                    <a:gd name="T77" fmla="*/ 29 h 322"/>
                    <a:gd name="T78" fmla="*/ 476 w 509"/>
                    <a:gd name="T79" fmla="*/ 25 h 322"/>
                    <a:gd name="T80" fmla="*/ 489 w 509"/>
                    <a:gd name="T81" fmla="*/ 17 h 322"/>
                    <a:gd name="T82" fmla="*/ 501 w 509"/>
                    <a:gd name="T83" fmla="*/ 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322">
                      <a:moveTo>
                        <a:pt x="0" y="322"/>
                      </a:moveTo>
                      <a:lnTo>
                        <a:pt x="4" y="318"/>
                      </a:lnTo>
                      <a:lnTo>
                        <a:pt x="8" y="318"/>
                      </a:lnTo>
                      <a:lnTo>
                        <a:pt x="12" y="314"/>
                      </a:lnTo>
                      <a:lnTo>
                        <a:pt x="16" y="310"/>
                      </a:lnTo>
                      <a:lnTo>
                        <a:pt x="20" y="310"/>
                      </a:lnTo>
                      <a:lnTo>
                        <a:pt x="24" y="306"/>
                      </a:lnTo>
                      <a:lnTo>
                        <a:pt x="28" y="306"/>
                      </a:lnTo>
                      <a:lnTo>
                        <a:pt x="33" y="302"/>
                      </a:lnTo>
                      <a:lnTo>
                        <a:pt x="37" y="298"/>
                      </a:lnTo>
                      <a:lnTo>
                        <a:pt x="41" y="298"/>
                      </a:lnTo>
                      <a:lnTo>
                        <a:pt x="45" y="294"/>
                      </a:lnTo>
                      <a:lnTo>
                        <a:pt x="49" y="294"/>
                      </a:lnTo>
                      <a:lnTo>
                        <a:pt x="53" y="290"/>
                      </a:lnTo>
                      <a:lnTo>
                        <a:pt x="57" y="286"/>
                      </a:lnTo>
                      <a:lnTo>
                        <a:pt x="61" y="286"/>
                      </a:lnTo>
                      <a:lnTo>
                        <a:pt x="65" y="281"/>
                      </a:lnTo>
                      <a:lnTo>
                        <a:pt x="69" y="277"/>
                      </a:lnTo>
                      <a:lnTo>
                        <a:pt x="73" y="277"/>
                      </a:lnTo>
                      <a:lnTo>
                        <a:pt x="77" y="273"/>
                      </a:lnTo>
                      <a:lnTo>
                        <a:pt x="81" y="273"/>
                      </a:lnTo>
                      <a:lnTo>
                        <a:pt x="85" y="269"/>
                      </a:lnTo>
                      <a:lnTo>
                        <a:pt x="90" y="265"/>
                      </a:lnTo>
                      <a:lnTo>
                        <a:pt x="94" y="265"/>
                      </a:lnTo>
                      <a:lnTo>
                        <a:pt x="98" y="261"/>
                      </a:lnTo>
                      <a:lnTo>
                        <a:pt x="102" y="261"/>
                      </a:lnTo>
                      <a:lnTo>
                        <a:pt x="106" y="257"/>
                      </a:lnTo>
                      <a:lnTo>
                        <a:pt x="110" y="253"/>
                      </a:lnTo>
                      <a:lnTo>
                        <a:pt x="114" y="253"/>
                      </a:lnTo>
                      <a:lnTo>
                        <a:pt x="118" y="249"/>
                      </a:lnTo>
                      <a:lnTo>
                        <a:pt x="122" y="245"/>
                      </a:lnTo>
                      <a:lnTo>
                        <a:pt x="126" y="245"/>
                      </a:lnTo>
                      <a:lnTo>
                        <a:pt x="130" y="241"/>
                      </a:lnTo>
                      <a:lnTo>
                        <a:pt x="134" y="241"/>
                      </a:lnTo>
                      <a:lnTo>
                        <a:pt x="138" y="237"/>
                      </a:lnTo>
                      <a:lnTo>
                        <a:pt x="142" y="233"/>
                      </a:lnTo>
                      <a:lnTo>
                        <a:pt x="147" y="233"/>
                      </a:lnTo>
                      <a:lnTo>
                        <a:pt x="151" y="229"/>
                      </a:lnTo>
                      <a:lnTo>
                        <a:pt x="155" y="229"/>
                      </a:lnTo>
                      <a:lnTo>
                        <a:pt x="159" y="224"/>
                      </a:lnTo>
                      <a:lnTo>
                        <a:pt x="163" y="220"/>
                      </a:lnTo>
                      <a:lnTo>
                        <a:pt x="167" y="220"/>
                      </a:lnTo>
                      <a:lnTo>
                        <a:pt x="171" y="216"/>
                      </a:lnTo>
                      <a:lnTo>
                        <a:pt x="175" y="212"/>
                      </a:lnTo>
                      <a:lnTo>
                        <a:pt x="179" y="212"/>
                      </a:lnTo>
                      <a:lnTo>
                        <a:pt x="183" y="208"/>
                      </a:lnTo>
                      <a:lnTo>
                        <a:pt x="187" y="208"/>
                      </a:lnTo>
                      <a:lnTo>
                        <a:pt x="191" y="204"/>
                      </a:lnTo>
                      <a:lnTo>
                        <a:pt x="195" y="200"/>
                      </a:lnTo>
                      <a:lnTo>
                        <a:pt x="199" y="200"/>
                      </a:lnTo>
                      <a:lnTo>
                        <a:pt x="204" y="196"/>
                      </a:lnTo>
                      <a:lnTo>
                        <a:pt x="208" y="196"/>
                      </a:lnTo>
                      <a:lnTo>
                        <a:pt x="212" y="192"/>
                      </a:lnTo>
                      <a:lnTo>
                        <a:pt x="216" y="188"/>
                      </a:lnTo>
                      <a:lnTo>
                        <a:pt x="220" y="188"/>
                      </a:lnTo>
                      <a:lnTo>
                        <a:pt x="224" y="184"/>
                      </a:lnTo>
                      <a:lnTo>
                        <a:pt x="228" y="184"/>
                      </a:lnTo>
                      <a:lnTo>
                        <a:pt x="232" y="180"/>
                      </a:lnTo>
                      <a:lnTo>
                        <a:pt x="236" y="176"/>
                      </a:lnTo>
                      <a:lnTo>
                        <a:pt x="240" y="176"/>
                      </a:lnTo>
                      <a:lnTo>
                        <a:pt x="244" y="171"/>
                      </a:lnTo>
                      <a:lnTo>
                        <a:pt x="248" y="167"/>
                      </a:lnTo>
                      <a:lnTo>
                        <a:pt x="252" y="167"/>
                      </a:lnTo>
                      <a:lnTo>
                        <a:pt x="256" y="163"/>
                      </a:lnTo>
                      <a:lnTo>
                        <a:pt x="261" y="163"/>
                      </a:lnTo>
                      <a:lnTo>
                        <a:pt x="265" y="159"/>
                      </a:lnTo>
                      <a:lnTo>
                        <a:pt x="269" y="155"/>
                      </a:lnTo>
                      <a:lnTo>
                        <a:pt x="273" y="155"/>
                      </a:lnTo>
                      <a:lnTo>
                        <a:pt x="277" y="151"/>
                      </a:lnTo>
                      <a:lnTo>
                        <a:pt x="281" y="147"/>
                      </a:lnTo>
                      <a:lnTo>
                        <a:pt x="285" y="143"/>
                      </a:lnTo>
                      <a:lnTo>
                        <a:pt x="289" y="143"/>
                      </a:lnTo>
                      <a:lnTo>
                        <a:pt x="293" y="139"/>
                      </a:lnTo>
                      <a:lnTo>
                        <a:pt x="297" y="139"/>
                      </a:lnTo>
                      <a:lnTo>
                        <a:pt x="301" y="135"/>
                      </a:lnTo>
                      <a:lnTo>
                        <a:pt x="305" y="131"/>
                      </a:lnTo>
                      <a:lnTo>
                        <a:pt x="309" y="131"/>
                      </a:lnTo>
                      <a:lnTo>
                        <a:pt x="313" y="127"/>
                      </a:lnTo>
                      <a:lnTo>
                        <a:pt x="318" y="127"/>
                      </a:lnTo>
                      <a:lnTo>
                        <a:pt x="322" y="123"/>
                      </a:lnTo>
                      <a:lnTo>
                        <a:pt x="326" y="118"/>
                      </a:lnTo>
                      <a:lnTo>
                        <a:pt x="330" y="118"/>
                      </a:lnTo>
                      <a:lnTo>
                        <a:pt x="334" y="114"/>
                      </a:lnTo>
                      <a:lnTo>
                        <a:pt x="338" y="110"/>
                      </a:lnTo>
                      <a:lnTo>
                        <a:pt x="342" y="110"/>
                      </a:lnTo>
                      <a:lnTo>
                        <a:pt x="346" y="106"/>
                      </a:lnTo>
                      <a:lnTo>
                        <a:pt x="350" y="106"/>
                      </a:lnTo>
                      <a:lnTo>
                        <a:pt x="354" y="102"/>
                      </a:lnTo>
                      <a:lnTo>
                        <a:pt x="358" y="98"/>
                      </a:lnTo>
                      <a:lnTo>
                        <a:pt x="362" y="98"/>
                      </a:lnTo>
                      <a:lnTo>
                        <a:pt x="366" y="94"/>
                      </a:lnTo>
                      <a:lnTo>
                        <a:pt x="370" y="94"/>
                      </a:lnTo>
                      <a:lnTo>
                        <a:pt x="379" y="86"/>
                      </a:lnTo>
                      <a:lnTo>
                        <a:pt x="375" y="86"/>
                      </a:lnTo>
                      <a:lnTo>
                        <a:pt x="379" y="86"/>
                      </a:lnTo>
                      <a:lnTo>
                        <a:pt x="383" y="82"/>
                      </a:lnTo>
                      <a:lnTo>
                        <a:pt x="387" y="82"/>
                      </a:lnTo>
                      <a:lnTo>
                        <a:pt x="391" y="78"/>
                      </a:lnTo>
                      <a:lnTo>
                        <a:pt x="395" y="74"/>
                      </a:lnTo>
                      <a:lnTo>
                        <a:pt x="399" y="74"/>
                      </a:lnTo>
                      <a:lnTo>
                        <a:pt x="403" y="70"/>
                      </a:lnTo>
                      <a:lnTo>
                        <a:pt x="407" y="65"/>
                      </a:lnTo>
                      <a:lnTo>
                        <a:pt x="411" y="65"/>
                      </a:lnTo>
                      <a:lnTo>
                        <a:pt x="415" y="61"/>
                      </a:lnTo>
                      <a:lnTo>
                        <a:pt x="419" y="61"/>
                      </a:lnTo>
                      <a:lnTo>
                        <a:pt x="423" y="57"/>
                      </a:lnTo>
                      <a:lnTo>
                        <a:pt x="427" y="53"/>
                      </a:lnTo>
                      <a:lnTo>
                        <a:pt x="432" y="53"/>
                      </a:lnTo>
                      <a:lnTo>
                        <a:pt x="436" y="49"/>
                      </a:lnTo>
                      <a:lnTo>
                        <a:pt x="440" y="49"/>
                      </a:lnTo>
                      <a:lnTo>
                        <a:pt x="448" y="41"/>
                      </a:lnTo>
                      <a:lnTo>
                        <a:pt x="444" y="41"/>
                      </a:lnTo>
                      <a:lnTo>
                        <a:pt x="448" y="41"/>
                      </a:lnTo>
                      <a:lnTo>
                        <a:pt x="452" y="37"/>
                      </a:lnTo>
                      <a:lnTo>
                        <a:pt x="456" y="37"/>
                      </a:lnTo>
                      <a:lnTo>
                        <a:pt x="460" y="33"/>
                      </a:lnTo>
                      <a:lnTo>
                        <a:pt x="464" y="29"/>
                      </a:lnTo>
                      <a:lnTo>
                        <a:pt x="468" y="29"/>
                      </a:lnTo>
                      <a:lnTo>
                        <a:pt x="472" y="25"/>
                      </a:lnTo>
                      <a:lnTo>
                        <a:pt x="476" y="25"/>
                      </a:lnTo>
                      <a:lnTo>
                        <a:pt x="480" y="21"/>
                      </a:lnTo>
                      <a:lnTo>
                        <a:pt x="485" y="17"/>
                      </a:lnTo>
                      <a:lnTo>
                        <a:pt x="489" y="17"/>
                      </a:lnTo>
                      <a:lnTo>
                        <a:pt x="493" y="12"/>
                      </a:lnTo>
                      <a:lnTo>
                        <a:pt x="497" y="8"/>
                      </a:lnTo>
                      <a:lnTo>
                        <a:pt x="501" y="4"/>
                      </a:lnTo>
                      <a:lnTo>
                        <a:pt x="505" y="4"/>
                      </a:lnTo>
                      <a:lnTo>
                        <a:pt x="509" y="0"/>
                      </a:lnTo>
                    </a:path>
                  </a:pathLst>
                </a:custGeom>
                <a:noFill/>
                <a:ln w="349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59" name="Freeform 58"/>
                <p:cNvSpPr>
                  <a:spLocks/>
                </p:cNvSpPr>
                <p:nvPr/>
              </p:nvSpPr>
              <p:spPr bwMode="auto">
                <a:xfrm>
                  <a:off x="3268663" y="5102225"/>
                  <a:ext cx="814388" cy="568325"/>
                </a:xfrm>
                <a:custGeom>
                  <a:avLst/>
                  <a:gdLst>
                    <a:gd name="T0" fmla="*/ 8 w 513"/>
                    <a:gd name="T1" fmla="*/ 354 h 358"/>
                    <a:gd name="T2" fmla="*/ 20 w 513"/>
                    <a:gd name="T3" fmla="*/ 346 h 358"/>
                    <a:gd name="T4" fmla="*/ 33 w 513"/>
                    <a:gd name="T5" fmla="*/ 338 h 358"/>
                    <a:gd name="T6" fmla="*/ 45 w 513"/>
                    <a:gd name="T7" fmla="*/ 330 h 358"/>
                    <a:gd name="T8" fmla="*/ 57 w 513"/>
                    <a:gd name="T9" fmla="*/ 322 h 358"/>
                    <a:gd name="T10" fmla="*/ 69 w 513"/>
                    <a:gd name="T11" fmla="*/ 313 h 358"/>
                    <a:gd name="T12" fmla="*/ 81 w 513"/>
                    <a:gd name="T13" fmla="*/ 305 h 358"/>
                    <a:gd name="T14" fmla="*/ 94 w 513"/>
                    <a:gd name="T15" fmla="*/ 297 h 358"/>
                    <a:gd name="T16" fmla="*/ 106 w 513"/>
                    <a:gd name="T17" fmla="*/ 289 h 358"/>
                    <a:gd name="T18" fmla="*/ 118 w 513"/>
                    <a:gd name="T19" fmla="*/ 281 h 358"/>
                    <a:gd name="T20" fmla="*/ 130 w 513"/>
                    <a:gd name="T21" fmla="*/ 273 h 358"/>
                    <a:gd name="T22" fmla="*/ 142 w 513"/>
                    <a:gd name="T23" fmla="*/ 265 h 358"/>
                    <a:gd name="T24" fmla="*/ 155 w 513"/>
                    <a:gd name="T25" fmla="*/ 256 h 358"/>
                    <a:gd name="T26" fmla="*/ 167 w 513"/>
                    <a:gd name="T27" fmla="*/ 248 h 358"/>
                    <a:gd name="T28" fmla="*/ 179 w 513"/>
                    <a:gd name="T29" fmla="*/ 240 h 358"/>
                    <a:gd name="T30" fmla="*/ 191 w 513"/>
                    <a:gd name="T31" fmla="*/ 232 h 358"/>
                    <a:gd name="T32" fmla="*/ 204 w 513"/>
                    <a:gd name="T33" fmla="*/ 220 h 358"/>
                    <a:gd name="T34" fmla="*/ 216 w 513"/>
                    <a:gd name="T35" fmla="*/ 216 h 358"/>
                    <a:gd name="T36" fmla="*/ 228 w 513"/>
                    <a:gd name="T37" fmla="*/ 203 h 358"/>
                    <a:gd name="T38" fmla="*/ 240 w 513"/>
                    <a:gd name="T39" fmla="*/ 195 h 358"/>
                    <a:gd name="T40" fmla="*/ 252 w 513"/>
                    <a:gd name="T41" fmla="*/ 187 h 358"/>
                    <a:gd name="T42" fmla="*/ 265 w 513"/>
                    <a:gd name="T43" fmla="*/ 179 h 358"/>
                    <a:gd name="T44" fmla="*/ 277 w 513"/>
                    <a:gd name="T45" fmla="*/ 171 h 358"/>
                    <a:gd name="T46" fmla="*/ 289 w 513"/>
                    <a:gd name="T47" fmla="*/ 163 h 358"/>
                    <a:gd name="T48" fmla="*/ 301 w 513"/>
                    <a:gd name="T49" fmla="*/ 154 h 358"/>
                    <a:gd name="T50" fmla="*/ 313 w 513"/>
                    <a:gd name="T51" fmla="*/ 146 h 358"/>
                    <a:gd name="T52" fmla="*/ 326 w 513"/>
                    <a:gd name="T53" fmla="*/ 138 h 358"/>
                    <a:gd name="T54" fmla="*/ 338 w 513"/>
                    <a:gd name="T55" fmla="*/ 130 h 358"/>
                    <a:gd name="T56" fmla="*/ 350 w 513"/>
                    <a:gd name="T57" fmla="*/ 118 h 358"/>
                    <a:gd name="T58" fmla="*/ 362 w 513"/>
                    <a:gd name="T59" fmla="*/ 110 h 358"/>
                    <a:gd name="T60" fmla="*/ 375 w 513"/>
                    <a:gd name="T61" fmla="*/ 102 h 358"/>
                    <a:gd name="T62" fmla="*/ 383 w 513"/>
                    <a:gd name="T63" fmla="*/ 93 h 358"/>
                    <a:gd name="T64" fmla="*/ 395 w 513"/>
                    <a:gd name="T65" fmla="*/ 89 h 358"/>
                    <a:gd name="T66" fmla="*/ 407 w 513"/>
                    <a:gd name="T67" fmla="*/ 77 h 358"/>
                    <a:gd name="T68" fmla="*/ 419 w 513"/>
                    <a:gd name="T69" fmla="*/ 69 h 358"/>
                    <a:gd name="T70" fmla="*/ 432 w 513"/>
                    <a:gd name="T71" fmla="*/ 61 h 358"/>
                    <a:gd name="T72" fmla="*/ 444 w 513"/>
                    <a:gd name="T73" fmla="*/ 53 h 358"/>
                    <a:gd name="T74" fmla="*/ 456 w 513"/>
                    <a:gd name="T75" fmla="*/ 44 h 358"/>
                    <a:gd name="T76" fmla="*/ 468 w 513"/>
                    <a:gd name="T77" fmla="*/ 36 h 358"/>
                    <a:gd name="T78" fmla="*/ 480 w 513"/>
                    <a:gd name="T79" fmla="*/ 24 h 358"/>
                    <a:gd name="T80" fmla="*/ 493 w 513"/>
                    <a:gd name="T81" fmla="*/ 16 h 358"/>
                    <a:gd name="T82" fmla="*/ 505 w 513"/>
                    <a:gd name="T83" fmla="*/ 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3" h="358">
                      <a:moveTo>
                        <a:pt x="0" y="358"/>
                      </a:moveTo>
                      <a:lnTo>
                        <a:pt x="4" y="358"/>
                      </a:lnTo>
                      <a:lnTo>
                        <a:pt x="8" y="354"/>
                      </a:lnTo>
                      <a:lnTo>
                        <a:pt x="12" y="350"/>
                      </a:lnTo>
                      <a:lnTo>
                        <a:pt x="16" y="350"/>
                      </a:lnTo>
                      <a:lnTo>
                        <a:pt x="20" y="346"/>
                      </a:lnTo>
                      <a:lnTo>
                        <a:pt x="24" y="342"/>
                      </a:lnTo>
                      <a:lnTo>
                        <a:pt x="28" y="342"/>
                      </a:lnTo>
                      <a:lnTo>
                        <a:pt x="33" y="338"/>
                      </a:lnTo>
                      <a:lnTo>
                        <a:pt x="37" y="334"/>
                      </a:lnTo>
                      <a:lnTo>
                        <a:pt x="41" y="330"/>
                      </a:lnTo>
                      <a:lnTo>
                        <a:pt x="45" y="330"/>
                      </a:lnTo>
                      <a:lnTo>
                        <a:pt x="49" y="326"/>
                      </a:lnTo>
                      <a:lnTo>
                        <a:pt x="53" y="326"/>
                      </a:lnTo>
                      <a:lnTo>
                        <a:pt x="57" y="322"/>
                      </a:lnTo>
                      <a:lnTo>
                        <a:pt x="61" y="318"/>
                      </a:lnTo>
                      <a:lnTo>
                        <a:pt x="65" y="318"/>
                      </a:lnTo>
                      <a:lnTo>
                        <a:pt x="69" y="313"/>
                      </a:lnTo>
                      <a:lnTo>
                        <a:pt x="73" y="309"/>
                      </a:lnTo>
                      <a:lnTo>
                        <a:pt x="77" y="305"/>
                      </a:lnTo>
                      <a:lnTo>
                        <a:pt x="81" y="305"/>
                      </a:lnTo>
                      <a:lnTo>
                        <a:pt x="85" y="301"/>
                      </a:lnTo>
                      <a:lnTo>
                        <a:pt x="90" y="301"/>
                      </a:lnTo>
                      <a:lnTo>
                        <a:pt x="94" y="297"/>
                      </a:lnTo>
                      <a:lnTo>
                        <a:pt x="98" y="293"/>
                      </a:lnTo>
                      <a:lnTo>
                        <a:pt x="102" y="293"/>
                      </a:lnTo>
                      <a:lnTo>
                        <a:pt x="106" y="289"/>
                      </a:lnTo>
                      <a:lnTo>
                        <a:pt x="110" y="285"/>
                      </a:lnTo>
                      <a:lnTo>
                        <a:pt x="114" y="281"/>
                      </a:lnTo>
                      <a:lnTo>
                        <a:pt x="118" y="281"/>
                      </a:lnTo>
                      <a:lnTo>
                        <a:pt x="122" y="277"/>
                      </a:lnTo>
                      <a:lnTo>
                        <a:pt x="126" y="277"/>
                      </a:lnTo>
                      <a:lnTo>
                        <a:pt x="130" y="273"/>
                      </a:lnTo>
                      <a:lnTo>
                        <a:pt x="134" y="269"/>
                      </a:lnTo>
                      <a:lnTo>
                        <a:pt x="138" y="269"/>
                      </a:lnTo>
                      <a:lnTo>
                        <a:pt x="142" y="265"/>
                      </a:lnTo>
                      <a:lnTo>
                        <a:pt x="147" y="260"/>
                      </a:lnTo>
                      <a:lnTo>
                        <a:pt x="151" y="256"/>
                      </a:lnTo>
                      <a:lnTo>
                        <a:pt x="155" y="256"/>
                      </a:lnTo>
                      <a:lnTo>
                        <a:pt x="159" y="252"/>
                      </a:lnTo>
                      <a:lnTo>
                        <a:pt x="163" y="252"/>
                      </a:lnTo>
                      <a:lnTo>
                        <a:pt x="167" y="248"/>
                      </a:lnTo>
                      <a:lnTo>
                        <a:pt x="171" y="244"/>
                      </a:lnTo>
                      <a:lnTo>
                        <a:pt x="175" y="240"/>
                      </a:lnTo>
                      <a:lnTo>
                        <a:pt x="179" y="240"/>
                      </a:lnTo>
                      <a:lnTo>
                        <a:pt x="183" y="236"/>
                      </a:lnTo>
                      <a:lnTo>
                        <a:pt x="187" y="232"/>
                      </a:lnTo>
                      <a:lnTo>
                        <a:pt x="191" y="232"/>
                      </a:lnTo>
                      <a:lnTo>
                        <a:pt x="195" y="228"/>
                      </a:lnTo>
                      <a:lnTo>
                        <a:pt x="199" y="224"/>
                      </a:lnTo>
                      <a:lnTo>
                        <a:pt x="204" y="220"/>
                      </a:lnTo>
                      <a:lnTo>
                        <a:pt x="208" y="220"/>
                      </a:lnTo>
                      <a:lnTo>
                        <a:pt x="212" y="216"/>
                      </a:lnTo>
                      <a:lnTo>
                        <a:pt x="216" y="216"/>
                      </a:lnTo>
                      <a:lnTo>
                        <a:pt x="220" y="212"/>
                      </a:lnTo>
                      <a:lnTo>
                        <a:pt x="224" y="207"/>
                      </a:lnTo>
                      <a:lnTo>
                        <a:pt x="228" y="203"/>
                      </a:lnTo>
                      <a:lnTo>
                        <a:pt x="232" y="203"/>
                      </a:lnTo>
                      <a:lnTo>
                        <a:pt x="236" y="199"/>
                      </a:lnTo>
                      <a:lnTo>
                        <a:pt x="240" y="195"/>
                      </a:lnTo>
                      <a:lnTo>
                        <a:pt x="244" y="195"/>
                      </a:lnTo>
                      <a:lnTo>
                        <a:pt x="248" y="191"/>
                      </a:lnTo>
                      <a:lnTo>
                        <a:pt x="252" y="187"/>
                      </a:lnTo>
                      <a:lnTo>
                        <a:pt x="256" y="183"/>
                      </a:lnTo>
                      <a:lnTo>
                        <a:pt x="261" y="183"/>
                      </a:lnTo>
                      <a:lnTo>
                        <a:pt x="265" y="179"/>
                      </a:lnTo>
                      <a:lnTo>
                        <a:pt x="269" y="179"/>
                      </a:lnTo>
                      <a:lnTo>
                        <a:pt x="273" y="175"/>
                      </a:lnTo>
                      <a:lnTo>
                        <a:pt x="277" y="171"/>
                      </a:lnTo>
                      <a:lnTo>
                        <a:pt x="281" y="167"/>
                      </a:lnTo>
                      <a:lnTo>
                        <a:pt x="285" y="167"/>
                      </a:lnTo>
                      <a:lnTo>
                        <a:pt x="289" y="163"/>
                      </a:lnTo>
                      <a:lnTo>
                        <a:pt x="293" y="159"/>
                      </a:lnTo>
                      <a:lnTo>
                        <a:pt x="297" y="159"/>
                      </a:lnTo>
                      <a:lnTo>
                        <a:pt x="301" y="154"/>
                      </a:lnTo>
                      <a:lnTo>
                        <a:pt x="305" y="150"/>
                      </a:lnTo>
                      <a:lnTo>
                        <a:pt x="309" y="146"/>
                      </a:lnTo>
                      <a:lnTo>
                        <a:pt x="313" y="146"/>
                      </a:lnTo>
                      <a:lnTo>
                        <a:pt x="318" y="142"/>
                      </a:lnTo>
                      <a:lnTo>
                        <a:pt x="322" y="142"/>
                      </a:lnTo>
                      <a:lnTo>
                        <a:pt x="326" y="138"/>
                      </a:lnTo>
                      <a:lnTo>
                        <a:pt x="330" y="134"/>
                      </a:lnTo>
                      <a:lnTo>
                        <a:pt x="334" y="130"/>
                      </a:lnTo>
                      <a:lnTo>
                        <a:pt x="338" y="130"/>
                      </a:lnTo>
                      <a:lnTo>
                        <a:pt x="342" y="126"/>
                      </a:lnTo>
                      <a:lnTo>
                        <a:pt x="346" y="122"/>
                      </a:lnTo>
                      <a:lnTo>
                        <a:pt x="350" y="118"/>
                      </a:lnTo>
                      <a:lnTo>
                        <a:pt x="354" y="118"/>
                      </a:lnTo>
                      <a:lnTo>
                        <a:pt x="358" y="114"/>
                      </a:lnTo>
                      <a:lnTo>
                        <a:pt x="362" y="110"/>
                      </a:lnTo>
                      <a:lnTo>
                        <a:pt x="366" y="106"/>
                      </a:lnTo>
                      <a:lnTo>
                        <a:pt x="370" y="106"/>
                      </a:lnTo>
                      <a:lnTo>
                        <a:pt x="375" y="102"/>
                      </a:lnTo>
                      <a:lnTo>
                        <a:pt x="379" y="102"/>
                      </a:lnTo>
                      <a:lnTo>
                        <a:pt x="387" y="93"/>
                      </a:lnTo>
                      <a:lnTo>
                        <a:pt x="383" y="93"/>
                      </a:lnTo>
                      <a:lnTo>
                        <a:pt x="387" y="93"/>
                      </a:lnTo>
                      <a:lnTo>
                        <a:pt x="391" y="89"/>
                      </a:lnTo>
                      <a:lnTo>
                        <a:pt x="395" y="89"/>
                      </a:lnTo>
                      <a:lnTo>
                        <a:pt x="399" y="85"/>
                      </a:lnTo>
                      <a:lnTo>
                        <a:pt x="403" y="81"/>
                      </a:lnTo>
                      <a:lnTo>
                        <a:pt x="407" y="77"/>
                      </a:lnTo>
                      <a:lnTo>
                        <a:pt x="411" y="77"/>
                      </a:lnTo>
                      <a:lnTo>
                        <a:pt x="415" y="73"/>
                      </a:lnTo>
                      <a:lnTo>
                        <a:pt x="419" y="69"/>
                      </a:lnTo>
                      <a:lnTo>
                        <a:pt x="423" y="65"/>
                      </a:lnTo>
                      <a:lnTo>
                        <a:pt x="427" y="65"/>
                      </a:lnTo>
                      <a:lnTo>
                        <a:pt x="432" y="61"/>
                      </a:lnTo>
                      <a:lnTo>
                        <a:pt x="436" y="57"/>
                      </a:lnTo>
                      <a:lnTo>
                        <a:pt x="440" y="53"/>
                      </a:lnTo>
                      <a:lnTo>
                        <a:pt x="444" y="53"/>
                      </a:lnTo>
                      <a:lnTo>
                        <a:pt x="448" y="49"/>
                      </a:lnTo>
                      <a:lnTo>
                        <a:pt x="452" y="44"/>
                      </a:lnTo>
                      <a:lnTo>
                        <a:pt x="456" y="44"/>
                      </a:lnTo>
                      <a:lnTo>
                        <a:pt x="460" y="40"/>
                      </a:lnTo>
                      <a:lnTo>
                        <a:pt x="464" y="36"/>
                      </a:lnTo>
                      <a:lnTo>
                        <a:pt x="468" y="36"/>
                      </a:lnTo>
                      <a:lnTo>
                        <a:pt x="472" y="32"/>
                      </a:lnTo>
                      <a:lnTo>
                        <a:pt x="476" y="28"/>
                      </a:lnTo>
                      <a:lnTo>
                        <a:pt x="480" y="24"/>
                      </a:lnTo>
                      <a:lnTo>
                        <a:pt x="484" y="24"/>
                      </a:lnTo>
                      <a:lnTo>
                        <a:pt x="489" y="20"/>
                      </a:lnTo>
                      <a:lnTo>
                        <a:pt x="493" y="16"/>
                      </a:lnTo>
                      <a:lnTo>
                        <a:pt x="497" y="12"/>
                      </a:lnTo>
                      <a:lnTo>
                        <a:pt x="501" y="12"/>
                      </a:lnTo>
                      <a:lnTo>
                        <a:pt x="505" y="8"/>
                      </a:lnTo>
                      <a:lnTo>
                        <a:pt x="509" y="4"/>
                      </a:lnTo>
                      <a:lnTo>
                        <a:pt x="513" y="0"/>
                      </a:lnTo>
                    </a:path>
                  </a:pathLst>
                </a:custGeom>
                <a:noFill/>
                <a:ln w="349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60" name="Freeform 59"/>
                <p:cNvSpPr>
                  <a:spLocks/>
                </p:cNvSpPr>
                <p:nvPr/>
              </p:nvSpPr>
              <p:spPr bwMode="auto">
                <a:xfrm>
                  <a:off x="4083050" y="4500563"/>
                  <a:ext cx="762000" cy="601663"/>
                </a:xfrm>
                <a:custGeom>
                  <a:avLst/>
                  <a:gdLst>
                    <a:gd name="T0" fmla="*/ 8 w 480"/>
                    <a:gd name="T1" fmla="*/ 375 h 379"/>
                    <a:gd name="T2" fmla="*/ 20 w 480"/>
                    <a:gd name="T3" fmla="*/ 366 h 379"/>
                    <a:gd name="T4" fmla="*/ 33 w 480"/>
                    <a:gd name="T5" fmla="*/ 354 h 379"/>
                    <a:gd name="T6" fmla="*/ 45 w 480"/>
                    <a:gd name="T7" fmla="*/ 346 h 379"/>
                    <a:gd name="T8" fmla="*/ 57 w 480"/>
                    <a:gd name="T9" fmla="*/ 338 h 379"/>
                    <a:gd name="T10" fmla="*/ 69 w 480"/>
                    <a:gd name="T11" fmla="*/ 330 h 379"/>
                    <a:gd name="T12" fmla="*/ 81 w 480"/>
                    <a:gd name="T13" fmla="*/ 317 h 379"/>
                    <a:gd name="T14" fmla="*/ 94 w 480"/>
                    <a:gd name="T15" fmla="*/ 309 h 379"/>
                    <a:gd name="T16" fmla="*/ 102 w 480"/>
                    <a:gd name="T17" fmla="*/ 301 h 379"/>
                    <a:gd name="T18" fmla="*/ 114 w 480"/>
                    <a:gd name="T19" fmla="*/ 297 h 379"/>
                    <a:gd name="T20" fmla="*/ 122 w 480"/>
                    <a:gd name="T21" fmla="*/ 289 h 379"/>
                    <a:gd name="T22" fmla="*/ 134 w 480"/>
                    <a:gd name="T23" fmla="*/ 277 h 379"/>
                    <a:gd name="T24" fmla="*/ 147 w 480"/>
                    <a:gd name="T25" fmla="*/ 269 h 379"/>
                    <a:gd name="T26" fmla="*/ 155 w 480"/>
                    <a:gd name="T27" fmla="*/ 260 h 379"/>
                    <a:gd name="T28" fmla="*/ 167 w 480"/>
                    <a:gd name="T29" fmla="*/ 256 h 379"/>
                    <a:gd name="T30" fmla="*/ 175 w 480"/>
                    <a:gd name="T31" fmla="*/ 248 h 379"/>
                    <a:gd name="T32" fmla="*/ 187 w 480"/>
                    <a:gd name="T33" fmla="*/ 240 h 379"/>
                    <a:gd name="T34" fmla="*/ 200 w 480"/>
                    <a:gd name="T35" fmla="*/ 228 h 379"/>
                    <a:gd name="T36" fmla="*/ 208 w 480"/>
                    <a:gd name="T37" fmla="*/ 220 h 379"/>
                    <a:gd name="T38" fmla="*/ 220 w 480"/>
                    <a:gd name="T39" fmla="*/ 212 h 379"/>
                    <a:gd name="T40" fmla="*/ 232 w 480"/>
                    <a:gd name="T41" fmla="*/ 203 h 379"/>
                    <a:gd name="T42" fmla="*/ 248 w 480"/>
                    <a:gd name="T43" fmla="*/ 191 h 379"/>
                    <a:gd name="T44" fmla="*/ 252 w 480"/>
                    <a:gd name="T45" fmla="*/ 187 h 379"/>
                    <a:gd name="T46" fmla="*/ 265 w 480"/>
                    <a:gd name="T47" fmla="*/ 179 h 379"/>
                    <a:gd name="T48" fmla="*/ 277 w 480"/>
                    <a:gd name="T49" fmla="*/ 167 h 379"/>
                    <a:gd name="T50" fmla="*/ 289 w 480"/>
                    <a:gd name="T51" fmla="*/ 159 h 379"/>
                    <a:gd name="T52" fmla="*/ 301 w 480"/>
                    <a:gd name="T53" fmla="*/ 146 h 379"/>
                    <a:gd name="T54" fmla="*/ 314 w 480"/>
                    <a:gd name="T55" fmla="*/ 138 h 379"/>
                    <a:gd name="T56" fmla="*/ 326 w 480"/>
                    <a:gd name="T57" fmla="*/ 130 h 379"/>
                    <a:gd name="T58" fmla="*/ 338 w 480"/>
                    <a:gd name="T59" fmla="*/ 118 h 379"/>
                    <a:gd name="T60" fmla="*/ 350 w 480"/>
                    <a:gd name="T61" fmla="*/ 110 h 379"/>
                    <a:gd name="T62" fmla="*/ 362 w 480"/>
                    <a:gd name="T63" fmla="*/ 101 h 379"/>
                    <a:gd name="T64" fmla="*/ 371 w 480"/>
                    <a:gd name="T65" fmla="*/ 93 h 379"/>
                    <a:gd name="T66" fmla="*/ 383 w 480"/>
                    <a:gd name="T67" fmla="*/ 85 h 379"/>
                    <a:gd name="T68" fmla="*/ 391 w 480"/>
                    <a:gd name="T69" fmla="*/ 77 h 379"/>
                    <a:gd name="T70" fmla="*/ 403 w 480"/>
                    <a:gd name="T71" fmla="*/ 65 h 379"/>
                    <a:gd name="T72" fmla="*/ 415 w 480"/>
                    <a:gd name="T73" fmla="*/ 57 h 379"/>
                    <a:gd name="T74" fmla="*/ 428 w 480"/>
                    <a:gd name="T75" fmla="*/ 44 h 379"/>
                    <a:gd name="T76" fmla="*/ 440 w 480"/>
                    <a:gd name="T77" fmla="*/ 36 h 379"/>
                    <a:gd name="T78" fmla="*/ 452 w 480"/>
                    <a:gd name="T79" fmla="*/ 28 h 379"/>
                    <a:gd name="T80" fmla="*/ 460 w 480"/>
                    <a:gd name="T81" fmla="*/ 20 h 379"/>
                    <a:gd name="T82" fmla="*/ 472 w 480"/>
                    <a:gd name="T83" fmla="*/ 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0" h="379">
                      <a:moveTo>
                        <a:pt x="0" y="379"/>
                      </a:moveTo>
                      <a:lnTo>
                        <a:pt x="4" y="379"/>
                      </a:lnTo>
                      <a:lnTo>
                        <a:pt x="8" y="375"/>
                      </a:lnTo>
                      <a:lnTo>
                        <a:pt x="12" y="370"/>
                      </a:lnTo>
                      <a:lnTo>
                        <a:pt x="16" y="366"/>
                      </a:lnTo>
                      <a:lnTo>
                        <a:pt x="20" y="366"/>
                      </a:lnTo>
                      <a:lnTo>
                        <a:pt x="24" y="362"/>
                      </a:lnTo>
                      <a:lnTo>
                        <a:pt x="28" y="358"/>
                      </a:lnTo>
                      <a:lnTo>
                        <a:pt x="33" y="354"/>
                      </a:lnTo>
                      <a:lnTo>
                        <a:pt x="37" y="354"/>
                      </a:lnTo>
                      <a:lnTo>
                        <a:pt x="41" y="350"/>
                      </a:lnTo>
                      <a:lnTo>
                        <a:pt x="45" y="346"/>
                      </a:lnTo>
                      <a:lnTo>
                        <a:pt x="49" y="342"/>
                      </a:lnTo>
                      <a:lnTo>
                        <a:pt x="53" y="342"/>
                      </a:lnTo>
                      <a:lnTo>
                        <a:pt x="57" y="338"/>
                      </a:lnTo>
                      <a:lnTo>
                        <a:pt x="61" y="334"/>
                      </a:lnTo>
                      <a:lnTo>
                        <a:pt x="65" y="330"/>
                      </a:lnTo>
                      <a:lnTo>
                        <a:pt x="69" y="330"/>
                      </a:lnTo>
                      <a:lnTo>
                        <a:pt x="73" y="326"/>
                      </a:lnTo>
                      <a:lnTo>
                        <a:pt x="77" y="322"/>
                      </a:lnTo>
                      <a:lnTo>
                        <a:pt x="81" y="317"/>
                      </a:lnTo>
                      <a:lnTo>
                        <a:pt x="86" y="317"/>
                      </a:lnTo>
                      <a:lnTo>
                        <a:pt x="90" y="313"/>
                      </a:lnTo>
                      <a:lnTo>
                        <a:pt x="94" y="309"/>
                      </a:lnTo>
                      <a:lnTo>
                        <a:pt x="98" y="309"/>
                      </a:lnTo>
                      <a:lnTo>
                        <a:pt x="106" y="301"/>
                      </a:lnTo>
                      <a:lnTo>
                        <a:pt x="102" y="301"/>
                      </a:lnTo>
                      <a:lnTo>
                        <a:pt x="106" y="301"/>
                      </a:lnTo>
                      <a:lnTo>
                        <a:pt x="110" y="297"/>
                      </a:lnTo>
                      <a:lnTo>
                        <a:pt x="114" y="297"/>
                      </a:lnTo>
                      <a:lnTo>
                        <a:pt x="122" y="289"/>
                      </a:lnTo>
                      <a:lnTo>
                        <a:pt x="118" y="289"/>
                      </a:lnTo>
                      <a:lnTo>
                        <a:pt x="122" y="289"/>
                      </a:lnTo>
                      <a:lnTo>
                        <a:pt x="126" y="285"/>
                      </a:lnTo>
                      <a:lnTo>
                        <a:pt x="130" y="281"/>
                      </a:lnTo>
                      <a:lnTo>
                        <a:pt x="134" y="277"/>
                      </a:lnTo>
                      <a:lnTo>
                        <a:pt x="138" y="277"/>
                      </a:lnTo>
                      <a:lnTo>
                        <a:pt x="143" y="273"/>
                      </a:lnTo>
                      <a:lnTo>
                        <a:pt x="147" y="269"/>
                      </a:lnTo>
                      <a:lnTo>
                        <a:pt x="151" y="269"/>
                      </a:lnTo>
                      <a:lnTo>
                        <a:pt x="159" y="260"/>
                      </a:lnTo>
                      <a:lnTo>
                        <a:pt x="155" y="260"/>
                      </a:lnTo>
                      <a:lnTo>
                        <a:pt x="159" y="260"/>
                      </a:lnTo>
                      <a:lnTo>
                        <a:pt x="163" y="256"/>
                      </a:lnTo>
                      <a:lnTo>
                        <a:pt x="167" y="256"/>
                      </a:lnTo>
                      <a:lnTo>
                        <a:pt x="175" y="248"/>
                      </a:lnTo>
                      <a:lnTo>
                        <a:pt x="171" y="248"/>
                      </a:lnTo>
                      <a:lnTo>
                        <a:pt x="175" y="248"/>
                      </a:lnTo>
                      <a:lnTo>
                        <a:pt x="179" y="244"/>
                      </a:lnTo>
                      <a:lnTo>
                        <a:pt x="183" y="240"/>
                      </a:lnTo>
                      <a:lnTo>
                        <a:pt x="187" y="240"/>
                      </a:lnTo>
                      <a:lnTo>
                        <a:pt x="191" y="236"/>
                      </a:lnTo>
                      <a:lnTo>
                        <a:pt x="195" y="232"/>
                      </a:lnTo>
                      <a:lnTo>
                        <a:pt x="200" y="228"/>
                      </a:lnTo>
                      <a:lnTo>
                        <a:pt x="204" y="228"/>
                      </a:lnTo>
                      <a:lnTo>
                        <a:pt x="212" y="220"/>
                      </a:lnTo>
                      <a:lnTo>
                        <a:pt x="208" y="220"/>
                      </a:lnTo>
                      <a:lnTo>
                        <a:pt x="212" y="220"/>
                      </a:lnTo>
                      <a:lnTo>
                        <a:pt x="216" y="216"/>
                      </a:lnTo>
                      <a:lnTo>
                        <a:pt x="220" y="212"/>
                      </a:lnTo>
                      <a:lnTo>
                        <a:pt x="224" y="207"/>
                      </a:lnTo>
                      <a:lnTo>
                        <a:pt x="228" y="207"/>
                      </a:lnTo>
                      <a:lnTo>
                        <a:pt x="232" y="203"/>
                      </a:lnTo>
                      <a:lnTo>
                        <a:pt x="236" y="199"/>
                      </a:lnTo>
                      <a:lnTo>
                        <a:pt x="240" y="199"/>
                      </a:lnTo>
                      <a:lnTo>
                        <a:pt x="248" y="191"/>
                      </a:lnTo>
                      <a:lnTo>
                        <a:pt x="244" y="191"/>
                      </a:lnTo>
                      <a:lnTo>
                        <a:pt x="248" y="191"/>
                      </a:lnTo>
                      <a:lnTo>
                        <a:pt x="252" y="187"/>
                      </a:lnTo>
                      <a:lnTo>
                        <a:pt x="257" y="183"/>
                      </a:lnTo>
                      <a:lnTo>
                        <a:pt x="261" y="179"/>
                      </a:lnTo>
                      <a:lnTo>
                        <a:pt x="265" y="179"/>
                      </a:lnTo>
                      <a:lnTo>
                        <a:pt x="269" y="175"/>
                      </a:lnTo>
                      <a:lnTo>
                        <a:pt x="273" y="171"/>
                      </a:lnTo>
                      <a:lnTo>
                        <a:pt x="277" y="167"/>
                      </a:lnTo>
                      <a:lnTo>
                        <a:pt x="281" y="163"/>
                      </a:lnTo>
                      <a:lnTo>
                        <a:pt x="285" y="163"/>
                      </a:lnTo>
                      <a:lnTo>
                        <a:pt x="289" y="159"/>
                      </a:lnTo>
                      <a:lnTo>
                        <a:pt x="293" y="154"/>
                      </a:lnTo>
                      <a:lnTo>
                        <a:pt x="297" y="150"/>
                      </a:lnTo>
                      <a:lnTo>
                        <a:pt x="301" y="146"/>
                      </a:lnTo>
                      <a:lnTo>
                        <a:pt x="305" y="146"/>
                      </a:lnTo>
                      <a:lnTo>
                        <a:pt x="309" y="142"/>
                      </a:lnTo>
                      <a:lnTo>
                        <a:pt x="314" y="138"/>
                      </a:lnTo>
                      <a:lnTo>
                        <a:pt x="318" y="134"/>
                      </a:lnTo>
                      <a:lnTo>
                        <a:pt x="322" y="130"/>
                      </a:lnTo>
                      <a:lnTo>
                        <a:pt x="326" y="130"/>
                      </a:lnTo>
                      <a:lnTo>
                        <a:pt x="330" y="126"/>
                      </a:lnTo>
                      <a:lnTo>
                        <a:pt x="334" y="122"/>
                      </a:lnTo>
                      <a:lnTo>
                        <a:pt x="338" y="118"/>
                      </a:lnTo>
                      <a:lnTo>
                        <a:pt x="342" y="118"/>
                      </a:lnTo>
                      <a:lnTo>
                        <a:pt x="346" y="114"/>
                      </a:lnTo>
                      <a:lnTo>
                        <a:pt x="350" y="110"/>
                      </a:lnTo>
                      <a:lnTo>
                        <a:pt x="354" y="106"/>
                      </a:lnTo>
                      <a:lnTo>
                        <a:pt x="358" y="101"/>
                      </a:lnTo>
                      <a:lnTo>
                        <a:pt x="362" y="101"/>
                      </a:lnTo>
                      <a:lnTo>
                        <a:pt x="371" y="93"/>
                      </a:lnTo>
                      <a:lnTo>
                        <a:pt x="366" y="93"/>
                      </a:lnTo>
                      <a:lnTo>
                        <a:pt x="371" y="93"/>
                      </a:lnTo>
                      <a:lnTo>
                        <a:pt x="375" y="89"/>
                      </a:lnTo>
                      <a:lnTo>
                        <a:pt x="379" y="85"/>
                      </a:lnTo>
                      <a:lnTo>
                        <a:pt x="383" y="85"/>
                      </a:lnTo>
                      <a:lnTo>
                        <a:pt x="391" y="77"/>
                      </a:lnTo>
                      <a:lnTo>
                        <a:pt x="387" y="77"/>
                      </a:lnTo>
                      <a:lnTo>
                        <a:pt x="391" y="77"/>
                      </a:lnTo>
                      <a:lnTo>
                        <a:pt x="395" y="73"/>
                      </a:lnTo>
                      <a:lnTo>
                        <a:pt x="399" y="69"/>
                      </a:lnTo>
                      <a:lnTo>
                        <a:pt x="403" y="65"/>
                      </a:lnTo>
                      <a:lnTo>
                        <a:pt x="407" y="61"/>
                      </a:lnTo>
                      <a:lnTo>
                        <a:pt x="411" y="61"/>
                      </a:lnTo>
                      <a:lnTo>
                        <a:pt x="415" y="57"/>
                      </a:lnTo>
                      <a:lnTo>
                        <a:pt x="419" y="53"/>
                      </a:lnTo>
                      <a:lnTo>
                        <a:pt x="423" y="48"/>
                      </a:lnTo>
                      <a:lnTo>
                        <a:pt x="428" y="44"/>
                      </a:lnTo>
                      <a:lnTo>
                        <a:pt x="432" y="44"/>
                      </a:lnTo>
                      <a:lnTo>
                        <a:pt x="436" y="40"/>
                      </a:lnTo>
                      <a:lnTo>
                        <a:pt x="440" y="36"/>
                      </a:lnTo>
                      <a:lnTo>
                        <a:pt x="444" y="32"/>
                      </a:lnTo>
                      <a:lnTo>
                        <a:pt x="448" y="28"/>
                      </a:lnTo>
                      <a:lnTo>
                        <a:pt x="452" y="28"/>
                      </a:lnTo>
                      <a:lnTo>
                        <a:pt x="460" y="20"/>
                      </a:lnTo>
                      <a:lnTo>
                        <a:pt x="456" y="20"/>
                      </a:lnTo>
                      <a:lnTo>
                        <a:pt x="460" y="20"/>
                      </a:lnTo>
                      <a:lnTo>
                        <a:pt x="464" y="16"/>
                      </a:lnTo>
                      <a:lnTo>
                        <a:pt x="468" y="12"/>
                      </a:lnTo>
                      <a:lnTo>
                        <a:pt x="472" y="8"/>
                      </a:lnTo>
                      <a:lnTo>
                        <a:pt x="476" y="4"/>
                      </a:lnTo>
                      <a:lnTo>
                        <a:pt x="480" y="0"/>
                      </a:lnTo>
                    </a:path>
                  </a:pathLst>
                </a:custGeom>
                <a:noFill/>
                <a:ln w="349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61" name="Freeform 60"/>
                <p:cNvSpPr>
                  <a:spLocks/>
                </p:cNvSpPr>
                <p:nvPr/>
              </p:nvSpPr>
              <p:spPr bwMode="auto">
                <a:xfrm>
                  <a:off x="4845050" y="4298950"/>
                  <a:ext cx="239713" cy="201613"/>
                </a:xfrm>
                <a:custGeom>
                  <a:avLst/>
                  <a:gdLst>
                    <a:gd name="T0" fmla="*/ 0 w 151"/>
                    <a:gd name="T1" fmla="*/ 127 h 127"/>
                    <a:gd name="T2" fmla="*/ 5 w 151"/>
                    <a:gd name="T3" fmla="*/ 127 h 127"/>
                    <a:gd name="T4" fmla="*/ 9 w 151"/>
                    <a:gd name="T5" fmla="*/ 123 h 127"/>
                    <a:gd name="T6" fmla="*/ 13 w 151"/>
                    <a:gd name="T7" fmla="*/ 118 h 127"/>
                    <a:gd name="T8" fmla="*/ 17 w 151"/>
                    <a:gd name="T9" fmla="*/ 114 h 127"/>
                    <a:gd name="T10" fmla="*/ 21 w 151"/>
                    <a:gd name="T11" fmla="*/ 110 h 127"/>
                    <a:gd name="T12" fmla="*/ 25 w 151"/>
                    <a:gd name="T13" fmla="*/ 110 h 127"/>
                    <a:gd name="T14" fmla="*/ 33 w 151"/>
                    <a:gd name="T15" fmla="*/ 102 h 127"/>
                    <a:gd name="T16" fmla="*/ 29 w 151"/>
                    <a:gd name="T17" fmla="*/ 102 h 127"/>
                    <a:gd name="T18" fmla="*/ 33 w 151"/>
                    <a:gd name="T19" fmla="*/ 102 h 127"/>
                    <a:gd name="T20" fmla="*/ 37 w 151"/>
                    <a:gd name="T21" fmla="*/ 98 h 127"/>
                    <a:gd name="T22" fmla="*/ 41 w 151"/>
                    <a:gd name="T23" fmla="*/ 94 h 127"/>
                    <a:gd name="T24" fmla="*/ 45 w 151"/>
                    <a:gd name="T25" fmla="*/ 94 h 127"/>
                    <a:gd name="T26" fmla="*/ 49 w 151"/>
                    <a:gd name="T27" fmla="*/ 90 h 127"/>
                    <a:gd name="T28" fmla="*/ 49 w 151"/>
                    <a:gd name="T29" fmla="*/ 86 h 127"/>
                    <a:gd name="T30" fmla="*/ 53 w 151"/>
                    <a:gd name="T31" fmla="*/ 82 h 127"/>
                    <a:gd name="T32" fmla="*/ 57 w 151"/>
                    <a:gd name="T33" fmla="*/ 82 h 127"/>
                    <a:gd name="T34" fmla="*/ 62 w 151"/>
                    <a:gd name="T35" fmla="*/ 78 h 127"/>
                    <a:gd name="T36" fmla="*/ 66 w 151"/>
                    <a:gd name="T37" fmla="*/ 74 h 127"/>
                    <a:gd name="T38" fmla="*/ 70 w 151"/>
                    <a:gd name="T39" fmla="*/ 70 h 127"/>
                    <a:gd name="T40" fmla="*/ 74 w 151"/>
                    <a:gd name="T41" fmla="*/ 65 h 127"/>
                    <a:gd name="T42" fmla="*/ 78 w 151"/>
                    <a:gd name="T43" fmla="*/ 65 h 127"/>
                    <a:gd name="T44" fmla="*/ 82 w 151"/>
                    <a:gd name="T45" fmla="*/ 61 h 127"/>
                    <a:gd name="T46" fmla="*/ 90 w 151"/>
                    <a:gd name="T47" fmla="*/ 53 h 127"/>
                    <a:gd name="T48" fmla="*/ 86 w 151"/>
                    <a:gd name="T49" fmla="*/ 53 h 127"/>
                    <a:gd name="T50" fmla="*/ 90 w 151"/>
                    <a:gd name="T51" fmla="*/ 53 h 127"/>
                    <a:gd name="T52" fmla="*/ 94 w 151"/>
                    <a:gd name="T53" fmla="*/ 49 h 127"/>
                    <a:gd name="T54" fmla="*/ 98 w 151"/>
                    <a:gd name="T55" fmla="*/ 45 h 127"/>
                    <a:gd name="T56" fmla="*/ 102 w 151"/>
                    <a:gd name="T57" fmla="*/ 41 h 127"/>
                    <a:gd name="T58" fmla="*/ 106 w 151"/>
                    <a:gd name="T59" fmla="*/ 37 h 127"/>
                    <a:gd name="T60" fmla="*/ 110 w 151"/>
                    <a:gd name="T61" fmla="*/ 37 h 127"/>
                    <a:gd name="T62" fmla="*/ 114 w 151"/>
                    <a:gd name="T63" fmla="*/ 33 h 127"/>
                    <a:gd name="T64" fmla="*/ 123 w 151"/>
                    <a:gd name="T65" fmla="*/ 25 h 127"/>
                    <a:gd name="T66" fmla="*/ 119 w 151"/>
                    <a:gd name="T67" fmla="*/ 25 h 127"/>
                    <a:gd name="T68" fmla="*/ 123 w 151"/>
                    <a:gd name="T69" fmla="*/ 25 h 127"/>
                    <a:gd name="T70" fmla="*/ 127 w 151"/>
                    <a:gd name="T71" fmla="*/ 21 h 127"/>
                    <a:gd name="T72" fmla="*/ 131 w 151"/>
                    <a:gd name="T73" fmla="*/ 17 h 127"/>
                    <a:gd name="T74" fmla="*/ 135 w 151"/>
                    <a:gd name="T75" fmla="*/ 17 h 127"/>
                    <a:gd name="T76" fmla="*/ 143 w 151"/>
                    <a:gd name="T77" fmla="*/ 8 h 127"/>
                    <a:gd name="T78" fmla="*/ 139 w 151"/>
                    <a:gd name="T79" fmla="*/ 8 h 127"/>
                    <a:gd name="T80" fmla="*/ 143 w 151"/>
                    <a:gd name="T81" fmla="*/ 8 h 127"/>
                    <a:gd name="T82" fmla="*/ 147 w 151"/>
                    <a:gd name="T83" fmla="*/ 4 h 127"/>
                    <a:gd name="T84" fmla="*/ 151 w 151"/>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 h="127">
                      <a:moveTo>
                        <a:pt x="0" y="127"/>
                      </a:moveTo>
                      <a:lnTo>
                        <a:pt x="5" y="127"/>
                      </a:lnTo>
                      <a:lnTo>
                        <a:pt x="9" y="123"/>
                      </a:lnTo>
                      <a:lnTo>
                        <a:pt x="13" y="118"/>
                      </a:lnTo>
                      <a:lnTo>
                        <a:pt x="17" y="114"/>
                      </a:lnTo>
                      <a:lnTo>
                        <a:pt x="21" y="110"/>
                      </a:lnTo>
                      <a:lnTo>
                        <a:pt x="25" y="110"/>
                      </a:lnTo>
                      <a:lnTo>
                        <a:pt x="33" y="102"/>
                      </a:lnTo>
                      <a:lnTo>
                        <a:pt x="29" y="102"/>
                      </a:lnTo>
                      <a:lnTo>
                        <a:pt x="33" y="102"/>
                      </a:lnTo>
                      <a:lnTo>
                        <a:pt x="37" y="98"/>
                      </a:lnTo>
                      <a:lnTo>
                        <a:pt x="41" y="94"/>
                      </a:lnTo>
                      <a:lnTo>
                        <a:pt x="45" y="94"/>
                      </a:lnTo>
                      <a:lnTo>
                        <a:pt x="49" y="90"/>
                      </a:lnTo>
                      <a:lnTo>
                        <a:pt x="49" y="86"/>
                      </a:lnTo>
                      <a:lnTo>
                        <a:pt x="53" y="82"/>
                      </a:lnTo>
                      <a:lnTo>
                        <a:pt x="57" y="82"/>
                      </a:lnTo>
                      <a:lnTo>
                        <a:pt x="62" y="78"/>
                      </a:lnTo>
                      <a:lnTo>
                        <a:pt x="66" y="74"/>
                      </a:lnTo>
                      <a:lnTo>
                        <a:pt x="70" y="70"/>
                      </a:lnTo>
                      <a:lnTo>
                        <a:pt x="74" y="65"/>
                      </a:lnTo>
                      <a:lnTo>
                        <a:pt x="78" y="65"/>
                      </a:lnTo>
                      <a:lnTo>
                        <a:pt x="82" y="61"/>
                      </a:lnTo>
                      <a:lnTo>
                        <a:pt x="90" y="53"/>
                      </a:lnTo>
                      <a:lnTo>
                        <a:pt x="86" y="53"/>
                      </a:lnTo>
                      <a:lnTo>
                        <a:pt x="90" y="53"/>
                      </a:lnTo>
                      <a:lnTo>
                        <a:pt x="94" y="49"/>
                      </a:lnTo>
                      <a:lnTo>
                        <a:pt x="98" y="45"/>
                      </a:lnTo>
                      <a:lnTo>
                        <a:pt x="102" y="41"/>
                      </a:lnTo>
                      <a:lnTo>
                        <a:pt x="106" y="37"/>
                      </a:lnTo>
                      <a:lnTo>
                        <a:pt x="110" y="37"/>
                      </a:lnTo>
                      <a:lnTo>
                        <a:pt x="114" y="33"/>
                      </a:lnTo>
                      <a:lnTo>
                        <a:pt x="123" y="25"/>
                      </a:lnTo>
                      <a:lnTo>
                        <a:pt x="119" y="25"/>
                      </a:lnTo>
                      <a:lnTo>
                        <a:pt x="123" y="25"/>
                      </a:lnTo>
                      <a:lnTo>
                        <a:pt x="127" y="21"/>
                      </a:lnTo>
                      <a:lnTo>
                        <a:pt x="131" y="17"/>
                      </a:lnTo>
                      <a:lnTo>
                        <a:pt x="135" y="17"/>
                      </a:lnTo>
                      <a:lnTo>
                        <a:pt x="143" y="8"/>
                      </a:lnTo>
                      <a:lnTo>
                        <a:pt x="139" y="8"/>
                      </a:lnTo>
                      <a:lnTo>
                        <a:pt x="143" y="8"/>
                      </a:lnTo>
                      <a:lnTo>
                        <a:pt x="147" y="4"/>
                      </a:lnTo>
                      <a:lnTo>
                        <a:pt x="151" y="0"/>
                      </a:lnTo>
                    </a:path>
                  </a:pathLst>
                </a:custGeom>
                <a:noFill/>
                <a:ln w="349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grpSp>
        </p:grpSp>
        <p:sp>
          <p:nvSpPr>
            <p:cNvPr id="62" name="Rectangle 61"/>
            <p:cNvSpPr>
              <a:spLocks noChangeArrowheads="1"/>
            </p:cNvSpPr>
            <p:nvPr/>
          </p:nvSpPr>
          <p:spPr bwMode="auto">
            <a:xfrm>
              <a:off x="3240572" y="1597800"/>
              <a:ext cx="37125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000" b="0" i="0" u="none" strike="noStrike" cap="none" normalizeH="0" baseline="0" dirty="0" smtClean="0">
                  <a:ln>
                    <a:noFill/>
                  </a:ln>
                  <a:solidFill>
                    <a:srgbClr val="000000"/>
                  </a:solidFill>
                  <a:effectLst/>
                  <a:latin typeface="Helvetica" panose="020B0604020202020204" pitchFamily="34" charset="0"/>
                </a:rPr>
                <a:t>Spatial Frequency (relative to </a:t>
              </a:r>
              <a:r>
                <a:rPr kumimoji="0" lang="en-US" altLang="en-US" sz="2000" b="0" i="0" u="none" strike="noStrike" cap="none" normalizeH="0" baseline="0" dirty="0" err="1" smtClean="0">
                  <a:ln>
                    <a:noFill/>
                  </a:ln>
                  <a:solidFill>
                    <a:srgbClr val="000000"/>
                  </a:solidFill>
                  <a:effectLst/>
                  <a:latin typeface="Helvetica" panose="020B0604020202020204" pitchFamily="34" charset="0"/>
                </a:rPr>
                <a:t>k</a:t>
              </a:r>
              <a:r>
                <a:rPr kumimoji="0" lang="en-US" altLang="en-US" sz="2000" b="0" i="0" u="none" strike="noStrike" cap="none" normalizeH="0" baseline="-25000" dirty="0" err="1" smtClean="0">
                  <a:ln>
                    <a:noFill/>
                  </a:ln>
                  <a:solidFill>
                    <a:srgbClr val="000000"/>
                  </a:solidFill>
                  <a:effectLst/>
                  <a:latin typeface="Helvetica" panose="020B0604020202020204" pitchFamily="34" charset="0"/>
                </a:rPr>
                <a:t>d</a:t>
              </a:r>
              <a:r>
                <a:rPr lang="en-US" altLang="en-US" sz="2000" dirty="0" smtClean="0">
                  <a:solidFill>
                    <a:srgbClr val="000000"/>
                  </a:solidFill>
                  <a:latin typeface="Helvetica" panose="020B0604020202020204" pitchFamily="34" charset="0"/>
                </a:rPr>
                <a: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rot="16200000">
              <a:off x="41606" y="1106135"/>
              <a:ext cx="18931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Helvetica" panose="020B0604020202020204" pitchFamily="34" charset="0"/>
                </a:rPr>
                <a:t>Density of states</a:t>
              </a:r>
              <a:endParaRPr kumimoji="0" lang="en-US" altLang="en-US" sz="2000" b="0" i="0" u="none" strike="noStrike" cap="none" normalizeH="0" baseline="0" dirty="0" smtClean="0">
                <a:ln>
                  <a:noFill/>
                </a:ln>
                <a:solidFill>
                  <a:schemeClr val="tx1"/>
                </a:solidFill>
                <a:effectLst/>
              </a:endParaRPr>
            </a:p>
          </p:txBody>
        </p:sp>
      </p:grpSp>
      <p:grpSp>
        <p:nvGrpSpPr>
          <p:cNvPr id="6" name="Group 5"/>
          <p:cNvGrpSpPr/>
          <p:nvPr/>
        </p:nvGrpSpPr>
        <p:grpSpPr>
          <a:xfrm>
            <a:off x="446670" y="2242447"/>
            <a:ext cx="7557272" cy="2326892"/>
            <a:chOff x="446670" y="2242447"/>
            <a:chExt cx="7557272" cy="2326892"/>
          </a:xfrm>
        </p:grpSpPr>
        <p:grpSp>
          <p:nvGrpSpPr>
            <p:cNvPr id="66" name="Group 65"/>
            <p:cNvGrpSpPr/>
            <p:nvPr/>
          </p:nvGrpSpPr>
          <p:grpSpPr>
            <a:xfrm>
              <a:off x="1352421" y="2329320"/>
              <a:ext cx="6651521" cy="2041073"/>
              <a:chOff x="3481388" y="1765300"/>
              <a:chExt cx="4314198" cy="3034844"/>
            </a:xfrm>
          </p:grpSpPr>
          <p:sp>
            <p:nvSpPr>
              <p:cNvPr id="67" name="Rectangle 6"/>
              <p:cNvSpPr>
                <a:spLocks noChangeArrowheads="1"/>
              </p:cNvSpPr>
              <p:nvPr/>
            </p:nvSpPr>
            <p:spPr bwMode="auto">
              <a:xfrm>
                <a:off x="3595688" y="1847850"/>
                <a:ext cx="4132263" cy="27114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8" name="Line 7"/>
              <p:cNvSpPr>
                <a:spLocks noChangeShapeType="1"/>
              </p:cNvSpPr>
              <p:nvPr/>
            </p:nvSpPr>
            <p:spPr bwMode="auto">
              <a:xfrm>
                <a:off x="3595688" y="1847850"/>
                <a:ext cx="4132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69" name="Line 8"/>
              <p:cNvSpPr>
                <a:spLocks noChangeShapeType="1"/>
              </p:cNvSpPr>
              <p:nvPr/>
            </p:nvSpPr>
            <p:spPr bwMode="auto">
              <a:xfrm>
                <a:off x="3595688" y="4559300"/>
                <a:ext cx="4132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0" name="Line 9"/>
              <p:cNvSpPr>
                <a:spLocks noChangeShapeType="1"/>
              </p:cNvSpPr>
              <p:nvPr/>
            </p:nvSpPr>
            <p:spPr bwMode="auto">
              <a:xfrm flipV="1">
                <a:off x="7727950" y="1847850"/>
                <a:ext cx="0" cy="2711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1" name="Line 10"/>
              <p:cNvSpPr>
                <a:spLocks noChangeShapeType="1"/>
              </p:cNvSpPr>
              <p:nvPr/>
            </p:nvSpPr>
            <p:spPr bwMode="auto">
              <a:xfrm flipV="1">
                <a:off x="3595688" y="1847850"/>
                <a:ext cx="0" cy="2711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2" name="Line 11"/>
              <p:cNvSpPr>
                <a:spLocks noChangeShapeType="1"/>
              </p:cNvSpPr>
              <p:nvPr/>
            </p:nvSpPr>
            <p:spPr bwMode="auto">
              <a:xfrm>
                <a:off x="3595688" y="4559300"/>
                <a:ext cx="4132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3" name="Line 12"/>
              <p:cNvSpPr>
                <a:spLocks noChangeShapeType="1"/>
              </p:cNvSpPr>
              <p:nvPr/>
            </p:nvSpPr>
            <p:spPr bwMode="auto">
              <a:xfrm flipV="1">
                <a:off x="3595688" y="1847850"/>
                <a:ext cx="0" cy="2711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4" name="Line 13"/>
              <p:cNvSpPr>
                <a:spLocks noChangeShapeType="1"/>
              </p:cNvSpPr>
              <p:nvPr/>
            </p:nvSpPr>
            <p:spPr bwMode="auto">
              <a:xfrm flipV="1">
                <a:off x="3595688"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5" name="Line 14"/>
              <p:cNvSpPr>
                <a:spLocks noChangeShapeType="1"/>
              </p:cNvSpPr>
              <p:nvPr/>
            </p:nvSpPr>
            <p:spPr bwMode="auto">
              <a:xfrm>
                <a:off x="3595688"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6" name="Rectangle 15"/>
              <p:cNvSpPr>
                <a:spLocks noChangeArrowheads="1"/>
              </p:cNvSpPr>
              <p:nvPr/>
            </p:nvSpPr>
            <p:spPr bwMode="auto">
              <a:xfrm>
                <a:off x="3494088" y="458470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1.5</a:t>
                </a:r>
                <a:endParaRPr kumimoji="0" lang="en-US" altLang="en-US" sz="1400" b="0" i="0" u="none" strike="noStrike" cap="none" normalizeH="0" baseline="0" smtClean="0">
                  <a:ln>
                    <a:noFill/>
                  </a:ln>
                  <a:solidFill>
                    <a:schemeClr val="tx1"/>
                  </a:solidFill>
                  <a:effectLst/>
                </a:endParaRPr>
              </a:p>
            </p:txBody>
          </p:sp>
          <p:sp>
            <p:nvSpPr>
              <p:cNvPr id="77" name="Line 16"/>
              <p:cNvSpPr>
                <a:spLocks noChangeShapeType="1"/>
              </p:cNvSpPr>
              <p:nvPr/>
            </p:nvSpPr>
            <p:spPr bwMode="auto">
              <a:xfrm flipV="1">
                <a:off x="4181475"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8" name="Line 17"/>
              <p:cNvSpPr>
                <a:spLocks noChangeShapeType="1"/>
              </p:cNvSpPr>
              <p:nvPr/>
            </p:nvSpPr>
            <p:spPr bwMode="auto">
              <a:xfrm>
                <a:off x="4181475"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79" name="Rectangle 18"/>
              <p:cNvSpPr>
                <a:spLocks noChangeArrowheads="1"/>
              </p:cNvSpPr>
              <p:nvPr/>
            </p:nvSpPr>
            <p:spPr bwMode="auto">
              <a:xfrm>
                <a:off x="4143375" y="45847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a:t>
                </a:r>
                <a:endParaRPr kumimoji="0" lang="en-US" altLang="en-US" sz="1400" b="0" i="0" u="none" strike="noStrike" cap="none" normalizeH="0" baseline="0" smtClean="0">
                  <a:ln>
                    <a:noFill/>
                  </a:ln>
                  <a:solidFill>
                    <a:schemeClr val="tx1"/>
                  </a:solidFill>
                  <a:effectLst/>
                </a:endParaRPr>
              </a:p>
            </p:txBody>
          </p:sp>
          <p:sp>
            <p:nvSpPr>
              <p:cNvPr id="80" name="Line 19"/>
              <p:cNvSpPr>
                <a:spLocks noChangeShapeType="1"/>
              </p:cNvSpPr>
              <p:nvPr/>
            </p:nvSpPr>
            <p:spPr bwMode="auto">
              <a:xfrm flipV="1">
                <a:off x="4773613"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1" name="Line 20"/>
              <p:cNvSpPr>
                <a:spLocks noChangeShapeType="1"/>
              </p:cNvSpPr>
              <p:nvPr/>
            </p:nvSpPr>
            <p:spPr bwMode="auto">
              <a:xfrm>
                <a:off x="4773613"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2" name="Rectangle 21"/>
              <p:cNvSpPr>
                <a:spLocks noChangeArrowheads="1"/>
              </p:cNvSpPr>
              <p:nvPr/>
            </p:nvSpPr>
            <p:spPr bwMode="auto">
              <a:xfrm>
                <a:off x="4672013" y="458470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2.5</a:t>
                </a:r>
                <a:endParaRPr kumimoji="0" lang="en-US" altLang="en-US" sz="1400" b="0" i="0" u="none" strike="noStrike" cap="none" normalizeH="0" baseline="0" smtClean="0">
                  <a:ln>
                    <a:noFill/>
                  </a:ln>
                  <a:solidFill>
                    <a:schemeClr val="tx1"/>
                  </a:solidFill>
                  <a:effectLst/>
                </a:endParaRPr>
              </a:p>
            </p:txBody>
          </p:sp>
          <p:sp>
            <p:nvSpPr>
              <p:cNvPr id="83" name="Line 22"/>
              <p:cNvSpPr>
                <a:spLocks noChangeShapeType="1"/>
              </p:cNvSpPr>
              <p:nvPr/>
            </p:nvSpPr>
            <p:spPr bwMode="auto">
              <a:xfrm flipV="1">
                <a:off x="5365750"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4" name="Line 23"/>
              <p:cNvSpPr>
                <a:spLocks noChangeShapeType="1"/>
              </p:cNvSpPr>
              <p:nvPr/>
            </p:nvSpPr>
            <p:spPr bwMode="auto">
              <a:xfrm>
                <a:off x="5365750"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5" name="Rectangle 24"/>
              <p:cNvSpPr>
                <a:spLocks noChangeArrowheads="1"/>
              </p:cNvSpPr>
              <p:nvPr/>
            </p:nvSpPr>
            <p:spPr bwMode="auto">
              <a:xfrm>
                <a:off x="5327650" y="45847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3</a:t>
                </a:r>
                <a:endParaRPr kumimoji="0" lang="en-US" altLang="en-US" sz="1400" b="0" i="0" u="none" strike="noStrike" cap="none" normalizeH="0" baseline="0" smtClean="0">
                  <a:ln>
                    <a:noFill/>
                  </a:ln>
                  <a:solidFill>
                    <a:schemeClr val="tx1"/>
                  </a:solidFill>
                  <a:effectLst/>
                </a:endParaRPr>
              </a:p>
            </p:txBody>
          </p:sp>
          <p:sp>
            <p:nvSpPr>
              <p:cNvPr id="86" name="Line 25"/>
              <p:cNvSpPr>
                <a:spLocks noChangeShapeType="1"/>
              </p:cNvSpPr>
              <p:nvPr/>
            </p:nvSpPr>
            <p:spPr bwMode="auto">
              <a:xfrm flipV="1">
                <a:off x="5957888"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7" name="Line 26"/>
              <p:cNvSpPr>
                <a:spLocks noChangeShapeType="1"/>
              </p:cNvSpPr>
              <p:nvPr/>
            </p:nvSpPr>
            <p:spPr bwMode="auto">
              <a:xfrm>
                <a:off x="5957888"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88" name="Rectangle 27"/>
              <p:cNvSpPr>
                <a:spLocks noChangeArrowheads="1"/>
              </p:cNvSpPr>
              <p:nvPr/>
            </p:nvSpPr>
            <p:spPr bwMode="auto">
              <a:xfrm>
                <a:off x="5856288" y="458470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3.5</a:t>
                </a:r>
                <a:endParaRPr kumimoji="0" lang="en-US" altLang="en-US" sz="1400" b="0" i="0" u="none" strike="noStrike" cap="none" normalizeH="0" baseline="0" smtClean="0">
                  <a:ln>
                    <a:noFill/>
                  </a:ln>
                  <a:solidFill>
                    <a:schemeClr val="tx1"/>
                  </a:solidFill>
                  <a:effectLst/>
                </a:endParaRPr>
              </a:p>
            </p:txBody>
          </p:sp>
          <p:sp>
            <p:nvSpPr>
              <p:cNvPr id="89" name="Line 28"/>
              <p:cNvSpPr>
                <a:spLocks noChangeShapeType="1"/>
              </p:cNvSpPr>
              <p:nvPr/>
            </p:nvSpPr>
            <p:spPr bwMode="auto">
              <a:xfrm flipV="1">
                <a:off x="6550025"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0" name="Line 29"/>
              <p:cNvSpPr>
                <a:spLocks noChangeShapeType="1"/>
              </p:cNvSpPr>
              <p:nvPr/>
            </p:nvSpPr>
            <p:spPr bwMode="auto">
              <a:xfrm>
                <a:off x="6550025"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1" name="Rectangle 30"/>
              <p:cNvSpPr>
                <a:spLocks noChangeArrowheads="1"/>
              </p:cNvSpPr>
              <p:nvPr/>
            </p:nvSpPr>
            <p:spPr bwMode="auto">
              <a:xfrm>
                <a:off x="6511925" y="45847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4</a:t>
                </a:r>
                <a:endParaRPr kumimoji="0" lang="en-US" altLang="en-US" sz="1400" b="0" i="0" u="none" strike="noStrike" cap="none" normalizeH="0" baseline="0" smtClean="0">
                  <a:ln>
                    <a:noFill/>
                  </a:ln>
                  <a:solidFill>
                    <a:schemeClr val="tx1"/>
                  </a:solidFill>
                  <a:effectLst/>
                </a:endParaRPr>
              </a:p>
            </p:txBody>
          </p:sp>
          <p:sp>
            <p:nvSpPr>
              <p:cNvPr id="92" name="Line 31"/>
              <p:cNvSpPr>
                <a:spLocks noChangeShapeType="1"/>
              </p:cNvSpPr>
              <p:nvPr/>
            </p:nvSpPr>
            <p:spPr bwMode="auto">
              <a:xfrm flipV="1">
                <a:off x="7142163"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3" name="Line 32"/>
              <p:cNvSpPr>
                <a:spLocks noChangeShapeType="1"/>
              </p:cNvSpPr>
              <p:nvPr/>
            </p:nvSpPr>
            <p:spPr bwMode="auto">
              <a:xfrm>
                <a:off x="7142163"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4" name="Rectangle 33"/>
              <p:cNvSpPr>
                <a:spLocks noChangeArrowheads="1"/>
              </p:cNvSpPr>
              <p:nvPr/>
            </p:nvSpPr>
            <p:spPr bwMode="auto">
              <a:xfrm>
                <a:off x="7040563" y="458470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4.5</a:t>
                </a:r>
                <a:endParaRPr kumimoji="0" lang="en-US" altLang="en-US" sz="1400" b="0" i="0" u="none" strike="noStrike" cap="none" normalizeH="0" baseline="0" smtClean="0">
                  <a:ln>
                    <a:noFill/>
                  </a:ln>
                  <a:solidFill>
                    <a:schemeClr val="tx1"/>
                  </a:solidFill>
                  <a:effectLst/>
                </a:endParaRPr>
              </a:p>
            </p:txBody>
          </p:sp>
          <p:sp>
            <p:nvSpPr>
              <p:cNvPr id="95" name="Line 34"/>
              <p:cNvSpPr>
                <a:spLocks noChangeShapeType="1"/>
              </p:cNvSpPr>
              <p:nvPr/>
            </p:nvSpPr>
            <p:spPr bwMode="auto">
              <a:xfrm flipV="1">
                <a:off x="7734300" y="4514850"/>
                <a:ext cx="0" cy="44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 name="Line 35"/>
              <p:cNvSpPr>
                <a:spLocks noChangeShapeType="1"/>
              </p:cNvSpPr>
              <p:nvPr/>
            </p:nvSpPr>
            <p:spPr bwMode="auto">
              <a:xfrm>
                <a:off x="7734300" y="1854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7" name="Rectangle 36"/>
              <p:cNvSpPr>
                <a:spLocks noChangeArrowheads="1"/>
              </p:cNvSpPr>
              <p:nvPr/>
            </p:nvSpPr>
            <p:spPr bwMode="auto">
              <a:xfrm>
                <a:off x="7696200" y="45847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5</a:t>
                </a:r>
                <a:endParaRPr kumimoji="0" lang="en-US" altLang="en-US" sz="1400" b="0" i="0" u="none" strike="noStrike" cap="none" normalizeH="0" baseline="0" smtClean="0">
                  <a:ln>
                    <a:noFill/>
                  </a:ln>
                  <a:solidFill>
                    <a:schemeClr val="tx1"/>
                  </a:solidFill>
                  <a:effectLst/>
                </a:endParaRPr>
              </a:p>
            </p:txBody>
          </p:sp>
          <p:sp>
            <p:nvSpPr>
              <p:cNvPr id="98" name="Line 37"/>
              <p:cNvSpPr>
                <a:spLocks noChangeShapeType="1"/>
              </p:cNvSpPr>
              <p:nvPr/>
            </p:nvSpPr>
            <p:spPr bwMode="auto">
              <a:xfrm>
                <a:off x="3595688" y="4559300"/>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9" name="Line 38"/>
              <p:cNvSpPr>
                <a:spLocks noChangeShapeType="1"/>
              </p:cNvSpPr>
              <p:nvPr/>
            </p:nvSpPr>
            <p:spPr bwMode="auto">
              <a:xfrm flipH="1">
                <a:off x="7689850" y="4559300"/>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0" name="Rectangle 39"/>
              <p:cNvSpPr>
                <a:spLocks noChangeArrowheads="1"/>
              </p:cNvSpPr>
              <p:nvPr/>
            </p:nvSpPr>
            <p:spPr bwMode="auto">
              <a:xfrm>
                <a:off x="3481388" y="447198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a:t>
                </a:r>
                <a:endParaRPr kumimoji="0" lang="en-US" altLang="en-US" sz="1400" b="0" i="0" u="none" strike="noStrike" cap="none" normalizeH="0" baseline="0" smtClean="0">
                  <a:ln>
                    <a:noFill/>
                  </a:ln>
                  <a:solidFill>
                    <a:schemeClr val="tx1"/>
                  </a:solidFill>
                  <a:effectLst/>
                </a:endParaRPr>
              </a:p>
            </p:txBody>
          </p:sp>
          <p:sp>
            <p:nvSpPr>
              <p:cNvPr id="101" name="Line 40"/>
              <p:cNvSpPr>
                <a:spLocks noChangeShapeType="1"/>
              </p:cNvSpPr>
              <p:nvPr/>
            </p:nvSpPr>
            <p:spPr bwMode="auto">
              <a:xfrm>
                <a:off x="3595688" y="4017963"/>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2" name="Line 41"/>
              <p:cNvSpPr>
                <a:spLocks noChangeShapeType="1"/>
              </p:cNvSpPr>
              <p:nvPr/>
            </p:nvSpPr>
            <p:spPr bwMode="auto">
              <a:xfrm flipH="1">
                <a:off x="7689850" y="4017963"/>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3" name="Rectangle 42"/>
              <p:cNvSpPr>
                <a:spLocks noChangeArrowheads="1"/>
              </p:cNvSpPr>
              <p:nvPr/>
            </p:nvSpPr>
            <p:spPr bwMode="auto">
              <a:xfrm>
                <a:off x="3481388" y="392906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a:t>
                </a:r>
                <a:endParaRPr kumimoji="0" lang="en-US" altLang="en-US" sz="1400" b="0" i="0" u="none" strike="noStrike" cap="none" normalizeH="0" baseline="0" smtClean="0">
                  <a:ln>
                    <a:noFill/>
                  </a:ln>
                  <a:solidFill>
                    <a:schemeClr val="tx1"/>
                  </a:solidFill>
                  <a:effectLst/>
                </a:endParaRPr>
              </a:p>
            </p:txBody>
          </p:sp>
          <p:sp>
            <p:nvSpPr>
              <p:cNvPr id="104" name="Line 43"/>
              <p:cNvSpPr>
                <a:spLocks noChangeShapeType="1"/>
              </p:cNvSpPr>
              <p:nvPr/>
            </p:nvSpPr>
            <p:spPr bwMode="auto">
              <a:xfrm>
                <a:off x="3595688" y="3475038"/>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5" name="Line 44"/>
              <p:cNvSpPr>
                <a:spLocks noChangeShapeType="1"/>
              </p:cNvSpPr>
              <p:nvPr/>
            </p:nvSpPr>
            <p:spPr bwMode="auto">
              <a:xfrm flipH="1">
                <a:off x="7689850" y="3475038"/>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6" name="Rectangle 45"/>
              <p:cNvSpPr>
                <a:spLocks noChangeArrowheads="1"/>
              </p:cNvSpPr>
              <p:nvPr/>
            </p:nvSpPr>
            <p:spPr bwMode="auto">
              <a:xfrm>
                <a:off x="3481388" y="338613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3</a:t>
                </a:r>
                <a:endParaRPr kumimoji="0" lang="en-US" altLang="en-US" sz="1400" b="0" i="0" u="none" strike="noStrike" cap="none" normalizeH="0" baseline="0" smtClean="0">
                  <a:ln>
                    <a:noFill/>
                  </a:ln>
                  <a:solidFill>
                    <a:schemeClr val="tx1"/>
                  </a:solidFill>
                  <a:effectLst/>
                </a:endParaRPr>
              </a:p>
            </p:txBody>
          </p:sp>
          <p:sp>
            <p:nvSpPr>
              <p:cNvPr id="107" name="Line 46"/>
              <p:cNvSpPr>
                <a:spLocks noChangeShapeType="1"/>
              </p:cNvSpPr>
              <p:nvPr/>
            </p:nvSpPr>
            <p:spPr bwMode="auto">
              <a:xfrm>
                <a:off x="3595688" y="2932113"/>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8" name="Line 47"/>
              <p:cNvSpPr>
                <a:spLocks noChangeShapeType="1"/>
              </p:cNvSpPr>
              <p:nvPr/>
            </p:nvSpPr>
            <p:spPr bwMode="auto">
              <a:xfrm flipH="1">
                <a:off x="7689850" y="2932113"/>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09" name="Rectangle 48"/>
              <p:cNvSpPr>
                <a:spLocks noChangeArrowheads="1"/>
              </p:cNvSpPr>
              <p:nvPr/>
            </p:nvSpPr>
            <p:spPr bwMode="auto">
              <a:xfrm>
                <a:off x="3481388" y="28448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4</a:t>
                </a:r>
                <a:endParaRPr kumimoji="0" lang="en-US" altLang="en-US" sz="1400" b="0" i="0" u="none" strike="noStrike" cap="none" normalizeH="0" baseline="0" smtClean="0">
                  <a:ln>
                    <a:noFill/>
                  </a:ln>
                  <a:solidFill>
                    <a:schemeClr val="tx1"/>
                  </a:solidFill>
                  <a:effectLst/>
                </a:endParaRPr>
              </a:p>
            </p:txBody>
          </p:sp>
          <p:sp>
            <p:nvSpPr>
              <p:cNvPr id="110" name="Line 49"/>
              <p:cNvSpPr>
                <a:spLocks noChangeShapeType="1"/>
              </p:cNvSpPr>
              <p:nvPr/>
            </p:nvSpPr>
            <p:spPr bwMode="auto">
              <a:xfrm>
                <a:off x="3595688" y="2390775"/>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1" name="Line 50"/>
              <p:cNvSpPr>
                <a:spLocks noChangeShapeType="1"/>
              </p:cNvSpPr>
              <p:nvPr/>
            </p:nvSpPr>
            <p:spPr bwMode="auto">
              <a:xfrm flipH="1">
                <a:off x="7689850" y="2390775"/>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2" name="Rectangle 51"/>
              <p:cNvSpPr>
                <a:spLocks noChangeArrowheads="1"/>
              </p:cNvSpPr>
              <p:nvPr/>
            </p:nvSpPr>
            <p:spPr bwMode="auto">
              <a:xfrm>
                <a:off x="3481388" y="230187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5</a:t>
                </a:r>
                <a:endParaRPr kumimoji="0" lang="en-US" altLang="en-US" sz="1400" b="0" i="0" u="none" strike="noStrike" cap="none" normalizeH="0" baseline="0" smtClean="0">
                  <a:ln>
                    <a:noFill/>
                  </a:ln>
                  <a:solidFill>
                    <a:schemeClr val="tx1"/>
                  </a:solidFill>
                  <a:effectLst/>
                </a:endParaRPr>
              </a:p>
            </p:txBody>
          </p:sp>
          <p:sp>
            <p:nvSpPr>
              <p:cNvPr id="113" name="Line 52"/>
              <p:cNvSpPr>
                <a:spLocks noChangeShapeType="1"/>
              </p:cNvSpPr>
              <p:nvPr/>
            </p:nvSpPr>
            <p:spPr bwMode="auto">
              <a:xfrm>
                <a:off x="3595688" y="1854200"/>
                <a:ext cx="3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 name="Line 53"/>
              <p:cNvSpPr>
                <a:spLocks noChangeShapeType="1"/>
              </p:cNvSpPr>
              <p:nvPr/>
            </p:nvSpPr>
            <p:spPr bwMode="auto">
              <a:xfrm flipH="1">
                <a:off x="7689850" y="1854200"/>
                <a:ext cx="4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5" name="Rectangle 54"/>
              <p:cNvSpPr>
                <a:spLocks noChangeArrowheads="1"/>
              </p:cNvSpPr>
              <p:nvPr/>
            </p:nvSpPr>
            <p:spPr bwMode="auto">
              <a:xfrm>
                <a:off x="3481388" y="176530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6</a:t>
                </a:r>
                <a:endParaRPr kumimoji="0" lang="en-US" altLang="en-US" sz="1400" b="0" i="0" u="none" strike="noStrike" cap="none" normalizeH="0" baseline="0" smtClean="0">
                  <a:ln>
                    <a:noFill/>
                  </a:ln>
                  <a:solidFill>
                    <a:schemeClr val="tx1"/>
                  </a:solidFill>
                  <a:effectLst/>
                </a:endParaRPr>
              </a:p>
            </p:txBody>
          </p:sp>
          <p:sp>
            <p:nvSpPr>
              <p:cNvPr id="116" name="Line 55"/>
              <p:cNvSpPr>
                <a:spLocks noChangeShapeType="1"/>
              </p:cNvSpPr>
              <p:nvPr/>
            </p:nvSpPr>
            <p:spPr bwMode="auto">
              <a:xfrm>
                <a:off x="3595688" y="1847850"/>
                <a:ext cx="4132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7" name="Line 56"/>
              <p:cNvSpPr>
                <a:spLocks noChangeShapeType="1"/>
              </p:cNvSpPr>
              <p:nvPr/>
            </p:nvSpPr>
            <p:spPr bwMode="auto">
              <a:xfrm>
                <a:off x="3595688" y="4559300"/>
                <a:ext cx="4132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8" name="Line 57"/>
              <p:cNvSpPr>
                <a:spLocks noChangeShapeType="1"/>
              </p:cNvSpPr>
              <p:nvPr/>
            </p:nvSpPr>
            <p:spPr bwMode="auto">
              <a:xfrm flipV="1">
                <a:off x="7727950" y="1847850"/>
                <a:ext cx="0" cy="2711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9" name="Line 58"/>
              <p:cNvSpPr>
                <a:spLocks noChangeShapeType="1"/>
              </p:cNvSpPr>
              <p:nvPr/>
            </p:nvSpPr>
            <p:spPr bwMode="auto">
              <a:xfrm flipV="1">
                <a:off x="3595688" y="1847850"/>
                <a:ext cx="0" cy="2711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grpSp>
            <p:nvGrpSpPr>
              <p:cNvPr id="120" name="Group 119"/>
              <p:cNvGrpSpPr/>
              <p:nvPr/>
            </p:nvGrpSpPr>
            <p:grpSpPr>
              <a:xfrm>
                <a:off x="3852863" y="2049463"/>
                <a:ext cx="3351212" cy="2289175"/>
                <a:chOff x="3852863" y="2049463"/>
                <a:chExt cx="3351212" cy="2289175"/>
              </a:xfrm>
            </p:grpSpPr>
            <p:sp>
              <p:nvSpPr>
                <p:cNvPr id="127" name="Freeform 59"/>
                <p:cNvSpPr>
                  <a:spLocks/>
                </p:cNvSpPr>
                <p:nvPr/>
              </p:nvSpPr>
              <p:spPr bwMode="auto">
                <a:xfrm>
                  <a:off x="3852863" y="3563938"/>
                  <a:ext cx="674688" cy="774700"/>
                </a:xfrm>
                <a:custGeom>
                  <a:avLst/>
                  <a:gdLst>
                    <a:gd name="T0" fmla="*/ 8 w 425"/>
                    <a:gd name="T1" fmla="*/ 476 h 488"/>
                    <a:gd name="T2" fmla="*/ 16 w 425"/>
                    <a:gd name="T3" fmla="*/ 464 h 488"/>
                    <a:gd name="T4" fmla="*/ 28 w 425"/>
                    <a:gd name="T5" fmla="*/ 448 h 488"/>
                    <a:gd name="T6" fmla="*/ 36 w 425"/>
                    <a:gd name="T7" fmla="*/ 437 h 488"/>
                    <a:gd name="T8" fmla="*/ 48 w 425"/>
                    <a:gd name="T9" fmla="*/ 421 h 488"/>
                    <a:gd name="T10" fmla="*/ 56 w 425"/>
                    <a:gd name="T11" fmla="*/ 405 h 488"/>
                    <a:gd name="T12" fmla="*/ 64 w 425"/>
                    <a:gd name="T13" fmla="*/ 393 h 488"/>
                    <a:gd name="T14" fmla="*/ 76 w 425"/>
                    <a:gd name="T15" fmla="*/ 377 h 488"/>
                    <a:gd name="T16" fmla="*/ 84 w 425"/>
                    <a:gd name="T17" fmla="*/ 365 h 488"/>
                    <a:gd name="T18" fmla="*/ 95 w 425"/>
                    <a:gd name="T19" fmla="*/ 353 h 488"/>
                    <a:gd name="T20" fmla="*/ 103 w 425"/>
                    <a:gd name="T21" fmla="*/ 337 h 488"/>
                    <a:gd name="T22" fmla="*/ 115 w 425"/>
                    <a:gd name="T23" fmla="*/ 325 h 488"/>
                    <a:gd name="T24" fmla="*/ 123 w 425"/>
                    <a:gd name="T25" fmla="*/ 313 h 488"/>
                    <a:gd name="T26" fmla="*/ 135 w 425"/>
                    <a:gd name="T27" fmla="*/ 301 h 488"/>
                    <a:gd name="T28" fmla="*/ 143 w 425"/>
                    <a:gd name="T29" fmla="*/ 290 h 488"/>
                    <a:gd name="T30" fmla="*/ 151 w 425"/>
                    <a:gd name="T31" fmla="*/ 278 h 488"/>
                    <a:gd name="T32" fmla="*/ 163 w 425"/>
                    <a:gd name="T33" fmla="*/ 266 h 488"/>
                    <a:gd name="T34" fmla="*/ 171 w 425"/>
                    <a:gd name="T35" fmla="*/ 254 h 488"/>
                    <a:gd name="T36" fmla="*/ 183 w 425"/>
                    <a:gd name="T37" fmla="*/ 242 h 488"/>
                    <a:gd name="T38" fmla="*/ 191 w 425"/>
                    <a:gd name="T39" fmla="*/ 230 h 488"/>
                    <a:gd name="T40" fmla="*/ 203 w 425"/>
                    <a:gd name="T41" fmla="*/ 218 h 488"/>
                    <a:gd name="T42" fmla="*/ 211 w 425"/>
                    <a:gd name="T43" fmla="*/ 210 h 488"/>
                    <a:gd name="T44" fmla="*/ 222 w 425"/>
                    <a:gd name="T45" fmla="*/ 198 h 488"/>
                    <a:gd name="T46" fmla="*/ 230 w 425"/>
                    <a:gd name="T47" fmla="*/ 186 h 488"/>
                    <a:gd name="T48" fmla="*/ 242 w 425"/>
                    <a:gd name="T49" fmla="*/ 174 h 488"/>
                    <a:gd name="T50" fmla="*/ 254 w 425"/>
                    <a:gd name="T51" fmla="*/ 162 h 488"/>
                    <a:gd name="T52" fmla="*/ 262 w 425"/>
                    <a:gd name="T53" fmla="*/ 154 h 488"/>
                    <a:gd name="T54" fmla="*/ 274 w 425"/>
                    <a:gd name="T55" fmla="*/ 143 h 488"/>
                    <a:gd name="T56" fmla="*/ 282 w 425"/>
                    <a:gd name="T57" fmla="*/ 135 h 488"/>
                    <a:gd name="T58" fmla="*/ 290 w 425"/>
                    <a:gd name="T59" fmla="*/ 123 h 488"/>
                    <a:gd name="T60" fmla="*/ 302 w 425"/>
                    <a:gd name="T61" fmla="*/ 115 h 488"/>
                    <a:gd name="T62" fmla="*/ 310 w 425"/>
                    <a:gd name="T63" fmla="*/ 103 h 488"/>
                    <a:gd name="T64" fmla="*/ 322 w 425"/>
                    <a:gd name="T65" fmla="*/ 95 h 488"/>
                    <a:gd name="T66" fmla="*/ 330 w 425"/>
                    <a:gd name="T67" fmla="*/ 87 h 488"/>
                    <a:gd name="T68" fmla="*/ 341 w 425"/>
                    <a:gd name="T69" fmla="*/ 75 h 488"/>
                    <a:gd name="T70" fmla="*/ 353 w 425"/>
                    <a:gd name="T71" fmla="*/ 63 h 488"/>
                    <a:gd name="T72" fmla="*/ 361 w 425"/>
                    <a:gd name="T73" fmla="*/ 55 h 488"/>
                    <a:gd name="T74" fmla="*/ 373 w 425"/>
                    <a:gd name="T75" fmla="*/ 47 h 488"/>
                    <a:gd name="T76" fmla="*/ 381 w 425"/>
                    <a:gd name="T77" fmla="*/ 39 h 488"/>
                    <a:gd name="T78" fmla="*/ 393 w 425"/>
                    <a:gd name="T79" fmla="*/ 27 h 488"/>
                    <a:gd name="T80" fmla="*/ 405 w 425"/>
                    <a:gd name="T81" fmla="*/ 19 h 488"/>
                    <a:gd name="T82" fmla="*/ 417 w 425"/>
                    <a:gd name="T83" fmla="*/ 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488">
                      <a:moveTo>
                        <a:pt x="0" y="488"/>
                      </a:moveTo>
                      <a:lnTo>
                        <a:pt x="4" y="484"/>
                      </a:lnTo>
                      <a:lnTo>
                        <a:pt x="8" y="476"/>
                      </a:lnTo>
                      <a:lnTo>
                        <a:pt x="12" y="472"/>
                      </a:lnTo>
                      <a:lnTo>
                        <a:pt x="12" y="468"/>
                      </a:lnTo>
                      <a:lnTo>
                        <a:pt x="16" y="464"/>
                      </a:lnTo>
                      <a:lnTo>
                        <a:pt x="20" y="460"/>
                      </a:lnTo>
                      <a:lnTo>
                        <a:pt x="24" y="452"/>
                      </a:lnTo>
                      <a:lnTo>
                        <a:pt x="28" y="448"/>
                      </a:lnTo>
                      <a:lnTo>
                        <a:pt x="28" y="444"/>
                      </a:lnTo>
                      <a:lnTo>
                        <a:pt x="32" y="441"/>
                      </a:lnTo>
                      <a:lnTo>
                        <a:pt x="36" y="437"/>
                      </a:lnTo>
                      <a:lnTo>
                        <a:pt x="40" y="429"/>
                      </a:lnTo>
                      <a:lnTo>
                        <a:pt x="44" y="425"/>
                      </a:lnTo>
                      <a:lnTo>
                        <a:pt x="48" y="421"/>
                      </a:lnTo>
                      <a:lnTo>
                        <a:pt x="48" y="417"/>
                      </a:lnTo>
                      <a:lnTo>
                        <a:pt x="52" y="413"/>
                      </a:lnTo>
                      <a:lnTo>
                        <a:pt x="56" y="405"/>
                      </a:lnTo>
                      <a:lnTo>
                        <a:pt x="60" y="401"/>
                      </a:lnTo>
                      <a:lnTo>
                        <a:pt x="64" y="397"/>
                      </a:lnTo>
                      <a:lnTo>
                        <a:pt x="64" y="393"/>
                      </a:lnTo>
                      <a:lnTo>
                        <a:pt x="68" y="389"/>
                      </a:lnTo>
                      <a:lnTo>
                        <a:pt x="72" y="385"/>
                      </a:lnTo>
                      <a:lnTo>
                        <a:pt x="76" y="377"/>
                      </a:lnTo>
                      <a:lnTo>
                        <a:pt x="80" y="373"/>
                      </a:lnTo>
                      <a:lnTo>
                        <a:pt x="84" y="369"/>
                      </a:lnTo>
                      <a:lnTo>
                        <a:pt x="84" y="365"/>
                      </a:lnTo>
                      <a:lnTo>
                        <a:pt x="88" y="361"/>
                      </a:lnTo>
                      <a:lnTo>
                        <a:pt x="92" y="357"/>
                      </a:lnTo>
                      <a:lnTo>
                        <a:pt x="95" y="353"/>
                      </a:lnTo>
                      <a:lnTo>
                        <a:pt x="99" y="349"/>
                      </a:lnTo>
                      <a:lnTo>
                        <a:pt x="99" y="341"/>
                      </a:lnTo>
                      <a:lnTo>
                        <a:pt x="103" y="337"/>
                      </a:lnTo>
                      <a:lnTo>
                        <a:pt x="107" y="333"/>
                      </a:lnTo>
                      <a:lnTo>
                        <a:pt x="111" y="329"/>
                      </a:lnTo>
                      <a:lnTo>
                        <a:pt x="115" y="325"/>
                      </a:lnTo>
                      <a:lnTo>
                        <a:pt x="115" y="321"/>
                      </a:lnTo>
                      <a:lnTo>
                        <a:pt x="119" y="317"/>
                      </a:lnTo>
                      <a:lnTo>
                        <a:pt x="123" y="313"/>
                      </a:lnTo>
                      <a:lnTo>
                        <a:pt x="127" y="309"/>
                      </a:lnTo>
                      <a:lnTo>
                        <a:pt x="131" y="305"/>
                      </a:lnTo>
                      <a:lnTo>
                        <a:pt x="135" y="301"/>
                      </a:lnTo>
                      <a:lnTo>
                        <a:pt x="135" y="298"/>
                      </a:lnTo>
                      <a:lnTo>
                        <a:pt x="139" y="294"/>
                      </a:lnTo>
                      <a:lnTo>
                        <a:pt x="143" y="290"/>
                      </a:lnTo>
                      <a:lnTo>
                        <a:pt x="147" y="286"/>
                      </a:lnTo>
                      <a:lnTo>
                        <a:pt x="151" y="282"/>
                      </a:lnTo>
                      <a:lnTo>
                        <a:pt x="151" y="278"/>
                      </a:lnTo>
                      <a:lnTo>
                        <a:pt x="155" y="274"/>
                      </a:lnTo>
                      <a:lnTo>
                        <a:pt x="159" y="270"/>
                      </a:lnTo>
                      <a:lnTo>
                        <a:pt x="163" y="266"/>
                      </a:lnTo>
                      <a:lnTo>
                        <a:pt x="167" y="262"/>
                      </a:lnTo>
                      <a:lnTo>
                        <a:pt x="167" y="258"/>
                      </a:lnTo>
                      <a:lnTo>
                        <a:pt x="171" y="254"/>
                      </a:lnTo>
                      <a:lnTo>
                        <a:pt x="175" y="250"/>
                      </a:lnTo>
                      <a:lnTo>
                        <a:pt x="179" y="246"/>
                      </a:lnTo>
                      <a:lnTo>
                        <a:pt x="183" y="242"/>
                      </a:lnTo>
                      <a:lnTo>
                        <a:pt x="187" y="238"/>
                      </a:lnTo>
                      <a:lnTo>
                        <a:pt x="187" y="234"/>
                      </a:lnTo>
                      <a:lnTo>
                        <a:pt x="191" y="230"/>
                      </a:lnTo>
                      <a:lnTo>
                        <a:pt x="195" y="226"/>
                      </a:lnTo>
                      <a:lnTo>
                        <a:pt x="199" y="222"/>
                      </a:lnTo>
                      <a:lnTo>
                        <a:pt x="203" y="218"/>
                      </a:lnTo>
                      <a:lnTo>
                        <a:pt x="203" y="214"/>
                      </a:lnTo>
                      <a:lnTo>
                        <a:pt x="207" y="210"/>
                      </a:lnTo>
                      <a:lnTo>
                        <a:pt x="211" y="210"/>
                      </a:lnTo>
                      <a:lnTo>
                        <a:pt x="215" y="206"/>
                      </a:lnTo>
                      <a:lnTo>
                        <a:pt x="218" y="202"/>
                      </a:lnTo>
                      <a:lnTo>
                        <a:pt x="222" y="198"/>
                      </a:lnTo>
                      <a:lnTo>
                        <a:pt x="222" y="194"/>
                      </a:lnTo>
                      <a:lnTo>
                        <a:pt x="226" y="190"/>
                      </a:lnTo>
                      <a:lnTo>
                        <a:pt x="230" y="186"/>
                      </a:lnTo>
                      <a:lnTo>
                        <a:pt x="234" y="182"/>
                      </a:lnTo>
                      <a:lnTo>
                        <a:pt x="238" y="178"/>
                      </a:lnTo>
                      <a:lnTo>
                        <a:pt x="242" y="174"/>
                      </a:lnTo>
                      <a:lnTo>
                        <a:pt x="246" y="170"/>
                      </a:lnTo>
                      <a:lnTo>
                        <a:pt x="250" y="166"/>
                      </a:lnTo>
                      <a:lnTo>
                        <a:pt x="254" y="162"/>
                      </a:lnTo>
                      <a:lnTo>
                        <a:pt x="254" y="158"/>
                      </a:lnTo>
                      <a:lnTo>
                        <a:pt x="258" y="154"/>
                      </a:lnTo>
                      <a:lnTo>
                        <a:pt x="262" y="154"/>
                      </a:lnTo>
                      <a:lnTo>
                        <a:pt x="266" y="151"/>
                      </a:lnTo>
                      <a:lnTo>
                        <a:pt x="270" y="147"/>
                      </a:lnTo>
                      <a:lnTo>
                        <a:pt x="274" y="143"/>
                      </a:lnTo>
                      <a:lnTo>
                        <a:pt x="274" y="139"/>
                      </a:lnTo>
                      <a:lnTo>
                        <a:pt x="278" y="135"/>
                      </a:lnTo>
                      <a:lnTo>
                        <a:pt x="282" y="135"/>
                      </a:lnTo>
                      <a:lnTo>
                        <a:pt x="286" y="131"/>
                      </a:lnTo>
                      <a:lnTo>
                        <a:pt x="290" y="127"/>
                      </a:lnTo>
                      <a:lnTo>
                        <a:pt x="290" y="123"/>
                      </a:lnTo>
                      <a:lnTo>
                        <a:pt x="294" y="119"/>
                      </a:lnTo>
                      <a:lnTo>
                        <a:pt x="298" y="119"/>
                      </a:lnTo>
                      <a:lnTo>
                        <a:pt x="302" y="115"/>
                      </a:lnTo>
                      <a:lnTo>
                        <a:pt x="306" y="111"/>
                      </a:lnTo>
                      <a:lnTo>
                        <a:pt x="306" y="107"/>
                      </a:lnTo>
                      <a:lnTo>
                        <a:pt x="310" y="103"/>
                      </a:lnTo>
                      <a:lnTo>
                        <a:pt x="314" y="103"/>
                      </a:lnTo>
                      <a:lnTo>
                        <a:pt x="318" y="99"/>
                      </a:lnTo>
                      <a:lnTo>
                        <a:pt x="322" y="95"/>
                      </a:lnTo>
                      <a:lnTo>
                        <a:pt x="330" y="87"/>
                      </a:lnTo>
                      <a:lnTo>
                        <a:pt x="326" y="87"/>
                      </a:lnTo>
                      <a:lnTo>
                        <a:pt x="330" y="87"/>
                      </a:lnTo>
                      <a:lnTo>
                        <a:pt x="334" y="83"/>
                      </a:lnTo>
                      <a:lnTo>
                        <a:pt x="338" y="79"/>
                      </a:lnTo>
                      <a:lnTo>
                        <a:pt x="341" y="75"/>
                      </a:lnTo>
                      <a:lnTo>
                        <a:pt x="345" y="71"/>
                      </a:lnTo>
                      <a:lnTo>
                        <a:pt x="349" y="67"/>
                      </a:lnTo>
                      <a:lnTo>
                        <a:pt x="353" y="63"/>
                      </a:lnTo>
                      <a:lnTo>
                        <a:pt x="357" y="63"/>
                      </a:lnTo>
                      <a:lnTo>
                        <a:pt x="361" y="59"/>
                      </a:lnTo>
                      <a:lnTo>
                        <a:pt x="361" y="55"/>
                      </a:lnTo>
                      <a:lnTo>
                        <a:pt x="365" y="51"/>
                      </a:lnTo>
                      <a:lnTo>
                        <a:pt x="369" y="51"/>
                      </a:lnTo>
                      <a:lnTo>
                        <a:pt x="373" y="47"/>
                      </a:lnTo>
                      <a:lnTo>
                        <a:pt x="381" y="39"/>
                      </a:lnTo>
                      <a:lnTo>
                        <a:pt x="377" y="39"/>
                      </a:lnTo>
                      <a:lnTo>
                        <a:pt x="381" y="39"/>
                      </a:lnTo>
                      <a:lnTo>
                        <a:pt x="385" y="35"/>
                      </a:lnTo>
                      <a:lnTo>
                        <a:pt x="389" y="31"/>
                      </a:lnTo>
                      <a:lnTo>
                        <a:pt x="393" y="27"/>
                      </a:lnTo>
                      <a:lnTo>
                        <a:pt x="397" y="23"/>
                      </a:lnTo>
                      <a:lnTo>
                        <a:pt x="401" y="19"/>
                      </a:lnTo>
                      <a:lnTo>
                        <a:pt x="405" y="19"/>
                      </a:lnTo>
                      <a:lnTo>
                        <a:pt x="409" y="15"/>
                      </a:lnTo>
                      <a:lnTo>
                        <a:pt x="413" y="11"/>
                      </a:lnTo>
                      <a:lnTo>
                        <a:pt x="417" y="8"/>
                      </a:lnTo>
                      <a:lnTo>
                        <a:pt x="421" y="4"/>
                      </a:lnTo>
                      <a:lnTo>
                        <a:pt x="425" y="0"/>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8" name="Freeform 60"/>
                <p:cNvSpPr>
                  <a:spLocks/>
                </p:cNvSpPr>
                <p:nvPr/>
              </p:nvSpPr>
              <p:spPr bwMode="auto">
                <a:xfrm>
                  <a:off x="4527550" y="3014663"/>
                  <a:ext cx="781050" cy="549275"/>
                </a:xfrm>
                <a:custGeom>
                  <a:avLst/>
                  <a:gdLst>
                    <a:gd name="T0" fmla="*/ 8 w 492"/>
                    <a:gd name="T1" fmla="*/ 338 h 346"/>
                    <a:gd name="T2" fmla="*/ 20 w 492"/>
                    <a:gd name="T3" fmla="*/ 330 h 346"/>
                    <a:gd name="T4" fmla="*/ 32 w 492"/>
                    <a:gd name="T5" fmla="*/ 322 h 346"/>
                    <a:gd name="T6" fmla="*/ 43 w 492"/>
                    <a:gd name="T7" fmla="*/ 310 h 346"/>
                    <a:gd name="T8" fmla="*/ 59 w 492"/>
                    <a:gd name="T9" fmla="*/ 298 h 346"/>
                    <a:gd name="T10" fmla="*/ 63 w 492"/>
                    <a:gd name="T11" fmla="*/ 294 h 346"/>
                    <a:gd name="T12" fmla="*/ 79 w 492"/>
                    <a:gd name="T13" fmla="*/ 282 h 346"/>
                    <a:gd name="T14" fmla="*/ 83 w 492"/>
                    <a:gd name="T15" fmla="*/ 278 h 346"/>
                    <a:gd name="T16" fmla="*/ 95 w 492"/>
                    <a:gd name="T17" fmla="*/ 266 h 346"/>
                    <a:gd name="T18" fmla="*/ 107 w 492"/>
                    <a:gd name="T19" fmla="*/ 258 h 346"/>
                    <a:gd name="T20" fmla="*/ 119 w 492"/>
                    <a:gd name="T21" fmla="*/ 250 h 346"/>
                    <a:gd name="T22" fmla="*/ 131 w 492"/>
                    <a:gd name="T23" fmla="*/ 242 h 346"/>
                    <a:gd name="T24" fmla="*/ 143 w 492"/>
                    <a:gd name="T25" fmla="*/ 230 h 346"/>
                    <a:gd name="T26" fmla="*/ 155 w 492"/>
                    <a:gd name="T27" fmla="*/ 222 h 346"/>
                    <a:gd name="T28" fmla="*/ 166 w 492"/>
                    <a:gd name="T29" fmla="*/ 214 h 346"/>
                    <a:gd name="T30" fmla="*/ 178 w 492"/>
                    <a:gd name="T31" fmla="*/ 207 h 346"/>
                    <a:gd name="T32" fmla="*/ 190 w 492"/>
                    <a:gd name="T33" fmla="*/ 199 h 346"/>
                    <a:gd name="T34" fmla="*/ 202 w 492"/>
                    <a:gd name="T35" fmla="*/ 187 h 346"/>
                    <a:gd name="T36" fmla="*/ 214 w 492"/>
                    <a:gd name="T37" fmla="*/ 179 h 346"/>
                    <a:gd name="T38" fmla="*/ 226 w 492"/>
                    <a:gd name="T39" fmla="*/ 171 h 346"/>
                    <a:gd name="T40" fmla="*/ 238 w 492"/>
                    <a:gd name="T41" fmla="*/ 163 h 346"/>
                    <a:gd name="T42" fmla="*/ 246 w 492"/>
                    <a:gd name="T43" fmla="*/ 155 h 346"/>
                    <a:gd name="T44" fmla="*/ 258 w 492"/>
                    <a:gd name="T45" fmla="*/ 151 h 346"/>
                    <a:gd name="T46" fmla="*/ 270 w 492"/>
                    <a:gd name="T47" fmla="*/ 143 h 346"/>
                    <a:gd name="T48" fmla="*/ 282 w 492"/>
                    <a:gd name="T49" fmla="*/ 131 h 346"/>
                    <a:gd name="T50" fmla="*/ 293 w 492"/>
                    <a:gd name="T51" fmla="*/ 127 h 346"/>
                    <a:gd name="T52" fmla="*/ 305 w 492"/>
                    <a:gd name="T53" fmla="*/ 119 h 346"/>
                    <a:gd name="T54" fmla="*/ 317 w 492"/>
                    <a:gd name="T55" fmla="*/ 107 h 346"/>
                    <a:gd name="T56" fmla="*/ 329 w 492"/>
                    <a:gd name="T57" fmla="*/ 103 h 346"/>
                    <a:gd name="T58" fmla="*/ 341 w 492"/>
                    <a:gd name="T59" fmla="*/ 95 h 346"/>
                    <a:gd name="T60" fmla="*/ 353 w 492"/>
                    <a:gd name="T61" fmla="*/ 87 h 346"/>
                    <a:gd name="T62" fmla="*/ 365 w 492"/>
                    <a:gd name="T63" fmla="*/ 79 h 346"/>
                    <a:gd name="T64" fmla="*/ 377 w 492"/>
                    <a:gd name="T65" fmla="*/ 71 h 346"/>
                    <a:gd name="T66" fmla="*/ 389 w 492"/>
                    <a:gd name="T67" fmla="*/ 63 h 346"/>
                    <a:gd name="T68" fmla="*/ 401 w 492"/>
                    <a:gd name="T69" fmla="*/ 56 h 346"/>
                    <a:gd name="T70" fmla="*/ 413 w 492"/>
                    <a:gd name="T71" fmla="*/ 48 h 346"/>
                    <a:gd name="T72" fmla="*/ 424 w 492"/>
                    <a:gd name="T73" fmla="*/ 40 h 346"/>
                    <a:gd name="T74" fmla="*/ 436 w 492"/>
                    <a:gd name="T75" fmla="*/ 36 h 346"/>
                    <a:gd name="T76" fmla="*/ 448 w 492"/>
                    <a:gd name="T77" fmla="*/ 28 h 346"/>
                    <a:gd name="T78" fmla="*/ 460 w 492"/>
                    <a:gd name="T79" fmla="*/ 20 h 346"/>
                    <a:gd name="T80" fmla="*/ 472 w 492"/>
                    <a:gd name="T81" fmla="*/ 12 h 346"/>
                    <a:gd name="T82" fmla="*/ 484 w 492"/>
                    <a:gd name="T83" fmla="*/ 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 h="346">
                      <a:moveTo>
                        <a:pt x="0" y="346"/>
                      </a:moveTo>
                      <a:lnTo>
                        <a:pt x="4" y="342"/>
                      </a:lnTo>
                      <a:lnTo>
                        <a:pt x="8" y="338"/>
                      </a:lnTo>
                      <a:lnTo>
                        <a:pt x="12" y="338"/>
                      </a:lnTo>
                      <a:lnTo>
                        <a:pt x="16" y="334"/>
                      </a:lnTo>
                      <a:lnTo>
                        <a:pt x="20" y="330"/>
                      </a:lnTo>
                      <a:lnTo>
                        <a:pt x="24" y="326"/>
                      </a:lnTo>
                      <a:lnTo>
                        <a:pt x="28" y="322"/>
                      </a:lnTo>
                      <a:lnTo>
                        <a:pt x="32" y="322"/>
                      </a:lnTo>
                      <a:lnTo>
                        <a:pt x="36" y="318"/>
                      </a:lnTo>
                      <a:lnTo>
                        <a:pt x="40" y="314"/>
                      </a:lnTo>
                      <a:lnTo>
                        <a:pt x="43" y="310"/>
                      </a:lnTo>
                      <a:lnTo>
                        <a:pt x="47" y="306"/>
                      </a:lnTo>
                      <a:lnTo>
                        <a:pt x="51" y="306"/>
                      </a:lnTo>
                      <a:lnTo>
                        <a:pt x="59" y="298"/>
                      </a:lnTo>
                      <a:lnTo>
                        <a:pt x="55" y="298"/>
                      </a:lnTo>
                      <a:lnTo>
                        <a:pt x="59" y="298"/>
                      </a:lnTo>
                      <a:lnTo>
                        <a:pt x="63" y="294"/>
                      </a:lnTo>
                      <a:lnTo>
                        <a:pt x="67" y="290"/>
                      </a:lnTo>
                      <a:lnTo>
                        <a:pt x="71" y="290"/>
                      </a:lnTo>
                      <a:lnTo>
                        <a:pt x="79" y="282"/>
                      </a:lnTo>
                      <a:lnTo>
                        <a:pt x="75" y="282"/>
                      </a:lnTo>
                      <a:lnTo>
                        <a:pt x="79" y="282"/>
                      </a:lnTo>
                      <a:lnTo>
                        <a:pt x="83" y="278"/>
                      </a:lnTo>
                      <a:lnTo>
                        <a:pt x="87" y="274"/>
                      </a:lnTo>
                      <a:lnTo>
                        <a:pt x="91" y="270"/>
                      </a:lnTo>
                      <a:lnTo>
                        <a:pt x="95" y="266"/>
                      </a:lnTo>
                      <a:lnTo>
                        <a:pt x="99" y="266"/>
                      </a:lnTo>
                      <a:lnTo>
                        <a:pt x="103" y="262"/>
                      </a:lnTo>
                      <a:lnTo>
                        <a:pt x="107" y="258"/>
                      </a:lnTo>
                      <a:lnTo>
                        <a:pt x="111" y="254"/>
                      </a:lnTo>
                      <a:lnTo>
                        <a:pt x="115" y="254"/>
                      </a:lnTo>
                      <a:lnTo>
                        <a:pt x="119" y="250"/>
                      </a:lnTo>
                      <a:lnTo>
                        <a:pt x="123" y="246"/>
                      </a:lnTo>
                      <a:lnTo>
                        <a:pt x="127" y="242"/>
                      </a:lnTo>
                      <a:lnTo>
                        <a:pt x="131" y="242"/>
                      </a:lnTo>
                      <a:lnTo>
                        <a:pt x="135" y="238"/>
                      </a:lnTo>
                      <a:lnTo>
                        <a:pt x="139" y="234"/>
                      </a:lnTo>
                      <a:lnTo>
                        <a:pt x="143" y="230"/>
                      </a:lnTo>
                      <a:lnTo>
                        <a:pt x="147" y="230"/>
                      </a:lnTo>
                      <a:lnTo>
                        <a:pt x="151" y="226"/>
                      </a:lnTo>
                      <a:lnTo>
                        <a:pt x="155" y="222"/>
                      </a:lnTo>
                      <a:lnTo>
                        <a:pt x="159" y="222"/>
                      </a:lnTo>
                      <a:lnTo>
                        <a:pt x="163" y="218"/>
                      </a:lnTo>
                      <a:lnTo>
                        <a:pt x="166" y="214"/>
                      </a:lnTo>
                      <a:lnTo>
                        <a:pt x="170" y="210"/>
                      </a:lnTo>
                      <a:lnTo>
                        <a:pt x="174" y="210"/>
                      </a:lnTo>
                      <a:lnTo>
                        <a:pt x="178" y="207"/>
                      </a:lnTo>
                      <a:lnTo>
                        <a:pt x="182" y="203"/>
                      </a:lnTo>
                      <a:lnTo>
                        <a:pt x="186" y="199"/>
                      </a:lnTo>
                      <a:lnTo>
                        <a:pt x="190" y="199"/>
                      </a:lnTo>
                      <a:lnTo>
                        <a:pt x="194" y="195"/>
                      </a:lnTo>
                      <a:lnTo>
                        <a:pt x="198" y="191"/>
                      </a:lnTo>
                      <a:lnTo>
                        <a:pt x="202" y="187"/>
                      </a:lnTo>
                      <a:lnTo>
                        <a:pt x="206" y="187"/>
                      </a:lnTo>
                      <a:lnTo>
                        <a:pt x="210" y="183"/>
                      </a:lnTo>
                      <a:lnTo>
                        <a:pt x="214" y="179"/>
                      </a:lnTo>
                      <a:lnTo>
                        <a:pt x="218" y="179"/>
                      </a:lnTo>
                      <a:lnTo>
                        <a:pt x="222" y="175"/>
                      </a:lnTo>
                      <a:lnTo>
                        <a:pt x="226" y="171"/>
                      </a:lnTo>
                      <a:lnTo>
                        <a:pt x="230" y="167"/>
                      </a:lnTo>
                      <a:lnTo>
                        <a:pt x="234" y="167"/>
                      </a:lnTo>
                      <a:lnTo>
                        <a:pt x="238" y="163"/>
                      </a:lnTo>
                      <a:lnTo>
                        <a:pt x="242" y="163"/>
                      </a:lnTo>
                      <a:lnTo>
                        <a:pt x="250" y="155"/>
                      </a:lnTo>
                      <a:lnTo>
                        <a:pt x="246" y="155"/>
                      </a:lnTo>
                      <a:lnTo>
                        <a:pt x="250" y="155"/>
                      </a:lnTo>
                      <a:lnTo>
                        <a:pt x="254" y="151"/>
                      </a:lnTo>
                      <a:lnTo>
                        <a:pt x="258" y="151"/>
                      </a:lnTo>
                      <a:lnTo>
                        <a:pt x="262" y="147"/>
                      </a:lnTo>
                      <a:lnTo>
                        <a:pt x="266" y="143"/>
                      </a:lnTo>
                      <a:lnTo>
                        <a:pt x="270" y="143"/>
                      </a:lnTo>
                      <a:lnTo>
                        <a:pt x="274" y="139"/>
                      </a:lnTo>
                      <a:lnTo>
                        <a:pt x="278" y="135"/>
                      </a:lnTo>
                      <a:lnTo>
                        <a:pt x="282" y="131"/>
                      </a:lnTo>
                      <a:lnTo>
                        <a:pt x="286" y="131"/>
                      </a:lnTo>
                      <a:lnTo>
                        <a:pt x="290" y="127"/>
                      </a:lnTo>
                      <a:lnTo>
                        <a:pt x="293" y="127"/>
                      </a:lnTo>
                      <a:lnTo>
                        <a:pt x="297" y="123"/>
                      </a:lnTo>
                      <a:lnTo>
                        <a:pt x="301" y="119"/>
                      </a:lnTo>
                      <a:lnTo>
                        <a:pt x="305" y="119"/>
                      </a:lnTo>
                      <a:lnTo>
                        <a:pt x="309" y="115"/>
                      </a:lnTo>
                      <a:lnTo>
                        <a:pt x="313" y="111"/>
                      </a:lnTo>
                      <a:lnTo>
                        <a:pt x="317" y="107"/>
                      </a:lnTo>
                      <a:lnTo>
                        <a:pt x="321" y="107"/>
                      </a:lnTo>
                      <a:lnTo>
                        <a:pt x="325" y="103"/>
                      </a:lnTo>
                      <a:lnTo>
                        <a:pt x="329" y="103"/>
                      </a:lnTo>
                      <a:lnTo>
                        <a:pt x="333" y="99"/>
                      </a:lnTo>
                      <a:lnTo>
                        <a:pt x="337" y="95"/>
                      </a:lnTo>
                      <a:lnTo>
                        <a:pt x="341" y="95"/>
                      </a:lnTo>
                      <a:lnTo>
                        <a:pt x="345" y="91"/>
                      </a:lnTo>
                      <a:lnTo>
                        <a:pt x="349" y="91"/>
                      </a:lnTo>
                      <a:lnTo>
                        <a:pt x="353" y="87"/>
                      </a:lnTo>
                      <a:lnTo>
                        <a:pt x="357" y="83"/>
                      </a:lnTo>
                      <a:lnTo>
                        <a:pt x="361" y="79"/>
                      </a:lnTo>
                      <a:lnTo>
                        <a:pt x="365" y="79"/>
                      </a:lnTo>
                      <a:lnTo>
                        <a:pt x="369" y="75"/>
                      </a:lnTo>
                      <a:lnTo>
                        <a:pt x="373" y="71"/>
                      </a:lnTo>
                      <a:lnTo>
                        <a:pt x="377" y="71"/>
                      </a:lnTo>
                      <a:lnTo>
                        <a:pt x="381" y="67"/>
                      </a:lnTo>
                      <a:lnTo>
                        <a:pt x="385" y="67"/>
                      </a:lnTo>
                      <a:lnTo>
                        <a:pt x="389" y="63"/>
                      </a:lnTo>
                      <a:lnTo>
                        <a:pt x="393" y="60"/>
                      </a:lnTo>
                      <a:lnTo>
                        <a:pt x="397" y="60"/>
                      </a:lnTo>
                      <a:lnTo>
                        <a:pt x="401" y="56"/>
                      </a:lnTo>
                      <a:lnTo>
                        <a:pt x="405" y="52"/>
                      </a:lnTo>
                      <a:lnTo>
                        <a:pt x="409" y="52"/>
                      </a:lnTo>
                      <a:lnTo>
                        <a:pt x="413" y="48"/>
                      </a:lnTo>
                      <a:lnTo>
                        <a:pt x="416" y="48"/>
                      </a:lnTo>
                      <a:lnTo>
                        <a:pt x="420" y="44"/>
                      </a:lnTo>
                      <a:lnTo>
                        <a:pt x="424" y="40"/>
                      </a:lnTo>
                      <a:lnTo>
                        <a:pt x="428" y="40"/>
                      </a:lnTo>
                      <a:lnTo>
                        <a:pt x="432" y="36"/>
                      </a:lnTo>
                      <a:lnTo>
                        <a:pt x="436" y="36"/>
                      </a:lnTo>
                      <a:lnTo>
                        <a:pt x="440" y="32"/>
                      </a:lnTo>
                      <a:lnTo>
                        <a:pt x="444" y="28"/>
                      </a:lnTo>
                      <a:lnTo>
                        <a:pt x="448" y="28"/>
                      </a:lnTo>
                      <a:lnTo>
                        <a:pt x="452" y="24"/>
                      </a:lnTo>
                      <a:lnTo>
                        <a:pt x="456" y="20"/>
                      </a:lnTo>
                      <a:lnTo>
                        <a:pt x="460" y="20"/>
                      </a:lnTo>
                      <a:lnTo>
                        <a:pt x="464" y="16"/>
                      </a:lnTo>
                      <a:lnTo>
                        <a:pt x="468" y="16"/>
                      </a:lnTo>
                      <a:lnTo>
                        <a:pt x="472" y="12"/>
                      </a:lnTo>
                      <a:lnTo>
                        <a:pt x="476" y="8"/>
                      </a:lnTo>
                      <a:lnTo>
                        <a:pt x="480" y="8"/>
                      </a:lnTo>
                      <a:lnTo>
                        <a:pt x="484" y="4"/>
                      </a:lnTo>
                      <a:lnTo>
                        <a:pt x="488" y="4"/>
                      </a:lnTo>
                      <a:lnTo>
                        <a:pt x="492" y="0"/>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9" name="Freeform 61"/>
                <p:cNvSpPr>
                  <a:spLocks/>
                </p:cNvSpPr>
                <p:nvPr/>
              </p:nvSpPr>
              <p:spPr bwMode="auto">
                <a:xfrm>
                  <a:off x="5308600" y="2579688"/>
                  <a:ext cx="800100" cy="434975"/>
                </a:xfrm>
                <a:custGeom>
                  <a:avLst/>
                  <a:gdLst>
                    <a:gd name="T0" fmla="*/ 8 w 504"/>
                    <a:gd name="T1" fmla="*/ 270 h 274"/>
                    <a:gd name="T2" fmla="*/ 20 w 504"/>
                    <a:gd name="T3" fmla="*/ 262 h 274"/>
                    <a:gd name="T4" fmla="*/ 32 w 504"/>
                    <a:gd name="T5" fmla="*/ 254 h 274"/>
                    <a:gd name="T6" fmla="*/ 44 w 504"/>
                    <a:gd name="T7" fmla="*/ 250 h 274"/>
                    <a:gd name="T8" fmla="*/ 55 w 504"/>
                    <a:gd name="T9" fmla="*/ 242 h 274"/>
                    <a:gd name="T10" fmla="*/ 67 w 504"/>
                    <a:gd name="T11" fmla="*/ 234 h 274"/>
                    <a:gd name="T12" fmla="*/ 79 w 504"/>
                    <a:gd name="T13" fmla="*/ 226 h 274"/>
                    <a:gd name="T14" fmla="*/ 91 w 504"/>
                    <a:gd name="T15" fmla="*/ 218 h 274"/>
                    <a:gd name="T16" fmla="*/ 103 w 504"/>
                    <a:gd name="T17" fmla="*/ 214 h 274"/>
                    <a:gd name="T18" fmla="*/ 115 w 504"/>
                    <a:gd name="T19" fmla="*/ 206 h 274"/>
                    <a:gd name="T20" fmla="*/ 127 w 504"/>
                    <a:gd name="T21" fmla="*/ 198 h 274"/>
                    <a:gd name="T22" fmla="*/ 139 w 504"/>
                    <a:gd name="T23" fmla="*/ 194 h 274"/>
                    <a:gd name="T24" fmla="*/ 151 w 504"/>
                    <a:gd name="T25" fmla="*/ 187 h 274"/>
                    <a:gd name="T26" fmla="*/ 163 w 504"/>
                    <a:gd name="T27" fmla="*/ 179 h 274"/>
                    <a:gd name="T28" fmla="*/ 174 w 504"/>
                    <a:gd name="T29" fmla="*/ 175 h 274"/>
                    <a:gd name="T30" fmla="*/ 186 w 504"/>
                    <a:gd name="T31" fmla="*/ 167 h 274"/>
                    <a:gd name="T32" fmla="*/ 198 w 504"/>
                    <a:gd name="T33" fmla="*/ 159 h 274"/>
                    <a:gd name="T34" fmla="*/ 210 w 504"/>
                    <a:gd name="T35" fmla="*/ 155 h 274"/>
                    <a:gd name="T36" fmla="*/ 222 w 504"/>
                    <a:gd name="T37" fmla="*/ 147 h 274"/>
                    <a:gd name="T38" fmla="*/ 234 w 504"/>
                    <a:gd name="T39" fmla="*/ 143 h 274"/>
                    <a:gd name="T40" fmla="*/ 246 w 504"/>
                    <a:gd name="T41" fmla="*/ 135 h 274"/>
                    <a:gd name="T42" fmla="*/ 258 w 504"/>
                    <a:gd name="T43" fmla="*/ 127 h 274"/>
                    <a:gd name="T44" fmla="*/ 270 w 504"/>
                    <a:gd name="T45" fmla="*/ 123 h 274"/>
                    <a:gd name="T46" fmla="*/ 282 w 504"/>
                    <a:gd name="T47" fmla="*/ 115 h 274"/>
                    <a:gd name="T48" fmla="*/ 294 w 504"/>
                    <a:gd name="T49" fmla="*/ 107 h 274"/>
                    <a:gd name="T50" fmla="*/ 305 w 504"/>
                    <a:gd name="T51" fmla="*/ 103 h 274"/>
                    <a:gd name="T52" fmla="*/ 317 w 504"/>
                    <a:gd name="T53" fmla="*/ 95 h 274"/>
                    <a:gd name="T54" fmla="*/ 329 w 504"/>
                    <a:gd name="T55" fmla="*/ 91 h 274"/>
                    <a:gd name="T56" fmla="*/ 341 w 504"/>
                    <a:gd name="T57" fmla="*/ 83 h 274"/>
                    <a:gd name="T58" fmla="*/ 353 w 504"/>
                    <a:gd name="T59" fmla="*/ 79 h 274"/>
                    <a:gd name="T60" fmla="*/ 365 w 504"/>
                    <a:gd name="T61" fmla="*/ 71 h 274"/>
                    <a:gd name="T62" fmla="*/ 377 w 504"/>
                    <a:gd name="T63" fmla="*/ 67 h 274"/>
                    <a:gd name="T64" fmla="*/ 389 w 504"/>
                    <a:gd name="T65" fmla="*/ 59 h 274"/>
                    <a:gd name="T66" fmla="*/ 401 w 504"/>
                    <a:gd name="T67" fmla="*/ 51 h 274"/>
                    <a:gd name="T68" fmla="*/ 413 w 504"/>
                    <a:gd name="T69" fmla="*/ 47 h 274"/>
                    <a:gd name="T70" fmla="*/ 424 w 504"/>
                    <a:gd name="T71" fmla="*/ 40 h 274"/>
                    <a:gd name="T72" fmla="*/ 436 w 504"/>
                    <a:gd name="T73" fmla="*/ 36 h 274"/>
                    <a:gd name="T74" fmla="*/ 448 w 504"/>
                    <a:gd name="T75" fmla="*/ 28 h 274"/>
                    <a:gd name="T76" fmla="*/ 460 w 504"/>
                    <a:gd name="T77" fmla="*/ 24 h 274"/>
                    <a:gd name="T78" fmla="*/ 472 w 504"/>
                    <a:gd name="T79" fmla="*/ 16 h 274"/>
                    <a:gd name="T80" fmla="*/ 484 w 504"/>
                    <a:gd name="T81" fmla="*/ 8 h 274"/>
                    <a:gd name="T82" fmla="*/ 496 w 504"/>
                    <a:gd name="T83" fmla="*/ 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4" h="274">
                      <a:moveTo>
                        <a:pt x="0" y="274"/>
                      </a:moveTo>
                      <a:lnTo>
                        <a:pt x="4" y="270"/>
                      </a:lnTo>
                      <a:lnTo>
                        <a:pt x="8" y="270"/>
                      </a:lnTo>
                      <a:lnTo>
                        <a:pt x="12" y="266"/>
                      </a:lnTo>
                      <a:lnTo>
                        <a:pt x="16" y="262"/>
                      </a:lnTo>
                      <a:lnTo>
                        <a:pt x="20" y="262"/>
                      </a:lnTo>
                      <a:lnTo>
                        <a:pt x="24" y="258"/>
                      </a:lnTo>
                      <a:lnTo>
                        <a:pt x="28" y="258"/>
                      </a:lnTo>
                      <a:lnTo>
                        <a:pt x="32" y="254"/>
                      </a:lnTo>
                      <a:lnTo>
                        <a:pt x="36" y="254"/>
                      </a:lnTo>
                      <a:lnTo>
                        <a:pt x="40" y="250"/>
                      </a:lnTo>
                      <a:lnTo>
                        <a:pt x="44" y="250"/>
                      </a:lnTo>
                      <a:lnTo>
                        <a:pt x="48" y="246"/>
                      </a:lnTo>
                      <a:lnTo>
                        <a:pt x="51" y="242"/>
                      </a:lnTo>
                      <a:lnTo>
                        <a:pt x="55" y="242"/>
                      </a:lnTo>
                      <a:lnTo>
                        <a:pt x="59" y="238"/>
                      </a:lnTo>
                      <a:lnTo>
                        <a:pt x="63" y="238"/>
                      </a:lnTo>
                      <a:lnTo>
                        <a:pt x="67" y="234"/>
                      </a:lnTo>
                      <a:lnTo>
                        <a:pt x="71" y="230"/>
                      </a:lnTo>
                      <a:lnTo>
                        <a:pt x="75" y="230"/>
                      </a:lnTo>
                      <a:lnTo>
                        <a:pt x="79" y="226"/>
                      </a:lnTo>
                      <a:lnTo>
                        <a:pt x="83" y="226"/>
                      </a:lnTo>
                      <a:lnTo>
                        <a:pt x="87" y="222"/>
                      </a:lnTo>
                      <a:lnTo>
                        <a:pt x="91" y="218"/>
                      </a:lnTo>
                      <a:lnTo>
                        <a:pt x="95" y="218"/>
                      </a:lnTo>
                      <a:lnTo>
                        <a:pt x="99" y="218"/>
                      </a:lnTo>
                      <a:lnTo>
                        <a:pt x="103" y="214"/>
                      </a:lnTo>
                      <a:lnTo>
                        <a:pt x="107" y="210"/>
                      </a:lnTo>
                      <a:lnTo>
                        <a:pt x="111" y="210"/>
                      </a:lnTo>
                      <a:lnTo>
                        <a:pt x="115" y="206"/>
                      </a:lnTo>
                      <a:lnTo>
                        <a:pt x="119" y="202"/>
                      </a:lnTo>
                      <a:lnTo>
                        <a:pt x="123" y="202"/>
                      </a:lnTo>
                      <a:lnTo>
                        <a:pt x="127" y="198"/>
                      </a:lnTo>
                      <a:lnTo>
                        <a:pt x="131" y="198"/>
                      </a:lnTo>
                      <a:lnTo>
                        <a:pt x="135" y="194"/>
                      </a:lnTo>
                      <a:lnTo>
                        <a:pt x="139" y="194"/>
                      </a:lnTo>
                      <a:lnTo>
                        <a:pt x="143" y="191"/>
                      </a:lnTo>
                      <a:lnTo>
                        <a:pt x="147" y="191"/>
                      </a:lnTo>
                      <a:lnTo>
                        <a:pt x="151" y="187"/>
                      </a:lnTo>
                      <a:lnTo>
                        <a:pt x="155" y="183"/>
                      </a:lnTo>
                      <a:lnTo>
                        <a:pt x="159" y="183"/>
                      </a:lnTo>
                      <a:lnTo>
                        <a:pt x="163" y="179"/>
                      </a:lnTo>
                      <a:lnTo>
                        <a:pt x="167" y="179"/>
                      </a:lnTo>
                      <a:lnTo>
                        <a:pt x="171" y="175"/>
                      </a:lnTo>
                      <a:lnTo>
                        <a:pt x="174" y="175"/>
                      </a:lnTo>
                      <a:lnTo>
                        <a:pt x="178" y="171"/>
                      </a:lnTo>
                      <a:lnTo>
                        <a:pt x="182" y="171"/>
                      </a:lnTo>
                      <a:lnTo>
                        <a:pt x="186" y="167"/>
                      </a:lnTo>
                      <a:lnTo>
                        <a:pt x="190" y="163"/>
                      </a:lnTo>
                      <a:lnTo>
                        <a:pt x="194" y="163"/>
                      </a:lnTo>
                      <a:lnTo>
                        <a:pt x="198" y="159"/>
                      </a:lnTo>
                      <a:lnTo>
                        <a:pt x="202" y="159"/>
                      </a:lnTo>
                      <a:lnTo>
                        <a:pt x="206" y="155"/>
                      </a:lnTo>
                      <a:lnTo>
                        <a:pt x="210" y="155"/>
                      </a:lnTo>
                      <a:lnTo>
                        <a:pt x="214" y="151"/>
                      </a:lnTo>
                      <a:lnTo>
                        <a:pt x="218" y="151"/>
                      </a:lnTo>
                      <a:lnTo>
                        <a:pt x="222" y="147"/>
                      </a:lnTo>
                      <a:lnTo>
                        <a:pt x="226" y="143"/>
                      </a:lnTo>
                      <a:lnTo>
                        <a:pt x="230" y="143"/>
                      </a:lnTo>
                      <a:lnTo>
                        <a:pt x="234" y="143"/>
                      </a:lnTo>
                      <a:lnTo>
                        <a:pt x="238" y="139"/>
                      </a:lnTo>
                      <a:lnTo>
                        <a:pt x="242" y="135"/>
                      </a:lnTo>
                      <a:lnTo>
                        <a:pt x="246" y="135"/>
                      </a:lnTo>
                      <a:lnTo>
                        <a:pt x="250" y="131"/>
                      </a:lnTo>
                      <a:lnTo>
                        <a:pt x="254" y="131"/>
                      </a:lnTo>
                      <a:lnTo>
                        <a:pt x="258" y="127"/>
                      </a:lnTo>
                      <a:lnTo>
                        <a:pt x="262" y="127"/>
                      </a:lnTo>
                      <a:lnTo>
                        <a:pt x="266" y="123"/>
                      </a:lnTo>
                      <a:lnTo>
                        <a:pt x="270" y="123"/>
                      </a:lnTo>
                      <a:lnTo>
                        <a:pt x="274" y="119"/>
                      </a:lnTo>
                      <a:lnTo>
                        <a:pt x="278" y="115"/>
                      </a:lnTo>
                      <a:lnTo>
                        <a:pt x="282" y="115"/>
                      </a:lnTo>
                      <a:lnTo>
                        <a:pt x="286" y="115"/>
                      </a:lnTo>
                      <a:lnTo>
                        <a:pt x="290" y="111"/>
                      </a:lnTo>
                      <a:lnTo>
                        <a:pt x="294" y="107"/>
                      </a:lnTo>
                      <a:lnTo>
                        <a:pt x="298" y="107"/>
                      </a:lnTo>
                      <a:lnTo>
                        <a:pt x="301" y="103"/>
                      </a:lnTo>
                      <a:lnTo>
                        <a:pt x="305" y="103"/>
                      </a:lnTo>
                      <a:lnTo>
                        <a:pt x="309" y="103"/>
                      </a:lnTo>
                      <a:lnTo>
                        <a:pt x="313" y="99"/>
                      </a:lnTo>
                      <a:lnTo>
                        <a:pt x="317" y="95"/>
                      </a:lnTo>
                      <a:lnTo>
                        <a:pt x="321" y="95"/>
                      </a:lnTo>
                      <a:lnTo>
                        <a:pt x="325" y="91"/>
                      </a:lnTo>
                      <a:lnTo>
                        <a:pt x="329" y="91"/>
                      </a:lnTo>
                      <a:lnTo>
                        <a:pt x="333" y="87"/>
                      </a:lnTo>
                      <a:lnTo>
                        <a:pt x="337" y="87"/>
                      </a:lnTo>
                      <a:lnTo>
                        <a:pt x="341" y="83"/>
                      </a:lnTo>
                      <a:lnTo>
                        <a:pt x="345" y="79"/>
                      </a:lnTo>
                      <a:lnTo>
                        <a:pt x="349" y="79"/>
                      </a:lnTo>
                      <a:lnTo>
                        <a:pt x="353" y="79"/>
                      </a:lnTo>
                      <a:lnTo>
                        <a:pt x="357" y="75"/>
                      </a:lnTo>
                      <a:lnTo>
                        <a:pt x="361" y="75"/>
                      </a:lnTo>
                      <a:lnTo>
                        <a:pt x="365" y="71"/>
                      </a:lnTo>
                      <a:lnTo>
                        <a:pt x="369" y="67"/>
                      </a:lnTo>
                      <a:lnTo>
                        <a:pt x="373" y="67"/>
                      </a:lnTo>
                      <a:lnTo>
                        <a:pt x="377" y="67"/>
                      </a:lnTo>
                      <a:lnTo>
                        <a:pt x="381" y="63"/>
                      </a:lnTo>
                      <a:lnTo>
                        <a:pt x="385" y="59"/>
                      </a:lnTo>
                      <a:lnTo>
                        <a:pt x="389" y="59"/>
                      </a:lnTo>
                      <a:lnTo>
                        <a:pt x="393" y="55"/>
                      </a:lnTo>
                      <a:lnTo>
                        <a:pt x="397" y="55"/>
                      </a:lnTo>
                      <a:lnTo>
                        <a:pt x="401" y="51"/>
                      </a:lnTo>
                      <a:lnTo>
                        <a:pt x="405" y="51"/>
                      </a:lnTo>
                      <a:lnTo>
                        <a:pt x="409" y="47"/>
                      </a:lnTo>
                      <a:lnTo>
                        <a:pt x="413" y="47"/>
                      </a:lnTo>
                      <a:lnTo>
                        <a:pt x="417" y="44"/>
                      </a:lnTo>
                      <a:lnTo>
                        <a:pt x="421" y="44"/>
                      </a:lnTo>
                      <a:lnTo>
                        <a:pt x="424" y="40"/>
                      </a:lnTo>
                      <a:lnTo>
                        <a:pt x="428" y="40"/>
                      </a:lnTo>
                      <a:lnTo>
                        <a:pt x="432" y="36"/>
                      </a:lnTo>
                      <a:lnTo>
                        <a:pt x="436" y="36"/>
                      </a:lnTo>
                      <a:lnTo>
                        <a:pt x="440" y="32"/>
                      </a:lnTo>
                      <a:lnTo>
                        <a:pt x="444" y="32"/>
                      </a:lnTo>
                      <a:lnTo>
                        <a:pt x="448" y="28"/>
                      </a:lnTo>
                      <a:lnTo>
                        <a:pt x="452" y="28"/>
                      </a:lnTo>
                      <a:lnTo>
                        <a:pt x="456" y="24"/>
                      </a:lnTo>
                      <a:lnTo>
                        <a:pt x="460" y="24"/>
                      </a:lnTo>
                      <a:lnTo>
                        <a:pt x="464" y="20"/>
                      </a:lnTo>
                      <a:lnTo>
                        <a:pt x="468" y="20"/>
                      </a:lnTo>
                      <a:lnTo>
                        <a:pt x="472" y="16"/>
                      </a:lnTo>
                      <a:lnTo>
                        <a:pt x="476" y="16"/>
                      </a:lnTo>
                      <a:lnTo>
                        <a:pt x="480" y="12"/>
                      </a:lnTo>
                      <a:lnTo>
                        <a:pt x="484" y="8"/>
                      </a:lnTo>
                      <a:lnTo>
                        <a:pt x="488" y="8"/>
                      </a:lnTo>
                      <a:lnTo>
                        <a:pt x="492" y="8"/>
                      </a:lnTo>
                      <a:lnTo>
                        <a:pt x="496" y="4"/>
                      </a:lnTo>
                      <a:lnTo>
                        <a:pt x="500" y="4"/>
                      </a:lnTo>
                      <a:lnTo>
                        <a:pt x="504" y="0"/>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0" name="Freeform 62"/>
                <p:cNvSpPr>
                  <a:spLocks/>
                </p:cNvSpPr>
                <p:nvPr/>
              </p:nvSpPr>
              <p:spPr bwMode="auto">
                <a:xfrm>
                  <a:off x="6108700" y="2189163"/>
                  <a:ext cx="800100" cy="390525"/>
                </a:xfrm>
                <a:custGeom>
                  <a:avLst/>
                  <a:gdLst>
                    <a:gd name="T0" fmla="*/ 8 w 504"/>
                    <a:gd name="T1" fmla="*/ 242 h 246"/>
                    <a:gd name="T2" fmla="*/ 20 w 504"/>
                    <a:gd name="T3" fmla="*/ 238 h 246"/>
                    <a:gd name="T4" fmla="*/ 32 w 504"/>
                    <a:gd name="T5" fmla="*/ 230 h 246"/>
                    <a:gd name="T6" fmla="*/ 44 w 504"/>
                    <a:gd name="T7" fmla="*/ 226 h 246"/>
                    <a:gd name="T8" fmla="*/ 55 w 504"/>
                    <a:gd name="T9" fmla="*/ 218 h 246"/>
                    <a:gd name="T10" fmla="*/ 67 w 504"/>
                    <a:gd name="T11" fmla="*/ 210 h 246"/>
                    <a:gd name="T12" fmla="*/ 79 w 504"/>
                    <a:gd name="T13" fmla="*/ 206 h 246"/>
                    <a:gd name="T14" fmla="*/ 91 w 504"/>
                    <a:gd name="T15" fmla="*/ 202 h 246"/>
                    <a:gd name="T16" fmla="*/ 103 w 504"/>
                    <a:gd name="T17" fmla="*/ 194 h 246"/>
                    <a:gd name="T18" fmla="*/ 115 w 504"/>
                    <a:gd name="T19" fmla="*/ 190 h 246"/>
                    <a:gd name="T20" fmla="*/ 127 w 504"/>
                    <a:gd name="T21" fmla="*/ 182 h 246"/>
                    <a:gd name="T22" fmla="*/ 139 w 504"/>
                    <a:gd name="T23" fmla="*/ 178 h 246"/>
                    <a:gd name="T24" fmla="*/ 151 w 504"/>
                    <a:gd name="T25" fmla="*/ 170 h 246"/>
                    <a:gd name="T26" fmla="*/ 163 w 504"/>
                    <a:gd name="T27" fmla="*/ 166 h 246"/>
                    <a:gd name="T28" fmla="*/ 174 w 504"/>
                    <a:gd name="T29" fmla="*/ 158 h 246"/>
                    <a:gd name="T30" fmla="*/ 186 w 504"/>
                    <a:gd name="T31" fmla="*/ 154 h 246"/>
                    <a:gd name="T32" fmla="*/ 198 w 504"/>
                    <a:gd name="T33" fmla="*/ 147 h 246"/>
                    <a:gd name="T34" fmla="*/ 210 w 504"/>
                    <a:gd name="T35" fmla="*/ 143 h 246"/>
                    <a:gd name="T36" fmla="*/ 222 w 504"/>
                    <a:gd name="T37" fmla="*/ 139 h 246"/>
                    <a:gd name="T38" fmla="*/ 234 w 504"/>
                    <a:gd name="T39" fmla="*/ 131 h 246"/>
                    <a:gd name="T40" fmla="*/ 246 w 504"/>
                    <a:gd name="T41" fmla="*/ 123 h 246"/>
                    <a:gd name="T42" fmla="*/ 258 w 504"/>
                    <a:gd name="T43" fmla="*/ 119 h 246"/>
                    <a:gd name="T44" fmla="*/ 270 w 504"/>
                    <a:gd name="T45" fmla="*/ 115 h 246"/>
                    <a:gd name="T46" fmla="*/ 282 w 504"/>
                    <a:gd name="T47" fmla="*/ 107 h 246"/>
                    <a:gd name="T48" fmla="*/ 294 w 504"/>
                    <a:gd name="T49" fmla="*/ 103 h 246"/>
                    <a:gd name="T50" fmla="*/ 305 w 504"/>
                    <a:gd name="T51" fmla="*/ 95 h 246"/>
                    <a:gd name="T52" fmla="*/ 317 w 504"/>
                    <a:gd name="T53" fmla="*/ 91 h 246"/>
                    <a:gd name="T54" fmla="*/ 329 w 504"/>
                    <a:gd name="T55" fmla="*/ 83 h 246"/>
                    <a:gd name="T56" fmla="*/ 341 w 504"/>
                    <a:gd name="T57" fmla="*/ 79 h 246"/>
                    <a:gd name="T58" fmla="*/ 353 w 504"/>
                    <a:gd name="T59" fmla="*/ 75 h 246"/>
                    <a:gd name="T60" fmla="*/ 365 w 504"/>
                    <a:gd name="T61" fmla="*/ 67 h 246"/>
                    <a:gd name="T62" fmla="*/ 377 w 504"/>
                    <a:gd name="T63" fmla="*/ 63 h 246"/>
                    <a:gd name="T64" fmla="*/ 389 w 504"/>
                    <a:gd name="T65" fmla="*/ 55 h 246"/>
                    <a:gd name="T66" fmla="*/ 401 w 504"/>
                    <a:gd name="T67" fmla="*/ 51 h 246"/>
                    <a:gd name="T68" fmla="*/ 413 w 504"/>
                    <a:gd name="T69" fmla="*/ 47 h 246"/>
                    <a:gd name="T70" fmla="*/ 424 w 504"/>
                    <a:gd name="T71" fmla="*/ 39 h 246"/>
                    <a:gd name="T72" fmla="*/ 436 w 504"/>
                    <a:gd name="T73" fmla="*/ 31 h 246"/>
                    <a:gd name="T74" fmla="*/ 448 w 504"/>
                    <a:gd name="T75" fmla="*/ 27 h 246"/>
                    <a:gd name="T76" fmla="*/ 460 w 504"/>
                    <a:gd name="T77" fmla="*/ 23 h 246"/>
                    <a:gd name="T78" fmla="*/ 472 w 504"/>
                    <a:gd name="T79" fmla="*/ 15 h 246"/>
                    <a:gd name="T80" fmla="*/ 484 w 504"/>
                    <a:gd name="T81" fmla="*/ 11 h 246"/>
                    <a:gd name="T82" fmla="*/ 496 w 504"/>
                    <a:gd name="T83" fmla="*/ 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4" h="246">
                      <a:moveTo>
                        <a:pt x="0" y="246"/>
                      </a:moveTo>
                      <a:lnTo>
                        <a:pt x="4" y="246"/>
                      </a:lnTo>
                      <a:lnTo>
                        <a:pt x="8" y="242"/>
                      </a:lnTo>
                      <a:lnTo>
                        <a:pt x="12" y="242"/>
                      </a:lnTo>
                      <a:lnTo>
                        <a:pt x="16" y="238"/>
                      </a:lnTo>
                      <a:lnTo>
                        <a:pt x="20" y="238"/>
                      </a:lnTo>
                      <a:lnTo>
                        <a:pt x="24" y="234"/>
                      </a:lnTo>
                      <a:lnTo>
                        <a:pt x="28" y="234"/>
                      </a:lnTo>
                      <a:lnTo>
                        <a:pt x="32" y="230"/>
                      </a:lnTo>
                      <a:lnTo>
                        <a:pt x="36" y="226"/>
                      </a:lnTo>
                      <a:lnTo>
                        <a:pt x="40" y="226"/>
                      </a:lnTo>
                      <a:lnTo>
                        <a:pt x="44" y="226"/>
                      </a:lnTo>
                      <a:lnTo>
                        <a:pt x="47" y="222"/>
                      </a:lnTo>
                      <a:lnTo>
                        <a:pt x="51" y="218"/>
                      </a:lnTo>
                      <a:lnTo>
                        <a:pt x="55" y="218"/>
                      </a:lnTo>
                      <a:lnTo>
                        <a:pt x="59" y="218"/>
                      </a:lnTo>
                      <a:lnTo>
                        <a:pt x="63" y="214"/>
                      </a:lnTo>
                      <a:lnTo>
                        <a:pt x="67" y="210"/>
                      </a:lnTo>
                      <a:lnTo>
                        <a:pt x="71" y="210"/>
                      </a:lnTo>
                      <a:lnTo>
                        <a:pt x="75" y="210"/>
                      </a:lnTo>
                      <a:lnTo>
                        <a:pt x="79" y="206"/>
                      </a:lnTo>
                      <a:lnTo>
                        <a:pt x="83" y="206"/>
                      </a:lnTo>
                      <a:lnTo>
                        <a:pt x="87" y="202"/>
                      </a:lnTo>
                      <a:lnTo>
                        <a:pt x="91" y="202"/>
                      </a:lnTo>
                      <a:lnTo>
                        <a:pt x="95" y="198"/>
                      </a:lnTo>
                      <a:lnTo>
                        <a:pt x="99" y="198"/>
                      </a:lnTo>
                      <a:lnTo>
                        <a:pt x="103" y="194"/>
                      </a:lnTo>
                      <a:lnTo>
                        <a:pt x="107" y="194"/>
                      </a:lnTo>
                      <a:lnTo>
                        <a:pt x="111" y="190"/>
                      </a:lnTo>
                      <a:lnTo>
                        <a:pt x="115" y="190"/>
                      </a:lnTo>
                      <a:lnTo>
                        <a:pt x="119" y="186"/>
                      </a:lnTo>
                      <a:lnTo>
                        <a:pt x="123" y="186"/>
                      </a:lnTo>
                      <a:lnTo>
                        <a:pt x="127" y="182"/>
                      </a:lnTo>
                      <a:lnTo>
                        <a:pt x="131" y="182"/>
                      </a:lnTo>
                      <a:lnTo>
                        <a:pt x="135" y="178"/>
                      </a:lnTo>
                      <a:lnTo>
                        <a:pt x="139" y="178"/>
                      </a:lnTo>
                      <a:lnTo>
                        <a:pt x="143" y="174"/>
                      </a:lnTo>
                      <a:lnTo>
                        <a:pt x="147" y="174"/>
                      </a:lnTo>
                      <a:lnTo>
                        <a:pt x="151" y="170"/>
                      </a:lnTo>
                      <a:lnTo>
                        <a:pt x="155" y="170"/>
                      </a:lnTo>
                      <a:lnTo>
                        <a:pt x="159" y="166"/>
                      </a:lnTo>
                      <a:lnTo>
                        <a:pt x="163" y="166"/>
                      </a:lnTo>
                      <a:lnTo>
                        <a:pt x="167" y="162"/>
                      </a:lnTo>
                      <a:lnTo>
                        <a:pt x="170" y="162"/>
                      </a:lnTo>
                      <a:lnTo>
                        <a:pt x="174" y="158"/>
                      </a:lnTo>
                      <a:lnTo>
                        <a:pt x="178" y="158"/>
                      </a:lnTo>
                      <a:lnTo>
                        <a:pt x="182" y="154"/>
                      </a:lnTo>
                      <a:lnTo>
                        <a:pt x="186" y="154"/>
                      </a:lnTo>
                      <a:lnTo>
                        <a:pt x="190" y="150"/>
                      </a:lnTo>
                      <a:lnTo>
                        <a:pt x="194" y="150"/>
                      </a:lnTo>
                      <a:lnTo>
                        <a:pt x="198" y="147"/>
                      </a:lnTo>
                      <a:lnTo>
                        <a:pt x="202" y="147"/>
                      </a:lnTo>
                      <a:lnTo>
                        <a:pt x="206" y="143"/>
                      </a:lnTo>
                      <a:lnTo>
                        <a:pt x="210" y="143"/>
                      </a:lnTo>
                      <a:lnTo>
                        <a:pt x="214" y="139"/>
                      </a:lnTo>
                      <a:lnTo>
                        <a:pt x="218" y="139"/>
                      </a:lnTo>
                      <a:lnTo>
                        <a:pt x="222" y="139"/>
                      </a:lnTo>
                      <a:lnTo>
                        <a:pt x="226" y="135"/>
                      </a:lnTo>
                      <a:lnTo>
                        <a:pt x="230" y="131"/>
                      </a:lnTo>
                      <a:lnTo>
                        <a:pt x="234" y="131"/>
                      </a:lnTo>
                      <a:lnTo>
                        <a:pt x="238" y="131"/>
                      </a:lnTo>
                      <a:lnTo>
                        <a:pt x="242" y="127"/>
                      </a:lnTo>
                      <a:lnTo>
                        <a:pt x="246" y="123"/>
                      </a:lnTo>
                      <a:lnTo>
                        <a:pt x="250" y="123"/>
                      </a:lnTo>
                      <a:lnTo>
                        <a:pt x="254" y="123"/>
                      </a:lnTo>
                      <a:lnTo>
                        <a:pt x="258" y="119"/>
                      </a:lnTo>
                      <a:lnTo>
                        <a:pt x="262" y="119"/>
                      </a:lnTo>
                      <a:lnTo>
                        <a:pt x="266" y="115"/>
                      </a:lnTo>
                      <a:lnTo>
                        <a:pt x="270" y="115"/>
                      </a:lnTo>
                      <a:lnTo>
                        <a:pt x="274" y="111"/>
                      </a:lnTo>
                      <a:lnTo>
                        <a:pt x="278" y="111"/>
                      </a:lnTo>
                      <a:lnTo>
                        <a:pt x="282" y="107"/>
                      </a:lnTo>
                      <a:lnTo>
                        <a:pt x="286" y="107"/>
                      </a:lnTo>
                      <a:lnTo>
                        <a:pt x="290" y="103"/>
                      </a:lnTo>
                      <a:lnTo>
                        <a:pt x="294" y="103"/>
                      </a:lnTo>
                      <a:lnTo>
                        <a:pt x="297" y="99"/>
                      </a:lnTo>
                      <a:lnTo>
                        <a:pt x="301" y="99"/>
                      </a:lnTo>
                      <a:lnTo>
                        <a:pt x="305" y="95"/>
                      </a:lnTo>
                      <a:lnTo>
                        <a:pt x="309" y="95"/>
                      </a:lnTo>
                      <a:lnTo>
                        <a:pt x="313" y="91"/>
                      </a:lnTo>
                      <a:lnTo>
                        <a:pt x="317" y="91"/>
                      </a:lnTo>
                      <a:lnTo>
                        <a:pt x="321" y="87"/>
                      </a:lnTo>
                      <a:lnTo>
                        <a:pt x="325" y="87"/>
                      </a:lnTo>
                      <a:lnTo>
                        <a:pt x="329" y="83"/>
                      </a:lnTo>
                      <a:lnTo>
                        <a:pt x="333" y="83"/>
                      </a:lnTo>
                      <a:lnTo>
                        <a:pt x="337" y="83"/>
                      </a:lnTo>
                      <a:lnTo>
                        <a:pt x="341" y="79"/>
                      </a:lnTo>
                      <a:lnTo>
                        <a:pt x="345" y="75"/>
                      </a:lnTo>
                      <a:lnTo>
                        <a:pt x="349" y="75"/>
                      </a:lnTo>
                      <a:lnTo>
                        <a:pt x="353" y="75"/>
                      </a:lnTo>
                      <a:lnTo>
                        <a:pt x="357" y="71"/>
                      </a:lnTo>
                      <a:lnTo>
                        <a:pt x="361" y="71"/>
                      </a:lnTo>
                      <a:lnTo>
                        <a:pt x="365" y="67"/>
                      </a:lnTo>
                      <a:lnTo>
                        <a:pt x="369" y="67"/>
                      </a:lnTo>
                      <a:lnTo>
                        <a:pt x="373" y="63"/>
                      </a:lnTo>
                      <a:lnTo>
                        <a:pt x="377" y="63"/>
                      </a:lnTo>
                      <a:lnTo>
                        <a:pt x="381" y="59"/>
                      </a:lnTo>
                      <a:lnTo>
                        <a:pt x="385" y="59"/>
                      </a:lnTo>
                      <a:lnTo>
                        <a:pt x="389" y="55"/>
                      </a:lnTo>
                      <a:lnTo>
                        <a:pt x="393" y="55"/>
                      </a:lnTo>
                      <a:lnTo>
                        <a:pt x="397" y="51"/>
                      </a:lnTo>
                      <a:lnTo>
                        <a:pt x="401" y="51"/>
                      </a:lnTo>
                      <a:lnTo>
                        <a:pt x="405" y="47"/>
                      </a:lnTo>
                      <a:lnTo>
                        <a:pt x="409" y="47"/>
                      </a:lnTo>
                      <a:lnTo>
                        <a:pt x="413" y="47"/>
                      </a:lnTo>
                      <a:lnTo>
                        <a:pt x="417" y="43"/>
                      </a:lnTo>
                      <a:lnTo>
                        <a:pt x="420" y="39"/>
                      </a:lnTo>
                      <a:lnTo>
                        <a:pt x="424" y="39"/>
                      </a:lnTo>
                      <a:lnTo>
                        <a:pt x="428" y="39"/>
                      </a:lnTo>
                      <a:lnTo>
                        <a:pt x="432" y="35"/>
                      </a:lnTo>
                      <a:lnTo>
                        <a:pt x="436" y="31"/>
                      </a:lnTo>
                      <a:lnTo>
                        <a:pt x="440" y="31"/>
                      </a:lnTo>
                      <a:lnTo>
                        <a:pt x="444" y="31"/>
                      </a:lnTo>
                      <a:lnTo>
                        <a:pt x="448" y="27"/>
                      </a:lnTo>
                      <a:lnTo>
                        <a:pt x="452" y="23"/>
                      </a:lnTo>
                      <a:lnTo>
                        <a:pt x="456" y="23"/>
                      </a:lnTo>
                      <a:lnTo>
                        <a:pt x="460" y="23"/>
                      </a:lnTo>
                      <a:lnTo>
                        <a:pt x="464" y="19"/>
                      </a:lnTo>
                      <a:lnTo>
                        <a:pt x="468" y="19"/>
                      </a:lnTo>
                      <a:lnTo>
                        <a:pt x="472" y="15"/>
                      </a:lnTo>
                      <a:lnTo>
                        <a:pt x="476" y="15"/>
                      </a:lnTo>
                      <a:lnTo>
                        <a:pt x="480" y="11"/>
                      </a:lnTo>
                      <a:lnTo>
                        <a:pt x="484" y="11"/>
                      </a:lnTo>
                      <a:lnTo>
                        <a:pt x="488" y="7"/>
                      </a:lnTo>
                      <a:lnTo>
                        <a:pt x="492" y="7"/>
                      </a:lnTo>
                      <a:lnTo>
                        <a:pt x="496" y="3"/>
                      </a:lnTo>
                      <a:lnTo>
                        <a:pt x="500" y="3"/>
                      </a:lnTo>
                      <a:lnTo>
                        <a:pt x="504" y="0"/>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1" name="Freeform 63"/>
                <p:cNvSpPr>
                  <a:spLocks/>
                </p:cNvSpPr>
                <p:nvPr/>
              </p:nvSpPr>
              <p:spPr bwMode="auto">
                <a:xfrm>
                  <a:off x="6908800" y="2049463"/>
                  <a:ext cx="295275" cy="139700"/>
                </a:xfrm>
                <a:custGeom>
                  <a:avLst/>
                  <a:gdLst>
                    <a:gd name="T0" fmla="*/ 0 w 186"/>
                    <a:gd name="T1" fmla="*/ 88 h 88"/>
                    <a:gd name="T2" fmla="*/ 4 w 186"/>
                    <a:gd name="T3" fmla="*/ 88 h 88"/>
                    <a:gd name="T4" fmla="*/ 8 w 186"/>
                    <a:gd name="T5" fmla="*/ 84 h 88"/>
                    <a:gd name="T6" fmla="*/ 12 w 186"/>
                    <a:gd name="T7" fmla="*/ 84 h 88"/>
                    <a:gd name="T8" fmla="*/ 16 w 186"/>
                    <a:gd name="T9" fmla="*/ 80 h 88"/>
                    <a:gd name="T10" fmla="*/ 20 w 186"/>
                    <a:gd name="T11" fmla="*/ 80 h 88"/>
                    <a:gd name="T12" fmla="*/ 24 w 186"/>
                    <a:gd name="T13" fmla="*/ 80 h 88"/>
                    <a:gd name="T14" fmla="*/ 28 w 186"/>
                    <a:gd name="T15" fmla="*/ 76 h 88"/>
                    <a:gd name="T16" fmla="*/ 32 w 186"/>
                    <a:gd name="T17" fmla="*/ 76 h 88"/>
                    <a:gd name="T18" fmla="*/ 36 w 186"/>
                    <a:gd name="T19" fmla="*/ 72 h 88"/>
                    <a:gd name="T20" fmla="*/ 40 w 186"/>
                    <a:gd name="T21" fmla="*/ 72 h 88"/>
                    <a:gd name="T22" fmla="*/ 43 w 186"/>
                    <a:gd name="T23" fmla="*/ 68 h 88"/>
                    <a:gd name="T24" fmla="*/ 47 w 186"/>
                    <a:gd name="T25" fmla="*/ 68 h 88"/>
                    <a:gd name="T26" fmla="*/ 51 w 186"/>
                    <a:gd name="T27" fmla="*/ 64 h 88"/>
                    <a:gd name="T28" fmla="*/ 55 w 186"/>
                    <a:gd name="T29" fmla="*/ 64 h 88"/>
                    <a:gd name="T30" fmla="*/ 59 w 186"/>
                    <a:gd name="T31" fmla="*/ 60 h 88"/>
                    <a:gd name="T32" fmla="*/ 63 w 186"/>
                    <a:gd name="T33" fmla="*/ 60 h 88"/>
                    <a:gd name="T34" fmla="*/ 67 w 186"/>
                    <a:gd name="T35" fmla="*/ 56 h 88"/>
                    <a:gd name="T36" fmla="*/ 71 w 186"/>
                    <a:gd name="T37" fmla="*/ 56 h 88"/>
                    <a:gd name="T38" fmla="*/ 75 w 186"/>
                    <a:gd name="T39" fmla="*/ 52 h 88"/>
                    <a:gd name="T40" fmla="*/ 79 w 186"/>
                    <a:gd name="T41" fmla="*/ 52 h 88"/>
                    <a:gd name="T42" fmla="*/ 83 w 186"/>
                    <a:gd name="T43" fmla="*/ 52 h 88"/>
                    <a:gd name="T44" fmla="*/ 87 w 186"/>
                    <a:gd name="T45" fmla="*/ 48 h 88"/>
                    <a:gd name="T46" fmla="*/ 91 w 186"/>
                    <a:gd name="T47" fmla="*/ 44 h 88"/>
                    <a:gd name="T48" fmla="*/ 95 w 186"/>
                    <a:gd name="T49" fmla="*/ 44 h 88"/>
                    <a:gd name="T50" fmla="*/ 99 w 186"/>
                    <a:gd name="T51" fmla="*/ 44 h 88"/>
                    <a:gd name="T52" fmla="*/ 103 w 186"/>
                    <a:gd name="T53" fmla="*/ 40 h 88"/>
                    <a:gd name="T54" fmla="*/ 107 w 186"/>
                    <a:gd name="T55" fmla="*/ 36 h 88"/>
                    <a:gd name="T56" fmla="*/ 111 w 186"/>
                    <a:gd name="T57" fmla="*/ 36 h 88"/>
                    <a:gd name="T58" fmla="*/ 115 w 186"/>
                    <a:gd name="T59" fmla="*/ 36 h 88"/>
                    <a:gd name="T60" fmla="*/ 119 w 186"/>
                    <a:gd name="T61" fmla="*/ 32 h 88"/>
                    <a:gd name="T62" fmla="*/ 123 w 186"/>
                    <a:gd name="T63" fmla="*/ 32 h 88"/>
                    <a:gd name="T64" fmla="*/ 127 w 186"/>
                    <a:gd name="T65" fmla="*/ 28 h 88"/>
                    <a:gd name="T66" fmla="*/ 131 w 186"/>
                    <a:gd name="T67" fmla="*/ 28 h 88"/>
                    <a:gd name="T68" fmla="*/ 135 w 186"/>
                    <a:gd name="T69" fmla="*/ 24 h 88"/>
                    <a:gd name="T70" fmla="*/ 139 w 186"/>
                    <a:gd name="T71" fmla="*/ 24 h 88"/>
                    <a:gd name="T72" fmla="*/ 143 w 186"/>
                    <a:gd name="T73" fmla="*/ 20 h 88"/>
                    <a:gd name="T74" fmla="*/ 147 w 186"/>
                    <a:gd name="T75" fmla="*/ 20 h 88"/>
                    <a:gd name="T76" fmla="*/ 151 w 186"/>
                    <a:gd name="T77" fmla="*/ 16 h 88"/>
                    <a:gd name="T78" fmla="*/ 155 w 186"/>
                    <a:gd name="T79" fmla="*/ 16 h 88"/>
                    <a:gd name="T80" fmla="*/ 159 w 186"/>
                    <a:gd name="T81" fmla="*/ 12 h 88"/>
                    <a:gd name="T82" fmla="*/ 163 w 186"/>
                    <a:gd name="T83" fmla="*/ 12 h 88"/>
                    <a:gd name="T84" fmla="*/ 166 w 186"/>
                    <a:gd name="T85" fmla="*/ 8 h 88"/>
                    <a:gd name="T86" fmla="*/ 170 w 186"/>
                    <a:gd name="T87" fmla="*/ 8 h 88"/>
                    <a:gd name="T88" fmla="*/ 174 w 186"/>
                    <a:gd name="T89" fmla="*/ 4 h 88"/>
                    <a:gd name="T90" fmla="*/ 178 w 186"/>
                    <a:gd name="T91" fmla="*/ 4 h 88"/>
                    <a:gd name="T92" fmla="*/ 182 w 186"/>
                    <a:gd name="T93" fmla="*/ 4 h 88"/>
                    <a:gd name="T94" fmla="*/ 186 w 186"/>
                    <a:gd name="T9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88">
                      <a:moveTo>
                        <a:pt x="0" y="88"/>
                      </a:moveTo>
                      <a:lnTo>
                        <a:pt x="4" y="88"/>
                      </a:lnTo>
                      <a:lnTo>
                        <a:pt x="8" y="84"/>
                      </a:lnTo>
                      <a:lnTo>
                        <a:pt x="12" y="84"/>
                      </a:lnTo>
                      <a:lnTo>
                        <a:pt x="16" y="80"/>
                      </a:lnTo>
                      <a:lnTo>
                        <a:pt x="20" y="80"/>
                      </a:lnTo>
                      <a:lnTo>
                        <a:pt x="24" y="80"/>
                      </a:lnTo>
                      <a:lnTo>
                        <a:pt x="28" y="76"/>
                      </a:lnTo>
                      <a:lnTo>
                        <a:pt x="32" y="76"/>
                      </a:lnTo>
                      <a:lnTo>
                        <a:pt x="36" y="72"/>
                      </a:lnTo>
                      <a:lnTo>
                        <a:pt x="40" y="72"/>
                      </a:lnTo>
                      <a:lnTo>
                        <a:pt x="43" y="68"/>
                      </a:lnTo>
                      <a:lnTo>
                        <a:pt x="47" y="68"/>
                      </a:lnTo>
                      <a:lnTo>
                        <a:pt x="51" y="64"/>
                      </a:lnTo>
                      <a:lnTo>
                        <a:pt x="55" y="64"/>
                      </a:lnTo>
                      <a:lnTo>
                        <a:pt x="59" y="60"/>
                      </a:lnTo>
                      <a:lnTo>
                        <a:pt x="63" y="60"/>
                      </a:lnTo>
                      <a:lnTo>
                        <a:pt x="67" y="56"/>
                      </a:lnTo>
                      <a:lnTo>
                        <a:pt x="71" y="56"/>
                      </a:lnTo>
                      <a:lnTo>
                        <a:pt x="75" y="52"/>
                      </a:lnTo>
                      <a:lnTo>
                        <a:pt x="79" y="52"/>
                      </a:lnTo>
                      <a:lnTo>
                        <a:pt x="83" y="52"/>
                      </a:lnTo>
                      <a:lnTo>
                        <a:pt x="87" y="48"/>
                      </a:lnTo>
                      <a:lnTo>
                        <a:pt x="91" y="44"/>
                      </a:lnTo>
                      <a:lnTo>
                        <a:pt x="95" y="44"/>
                      </a:lnTo>
                      <a:lnTo>
                        <a:pt x="99" y="44"/>
                      </a:lnTo>
                      <a:lnTo>
                        <a:pt x="103" y="40"/>
                      </a:lnTo>
                      <a:lnTo>
                        <a:pt x="107" y="36"/>
                      </a:lnTo>
                      <a:lnTo>
                        <a:pt x="111" y="36"/>
                      </a:lnTo>
                      <a:lnTo>
                        <a:pt x="115" y="36"/>
                      </a:lnTo>
                      <a:lnTo>
                        <a:pt x="119" y="32"/>
                      </a:lnTo>
                      <a:lnTo>
                        <a:pt x="123" y="32"/>
                      </a:lnTo>
                      <a:lnTo>
                        <a:pt x="127" y="28"/>
                      </a:lnTo>
                      <a:lnTo>
                        <a:pt x="131" y="28"/>
                      </a:lnTo>
                      <a:lnTo>
                        <a:pt x="135" y="24"/>
                      </a:lnTo>
                      <a:lnTo>
                        <a:pt x="139" y="24"/>
                      </a:lnTo>
                      <a:lnTo>
                        <a:pt x="143" y="20"/>
                      </a:lnTo>
                      <a:lnTo>
                        <a:pt x="147" y="20"/>
                      </a:lnTo>
                      <a:lnTo>
                        <a:pt x="151" y="16"/>
                      </a:lnTo>
                      <a:lnTo>
                        <a:pt x="155" y="16"/>
                      </a:lnTo>
                      <a:lnTo>
                        <a:pt x="159" y="12"/>
                      </a:lnTo>
                      <a:lnTo>
                        <a:pt x="163" y="12"/>
                      </a:lnTo>
                      <a:lnTo>
                        <a:pt x="166" y="8"/>
                      </a:lnTo>
                      <a:lnTo>
                        <a:pt x="170" y="8"/>
                      </a:lnTo>
                      <a:lnTo>
                        <a:pt x="174" y="4"/>
                      </a:lnTo>
                      <a:lnTo>
                        <a:pt x="178" y="4"/>
                      </a:lnTo>
                      <a:lnTo>
                        <a:pt x="182" y="4"/>
                      </a:lnTo>
                      <a:lnTo>
                        <a:pt x="186" y="0"/>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grpSp>
            <p:nvGrpSpPr>
              <p:cNvPr id="121" name="Group 120"/>
              <p:cNvGrpSpPr/>
              <p:nvPr/>
            </p:nvGrpSpPr>
            <p:grpSpPr>
              <a:xfrm>
                <a:off x="3852863" y="3052763"/>
                <a:ext cx="3351212" cy="1449387"/>
                <a:chOff x="3852863" y="3052763"/>
                <a:chExt cx="3351212" cy="1449387"/>
              </a:xfrm>
            </p:grpSpPr>
            <p:sp>
              <p:nvSpPr>
                <p:cNvPr id="122" name="Freeform 64"/>
                <p:cNvSpPr>
                  <a:spLocks/>
                </p:cNvSpPr>
                <p:nvPr/>
              </p:nvSpPr>
              <p:spPr bwMode="auto">
                <a:xfrm>
                  <a:off x="3852863" y="3803650"/>
                  <a:ext cx="719138" cy="698500"/>
                </a:xfrm>
                <a:custGeom>
                  <a:avLst/>
                  <a:gdLst>
                    <a:gd name="T0" fmla="*/ 8 w 453"/>
                    <a:gd name="T1" fmla="*/ 425 h 440"/>
                    <a:gd name="T2" fmla="*/ 16 w 453"/>
                    <a:gd name="T3" fmla="*/ 409 h 440"/>
                    <a:gd name="T4" fmla="*/ 28 w 453"/>
                    <a:gd name="T5" fmla="*/ 389 h 440"/>
                    <a:gd name="T6" fmla="*/ 36 w 453"/>
                    <a:gd name="T7" fmla="*/ 373 h 440"/>
                    <a:gd name="T8" fmla="*/ 48 w 453"/>
                    <a:gd name="T9" fmla="*/ 357 h 440"/>
                    <a:gd name="T10" fmla="*/ 56 w 453"/>
                    <a:gd name="T11" fmla="*/ 345 h 440"/>
                    <a:gd name="T12" fmla="*/ 64 w 453"/>
                    <a:gd name="T13" fmla="*/ 329 h 440"/>
                    <a:gd name="T14" fmla="*/ 76 w 453"/>
                    <a:gd name="T15" fmla="*/ 317 h 440"/>
                    <a:gd name="T16" fmla="*/ 84 w 453"/>
                    <a:gd name="T17" fmla="*/ 301 h 440"/>
                    <a:gd name="T18" fmla="*/ 95 w 453"/>
                    <a:gd name="T19" fmla="*/ 290 h 440"/>
                    <a:gd name="T20" fmla="*/ 103 w 453"/>
                    <a:gd name="T21" fmla="*/ 278 h 440"/>
                    <a:gd name="T22" fmla="*/ 115 w 453"/>
                    <a:gd name="T23" fmla="*/ 266 h 440"/>
                    <a:gd name="T24" fmla="*/ 123 w 453"/>
                    <a:gd name="T25" fmla="*/ 254 h 440"/>
                    <a:gd name="T26" fmla="*/ 135 w 453"/>
                    <a:gd name="T27" fmla="*/ 242 h 440"/>
                    <a:gd name="T28" fmla="*/ 147 w 453"/>
                    <a:gd name="T29" fmla="*/ 230 h 440"/>
                    <a:gd name="T30" fmla="*/ 155 w 453"/>
                    <a:gd name="T31" fmla="*/ 218 h 440"/>
                    <a:gd name="T32" fmla="*/ 167 w 453"/>
                    <a:gd name="T33" fmla="*/ 210 h 440"/>
                    <a:gd name="T34" fmla="*/ 175 w 453"/>
                    <a:gd name="T35" fmla="*/ 202 h 440"/>
                    <a:gd name="T36" fmla="*/ 191 w 453"/>
                    <a:gd name="T37" fmla="*/ 186 h 440"/>
                    <a:gd name="T38" fmla="*/ 195 w 453"/>
                    <a:gd name="T39" fmla="*/ 182 h 440"/>
                    <a:gd name="T40" fmla="*/ 207 w 453"/>
                    <a:gd name="T41" fmla="*/ 170 h 440"/>
                    <a:gd name="T42" fmla="*/ 218 w 453"/>
                    <a:gd name="T43" fmla="*/ 162 h 440"/>
                    <a:gd name="T44" fmla="*/ 226 w 453"/>
                    <a:gd name="T45" fmla="*/ 154 h 440"/>
                    <a:gd name="T46" fmla="*/ 238 w 453"/>
                    <a:gd name="T47" fmla="*/ 143 h 440"/>
                    <a:gd name="T48" fmla="*/ 250 w 453"/>
                    <a:gd name="T49" fmla="*/ 135 h 440"/>
                    <a:gd name="T50" fmla="*/ 262 w 453"/>
                    <a:gd name="T51" fmla="*/ 123 h 440"/>
                    <a:gd name="T52" fmla="*/ 274 w 453"/>
                    <a:gd name="T53" fmla="*/ 115 h 440"/>
                    <a:gd name="T54" fmla="*/ 286 w 453"/>
                    <a:gd name="T55" fmla="*/ 107 h 440"/>
                    <a:gd name="T56" fmla="*/ 298 w 453"/>
                    <a:gd name="T57" fmla="*/ 99 h 440"/>
                    <a:gd name="T58" fmla="*/ 310 w 453"/>
                    <a:gd name="T59" fmla="*/ 87 h 440"/>
                    <a:gd name="T60" fmla="*/ 322 w 453"/>
                    <a:gd name="T61" fmla="*/ 83 h 440"/>
                    <a:gd name="T62" fmla="*/ 330 w 453"/>
                    <a:gd name="T63" fmla="*/ 75 h 440"/>
                    <a:gd name="T64" fmla="*/ 341 w 453"/>
                    <a:gd name="T65" fmla="*/ 67 h 440"/>
                    <a:gd name="T66" fmla="*/ 353 w 453"/>
                    <a:gd name="T67" fmla="*/ 59 h 440"/>
                    <a:gd name="T68" fmla="*/ 361 w 453"/>
                    <a:gd name="T69" fmla="*/ 51 h 440"/>
                    <a:gd name="T70" fmla="*/ 373 w 453"/>
                    <a:gd name="T71" fmla="*/ 47 h 440"/>
                    <a:gd name="T72" fmla="*/ 385 w 453"/>
                    <a:gd name="T73" fmla="*/ 39 h 440"/>
                    <a:gd name="T74" fmla="*/ 397 w 453"/>
                    <a:gd name="T75" fmla="*/ 31 h 440"/>
                    <a:gd name="T76" fmla="*/ 409 w 453"/>
                    <a:gd name="T77" fmla="*/ 27 h 440"/>
                    <a:gd name="T78" fmla="*/ 421 w 453"/>
                    <a:gd name="T79" fmla="*/ 19 h 440"/>
                    <a:gd name="T80" fmla="*/ 433 w 453"/>
                    <a:gd name="T81" fmla="*/ 11 h 440"/>
                    <a:gd name="T82" fmla="*/ 445 w 453"/>
                    <a:gd name="T83" fmla="*/ 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 h="440">
                      <a:moveTo>
                        <a:pt x="0" y="440"/>
                      </a:moveTo>
                      <a:lnTo>
                        <a:pt x="4" y="433"/>
                      </a:lnTo>
                      <a:lnTo>
                        <a:pt x="8" y="425"/>
                      </a:lnTo>
                      <a:lnTo>
                        <a:pt x="12" y="421"/>
                      </a:lnTo>
                      <a:lnTo>
                        <a:pt x="12" y="413"/>
                      </a:lnTo>
                      <a:lnTo>
                        <a:pt x="16" y="409"/>
                      </a:lnTo>
                      <a:lnTo>
                        <a:pt x="20" y="401"/>
                      </a:lnTo>
                      <a:lnTo>
                        <a:pt x="24" y="397"/>
                      </a:lnTo>
                      <a:lnTo>
                        <a:pt x="28" y="389"/>
                      </a:lnTo>
                      <a:lnTo>
                        <a:pt x="28" y="385"/>
                      </a:lnTo>
                      <a:lnTo>
                        <a:pt x="32" y="381"/>
                      </a:lnTo>
                      <a:lnTo>
                        <a:pt x="36" y="373"/>
                      </a:lnTo>
                      <a:lnTo>
                        <a:pt x="40" y="369"/>
                      </a:lnTo>
                      <a:lnTo>
                        <a:pt x="44" y="365"/>
                      </a:lnTo>
                      <a:lnTo>
                        <a:pt x="48" y="357"/>
                      </a:lnTo>
                      <a:lnTo>
                        <a:pt x="48" y="353"/>
                      </a:lnTo>
                      <a:lnTo>
                        <a:pt x="52" y="349"/>
                      </a:lnTo>
                      <a:lnTo>
                        <a:pt x="56" y="345"/>
                      </a:lnTo>
                      <a:lnTo>
                        <a:pt x="60" y="337"/>
                      </a:lnTo>
                      <a:lnTo>
                        <a:pt x="64" y="333"/>
                      </a:lnTo>
                      <a:lnTo>
                        <a:pt x="64" y="329"/>
                      </a:lnTo>
                      <a:lnTo>
                        <a:pt x="68" y="325"/>
                      </a:lnTo>
                      <a:lnTo>
                        <a:pt x="72" y="321"/>
                      </a:lnTo>
                      <a:lnTo>
                        <a:pt x="76" y="317"/>
                      </a:lnTo>
                      <a:lnTo>
                        <a:pt x="80" y="313"/>
                      </a:lnTo>
                      <a:lnTo>
                        <a:pt x="84" y="305"/>
                      </a:lnTo>
                      <a:lnTo>
                        <a:pt x="84" y="301"/>
                      </a:lnTo>
                      <a:lnTo>
                        <a:pt x="88" y="297"/>
                      </a:lnTo>
                      <a:lnTo>
                        <a:pt x="92" y="293"/>
                      </a:lnTo>
                      <a:lnTo>
                        <a:pt x="95" y="290"/>
                      </a:lnTo>
                      <a:lnTo>
                        <a:pt x="99" y="286"/>
                      </a:lnTo>
                      <a:lnTo>
                        <a:pt x="99" y="282"/>
                      </a:lnTo>
                      <a:lnTo>
                        <a:pt x="103" y="278"/>
                      </a:lnTo>
                      <a:lnTo>
                        <a:pt x="107" y="274"/>
                      </a:lnTo>
                      <a:lnTo>
                        <a:pt x="111" y="270"/>
                      </a:lnTo>
                      <a:lnTo>
                        <a:pt x="115" y="266"/>
                      </a:lnTo>
                      <a:lnTo>
                        <a:pt x="115" y="262"/>
                      </a:lnTo>
                      <a:lnTo>
                        <a:pt x="119" y="258"/>
                      </a:lnTo>
                      <a:lnTo>
                        <a:pt x="123" y="254"/>
                      </a:lnTo>
                      <a:lnTo>
                        <a:pt x="127" y="250"/>
                      </a:lnTo>
                      <a:lnTo>
                        <a:pt x="131" y="246"/>
                      </a:lnTo>
                      <a:lnTo>
                        <a:pt x="135" y="242"/>
                      </a:lnTo>
                      <a:lnTo>
                        <a:pt x="139" y="238"/>
                      </a:lnTo>
                      <a:lnTo>
                        <a:pt x="143" y="234"/>
                      </a:lnTo>
                      <a:lnTo>
                        <a:pt x="147" y="230"/>
                      </a:lnTo>
                      <a:lnTo>
                        <a:pt x="151" y="226"/>
                      </a:lnTo>
                      <a:lnTo>
                        <a:pt x="151" y="222"/>
                      </a:lnTo>
                      <a:lnTo>
                        <a:pt x="155" y="218"/>
                      </a:lnTo>
                      <a:lnTo>
                        <a:pt x="159" y="218"/>
                      </a:lnTo>
                      <a:lnTo>
                        <a:pt x="163" y="214"/>
                      </a:lnTo>
                      <a:lnTo>
                        <a:pt x="167" y="210"/>
                      </a:lnTo>
                      <a:lnTo>
                        <a:pt x="167" y="206"/>
                      </a:lnTo>
                      <a:lnTo>
                        <a:pt x="171" y="202"/>
                      </a:lnTo>
                      <a:lnTo>
                        <a:pt x="175" y="202"/>
                      </a:lnTo>
                      <a:lnTo>
                        <a:pt x="179" y="198"/>
                      </a:lnTo>
                      <a:lnTo>
                        <a:pt x="183" y="194"/>
                      </a:lnTo>
                      <a:lnTo>
                        <a:pt x="191" y="186"/>
                      </a:lnTo>
                      <a:lnTo>
                        <a:pt x="187" y="186"/>
                      </a:lnTo>
                      <a:lnTo>
                        <a:pt x="191" y="186"/>
                      </a:lnTo>
                      <a:lnTo>
                        <a:pt x="195" y="182"/>
                      </a:lnTo>
                      <a:lnTo>
                        <a:pt x="199" y="178"/>
                      </a:lnTo>
                      <a:lnTo>
                        <a:pt x="203" y="174"/>
                      </a:lnTo>
                      <a:lnTo>
                        <a:pt x="207" y="170"/>
                      </a:lnTo>
                      <a:lnTo>
                        <a:pt x="211" y="166"/>
                      </a:lnTo>
                      <a:lnTo>
                        <a:pt x="215" y="162"/>
                      </a:lnTo>
                      <a:lnTo>
                        <a:pt x="218" y="162"/>
                      </a:lnTo>
                      <a:lnTo>
                        <a:pt x="226" y="154"/>
                      </a:lnTo>
                      <a:lnTo>
                        <a:pt x="222" y="154"/>
                      </a:lnTo>
                      <a:lnTo>
                        <a:pt x="226" y="154"/>
                      </a:lnTo>
                      <a:lnTo>
                        <a:pt x="230" y="150"/>
                      </a:lnTo>
                      <a:lnTo>
                        <a:pt x="234" y="147"/>
                      </a:lnTo>
                      <a:lnTo>
                        <a:pt x="238" y="143"/>
                      </a:lnTo>
                      <a:lnTo>
                        <a:pt x="242" y="139"/>
                      </a:lnTo>
                      <a:lnTo>
                        <a:pt x="246" y="139"/>
                      </a:lnTo>
                      <a:lnTo>
                        <a:pt x="250" y="135"/>
                      </a:lnTo>
                      <a:lnTo>
                        <a:pt x="254" y="131"/>
                      </a:lnTo>
                      <a:lnTo>
                        <a:pt x="258" y="127"/>
                      </a:lnTo>
                      <a:lnTo>
                        <a:pt x="262" y="123"/>
                      </a:lnTo>
                      <a:lnTo>
                        <a:pt x="266" y="123"/>
                      </a:lnTo>
                      <a:lnTo>
                        <a:pt x="270" y="119"/>
                      </a:lnTo>
                      <a:lnTo>
                        <a:pt x="274" y="115"/>
                      </a:lnTo>
                      <a:lnTo>
                        <a:pt x="278" y="111"/>
                      </a:lnTo>
                      <a:lnTo>
                        <a:pt x="282" y="111"/>
                      </a:lnTo>
                      <a:lnTo>
                        <a:pt x="286" y="107"/>
                      </a:lnTo>
                      <a:lnTo>
                        <a:pt x="290" y="103"/>
                      </a:lnTo>
                      <a:lnTo>
                        <a:pt x="294" y="99"/>
                      </a:lnTo>
                      <a:lnTo>
                        <a:pt x="298" y="99"/>
                      </a:lnTo>
                      <a:lnTo>
                        <a:pt x="302" y="95"/>
                      </a:lnTo>
                      <a:lnTo>
                        <a:pt x="306" y="91"/>
                      </a:lnTo>
                      <a:lnTo>
                        <a:pt x="310" y="87"/>
                      </a:lnTo>
                      <a:lnTo>
                        <a:pt x="314" y="87"/>
                      </a:lnTo>
                      <a:lnTo>
                        <a:pt x="318" y="83"/>
                      </a:lnTo>
                      <a:lnTo>
                        <a:pt x="322" y="83"/>
                      </a:lnTo>
                      <a:lnTo>
                        <a:pt x="330" y="75"/>
                      </a:lnTo>
                      <a:lnTo>
                        <a:pt x="326" y="75"/>
                      </a:lnTo>
                      <a:lnTo>
                        <a:pt x="330" y="75"/>
                      </a:lnTo>
                      <a:lnTo>
                        <a:pt x="334" y="71"/>
                      </a:lnTo>
                      <a:lnTo>
                        <a:pt x="338" y="71"/>
                      </a:lnTo>
                      <a:lnTo>
                        <a:pt x="341" y="67"/>
                      </a:lnTo>
                      <a:lnTo>
                        <a:pt x="345" y="63"/>
                      </a:lnTo>
                      <a:lnTo>
                        <a:pt x="349" y="63"/>
                      </a:lnTo>
                      <a:lnTo>
                        <a:pt x="353" y="59"/>
                      </a:lnTo>
                      <a:lnTo>
                        <a:pt x="357" y="59"/>
                      </a:lnTo>
                      <a:lnTo>
                        <a:pt x="365" y="51"/>
                      </a:lnTo>
                      <a:lnTo>
                        <a:pt x="361" y="51"/>
                      </a:lnTo>
                      <a:lnTo>
                        <a:pt x="365" y="51"/>
                      </a:lnTo>
                      <a:lnTo>
                        <a:pt x="369" y="47"/>
                      </a:lnTo>
                      <a:lnTo>
                        <a:pt x="373" y="47"/>
                      </a:lnTo>
                      <a:lnTo>
                        <a:pt x="377" y="43"/>
                      </a:lnTo>
                      <a:lnTo>
                        <a:pt x="381" y="39"/>
                      </a:lnTo>
                      <a:lnTo>
                        <a:pt x="385" y="39"/>
                      </a:lnTo>
                      <a:lnTo>
                        <a:pt x="389" y="35"/>
                      </a:lnTo>
                      <a:lnTo>
                        <a:pt x="393" y="31"/>
                      </a:lnTo>
                      <a:lnTo>
                        <a:pt x="397" y="31"/>
                      </a:lnTo>
                      <a:lnTo>
                        <a:pt x="401" y="27"/>
                      </a:lnTo>
                      <a:lnTo>
                        <a:pt x="405" y="27"/>
                      </a:lnTo>
                      <a:lnTo>
                        <a:pt x="409" y="27"/>
                      </a:lnTo>
                      <a:lnTo>
                        <a:pt x="413" y="23"/>
                      </a:lnTo>
                      <a:lnTo>
                        <a:pt x="417" y="19"/>
                      </a:lnTo>
                      <a:lnTo>
                        <a:pt x="421" y="19"/>
                      </a:lnTo>
                      <a:lnTo>
                        <a:pt x="425" y="15"/>
                      </a:lnTo>
                      <a:lnTo>
                        <a:pt x="429" y="11"/>
                      </a:lnTo>
                      <a:lnTo>
                        <a:pt x="433" y="11"/>
                      </a:lnTo>
                      <a:lnTo>
                        <a:pt x="437" y="7"/>
                      </a:lnTo>
                      <a:lnTo>
                        <a:pt x="441" y="7"/>
                      </a:lnTo>
                      <a:lnTo>
                        <a:pt x="445" y="3"/>
                      </a:lnTo>
                      <a:lnTo>
                        <a:pt x="449" y="3"/>
                      </a:lnTo>
                      <a:lnTo>
                        <a:pt x="453" y="0"/>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3" name="Freeform 65"/>
                <p:cNvSpPr>
                  <a:spLocks/>
                </p:cNvSpPr>
                <p:nvPr/>
              </p:nvSpPr>
              <p:spPr bwMode="auto">
                <a:xfrm>
                  <a:off x="4572000" y="3487738"/>
                  <a:ext cx="800100" cy="315912"/>
                </a:xfrm>
                <a:custGeom>
                  <a:avLst/>
                  <a:gdLst>
                    <a:gd name="T0" fmla="*/ 8 w 504"/>
                    <a:gd name="T1" fmla="*/ 195 h 199"/>
                    <a:gd name="T2" fmla="*/ 19 w 504"/>
                    <a:gd name="T3" fmla="*/ 187 h 199"/>
                    <a:gd name="T4" fmla="*/ 31 w 504"/>
                    <a:gd name="T5" fmla="*/ 183 h 199"/>
                    <a:gd name="T6" fmla="*/ 43 w 504"/>
                    <a:gd name="T7" fmla="*/ 179 h 199"/>
                    <a:gd name="T8" fmla="*/ 55 w 504"/>
                    <a:gd name="T9" fmla="*/ 171 h 199"/>
                    <a:gd name="T10" fmla="*/ 67 w 504"/>
                    <a:gd name="T11" fmla="*/ 163 h 199"/>
                    <a:gd name="T12" fmla="*/ 79 w 504"/>
                    <a:gd name="T13" fmla="*/ 159 h 199"/>
                    <a:gd name="T14" fmla="*/ 91 w 504"/>
                    <a:gd name="T15" fmla="*/ 155 h 199"/>
                    <a:gd name="T16" fmla="*/ 103 w 504"/>
                    <a:gd name="T17" fmla="*/ 147 h 199"/>
                    <a:gd name="T18" fmla="*/ 115 w 504"/>
                    <a:gd name="T19" fmla="*/ 143 h 199"/>
                    <a:gd name="T20" fmla="*/ 127 w 504"/>
                    <a:gd name="T21" fmla="*/ 135 h 199"/>
                    <a:gd name="T22" fmla="*/ 138 w 504"/>
                    <a:gd name="T23" fmla="*/ 131 h 199"/>
                    <a:gd name="T24" fmla="*/ 150 w 504"/>
                    <a:gd name="T25" fmla="*/ 127 h 199"/>
                    <a:gd name="T26" fmla="*/ 162 w 504"/>
                    <a:gd name="T27" fmla="*/ 119 h 199"/>
                    <a:gd name="T28" fmla="*/ 174 w 504"/>
                    <a:gd name="T29" fmla="*/ 115 h 199"/>
                    <a:gd name="T30" fmla="*/ 186 w 504"/>
                    <a:gd name="T31" fmla="*/ 111 h 199"/>
                    <a:gd name="T32" fmla="*/ 198 w 504"/>
                    <a:gd name="T33" fmla="*/ 107 h 199"/>
                    <a:gd name="T34" fmla="*/ 210 w 504"/>
                    <a:gd name="T35" fmla="*/ 99 h 199"/>
                    <a:gd name="T36" fmla="*/ 222 w 504"/>
                    <a:gd name="T37" fmla="*/ 95 h 199"/>
                    <a:gd name="T38" fmla="*/ 234 w 504"/>
                    <a:gd name="T39" fmla="*/ 91 h 199"/>
                    <a:gd name="T40" fmla="*/ 246 w 504"/>
                    <a:gd name="T41" fmla="*/ 87 h 199"/>
                    <a:gd name="T42" fmla="*/ 258 w 504"/>
                    <a:gd name="T43" fmla="*/ 83 h 199"/>
                    <a:gd name="T44" fmla="*/ 269 w 504"/>
                    <a:gd name="T45" fmla="*/ 79 h 199"/>
                    <a:gd name="T46" fmla="*/ 281 w 504"/>
                    <a:gd name="T47" fmla="*/ 71 h 199"/>
                    <a:gd name="T48" fmla="*/ 293 w 504"/>
                    <a:gd name="T49" fmla="*/ 67 h 199"/>
                    <a:gd name="T50" fmla="*/ 305 w 504"/>
                    <a:gd name="T51" fmla="*/ 63 h 199"/>
                    <a:gd name="T52" fmla="*/ 317 w 504"/>
                    <a:gd name="T53" fmla="*/ 59 h 199"/>
                    <a:gd name="T54" fmla="*/ 329 w 504"/>
                    <a:gd name="T55" fmla="*/ 56 h 199"/>
                    <a:gd name="T56" fmla="*/ 341 w 504"/>
                    <a:gd name="T57" fmla="*/ 52 h 199"/>
                    <a:gd name="T58" fmla="*/ 353 w 504"/>
                    <a:gd name="T59" fmla="*/ 48 h 199"/>
                    <a:gd name="T60" fmla="*/ 365 w 504"/>
                    <a:gd name="T61" fmla="*/ 44 h 199"/>
                    <a:gd name="T62" fmla="*/ 377 w 504"/>
                    <a:gd name="T63" fmla="*/ 40 h 199"/>
                    <a:gd name="T64" fmla="*/ 388 w 504"/>
                    <a:gd name="T65" fmla="*/ 36 h 199"/>
                    <a:gd name="T66" fmla="*/ 400 w 504"/>
                    <a:gd name="T67" fmla="*/ 32 h 199"/>
                    <a:gd name="T68" fmla="*/ 412 w 504"/>
                    <a:gd name="T69" fmla="*/ 28 h 199"/>
                    <a:gd name="T70" fmla="*/ 424 w 504"/>
                    <a:gd name="T71" fmla="*/ 24 h 199"/>
                    <a:gd name="T72" fmla="*/ 436 w 504"/>
                    <a:gd name="T73" fmla="*/ 20 h 199"/>
                    <a:gd name="T74" fmla="*/ 448 w 504"/>
                    <a:gd name="T75" fmla="*/ 16 h 199"/>
                    <a:gd name="T76" fmla="*/ 460 w 504"/>
                    <a:gd name="T77" fmla="*/ 12 h 199"/>
                    <a:gd name="T78" fmla="*/ 472 w 504"/>
                    <a:gd name="T79" fmla="*/ 8 h 199"/>
                    <a:gd name="T80" fmla="*/ 484 w 504"/>
                    <a:gd name="T81" fmla="*/ 4 h 199"/>
                    <a:gd name="T82" fmla="*/ 496 w 504"/>
                    <a:gd name="T8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4" h="199">
                      <a:moveTo>
                        <a:pt x="0" y="199"/>
                      </a:moveTo>
                      <a:lnTo>
                        <a:pt x="4" y="199"/>
                      </a:lnTo>
                      <a:lnTo>
                        <a:pt x="8" y="195"/>
                      </a:lnTo>
                      <a:lnTo>
                        <a:pt x="12" y="191"/>
                      </a:lnTo>
                      <a:lnTo>
                        <a:pt x="15" y="191"/>
                      </a:lnTo>
                      <a:lnTo>
                        <a:pt x="19" y="187"/>
                      </a:lnTo>
                      <a:lnTo>
                        <a:pt x="23" y="187"/>
                      </a:lnTo>
                      <a:lnTo>
                        <a:pt x="27" y="183"/>
                      </a:lnTo>
                      <a:lnTo>
                        <a:pt x="31" y="183"/>
                      </a:lnTo>
                      <a:lnTo>
                        <a:pt x="35" y="179"/>
                      </a:lnTo>
                      <a:lnTo>
                        <a:pt x="39" y="179"/>
                      </a:lnTo>
                      <a:lnTo>
                        <a:pt x="43" y="179"/>
                      </a:lnTo>
                      <a:lnTo>
                        <a:pt x="47" y="175"/>
                      </a:lnTo>
                      <a:lnTo>
                        <a:pt x="51" y="171"/>
                      </a:lnTo>
                      <a:lnTo>
                        <a:pt x="55" y="171"/>
                      </a:lnTo>
                      <a:lnTo>
                        <a:pt x="59" y="167"/>
                      </a:lnTo>
                      <a:lnTo>
                        <a:pt x="63" y="167"/>
                      </a:lnTo>
                      <a:lnTo>
                        <a:pt x="67" y="163"/>
                      </a:lnTo>
                      <a:lnTo>
                        <a:pt x="71" y="163"/>
                      </a:lnTo>
                      <a:lnTo>
                        <a:pt x="75" y="163"/>
                      </a:lnTo>
                      <a:lnTo>
                        <a:pt x="79" y="159"/>
                      </a:lnTo>
                      <a:lnTo>
                        <a:pt x="83" y="155"/>
                      </a:lnTo>
                      <a:lnTo>
                        <a:pt x="87" y="155"/>
                      </a:lnTo>
                      <a:lnTo>
                        <a:pt x="91" y="155"/>
                      </a:lnTo>
                      <a:lnTo>
                        <a:pt x="95" y="151"/>
                      </a:lnTo>
                      <a:lnTo>
                        <a:pt x="99" y="147"/>
                      </a:lnTo>
                      <a:lnTo>
                        <a:pt x="103" y="147"/>
                      </a:lnTo>
                      <a:lnTo>
                        <a:pt x="107" y="147"/>
                      </a:lnTo>
                      <a:lnTo>
                        <a:pt x="111" y="143"/>
                      </a:lnTo>
                      <a:lnTo>
                        <a:pt x="115" y="143"/>
                      </a:lnTo>
                      <a:lnTo>
                        <a:pt x="119" y="139"/>
                      </a:lnTo>
                      <a:lnTo>
                        <a:pt x="123" y="139"/>
                      </a:lnTo>
                      <a:lnTo>
                        <a:pt x="127" y="135"/>
                      </a:lnTo>
                      <a:lnTo>
                        <a:pt x="131" y="135"/>
                      </a:lnTo>
                      <a:lnTo>
                        <a:pt x="135" y="131"/>
                      </a:lnTo>
                      <a:lnTo>
                        <a:pt x="138" y="131"/>
                      </a:lnTo>
                      <a:lnTo>
                        <a:pt x="142" y="131"/>
                      </a:lnTo>
                      <a:lnTo>
                        <a:pt x="146" y="127"/>
                      </a:lnTo>
                      <a:lnTo>
                        <a:pt x="150" y="127"/>
                      </a:lnTo>
                      <a:lnTo>
                        <a:pt x="154" y="123"/>
                      </a:lnTo>
                      <a:lnTo>
                        <a:pt x="158" y="123"/>
                      </a:lnTo>
                      <a:lnTo>
                        <a:pt x="162" y="119"/>
                      </a:lnTo>
                      <a:lnTo>
                        <a:pt x="166" y="119"/>
                      </a:lnTo>
                      <a:lnTo>
                        <a:pt x="170" y="115"/>
                      </a:lnTo>
                      <a:lnTo>
                        <a:pt x="174" y="115"/>
                      </a:lnTo>
                      <a:lnTo>
                        <a:pt x="178" y="115"/>
                      </a:lnTo>
                      <a:lnTo>
                        <a:pt x="182" y="111"/>
                      </a:lnTo>
                      <a:lnTo>
                        <a:pt x="186" y="111"/>
                      </a:lnTo>
                      <a:lnTo>
                        <a:pt x="190" y="107"/>
                      </a:lnTo>
                      <a:lnTo>
                        <a:pt x="194" y="107"/>
                      </a:lnTo>
                      <a:lnTo>
                        <a:pt x="198" y="107"/>
                      </a:lnTo>
                      <a:lnTo>
                        <a:pt x="202" y="103"/>
                      </a:lnTo>
                      <a:lnTo>
                        <a:pt x="206" y="103"/>
                      </a:lnTo>
                      <a:lnTo>
                        <a:pt x="210" y="99"/>
                      </a:lnTo>
                      <a:lnTo>
                        <a:pt x="214" y="99"/>
                      </a:lnTo>
                      <a:lnTo>
                        <a:pt x="218" y="95"/>
                      </a:lnTo>
                      <a:lnTo>
                        <a:pt x="222" y="95"/>
                      </a:lnTo>
                      <a:lnTo>
                        <a:pt x="226" y="95"/>
                      </a:lnTo>
                      <a:lnTo>
                        <a:pt x="230" y="91"/>
                      </a:lnTo>
                      <a:lnTo>
                        <a:pt x="234" y="91"/>
                      </a:lnTo>
                      <a:lnTo>
                        <a:pt x="238" y="87"/>
                      </a:lnTo>
                      <a:lnTo>
                        <a:pt x="242" y="87"/>
                      </a:lnTo>
                      <a:lnTo>
                        <a:pt x="246" y="87"/>
                      </a:lnTo>
                      <a:lnTo>
                        <a:pt x="250" y="87"/>
                      </a:lnTo>
                      <a:lnTo>
                        <a:pt x="254" y="83"/>
                      </a:lnTo>
                      <a:lnTo>
                        <a:pt x="258" y="83"/>
                      </a:lnTo>
                      <a:lnTo>
                        <a:pt x="262" y="79"/>
                      </a:lnTo>
                      <a:lnTo>
                        <a:pt x="265" y="79"/>
                      </a:lnTo>
                      <a:lnTo>
                        <a:pt x="269" y="79"/>
                      </a:lnTo>
                      <a:lnTo>
                        <a:pt x="273" y="75"/>
                      </a:lnTo>
                      <a:lnTo>
                        <a:pt x="277" y="75"/>
                      </a:lnTo>
                      <a:lnTo>
                        <a:pt x="281" y="71"/>
                      </a:lnTo>
                      <a:lnTo>
                        <a:pt x="285" y="71"/>
                      </a:lnTo>
                      <a:lnTo>
                        <a:pt x="289" y="67"/>
                      </a:lnTo>
                      <a:lnTo>
                        <a:pt x="293" y="67"/>
                      </a:lnTo>
                      <a:lnTo>
                        <a:pt x="297" y="67"/>
                      </a:lnTo>
                      <a:lnTo>
                        <a:pt x="301" y="67"/>
                      </a:lnTo>
                      <a:lnTo>
                        <a:pt x="305" y="63"/>
                      </a:lnTo>
                      <a:lnTo>
                        <a:pt x="309" y="63"/>
                      </a:lnTo>
                      <a:lnTo>
                        <a:pt x="313" y="59"/>
                      </a:lnTo>
                      <a:lnTo>
                        <a:pt x="317" y="59"/>
                      </a:lnTo>
                      <a:lnTo>
                        <a:pt x="321" y="59"/>
                      </a:lnTo>
                      <a:lnTo>
                        <a:pt x="325" y="56"/>
                      </a:lnTo>
                      <a:lnTo>
                        <a:pt x="329" y="56"/>
                      </a:lnTo>
                      <a:lnTo>
                        <a:pt x="333" y="56"/>
                      </a:lnTo>
                      <a:lnTo>
                        <a:pt x="337" y="52"/>
                      </a:lnTo>
                      <a:lnTo>
                        <a:pt x="341" y="52"/>
                      </a:lnTo>
                      <a:lnTo>
                        <a:pt x="345" y="52"/>
                      </a:lnTo>
                      <a:lnTo>
                        <a:pt x="349" y="48"/>
                      </a:lnTo>
                      <a:lnTo>
                        <a:pt x="353" y="48"/>
                      </a:lnTo>
                      <a:lnTo>
                        <a:pt x="357" y="48"/>
                      </a:lnTo>
                      <a:lnTo>
                        <a:pt x="361" y="44"/>
                      </a:lnTo>
                      <a:lnTo>
                        <a:pt x="365" y="44"/>
                      </a:lnTo>
                      <a:lnTo>
                        <a:pt x="369" y="44"/>
                      </a:lnTo>
                      <a:lnTo>
                        <a:pt x="373" y="40"/>
                      </a:lnTo>
                      <a:lnTo>
                        <a:pt x="377" y="40"/>
                      </a:lnTo>
                      <a:lnTo>
                        <a:pt x="381" y="36"/>
                      </a:lnTo>
                      <a:lnTo>
                        <a:pt x="385" y="36"/>
                      </a:lnTo>
                      <a:lnTo>
                        <a:pt x="388" y="36"/>
                      </a:lnTo>
                      <a:lnTo>
                        <a:pt x="392" y="32"/>
                      </a:lnTo>
                      <a:lnTo>
                        <a:pt x="396" y="32"/>
                      </a:lnTo>
                      <a:lnTo>
                        <a:pt x="400" y="32"/>
                      </a:lnTo>
                      <a:lnTo>
                        <a:pt x="404" y="32"/>
                      </a:lnTo>
                      <a:lnTo>
                        <a:pt x="408" y="28"/>
                      </a:lnTo>
                      <a:lnTo>
                        <a:pt x="412" y="28"/>
                      </a:lnTo>
                      <a:lnTo>
                        <a:pt x="416" y="24"/>
                      </a:lnTo>
                      <a:lnTo>
                        <a:pt x="420" y="24"/>
                      </a:lnTo>
                      <a:lnTo>
                        <a:pt x="424" y="24"/>
                      </a:lnTo>
                      <a:lnTo>
                        <a:pt x="428" y="20"/>
                      </a:lnTo>
                      <a:lnTo>
                        <a:pt x="432" y="20"/>
                      </a:lnTo>
                      <a:lnTo>
                        <a:pt x="436" y="20"/>
                      </a:lnTo>
                      <a:lnTo>
                        <a:pt x="440" y="20"/>
                      </a:lnTo>
                      <a:lnTo>
                        <a:pt x="444" y="16"/>
                      </a:lnTo>
                      <a:lnTo>
                        <a:pt x="448" y="16"/>
                      </a:lnTo>
                      <a:lnTo>
                        <a:pt x="452" y="16"/>
                      </a:lnTo>
                      <a:lnTo>
                        <a:pt x="456" y="12"/>
                      </a:lnTo>
                      <a:lnTo>
                        <a:pt x="460" y="12"/>
                      </a:lnTo>
                      <a:lnTo>
                        <a:pt x="464" y="12"/>
                      </a:lnTo>
                      <a:lnTo>
                        <a:pt x="468" y="8"/>
                      </a:lnTo>
                      <a:lnTo>
                        <a:pt x="472" y="8"/>
                      </a:lnTo>
                      <a:lnTo>
                        <a:pt x="476" y="8"/>
                      </a:lnTo>
                      <a:lnTo>
                        <a:pt x="480" y="4"/>
                      </a:lnTo>
                      <a:lnTo>
                        <a:pt x="484" y="4"/>
                      </a:lnTo>
                      <a:lnTo>
                        <a:pt x="488" y="4"/>
                      </a:lnTo>
                      <a:lnTo>
                        <a:pt x="492" y="4"/>
                      </a:lnTo>
                      <a:lnTo>
                        <a:pt x="496" y="0"/>
                      </a:lnTo>
                      <a:lnTo>
                        <a:pt x="500" y="0"/>
                      </a:lnTo>
                      <a:lnTo>
                        <a:pt x="504" y="0"/>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4" name="Freeform 66"/>
                <p:cNvSpPr>
                  <a:spLocks/>
                </p:cNvSpPr>
                <p:nvPr/>
              </p:nvSpPr>
              <p:spPr bwMode="auto">
                <a:xfrm>
                  <a:off x="5372100" y="3273425"/>
                  <a:ext cx="800100" cy="214312"/>
                </a:xfrm>
                <a:custGeom>
                  <a:avLst/>
                  <a:gdLst>
                    <a:gd name="T0" fmla="*/ 8 w 504"/>
                    <a:gd name="T1" fmla="*/ 131 h 135"/>
                    <a:gd name="T2" fmla="*/ 19 w 504"/>
                    <a:gd name="T3" fmla="*/ 127 h 135"/>
                    <a:gd name="T4" fmla="*/ 31 w 504"/>
                    <a:gd name="T5" fmla="*/ 123 h 135"/>
                    <a:gd name="T6" fmla="*/ 43 w 504"/>
                    <a:gd name="T7" fmla="*/ 119 h 135"/>
                    <a:gd name="T8" fmla="*/ 55 w 504"/>
                    <a:gd name="T9" fmla="*/ 115 h 135"/>
                    <a:gd name="T10" fmla="*/ 67 w 504"/>
                    <a:gd name="T11" fmla="*/ 111 h 135"/>
                    <a:gd name="T12" fmla="*/ 79 w 504"/>
                    <a:gd name="T13" fmla="*/ 107 h 135"/>
                    <a:gd name="T14" fmla="*/ 91 w 504"/>
                    <a:gd name="T15" fmla="*/ 107 h 135"/>
                    <a:gd name="T16" fmla="*/ 103 w 504"/>
                    <a:gd name="T17" fmla="*/ 103 h 135"/>
                    <a:gd name="T18" fmla="*/ 115 w 504"/>
                    <a:gd name="T19" fmla="*/ 99 h 135"/>
                    <a:gd name="T20" fmla="*/ 127 w 504"/>
                    <a:gd name="T21" fmla="*/ 95 h 135"/>
                    <a:gd name="T22" fmla="*/ 138 w 504"/>
                    <a:gd name="T23" fmla="*/ 91 h 135"/>
                    <a:gd name="T24" fmla="*/ 150 w 504"/>
                    <a:gd name="T25" fmla="*/ 87 h 135"/>
                    <a:gd name="T26" fmla="*/ 162 w 504"/>
                    <a:gd name="T27" fmla="*/ 87 h 135"/>
                    <a:gd name="T28" fmla="*/ 174 w 504"/>
                    <a:gd name="T29" fmla="*/ 83 h 135"/>
                    <a:gd name="T30" fmla="*/ 186 w 504"/>
                    <a:gd name="T31" fmla="*/ 79 h 135"/>
                    <a:gd name="T32" fmla="*/ 198 w 504"/>
                    <a:gd name="T33" fmla="*/ 75 h 135"/>
                    <a:gd name="T34" fmla="*/ 210 w 504"/>
                    <a:gd name="T35" fmla="*/ 75 h 135"/>
                    <a:gd name="T36" fmla="*/ 222 w 504"/>
                    <a:gd name="T37" fmla="*/ 71 h 135"/>
                    <a:gd name="T38" fmla="*/ 234 w 504"/>
                    <a:gd name="T39" fmla="*/ 67 h 135"/>
                    <a:gd name="T40" fmla="*/ 246 w 504"/>
                    <a:gd name="T41" fmla="*/ 63 h 135"/>
                    <a:gd name="T42" fmla="*/ 258 w 504"/>
                    <a:gd name="T43" fmla="*/ 59 h 135"/>
                    <a:gd name="T44" fmla="*/ 269 w 504"/>
                    <a:gd name="T45" fmla="*/ 59 h 135"/>
                    <a:gd name="T46" fmla="*/ 281 w 504"/>
                    <a:gd name="T47" fmla="*/ 55 h 135"/>
                    <a:gd name="T48" fmla="*/ 293 w 504"/>
                    <a:gd name="T49" fmla="*/ 51 h 135"/>
                    <a:gd name="T50" fmla="*/ 305 w 504"/>
                    <a:gd name="T51" fmla="*/ 47 h 135"/>
                    <a:gd name="T52" fmla="*/ 317 w 504"/>
                    <a:gd name="T53" fmla="*/ 47 h 135"/>
                    <a:gd name="T54" fmla="*/ 329 w 504"/>
                    <a:gd name="T55" fmla="*/ 44 h 135"/>
                    <a:gd name="T56" fmla="*/ 341 w 504"/>
                    <a:gd name="T57" fmla="*/ 40 h 135"/>
                    <a:gd name="T58" fmla="*/ 353 w 504"/>
                    <a:gd name="T59" fmla="*/ 36 h 135"/>
                    <a:gd name="T60" fmla="*/ 365 w 504"/>
                    <a:gd name="T61" fmla="*/ 36 h 135"/>
                    <a:gd name="T62" fmla="*/ 377 w 504"/>
                    <a:gd name="T63" fmla="*/ 32 h 135"/>
                    <a:gd name="T64" fmla="*/ 388 w 504"/>
                    <a:gd name="T65" fmla="*/ 28 h 135"/>
                    <a:gd name="T66" fmla="*/ 400 w 504"/>
                    <a:gd name="T67" fmla="*/ 24 h 135"/>
                    <a:gd name="T68" fmla="*/ 412 w 504"/>
                    <a:gd name="T69" fmla="*/ 24 h 135"/>
                    <a:gd name="T70" fmla="*/ 424 w 504"/>
                    <a:gd name="T71" fmla="*/ 20 h 135"/>
                    <a:gd name="T72" fmla="*/ 436 w 504"/>
                    <a:gd name="T73" fmla="*/ 16 h 135"/>
                    <a:gd name="T74" fmla="*/ 448 w 504"/>
                    <a:gd name="T75" fmla="*/ 16 h 135"/>
                    <a:gd name="T76" fmla="*/ 460 w 504"/>
                    <a:gd name="T77" fmla="*/ 12 h 135"/>
                    <a:gd name="T78" fmla="*/ 472 w 504"/>
                    <a:gd name="T79" fmla="*/ 8 h 135"/>
                    <a:gd name="T80" fmla="*/ 484 w 504"/>
                    <a:gd name="T81" fmla="*/ 4 h 135"/>
                    <a:gd name="T82" fmla="*/ 496 w 504"/>
                    <a:gd name="T8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4" h="135">
                      <a:moveTo>
                        <a:pt x="0" y="135"/>
                      </a:moveTo>
                      <a:lnTo>
                        <a:pt x="4" y="131"/>
                      </a:lnTo>
                      <a:lnTo>
                        <a:pt x="8" y="131"/>
                      </a:lnTo>
                      <a:lnTo>
                        <a:pt x="11" y="131"/>
                      </a:lnTo>
                      <a:lnTo>
                        <a:pt x="15" y="127"/>
                      </a:lnTo>
                      <a:lnTo>
                        <a:pt x="19" y="127"/>
                      </a:lnTo>
                      <a:lnTo>
                        <a:pt x="23" y="127"/>
                      </a:lnTo>
                      <a:lnTo>
                        <a:pt x="27" y="123"/>
                      </a:lnTo>
                      <a:lnTo>
                        <a:pt x="31" y="123"/>
                      </a:lnTo>
                      <a:lnTo>
                        <a:pt x="35" y="123"/>
                      </a:lnTo>
                      <a:lnTo>
                        <a:pt x="39" y="123"/>
                      </a:lnTo>
                      <a:lnTo>
                        <a:pt x="43" y="119"/>
                      </a:lnTo>
                      <a:lnTo>
                        <a:pt x="47" y="119"/>
                      </a:lnTo>
                      <a:lnTo>
                        <a:pt x="51" y="119"/>
                      </a:lnTo>
                      <a:lnTo>
                        <a:pt x="55" y="115"/>
                      </a:lnTo>
                      <a:lnTo>
                        <a:pt x="59" y="115"/>
                      </a:lnTo>
                      <a:lnTo>
                        <a:pt x="63" y="115"/>
                      </a:lnTo>
                      <a:lnTo>
                        <a:pt x="67" y="111"/>
                      </a:lnTo>
                      <a:lnTo>
                        <a:pt x="71" y="111"/>
                      </a:lnTo>
                      <a:lnTo>
                        <a:pt x="75" y="111"/>
                      </a:lnTo>
                      <a:lnTo>
                        <a:pt x="79" y="107"/>
                      </a:lnTo>
                      <a:lnTo>
                        <a:pt x="83" y="107"/>
                      </a:lnTo>
                      <a:lnTo>
                        <a:pt x="87" y="107"/>
                      </a:lnTo>
                      <a:lnTo>
                        <a:pt x="91" y="107"/>
                      </a:lnTo>
                      <a:lnTo>
                        <a:pt x="95" y="107"/>
                      </a:lnTo>
                      <a:lnTo>
                        <a:pt x="99" y="103"/>
                      </a:lnTo>
                      <a:lnTo>
                        <a:pt x="103" y="103"/>
                      </a:lnTo>
                      <a:lnTo>
                        <a:pt x="107" y="103"/>
                      </a:lnTo>
                      <a:lnTo>
                        <a:pt x="111" y="99"/>
                      </a:lnTo>
                      <a:lnTo>
                        <a:pt x="115" y="99"/>
                      </a:lnTo>
                      <a:lnTo>
                        <a:pt x="119" y="99"/>
                      </a:lnTo>
                      <a:lnTo>
                        <a:pt x="123" y="95"/>
                      </a:lnTo>
                      <a:lnTo>
                        <a:pt x="127" y="95"/>
                      </a:lnTo>
                      <a:lnTo>
                        <a:pt x="131" y="95"/>
                      </a:lnTo>
                      <a:lnTo>
                        <a:pt x="134" y="95"/>
                      </a:lnTo>
                      <a:lnTo>
                        <a:pt x="138" y="91"/>
                      </a:lnTo>
                      <a:lnTo>
                        <a:pt x="142" y="91"/>
                      </a:lnTo>
                      <a:lnTo>
                        <a:pt x="146" y="91"/>
                      </a:lnTo>
                      <a:lnTo>
                        <a:pt x="150" y="87"/>
                      </a:lnTo>
                      <a:lnTo>
                        <a:pt x="154" y="87"/>
                      </a:lnTo>
                      <a:lnTo>
                        <a:pt x="158" y="87"/>
                      </a:lnTo>
                      <a:lnTo>
                        <a:pt x="162" y="87"/>
                      </a:lnTo>
                      <a:lnTo>
                        <a:pt x="166" y="83"/>
                      </a:lnTo>
                      <a:lnTo>
                        <a:pt x="170" y="83"/>
                      </a:lnTo>
                      <a:lnTo>
                        <a:pt x="174" y="83"/>
                      </a:lnTo>
                      <a:lnTo>
                        <a:pt x="178" y="83"/>
                      </a:lnTo>
                      <a:lnTo>
                        <a:pt x="182" y="79"/>
                      </a:lnTo>
                      <a:lnTo>
                        <a:pt x="186" y="79"/>
                      </a:lnTo>
                      <a:lnTo>
                        <a:pt x="190" y="79"/>
                      </a:lnTo>
                      <a:lnTo>
                        <a:pt x="194" y="79"/>
                      </a:lnTo>
                      <a:lnTo>
                        <a:pt x="198" y="75"/>
                      </a:lnTo>
                      <a:lnTo>
                        <a:pt x="202" y="75"/>
                      </a:lnTo>
                      <a:lnTo>
                        <a:pt x="206" y="75"/>
                      </a:lnTo>
                      <a:lnTo>
                        <a:pt x="210" y="75"/>
                      </a:lnTo>
                      <a:lnTo>
                        <a:pt x="214" y="71"/>
                      </a:lnTo>
                      <a:lnTo>
                        <a:pt x="218" y="71"/>
                      </a:lnTo>
                      <a:lnTo>
                        <a:pt x="222" y="71"/>
                      </a:lnTo>
                      <a:lnTo>
                        <a:pt x="226" y="67"/>
                      </a:lnTo>
                      <a:lnTo>
                        <a:pt x="230" y="67"/>
                      </a:lnTo>
                      <a:lnTo>
                        <a:pt x="234" y="67"/>
                      </a:lnTo>
                      <a:lnTo>
                        <a:pt x="238" y="67"/>
                      </a:lnTo>
                      <a:lnTo>
                        <a:pt x="242" y="63"/>
                      </a:lnTo>
                      <a:lnTo>
                        <a:pt x="246" y="63"/>
                      </a:lnTo>
                      <a:lnTo>
                        <a:pt x="250" y="63"/>
                      </a:lnTo>
                      <a:lnTo>
                        <a:pt x="254" y="63"/>
                      </a:lnTo>
                      <a:lnTo>
                        <a:pt x="258" y="59"/>
                      </a:lnTo>
                      <a:lnTo>
                        <a:pt x="261" y="59"/>
                      </a:lnTo>
                      <a:lnTo>
                        <a:pt x="265" y="59"/>
                      </a:lnTo>
                      <a:lnTo>
                        <a:pt x="269" y="59"/>
                      </a:lnTo>
                      <a:lnTo>
                        <a:pt x="273" y="55"/>
                      </a:lnTo>
                      <a:lnTo>
                        <a:pt x="277" y="55"/>
                      </a:lnTo>
                      <a:lnTo>
                        <a:pt x="281" y="55"/>
                      </a:lnTo>
                      <a:lnTo>
                        <a:pt x="285" y="55"/>
                      </a:lnTo>
                      <a:lnTo>
                        <a:pt x="289" y="51"/>
                      </a:lnTo>
                      <a:lnTo>
                        <a:pt x="293" y="51"/>
                      </a:lnTo>
                      <a:lnTo>
                        <a:pt x="297" y="51"/>
                      </a:lnTo>
                      <a:lnTo>
                        <a:pt x="301" y="51"/>
                      </a:lnTo>
                      <a:lnTo>
                        <a:pt x="305" y="47"/>
                      </a:lnTo>
                      <a:lnTo>
                        <a:pt x="309" y="47"/>
                      </a:lnTo>
                      <a:lnTo>
                        <a:pt x="313" y="47"/>
                      </a:lnTo>
                      <a:lnTo>
                        <a:pt x="317" y="47"/>
                      </a:lnTo>
                      <a:lnTo>
                        <a:pt x="321" y="44"/>
                      </a:lnTo>
                      <a:lnTo>
                        <a:pt x="325" y="44"/>
                      </a:lnTo>
                      <a:lnTo>
                        <a:pt x="329" y="44"/>
                      </a:lnTo>
                      <a:lnTo>
                        <a:pt x="333" y="44"/>
                      </a:lnTo>
                      <a:lnTo>
                        <a:pt x="337" y="40"/>
                      </a:lnTo>
                      <a:lnTo>
                        <a:pt x="341" y="40"/>
                      </a:lnTo>
                      <a:lnTo>
                        <a:pt x="345" y="40"/>
                      </a:lnTo>
                      <a:lnTo>
                        <a:pt x="349" y="40"/>
                      </a:lnTo>
                      <a:lnTo>
                        <a:pt x="353" y="36"/>
                      </a:lnTo>
                      <a:lnTo>
                        <a:pt x="357" y="36"/>
                      </a:lnTo>
                      <a:lnTo>
                        <a:pt x="361" y="36"/>
                      </a:lnTo>
                      <a:lnTo>
                        <a:pt x="365" y="36"/>
                      </a:lnTo>
                      <a:lnTo>
                        <a:pt x="369" y="32"/>
                      </a:lnTo>
                      <a:lnTo>
                        <a:pt x="373" y="32"/>
                      </a:lnTo>
                      <a:lnTo>
                        <a:pt x="377" y="32"/>
                      </a:lnTo>
                      <a:lnTo>
                        <a:pt x="381" y="32"/>
                      </a:lnTo>
                      <a:lnTo>
                        <a:pt x="384" y="28"/>
                      </a:lnTo>
                      <a:lnTo>
                        <a:pt x="388" y="28"/>
                      </a:lnTo>
                      <a:lnTo>
                        <a:pt x="392" y="28"/>
                      </a:lnTo>
                      <a:lnTo>
                        <a:pt x="396" y="28"/>
                      </a:lnTo>
                      <a:lnTo>
                        <a:pt x="400" y="24"/>
                      </a:lnTo>
                      <a:lnTo>
                        <a:pt x="404" y="24"/>
                      </a:lnTo>
                      <a:lnTo>
                        <a:pt x="408" y="24"/>
                      </a:lnTo>
                      <a:lnTo>
                        <a:pt x="412" y="24"/>
                      </a:lnTo>
                      <a:lnTo>
                        <a:pt x="416" y="20"/>
                      </a:lnTo>
                      <a:lnTo>
                        <a:pt x="420" y="20"/>
                      </a:lnTo>
                      <a:lnTo>
                        <a:pt x="424" y="20"/>
                      </a:lnTo>
                      <a:lnTo>
                        <a:pt x="428" y="20"/>
                      </a:lnTo>
                      <a:lnTo>
                        <a:pt x="432" y="16"/>
                      </a:lnTo>
                      <a:lnTo>
                        <a:pt x="436" y="16"/>
                      </a:lnTo>
                      <a:lnTo>
                        <a:pt x="440" y="16"/>
                      </a:lnTo>
                      <a:lnTo>
                        <a:pt x="444" y="16"/>
                      </a:lnTo>
                      <a:lnTo>
                        <a:pt x="448" y="16"/>
                      </a:lnTo>
                      <a:lnTo>
                        <a:pt x="452" y="12"/>
                      </a:lnTo>
                      <a:lnTo>
                        <a:pt x="456" y="12"/>
                      </a:lnTo>
                      <a:lnTo>
                        <a:pt x="460" y="12"/>
                      </a:lnTo>
                      <a:lnTo>
                        <a:pt x="464" y="12"/>
                      </a:lnTo>
                      <a:lnTo>
                        <a:pt x="468" y="8"/>
                      </a:lnTo>
                      <a:lnTo>
                        <a:pt x="472" y="8"/>
                      </a:lnTo>
                      <a:lnTo>
                        <a:pt x="476" y="8"/>
                      </a:lnTo>
                      <a:lnTo>
                        <a:pt x="480" y="8"/>
                      </a:lnTo>
                      <a:lnTo>
                        <a:pt x="484" y="4"/>
                      </a:lnTo>
                      <a:lnTo>
                        <a:pt x="488" y="4"/>
                      </a:lnTo>
                      <a:lnTo>
                        <a:pt x="492" y="4"/>
                      </a:lnTo>
                      <a:lnTo>
                        <a:pt x="496" y="4"/>
                      </a:lnTo>
                      <a:lnTo>
                        <a:pt x="500" y="0"/>
                      </a:lnTo>
                      <a:lnTo>
                        <a:pt x="504" y="0"/>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5" name="Freeform 67"/>
                <p:cNvSpPr>
                  <a:spLocks/>
                </p:cNvSpPr>
                <p:nvPr/>
              </p:nvSpPr>
              <p:spPr bwMode="auto">
                <a:xfrm>
                  <a:off x="6172200" y="3103563"/>
                  <a:ext cx="800100" cy="169862"/>
                </a:xfrm>
                <a:custGeom>
                  <a:avLst/>
                  <a:gdLst>
                    <a:gd name="T0" fmla="*/ 7 w 504"/>
                    <a:gd name="T1" fmla="*/ 107 h 107"/>
                    <a:gd name="T2" fmla="*/ 19 w 504"/>
                    <a:gd name="T3" fmla="*/ 103 h 107"/>
                    <a:gd name="T4" fmla="*/ 31 w 504"/>
                    <a:gd name="T5" fmla="*/ 99 h 107"/>
                    <a:gd name="T6" fmla="*/ 43 w 504"/>
                    <a:gd name="T7" fmla="*/ 99 h 107"/>
                    <a:gd name="T8" fmla="*/ 55 w 504"/>
                    <a:gd name="T9" fmla="*/ 95 h 107"/>
                    <a:gd name="T10" fmla="*/ 67 w 504"/>
                    <a:gd name="T11" fmla="*/ 91 h 107"/>
                    <a:gd name="T12" fmla="*/ 79 w 504"/>
                    <a:gd name="T13" fmla="*/ 91 h 107"/>
                    <a:gd name="T14" fmla="*/ 91 w 504"/>
                    <a:gd name="T15" fmla="*/ 87 h 107"/>
                    <a:gd name="T16" fmla="*/ 103 w 504"/>
                    <a:gd name="T17" fmla="*/ 83 h 107"/>
                    <a:gd name="T18" fmla="*/ 115 w 504"/>
                    <a:gd name="T19" fmla="*/ 83 h 107"/>
                    <a:gd name="T20" fmla="*/ 127 w 504"/>
                    <a:gd name="T21" fmla="*/ 79 h 107"/>
                    <a:gd name="T22" fmla="*/ 138 w 504"/>
                    <a:gd name="T23" fmla="*/ 75 h 107"/>
                    <a:gd name="T24" fmla="*/ 150 w 504"/>
                    <a:gd name="T25" fmla="*/ 75 h 107"/>
                    <a:gd name="T26" fmla="*/ 162 w 504"/>
                    <a:gd name="T27" fmla="*/ 71 h 107"/>
                    <a:gd name="T28" fmla="*/ 174 w 504"/>
                    <a:gd name="T29" fmla="*/ 67 h 107"/>
                    <a:gd name="T30" fmla="*/ 186 w 504"/>
                    <a:gd name="T31" fmla="*/ 67 h 107"/>
                    <a:gd name="T32" fmla="*/ 198 w 504"/>
                    <a:gd name="T33" fmla="*/ 63 h 107"/>
                    <a:gd name="T34" fmla="*/ 210 w 504"/>
                    <a:gd name="T35" fmla="*/ 59 h 107"/>
                    <a:gd name="T36" fmla="*/ 222 w 504"/>
                    <a:gd name="T37" fmla="*/ 59 h 107"/>
                    <a:gd name="T38" fmla="*/ 234 w 504"/>
                    <a:gd name="T39" fmla="*/ 55 h 107"/>
                    <a:gd name="T40" fmla="*/ 246 w 504"/>
                    <a:gd name="T41" fmla="*/ 51 h 107"/>
                    <a:gd name="T42" fmla="*/ 257 w 504"/>
                    <a:gd name="T43" fmla="*/ 51 h 107"/>
                    <a:gd name="T44" fmla="*/ 269 w 504"/>
                    <a:gd name="T45" fmla="*/ 47 h 107"/>
                    <a:gd name="T46" fmla="*/ 281 w 504"/>
                    <a:gd name="T47" fmla="*/ 47 h 107"/>
                    <a:gd name="T48" fmla="*/ 293 w 504"/>
                    <a:gd name="T49" fmla="*/ 43 h 107"/>
                    <a:gd name="T50" fmla="*/ 305 w 504"/>
                    <a:gd name="T51" fmla="*/ 39 h 107"/>
                    <a:gd name="T52" fmla="*/ 317 w 504"/>
                    <a:gd name="T53" fmla="*/ 39 h 107"/>
                    <a:gd name="T54" fmla="*/ 329 w 504"/>
                    <a:gd name="T55" fmla="*/ 35 h 107"/>
                    <a:gd name="T56" fmla="*/ 341 w 504"/>
                    <a:gd name="T57" fmla="*/ 31 h 107"/>
                    <a:gd name="T58" fmla="*/ 353 w 504"/>
                    <a:gd name="T59" fmla="*/ 31 h 107"/>
                    <a:gd name="T60" fmla="*/ 365 w 504"/>
                    <a:gd name="T61" fmla="*/ 27 h 107"/>
                    <a:gd name="T62" fmla="*/ 377 w 504"/>
                    <a:gd name="T63" fmla="*/ 23 h 107"/>
                    <a:gd name="T64" fmla="*/ 388 w 504"/>
                    <a:gd name="T65" fmla="*/ 23 h 107"/>
                    <a:gd name="T66" fmla="*/ 400 w 504"/>
                    <a:gd name="T67" fmla="*/ 19 h 107"/>
                    <a:gd name="T68" fmla="*/ 412 w 504"/>
                    <a:gd name="T69" fmla="*/ 19 h 107"/>
                    <a:gd name="T70" fmla="*/ 424 w 504"/>
                    <a:gd name="T71" fmla="*/ 15 h 107"/>
                    <a:gd name="T72" fmla="*/ 436 w 504"/>
                    <a:gd name="T73" fmla="*/ 11 h 107"/>
                    <a:gd name="T74" fmla="*/ 448 w 504"/>
                    <a:gd name="T75" fmla="*/ 11 h 107"/>
                    <a:gd name="T76" fmla="*/ 460 w 504"/>
                    <a:gd name="T77" fmla="*/ 7 h 107"/>
                    <a:gd name="T78" fmla="*/ 472 w 504"/>
                    <a:gd name="T79" fmla="*/ 4 h 107"/>
                    <a:gd name="T80" fmla="*/ 484 w 504"/>
                    <a:gd name="T81" fmla="*/ 4 h 107"/>
                    <a:gd name="T82" fmla="*/ 496 w 504"/>
                    <a:gd name="T8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4" h="107">
                      <a:moveTo>
                        <a:pt x="0" y="107"/>
                      </a:moveTo>
                      <a:lnTo>
                        <a:pt x="4" y="107"/>
                      </a:lnTo>
                      <a:lnTo>
                        <a:pt x="7" y="107"/>
                      </a:lnTo>
                      <a:lnTo>
                        <a:pt x="11" y="107"/>
                      </a:lnTo>
                      <a:lnTo>
                        <a:pt x="15" y="103"/>
                      </a:lnTo>
                      <a:lnTo>
                        <a:pt x="19" y="103"/>
                      </a:lnTo>
                      <a:lnTo>
                        <a:pt x="23" y="103"/>
                      </a:lnTo>
                      <a:lnTo>
                        <a:pt x="27" y="103"/>
                      </a:lnTo>
                      <a:lnTo>
                        <a:pt x="31" y="99"/>
                      </a:lnTo>
                      <a:lnTo>
                        <a:pt x="35" y="99"/>
                      </a:lnTo>
                      <a:lnTo>
                        <a:pt x="39" y="99"/>
                      </a:lnTo>
                      <a:lnTo>
                        <a:pt x="43" y="99"/>
                      </a:lnTo>
                      <a:lnTo>
                        <a:pt x="47" y="95"/>
                      </a:lnTo>
                      <a:lnTo>
                        <a:pt x="51" y="95"/>
                      </a:lnTo>
                      <a:lnTo>
                        <a:pt x="55" y="95"/>
                      </a:lnTo>
                      <a:lnTo>
                        <a:pt x="59" y="95"/>
                      </a:lnTo>
                      <a:lnTo>
                        <a:pt x="63" y="95"/>
                      </a:lnTo>
                      <a:lnTo>
                        <a:pt x="67" y="91"/>
                      </a:lnTo>
                      <a:lnTo>
                        <a:pt x="71" y="91"/>
                      </a:lnTo>
                      <a:lnTo>
                        <a:pt x="75" y="91"/>
                      </a:lnTo>
                      <a:lnTo>
                        <a:pt x="79" y="91"/>
                      </a:lnTo>
                      <a:lnTo>
                        <a:pt x="83" y="87"/>
                      </a:lnTo>
                      <a:lnTo>
                        <a:pt x="87" y="87"/>
                      </a:lnTo>
                      <a:lnTo>
                        <a:pt x="91" y="87"/>
                      </a:lnTo>
                      <a:lnTo>
                        <a:pt x="95" y="87"/>
                      </a:lnTo>
                      <a:lnTo>
                        <a:pt x="99" y="87"/>
                      </a:lnTo>
                      <a:lnTo>
                        <a:pt x="103" y="83"/>
                      </a:lnTo>
                      <a:lnTo>
                        <a:pt x="107" y="83"/>
                      </a:lnTo>
                      <a:lnTo>
                        <a:pt x="111" y="83"/>
                      </a:lnTo>
                      <a:lnTo>
                        <a:pt x="115" y="83"/>
                      </a:lnTo>
                      <a:lnTo>
                        <a:pt x="119" y="79"/>
                      </a:lnTo>
                      <a:lnTo>
                        <a:pt x="123" y="79"/>
                      </a:lnTo>
                      <a:lnTo>
                        <a:pt x="127" y="79"/>
                      </a:lnTo>
                      <a:lnTo>
                        <a:pt x="130" y="79"/>
                      </a:lnTo>
                      <a:lnTo>
                        <a:pt x="134" y="79"/>
                      </a:lnTo>
                      <a:lnTo>
                        <a:pt x="138" y="75"/>
                      </a:lnTo>
                      <a:lnTo>
                        <a:pt x="142" y="75"/>
                      </a:lnTo>
                      <a:lnTo>
                        <a:pt x="146" y="75"/>
                      </a:lnTo>
                      <a:lnTo>
                        <a:pt x="150" y="75"/>
                      </a:lnTo>
                      <a:lnTo>
                        <a:pt x="154" y="71"/>
                      </a:lnTo>
                      <a:lnTo>
                        <a:pt x="158" y="71"/>
                      </a:lnTo>
                      <a:lnTo>
                        <a:pt x="162" y="71"/>
                      </a:lnTo>
                      <a:lnTo>
                        <a:pt x="166" y="71"/>
                      </a:lnTo>
                      <a:lnTo>
                        <a:pt x="170" y="71"/>
                      </a:lnTo>
                      <a:lnTo>
                        <a:pt x="174" y="67"/>
                      </a:lnTo>
                      <a:lnTo>
                        <a:pt x="178" y="67"/>
                      </a:lnTo>
                      <a:lnTo>
                        <a:pt x="182" y="67"/>
                      </a:lnTo>
                      <a:lnTo>
                        <a:pt x="186" y="67"/>
                      </a:lnTo>
                      <a:lnTo>
                        <a:pt x="190" y="63"/>
                      </a:lnTo>
                      <a:lnTo>
                        <a:pt x="194" y="63"/>
                      </a:lnTo>
                      <a:lnTo>
                        <a:pt x="198" y="63"/>
                      </a:lnTo>
                      <a:lnTo>
                        <a:pt x="202" y="63"/>
                      </a:lnTo>
                      <a:lnTo>
                        <a:pt x="206" y="63"/>
                      </a:lnTo>
                      <a:lnTo>
                        <a:pt x="210" y="59"/>
                      </a:lnTo>
                      <a:lnTo>
                        <a:pt x="214" y="59"/>
                      </a:lnTo>
                      <a:lnTo>
                        <a:pt x="218" y="59"/>
                      </a:lnTo>
                      <a:lnTo>
                        <a:pt x="222" y="59"/>
                      </a:lnTo>
                      <a:lnTo>
                        <a:pt x="226" y="59"/>
                      </a:lnTo>
                      <a:lnTo>
                        <a:pt x="230" y="55"/>
                      </a:lnTo>
                      <a:lnTo>
                        <a:pt x="234" y="55"/>
                      </a:lnTo>
                      <a:lnTo>
                        <a:pt x="238" y="55"/>
                      </a:lnTo>
                      <a:lnTo>
                        <a:pt x="242" y="55"/>
                      </a:lnTo>
                      <a:lnTo>
                        <a:pt x="246" y="51"/>
                      </a:lnTo>
                      <a:lnTo>
                        <a:pt x="250" y="51"/>
                      </a:lnTo>
                      <a:lnTo>
                        <a:pt x="254" y="51"/>
                      </a:lnTo>
                      <a:lnTo>
                        <a:pt x="257" y="51"/>
                      </a:lnTo>
                      <a:lnTo>
                        <a:pt x="261" y="51"/>
                      </a:lnTo>
                      <a:lnTo>
                        <a:pt x="265" y="47"/>
                      </a:lnTo>
                      <a:lnTo>
                        <a:pt x="269" y="47"/>
                      </a:lnTo>
                      <a:lnTo>
                        <a:pt x="273" y="47"/>
                      </a:lnTo>
                      <a:lnTo>
                        <a:pt x="277" y="47"/>
                      </a:lnTo>
                      <a:lnTo>
                        <a:pt x="281" y="47"/>
                      </a:lnTo>
                      <a:lnTo>
                        <a:pt x="285" y="43"/>
                      </a:lnTo>
                      <a:lnTo>
                        <a:pt x="289" y="43"/>
                      </a:lnTo>
                      <a:lnTo>
                        <a:pt x="293" y="43"/>
                      </a:lnTo>
                      <a:lnTo>
                        <a:pt x="297" y="43"/>
                      </a:lnTo>
                      <a:lnTo>
                        <a:pt x="301" y="43"/>
                      </a:lnTo>
                      <a:lnTo>
                        <a:pt x="305" y="39"/>
                      </a:lnTo>
                      <a:lnTo>
                        <a:pt x="309" y="39"/>
                      </a:lnTo>
                      <a:lnTo>
                        <a:pt x="313" y="39"/>
                      </a:lnTo>
                      <a:lnTo>
                        <a:pt x="317" y="39"/>
                      </a:lnTo>
                      <a:lnTo>
                        <a:pt x="321" y="35"/>
                      </a:lnTo>
                      <a:lnTo>
                        <a:pt x="325" y="35"/>
                      </a:lnTo>
                      <a:lnTo>
                        <a:pt x="329" y="35"/>
                      </a:lnTo>
                      <a:lnTo>
                        <a:pt x="333" y="35"/>
                      </a:lnTo>
                      <a:lnTo>
                        <a:pt x="337" y="35"/>
                      </a:lnTo>
                      <a:lnTo>
                        <a:pt x="341" y="31"/>
                      </a:lnTo>
                      <a:lnTo>
                        <a:pt x="345" y="31"/>
                      </a:lnTo>
                      <a:lnTo>
                        <a:pt x="349" y="31"/>
                      </a:lnTo>
                      <a:lnTo>
                        <a:pt x="353" y="31"/>
                      </a:lnTo>
                      <a:lnTo>
                        <a:pt x="357" y="31"/>
                      </a:lnTo>
                      <a:lnTo>
                        <a:pt x="361" y="27"/>
                      </a:lnTo>
                      <a:lnTo>
                        <a:pt x="365" y="27"/>
                      </a:lnTo>
                      <a:lnTo>
                        <a:pt x="369" y="27"/>
                      </a:lnTo>
                      <a:lnTo>
                        <a:pt x="373" y="27"/>
                      </a:lnTo>
                      <a:lnTo>
                        <a:pt x="377" y="23"/>
                      </a:lnTo>
                      <a:lnTo>
                        <a:pt x="380" y="23"/>
                      </a:lnTo>
                      <a:lnTo>
                        <a:pt x="384" y="23"/>
                      </a:lnTo>
                      <a:lnTo>
                        <a:pt x="388" y="23"/>
                      </a:lnTo>
                      <a:lnTo>
                        <a:pt x="392" y="23"/>
                      </a:lnTo>
                      <a:lnTo>
                        <a:pt x="396" y="19"/>
                      </a:lnTo>
                      <a:lnTo>
                        <a:pt x="400" y="19"/>
                      </a:lnTo>
                      <a:lnTo>
                        <a:pt x="404" y="19"/>
                      </a:lnTo>
                      <a:lnTo>
                        <a:pt x="408" y="19"/>
                      </a:lnTo>
                      <a:lnTo>
                        <a:pt x="412" y="19"/>
                      </a:lnTo>
                      <a:lnTo>
                        <a:pt x="416" y="15"/>
                      </a:lnTo>
                      <a:lnTo>
                        <a:pt x="420" y="15"/>
                      </a:lnTo>
                      <a:lnTo>
                        <a:pt x="424" y="15"/>
                      </a:lnTo>
                      <a:lnTo>
                        <a:pt x="428" y="15"/>
                      </a:lnTo>
                      <a:lnTo>
                        <a:pt x="432" y="11"/>
                      </a:lnTo>
                      <a:lnTo>
                        <a:pt x="436" y="11"/>
                      </a:lnTo>
                      <a:lnTo>
                        <a:pt x="440" y="11"/>
                      </a:lnTo>
                      <a:lnTo>
                        <a:pt x="444" y="11"/>
                      </a:lnTo>
                      <a:lnTo>
                        <a:pt x="448" y="11"/>
                      </a:lnTo>
                      <a:lnTo>
                        <a:pt x="452" y="7"/>
                      </a:lnTo>
                      <a:lnTo>
                        <a:pt x="456" y="7"/>
                      </a:lnTo>
                      <a:lnTo>
                        <a:pt x="460" y="7"/>
                      </a:lnTo>
                      <a:lnTo>
                        <a:pt x="464" y="7"/>
                      </a:lnTo>
                      <a:lnTo>
                        <a:pt x="468" y="7"/>
                      </a:lnTo>
                      <a:lnTo>
                        <a:pt x="472" y="4"/>
                      </a:lnTo>
                      <a:lnTo>
                        <a:pt x="476" y="4"/>
                      </a:lnTo>
                      <a:lnTo>
                        <a:pt x="480" y="4"/>
                      </a:lnTo>
                      <a:lnTo>
                        <a:pt x="484" y="4"/>
                      </a:lnTo>
                      <a:lnTo>
                        <a:pt x="488" y="4"/>
                      </a:lnTo>
                      <a:lnTo>
                        <a:pt x="492" y="0"/>
                      </a:lnTo>
                      <a:lnTo>
                        <a:pt x="496" y="0"/>
                      </a:lnTo>
                      <a:lnTo>
                        <a:pt x="500" y="0"/>
                      </a:lnTo>
                      <a:lnTo>
                        <a:pt x="504" y="0"/>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6" name="Freeform 68"/>
                <p:cNvSpPr>
                  <a:spLocks/>
                </p:cNvSpPr>
                <p:nvPr/>
              </p:nvSpPr>
              <p:spPr bwMode="auto">
                <a:xfrm>
                  <a:off x="6972300" y="3052763"/>
                  <a:ext cx="231775" cy="50800"/>
                </a:xfrm>
                <a:custGeom>
                  <a:avLst/>
                  <a:gdLst>
                    <a:gd name="T0" fmla="*/ 0 w 146"/>
                    <a:gd name="T1" fmla="*/ 32 h 32"/>
                    <a:gd name="T2" fmla="*/ 3 w 146"/>
                    <a:gd name="T3" fmla="*/ 32 h 32"/>
                    <a:gd name="T4" fmla="*/ 7 w 146"/>
                    <a:gd name="T5" fmla="*/ 28 h 32"/>
                    <a:gd name="T6" fmla="*/ 11 w 146"/>
                    <a:gd name="T7" fmla="*/ 28 h 32"/>
                    <a:gd name="T8" fmla="*/ 15 w 146"/>
                    <a:gd name="T9" fmla="*/ 28 h 32"/>
                    <a:gd name="T10" fmla="*/ 19 w 146"/>
                    <a:gd name="T11" fmla="*/ 28 h 32"/>
                    <a:gd name="T12" fmla="*/ 23 w 146"/>
                    <a:gd name="T13" fmla="*/ 28 h 32"/>
                    <a:gd name="T14" fmla="*/ 27 w 146"/>
                    <a:gd name="T15" fmla="*/ 24 h 32"/>
                    <a:gd name="T16" fmla="*/ 31 w 146"/>
                    <a:gd name="T17" fmla="*/ 24 h 32"/>
                    <a:gd name="T18" fmla="*/ 35 w 146"/>
                    <a:gd name="T19" fmla="*/ 24 h 32"/>
                    <a:gd name="T20" fmla="*/ 39 w 146"/>
                    <a:gd name="T21" fmla="*/ 24 h 32"/>
                    <a:gd name="T22" fmla="*/ 43 w 146"/>
                    <a:gd name="T23" fmla="*/ 24 h 32"/>
                    <a:gd name="T24" fmla="*/ 47 w 146"/>
                    <a:gd name="T25" fmla="*/ 20 h 32"/>
                    <a:gd name="T26" fmla="*/ 51 w 146"/>
                    <a:gd name="T27" fmla="*/ 20 h 32"/>
                    <a:gd name="T28" fmla="*/ 55 w 146"/>
                    <a:gd name="T29" fmla="*/ 20 h 32"/>
                    <a:gd name="T30" fmla="*/ 59 w 146"/>
                    <a:gd name="T31" fmla="*/ 20 h 32"/>
                    <a:gd name="T32" fmla="*/ 63 w 146"/>
                    <a:gd name="T33" fmla="*/ 16 h 32"/>
                    <a:gd name="T34" fmla="*/ 67 w 146"/>
                    <a:gd name="T35" fmla="*/ 16 h 32"/>
                    <a:gd name="T36" fmla="*/ 71 w 146"/>
                    <a:gd name="T37" fmla="*/ 16 h 32"/>
                    <a:gd name="T38" fmla="*/ 75 w 146"/>
                    <a:gd name="T39" fmla="*/ 16 h 32"/>
                    <a:gd name="T40" fmla="*/ 79 w 146"/>
                    <a:gd name="T41" fmla="*/ 16 h 32"/>
                    <a:gd name="T42" fmla="*/ 83 w 146"/>
                    <a:gd name="T43" fmla="*/ 12 h 32"/>
                    <a:gd name="T44" fmla="*/ 87 w 146"/>
                    <a:gd name="T45" fmla="*/ 12 h 32"/>
                    <a:gd name="T46" fmla="*/ 91 w 146"/>
                    <a:gd name="T47" fmla="*/ 12 h 32"/>
                    <a:gd name="T48" fmla="*/ 95 w 146"/>
                    <a:gd name="T49" fmla="*/ 12 h 32"/>
                    <a:gd name="T50" fmla="*/ 99 w 146"/>
                    <a:gd name="T51" fmla="*/ 12 h 32"/>
                    <a:gd name="T52" fmla="*/ 103 w 146"/>
                    <a:gd name="T53" fmla="*/ 8 h 32"/>
                    <a:gd name="T54" fmla="*/ 107 w 146"/>
                    <a:gd name="T55" fmla="*/ 8 h 32"/>
                    <a:gd name="T56" fmla="*/ 111 w 146"/>
                    <a:gd name="T57" fmla="*/ 8 h 32"/>
                    <a:gd name="T58" fmla="*/ 115 w 146"/>
                    <a:gd name="T59" fmla="*/ 8 h 32"/>
                    <a:gd name="T60" fmla="*/ 119 w 146"/>
                    <a:gd name="T61" fmla="*/ 8 h 32"/>
                    <a:gd name="T62" fmla="*/ 123 w 146"/>
                    <a:gd name="T63" fmla="*/ 4 h 32"/>
                    <a:gd name="T64" fmla="*/ 126 w 146"/>
                    <a:gd name="T65" fmla="*/ 4 h 32"/>
                    <a:gd name="T66" fmla="*/ 130 w 146"/>
                    <a:gd name="T67" fmla="*/ 4 h 32"/>
                    <a:gd name="T68" fmla="*/ 134 w 146"/>
                    <a:gd name="T69" fmla="*/ 4 h 32"/>
                    <a:gd name="T70" fmla="*/ 138 w 146"/>
                    <a:gd name="T71" fmla="*/ 4 h 32"/>
                    <a:gd name="T72" fmla="*/ 142 w 146"/>
                    <a:gd name="T73" fmla="*/ 0 h 32"/>
                    <a:gd name="T74" fmla="*/ 146 w 14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32">
                      <a:moveTo>
                        <a:pt x="0" y="32"/>
                      </a:moveTo>
                      <a:lnTo>
                        <a:pt x="3" y="32"/>
                      </a:lnTo>
                      <a:lnTo>
                        <a:pt x="7" y="28"/>
                      </a:lnTo>
                      <a:lnTo>
                        <a:pt x="11" y="28"/>
                      </a:lnTo>
                      <a:lnTo>
                        <a:pt x="15" y="28"/>
                      </a:lnTo>
                      <a:lnTo>
                        <a:pt x="19" y="28"/>
                      </a:lnTo>
                      <a:lnTo>
                        <a:pt x="23" y="28"/>
                      </a:lnTo>
                      <a:lnTo>
                        <a:pt x="27" y="24"/>
                      </a:lnTo>
                      <a:lnTo>
                        <a:pt x="31" y="24"/>
                      </a:lnTo>
                      <a:lnTo>
                        <a:pt x="35" y="24"/>
                      </a:lnTo>
                      <a:lnTo>
                        <a:pt x="39" y="24"/>
                      </a:lnTo>
                      <a:lnTo>
                        <a:pt x="43" y="24"/>
                      </a:lnTo>
                      <a:lnTo>
                        <a:pt x="47" y="20"/>
                      </a:lnTo>
                      <a:lnTo>
                        <a:pt x="51" y="20"/>
                      </a:lnTo>
                      <a:lnTo>
                        <a:pt x="55" y="20"/>
                      </a:lnTo>
                      <a:lnTo>
                        <a:pt x="59" y="20"/>
                      </a:lnTo>
                      <a:lnTo>
                        <a:pt x="63" y="16"/>
                      </a:lnTo>
                      <a:lnTo>
                        <a:pt x="67" y="16"/>
                      </a:lnTo>
                      <a:lnTo>
                        <a:pt x="71" y="16"/>
                      </a:lnTo>
                      <a:lnTo>
                        <a:pt x="75" y="16"/>
                      </a:lnTo>
                      <a:lnTo>
                        <a:pt x="79" y="16"/>
                      </a:lnTo>
                      <a:lnTo>
                        <a:pt x="83" y="12"/>
                      </a:lnTo>
                      <a:lnTo>
                        <a:pt x="87" y="12"/>
                      </a:lnTo>
                      <a:lnTo>
                        <a:pt x="91" y="12"/>
                      </a:lnTo>
                      <a:lnTo>
                        <a:pt x="95" y="12"/>
                      </a:lnTo>
                      <a:lnTo>
                        <a:pt x="99" y="12"/>
                      </a:lnTo>
                      <a:lnTo>
                        <a:pt x="103" y="8"/>
                      </a:lnTo>
                      <a:lnTo>
                        <a:pt x="107" y="8"/>
                      </a:lnTo>
                      <a:lnTo>
                        <a:pt x="111" y="8"/>
                      </a:lnTo>
                      <a:lnTo>
                        <a:pt x="115" y="8"/>
                      </a:lnTo>
                      <a:lnTo>
                        <a:pt x="119" y="8"/>
                      </a:lnTo>
                      <a:lnTo>
                        <a:pt x="123" y="4"/>
                      </a:lnTo>
                      <a:lnTo>
                        <a:pt x="126" y="4"/>
                      </a:lnTo>
                      <a:lnTo>
                        <a:pt x="130" y="4"/>
                      </a:lnTo>
                      <a:lnTo>
                        <a:pt x="134" y="4"/>
                      </a:lnTo>
                      <a:lnTo>
                        <a:pt x="138" y="4"/>
                      </a:lnTo>
                      <a:lnTo>
                        <a:pt x="142" y="0"/>
                      </a:lnTo>
                      <a:lnTo>
                        <a:pt x="146" y="0"/>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grpSp>
        <p:sp>
          <p:nvSpPr>
            <p:cNvPr id="132" name="Rectangle 131"/>
            <p:cNvSpPr>
              <a:spLocks noChangeArrowheads="1"/>
            </p:cNvSpPr>
            <p:nvPr/>
          </p:nvSpPr>
          <p:spPr bwMode="auto">
            <a:xfrm>
              <a:off x="3181663" y="3805456"/>
              <a:ext cx="37125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000" b="0" i="0" u="none" strike="noStrike" cap="none" normalizeH="0" baseline="0" dirty="0" smtClean="0">
                  <a:ln>
                    <a:noFill/>
                  </a:ln>
                  <a:solidFill>
                    <a:srgbClr val="000000"/>
                  </a:solidFill>
                  <a:effectLst/>
                  <a:latin typeface="Helvetica" panose="020B0604020202020204" pitchFamily="34" charset="0"/>
                </a:rPr>
                <a:t>Spatial Frequency (relative to </a:t>
              </a:r>
              <a:r>
                <a:rPr kumimoji="0" lang="en-US" altLang="en-US" sz="2000" b="0" i="0" u="none" strike="noStrike" cap="none" normalizeH="0" baseline="0" dirty="0" err="1" smtClean="0">
                  <a:ln>
                    <a:noFill/>
                  </a:ln>
                  <a:solidFill>
                    <a:srgbClr val="000000"/>
                  </a:solidFill>
                  <a:effectLst/>
                  <a:latin typeface="Helvetica" panose="020B0604020202020204" pitchFamily="34" charset="0"/>
                </a:rPr>
                <a:t>k</a:t>
              </a:r>
              <a:r>
                <a:rPr kumimoji="0" lang="en-US" altLang="en-US" sz="2000" b="0" i="0" u="none" strike="noStrike" cap="none" normalizeH="0" baseline="-25000" dirty="0" err="1" smtClean="0">
                  <a:ln>
                    <a:noFill/>
                  </a:ln>
                  <a:solidFill>
                    <a:srgbClr val="000000"/>
                  </a:solidFill>
                  <a:effectLst/>
                  <a:latin typeface="Helvetica" panose="020B0604020202020204" pitchFamily="34" charset="0"/>
                </a:rPr>
                <a:t>d</a:t>
              </a:r>
              <a:r>
                <a:rPr lang="en-US" altLang="en-US" sz="2000" dirty="0" smtClean="0">
                  <a:solidFill>
                    <a:srgbClr val="000000"/>
                  </a:solidFill>
                  <a:latin typeface="Helvetica" panose="020B0604020202020204" pitchFamily="34" charset="0"/>
                </a:rPr>
                <a: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133" name="Rectangle 132"/>
            <p:cNvSpPr>
              <a:spLocks noChangeArrowheads="1"/>
            </p:cNvSpPr>
            <p:nvPr/>
          </p:nvSpPr>
          <p:spPr bwMode="auto">
            <a:xfrm rot="16200000">
              <a:off x="-408999" y="3098116"/>
              <a:ext cx="23268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rPr>
                <a:t>Slow</a:t>
              </a:r>
              <a:r>
                <a:rPr kumimoji="0" lang="en-US" altLang="en-US" sz="2000" b="0" i="0" u="none" strike="noStrike" cap="none" normalizeH="0" dirty="0" smtClean="0">
                  <a:ln>
                    <a:noFill/>
                  </a:ln>
                  <a:solidFill>
                    <a:schemeClr val="tx1"/>
                  </a:solidFill>
                  <a:effectLst/>
                </a:rPr>
                <a:t> down factor and  impedance</a:t>
              </a:r>
              <a:endParaRPr kumimoji="0" lang="en-US" altLang="en-US" sz="2000" b="0" i="0" u="none" strike="noStrike" cap="none" normalizeH="0" baseline="0" dirty="0" smtClean="0">
                <a:ln>
                  <a:noFill/>
                </a:ln>
                <a:solidFill>
                  <a:schemeClr val="tx1"/>
                </a:solidFill>
                <a:effectLst/>
              </a:endParaRPr>
            </a:p>
          </p:txBody>
        </p:sp>
        <p:sp>
          <p:nvSpPr>
            <p:cNvPr id="134" name="Rectangle 133"/>
            <p:cNvSpPr/>
            <p:nvPr/>
          </p:nvSpPr>
          <p:spPr>
            <a:xfrm flipH="1">
              <a:off x="4145333" y="3036560"/>
              <a:ext cx="1899280" cy="369332"/>
            </a:xfrm>
            <a:prstGeom prst="rect">
              <a:avLst/>
            </a:prstGeom>
          </p:spPr>
          <p:txBody>
            <a:bodyPr wrap="square">
              <a:spAutoFit/>
            </a:bodyPr>
            <a:lstStyle/>
            <a:p>
              <a:r>
                <a:rPr lang="en-US" b="1" dirty="0" smtClean="0"/>
                <a:t>n/V</a:t>
              </a:r>
              <a:r>
                <a:rPr lang="en-US" b="1" baseline="-25000" dirty="0" smtClean="0"/>
                <a:t>g</a:t>
              </a:r>
              <a:endParaRPr lang="en-US" b="1" dirty="0"/>
            </a:p>
          </p:txBody>
        </p:sp>
        <p:sp>
          <p:nvSpPr>
            <p:cNvPr id="135" name="Rectangle 134"/>
            <p:cNvSpPr/>
            <p:nvPr/>
          </p:nvSpPr>
          <p:spPr>
            <a:xfrm>
              <a:off x="5933936" y="3244334"/>
              <a:ext cx="324128" cy="369332"/>
            </a:xfrm>
            <a:prstGeom prst="rect">
              <a:avLst/>
            </a:prstGeom>
          </p:spPr>
          <p:txBody>
            <a:bodyPr wrap="none">
              <a:spAutoFit/>
            </a:bodyPr>
            <a:lstStyle/>
            <a:p>
              <a:r>
                <a:rPr lang="en-US" b="1" dirty="0">
                  <a:latin typeface="Symbol" panose="05050102010706020507" pitchFamily="18" charset="2"/>
                </a:rPr>
                <a:t>h</a:t>
              </a:r>
              <a:endParaRPr lang="en-US" b="1" dirty="0"/>
            </a:p>
          </p:txBody>
        </p:sp>
      </p:grpSp>
      <p:grpSp>
        <p:nvGrpSpPr>
          <p:cNvPr id="263" name="Group 262"/>
          <p:cNvGrpSpPr/>
          <p:nvPr/>
        </p:nvGrpSpPr>
        <p:grpSpPr>
          <a:xfrm>
            <a:off x="54183" y="4232023"/>
            <a:ext cx="7905012" cy="2506114"/>
            <a:chOff x="54183" y="4232023"/>
            <a:chExt cx="7905012" cy="2506114"/>
          </a:xfrm>
        </p:grpSpPr>
        <p:grpSp>
          <p:nvGrpSpPr>
            <p:cNvPr id="136" name="Group 135"/>
            <p:cNvGrpSpPr/>
            <p:nvPr/>
          </p:nvGrpSpPr>
          <p:grpSpPr>
            <a:xfrm>
              <a:off x="54183" y="4232023"/>
              <a:ext cx="7905012" cy="2506114"/>
              <a:chOff x="54183" y="4232023"/>
              <a:chExt cx="7905012" cy="2506114"/>
            </a:xfrm>
          </p:grpSpPr>
          <p:sp>
            <p:nvSpPr>
              <p:cNvPr id="137" name="TextBox 136"/>
              <p:cNvSpPr txBox="1"/>
              <p:nvPr/>
            </p:nvSpPr>
            <p:spPr>
              <a:xfrm rot="16200000">
                <a:off x="-518216" y="4804422"/>
                <a:ext cx="2160462" cy="1015663"/>
              </a:xfrm>
              <a:prstGeom prst="rect">
                <a:avLst/>
              </a:prstGeom>
              <a:noFill/>
            </p:spPr>
            <p:txBody>
              <a:bodyPr wrap="square" rtlCol="0">
                <a:spAutoFit/>
              </a:bodyPr>
              <a:lstStyle/>
              <a:p>
                <a:r>
                  <a:rPr lang="en-US" sz="2000" dirty="0" smtClean="0"/>
                  <a:t>Lifetime (fs) </a:t>
                </a:r>
              </a:p>
              <a:p>
                <a:r>
                  <a:rPr lang="en-US" sz="2000" dirty="0" smtClean="0">
                    <a:latin typeface="Arial" panose="020B0604020202020204" pitchFamily="34" charset="0"/>
                    <a:cs typeface="Arial" panose="020B0604020202020204" pitchFamily="34" charset="0"/>
                  </a:rPr>
                  <a:t>Propagation</a:t>
                </a:r>
                <a:r>
                  <a:rPr lang="en-US" sz="2000" dirty="0" smtClean="0"/>
                  <a:t> Length (</a:t>
                </a:r>
                <a:r>
                  <a:rPr lang="en-US" sz="2000" dirty="0" smtClean="0">
                    <a:latin typeface="Symbol" panose="05050102010706020507" pitchFamily="18" charset="2"/>
                  </a:rPr>
                  <a:t>m</a:t>
                </a:r>
                <a:r>
                  <a:rPr lang="en-US" sz="2000" dirty="0" smtClean="0"/>
                  <a:t>m)</a:t>
                </a:r>
                <a:endParaRPr lang="en-US" sz="2000" dirty="0"/>
              </a:p>
            </p:txBody>
          </p:sp>
          <p:grpSp>
            <p:nvGrpSpPr>
              <p:cNvPr id="138" name="Group 137"/>
              <p:cNvGrpSpPr/>
              <p:nvPr/>
            </p:nvGrpSpPr>
            <p:grpSpPr>
              <a:xfrm>
                <a:off x="1006500" y="4569339"/>
                <a:ext cx="6952695" cy="2168798"/>
                <a:chOff x="4741863" y="2722563"/>
                <a:chExt cx="4599948" cy="3150732"/>
              </a:xfrm>
            </p:grpSpPr>
            <p:sp>
              <p:nvSpPr>
                <p:cNvPr id="139" name="Rectangle 75"/>
                <p:cNvSpPr>
                  <a:spLocks noChangeArrowheads="1"/>
                </p:cNvSpPr>
                <p:nvPr/>
              </p:nvSpPr>
              <p:spPr bwMode="auto">
                <a:xfrm>
                  <a:off x="5027613" y="2851151"/>
                  <a:ext cx="4248150" cy="278130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0" name="Line 76"/>
                <p:cNvSpPr>
                  <a:spLocks noChangeShapeType="1"/>
                </p:cNvSpPr>
                <p:nvPr/>
              </p:nvSpPr>
              <p:spPr bwMode="auto">
                <a:xfrm>
                  <a:off x="5027613" y="2851151"/>
                  <a:ext cx="4248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1" name="Line 77"/>
                <p:cNvSpPr>
                  <a:spLocks noChangeShapeType="1"/>
                </p:cNvSpPr>
                <p:nvPr/>
              </p:nvSpPr>
              <p:spPr bwMode="auto">
                <a:xfrm>
                  <a:off x="5027613" y="5632451"/>
                  <a:ext cx="4248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2" name="Line 78"/>
                <p:cNvSpPr>
                  <a:spLocks noChangeShapeType="1"/>
                </p:cNvSpPr>
                <p:nvPr/>
              </p:nvSpPr>
              <p:spPr bwMode="auto">
                <a:xfrm flipV="1">
                  <a:off x="9275763" y="2851151"/>
                  <a:ext cx="0" cy="27813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3" name="Line 79"/>
                <p:cNvSpPr>
                  <a:spLocks noChangeShapeType="1"/>
                </p:cNvSpPr>
                <p:nvPr/>
              </p:nvSpPr>
              <p:spPr bwMode="auto">
                <a:xfrm flipV="1">
                  <a:off x="5027613" y="2851151"/>
                  <a:ext cx="0" cy="27813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4" name="Line 80"/>
                <p:cNvSpPr>
                  <a:spLocks noChangeShapeType="1"/>
                </p:cNvSpPr>
                <p:nvPr/>
              </p:nvSpPr>
              <p:spPr bwMode="auto">
                <a:xfrm>
                  <a:off x="5027613" y="5632451"/>
                  <a:ext cx="4248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5" name="Line 81"/>
                <p:cNvSpPr>
                  <a:spLocks noChangeShapeType="1"/>
                </p:cNvSpPr>
                <p:nvPr/>
              </p:nvSpPr>
              <p:spPr bwMode="auto">
                <a:xfrm flipV="1">
                  <a:off x="5027613" y="2851151"/>
                  <a:ext cx="0" cy="27813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6" name="Line 82"/>
                <p:cNvSpPr>
                  <a:spLocks noChangeShapeType="1"/>
                </p:cNvSpPr>
                <p:nvPr/>
              </p:nvSpPr>
              <p:spPr bwMode="auto">
                <a:xfrm flipV="1">
                  <a:off x="5027613"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7" name="Line 83"/>
                <p:cNvSpPr>
                  <a:spLocks noChangeShapeType="1"/>
                </p:cNvSpPr>
                <p:nvPr/>
              </p:nvSpPr>
              <p:spPr bwMode="auto">
                <a:xfrm>
                  <a:off x="5027613"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48" name="Rectangle 84"/>
                <p:cNvSpPr>
                  <a:spLocks noChangeArrowheads="1"/>
                </p:cNvSpPr>
                <p:nvPr/>
              </p:nvSpPr>
              <p:spPr bwMode="auto">
                <a:xfrm>
                  <a:off x="4922838" y="565785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1.5</a:t>
                  </a:r>
                  <a:endParaRPr kumimoji="0" lang="en-US" altLang="en-US" sz="2000" b="1" i="0" u="none" strike="noStrike" cap="none" normalizeH="0" baseline="0" smtClean="0">
                    <a:ln>
                      <a:noFill/>
                    </a:ln>
                    <a:solidFill>
                      <a:schemeClr val="tx1"/>
                    </a:solidFill>
                    <a:effectLst/>
                  </a:endParaRPr>
                </a:p>
              </p:txBody>
            </p:sp>
            <p:sp>
              <p:nvSpPr>
                <p:cNvPr id="149" name="Line 85"/>
                <p:cNvSpPr>
                  <a:spLocks noChangeShapeType="1"/>
                </p:cNvSpPr>
                <p:nvPr/>
              </p:nvSpPr>
              <p:spPr bwMode="auto">
                <a:xfrm flipV="1">
                  <a:off x="5629275"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0" name="Line 86"/>
                <p:cNvSpPr>
                  <a:spLocks noChangeShapeType="1"/>
                </p:cNvSpPr>
                <p:nvPr/>
              </p:nvSpPr>
              <p:spPr bwMode="auto">
                <a:xfrm>
                  <a:off x="5629275"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1" name="Rectangle 87"/>
                <p:cNvSpPr>
                  <a:spLocks noChangeArrowheads="1"/>
                </p:cNvSpPr>
                <p:nvPr/>
              </p:nvSpPr>
              <p:spPr bwMode="auto">
                <a:xfrm>
                  <a:off x="5591175" y="565785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a:t>
                  </a:r>
                  <a:endParaRPr kumimoji="0" lang="en-US" altLang="en-US" sz="2000" b="1" i="0" u="none" strike="noStrike" cap="none" normalizeH="0" baseline="0" smtClean="0">
                    <a:ln>
                      <a:noFill/>
                    </a:ln>
                    <a:solidFill>
                      <a:schemeClr val="tx1"/>
                    </a:solidFill>
                    <a:effectLst/>
                  </a:endParaRPr>
                </a:p>
              </p:txBody>
            </p:sp>
            <p:sp>
              <p:nvSpPr>
                <p:cNvPr id="152" name="Line 88"/>
                <p:cNvSpPr>
                  <a:spLocks noChangeShapeType="1"/>
                </p:cNvSpPr>
                <p:nvPr/>
              </p:nvSpPr>
              <p:spPr bwMode="auto">
                <a:xfrm flipV="1">
                  <a:off x="6237288"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3" name="Line 89"/>
                <p:cNvSpPr>
                  <a:spLocks noChangeShapeType="1"/>
                </p:cNvSpPr>
                <p:nvPr/>
              </p:nvSpPr>
              <p:spPr bwMode="auto">
                <a:xfrm>
                  <a:off x="6237288"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4" name="Rectangle 90"/>
                <p:cNvSpPr>
                  <a:spLocks noChangeArrowheads="1"/>
                </p:cNvSpPr>
                <p:nvPr/>
              </p:nvSpPr>
              <p:spPr bwMode="auto">
                <a:xfrm>
                  <a:off x="6134100" y="565785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2.5</a:t>
                  </a:r>
                  <a:endParaRPr kumimoji="0" lang="en-US" altLang="en-US" sz="2000" b="1" i="0" u="none" strike="noStrike" cap="none" normalizeH="0" baseline="0" smtClean="0">
                    <a:ln>
                      <a:noFill/>
                    </a:ln>
                    <a:solidFill>
                      <a:schemeClr val="tx1"/>
                    </a:solidFill>
                    <a:effectLst/>
                  </a:endParaRPr>
                </a:p>
              </p:txBody>
            </p:sp>
            <p:sp>
              <p:nvSpPr>
                <p:cNvPr id="155" name="Line 91"/>
                <p:cNvSpPr>
                  <a:spLocks noChangeShapeType="1"/>
                </p:cNvSpPr>
                <p:nvPr/>
              </p:nvSpPr>
              <p:spPr bwMode="auto">
                <a:xfrm flipV="1">
                  <a:off x="6846888"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6" name="Line 92"/>
                <p:cNvSpPr>
                  <a:spLocks noChangeShapeType="1"/>
                </p:cNvSpPr>
                <p:nvPr/>
              </p:nvSpPr>
              <p:spPr bwMode="auto">
                <a:xfrm>
                  <a:off x="6846888"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7" name="Rectangle 93"/>
                <p:cNvSpPr>
                  <a:spLocks noChangeArrowheads="1"/>
                </p:cNvSpPr>
                <p:nvPr/>
              </p:nvSpPr>
              <p:spPr bwMode="auto">
                <a:xfrm>
                  <a:off x="6807200" y="565785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3</a:t>
                  </a:r>
                  <a:endParaRPr kumimoji="0" lang="en-US" altLang="en-US" sz="2000" b="1" i="0" u="none" strike="noStrike" cap="none" normalizeH="0" baseline="0" smtClean="0">
                    <a:ln>
                      <a:noFill/>
                    </a:ln>
                    <a:solidFill>
                      <a:schemeClr val="tx1"/>
                    </a:solidFill>
                    <a:effectLst/>
                  </a:endParaRPr>
                </a:p>
              </p:txBody>
            </p:sp>
            <p:sp>
              <p:nvSpPr>
                <p:cNvPr id="158" name="Line 94"/>
                <p:cNvSpPr>
                  <a:spLocks noChangeShapeType="1"/>
                </p:cNvSpPr>
                <p:nvPr/>
              </p:nvSpPr>
              <p:spPr bwMode="auto">
                <a:xfrm flipV="1">
                  <a:off x="7454900"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59" name="Line 95"/>
                <p:cNvSpPr>
                  <a:spLocks noChangeShapeType="1"/>
                </p:cNvSpPr>
                <p:nvPr/>
              </p:nvSpPr>
              <p:spPr bwMode="auto">
                <a:xfrm>
                  <a:off x="7454900"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0" name="Rectangle 96"/>
                <p:cNvSpPr>
                  <a:spLocks noChangeArrowheads="1"/>
                </p:cNvSpPr>
                <p:nvPr/>
              </p:nvSpPr>
              <p:spPr bwMode="auto">
                <a:xfrm>
                  <a:off x="7351713" y="565785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3.5</a:t>
                  </a:r>
                  <a:endParaRPr kumimoji="0" lang="en-US" altLang="en-US" sz="2000" b="1" i="0" u="none" strike="noStrike" cap="none" normalizeH="0" baseline="0" smtClean="0">
                    <a:ln>
                      <a:noFill/>
                    </a:ln>
                    <a:solidFill>
                      <a:schemeClr val="tx1"/>
                    </a:solidFill>
                    <a:effectLst/>
                  </a:endParaRPr>
                </a:p>
              </p:txBody>
            </p:sp>
            <p:sp>
              <p:nvSpPr>
                <p:cNvPr id="161" name="Line 97"/>
                <p:cNvSpPr>
                  <a:spLocks noChangeShapeType="1"/>
                </p:cNvSpPr>
                <p:nvPr/>
              </p:nvSpPr>
              <p:spPr bwMode="auto">
                <a:xfrm flipV="1">
                  <a:off x="8064500"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2" name="Line 98"/>
                <p:cNvSpPr>
                  <a:spLocks noChangeShapeType="1"/>
                </p:cNvSpPr>
                <p:nvPr/>
              </p:nvSpPr>
              <p:spPr bwMode="auto">
                <a:xfrm>
                  <a:off x="8064500"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3" name="Rectangle 99"/>
                <p:cNvSpPr>
                  <a:spLocks noChangeArrowheads="1"/>
                </p:cNvSpPr>
                <p:nvPr/>
              </p:nvSpPr>
              <p:spPr bwMode="auto">
                <a:xfrm>
                  <a:off x="8024813" y="565785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4</a:t>
                  </a:r>
                  <a:endParaRPr kumimoji="0" lang="en-US" altLang="en-US" sz="2000" b="1" i="0" u="none" strike="noStrike" cap="none" normalizeH="0" baseline="0" smtClean="0">
                    <a:ln>
                      <a:noFill/>
                    </a:ln>
                    <a:solidFill>
                      <a:schemeClr val="tx1"/>
                    </a:solidFill>
                    <a:effectLst/>
                  </a:endParaRPr>
                </a:p>
              </p:txBody>
            </p:sp>
            <p:sp>
              <p:nvSpPr>
                <p:cNvPr id="164" name="Line 100"/>
                <p:cNvSpPr>
                  <a:spLocks noChangeShapeType="1"/>
                </p:cNvSpPr>
                <p:nvPr/>
              </p:nvSpPr>
              <p:spPr bwMode="auto">
                <a:xfrm flipV="1">
                  <a:off x="8672513"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5" name="Line 101"/>
                <p:cNvSpPr>
                  <a:spLocks noChangeShapeType="1"/>
                </p:cNvSpPr>
                <p:nvPr/>
              </p:nvSpPr>
              <p:spPr bwMode="auto">
                <a:xfrm>
                  <a:off x="8672513"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6" name="Rectangle 102"/>
                <p:cNvSpPr>
                  <a:spLocks noChangeArrowheads="1"/>
                </p:cNvSpPr>
                <p:nvPr/>
              </p:nvSpPr>
              <p:spPr bwMode="auto">
                <a:xfrm>
                  <a:off x="8569325" y="565785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4.5</a:t>
                  </a:r>
                  <a:endParaRPr kumimoji="0" lang="en-US" altLang="en-US" sz="2000" b="1" i="0" u="none" strike="noStrike" cap="none" normalizeH="0" baseline="0" smtClean="0">
                    <a:ln>
                      <a:noFill/>
                    </a:ln>
                    <a:solidFill>
                      <a:schemeClr val="tx1"/>
                    </a:solidFill>
                    <a:effectLst/>
                  </a:endParaRPr>
                </a:p>
              </p:txBody>
            </p:sp>
            <p:sp>
              <p:nvSpPr>
                <p:cNvPr id="167" name="Line 103"/>
                <p:cNvSpPr>
                  <a:spLocks noChangeShapeType="1"/>
                </p:cNvSpPr>
                <p:nvPr/>
              </p:nvSpPr>
              <p:spPr bwMode="auto">
                <a:xfrm flipV="1">
                  <a:off x="9282113" y="5586413"/>
                  <a:ext cx="0" cy="460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8" name="Line 104"/>
                <p:cNvSpPr>
                  <a:spLocks noChangeShapeType="1"/>
                </p:cNvSpPr>
                <p:nvPr/>
              </p:nvSpPr>
              <p:spPr bwMode="auto">
                <a:xfrm>
                  <a:off x="9282113" y="2851151"/>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69" name="Rectangle 105"/>
                <p:cNvSpPr>
                  <a:spLocks noChangeArrowheads="1"/>
                </p:cNvSpPr>
                <p:nvPr/>
              </p:nvSpPr>
              <p:spPr bwMode="auto">
                <a:xfrm>
                  <a:off x="9242425" y="565785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5</a:t>
                  </a:r>
                  <a:endParaRPr kumimoji="0" lang="en-US" altLang="en-US" sz="2000" b="1" i="0" u="none" strike="noStrike" cap="none" normalizeH="0" baseline="0" smtClean="0">
                    <a:ln>
                      <a:noFill/>
                    </a:ln>
                    <a:solidFill>
                      <a:schemeClr val="tx1"/>
                    </a:solidFill>
                    <a:effectLst/>
                  </a:endParaRPr>
                </a:p>
              </p:txBody>
            </p:sp>
            <p:sp>
              <p:nvSpPr>
                <p:cNvPr id="170" name="Line 106"/>
                <p:cNvSpPr>
                  <a:spLocks noChangeShapeType="1"/>
                </p:cNvSpPr>
                <p:nvPr/>
              </p:nvSpPr>
              <p:spPr bwMode="auto">
                <a:xfrm>
                  <a:off x="5027613" y="56324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71" name="Line 107"/>
                <p:cNvSpPr>
                  <a:spLocks noChangeShapeType="1"/>
                </p:cNvSpPr>
                <p:nvPr/>
              </p:nvSpPr>
              <p:spPr bwMode="auto">
                <a:xfrm flipH="1">
                  <a:off x="9255125" y="563245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72" name="Line 108"/>
                <p:cNvSpPr>
                  <a:spLocks noChangeShapeType="1"/>
                </p:cNvSpPr>
                <p:nvPr/>
              </p:nvSpPr>
              <p:spPr bwMode="auto">
                <a:xfrm>
                  <a:off x="5027613" y="563245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73" name="Line 109"/>
                <p:cNvSpPr>
                  <a:spLocks noChangeShapeType="1"/>
                </p:cNvSpPr>
                <p:nvPr/>
              </p:nvSpPr>
              <p:spPr bwMode="auto">
                <a:xfrm flipH="1">
                  <a:off x="9236075" y="5632451"/>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74" name="Rectangle 110"/>
                <p:cNvSpPr>
                  <a:spLocks noChangeArrowheads="1"/>
                </p:cNvSpPr>
                <p:nvPr/>
              </p:nvSpPr>
              <p:spPr bwMode="auto">
                <a:xfrm>
                  <a:off x="4741863" y="554831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10</a:t>
                  </a:r>
                  <a:endParaRPr kumimoji="0" lang="en-US" altLang="en-US" sz="2000" b="1" i="0" u="none" strike="noStrike" cap="none" normalizeH="0" baseline="0" smtClean="0">
                    <a:ln>
                      <a:noFill/>
                    </a:ln>
                    <a:solidFill>
                      <a:schemeClr val="tx1"/>
                    </a:solidFill>
                    <a:effectLst/>
                  </a:endParaRPr>
                </a:p>
              </p:txBody>
            </p:sp>
            <p:sp>
              <p:nvSpPr>
                <p:cNvPr id="175" name="Rectangle 111"/>
                <p:cNvSpPr>
                  <a:spLocks noChangeArrowheads="1"/>
                </p:cNvSpPr>
                <p:nvPr/>
              </p:nvSpPr>
              <p:spPr bwMode="auto">
                <a:xfrm>
                  <a:off x="4910138" y="5502276"/>
                  <a:ext cx="10259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-1</a:t>
                  </a:r>
                  <a:endParaRPr kumimoji="0" lang="en-US" altLang="en-US" sz="2000" b="1" i="0" u="none" strike="noStrike" cap="none" normalizeH="0" baseline="0" smtClean="0">
                    <a:ln>
                      <a:noFill/>
                    </a:ln>
                    <a:solidFill>
                      <a:schemeClr val="tx1"/>
                    </a:solidFill>
                    <a:effectLst/>
                  </a:endParaRPr>
                </a:p>
              </p:txBody>
            </p:sp>
            <p:sp>
              <p:nvSpPr>
                <p:cNvPr id="176" name="Line 112"/>
                <p:cNvSpPr>
                  <a:spLocks noChangeShapeType="1"/>
                </p:cNvSpPr>
                <p:nvPr/>
              </p:nvSpPr>
              <p:spPr bwMode="auto">
                <a:xfrm>
                  <a:off x="5027613" y="534670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77" name="Line 113"/>
                <p:cNvSpPr>
                  <a:spLocks noChangeShapeType="1"/>
                </p:cNvSpPr>
                <p:nvPr/>
              </p:nvSpPr>
              <p:spPr bwMode="auto">
                <a:xfrm flipH="1">
                  <a:off x="9255125" y="534670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78" name="Line 114"/>
                <p:cNvSpPr>
                  <a:spLocks noChangeShapeType="1"/>
                </p:cNvSpPr>
                <p:nvPr/>
              </p:nvSpPr>
              <p:spPr bwMode="auto">
                <a:xfrm>
                  <a:off x="5027613" y="518477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79" name="Line 115"/>
                <p:cNvSpPr>
                  <a:spLocks noChangeShapeType="1"/>
                </p:cNvSpPr>
                <p:nvPr/>
              </p:nvSpPr>
              <p:spPr bwMode="auto">
                <a:xfrm flipH="1">
                  <a:off x="9255125" y="518477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0" name="Line 116"/>
                <p:cNvSpPr>
                  <a:spLocks noChangeShapeType="1"/>
                </p:cNvSpPr>
                <p:nvPr/>
              </p:nvSpPr>
              <p:spPr bwMode="auto">
                <a:xfrm>
                  <a:off x="5027613" y="50688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1" name="Line 117"/>
                <p:cNvSpPr>
                  <a:spLocks noChangeShapeType="1"/>
                </p:cNvSpPr>
                <p:nvPr/>
              </p:nvSpPr>
              <p:spPr bwMode="auto">
                <a:xfrm flipH="1">
                  <a:off x="9255125" y="50688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2" name="Line 118"/>
                <p:cNvSpPr>
                  <a:spLocks noChangeShapeType="1"/>
                </p:cNvSpPr>
                <p:nvPr/>
              </p:nvSpPr>
              <p:spPr bwMode="auto">
                <a:xfrm>
                  <a:off x="5027613" y="498316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3" name="Line 119"/>
                <p:cNvSpPr>
                  <a:spLocks noChangeShapeType="1"/>
                </p:cNvSpPr>
                <p:nvPr/>
              </p:nvSpPr>
              <p:spPr bwMode="auto">
                <a:xfrm flipH="1">
                  <a:off x="9255125" y="4983163"/>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4" name="Line 120"/>
                <p:cNvSpPr>
                  <a:spLocks noChangeShapeType="1"/>
                </p:cNvSpPr>
                <p:nvPr/>
              </p:nvSpPr>
              <p:spPr bwMode="auto">
                <a:xfrm>
                  <a:off x="5027613" y="490537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5" name="Line 121"/>
                <p:cNvSpPr>
                  <a:spLocks noChangeShapeType="1"/>
                </p:cNvSpPr>
                <p:nvPr/>
              </p:nvSpPr>
              <p:spPr bwMode="auto">
                <a:xfrm flipH="1">
                  <a:off x="9255125" y="490537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6" name="Line 122"/>
                <p:cNvSpPr>
                  <a:spLocks noChangeShapeType="1"/>
                </p:cNvSpPr>
                <p:nvPr/>
              </p:nvSpPr>
              <p:spPr bwMode="auto">
                <a:xfrm>
                  <a:off x="5027613" y="484822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7" name="Line 123"/>
                <p:cNvSpPr>
                  <a:spLocks noChangeShapeType="1"/>
                </p:cNvSpPr>
                <p:nvPr/>
              </p:nvSpPr>
              <p:spPr bwMode="auto">
                <a:xfrm flipH="1">
                  <a:off x="9255125" y="484822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8" name="Line 124"/>
                <p:cNvSpPr>
                  <a:spLocks noChangeShapeType="1"/>
                </p:cNvSpPr>
                <p:nvPr/>
              </p:nvSpPr>
              <p:spPr bwMode="auto">
                <a:xfrm>
                  <a:off x="5027613" y="47894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89" name="Line 125"/>
                <p:cNvSpPr>
                  <a:spLocks noChangeShapeType="1"/>
                </p:cNvSpPr>
                <p:nvPr/>
              </p:nvSpPr>
              <p:spPr bwMode="auto">
                <a:xfrm flipH="1">
                  <a:off x="9255125" y="47894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0" name="Line 126"/>
                <p:cNvSpPr>
                  <a:spLocks noChangeShapeType="1"/>
                </p:cNvSpPr>
                <p:nvPr/>
              </p:nvSpPr>
              <p:spPr bwMode="auto">
                <a:xfrm>
                  <a:off x="5027613" y="47434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1" name="Line 127"/>
                <p:cNvSpPr>
                  <a:spLocks noChangeShapeType="1"/>
                </p:cNvSpPr>
                <p:nvPr/>
              </p:nvSpPr>
              <p:spPr bwMode="auto">
                <a:xfrm flipH="1">
                  <a:off x="9255125" y="474345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2" name="Line 128"/>
                <p:cNvSpPr>
                  <a:spLocks noChangeShapeType="1"/>
                </p:cNvSpPr>
                <p:nvPr/>
              </p:nvSpPr>
              <p:spPr bwMode="auto">
                <a:xfrm>
                  <a:off x="5027613" y="47053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3" name="Line 129"/>
                <p:cNvSpPr>
                  <a:spLocks noChangeShapeType="1"/>
                </p:cNvSpPr>
                <p:nvPr/>
              </p:nvSpPr>
              <p:spPr bwMode="auto">
                <a:xfrm flipH="1">
                  <a:off x="9255125" y="470535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4" name="Line 130"/>
                <p:cNvSpPr>
                  <a:spLocks noChangeShapeType="1"/>
                </p:cNvSpPr>
                <p:nvPr/>
              </p:nvSpPr>
              <p:spPr bwMode="auto">
                <a:xfrm>
                  <a:off x="5027613" y="470535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5" name="Line 131"/>
                <p:cNvSpPr>
                  <a:spLocks noChangeShapeType="1"/>
                </p:cNvSpPr>
                <p:nvPr/>
              </p:nvSpPr>
              <p:spPr bwMode="auto">
                <a:xfrm flipH="1">
                  <a:off x="9236075" y="4705351"/>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6" name="Rectangle 132"/>
                <p:cNvSpPr>
                  <a:spLocks noChangeArrowheads="1"/>
                </p:cNvSpPr>
                <p:nvPr/>
              </p:nvSpPr>
              <p:spPr bwMode="auto">
                <a:xfrm>
                  <a:off x="4741863" y="462121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10</a:t>
                  </a:r>
                  <a:endParaRPr kumimoji="0" lang="en-US" altLang="en-US" sz="2000" b="1" i="0" u="none" strike="noStrike" cap="none" normalizeH="0" baseline="0" smtClean="0">
                    <a:ln>
                      <a:noFill/>
                    </a:ln>
                    <a:solidFill>
                      <a:schemeClr val="tx1"/>
                    </a:solidFill>
                    <a:effectLst/>
                  </a:endParaRPr>
                </a:p>
              </p:txBody>
            </p:sp>
            <p:sp>
              <p:nvSpPr>
                <p:cNvPr id="197" name="Rectangle 133"/>
                <p:cNvSpPr>
                  <a:spLocks noChangeArrowheads="1"/>
                </p:cNvSpPr>
                <p:nvPr/>
              </p:nvSpPr>
              <p:spPr bwMode="auto">
                <a:xfrm>
                  <a:off x="4910138" y="457517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0</a:t>
                  </a:r>
                  <a:endParaRPr kumimoji="0" lang="en-US" altLang="en-US" sz="2000" b="1" i="0" u="none" strike="noStrike" cap="none" normalizeH="0" baseline="0" smtClean="0">
                    <a:ln>
                      <a:noFill/>
                    </a:ln>
                    <a:solidFill>
                      <a:schemeClr val="tx1"/>
                    </a:solidFill>
                    <a:effectLst/>
                  </a:endParaRPr>
                </a:p>
              </p:txBody>
            </p:sp>
            <p:sp>
              <p:nvSpPr>
                <p:cNvPr id="198" name="Line 134"/>
                <p:cNvSpPr>
                  <a:spLocks noChangeShapeType="1"/>
                </p:cNvSpPr>
                <p:nvPr/>
              </p:nvSpPr>
              <p:spPr bwMode="auto">
                <a:xfrm>
                  <a:off x="5027613" y="441960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199" name="Line 135"/>
                <p:cNvSpPr>
                  <a:spLocks noChangeShapeType="1"/>
                </p:cNvSpPr>
                <p:nvPr/>
              </p:nvSpPr>
              <p:spPr bwMode="auto">
                <a:xfrm flipH="1">
                  <a:off x="9255125" y="441960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0" name="Line 136"/>
                <p:cNvSpPr>
                  <a:spLocks noChangeShapeType="1"/>
                </p:cNvSpPr>
                <p:nvPr/>
              </p:nvSpPr>
              <p:spPr bwMode="auto">
                <a:xfrm>
                  <a:off x="5027613" y="425767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1" name="Line 137"/>
                <p:cNvSpPr>
                  <a:spLocks noChangeShapeType="1"/>
                </p:cNvSpPr>
                <p:nvPr/>
              </p:nvSpPr>
              <p:spPr bwMode="auto">
                <a:xfrm flipH="1">
                  <a:off x="9255125" y="425767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2" name="Line 138"/>
                <p:cNvSpPr>
                  <a:spLocks noChangeShapeType="1"/>
                </p:cNvSpPr>
                <p:nvPr/>
              </p:nvSpPr>
              <p:spPr bwMode="auto">
                <a:xfrm>
                  <a:off x="5027613" y="41417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3" name="Line 139"/>
                <p:cNvSpPr>
                  <a:spLocks noChangeShapeType="1"/>
                </p:cNvSpPr>
                <p:nvPr/>
              </p:nvSpPr>
              <p:spPr bwMode="auto">
                <a:xfrm flipH="1">
                  <a:off x="9255125" y="41417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4" name="Line 140"/>
                <p:cNvSpPr>
                  <a:spLocks noChangeShapeType="1"/>
                </p:cNvSpPr>
                <p:nvPr/>
              </p:nvSpPr>
              <p:spPr bwMode="auto">
                <a:xfrm>
                  <a:off x="5027613" y="40576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5" name="Line 141"/>
                <p:cNvSpPr>
                  <a:spLocks noChangeShapeType="1"/>
                </p:cNvSpPr>
                <p:nvPr/>
              </p:nvSpPr>
              <p:spPr bwMode="auto">
                <a:xfrm flipH="1">
                  <a:off x="9255125" y="405765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6" name="Line 142"/>
                <p:cNvSpPr>
                  <a:spLocks noChangeShapeType="1"/>
                </p:cNvSpPr>
                <p:nvPr/>
              </p:nvSpPr>
              <p:spPr bwMode="auto">
                <a:xfrm>
                  <a:off x="5027613" y="397986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7" name="Line 143"/>
                <p:cNvSpPr>
                  <a:spLocks noChangeShapeType="1"/>
                </p:cNvSpPr>
                <p:nvPr/>
              </p:nvSpPr>
              <p:spPr bwMode="auto">
                <a:xfrm flipH="1">
                  <a:off x="9255125" y="3979863"/>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8" name="Line 144"/>
                <p:cNvSpPr>
                  <a:spLocks noChangeShapeType="1"/>
                </p:cNvSpPr>
                <p:nvPr/>
              </p:nvSpPr>
              <p:spPr bwMode="auto">
                <a:xfrm>
                  <a:off x="5027613" y="392112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09" name="Line 145"/>
                <p:cNvSpPr>
                  <a:spLocks noChangeShapeType="1"/>
                </p:cNvSpPr>
                <p:nvPr/>
              </p:nvSpPr>
              <p:spPr bwMode="auto">
                <a:xfrm flipH="1">
                  <a:off x="9255125" y="392112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0" name="Line 146"/>
                <p:cNvSpPr>
                  <a:spLocks noChangeShapeType="1"/>
                </p:cNvSpPr>
                <p:nvPr/>
              </p:nvSpPr>
              <p:spPr bwMode="auto">
                <a:xfrm>
                  <a:off x="5027613" y="38623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1" name="Line 147"/>
                <p:cNvSpPr>
                  <a:spLocks noChangeShapeType="1"/>
                </p:cNvSpPr>
                <p:nvPr/>
              </p:nvSpPr>
              <p:spPr bwMode="auto">
                <a:xfrm flipH="1">
                  <a:off x="9255125" y="38623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2" name="Line 148"/>
                <p:cNvSpPr>
                  <a:spLocks noChangeShapeType="1"/>
                </p:cNvSpPr>
                <p:nvPr/>
              </p:nvSpPr>
              <p:spPr bwMode="auto">
                <a:xfrm>
                  <a:off x="5027613" y="38179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3" name="Line 149"/>
                <p:cNvSpPr>
                  <a:spLocks noChangeShapeType="1"/>
                </p:cNvSpPr>
                <p:nvPr/>
              </p:nvSpPr>
              <p:spPr bwMode="auto">
                <a:xfrm flipH="1">
                  <a:off x="9255125" y="381793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4" name="Line 150"/>
                <p:cNvSpPr>
                  <a:spLocks noChangeShapeType="1"/>
                </p:cNvSpPr>
                <p:nvPr/>
              </p:nvSpPr>
              <p:spPr bwMode="auto">
                <a:xfrm>
                  <a:off x="5027613" y="37782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5" name="Line 151"/>
                <p:cNvSpPr>
                  <a:spLocks noChangeShapeType="1"/>
                </p:cNvSpPr>
                <p:nvPr/>
              </p:nvSpPr>
              <p:spPr bwMode="auto">
                <a:xfrm flipH="1">
                  <a:off x="9255125" y="377825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6" name="Line 152"/>
                <p:cNvSpPr>
                  <a:spLocks noChangeShapeType="1"/>
                </p:cNvSpPr>
                <p:nvPr/>
              </p:nvSpPr>
              <p:spPr bwMode="auto">
                <a:xfrm>
                  <a:off x="5027613" y="377825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7" name="Line 153"/>
                <p:cNvSpPr>
                  <a:spLocks noChangeShapeType="1"/>
                </p:cNvSpPr>
                <p:nvPr/>
              </p:nvSpPr>
              <p:spPr bwMode="auto">
                <a:xfrm flipH="1">
                  <a:off x="9236075" y="3778251"/>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18" name="Rectangle 154"/>
                <p:cNvSpPr>
                  <a:spLocks noChangeArrowheads="1"/>
                </p:cNvSpPr>
                <p:nvPr/>
              </p:nvSpPr>
              <p:spPr bwMode="auto">
                <a:xfrm>
                  <a:off x="4741863" y="369411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10</a:t>
                  </a:r>
                  <a:endParaRPr kumimoji="0" lang="en-US" altLang="en-US" sz="2000" b="1" i="0" u="none" strike="noStrike" cap="none" normalizeH="0" baseline="0" smtClean="0">
                    <a:ln>
                      <a:noFill/>
                    </a:ln>
                    <a:solidFill>
                      <a:schemeClr val="tx1"/>
                    </a:solidFill>
                    <a:effectLst/>
                  </a:endParaRPr>
                </a:p>
              </p:txBody>
            </p:sp>
            <p:sp>
              <p:nvSpPr>
                <p:cNvPr id="219" name="Rectangle 155"/>
                <p:cNvSpPr>
                  <a:spLocks noChangeArrowheads="1"/>
                </p:cNvSpPr>
                <p:nvPr/>
              </p:nvSpPr>
              <p:spPr bwMode="auto">
                <a:xfrm>
                  <a:off x="4910138" y="364807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1</a:t>
                  </a:r>
                  <a:endParaRPr kumimoji="0" lang="en-US" altLang="en-US" sz="2000" b="1" i="0" u="none" strike="noStrike" cap="none" normalizeH="0" baseline="0" smtClean="0">
                    <a:ln>
                      <a:noFill/>
                    </a:ln>
                    <a:solidFill>
                      <a:schemeClr val="tx1"/>
                    </a:solidFill>
                    <a:effectLst/>
                  </a:endParaRPr>
                </a:p>
              </p:txBody>
            </p:sp>
            <p:sp>
              <p:nvSpPr>
                <p:cNvPr id="220" name="Line 156"/>
                <p:cNvSpPr>
                  <a:spLocks noChangeShapeType="1"/>
                </p:cNvSpPr>
                <p:nvPr/>
              </p:nvSpPr>
              <p:spPr bwMode="auto">
                <a:xfrm>
                  <a:off x="5027613" y="349250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1" name="Line 157"/>
                <p:cNvSpPr>
                  <a:spLocks noChangeShapeType="1"/>
                </p:cNvSpPr>
                <p:nvPr/>
              </p:nvSpPr>
              <p:spPr bwMode="auto">
                <a:xfrm flipH="1">
                  <a:off x="9255125" y="349250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2" name="Line 158"/>
                <p:cNvSpPr>
                  <a:spLocks noChangeShapeType="1"/>
                </p:cNvSpPr>
                <p:nvPr/>
              </p:nvSpPr>
              <p:spPr bwMode="auto">
                <a:xfrm>
                  <a:off x="5027613" y="333057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3" name="Line 159"/>
                <p:cNvSpPr>
                  <a:spLocks noChangeShapeType="1"/>
                </p:cNvSpPr>
                <p:nvPr/>
              </p:nvSpPr>
              <p:spPr bwMode="auto">
                <a:xfrm flipH="1">
                  <a:off x="9255125" y="333057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4" name="Line 160"/>
                <p:cNvSpPr>
                  <a:spLocks noChangeShapeType="1"/>
                </p:cNvSpPr>
                <p:nvPr/>
              </p:nvSpPr>
              <p:spPr bwMode="auto">
                <a:xfrm>
                  <a:off x="5027613" y="32146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5" name="Line 161"/>
                <p:cNvSpPr>
                  <a:spLocks noChangeShapeType="1"/>
                </p:cNvSpPr>
                <p:nvPr/>
              </p:nvSpPr>
              <p:spPr bwMode="auto">
                <a:xfrm flipH="1">
                  <a:off x="9255125" y="32146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6" name="Line 162"/>
                <p:cNvSpPr>
                  <a:spLocks noChangeShapeType="1"/>
                </p:cNvSpPr>
                <p:nvPr/>
              </p:nvSpPr>
              <p:spPr bwMode="auto">
                <a:xfrm>
                  <a:off x="5027613" y="31305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7" name="Line 163"/>
                <p:cNvSpPr>
                  <a:spLocks noChangeShapeType="1"/>
                </p:cNvSpPr>
                <p:nvPr/>
              </p:nvSpPr>
              <p:spPr bwMode="auto">
                <a:xfrm flipH="1">
                  <a:off x="9255125" y="313055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8" name="Line 164"/>
                <p:cNvSpPr>
                  <a:spLocks noChangeShapeType="1"/>
                </p:cNvSpPr>
                <p:nvPr/>
              </p:nvSpPr>
              <p:spPr bwMode="auto">
                <a:xfrm>
                  <a:off x="5027613" y="305276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29" name="Line 165"/>
                <p:cNvSpPr>
                  <a:spLocks noChangeShapeType="1"/>
                </p:cNvSpPr>
                <p:nvPr/>
              </p:nvSpPr>
              <p:spPr bwMode="auto">
                <a:xfrm flipH="1">
                  <a:off x="9255125" y="3052763"/>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0" name="Line 166"/>
                <p:cNvSpPr>
                  <a:spLocks noChangeShapeType="1"/>
                </p:cNvSpPr>
                <p:nvPr/>
              </p:nvSpPr>
              <p:spPr bwMode="auto">
                <a:xfrm>
                  <a:off x="5027613" y="299402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1" name="Line 167"/>
                <p:cNvSpPr>
                  <a:spLocks noChangeShapeType="1"/>
                </p:cNvSpPr>
                <p:nvPr/>
              </p:nvSpPr>
              <p:spPr bwMode="auto">
                <a:xfrm flipH="1">
                  <a:off x="9255125" y="299402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2" name="Line 168"/>
                <p:cNvSpPr>
                  <a:spLocks noChangeShapeType="1"/>
                </p:cNvSpPr>
                <p:nvPr/>
              </p:nvSpPr>
              <p:spPr bwMode="auto">
                <a:xfrm>
                  <a:off x="5027613" y="29352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3" name="Line 169"/>
                <p:cNvSpPr>
                  <a:spLocks noChangeShapeType="1"/>
                </p:cNvSpPr>
                <p:nvPr/>
              </p:nvSpPr>
              <p:spPr bwMode="auto">
                <a:xfrm flipH="1">
                  <a:off x="9255125" y="293528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4" name="Line 170"/>
                <p:cNvSpPr>
                  <a:spLocks noChangeShapeType="1"/>
                </p:cNvSpPr>
                <p:nvPr/>
              </p:nvSpPr>
              <p:spPr bwMode="auto">
                <a:xfrm>
                  <a:off x="5027613" y="28908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5" name="Line 171"/>
                <p:cNvSpPr>
                  <a:spLocks noChangeShapeType="1"/>
                </p:cNvSpPr>
                <p:nvPr/>
              </p:nvSpPr>
              <p:spPr bwMode="auto">
                <a:xfrm flipH="1">
                  <a:off x="9255125" y="2890838"/>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6" name="Line 172"/>
                <p:cNvSpPr>
                  <a:spLocks noChangeShapeType="1"/>
                </p:cNvSpPr>
                <p:nvPr/>
              </p:nvSpPr>
              <p:spPr bwMode="auto">
                <a:xfrm>
                  <a:off x="5027613" y="28511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7" name="Line 173"/>
                <p:cNvSpPr>
                  <a:spLocks noChangeShapeType="1"/>
                </p:cNvSpPr>
                <p:nvPr/>
              </p:nvSpPr>
              <p:spPr bwMode="auto">
                <a:xfrm flipH="1">
                  <a:off x="9255125" y="285115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8" name="Line 174"/>
                <p:cNvSpPr>
                  <a:spLocks noChangeShapeType="1"/>
                </p:cNvSpPr>
                <p:nvPr/>
              </p:nvSpPr>
              <p:spPr bwMode="auto">
                <a:xfrm>
                  <a:off x="5027613" y="285115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39" name="Line 175"/>
                <p:cNvSpPr>
                  <a:spLocks noChangeShapeType="1"/>
                </p:cNvSpPr>
                <p:nvPr/>
              </p:nvSpPr>
              <p:spPr bwMode="auto">
                <a:xfrm flipH="1">
                  <a:off x="9236075" y="2851151"/>
                  <a:ext cx="460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40" name="Rectangle 176"/>
                <p:cNvSpPr>
                  <a:spLocks noChangeArrowheads="1"/>
                </p:cNvSpPr>
                <p:nvPr/>
              </p:nvSpPr>
              <p:spPr bwMode="auto">
                <a:xfrm>
                  <a:off x="4741863" y="276701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Helvetica" panose="020B0604020202020204" pitchFamily="34" charset="0"/>
                    </a:rPr>
                    <a:t>10</a:t>
                  </a:r>
                  <a:endParaRPr kumimoji="0" lang="en-US" altLang="en-US" sz="2000" b="1" i="0" u="none" strike="noStrike" cap="none" normalizeH="0" baseline="0" smtClean="0">
                    <a:ln>
                      <a:noFill/>
                    </a:ln>
                    <a:solidFill>
                      <a:schemeClr val="tx1"/>
                    </a:solidFill>
                    <a:effectLst/>
                  </a:endParaRPr>
                </a:p>
              </p:txBody>
            </p:sp>
            <p:sp>
              <p:nvSpPr>
                <p:cNvPr id="241" name="Rectangle 177"/>
                <p:cNvSpPr>
                  <a:spLocks noChangeArrowheads="1"/>
                </p:cNvSpPr>
                <p:nvPr/>
              </p:nvSpPr>
              <p:spPr bwMode="auto">
                <a:xfrm>
                  <a:off x="4910138" y="27225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2</a:t>
                  </a:r>
                  <a:endParaRPr kumimoji="0" lang="en-US" altLang="en-US" sz="2000" b="1" i="0" u="none" strike="noStrike" cap="none" normalizeH="0" baseline="0" smtClean="0">
                    <a:ln>
                      <a:noFill/>
                    </a:ln>
                    <a:solidFill>
                      <a:schemeClr val="tx1"/>
                    </a:solidFill>
                    <a:effectLst/>
                  </a:endParaRPr>
                </a:p>
              </p:txBody>
            </p:sp>
            <p:sp>
              <p:nvSpPr>
                <p:cNvPr id="242" name="Line 178"/>
                <p:cNvSpPr>
                  <a:spLocks noChangeShapeType="1"/>
                </p:cNvSpPr>
                <p:nvPr/>
              </p:nvSpPr>
              <p:spPr bwMode="auto">
                <a:xfrm>
                  <a:off x="5027613" y="2851151"/>
                  <a:ext cx="4248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43" name="Line 179"/>
                <p:cNvSpPr>
                  <a:spLocks noChangeShapeType="1"/>
                </p:cNvSpPr>
                <p:nvPr/>
              </p:nvSpPr>
              <p:spPr bwMode="auto">
                <a:xfrm>
                  <a:off x="5027613" y="5632451"/>
                  <a:ext cx="4248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44" name="Line 180"/>
                <p:cNvSpPr>
                  <a:spLocks noChangeShapeType="1"/>
                </p:cNvSpPr>
                <p:nvPr/>
              </p:nvSpPr>
              <p:spPr bwMode="auto">
                <a:xfrm flipV="1">
                  <a:off x="9275763" y="2851151"/>
                  <a:ext cx="0" cy="27813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45" name="Line 181"/>
                <p:cNvSpPr>
                  <a:spLocks noChangeShapeType="1"/>
                </p:cNvSpPr>
                <p:nvPr/>
              </p:nvSpPr>
              <p:spPr bwMode="auto">
                <a:xfrm flipV="1">
                  <a:off x="5027613" y="2851151"/>
                  <a:ext cx="0" cy="27813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a:p>
              </p:txBody>
            </p:sp>
            <p:grpSp>
              <p:nvGrpSpPr>
                <p:cNvPr id="246" name="Group 245"/>
                <p:cNvGrpSpPr/>
                <p:nvPr/>
              </p:nvGrpSpPr>
              <p:grpSpPr>
                <a:xfrm>
                  <a:off x="5292725" y="3071813"/>
                  <a:ext cx="3444875" cy="401638"/>
                  <a:chOff x="5292725" y="3071813"/>
                  <a:chExt cx="3444875" cy="401638"/>
                </a:xfrm>
              </p:grpSpPr>
              <p:sp>
                <p:nvSpPr>
                  <p:cNvPr id="253" name="Freeform 182"/>
                  <p:cNvSpPr>
                    <a:spLocks/>
                  </p:cNvSpPr>
                  <p:nvPr/>
                </p:nvSpPr>
                <p:spPr bwMode="auto">
                  <a:xfrm>
                    <a:off x="5292725" y="3071813"/>
                    <a:ext cx="796925" cy="369888"/>
                  </a:xfrm>
                  <a:custGeom>
                    <a:avLst/>
                    <a:gdLst>
                      <a:gd name="T0" fmla="*/ 8 w 502"/>
                      <a:gd name="T1" fmla="*/ 29 h 233"/>
                      <a:gd name="T2" fmla="*/ 16 w 502"/>
                      <a:gd name="T3" fmla="*/ 61 h 233"/>
                      <a:gd name="T4" fmla="*/ 29 w 502"/>
                      <a:gd name="T5" fmla="*/ 86 h 233"/>
                      <a:gd name="T6" fmla="*/ 37 w 502"/>
                      <a:gd name="T7" fmla="*/ 102 h 233"/>
                      <a:gd name="T8" fmla="*/ 49 w 502"/>
                      <a:gd name="T9" fmla="*/ 118 h 233"/>
                      <a:gd name="T10" fmla="*/ 57 w 502"/>
                      <a:gd name="T11" fmla="*/ 131 h 233"/>
                      <a:gd name="T12" fmla="*/ 65 w 502"/>
                      <a:gd name="T13" fmla="*/ 143 h 233"/>
                      <a:gd name="T14" fmla="*/ 77 w 502"/>
                      <a:gd name="T15" fmla="*/ 151 h 233"/>
                      <a:gd name="T16" fmla="*/ 90 w 502"/>
                      <a:gd name="T17" fmla="*/ 159 h 233"/>
                      <a:gd name="T18" fmla="*/ 102 w 502"/>
                      <a:gd name="T19" fmla="*/ 167 h 233"/>
                      <a:gd name="T20" fmla="*/ 114 w 502"/>
                      <a:gd name="T21" fmla="*/ 172 h 233"/>
                      <a:gd name="T22" fmla="*/ 126 w 502"/>
                      <a:gd name="T23" fmla="*/ 180 h 233"/>
                      <a:gd name="T24" fmla="*/ 139 w 502"/>
                      <a:gd name="T25" fmla="*/ 184 h 233"/>
                      <a:gd name="T26" fmla="*/ 151 w 502"/>
                      <a:gd name="T27" fmla="*/ 188 h 233"/>
                      <a:gd name="T28" fmla="*/ 163 w 502"/>
                      <a:gd name="T29" fmla="*/ 192 h 233"/>
                      <a:gd name="T30" fmla="*/ 175 w 502"/>
                      <a:gd name="T31" fmla="*/ 196 h 233"/>
                      <a:gd name="T32" fmla="*/ 188 w 502"/>
                      <a:gd name="T33" fmla="*/ 196 h 233"/>
                      <a:gd name="T34" fmla="*/ 200 w 502"/>
                      <a:gd name="T35" fmla="*/ 200 h 233"/>
                      <a:gd name="T36" fmla="*/ 212 w 502"/>
                      <a:gd name="T37" fmla="*/ 204 h 233"/>
                      <a:gd name="T38" fmla="*/ 224 w 502"/>
                      <a:gd name="T39" fmla="*/ 204 h 233"/>
                      <a:gd name="T40" fmla="*/ 237 w 502"/>
                      <a:gd name="T41" fmla="*/ 208 h 233"/>
                      <a:gd name="T42" fmla="*/ 249 w 502"/>
                      <a:gd name="T43" fmla="*/ 208 h 233"/>
                      <a:gd name="T44" fmla="*/ 261 w 502"/>
                      <a:gd name="T45" fmla="*/ 212 h 233"/>
                      <a:gd name="T46" fmla="*/ 273 w 502"/>
                      <a:gd name="T47" fmla="*/ 212 h 233"/>
                      <a:gd name="T48" fmla="*/ 285 w 502"/>
                      <a:gd name="T49" fmla="*/ 216 h 233"/>
                      <a:gd name="T50" fmla="*/ 298 w 502"/>
                      <a:gd name="T51" fmla="*/ 216 h 233"/>
                      <a:gd name="T52" fmla="*/ 310 w 502"/>
                      <a:gd name="T53" fmla="*/ 216 h 233"/>
                      <a:gd name="T54" fmla="*/ 322 w 502"/>
                      <a:gd name="T55" fmla="*/ 221 h 233"/>
                      <a:gd name="T56" fmla="*/ 334 w 502"/>
                      <a:gd name="T57" fmla="*/ 221 h 233"/>
                      <a:gd name="T58" fmla="*/ 347 w 502"/>
                      <a:gd name="T59" fmla="*/ 221 h 233"/>
                      <a:gd name="T60" fmla="*/ 359 w 502"/>
                      <a:gd name="T61" fmla="*/ 221 h 233"/>
                      <a:gd name="T62" fmla="*/ 371 w 502"/>
                      <a:gd name="T63" fmla="*/ 225 h 233"/>
                      <a:gd name="T64" fmla="*/ 383 w 502"/>
                      <a:gd name="T65" fmla="*/ 225 h 233"/>
                      <a:gd name="T66" fmla="*/ 396 w 502"/>
                      <a:gd name="T67" fmla="*/ 225 h 233"/>
                      <a:gd name="T68" fmla="*/ 408 w 502"/>
                      <a:gd name="T69" fmla="*/ 225 h 233"/>
                      <a:gd name="T70" fmla="*/ 420 w 502"/>
                      <a:gd name="T71" fmla="*/ 225 h 233"/>
                      <a:gd name="T72" fmla="*/ 432 w 502"/>
                      <a:gd name="T73" fmla="*/ 229 h 233"/>
                      <a:gd name="T74" fmla="*/ 445 w 502"/>
                      <a:gd name="T75" fmla="*/ 229 h 233"/>
                      <a:gd name="T76" fmla="*/ 457 w 502"/>
                      <a:gd name="T77" fmla="*/ 229 h 233"/>
                      <a:gd name="T78" fmla="*/ 469 w 502"/>
                      <a:gd name="T79" fmla="*/ 229 h 233"/>
                      <a:gd name="T80" fmla="*/ 481 w 502"/>
                      <a:gd name="T81" fmla="*/ 229 h 233"/>
                      <a:gd name="T82" fmla="*/ 494 w 502"/>
                      <a:gd name="T83"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2" h="233">
                        <a:moveTo>
                          <a:pt x="0" y="0"/>
                        </a:moveTo>
                        <a:lnTo>
                          <a:pt x="4" y="16"/>
                        </a:lnTo>
                        <a:lnTo>
                          <a:pt x="8" y="29"/>
                        </a:lnTo>
                        <a:lnTo>
                          <a:pt x="12" y="41"/>
                        </a:lnTo>
                        <a:lnTo>
                          <a:pt x="12" y="53"/>
                        </a:lnTo>
                        <a:lnTo>
                          <a:pt x="16" y="61"/>
                        </a:lnTo>
                        <a:lnTo>
                          <a:pt x="20" y="69"/>
                        </a:lnTo>
                        <a:lnTo>
                          <a:pt x="24" y="78"/>
                        </a:lnTo>
                        <a:lnTo>
                          <a:pt x="29" y="86"/>
                        </a:lnTo>
                        <a:lnTo>
                          <a:pt x="29" y="94"/>
                        </a:lnTo>
                        <a:lnTo>
                          <a:pt x="33" y="98"/>
                        </a:lnTo>
                        <a:lnTo>
                          <a:pt x="37" y="102"/>
                        </a:lnTo>
                        <a:lnTo>
                          <a:pt x="41" y="110"/>
                        </a:lnTo>
                        <a:lnTo>
                          <a:pt x="45" y="114"/>
                        </a:lnTo>
                        <a:lnTo>
                          <a:pt x="49" y="118"/>
                        </a:lnTo>
                        <a:lnTo>
                          <a:pt x="49" y="123"/>
                        </a:lnTo>
                        <a:lnTo>
                          <a:pt x="53" y="127"/>
                        </a:lnTo>
                        <a:lnTo>
                          <a:pt x="57" y="131"/>
                        </a:lnTo>
                        <a:lnTo>
                          <a:pt x="61" y="135"/>
                        </a:lnTo>
                        <a:lnTo>
                          <a:pt x="69" y="143"/>
                        </a:lnTo>
                        <a:lnTo>
                          <a:pt x="65" y="143"/>
                        </a:lnTo>
                        <a:lnTo>
                          <a:pt x="69" y="143"/>
                        </a:lnTo>
                        <a:lnTo>
                          <a:pt x="73" y="147"/>
                        </a:lnTo>
                        <a:lnTo>
                          <a:pt x="77" y="151"/>
                        </a:lnTo>
                        <a:lnTo>
                          <a:pt x="82" y="151"/>
                        </a:lnTo>
                        <a:lnTo>
                          <a:pt x="86" y="155"/>
                        </a:lnTo>
                        <a:lnTo>
                          <a:pt x="90" y="159"/>
                        </a:lnTo>
                        <a:lnTo>
                          <a:pt x="94" y="163"/>
                        </a:lnTo>
                        <a:lnTo>
                          <a:pt x="98" y="163"/>
                        </a:lnTo>
                        <a:lnTo>
                          <a:pt x="102" y="167"/>
                        </a:lnTo>
                        <a:lnTo>
                          <a:pt x="106" y="167"/>
                        </a:lnTo>
                        <a:lnTo>
                          <a:pt x="110" y="172"/>
                        </a:lnTo>
                        <a:lnTo>
                          <a:pt x="114" y="172"/>
                        </a:lnTo>
                        <a:lnTo>
                          <a:pt x="118" y="176"/>
                        </a:lnTo>
                        <a:lnTo>
                          <a:pt x="122" y="176"/>
                        </a:lnTo>
                        <a:lnTo>
                          <a:pt x="126" y="180"/>
                        </a:lnTo>
                        <a:lnTo>
                          <a:pt x="130" y="180"/>
                        </a:lnTo>
                        <a:lnTo>
                          <a:pt x="135" y="180"/>
                        </a:lnTo>
                        <a:lnTo>
                          <a:pt x="139" y="184"/>
                        </a:lnTo>
                        <a:lnTo>
                          <a:pt x="143" y="184"/>
                        </a:lnTo>
                        <a:lnTo>
                          <a:pt x="147" y="188"/>
                        </a:lnTo>
                        <a:lnTo>
                          <a:pt x="151" y="188"/>
                        </a:lnTo>
                        <a:lnTo>
                          <a:pt x="155" y="188"/>
                        </a:lnTo>
                        <a:lnTo>
                          <a:pt x="159" y="192"/>
                        </a:lnTo>
                        <a:lnTo>
                          <a:pt x="163" y="192"/>
                        </a:lnTo>
                        <a:lnTo>
                          <a:pt x="167" y="192"/>
                        </a:lnTo>
                        <a:lnTo>
                          <a:pt x="171" y="196"/>
                        </a:lnTo>
                        <a:lnTo>
                          <a:pt x="175" y="196"/>
                        </a:lnTo>
                        <a:lnTo>
                          <a:pt x="179" y="196"/>
                        </a:lnTo>
                        <a:lnTo>
                          <a:pt x="184" y="196"/>
                        </a:lnTo>
                        <a:lnTo>
                          <a:pt x="188" y="196"/>
                        </a:lnTo>
                        <a:lnTo>
                          <a:pt x="192" y="200"/>
                        </a:lnTo>
                        <a:lnTo>
                          <a:pt x="196" y="200"/>
                        </a:lnTo>
                        <a:lnTo>
                          <a:pt x="200" y="200"/>
                        </a:lnTo>
                        <a:lnTo>
                          <a:pt x="204" y="200"/>
                        </a:lnTo>
                        <a:lnTo>
                          <a:pt x="208" y="204"/>
                        </a:lnTo>
                        <a:lnTo>
                          <a:pt x="212" y="204"/>
                        </a:lnTo>
                        <a:lnTo>
                          <a:pt x="216" y="204"/>
                        </a:lnTo>
                        <a:lnTo>
                          <a:pt x="220" y="204"/>
                        </a:lnTo>
                        <a:lnTo>
                          <a:pt x="224" y="204"/>
                        </a:lnTo>
                        <a:lnTo>
                          <a:pt x="228" y="208"/>
                        </a:lnTo>
                        <a:lnTo>
                          <a:pt x="232" y="208"/>
                        </a:lnTo>
                        <a:lnTo>
                          <a:pt x="237" y="208"/>
                        </a:lnTo>
                        <a:lnTo>
                          <a:pt x="241" y="208"/>
                        </a:lnTo>
                        <a:lnTo>
                          <a:pt x="245" y="208"/>
                        </a:lnTo>
                        <a:lnTo>
                          <a:pt x="249" y="208"/>
                        </a:lnTo>
                        <a:lnTo>
                          <a:pt x="253" y="208"/>
                        </a:lnTo>
                        <a:lnTo>
                          <a:pt x="257" y="212"/>
                        </a:lnTo>
                        <a:lnTo>
                          <a:pt x="261" y="212"/>
                        </a:lnTo>
                        <a:lnTo>
                          <a:pt x="265" y="212"/>
                        </a:lnTo>
                        <a:lnTo>
                          <a:pt x="269" y="212"/>
                        </a:lnTo>
                        <a:lnTo>
                          <a:pt x="273" y="212"/>
                        </a:lnTo>
                        <a:lnTo>
                          <a:pt x="277" y="212"/>
                        </a:lnTo>
                        <a:lnTo>
                          <a:pt x="281" y="212"/>
                        </a:lnTo>
                        <a:lnTo>
                          <a:pt x="285" y="216"/>
                        </a:lnTo>
                        <a:lnTo>
                          <a:pt x="290" y="216"/>
                        </a:lnTo>
                        <a:lnTo>
                          <a:pt x="294" y="216"/>
                        </a:lnTo>
                        <a:lnTo>
                          <a:pt x="298" y="216"/>
                        </a:lnTo>
                        <a:lnTo>
                          <a:pt x="302" y="216"/>
                        </a:lnTo>
                        <a:lnTo>
                          <a:pt x="306" y="216"/>
                        </a:lnTo>
                        <a:lnTo>
                          <a:pt x="310" y="216"/>
                        </a:lnTo>
                        <a:lnTo>
                          <a:pt x="314" y="216"/>
                        </a:lnTo>
                        <a:lnTo>
                          <a:pt x="318" y="216"/>
                        </a:lnTo>
                        <a:lnTo>
                          <a:pt x="322" y="221"/>
                        </a:lnTo>
                        <a:lnTo>
                          <a:pt x="326" y="221"/>
                        </a:lnTo>
                        <a:lnTo>
                          <a:pt x="330" y="221"/>
                        </a:lnTo>
                        <a:lnTo>
                          <a:pt x="334" y="221"/>
                        </a:lnTo>
                        <a:lnTo>
                          <a:pt x="339" y="221"/>
                        </a:lnTo>
                        <a:lnTo>
                          <a:pt x="343" y="221"/>
                        </a:lnTo>
                        <a:lnTo>
                          <a:pt x="347" y="221"/>
                        </a:lnTo>
                        <a:lnTo>
                          <a:pt x="351" y="221"/>
                        </a:lnTo>
                        <a:lnTo>
                          <a:pt x="355" y="221"/>
                        </a:lnTo>
                        <a:lnTo>
                          <a:pt x="359" y="221"/>
                        </a:lnTo>
                        <a:lnTo>
                          <a:pt x="363" y="221"/>
                        </a:lnTo>
                        <a:lnTo>
                          <a:pt x="367" y="221"/>
                        </a:lnTo>
                        <a:lnTo>
                          <a:pt x="371" y="225"/>
                        </a:lnTo>
                        <a:lnTo>
                          <a:pt x="375" y="225"/>
                        </a:lnTo>
                        <a:lnTo>
                          <a:pt x="379" y="225"/>
                        </a:lnTo>
                        <a:lnTo>
                          <a:pt x="383" y="225"/>
                        </a:lnTo>
                        <a:lnTo>
                          <a:pt x="387" y="225"/>
                        </a:lnTo>
                        <a:lnTo>
                          <a:pt x="392" y="225"/>
                        </a:lnTo>
                        <a:lnTo>
                          <a:pt x="396" y="225"/>
                        </a:lnTo>
                        <a:lnTo>
                          <a:pt x="400" y="225"/>
                        </a:lnTo>
                        <a:lnTo>
                          <a:pt x="404" y="225"/>
                        </a:lnTo>
                        <a:lnTo>
                          <a:pt x="408" y="225"/>
                        </a:lnTo>
                        <a:lnTo>
                          <a:pt x="412" y="225"/>
                        </a:lnTo>
                        <a:lnTo>
                          <a:pt x="416" y="225"/>
                        </a:lnTo>
                        <a:lnTo>
                          <a:pt x="420" y="225"/>
                        </a:lnTo>
                        <a:lnTo>
                          <a:pt x="424" y="229"/>
                        </a:lnTo>
                        <a:lnTo>
                          <a:pt x="428" y="229"/>
                        </a:lnTo>
                        <a:lnTo>
                          <a:pt x="432" y="229"/>
                        </a:lnTo>
                        <a:lnTo>
                          <a:pt x="436" y="229"/>
                        </a:lnTo>
                        <a:lnTo>
                          <a:pt x="440" y="229"/>
                        </a:lnTo>
                        <a:lnTo>
                          <a:pt x="445" y="229"/>
                        </a:lnTo>
                        <a:lnTo>
                          <a:pt x="449" y="229"/>
                        </a:lnTo>
                        <a:lnTo>
                          <a:pt x="453" y="229"/>
                        </a:lnTo>
                        <a:lnTo>
                          <a:pt x="457" y="229"/>
                        </a:lnTo>
                        <a:lnTo>
                          <a:pt x="461" y="229"/>
                        </a:lnTo>
                        <a:lnTo>
                          <a:pt x="465" y="229"/>
                        </a:lnTo>
                        <a:lnTo>
                          <a:pt x="469" y="229"/>
                        </a:lnTo>
                        <a:lnTo>
                          <a:pt x="473" y="229"/>
                        </a:lnTo>
                        <a:lnTo>
                          <a:pt x="477" y="229"/>
                        </a:lnTo>
                        <a:lnTo>
                          <a:pt x="481" y="229"/>
                        </a:lnTo>
                        <a:lnTo>
                          <a:pt x="485" y="229"/>
                        </a:lnTo>
                        <a:lnTo>
                          <a:pt x="489" y="229"/>
                        </a:lnTo>
                        <a:lnTo>
                          <a:pt x="494" y="229"/>
                        </a:lnTo>
                        <a:lnTo>
                          <a:pt x="498" y="229"/>
                        </a:lnTo>
                        <a:lnTo>
                          <a:pt x="502" y="233"/>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4" name="Freeform 183"/>
                  <p:cNvSpPr>
                    <a:spLocks/>
                  </p:cNvSpPr>
                  <p:nvPr/>
                </p:nvSpPr>
                <p:spPr bwMode="auto">
                  <a:xfrm>
                    <a:off x="6089650" y="3441701"/>
                    <a:ext cx="822325" cy="19050"/>
                  </a:xfrm>
                  <a:custGeom>
                    <a:avLst/>
                    <a:gdLst>
                      <a:gd name="T0" fmla="*/ 8 w 518"/>
                      <a:gd name="T1" fmla="*/ 0 h 12"/>
                      <a:gd name="T2" fmla="*/ 20 w 518"/>
                      <a:gd name="T3" fmla="*/ 0 h 12"/>
                      <a:gd name="T4" fmla="*/ 32 w 518"/>
                      <a:gd name="T5" fmla="*/ 0 h 12"/>
                      <a:gd name="T6" fmla="*/ 45 w 518"/>
                      <a:gd name="T7" fmla="*/ 0 h 12"/>
                      <a:gd name="T8" fmla="*/ 57 w 518"/>
                      <a:gd name="T9" fmla="*/ 0 h 12"/>
                      <a:gd name="T10" fmla="*/ 69 w 518"/>
                      <a:gd name="T11" fmla="*/ 0 h 12"/>
                      <a:gd name="T12" fmla="*/ 81 w 518"/>
                      <a:gd name="T13" fmla="*/ 0 h 12"/>
                      <a:gd name="T14" fmla="*/ 93 w 518"/>
                      <a:gd name="T15" fmla="*/ 0 h 12"/>
                      <a:gd name="T16" fmla="*/ 106 w 518"/>
                      <a:gd name="T17" fmla="*/ 4 h 12"/>
                      <a:gd name="T18" fmla="*/ 118 w 518"/>
                      <a:gd name="T19" fmla="*/ 4 h 12"/>
                      <a:gd name="T20" fmla="*/ 130 w 518"/>
                      <a:gd name="T21" fmla="*/ 4 h 12"/>
                      <a:gd name="T22" fmla="*/ 142 w 518"/>
                      <a:gd name="T23" fmla="*/ 4 h 12"/>
                      <a:gd name="T24" fmla="*/ 155 w 518"/>
                      <a:gd name="T25" fmla="*/ 4 h 12"/>
                      <a:gd name="T26" fmla="*/ 167 w 518"/>
                      <a:gd name="T27" fmla="*/ 4 h 12"/>
                      <a:gd name="T28" fmla="*/ 179 w 518"/>
                      <a:gd name="T29" fmla="*/ 4 h 12"/>
                      <a:gd name="T30" fmla="*/ 191 w 518"/>
                      <a:gd name="T31" fmla="*/ 4 h 12"/>
                      <a:gd name="T32" fmla="*/ 204 w 518"/>
                      <a:gd name="T33" fmla="*/ 4 h 12"/>
                      <a:gd name="T34" fmla="*/ 216 w 518"/>
                      <a:gd name="T35" fmla="*/ 4 h 12"/>
                      <a:gd name="T36" fmla="*/ 228 w 518"/>
                      <a:gd name="T37" fmla="*/ 4 h 12"/>
                      <a:gd name="T38" fmla="*/ 240 w 518"/>
                      <a:gd name="T39" fmla="*/ 4 h 12"/>
                      <a:gd name="T40" fmla="*/ 253 w 518"/>
                      <a:gd name="T41" fmla="*/ 8 h 12"/>
                      <a:gd name="T42" fmla="*/ 265 w 518"/>
                      <a:gd name="T43" fmla="*/ 8 h 12"/>
                      <a:gd name="T44" fmla="*/ 277 w 518"/>
                      <a:gd name="T45" fmla="*/ 8 h 12"/>
                      <a:gd name="T46" fmla="*/ 289 w 518"/>
                      <a:gd name="T47" fmla="*/ 8 h 12"/>
                      <a:gd name="T48" fmla="*/ 302 w 518"/>
                      <a:gd name="T49" fmla="*/ 8 h 12"/>
                      <a:gd name="T50" fmla="*/ 314 w 518"/>
                      <a:gd name="T51" fmla="*/ 8 h 12"/>
                      <a:gd name="T52" fmla="*/ 326 w 518"/>
                      <a:gd name="T53" fmla="*/ 8 h 12"/>
                      <a:gd name="T54" fmla="*/ 338 w 518"/>
                      <a:gd name="T55" fmla="*/ 8 h 12"/>
                      <a:gd name="T56" fmla="*/ 350 w 518"/>
                      <a:gd name="T57" fmla="*/ 8 h 12"/>
                      <a:gd name="T58" fmla="*/ 363 w 518"/>
                      <a:gd name="T59" fmla="*/ 8 h 12"/>
                      <a:gd name="T60" fmla="*/ 375 w 518"/>
                      <a:gd name="T61" fmla="*/ 8 h 12"/>
                      <a:gd name="T62" fmla="*/ 387 w 518"/>
                      <a:gd name="T63" fmla="*/ 8 h 12"/>
                      <a:gd name="T64" fmla="*/ 399 w 518"/>
                      <a:gd name="T65" fmla="*/ 8 h 12"/>
                      <a:gd name="T66" fmla="*/ 412 w 518"/>
                      <a:gd name="T67" fmla="*/ 8 h 12"/>
                      <a:gd name="T68" fmla="*/ 424 w 518"/>
                      <a:gd name="T69" fmla="*/ 8 h 12"/>
                      <a:gd name="T70" fmla="*/ 436 w 518"/>
                      <a:gd name="T71" fmla="*/ 8 h 12"/>
                      <a:gd name="T72" fmla="*/ 448 w 518"/>
                      <a:gd name="T73" fmla="*/ 8 h 12"/>
                      <a:gd name="T74" fmla="*/ 461 w 518"/>
                      <a:gd name="T75" fmla="*/ 8 h 12"/>
                      <a:gd name="T76" fmla="*/ 473 w 518"/>
                      <a:gd name="T77" fmla="*/ 8 h 12"/>
                      <a:gd name="T78" fmla="*/ 485 w 518"/>
                      <a:gd name="T79" fmla="*/ 12 h 12"/>
                      <a:gd name="T80" fmla="*/ 497 w 518"/>
                      <a:gd name="T81" fmla="*/ 12 h 12"/>
                      <a:gd name="T82" fmla="*/ 510 w 518"/>
                      <a:gd name="T8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12">
                        <a:moveTo>
                          <a:pt x="0" y="0"/>
                        </a:moveTo>
                        <a:lnTo>
                          <a:pt x="4" y="0"/>
                        </a:lnTo>
                        <a:lnTo>
                          <a:pt x="8" y="0"/>
                        </a:lnTo>
                        <a:lnTo>
                          <a:pt x="12" y="0"/>
                        </a:lnTo>
                        <a:lnTo>
                          <a:pt x="16" y="0"/>
                        </a:lnTo>
                        <a:lnTo>
                          <a:pt x="20" y="0"/>
                        </a:lnTo>
                        <a:lnTo>
                          <a:pt x="24" y="0"/>
                        </a:lnTo>
                        <a:lnTo>
                          <a:pt x="28" y="0"/>
                        </a:lnTo>
                        <a:lnTo>
                          <a:pt x="32" y="0"/>
                        </a:lnTo>
                        <a:lnTo>
                          <a:pt x="36" y="0"/>
                        </a:lnTo>
                        <a:lnTo>
                          <a:pt x="40" y="0"/>
                        </a:lnTo>
                        <a:lnTo>
                          <a:pt x="45" y="0"/>
                        </a:lnTo>
                        <a:lnTo>
                          <a:pt x="49" y="0"/>
                        </a:lnTo>
                        <a:lnTo>
                          <a:pt x="53" y="0"/>
                        </a:lnTo>
                        <a:lnTo>
                          <a:pt x="57" y="0"/>
                        </a:lnTo>
                        <a:lnTo>
                          <a:pt x="61" y="0"/>
                        </a:lnTo>
                        <a:lnTo>
                          <a:pt x="65" y="0"/>
                        </a:lnTo>
                        <a:lnTo>
                          <a:pt x="69" y="0"/>
                        </a:lnTo>
                        <a:lnTo>
                          <a:pt x="73" y="0"/>
                        </a:lnTo>
                        <a:lnTo>
                          <a:pt x="77" y="0"/>
                        </a:lnTo>
                        <a:lnTo>
                          <a:pt x="81" y="0"/>
                        </a:lnTo>
                        <a:lnTo>
                          <a:pt x="85" y="0"/>
                        </a:lnTo>
                        <a:lnTo>
                          <a:pt x="89" y="0"/>
                        </a:lnTo>
                        <a:lnTo>
                          <a:pt x="93" y="0"/>
                        </a:lnTo>
                        <a:lnTo>
                          <a:pt x="98" y="0"/>
                        </a:lnTo>
                        <a:lnTo>
                          <a:pt x="102" y="0"/>
                        </a:lnTo>
                        <a:lnTo>
                          <a:pt x="106" y="4"/>
                        </a:lnTo>
                        <a:lnTo>
                          <a:pt x="110" y="4"/>
                        </a:lnTo>
                        <a:lnTo>
                          <a:pt x="114" y="4"/>
                        </a:lnTo>
                        <a:lnTo>
                          <a:pt x="118" y="4"/>
                        </a:lnTo>
                        <a:lnTo>
                          <a:pt x="122" y="4"/>
                        </a:lnTo>
                        <a:lnTo>
                          <a:pt x="126" y="4"/>
                        </a:lnTo>
                        <a:lnTo>
                          <a:pt x="130" y="4"/>
                        </a:lnTo>
                        <a:lnTo>
                          <a:pt x="134" y="4"/>
                        </a:lnTo>
                        <a:lnTo>
                          <a:pt x="138" y="4"/>
                        </a:lnTo>
                        <a:lnTo>
                          <a:pt x="142" y="4"/>
                        </a:lnTo>
                        <a:lnTo>
                          <a:pt x="147" y="4"/>
                        </a:lnTo>
                        <a:lnTo>
                          <a:pt x="151" y="4"/>
                        </a:lnTo>
                        <a:lnTo>
                          <a:pt x="155" y="4"/>
                        </a:lnTo>
                        <a:lnTo>
                          <a:pt x="159" y="4"/>
                        </a:lnTo>
                        <a:lnTo>
                          <a:pt x="163" y="4"/>
                        </a:lnTo>
                        <a:lnTo>
                          <a:pt x="167" y="4"/>
                        </a:lnTo>
                        <a:lnTo>
                          <a:pt x="171" y="4"/>
                        </a:lnTo>
                        <a:lnTo>
                          <a:pt x="175" y="4"/>
                        </a:lnTo>
                        <a:lnTo>
                          <a:pt x="179" y="4"/>
                        </a:lnTo>
                        <a:lnTo>
                          <a:pt x="183" y="4"/>
                        </a:lnTo>
                        <a:lnTo>
                          <a:pt x="187" y="4"/>
                        </a:lnTo>
                        <a:lnTo>
                          <a:pt x="191" y="4"/>
                        </a:lnTo>
                        <a:lnTo>
                          <a:pt x="195" y="4"/>
                        </a:lnTo>
                        <a:lnTo>
                          <a:pt x="200" y="4"/>
                        </a:lnTo>
                        <a:lnTo>
                          <a:pt x="204" y="4"/>
                        </a:lnTo>
                        <a:lnTo>
                          <a:pt x="208" y="4"/>
                        </a:lnTo>
                        <a:lnTo>
                          <a:pt x="212" y="4"/>
                        </a:lnTo>
                        <a:lnTo>
                          <a:pt x="216" y="4"/>
                        </a:lnTo>
                        <a:lnTo>
                          <a:pt x="220" y="4"/>
                        </a:lnTo>
                        <a:lnTo>
                          <a:pt x="224" y="4"/>
                        </a:lnTo>
                        <a:lnTo>
                          <a:pt x="228" y="4"/>
                        </a:lnTo>
                        <a:lnTo>
                          <a:pt x="232" y="4"/>
                        </a:lnTo>
                        <a:lnTo>
                          <a:pt x="236" y="4"/>
                        </a:lnTo>
                        <a:lnTo>
                          <a:pt x="240" y="4"/>
                        </a:lnTo>
                        <a:lnTo>
                          <a:pt x="244" y="4"/>
                        </a:lnTo>
                        <a:lnTo>
                          <a:pt x="248" y="4"/>
                        </a:lnTo>
                        <a:lnTo>
                          <a:pt x="253" y="8"/>
                        </a:lnTo>
                        <a:lnTo>
                          <a:pt x="257" y="8"/>
                        </a:lnTo>
                        <a:lnTo>
                          <a:pt x="261" y="8"/>
                        </a:lnTo>
                        <a:lnTo>
                          <a:pt x="265" y="8"/>
                        </a:lnTo>
                        <a:lnTo>
                          <a:pt x="269" y="8"/>
                        </a:lnTo>
                        <a:lnTo>
                          <a:pt x="273" y="8"/>
                        </a:lnTo>
                        <a:lnTo>
                          <a:pt x="277" y="8"/>
                        </a:lnTo>
                        <a:lnTo>
                          <a:pt x="281" y="8"/>
                        </a:lnTo>
                        <a:lnTo>
                          <a:pt x="285" y="8"/>
                        </a:lnTo>
                        <a:lnTo>
                          <a:pt x="289" y="8"/>
                        </a:lnTo>
                        <a:lnTo>
                          <a:pt x="293" y="8"/>
                        </a:lnTo>
                        <a:lnTo>
                          <a:pt x="297" y="8"/>
                        </a:lnTo>
                        <a:lnTo>
                          <a:pt x="302" y="8"/>
                        </a:lnTo>
                        <a:lnTo>
                          <a:pt x="306" y="8"/>
                        </a:lnTo>
                        <a:lnTo>
                          <a:pt x="310" y="8"/>
                        </a:lnTo>
                        <a:lnTo>
                          <a:pt x="314" y="8"/>
                        </a:lnTo>
                        <a:lnTo>
                          <a:pt x="318" y="8"/>
                        </a:lnTo>
                        <a:lnTo>
                          <a:pt x="322" y="8"/>
                        </a:lnTo>
                        <a:lnTo>
                          <a:pt x="326" y="8"/>
                        </a:lnTo>
                        <a:lnTo>
                          <a:pt x="330" y="8"/>
                        </a:lnTo>
                        <a:lnTo>
                          <a:pt x="334" y="8"/>
                        </a:lnTo>
                        <a:lnTo>
                          <a:pt x="338" y="8"/>
                        </a:lnTo>
                        <a:lnTo>
                          <a:pt x="342" y="8"/>
                        </a:lnTo>
                        <a:lnTo>
                          <a:pt x="346" y="8"/>
                        </a:lnTo>
                        <a:lnTo>
                          <a:pt x="350" y="8"/>
                        </a:lnTo>
                        <a:lnTo>
                          <a:pt x="355" y="8"/>
                        </a:lnTo>
                        <a:lnTo>
                          <a:pt x="359" y="8"/>
                        </a:lnTo>
                        <a:lnTo>
                          <a:pt x="363" y="8"/>
                        </a:lnTo>
                        <a:lnTo>
                          <a:pt x="367" y="8"/>
                        </a:lnTo>
                        <a:lnTo>
                          <a:pt x="371" y="8"/>
                        </a:lnTo>
                        <a:lnTo>
                          <a:pt x="375" y="8"/>
                        </a:lnTo>
                        <a:lnTo>
                          <a:pt x="379" y="8"/>
                        </a:lnTo>
                        <a:lnTo>
                          <a:pt x="383" y="8"/>
                        </a:lnTo>
                        <a:lnTo>
                          <a:pt x="387" y="8"/>
                        </a:lnTo>
                        <a:lnTo>
                          <a:pt x="391" y="8"/>
                        </a:lnTo>
                        <a:lnTo>
                          <a:pt x="395" y="8"/>
                        </a:lnTo>
                        <a:lnTo>
                          <a:pt x="399" y="8"/>
                        </a:lnTo>
                        <a:lnTo>
                          <a:pt x="403" y="8"/>
                        </a:lnTo>
                        <a:lnTo>
                          <a:pt x="408" y="8"/>
                        </a:lnTo>
                        <a:lnTo>
                          <a:pt x="412" y="8"/>
                        </a:lnTo>
                        <a:lnTo>
                          <a:pt x="416" y="8"/>
                        </a:lnTo>
                        <a:lnTo>
                          <a:pt x="420" y="8"/>
                        </a:lnTo>
                        <a:lnTo>
                          <a:pt x="424" y="8"/>
                        </a:lnTo>
                        <a:lnTo>
                          <a:pt x="428" y="8"/>
                        </a:lnTo>
                        <a:lnTo>
                          <a:pt x="432" y="8"/>
                        </a:lnTo>
                        <a:lnTo>
                          <a:pt x="436" y="8"/>
                        </a:lnTo>
                        <a:lnTo>
                          <a:pt x="440" y="8"/>
                        </a:lnTo>
                        <a:lnTo>
                          <a:pt x="444" y="8"/>
                        </a:lnTo>
                        <a:lnTo>
                          <a:pt x="448" y="8"/>
                        </a:lnTo>
                        <a:lnTo>
                          <a:pt x="452" y="8"/>
                        </a:lnTo>
                        <a:lnTo>
                          <a:pt x="457" y="8"/>
                        </a:lnTo>
                        <a:lnTo>
                          <a:pt x="461" y="8"/>
                        </a:lnTo>
                        <a:lnTo>
                          <a:pt x="465" y="8"/>
                        </a:lnTo>
                        <a:lnTo>
                          <a:pt x="469" y="8"/>
                        </a:lnTo>
                        <a:lnTo>
                          <a:pt x="473" y="8"/>
                        </a:lnTo>
                        <a:lnTo>
                          <a:pt x="477" y="8"/>
                        </a:lnTo>
                        <a:lnTo>
                          <a:pt x="481" y="12"/>
                        </a:lnTo>
                        <a:lnTo>
                          <a:pt x="485" y="12"/>
                        </a:lnTo>
                        <a:lnTo>
                          <a:pt x="489" y="12"/>
                        </a:lnTo>
                        <a:lnTo>
                          <a:pt x="493" y="12"/>
                        </a:lnTo>
                        <a:lnTo>
                          <a:pt x="497" y="12"/>
                        </a:lnTo>
                        <a:lnTo>
                          <a:pt x="501" y="12"/>
                        </a:lnTo>
                        <a:lnTo>
                          <a:pt x="505" y="12"/>
                        </a:lnTo>
                        <a:lnTo>
                          <a:pt x="510" y="12"/>
                        </a:lnTo>
                        <a:lnTo>
                          <a:pt x="514" y="12"/>
                        </a:lnTo>
                        <a:lnTo>
                          <a:pt x="518" y="12"/>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5" name="Freeform 184"/>
                  <p:cNvSpPr>
                    <a:spLocks/>
                  </p:cNvSpPr>
                  <p:nvPr/>
                </p:nvSpPr>
                <p:spPr bwMode="auto">
                  <a:xfrm>
                    <a:off x="6911975" y="3460751"/>
                    <a:ext cx="822325" cy="6350"/>
                  </a:xfrm>
                  <a:custGeom>
                    <a:avLst/>
                    <a:gdLst>
                      <a:gd name="T0" fmla="*/ 8 w 518"/>
                      <a:gd name="T1" fmla="*/ 0 h 4"/>
                      <a:gd name="T2" fmla="*/ 20 w 518"/>
                      <a:gd name="T3" fmla="*/ 0 h 4"/>
                      <a:gd name="T4" fmla="*/ 32 w 518"/>
                      <a:gd name="T5" fmla="*/ 0 h 4"/>
                      <a:gd name="T6" fmla="*/ 45 w 518"/>
                      <a:gd name="T7" fmla="*/ 0 h 4"/>
                      <a:gd name="T8" fmla="*/ 57 w 518"/>
                      <a:gd name="T9" fmla="*/ 0 h 4"/>
                      <a:gd name="T10" fmla="*/ 69 w 518"/>
                      <a:gd name="T11" fmla="*/ 0 h 4"/>
                      <a:gd name="T12" fmla="*/ 81 w 518"/>
                      <a:gd name="T13" fmla="*/ 0 h 4"/>
                      <a:gd name="T14" fmla="*/ 94 w 518"/>
                      <a:gd name="T15" fmla="*/ 0 h 4"/>
                      <a:gd name="T16" fmla="*/ 106 w 518"/>
                      <a:gd name="T17" fmla="*/ 0 h 4"/>
                      <a:gd name="T18" fmla="*/ 118 w 518"/>
                      <a:gd name="T19" fmla="*/ 0 h 4"/>
                      <a:gd name="T20" fmla="*/ 130 w 518"/>
                      <a:gd name="T21" fmla="*/ 0 h 4"/>
                      <a:gd name="T22" fmla="*/ 142 w 518"/>
                      <a:gd name="T23" fmla="*/ 0 h 4"/>
                      <a:gd name="T24" fmla="*/ 155 w 518"/>
                      <a:gd name="T25" fmla="*/ 0 h 4"/>
                      <a:gd name="T26" fmla="*/ 167 w 518"/>
                      <a:gd name="T27" fmla="*/ 0 h 4"/>
                      <a:gd name="T28" fmla="*/ 179 w 518"/>
                      <a:gd name="T29" fmla="*/ 0 h 4"/>
                      <a:gd name="T30" fmla="*/ 191 w 518"/>
                      <a:gd name="T31" fmla="*/ 0 h 4"/>
                      <a:gd name="T32" fmla="*/ 204 w 518"/>
                      <a:gd name="T33" fmla="*/ 0 h 4"/>
                      <a:gd name="T34" fmla="*/ 216 w 518"/>
                      <a:gd name="T35" fmla="*/ 0 h 4"/>
                      <a:gd name="T36" fmla="*/ 228 w 518"/>
                      <a:gd name="T37" fmla="*/ 0 h 4"/>
                      <a:gd name="T38" fmla="*/ 240 w 518"/>
                      <a:gd name="T39" fmla="*/ 0 h 4"/>
                      <a:gd name="T40" fmla="*/ 253 w 518"/>
                      <a:gd name="T41" fmla="*/ 0 h 4"/>
                      <a:gd name="T42" fmla="*/ 265 w 518"/>
                      <a:gd name="T43" fmla="*/ 0 h 4"/>
                      <a:gd name="T44" fmla="*/ 277 w 518"/>
                      <a:gd name="T45" fmla="*/ 0 h 4"/>
                      <a:gd name="T46" fmla="*/ 289 w 518"/>
                      <a:gd name="T47" fmla="*/ 0 h 4"/>
                      <a:gd name="T48" fmla="*/ 302 w 518"/>
                      <a:gd name="T49" fmla="*/ 0 h 4"/>
                      <a:gd name="T50" fmla="*/ 314 w 518"/>
                      <a:gd name="T51" fmla="*/ 0 h 4"/>
                      <a:gd name="T52" fmla="*/ 326 w 518"/>
                      <a:gd name="T53" fmla="*/ 0 h 4"/>
                      <a:gd name="T54" fmla="*/ 338 w 518"/>
                      <a:gd name="T55" fmla="*/ 4 h 4"/>
                      <a:gd name="T56" fmla="*/ 350 w 518"/>
                      <a:gd name="T57" fmla="*/ 4 h 4"/>
                      <a:gd name="T58" fmla="*/ 363 w 518"/>
                      <a:gd name="T59" fmla="*/ 4 h 4"/>
                      <a:gd name="T60" fmla="*/ 375 w 518"/>
                      <a:gd name="T61" fmla="*/ 4 h 4"/>
                      <a:gd name="T62" fmla="*/ 387 w 518"/>
                      <a:gd name="T63" fmla="*/ 4 h 4"/>
                      <a:gd name="T64" fmla="*/ 399 w 518"/>
                      <a:gd name="T65" fmla="*/ 4 h 4"/>
                      <a:gd name="T66" fmla="*/ 412 w 518"/>
                      <a:gd name="T67" fmla="*/ 4 h 4"/>
                      <a:gd name="T68" fmla="*/ 424 w 518"/>
                      <a:gd name="T69" fmla="*/ 4 h 4"/>
                      <a:gd name="T70" fmla="*/ 436 w 518"/>
                      <a:gd name="T71" fmla="*/ 4 h 4"/>
                      <a:gd name="T72" fmla="*/ 448 w 518"/>
                      <a:gd name="T73" fmla="*/ 4 h 4"/>
                      <a:gd name="T74" fmla="*/ 461 w 518"/>
                      <a:gd name="T75" fmla="*/ 4 h 4"/>
                      <a:gd name="T76" fmla="*/ 473 w 518"/>
                      <a:gd name="T77" fmla="*/ 4 h 4"/>
                      <a:gd name="T78" fmla="*/ 485 w 518"/>
                      <a:gd name="T79" fmla="*/ 4 h 4"/>
                      <a:gd name="T80" fmla="*/ 497 w 518"/>
                      <a:gd name="T81" fmla="*/ 4 h 4"/>
                      <a:gd name="T82" fmla="*/ 510 w 518"/>
                      <a:gd name="T8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4">
                        <a:moveTo>
                          <a:pt x="0" y="0"/>
                        </a:moveTo>
                        <a:lnTo>
                          <a:pt x="4" y="0"/>
                        </a:lnTo>
                        <a:lnTo>
                          <a:pt x="8" y="0"/>
                        </a:lnTo>
                        <a:lnTo>
                          <a:pt x="12" y="0"/>
                        </a:lnTo>
                        <a:lnTo>
                          <a:pt x="16" y="0"/>
                        </a:lnTo>
                        <a:lnTo>
                          <a:pt x="20" y="0"/>
                        </a:lnTo>
                        <a:lnTo>
                          <a:pt x="24" y="0"/>
                        </a:lnTo>
                        <a:lnTo>
                          <a:pt x="28" y="0"/>
                        </a:lnTo>
                        <a:lnTo>
                          <a:pt x="32" y="0"/>
                        </a:lnTo>
                        <a:lnTo>
                          <a:pt x="36" y="0"/>
                        </a:lnTo>
                        <a:lnTo>
                          <a:pt x="40" y="0"/>
                        </a:lnTo>
                        <a:lnTo>
                          <a:pt x="45" y="0"/>
                        </a:lnTo>
                        <a:lnTo>
                          <a:pt x="49" y="0"/>
                        </a:lnTo>
                        <a:lnTo>
                          <a:pt x="53" y="0"/>
                        </a:lnTo>
                        <a:lnTo>
                          <a:pt x="57" y="0"/>
                        </a:lnTo>
                        <a:lnTo>
                          <a:pt x="61" y="0"/>
                        </a:lnTo>
                        <a:lnTo>
                          <a:pt x="65" y="0"/>
                        </a:lnTo>
                        <a:lnTo>
                          <a:pt x="69" y="0"/>
                        </a:lnTo>
                        <a:lnTo>
                          <a:pt x="73" y="0"/>
                        </a:lnTo>
                        <a:lnTo>
                          <a:pt x="77" y="0"/>
                        </a:lnTo>
                        <a:lnTo>
                          <a:pt x="81" y="0"/>
                        </a:lnTo>
                        <a:lnTo>
                          <a:pt x="85" y="0"/>
                        </a:lnTo>
                        <a:lnTo>
                          <a:pt x="89" y="0"/>
                        </a:lnTo>
                        <a:lnTo>
                          <a:pt x="94" y="0"/>
                        </a:lnTo>
                        <a:lnTo>
                          <a:pt x="98" y="0"/>
                        </a:lnTo>
                        <a:lnTo>
                          <a:pt x="102" y="0"/>
                        </a:lnTo>
                        <a:lnTo>
                          <a:pt x="106" y="0"/>
                        </a:lnTo>
                        <a:lnTo>
                          <a:pt x="110" y="0"/>
                        </a:lnTo>
                        <a:lnTo>
                          <a:pt x="114" y="0"/>
                        </a:lnTo>
                        <a:lnTo>
                          <a:pt x="118" y="0"/>
                        </a:lnTo>
                        <a:lnTo>
                          <a:pt x="122" y="0"/>
                        </a:lnTo>
                        <a:lnTo>
                          <a:pt x="126" y="0"/>
                        </a:lnTo>
                        <a:lnTo>
                          <a:pt x="130" y="0"/>
                        </a:lnTo>
                        <a:lnTo>
                          <a:pt x="134" y="0"/>
                        </a:lnTo>
                        <a:lnTo>
                          <a:pt x="138" y="0"/>
                        </a:lnTo>
                        <a:lnTo>
                          <a:pt x="142" y="0"/>
                        </a:lnTo>
                        <a:lnTo>
                          <a:pt x="147" y="0"/>
                        </a:lnTo>
                        <a:lnTo>
                          <a:pt x="151" y="0"/>
                        </a:lnTo>
                        <a:lnTo>
                          <a:pt x="155" y="0"/>
                        </a:lnTo>
                        <a:lnTo>
                          <a:pt x="159" y="0"/>
                        </a:lnTo>
                        <a:lnTo>
                          <a:pt x="163" y="0"/>
                        </a:lnTo>
                        <a:lnTo>
                          <a:pt x="167" y="0"/>
                        </a:lnTo>
                        <a:lnTo>
                          <a:pt x="171" y="0"/>
                        </a:lnTo>
                        <a:lnTo>
                          <a:pt x="175" y="0"/>
                        </a:lnTo>
                        <a:lnTo>
                          <a:pt x="179" y="0"/>
                        </a:lnTo>
                        <a:lnTo>
                          <a:pt x="183" y="0"/>
                        </a:lnTo>
                        <a:lnTo>
                          <a:pt x="187" y="0"/>
                        </a:lnTo>
                        <a:lnTo>
                          <a:pt x="191" y="0"/>
                        </a:lnTo>
                        <a:lnTo>
                          <a:pt x="195" y="0"/>
                        </a:lnTo>
                        <a:lnTo>
                          <a:pt x="200" y="0"/>
                        </a:lnTo>
                        <a:lnTo>
                          <a:pt x="204" y="0"/>
                        </a:lnTo>
                        <a:lnTo>
                          <a:pt x="208" y="0"/>
                        </a:lnTo>
                        <a:lnTo>
                          <a:pt x="212" y="0"/>
                        </a:lnTo>
                        <a:lnTo>
                          <a:pt x="216" y="0"/>
                        </a:lnTo>
                        <a:lnTo>
                          <a:pt x="220" y="0"/>
                        </a:lnTo>
                        <a:lnTo>
                          <a:pt x="224" y="0"/>
                        </a:lnTo>
                        <a:lnTo>
                          <a:pt x="228" y="0"/>
                        </a:lnTo>
                        <a:lnTo>
                          <a:pt x="232" y="0"/>
                        </a:lnTo>
                        <a:lnTo>
                          <a:pt x="236" y="0"/>
                        </a:lnTo>
                        <a:lnTo>
                          <a:pt x="240" y="0"/>
                        </a:lnTo>
                        <a:lnTo>
                          <a:pt x="244" y="0"/>
                        </a:lnTo>
                        <a:lnTo>
                          <a:pt x="249" y="0"/>
                        </a:lnTo>
                        <a:lnTo>
                          <a:pt x="253" y="0"/>
                        </a:lnTo>
                        <a:lnTo>
                          <a:pt x="257" y="0"/>
                        </a:lnTo>
                        <a:lnTo>
                          <a:pt x="261" y="0"/>
                        </a:lnTo>
                        <a:lnTo>
                          <a:pt x="265" y="0"/>
                        </a:lnTo>
                        <a:lnTo>
                          <a:pt x="269" y="0"/>
                        </a:lnTo>
                        <a:lnTo>
                          <a:pt x="273" y="0"/>
                        </a:lnTo>
                        <a:lnTo>
                          <a:pt x="277" y="0"/>
                        </a:lnTo>
                        <a:lnTo>
                          <a:pt x="281" y="0"/>
                        </a:lnTo>
                        <a:lnTo>
                          <a:pt x="285" y="0"/>
                        </a:lnTo>
                        <a:lnTo>
                          <a:pt x="289" y="0"/>
                        </a:lnTo>
                        <a:lnTo>
                          <a:pt x="293" y="0"/>
                        </a:lnTo>
                        <a:lnTo>
                          <a:pt x="297" y="0"/>
                        </a:lnTo>
                        <a:lnTo>
                          <a:pt x="302" y="0"/>
                        </a:lnTo>
                        <a:lnTo>
                          <a:pt x="306" y="0"/>
                        </a:lnTo>
                        <a:lnTo>
                          <a:pt x="310" y="0"/>
                        </a:lnTo>
                        <a:lnTo>
                          <a:pt x="314" y="0"/>
                        </a:lnTo>
                        <a:lnTo>
                          <a:pt x="318" y="0"/>
                        </a:lnTo>
                        <a:lnTo>
                          <a:pt x="322" y="0"/>
                        </a:lnTo>
                        <a:lnTo>
                          <a:pt x="326" y="0"/>
                        </a:lnTo>
                        <a:lnTo>
                          <a:pt x="330" y="0"/>
                        </a:lnTo>
                        <a:lnTo>
                          <a:pt x="334" y="4"/>
                        </a:lnTo>
                        <a:lnTo>
                          <a:pt x="338" y="4"/>
                        </a:lnTo>
                        <a:lnTo>
                          <a:pt x="342" y="4"/>
                        </a:lnTo>
                        <a:lnTo>
                          <a:pt x="346" y="4"/>
                        </a:lnTo>
                        <a:lnTo>
                          <a:pt x="350" y="4"/>
                        </a:lnTo>
                        <a:lnTo>
                          <a:pt x="355" y="4"/>
                        </a:lnTo>
                        <a:lnTo>
                          <a:pt x="359" y="4"/>
                        </a:lnTo>
                        <a:lnTo>
                          <a:pt x="363" y="4"/>
                        </a:lnTo>
                        <a:lnTo>
                          <a:pt x="367" y="4"/>
                        </a:lnTo>
                        <a:lnTo>
                          <a:pt x="371" y="4"/>
                        </a:lnTo>
                        <a:lnTo>
                          <a:pt x="375" y="4"/>
                        </a:lnTo>
                        <a:lnTo>
                          <a:pt x="379" y="4"/>
                        </a:lnTo>
                        <a:lnTo>
                          <a:pt x="383" y="4"/>
                        </a:lnTo>
                        <a:lnTo>
                          <a:pt x="387" y="4"/>
                        </a:lnTo>
                        <a:lnTo>
                          <a:pt x="391" y="4"/>
                        </a:lnTo>
                        <a:lnTo>
                          <a:pt x="395" y="4"/>
                        </a:lnTo>
                        <a:lnTo>
                          <a:pt x="399" y="4"/>
                        </a:lnTo>
                        <a:lnTo>
                          <a:pt x="404" y="4"/>
                        </a:lnTo>
                        <a:lnTo>
                          <a:pt x="408" y="4"/>
                        </a:lnTo>
                        <a:lnTo>
                          <a:pt x="412" y="4"/>
                        </a:lnTo>
                        <a:lnTo>
                          <a:pt x="416" y="4"/>
                        </a:lnTo>
                        <a:lnTo>
                          <a:pt x="420" y="4"/>
                        </a:lnTo>
                        <a:lnTo>
                          <a:pt x="424" y="4"/>
                        </a:lnTo>
                        <a:lnTo>
                          <a:pt x="428" y="4"/>
                        </a:lnTo>
                        <a:lnTo>
                          <a:pt x="432" y="4"/>
                        </a:lnTo>
                        <a:lnTo>
                          <a:pt x="436" y="4"/>
                        </a:lnTo>
                        <a:lnTo>
                          <a:pt x="440" y="4"/>
                        </a:lnTo>
                        <a:lnTo>
                          <a:pt x="444" y="4"/>
                        </a:lnTo>
                        <a:lnTo>
                          <a:pt x="448" y="4"/>
                        </a:lnTo>
                        <a:lnTo>
                          <a:pt x="452" y="4"/>
                        </a:lnTo>
                        <a:lnTo>
                          <a:pt x="457" y="4"/>
                        </a:lnTo>
                        <a:lnTo>
                          <a:pt x="461" y="4"/>
                        </a:lnTo>
                        <a:lnTo>
                          <a:pt x="465" y="4"/>
                        </a:lnTo>
                        <a:lnTo>
                          <a:pt x="469" y="4"/>
                        </a:lnTo>
                        <a:lnTo>
                          <a:pt x="473" y="4"/>
                        </a:lnTo>
                        <a:lnTo>
                          <a:pt x="477" y="4"/>
                        </a:lnTo>
                        <a:lnTo>
                          <a:pt x="481" y="4"/>
                        </a:lnTo>
                        <a:lnTo>
                          <a:pt x="485" y="4"/>
                        </a:lnTo>
                        <a:lnTo>
                          <a:pt x="489" y="4"/>
                        </a:lnTo>
                        <a:lnTo>
                          <a:pt x="493" y="4"/>
                        </a:lnTo>
                        <a:lnTo>
                          <a:pt x="497" y="4"/>
                        </a:lnTo>
                        <a:lnTo>
                          <a:pt x="501" y="4"/>
                        </a:lnTo>
                        <a:lnTo>
                          <a:pt x="505" y="4"/>
                        </a:lnTo>
                        <a:lnTo>
                          <a:pt x="510" y="4"/>
                        </a:lnTo>
                        <a:lnTo>
                          <a:pt x="514" y="4"/>
                        </a:lnTo>
                        <a:lnTo>
                          <a:pt x="518" y="4"/>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6" name="Freeform 185"/>
                  <p:cNvSpPr>
                    <a:spLocks/>
                  </p:cNvSpPr>
                  <p:nvPr/>
                </p:nvSpPr>
                <p:spPr bwMode="auto">
                  <a:xfrm>
                    <a:off x="7734300" y="3467101"/>
                    <a:ext cx="822325" cy="6350"/>
                  </a:xfrm>
                  <a:custGeom>
                    <a:avLst/>
                    <a:gdLst>
                      <a:gd name="T0" fmla="*/ 8 w 518"/>
                      <a:gd name="T1" fmla="*/ 0 h 4"/>
                      <a:gd name="T2" fmla="*/ 20 w 518"/>
                      <a:gd name="T3" fmla="*/ 0 h 4"/>
                      <a:gd name="T4" fmla="*/ 32 w 518"/>
                      <a:gd name="T5" fmla="*/ 0 h 4"/>
                      <a:gd name="T6" fmla="*/ 45 w 518"/>
                      <a:gd name="T7" fmla="*/ 0 h 4"/>
                      <a:gd name="T8" fmla="*/ 57 w 518"/>
                      <a:gd name="T9" fmla="*/ 0 h 4"/>
                      <a:gd name="T10" fmla="*/ 69 w 518"/>
                      <a:gd name="T11" fmla="*/ 0 h 4"/>
                      <a:gd name="T12" fmla="*/ 81 w 518"/>
                      <a:gd name="T13" fmla="*/ 0 h 4"/>
                      <a:gd name="T14" fmla="*/ 94 w 518"/>
                      <a:gd name="T15" fmla="*/ 0 h 4"/>
                      <a:gd name="T16" fmla="*/ 106 w 518"/>
                      <a:gd name="T17" fmla="*/ 0 h 4"/>
                      <a:gd name="T18" fmla="*/ 118 w 518"/>
                      <a:gd name="T19" fmla="*/ 0 h 4"/>
                      <a:gd name="T20" fmla="*/ 130 w 518"/>
                      <a:gd name="T21" fmla="*/ 0 h 4"/>
                      <a:gd name="T22" fmla="*/ 142 w 518"/>
                      <a:gd name="T23" fmla="*/ 0 h 4"/>
                      <a:gd name="T24" fmla="*/ 155 w 518"/>
                      <a:gd name="T25" fmla="*/ 0 h 4"/>
                      <a:gd name="T26" fmla="*/ 167 w 518"/>
                      <a:gd name="T27" fmla="*/ 0 h 4"/>
                      <a:gd name="T28" fmla="*/ 179 w 518"/>
                      <a:gd name="T29" fmla="*/ 0 h 4"/>
                      <a:gd name="T30" fmla="*/ 191 w 518"/>
                      <a:gd name="T31" fmla="*/ 0 h 4"/>
                      <a:gd name="T32" fmla="*/ 204 w 518"/>
                      <a:gd name="T33" fmla="*/ 0 h 4"/>
                      <a:gd name="T34" fmla="*/ 216 w 518"/>
                      <a:gd name="T35" fmla="*/ 0 h 4"/>
                      <a:gd name="T36" fmla="*/ 228 w 518"/>
                      <a:gd name="T37" fmla="*/ 0 h 4"/>
                      <a:gd name="T38" fmla="*/ 240 w 518"/>
                      <a:gd name="T39" fmla="*/ 0 h 4"/>
                      <a:gd name="T40" fmla="*/ 253 w 518"/>
                      <a:gd name="T41" fmla="*/ 0 h 4"/>
                      <a:gd name="T42" fmla="*/ 265 w 518"/>
                      <a:gd name="T43" fmla="*/ 0 h 4"/>
                      <a:gd name="T44" fmla="*/ 277 w 518"/>
                      <a:gd name="T45" fmla="*/ 0 h 4"/>
                      <a:gd name="T46" fmla="*/ 289 w 518"/>
                      <a:gd name="T47" fmla="*/ 0 h 4"/>
                      <a:gd name="T48" fmla="*/ 302 w 518"/>
                      <a:gd name="T49" fmla="*/ 0 h 4"/>
                      <a:gd name="T50" fmla="*/ 314 w 518"/>
                      <a:gd name="T51" fmla="*/ 0 h 4"/>
                      <a:gd name="T52" fmla="*/ 326 w 518"/>
                      <a:gd name="T53" fmla="*/ 0 h 4"/>
                      <a:gd name="T54" fmla="*/ 338 w 518"/>
                      <a:gd name="T55" fmla="*/ 0 h 4"/>
                      <a:gd name="T56" fmla="*/ 351 w 518"/>
                      <a:gd name="T57" fmla="*/ 0 h 4"/>
                      <a:gd name="T58" fmla="*/ 363 w 518"/>
                      <a:gd name="T59" fmla="*/ 0 h 4"/>
                      <a:gd name="T60" fmla="*/ 375 w 518"/>
                      <a:gd name="T61" fmla="*/ 0 h 4"/>
                      <a:gd name="T62" fmla="*/ 387 w 518"/>
                      <a:gd name="T63" fmla="*/ 0 h 4"/>
                      <a:gd name="T64" fmla="*/ 399 w 518"/>
                      <a:gd name="T65" fmla="*/ 0 h 4"/>
                      <a:gd name="T66" fmla="*/ 412 w 518"/>
                      <a:gd name="T67" fmla="*/ 0 h 4"/>
                      <a:gd name="T68" fmla="*/ 424 w 518"/>
                      <a:gd name="T69" fmla="*/ 0 h 4"/>
                      <a:gd name="T70" fmla="*/ 436 w 518"/>
                      <a:gd name="T71" fmla="*/ 0 h 4"/>
                      <a:gd name="T72" fmla="*/ 448 w 518"/>
                      <a:gd name="T73" fmla="*/ 0 h 4"/>
                      <a:gd name="T74" fmla="*/ 461 w 518"/>
                      <a:gd name="T75" fmla="*/ 4 h 4"/>
                      <a:gd name="T76" fmla="*/ 473 w 518"/>
                      <a:gd name="T77" fmla="*/ 4 h 4"/>
                      <a:gd name="T78" fmla="*/ 485 w 518"/>
                      <a:gd name="T79" fmla="*/ 4 h 4"/>
                      <a:gd name="T80" fmla="*/ 497 w 518"/>
                      <a:gd name="T81" fmla="*/ 4 h 4"/>
                      <a:gd name="T82" fmla="*/ 510 w 518"/>
                      <a:gd name="T8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4">
                        <a:moveTo>
                          <a:pt x="0" y="0"/>
                        </a:moveTo>
                        <a:lnTo>
                          <a:pt x="4" y="0"/>
                        </a:lnTo>
                        <a:lnTo>
                          <a:pt x="8" y="0"/>
                        </a:lnTo>
                        <a:lnTo>
                          <a:pt x="12" y="0"/>
                        </a:lnTo>
                        <a:lnTo>
                          <a:pt x="16" y="0"/>
                        </a:lnTo>
                        <a:lnTo>
                          <a:pt x="20" y="0"/>
                        </a:lnTo>
                        <a:lnTo>
                          <a:pt x="24" y="0"/>
                        </a:lnTo>
                        <a:lnTo>
                          <a:pt x="28" y="0"/>
                        </a:lnTo>
                        <a:lnTo>
                          <a:pt x="32" y="0"/>
                        </a:lnTo>
                        <a:lnTo>
                          <a:pt x="36" y="0"/>
                        </a:lnTo>
                        <a:lnTo>
                          <a:pt x="41" y="0"/>
                        </a:lnTo>
                        <a:lnTo>
                          <a:pt x="45" y="0"/>
                        </a:lnTo>
                        <a:lnTo>
                          <a:pt x="49" y="0"/>
                        </a:lnTo>
                        <a:lnTo>
                          <a:pt x="53" y="0"/>
                        </a:lnTo>
                        <a:lnTo>
                          <a:pt x="57" y="0"/>
                        </a:lnTo>
                        <a:lnTo>
                          <a:pt x="61" y="0"/>
                        </a:lnTo>
                        <a:lnTo>
                          <a:pt x="65" y="0"/>
                        </a:lnTo>
                        <a:lnTo>
                          <a:pt x="69" y="0"/>
                        </a:lnTo>
                        <a:lnTo>
                          <a:pt x="73" y="0"/>
                        </a:lnTo>
                        <a:lnTo>
                          <a:pt x="77" y="0"/>
                        </a:lnTo>
                        <a:lnTo>
                          <a:pt x="81" y="0"/>
                        </a:lnTo>
                        <a:lnTo>
                          <a:pt x="85" y="0"/>
                        </a:lnTo>
                        <a:lnTo>
                          <a:pt x="89" y="0"/>
                        </a:lnTo>
                        <a:lnTo>
                          <a:pt x="94" y="0"/>
                        </a:lnTo>
                        <a:lnTo>
                          <a:pt x="98" y="0"/>
                        </a:lnTo>
                        <a:lnTo>
                          <a:pt x="102" y="0"/>
                        </a:lnTo>
                        <a:lnTo>
                          <a:pt x="106" y="0"/>
                        </a:lnTo>
                        <a:lnTo>
                          <a:pt x="110" y="0"/>
                        </a:lnTo>
                        <a:lnTo>
                          <a:pt x="114" y="0"/>
                        </a:lnTo>
                        <a:lnTo>
                          <a:pt x="118" y="0"/>
                        </a:lnTo>
                        <a:lnTo>
                          <a:pt x="122" y="0"/>
                        </a:lnTo>
                        <a:lnTo>
                          <a:pt x="126" y="0"/>
                        </a:lnTo>
                        <a:lnTo>
                          <a:pt x="130" y="0"/>
                        </a:lnTo>
                        <a:lnTo>
                          <a:pt x="134" y="0"/>
                        </a:lnTo>
                        <a:lnTo>
                          <a:pt x="138" y="0"/>
                        </a:lnTo>
                        <a:lnTo>
                          <a:pt x="142" y="0"/>
                        </a:lnTo>
                        <a:lnTo>
                          <a:pt x="147" y="0"/>
                        </a:lnTo>
                        <a:lnTo>
                          <a:pt x="151" y="0"/>
                        </a:lnTo>
                        <a:lnTo>
                          <a:pt x="155" y="0"/>
                        </a:lnTo>
                        <a:lnTo>
                          <a:pt x="159" y="0"/>
                        </a:lnTo>
                        <a:lnTo>
                          <a:pt x="163" y="0"/>
                        </a:lnTo>
                        <a:lnTo>
                          <a:pt x="167" y="0"/>
                        </a:lnTo>
                        <a:lnTo>
                          <a:pt x="171" y="0"/>
                        </a:lnTo>
                        <a:lnTo>
                          <a:pt x="175" y="0"/>
                        </a:lnTo>
                        <a:lnTo>
                          <a:pt x="179" y="0"/>
                        </a:lnTo>
                        <a:lnTo>
                          <a:pt x="183" y="0"/>
                        </a:lnTo>
                        <a:lnTo>
                          <a:pt x="187" y="0"/>
                        </a:lnTo>
                        <a:lnTo>
                          <a:pt x="191" y="0"/>
                        </a:lnTo>
                        <a:lnTo>
                          <a:pt x="196" y="0"/>
                        </a:lnTo>
                        <a:lnTo>
                          <a:pt x="200" y="0"/>
                        </a:lnTo>
                        <a:lnTo>
                          <a:pt x="204" y="0"/>
                        </a:lnTo>
                        <a:lnTo>
                          <a:pt x="208" y="0"/>
                        </a:lnTo>
                        <a:lnTo>
                          <a:pt x="212" y="0"/>
                        </a:lnTo>
                        <a:lnTo>
                          <a:pt x="216" y="0"/>
                        </a:lnTo>
                        <a:lnTo>
                          <a:pt x="220" y="0"/>
                        </a:lnTo>
                        <a:lnTo>
                          <a:pt x="224" y="0"/>
                        </a:lnTo>
                        <a:lnTo>
                          <a:pt x="228" y="0"/>
                        </a:lnTo>
                        <a:lnTo>
                          <a:pt x="232" y="0"/>
                        </a:lnTo>
                        <a:lnTo>
                          <a:pt x="236" y="0"/>
                        </a:lnTo>
                        <a:lnTo>
                          <a:pt x="240" y="0"/>
                        </a:lnTo>
                        <a:lnTo>
                          <a:pt x="244" y="0"/>
                        </a:lnTo>
                        <a:lnTo>
                          <a:pt x="249" y="0"/>
                        </a:lnTo>
                        <a:lnTo>
                          <a:pt x="253" y="0"/>
                        </a:lnTo>
                        <a:lnTo>
                          <a:pt x="257" y="0"/>
                        </a:lnTo>
                        <a:lnTo>
                          <a:pt x="261" y="0"/>
                        </a:lnTo>
                        <a:lnTo>
                          <a:pt x="265" y="0"/>
                        </a:lnTo>
                        <a:lnTo>
                          <a:pt x="269" y="0"/>
                        </a:lnTo>
                        <a:lnTo>
                          <a:pt x="273" y="0"/>
                        </a:lnTo>
                        <a:lnTo>
                          <a:pt x="277" y="0"/>
                        </a:lnTo>
                        <a:lnTo>
                          <a:pt x="281" y="0"/>
                        </a:lnTo>
                        <a:lnTo>
                          <a:pt x="285" y="0"/>
                        </a:lnTo>
                        <a:lnTo>
                          <a:pt x="289" y="0"/>
                        </a:lnTo>
                        <a:lnTo>
                          <a:pt x="293" y="0"/>
                        </a:lnTo>
                        <a:lnTo>
                          <a:pt x="297" y="0"/>
                        </a:lnTo>
                        <a:lnTo>
                          <a:pt x="302" y="0"/>
                        </a:lnTo>
                        <a:lnTo>
                          <a:pt x="306" y="0"/>
                        </a:lnTo>
                        <a:lnTo>
                          <a:pt x="310" y="0"/>
                        </a:lnTo>
                        <a:lnTo>
                          <a:pt x="314" y="0"/>
                        </a:lnTo>
                        <a:lnTo>
                          <a:pt x="318" y="0"/>
                        </a:lnTo>
                        <a:lnTo>
                          <a:pt x="322" y="0"/>
                        </a:lnTo>
                        <a:lnTo>
                          <a:pt x="326" y="0"/>
                        </a:lnTo>
                        <a:lnTo>
                          <a:pt x="330" y="0"/>
                        </a:lnTo>
                        <a:lnTo>
                          <a:pt x="334" y="0"/>
                        </a:lnTo>
                        <a:lnTo>
                          <a:pt x="338" y="0"/>
                        </a:lnTo>
                        <a:lnTo>
                          <a:pt x="342" y="0"/>
                        </a:lnTo>
                        <a:lnTo>
                          <a:pt x="346" y="0"/>
                        </a:lnTo>
                        <a:lnTo>
                          <a:pt x="351" y="0"/>
                        </a:lnTo>
                        <a:lnTo>
                          <a:pt x="355" y="0"/>
                        </a:lnTo>
                        <a:lnTo>
                          <a:pt x="359" y="0"/>
                        </a:lnTo>
                        <a:lnTo>
                          <a:pt x="363" y="0"/>
                        </a:lnTo>
                        <a:lnTo>
                          <a:pt x="367" y="0"/>
                        </a:lnTo>
                        <a:lnTo>
                          <a:pt x="371" y="0"/>
                        </a:lnTo>
                        <a:lnTo>
                          <a:pt x="375" y="0"/>
                        </a:lnTo>
                        <a:lnTo>
                          <a:pt x="379" y="0"/>
                        </a:lnTo>
                        <a:lnTo>
                          <a:pt x="383" y="0"/>
                        </a:lnTo>
                        <a:lnTo>
                          <a:pt x="387" y="0"/>
                        </a:lnTo>
                        <a:lnTo>
                          <a:pt x="391" y="0"/>
                        </a:lnTo>
                        <a:lnTo>
                          <a:pt x="395" y="0"/>
                        </a:lnTo>
                        <a:lnTo>
                          <a:pt x="399" y="0"/>
                        </a:lnTo>
                        <a:lnTo>
                          <a:pt x="404" y="0"/>
                        </a:lnTo>
                        <a:lnTo>
                          <a:pt x="408" y="0"/>
                        </a:lnTo>
                        <a:lnTo>
                          <a:pt x="412" y="0"/>
                        </a:lnTo>
                        <a:lnTo>
                          <a:pt x="416" y="0"/>
                        </a:lnTo>
                        <a:lnTo>
                          <a:pt x="420" y="0"/>
                        </a:lnTo>
                        <a:lnTo>
                          <a:pt x="424" y="0"/>
                        </a:lnTo>
                        <a:lnTo>
                          <a:pt x="428" y="0"/>
                        </a:lnTo>
                        <a:lnTo>
                          <a:pt x="432" y="0"/>
                        </a:lnTo>
                        <a:lnTo>
                          <a:pt x="436" y="0"/>
                        </a:lnTo>
                        <a:lnTo>
                          <a:pt x="440" y="0"/>
                        </a:lnTo>
                        <a:lnTo>
                          <a:pt x="444" y="0"/>
                        </a:lnTo>
                        <a:lnTo>
                          <a:pt x="448" y="0"/>
                        </a:lnTo>
                        <a:lnTo>
                          <a:pt x="452" y="0"/>
                        </a:lnTo>
                        <a:lnTo>
                          <a:pt x="457" y="4"/>
                        </a:lnTo>
                        <a:lnTo>
                          <a:pt x="461" y="4"/>
                        </a:lnTo>
                        <a:lnTo>
                          <a:pt x="465" y="4"/>
                        </a:lnTo>
                        <a:lnTo>
                          <a:pt x="469" y="4"/>
                        </a:lnTo>
                        <a:lnTo>
                          <a:pt x="473" y="4"/>
                        </a:lnTo>
                        <a:lnTo>
                          <a:pt x="477" y="4"/>
                        </a:lnTo>
                        <a:lnTo>
                          <a:pt x="481" y="4"/>
                        </a:lnTo>
                        <a:lnTo>
                          <a:pt x="485" y="4"/>
                        </a:lnTo>
                        <a:lnTo>
                          <a:pt x="489" y="4"/>
                        </a:lnTo>
                        <a:lnTo>
                          <a:pt x="493" y="4"/>
                        </a:lnTo>
                        <a:lnTo>
                          <a:pt x="497" y="4"/>
                        </a:lnTo>
                        <a:lnTo>
                          <a:pt x="501" y="4"/>
                        </a:lnTo>
                        <a:lnTo>
                          <a:pt x="506" y="4"/>
                        </a:lnTo>
                        <a:lnTo>
                          <a:pt x="510" y="4"/>
                        </a:lnTo>
                        <a:lnTo>
                          <a:pt x="514" y="4"/>
                        </a:lnTo>
                        <a:lnTo>
                          <a:pt x="518" y="4"/>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7" name="Freeform 186"/>
                  <p:cNvSpPr>
                    <a:spLocks/>
                  </p:cNvSpPr>
                  <p:nvPr/>
                </p:nvSpPr>
                <p:spPr bwMode="auto">
                  <a:xfrm>
                    <a:off x="8556625" y="3473451"/>
                    <a:ext cx="180975" cy="0"/>
                  </a:xfrm>
                  <a:custGeom>
                    <a:avLst/>
                    <a:gdLst>
                      <a:gd name="T0" fmla="*/ 0 w 114"/>
                      <a:gd name="T1" fmla="*/ 4 w 114"/>
                      <a:gd name="T2" fmla="*/ 8 w 114"/>
                      <a:gd name="T3" fmla="*/ 12 w 114"/>
                      <a:gd name="T4" fmla="*/ 16 w 114"/>
                      <a:gd name="T5" fmla="*/ 20 w 114"/>
                      <a:gd name="T6" fmla="*/ 24 w 114"/>
                      <a:gd name="T7" fmla="*/ 28 w 114"/>
                      <a:gd name="T8" fmla="*/ 32 w 114"/>
                      <a:gd name="T9" fmla="*/ 36 w 114"/>
                      <a:gd name="T10" fmla="*/ 41 w 114"/>
                      <a:gd name="T11" fmla="*/ 45 w 114"/>
                      <a:gd name="T12" fmla="*/ 49 w 114"/>
                      <a:gd name="T13" fmla="*/ 53 w 114"/>
                      <a:gd name="T14" fmla="*/ 57 w 114"/>
                      <a:gd name="T15" fmla="*/ 61 w 114"/>
                      <a:gd name="T16" fmla="*/ 65 w 114"/>
                      <a:gd name="T17" fmla="*/ 69 w 114"/>
                      <a:gd name="T18" fmla="*/ 73 w 114"/>
                      <a:gd name="T19" fmla="*/ 77 w 114"/>
                      <a:gd name="T20" fmla="*/ 81 w 114"/>
                      <a:gd name="T21" fmla="*/ 85 w 114"/>
                      <a:gd name="T22" fmla="*/ 89 w 114"/>
                      <a:gd name="T23" fmla="*/ 94 w 114"/>
                      <a:gd name="T24" fmla="*/ 98 w 114"/>
                      <a:gd name="T25" fmla="*/ 102 w 114"/>
                      <a:gd name="T26" fmla="*/ 106 w 114"/>
                      <a:gd name="T27" fmla="*/ 110 w 114"/>
                      <a:gd name="T28" fmla="*/ 114 w 1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Lst>
                    <a:rect l="0" t="0" r="r" b="b"/>
                    <a:pathLst>
                      <a:path w="114">
                        <a:moveTo>
                          <a:pt x="0" y="0"/>
                        </a:moveTo>
                        <a:lnTo>
                          <a:pt x="4" y="0"/>
                        </a:lnTo>
                        <a:lnTo>
                          <a:pt x="8" y="0"/>
                        </a:lnTo>
                        <a:lnTo>
                          <a:pt x="12" y="0"/>
                        </a:lnTo>
                        <a:lnTo>
                          <a:pt x="16" y="0"/>
                        </a:lnTo>
                        <a:lnTo>
                          <a:pt x="20" y="0"/>
                        </a:lnTo>
                        <a:lnTo>
                          <a:pt x="24" y="0"/>
                        </a:lnTo>
                        <a:lnTo>
                          <a:pt x="28" y="0"/>
                        </a:lnTo>
                        <a:lnTo>
                          <a:pt x="32" y="0"/>
                        </a:lnTo>
                        <a:lnTo>
                          <a:pt x="36" y="0"/>
                        </a:lnTo>
                        <a:lnTo>
                          <a:pt x="41" y="0"/>
                        </a:lnTo>
                        <a:lnTo>
                          <a:pt x="45" y="0"/>
                        </a:lnTo>
                        <a:lnTo>
                          <a:pt x="49" y="0"/>
                        </a:lnTo>
                        <a:lnTo>
                          <a:pt x="53" y="0"/>
                        </a:lnTo>
                        <a:lnTo>
                          <a:pt x="57" y="0"/>
                        </a:lnTo>
                        <a:lnTo>
                          <a:pt x="61" y="0"/>
                        </a:lnTo>
                        <a:lnTo>
                          <a:pt x="65" y="0"/>
                        </a:lnTo>
                        <a:lnTo>
                          <a:pt x="69" y="0"/>
                        </a:lnTo>
                        <a:lnTo>
                          <a:pt x="73" y="0"/>
                        </a:lnTo>
                        <a:lnTo>
                          <a:pt x="77" y="0"/>
                        </a:lnTo>
                        <a:lnTo>
                          <a:pt x="81" y="0"/>
                        </a:lnTo>
                        <a:lnTo>
                          <a:pt x="85" y="0"/>
                        </a:lnTo>
                        <a:lnTo>
                          <a:pt x="89" y="0"/>
                        </a:lnTo>
                        <a:lnTo>
                          <a:pt x="94" y="0"/>
                        </a:lnTo>
                        <a:lnTo>
                          <a:pt x="98" y="0"/>
                        </a:lnTo>
                        <a:lnTo>
                          <a:pt x="102" y="0"/>
                        </a:lnTo>
                        <a:lnTo>
                          <a:pt x="106" y="0"/>
                        </a:lnTo>
                        <a:lnTo>
                          <a:pt x="110" y="0"/>
                        </a:lnTo>
                        <a:lnTo>
                          <a:pt x="114" y="0"/>
                        </a:ln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grpSp>
            <p:grpSp>
              <p:nvGrpSpPr>
                <p:cNvPr id="247" name="Group 246"/>
                <p:cNvGrpSpPr/>
                <p:nvPr/>
              </p:nvGrpSpPr>
              <p:grpSpPr>
                <a:xfrm>
                  <a:off x="5292725" y="3921126"/>
                  <a:ext cx="3444875" cy="958850"/>
                  <a:chOff x="5292725" y="3921126"/>
                  <a:chExt cx="3444875" cy="958850"/>
                </a:xfrm>
              </p:grpSpPr>
              <p:sp>
                <p:nvSpPr>
                  <p:cNvPr id="248" name="Freeform 187"/>
                  <p:cNvSpPr>
                    <a:spLocks/>
                  </p:cNvSpPr>
                  <p:nvPr/>
                </p:nvSpPr>
                <p:spPr bwMode="auto">
                  <a:xfrm>
                    <a:off x="5292725" y="3921126"/>
                    <a:ext cx="776288" cy="666750"/>
                  </a:xfrm>
                  <a:custGeom>
                    <a:avLst/>
                    <a:gdLst>
                      <a:gd name="T0" fmla="*/ 8 w 489"/>
                      <a:gd name="T1" fmla="*/ 33 h 420"/>
                      <a:gd name="T2" fmla="*/ 16 w 489"/>
                      <a:gd name="T3" fmla="*/ 73 h 420"/>
                      <a:gd name="T4" fmla="*/ 29 w 489"/>
                      <a:gd name="T5" fmla="*/ 106 h 420"/>
                      <a:gd name="T6" fmla="*/ 37 w 489"/>
                      <a:gd name="T7" fmla="*/ 131 h 420"/>
                      <a:gd name="T8" fmla="*/ 49 w 489"/>
                      <a:gd name="T9" fmla="*/ 151 h 420"/>
                      <a:gd name="T10" fmla="*/ 57 w 489"/>
                      <a:gd name="T11" fmla="*/ 171 h 420"/>
                      <a:gd name="T12" fmla="*/ 65 w 489"/>
                      <a:gd name="T13" fmla="*/ 188 h 420"/>
                      <a:gd name="T14" fmla="*/ 77 w 489"/>
                      <a:gd name="T15" fmla="*/ 200 h 420"/>
                      <a:gd name="T16" fmla="*/ 86 w 489"/>
                      <a:gd name="T17" fmla="*/ 216 h 420"/>
                      <a:gd name="T18" fmla="*/ 98 w 489"/>
                      <a:gd name="T19" fmla="*/ 229 h 420"/>
                      <a:gd name="T20" fmla="*/ 110 w 489"/>
                      <a:gd name="T21" fmla="*/ 241 h 420"/>
                      <a:gd name="T22" fmla="*/ 118 w 489"/>
                      <a:gd name="T23" fmla="*/ 253 h 420"/>
                      <a:gd name="T24" fmla="*/ 130 w 489"/>
                      <a:gd name="T25" fmla="*/ 261 h 420"/>
                      <a:gd name="T26" fmla="*/ 139 w 489"/>
                      <a:gd name="T27" fmla="*/ 269 h 420"/>
                      <a:gd name="T28" fmla="*/ 151 w 489"/>
                      <a:gd name="T29" fmla="*/ 278 h 420"/>
                      <a:gd name="T30" fmla="*/ 163 w 489"/>
                      <a:gd name="T31" fmla="*/ 286 h 420"/>
                      <a:gd name="T32" fmla="*/ 175 w 489"/>
                      <a:gd name="T33" fmla="*/ 298 h 420"/>
                      <a:gd name="T34" fmla="*/ 188 w 489"/>
                      <a:gd name="T35" fmla="*/ 302 h 420"/>
                      <a:gd name="T36" fmla="*/ 200 w 489"/>
                      <a:gd name="T37" fmla="*/ 310 h 420"/>
                      <a:gd name="T38" fmla="*/ 212 w 489"/>
                      <a:gd name="T39" fmla="*/ 318 h 420"/>
                      <a:gd name="T40" fmla="*/ 224 w 489"/>
                      <a:gd name="T41" fmla="*/ 322 h 420"/>
                      <a:gd name="T42" fmla="*/ 237 w 489"/>
                      <a:gd name="T43" fmla="*/ 331 h 420"/>
                      <a:gd name="T44" fmla="*/ 249 w 489"/>
                      <a:gd name="T45" fmla="*/ 339 h 420"/>
                      <a:gd name="T46" fmla="*/ 261 w 489"/>
                      <a:gd name="T47" fmla="*/ 343 h 420"/>
                      <a:gd name="T48" fmla="*/ 273 w 489"/>
                      <a:gd name="T49" fmla="*/ 347 h 420"/>
                      <a:gd name="T50" fmla="*/ 285 w 489"/>
                      <a:gd name="T51" fmla="*/ 355 h 420"/>
                      <a:gd name="T52" fmla="*/ 298 w 489"/>
                      <a:gd name="T53" fmla="*/ 359 h 420"/>
                      <a:gd name="T54" fmla="*/ 310 w 489"/>
                      <a:gd name="T55" fmla="*/ 363 h 420"/>
                      <a:gd name="T56" fmla="*/ 322 w 489"/>
                      <a:gd name="T57" fmla="*/ 367 h 420"/>
                      <a:gd name="T58" fmla="*/ 334 w 489"/>
                      <a:gd name="T59" fmla="*/ 371 h 420"/>
                      <a:gd name="T60" fmla="*/ 347 w 489"/>
                      <a:gd name="T61" fmla="*/ 376 h 420"/>
                      <a:gd name="T62" fmla="*/ 359 w 489"/>
                      <a:gd name="T63" fmla="*/ 380 h 420"/>
                      <a:gd name="T64" fmla="*/ 371 w 489"/>
                      <a:gd name="T65" fmla="*/ 388 h 420"/>
                      <a:gd name="T66" fmla="*/ 383 w 489"/>
                      <a:gd name="T67" fmla="*/ 388 h 420"/>
                      <a:gd name="T68" fmla="*/ 396 w 489"/>
                      <a:gd name="T69" fmla="*/ 392 h 420"/>
                      <a:gd name="T70" fmla="*/ 408 w 489"/>
                      <a:gd name="T71" fmla="*/ 396 h 420"/>
                      <a:gd name="T72" fmla="*/ 420 w 489"/>
                      <a:gd name="T73" fmla="*/ 400 h 420"/>
                      <a:gd name="T74" fmla="*/ 432 w 489"/>
                      <a:gd name="T75" fmla="*/ 404 h 420"/>
                      <a:gd name="T76" fmla="*/ 445 w 489"/>
                      <a:gd name="T77" fmla="*/ 408 h 420"/>
                      <a:gd name="T78" fmla="*/ 457 w 489"/>
                      <a:gd name="T79" fmla="*/ 408 h 420"/>
                      <a:gd name="T80" fmla="*/ 469 w 489"/>
                      <a:gd name="T81" fmla="*/ 412 h 420"/>
                      <a:gd name="T82" fmla="*/ 481 w 489"/>
                      <a:gd name="T83" fmla="*/ 41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 h="420">
                        <a:moveTo>
                          <a:pt x="0" y="0"/>
                        </a:moveTo>
                        <a:lnTo>
                          <a:pt x="4" y="16"/>
                        </a:lnTo>
                        <a:lnTo>
                          <a:pt x="8" y="33"/>
                        </a:lnTo>
                        <a:lnTo>
                          <a:pt x="12" y="49"/>
                        </a:lnTo>
                        <a:lnTo>
                          <a:pt x="12" y="61"/>
                        </a:lnTo>
                        <a:lnTo>
                          <a:pt x="16" y="73"/>
                        </a:lnTo>
                        <a:lnTo>
                          <a:pt x="20" y="86"/>
                        </a:lnTo>
                        <a:lnTo>
                          <a:pt x="24" y="94"/>
                        </a:lnTo>
                        <a:lnTo>
                          <a:pt x="29" y="106"/>
                        </a:lnTo>
                        <a:lnTo>
                          <a:pt x="29" y="114"/>
                        </a:lnTo>
                        <a:lnTo>
                          <a:pt x="33" y="122"/>
                        </a:lnTo>
                        <a:lnTo>
                          <a:pt x="37" y="131"/>
                        </a:lnTo>
                        <a:lnTo>
                          <a:pt x="41" y="139"/>
                        </a:lnTo>
                        <a:lnTo>
                          <a:pt x="45" y="147"/>
                        </a:lnTo>
                        <a:lnTo>
                          <a:pt x="49" y="151"/>
                        </a:lnTo>
                        <a:lnTo>
                          <a:pt x="49" y="159"/>
                        </a:lnTo>
                        <a:lnTo>
                          <a:pt x="53" y="163"/>
                        </a:lnTo>
                        <a:lnTo>
                          <a:pt x="57" y="171"/>
                        </a:lnTo>
                        <a:lnTo>
                          <a:pt x="61" y="175"/>
                        </a:lnTo>
                        <a:lnTo>
                          <a:pt x="65" y="184"/>
                        </a:lnTo>
                        <a:lnTo>
                          <a:pt x="65" y="188"/>
                        </a:lnTo>
                        <a:lnTo>
                          <a:pt x="69" y="192"/>
                        </a:lnTo>
                        <a:lnTo>
                          <a:pt x="73" y="196"/>
                        </a:lnTo>
                        <a:lnTo>
                          <a:pt x="77" y="200"/>
                        </a:lnTo>
                        <a:lnTo>
                          <a:pt x="82" y="204"/>
                        </a:lnTo>
                        <a:lnTo>
                          <a:pt x="86" y="212"/>
                        </a:lnTo>
                        <a:lnTo>
                          <a:pt x="86" y="216"/>
                        </a:lnTo>
                        <a:lnTo>
                          <a:pt x="90" y="220"/>
                        </a:lnTo>
                        <a:lnTo>
                          <a:pt x="94" y="224"/>
                        </a:lnTo>
                        <a:lnTo>
                          <a:pt x="98" y="229"/>
                        </a:lnTo>
                        <a:lnTo>
                          <a:pt x="102" y="233"/>
                        </a:lnTo>
                        <a:lnTo>
                          <a:pt x="106" y="237"/>
                        </a:lnTo>
                        <a:lnTo>
                          <a:pt x="110" y="241"/>
                        </a:lnTo>
                        <a:lnTo>
                          <a:pt x="114" y="245"/>
                        </a:lnTo>
                        <a:lnTo>
                          <a:pt x="122" y="253"/>
                        </a:lnTo>
                        <a:lnTo>
                          <a:pt x="118" y="253"/>
                        </a:lnTo>
                        <a:lnTo>
                          <a:pt x="122" y="253"/>
                        </a:lnTo>
                        <a:lnTo>
                          <a:pt x="126" y="257"/>
                        </a:lnTo>
                        <a:lnTo>
                          <a:pt x="130" y="261"/>
                        </a:lnTo>
                        <a:lnTo>
                          <a:pt x="135" y="261"/>
                        </a:lnTo>
                        <a:lnTo>
                          <a:pt x="139" y="265"/>
                        </a:lnTo>
                        <a:lnTo>
                          <a:pt x="139" y="269"/>
                        </a:lnTo>
                        <a:lnTo>
                          <a:pt x="143" y="273"/>
                        </a:lnTo>
                        <a:lnTo>
                          <a:pt x="147" y="273"/>
                        </a:lnTo>
                        <a:lnTo>
                          <a:pt x="151" y="278"/>
                        </a:lnTo>
                        <a:lnTo>
                          <a:pt x="155" y="282"/>
                        </a:lnTo>
                        <a:lnTo>
                          <a:pt x="159" y="286"/>
                        </a:lnTo>
                        <a:lnTo>
                          <a:pt x="163" y="286"/>
                        </a:lnTo>
                        <a:lnTo>
                          <a:pt x="167" y="290"/>
                        </a:lnTo>
                        <a:lnTo>
                          <a:pt x="171" y="294"/>
                        </a:lnTo>
                        <a:lnTo>
                          <a:pt x="175" y="298"/>
                        </a:lnTo>
                        <a:lnTo>
                          <a:pt x="179" y="298"/>
                        </a:lnTo>
                        <a:lnTo>
                          <a:pt x="184" y="302"/>
                        </a:lnTo>
                        <a:lnTo>
                          <a:pt x="188" y="302"/>
                        </a:lnTo>
                        <a:lnTo>
                          <a:pt x="192" y="306"/>
                        </a:lnTo>
                        <a:lnTo>
                          <a:pt x="196" y="310"/>
                        </a:lnTo>
                        <a:lnTo>
                          <a:pt x="200" y="310"/>
                        </a:lnTo>
                        <a:lnTo>
                          <a:pt x="204" y="314"/>
                        </a:lnTo>
                        <a:lnTo>
                          <a:pt x="208" y="318"/>
                        </a:lnTo>
                        <a:lnTo>
                          <a:pt x="212" y="318"/>
                        </a:lnTo>
                        <a:lnTo>
                          <a:pt x="216" y="318"/>
                        </a:lnTo>
                        <a:lnTo>
                          <a:pt x="220" y="322"/>
                        </a:lnTo>
                        <a:lnTo>
                          <a:pt x="224" y="322"/>
                        </a:lnTo>
                        <a:lnTo>
                          <a:pt x="228" y="327"/>
                        </a:lnTo>
                        <a:lnTo>
                          <a:pt x="232" y="331"/>
                        </a:lnTo>
                        <a:lnTo>
                          <a:pt x="237" y="331"/>
                        </a:lnTo>
                        <a:lnTo>
                          <a:pt x="241" y="331"/>
                        </a:lnTo>
                        <a:lnTo>
                          <a:pt x="245" y="335"/>
                        </a:lnTo>
                        <a:lnTo>
                          <a:pt x="249" y="339"/>
                        </a:lnTo>
                        <a:lnTo>
                          <a:pt x="253" y="339"/>
                        </a:lnTo>
                        <a:lnTo>
                          <a:pt x="257" y="339"/>
                        </a:lnTo>
                        <a:lnTo>
                          <a:pt x="261" y="343"/>
                        </a:lnTo>
                        <a:lnTo>
                          <a:pt x="265" y="347"/>
                        </a:lnTo>
                        <a:lnTo>
                          <a:pt x="269" y="347"/>
                        </a:lnTo>
                        <a:lnTo>
                          <a:pt x="273" y="347"/>
                        </a:lnTo>
                        <a:lnTo>
                          <a:pt x="277" y="351"/>
                        </a:lnTo>
                        <a:lnTo>
                          <a:pt x="281" y="351"/>
                        </a:lnTo>
                        <a:lnTo>
                          <a:pt x="285" y="355"/>
                        </a:lnTo>
                        <a:lnTo>
                          <a:pt x="290" y="355"/>
                        </a:lnTo>
                        <a:lnTo>
                          <a:pt x="294" y="355"/>
                        </a:lnTo>
                        <a:lnTo>
                          <a:pt x="298" y="359"/>
                        </a:lnTo>
                        <a:lnTo>
                          <a:pt x="302" y="359"/>
                        </a:lnTo>
                        <a:lnTo>
                          <a:pt x="306" y="363"/>
                        </a:lnTo>
                        <a:lnTo>
                          <a:pt x="310" y="363"/>
                        </a:lnTo>
                        <a:lnTo>
                          <a:pt x="314" y="367"/>
                        </a:lnTo>
                        <a:lnTo>
                          <a:pt x="318" y="367"/>
                        </a:lnTo>
                        <a:lnTo>
                          <a:pt x="322" y="367"/>
                        </a:lnTo>
                        <a:lnTo>
                          <a:pt x="326" y="371"/>
                        </a:lnTo>
                        <a:lnTo>
                          <a:pt x="330" y="371"/>
                        </a:lnTo>
                        <a:lnTo>
                          <a:pt x="334" y="371"/>
                        </a:lnTo>
                        <a:lnTo>
                          <a:pt x="339" y="376"/>
                        </a:lnTo>
                        <a:lnTo>
                          <a:pt x="343" y="376"/>
                        </a:lnTo>
                        <a:lnTo>
                          <a:pt x="347" y="376"/>
                        </a:lnTo>
                        <a:lnTo>
                          <a:pt x="351" y="380"/>
                        </a:lnTo>
                        <a:lnTo>
                          <a:pt x="355" y="380"/>
                        </a:lnTo>
                        <a:lnTo>
                          <a:pt x="359" y="380"/>
                        </a:lnTo>
                        <a:lnTo>
                          <a:pt x="363" y="384"/>
                        </a:lnTo>
                        <a:lnTo>
                          <a:pt x="367" y="384"/>
                        </a:lnTo>
                        <a:lnTo>
                          <a:pt x="371" y="388"/>
                        </a:lnTo>
                        <a:lnTo>
                          <a:pt x="375" y="388"/>
                        </a:lnTo>
                        <a:lnTo>
                          <a:pt x="379" y="388"/>
                        </a:lnTo>
                        <a:lnTo>
                          <a:pt x="383" y="388"/>
                        </a:lnTo>
                        <a:lnTo>
                          <a:pt x="387" y="392"/>
                        </a:lnTo>
                        <a:lnTo>
                          <a:pt x="392" y="392"/>
                        </a:lnTo>
                        <a:lnTo>
                          <a:pt x="396" y="392"/>
                        </a:lnTo>
                        <a:lnTo>
                          <a:pt x="400" y="396"/>
                        </a:lnTo>
                        <a:lnTo>
                          <a:pt x="404" y="396"/>
                        </a:lnTo>
                        <a:lnTo>
                          <a:pt x="408" y="396"/>
                        </a:lnTo>
                        <a:lnTo>
                          <a:pt x="412" y="400"/>
                        </a:lnTo>
                        <a:lnTo>
                          <a:pt x="416" y="400"/>
                        </a:lnTo>
                        <a:lnTo>
                          <a:pt x="420" y="400"/>
                        </a:lnTo>
                        <a:lnTo>
                          <a:pt x="424" y="400"/>
                        </a:lnTo>
                        <a:lnTo>
                          <a:pt x="428" y="404"/>
                        </a:lnTo>
                        <a:lnTo>
                          <a:pt x="432" y="404"/>
                        </a:lnTo>
                        <a:lnTo>
                          <a:pt x="436" y="404"/>
                        </a:lnTo>
                        <a:lnTo>
                          <a:pt x="440" y="408"/>
                        </a:lnTo>
                        <a:lnTo>
                          <a:pt x="445" y="408"/>
                        </a:lnTo>
                        <a:lnTo>
                          <a:pt x="449" y="408"/>
                        </a:lnTo>
                        <a:lnTo>
                          <a:pt x="453" y="408"/>
                        </a:lnTo>
                        <a:lnTo>
                          <a:pt x="457" y="408"/>
                        </a:lnTo>
                        <a:lnTo>
                          <a:pt x="461" y="412"/>
                        </a:lnTo>
                        <a:lnTo>
                          <a:pt x="465" y="412"/>
                        </a:lnTo>
                        <a:lnTo>
                          <a:pt x="469" y="412"/>
                        </a:lnTo>
                        <a:lnTo>
                          <a:pt x="473" y="416"/>
                        </a:lnTo>
                        <a:lnTo>
                          <a:pt x="477" y="416"/>
                        </a:lnTo>
                        <a:lnTo>
                          <a:pt x="481" y="416"/>
                        </a:lnTo>
                        <a:lnTo>
                          <a:pt x="485" y="416"/>
                        </a:lnTo>
                        <a:lnTo>
                          <a:pt x="489" y="420"/>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49" name="Freeform 188"/>
                  <p:cNvSpPr>
                    <a:spLocks/>
                  </p:cNvSpPr>
                  <p:nvPr/>
                </p:nvSpPr>
                <p:spPr bwMode="auto">
                  <a:xfrm>
                    <a:off x="6069013" y="4587876"/>
                    <a:ext cx="822325" cy="136525"/>
                  </a:xfrm>
                  <a:custGeom>
                    <a:avLst/>
                    <a:gdLst>
                      <a:gd name="T0" fmla="*/ 9 w 518"/>
                      <a:gd name="T1" fmla="*/ 0 h 86"/>
                      <a:gd name="T2" fmla="*/ 21 w 518"/>
                      <a:gd name="T3" fmla="*/ 5 h 86"/>
                      <a:gd name="T4" fmla="*/ 33 w 518"/>
                      <a:gd name="T5" fmla="*/ 9 h 86"/>
                      <a:gd name="T6" fmla="*/ 45 w 518"/>
                      <a:gd name="T7" fmla="*/ 9 h 86"/>
                      <a:gd name="T8" fmla="*/ 58 w 518"/>
                      <a:gd name="T9" fmla="*/ 13 h 86"/>
                      <a:gd name="T10" fmla="*/ 70 w 518"/>
                      <a:gd name="T11" fmla="*/ 17 h 86"/>
                      <a:gd name="T12" fmla="*/ 82 w 518"/>
                      <a:gd name="T13" fmla="*/ 17 h 86"/>
                      <a:gd name="T14" fmla="*/ 94 w 518"/>
                      <a:gd name="T15" fmla="*/ 21 h 86"/>
                      <a:gd name="T16" fmla="*/ 106 w 518"/>
                      <a:gd name="T17" fmla="*/ 21 h 86"/>
                      <a:gd name="T18" fmla="*/ 119 w 518"/>
                      <a:gd name="T19" fmla="*/ 25 h 86"/>
                      <a:gd name="T20" fmla="*/ 131 w 518"/>
                      <a:gd name="T21" fmla="*/ 29 h 86"/>
                      <a:gd name="T22" fmla="*/ 143 w 518"/>
                      <a:gd name="T23" fmla="*/ 29 h 86"/>
                      <a:gd name="T24" fmla="*/ 155 w 518"/>
                      <a:gd name="T25" fmla="*/ 33 h 86"/>
                      <a:gd name="T26" fmla="*/ 168 w 518"/>
                      <a:gd name="T27" fmla="*/ 33 h 86"/>
                      <a:gd name="T28" fmla="*/ 180 w 518"/>
                      <a:gd name="T29" fmla="*/ 37 h 86"/>
                      <a:gd name="T30" fmla="*/ 192 w 518"/>
                      <a:gd name="T31" fmla="*/ 37 h 86"/>
                      <a:gd name="T32" fmla="*/ 204 w 518"/>
                      <a:gd name="T33" fmla="*/ 41 h 86"/>
                      <a:gd name="T34" fmla="*/ 217 w 518"/>
                      <a:gd name="T35" fmla="*/ 41 h 86"/>
                      <a:gd name="T36" fmla="*/ 229 w 518"/>
                      <a:gd name="T37" fmla="*/ 45 h 86"/>
                      <a:gd name="T38" fmla="*/ 241 w 518"/>
                      <a:gd name="T39" fmla="*/ 45 h 86"/>
                      <a:gd name="T40" fmla="*/ 253 w 518"/>
                      <a:gd name="T41" fmla="*/ 49 h 86"/>
                      <a:gd name="T42" fmla="*/ 266 w 518"/>
                      <a:gd name="T43" fmla="*/ 49 h 86"/>
                      <a:gd name="T44" fmla="*/ 278 w 518"/>
                      <a:gd name="T45" fmla="*/ 54 h 86"/>
                      <a:gd name="T46" fmla="*/ 290 w 518"/>
                      <a:gd name="T47" fmla="*/ 54 h 86"/>
                      <a:gd name="T48" fmla="*/ 302 w 518"/>
                      <a:gd name="T49" fmla="*/ 58 h 86"/>
                      <a:gd name="T50" fmla="*/ 315 w 518"/>
                      <a:gd name="T51" fmla="*/ 58 h 86"/>
                      <a:gd name="T52" fmla="*/ 327 w 518"/>
                      <a:gd name="T53" fmla="*/ 62 h 86"/>
                      <a:gd name="T54" fmla="*/ 339 w 518"/>
                      <a:gd name="T55" fmla="*/ 62 h 86"/>
                      <a:gd name="T56" fmla="*/ 351 w 518"/>
                      <a:gd name="T57" fmla="*/ 66 h 86"/>
                      <a:gd name="T58" fmla="*/ 363 w 518"/>
                      <a:gd name="T59" fmla="*/ 66 h 86"/>
                      <a:gd name="T60" fmla="*/ 376 w 518"/>
                      <a:gd name="T61" fmla="*/ 66 h 86"/>
                      <a:gd name="T62" fmla="*/ 388 w 518"/>
                      <a:gd name="T63" fmla="*/ 70 h 86"/>
                      <a:gd name="T64" fmla="*/ 400 w 518"/>
                      <a:gd name="T65" fmla="*/ 70 h 86"/>
                      <a:gd name="T66" fmla="*/ 412 w 518"/>
                      <a:gd name="T67" fmla="*/ 74 h 86"/>
                      <a:gd name="T68" fmla="*/ 425 w 518"/>
                      <a:gd name="T69" fmla="*/ 74 h 86"/>
                      <a:gd name="T70" fmla="*/ 437 w 518"/>
                      <a:gd name="T71" fmla="*/ 74 h 86"/>
                      <a:gd name="T72" fmla="*/ 449 w 518"/>
                      <a:gd name="T73" fmla="*/ 78 h 86"/>
                      <a:gd name="T74" fmla="*/ 461 w 518"/>
                      <a:gd name="T75" fmla="*/ 78 h 86"/>
                      <a:gd name="T76" fmla="*/ 474 w 518"/>
                      <a:gd name="T77" fmla="*/ 82 h 86"/>
                      <a:gd name="T78" fmla="*/ 486 w 518"/>
                      <a:gd name="T79" fmla="*/ 82 h 86"/>
                      <a:gd name="T80" fmla="*/ 498 w 518"/>
                      <a:gd name="T81" fmla="*/ 82 h 86"/>
                      <a:gd name="T82" fmla="*/ 510 w 518"/>
                      <a:gd name="T8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86">
                        <a:moveTo>
                          <a:pt x="0" y="0"/>
                        </a:moveTo>
                        <a:lnTo>
                          <a:pt x="5" y="0"/>
                        </a:lnTo>
                        <a:lnTo>
                          <a:pt x="9" y="0"/>
                        </a:lnTo>
                        <a:lnTo>
                          <a:pt x="13" y="0"/>
                        </a:lnTo>
                        <a:lnTo>
                          <a:pt x="17" y="5"/>
                        </a:lnTo>
                        <a:lnTo>
                          <a:pt x="21" y="5"/>
                        </a:lnTo>
                        <a:lnTo>
                          <a:pt x="25" y="5"/>
                        </a:lnTo>
                        <a:lnTo>
                          <a:pt x="29" y="5"/>
                        </a:lnTo>
                        <a:lnTo>
                          <a:pt x="33" y="9"/>
                        </a:lnTo>
                        <a:lnTo>
                          <a:pt x="37" y="9"/>
                        </a:lnTo>
                        <a:lnTo>
                          <a:pt x="41" y="9"/>
                        </a:lnTo>
                        <a:lnTo>
                          <a:pt x="45" y="9"/>
                        </a:lnTo>
                        <a:lnTo>
                          <a:pt x="49" y="9"/>
                        </a:lnTo>
                        <a:lnTo>
                          <a:pt x="53" y="13"/>
                        </a:lnTo>
                        <a:lnTo>
                          <a:pt x="58" y="13"/>
                        </a:lnTo>
                        <a:lnTo>
                          <a:pt x="62" y="13"/>
                        </a:lnTo>
                        <a:lnTo>
                          <a:pt x="66" y="13"/>
                        </a:lnTo>
                        <a:lnTo>
                          <a:pt x="70" y="17"/>
                        </a:lnTo>
                        <a:lnTo>
                          <a:pt x="74" y="17"/>
                        </a:lnTo>
                        <a:lnTo>
                          <a:pt x="78" y="17"/>
                        </a:lnTo>
                        <a:lnTo>
                          <a:pt x="82" y="17"/>
                        </a:lnTo>
                        <a:lnTo>
                          <a:pt x="86" y="17"/>
                        </a:lnTo>
                        <a:lnTo>
                          <a:pt x="90" y="21"/>
                        </a:lnTo>
                        <a:lnTo>
                          <a:pt x="94" y="21"/>
                        </a:lnTo>
                        <a:lnTo>
                          <a:pt x="98" y="21"/>
                        </a:lnTo>
                        <a:lnTo>
                          <a:pt x="102" y="21"/>
                        </a:lnTo>
                        <a:lnTo>
                          <a:pt x="106" y="21"/>
                        </a:lnTo>
                        <a:lnTo>
                          <a:pt x="111" y="25"/>
                        </a:lnTo>
                        <a:lnTo>
                          <a:pt x="115" y="25"/>
                        </a:lnTo>
                        <a:lnTo>
                          <a:pt x="119" y="25"/>
                        </a:lnTo>
                        <a:lnTo>
                          <a:pt x="123" y="25"/>
                        </a:lnTo>
                        <a:lnTo>
                          <a:pt x="127" y="25"/>
                        </a:lnTo>
                        <a:lnTo>
                          <a:pt x="131" y="29"/>
                        </a:lnTo>
                        <a:lnTo>
                          <a:pt x="135" y="29"/>
                        </a:lnTo>
                        <a:lnTo>
                          <a:pt x="139" y="29"/>
                        </a:lnTo>
                        <a:lnTo>
                          <a:pt x="143" y="29"/>
                        </a:lnTo>
                        <a:lnTo>
                          <a:pt x="147" y="29"/>
                        </a:lnTo>
                        <a:lnTo>
                          <a:pt x="151" y="33"/>
                        </a:lnTo>
                        <a:lnTo>
                          <a:pt x="155" y="33"/>
                        </a:lnTo>
                        <a:lnTo>
                          <a:pt x="160" y="33"/>
                        </a:lnTo>
                        <a:lnTo>
                          <a:pt x="164" y="33"/>
                        </a:lnTo>
                        <a:lnTo>
                          <a:pt x="168" y="33"/>
                        </a:lnTo>
                        <a:lnTo>
                          <a:pt x="172" y="37"/>
                        </a:lnTo>
                        <a:lnTo>
                          <a:pt x="176" y="37"/>
                        </a:lnTo>
                        <a:lnTo>
                          <a:pt x="180" y="37"/>
                        </a:lnTo>
                        <a:lnTo>
                          <a:pt x="184" y="37"/>
                        </a:lnTo>
                        <a:lnTo>
                          <a:pt x="188" y="37"/>
                        </a:lnTo>
                        <a:lnTo>
                          <a:pt x="192" y="37"/>
                        </a:lnTo>
                        <a:lnTo>
                          <a:pt x="196" y="41"/>
                        </a:lnTo>
                        <a:lnTo>
                          <a:pt x="200" y="41"/>
                        </a:lnTo>
                        <a:lnTo>
                          <a:pt x="204" y="41"/>
                        </a:lnTo>
                        <a:lnTo>
                          <a:pt x="208" y="41"/>
                        </a:lnTo>
                        <a:lnTo>
                          <a:pt x="213" y="41"/>
                        </a:lnTo>
                        <a:lnTo>
                          <a:pt x="217" y="41"/>
                        </a:lnTo>
                        <a:lnTo>
                          <a:pt x="221" y="45"/>
                        </a:lnTo>
                        <a:lnTo>
                          <a:pt x="225" y="45"/>
                        </a:lnTo>
                        <a:lnTo>
                          <a:pt x="229" y="45"/>
                        </a:lnTo>
                        <a:lnTo>
                          <a:pt x="233" y="45"/>
                        </a:lnTo>
                        <a:lnTo>
                          <a:pt x="237" y="45"/>
                        </a:lnTo>
                        <a:lnTo>
                          <a:pt x="241" y="45"/>
                        </a:lnTo>
                        <a:lnTo>
                          <a:pt x="245" y="49"/>
                        </a:lnTo>
                        <a:lnTo>
                          <a:pt x="249" y="49"/>
                        </a:lnTo>
                        <a:lnTo>
                          <a:pt x="253" y="49"/>
                        </a:lnTo>
                        <a:lnTo>
                          <a:pt x="257" y="49"/>
                        </a:lnTo>
                        <a:lnTo>
                          <a:pt x="261" y="49"/>
                        </a:lnTo>
                        <a:lnTo>
                          <a:pt x="266" y="49"/>
                        </a:lnTo>
                        <a:lnTo>
                          <a:pt x="270" y="54"/>
                        </a:lnTo>
                        <a:lnTo>
                          <a:pt x="274" y="54"/>
                        </a:lnTo>
                        <a:lnTo>
                          <a:pt x="278" y="54"/>
                        </a:lnTo>
                        <a:lnTo>
                          <a:pt x="282" y="54"/>
                        </a:lnTo>
                        <a:lnTo>
                          <a:pt x="286" y="54"/>
                        </a:lnTo>
                        <a:lnTo>
                          <a:pt x="290" y="54"/>
                        </a:lnTo>
                        <a:lnTo>
                          <a:pt x="294" y="58"/>
                        </a:lnTo>
                        <a:lnTo>
                          <a:pt x="298" y="58"/>
                        </a:lnTo>
                        <a:lnTo>
                          <a:pt x="302" y="58"/>
                        </a:lnTo>
                        <a:lnTo>
                          <a:pt x="306" y="58"/>
                        </a:lnTo>
                        <a:lnTo>
                          <a:pt x="310" y="58"/>
                        </a:lnTo>
                        <a:lnTo>
                          <a:pt x="315" y="58"/>
                        </a:lnTo>
                        <a:lnTo>
                          <a:pt x="319" y="58"/>
                        </a:lnTo>
                        <a:lnTo>
                          <a:pt x="323" y="62"/>
                        </a:lnTo>
                        <a:lnTo>
                          <a:pt x="327" y="62"/>
                        </a:lnTo>
                        <a:lnTo>
                          <a:pt x="331" y="62"/>
                        </a:lnTo>
                        <a:lnTo>
                          <a:pt x="335" y="62"/>
                        </a:lnTo>
                        <a:lnTo>
                          <a:pt x="339" y="62"/>
                        </a:lnTo>
                        <a:lnTo>
                          <a:pt x="343" y="62"/>
                        </a:lnTo>
                        <a:lnTo>
                          <a:pt x="347" y="62"/>
                        </a:lnTo>
                        <a:lnTo>
                          <a:pt x="351" y="66"/>
                        </a:lnTo>
                        <a:lnTo>
                          <a:pt x="355" y="66"/>
                        </a:lnTo>
                        <a:lnTo>
                          <a:pt x="359" y="66"/>
                        </a:lnTo>
                        <a:lnTo>
                          <a:pt x="363" y="66"/>
                        </a:lnTo>
                        <a:lnTo>
                          <a:pt x="368" y="66"/>
                        </a:lnTo>
                        <a:lnTo>
                          <a:pt x="372" y="66"/>
                        </a:lnTo>
                        <a:lnTo>
                          <a:pt x="376" y="66"/>
                        </a:lnTo>
                        <a:lnTo>
                          <a:pt x="380" y="70"/>
                        </a:lnTo>
                        <a:lnTo>
                          <a:pt x="384" y="70"/>
                        </a:lnTo>
                        <a:lnTo>
                          <a:pt x="388" y="70"/>
                        </a:lnTo>
                        <a:lnTo>
                          <a:pt x="392" y="70"/>
                        </a:lnTo>
                        <a:lnTo>
                          <a:pt x="396" y="70"/>
                        </a:lnTo>
                        <a:lnTo>
                          <a:pt x="400" y="70"/>
                        </a:lnTo>
                        <a:lnTo>
                          <a:pt x="404" y="70"/>
                        </a:lnTo>
                        <a:lnTo>
                          <a:pt x="408" y="74"/>
                        </a:lnTo>
                        <a:lnTo>
                          <a:pt x="412" y="74"/>
                        </a:lnTo>
                        <a:lnTo>
                          <a:pt x="416" y="74"/>
                        </a:lnTo>
                        <a:lnTo>
                          <a:pt x="421" y="74"/>
                        </a:lnTo>
                        <a:lnTo>
                          <a:pt x="425" y="74"/>
                        </a:lnTo>
                        <a:lnTo>
                          <a:pt x="429" y="74"/>
                        </a:lnTo>
                        <a:lnTo>
                          <a:pt x="433" y="74"/>
                        </a:lnTo>
                        <a:lnTo>
                          <a:pt x="437" y="74"/>
                        </a:lnTo>
                        <a:lnTo>
                          <a:pt x="441" y="78"/>
                        </a:lnTo>
                        <a:lnTo>
                          <a:pt x="445" y="78"/>
                        </a:lnTo>
                        <a:lnTo>
                          <a:pt x="449" y="78"/>
                        </a:lnTo>
                        <a:lnTo>
                          <a:pt x="453" y="78"/>
                        </a:lnTo>
                        <a:lnTo>
                          <a:pt x="457" y="78"/>
                        </a:lnTo>
                        <a:lnTo>
                          <a:pt x="461" y="78"/>
                        </a:lnTo>
                        <a:lnTo>
                          <a:pt x="465" y="78"/>
                        </a:lnTo>
                        <a:lnTo>
                          <a:pt x="470" y="82"/>
                        </a:lnTo>
                        <a:lnTo>
                          <a:pt x="474" y="82"/>
                        </a:lnTo>
                        <a:lnTo>
                          <a:pt x="478" y="82"/>
                        </a:lnTo>
                        <a:lnTo>
                          <a:pt x="482" y="82"/>
                        </a:lnTo>
                        <a:lnTo>
                          <a:pt x="486" y="82"/>
                        </a:lnTo>
                        <a:lnTo>
                          <a:pt x="490" y="82"/>
                        </a:lnTo>
                        <a:lnTo>
                          <a:pt x="494" y="82"/>
                        </a:lnTo>
                        <a:lnTo>
                          <a:pt x="498" y="82"/>
                        </a:lnTo>
                        <a:lnTo>
                          <a:pt x="502" y="82"/>
                        </a:lnTo>
                        <a:lnTo>
                          <a:pt x="506" y="86"/>
                        </a:lnTo>
                        <a:lnTo>
                          <a:pt x="510" y="86"/>
                        </a:lnTo>
                        <a:lnTo>
                          <a:pt x="514" y="86"/>
                        </a:lnTo>
                        <a:lnTo>
                          <a:pt x="518" y="86"/>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0" name="Freeform 189"/>
                  <p:cNvSpPr>
                    <a:spLocks/>
                  </p:cNvSpPr>
                  <p:nvPr/>
                </p:nvSpPr>
                <p:spPr bwMode="auto">
                  <a:xfrm>
                    <a:off x="6891338" y="4724401"/>
                    <a:ext cx="822325" cy="77788"/>
                  </a:xfrm>
                  <a:custGeom>
                    <a:avLst/>
                    <a:gdLst>
                      <a:gd name="T0" fmla="*/ 9 w 518"/>
                      <a:gd name="T1" fmla="*/ 0 h 49"/>
                      <a:gd name="T2" fmla="*/ 21 w 518"/>
                      <a:gd name="T3" fmla="*/ 0 h 49"/>
                      <a:gd name="T4" fmla="*/ 33 w 518"/>
                      <a:gd name="T5" fmla="*/ 4 h 49"/>
                      <a:gd name="T6" fmla="*/ 45 w 518"/>
                      <a:gd name="T7" fmla="*/ 4 h 49"/>
                      <a:gd name="T8" fmla="*/ 58 w 518"/>
                      <a:gd name="T9" fmla="*/ 8 h 49"/>
                      <a:gd name="T10" fmla="*/ 70 w 518"/>
                      <a:gd name="T11" fmla="*/ 8 h 49"/>
                      <a:gd name="T12" fmla="*/ 82 w 518"/>
                      <a:gd name="T13" fmla="*/ 8 h 49"/>
                      <a:gd name="T14" fmla="*/ 94 w 518"/>
                      <a:gd name="T15" fmla="*/ 12 h 49"/>
                      <a:gd name="T16" fmla="*/ 107 w 518"/>
                      <a:gd name="T17" fmla="*/ 12 h 49"/>
                      <a:gd name="T18" fmla="*/ 119 w 518"/>
                      <a:gd name="T19" fmla="*/ 12 h 49"/>
                      <a:gd name="T20" fmla="*/ 131 w 518"/>
                      <a:gd name="T21" fmla="*/ 17 h 49"/>
                      <a:gd name="T22" fmla="*/ 143 w 518"/>
                      <a:gd name="T23" fmla="*/ 17 h 49"/>
                      <a:gd name="T24" fmla="*/ 155 w 518"/>
                      <a:gd name="T25" fmla="*/ 17 h 49"/>
                      <a:gd name="T26" fmla="*/ 168 w 518"/>
                      <a:gd name="T27" fmla="*/ 21 h 49"/>
                      <a:gd name="T28" fmla="*/ 180 w 518"/>
                      <a:gd name="T29" fmla="*/ 21 h 49"/>
                      <a:gd name="T30" fmla="*/ 192 w 518"/>
                      <a:gd name="T31" fmla="*/ 21 h 49"/>
                      <a:gd name="T32" fmla="*/ 204 w 518"/>
                      <a:gd name="T33" fmla="*/ 21 h 49"/>
                      <a:gd name="T34" fmla="*/ 217 w 518"/>
                      <a:gd name="T35" fmla="*/ 25 h 49"/>
                      <a:gd name="T36" fmla="*/ 229 w 518"/>
                      <a:gd name="T37" fmla="*/ 25 h 49"/>
                      <a:gd name="T38" fmla="*/ 241 w 518"/>
                      <a:gd name="T39" fmla="*/ 25 h 49"/>
                      <a:gd name="T40" fmla="*/ 253 w 518"/>
                      <a:gd name="T41" fmla="*/ 29 h 49"/>
                      <a:gd name="T42" fmla="*/ 266 w 518"/>
                      <a:gd name="T43" fmla="*/ 29 h 49"/>
                      <a:gd name="T44" fmla="*/ 278 w 518"/>
                      <a:gd name="T45" fmla="*/ 29 h 49"/>
                      <a:gd name="T46" fmla="*/ 290 w 518"/>
                      <a:gd name="T47" fmla="*/ 29 h 49"/>
                      <a:gd name="T48" fmla="*/ 302 w 518"/>
                      <a:gd name="T49" fmla="*/ 33 h 49"/>
                      <a:gd name="T50" fmla="*/ 315 w 518"/>
                      <a:gd name="T51" fmla="*/ 33 h 49"/>
                      <a:gd name="T52" fmla="*/ 327 w 518"/>
                      <a:gd name="T53" fmla="*/ 33 h 49"/>
                      <a:gd name="T54" fmla="*/ 339 w 518"/>
                      <a:gd name="T55" fmla="*/ 37 h 49"/>
                      <a:gd name="T56" fmla="*/ 351 w 518"/>
                      <a:gd name="T57" fmla="*/ 37 h 49"/>
                      <a:gd name="T58" fmla="*/ 363 w 518"/>
                      <a:gd name="T59" fmla="*/ 37 h 49"/>
                      <a:gd name="T60" fmla="*/ 376 w 518"/>
                      <a:gd name="T61" fmla="*/ 37 h 49"/>
                      <a:gd name="T62" fmla="*/ 388 w 518"/>
                      <a:gd name="T63" fmla="*/ 41 h 49"/>
                      <a:gd name="T64" fmla="*/ 400 w 518"/>
                      <a:gd name="T65" fmla="*/ 41 h 49"/>
                      <a:gd name="T66" fmla="*/ 412 w 518"/>
                      <a:gd name="T67" fmla="*/ 41 h 49"/>
                      <a:gd name="T68" fmla="*/ 425 w 518"/>
                      <a:gd name="T69" fmla="*/ 41 h 49"/>
                      <a:gd name="T70" fmla="*/ 437 w 518"/>
                      <a:gd name="T71" fmla="*/ 45 h 49"/>
                      <a:gd name="T72" fmla="*/ 449 w 518"/>
                      <a:gd name="T73" fmla="*/ 45 h 49"/>
                      <a:gd name="T74" fmla="*/ 461 w 518"/>
                      <a:gd name="T75" fmla="*/ 45 h 49"/>
                      <a:gd name="T76" fmla="*/ 474 w 518"/>
                      <a:gd name="T77" fmla="*/ 49 h 49"/>
                      <a:gd name="T78" fmla="*/ 486 w 518"/>
                      <a:gd name="T79" fmla="*/ 49 h 49"/>
                      <a:gd name="T80" fmla="*/ 498 w 518"/>
                      <a:gd name="T81" fmla="*/ 49 h 49"/>
                      <a:gd name="T82" fmla="*/ 510 w 518"/>
                      <a:gd name="T8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49">
                        <a:moveTo>
                          <a:pt x="0" y="0"/>
                        </a:moveTo>
                        <a:lnTo>
                          <a:pt x="5" y="0"/>
                        </a:lnTo>
                        <a:lnTo>
                          <a:pt x="9" y="0"/>
                        </a:lnTo>
                        <a:lnTo>
                          <a:pt x="13" y="0"/>
                        </a:lnTo>
                        <a:lnTo>
                          <a:pt x="17" y="0"/>
                        </a:lnTo>
                        <a:lnTo>
                          <a:pt x="21" y="0"/>
                        </a:lnTo>
                        <a:lnTo>
                          <a:pt x="25" y="4"/>
                        </a:lnTo>
                        <a:lnTo>
                          <a:pt x="29" y="4"/>
                        </a:lnTo>
                        <a:lnTo>
                          <a:pt x="33" y="4"/>
                        </a:lnTo>
                        <a:lnTo>
                          <a:pt x="37" y="4"/>
                        </a:lnTo>
                        <a:lnTo>
                          <a:pt x="41" y="4"/>
                        </a:lnTo>
                        <a:lnTo>
                          <a:pt x="45" y="4"/>
                        </a:lnTo>
                        <a:lnTo>
                          <a:pt x="49" y="4"/>
                        </a:lnTo>
                        <a:lnTo>
                          <a:pt x="53" y="4"/>
                        </a:lnTo>
                        <a:lnTo>
                          <a:pt x="58" y="8"/>
                        </a:lnTo>
                        <a:lnTo>
                          <a:pt x="62" y="8"/>
                        </a:lnTo>
                        <a:lnTo>
                          <a:pt x="66" y="8"/>
                        </a:lnTo>
                        <a:lnTo>
                          <a:pt x="70" y="8"/>
                        </a:lnTo>
                        <a:lnTo>
                          <a:pt x="74" y="8"/>
                        </a:lnTo>
                        <a:lnTo>
                          <a:pt x="78" y="8"/>
                        </a:lnTo>
                        <a:lnTo>
                          <a:pt x="82" y="8"/>
                        </a:lnTo>
                        <a:lnTo>
                          <a:pt x="86" y="8"/>
                        </a:lnTo>
                        <a:lnTo>
                          <a:pt x="90" y="8"/>
                        </a:lnTo>
                        <a:lnTo>
                          <a:pt x="94" y="12"/>
                        </a:lnTo>
                        <a:lnTo>
                          <a:pt x="98" y="12"/>
                        </a:lnTo>
                        <a:lnTo>
                          <a:pt x="102" y="12"/>
                        </a:lnTo>
                        <a:lnTo>
                          <a:pt x="107" y="12"/>
                        </a:lnTo>
                        <a:lnTo>
                          <a:pt x="111" y="12"/>
                        </a:lnTo>
                        <a:lnTo>
                          <a:pt x="115" y="12"/>
                        </a:lnTo>
                        <a:lnTo>
                          <a:pt x="119" y="12"/>
                        </a:lnTo>
                        <a:lnTo>
                          <a:pt x="123" y="12"/>
                        </a:lnTo>
                        <a:lnTo>
                          <a:pt x="127" y="12"/>
                        </a:lnTo>
                        <a:lnTo>
                          <a:pt x="131" y="17"/>
                        </a:lnTo>
                        <a:lnTo>
                          <a:pt x="135" y="17"/>
                        </a:lnTo>
                        <a:lnTo>
                          <a:pt x="139" y="17"/>
                        </a:lnTo>
                        <a:lnTo>
                          <a:pt x="143" y="17"/>
                        </a:lnTo>
                        <a:lnTo>
                          <a:pt x="147" y="17"/>
                        </a:lnTo>
                        <a:lnTo>
                          <a:pt x="151" y="17"/>
                        </a:lnTo>
                        <a:lnTo>
                          <a:pt x="155" y="17"/>
                        </a:lnTo>
                        <a:lnTo>
                          <a:pt x="160" y="17"/>
                        </a:lnTo>
                        <a:lnTo>
                          <a:pt x="164" y="17"/>
                        </a:lnTo>
                        <a:lnTo>
                          <a:pt x="168" y="21"/>
                        </a:lnTo>
                        <a:lnTo>
                          <a:pt x="172" y="21"/>
                        </a:lnTo>
                        <a:lnTo>
                          <a:pt x="176" y="21"/>
                        </a:lnTo>
                        <a:lnTo>
                          <a:pt x="180" y="21"/>
                        </a:lnTo>
                        <a:lnTo>
                          <a:pt x="184" y="21"/>
                        </a:lnTo>
                        <a:lnTo>
                          <a:pt x="188" y="21"/>
                        </a:lnTo>
                        <a:lnTo>
                          <a:pt x="192" y="21"/>
                        </a:lnTo>
                        <a:lnTo>
                          <a:pt x="196" y="21"/>
                        </a:lnTo>
                        <a:lnTo>
                          <a:pt x="200" y="21"/>
                        </a:lnTo>
                        <a:lnTo>
                          <a:pt x="204" y="21"/>
                        </a:lnTo>
                        <a:lnTo>
                          <a:pt x="208" y="25"/>
                        </a:lnTo>
                        <a:lnTo>
                          <a:pt x="213" y="25"/>
                        </a:lnTo>
                        <a:lnTo>
                          <a:pt x="217" y="25"/>
                        </a:lnTo>
                        <a:lnTo>
                          <a:pt x="221" y="25"/>
                        </a:lnTo>
                        <a:lnTo>
                          <a:pt x="225" y="25"/>
                        </a:lnTo>
                        <a:lnTo>
                          <a:pt x="229" y="25"/>
                        </a:lnTo>
                        <a:lnTo>
                          <a:pt x="233" y="25"/>
                        </a:lnTo>
                        <a:lnTo>
                          <a:pt x="237" y="25"/>
                        </a:lnTo>
                        <a:lnTo>
                          <a:pt x="241" y="25"/>
                        </a:lnTo>
                        <a:lnTo>
                          <a:pt x="245" y="25"/>
                        </a:lnTo>
                        <a:lnTo>
                          <a:pt x="249" y="25"/>
                        </a:lnTo>
                        <a:lnTo>
                          <a:pt x="253" y="29"/>
                        </a:lnTo>
                        <a:lnTo>
                          <a:pt x="257" y="29"/>
                        </a:lnTo>
                        <a:lnTo>
                          <a:pt x="262" y="29"/>
                        </a:lnTo>
                        <a:lnTo>
                          <a:pt x="266" y="29"/>
                        </a:lnTo>
                        <a:lnTo>
                          <a:pt x="270" y="29"/>
                        </a:lnTo>
                        <a:lnTo>
                          <a:pt x="274" y="29"/>
                        </a:lnTo>
                        <a:lnTo>
                          <a:pt x="278" y="29"/>
                        </a:lnTo>
                        <a:lnTo>
                          <a:pt x="282" y="29"/>
                        </a:lnTo>
                        <a:lnTo>
                          <a:pt x="286" y="29"/>
                        </a:lnTo>
                        <a:lnTo>
                          <a:pt x="290" y="29"/>
                        </a:lnTo>
                        <a:lnTo>
                          <a:pt x="294" y="33"/>
                        </a:lnTo>
                        <a:lnTo>
                          <a:pt x="298" y="33"/>
                        </a:lnTo>
                        <a:lnTo>
                          <a:pt x="302" y="33"/>
                        </a:lnTo>
                        <a:lnTo>
                          <a:pt x="306" y="33"/>
                        </a:lnTo>
                        <a:lnTo>
                          <a:pt x="310" y="33"/>
                        </a:lnTo>
                        <a:lnTo>
                          <a:pt x="315" y="33"/>
                        </a:lnTo>
                        <a:lnTo>
                          <a:pt x="319" y="33"/>
                        </a:lnTo>
                        <a:lnTo>
                          <a:pt x="323" y="33"/>
                        </a:lnTo>
                        <a:lnTo>
                          <a:pt x="327" y="33"/>
                        </a:lnTo>
                        <a:lnTo>
                          <a:pt x="331" y="33"/>
                        </a:lnTo>
                        <a:lnTo>
                          <a:pt x="335" y="33"/>
                        </a:lnTo>
                        <a:lnTo>
                          <a:pt x="339" y="37"/>
                        </a:lnTo>
                        <a:lnTo>
                          <a:pt x="343" y="37"/>
                        </a:lnTo>
                        <a:lnTo>
                          <a:pt x="347" y="37"/>
                        </a:lnTo>
                        <a:lnTo>
                          <a:pt x="351" y="37"/>
                        </a:lnTo>
                        <a:lnTo>
                          <a:pt x="355" y="37"/>
                        </a:lnTo>
                        <a:lnTo>
                          <a:pt x="359" y="37"/>
                        </a:lnTo>
                        <a:lnTo>
                          <a:pt x="363" y="37"/>
                        </a:lnTo>
                        <a:lnTo>
                          <a:pt x="368" y="37"/>
                        </a:lnTo>
                        <a:lnTo>
                          <a:pt x="372" y="37"/>
                        </a:lnTo>
                        <a:lnTo>
                          <a:pt x="376" y="37"/>
                        </a:lnTo>
                        <a:lnTo>
                          <a:pt x="380" y="41"/>
                        </a:lnTo>
                        <a:lnTo>
                          <a:pt x="384" y="41"/>
                        </a:lnTo>
                        <a:lnTo>
                          <a:pt x="388" y="41"/>
                        </a:lnTo>
                        <a:lnTo>
                          <a:pt x="392" y="41"/>
                        </a:lnTo>
                        <a:lnTo>
                          <a:pt x="396" y="41"/>
                        </a:lnTo>
                        <a:lnTo>
                          <a:pt x="400" y="41"/>
                        </a:lnTo>
                        <a:lnTo>
                          <a:pt x="404" y="41"/>
                        </a:lnTo>
                        <a:lnTo>
                          <a:pt x="408" y="41"/>
                        </a:lnTo>
                        <a:lnTo>
                          <a:pt x="412" y="41"/>
                        </a:lnTo>
                        <a:lnTo>
                          <a:pt x="417" y="41"/>
                        </a:lnTo>
                        <a:lnTo>
                          <a:pt x="421" y="41"/>
                        </a:lnTo>
                        <a:lnTo>
                          <a:pt x="425" y="41"/>
                        </a:lnTo>
                        <a:lnTo>
                          <a:pt x="429" y="45"/>
                        </a:lnTo>
                        <a:lnTo>
                          <a:pt x="433" y="45"/>
                        </a:lnTo>
                        <a:lnTo>
                          <a:pt x="437" y="45"/>
                        </a:lnTo>
                        <a:lnTo>
                          <a:pt x="441" y="45"/>
                        </a:lnTo>
                        <a:lnTo>
                          <a:pt x="445" y="45"/>
                        </a:lnTo>
                        <a:lnTo>
                          <a:pt x="449" y="45"/>
                        </a:lnTo>
                        <a:lnTo>
                          <a:pt x="453" y="45"/>
                        </a:lnTo>
                        <a:lnTo>
                          <a:pt x="457" y="45"/>
                        </a:lnTo>
                        <a:lnTo>
                          <a:pt x="461" y="45"/>
                        </a:lnTo>
                        <a:lnTo>
                          <a:pt x="465" y="45"/>
                        </a:lnTo>
                        <a:lnTo>
                          <a:pt x="470" y="45"/>
                        </a:lnTo>
                        <a:lnTo>
                          <a:pt x="474" y="49"/>
                        </a:lnTo>
                        <a:lnTo>
                          <a:pt x="478" y="49"/>
                        </a:lnTo>
                        <a:lnTo>
                          <a:pt x="482" y="49"/>
                        </a:lnTo>
                        <a:lnTo>
                          <a:pt x="486" y="49"/>
                        </a:lnTo>
                        <a:lnTo>
                          <a:pt x="490" y="49"/>
                        </a:lnTo>
                        <a:lnTo>
                          <a:pt x="494" y="49"/>
                        </a:lnTo>
                        <a:lnTo>
                          <a:pt x="498" y="49"/>
                        </a:lnTo>
                        <a:lnTo>
                          <a:pt x="502" y="49"/>
                        </a:lnTo>
                        <a:lnTo>
                          <a:pt x="506" y="49"/>
                        </a:lnTo>
                        <a:lnTo>
                          <a:pt x="510" y="49"/>
                        </a:lnTo>
                        <a:lnTo>
                          <a:pt x="514" y="49"/>
                        </a:lnTo>
                        <a:lnTo>
                          <a:pt x="518" y="49"/>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1" name="Freeform 190"/>
                  <p:cNvSpPr>
                    <a:spLocks/>
                  </p:cNvSpPr>
                  <p:nvPr/>
                </p:nvSpPr>
                <p:spPr bwMode="auto">
                  <a:xfrm>
                    <a:off x="7713663" y="4802188"/>
                    <a:ext cx="823913" cy="65088"/>
                  </a:xfrm>
                  <a:custGeom>
                    <a:avLst/>
                    <a:gdLst>
                      <a:gd name="T0" fmla="*/ 9 w 519"/>
                      <a:gd name="T1" fmla="*/ 4 h 41"/>
                      <a:gd name="T2" fmla="*/ 21 w 519"/>
                      <a:gd name="T3" fmla="*/ 4 h 41"/>
                      <a:gd name="T4" fmla="*/ 33 w 519"/>
                      <a:gd name="T5" fmla="*/ 4 h 41"/>
                      <a:gd name="T6" fmla="*/ 45 w 519"/>
                      <a:gd name="T7" fmla="*/ 4 h 41"/>
                      <a:gd name="T8" fmla="*/ 58 w 519"/>
                      <a:gd name="T9" fmla="*/ 8 h 41"/>
                      <a:gd name="T10" fmla="*/ 70 w 519"/>
                      <a:gd name="T11" fmla="*/ 8 h 41"/>
                      <a:gd name="T12" fmla="*/ 82 w 519"/>
                      <a:gd name="T13" fmla="*/ 8 h 41"/>
                      <a:gd name="T14" fmla="*/ 94 w 519"/>
                      <a:gd name="T15" fmla="*/ 8 h 41"/>
                      <a:gd name="T16" fmla="*/ 107 w 519"/>
                      <a:gd name="T17" fmla="*/ 12 h 41"/>
                      <a:gd name="T18" fmla="*/ 119 w 519"/>
                      <a:gd name="T19" fmla="*/ 12 h 41"/>
                      <a:gd name="T20" fmla="*/ 131 w 519"/>
                      <a:gd name="T21" fmla="*/ 12 h 41"/>
                      <a:gd name="T22" fmla="*/ 143 w 519"/>
                      <a:gd name="T23" fmla="*/ 12 h 41"/>
                      <a:gd name="T24" fmla="*/ 155 w 519"/>
                      <a:gd name="T25" fmla="*/ 12 h 41"/>
                      <a:gd name="T26" fmla="*/ 168 w 519"/>
                      <a:gd name="T27" fmla="*/ 16 h 41"/>
                      <a:gd name="T28" fmla="*/ 180 w 519"/>
                      <a:gd name="T29" fmla="*/ 16 h 41"/>
                      <a:gd name="T30" fmla="*/ 192 w 519"/>
                      <a:gd name="T31" fmla="*/ 16 h 41"/>
                      <a:gd name="T32" fmla="*/ 204 w 519"/>
                      <a:gd name="T33" fmla="*/ 16 h 41"/>
                      <a:gd name="T34" fmla="*/ 217 w 519"/>
                      <a:gd name="T35" fmla="*/ 21 h 41"/>
                      <a:gd name="T36" fmla="*/ 229 w 519"/>
                      <a:gd name="T37" fmla="*/ 21 h 41"/>
                      <a:gd name="T38" fmla="*/ 241 w 519"/>
                      <a:gd name="T39" fmla="*/ 21 h 41"/>
                      <a:gd name="T40" fmla="*/ 253 w 519"/>
                      <a:gd name="T41" fmla="*/ 21 h 41"/>
                      <a:gd name="T42" fmla="*/ 266 w 519"/>
                      <a:gd name="T43" fmla="*/ 21 h 41"/>
                      <a:gd name="T44" fmla="*/ 278 w 519"/>
                      <a:gd name="T45" fmla="*/ 25 h 41"/>
                      <a:gd name="T46" fmla="*/ 290 w 519"/>
                      <a:gd name="T47" fmla="*/ 25 h 41"/>
                      <a:gd name="T48" fmla="*/ 302 w 519"/>
                      <a:gd name="T49" fmla="*/ 25 h 41"/>
                      <a:gd name="T50" fmla="*/ 315 w 519"/>
                      <a:gd name="T51" fmla="*/ 25 h 41"/>
                      <a:gd name="T52" fmla="*/ 327 w 519"/>
                      <a:gd name="T53" fmla="*/ 29 h 41"/>
                      <a:gd name="T54" fmla="*/ 339 w 519"/>
                      <a:gd name="T55" fmla="*/ 29 h 41"/>
                      <a:gd name="T56" fmla="*/ 351 w 519"/>
                      <a:gd name="T57" fmla="*/ 29 h 41"/>
                      <a:gd name="T58" fmla="*/ 364 w 519"/>
                      <a:gd name="T59" fmla="*/ 29 h 41"/>
                      <a:gd name="T60" fmla="*/ 376 w 519"/>
                      <a:gd name="T61" fmla="*/ 29 h 41"/>
                      <a:gd name="T62" fmla="*/ 388 w 519"/>
                      <a:gd name="T63" fmla="*/ 33 h 41"/>
                      <a:gd name="T64" fmla="*/ 400 w 519"/>
                      <a:gd name="T65" fmla="*/ 33 h 41"/>
                      <a:gd name="T66" fmla="*/ 412 w 519"/>
                      <a:gd name="T67" fmla="*/ 33 h 41"/>
                      <a:gd name="T68" fmla="*/ 425 w 519"/>
                      <a:gd name="T69" fmla="*/ 33 h 41"/>
                      <a:gd name="T70" fmla="*/ 437 w 519"/>
                      <a:gd name="T71" fmla="*/ 37 h 41"/>
                      <a:gd name="T72" fmla="*/ 449 w 519"/>
                      <a:gd name="T73" fmla="*/ 37 h 41"/>
                      <a:gd name="T74" fmla="*/ 461 w 519"/>
                      <a:gd name="T75" fmla="*/ 37 h 41"/>
                      <a:gd name="T76" fmla="*/ 474 w 519"/>
                      <a:gd name="T77" fmla="*/ 37 h 41"/>
                      <a:gd name="T78" fmla="*/ 486 w 519"/>
                      <a:gd name="T79" fmla="*/ 37 h 41"/>
                      <a:gd name="T80" fmla="*/ 498 w 519"/>
                      <a:gd name="T81" fmla="*/ 41 h 41"/>
                      <a:gd name="T82" fmla="*/ 510 w 519"/>
                      <a:gd name="T8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9" h="41">
                        <a:moveTo>
                          <a:pt x="0" y="0"/>
                        </a:moveTo>
                        <a:lnTo>
                          <a:pt x="5" y="4"/>
                        </a:lnTo>
                        <a:lnTo>
                          <a:pt x="9" y="4"/>
                        </a:lnTo>
                        <a:lnTo>
                          <a:pt x="13" y="4"/>
                        </a:lnTo>
                        <a:lnTo>
                          <a:pt x="17" y="4"/>
                        </a:lnTo>
                        <a:lnTo>
                          <a:pt x="21" y="4"/>
                        </a:lnTo>
                        <a:lnTo>
                          <a:pt x="25" y="4"/>
                        </a:lnTo>
                        <a:lnTo>
                          <a:pt x="29" y="4"/>
                        </a:lnTo>
                        <a:lnTo>
                          <a:pt x="33" y="4"/>
                        </a:lnTo>
                        <a:lnTo>
                          <a:pt x="37" y="4"/>
                        </a:lnTo>
                        <a:lnTo>
                          <a:pt x="41" y="4"/>
                        </a:lnTo>
                        <a:lnTo>
                          <a:pt x="45" y="4"/>
                        </a:lnTo>
                        <a:lnTo>
                          <a:pt x="49" y="4"/>
                        </a:lnTo>
                        <a:lnTo>
                          <a:pt x="54" y="4"/>
                        </a:lnTo>
                        <a:lnTo>
                          <a:pt x="58" y="8"/>
                        </a:lnTo>
                        <a:lnTo>
                          <a:pt x="62" y="8"/>
                        </a:lnTo>
                        <a:lnTo>
                          <a:pt x="66" y="8"/>
                        </a:lnTo>
                        <a:lnTo>
                          <a:pt x="70" y="8"/>
                        </a:lnTo>
                        <a:lnTo>
                          <a:pt x="74" y="8"/>
                        </a:lnTo>
                        <a:lnTo>
                          <a:pt x="78" y="8"/>
                        </a:lnTo>
                        <a:lnTo>
                          <a:pt x="82" y="8"/>
                        </a:lnTo>
                        <a:lnTo>
                          <a:pt x="86" y="8"/>
                        </a:lnTo>
                        <a:lnTo>
                          <a:pt x="90" y="8"/>
                        </a:lnTo>
                        <a:lnTo>
                          <a:pt x="94" y="8"/>
                        </a:lnTo>
                        <a:lnTo>
                          <a:pt x="98" y="8"/>
                        </a:lnTo>
                        <a:lnTo>
                          <a:pt x="102" y="8"/>
                        </a:lnTo>
                        <a:lnTo>
                          <a:pt x="107" y="12"/>
                        </a:lnTo>
                        <a:lnTo>
                          <a:pt x="111" y="12"/>
                        </a:lnTo>
                        <a:lnTo>
                          <a:pt x="115" y="12"/>
                        </a:lnTo>
                        <a:lnTo>
                          <a:pt x="119" y="12"/>
                        </a:lnTo>
                        <a:lnTo>
                          <a:pt x="123" y="12"/>
                        </a:lnTo>
                        <a:lnTo>
                          <a:pt x="127" y="12"/>
                        </a:lnTo>
                        <a:lnTo>
                          <a:pt x="131" y="12"/>
                        </a:lnTo>
                        <a:lnTo>
                          <a:pt x="135" y="12"/>
                        </a:lnTo>
                        <a:lnTo>
                          <a:pt x="139" y="12"/>
                        </a:lnTo>
                        <a:lnTo>
                          <a:pt x="143" y="12"/>
                        </a:lnTo>
                        <a:lnTo>
                          <a:pt x="147" y="12"/>
                        </a:lnTo>
                        <a:lnTo>
                          <a:pt x="151" y="12"/>
                        </a:lnTo>
                        <a:lnTo>
                          <a:pt x="155" y="12"/>
                        </a:lnTo>
                        <a:lnTo>
                          <a:pt x="160" y="16"/>
                        </a:lnTo>
                        <a:lnTo>
                          <a:pt x="164" y="16"/>
                        </a:lnTo>
                        <a:lnTo>
                          <a:pt x="168" y="16"/>
                        </a:lnTo>
                        <a:lnTo>
                          <a:pt x="172" y="16"/>
                        </a:lnTo>
                        <a:lnTo>
                          <a:pt x="176" y="16"/>
                        </a:lnTo>
                        <a:lnTo>
                          <a:pt x="180" y="16"/>
                        </a:lnTo>
                        <a:lnTo>
                          <a:pt x="184" y="16"/>
                        </a:lnTo>
                        <a:lnTo>
                          <a:pt x="188" y="16"/>
                        </a:lnTo>
                        <a:lnTo>
                          <a:pt x="192" y="16"/>
                        </a:lnTo>
                        <a:lnTo>
                          <a:pt x="196" y="16"/>
                        </a:lnTo>
                        <a:lnTo>
                          <a:pt x="200" y="16"/>
                        </a:lnTo>
                        <a:lnTo>
                          <a:pt x="204" y="16"/>
                        </a:lnTo>
                        <a:lnTo>
                          <a:pt x="209" y="16"/>
                        </a:lnTo>
                        <a:lnTo>
                          <a:pt x="213" y="21"/>
                        </a:lnTo>
                        <a:lnTo>
                          <a:pt x="217" y="21"/>
                        </a:lnTo>
                        <a:lnTo>
                          <a:pt x="221" y="21"/>
                        </a:lnTo>
                        <a:lnTo>
                          <a:pt x="225" y="21"/>
                        </a:lnTo>
                        <a:lnTo>
                          <a:pt x="229" y="21"/>
                        </a:lnTo>
                        <a:lnTo>
                          <a:pt x="233" y="21"/>
                        </a:lnTo>
                        <a:lnTo>
                          <a:pt x="237" y="21"/>
                        </a:lnTo>
                        <a:lnTo>
                          <a:pt x="241" y="21"/>
                        </a:lnTo>
                        <a:lnTo>
                          <a:pt x="245" y="21"/>
                        </a:lnTo>
                        <a:lnTo>
                          <a:pt x="249" y="21"/>
                        </a:lnTo>
                        <a:lnTo>
                          <a:pt x="253" y="21"/>
                        </a:lnTo>
                        <a:lnTo>
                          <a:pt x="257" y="21"/>
                        </a:lnTo>
                        <a:lnTo>
                          <a:pt x="262" y="21"/>
                        </a:lnTo>
                        <a:lnTo>
                          <a:pt x="266" y="21"/>
                        </a:lnTo>
                        <a:lnTo>
                          <a:pt x="270" y="25"/>
                        </a:lnTo>
                        <a:lnTo>
                          <a:pt x="274" y="25"/>
                        </a:lnTo>
                        <a:lnTo>
                          <a:pt x="278" y="25"/>
                        </a:lnTo>
                        <a:lnTo>
                          <a:pt x="282" y="25"/>
                        </a:lnTo>
                        <a:lnTo>
                          <a:pt x="286" y="25"/>
                        </a:lnTo>
                        <a:lnTo>
                          <a:pt x="290" y="25"/>
                        </a:lnTo>
                        <a:lnTo>
                          <a:pt x="294" y="25"/>
                        </a:lnTo>
                        <a:lnTo>
                          <a:pt x="298" y="25"/>
                        </a:lnTo>
                        <a:lnTo>
                          <a:pt x="302" y="25"/>
                        </a:lnTo>
                        <a:lnTo>
                          <a:pt x="306" y="25"/>
                        </a:lnTo>
                        <a:lnTo>
                          <a:pt x="310" y="25"/>
                        </a:lnTo>
                        <a:lnTo>
                          <a:pt x="315" y="25"/>
                        </a:lnTo>
                        <a:lnTo>
                          <a:pt x="319" y="25"/>
                        </a:lnTo>
                        <a:lnTo>
                          <a:pt x="323" y="25"/>
                        </a:lnTo>
                        <a:lnTo>
                          <a:pt x="327" y="29"/>
                        </a:lnTo>
                        <a:lnTo>
                          <a:pt x="331" y="29"/>
                        </a:lnTo>
                        <a:lnTo>
                          <a:pt x="335" y="29"/>
                        </a:lnTo>
                        <a:lnTo>
                          <a:pt x="339" y="29"/>
                        </a:lnTo>
                        <a:lnTo>
                          <a:pt x="343" y="29"/>
                        </a:lnTo>
                        <a:lnTo>
                          <a:pt x="347" y="29"/>
                        </a:lnTo>
                        <a:lnTo>
                          <a:pt x="351" y="29"/>
                        </a:lnTo>
                        <a:lnTo>
                          <a:pt x="355" y="29"/>
                        </a:lnTo>
                        <a:lnTo>
                          <a:pt x="359" y="29"/>
                        </a:lnTo>
                        <a:lnTo>
                          <a:pt x="364" y="29"/>
                        </a:lnTo>
                        <a:lnTo>
                          <a:pt x="368" y="29"/>
                        </a:lnTo>
                        <a:lnTo>
                          <a:pt x="372" y="29"/>
                        </a:lnTo>
                        <a:lnTo>
                          <a:pt x="376" y="29"/>
                        </a:lnTo>
                        <a:lnTo>
                          <a:pt x="380" y="33"/>
                        </a:lnTo>
                        <a:lnTo>
                          <a:pt x="384" y="33"/>
                        </a:lnTo>
                        <a:lnTo>
                          <a:pt x="388" y="33"/>
                        </a:lnTo>
                        <a:lnTo>
                          <a:pt x="392" y="33"/>
                        </a:lnTo>
                        <a:lnTo>
                          <a:pt x="396" y="33"/>
                        </a:lnTo>
                        <a:lnTo>
                          <a:pt x="400" y="33"/>
                        </a:lnTo>
                        <a:lnTo>
                          <a:pt x="404" y="33"/>
                        </a:lnTo>
                        <a:lnTo>
                          <a:pt x="408" y="33"/>
                        </a:lnTo>
                        <a:lnTo>
                          <a:pt x="412" y="33"/>
                        </a:lnTo>
                        <a:lnTo>
                          <a:pt x="417" y="33"/>
                        </a:lnTo>
                        <a:lnTo>
                          <a:pt x="421" y="33"/>
                        </a:lnTo>
                        <a:lnTo>
                          <a:pt x="425" y="33"/>
                        </a:lnTo>
                        <a:lnTo>
                          <a:pt x="429" y="33"/>
                        </a:lnTo>
                        <a:lnTo>
                          <a:pt x="433" y="33"/>
                        </a:lnTo>
                        <a:lnTo>
                          <a:pt x="437" y="37"/>
                        </a:lnTo>
                        <a:lnTo>
                          <a:pt x="441" y="37"/>
                        </a:lnTo>
                        <a:lnTo>
                          <a:pt x="445" y="37"/>
                        </a:lnTo>
                        <a:lnTo>
                          <a:pt x="449" y="37"/>
                        </a:lnTo>
                        <a:lnTo>
                          <a:pt x="453" y="37"/>
                        </a:lnTo>
                        <a:lnTo>
                          <a:pt x="457" y="37"/>
                        </a:lnTo>
                        <a:lnTo>
                          <a:pt x="461" y="37"/>
                        </a:lnTo>
                        <a:lnTo>
                          <a:pt x="465" y="37"/>
                        </a:lnTo>
                        <a:lnTo>
                          <a:pt x="470" y="37"/>
                        </a:lnTo>
                        <a:lnTo>
                          <a:pt x="474" y="37"/>
                        </a:lnTo>
                        <a:lnTo>
                          <a:pt x="478" y="37"/>
                        </a:lnTo>
                        <a:lnTo>
                          <a:pt x="482" y="37"/>
                        </a:lnTo>
                        <a:lnTo>
                          <a:pt x="486" y="37"/>
                        </a:lnTo>
                        <a:lnTo>
                          <a:pt x="490" y="37"/>
                        </a:lnTo>
                        <a:lnTo>
                          <a:pt x="494" y="37"/>
                        </a:lnTo>
                        <a:lnTo>
                          <a:pt x="498" y="41"/>
                        </a:lnTo>
                        <a:lnTo>
                          <a:pt x="502" y="41"/>
                        </a:lnTo>
                        <a:lnTo>
                          <a:pt x="506" y="41"/>
                        </a:lnTo>
                        <a:lnTo>
                          <a:pt x="510" y="41"/>
                        </a:lnTo>
                        <a:lnTo>
                          <a:pt x="514" y="41"/>
                        </a:lnTo>
                        <a:lnTo>
                          <a:pt x="519" y="41"/>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sp>
                <p:nvSpPr>
                  <p:cNvPr id="252" name="Freeform 191"/>
                  <p:cNvSpPr>
                    <a:spLocks/>
                  </p:cNvSpPr>
                  <p:nvPr/>
                </p:nvSpPr>
                <p:spPr bwMode="auto">
                  <a:xfrm>
                    <a:off x="8537575" y="4867276"/>
                    <a:ext cx="200025" cy="12700"/>
                  </a:xfrm>
                  <a:custGeom>
                    <a:avLst/>
                    <a:gdLst>
                      <a:gd name="T0" fmla="*/ 0 w 126"/>
                      <a:gd name="T1" fmla="*/ 0 h 8"/>
                      <a:gd name="T2" fmla="*/ 4 w 126"/>
                      <a:gd name="T3" fmla="*/ 0 h 8"/>
                      <a:gd name="T4" fmla="*/ 8 w 126"/>
                      <a:gd name="T5" fmla="*/ 0 h 8"/>
                      <a:gd name="T6" fmla="*/ 12 w 126"/>
                      <a:gd name="T7" fmla="*/ 0 h 8"/>
                      <a:gd name="T8" fmla="*/ 16 w 126"/>
                      <a:gd name="T9" fmla="*/ 0 h 8"/>
                      <a:gd name="T10" fmla="*/ 20 w 126"/>
                      <a:gd name="T11" fmla="*/ 0 h 8"/>
                      <a:gd name="T12" fmla="*/ 24 w 126"/>
                      <a:gd name="T13" fmla="*/ 0 h 8"/>
                      <a:gd name="T14" fmla="*/ 28 w 126"/>
                      <a:gd name="T15" fmla="*/ 0 h 8"/>
                      <a:gd name="T16" fmla="*/ 32 w 126"/>
                      <a:gd name="T17" fmla="*/ 0 h 8"/>
                      <a:gd name="T18" fmla="*/ 36 w 126"/>
                      <a:gd name="T19" fmla="*/ 0 h 8"/>
                      <a:gd name="T20" fmla="*/ 40 w 126"/>
                      <a:gd name="T21" fmla="*/ 4 h 8"/>
                      <a:gd name="T22" fmla="*/ 44 w 126"/>
                      <a:gd name="T23" fmla="*/ 4 h 8"/>
                      <a:gd name="T24" fmla="*/ 48 w 126"/>
                      <a:gd name="T25" fmla="*/ 4 h 8"/>
                      <a:gd name="T26" fmla="*/ 53 w 126"/>
                      <a:gd name="T27" fmla="*/ 4 h 8"/>
                      <a:gd name="T28" fmla="*/ 57 w 126"/>
                      <a:gd name="T29" fmla="*/ 4 h 8"/>
                      <a:gd name="T30" fmla="*/ 61 w 126"/>
                      <a:gd name="T31" fmla="*/ 4 h 8"/>
                      <a:gd name="T32" fmla="*/ 65 w 126"/>
                      <a:gd name="T33" fmla="*/ 4 h 8"/>
                      <a:gd name="T34" fmla="*/ 69 w 126"/>
                      <a:gd name="T35" fmla="*/ 4 h 8"/>
                      <a:gd name="T36" fmla="*/ 73 w 126"/>
                      <a:gd name="T37" fmla="*/ 4 h 8"/>
                      <a:gd name="T38" fmla="*/ 77 w 126"/>
                      <a:gd name="T39" fmla="*/ 4 h 8"/>
                      <a:gd name="T40" fmla="*/ 81 w 126"/>
                      <a:gd name="T41" fmla="*/ 4 h 8"/>
                      <a:gd name="T42" fmla="*/ 85 w 126"/>
                      <a:gd name="T43" fmla="*/ 4 h 8"/>
                      <a:gd name="T44" fmla="*/ 89 w 126"/>
                      <a:gd name="T45" fmla="*/ 4 h 8"/>
                      <a:gd name="T46" fmla="*/ 93 w 126"/>
                      <a:gd name="T47" fmla="*/ 4 h 8"/>
                      <a:gd name="T48" fmla="*/ 97 w 126"/>
                      <a:gd name="T49" fmla="*/ 4 h 8"/>
                      <a:gd name="T50" fmla="*/ 101 w 126"/>
                      <a:gd name="T51" fmla="*/ 8 h 8"/>
                      <a:gd name="T52" fmla="*/ 106 w 126"/>
                      <a:gd name="T53" fmla="*/ 8 h 8"/>
                      <a:gd name="T54" fmla="*/ 110 w 126"/>
                      <a:gd name="T55" fmla="*/ 8 h 8"/>
                      <a:gd name="T56" fmla="*/ 114 w 126"/>
                      <a:gd name="T57" fmla="*/ 8 h 8"/>
                      <a:gd name="T58" fmla="*/ 118 w 126"/>
                      <a:gd name="T59" fmla="*/ 8 h 8"/>
                      <a:gd name="T60" fmla="*/ 122 w 126"/>
                      <a:gd name="T61" fmla="*/ 8 h 8"/>
                      <a:gd name="T62" fmla="*/ 126 w 126"/>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 h="8">
                        <a:moveTo>
                          <a:pt x="0" y="0"/>
                        </a:moveTo>
                        <a:lnTo>
                          <a:pt x="4" y="0"/>
                        </a:lnTo>
                        <a:lnTo>
                          <a:pt x="8" y="0"/>
                        </a:lnTo>
                        <a:lnTo>
                          <a:pt x="12" y="0"/>
                        </a:lnTo>
                        <a:lnTo>
                          <a:pt x="16" y="0"/>
                        </a:lnTo>
                        <a:lnTo>
                          <a:pt x="20" y="0"/>
                        </a:lnTo>
                        <a:lnTo>
                          <a:pt x="24" y="0"/>
                        </a:lnTo>
                        <a:lnTo>
                          <a:pt x="28" y="0"/>
                        </a:lnTo>
                        <a:lnTo>
                          <a:pt x="32" y="0"/>
                        </a:lnTo>
                        <a:lnTo>
                          <a:pt x="36" y="0"/>
                        </a:lnTo>
                        <a:lnTo>
                          <a:pt x="40" y="4"/>
                        </a:lnTo>
                        <a:lnTo>
                          <a:pt x="44" y="4"/>
                        </a:lnTo>
                        <a:lnTo>
                          <a:pt x="48" y="4"/>
                        </a:lnTo>
                        <a:lnTo>
                          <a:pt x="53" y="4"/>
                        </a:lnTo>
                        <a:lnTo>
                          <a:pt x="57" y="4"/>
                        </a:lnTo>
                        <a:lnTo>
                          <a:pt x="61" y="4"/>
                        </a:lnTo>
                        <a:lnTo>
                          <a:pt x="65" y="4"/>
                        </a:lnTo>
                        <a:lnTo>
                          <a:pt x="69" y="4"/>
                        </a:lnTo>
                        <a:lnTo>
                          <a:pt x="73" y="4"/>
                        </a:lnTo>
                        <a:lnTo>
                          <a:pt x="77" y="4"/>
                        </a:lnTo>
                        <a:lnTo>
                          <a:pt x="81" y="4"/>
                        </a:lnTo>
                        <a:lnTo>
                          <a:pt x="85" y="4"/>
                        </a:lnTo>
                        <a:lnTo>
                          <a:pt x="89" y="4"/>
                        </a:lnTo>
                        <a:lnTo>
                          <a:pt x="93" y="4"/>
                        </a:lnTo>
                        <a:lnTo>
                          <a:pt x="97" y="4"/>
                        </a:lnTo>
                        <a:lnTo>
                          <a:pt x="101" y="8"/>
                        </a:lnTo>
                        <a:lnTo>
                          <a:pt x="106" y="8"/>
                        </a:lnTo>
                        <a:lnTo>
                          <a:pt x="110" y="8"/>
                        </a:lnTo>
                        <a:lnTo>
                          <a:pt x="114" y="8"/>
                        </a:lnTo>
                        <a:lnTo>
                          <a:pt x="118" y="8"/>
                        </a:lnTo>
                        <a:lnTo>
                          <a:pt x="122" y="8"/>
                        </a:lnTo>
                        <a:lnTo>
                          <a:pt x="126" y="8"/>
                        </a:lnTo>
                      </a:path>
                    </a:pathLst>
                  </a:custGeom>
                  <a:noFill/>
                  <a:ln w="381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b="1"/>
                  </a:p>
                </p:txBody>
              </p:sp>
            </p:grpSp>
          </p:grpSp>
          <p:sp>
            <p:nvSpPr>
              <p:cNvPr id="258" name="TextBox 257"/>
              <p:cNvSpPr txBox="1"/>
              <p:nvPr/>
            </p:nvSpPr>
            <p:spPr>
              <a:xfrm>
                <a:off x="6062781" y="5025035"/>
                <a:ext cx="884025" cy="369332"/>
              </a:xfrm>
              <a:prstGeom prst="rect">
                <a:avLst/>
              </a:prstGeom>
              <a:noFill/>
            </p:spPr>
            <p:txBody>
              <a:bodyPr wrap="none" rtlCol="0">
                <a:spAutoFit/>
              </a:bodyPr>
              <a:lstStyle/>
              <a:p>
                <a:r>
                  <a:rPr lang="en-US" b="1" dirty="0" smtClean="0">
                    <a:latin typeface="Symbol" panose="05050102010706020507" pitchFamily="18" charset="2"/>
                  </a:rPr>
                  <a:t>t</a:t>
                </a:r>
                <a:r>
                  <a:rPr lang="en-US" b="1" dirty="0" smtClean="0"/>
                  <a:t>=1/</a:t>
                </a:r>
                <a:r>
                  <a:rPr lang="en-US" b="1" dirty="0" err="1" smtClean="0">
                    <a:latin typeface="Symbol" panose="05050102010706020507" pitchFamily="18" charset="2"/>
                  </a:rPr>
                  <a:t>g</a:t>
                </a:r>
                <a:r>
                  <a:rPr lang="en-US" b="1" baseline="-25000" dirty="0" err="1" smtClean="0"/>
                  <a:t>eff</a:t>
                </a:r>
                <a:endParaRPr lang="en-US" b="1" baseline="-25000" dirty="0"/>
              </a:p>
            </p:txBody>
          </p:sp>
        </p:grpSp>
        <p:sp>
          <p:nvSpPr>
            <p:cNvPr id="259" name="TextBox 258"/>
            <p:cNvSpPr txBox="1"/>
            <p:nvPr/>
          </p:nvSpPr>
          <p:spPr>
            <a:xfrm>
              <a:off x="6883865" y="5636647"/>
              <a:ext cx="282450" cy="369332"/>
            </a:xfrm>
            <a:prstGeom prst="rect">
              <a:avLst/>
            </a:prstGeom>
            <a:noFill/>
          </p:spPr>
          <p:txBody>
            <a:bodyPr wrap="none" rtlCol="0">
              <a:spAutoFit/>
            </a:bodyPr>
            <a:lstStyle/>
            <a:p>
              <a:r>
                <a:rPr lang="en-US" b="1" dirty="0" smtClean="0"/>
                <a:t>L</a:t>
              </a:r>
              <a:endParaRPr lang="en-US" b="1" dirty="0"/>
            </a:p>
          </p:txBody>
        </p:sp>
      </p:grpSp>
      <p:sp>
        <p:nvSpPr>
          <p:cNvPr id="260" name="TextBox 259"/>
          <p:cNvSpPr txBox="1"/>
          <p:nvPr/>
        </p:nvSpPr>
        <p:spPr>
          <a:xfrm>
            <a:off x="8756374" y="2762640"/>
            <a:ext cx="2377830" cy="461665"/>
          </a:xfrm>
          <a:prstGeom prst="rect">
            <a:avLst/>
          </a:prstGeom>
          <a:noFill/>
        </p:spPr>
        <p:txBody>
          <a:bodyPr wrap="none" rtlCol="0">
            <a:spAutoFit/>
          </a:bodyPr>
          <a:lstStyle/>
          <a:p>
            <a:r>
              <a:rPr lang="en-US" sz="2400" b="1" dirty="0" smtClean="0">
                <a:solidFill>
                  <a:srgbClr val="0070C0"/>
                </a:solidFill>
              </a:rPr>
              <a:t>Purcell Factor=22</a:t>
            </a:r>
            <a:endParaRPr lang="en-US" sz="2400" b="1" dirty="0">
              <a:solidFill>
                <a:srgbClr val="0070C0"/>
              </a:solidFill>
            </a:endParaRPr>
          </a:p>
        </p:txBody>
      </p:sp>
      <p:sp>
        <p:nvSpPr>
          <p:cNvPr id="261" name="TextBox 260"/>
          <p:cNvSpPr txBox="1"/>
          <p:nvPr/>
        </p:nvSpPr>
        <p:spPr>
          <a:xfrm>
            <a:off x="8302095" y="3547707"/>
            <a:ext cx="3360210" cy="1477328"/>
          </a:xfrm>
          <a:prstGeom prst="rect">
            <a:avLst/>
          </a:prstGeom>
          <a:noFill/>
        </p:spPr>
        <p:txBody>
          <a:bodyPr wrap="square" rtlCol="0">
            <a:spAutoFit/>
          </a:bodyPr>
          <a:lstStyle/>
          <a:p>
            <a:r>
              <a:rPr lang="en-US" b="1" dirty="0" smtClean="0"/>
              <a:t>However, most of the emission is into </a:t>
            </a:r>
            <a:r>
              <a:rPr lang="en-US" b="1" dirty="0" err="1" smtClean="0"/>
              <a:t>lossy</a:t>
            </a:r>
            <a:r>
              <a:rPr lang="en-US" b="1" dirty="0" smtClean="0"/>
              <a:t> waves that do not propagate well and in addition they get reflected at the boundary</a:t>
            </a:r>
            <a:endParaRPr lang="en-US" b="1" dirty="0"/>
          </a:p>
        </p:txBody>
      </p:sp>
      <p:sp>
        <p:nvSpPr>
          <p:cNvPr id="262" name="TextBox 261"/>
          <p:cNvSpPr txBox="1"/>
          <p:nvPr/>
        </p:nvSpPr>
        <p:spPr>
          <a:xfrm>
            <a:off x="8386897" y="5296019"/>
            <a:ext cx="2848857" cy="523220"/>
          </a:xfrm>
          <a:prstGeom prst="rect">
            <a:avLst/>
          </a:prstGeom>
          <a:noFill/>
        </p:spPr>
        <p:txBody>
          <a:bodyPr wrap="none" rtlCol="0">
            <a:spAutoFit/>
          </a:bodyPr>
          <a:lstStyle/>
          <a:p>
            <a:r>
              <a:rPr lang="en-US" sz="2800" b="1" dirty="0" smtClean="0">
                <a:solidFill>
                  <a:srgbClr val="0070C0"/>
                </a:solidFill>
              </a:rPr>
              <a:t>This is quenching!</a:t>
            </a:r>
            <a:endParaRPr lang="en-US" sz="2800" b="1" dirty="0">
              <a:solidFill>
                <a:srgbClr val="0070C0"/>
              </a:solidFill>
            </a:endParaRPr>
          </a:p>
        </p:txBody>
      </p:sp>
      <p:sp>
        <p:nvSpPr>
          <p:cNvPr id="3" name="Footer Placeholder 2"/>
          <p:cNvSpPr>
            <a:spLocks noGrp="1"/>
          </p:cNvSpPr>
          <p:nvPr>
            <p:ph type="ftr" sz="quarter" idx="11"/>
          </p:nvPr>
        </p:nvSpPr>
        <p:spPr/>
        <p:txBody>
          <a:bodyPr/>
          <a:lstStyle/>
          <a:p>
            <a:r>
              <a:rPr lang="en-US" smtClean="0"/>
              <a:t>Benasque</a:t>
            </a:r>
            <a:endParaRPr lang="en-US"/>
          </a:p>
        </p:txBody>
      </p:sp>
      <p:sp>
        <p:nvSpPr>
          <p:cNvPr id="4" name="Slide Number Placeholder 3"/>
          <p:cNvSpPr>
            <a:spLocks noGrp="1"/>
          </p:cNvSpPr>
          <p:nvPr>
            <p:ph type="sldNum" sz="quarter" idx="12"/>
          </p:nvPr>
        </p:nvSpPr>
        <p:spPr/>
        <p:txBody>
          <a:bodyPr/>
          <a:lstStyle/>
          <a:p>
            <a:fld id="{74A2A478-8B65-4D82-996A-EA40D10A6F38}" type="slidenum">
              <a:rPr lang="en-US" smtClean="0"/>
              <a:t>32</a:t>
            </a:fld>
            <a:endParaRPr lang="en-US"/>
          </a:p>
        </p:txBody>
      </p:sp>
    </p:spTree>
    <p:extLst>
      <p:ext uri="{BB962C8B-B14F-4D97-AF65-F5344CB8AC3E}">
        <p14:creationId xmlns:p14="http://schemas.microsoft.com/office/powerpoint/2010/main" val="14270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261" grpId="0"/>
      <p:bldP spid="2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A Better Structure?</a:t>
            </a:r>
            <a:endParaRPr lang="en-US" sz="3600" b="1" dirty="0"/>
          </a:p>
        </p:txBody>
      </p:sp>
      <p:sp>
        <p:nvSpPr>
          <p:cNvPr id="9" name="TextBox 8"/>
          <p:cNvSpPr txBox="1"/>
          <p:nvPr/>
        </p:nvSpPr>
        <p:spPr>
          <a:xfrm>
            <a:off x="7869570" y="753635"/>
            <a:ext cx="3549113" cy="584775"/>
          </a:xfrm>
          <a:prstGeom prst="rect">
            <a:avLst/>
          </a:prstGeom>
          <a:noFill/>
        </p:spPr>
        <p:txBody>
          <a:bodyPr wrap="none" rtlCol="0">
            <a:spAutoFit/>
          </a:bodyPr>
          <a:lstStyle/>
          <a:p>
            <a:r>
              <a:rPr lang="en-US" sz="3200" b="1" dirty="0" smtClean="0">
                <a:solidFill>
                  <a:srgbClr val="0070C0"/>
                </a:solidFill>
              </a:rPr>
              <a:t>Purcell Factor=200! </a:t>
            </a:r>
            <a:endParaRPr lang="en-US" sz="3200" b="1" dirty="0">
              <a:solidFill>
                <a:srgbClr val="0070C0"/>
              </a:solidFill>
            </a:endParaRPr>
          </a:p>
        </p:txBody>
      </p:sp>
      <p:sp>
        <p:nvSpPr>
          <p:cNvPr id="12" name="TextBox 11"/>
          <p:cNvSpPr txBox="1"/>
          <p:nvPr/>
        </p:nvSpPr>
        <p:spPr>
          <a:xfrm>
            <a:off x="7035443" y="1409416"/>
            <a:ext cx="5104539" cy="369332"/>
          </a:xfrm>
          <a:prstGeom prst="rect">
            <a:avLst/>
          </a:prstGeom>
          <a:noFill/>
        </p:spPr>
        <p:txBody>
          <a:bodyPr wrap="none" rtlCol="0">
            <a:spAutoFit/>
          </a:bodyPr>
          <a:lstStyle/>
          <a:p>
            <a:r>
              <a:rPr lang="en-US" b="1" dirty="0" smtClean="0"/>
              <a:t>But…it looks simply as a set of decoupled slab SPP’s</a:t>
            </a:r>
            <a:endParaRPr lang="en-US" b="1" dirty="0"/>
          </a:p>
        </p:txBody>
      </p:sp>
      <p:grpSp>
        <p:nvGrpSpPr>
          <p:cNvPr id="7" name="Group 6"/>
          <p:cNvGrpSpPr/>
          <p:nvPr/>
        </p:nvGrpSpPr>
        <p:grpSpPr>
          <a:xfrm>
            <a:off x="7079233" y="1856456"/>
            <a:ext cx="4482636" cy="3075595"/>
            <a:chOff x="7055082" y="2485573"/>
            <a:chExt cx="4482636" cy="3075595"/>
          </a:xfrm>
        </p:grpSpPr>
        <p:pic>
          <p:nvPicPr>
            <p:cNvPr id="13" name="Picture 12"/>
            <p:cNvPicPr>
              <a:picLocks noChangeAspect="1"/>
            </p:cNvPicPr>
            <p:nvPr/>
          </p:nvPicPr>
          <p:blipFill>
            <a:blip r:embed="rId3"/>
            <a:stretch>
              <a:fillRect/>
            </a:stretch>
          </p:blipFill>
          <p:spPr>
            <a:xfrm>
              <a:off x="7055082" y="2485573"/>
              <a:ext cx="4482636" cy="3075595"/>
            </a:xfrm>
            <a:prstGeom prst="rect">
              <a:avLst/>
            </a:prstGeom>
          </p:spPr>
        </p:pic>
        <p:sp>
          <p:nvSpPr>
            <p:cNvPr id="16" name="TextBox 15"/>
            <p:cNvSpPr txBox="1"/>
            <p:nvPr/>
          </p:nvSpPr>
          <p:spPr>
            <a:xfrm>
              <a:off x="7740258" y="4615067"/>
              <a:ext cx="702436" cy="369332"/>
            </a:xfrm>
            <a:prstGeom prst="rect">
              <a:avLst/>
            </a:prstGeom>
            <a:noFill/>
          </p:spPr>
          <p:txBody>
            <a:bodyPr wrap="none" rtlCol="0">
              <a:spAutoFit/>
            </a:bodyPr>
            <a:lstStyle/>
            <a:p>
              <a:r>
                <a:rPr lang="en-US" b="1" dirty="0" smtClean="0"/>
                <a:t>U</a:t>
              </a:r>
              <a:r>
                <a:rPr lang="en-US" b="1" baseline="-25000" dirty="0" smtClean="0"/>
                <a:t>M</a:t>
              </a:r>
              <a:r>
                <a:rPr lang="en-US" b="1" dirty="0" smtClean="0"/>
                <a:t>~0</a:t>
              </a:r>
              <a:endParaRPr lang="en-US" b="1" baseline="-25000" dirty="0"/>
            </a:p>
          </p:txBody>
        </p:sp>
        <p:sp>
          <p:nvSpPr>
            <p:cNvPr id="17" name="TextBox 16"/>
            <p:cNvSpPr txBox="1"/>
            <p:nvPr/>
          </p:nvSpPr>
          <p:spPr>
            <a:xfrm>
              <a:off x="7959586" y="2915374"/>
              <a:ext cx="410690" cy="369332"/>
            </a:xfrm>
            <a:prstGeom prst="rect">
              <a:avLst/>
            </a:prstGeom>
            <a:noFill/>
          </p:spPr>
          <p:txBody>
            <a:bodyPr wrap="none" rtlCol="0">
              <a:spAutoFit/>
            </a:bodyPr>
            <a:lstStyle/>
            <a:p>
              <a:r>
                <a:rPr lang="en-US" b="1" dirty="0" smtClean="0"/>
                <a:t>U</a:t>
              </a:r>
              <a:r>
                <a:rPr lang="en-US" b="1" baseline="-25000" dirty="0" smtClean="0"/>
                <a:t>E</a:t>
              </a:r>
              <a:endParaRPr lang="en-US" b="1" baseline="-25000" dirty="0"/>
            </a:p>
          </p:txBody>
        </p:sp>
        <p:grpSp>
          <p:nvGrpSpPr>
            <p:cNvPr id="18" name="Group 17"/>
            <p:cNvGrpSpPr/>
            <p:nvPr/>
          </p:nvGrpSpPr>
          <p:grpSpPr>
            <a:xfrm>
              <a:off x="7751855" y="2670239"/>
              <a:ext cx="3101411" cy="2446264"/>
              <a:chOff x="2795116" y="2107095"/>
              <a:chExt cx="2532965" cy="1948069"/>
            </a:xfrm>
          </p:grpSpPr>
          <p:sp>
            <p:nvSpPr>
              <p:cNvPr id="19" name="Rectangle 18"/>
              <p:cNvSpPr/>
              <p:nvPr/>
            </p:nvSpPr>
            <p:spPr>
              <a:xfrm>
                <a:off x="2795116" y="2107095"/>
                <a:ext cx="434645"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29951" y="2107095"/>
                <a:ext cx="839956"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070096" y="2107095"/>
                <a:ext cx="373402" cy="1948069"/>
              </a:xfrm>
              <a:prstGeom prst="rect">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43498" y="2107095"/>
                <a:ext cx="884583" cy="1948069"/>
              </a:xfrm>
              <a:prstGeom prst="rect">
                <a:avLst/>
              </a:prstGeom>
              <a:solidFill>
                <a:srgbClr val="00B0F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p:cNvSpPr txBox="1"/>
          <p:nvPr/>
        </p:nvSpPr>
        <p:spPr>
          <a:xfrm>
            <a:off x="8329760" y="5856790"/>
            <a:ext cx="3088923" cy="369332"/>
          </a:xfrm>
          <a:prstGeom prst="rect">
            <a:avLst/>
          </a:prstGeom>
          <a:noFill/>
        </p:spPr>
        <p:txBody>
          <a:bodyPr wrap="none" rtlCol="0">
            <a:spAutoFit/>
          </a:bodyPr>
          <a:lstStyle/>
          <a:p>
            <a:r>
              <a:rPr lang="en-US" b="1" dirty="0" smtClean="0"/>
              <a:t>This wave does not propagate </a:t>
            </a:r>
            <a:endParaRPr lang="en-US" b="1" dirty="0"/>
          </a:p>
        </p:txBody>
      </p:sp>
      <p:sp>
        <p:nvSpPr>
          <p:cNvPr id="96" name="TextBox 95"/>
          <p:cNvSpPr txBox="1"/>
          <p:nvPr/>
        </p:nvSpPr>
        <p:spPr>
          <a:xfrm>
            <a:off x="6892082" y="5413748"/>
            <a:ext cx="1272849" cy="1477328"/>
          </a:xfrm>
          <a:prstGeom prst="rect">
            <a:avLst/>
          </a:prstGeom>
          <a:noFill/>
        </p:spPr>
        <p:txBody>
          <a:bodyPr wrap="none" rtlCol="0">
            <a:spAutoFit/>
          </a:bodyPr>
          <a:lstStyle/>
          <a:p>
            <a:r>
              <a:rPr lang="en-US" dirty="0" smtClean="0"/>
              <a:t>V</a:t>
            </a:r>
            <a:r>
              <a:rPr lang="en-US" baseline="-25000" dirty="0" smtClean="0"/>
              <a:t>g</a:t>
            </a:r>
            <a:r>
              <a:rPr lang="en-US" dirty="0" smtClean="0"/>
              <a:t>=0.055 </a:t>
            </a:r>
            <a:r>
              <a:rPr lang="en-US" dirty="0" err="1" smtClean="0"/>
              <a:t>V</a:t>
            </a:r>
            <a:r>
              <a:rPr lang="en-US" baseline="-25000" dirty="0" err="1" smtClean="0"/>
              <a:t>d</a:t>
            </a:r>
            <a:endParaRPr lang="en-US" baseline="-25000" dirty="0" smtClean="0"/>
          </a:p>
          <a:p>
            <a:r>
              <a:rPr lang="en-US" dirty="0" smtClean="0">
                <a:latin typeface="Symbol" panose="05050102010706020507" pitchFamily="18" charset="2"/>
              </a:rPr>
              <a:t>h=</a:t>
            </a:r>
            <a:r>
              <a:rPr lang="en-US" dirty="0" smtClean="0"/>
              <a:t>6.34 </a:t>
            </a:r>
            <a:r>
              <a:rPr lang="en-US" dirty="0" err="1" smtClean="0">
                <a:latin typeface="Symbol" panose="05050102010706020507" pitchFamily="18" charset="2"/>
              </a:rPr>
              <a:t>h</a:t>
            </a:r>
            <a:r>
              <a:rPr lang="en-US" baseline="-25000" dirty="0" err="1" smtClean="0"/>
              <a:t>d</a:t>
            </a:r>
            <a:endParaRPr lang="en-US" baseline="-25000" dirty="0" smtClean="0"/>
          </a:p>
          <a:p>
            <a:r>
              <a:rPr lang="en-US" dirty="0"/>
              <a:t>f</a:t>
            </a:r>
            <a:r>
              <a:rPr lang="en-US" dirty="0" smtClean="0"/>
              <a:t>=.68</a:t>
            </a:r>
          </a:p>
          <a:p>
            <a:r>
              <a:rPr lang="en-US" dirty="0" smtClean="0">
                <a:latin typeface="Symbol" panose="05050102010706020507" pitchFamily="18" charset="2"/>
              </a:rPr>
              <a:t>t</a:t>
            </a:r>
            <a:r>
              <a:rPr lang="en-US" dirty="0" smtClean="0"/>
              <a:t>=20fs</a:t>
            </a:r>
          </a:p>
          <a:p>
            <a:r>
              <a:rPr lang="en-US" dirty="0" smtClean="0"/>
              <a:t>L=0.18 </a:t>
            </a:r>
            <a:r>
              <a:rPr lang="en-US" dirty="0" smtClean="0">
                <a:latin typeface="Symbol" panose="05050102010706020507" pitchFamily="18" charset="2"/>
              </a:rPr>
              <a:t>m</a:t>
            </a:r>
            <a:r>
              <a:rPr lang="en-US" dirty="0" smtClean="0"/>
              <a:t>m </a:t>
            </a:r>
            <a:endParaRPr lang="en-US" dirty="0"/>
          </a:p>
        </p:txBody>
      </p:sp>
      <p:grpSp>
        <p:nvGrpSpPr>
          <p:cNvPr id="99" name="Group 98"/>
          <p:cNvGrpSpPr/>
          <p:nvPr/>
        </p:nvGrpSpPr>
        <p:grpSpPr>
          <a:xfrm>
            <a:off x="2596972" y="1209360"/>
            <a:ext cx="4190361" cy="5249126"/>
            <a:chOff x="2596972" y="1209360"/>
            <a:chExt cx="4190361" cy="5249126"/>
          </a:xfrm>
        </p:grpSpPr>
        <p:pic>
          <p:nvPicPr>
            <p:cNvPr id="8" name="Picture 7"/>
            <p:cNvPicPr>
              <a:picLocks noChangeAspect="1"/>
            </p:cNvPicPr>
            <p:nvPr/>
          </p:nvPicPr>
          <p:blipFill>
            <a:blip r:embed="rId4"/>
            <a:stretch>
              <a:fillRect/>
            </a:stretch>
          </p:blipFill>
          <p:spPr>
            <a:xfrm>
              <a:off x="2888871" y="1209360"/>
              <a:ext cx="3898462" cy="5054030"/>
            </a:xfrm>
            <a:prstGeom prst="rect">
              <a:avLst/>
            </a:prstGeom>
          </p:spPr>
        </p:pic>
        <p:sp>
          <p:nvSpPr>
            <p:cNvPr id="11" name="TextBox 10"/>
            <p:cNvSpPr txBox="1"/>
            <p:nvPr/>
          </p:nvSpPr>
          <p:spPr>
            <a:xfrm>
              <a:off x="4385813" y="3100040"/>
              <a:ext cx="1189749" cy="923330"/>
            </a:xfrm>
            <a:prstGeom prst="rect">
              <a:avLst/>
            </a:prstGeom>
            <a:noFill/>
          </p:spPr>
          <p:txBody>
            <a:bodyPr wrap="none" rtlCol="0">
              <a:spAutoFit/>
            </a:bodyPr>
            <a:lstStyle/>
            <a:p>
              <a:r>
                <a:rPr lang="en-US" dirty="0" smtClean="0">
                  <a:latin typeface="Symbol" panose="05050102010706020507" pitchFamily="18" charset="2"/>
                  <a:cs typeface="Arial" panose="020B0604020202020204" pitchFamily="34" charset="0"/>
                </a:rPr>
                <a:t>l</a:t>
              </a:r>
              <a:r>
                <a:rPr lang="en-US" dirty="0" smtClean="0"/>
                <a:t>=400 nm </a:t>
              </a:r>
              <a:endParaRPr lang="en-US" dirty="0"/>
            </a:p>
            <a:p>
              <a:r>
                <a:rPr lang="en-US" dirty="0" smtClean="0"/>
                <a:t>a=12nm</a:t>
              </a:r>
            </a:p>
            <a:p>
              <a:r>
                <a:rPr lang="en-US" dirty="0" smtClean="0"/>
                <a:t>b=8nm</a:t>
              </a:r>
              <a:endParaRPr lang="en-US" dirty="0"/>
            </a:p>
          </p:txBody>
        </p:sp>
        <p:sp>
          <p:nvSpPr>
            <p:cNvPr id="14" name="TextBox 13"/>
            <p:cNvSpPr txBox="1"/>
            <p:nvPr/>
          </p:nvSpPr>
          <p:spPr>
            <a:xfrm>
              <a:off x="3553238" y="5868819"/>
              <a:ext cx="470000" cy="369332"/>
            </a:xfrm>
            <a:prstGeom prst="rect">
              <a:avLst/>
            </a:prstGeom>
            <a:noFill/>
          </p:spPr>
          <p:txBody>
            <a:bodyPr wrap="none" rtlCol="0">
              <a:spAutoFit/>
            </a:bodyPr>
            <a:lstStyle/>
            <a:p>
              <a:r>
                <a:rPr lang="en-US" b="1" dirty="0" smtClean="0"/>
                <a:t>U</a:t>
              </a:r>
              <a:r>
                <a:rPr lang="en-US" b="1" baseline="-25000" dirty="0"/>
                <a:t>M</a:t>
              </a:r>
            </a:p>
          </p:txBody>
        </p:sp>
        <p:sp>
          <p:nvSpPr>
            <p:cNvPr id="97" name="TextBox 96"/>
            <p:cNvSpPr txBox="1"/>
            <p:nvPr/>
          </p:nvSpPr>
          <p:spPr>
            <a:xfrm>
              <a:off x="4627917" y="6089154"/>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98" name="TextBox 97"/>
            <p:cNvSpPr txBox="1"/>
            <p:nvPr/>
          </p:nvSpPr>
          <p:spPr>
            <a:xfrm rot="16200000">
              <a:off x="2265310" y="3280428"/>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grpSp>
      <p:sp>
        <p:nvSpPr>
          <p:cNvPr id="3" name="TextBox 2"/>
          <p:cNvSpPr txBox="1"/>
          <p:nvPr/>
        </p:nvSpPr>
        <p:spPr>
          <a:xfrm>
            <a:off x="6724101" y="4732521"/>
            <a:ext cx="5530360" cy="646331"/>
          </a:xfrm>
          <a:prstGeom prst="rect">
            <a:avLst/>
          </a:prstGeom>
          <a:noFill/>
        </p:spPr>
        <p:txBody>
          <a:bodyPr wrap="none" rtlCol="0">
            <a:spAutoFit/>
          </a:bodyPr>
          <a:lstStyle/>
          <a:p>
            <a:r>
              <a:rPr lang="en-US" dirty="0" smtClean="0"/>
              <a:t>Virtually no magnetic field – hence a tiny </a:t>
            </a:r>
            <a:r>
              <a:rPr lang="en-US" dirty="0" err="1" smtClean="0"/>
              <a:t>Poynting</a:t>
            </a:r>
            <a:r>
              <a:rPr lang="en-US" dirty="0" smtClean="0"/>
              <a:t> vector</a:t>
            </a:r>
          </a:p>
          <a:p>
            <a:r>
              <a:rPr lang="en-US" dirty="0" smtClean="0"/>
              <a:t>With half of energy inside the metal</a:t>
            </a:r>
            <a:endParaRPr lang="en-US" dirty="0"/>
          </a:p>
        </p:txBody>
      </p:sp>
      <p:sp>
        <p:nvSpPr>
          <p:cNvPr id="4" name="Footer Placeholder 3"/>
          <p:cNvSpPr>
            <a:spLocks noGrp="1"/>
          </p:cNvSpPr>
          <p:nvPr>
            <p:ph type="ftr" sz="quarter" idx="11"/>
          </p:nvPr>
        </p:nvSpPr>
        <p:spPr/>
        <p:txBody>
          <a:bodyPr/>
          <a:lstStyle/>
          <a:p>
            <a:r>
              <a:rPr lang="en-US" smtClean="0"/>
              <a:t>Benasque</a:t>
            </a:r>
            <a:endParaRPr lang="en-US"/>
          </a:p>
        </p:txBody>
      </p:sp>
      <p:sp>
        <p:nvSpPr>
          <p:cNvPr id="5" name="Slide Number Placeholder 4"/>
          <p:cNvSpPr>
            <a:spLocks noGrp="1"/>
          </p:cNvSpPr>
          <p:nvPr>
            <p:ph type="sldNum" sz="quarter" idx="12"/>
          </p:nvPr>
        </p:nvSpPr>
        <p:spPr/>
        <p:txBody>
          <a:bodyPr/>
          <a:lstStyle/>
          <a:p>
            <a:fld id="{74A2A478-8B65-4D82-996A-EA40D10A6F38}" type="slidenum">
              <a:rPr lang="en-US" smtClean="0"/>
              <a:t>33</a:t>
            </a:fld>
            <a:endParaRPr lang="en-US" dirty="0"/>
          </a:p>
        </p:txBody>
      </p:sp>
      <p:sp>
        <p:nvSpPr>
          <p:cNvPr id="6" name="TextBox 5"/>
          <p:cNvSpPr txBox="1"/>
          <p:nvPr/>
        </p:nvSpPr>
        <p:spPr>
          <a:xfrm>
            <a:off x="3882343" y="4338068"/>
            <a:ext cx="2111294" cy="646331"/>
          </a:xfrm>
          <a:prstGeom prst="rect">
            <a:avLst/>
          </a:prstGeom>
          <a:noFill/>
        </p:spPr>
        <p:txBody>
          <a:bodyPr wrap="square" rtlCol="0">
            <a:spAutoFit/>
          </a:bodyPr>
          <a:lstStyle/>
          <a:p>
            <a:r>
              <a:rPr lang="en-US" b="1" dirty="0" smtClean="0">
                <a:solidFill>
                  <a:srgbClr val="0070C0"/>
                </a:solidFill>
              </a:rPr>
              <a:t>Metamaterial that aspires to be ENZ </a:t>
            </a:r>
            <a:endParaRPr lang="en-US" b="1" dirty="0">
              <a:solidFill>
                <a:srgbClr val="0070C0"/>
              </a:solidFill>
            </a:endParaRPr>
          </a:p>
        </p:txBody>
      </p:sp>
    </p:spTree>
    <p:extLst>
      <p:ext uri="{BB962C8B-B14F-4D97-AF65-F5344CB8AC3E}">
        <p14:creationId xmlns:p14="http://schemas.microsoft.com/office/powerpoint/2010/main" val="1502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95" grpId="0"/>
      <p:bldP spid="96" grpId="0"/>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125" y="-16265"/>
            <a:ext cx="10515600" cy="1325563"/>
          </a:xfrm>
        </p:spPr>
        <p:txBody>
          <a:bodyPr>
            <a:normAutofit/>
          </a:bodyPr>
          <a:lstStyle/>
          <a:p>
            <a:pPr algn="ctr"/>
            <a:r>
              <a:rPr lang="en-US" sz="3600" b="1" dirty="0" smtClean="0"/>
              <a:t>Assessment</a:t>
            </a:r>
            <a:endParaRPr lang="en-US" sz="3600" b="1" dirty="0"/>
          </a:p>
        </p:txBody>
      </p:sp>
      <p:sp>
        <p:nvSpPr>
          <p:cNvPr id="6" name="TextBox 5"/>
          <p:cNvSpPr txBox="1"/>
          <p:nvPr/>
        </p:nvSpPr>
        <p:spPr>
          <a:xfrm>
            <a:off x="5130801" y="4344598"/>
            <a:ext cx="6007619" cy="1754326"/>
          </a:xfrm>
          <a:prstGeom prst="rect">
            <a:avLst/>
          </a:prstGeom>
          <a:noFill/>
        </p:spPr>
        <p:txBody>
          <a:bodyPr wrap="square" rtlCol="0">
            <a:spAutoFit/>
          </a:bodyPr>
          <a:lstStyle/>
          <a:p>
            <a:r>
              <a:rPr lang="en-US" b="1" dirty="0" smtClean="0">
                <a:solidFill>
                  <a:srgbClr val="0070C0"/>
                </a:solidFill>
              </a:rPr>
              <a:t>The states with high density and large spatial frequency</a:t>
            </a:r>
          </a:p>
          <a:p>
            <a:r>
              <a:rPr lang="en-US" b="1" dirty="0" smtClean="0">
                <a:solidFill>
                  <a:srgbClr val="0070C0"/>
                </a:solidFill>
              </a:rPr>
              <a:t> have propagation length of about </a:t>
            </a:r>
            <a:r>
              <a:rPr lang="en-US" b="1" dirty="0" smtClean="0">
                <a:solidFill>
                  <a:srgbClr val="0070C0"/>
                </a:solidFill>
              </a:rPr>
              <a:t>100-200nm</a:t>
            </a:r>
            <a:endParaRPr lang="en-US" b="1" dirty="0" smtClean="0">
              <a:solidFill>
                <a:srgbClr val="0070C0"/>
              </a:solidFill>
            </a:endParaRPr>
          </a:p>
          <a:p>
            <a:r>
              <a:rPr lang="en-US" b="1" dirty="0" smtClean="0">
                <a:solidFill>
                  <a:srgbClr val="C00000"/>
                </a:solidFill>
              </a:rPr>
              <a:t>So, all we can see is quenching</a:t>
            </a:r>
          </a:p>
          <a:p>
            <a:r>
              <a:rPr lang="en-US" b="1" dirty="0" smtClean="0">
                <a:solidFill>
                  <a:schemeClr val="accent1">
                    <a:lumMod val="50000"/>
                  </a:schemeClr>
                </a:solidFill>
              </a:rPr>
              <a:t>This is no wonder – new states are not pulled out of the magic hat – they are simply the electronic degrees of freedom coupled to photon…and they are lossy </a:t>
            </a:r>
            <a:endParaRPr lang="en-US" b="1" dirty="0">
              <a:solidFill>
                <a:schemeClr val="accent1">
                  <a:lumMod val="50000"/>
                </a:schemeClr>
              </a:solidFill>
            </a:endParaRPr>
          </a:p>
        </p:txBody>
      </p:sp>
      <p:grpSp>
        <p:nvGrpSpPr>
          <p:cNvPr id="80" name="Group 79"/>
          <p:cNvGrpSpPr/>
          <p:nvPr/>
        </p:nvGrpSpPr>
        <p:grpSpPr>
          <a:xfrm>
            <a:off x="5445729" y="1344223"/>
            <a:ext cx="4259179" cy="2534271"/>
            <a:chOff x="5170564" y="1671638"/>
            <a:chExt cx="4259179" cy="2534271"/>
          </a:xfrm>
        </p:grpSpPr>
        <p:sp>
          <p:nvSpPr>
            <p:cNvPr id="205" name="Rectangle 195"/>
            <p:cNvSpPr>
              <a:spLocks noChangeArrowheads="1"/>
            </p:cNvSpPr>
            <p:nvPr/>
          </p:nvSpPr>
          <p:spPr bwMode="auto">
            <a:xfrm>
              <a:off x="5815013" y="1738313"/>
              <a:ext cx="3186112" cy="2079625"/>
            </a:xfrm>
            <a:prstGeom prst="rect">
              <a:avLst/>
            </a:prstGeom>
            <a:solidFill>
              <a:srgbClr val="FFFFFF"/>
            </a:solidFill>
            <a:ln w="25400">
              <a:solidFill>
                <a:srgbClr val="000000">
                  <a:alpha val="96000"/>
                </a:srgbClr>
              </a:solidFill>
              <a:miter lim="800000"/>
              <a:headEnd/>
              <a:tailEnd/>
            </a:ln>
          </p:spPr>
          <p:txBody>
            <a:bodyPr vert="horz" wrap="square" lIns="91440" tIns="45720" rIns="91440" bIns="45720" numCol="1" anchor="t" anchorCtr="0" compatLnSpc="1">
              <a:prstTxWarp prst="textNoShape">
                <a:avLst/>
              </a:prstTxWarp>
            </a:bodyPr>
            <a:lstStyle/>
            <a:p>
              <a:endParaRPr lang="en-US" b="1"/>
            </a:p>
          </p:txBody>
        </p:sp>
        <p:sp>
          <p:nvSpPr>
            <p:cNvPr id="11" name="Rectangle 10"/>
            <p:cNvSpPr/>
            <p:nvPr/>
          </p:nvSpPr>
          <p:spPr>
            <a:xfrm flipH="1">
              <a:off x="7530463" y="2242118"/>
              <a:ext cx="1899280" cy="369332"/>
            </a:xfrm>
            <a:prstGeom prst="rect">
              <a:avLst/>
            </a:prstGeom>
          </p:spPr>
          <p:txBody>
            <a:bodyPr wrap="square">
              <a:spAutoFit/>
            </a:bodyPr>
            <a:lstStyle/>
            <a:p>
              <a:r>
                <a:rPr lang="en-US" b="1" dirty="0" smtClean="0"/>
                <a:t>n/V</a:t>
              </a:r>
              <a:r>
                <a:rPr lang="en-US" b="1" baseline="-25000" dirty="0" smtClean="0"/>
                <a:t>g</a:t>
              </a:r>
              <a:endParaRPr lang="en-US" b="1" dirty="0"/>
            </a:p>
          </p:txBody>
        </p:sp>
        <p:sp>
          <p:nvSpPr>
            <p:cNvPr id="12" name="Rectangle 11"/>
            <p:cNvSpPr/>
            <p:nvPr/>
          </p:nvSpPr>
          <p:spPr>
            <a:xfrm>
              <a:off x="8059054" y="3274231"/>
              <a:ext cx="324128" cy="369332"/>
            </a:xfrm>
            <a:prstGeom prst="rect">
              <a:avLst/>
            </a:prstGeom>
          </p:spPr>
          <p:txBody>
            <a:bodyPr wrap="none">
              <a:spAutoFit/>
            </a:bodyPr>
            <a:lstStyle/>
            <a:p>
              <a:r>
                <a:rPr lang="en-US" b="1" dirty="0">
                  <a:latin typeface="Symbol" panose="05050102010706020507" pitchFamily="18" charset="2"/>
                </a:rPr>
                <a:t>h</a:t>
              </a:r>
              <a:endParaRPr lang="en-US" b="1" dirty="0"/>
            </a:p>
          </p:txBody>
        </p:sp>
        <p:sp>
          <p:nvSpPr>
            <p:cNvPr id="206" name="Rectangle 196"/>
            <p:cNvSpPr>
              <a:spLocks noChangeArrowheads="1"/>
            </p:cNvSpPr>
            <p:nvPr/>
          </p:nvSpPr>
          <p:spPr bwMode="auto">
            <a:xfrm>
              <a:off x="5815013" y="1738313"/>
              <a:ext cx="3186112" cy="207962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7" name="Line 197"/>
            <p:cNvSpPr>
              <a:spLocks noChangeShapeType="1"/>
            </p:cNvSpPr>
            <p:nvPr/>
          </p:nvSpPr>
          <p:spPr bwMode="auto">
            <a:xfrm>
              <a:off x="5815013" y="1738313"/>
              <a:ext cx="31861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8" name="Line 198"/>
            <p:cNvSpPr>
              <a:spLocks noChangeShapeType="1"/>
            </p:cNvSpPr>
            <p:nvPr/>
          </p:nvSpPr>
          <p:spPr bwMode="auto">
            <a:xfrm>
              <a:off x="5815013" y="3817938"/>
              <a:ext cx="31861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9" name="Line 199"/>
            <p:cNvSpPr>
              <a:spLocks noChangeShapeType="1"/>
            </p:cNvSpPr>
            <p:nvPr/>
          </p:nvSpPr>
          <p:spPr bwMode="auto">
            <a:xfrm flipV="1">
              <a:off x="9001125" y="1738313"/>
              <a:ext cx="0" cy="2079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0" name="Line 200"/>
            <p:cNvSpPr>
              <a:spLocks noChangeShapeType="1"/>
            </p:cNvSpPr>
            <p:nvPr/>
          </p:nvSpPr>
          <p:spPr bwMode="auto">
            <a:xfrm flipV="1">
              <a:off x="5815013" y="1738313"/>
              <a:ext cx="0" cy="2079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1" name="Line 201"/>
            <p:cNvSpPr>
              <a:spLocks noChangeShapeType="1"/>
            </p:cNvSpPr>
            <p:nvPr/>
          </p:nvSpPr>
          <p:spPr bwMode="auto">
            <a:xfrm>
              <a:off x="5815013" y="3817938"/>
              <a:ext cx="31861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2" name="Line 202"/>
            <p:cNvSpPr>
              <a:spLocks noChangeShapeType="1"/>
            </p:cNvSpPr>
            <p:nvPr/>
          </p:nvSpPr>
          <p:spPr bwMode="auto">
            <a:xfrm flipV="1">
              <a:off x="5815013" y="1738313"/>
              <a:ext cx="0" cy="2079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3" name="Line 203"/>
            <p:cNvSpPr>
              <a:spLocks noChangeShapeType="1"/>
            </p:cNvSpPr>
            <p:nvPr/>
          </p:nvSpPr>
          <p:spPr bwMode="auto">
            <a:xfrm flipV="1">
              <a:off x="5815013"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4" name="Line 204"/>
            <p:cNvSpPr>
              <a:spLocks noChangeShapeType="1"/>
            </p:cNvSpPr>
            <p:nvPr/>
          </p:nvSpPr>
          <p:spPr bwMode="auto">
            <a:xfrm>
              <a:off x="5815013"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5" name="Rectangle 205"/>
            <p:cNvSpPr>
              <a:spLocks noChangeArrowheads="1"/>
            </p:cNvSpPr>
            <p:nvPr/>
          </p:nvSpPr>
          <p:spPr bwMode="auto">
            <a:xfrm>
              <a:off x="5786438"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0</a:t>
              </a:r>
              <a:endParaRPr kumimoji="0" lang="en-US" altLang="en-US" sz="1800" b="1" i="0" u="none" strike="noStrike" cap="none" normalizeH="0" baseline="0" smtClean="0">
                <a:ln>
                  <a:noFill/>
                </a:ln>
                <a:solidFill>
                  <a:schemeClr val="tx1"/>
                </a:solidFill>
                <a:effectLst/>
              </a:endParaRPr>
            </a:p>
          </p:txBody>
        </p:sp>
        <p:sp>
          <p:nvSpPr>
            <p:cNvPr id="216" name="Line 206"/>
            <p:cNvSpPr>
              <a:spLocks noChangeShapeType="1"/>
            </p:cNvSpPr>
            <p:nvPr/>
          </p:nvSpPr>
          <p:spPr bwMode="auto">
            <a:xfrm flipV="1">
              <a:off x="6213475"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7" name="Line 207"/>
            <p:cNvSpPr>
              <a:spLocks noChangeShapeType="1"/>
            </p:cNvSpPr>
            <p:nvPr/>
          </p:nvSpPr>
          <p:spPr bwMode="auto">
            <a:xfrm>
              <a:off x="6213475"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8" name="Rectangle 208"/>
            <p:cNvSpPr>
              <a:spLocks noChangeArrowheads="1"/>
            </p:cNvSpPr>
            <p:nvPr/>
          </p:nvSpPr>
          <p:spPr bwMode="auto">
            <a:xfrm>
              <a:off x="6183313"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1</a:t>
              </a:r>
              <a:endParaRPr kumimoji="0" lang="en-US" altLang="en-US" sz="1800" b="1" i="0" u="none" strike="noStrike" cap="none" normalizeH="0" baseline="0" smtClean="0">
                <a:ln>
                  <a:noFill/>
                </a:ln>
                <a:solidFill>
                  <a:schemeClr val="tx1"/>
                </a:solidFill>
                <a:effectLst/>
              </a:endParaRPr>
            </a:p>
          </p:txBody>
        </p:sp>
        <p:sp>
          <p:nvSpPr>
            <p:cNvPr id="219" name="Line 209"/>
            <p:cNvSpPr>
              <a:spLocks noChangeShapeType="1"/>
            </p:cNvSpPr>
            <p:nvPr/>
          </p:nvSpPr>
          <p:spPr bwMode="auto">
            <a:xfrm flipV="1">
              <a:off x="6610350"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0" name="Line 210"/>
            <p:cNvSpPr>
              <a:spLocks noChangeShapeType="1"/>
            </p:cNvSpPr>
            <p:nvPr/>
          </p:nvSpPr>
          <p:spPr bwMode="auto">
            <a:xfrm>
              <a:off x="6610350"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1" name="Rectangle 211"/>
            <p:cNvSpPr>
              <a:spLocks noChangeArrowheads="1"/>
            </p:cNvSpPr>
            <p:nvPr/>
          </p:nvSpPr>
          <p:spPr bwMode="auto">
            <a:xfrm>
              <a:off x="6581775"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2</a:t>
              </a:r>
              <a:endParaRPr kumimoji="0" lang="en-US" altLang="en-US" sz="1800" b="1" i="0" u="none" strike="noStrike" cap="none" normalizeH="0" baseline="0" smtClean="0">
                <a:ln>
                  <a:noFill/>
                </a:ln>
                <a:solidFill>
                  <a:schemeClr val="tx1"/>
                </a:solidFill>
                <a:effectLst/>
              </a:endParaRPr>
            </a:p>
          </p:txBody>
        </p:sp>
        <p:sp>
          <p:nvSpPr>
            <p:cNvPr id="222" name="Line 212"/>
            <p:cNvSpPr>
              <a:spLocks noChangeShapeType="1"/>
            </p:cNvSpPr>
            <p:nvPr/>
          </p:nvSpPr>
          <p:spPr bwMode="auto">
            <a:xfrm flipV="1">
              <a:off x="7008813"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3" name="Line 213"/>
            <p:cNvSpPr>
              <a:spLocks noChangeShapeType="1"/>
            </p:cNvSpPr>
            <p:nvPr/>
          </p:nvSpPr>
          <p:spPr bwMode="auto">
            <a:xfrm>
              <a:off x="7008813"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4" name="Rectangle 214"/>
            <p:cNvSpPr>
              <a:spLocks noChangeArrowheads="1"/>
            </p:cNvSpPr>
            <p:nvPr/>
          </p:nvSpPr>
          <p:spPr bwMode="auto">
            <a:xfrm>
              <a:off x="6978650"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3</a:t>
              </a:r>
              <a:endParaRPr kumimoji="0" lang="en-US" altLang="en-US" sz="1800" b="1" i="0" u="none" strike="noStrike" cap="none" normalizeH="0" baseline="0" smtClean="0">
                <a:ln>
                  <a:noFill/>
                </a:ln>
                <a:solidFill>
                  <a:schemeClr val="tx1"/>
                </a:solidFill>
                <a:effectLst/>
              </a:endParaRPr>
            </a:p>
          </p:txBody>
        </p:sp>
        <p:sp>
          <p:nvSpPr>
            <p:cNvPr id="225" name="Line 215"/>
            <p:cNvSpPr>
              <a:spLocks noChangeShapeType="1"/>
            </p:cNvSpPr>
            <p:nvPr/>
          </p:nvSpPr>
          <p:spPr bwMode="auto">
            <a:xfrm flipV="1">
              <a:off x="7405688"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6" name="Line 216"/>
            <p:cNvSpPr>
              <a:spLocks noChangeShapeType="1"/>
            </p:cNvSpPr>
            <p:nvPr/>
          </p:nvSpPr>
          <p:spPr bwMode="auto">
            <a:xfrm>
              <a:off x="7405688"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7" name="Rectangle 217"/>
            <p:cNvSpPr>
              <a:spLocks noChangeArrowheads="1"/>
            </p:cNvSpPr>
            <p:nvPr/>
          </p:nvSpPr>
          <p:spPr bwMode="auto">
            <a:xfrm>
              <a:off x="7377113"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4</a:t>
              </a:r>
              <a:endParaRPr kumimoji="0" lang="en-US" altLang="en-US" sz="1800" b="1" i="0" u="none" strike="noStrike" cap="none" normalizeH="0" baseline="0" smtClean="0">
                <a:ln>
                  <a:noFill/>
                </a:ln>
                <a:solidFill>
                  <a:schemeClr val="tx1"/>
                </a:solidFill>
                <a:effectLst/>
              </a:endParaRPr>
            </a:p>
          </p:txBody>
        </p:sp>
        <p:sp>
          <p:nvSpPr>
            <p:cNvPr id="228" name="Line 218"/>
            <p:cNvSpPr>
              <a:spLocks noChangeShapeType="1"/>
            </p:cNvSpPr>
            <p:nvPr/>
          </p:nvSpPr>
          <p:spPr bwMode="auto">
            <a:xfrm flipV="1">
              <a:off x="7804150"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9" name="Line 219"/>
            <p:cNvSpPr>
              <a:spLocks noChangeShapeType="1"/>
            </p:cNvSpPr>
            <p:nvPr/>
          </p:nvSpPr>
          <p:spPr bwMode="auto">
            <a:xfrm>
              <a:off x="7804150"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0" name="Rectangle 220"/>
            <p:cNvSpPr>
              <a:spLocks noChangeArrowheads="1"/>
            </p:cNvSpPr>
            <p:nvPr/>
          </p:nvSpPr>
          <p:spPr bwMode="auto">
            <a:xfrm>
              <a:off x="7773988"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5</a:t>
              </a:r>
              <a:endParaRPr kumimoji="0" lang="en-US" altLang="en-US" sz="1800" b="1" i="0" u="none" strike="noStrike" cap="none" normalizeH="0" baseline="0" smtClean="0">
                <a:ln>
                  <a:noFill/>
                </a:ln>
                <a:solidFill>
                  <a:schemeClr val="tx1"/>
                </a:solidFill>
                <a:effectLst/>
              </a:endParaRPr>
            </a:p>
          </p:txBody>
        </p:sp>
        <p:sp>
          <p:nvSpPr>
            <p:cNvPr id="231" name="Line 221"/>
            <p:cNvSpPr>
              <a:spLocks noChangeShapeType="1"/>
            </p:cNvSpPr>
            <p:nvPr/>
          </p:nvSpPr>
          <p:spPr bwMode="auto">
            <a:xfrm flipV="1">
              <a:off x="8201025"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2" name="Line 222"/>
            <p:cNvSpPr>
              <a:spLocks noChangeShapeType="1"/>
            </p:cNvSpPr>
            <p:nvPr/>
          </p:nvSpPr>
          <p:spPr bwMode="auto">
            <a:xfrm>
              <a:off x="8201025"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3" name="Rectangle 223"/>
            <p:cNvSpPr>
              <a:spLocks noChangeArrowheads="1"/>
            </p:cNvSpPr>
            <p:nvPr/>
          </p:nvSpPr>
          <p:spPr bwMode="auto">
            <a:xfrm>
              <a:off x="8172450"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6</a:t>
              </a:r>
              <a:endParaRPr kumimoji="0" lang="en-US" altLang="en-US" sz="1800" b="1" i="0" u="none" strike="noStrike" cap="none" normalizeH="0" baseline="0" smtClean="0">
                <a:ln>
                  <a:noFill/>
                </a:ln>
                <a:solidFill>
                  <a:schemeClr val="tx1"/>
                </a:solidFill>
                <a:effectLst/>
              </a:endParaRPr>
            </a:p>
          </p:txBody>
        </p:sp>
        <p:sp>
          <p:nvSpPr>
            <p:cNvPr id="234" name="Line 224"/>
            <p:cNvSpPr>
              <a:spLocks noChangeShapeType="1"/>
            </p:cNvSpPr>
            <p:nvPr/>
          </p:nvSpPr>
          <p:spPr bwMode="auto">
            <a:xfrm flipV="1">
              <a:off x="8599488"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5" name="Line 225"/>
            <p:cNvSpPr>
              <a:spLocks noChangeShapeType="1"/>
            </p:cNvSpPr>
            <p:nvPr/>
          </p:nvSpPr>
          <p:spPr bwMode="auto">
            <a:xfrm>
              <a:off x="8599488"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6" name="Rectangle 226"/>
            <p:cNvSpPr>
              <a:spLocks noChangeArrowheads="1"/>
            </p:cNvSpPr>
            <p:nvPr/>
          </p:nvSpPr>
          <p:spPr bwMode="auto">
            <a:xfrm>
              <a:off x="8569325" y="3836988"/>
              <a:ext cx="64120" cy="138499"/>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7</a:t>
              </a:r>
              <a:endParaRPr kumimoji="0" lang="en-US" altLang="en-US" sz="1800" b="1" i="0" u="none" strike="noStrike" cap="none" normalizeH="0" baseline="0" smtClean="0">
                <a:ln>
                  <a:noFill/>
                </a:ln>
                <a:solidFill>
                  <a:schemeClr val="tx1"/>
                </a:solidFill>
                <a:effectLst/>
              </a:endParaRPr>
            </a:p>
          </p:txBody>
        </p:sp>
        <p:sp>
          <p:nvSpPr>
            <p:cNvPr id="237" name="Line 227"/>
            <p:cNvSpPr>
              <a:spLocks noChangeShapeType="1"/>
            </p:cNvSpPr>
            <p:nvPr/>
          </p:nvSpPr>
          <p:spPr bwMode="auto">
            <a:xfrm flipV="1">
              <a:off x="9001125" y="3783013"/>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8" name="Line 228"/>
            <p:cNvSpPr>
              <a:spLocks noChangeShapeType="1"/>
            </p:cNvSpPr>
            <p:nvPr/>
          </p:nvSpPr>
          <p:spPr bwMode="auto">
            <a:xfrm>
              <a:off x="9001125" y="173831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9" name="Rectangle 229"/>
            <p:cNvSpPr>
              <a:spLocks noChangeArrowheads="1"/>
            </p:cNvSpPr>
            <p:nvPr/>
          </p:nvSpPr>
          <p:spPr bwMode="auto">
            <a:xfrm>
              <a:off x="8972550" y="383698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8</a:t>
              </a:r>
              <a:endParaRPr kumimoji="0" lang="en-US" altLang="en-US" sz="1800" b="1" i="0" u="none" strike="noStrike" cap="none" normalizeH="0" baseline="0" smtClean="0">
                <a:ln>
                  <a:noFill/>
                </a:ln>
                <a:solidFill>
                  <a:schemeClr val="tx1"/>
                </a:solidFill>
                <a:effectLst/>
              </a:endParaRPr>
            </a:p>
          </p:txBody>
        </p:sp>
        <p:sp>
          <p:nvSpPr>
            <p:cNvPr id="240" name="Line 230"/>
            <p:cNvSpPr>
              <a:spLocks noChangeShapeType="1"/>
            </p:cNvSpPr>
            <p:nvPr/>
          </p:nvSpPr>
          <p:spPr bwMode="auto">
            <a:xfrm>
              <a:off x="5815013" y="381793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1" name="Line 231"/>
            <p:cNvSpPr>
              <a:spLocks noChangeShapeType="1"/>
            </p:cNvSpPr>
            <p:nvPr/>
          </p:nvSpPr>
          <p:spPr bwMode="auto">
            <a:xfrm flipH="1">
              <a:off x="8967788" y="3817938"/>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2" name="Rectangle 232"/>
            <p:cNvSpPr>
              <a:spLocks noChangeArrowheads="1"/>
            </p:cNvSpPr>
            <p:nvPr/>
          </p:nvSpPr>
          <p:spPr bwMode="auto">
            <a:xfrm>
              <a:off x="5727700" y="3749675"/>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0</a:t>
              </a:r>
              <a:endParaRPr kumimoji="0" lang="en-US" altLang="en-US" sz="1800" b="1" i="0" u="none" strike="noStrike" cap="none" normalizeH="0" baseline="0" smtClean="0">
                <a:ln>
                  <a:noFill/>
                </a:ln>
                <a:solidFill>
                  <a:schemeClr val="tx1"/>
                </a:solidFill>
                <a:effectLst/>
              </a:endParaRPr>
            </a:p>
          </p:txBody>
        </p:sp>
        <p:sp>
          <p:nvSpPr>
            <p:cNvPr id="243" name="Line 233"/>
            <p:cNvSpPr>
              <a:spLocks noChangeShapeType="1"/>
            </p:cNvSpPr>
            <p:nvPr/>
          </p:nvSpPr>
          <p:spPr bwMode="auto">
            <a:xfrm>
              <a:off x="5815013" y="3516313"/>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4" name="Line 234"/>
            <p:cNvSpPr>
              <a:spLocks noChangeShapeType="1"/>
            </p:cNvSpPr>
            <p:nvPr/>
          </p:nvSpPr>
          <p:spPr bwMode="auto">
            <a:xfrm flipH="1">
              <a:off x="8967788" y="3516313"/>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5" name="Rectangle 235"/>
            <p:cNvSpPr>
              <a:spLocks noChangeArrowheads="1"/>
            </p:cNvSpPr>
            <p:nvPr/>
          </p:nvSpPr>
          <p:spPr bwMode="auto">
            <a:xfrm>
              <a:off x="5727700" y="344805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5</a:t>
              </a:r>
              <a:endParaRPr kumimoji="0" lang="en-US" altLang="en-US" sz="1800" b="1" i="0" u="none" strike="noStrike" cap="none" normalizeH="0" baseline="0" smtClean="0">
                <a:ln>
                  <a:noFill/>
                </a:ln>
                <a:solidFill>
                  <a:schemeClr val="tx1"/>
                </a:solidFill>
                <a:effectLst/>
              </a:endParaRPr>
            </a:p>
          </p:txBody>
        </p:sp>
        <p:sp>
          <p:nvSpPr>
            <p:cNvPr id="246" name="Line 236"/>
            <p:cNvSpPr>
              <a:spLocks noChangeShapeType="1"/>
            </p:cNvSpPr>
            <p:nvPr/>
          </p:nvSpPr>
          <p:spPr bwMode="auto">
            <a:xfrm>
              <a:off x="5815013" y="322103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7" name="Line 237"/>
            <p:cNvSpPr>
              <a:spLocks noChangeShapeType="1"/>
            </p:cNvSpPr>
            <p:nvPr/>
          </p:nvSpPr>
          <p:spPr bwMode="auto">
            <a:xfrm flipH="1">
              <a:off x="8967788" y="3221038"/>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8" name="Rectangle 238"/>
            <p:cNvSpPr>
              <a:spLocks noChangeArrowheads="1"/>
            </p:cNvSpPr>
            <p:nvPr/>
          </p:nvSpPr>
          <p:spPr bwMode="auto">
            <a:xfrm>
              <a:off x="5664200" y="3152775"/>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10</a:t>
              </a:r>
              <a:endParaRPr kumimoji="0" lang="en-US" altLang="en-US" sz="1800" b="1" i="0" u="none" strike="noStrike" cap="none" normalizeH="0" baseline="0" smtClean="0">
                <a:ln>
                  <a:noFill/>
                </a:ln>
                <a:solidFill>
                  <a:schemeClr val="tx1"/>
                </a:solidFill>
                <a:effectLst/>
              </a:endParaRPr>
            </a:p>
          </p:txBody>
        </p:sp>
        <p:sp>
          <p:nvSpPr>
            <p:cNvPr id="249" name="Line 239"/>
            <p:cNvSpPr>
              <a:spLocks noChangeShapeType="1"/>
            </p:cNvSpPr>
            <p:nvPr/>
          </p:nvSpPr>
          <p:spPr bwMode="auto">
            <a:xfrm>
              <a:off x="5815013" y="2924175"/>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0" name="Line 240"/>
            <p:cNvSpPr>
              <a:spLocks noChangeShapeType="1"/>
            </p:cNvSpPr>
            <p:nvPr/>
          </p:nvSpPr>
          <p:spPr bwMode="auto">
            <a:xfrm flipH="1">
              <a:off x="8967788" y="2924175"/>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1" name="Rectangle 241"/>
            <p:cNvSpPr>
              <a:spLocks noChangeArrowheads="1"/>
            </p:cNvSpPr>
            <p:nvPr/>
          </p:nvSpPr>
          <p:spPr bwMode="auto">
            <a:xfrm>
              <a:off x="5664200" y="285591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15</a:t>
              </a:r>
              <a:endParaRPr kumimoji="0" lang="en-US" altLang="en-US" sz="1800" b="1" i="0" u="none" strike="noStrike" cap="none" normalizeH="0" baseline="0" smtClean="0">
                <a:ln>
                  <a:noFill/>
                </a:ln>
                <a:solidFill>
                  <a:schemeClr val="tx1"/>
                </a:solidFill>
                <a:effectLst/>
              </a:endParaRPr>
            </a:p>
          </p:txBody>
        </p:sp>
        <p:sp>
          <p:nvSpPr>
            <p:cNvPr id="252" name="Line 242"/>
            <p:cNvSpPr>
              <a:spLocks noChangeShapeType="1"/>
            </p:cNvSpPr>
            <p:nvPr/>
          </p:nvSpPr>
          <p:spPr bwMode="auto">
            <a:xfrm>
              <a:off x="5815013" y="2627313"/>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3" name="Line 243"/>
            <p:cNvSpPr>
              <a:spLocks noChangeShapeType="1"/>
            </p:cNvSpPr>
            <p:nvPr/>
          </p:nvSpPr>
          <p:spPr bwMode="auto">
            <a:xfrm flipH="1">
              <a:off x="8967788" y="2627313"/>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4" name="Rectangle 244"/>
            <p:cNvSpPr>
              <a:spLocks noChangeArrowheads="1"/>
            </p:cNvSpPr>
            <p:nvPr/>
          </p:nvSpPr>
          <p:spPr bwMode="auto">
            <a:xfrm>
              <a:off x="5664200" y="255905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20</a:t>
              </a:r>
              <a:endParaRPr kumimoji="0" lang="en-US" altLang="en-US" sz="1800" b="1" i="0" u="none" strike="noStrike" cap="none" normalizeH="0" baseline="0" smtClean="0">
                <a:ln>
                  <a:noFill/>
                </a:ln>
                <a:solidFill>
                  <a:schemeClr val="tx1"/>
                </a:solidFill>
                <a:effectLst/>
              </a:endParaRPr>
            </a:p>
          </p:txBody>
        </p:sp>
        <p:sp>
          <p:nvSpPr>
            <p:cNvPr id="255" name="Line 245"/>
            <p:cNvSpPr>
              <a:spLocks noChangeShapeType="1"/>
            </p:cNvSpPr>
            <p:nvPr/>
          </p:nvSpPr>
          <p:spPr bwMode="auto">
            <a:xfrm>
              <a:off x="5815013" y="2332038"/>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6" name="Line 246"/>
            <p:cNvSpPr>
              <a:spLocks noChangeShapeType="1"/>
            </p:cNvSpPr>
            <p:nvPr/>
          </p:nvSpPr>
          <p:spPr bwMode="auto">
            <a:xfrm flipH="1">
              <a:off x="8967788" y="2332038"/>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7" name="Rectangle 247"/>
            <p:cNvSpPr>
              <a:spLocks noChangeArrowheads="1"/>
            </p:cNvSpPr>
            <p:nvPr/>
          </p:nvSpPr>
          <p:spPr bwMode="auto">
            <a:xfrm>
              <a:off x="5664200" y="2263775"/>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25</a:t>
              </a:r>
              <a:endParaRPr kumimoji="0" lang="en-US" altLang="en-US" sz="1800" b="1" i="0" u="none" strike="noStrike" cap="none" normalizeH="0" baseline="0" smtClean="0">
                <a:ln>
                  <a:noFill/>
                </a:ln>
                <a:solidFill>
                  <a:schemeClr val="tx1"/>
                </a:solidFill>
                <a:effectLst/>
              </a:endParaRPr>
            </a:p>
          </p:txBody>
        </p:sp>
        <p:sp>
          <p:nvSpPr>
            <p:cNvPr id="258" name="Line 248"/>
            <p:cNvSpPr>
              <a:spLocks noChangeShapeType="1"/>
            </p:cNvSpPr>
            <p:nvPr/>
          </p:nvSpPr>
          <p:spPr bwMode="auto">
            <a:xfrm>
              <a:off x="5815013" y="2035175"/>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9" name="Line 249"/>
            <p:cNvSpPr>
              <a:spLocks noChangeShapeType="1"/>
            </p:cNvSpPr>
            <p:nvPr/>
          </p:nvSpPr>
          <p:spPr bwMode="auto">
            <a:xfrm flipH="1">
              <a:off x="8967788" y="2035175"/>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0" name="Rectangle 250"/>
            <p:cNvSpPr>
              <a:spLocks noChangeArrowheads="1"/>
            </p:cNvSpPr>
            <p:nvPr/>
          </p:nvSpPr>
          <p:spPr bwMode="auto">
            <a:xfrm>
              <a:off x="5664200" y="196691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30</a:t>
              </a:r>
              <a:endParaRPr kumimoji="0" lang="en-US" altLang="en-US" sz="1800" b="1" i="0" u="none" strike="noStrike" cap="none" normalizeH="0" baseline="0" smtClean="0">
                <a:ln>
                  <a:noFill/>
                </a:ln>
                <a:solidFill>
                  <a:schemeClr val="tx1"/>
                </a:solidFill>
                <a:effectLst/>
              </a:endParaRPr>
            </a:p>
          </p:txBody>
        </p:sp>
        <p:sp>
          <p:nvSpPr>
            <p:cNvPr id="261" name="Line 251"/>
            <p:cNvSpPr>
              <a:spLocks noChangeShapeType="1"/>
            </p:cNvSpPr>
            <p:nvPr/>
          </p:nvSpPr>
          <p:spPr bwMode="auto">
            <a:xfrm>
              <a:off x="5815013" y="1738313"/>
              <a:ext cx="28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2" name="Line 252"/>
            <p:cNvSpPr>
              <a:spLocks noChangeShapeType="1"/>
            </p:cNvSpPr>
            <p:nvPr/>
          </p:nvSpPr>
          <p:spPr bwMode="auto">
            <a:xfrm flipH="1">
              <a:off x="8967788" y="1738313"/>
              <a:ext cx="333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3" name="Rectangle 253"/>
            <p:cNvSpPr>
              <a:spLocks noChangeArrowheads="1"/>
            </p:cNvSpPr>
            <p:nvPr/>
          </p:nvSpPr>
          <p:spPr bwMode="auto">
            <a:xfrm>
              <a:off x="5664200" y="1671638"/>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35</a:t>
              </a:r>
              <a:endParaRPr kumimoji="0" lang="en-US" altLang="en-US" sz="1800" b="1" i="0" u="none" strike="noStrike" cap="none" normalizeH="0" baseline="0" smtClean="0">
                <a:ln>
                  <a:noFill/>
                </a:ln>
                <a:solidFill>
                  <a:schemeClr val="tx1"/>
                </a:solidFill>
                <a:effectLst/>
              </a:endParaRPr>
            </a:p>
          </p:txBody>
        </p:sp>
        <p:sp>
          <p:nvSpPr>
            <p:cNvPr id="264" name="Line 254"/>
            <p:cNvSpPr>
              <a:spLocks noChangeShapeType="1"/>
            </p:cNvSpPr>
            <p:nvPr/>
          </p:nvSpPr>
          <p:spPr bwMode="auto">
            <a:xfrm>
              <a:off x="5815013" y="1738313"/>
              <a:ext cx="31861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5" name="Line 255"/>
            <p:cNvSpPr>
              <a:spLocks noChangeShapeType="1"/>
            </p:cNvSpPr>
            <p:nvPr/>
          </p:nvSpPr>
          <p:spPr bwMode="auto">
            <a:xfrm>
              <a:off x="5815013" y="3817938"/>
              <a:ext cx="318611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6" name="Line 256"/>
            <p:cNvSpPr>
              <a:spLocks noChangeShapeType="1"/>
            </p:cNvSpPr>
            <p:nvPr/>
          </p:nvSpPr>
          <p:spPr bwMode="auto">
            <a:xfrm flipV="1">
              <a:off x="9001125" y="1738313"/>
              <a:ext cx="0" cy="2079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7" name="Line 257"/>
            <p:cNvSpPr>
              <a:spLocks noChangeShapeType="1"/>
            </p:cNvSpPr>
            <p:nvPr/>
          </p:nvSpPr>
          <p:spPr bwMode="auto">
            <a:xfrm flipV="1">
              <a:off x="5815013" y="1738313"/>
              <a:ext cx="0" cy="2079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8" name="Freeform 258"/>
            <p:cNvSpPr>
              <a:spLocks/>
            </p:cNvSpPr>
            <p:nvPr/>
          </p:nvSpPr>
          <p:spPr bwMode="auto">
            <a:xfrm>
              <a:off x="5815013" y="3638550"/>
              <a:ext cx="615950" cy="19050"/>
            </a:xfrm>
            <a:custGeom>
              <a:avLst/>
              <a:gdLst>
                <a:gd name="T0" fmla="*/ 6 w 388"/>
                <a:gd name="T1" fmla="*/ 0 h 12"/>
                <a:gd name="T2" fmla="*/ 15 w 388"/>
                <a:gd name="T3" fmla="*/ 0 h 12"/>
                <a:gd name="T4" fmla="*/ 25 w 388"/>
                <a:gd name="T5" fmla="*/ 0 h 12"/>
                <a:gd name="T6" fmla="*/ 34 w 388"/>
                <a:gd name="T7" fmla="*/ 0 h 12"/>
                <a:gd name="T8" fmla="*/ 43 w 388"/>
                <a:gd name="T9" fmla="*/ 0 h 12"/>
                <a:gd name="T10" fmla="*/ 52 w 388"/>
                <a:gd name="T11" fmla="*/ 0 h 12"/>
                <a:gd name="T12" fmla="*/ 61 w 388"/>
                <a:gd name="T13" fmla="*/ 0 h 12"/>
                <a:gd name="T14" fmla="*/ 70 w 388"/>
                <a:gd name="T15" fmla="*/ 0 h 12"/>
                <a:gd name="T16" fmla="*/ 80 w 388"/>
                <a:gd name="T17" fmla="*/ 0 h 12"/>
                <a:gd name="T18" fmla="*/ 89 w 388"/>
                <a:gd name="T19" fmla="*/ 0 h 12"/>
                <a:gd name="T20" fmla="*/ 98 w 388"/>
                <a:gd name="T21" fmla="*/ 0 h 12"/>
                <a:gd name="T22" fmla="*/ 107 w 388"/>
                <a:gd name="T23" fmla="*/ 0 h 12"/>
                <a:gd name="T24" fmla="*/ 116 w 388"/>
                <a:gd name="T25" fmla="*/ 0 h 12"/>
                <a:gd name="T26" fmla="*/ 125 w 388"/>
                <a:gd name="T27" fmla="*/ 0 h 12"/>
                <a:gd name="T28" fmla="*/ 135 w 388"/>
                <a:gd name="T29" fmla="*/ 0 h 12"/>
                <a:gd name="T30" fmla="*/ 144 w 388"/>
                <a:gd name="T31" fmla="*/ 0 h 12"/>
                <a:gd name="T32" fmla="*/ 153 w 388"/>
                <a:gd name="T33" fmla="*/ 0 h 12"/>
                <a:gd name="T34" fmla="*/ 162 w 388"/>
                <a:gd name="T35" fmla="*/ 3 h 12"/>
                <a:gd name="T36" fmla="*/ 171 w 388"/>
                <a:gd name="T37" fmla="*/ 3 h 12"/>
                <a:gd name="T38" fmla="*/ 180 w 388"/>
                <a:gd name="T39" fmla="*/ 3 h 12"/>
                <a:gd name="T40" fmla="*/ 190 w 388"/>
                <a:gd name="T41" fmla="*/ 3 h 12"/>
                <a:gd name="T42" fmla="*/ 199 w 388"/>
                <a:gd name="T43" fmla="*/ 3 h 12"/>
                <a:gd name="T44" fmla="*/ 208 w 388"/>
                <a:gd name="T45" fmla="*/ 3 h 12"/>
                <a:gd name="T46" fmla="*/ 217 w 388"/>
                <a:gd name="T47" fmla="*/ 3 h 12"/>
                <a:gd name="T48" fmla="*/ 226 w 388"/>
                <a:gd name="T49" fmla="*/ 3 h 12"/>
                <a:gd name="T50" fmla="*/ 235 w 388"/>
                <a:gd name="T51" fmla="*/ 3 h 12"/>
                <a:gd name="T52" fmla="*/ 245 w 388"/>
                <a:gd name="T53" fmla="*/ 3 h 12"/>
                <a:gd name="T54" fmla="*/ 254 w 388"/>
                <a:gd name="T55" fmla="*/ 3 h 12"/>
                <a:gd name="T56" fmla="*/ 263 w 388"/>
                <a:gd name="T57" fmla="*/ 3 h 12"/>
                <a:gd name="T58" fmla="*/ 272 w 388"/>
                <a:gd name="T59" fmla="*/ 6 h 12"/>
                <a:gd name="T60" fmla="*/ 281 w 388"/>
                <a:gd name="T61" fmla="*/ 6 h 12"/>
                <a:gd name="T62" fmla="*/ 290 w 388"/>
                <a:gd name="T63" fmla="*/ 6 h 12"/>
                <a:gd name="T64" fmla="*/ 299 w 388"/>
                <a:gd name="T65" fmla="*/ 6 h 12"/>
                <a:gd name="T66" fmla="*/ 309 w 388"/>
                <a:gd name="T67" fmla="*/ 6 h 12"/>
                <a:gd name="T68" fmla="*/ 318 w 388"/>
                <a:gd name="T69" fmla="*/ 6 h 12"/>
                <a:gd name="T70" fmla="*/ 327 w 388"/>
                <a:gd name="T71" fmla="*/ 6 h 12"/>
                <a:gd name="T72" fmla="*/ 336 w 388"/>
                <a:gd name="T73" fmla="*/ 9 h 12"/>
                <a:gd name="T74" fmla="*/ 345 w 388"/>
                <a:gd name="T75" fmla="*/ 9 h 12"/>
                <a:gd name="T76" fmla="*/ 354 w 388"/>
                <a:gd name="T77" fmla="*/ 9 h 12"/>
                <a:gd name="T78" fmla="*/ 364 w 388"/>
                <a:gd name="T79" fmla="*/ 9 h 12"/>
                <a:gd name="T80" fmla="*/ 373 w 388"/>
                <a:gd name="T81" fmla="*/ 9 h 12"/>
                <a:gd name="T82" fmla="*/ 382 w 388"/>
                <a:gd name="T8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12">
                  <a:moveTo>
                    <a:pt x="0" y="0"/>
                  </a:moveTo>
                  <a:lnTo>
                    <a:pt x="3" y="0"/>
                  </a:lnTo>
                  <a:lnTo>
                    <a:pt x="6" y="0"/>
                  </a:lnTo>
                  <a:lnTo>
                    <a:pt x="9" y="0"/>
                  </a:lnTo>
                  <a:lnTo>
                    <a:pt x="12" y="0"/>
                  </a:lnTo>
                  <a:lnTo>
                    <a:pt x="15" y="0"/>
                  </a:lnTo>
                  <a:lnTo>
                    <a:pt x="18" y="0"/>
                  </a:lnTo>
                  <a:lnTo>
                    <a:pt x="21"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1" y="0"/>
                  </a:lnTo>
                  <a:lnTo>
                    <a:pt x="64" y="0"/>
                  </a:lnTo>
                  <a:lnTo>
                    <a:pt x="67" y="0"/>
                  </a:lnTo>
                  <a:lnTo>
                    <a:pt x="70" y="0"/>
                  </a:lnTo>
                  <a:lnTo>
                    <a:pt x="73" y="0"/>
                  </a:lnTo>
                  <a:lnTo>
                    <a:pt x="76" y="0"/>
                  </a:lnTo>
                  <a:lnTo>
                    <a:pt x="80" y="0"/>
                  </a:lnTo>
                  <a:lnTo>
                    <a:pt x="83" y="0"/>
                  </a:lnTo>
                  <a:lnTo>
                    <a:pt x="86" y="0"/>
                  </a:lnTo>
                  <a:lnTo>
                    <a:pt x="89" y="0"/>
                  </a:lnTo>
                  <a:lnTo>
                    <a:pt x="92" y="0"/>
                  </a:lnTo>
                  <a:lnTo>
                    <a:pt x="95" y="0"/>
                  </a:lnTo>
                  <a:lnTo>
                    <a:pt x="98" y="0"/>
                  </a:lnTo>
                  <a:lnTo>
                    <a:pt x="101" y="0"/>
                  </a:lnTo>
                  <a:lnTo>
                    <a:pt x="104" y="0"/>
                  </a:lnTo>
                  <a:lnTo>
                    <a:pt x="107" y="0"/>
                  </a:lnTo>
                  <a:lnTo>
                    <a:pt x="110" y="0"/>
                  </a:lnTo>
                  <a:lnTo>
                    <a:pt x="113" y="0"/>
                  </a:lnTo>
                  <a:lnTo>
                    <a:pt x="116" y="0"/>
                  </a:lnTo>
                  <a:lnTo>
                    <a:pt x="119" y="0"/>
                  </a:lnTo>
                  <a:lnTo>
                    <a:pt x="122" y="0"/>
                  </a:lnTo>
                  <a:lnTo>
                    <a:pt x="125" y="0"/>
                  </a:lnTo>
                  <a:lnTo>
                    <a:pt x="128" y="0"/>
                  </a:lnTo>
                  <a:lnTo>
                    <a:pt x="131" y="0"/>
                  </a:lnTo>
                  <a:lnTo>
                    <a:pt x="135" y="0"/>
                  </a:lnTo>
                  <a:lnTo>
                    <a:pt x="138" y="0"/>
                  </a:lnTo>
                  <a:lnTo>
                    <a:pt x="141" y="0"/>
                  </a:lnTo>
                  <a:lnTo>
                    <a:pt x="144" y="0"/>
                  </a:lnTo>
                  <a:lnTo>
                    <a:pt x="147" y="0"/>
                  </a:lnTo>
                  <a:lnTo>
                    <a:pt x="150" y="0"/>
                  </a:lnTo>
                  <a:lnTo>
                    <a:pt x="153" y="0"/>
                  </a:lnTo>
                  <a:lnTo>
                    <a:pt x="156" y="0"/>
                  </a:lnTo>
                  <a:lnTo>
                    <a:pt x="159" y="3"/>
                  </a:lnTo>
                  <a:lnTo>
                    <a:pt x="162" y="3"/>
                  </a:lnTo>
                  <a:lnTo>
                    <a:pt x="165" y="3"/>
                  </a:lnTo>
                  <a:lnTo>
                    <a:pt x="168" y="3"/>
                  </a:lnTo>
                  <a:lnTo>
                    <a:pt x="171" y="3"/>
                  </a:lnTo>
                  <a:lnTo>
                    <a:pt x="174" y="3"/>
                  </a:lnTo>
                  <a:lnTo>
                    <a:pt x="177" y="3"/>
                  </a:lnTo>
                  <a:lnTo>
                    <a:pt x="180" y="3"/>
                  </a:lnTo>
                  <a:lnTo>
                    <a:pt x="183" y="3"/>
                  </a:lnTo>
                  <a:lnTo>
                    <a:pt x="186" y="3"/>
                  </a:lnTo>
                  <a:lnTo>
                    <a:pt x="190" y="3"/>
                  </a:lnTo>
                  <a:lnTo>
                    <a:pt x="193" y="3"/>
                  </a:lnTo>
                  <a:lnTo>
                    <a:pt x="196" y="3"/>
                  </a:lnTo>
                  <a:lnTo>
                    <a:pt x="199" y="3"/>
                  </a:lnTo>
                  <a:lnTo>
                    <a:pt x="202" y="3"/>
                  </a:lnTo>
                  <a:lnTo>
                    <a:pt x="205" y="3"/>
                  </a:lnTo>
                  <a:lnTo>
                    <a:pt x="208" y="3"/>
                  </a:lnTo>
                  <a:lnTo>
                    <a:pt x="211" y="3"/>
                  </a:lnTo>
                  <a:lnTo>
                    <a:pt x="214" y="3"/>
                  </a:lnTo>
                  <a:lnTo>
                    <a:pt x="217" y="3"/>
                  </a:lnTo>
                  <a:lnTo>
                    <a:pt x="220" y="3"/>
                  </a:lnTo>
                  <a:lnTo>
                    <a:pt x="223" y="3"/>
                  </a:lnTo>
                  <a:lnTo>
                    <a:pt x="226" y="3"/>
                  </a:lnTo>
                  <a:lnTo>
                    <a:pt x="229" y="3"/>
                  </a:lnTo>
                  <a:lnTo>
                    <a:pt x="232" y="3"/>
                  </a:lnTo>
                  <a:lnTo>
                    <a:pt x="235" y="3"/>
                  </a:lnTo>
                  <a:lnTo>
                    <a:pt x="238" y="3"/>
                  </a:lnTo>
                  <a:lnTo>
                    <a:pt x="241" y="3"/>
                  </a:lnTo>
                  <a:lnTo>
                    <a:pt x="245" y="3"/>
                  </a:lnTo>
                  <a:lnTo>
                    <a:pt x="248" y="3"/>
                  </a:lnTo>
                  <a:lnTo>
                    <a:pt x="251" y="3"/>
                  </a:lnTo>
                  <a:lnTo>
                    <a:pt x="254" y="3"/>
                  </a:lnTo>
                  <a:lnTo>
                    <a:pt x="257" y="3"/>
                  </a:lnTo>
                  <a:lnTo>
                    <a:pt x="260" y="3"/>
                  </a:lnTo>
                  <a:lnTo>
                    <a:pt x="263" y="3"/>
                  </a:lnTo>
                  <a:lnTo>
                    <a:pt x="266" y="3"/>
                  </a:lnTo>
                  <a:lnTo>
                    <a:pt x="269" y="3"/>
                  </a:lnTo>
                  <a:lnTo>
                    <a:pt x="272" y="6"/>
                  </a:lnTo>
                  <a:lnTo>
                    <a:pt x="275" y="6"/>
                  </a:lnTo>
                  <a:lnTo>
                    <a:pt x="278" y="6"/>
                  </a:lnTo>
                  <a:lnTo>
                    <a:pt x="281" y="6"/>
                  </a:lnTo>
                  <a:lnTo>
                    <a:pt x="284" y="6"/>
                  </a:lnTo>
                  <a:lnTo>
                    <a:pt x="287" y="6"/>
                  </a:lnTo>
                  <a:lnTo>
                    <a:pt x="290" y="6"/>
                  </a:lnTo>
                  <a:lnTo>
                    <a:pt x="293" y="6"/>
                  </a:lnTo>
                  <a:lnTo>
                    <a:pt x="296" y="6"/>
                  </a:lnTo>
                  <a:lnTo>
                    <a:pt x="299" y="6"/>
                  </a:lnTo>
                  <a:lnTo>
                    <a:pt x="303" y="6"/>
                  </a:lnTo>
                  <a:lnTo>
                    <a:pt x="306" y="6"/>
                  </a:lnTo>
                  <a:lnTo>
                    <a:pt x="309" y="6"/>
                  </a:lnTo>
                  <a:lnTo>
                    <a:pt x="312" y="6"/>
                  </a:lnTo>
                  <a:lnTo>
                    <a:pt x="315" y="6"/>
                  </a:lnTo>
                  <a:lnTo>
                    <a:pt x="318" y="6"/>
                  </a:lnTo>
                  <a:lnTo>
                    <a:pt x="321" y="6"/>
                  </a:lnTo>
                  <a:lnTo>
                    <a:pt x="324" y="6"/>
                  </a:lnTo>
                  <a:lnTo>
                    <a:pt x="327" y="6"/>
                  </a:lnTo>
                  <a:lnTo>
                    <a:pt x="330" y="6"/>
                  </a:lnTo>
                  <a:lnTo>
                    <a:pt x="333" y="9"/>
                  </a:lnTo>
                  <a:lnTo>
                    <a:pt x="336" y="9"/>
                  </a:lnTo>
                  <a:lnTo>
                    <a:pt x="339" y="9"/>
                  </a:lnTo>
                  <a:lnTo>
                    <a:pt x="342" y="9"/>
                  </a:lnTo>
                  <a:lnTo>
                    <a:pt x="345" y="9"/>
                  </a:lnTo>
                  <a:lnTo>
                    <a:pt x="348" y="9"/>
                  </a:lnTo>
                  <a:lnTo>
                    <a:pt x="351" y="9"/>
                  </a:lnTo>
                  <a:lnTo>
                    <a:pt x="354" y="9"/>
                  </a:lnTo>
                  <a:lnTo>
                    <a:pt x="358" y="9"/>
                  </a:lnTo>
                  <a:lnTo>
                    <a:pt x="361" y="9"/>
                  </a:lnTo>
                  <a:lnTo>
                    <a:pt x="364" y="9"/>
                  </a:lnTo>
                  <a:lnTo>
                    <a:pt x="367" y="9"/>
                  </a:lnTo>
                  <a:lnTo>
                    <a:pt x="370" y="9"/>
                  </a:lnTo>
                  <a:lnTo>
                    <a:pt x="373" y="9"/>
                  </a:lnTo>
                  <a:lnTo>
                    <a:pt x="376" y="9"/>
                  </a:lnTo>
                  <a:lnTo>
                    <a:pt x="379" y="12"/>
                  </a:lnTo>
                  <a:lnTo>
                    <a:pt x="382" y="12"/>
                  </a:lnTo>
                  <a:lnTo>
                    <a:pt x="385" y="12"/>
                  </a:lnTo>
                  <a:lnTo>
                    <a:pt x="388" y="12"/>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9" name="Freeform 259"/>
            <p:cNvSpPr>
              <a:spLocks/>
            </p:cNvSpPr>
            <p:nvPr/>
          </p:nvSpPr>
          <p:spPr bwMode="auto">
            <a:xfrm>
              <a:off x="6430963" y="1919288"/>
              <a:ext cx="1358900" cy="1898650"/>
            </a:xfrm>
            <a:custGeom>
              <a:avLst/>
              <a:gdLst>
                <a:gd name="T0" fmla="*/ 6 w 856"/>
                <a:gd name="T1" fmla="*/ 1095 h 1196"/>
                <a:gd name="T2" fmla="*/ 15 w 856"/>
                <a:gd name="T3" fmla="*/ 1095 h 1196"/>
                <a:gd name="T4" fmla="*/ 25 w 856"/>
                <a:gd name="T5" fmla="*/ 1098 h 1196"/>
                <a:gd name="T6" fmla="*/ 34 w 856"/>
                <a:gd name="T7" fmla="*/ 1098 h 1196"/>
                <a:gd name="T8" fmla="*/ 43 w 856"/>
                <a:gd name="T9" fmla="*/ 1098 h 1196"/>
                <a:gd name="T10" fmla="*/ 52 w 856"/>
                <a:gd name="T11" fmla="*/ 1098 h 1196"/>
                <a:gd name="T12" fmla="*/ 61 w 856"/>
                <a:gd name="T13" fmla="*/ 1101 h 1196"/>
                <a:gd name="T14" fmla="*/ 70 w 856"/>
                <a:gd name="T15" fmla="*/ 1101 h 1196"/>
                <a:gd name="T16" fmla="*/ 80 w 856"/>
                <a:gd name="T17" fmla="*/ 1101 h 1196"/>
                <a:gd name="T18" fmla="*/ 89 w 856"/>
                <a:gd name="T19" fmla="*/ 1104 h 1196"/>
                <a:gd name="T20" fmla="*/ 98 w 856"/>
                <a:gd name="T21" fmla="*/ 1104 h 1196"/>
                <a:gd name="T22" fmla="*/ 107 w 856"/>
                <a:gd name="T23" fmla="*/ 1104 h 1196"/>
                <a:gd name="T24" fmla="*/ 116 w 856"/>
                <a:gd name="T25" fmla="*/ 1107 h 1196"/>
                <a:gd name="T26" fmla="*/ 125 w 856"/>
                <a:gd name="T27" fmla="*/ 1104 h 1196"/>
                <a:gd name="T28" fmla="*/ 135 w 856"/>
                <a:gd name="T29" fmla="*/ 1104 h 1196"/>
                <a:gd name="T30" fmla="*/ 144 w 856"/>
                <a:gd name="T31" fmla="*/ 1098 h 1196"/>
                <a:gd name="T32" fmla="*/ 150 w 856"/>
                <a:gd name="T33" fmla="*/ 1196 h 1196"/>
                <a:gd name="T34" fmla="*/ 718 w 856"/>
                <a:gd name="T35" fmla="*/ 0 h 1196"/>
                <a:gd name="T36" fmla="*/ 721 w 856"/>
                <a:gd name="T37" fmla="*/ 79 h 1196"/>
                <a:gd name="T38" fmla="*/ 727 w 856"/>
                <a:gd name="T39" fmla="*/ 143 h 1196"/>
                <a:gd name="T40" fmla="*/ 730 w 856"/>
                <a:gd name="T41" fmla="*/ 208 h 1196"/>
                <a:gd name="T42" fmla="*/ 736 w 856"/>
                <a:gd name="T43" fmla="*/ 250 h 1196"/>
                <a:gd name="T44" fmla="*/ 739 w 856"/>
                <a:gd name="T45" fmla="*/ 287 h 1196"/>
                <a:gd name="T46" fmla="*/ 746 w 856"/>
                <a:gd name="T47" fmla="*/ 318 h 1196"/>
                <a:gd name="T48" fmla="*/ 749 w 856"/>
                <a:gd name="T49" fmla="*/ 351 h 1196"/>
                <a:gd name="T50" fmla="*/ 755 w 856"/>
                <a:gd name="T51" fmla="*/ 370 h 1196"/>
                <a:gd name="T52" fmla="*/ 758 w 856"/>
                <a:gd name="T53" fmla="*/ 394 h 1196"/>
                <a:gd name="T54" fmla="*/ 764 w 856"/>
                <a:gd name="T55" fmla="*/ 413 h 1196"/>
                <a:gd name="T56" fmla="*/ 767 w 856"/>
                <a:gd name="T57" fmla="*/ 434 h 1196"/>
                <a:gd name="T58" fmla="*/ 773 w 856"/>
                <a:gd name="T59" fmla="*/ 446 h 1196"/>
                <a:gd name="T60" fmla="*/ 776 w 856"/>
                <a:gd name="T61" fmla="*/ 465 h 1196"/>
                <a:gd name="T62" fmla="*/ 782 w 856"/>
                <a:gd name="T63" fmla="*/ 477 h 1196"/>
                <a:gd name="T64" fmla="*/ 788 w 856"/>
                <a:gd name="T65" fmla="*/ 489 h 1196"/>
                <a:gd name="T66" fmla="*/ 791 w 856"/>
                <a:gd name="T67" fmla="*/ 501 h 1196"/>
                <a:gd name="T68" fmla="*/ 797 w 856"/>
                <a:gd name="T69" fmla="*/ 514 h 1196"/>
                <a:gd name="T70" fmla="*/ 804 w 856"/>
                <a:gd name="T71" fmla="*/ 523 h 1196"/>
                <a:gd name="T72" fmla="*/ 807 w 856"/>
                <a:gd name="T73" fmla="*/ 532 h 1196"/>
                <a:gd name="T74" fmla="*/ 816 w 856"/>
                <a:gd name="T75" fmla="*/ 544 h 1196"/>
                <a:gd name="T76" fmla="*/ 825 w 856"/>
                <a:gd name="T77" fmla="*/ 556 h 1196"/>
                <a:gd name="T78" fmla="*/ 831 w 856"/>
                <a:gd name="T79" fmla="*/ 569 h 1196"/>
                <a:gd name="T80" fmla="*/ 840 w 856"/>
                <a:gd name="T81" fmla="*/ 578 h 1196"/>
                <a:gd name="T82" fmla="*/ 849 w 856"/>
                <a:gd name="T83" fmla="*/ 587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6" h="1196">
                  <a:moveTo>
                    <a:pt x="0" y="1095"/>
                  </a:moveTo>
                  <a:lnTo>
                    <a:pt x="3" y="1095"/>
                  </a:lnTo>
                  <a:lnTo>
                    <a:pt x="6" y="1095"/>
                  </a:lnTo>
                  <a:lnTo>
                    <a:pt x="9" y="1095"/>
                  </a:lnTo>
                  <a:lnTo>
                    <a:pt x="12" y="1095"/>
                  </a:lnTo>
                  <a:lnTo>
                    <a:pt x="15" y="1095"/>
                  </a:lnTo>
                  <a:lnTo>
                    <a:pt x="18" y="1095"/>
                  </a:lnTo>
                  <a:lnTo>
                    <a:pt x="21" y="1095"/>
                  </a:lnTo>
                  <a:lnTo>
                    <a:pt x="25" y="1098"/>
                  </a:lnTo>
                  <a:lnTo>
                    <a:pt x="28" y="1098"/>
                  </a:lnTo>
                  <a:lnTo>
                    <a:pt x="31" y="1098"/>
                  </a:lnTo>
                  <a:lnTo>
                    <a:pt x="34" y="1098"/>
                  </a:lnTo>
                  <a:lnTo>
                    <a:pt x="37" y="1098"/>
                  </a:lnTo>
                  <a:lnTo>
                    <a:pt x="40" y="1098"/>
                  </a:lnTo>
                  <a:lnTo>
                    <a:pt x="43" y="1098"/>
                  </a:lnTo>
                  <a:lnTo>
                    <a:pt x="46" y="1098"/>
                  </a:lnTo>
                  <a:lnTo>
                    <a:pt x="49" y="1098"/>
                  </a:lnTo>
                  <a:lnTo>
                    <a:pt x="52" y="1098"/>
                  </a:lnTo>
                  <a:lnTo>
                    <a:pt x="55" y="1101"/>
                  </a:lnTo>
                  <a:lnTo>
                    <a:pt x="58" y="1101"/>
                  </a:lnTo>
                  <a:lnTo>
                    <a:pt x="61" y="1101"/>
                  </a:lnTo>
                  <a:lnTo>
                    <a:pt x="64" y="1101"/>
                  </a:lnTo>
                  <a:lnTo>
                    <a:pt x="67" y="1101"/>
                  </a:lnTo>
                  <a:lnTo>
                    <a:pt x="70" y="1101"/>
                  </a:lnTo>
                  <a:lnTo>
                    <a:pt x="73" y="1101"/>
                  </a:lnTo>
                  <a:lnTo>
                    <a:pt x="76" y="1101"/>
                  </a:lnTo>
                  <a:lnTo>
                    <a:pt x="80" y="1101"/>
                  </a:lnTo>
                  <a:lnTo>
                    <a:pt x="83" y="1104"/>
                  </a:lnTo>
                  <a:lnTo>
                    <a:pt x="86" y="1104"/>
                  </a:lnTo>
                  <a:lnTo>
                    <a:pt x="89" y="1104"/>
                  </a:lnTo>
                  <a:lnTo>
                    <a:pt x="92" y="1104"/>
                  </a:lnTo>
                  <a:lnTo>
                    <a:pt x="95" y="1104"/>
                  </a:lnTo>
                  <a:lnTo>
                    <a:pt x="98" y="1104"/>
                  </a:lnTo>
                  <a:lnTo>
                    <a:pt x="101" y="1104"/>
                  </a:lnTo>
                  <a:lnTo>
                    <a:pt x="104" y="1104"/>
                  </a:lnTo>
                  <a:lnTo>
                    <a:pt x="107" y="1104"/>
                  </a:lnTo>
                  <a:lnTo>
                    <a:pt x="110" y="1104"/>
                  </a:lnTo>
                  <a:lnTo>
                    <a:pt x="113" y="1107"/>
                  </a:lnTo>
                  <a:lnTo>
                    <a:pt x="116" y="1107"/>
                  </a:lnTo>
                  <a:lnTo>
                    <a:pt x="119" y="1107"/>
                  </a:lnTo>
                  <a:lnTo>
                    <a:pt x="122" y="1107"/>
                  </a:lnTo>
                  <a:lnTo>
                    <a:pt x="125" y="1104"/>
                  </a:lnTo>
                  <a:lnTo>
                    <a:pt x="128" y="1104"/>
                  </a:lnTo>
                  <a:lnTo>
                    <a:pt x="131" y="1104"/>
                  </a:lnTo>
                  <a:lnTo>
                    <a:pt x="135" y="1104"/>
                  </a:lnTo>
                  <a:lnTo>
                    <a:pt x="138" y="1104"/>
                  </a:lnTo>
                  <a:lnTo>
                    <a:pt x="141" y="1101"/>
                  </a:lnTo>
                  <a:lnTo>
                    <a:pt x="144" y="1098"/>
                  </a:lnTo>
                  <a:lnTo>
                    <a:pt x="147" y="1095"/>
                  </a:lnTo>
                  <a:lnTo>
                    <a:pt x="150" y="1092"/>
                  </a:lnTo>
                  <a:lnTo>
                    <a:pt x="150" y="1196"/>
                  </a:lnTo>
                  <a:lnTo>
                    <a:pt x="712" y="1196"/>
                  </a:lnTo>
                  <a:lnTo>
                    <a:pt x="715" y="1196"/>
                  </a:lnTo>
                  <a:lnTo>
                    <a:pt x="718" y="0"/>
                  </a:lnTo>
                  <a:lnTo>
                    <a:pt x="718" y="42"/>
                  </a:lnTo>
                  <a:lnTo>
                    <a:pt x="721" y="61"/>
                  </a:lnTo>
                  <a:lnTo>
                    <a:pt x="721" y="79"/>
                  </a:lnTo>
                  <a:lnTo>
                    <a:pt x="724" y="97"/>
                  </a:lnTo>
                  <a:lnTo>
                    <a:pt x="724" y="128"/>
                  </a:lnTo>
                  <a:lnTo>
                    <a:pt x="727" y="143"/>
                  </a:lnTo>
                  <a:lnTo>
                    <a:pt x="727" y="171"/>
                  </a:lnTo>
                  <a:lnTo>
                    <a:pt x="730" y="183"/>
                  </a:lnTo>
                  <a:lnTo>
                    <a:pt x="730" y="208"/>
                  </a:lnTo>
                  <a:lnTo>
                    <a:pt x="733" y="220"/>
                  </a:lnTo>
                  <a:lnTo>
                    <a:pt x="733" y="241"/>
                  </a:lnTo>
                  <a:lnTo>
                    <a:pt x="736" y="250"/>
                  </a:lnTo>
                  <a:lnTo>
                    <a:pt x="736" y="260"/>
                  </a:lnTo>
                  <a:lnTo>
                    <a:pt x="739" y="269"/>
                  </a:lnTo>
                  <a:lnTo>
                    <a:pt x="739" y="287"/>
                  </a:lnTo>
                  <a:lnTo>
                    <a:pt x="742" y="293"/>
                  </a:lnTo>
                  <a:lnTo>
                    <a:pt x="742" y="309"/>
                  </a:lnTo>
                  <a:lnTo>
                    <a:pt x="746" y="318"/>
                  </a:lnTo>
                  <a:lnTo>
                    <a:pt x="746" y="330"/>
                  </a:lnTo>
                  <a:lnTo>
                    <a:pt x="749" y="339"/>
                  </a:lnTo>
                  <a:lnTo>
                    <a:pt x="749" y="351"/>
                  </a:lnTo>
                  <a:lnTo>
                    <a:pt x="752" y="358"/>
                  </a:lnTo>
                  <a:lnTo>
                    <a:pt x="752" y="364"/>
                  </a:lnTo>
                  <a:lnTo>
                    <a:pt x="755" y="370"/>
                  </a:lnTo>
                  <a:lnTo>
                    <a:pt x="755" y="379"/>
                  </a:lnTo>
                  <a:lnTo>
                    <a:pt x="758" y="385"/>
                  </a:lnTo>
                  <a:lnTo>
                    <a:pt x="758" y="394"/>
                  </a:lnTo>
                  <a:lnTo>
                    <a:pt x="761" y="400"/>
                  </a:lnTo>
                  <a:lnTo>
                    <a:pt x="761" y="410"/>
                  </a:lnTo>
                  <a:lnTo>
                    <a:pt x="764" y="413"/>
                  </a:lnTo>
                  <a:lnTo>
                    <a:pt x="764" y="422"/>
                  </a:lnTo>
                  <a:lnTo>
                    <a:pt x="767" y="428"/>
                  </a:lnTo>
                  <a:lnTo>
                    <a:pt x="767" y="434"/>
                  </a:lnTo>
                  <a:lnTo>
                    <a:pt x="770" y="437"/>
                  </a:lnTo>
                  <a:lnTo>
                    <a:pt x="770" y="443"/>
                  </a:lnTo>
                  <a:lnTo>
                    <a:pt x="773" y="446"/>
                  </a:lnTo>
                  <a:lnTo>
                    <a:pt x="773" y="452"/>
                  </a:lnTo>
                  <a:lnTo>
                    <a:pt x="776" y="455"/>
                  </a:lnTo>
                  <a:lnTo>
                    <a:pt x="776" y="465"/>
                  </a:lnTo>
                  <a:lnTo>
                    <a:pt x="779" y="468"/>
                  </a:lnTo>
                  <a:lnTo>
                    <a:pt x="779" y="474"/>
                  </a:lnTo>
                  <a:lnTo>
                    <a:pt x="782" y="477"/>
                  </a:lnTo>
                  <a:lnTo>
                    <a:pt x="782" y="483"/>
                  </a:lnTo>
                  <a:lnTo>
                    <a:pt x="785" y="486"/>
                  </a:lnTo>
                  <a:lnTo>
                    <a:pt x="788" y="489"/>
                  </a:lnTo>
                  <a:lnTo>
                    <a:pt x="788" y="495"/>
                  </a:lnTo>
                  <a:lnTo>
                    <a:pt x="791" y="498"/>
                  </a:lnTo>
                  <a:lnTo>
                    <a:pt x="791" y="501"/>
                  </a:lnTo>
                  <a:lnTo>
                    <a:pt x="794" y="504"/>
                  </a:lnTo>
                  <a:lnTo>
                    <a:pt x="794" y="511"/>
                  </a:lnTo>
                  <a:lnTo>
                    <a:pt x="797" y="514"/>
                  </a:lnTo>
                  <a:lnTo>
                    <a:pt x="797" y="517"/>
                  </a:lnTo>
                  <a:lnTo>
                    <a:pt x="801" y="520"/>
                  </a:lnTo>
                  <a:lnTo>
                    <a:pt x="804" y="523"/>
                  </a:lnTo>
                  <a:lnTo>
                    <a:pt x="804" y="526"/>
                  </a:lnTo>
                  <a:lnTo>
                    <a:pt x="807" y="529"/>
                  </a:lnTo>
                  <a:lnTo>
                    <a:pt x="807" y="532"/>
                  </a:lnTo>
                  <a:lnTo>
                    <a:pt x="810" y="535"/>
                  </a:lnTo>
                  <a:lnTo>
                    <a:pt x="810" y="538"/>
                  </a:lnTo>
                  <a:lnTo>
                    <a:pt x="816" y="544"/>
                  </a:lnTo>
                  <a:lnTo>
                    <a:pt x="816" y="547"/>
                  </a:lnTo>
                  <a:lnTo>
                    <a:pt x="819" y="550"/>
                  </a:lnTo>
                  <a:lnTo>
                    <a:pt x="825" y="556"/>
                  </a:lnTo>
                  <a:lnTo>
                    <a:pt x="825" y="559"/>
                  </a:lnTo>
                  <a:lnTo>
                    <a:pt x="831" y="566"/>
                  </a:lnTo>
                  <a:lnTo>
                    <a:pt x="831" y="569"/>
                  </a:lnTo>
                  <a:lnTo>
                    <a:pt x="834" y="572"/>
                  </a:lnTo>
                  <a:lnTo>
                    <a:pt x="837" y="575"/>
                  </a:lnTo>
                  <a:lnTo>
                    <a:pt x="840" y="578"/>
                  </a:lnTo>
                  <a:lnTo>
                    <a:pt x="843" y="581"/>
                  </a:lnTo>
                  <a:lnTo>
                    <a:pt x="846" y="584"/>
                  </a:lnTo>
                  <a:lnTo>
                    <a:pt x="849" y="587"/>
                  </a:lnTo>
                  <a:lnTo>
                    <a:pt x="852" y="590"/>
                  </a:lnTo>
                  <a:lnTo>
                    <a:pt x="856" y="593"/>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0" name="Freeform 260"/>
            <p:cNvSpPr>
              <a:spLocks/>
            </p:cNvSpPr>
            <p:nvPr/>
          </p:nvSpPr>
          <p:spPr bwMode="auto">
            <a:xfrm>
              <a:off x="7789863" y="2860675"/>
              <a:ext cx="615950" cy="82550"/>
            </a:xfrm>
            <a:custGeom>
              <a:avLst/>
              <a:gdLst>
                <a:gd name="T0" fmla="*/ 6 w 388"/>
                <a:gd name="T1" fmla="*/ 6 h 52"/>
                <a:gd name="T2" fmla="*/ 15 w 388"/>
                <a:gd name="T3" fmla="*/ 12 h 52"/>
                <a:gd name="T4" fmla="*/ 24 w 388"/>
                <a:gd name="T5" fmla="*/ 15 h 52"/>
                <a:gd name="T6" fmla="*/ 33 w 388"/>
                <a:gd name="T7" fmla="*/ 22 h 52"/>
                <a:gd name="T8" fmla="*/ 42 w 388"/>
                <a:gd name="T9" fmla="*/ 28 h 52"/>
                <a:gd name="T10" fmla="*/ 51 w 388"/>
                <a:gd name="T11" fmla="*/ 31 h 52"/>
                <a:gd name="T12" fmla="*/ 61 w 388"/>
                <a:gd name="T13" fmla="*/ 34 h 52"/>
                <a:gd name="T14" fmla="*/ 70 w 388"/>
                <a:gd name="T15" fmla="*/ 37 h 52"/>
                <a:gd name="T16" fmla="*/ 79 w 388"/>
                <a:gd name="T17" fmla="*/ 40 h 52"/>
                <a:gd name="T18" fmla="*/ 88 w 388"/>
                <a:gd name="T19" fmla="*/ 43 h 52"/>
                <a:gd name="T20" fmla="*/ 97 w 388"/>
                <a:gd name="T21" fmla="*/ 46 h 52"/>
                <a:gd name="T22" fmla="*/ 106 w 388"/>
                <a:gd name="T23" fmla="*/ 46 h 52"/>
                <a:gd name="T24" fmla="*/ 116 w 388"/>
                <a:gd name="T25" fmla="*/ 49 h 52"/>
                <a:gd name="T26" fmla="*/ 125 w 388"/>
                <a:gd name="T27" fmla="*/ 49 h 52"/>
                <a:gd name="T28" fmla="*/ 134 w 388"/>
                <a:gd name="T29" fmla="*/ 49 h 52"/>
                <a:gd name="T30" fmla="*/ 143 w 388"/>
                <a:gd name="T31" fmla="*/ 49 h 52"/>
                <a:gd name="T32" fmla="*/ 152 w 388"/>
                <a:gd name="T33" fmla="*/ 52 h 52"/>
                <a:gd name="T34" fmla="*/ 161 w 388"/>
                <a:gd name="T35" fmla="*/ 52 h 52"/>
                <a:gd name="T36" fmla="*/ 171 w 388"/>
                <a:gd name="T37" fmla="*/ 52 h 52"/>
                <a:gd name="T38" fmla="*/ 180 w 388"/>
                <a:gd name="T39" fmla="*/ 52 h 52"/>
                <a:gd name="T40" fmla="*/ 189 w 388"/>
                <a:gd name="T41" fmla="*/ 52 h 52"/>
                <a:gd name="T42" fmla="*/ 198 w 388"/>
                <a:gd name="T43" fmla="*/ 52 h 52"/>
                <a:gd name="T44" fmla="*/ 207 w 388"/>
                <a:gd name="T45" fmla="*/ 49 h 52"/>
                <a:gd name="T46" fmla="*/ 216 w 388"/>
                <a:gd name="T47" fmla="*/ 49 h 52"/>
                <a:gd name="T48" fmla="*/ 226 w 388"/>
                <a:gd name="T49" fmla="*/ 49 h 52"/>
                <a:gd name="T50" fmla="*/ 235 w 388"/>
                <a:gd name="T51" fmla="*/ 49 h 52"/>
                <a:gd name="T52" fmla="*/ 244 w 388"/>
                <a:gd name="T53" fmla="*/ 46 h 52"/>
                <a:gd name="T54" fmla="*/ 253 w 388"/>
                <a:gd name="T55" fmla="*/ 46 h 52"/>
                <a:gd name="T56" fmla="*/ 262 w 388"/>
                <a:gd name="T57" fmla="*/ 43 h 52"/>
                <a:gd name="T58" fmla="*/ 271 w 388"/>
                <a:gd name="T59" fmla="*/ 43 h 52"/>
                <a:gd name="T60" fmla="*/ 281 w 388"/>
                <a:gd name="T61" fmla="*/ 40 h 52"/>
                <a:gd name="T62" fmla="*/ 290 w 388"/>
                <a:gd name="T63" fmla="*/ 40 h 52"/>
                <a:gd name="T64" fmla="*/ 299 w 388"/>
                <a:gd name="T65" fmla="*/ 37 h 52"/>
                <a:gd name="T66" fmla="*/ 308 w 388"/>
                <a:gd name="T67" fmla="*/ 37 h 52"/>
                <a:gd name="T68" fmla="*/ 317 w 388"/>
                <a:gd name="T69" fmla="*/ 34 h 52"/>
                <a:gd name="T70" fmla="*/ 326 w 388"/>
                <a:gd name="T71" fmla="*/ 31 h 52"/>
                <a:gd name="T72" fmla="*/ 336 w 388"/>
                <a:gd name="T73" fmla="*/ 31 h 52"/>
                <a:gd name="T74" fmla="*/ 345 w 388"/>
                <a:gd name="T75" fmla="*/ 28 h 52"/>
                <a:gd name="T76" fmla="*/ 354 w 388"/>
                <a:gd name="T77" fmla="*/ 25 h 52"/>
                <a:gd name="T78" fmla="*/ 363 w 388"/>
                <a:gd name="T79" fmla="*/ 25 h 52"/>
                <a:gd name="T80" fmla="*/ 372 w 388"/>
                <a:gd name="T81" fmla="*/ 22 h 52"/>
                <a:gd name="T82" fmla="*/ 381 w 388"/>
                <a:gd name="T83"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52">
                  <a:moveTo>
                    <a:pt x="0" y="0"/>
                  </a:moveTo>
                  <a:lnTo>
                    <a:pt x="3" y="3"/>
                  </a:lnTo>
                  <a:lnTo>
                    <a:pt x="6" y="6"/>
                  </a:lnTo>
                  <a:lnTo>
                    <a:pt x="9" y="6"/>
                  </a:lnTo>
                  <a:lnTo>
                    <a:pt x="12" y="9"/>
                  </a:lnTo>
                  <a:lnTo>
                    <a:pt x="15" y="12"/>
                  </a:lnTo>
                  <a:lnTo>
                    <a:pt x="18" y="12"/>
                  </a:lnTo>
                  <a:lnTo>
                    <a:pt x="21" y="15"/>
                  </a:lnTo>
                  <a:lnTo>
                    <a:pt x="24" y="15"/>
                  </a:lnTo>
                  <a:lnTo>
                    <a:pt x="27" y="19"/>
                  </a:lnTo>
                  <a:lnTo>
                    <a:pt x="30" y="22"/>
                  </a:lnTo>
                  <a:lnTo>
                    <a:pt x="33" y="22"/>
                  </a:lnTo>
                  <a:lnTo>
                    <a:pt x="36" y="25"/>
                  </a:lnTo>
                  <a:lnTo>
                    <a:pt x="39" y="25"/>
                  </a:lnTo>
                  <a:lnTo>
                    <a:pt x="42" y="28"/>
                  </a:lnTo>
                  <a:lnTo>
                    <a:pt x="45" y="28"/>
                  </a:lnTo>
                  <a:lnTo>
                    <a:pt x="48" y="31"/>
                  </a:lnTo>
                  <a:lnTo>
                    <a:pt x="51" y="31"/>
                  </a:lnTo>
                  <a:lnTo>
                    <a:pt x="55" y="31"/>
                  </a:lnTo>
                  <a:lnTo>
                    <a:pt x="58" y="34"/>
                  </a:lnTo>
                  <a:lnTo>
                    <a:pt x="61" y="34"/>
                  </a:lnTo>
                  <a:lnTo>
                    <a:pt x="64" y="37"/>
                  </a:lnTo>
                  <a:lnTo>
                    <a:pt x="67" y="37"/>
                  </a:lnTo>
                  <a:lnTo>
                    <a:pt x="70" y="37"/>
                  </a:lnTo>
                  <a:lnTo>
                    <a:pt x="73" y="40"/>
                  </a:lnTo>
                  <a:lnTo>
                    <a:pt x="76" y="40"/>
                  </a:lnTo>
                  <a:lnTo>
                    <a:pt x="79" y="40"/>
                  </a:lnTo>
                  <a:lnTo>
                    <a:pt x="82" y="40"/>
                  </a:lnTo>
                  <a:lnTo>
                    <a:pt x="85" y="43"/>
                  </a:lnTo>
                  <a:lnTo>
                    <a:pt x="88" y="43"/>
                  </a:lnTo>
                  <a:lnTo>
                    <a:pt x="91" y="43"/>
                  </a:lnTo>
                  <a:lnTo>
                    <a:pt x="94" y="43"/>
                  </a:lnTo>
                  <a:lnTo>
                    <a:pt x="97" y="46"/>
                  </a:lnTo>
                  <a:lnTo>
                    <a:pt x="100" y="46"/>
                  </a:lnTo>
                  <a:lnTo>
                    <a:pt x="103" y="46"/>
                  </a:lnTo>
                  <a:lnTo>
                    <a:pt x="106" y="46"/>
                  </a:lnTo>
                  <a:lnTo>
                    <a:pt x="110" y="46"/>
                  </a:lnTo>
                  <a:lnTo>
                    <a:pt x="113" y="46"/>
                  </a:lnTo>
                  <a:lnTo>
                    <a:pt x="116" y="49"/>
                  </a:lnTo>
                  <a:lnTo>
                    <a:pt x="119" y="49"/>
                  </a:lnTo>
                  <a:lnTo>
                    <a:pt x="122" y="49"/>
                  </a:lnTo>
                  <a:lnTo>
                    <a:pt x="125" y="49"/>
                  </a:lnTo>
                  <a:lnTo>
                    <a:pt x="128" y="49"/>
                  </a:lnTo>
                  <a:lnTo>
                    <a:pt x="131" y="49"/>
                  </a:lnTo>
                  <a:lnTo>
                    <a:pt x="134" y="49"/>
                  </a:lnTo>
                  <a:lnTo>
                    <a:pt x="137" y="49"/>
                  </a:lnTo>
                  <a:lnTo>
                    <a:pt x="140" y="49"/>
                  </a:lnTo>
                  <a:lnTo>
                    <a:pt x="143" y="49"/>
                  </a:lnTo>
                  <a:lnTo>
                    <a:pt x="146" y="52"/>
                  </a:lnTo>
                  <a:lnTo>
                    <a:pt x="149" y="52"/>
                  </a:lnTo>
                  <a:lnTo>
                    <a:pt x="152" y="52"/>
                  </a:lnTo>
                  <a:lnTo>
                    <a:pt x="155" y="52"/>
                  </a:lnTo>
                  <a:lnTo>
                    <a:pt x="158" y="52"/>
                  </a:lnTo>
                  <a:lnTo>
                    <a:pt x="161" y="52"/>
                  </a:lnTo>
                  <a:lnTo>
                    <a:pt x="164" y="52"/>
                  </a:lnTo>
                  <a:lnTo>
                    <a:pt x="168" y="52"/>
                  </a:lnTo>
                  <a:lnTo>
                    <a:pt x="171" y="52"/>
                  </a:lnTo>
                  <a:lnTo>
                    <a:pt x="174" y="52"/>
                  </a:lnTo>
                  <a:lnTo>
                    <a:pt x="177" y="52"/>
                  </a:lnTo>
                  <a:lnTo>
                    <a:pt x="180" y="52"/>
                  </a:lnTo>
                  <a:lnTo>
                    <a:pt x="183" y="52"/>
                  </a:lnTo>
                  <a:lnTo>
                    <a:pt x="186" y="52"/>
                  </a:lnTo>
                  <a:lnTo>
                    <a:pt x="189" y="52"/>
                  </a:lnTo>
                  <a:lnTo>
                    <a:pt x="192" y="52"/>
                  </a:lnTo>
                  <a:lnTo>
                    <a:pt x="195" y="52"/>
                  </a:lnTo>
                  <a:lnTo>
                    <a:pt x="198" y="52"/>
                  </a:lnTo>
                  <a:lnTo>
                    <a:pt x="201" y="49"/>
                  </a:lnTo>
                  <a:lnTo>
                    <a:pt x="204" y="49"/>
                  </a:lnTo>
                  <a:lnTo>
                    <a:pt x="207" y="49"/>
                  </a:lnTo>
                  <a:lnTo>
                    <a:pt x="210" y="49"/>
                  </a:lnTo>
                  <a:lnTo>
                    <a:pt x="213" y="49"/>
                  </a:lnTo>
                  <a:lnTo>
                    <a:pt x="216" y="49"/>
                  </a:lnTo>
                  <a:lnTo>
                    <a:pt x="219" y="49"/>
                  </a:lnTo>
                  <a:lnTo>
                    <a:pt x="223" y="49"/>
                  </a:lnTo>
                  <a:lnTo>
                    <a:pt x="226" y="49"/>
                  </a:lnTo>
                  <a:lnTo>
                    <a:pt x="229" y="49"/>
                  </a:lnTo>
                  <a:lnTo>
                    <a:pt x="232" y="49"/>
                  </a:lnTo>
                  <a:lnTo>
                    <a:pt x="235" y="49"/>
                  </a:lnTo>
                  <a:lnTo>
                    <a:pt x="238" y="46"/>
                  </a:lnTo>
                  <a:lnTo>
                    <a:pt x="241" y="46"/>
                  </a:lnTo>
                  <a:lnTo>
                    <a:pt x="244" y="46"/>
                  </a:lnTo>
                  <a:lnTo>
                    <a:pt x="247" y="46"/>
                  </a:lnTo>
                  <a:lnTo>
                    <a:pt x="250" y="46"/>
                  </a:lnTo>
                  <a:lnTo>
                    <a:pt x="253" y="46"/>
                  </a:lnTo>
                  <a:lnTo>
                    <a:pt x="256" y="46"/>
                  </a:lnTo>
                  <a:lnTo>
                    <a:pt x="259" y="43"/>
                  </a:lnTo>
                  <a:lnTo>
                    <a:pt x="262" y="43"/>
                  </a:lnTo>
                  <a:lnTo>
                    <a:pt x="265" y="43"/>
                  </a:lnTo>
                  <a:lnTo>
                    <a:pt x="268" y="43"/>
                  </a:lnTo>
                  <a:lnTo>
                    <a:pt x="271" y="43"/>
                  </a:lnTo>
                  <a:lnTo>
                    <a:pt x="274" y="43"/>
                  </a:lnTo>
                  <a:lnTo>
                    <a:pt x="278" y="43"/>
                  </a:lnTo>
                  <a:lnTo>
                    <a:pt x="281" y="40"/>
                  </a:lnTo>
                  <a:lnTo>
                    <a:pt x="284" y="40"/>
                  </a:lnTo>
                  <a:lnTo>
                    <a:pt x="287" y="40"/>
                  </a:lnTo>
                  <a:lnTo>
                    <a:pt x="290" y="40"/>
                  </a:lnTo>
                  <a:lnTo>
                    <a:pt x="293" y="40"/>
                  </a:lnTo>
                  <a:lnTo>
                    <a:pt x="296" y="40"/>
                  </a:lnTo>
                  <a:lnTo>
                    <a:pt x="299" y="37"/>
                  </a:lnTo>
                  <a:lnTo>
                    <a:pt x="302" y="37"/>
                  </a:lnTo>
                  <a:lnTo>
                    <a:pt x="305" y="37"/>
                  </a:lnTo>
                  <a:lnTo>
                    <a:pt x="308" y="37"/>
                  </a:lnTo>
                  <a:lnTo>
                    <a:pt x="311" y="37"/>
                  </a:lnTo>
                  <a:lnTo>
                    <a:pt x="314" y="34"/>
                  </a:lnTo>
                  <a:lnTo>
                    <a:pt x="317" y="34"/>
                  </a:lnTo>
                  <a:lnTo>
                    <a:pt x="320" y="34"/>
                  </a:lnTo>
                  <a:lnTo>
                    <a:pt x="323" y="34"/>
                  </a:lnTo>
                  <a:lnTo>
                    <a:pt x="326" y="31"/>
                  </a:lnTo>
                  <a:lnTo>
                    <a:pt x="329" y="31"/>
                  </a:lnTo>
                  <a:lnTo>
                    <a:pt x="333" y="31"/>
                  </a:lnTo>
                  <a:lnTo>
                    <a:pt x="336" y="31"/>
                  </a:lnTo>
                  <a:lnTo>
                    <a:pt x="339" y="31"/>
                  </a:lnTo>
                  <a:lnTo>
                    <a:pt x="342" y="28"/>
                  </a:lnTo>
                  <a:lnTo>
                    <a:pt x="345" y="28"/>
                  </a:lnTo>
                  <a:lnTo>
                    <a:pt x="348" y="28"/>
                  </a:lnTo>
                  <a:lnTo>
                    <a:pt x="351" y="28"/>
                  </a:lnTo>
                  <a:lnTo>
                    <a:pt x="354" y="25"/>
                  </a:lnTo>
                  <a:lnTo>
                    <a:pt x="357" y="25"/>
                  </a:lnTo>
                  <a:lnTo>
                    <a:pt x="360" y="25"/>
                  </a:lnTo>
                  <a:lnTo>
                    <a:pt x="363" y="25"/>
                  </a:lnTo>
                  <a:lnTo>
                    <a:pt x="366" y="22"/>
                  </a:lnTo>
                  <a:lnTo>
                    <a:pt x="369" y="22"/>
                  </a:lnTo>
                  <a:lnTo>
                    <a:pt x="372" y="22"/>
                  </a:lnTo>
                  <a:lnTo>
                    <a:pt x="375" y="22"/>
                  </a:lnTo>
                  <a:lnTo>
                    <a:pt x="378" y="19"/>
                  </a:lnTo>
                  <a:lnTo>
                    <a:pt x="381" y="19"/>
                  </a:lnTo>
                  <a:lnTo>
                    <a:pt x="384" y="19"/>
                  </a:lnTo>
                  <a:lnTo>
                    <a:pt x="388" y="19"/>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1" name="Freeform 261"/>
            <p:cNvSpPr>
              <a:spLocks/>
            </p:cNvSpPr>
            <p:nvPr/>
          </p:nvSpPr>
          <p:spPr bwMode="auto">
            <a:xfrm>
              <a:off x="8405813" y="2801938"/>
              <a:ext cx="255587" cy="88900"/>
            </a:xfrm>
            <a:custGeom>
              <a:avLst/>
              <a:gdLst>
                <a:gd name="T0" fmla="*/ 0 w 161"/>
                <a:gd name="T1" fmla="*/ 56 h 56"/>
                <a:gd name="T2" fmla="*/ 3 w 161"/>
                <a:gd name="T3" fmla="*/ 52 h 56"/>
                <a:gd name="T4" fmla="*/ 6 w 161"/>
                <a:gd name="T5" fmla="*/ 52 h 56"/>
                <a:gd name="T6" fmla="*/ 9 w 161"/>
                <a:gd name="T7" fmla="*/ 52 h 56"/>
                <a:gd name="T8" fmla="*/ 12 w 161"/>
                <a:gd name="T9" fmla="*/ 49 h 56"/>
                <a:gd name="T10" fmla="*/ 15 w 161"/>
                <a:gd name="T11" fmla="*/ 49 h 56"/>
                <a:gd name="T12" fmla="*/ 18 w 161"/>
                <a:gd name="T13" fmla="*/ 49 h 56"/>
                <a:gd name="T14" fmla="*/ 21 w 161"/>
                <a:gd name="T15" fmla="*/ 46 h 56"/>
                <a:gd name="T16" fmla="*/ 24 w 161"/>
                <a:gd name="T17" fmla="*/ 46 h 56"/>
                <a:gd name="T18" fmla="*/ 27 w 161"/>
                <a:gd name="T19" fmla="*/ 46 h 56"/>
                <a:gd name="T20" fmla="*/ 30 w 161"/>
                <a:gd name="T21" fmla="*/ 46 h 56"/>
                <a:gd name="T22" fmla="*/ 33 w 161"/>
                <a:gd name="T23" fmla="*/ 43 h 56"/>
                <a:gd name="T24" fmla="*/ 36 w 161"/>
                <a:gd name="T25" fmla="*/ 43 h 56"/>
                <a:gd name="T26" fmla="*/ 39 w 161"/>
                <a:gd name="T27" fmla="*/ 43 h 56"/>
                <a:gd name="T28" fmla="*/ 42 w 161"/>
                <a:gd name="T29" fmla="*/ 40 h 56"/>
                <a:gd name="T30" fmla="*/ 45 w 161"/>
                <a:gd name="T31" fmla="*/ 40 h 56"/>
                <a:gd name="T32" fmla="*/ 48 w 161"/>
                <a:gd name="T33" fmla="*/ 40 h 56"/>
                <a:gd name="T34" fmla="*/ 51 w 161"/>
                <a:gd name="T35" fmla="*/ 37 h 56"/>
                <a:gd name="T36" fmla="*/ 55 w 161"/>
                <a:gd name="T37" fmla="*/ 37 h 56"/>
                <a:gd name="T38" fmla="*/ 58 w 161"/>
                <a:gd name="T39" fmla="*/ 37 h 56"/>
                <a:gd name="T40" fmla="*/ 61 w 161"/>
                <a:gd name="T41" fmla="*/ 34 h 56"/>
                <a:gd name="T42" fmla="*/ 64 w 161"/>
                <a:gd name="T43" fmla="*/ 34 h 56"/>
                <a:gd name="T44" fmla="*/ 67 w 161"/>
                <a:gd name="T45" fmla="*/ 34 h 56"/>
                <a:gd name="T46" fmla="*/ 70 w 161"/>
                <a:gd name="T47" fmla="*/ 31 h 56"/>
                <a:gd name="T48" fmla="*/ 73 w 161"/>
                <a:gd name="T49" fmla="*/ 31 h 56"/>
                <a:gd name="T50" fmla="*/ 76 w 161"/>
                <a:gd name="T51" fmla="*/ 31 h 56"/>
                <a:gd name="T52" fmla="*/ 79 w 161"/>
                <a:gd name="T53" fmla="*/ 28 h 56"/>
                <a:gd name="T54" fmla="*/ 82 w 161"/>
                <a:gd name="T55" fmla="*/ 28 h 56"/>
                <a:gd name="T56" fmla="*/ 85 w 161"/>
                <a:gd name="T57" fmla="*/ 28 h 56"/>
                <a:gd name="T58" fmla="*/ 88 w 161"/>
                <a:gd name="T59" fmla="*/ 25 h 56"/>
                <a:gd name="T60" fmla="*/ 91 w 161"/>
                <a:gd name="T61" fmla="*/ 25 h 56"/>
                <a:gd name="T62" fmla="*/ 94 w 161"/>
                <a:gd name="T63" fmla="*/ 25 h 56"/>
                <a:gd name="T64" fmla="*/ 97 w 161"/>
                <a:gd name="T65" fmla="*/ 22 h 56"/>
                <a:gd name="T66" fmla="*/ 100 w 161"/>
                <a:gd name="T67" fmla="*/ 22 h 56"/>
                <a:gd name="T68" fmla="*/ 103 w 161"/>
                <a:gd name="T69" fmla="*/ 22 h 56"/>
                <a:gd name="T70" fmla="*/ 106 w 161"/>
                <a:gd name="T71" fmla="*/ 19 h 56"/>
                <a:gd name="T72" fmla="*/ 110 w 161"/>
                <a:gd name="T73" fmla="*/ 19 h 56"/>
                <a:gd name="T74" fmla="*/ 113 w 161"/>
                <a:gd name="T75" fmla="*/ 19 h 56"/>
                <a:gd name="T76" fmla="*/ 116 w 161"/>
                <a:gd name="T77" fmla="*/ 16 h 56"/>
                <a:gd name="T78" fmla="*/ 119 w 161"/>
                <a:gd name="T79" fmla="*/ 16 h 56"/>
                <a:gd name="T80" fmla="*/ 122 w 161"/>
                <a:gd name="T81" fmla="*/ 13 h 56"/>
                <a:gd name="T82" fmla="*/ 125 w 161"/>
                <a:gd name="T83" fmla="*/ 13 h 56"/>
                <a:gd name="T84" fmla="*/ 128 w 161"/>
                <a:gd name="T85" fmla="*/ 13 h 56"/>
                <a:gd name="T86" fmla="*/ 131 w 161"/>
                <a:gd name="T87" fmla="*/ 10 h 56"/>
                <a:gd name="T88" fmla="*/ 134 w 161"/>
                <a:gd name="T89" fmla="*/ 10 h 56"/>
                <a:gd name="T90" fmla="*/ 137 w 161"/>
                <a:gd name="T91" fmla="*/ 10 h 56"/>
                <a:gd name="T92" fmla="*/ 140 w 161"/>
                <a:gd name="T93" fmla="*/ 7 h 56"/>
                <a:gd name="T94" fmla="*/ 143 w 161"/>
                <a:gd name="T95" fmla="*/ 7 h 56"/>
                <a:gd name="T96" fmla="*/ 146 w 161"/>
                <a:gd name="T97" fmla="*/ 3 h 56"/>
                <a:gd name="T98" fmla="*/ 149 w 161"/>
                <a:gd name="T99" fmla="*/ 3 h 56"/>
                <a:gd name="T100" fmla="*/ 152 w 161"/>
                <a:gd name="T101" fmla="*/ 3 h 56"/>
                <a:gd name="T102" fmla="*/ 155 w 161"/>
                <a:gd name="T103" fmla="*/ 0 h 56"/>
                <a:gd name="T104" fmla="*/ 158 w 161"/>
                <a:gd name="T105" fmla="*/ 0 h 56"/>
                <a:gd name="T106" fmla="*/ 161 w 161"/>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56">
                  <a:moveTo>
                    <a:pt x="0" y="56"/>
                  </a:moveTo>
                  <a:lnTo>
                    <a:pt x="3" y="52"/>
                  </a:lnTo>
                  <a:lnTo>
                    <a:pt x="6" y="52"/>
                  </a:lnTo>
                  <a:lnTo>
                    <a:pt x="9" y="52"/>
                  </a:lnTo>
                  <a:lnTo>
                    <a:pt x="12" y="49"/>
                  </a:lnTo>
                  <a:lnTo>
                    <a:pt x="15" y="49"/>
                  </a:lnTo>
                  <a:lnTo>
                    <a:pt x="18" y="49"/>
                  </a:lnTo>
                  <a:lnTo>
                    <a:pt x="21" y="46"/>
                  </a:lnTo>
                  <a:lnTo>
                    <a:pt x="24" y="46"/>
                  </a:lnTo>
                  <a:lnTo>
                    <a:pt x="27" y="46"/>
                  </a:lnTo>
                  <a:lnTo>
                    <a:pt x="30" y="46"/>
                  </a:lnTo>
                  <a:lnTo>
                    <a:pt x="33" y="43"/>
                  </a:lnTo>
                  <a:lnTo>
                    <a:pt x="36" y="43"/>
                  </a:lnTo>
                  <a:lnTo>
                    <a:pt x="39" y="43"/>
                  </a:lnTo>
                  <a:lnTo>
                    <a:pt x="42" y="40"/>
                  </a:lnTo>
                  <a:lnTo>
                    <a:pt x="45" y="40"/>
                  </a:lnTo>
                  <a:lnTo>
                    <a:pt x="48" y="40"/>
                  </a:lnTo>
                  <a:lnTo>
                    <a:pt x="51" y="37"/>
                  </a:lnTo>
                  <a:lnTo>
                    <a:pt x="55" y="37"/>
                  </a:lnTo>
                  <a:lnTo>
                    <a:pt x="58" y="37"/>
                  </a:lnTo>
                  <a:lnTo>
                    <a:pt x="61" y="34"/>
                  </a:lnTo>
                  <a:lnTo>
                    <a:pt x="64" y="34"/>
                  </a:lnTo>
                  <a:lnTo>
                    <a:pt x="67" y="34"/>
                  </a:lnTo>
                  <a:lnTo>
                    <a:pt x="70" y="31"/>
                  </a:lnTo>
                  <a:lnTo>
                    <a:pt x="73" y="31"/>
                  </a:lnTo>
                  <a:lnTo>
                    <a:pt x="76" y="31"/>
                  </a:lnTo>
                  <a:lnTo>
                    <a:pt x="79" y="28"/>
                  </a:lnTo>
                  <a:lnTo>
                    <a:pt x="82" y="28"/>
                  </a:lnTo>
                  <a:lnTo>
                    <a:pt x="85" y="28"/>
                  </a:lnTo>
                  <a:lnTo>
                    <a:pt x="88" y="25"/>
                  </a:lnTo>
                  <a:lnTo>
                    <a:pt x="91" y="25"/>
                  </a:lnTo>
                  <a:lnTo>
                    <a:pt x="94" y="25"/>
                  </a:lnTo>
                  <a:lnTo>
                    <a:pt x="97" y="22"/>
                  </a:lnTo>
                  <a:lnTo>
                    <a:pt x="100" y="22"/>
                  </a:lnTo>
                  <a:lnTo>
                    <a:pt x="103" y="22"/>
                  </a:lnTo>
                  <a:lnTo>
                    <a:pt x="106" y="19"/>
                  </a:lnTo>
                  <a:lnTo>
                    <a:pt x="110" y="19"/>
                  </a:lnTo>
                  <a:lnTo>
                    <a:pt x="113" y="19"/>
                  </a:lnTo>
                  <a:lnTo>
                    <a:pt x="116" y="16"/>
                  </a:lnTo>
                  <a:lnTo>
                    <a:pt x="119" y="16"/>
                  </a:lnTo>
                  <a:lnTo>
                    <a:pt x="122" y="13"/>
                  </a:lnTo>
                  <a:lnTo>
                    <a:pt x="125" y="13"/>
                  </a:lnTo>
                  <a:lnTo>
                    <a:pt x="128" y="13"/>
                  </a:lnTo>
                  <a:lnTo>
                    <a:pt x="131" y="10"/>
                  </a:lnTo>
                  <a:lnTo>
                    <a:pt x="134" y="10"/>
                  </a:lnTo>
                  <a:lnTo>
                    <a:pt x="137" y="10"/>
                  </a:lnTo>
                  <a:lnTo>
                    <a:pt x="140" y="7"/>
                  </a:lnTo>
                  <a:lnTo>
                    <a:pt x="143" y="7"/>
                  </a:lnTo>
                  <a:lnTo>
                    <a:pt x="146" y="3"/>
                  </a:lnTo>
                  <a:lnTo>
                    <a:pt x="149" y="3"/>
                  </a:lnTo>
                  <a:lnTo>
                    <a:pt x="152" y="3"/>
                  </a:lnTo>
                  <a:lnTo>
                    <a:pt x="155" y="0"/>
                  </a:lnTo>
                  <a:lnTo>
                    <a:pt x="158" y="0"/>
                  </a:lnTo>
                  <a:lnTo>
                    <a:pt x="161"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2" name="Freeform 262"/>
            <p:cNvSpPr>
              <a:spLocks/>
            </p:cNvSpPr>
            <p:nvPr/>
          </p:nvSpPr>
          <p:spPr bwMode="auto">
            <a:xfrm>
              <a:off x="5815013" y="3657600"/>
              <a:ext cx="615950" cy="23813"/>
            </a:xfrm>
            <a:custGeom>
              <a:avLst/>
              <a:gdLst>
                <a:gd name="T0" fmla="*/ 6 w 388"/>
                <a:gd name="T1" fmla="*/ 0 h 15"/>
                <a:gd name="T2" fmla="*/ 15 w 388"/>
                <a:gd name="T3" fmla="*/ 0 h 15"/>
                <a:gd name="T4" fmla="*/ 25 w 388"/>
                <a:gd name="T5" fmla="*/ 0 h 15"/>
                <a:gd name="T6" fmla="*/ 34 w 388"/>
                <a:gd name="T7" fmla="*/ 0 h 15"/>
                <a:gd name="T8" fmla="*/ 43 w 388"/>
                <a:gd name="T9" fmla="*/ 0 h 15"/>
                <a:gd name="T10" fmla="*/ 52 w 388"/>
                <a:gd name="T11" fmla="*/ 0 h 15"/>
                <a:gd name="T12" fmla="*/ 61 w 388"/>
                <a:gd name="T13" fmla="*/ 0 h 15"/>
                <a:gd name="T14" fmla="*/ 70 w 388"/>
                <a:gd name="T15" fmla="*/ 0 h 15"/>
                <a:gd name="T16" fmla="*/ 80 w 388"/>
                <a:gd name="T17" fmla="*/ 0 h 15"/>
                <a:gd name="T18" fmla="*/ 89 w 388"/>
                <a:gd name="T19" fmla="*/ 0 h 15"/>
                <a:gd name="T20" fmla="*/ 98 w 388"/>
                <a:gd name="T21" fmla="*/ 0 h 15"/>
                <a:gd name="T22" fmla="*/ 107 w 388"/>
                <a:gd name="T23" fmla="*/ 0 h 15"/>
                <a:gd name="T24" fmla="*/ 116 w 388"/>
                <a:gd name="T25" fmla="*/ 0 h 15"/>
                <a:gd name="T26" fmla="*/ 125 w 388"/>
                <a:gd name="T27" fmla="*/ 0 h 15"/>
                <a:gd name="T28" fmla="*/ 135 w 388"/>
                <a:gd name="T29" fmla="*/ 0 h 15"/>
                <a:gd name="T30" fmla="*/ 144 w 388"/>
                <a:gd name="T31" fmla="*/ 0 h 15"/>
                <a:gd name="T32" fmla="*/ 153 w 388"/>
                <a:gd name="T33" fmla="*/ 0 h 15"/>
                <a:gd name="T34" fmla="*/ 162 w 388"/>
                <a:gd name="T35" fmla="*/ 0 h 15"/>
                <a:gd name="T36" fmla="*/ 171 w 388"/>
                <a:gd name="T37" fmla="*/ 3 h 15"/>
                <a:gd name="T38" fmla="*/ 180 w 388"/>
                <a:gd name="T39" fmla="*/ 3 h 15"/>
                <a:gd name="T40" fmla="*/ 190 w 388"/>
                <a:gd name="T41" fmla="*/ 3 h 15"/>
                <a:gd name="T42" fmla="*/ 199 w 388"/>
                <a:gd name="T43" fmla="*/ 3 h 15"/>
                <a:gd name="T44" fmla="*/ 208 w 388"/>
                <a:gd name="T45" fmla="*/ 3 h 15"/>
                <a:gd name="T46" fmla="*/ 217 w 388"/>
                <a:gd name="T47" fmla="*/ 3 h 15"/>
                <a:gd name="T48" fmla="*/ 226 w 388"/>
                <a:gd name="T49" fmla="*/ 3 h 15"/>
                <a:gd name="T50" fmla="*/ 235 w 388"/>
                <a:gd name="T51" fmla="*/ 3 h 15"/>
                <a:gd name="T52" fmla="*/ 245 w 388"/>
                <a:gd name="T53" fmla="*/ 3 h 15"/>
                <a:gd name="T54" fmla="*/ 254 w 388"/>
                <a:gd name="T55" fmla="*/ 3 h 15"/>
                <a:gd name="T56" fmla="*/ 263 w 388"/>
                <a:gd name="T57" fmla="*/ 6 h 15"/>
                <a:gd name="T58" fmla="*/ 272 w 388"/>
                <a:gd name="T59" fmla="*/ 6 h 15"/>
                <a:gd name="T60" fmla="*/ 281 w 388"/>
                <a:gd name="T61" fmla="*/ 6 h 15"/>
                <a:gd name="T62" fmla="*/ 290 w 388"/>
                <a:gd name="T63" fmla="*/ 6 h 15"/>
                <a:gd name="T64" fmla="*/ 299 w 388"/>
                <a:gd name="T65" fmla="*/ 6 h 15"/>
                <a:gd name="T66" fmla="*/ 309 w 388"/>
                <a:gd name="T67" fmla="*/ 6 h 15"/>
                <a:gd name="T68" fmla="*/ 318 w 388"/>
                <a:gd name="T69" fmla="*/ 9 h 15"/>
                <a:gd name="T70" fmla="*/ 327 w 388"/>
                <a:gd name="T71" fmla="*/ 9 h 15"/>
                <a:gd name="T72" fmla="*/ 336 w 388"/>
                <a:gd name="T73" fmla="*/ 9 h 15"/>
                <a:gd name="T74" fmla="*/ 345 w 388"/>
                <a:gd name="T75" fmla="*/ 9 h 15"/>
                <a:gd name="T76" fmla="*/ 354 w 388"/>
                <a:gd name="T77" fmla="*/ 9 h 15"/>
                <a:gd name="T78" fmla="*/ 364 w 388"/>
                <a:gd name="T79" fmla="*/ 12 h 15"/>
                <a:gd name="T80" fmla="*/ 373 w 388"/>
                <a:gd name="T81" fmla="*/ 12 h 15"/>
                <a:gd name="T82" fmla="*/ 382 w 388"/>
                <a:gd name="T8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15">
                  <a:moveTo>
                    <a:pt x="0" y="0"/>
                  </a:moveTo>
                  <a:lnTo>
                    <a:pt x="3" y="0"/>
                  </a:lnTo>
                  <a:lnTo>
                    <a:pt x="6" y="0"/>
                  </a:lnTo>
                  <a:lnTo>
                    <a:pt x="9" y="0"/>
                  </a:lnTo>
                  <a:lnTo>
                    <a:pt x="12" y="0"/>
                  </a:lnTo>
                  <a:lnTo>
                    <a:pt x="15" y="0"/>
                  </a:lnTo>
                  <a:lnTo>
                    <a:pt x="18" y="0"/>
                  </a:lnTo>
                  <a:lnTo>
                    <a:pt x="21"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1" y="0"/>
                  </a:lnTo>
                  <a:lnTo>
                    <a:pt x="64" y="0"/>
                  </a:lnTo>
                  <a:lnTo>
                    <a:pt x="67" y="0"/>
                  </a:lnTo>
                  <a:lnTo>
                    <a:pt x="70" y="0"/>
                  </a:lnTo>
                  <a:lnTo>
                    <a:pt x="73" y="0"/>
                  </a:lnTo>
                  <a:lnTo>
                    <a:pt x="76" y="0"/>
                  </a:lnTo>
                  <a:lnTo>
                    <a:pt x="80" y="0"/>
                  </a:lnTo>
                  <a:lnTo>
                    <a:pt x="83" y="0"/>
                  </a:lnTo>
                  <a:lnTo>
                    <a:pt x="86" y="0"/>
                  </a:lnTo>
                  <a:lnTo>
                    <a:pt x="89" y="0"/>
                  </a:lnTo>
                  <a:lnTo>
                    <a:pt x="92" y="0"/>
                  </a:lnTo>
                  <a:lnTo>
                    <a:pt x="95" y="0"/>
                  </a:lnTo>
                  <a:lnTo>
                    <a:pt x="98" y="0"/>
                  </a:lnTo>
                  <a:lnTo>
                    <a:pt x="101" y="0"/>
                  </a:lnTo>
                  <a:lnTo>
                    <a:pt x="104" y="0"/>
                  </a:lnTo>
                  <a:lnTo>
                    <a:pt x="107" y="0"/>
                  </a:lnTo>
                  <a:lnTo>
                    <a:pt x="110" y="0"/>
                  </a:lnTo>
                  <a:lnTo>
                    <a:pt x="113" y="0"/>
                  </a:lnTo>
                  <a:lnTo>
                    <a:pt x="116" y="0"/>
                  </a:lnTo>
                  <a:lnTo>
                    <a:pt x="119" y="0"/>
                  </a:lnTo>
                  <a:lnTo>
                    <a:pt x="122" y="0"/>
                  </a:lnTo>
                  <a:lnTo>
                    <a:pt x="125" y="0"/>
                  </a:lnTo>
                  <a:lnTo>
                    <a:pt x="128" y="0"/>
                  </a:lnTo>
                  <a:lnTo>
                    <a:pt x="131" y="0"/>
                  </a:lnTo>
                  <a:lnTo>
                    <a:pt x="135" y="0"/>
                  </a:lnTo>
                  <a:lnTo>
                    <a:pt x="138" y="0"/>
                  </a:lnTo>
                  <a:lnTo>
                    <a:pt x="141" y="0"/>
                  </a:lnTo>
                  <a:lnTo>
                    <a:pt x="144" y="0"/>
                  </a:lnTo>
                  <a:lnTo>
                    <a:pt x="147" y="0"/>
                  </a:lnTo>
                  <a:lnTo>
                    <a:pt x="150" y="0"/>
                  </a:lnTo>
                  <a:lnTo>
                    <a:pt x="153" y="0"/>
                  </a:lnTo>
                  <a:lnTo>
                    <a:pt x="156" y="0"/>
                  </a:lnTo>
                  <a:lnTo>
                    <a:pt x="159" y="0"/>
                  </a:lnTo>
                  <a:lnTo>
                    <a:pt x="162" y="0"/>
                  </a:lnTo>
                  <a:lnTo>
                    <a:pt x="165" y="0"/>
                  </a:lnTo>
                  <a:lnTo>
                    <a:pt x="168" y="3"/>
                  </a:lnTo>
                  <a:lnTo>
                    <a:pt x="171" y="3"/>
                  </a:lnTo>
                  <a:lnTo>
                    <a:pt x="174" y="3"/>
                  </a:lnTo>
                  <a:lnTo>
                    <a:pt x="177" y="3"/>
                  </a:lnTo>
                  <a:lnTo>
                    <a:pt x="180" y="3"/>
                  </a:lnTo>
                  <a:lnTo>
                    <a:pt x="183" y="3"/>
                  </a:lnTo>
                  <a:lnTo>
                    <a:pt x="186" y="3"/>
                  </a:lnTo>
                  <a:lnTo>
                    <a:pt x="190" y="3"/>
                  </a:lnTo>
                  <a:lnTo>
                    <a:pt x="193" y="3"/>
                  </a:lnTo>
                  <a:lnTo>
                    <a:pt x="196" y="3"/>
                  </a:lnTo>
                  <a:lnTo>
                    <a:pt x="199" y="3"/>
                  </a:lnTo>
                  <a:lnTo>
                    <a:pt x="202" y="3"/>
                  </a:lnTo>
                  <a:lnTo>
                    <a:pt x="205" y="3"/>
                  </a:lnTo>
                  <a:lnTo>
                    <a:pt x="208" y="3"/>
                  </a:lnTo>
                  <a:lnTo>
                    <a:pt x="211" y="3"/>
                  </a:lnTo>
                  <a:lnTo>
                    <a:pt x="214" y="3"/>
                  </a:lnTo>
                  <a:lnTo>
                    <a:pt x="217" y="3"/>
                  </a:lnTo>
                  <a:lnTo>
                    <a:pt x="220" y="3"/>
                  </a:lnTo>
                  <a:lnTo>
                    <a:pt x="223" y="3"/>
                  </a:lnTo>
                  <a:lnTo>
                    <a:pt x="226" y="3"/>
                  </a:lnTo>
                  <a:lnTo>
                    <a:pt x="229" y="3"/>
                  </a:lnTo>
                  <a:lnTo>
                    <a:pt x="232" y="3"/>
                  </a:lnTo>
                  <a:lnTo>
                    <a:pt x="235" y="3"/>
                  </a:lnTo>
                  <a:lnTo>
                    <a:pt x="238" y="3"/>
                  </a:lnTo>
                  <a:lnTo>
                    <a:pt x="241" y="3"/>
                  </a:lnTo>
                  <a:lnTo>
                    <a:pt x="245" y="3"/>
                  </a:lnTo>
                  <a:lnTo>
                    <a:pt x="248" y="3"/>
                  </a:lnTo>
                  <a:lnTo>
                    <a:pt x="251" y="3"/>
                  </a:lnTo>
                  <a:lnTo>
                    <a:pt x="254" y="3"/>
                  </a:lnTo>
                  <a:lnTo>
                    <a:pt x="257" y="3"/>
                  </a:lnTo>
                  <a:lnTo>
                    <a:pt x="260" y="6"/>
                  </a:lnTo>
                  <a:lnTo>
                    <a:pt x="263" y="6"/>
                  </a:lnTo>
                  <a:lnTo>
                    <a:pt x="266" y="6"/>
                  </a:lnTo>
                  <a:lnTo>
                    <a:pt x="269" y="6"/>
                  </a:lnTo>
                  <a:lnTo>
                    <a:pt x="272" y="6"/>
                  </a:lnTo>
                  <a:lnTo>
                    <a:pt x="275" y="6"/>
                  </a:lnTo>
                  <a:lnTo>
                    <a:pt x="278" y="6"/>
                  </a:lnTo>
                  <a:lnTo>
                    <a:pt x="281" y="6"/>
                  </a:lnTo>
                  <a:lnTo>
                    <a:pt x="284" y="6"/>
                  </a:lnTo>
                  <a:lnTo>
                    <a:pt x="287" y="6"/>
                  </a:lnTo>
                  <a:lnTo>
                    <a:pt x="290" y="6"/>
                  </a:lnTo>
                  <a:lnTo>
                    <a:pt x="293" y="6"/>
                  </a:lnTo>
                  <a:lnTo>
                    <a:pt x="296" y="6"/>
                  </a:lnTo>
                  <a:lnTo>
                    <a:pt x="299" y="6"/>
                  </a:lnTo>
                  <a:lnTo>
                    <a:pt x="303" y="6"/>
                  </a:lnTo>
                  <a:lnTo>
                    <a:pt x="306" y="6"/>
                  </a:lnTo>
                  <a:lnTo>
                    <a:pt x="309" y="6"/>
                  </a:lnTo>
                  <a:lnTo>
                    <a:pt x="312" y="6"/>
                  </a:lnTo>
                  <a:lnTo>
                    <a:pt x="315" y="6"/>
                  </a:lnTo>
                  <a:lnTo>
                    <a:pt x="318" y="9"/>
                  </a:lnTo>
                  <a:lnTo>
                    <a:pt x="321" y="9"/>
                  </a:lnTo>
                  <a:lnTo>
                    <a:pt x="324" y="9"/>
                  </a:lnTo>
                  <a:lnTo>
                    <a:pt x="327" y="9"/>
                  </a:lnTo>
                  <a:lnTo>
                    <a:pt x="330" y="9"/>
                  </a:lnTo>
                  <a:lnTo>
                    <a:pt x="333" y="9"/>
                  </a:lnTo>
                  <a:lnTo>
                    <a:pt x="336" y="9"/>
                  </a:lnTo>
                  <a:lnTo>
                    <a:pt x="339" y="9"/>
                  </a:lnTo>
                  <a:lnTo>
                    <a:pt x="342" y="9"/>
                  </a:lnTo>
                  <a:lnTo>
                    <a:pt x="345" y="9"/>
                  </a:lnTo>
                  <a:lnTo>
                    <a:pt x="348" y="9"/>
                  </a:lnTo>
                  <a:lnTo>
                    <a:pt x="351" y="9"/>
                  </a:lnTo>
                  <a:lnTo>
                    <a:pt x="354" y="9"/>
                  </a:lnTo>
                  <a:lnTo>
                    <a:pt x="358" y="12"/>
                  </a:lnTo>
                  <a:lnTo>
                    <a:pt x="361" y="12"/>
                  </a:lnTo>
                  <a:lnTo>
                    <a:pt x="364" y="12"/>
                  </a:lnTo>
                  <a:lnTo>
                    <a:pt x="367" y="12"/>
                  </a:lnTo>
                  <a:lnTo>
                    <a:pt x="370" y="12"/>
                  </a:lnTo>
                  <a:lnTo>
                    <a:pt x="373" y="12"/>
                  </a:lnTo>
                  <a:lnTo>
                    <a:pt x="376" y="12"/>
                  </a:lnTo>
                  <a:lnTo>
                    <a:pt x="379" y="12"/>
                  </a:lnTo>
                  <a:lnTo>
                    <a:pt x="382" y="12"/>
                  </a:lnTo>
                  <a:lnTo>
                    <a:pt x="385" y="12"/>
                  </a:lnTo>
                  <a:lnTo>
                    <a:pt x="388" y="15"/>
                  </a:lnTo>
                </a:path>
              </a:pathLst>
            </a:custGeom>
            <a:noFill/>
            <a:ln w="14288"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3" name="Freeform 263"/>
            <p:cNvSpPr>
              <a:spLocks/>
            </p:cNvSpPr>
            <p:nvPr/>
          </p:nvSpPr>
          <p:spPr bwMode="auto">
            <a:xfrm>
              <a:off x="6430963" y="3424238"/>
              <a:ext cx="1498600" cy="393700"/>
            </a:xfrm>
            <a:custGeom>
              <a:avLst/>
              <a:gdLst>
                <a:gd name="T0" fmla="*/ 6 w 944"/>
                <a:gd name="T1" fmla="*/ 162 h 248"/>
                <a:gd name="T2" fmla="*/ 15 w 944"/>
                <a:gd name="T3" fmla="*/ 162 h 248"/>
                <a:gd name="T4" fmla="*/ 25 w 944"/>
                <a:gd name="T5" fmla="*/ 162 h 248"/>
                <a:gd name="T6" fmla="*/ 34 w 944"/>
                <a:gd name="T7" fmla="*/ 165 h 248"/>
                <a:gd name="T8" fmla="*/ 43 w 944"/>
                <a:gd name="T9" fmla="*/ 165 h 248"/>
                <a:gd name="T10" fmla="*/ 52 w 944"/>
                <a:gd name="T11" fmla="*/ 168 h 248"/>
                <a:gd name="T12" fmla="*/ 61 w 944"/>
                <a:gd name="T13" fmla="*/ 168 h 248"/>
                <a:gd name="T14" fmla="*/ 70 w 944"/>
                <a:gd name="T15" fmla="*/ 171 h 248"/>
                <a:gd name="T16" fmla="*/ 80 w 944"/>
                <a:gd name="T17" fmla="*/ 171 h 248"/>
                <a:gd name="T18" fmla="*/ 89 w 944"/>
                <a:gd name="T19" fmla="*/ 174 h 248"/>
                <a:gd name="T20" fmla="*/ 98 w 944"/>
                <a:gd name="T21" fmla="*/ 178 h 248"/>
                <a:gd name="T22" fmla="*/ 107 w 944"/>
                <a:gd name="T23" fmla="*/ 181 h 248"/>
                <a:gd name="T24" fmla="*/ 116 w 944"/>
                <a:gd name="T25" fmla="*/ 184 h 248"/>
                <a:gd name="T26" fmla="*/ 125 w 944"/>
                <a:gd name="T27" fmla="*/ 184 h 248"/>
                <a:gd name="T28" fmla="*/ 135 w 944"/>
                <a:gd name="T29" fmla="*/ 187 h 248"/>
                <a:gd name="T30" fmla="*/ 144 w 944"/>
                <a:gd name="T31" fmla="*/ 193 h 248"/>
                <a:gd name="T32" fmla="*/ 150 w 944"/>
                <a:gd name="T33" fmla="*/ 248 h 248"/>
                <a:gd name="T34" fmla="*/ 718 w 944"/>
                <a:gd name="T35" fmla="*/ 0 h 248"/>
                <a:gd name="T36" fmla="*/ 727 w 944"/>
                <a:gd name="T37" fmla="*/ 0 h 248"/>
                <a:gd name="T38" fmla="*/ 736 w 944"/>
                <a:gd name="T39" fmla="*/ 3 h 248"/>
                <a:gd name="T40" fmla="*/ 746 w 944"/>
                <a:gd name="T41" fmla="*/ 3 h 248"/>
                <a:gd name="T42" fmla="*/ 755 w 944"/>
                <a:gd name="T43" fmla="*/ 6 h 248"/>
                <a:gd name="T44" fmla="*/ 764 w 944"/>
                <a:gd name="T45" fmla="*/ 6 h 248"/>
                <a:gd name="T46" fmla="*/ 773 w 944"/>
                <a:gd name="T47" fmla="*/ 6 h 248"/>
                <a:gd name="T48" fmla="*/ 782 w 944"/>
                <a:gd name="T49" fmla="*/ 9 h 248"/>
                <a:gd name="T50" fmla="*/ 791 w 944"/>
                <a:gd name="T51" fmla="*/ 9 h 248"/>
                <a:gd name="T52" fmla="*/ 801 w 944"/>
                <a:gd name="T53" fmla="*/ 9 h 248"/>
                <a:gd name="T54" fmla="*/ 810 w 944"/>
                <a:gd name="T55" fmla="*/ 9 h 248"/>
                <a:gd name="T56" fmla="*/ 819 w 944"/>
                <a:gd name="T57" fmla="*/ 12 h 248"/>
                <a:gd name="T58" fmla="*/ 828 w 944"/>
                <a:gd name="T59" fmla="*/ 12 h 248"/>
                <a:gd name="T60" fmla="*/ 837 w 944"/>
                <a:gd name="T61" fmla="*/ 12 h 248"/>
                <a:gd name="T62" fmla="*/ 846 w 944"/>
                <a:gd name="T63" fmla="*/ 12 h 248"/>
                <a:gd name="T64" fmla="*/ 856 w 944"/>
                <a:gd name="T65" fmla="*/ 12 h 248"/>
                <a:gd name="T66" fmla="*/ 865 w 944"/>
                <a:gd name="T67" fmla="*/ 12 h 248"/>
                <a:gd name="T68" fmla="*/ 874 w 944"/>
                <a:gd name="T69" fmla="*/ 15 h 248"/>
                <a:gd name="T70" fmla="*/ 883 w 944"/>
                <a:gd name="T71" fmla="*/ 15 h 248"/>
                <a:gd name="T72" fmla="*/ 892 w 944"/>
                <a:gd name="T73" fmla="*/ 15 h 248"/>
                <a:gd name="T74" fmla="*/ 901 w 944"/>
                <a:gd name="T75" fmla="*/ 15 h 248"/>
                <a:gd name="T76" fmla="*/ 911 w 944"/>
                <a:gd name="T77" fmla="*/ 15 h 248"/>
                <a:gd name="T78" fmla="*/ 920 w 944"/>
                <a:gd name="T79" fmla="*/ 15 h 248"/>
                <a:gd name="T80" fmla="*/ 929 w 944"/>
                <a:gd name="T81" fmla="*/ 15 h 248"/>
                <a:gd name="T82" fmla="*/ 938 w 944"/>
                <a:gd name="T83"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4" h="248">
                  <a:moveTo>
                    <a:pt x="0" y="162"/>
                  </a:moveTo>
                  <a:lnTo>
                    <a:pt x="3" y="162"/>
                  </a:lnTo>
                  <a:lnTo>
                    <a:pt x="6" y="162"/>
                  </a:lnTo>
                  <a:lnTo>
                    <a:pt x="9" y="162"/>
                  </a:lnTo>
                  <a:lnTo>
                    <a:pt x="12" y="162"/>
                  </a:lnTo>
                  <a:lnTo>
                    <a:pt x="15" y="162"/>
                  </a:lnTo>
                  <a:lnTo>
                    <a:pt x="18" y="162"/>
                  </a:lnTo>
                  <a:lnTo>
                    <a:pt x="21" y="162"/>
                  </a:lnTo>
                  <a:lnTo>
                    <a:pt x="25" y="162"/>
                  </a:lnTo>
                  <a:lnTo>
                    <a:pt x="28" y="165"/>
                  </a:lnTo>
                  <a:lnTo>
                    <a:pt x="31" y="165"/>
                  </a:lnTo>
                  <a:lnTo>
                    <a:pt x="34" y="165"/>
                  </a:lnTo>
                  <a:lnTo>
                    <a:pt x="37" y="165"/>
                  </a:lnTo>
                  <a:lnTo>
                    <a:pt x="40" y="165"/>
                  </a:lnTo>
                  <a:lnTo>
                    <a:pt x="43" y="165"/>
                  </a:lnTo>
                  <a:lnTo>
                    <a:pt x="46" y="165"/>
                  </a:lnTo>
                  <a:lnTo>
                    <a:pt x="49" y="168"/>
                  </a:lnTo>
                  <a:lnTo>
                    <a:pt x="52" y="168"/>
                  </a:lnTo>
                  <a:lnTo>
                    <a:pt x="55" y="168"/>
                  </a:lnTo>
                  <a:lnTo>
                    <a:pt x="58" y="168"/>
                  </a:lnTo>
                  <a:lnTo>
                    <a:pt x="61" y="168"/>
                  </a:lnTo>
                  <a:lnTo>
                    <a:pt x="64" y="168"/>
                  </a:lnTo>
                  <a:lnTo>
                    <a:pt x="67" y="171"/>
                  </a:lnTo>
                  <a:lnTo>
                    <a:pt x="70" y="171"/>
                  </a:lnTo>
                  <a:lnTo>
                    <a:pt x="73" y="171"/>
                  </a:lnTo>
                  <a:lnTo>
                    <a:pt x="76" y="171"/>
                  </a:lnTo>
                  <a:lnTo>
                    <a:pt x="80" y="171"/>
                  </a:lnTo>
                  <a:lnTo>
                    <a:pt x="83" y="174"/>
                  </a:lnTo>
                  <a:lnTo>
                    <a:pt x="86" y="174"/>
                  </a:lnTo>
                  <a:lnTo>
                    <a:pt x="89" y="174"/>
                  </a:lnTo>
                  <a:lnTo>
                    <a:pt x="92" y="174"/>
                  </a:lnTo>
                  <a:lnTo>
                    <a:pt x="95" y="178"/>
                  </a:lnTo>
                  <a:lnTo>
                    <a:pt x="98" y="178"/>
                  </a:lnTo>
                  <a:lnTo>
                    <a:pt x="101" y="178"/>
                  </a:lnTo>
                  <a:lnTo>
                    <a:pt x="104" y="178"/>
                  </a:lnTo>
                  <a:lnTo>
                    <a:pt x="107" y="181"/>
                  </a:lnTo>
                  <a:lnTo>
                    <a:pt x="110" y="181"/>
                  </a:lnTo>
                  <a:lnTo>
                    <a:pt x="113" y="181"/>
                  </a:lnTo>
                  <a:lnTo>
                    <a:pt x="116" y="184"/>
                  </a:lnTo>
                  <a:lnTo>
                    <a:pt x="119" y="184"/>
                  </a:lnTo>
                  <a:lnTo>
                    <a:pt x="122" y="184"/>
                  </a:lnTo>
                  <a:lnTo>
                    <a:pt x="125" y="184"/>
                  </a:lnTo>
                  <a:lnTo>
                    <a:pt x="128" y="187"/>
                  </a:lnTo>
                  <a:lnTo>
                    <a:pt x="131" y="187"/>
                  </a:lnTo>
                  <a:lnTo>
                    <a:pt x="135" y="187"/>
                  </a:lnTo>
                  <a:lnTo>
                    <a:pt x="138" y="190"/>
                  </a:lnTo>
                  <a:lnTo>
                    <a:pt x="141" y="190"/>
                  </a:lnTo>
                  <a:lnTo>
                    <a:pt x="144" y="193"/>
                  </a:lnTo>
                  <a:lnTo>
                    <a:pt x="147" y="193"/>
                  </a:lnTo>
                  <a:lnTo>
                    <a:pt x="150" y="193"/>
                  </a:lnTo>
                  <a:lnTo>
                    <a:pt x="150" y="248"/>
                  </a:lnTo>
                  <a:lnTo>
                    <a:pt x="712" y="248"/>
                  </a:lnTo>
                  <a:lnTo>
                    <a:pt x="715" y="248"/>
                  </a:lnTo>
                  <a:lnTo>
                    <a:pt x="718" y="0"/>
                  </a:lnTo>
                  <a:lnTo>
                    <a:pt x="721" y="0"/>
                  </a:lnTo>
                  <a:lnTo>
                    <a:pt x="724" y="0"/>
                  </a:lnTo>
                  <a:lnTo>
                    <a:pt x="727" y="0"/>
                  </a:lnTo>
                  <a:lnTo>
                    <a:pt x="730" y="0"/>
                  </a:lnTo>
                  <a:lnTo>
                    <a:pt x="733" y="3"/>
                  </a:lnTo>
                  <a:lnTo>
                    <a:pt x="736" y="3"/>
                  </a:lnTo>
                  <a:lnTo>
                    <a:pt x="739" y="3"/>
                  </a:lnTo>
                  <a:lnTo>
                    <a:pt x="742" y="3"/>
                  </a:lnTo>
                  <a:lnTo>
                    <a:pt x="746" y="3"/>
                  </a:lnTo>
                  <a:lnTo>
                    <a:pt x="749" y="3"/>
                  </a:lnTo>
                  <a:lnTo>
                    <a:pt x="752" y="3"/>
                  </a:lnTo>
                  <a:lnTo>
                    <a:pt x="755" y="6"/>
                  </a:lnTo>
                  <a:lnTo>
                    <a:pt x="758" y="6"/>
                  </a:lnTo>
                  <a:lnTo>
                    <a:pt x="761" y="6"/>
                  </a:lnTo>
                  <a:lnTo>
                    <a:pt x="764" y="6"/>
                  </a:lnTo>
                  <a:lnTo>
                    <a:pt x="767" y="6"/>
                  </a:lnTo>
                  <a:lnTo>
                    <a:pt x="770" y="6"/>
                  </a:lnTo>
                  <a:lnTo>
                    <a:pt x="773" y="6"/>
                  </a:lnTo>
                  <a:lnTo>
                    <a:pt x="776" y="6"/>
                  </a:lnTo>
                  <a:lnTo>
                    <a:pt x="779" y="9"/>
                  </a:lnTo>
                  <a:lnTo>
                    <a:pt x="782" y="9"/>
                  </a:lnTo>
                  <a:lnTo>
                    <a:pt x="785" y="9"/>
                  </a:lnTo>
                  <a:lnTo>
                    <a:pt x="788" y="9"/>
                  </a:lnTo>
                  <a:lnTo>
                    <a:pt x="791" y="9"/>
                  </a:lnTo>
                  <a:lnTo>
                    <a:pt x="794" y="9"/>
                  </a:lnTo>
                  <a:lnTo>
                    <a:pt x="797" y="9"/>
                  </a:lnTo>
                  <a:lnTo>
                    <a:pt x="801" y="9"/>
                  </a:lnTo>
                  <a:lnTo>
                    <a:pt x="804" y="9"/>
                  </a:lnTo>
                  <a:lnTo>
                    <a:pt x="807" y="9"/>
                  </a:lnTo>
                  <a:lnTo>
                    <a:pt x="810" y="9"/>
                  </a:lnTo>
                  <a:lnTo>
                    <a:pt x="813" y="9"/>
                  </a:lnTo>
                  <a:lnTo>
                    <a:pt x="816" y="12"/>
                  </a:lnTo>
                  <a:lnTo>
                    <a:pt x="819" y="12"/>
                  </a:lnTo>
                  <a:lnTo>
                    <a:pt x="822" y="12"/>
                  </a:lnTo>
                  <a:lnTo>
                    <a:pt x="825" y="12"/>
                  </a:lnTo>
                  <a:lnTo>
                    <a:pt x="828" y="12"/>
                  </a:lnTo>
                  <a:lnTo>
                    <a:pt x="831" y="12"/>
                  </a:lnTo>
                  <a:lnTo>
                    <a:pt x="834" y="12"/>
                  </a:lnTo>
                  <a:lnTo>
                    <a:pt x="837" y="12"/>
                  </a:lnTo>
                  <a:lnTo>
                    <a:pt x="840" y="12"/>
                  </a:lnTo>
                  <a:lnTo>
                    <a:pt x="843" y="12"/>
                  </a:lnTo>
                  <a:lnTo>
                    <a:pt x="846" y="12"/>
                  </a:lnTo>
                  <a:lnTo>
                    <a:pt x="849" y="12"/>
                  </a:lnTo>
                  <a:lnTo>
                    <a:pt x="852" y="12"/>
                  </a:lnTo>
                  <a:lnTo>
                    <a:pt x="856" y="12"/>
                  </a:lnTo>
                  <a:lnTo>
                    <a:pt x="859" y="12"/>
                  </a:lnTo>
                  <a:lnTo>
                    <a:pt x="862" y="12"/>
                  </a:lnTo>
                  <a:lnTo>
                    <a:pt x="865" y="12"/>
                  </a:lnTo>
                  <a:lnTo>
                    <a:pt x="868" y="12"/>
                  </a:lnTo>
                  <a:lnTo>
                    <a:pt x="871" y="12"/>
                  </a:lnTo>
                  <a:lnTo>
                    <a:pt x="874" y="15"/>
                  </a:lnTo>
                  <a:lnTo>
                    <a:pt x="877" y="15"/>
                  </a:lnTo>
                  <a:lnTo>
                    <a:pt x="880" y="15"/>
                  </a:lnTo>
                  <a:lnTo>
                    <a:pt x="883" y="15"/>
                  </a:lnTo>
                  <a:lnTo>
                    <a:pt x="886" y="15"/>
                  </a:lnTo>
                  <a:lnTo>
                    <a:pt x="889" y="15"/>
                  </a:lnTo>
                  <a:lnTo>
                    <a:pt x="892" y="15"/>
                  </a:lnTo>
                  <a:lnTo>
                    <a:pt x="895" y="15"/>
                  </a:lnTo>
                  <a:lnTo>
                    <a:pt x="898" y="15"/>
                  </a:lnTo>
                  <a:lnTo>
                    <a:pt x="901" y="15"/>
                  </a:lnTo>
                  <a:lnTo>
                    <a:pt x="904" y="15"/>
                  </a:lnTo>
                  <a:lnTo>
                    <a:pt x="907" y="15"/>
                  </a:lnTo>
                  <a:lnTo>
                    <a:pt x="911" y="15"/>
                  </a:lnTo>
                  <a:lnTo>
                    <a:pt x="914" y="15"/>
                  </a:lnTo>
                  <a:lnTo>
                    <a:pt x="917" y="15"/>
                  </a:lnTo>
                  <a:lnTo>
                    <a:pt x="920" y="15"/>
                  </a:lnTo>
                  <a:lnTo>
                    <a:pt x="923" y="15"/>
                  </a:lnTo>
                  <a:lnTo>
                    <a:pt x="926" y="15"/>
                  </a:lnTo>
                  <a:lnTo>
                    <a:pt x="929" y="15"/>
                  </a:lnTo>
                  <a:lnTo>
                    <a:pt x="932" y="15"/>
                  </a:lnTo>
                  <a:lnTo>
                    <a:pt x="935" y="15"/>
                  </a:lnTo>
                  <a:lnTo>
                    <a:pt x="938" y="15"/>
                  </a:lnTo>
                  <a:lnTo>
                    <a:pt x="941" y="15"/>
                  </a:lnTo>
                  <a:lnTo>
                    <a:pt x="944" y="15"/>
                  </a:lnTo>
                </a:path>
              </a:pathLst>
            </a:custGeom>
            <a:noFill/>
            <a:ln w="254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4" name="Freeform 264"/>
            <p:cNvSpPr>
              <a:spLocks/>
            </p:cNvSpPr>
            <p:nvPr/>
          </p:nvSpPr>
          <p:spPr bwMode="auto">
            <a:xfrm>
              <a:off x="7929563" y="3429000"/>
              <a:ext cx="615950" cy="19050"/>
            </a:xfrm>
            <a:custGeom>
              <a:avLst/>
              <a:gdLst>
                <a:gd name="T0" fmla="*/ 6 w 388"/>
                <a:gd name="T1" fmla="*/ 12 h 12"/>
                <a:gd name="T2" fmla="*/ 15 w 388"/>
                <a:gd name="T3" fmla="*/ 12 h 12"/>
                <a:gd name="T4" fmla="*/ 25 w 388"/>
                <a:gd name="T5" fmla="*/ 12 h 12"/>
                <a:gd name="T6" fmla="*/ 34 w 388"/>
                <a:gd name="T7" fmla="*/ 12 h 12"/>
                <a:gd name="T8" fmla="*/ 43 w 388"/>
                <a:gd name="T9" fmla="*/ 12 h 12"/>
                <a:gd name="T10" fmla="*/ 52 w 388"/>
                <a:gd name="T11" fmla="*/ 12 h 12"/>
                <a:gd name="T12" fmla="*/ 61 w 388"/>
                <a:gd name="T13" fmla="*/ 12 h 12"/>
                <a:gd name="T14" fmla="*/ 70 w 388"/>
                <a:gd name="T15" fmla="*/ 12 h 12"/>
                <a:gd name="T16" fmla="*/ 80 w 388"/>
                <a:gd name="T17" fmla="*/ 12 h 12"/>
                <a:gd name="T18" fmla="*/ 89 w 388"/>
                <a:gd name="T19" fmla="*/ 12 h 12"/>
                <a:gd name="T20" fmla="*/ 98 w 388"/>
                <a:gd name="T21" fmla="*/ 12 h 12"/>
                <a:gd name="T22" fmla="*/ 107 w 388"/>
                <a:gd name="T23" fmla="*/ 12 h 12"/>
                <a:gd name="T24" fmla="*/ 116 w 388"/>
                <a:gd name="T25" fmla="*/ 12 h 12"/>
                <a:gd name="T26" fmla="*/ 125 w 388"/>
                <a:gd name="T27" fmla="*/ 9 h 12"/>
                <a:gd name="T28" fmla="*/ 135 w 388"/>
                <a:gd name="T29" fmla="*/ 9 h 12"/>
                <a:gd name="T30" fmla="*/ 144 w 388"/>
                <a:gd name="T31" fmla="*/ 9 h 12"/>
                <a:gd name="T32" fmla="*/ 153 w 388"/>
                <a:gd name="T33" fmla="*/ 9 h 12"/>
                <a:gd name="T34" fmla="*/ 162 w 388"/>
                <a:gd name="T35" fmla="*/ 9 h 12"/>
                <a:gd name="T36" fmla="*/ 171 w 388"/>
                <a:gd name="T37" fmla="*/ 9 h 12"/>
                <a:gd name="T38" fmla="*/ 180 w 388"/>
                <a:gd name="T39" fmla="*/ 9 h 12"/>
                <a:gd name="T40" fmla="*/ 190 w 388"/>
                <a:gd name="T41" fmla="*/ 9 h 12"/>
                <a:gd name="T42" fmla="*/ 199 w 388"/>
                <a:gd name="T43" fmla="*/ 9 h 12"/>
                <a:gd name="T44" fmla="*/ 208 w 388"/>
                <a:gd name="T45" fmla="*/ 9 h 12"/>
                <a:gd name="T46" fmla="*/ 217 w 388"/>
                <a:gd name="T47" fmla="*/ 9 h 12"/>
                <a:gd name="T48" fmla="*/ 226 w 388"/>
                <a:gd name="T49" fmla="*/ 6 h 12"/>
                <a:gd name="T50" fmla="*/ 235 w 388"/>
                <a:gd name="T51" fmla="*/ 6 h 12"/>
                <a:gd name="T52" fmla="*/ 245 w 388"/>
                <a:gd name="T53" fmla="*/ 6 h 12"/>
                <a:gd name="T54" fmla="*/ 254 w 388"/>
                <a:gd name="T55" fmla="*/ 6 h 12"/>
                <a:gd name="T56" fmla="*/ 263 w 388"/>
                <a:gd name="T57" fmla="*/ 6 h 12"/>
                <a:gd name="T58" fmla="*/ 272 w 388"/>
                <a:gd name="T59" fmla="*/ 6 h 12"/>
                <a:gd name="T60" fmla="*/ 281 w 388"/>
                <a:gd name="T61" fmla="*/ 6 h 12"/>
                <a:gd name="T62" fmla="*/ 290 w 388"/>
                <a:gd name="T63" fmla="*/ 3 h 12"/>
                <a:gd name="T64" fmla="*/ 300 w 388"/>
                <a:gd name="T65" fmla="*/ 3 h 12"/>
                <a:gd name="T66" fmla="*/ 309 w 388"/>
                <a:gd name="T67" fmla="*/ 3 h 12"/>
                <a:gd name="T68" fmla="*/ 318 w 388"/>
                <a:gd name="T69" fmla="*/ 3 h 12"/>
                <a:gd name="T70" fmla="*/ 327 w 388"/>
                <a:gd name="T71" fmla="*/ 3 h 12"/>
                <a:gd name="T72" fmla="*/ 336 w 388"/>
                <a:gd name="T73" fmla="*/ 3 h 12"/>
                <a:gd name="T74" fmla="*/ 345 w 388"/>
                <a:gd name="T75" fmla="*/ 3 h 12"/>
                <a:gd name="T76" fmla="*/ 355 w 388"/>
                <a:gd name="T77" fmla="*/ 0 h 12"/>
                <a:gd name="T78" fmla="*/ 364 w 388"/>
                <a:gd name="T79" fmla="*/ 0 h 12"/>
                <a:gd name="T80" fmla="*/ 373 w 388"/>
                <a:gd name="T81" fmla="*/ 0 h 12"/>
                <a:gd name="T82" fmla="*/ 382 w 388"/>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 h="12">
                  <a:moveTo>
                    <a:pt x="0" y="12"/>
                  </a:moveTo>
                  <a:lnTo>
                    <a:pt x="3" y="12"/>
                  </a:lnTo>
                  <a:lnTo>
                    <a:pt x="6" y="12"/>
                  </a:lnTo>
                  <a:lnTo>
                    <a:pt x="9" y="12"/>
                  </a:lnTo>
                  <a:lnTo>
                    <a:pt x="12" y="12"/>
                  </a:lnTo>
                  <a:lnTo>
                    <a:pt x="15" y="12"/>
                  </a:lnTo>
                  <a:lnTo>
                    <a:pt x="18" y="12"/>
                  </a:lnTo>
                  <a:lnTo>
                    <a:pt x="22" y="12"/>
                  </a:lnTo>
                  <a:lnTo>
                    <a:pt x="25" y="12"/>
                  </a:lnTo>
                  <a:lnTo>
                    <a:pt x="28" y="12"/>
                  </a:lnTo>
                  <a:lnTo>
                    <a:pt x="31" y="12"/>
                  </a:lnTo>
                  <a:lnTo>
                    <a:pt x="34" y="12"/>
                  </a:lnTo>
                  <a:lnTo>
                    <a:pt x="37" y="12"/>
                  </a:lnTo>
                  <a:lnTo>
                    <a:pt x="40" y="12"/>
                  </a:lnTo>
                  <a:lnTo>
                    <a:pt x="43" y="12"/>
                  </a:lnTo>
                  <a:lnTo>
                    <a:pt x="46" y="12"/>
                  </a:lnTo>
                  <a:lnTo>
                    <a:pt x="49" y="12"/>
                  </a:lnTo>
                  <a:lnTo>
                    <a:pt x="52" y="12"/>
                  </a:lnTo>
                  <a:lnTo>
                    <a:pt x="55" y="12"/>
                  </a:lnTo>
                  <a:lnTo>
                    <a:pt x="58" y="12"/>
                  </a:lnTo>
                  <a:lnTo>
                    <a:pt x="61" y="12"/>
                  </a:lnTo>
                  <a:lnTo>
                    <a:pt x="64" y="12"/>
                  </a:lnTo>
                  <a:lnTo>
                    <a:pt x="67" y="12"/>
                  </a:lnTo>
                  <a:lnTo>
                    <a:pt x="70" y="12"/>
                  </a:lnTo>
                  <a:lnTo>
                    <a:pt x="73" y="12"/>
                  </a:lnTo>
                  <a:lnTo>
                    <a:pt x="76" y="12"/>
                  </a:lnTo>
                  <a:lnTo>
                    <a:pt x="80" y="12"/>
                  </a:lnTo>
                  <a:lnTo>
                    <a:pt x="83" y="12"/>
                  </a:lnTo>
                  <a:lnTo>
                    <a:pt x="86" y="12"/>
                  </a:lnTo>
                  <a:lnTo>
                    <a:pt x="89" y="12"/>
                  </a:lnTo>
                  <a:lnTo>
                    <a:pt x="92" y="12"/>
                  </a:lnTo>
                  <a:lnTo>
                    <a:pt x="95" y="12"/>
                  </a:lnTo>
                  <a:lnTo>
                    <a:pt x="98" y="12"/>
                  </a:lnTo>
                  <a:lnTo>
                    <a:pt x="101" y="12"/>
                  </a:lnTo>
                  <a:lnTo>
                    <a:pt x="104" y="12"/>
                  </a:lnTo>
                  <a:lnTo>
                    <a:pt x="107" y="12"/>
                  </a:lnTo>
                  <a:lnTo>
                    <a:pt x="110" y="12"/>
                  </a:lnTo>
                  <a:lnTo>
                    <a:pt x="113" y="12"/>
                  </a:lnTo>
                  <a:lnTo>
                    <a:pt x="116" y="12"/>
                  </a:lnTo>
                  <a:lnTo>
                    <a:pt x="119" y="12"/>
                  </a:lnTo>
                  <a:lnTo>
                    <a:pt x="122" y="12"/>
                  </a:lnTo>
                  <a:lnTo>
                    <a:pt x="125" y="9"/>
                  </a:lnTo>
                  <a:lnTo>
                    <a:pt x="128" y="9"/>
                  </a:lnTo>
                  <a:lnTo>
                    <a:pt x="131" y="9"/>
                  </a:lnTo>
                  <a:lnTo>
                    <a:pt x="135" y="9"/>
                  </a:lnTo>
                  <a:lnTo>
                    <a:pt x="138" y="9"/>
                  </a:lnTo>
                  <a:lnTo>
                    <a:pt x="141" y="9"/>
                  </a:lnTo>
                  <a:lnTo>
                    <a:pt x="144" y="9"/>
                  </a:lnTo>
                  <a:lnTo>
                    <a:pt x="147" y="9"/>
                  </a:lnTo>
                  <a:lnTo>
                    <a:pt x="150" y="9"/>
                  </a:lnTo>
                  <a:lnTo>
                    <a:pt x="153" y="9"/>
                  </a:lnTo>
                  <a:lnTo>
                    <a:pt x="156" y="9"/>
                  </a:lnTo>
                  <a:lnTo>
                    <a:pt x="159" y="9"/>
                  </a:lnTo>
                  <a:lnTo>
                    <a:pt x="162" y="9"/>
                  </a:lnTo>
                  <a:lnTo>
                    <a:pt x="165" y="9"/>
                  </a:lnTo>
                  <a:lnTo>
                    <a:pt x="168" y="9"/>
                  </a:lnTo>
                  <a:lnTo>
                    <a:pt x="171" y="9"/>
                  </a:lnTo>
                  <a:lnTo>
                    <a:pt x="174" y="9"/>
                  </a:lnTo>
                  <a:lnTo>
                    <a:pt x="177" y="9"/>
                  </a:lnTo>
                  <a:lnTo>
                    <a:pt x="180" y="9"/>
                  </a:lnTo>
                  <a:lnTo>
                    <a:pt x="183" y="9"/>
                  </a:lnTo>
                  <a:lnTo>
                    <a:pt x="186" y="9"/>
                  </a:lnTo>
                  <a:lnTo>
                    <a:pt x="190" y="9"/>
                  </a:lnTo>
                  <a:lnTo>
                    <a:pt x="193" y="9"/>
                  </a:lnTo>
                  <a:lnTo>
                    <a:pt x="196" y="9"/>
                  </a:lnTo>
                  <a:lnTo>
                    <a:pt x="199" y="9"/>
                  </a:lnTo>
                  <a:lnTo>
                    <a:pt x="202" y="9"/>
                  </a:lnTo>
                  <a:lnTo>
                    <a:pt x="205" y="9"/>
                  </a:lnTo>
                  <a:lnTo>
                    <a:pt x="208" y="9"/>
                  </a:lnTo>
                  <a:lnTo>
                    <a:pt x="211" y="9"/>
                  </a:lnTo>
                  <a:lnTo>
                    <a:pt x="214" y="9"/>
                  </a:lnTo>
                  <a:lnTo>
                    <a:pt x="217" y="9"/>
                  </a:lnTo>
                  <a:lnTo>
                    <a:pt x="220" y="6"/>
                  </a:lnTo>
                  <a:lnTo>
                    <a:pt x="223" y="6"/>
                  </a:lnTo>
                  <a:lnTo>
                    <a:pt x="226" y="6"/>
                  </a:lnTo>
                  <a:lnTo>
                    <a:pt x="229" y="6"/>
                  </a:lnTo>
                  <a:lnTo>
                    <a:pt x="232" y="6"/>
                  </a:lnTo>
                  <a:lnTo>
                    <a:pt x="235" y="6"/>
                  </a:lnTo>
                  <a:lnTo>
                    <a:pt x="238" y="6"/>
                  </a:lnTo>
                  <a:lnTo>
                    <a:pt x="241" y="6"/>
                  </a:lnTo>
                  <a:lnTo>
                    <a:pt x="245" y="6"/>
                  </a:lnTo>
                  <a:lnTo>
                    <a:pt x="248" y="6"/>
                  </a:lnTo>
                  <a:lnTo>
                    <a:pt x="251" y="6"/>
                  </a:lnTo>
                  <a:lnTo>
                    <a:pt x="254" y="6"/>
                  </a:lnTo>
                  <a:lnTo>
                    <a:pt x="257" y="6"/>
                  </a:lnTo>
                  <a:lnTo>
                    <a:pt x="260" y="6"/>
                  </a:lnTo>
                  <a:lnTo>
                    <a:pt x="263" y="6"/>
                  </a:lnTo>
                  <a:lnTo>
                    <a:pt x="266" y="6"/>
                  </a:lnTo>
                  <a:lnTo>
                    <a:pt x="269" y="6"/>
                  </a:lnTo>
                  <a:lnTo>
                    <a:pt x="272" y="6"/>
                  </a:lnTo>
                  <a:lnTo>
                    <a:pt x="275" y="6"/>
                  </a:lnTo>
                  <a:lnTo>
                    <a:pt x="278" y="6"/>
                  </a:lnTo>
                  <a:lnTo>
                    <a:pt x="281" y="6"/>
                  </a:lnTo>
                  <a:lnTo>
                    <a:pt x="284" y="6"/>
                  </a:lnTo>
                  <a:lnTo>
                    <a:pt x="287" y="6"/>
                  </a:lnTo>
                  <a:lnTo>
                    <a:pt x="290" y="3"/>
                  </a:lnTo>
                  <a:lnTo>
                    <a:pt x="293" y="3"/>
                  </a:lnTo>
                  <a:lnTo>
                    <a:pt x="296" y="3"/>
                  </a:lnTo>
                  <a:lnTo>
                    <a:pt x="300" y="3"/>
                  </a:lnTo>
                  <a:lnTo>
                    <a:pt x="303" y="3"/>
                  </a:lnTo>
                  <a:lnTo>
                    <a:pt x="306" y="3"/>
                  </a:lnTo>
                  <a:lnTo>
                    <a:pt x="309" y="3"/>
                  </a:lnTo>
                  <a:lnTo>
                    <a:pt x="312" y="3"/>
                  </a:lnTo>
                  <a:lnTo>
                    <a:pt x="315" y="3"/>
                  </a:lnTo>
                  <a:lnTo>
                    <a:pt x="318" y="3"/>
                  </a:lnTo>
                  <a:lnTo>
                    <a:pt x="321" y="3"/>
                  </a:lnTo>
                  <a:lnTo>
                    <a:pt x="324" y="3"/>
                  </a:lnTo>
                  <a:lnTo>
                    <a:pt x="327" y="3"/>
                  </a:lnTo>
                  <a:lnTo>
                    <a:pt x="330" y="3"/>
                  </a:lnTo>
                  <a:lnTo>
                    <a:pt x="333" y="3"/>
                  </a:lnTo>
                  <a:lnTo>
                    <a:pt x="336" y="3"/>
                  </a:lnTo>
                  <a:lnTo>
                    <a:pt x="339" y="3"/>
                  </a:lnTo>
                  <a:lnTo>
                    <a:pt x="342" y="3"/>
                  </a:lnTo>
                  <a:lnTo>
                    <a:pt x="345" y="3"/>
                  </a:lnTo>
                  <a:lnTo>
                    <a:pt x="348" y="0"/>
                  </a:lnTo>
                  <a:lnTo>
                    <a:pt x="351" y="0"/>
                  </a:lnTo>
                  <a:lnTo>
                    <a:pt x="355" y="0"/>
                  </a:lnTo>
                  <a:lnTo>
                    <a:pt x="358" y="0"/>
                  </a:lnTo>
                  <a:lnTo>
                    <a:pt x="361" y="0"/>
                  </a:lnTo>
                  <a:lnTo>
                    <a:pt x="364" y="0"/>
                  </a:lnTo>
                  <a:lnTo>
                    <a:pt x="367" y="0"/>
                  </a:lnTo>
                  <a:lnTo>
                    <a:pt x="370" y="0"/>
                  </a:lnTo>
                  <a:lnTo>
                    <a:pt x="373" y="0"/>
                  </a:lnTo>
                  <a:lnTo>
                    <a:pt x="376" y="0"/>
                  </a:lnTo>
                  <a:lnTo>
                    <a:pt x="379" y="0"/>
                  </a:lnTo>
                  <a:lnTo>
                    <a:pt x="382" y="0"/>
                  </a:lnTo>
                  <a:lnTo>
                    <a:pt x="385" y="0"/>
                  </a:lnTo>
                  <a:lnTo>
                    <a:pt x="388" y="0"/>
                  </a:lnTo>
                </a:path>
              </a:pathLst>
            </a:custGeom>
            <a:noFill/>
            <a:ln w="254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5" name="Freeform 265"/>
            <p:cNvSpPr>
              <a:spLocks/>
            </p:cNvSpPr>
            <p:nvPr/>
          </p:nvSpPr>
          <p:spPr bwMode="auto">
            <a:xfrm>
              <a:off x="8545513" y="3419475"/>
              <a:ext cx="115887" cy="9525"/>
            </a:xfrm>
            <a:custGeom>
              <a:avLst/>
              <a:gdLst>
                <a:gd name="T0" fmla="*/ 0 w 73"/>
                <a:gd name="T1" fmla="*/ 6 h 6"/>
                <a:gd name="T2" fmla="*/ 3 w 73"/>
                <a:gd name="T3" fmla="*/ 6 h 6"/>
                <a:gd name="T4" fmla="*/ 6 w 73"/>
                <a:gd name="T5" fmla="*/ 6 h 6"/>
                <a:gd name="T6" fmla="*/ 9 w 73"/>
                <a:gd name="T7" fmla="*/ 6 h 6"/>
                <a:gd name="T8" fmla="*/ 12 w 73"/>
                <a:gd name="T9" fmla="*/ 6 h 6"/>
                <a:gd name="T10" fmla="*/ 15 w 73"/>
                <a:gd name="T11" fmla="*/ 3 h 6"/>
                <a:gd name="T12" fmla="*/ 18 w 73"/>
                <a:gd name="T13" fmla="*/ 3 h 6"/>
                <a:gd name="T14" fmla="*/ 22 w 73"/>
                <a:gd name="T15" fmla="*/ 3 h 6"/>
                <a:gd name="T16" fmla="*/ 25 w 73"/>
                <a:gd name="T17" fmla="*/ 3 h 6"/>
                <a:gd name="T18" fmla="*/ 28 w 73"/>
                <a:gd name="T19" fmla="*/ 3 h 6"/>
                <a:gd name="T20" fmla="*/ 31 w 73"/>
                <a:gd name="T21" fmla="*/ 3 h 6"/>
                <a:gd name="T22" fmla="*/ 34 w 73"/>
                <a:gd name="T23" fmla="*/ 3 h 6"/>
                <a:gd name="T24" fmla="*/ 37 w 73"/>
                <a:gd name="T25" fmla="*/ 3 h 6"/>
                <a:gd name="T26" fmla="*/ 40 w 73"/>
                <a:gd name="T27" fmla="*/ 3 h 6"/>
                <a:gd name="T28" fmla="*/ 43 w 73"/>
                <a:gd name="T29" fmla="*/ 3 h 6"/>
                <a:gd name="T30" fmla="*/ 46 w 73"/>
                <a:gd name="T31" fmla="*/ 3 h 6"/>
                <a:gd name="T32" fmla="*/ 49 w 73"/>
                <a:gd name="T33" fmla="*/ 3 h 6"/>
                <a:gd name="T34" fmla="*/ 52 w 73"/>
                <a:gd name="T35" fmla="*/ 3 h 6"/>
                <a:gd name="T36" fmla="*/ 55 w 73"/>
                <a:gd name="T37" fmla="*/ 3 h 6"/>
                <a:gd name="T38" fmla="*/ 58 w 73"/>
                <a:gd name="T39" fmla="*/ 3 h 6"/>
                <a:gd name="T40" fmla="*/ 61 w 73"/>
                <a:gd name="T41" fmla="*/ 3 h 6"/>
                <a:gd name="T42" fmla="*/ 64 w 73"/>
                <a:gd name="T43" fmla="*/ 3 h 6"/>
                <a:gd name="T44" fmla="*/ 67 w 73"/>
                <a:gd name="T45" fmla="*/ 0 h 6"/>
                <a:gd name="T46" fmla="*/ 70 w 73"/>
                <a:gd name="T47" fmla="*/ 0 h 6"/>
                <a:gd name="T48" fmla="*/ 73 w 73"/>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6">
                  <a:moveTo>
                    <a:pt x="0" y="6"/>
                  </a:moveTo>
                  <a:lnTo>
                    <a:pt x="3" y="6"/>
                  </a:lnTo>
                  <a:lnTo>
                    <a:pt x="6" y="6"/>
                  </a:lnTo>
                  <a:lnTo>
                    <a:pt x="9" y="6"/>
                  </a:lnTo>
                  <a:lnTo>
                    <a:pt x="12" y="6"/>
                  </a:lnTo>
                  <a:lnTo>
                    <a:pt x="15" y="3"/>
                  </a:lnTo>
                  <a:lnTo>
                    <a:pt x="18" y="3"/>
                  </a:lnTo>
                  <a:lnTo>
                    <a:pt x="22" y="3"/>
                  </a:lnTo>
                  <a:lnTo>
                    <a:pt x="25" y="3"/>
                  </a:lnTo>
                  <a:lnTo>
                    <a:pt x="28" y="3"/>
                  </a:lnTo>
                  <a:lnTo>
                    <a:pt x="31" y="3"/>
                  </a:lnTo>
                  <a:lnTo>
                    <a:pt x="34" y="3"/>
                  </a:lnTo>
                  <a:lnTo>
                    <a:pt x="37" y="3"/>
                  </a:lnTo>
                  <a:lnTo>
                    <a:pt x="40" y="3"/>
                  </a:lnTo>
                  <a:lnTo>
                    <a:pt x="43" y="3"/>
                  </a:lnTo>
                  <a:lnTo>
                    <a:pt x="46" y="3"/>
                  </a:lnTo>
                  <a:lnTo>
                    <a:pt x="49" y="3"/>
                  </a:lnTo>
                  <a:lnTo>
                    <a:pt x="52" y="3"/>
                  </a:lnTo>
                  <a:lnTo>
                    <a:pt x="55" y="3"/>
                  </a:lnTo>
                  <a:lnTo>
                    <a:pt x="58" y="3"/>
                  </a:lnTo>
                  <a:lnTo>
                    <a:pt x="61" y="3"/>
                  </a:lnTo>
                  <a:lnTo>
                    <a:pt x="64" y="3"/>
                  </a:lnTo>
                  <a:lnTo>
                    <a:pt x="67" y="0"/>
                  </a:lnTo>
                  <a:lnTo>
                    <a:pt x="70" y="0"/>
                  </a:lnTo>
                  <a:lnTo>
                    <a:pt x="73" y="0"/>
                  </a:lnTo>
                </a:path>
              </a:pathLst>
            </a:custGeom>
            <a:noFill/>
            <a:ln w="14288"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6" name="Rectangle 266"/>
            <p:cNvSpPr>
              <a:spLocks noChangeArrowheads="1"/>
            </p:cNvSpPr>
            <p:nvPr/>
          </p:nvSpPr>
          <p:spPr bwMode="auto">
            <a:xfrm>
              <a:off x="6406355" y="3990465"/>
              <a:ext cx="24189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panose="020B0604020202020204" pitchFamily="34" charset="0"/>
                </a:rPr>
                <a:t>Spatial </a:t>
              </a:r>
              <a:r>
                <a:rPr kumimoji="0" lang="en-US" altLang="en-US" sz="1400" b="1" i="0" u="none" strike="noStrike" cap="none" normalizeH="0" baseline="0" dirty="0" smtClean="0">
                  <a:ln>
                    <a:noFill/>
                  </a:ln>
                  <a:solidFill>
                    <a:srgbClr val="000000"/>
                  </a:solidFill>
                  <a:effectLst/>
                  <a:latin typeface="Helvetica" panose="020B0604020202020204" pitchFamily="34" charset="0"/>
                </a:rPr>
                <a:t>Frequency (rel. to </a:t>
              </a:r>
              <a:r>
                <a:rPr kumimoji="0" lang="en-US" altLang="en-US" sz="1400" b="1" i="0" u="none" strike="noStrike" cap="none" normalizeH="0" baseline="0" dirty="0" err="1" smtClean="0">
                  <a:ln>
                    <a:noFill/>
                  </a:ln>
                  <a:solidFill>
                    <a:srgbClr val="000000"/>
                  </a:solidFill>
                  <a:effectLst/>
                  <a:latin typeface="Helvetica" panose="020B0604020202020204" pitchFamily="34" charset="0"/>
                </a:rPr>
                <a:t>k</a:t>
              </a:r>
              <a:r>
                <a:rPr kumimoji="0" lang="en-US" altLang="en-US" sz="1400" b="1" i="0" u="none" strike="noStrike" cap="none" normalizeH="0" baseline="-25000" dirty="0" err="1" smtClean="0">
                  <a:ln>
                    <a:noFill/>
                  </a:ln>
                  <a:solidFill>
                    <a:srgbClr val="000000"/>
                  </a:solidFill>
                  <a:effectLst/>
                  <a:latin typeface="Helvetica" panose="020B0604020202020204" pitchFamily="34" charset="0"/>
                </a:rPr>
                <a:t>d</a:t>
              </a:r>
              <a:r>
                <a:rPr kumimoji="0" lang="en-US" altLang="en-US" sz="1400" b="1" i="0" u="none" strike="noStrike" cap="none" normalizeH="0" baseline="0" dirty="0" smtClean="0">
                  <a:ln>
                    <a:noFill/>
                  </a:ln>
                  <a:solidFill>
                    <a:srgbClr val="000000"/>
                  </a:solidFill>
                  <a:effectLst/>
                  <a:latin typeface="Helvetica" panose="020B0604020202020204" pitchFamily="34" charset="0"/>
                </a:rPr>
                <a:t>)</a:t>
              </a:r>
              <a:endParaRPr kumimoji="0" lang="en-US" altLang="en-US" sz="3600" b="1" i="0" u="none" strike="noStrike" cap="none" normalizeH="0" baseline="0" dirty="0" smtClean="0">
                <a:ln>
                  <a:noFill/>
                </a:ln>
                <a:solidFill>
                  <a:schemeClr val="tx1"/>
                </a:solidFill>
                <a:effectLst/>
              </a:endParaRPr>
            </a:p>
          </p:txBody>
        </p:sp>
        <p:sp>
          <p:nvSpPr>
            <p:cNvPr id="277" name="Rectangle 267"/>
            <p:cNvSpPr>
              <a:spLocks noChangeArrowheads="1"/>
            </p:cNvSpPr>
            <p:nvPr/>
          </p:nvSpPr>
          <p:spPr bwMode="auto">
            <a:xfrm rot="16200000">
              <a:off x="4469352" y="2423649"/>
              <a:ext cx="1771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Helvetica" panose="020B0604020202020204" pitchFamily="34" charset="0"/>
                </a:rPr>
                <a:t>Slow Down and Impedance (</a:t>
              </a:r>
              <a:r>
                <a:rPr kumimoji="0" lang="en-US" altLang="en-US" sz="1200" b="1" i="0" u="none" strike="noStrike" cap="none" normalizeH="0" baseline="0" dirty="0" err="1" smtClean="0">
                  <a:ln>
                    <a:noFill/>
                  </a:ln>
                  <a:solidFill>
                    <a:srgbClr val="000000"/>
                  </a:solidFill>
                  <a:effectLst/>
                  <a:latin typeface="Helvetica" panose="020B0604020202020204" pitchFamily="34" charset="0"/>
                </a:rPr>
                <a:t>rel.unit</a:t>
              </a:r>
              <a:r>
                <a:rPr kumimoji="0" lang="en-US" altLang="en-US" sz="1200" b="1" i="0" u="none" strike="noStrike" cap="none" normalizeH="0" baseline="0" dirty="0" smtClean="0">
                  <a:ln>
                    <a:noFill/>
                  </a:ln>
                  <a:solidFill>
                    <a:srgbClr val="000000"/>
                  </a:solidFill>
                  <a:effectLst/>
                  <a:latin typeface="Helvetica" panose="020B0604020202020204" pitchFamily="34" charset="0"/>
                </a:rPr>
                <a:t>)</a:t>
              </a:r>
              <a:endParaRPr kumimoji="0" lang="en-US" altLang="en-US" sz="3200" b="1" i="0" u="none" strike="noStrike" cap="none" normalizeH="0" baseline="0" dirty="0" smtClean="0">
                <a:ln>
                  <a:noFill/>
                </a:ln>
                <a:solidFill>
                  <a:schemeClr val="tx1"/>
                </a:solidFill>
                <a:effectLst/>
              </a:endParaRPr>
            </a:p>
          </p:txBody>
        </p:sp>
      </p:grpSp>
      <p:sp>
        <p:nvSpPr>
          <p:cNvPr id="3" name="Footer Placeholder 2"/>
          <p:cNvSpPr>
            <a:spLocks noGrp="1"/>
          </p:cNvSpPr>
          <p:nvPr>
            <p:ph type="ftr" sz="quarter" idx="11"/>
          </p:nvPr>
        </p:nvSpPr>
        <p:spPr/>
        <p:txBody>
          <a:bodyPr/>
          <a:lstStyle/>
          <a:p>
            <a:r>
              <a:rPr lang="en-US" b="1" smtClean="0"/>
              <a:t>Benasque</a:t>
            </a:r>
            <a:endParaRPr lang="en-US" b="1"/>
          </a:p>
        </p:txBody>
      </p:sp>
      <p:sp>
        <p:nvSpPr>
          <p:cNvPr id="4" name="Slide Number Placeholder 3"/>
          <p:cNvSpPr>
            <a:spLocks noGrp="1"/>
          </p:cNvSpPr>
          <p:nvPr>
            <p:ph type="sldNum" sz="quarter" idx="12"/>
          </p:nvPr>
        </p:nvSpPr>
        <p:spPr/>
        <p:txBody>
          <a:bodyPr/>
          <a:lstStyle/>
          <a:p>
            <a:fld id="{74A2A478-8B65-4D82-996A-EA40D10A6F38}" type="slidenum">
              <a:rPr lang="en-US" smtClean="0"/>
              <a:t>34</a:t>
            </a:fld>
            <a:endParaRPr lang="en-US"/>
          </a:p>
        </p:txBody>
      </p:sp>
      <p:grpSp>
        <p:nvGrpSpPr>
          <p:cNvPr id="82" name="Group 81"/>
          <p:cNvGrpSpPr/>
          <p:nvPr/>
        </p:nvGrpSpPr>
        <p:grpSpPr>
          <a:xfrm>
            <a:off x="884841" y="1205708"/>
            <a:ext cx="3962400" cy="2695805"/>
            <a:chOff x="884841" y="1205708"/>
            <a:chExt cx="3962400" cy="2695805"/>
          </a:xfrm>
        </p:grpSpPr>
        <p:sp>
          <p:nvSpPr>
            <p:cNvPr id="17" name="Rectangle 5"/>
            <p:cNvSpPr>
              <a:spLocks noChangeArrowheads="1"/>
            </p:cNvSpPr>
            <p:nvPr/>
          </p:nvSpPr>
          <p:spPr bwMode="auto">
            <a:xfrm>
              <a:off x="1399191" y="1397796"/>
              <a:ext cx="3067050" cy="2084388"/>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b="1"/>
            </a:p>
          </p:txBody>
        </p:sp>
        <p:sp>
          <p:nvSpPr>
            <p:cNvPr id="16" name="AutoShape 3"/>
            <p:cNvSpPr>
              <a:spLocks noChangeAspect="1" noChangeArrowheads="1" noTextEdit="1"/>
            </p:cNvSpPr>
            <p:nvPr/>
          </p:nvSpPr>
          <p:spPr bwMode="auto">
            <a:xfrm>
              <a:off x="884841" y="1205708"/>
              <a:ext cx="39624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18" name="Rectangle 6"/>
            <p:cNvSpPr>
              <a:spLocks noChangeArrowheads="1"/>
            </p:cNvSpPr>
            <p:nvPr/>
          </p:nvSpPr>
          <p:spPr bwMode="auto">
            <a:xfrm>
              <a:off x="1399191" y="1397796"/>
              <a:ext cx="3067050" cy="2084388"/>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 name="Line 7"/>
            <p:cNvSpPr>
              <a:spLocks noChangeShapeType="1"/>
            </p:cNvSpPr>
            <p:nvPr/>
          </p:nvSpPr>
          <p:spPr bwMode="auto">
            <a:xfrm>
              <a:off x="1399191" y="1397796"/>
              <a:ext cx="3067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 name="Line 8"/>
            <p:cNvSpPr>
              <a:spLocks noChangeShapeType="1"/>
            </p:cNvSpPr>
            <p:nvPr/>
          </p:nvSpPr>
          <p:spPr bwMode="auto">
            <a:xfrm>
              <a:off x="1399191" y="3482183"/>
              <a:ext cx="3067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1" name="Line 9"/>
            <p:cNvSpPr>
              <a:spLocks noChangeShapeType="1"/>
            </p:cNvSpPr>
            <p:nvPr/>
          </p:nvSpPr>
          <p:spPr bwMode="auto">
            <a:xfrm flipV="1">
              <a:off x="4466241" y="1397796"/>
              <a:ext cx="0" cy="20843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2" name="Line 10"/>
            <p:cNvSpPr>
              <a:spLocks noChangeShapeType="1"/>
            </p:cNvSpPr>
            <p:nvPr/>
          </p:nvSpPr>
          <p:spPr bwMode="auto">
            <a:xfrm flipV="1">
              <a:off x="1399191" y="1397796"/>
              <a:ext cx="0" cy="20843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3" name="Line 11"/>
            <p:cNvSpPr>
              <a:spLocks noChangeShapeType="1"/>
            </p:cNvSpPr>
            <p:nvPr/>
          </p:nvSpPr>
          <p:spPr bwMode="auto">
            <a:xfrm>
              <a:off x="1399191" y="3482183"/>
              <a:ext cx="3067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 name="Line 12"/>
            <p:cNvSpPr>
              <a:spLocks noChangeShapeType="1"/>
            </p:cNvSpPr>
            <p:nvPr/>
          </p:nvSpPr>
          <p:spPr bwMode="auto">
            <a:xfrm flipV="1">
              <a:off x="1399191" y="1397796"/>
              <a:ext cx="0" cy="20843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5" name="Line 13"/>
            <p:cNvSpPr>
              <a:spLocks noChangeShapeType="1"/>
            </p:cNvSpPr>
            <p:nvPr/>
          </p:nvSpPr>
          <p:spPr bwMode="auto">
            <a:xfrm flipV="1">
              <a:off x="1399191"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6" name="Line 14"/>
            <p:cNvSpPr>
              <a:spLocks noChangeShapeType="1"/>
            </p:cNvSpPr>
            <p:nvPr/>
          </p:nvSpPr>
          <p:spPr bwMode="auto">
            <a:xfrm>
              <a:off x="1399191"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 name="Rectangle 15"/>
            <p:cNvSpPr>
              <a:spLocks noChangeArrowheads="1"/>
            </p:cNvSpPr>
            <p:nvPr/>
          </p:nvSpPr>
          <p:spPr bwMode="auto">
            <a:xfrm>
              <a:off x="1370616"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0</a:t>
              </a:r>
              <a:endParaRPr kumimoji="0" lang="en-US" altLang="en-US" sz="1800" b="1" i="0" u="none" strike="noStrike" cap="none" normalizeH="0" baseline="0" smtClean="0">
                <a:ln>
                  <a:noFill/>
                </a:ln>
                <a:solidFill>
                  <a:schemeClr val="tx1"/>
                </a:solidFill>
                <a:effectLst/>
              </a:endParaRPr>
            </a:p>
          </p:txBody>
        </p:sp>
        <p:sp>
          <p:nvSpPr>
            <p:cNvPr id="28" name="Line 16"/>
            <p:cNvSpPr>
              <a:spLocks noChangeShapeType="1"/>
            </p:cNvSpPr>
            <p:nvPr/>
          </p:nvSpPr>
          <p:spPr bwMode="auto">
            <a:xfrm flipV="1">
              <a:off x="1781779"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9" name="Line 17"/>
            <p:cNvSpPr>
              <a:spLocks noChangeShapeType="1"/>
            </p:cNvSpPr>
            <p:nvPr/>
          </p:nvSpPr>
          <p:spPr bwMode="auto">
            <a:xfrm>
              <a:off x="1781779"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0" name="Rectangle 18"/>
            <p:cNvSpPr>
              <a:spLocks noChangeArrowheads="1"/>
            </p:cNvSpPr>
            <p:nvPr/>
          </p:nvSpPr>
          <p:spPr bwMode="auto">
            <a:xfrm>
              <a:off x="1753204"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1</a:t>
              </a:r>
              <a:endParaRPr kumimoji="0" lang="en-US" altLang="en-US" sz="1800" b="1" i="0" u="none" strike="noStrike" cap="none" normalizeH="0" baseline="0" smtClean="0">
                <a:ln>
                  <a:noFill/>
                </a:ln>
                <a:solidFill>
                  <a:schemeClr val="tx1"/>
                </a:solidFill>
                <a:effectLst/>
              </a:endParaRPr>
            </a:p>
          </p:txBody>
        </p:sp>
        <p:sp>
          <p:nvSpPr>
            <p:cNvPr id="31" name="Line 19"/>
            <p:cNvSpPr>
              <a:spLocks noChangeShapeType="1"/>
            </p:cNvSpPr>
            <p:nvPr/>
          </p:nvSpPr>
          <p:spPr bwMode="auto">
            <a:xfrm flipV="1">
              <a:off x="2164366"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2" name="Line 20"/>
            <p:cNvSpPr>
              <a:spLocks noChangeShapeType="1"/>
            </p:cNvSpPr>
            <p:nvPr/>
          </p:nvSpPr>
          <p:spPr bwMode="auto">
            <a:xfrm>
              <a:off x="2164366"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3" name="Rectangle 21"/>
            <p:cNvSpPr>
              <a:spLocks noChangeArrowheads="1"/>
            </p:cNvSpPr>
            <p:nvPr/>
          </p:nvSpPr>
          <p:spPr bwMode="auto">
            <a:xfrm>
              <a:off x="2135791"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2</a:t>
              </a:r>
              <a:endParaRPr kumimoji="0" lang="en-US" altLang="en-US" sz="1800" b="1" i="0" u="none" strike="noStrike" cap="none" normalizeH="0" baseline="0" smtClean="0">
                <a:ln>
                  <a:noFill/>
                </a:ln>
                <a:solidFill>
                  <a:schemeClr val="tx1"/>
                </a:solidFill>
                <a:effectLst/>
              </a:endParaRPr>
            </a:p>
          </p:txBody>
        </p:sp>
        <p:sp>
          <p:nvSpPr>
            <p:cNvPr id="34" name="Line 22"/>
            <p:cNvSpPr>
              <a:spLocks noChangeShapeType="1"/>
            </p:cNvSpPr>
            <p:nvPr/>
          </p:nvSpPr>
          <p:spPr bwMode="auto">
            <a:xfrm flipV="1">
              <a:off x="2546954"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5" name="Line 23"/>
            <p:cNvSpPr>
              <a:spLocks noChangeShapeType="1"/>
            </p:cNvSpPr>
            <p:nvPr/>
          </p:nvSpPr>
          <p:spPr bwMode="auto">
            <a:xfrm>
              <a:off x="2546954"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6" name="Rectangle 24"/>
            <p:cNvSpPr>
              <a:spLocks noChangeArrowheads="1"/>
            </p:cNvSpPr>
            <p:nvPr/>
          </p:nvSpPr>
          <p:spPr bwMode="auto">
            <a:xfrm>
              <a:off x="2518379"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3</a:t>
              </a:r>
              <a:endParaRPr kumimoji="0" lang="en-US" altLang="en-US" sz="1800" b="1" i="0" u="none" strike="noStrike" cap="none" normalizeH="0" baseline="0" smtClean="0">
                <a:ln>
                  <a:noFill/>
                </a:ln>
                <a:solidFill>
                  <a:schemeClr val="tx1"/>
                </a:solidFill>
                <a:effectLst/>
              </a:endParaRPr>
            </a:p>
          </p:txBody>
        </p:sp>
        <p:sp>
          <p:nvSpPr>
            <p:cNvPr id="37" name="Line 25"/>
            <p:cNvSpPr>
              <a:spLocks noChangeShapeType="1"/>
            </p:cNvSpPr>
            <p:nvPr/>
          </p:nvSpPr>
          <p:spPr bwMode="auto">
            <a:xfrm flipV="1">
              <a:off x="2929541"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8" name="Line 26"/>
            <p:cNvSpPr>
              <a:spLocks noChangeShapeType="1"/>
            </p:cNvSpPr>
            <p:nvPr/>
          </p:nvSpPr>
          <p:spPr bwMode="auto">
            <a:xfrm>
              <a:off x="2929541"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39" name="Rectangle 27"/>
            <p:cNvSpPr>
              <a:spLocks noChangeArrowheads="1"/>
            </p:cNvSpPr>
            <p:nvPr/>
          </p:nvSpPr>
          <p:spPr bwMode="auto">
            <a:xfrm>
              <a:off x="2900966"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4</a:t>
              </a:r>
              <a:endParaRPr kumimoji="0" lang="en-US" altLang="en-US" sz="1800" b="1" i="0" u="none" strike="noStrike" cap="none" normalizeH="0" baseline="0" smtClean="0">
                <a:ln>
                  <a:noFill/>
                </a:ln>
                <a:solidFill>
                  <a:schemeClr val="tx1"/>
                </a:solidFill>
                <a:effectLst/>
              </a:endParaRPr>
            </a:p>
          </p:txBody>
        </p:sp>
        <p:sp>
          <p:nvSpPr>
            <p:cNvPr id="40" name="Line 28"/>
            <p:cNvSpPr>
              <a:spLocks noChangeShapeType="1"/>
            </p:cNvSpPr>
            <p:nvPr/>
          </p:nvSpPr>
          <p:spPr bwMode="auto">
            <a:xfrm flipV="1">
              <a:off x="3312129"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41" name="Line 29"/>
            <p:cNvSpPr>
              <a:spLocks noChangeShapeType="1"/>
            </p:cNvSpPr>
            <p:nvPr/>
          </p:nvSpPr>
          <p:spPr bwMode="auto">
            <a:xfrm>
              <a:off x="3312129"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42" name="Rectangle 30"/>
            <p:cNvSpPr>
              <a:spLocks noChangeArrowheads="1"/>
            </p:cNvSpPr>
            <p:nvPr/>
          </p:nvSpPr>
          <p:spPr bwMode="auto">
            <a:xfrm>
              <a:off x="3285141"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5</a:t>
              </a:r>
              <a:endParaRPr kumimoji="0" lang="en-US" altLang="en-US" sz="1800" b="1" i="0" u="none" strike="noStrike" cap="none" normalizeH="0" baseline="0" smtClean="0">
                <a:ln>
                  <a:noFill/>
                </a:ln>
                <a:solidFill>
                  <a:schemeClr val="tx1"/>
                </a:solidFill>
                <a:effectLst/>
              </a:endParaRPr>
            </a:p>
          </p:txBody>
        </p:sp>
        <p:sp>
          <p:nvSpPr>
            <p:cNvPr id="43" name="Line 31"/>
            <p:cNvSpPr>
              <a:spLocks noChangeShapeType="1"/>
            </p:cNvSpPr>
            <p:nvPr/>
          </p:nvSpPr>
          <p:spPr bwMode="auto">
            <a:xfrm flipV="1">
              <a:off x="3694716"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44" name="Line 32"/>
            <p:cNvSpPr>
              <a:spLocks noChangeShapeType="1"/>
            </p:cNvSpPr>
            <p:nvPr/>
          </p:nvSpPr>
          <p:spPr bwMode="auto">
            <a:xfrm>
              <a:off x="3694716"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45" name="Rectangle 33"/>
            <p:cNvSpPr>
              <a:spLocks noChangeArrowheads="1"/>
            </p:cNvSpPr>
            <p:nvPr/>
          </p:nvSpPr>
          <p:spPr bwMode="auto">
            <a:xfrm>
              <a:off x="3667729"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6</a:t>
              </a:r>
              <a:endParaRPr kumimoji="0" lang="en-US" altLang="en-US" sz="1800" b="1" i="0" u="none" strike="noStrike" cap="none" normalizeH="0" baseline="0" smtClean="0">
                <a:ln>
                  <a:noFill/>
                </a:ln>
                <a:solidFill>
                  <a:schemeClr val="tx1"/>
                </a:solidFill>
                <a:effectLst/>
              </a:endParaRPr>
            </a:p>
          </p:txBody>
        </p:sp>
        <p:sp>
          <p:nvSpPr>
            <p:cNvPr id="46" name="Line 34"/>
            <p:cNvSpPr>
              <a:spLocks noChangeShapeType="1"/>
            </p:cNvSpPr>
            <p:nvPr/>
          </p:nvSpPr>
          <p:spPr bwMode="auto">
            <a:xfrm flipV="1">
              <a:off x="4078891"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47" name="Line 35"/>
            <p:cNvSpPr>
              <a:spLocks noChangeShapeType="1"/>
            </p:cNvSpPr>
            <p:nvPr/>
          </p:nvSpPr>
          <p:spPr bwMode="auto">
            <a:xfrm>
              <a:off x="4078891"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48" name="Rectangle 36"/>
            <p:cNvSpPr>
              <a:spLocks noChangeArrowheads="1"/>
            </p:cNvSpPr>
            <p:nvPr/>
          </p:nvSpPr>
          <p:spPr bwMode="auto">
            <a:xfrm>
              <a:off x="4050316"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7</a:t>
              </a:r>
              <a:endParaRPr kumimoji="0" lang="en-US" altLang="en-US" sz="1800" b="1" i="0" u="none" strike="noStrike" cap="none" normalizeH="0" baseline="0" smtClean="0">
                <a:ln>
                  <a:noFill/>
                </a:ln>
                <a:solidFill>
                  <a:schemeClr val="tx1"/>
                </a:solidFill>
                <a:effectLst/>
              </a:endParaRPr>
            </a:p>
          </p:txBody>
        </p:sp>
        <p:sp>
          <p:nvSpPr>
            <p:cNvPr id="49" name="Line 37"/>
            <p:cNvSpPr>
              <a:spLocks noChangeShapeType="1"/>
            </p:cNvSpPr>
            <p:nvPr/>
          </p:nvSpPr>
          <p:spPr bwMode="auto">
            <a:xfrm flipV="1">
              <a:off x="4466241" y="3448846"/>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0" name="Line 38"/>
            <p:cNvSpPr>
              <a:spLocks noChangeShapeType="1"/>
            </p:cNvSpPr>
            <p:nvPr/>
          </p:nvSpPr>
          <p:spPr bwMode="auto">
            <a:xfrm>
              <a:off x="4466241" y="1397796"/>
              <a:ext cx="0" cy="269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1" name="Rectangle 39"/>
            <p:cNvSpPr>
              <a:spLocks noChangeArrowheads="1"/>
            </p:cNvSpPr>
            <p:nvPr/>
          </p:nvSpPr>
          <p:spPr bwMode="auto">
            <a:xfrm>
              <a:off x="4437666" y="350123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8</a:t>
              </a:r>
              <a:endParaRPr kumimoji="0" lang="en-US" altLang="en-US" sz="1800" b="1" i="0" u="none" strike="noStrike" cap="none" normalizeH="0" baseline="0" smtClean="0">
                <a:ln>
                  <a:noFill/>
                </a:ln>
                <a:solidFill>
                  <a:schemeClr val="tx1"/>
                </a:solidFill>
                <a:effectLst/>
              </a:endParaRPr>
            </a:p>
          </p:txBody>
        </p:sp>
        <p:sp>
          <p:nvSpPr>
            <p:cNvPr id="52" name="Line 40"/>
            <p:cNvSpPr>
              <a:spLocks noChangeShapeType="1"/>
            </p:cNvSpPr>
            <p:nvPr/>
          </p:nvSpPr>
          <p:spPr bwMode="auto">
            <a:xfrm>
              <a:off x="1399191" y="3482183"/>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3" name="Line 41"/>
            <p:cNvSpPr>
              <a:spLocks noChangeShapeType="1"/>
            </p:cNvSpPr>
            <p:nvPr/>
          </p:nvSpPr>
          <p:spPr bwMode="auto">
            <a:xfrm flipH="1">
              <a:off x="4432904" y="3482183"/>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4" name="Rectangle 42"/>
            <p:cNvSpPr>
              <a:spLocks noChangeArrowheads="1"/>
            </p:cNvSpPr>
            <p:nvPr/>
          </p:nvSpPr>
          <p:spPr bwMode="auto">
            <a:xfrm>
              <a:off x="1315054" y="342185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0</a:t>
              </a:r>
              <a:endParaRPr kumimoji="0" lang="en-US" altLang="en-US" sz="1800" b="1" i="0" u="none" strike="noStrike" cap="none" normalizeH="0" baseline="0" smtClean="0">
                <a:ln>
                  <a:noFill/>
                </a:ln>
                <a:solidFill>
                  <a:schemeClr val="tx1"/>
                </a:solidFill>
                <a:effectLst/>
              </a:endParaRPr>
            </a:p>
          </p:txBody>
        </p:sp>
        <p:sp>
          <p:nvSpPr>
            <p:cNvPr id="55" name="Line 43"/>
            <p:cNvSpPr>
              <a:spLocks noChangeShapeType="1"/>
            </p:cNvSpPr>
            <p:nvPr/>
          </p:nvSpPr>
          <p:spPr bwMode="auto">
            <a:xfrm>
              <a:off x="1399191" y="306149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6" name="Line 44"/>
            <p:cNvSpPr>
              <a:spLocks noChangeShapeType="1"/>
            </p:cNvSpPr>
            <p:nvPr/>
          </p:nvSpPr>
          <p:spPr bwMode="auto">
            <a:xfrm flipH="1">
              <a:off x="4432904" y="3061496"/>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7" name="Rectangle 45"/>
            <p:cNvSpPr>
              <a:spLocks noChangeArrowheads="1"/>
            </p:cNvSpPr>
            <p:nvPr/>
          </p:nvSpPr>
          <p:spPr bwMode="auto">
            <a:xfrm>
              <a:off x="1253141" y="300117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20</a:t>
              </a:r>
              <a:endParaRPr kumimoji="0" lang="en-US" altLang="en-US" sz="1800" b="1" i="0" u="none" strike="noStrike" cap="none" normalizeH="0" baseline="0" smtClean="0">
                <a:ln>
                  <a:noFill/>
                </a:ln>
                <a:solidFill>
                  <a:schemeClr val="tx1"/>
                </a:solidFill>
                <a:effectLst/>
              </a:endParaRPr>
            </a:p>
          </p:txBody>
        </p:sp>
        <p:sp>
          <p:nvSpPr>
            <p:cNvPr id="58" name="Line 46"/>
            <p:cNvSpPr>
              <a:spLocks noChangeShapeType="1"/>
            </p:cNvSpPr>
            <p:nvPr/>
          </p:nvSpPr>
          <p:spPr bwMode="auto">
            <a:xfrm>
              <a:off x="1399191" y="264557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9" name="Line 47"/>
            <p:cNvSpPr>
              <a:spLocks noChangeShapeType="1"/>
            </p:cNvSpPr>
            <p:nvPr/>
          </p:nvSpPr>
          <p:spPr bwMode="auto">
            <a:xfrm flipH="1">
              <a:off x="4432904" y="2645571"/>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0" name="Rectangle 48"/>
            <p:cNvSpPr>
              <a:spLocks noChangeArrowheads="1"/>
            </p:cNvSpPr>
            <p:nvPr/>
          </p:nvSpPr>
          <p:spPr bwMode="auto">
            <a:xfrm>
              <a:off x="1253141" y="2585246"/>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40</a:t>
              </a:r>
              <a:endParaRPr kumimoji="0" lang="en-US" altLang="en-US" sz="1800" b="1" i="0" u="none" strike="noStrike" cap="none" normalizeH="0" baseline="0" smtClean="0">
                <a:ln>
                  <a:noFill/>
                </a:ln>
                <a:solidFill>
                  <a:schemeClr val="tx1"/>
                </a:solidFill>
                <a:effectLst/>
              </a:endParaRPr>
            </a:p>
          </p:txBody>
        </p:sp>
        <p:sp>
          <p:nvSpPr>
            <p:cNvPr id="61" name="Line 49"/>
            <p:cNvSpPr>
              <a:spLocks noChangeShapeType="1"/>
            </p:cNvSpPr>
            <p:nvPr/>
          </p:nvSpPr>
          <p:spPr bwMode="auto">
            <a:xfrm>
              <a:off x="1399191" y="222964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2" name="Line 50"/>
            <p:cNvSpPr>
              <a:spLocks noChangeShapeType="1"/>
            </p:cNvSpPr>
            <p:nvPr/>
          </p:nvSpPr>
          <p:spPr bwMode="auto">
            <a:xfrm flipH="1">
              <a:off x="4432904" y="2229646"/>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3" name="Rectangle 51"/>
            <p:cNvSpPr>
              <a:spLocks noChangeArrowheads="1"/>
            </p:cNvSpPr>
            <p:nvPr/>
          </p:nvSpPr>
          <p:spPr bwMode="auto">
            <a:xfrm>
              <a:off x="1253141" y="216932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60</a:t>
              </a:r>
              <a:endParaRPr kumimoji="0" lang="en-US" altLang="en-US" sz="1800" b="1" i="0" u="none" strike="noStrike" cap="none" normalizeH="0" baseline="0" smtClean="0">
                <a:ln>
                  <a:noFill/>
                </a:ln>
                <a:solidFill>
                  <a:schemeClr val="tx1"/>
                </a:solidFill>
                <a:effectLst/>
              </a:endParaRPr>
            </a:p>
          </p:txBody>
        </p:sp>
        <p:sp>
          <p:nvSpPr>
            <p:cNvPr id="64" name="Line 52"/>
            <p:cNvSpPr>
              <a:spLocks noChangeShapeType="1"/>
            </p:cNvSpPr>
            <p:nvPr/>
          </p:nvSpPr>
          <p:spPr bwMode="auto">
            <a:xfrm>
              <a:off x="1399191" y="1813721"/>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5" name="Line 53"/>
            <p:cNvSpPr>
              <a:spLocks noChangeShapeType="1"/>
            </p:cNvSpPr>
            <p:nvPr/>
          </p:nvSpPr>
          <p:spPr bwMode="auto">
            <a:xfrm flipH="1">
              <a:off x="4432904" y="1813721"/>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6" name="Rectangle 54"/>
            <p:cNvSpPr>
              <a:spLocks noChangeArrowheads="1"/>
            </p:cNvSpPr>
            <p:nvPr/>
          </p:nvSpPr>
          <p:spPr bwMode="auto">
            <a:xfrm>
              <a:off x="1253141" y="1753396"/>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80</a:t>
              </a:r>
              <a:endParaRPr kumimoji="0" lang="en-US" altLang="en-US" sz="1800" b="1" i="0" u="none" strike="noStrike" cap="none" normalizeH="0" baseline="0" smtClean="0">
                <a:ln>
                  <a:noFill/>
                </a:ln>
                <a:solidFill>
                  <a:schemeClr val="tx1"/>
                </a:solidFill>
                <a:effectLst/>
              </a:endParaRPr>
            </a:p>
          </p:txBody>
        </p:sp>
        <p:sp>
          <p:nvSpPr>
            <p:cNvPr id="67" name="Line 55"/>
            <p:cNvSpPr>
              <a:spLocks noChangeShapeType="1"/>
            </p:cNvSpPr>
            <p:nvPr/>
          </p:nvSpPr>
          <p:spPr bwMode="auto">
            <a:xfrm>
              <a:off x="1399191" y="139779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8" name="Line 56"/>
            <p:cNvSpPr>
              <a:spLocks noChangeShapeType="1"/>
            </p:cNvSpPr>
            <p:nvPr/>
          </p:nvSpPr>
          <p:spPr bwMode="auto">
            <a:xfrm flipH="1">
              <a:off x="4432904" y="1397796"/>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69" name="Rectangle 57"/>
            <p:cNvSpPr>
              <a:spLocks noChangeArrowheads="1"/>
            </p:cNvSpPr>
            <p:nvPr/>
          </p:nvSpPr>
          <p:spPr bwMode="auto">
            <a:xfrm>
              <a:off x="1192816" y="1335883"/>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Helvetica" panose="020B0604020202020204" pitchFamily="34" charset="0"/>
                </a:rPr>
                <a:t>100</a:t>
              </a:r>
              <a:endParaRPr kumimoji="0" lang="en-US" altLang="en-US" sz="1800" b="1" i="0" u="none" strike="noStrike" cap="none" normalizeH="0" baseline="0" smtClean="0">
                <a:ln>
                  <a:noFill/>
                </a:ln>
                <a:solidFill>
                  <a:schemeClr val="tx1"/>
                </a:solidFill>
                <a:effectLst/>
              </a:endParaRPr>
            </a:p>
          </p:txBody>
        </p:sp>
        <p:sp>
          <p:nvSpPr>
            <p:cNvPr id="70" name="Line 58"/>
            <p:cNvSpPr>
              <a:spLocks noChangeShapeType="1"/>
            </p:cNvSpPr>
            <p:nvPr/>
          </p:nvSpPr>
          <p:spPr bwMode="auto">
            <a:xfrm>
              <a:off x="1399191" y="1397796"/>
              <a:ext cx="3067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1" name="Line 59"/>
            <p:cNvSpPr>
              <a:spLocks noChangeShapeType="1"/>
            </p:cNvSpPr>
            <p:nvPr/>
          </p:nvSpPr>
          <p:spPr bwMode="auto">
            <a:xfrm>
              <a:off x="1399191" y="3482183"/>
              <a:ext cx="3067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2" name="Line 60"/>
            <p:cNvSpPr>
              <a:spLocks noChangeShapeType="1"/>
            </p:cNvSpPr>
            <p:nvPr/>
          </p:nvSpPr>
          <p:spPr bwMode="auto">
            <a:xfrm flipV="1">
              <a:off x="4466241" y="1397796"/>
              <a:ext cx="0" cy="20843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3" name="Line 61"/>
            <p:cNvSpPr>
              <a:spLocks noChangeShapeType="1"/>
            </p:cNvSpPr>
            <p:nvPr/>
          </p:nvSpPr>
          <p:spPr bwMode="auto">
            <a:xfrm flipV="1">
              <a:off x="1399191" y="1397796"/>
              <a:ext cx="0" cy="20843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4" name="Freeform 62"/>
            <p:cNvSpPr>
              <a:spLocks/>
            </p:cNvSpPr>
            <p:nvPr/>
          </p:nvSpPr>
          <p:spPr bwMode="auto">
            <a:xfrm>
              <a:off x="1399191" y="3417096"/>
              <a:ext cx="592138" cy="60325"/>
            </a:xfrm>
            <a:custGeom>
              <a:avLst/>
              <a:gdLst>
                <a:gd name="T0" fmla="*/ 5 w 373"/>
                <a:gd name="T1" fmla="*/ 38 h 38"/>
                <a:gd name="T2" fmla="*/ 14 w 373"/>
                <a:gd name="T3" fmla="*/ 38 h 38"/>
                <a:gd name="T4" fmla="*/ 23 w 373"/>
                <a:gd name="T5" fmla="*/ 35 h 38"/>
                <a:gd name="T6" fmla="*/ 32 w 373"/>
                <a:gd name="T7" fmla="*/ 35 h 38"/>
                <a:gd name="T8" fmla="*/ 41 w 373"/>
                <a:gd name="T9" fmla="*/ 35 h 38"/>
                <a:gd name="T10" fmla="*/ 50 w 373"/>
                <a:gd name="T11" fmla="*/ 32 h 38"/>
                <a:gd name="T12" fmla="*/ 58 w 373"/>
                <a:gd name="T13" fmla="*/ 32 h 38"/>
                <a:gd name="T14" fmla="*/ 67 w 373"/>
                <a:gd name="T15" fmla="*/ 32 h 38"/>
                <a:gd name="T16" fmla="*/ 76 w 373"/>
                <a:gd name="T17" fmla="*/ 29 h 38"/>
                <a:gd name="T18" fmla="*/ 85 w 373"/>
                <a:gd name="T19" fmla="*/ 29 h 38"/>
                <a:gd name="T20" fmla="*/ 94 w 373"/>
                <a:gd name="T21" fmla="*/ 29 h 38"/>
                <a:gd name="T22" fmla="*/ 102 w 373"/>
                <a:gd name="T23" fmla="*/ 26 h 38"/>
                <a:gd name="T24" fmla="*/ 111 w 373"/>
                <a:gd name="T25" fmla="*/ 26 h 38"/>
                <a:gd name="T26" fmla="*/ 120 w 373"/>
                <a:gd name="T27" fmla="*/ 26 h 38"/>
                <a:gd name="T28" fmla="*/ 129 w 373"/>
                <a:gd name="T29" fmla="*/ 23 h 38"/>
                <a:gd name="T30" fmla="*/ 138 w 373"/>
                <a:gd name="T31" fmla="*/ 23 h 38"/>
                <a:gd name="T32" fmla="*/ 147 w 373"/>
                <a:gd name="T33" fmla="*/ 23 h 38"/>
                <a:gd name="T34" fmla="*/ 155 w 373"/>
                <a:gd name="T35" fmla="*/ 20 h 38"/>
                <a:gd name="T36" fmla="*/ 164 w 373"/>
                <a:gd name="T37" fmla="*/ 20 h 38"/>
                <a:gd name="T38" fmla="*/ 173 w 373"/>
                <a:gd name="T39" fmla="*/ 20 h 38"/>
                <a:gd name="T40" fmla="*/ 182 w 373"/>
                <a:gd name="T41" fmla="*/ 17 h 38"/>
                <a:gd name="T42" fmla="*/ 191 w 373"/>
                <a:gd name="T43" fmla="*/ 17 h 38"/>
                <a:gd name="T44" fmla="*/ 199 w 373"/>
                <a:gd name="T45" fmla="*/ 17 h 38"/>
                <a:gd name="T46" fmla="*/ 208 w 373"/>
                <a:gd name="T47" fmla="*/ 14 h 38"/>
                <a:gd name="T48" fmla="*/ 217 w 373"/>
                <a:gd name="T49" fmla="*/ 14 h 38"/>
                <a:gd name="T50" fmla="*/ 226 w 373"/>
                <a:gd name="T51" fmla="*/ 14 h 38"/>
                <a:gd name="T52" fmla="*/ 235 w 373"/>
                <a:gd name="T53" fmla="*/ 14 h 38"/>
                <a:gd name="T54" fmla="*/ 244 w 373"/>
                <a:gd name="T55" fmla="*/ 11 h 38"/>
                <a:gd name="T56" fmla="*/ 252 w 373"/>
                <a:gd name="T57" fmla="*/ 11 h 38"/>
                <a:gd name="T58" fmla="*/ 261 w 373"/>
                <a:gd name="T59" fmla="*/ 11 h 38"/>
                <a:gd name="T60" fmla="*/ 270 w 373"/>
                <a:gd name="T61" fmla="*/ 9 h 38"/>
                <a:gd name="T62" fmla="*/ 279 w 373"/>
                <a:gd name="T63" fmla="*/ 9 h 38"/>
                <a:gd name="T64" fmla="*/ 288 w 373"/>
                <a:gd name="T65" fmla="*/ 9 h 38"/>
                <a:gd name="T66" fmla="*/ 297 w 373"/>
                <a:gd name="T67" fmla="*/ 6 h 38"/>
                <a:gd name="T68" fmla="*/ 305 w 373"/>
                <a:gd name="T69" fmla="*/ 6 h 38"/>
                <a:gd name="T70" fmla="*/ 314 w 373"/>
                <a:gd name="T71" fmla="*/ 6 h 38"/>
                <a:gd name="T72" fmla="*/ 323 w 373"/>
                <a:gd name="T73" fmla="*/ 6 h 38"/>
                <a:gd name="T74" fmla="*/ 332 w 373"/>
                <a:gd name="T75" fmla="*/ 3 h 38"/>
                <a:gd name="T76" fmla="*/ 341 w 373"/>
                <a:gd name="T77" fmla="*/ 3 h 38"/>
                <a:gd name="T78" fmla="*/ 349 w 373"/>
                <a:gd name="T79" fmla="*/ 3 h 38"/>
                <a:gd name="T80" fmla="*/ 358 w 373"/>
                <a:gd name="T81" fmla="*/ 3 h 38"/>
                <a:gd name="T82" fmla="*/ 367 w 373"/>
                <a:gd name="T8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38">
                  <a:moveTo>
                    <a:pt x="0" y="38"/>
                  </a:moveTo>
                  <a:lnTo>
                    <a:pt x="2" y="38"/>
                  </a:lnTo>
                  <a:lnTo>
                    <a:pt x="5" y="38"/>
                  </a:lnTo>
                  <a:lnTo>
                    <a:pt x="8" y="38"/>
                  </a:lnTo>
                  <a:lnTo>
                    <a:pt x="11" y="38"/>
                  </a:lnTo>
                  <a:lnTo>
                    <a:pt x="14" y="38"/>
                  </a:lnTo>
                  <a:lnTo>
                    <a:pt x="17" y="38"/>
                  </a:lnTo>
                  <a:lnTo>
                    <a:pt x="20" y="38"/>
                  </a:lnTo>
                  <a:lnTo>
                    <a:pt x="23" y="35"/>
                  </a:lnTo>
                  <a:lnTo>
                    <a:pt x="26" y="35"/>
                  </a:lnTo>
                  <a:lnTo>
                    <a:pt x="29" y="35"/>
                  </a:lnTo>
                  <a:lnTo>
                    <a:pt x="32" y="35"/>
                  </a:lnTo>
                  <a:lnTo>
                    <a:pt x="35" y="35"/>
                  </a:lnTo>
                  <a:lnTo>
                    <a:pt x="38" y="35"/>
                  </a:lnTo>
                  <a:lnTo>
                    <a:pt x="41" y="35"/>
                  </a:lnTo>
                  <a:lnTo>
                    <a:pt x="44" y="35"/>
                  </a:lnTo>
                  <a:lnTo>
                    <a:pt x="47" y="35"/>
                  </a:lnTo>
                  <a:lnTo>
                    <a:pt x="50" y="32"/>
                  </a:lnTo>
                  <a:lnTo>
                    <a:pt x="52" y="32"/>
                  </a:lnTo>
                  <a:lnTo>
                    <a:pt x="55" y="32"/>
                  </a:lnTo>
                  <a:lnTo>
                    <a:pt x="58" y="32"/>
                  </a:lnTo>
                  <a:lnTo>
                    <a:pt x="61" y="32"/>
                  </a:lnTo>
                  <a:lnTo>
                    <a:pt x="64" y="32"/>
                  </a:lnTo>
                  <a:lnTo>
                    <a:pt x="67" y="32"/>
                  </a:lnTo>
                  <a:lnTo>
                    <a:pt x="70" y="32"/>
                  </a:lnTo>
                  <a:lnTo>
                    <a:pt x="73" y="32"/>
                  </a:lnTo>
                  <a:lnTo>
                    <a:pt x="76" y="29"/>
                  </a:lnTo>
                  <a:lnTo>
                    <a:pt x="79" y="29"/>
                  </a:lnTo>
                  <a:lnTo>
                    <a:pt x="82" y="29"/>
                  </a:lnTo>
                  <a:lnTo>
                    <a:pt x="85" y="29"/>
                  </a:lnTo>
                  <a:lnTo>
                    <a:pt x="88" y="29"/>
                  </a:lnTo>
                  <a:lnTo>
                    <a:pt x="91" y="29"/>
                  </a:lnTo>
                  <a:lnTo>
                    <a:pt x="94" y="29"/>
                  </a:lnTo>
                  <a:lnTo>
                    <a:pt x="97" y="29"/>
                  </a:lnTo>
                  <a:lnTo>
                    <a:pt x="100" y="29"/>
                  </a:lnTo>
                  <a:lnTo>
                    <a:pt x="102" y="26"/>
                  </a:lnTo>
                  <a:lnTo>
                    <a:pt x="105" y="26"/>
                  </a:lnTo>
                  <a:lnTo>
                    <a:pt x="108" y="26"/>
                  </a:lnTo>
                  <a:lnTo>
                    <a:pt x="111" y="26"/>
                  </a:lnTo>
                  <a:lnTo>
                    <a:pt x="114" y="26"/>
                  </a:lnTo>
                  <a:lnTo>
                    <a:pt x="117" y="26"/>
                  </a:lnTo>
                  <a:lnTo>
                    <a:pt x="120" y="26"/>
                  </a:lnTo>
                  <a:lnTo>
                    <a:pt x="123" y="26"/>
                  </a:lnTo>
                  <a:lnTo>
                    <a:pt x="126" y="26"/>
                  </a:lnTo>
                  <a:lnTo>
                    <a:pt x="129" y="23"/>
                  </a:lnTo>
                  <a:lnTo>
                    <a:pt x="132" y="23"/>
                  </a:lnTo>
                  <a:lnTo>
                    <a:pt x="135" y="23"/>
                  </a:lnTo>
                  <a:lnTo>
                    <a:pt x="138" y="23"/>
                  </a:lnTo>
                  <a:lnTo>
                    <a:pt x="141" y="23"/>
                  </a:lnTo>
                  <a:lnTo>
                    <a:pt x="144" y="23"/>
                  </a:lnTo>
                  <a:lnTo>
                    <a:pt x="147" y="23"/>
                  </a:lnTo>
                  <a:lnTo>
                    <a:pt x="150" y="23"/>
                  </a:lnTo>
                  <a:lnTo>
                    <a:pt x="152" y="23"/>
                  </a:lnTo>
                  <a:lnTo>
                    <a:pt x="155" y="20"/>
                  </a:lnTo>
                  <a:lnTo>
                    <a:pt x="158" y="20"/>
                  </a:lnTo>
                  <a:lnTo>
                    <a:pt x="161" y="20"/>
                  </a:lnTo>
                  <a:lnTo>
                    <a:pt x="164" y="20"/>
                  </a:lnTo>
                  <a:lnTo>
                    <a:pt x="167" y="20"/>
                  </a:lnTo>
                  <a:lnTo>
                    <a:pt x="170" y="20"/>
                  </a:lnTo>
                  <a:lnTo>
                    <a:pt x="173" y="20"/>
                  </a:lnTo>
                  <a:lnTo>
                    <a:pt x="176" y="20"/>
                  </a:lnTo>
                  <a:lnTo>
                    <a:pt x="179" y="20"/>
                  </a:lnTo>
                  <a:lnTo>
                    <a:pt x="182" y="17"/>
                  </a:lnTo>
                  <a:lnTo>
                    <a:pt x="185" y="17"/>
                  </a:lnTo>
                  <a:lnTo>
                    <a:pt x="188" y="17"/>
                  </a:lnTo>
                  <a:lnTo>
                    <a:pt x="191" y="17"/>
                  </a:lnTo>
                  <a:lnTo>
                    <a:pt x="194" y="17"/>
                  </a:lnTo>
                  <a:lnTo>
                    <a:pt x="197" y="17"/>
                  </a:lnTo>
                  <a:lnTo>
                    <a:pt x="199" y="17"/>
                  </a:lnTo>
                  <a:lnTo>
                    <a:pt x="202" y="17"/>
                  </a:lnTo>
                  <a:lnTo>
                    <a:pt x="205" y="17"/>
                  </a:lnTo>
                  <a:lnTo>
                    <a:pt x="208" y="14"/>
                  </a:lnTo>
                  <a:lnTo>
                    <a:pt x="211" y="14"/>
                  </a:lnTo>
                  <a:lnTo>
                    <a:pt x="214" y="14"/>
                  </a:lnTo>
                  <a:lnTo>
                    <a:pt x="217" y="14"/>
                  </a:lnTo>
                  <a:lnTo>
                    <a:pt x="220" y="14"/>
                  </a:lnTo>
                  <a:lnTo>
                    <a:pt x="223" y="14"/>
                  </a:lnTo>
                  <a:lnTo>
                    <a:pt x="226" y="14"/>
                  </a:lnTo>
                  <a:lnTo>
                    <a:pt x="229" y="14"/>
                  </a:lnTo>
                  <a:lnTo>
                    <a:pt x="232" y="14"/>
                  </a:lnTo>
                  <a:lnTo>
                    <a:pt x="235" y="14"/>
                  </a:lnTo>
                  <a:lnTo>
                    <a:pt x="238" y="11"/>
                  </a:lnTo>
                  <a:lnTo>
                    <a:pt x="241" y="11"/>
                  </a:lnTo>
                  <a:lnTo>
                    <a:pt x="244" y="11"/>
                  </a:lnTo>
                  <a:lnTo>
                    <a:pt x="247" y="11"/>
                  </a:lnTo>
                  <a:lnTo>
                    <a:pt x="249" y="11"/>
                  </a:lnTo>
                  <a:lnTo>
                    <a:pt x="252" y="11"/>
                  </a:lnTo>
                  <a:lnTo>
                    <a:pt x="255" y="11"/>
                  </a:lnTo>
                  <a:lnTo>
                    <a:pt x="258" y="11"/>
                  </a:lnTo>
                  <a:lnTo>
                    <a:pt x="261" y="11"/>
                  </a:lnTo>
                  <a:lnTo>
                    <a:pt x="264" y="11"/>
                  </a:lnTo>
                  <a:lnTo>
                    <a:pt x="267" y="9"/>
                  </a:lnTo>
                  <a:lnTo>
                    <a:pt x="270" y="9"/>
                  </a:lnTo>
                  <a:lnTo>
                    <a:pt x="273" y="9"/>
                  </a:lnTo>
                  <a:lnTo>
                    <a:pt x="276" y="9"/>
                  </a:lnTo>
                  <a:lnTo>
                    <a:pt x="279" y="9"/>
                  </a:lnTo>
                  <a:lnTo>
                    <a:pt x="282" y="9"/>
                  </a:lnTo>
                  <a:lnTo>
                    <a:pt x="285" y="9"/>
                  </a:lnTo>
                  <a:lnTo>
                    <a:pt x="288" y="9"/>
                  </a:lnTo>
                  <a:lnTo>
                    <a:pt x="291" y="9"/>
                  </a:lnTo>
                  <a:lnTo>
                    <a:pt x="294" y="9"/>
                  </a:lnTo>
                  <a:lnTo>
                    <a:pt x="297" y="6"/>
                  </a:lnTo>
                  <a:lnTo>
                    <a:pt x="299" y="6"/>
                  </a:lnTo>
                  <a:lnTo>
                    <a:pt x="302" y="6"/>
                  </a:lnTo>
                  <a:lnTo>
                    <a:pt x="305" y="6"/>
                  </a:lnTo>
                  <a:lnTo>
                    <a:pt x="308" y="6"/>
                  </a:lnTo>
                  <a:lnTo>
                    <a:pt x="311" y="6"/>
                  </a:lnTo>
                  <a:lnTo>
                    <a:pt x="314" y="6"/>
                  </a:lnTo>
                  <a:lnTo>
                    <a:pt x="317" y="6"/>
                  </a:lnTo>
                  <a:lnTo>
                    <a:pt x="320" y="6"/>
                  </a:lnTo>
                  <a:lnTo>
                    <a:pt x="323" y="6"/>
                  </a:lnTo>
                  <a:lnTo>
                    <a:pt x="326" y="6"/>
                  </a:lnTo>
                  <a:lnTo>
                    <a:pt x="329" y="6"/>
                  </a:lnTo>
                  <a:lnTo>
                    <a:pt x="332" y="3"/>
                  </a:lnTo>
                  <a:lnTo>
                    <a:pt x="335" y="3"/>
                  </a:lnTo>
                  <a:lnTo>
                    <a:pt x="338" y="3"/>
                  </a:lnTo>
                  <a:lnTo>
                    <a:pt x="341" y="3"/>
                  </a:lnTo>
                  <a:lnTo>
                    <a:pt x="344" y="3"/>
                  </a:lnTo>
                  <a:lnTo>
                    <a:pt x="347" y="3"/>
                  </a:lnTo>
                  <a:lnTo>
                    <a:pt x="349" y="3"/>
                  </a:lnTo>
                  <a:lnTo>
                    <a:pt x="352" y="3"/>
                  </a:lnTo>
                  <a:lnTo>
                    <a:pt x="355" y="3"/>
                  </a:lnTo>
                  <a:lnTo>
                    <a:pt x="358" y="3"/>
                  </a:lnTo>
                  <a:lnTo>
                    <a:pt x="361" y="3"/>
                  </a:lnTo>
                  <a:lnTo>
                    <a:pt x="364" y="3"/>
                  </a:lnTo>
                  <a:lnTo>
                    <a:pt x="367" y="3"/>
                  </a:lnTo>
                  <a:lnTo>
                    <a:pt x="370" y="0"/>
                  </a:lnTo>
                  <a:lnTo>
                    <a:pt x="373"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5" name="Freeform 63"/>
            <p:cNvSpPr>
              <a:spLocks/>
            </p:cNvSpPr>
            <p:nvPr/>
          </p:nvSpPr>
          <p:spPr bwMode="auto">
            <a:xfrm>
              <a:off x="1991329" y="1407321"/>
              <a:ext cx="1320800" cy="2074863"/>
            </a:xfrm>
            <a:custGeom>
              <a:avLst/>
              <a:gdLst>
                <a:gd name="T0" fmla="*/ 6 w 832"/>
                <a:gd name="T1" fmla="*/ 1266 h 1307"/>
                <a:gd name="T2" fmla="*/ 15 w 832"/>
                <a:gd name="T3" fmla="*/ 1266 h 1307"/>
                <a:gd name="T4" fmla="*/ 24 w 832"/>
                <a:gd name="T5" fmla="*/ 1266 h 1307"/>
                <a:gd name="T6" fmla="*/ 32 w 832"/>
                <a:gd name="T7" fmla="*/ 1266 h 1307"/>
                <a:gd name="T8" fmla="*/ 41 w 832"/>
                <a:gd name="T9" fmla="*/ 1266 h 1307"/>
                <a:gd name="T10" fmla="*/ 50 w 832"/>
                <a:gd name="T11" fmla="*/ 1263 h 1307"/>
                <a:gd name="T12" fmla="*/ 59 w 832"/>
                <a:gd name="T13" fmla="*/ 1263 h 1307"/>
                <a:gd name="T14" fmla="*/ 68 w 832"/>
                <a:gd name="T15" fmla="*/ 1263 h 1307"/>
                <a:gd name="T16" fmla="*/ 76 w 832"/>
                <a:gd name="T17" fmla="*/ 1263 h 1307"/>
                <a:gd name="T18" fmla="*/ 85 w 832"/>
                <a:gd name="T19" fmla="*/ 1263 h 1307"/>
                <a:gd name="T20" fmla="*/ 94 w 832"/>
                <a:gd name="T21" fmla="*/ 1263 h 1307"/>
                <a:gd name="T22" fmla="*/ 103 w 832"/>
                <a:gd name="T23" fmla="*/ 1263 h 1307"/>
                <a:gd name="T24" fmla="*/ 112 w 832"/>
                <a:gd name="T25" fmla="*/ 1260 h 1307"/>
                <a:gd name="T26" fmla="*/ 121 w 832"/>
                <a:gd name="T27" fmla="*/ 1260 h 1307"/>
                <a:gd name="T28" fmla="*/ 129 w 832"/>
                <a:gd name="T29" fmla="*/ 1260 h 1307"/>
                <a:gd name="T30" fmla="*/ 138 w 832"/>
                <a:gd name="T31" fmla="*/ 1254 h 1307"/>
                <a:gd name="T32" fmla="*/ 144 w 832"/>
                <a:gd name="T33" fmla="*/ 1307 h 1307"/>
                <a:gd name="T34" fmla="*/ 691 w 832"/>
                <a:gd name="T35" fmla="*/ 0 h 1307"/>
                <a:gd name="T36" fmla="*/ 694 w 832"/>
                <a:gd name="T37" fmla="*/ 82 h 1307"/>
                <a:gd name="T38" fmla="*/ 700 w 832"/>
                <a:gd name="T39" fmla="*/ 147 h 1307"/>
                <a:gd name="T40" fmla="*/ 703 w 832"/>
                <a:gd name="T41" fmla="*/ 212 h 1307"/>
                <a:gd name="T42" fmla="*/ 709 w 832"/>
                <a:gd name="T43" fmla="*/ 256 h 1307"/>
                <a:gd name="T44" fmla="*/ 712 w 832"/>
                <a:gd name="T45" fmla="*/ 291 h 1307"/>
                <a:gd name="T46" fmla="*/ 718 w 832"/>
                <a:gd name="T47" fmla="*/ 321 h 1307"/>
                <a:gd name="T48" fmla="*/ 721 w 832"/>
                <a:gd name="T49" fmla="*/ 356 h 1307"/>
                <a:gd name="T50" fmla="*/ 726 w 832"/>
                <a:gd name="T51" fmla="*/ 371 h 1307"/>
                <a:gd name="T52" fmla="*/ 729 w 832"/>
                <a:gd name="T53" fmla="*/ 397 h 1307"/>
                <a:gd name="T54" fmla="*/ 735 w 832"/>
                <a:gd name="T55" fmla="*/ 415 h 1307"/>
                <a:gd name="T56" fmla="*/ 738 w 832"/>
                <a:gd name="T57" fmla="*/ 435 h 1307"/>
                <a:gd name="T58" fmla="*/ 744 w 832"/>
                <a:gd name="T59" fmla="*/ 447 h 1307"/>
                <a:gd name="T60" fmla="*/ 747 w 832"/>
                <a:gd name="T61" fmla="*/ 462 h 1307"/>
                <a:gd name="T62" fmla="*/ 753 w 832"/>
                <a:gd name="T63" fmla="*/ 474 h 1307"/>
                <a:gd name="T64" fmla="*/ 759 w 832"/>
                <a:gd name="T65" fmla="*/ 485 h 1307"/>
                <a:gd name="T66" fmla="*/ 762 w 832"/>
                <a:gd name="T67" fmla="*/ 497 h 1307"/>
                <a:gd name="T68" fmla="*/ 768 w 832"/>
                <a:gd name="T69" fmla="*/ 506 h 1307"/>
                <a:gd name="T70" fmla="*/ 776 w 832"/>
                <a:gd name="T71" fmla="*/ 518 h 1307"/>
                <a:gd name="T72" fmla="*/ 782 w 832"/>
                <a:gd name="T73" fmla="*/ 530 h 1307"/>
                <a:gd name="T74" fmla="*/ 794 w 832"/>
                <a:gd name="T75" fmla="*/ 541 h 1307"/>
                <a:gd name="T76" fmla="*/ 800 w 832"/>
                <a:gd name="T77" fmla="*/ 547 h 1307"/>
                <a:gd name="T78" fmla="*/ 809 w 832"/>
                <a:gd name="T79" fmla="*/ 556 h 1307"/>
                <a:gd name="T80" fmla="*/ 818 w 832"/>
                <a:gd name="T81" fmla="*/ 562 h 1307"/>
                <a:gd name="T82" fmla="*/ 826 w 832"/>
                <a:gd name="T83" fmla="*/ 56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2" h="1307">
                  <a:moveTo>
                    <a:pt x="0" y="1266"/>
                  </a:moveTo>
                  <a:lnTo>
                    <a:pt x="3" y="1266"/>
                  </a:lnTo>
                  <a:lnTo>
                    <a:pt x="6" y="1266"/>
                  </a:lnTo>
                  <a:lnTo>
                    <a:pt x="9" y="1266"/>
                  </a:lnTo>
                  <a:lnTo>
                    <a:pt x="12" y="1266"/>
                  </a:lnTo>
                  <a:lnTo>
                    <a:pt x="15" y="1266"/>
                  </a:lnTo>
                  <a:lnTo>
                    <a:pt x="18" y="1266"/>
                  </a:lnTo>
                  <a:lnTo>
                    <a:pt x="21" y="1266"/>
                  </a:lnTo>
                  <a:lnTo>
                    <a:pt x="24" y="1266"/>
                  </a:lnTo>
                  <a:lnTo>
                    <a:pt x="26" y="1266"/>
                  </a:lnTo>
                  <a:lnTo>
                    <a:pt x="29" y="1266"/>
                  </a:lnTo>
                  <a:lnTo>
                    <a:pt x="32" y="1266"/>
                  </a:lnTo>
                  <a:lnTo>
                    <a:pt x="35" y="1266"/>
                  </a:lnTo>
                  <a:lnTo>
                    <a:pt x="38" y="1266"/>
                  </a:lnTo>
                  <a:lnTo>
                    <a:pt x="41" y="1266"/>
                  </a:lnTo>
                  <a:lnTo>
                    <a:pt x="44" y="1263"/>
                  </a:lnTo>
                  <a:lnTo>
                    <a:pt x="47" y="1263"/>
                  </a:lnTo>
                  <a:lnTo>
                    <a:pt x="50" y="1263"/>
                  </a:lnTo>
                  <a:lnTo>
                    <a:pt x="53" y="1263"/>
                  </a:lnTo>
                  <a:lnTo>
                    <a:pt x="56" y="1263"/>
                  </a:lnTo>
                  <a:lnTo>
                    <a:pt x="59" y="1263"/>
                  </a:lnTo>
                  <a:lnTo>
                    <a:pt x="62" y="1263"/>
                  </a:lnTo>
                  <a:lnTo>
                    <a:pt x="65" y="1263"/>
                  </a:lnTo>
                  <a:lnTo>
                    <a:pt x="68" y="1263"/>
                  </a:lnTo>
                  <a:lnTo>
                    <a:pt x="71" y="1263"/>
                  </a:lnTo>
                  <a:lnTo>
                    <a:pt x="74" y="1263"/>
                  </a:lnTo>
                  <a:lnTo>
                    <a:pt x="76" y="1263"/>
                  </a:lnTo>
                  <a:lnTo>
                    <a:pt x="79" y="1263"/>
                  </a:lnTo>
                  <a:lnTo>
                    <a:pt x="82" y="1263"/>
                  </a:lnTo>
                  <a:lnTo>
                    <a:pt x="85" y="1263"/>
                  </a:lnTo>
                  <a:lnTo>
                    <a:pt x="88" y="1263"/>
                  </a:lnTo>
                  <a:lnTo>
                    <a:pt x="91" y="1263"/>
                  </a:lnTo>
                  <a:lnTo>
                    <a:pt x="94" y="1263"/>
                  </a:lnTo>
                  <a:lnTo>
                    <a:pt x="97" y="1263"/>
                  </a:lnTo>
                  <a:lnTo>
                    <a:pt x="100" y="1263"/>
                  </a:lnTo>
                  <a:lnTo>
                    <a:pt x="103" y="1263"/>
                  </a:lnTo>
                  <a:lnTo>
                    <a:pt x="106" y="1263"/>
                  </a:lnTo>
                  <a:lnTo>
                    <a:pt x="109" y="1260"/>
                  </a:lnTo>
                  <a:lnTo>
                    <a:pt x="112" y="1260"/>
                  </a:lnTo>
                  <a:lnTo>
                    <a:pt x="115" y="1260"/>
                  </a:lnTo>
                  <a:lnTo>
                    <a:pt x="118" y="1260"/>
                  </a:lnTo>
                  <a:lnTo>
                    <a:pt x="121" y="1260"/>
                  </a:lnTo>
                  <a:lnTo>
                    <a:pt x="124" y="1260"/>
                  </a:lnTo>
                  <a:lnTo>
                    <a:pt x="126" y="1260"/>
                  </a:lnTo>
                  <a:lnTo>
                    <a:pt x="129" y="1260"/>
                  </a:lnTo>
                  <a:lnTo>
                    <a:pt x="132" y="1257"/>
                  </a:lnTo>
                  <a:lnTo>
                    <a:pt x="135" y="1257"/>
                  </a:lnTo>
                  <a:lnTo>
                    <a:pt x="138" y="1254"/>
                  </a:lnTo>
                  <a:lnTo>
                    <a:pt x="141" y="1251"/>
                  </a:lnTo>
                  <a:lnTo>
                    <a:pt x="144" y="1251"/>
                  </a:lnTo>
                  <a:lnTo>
                    <a:pt x="144" y="1307"/>
                  </a:lnTo>
                  <a:lnTo>
                    <a:pt x="685" y="1307"/>
                  </a:lnTo>
                  <a:lnTo>
                    <a:pt x="688" y="1307"/>
                  </a:lnTo>
                  <a:lnTo>
                    <a:pt x="691" y="0"/>
                  </a:lnTo>
                  <a:lnTo>
                    <a:pt x="691" y="41"/>
                  </a:lnTo>
                  <a:lnTo>
                    <a:pt x="694" y="61"/>
                  </a:lnTo>
                  <a:lnTo>
                    <a:pt x="694" y="82"/>
                  </a:lnTo>
                  <a:lnTo>
                    <a:pt x="697" y="100"/>
                  </a:lnTo>
                  <a:lnTo>
                    <a:pt x="697" y="132"/>
                  </a:lnTo>
                  <a:lnTo>
                    <a:pt x="700" y="147"/>
                  </a:lnTo>
                  <a:lnTo>
                    <a:pt x="700" y="173"/>
                  </a:lnTo>
                  <a:lnTo>
                    <a:pt x="703" y="188"/>
                  </a:lnTo>
                  <a:lnTo>
                    <a:pt x="703" y="212"/>
                  </a:lnTo>
                  <a:lnTo>
                    <a:pt x="706" y="223"/>
                  </a:lnTo>
                  <a:lnTo>
                    <a:pt x="706" y="244"/>
                  </a:lnTo>
                  <a:lnTo>
                    <a:pt x="709" y="256"/>
                  </a:lnTo>
                  <a:lnTo>
                    <a:pt x="709" y="265"/>
                  </a:lnTo>
                  <a:lnTo>
                    <a:pt x="712" y="273"/>
                  </a:lnTo>
                  <a:lnTo>
                    <a:pt x="712" y="291"/>
                  </a:lnTo>
                  <a:lnTo>
                    <a:pt x="715" y="300"/>
                  </a:lnTo>
                  <a:lnTo>
                    <a:pt x="715" y="315"/>
                  </a:lnTo>
                  <a:lnTo>
                    <a:pt x="718" y="321"/>
                  </a:lnTo>
                  <a:lnTo>
                    <a:pt x="718" y="335"/>
                  </a:lnTo>
                  <a:lnTo>
                    <a:pt x="721" y="341"/>
                  </a:lnTo>
                  <a:lnTo>
                    <a:pt x="721" y="356"/>
                  </a:lnTo>
                  <a:lnTo>
                    <a:pt x="723" y="362"/>
                  </a:lnTo>
                  <a:lnTo>
                    <a:pt x="723" y="368"/>
                  </a:lnTo>
                  <a:lnTo>
                    <a:pt x="726" y="371"/>
                  </a:lnTo>
                  <a:lnTo>
                    <a:pt x="726" y="382"/>
                  </a:lnTo>
                  <a:lnTo>
                    <a:pt x="729" y="388"/>
                  </a:lnTo>
                  <a:lnTo>
                    <a:pt x="729" y="397"/>
                  </a:lnTo>
                  <a:lnTo>
                    <a:pt x="732" y="403"/>
                  </a:lnTo>
                  <a:lnTo>
                    <a:pt x="732" y="412"/>
                  </a:lnTo>
                  <a:lnTo>
                    <a:pt x="735" y="415"/>
                  </a:lnTo>
                  <a:lnTo>
                    <a:pt x="735" y="424"/>
                  </a:lnTo>
                  <a:lnTo>
                    <a:pt x="738" y="427"/>
                  </a:lnTo>
                  <a:lnTo>
                    <a:pt x="738" y="435"/>
                  </a:lnTo>
                  <a:lnTo>
                    <a:pt x="741" y="438"/>
                  </a:lnTo>
                  <a:lnTo>
                    <a:pt x="741" y="441"/>
                  </a:lnTo>
                  <a:lnTo>
                    <a:pt x="744" y="447"/>
                  </a:lnTo>
                  <a:lnTo>
                    <a:pt x="744" y="453"/>
                  </a:lnTo>
                  <a:lnTo>
                    <a:pt x="747" y="456"/>
                  </a:lnTo>
                  <a:lnTo>
                    <a:pt x="747" y="462"/>
                  </a:lnTo>
                  <a:lnTo>
                    <a:pt x="750" y="465"/>
                  </a:lnTo>
                  <a:lnTo>
                    <a:pt x="750" y="471"/>
                  </a:lnTo>
                  <a:lnTo>
                    <a:pt x="753" y="474"/>
                  </a:lnTo>
                  <a:lnTo>
                    <a:pt x="753" y="480"/>
                  </a:lnTo>
                  <a:lnTo>
                    <a:pt x="756" y="483"/>
                  </a:lnTo>
                  <a:lnTo>
                    <a:pt x="759" y="485"/>
                  </a:lnTo>
                  <a:lnTo>
                    <a:pt x="759" y="491"/>
                  </a:lnTo>
                  <a:lnTo>
                    <a:pt x="762" y="494"/>
                  </a:lnTo>
                  <a:lnTo>
                    <a:pt x="762" y="497"/>
                  </a:lnTo>
                  <a:lnTo>
                    <a:pt x="765" y="500"/>
                  </a:lnTo>
                  <a:lnTo>
                    <a:pt x="765" y="503"/>
                  </a:lnTo>
                  <a:lnTo>
                    <a:pt x="768" y="506"/>
                  </a:lnTo>
                  <a:lnTo>
                    <a:pt x="768" y="509"/>
                  </a:lnTo>
                  <a:lnTo>
                    <a:pt x="771" y="512"/>
                  </a:lnTo>
                  <a:lnTo>
                    <a:pt x="776" y="518"/>
                  </a:lnTo>
                  <a:lnTo>
                    <a:pt x="776" y="521"/>
                  </a:lnTo>
                  <a:lnTo>
                    <a:pt x="782" y="527"/>
                  </a:lnTo>
                  <a:lnTo>
                    <a:pt x="782" y="530"/>
                  </a:lnTo>
                  <a:lnTo>
                    <a:pt x="785" y="533"/>
                  </a:lnTo>
                  <a:lnTo>
                    <a:pt x="788" y="536"/>
                  </a:lnTo>
                  <a:lnTo>
                    <a:pt x="794" y="541"/>
                  </a:lnTo>
                  <a:lnTo>
                    <a:pt x="794" y="544"/>
                  </a:lnTo>
                  <a:lnTo>
                    <a:pt x="797" y="547"/>
                  </a:lnTo>
                  <a:lnTo>
                    <a:pt x="800" y="547"/>
                  </a:lnTo>
                  <a:lnTo>
                    <a:pt x="803" y="550"/>
                  </a:lnTo>
                  <a:lnTo>
                    <a:pt x="806" y="553"/>
                  </a:lnTo>
                  <a:lnTo>
                    <a:pt x="809" y="556"/>
                  </a:lnTo>
                  <a:lnTo>
                    <a:pt x="812" y="556"/>
                  </a:lnTo>
                  <a:lnTo>
                    <a:pt x="815" y="559"/>
                  </a:lnTo>
                  <a:lnTo>
                    <a:pt x="818" y="562"/>
                  </a:lnTo>
                  <a:lnTo>
                    <a:pt x="820" y="562"/>
                  </a:lnTo>
                  <a:lnTo>
                    <a:pt x="823" y="565"/>
                  </a:lnTo>
                  <a:lnTo>
                    <a:pt x="826" y="565"/>
                  </a:lnTo>
                  <a:lnTo>
                    <a:pt x="829" y="565"/>
                  </a:lnTo>
                  <a:lnTo>
                    <a:pt x="832" y="568"/>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6" name="Freeform 64"/>
            <p:cNvSpPr>
              <a:spLocks/>
            </p:cNvSpPr>
            <p:nvPr/>
          </p:nvSpPr>
          <p:spPr bwMode="auto">
            <a:xfrm>
              <a:off x="3312129" y="1962946"/>
              <a:ext cx="598488" cy="355600"/>
            </a:xfrm>
            <a:custGeom>
              <a:avLst/>
              <a:gdLst>
                <a:gd name="T0" fmla="*/ 6 w 377"/>
                <a:gd name="T1" fmla="*/ 218 h 224"/>
                <a:gd name="T2" fmla="*/ 15 w 377"/>
                <a:gd name="T3" fmla="*/ 221 h 224"/>
                <a:gd name="T4" fmla="*/ 24 w 377"/>
                <a:gd name="T5" fmla="*/ 224 h 224"/>
                <a:gd name="T6" fmla="*/ 33 w 377"/>
                <a:gd name="T7" fmla="*/ 224 h 224"/>
                <a:gd name="T8" fmla="*/ 41 w 377"/>
                <a:gd name="T9" fmla="*/ 224 h 224"/>
                <a:gd name="T10" fmla="*/ 50 w 377"/>
                <a:gd name="T11" fmla="*/ 224 h 224"/>
                <a:gd name="T12" fmla="*/ 59 w 377"/>
                <a:gd name="T13" fmla="*/ 221 h 224"/>
                <a:gd name="T14" fmla="*/ 68 w 377"/>
                <a:gd name="T15" fmla="*/ 221 h 224"/>
                <a:gd name="T16" fmla="*/ 77 w 377"/>
                <a:gd name="T17" fmla="*/ 218 h 224"/>
                <a:gd name="T18" fmla="*/ 86 w 377"/>
                <a:gd name="T19" fmla="*/ 215 h 224"/>
                <a:gd name="T20" fmla="*/ 94 w 377"/>
                <a:gd name="T21" fmla="*/ 212 h 224"/>
                <a:gd name="T22" fmla="*/ 103 w 377"/>
                <a:gd name="T23" fmla="*/ 209 h 224"/>
                <a:gd name="T24" fmla="*/ 112 w 377"/>
                <a:gd name="T25" fmla="*/ 206 h 224"/>
                <a:gd name="T26" fmla="*/ 121 w 377"/>
                <a:gd name="T27" fmla="*/ 203 h 224"/>
                <a:gd name="T28" fmla="*/ 130 w 377"/>
                <a:gd name="T29" fmla="*/ 197 h 224"/>
                <a:gd name="T30" fmla="*/ 138 w 377"/>
                <a:gd name="T31" fmla="*/ 194 h 224"/>
                <a:gd name="T32" fmla="*/ 147 w 377"/>
                <a:gd name="T33" fmla="*/ 188 h 224"/>
                <a:gd name="T34" fmla="*/ 156 w 377"/>
                <a:gd name="T35" fmla="*/ 186 h 224"/>
                <a:gd name="T36" fmla="*/ 165 w 377"/>
                <a:gd name="T37" fmla="*/ 180 h 224"/>
                <a:gd name="T38" fmla="*/ 174 w 377"/>
                <a:gd name="T39" fmla="*/ 174 h 224"/>
                <a:gd name="T40" fmla="*/ 183 w 377"/>
                <a:gd name="T41" fmla="*/ 168 h 224"/>
                <a:gd name="T42" fmla="*/ 191 w 377"/>
                <a:gd name="T43" fmla="*/ 162 h 224"/>
                <a:gd name="T44" fmla="*/ 200 w 377"/>
                <a:gd name="T45" fmla="*/ 156 h 224"/>
                <a:gd name="T46" fmla="*/ 209 w 377"/>
                <a:gd name="T47" fmla="*/ 150 h 224"/>
                <a:gd name="T48" fmla="*/ 218 w 377"/>
                <a:gd name="T49" fmla="*/ 144 h 224"/>
                <a:gd name="T50" fmla="*/ 227 w 377"/>
                <a:gd name="T51" fmla="*/ 138 h 224"/>
                <a:gd name="T52" fmla="*/ 236 w 377"/>
                <a:gd name="T53" fmla="*/ 130 h 224"/>
                <a:gd name="T54" fmla="*/ 244 w 377"/>
                <a:gd name="T55" fmla="*/ 124 h 224"/>
                <a:gd name="T56" fmla="*/ 253 w 377"/>
                <a:gd name="T57" fmla="*/ 118 h 224"/>
                <a:gd name="T58" fmla="*/ 262 w 377"/>
                <a:gd name="T59" fmla="*/ 109 h 224"/>
                <a:gd name="T60" fmla="*/ 271 w 377"/>
                <a:gd name="T61" fmla="*/ 100 h 224"/>
                <a:gd name="T62" fmla="*/ 280 w 377"/>
                <a:gd name="T63" fmla="*/ 94 h 224"/>
                <a:gd name="T64" fmla="*/ 288 w 377"/>
                <a:gd name="T65" fmla="*/ 85 h 224"/>
                <a:gd name="T66" fmla="*/ 297 w 377"/>
                <a:gd name="T67" fmla="*/ 77 h 224"/>
                <a:gd name="T68" fmla="*/ 306 w 377"/>
                <a:gd name="T69" fmla="*/ 71 h 224"/>
                <a:gd name="T70" fmla="*/ 315 w 377"/>
                <a:gd name="T71" fmla="*/ 62 h 224"/>
                <a:gd name="T72" fmla="*/ 324 w 377"/>
                <a:gd name="T73" fmla="*/ 53 h 224"/>
                <a:gd name="T74" fmla="*/ 333 w 377"/>
                <a:gd name="T75" fmla="*/ 44 h 224"/>
                <a:gd name="T76" fmla="*/ 341 w 377"/>
                <a:gd name="T77" fmla="*/ 35 h 224"/>
                <a:gd name="T78" fmla="*/ 350 w 377"/>
                <a:gd name="T79" fmla="*/ 27 h 224"/>
                <a:gd name="T80" fmla="*/ 359 w 377"/>
                <a:gd name="T81" fmla="*/ 18 h 224"/>
                <a:gd name="T82" fmla="*/ 368 w 377"/>
                <a:gd name="T83" fmla="*/ 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224">
                  <a:moveTo>
                    <a:pt x="0" y="218"/>
                  </a:moveTo>
                  <a:lnTo>
                    <a:pt x="3" y="218"/>
                  </a:lnTo>
                  <a:lnTo>
                    <a:pt x="6" y="218"/>
                  </a:lnTo>
                  <a:lnTo>
                    <a:pt x="9" y="221"/>
                  </a:lnTo>
                  <a:lnTo>
                    <a:pt x="12" y="221"/>
                  </a:lnTo>
                  <a:lnTo>
                    <a:pt x="15" y="221"/>
                  </a:lnTo>
                  <a:lnTo>
                    <a:pt x="18" y="221"/>
                  </a:lnTo>
                  <a:lnTo>
                    <a:pt x="21" y="221"/>
                  </a:lnTo>
                  <a:lnTo>
                    <a:pt x="24" y="224"/>
                  </a:lnTo>
                  <a:lnTo>
                    <a:pt x="27" y="224"/>
                  </a:lnTo>
                  <a:lnTo>
                    <a:pt x="30" y="224"/>
                  </a:lnTo>
                  <a:lnTo>
                    <a:pt x="33" y="224"/>
                  </a:lnTo>
                  <a:lnTo>
                    <a:pt x="36" y="224"/>
                  </a:lnTo>
                  <a:lnTo>
                    <a:pt x="38" y="224"/>
                  </a:lnTo>
                  <a:lnTo>
                    <a:pt x="41" y="224"/>
                  </a:lnTo>
                  <a:lnTo>
                    <a:pt x="44" y="224"/>
                  </a:lnTo>
                  <a:lnTo>
                    <a:pt x="47" y="224"/>
                  </a:lnTo>
                  <a:lnTo>
                    <a:pt x="50" y="224"/>
                  </a:lnTo>
                  <a:lnTo>
                    <a:pt x="53" y="221"/>
                  </a:lnTo>
                  <a:lnTo>
                    <a:pt x="56" y="221"/>
                  </a:lnTo>
                  <a:lnTo>
                    <a:pt x="59" y="221"/>
                  </a:lnTo>
                  <a:lnTo>
                    <a:pt x="62" y="221"/>
                  </a:lnTo>
                  <a:lnTo>
                    <a:pt x="65" y="221"/>
                  </a:lnTo>
                  <a:lnTo>
                    <a:pt x="68" y="221"/>
                  </a:lnTo>
                  <a:lnTo>
                    <a:pt x="71" y="218"/>
                  </a:lnTo>
                  <a:lnTo>
                    <a:pt x="74" y="218"/>
                  </a:lnTo>
                  <a:lnTo>
                    <a:pt x="77" y="218"/>
                  </a:lnTo>
                  <a:lnTo>
                    <a:pt x="80" y="218"/>
                  </a:lnTo>
                  <a:lnTo>
                    <a:pt x="83" y="218"/>
                  </a:lnTo>
                  <a:lnTo>
                    <a:pt x="86" y="215"/>
                  </a:lnTo>
                  <a:lnTo>
                    <a:pt x="88" y="215"/>
                  </a:lnTo>
                  <a:lnTo>
                    <a:pt x="91" y="215"/>
                  </a:lnTo>
                  <a:lnTo>
                    <a:pt x="94" y="212"/>
                  </a:lnTo>
                  <a:lnTo>
                    <a:pt x="97" y="212"/>
                  </a:lnTo>
                  <a:lnTo>
                    <a:pt x="100" y="212"/>
                  </a:lnTo>
                  <a:lnTo>
                    <a:pt x="103" y="209"/>
                  </a:lnTo>
                  <a:lnTo>
                    <a:pt x="106" y="209"/>
                  </a:lnTo>
                  <a:lnTo>
                    <a:pt x="109" y="206"/>
                  </a:lnTo>
                  <a:lnTo>
                    <a:pt x="112" y="206"/>
                  </a:lnTo>
                  <a:lnTo>
                    <a:pt x="115" y="206"/>
                  </a:lnTo>
                  <a:lnTo>
                    <a:pt x="118" y="203"/>
                  </a:lnTo>
                  <a:lnTo>
                    <a:pt x="121" y="203"/>
                  </a:lnTo>
                  <a:lnTo>
                    <a:pt x="124" y="200"/>
                  </a:lnTo>
                  <a:lnTo>
                    <a:pt x="127" y="200"/>
                  </a:lnTo>
                  <a:lnTo>
                    <a:pt x="130" y="197"/>
                  </a:lnTo>
                  <a:lnTo>
                    <a:pt x="133" y="197"/>
                  </a:lnTo>
                  <a:lnTo>
                    <a:pt x="136" y="194"/>
                  </a:lnTo>
                  <a:lnTo>
                    <a:pt x="138" y="194"/>
                  </a:lnTo>
                  <a:lnTo>
                    <a:pt x="141" y="191"/>
                  </a:lnTo>
                  <a:lnTo>
                    <a:pt x="144" y="191"/>
                  </a:lnTo>
                  <a:lnTo>
                    <a:pt x="147" y="188"/>
                  </a:lnTo>
                  <a:lnTo>
                    <a:pt x="150" y="188"/>
                  </a:lnTo>
                  <a:lnTo>
                    <a:pt x="153" y="186"/>
                  </a:lnTo>
                  <a:lnTo>
                    <a:pt x="156" y="186"/>
                  </a:lnTo>
                  <a:lnTo>
                    <a:pt x="159" y="183"/>
                  </a:lnTo>
                  <a:lnTo>
                    <a:pt x="162" y="183"/>
                  </a:lnTo>
                  <a:lnTo>
                    <a:pt x="165" y="180"/>
                  </a:lnTo>
                  <a:lnTo>
                    <a:pt x="168" y="177"/>
                  </a:lnTo>
                  <a:lnTo>
                    <a:pt x="171" y="177"/>
                  </a:lnTo>
                  <a:lnTo>
                    <a:pt x="174" y="174"/>
                  </a:lnTo>
                  <a:lnTo>
                    <a:pt x="177" y="174"/>
                  </a:lnTo>
                  <a:lnTo>
                    <a:pt x="180" y="171"/>
                  </a:lnTo>
                  <a:lnTo>
                    <a:pt x="183" y="168"/>
                  </a:lnTo>
                  <a:lnTo>
                    <a:pt x="186" y="168"/>
                  </a:lnTo>
                  <a:lnTo>
                    <a:pt x="188" y="165"/>
                  </a:lnTo>
                  <a:lnTo>
                    <a:pt x="191" y="162"/>
                  </a:lnTo>
                  <a:lnTo>
                    <a:pt x="194" y="162"/>
                  </a:lnTo>
                  <a:lnTo>
                    <a:pt x="197" y="159"/>
                  </a:lnTo>
                  <a:lnTo>
                    <a:pt x="200" y="156"/>
                  </a:lnTo>
                  <a:lnTo>
                    <a:pt x="203" y="156"/>
                  </a:lnTo>
                  <a:lnTo>
                    <a:pt x="206" y="153"/>
                  </a:lnTo>
                  <a:lnTo>
                    <a:pt x="209" y="150"/>
                  </a:lnTo>
                  <a:lnTo>
                    <a:pt x="212" y="150"/>
                  </a:lnTo>
                  <a:lnTo>
                    <a:pt x="215" y="147"/>
                  </a:lnTo>
                  <a:lnTo>
                    <a:pt x="218" y="144"/>
                  </a:lnTo>
                  <a:lnTo>
                    <a:pt x="221" y="141"/>
                  </a:lnTo>
                  <a:lnTo>
                    <a:pt x="224" y="138"/>
                  </a:lnTo>
                  <a:lnTo>
                    <a:pt x="227" y="138"/>
                  </a:lnTo>
                  <a:lnTo>
                    <a:pt x="230" y="135"/>
                  </a:lnTo>
                  <a:lnTo>
                    <a:pt x="233" y="133"/>
                  </a:lnTo>
                  <a:lnTo>
                    <a:pt x="236" y="130"/>
                  </a:lnTo>
                  <a:lnTo>
                    <a:pt x="238" y="130"/>
                  </a:lnTo>
                  <a:lnTo>
                    <a:pt x="241" y="127"/>
                  </a:lnTo>
                  <a:lnTo>
                    <a:pt x="244" y="124"/>
                  </a:lnTo>
                  <a:lnTo>
                    <a:pt x="247" y="121"/>
                  </a:lnTo>
                  <a:lnTo>
                    <a:pt x="250" y="118"/>
                  </a:lnTo>
                  <a:lnTo>
                    <a:pt x="253" y="118"/>
                  </a:lnTo>
                  <a:lnTo>
                    <a:pt x="256" y="115"/>
                  </a:lnTo>
                  <a:lnTo>
                    <a:pt x="259" y="112"/>
                  </a:lnTo>
                  <a:lnTo>
                    <a:pt x="262" y="109"/>
                  </a:lnTo>
                  <a:lnTo>
                    <a:pt x="265" y="106"/>
                  </a:lnTo>
                  <a:lnTo>
                    <a:pt x="268" y="103"/>
                  </a:lnTo>
                  <a:lnTo>
                    <a:pt x="271" y="100"/>
                  </a:lnTo>
                  <a:lnTo>
                    <a:pt x="274" y="100"/>
                  </a:lnTo>
                  <a:lnTo>
                    <a:pt x="277" y="97"/>
                  </a:lnTo>
                  <a:lnTo>
                    <a:pt x="280" y="94"/>
                  </a:lnTo>
                  <a:lnTo>
                    <a:pt x="283" y="91"/>
                  </a:lnTo>
                  <a:lnTo>
                    <a:pt x="286" y="88"/>
                  </a:lnTo>
                  <a:lnTo>
                    <a:pt x="288" y="85"/>
                  </a:lnTo>
                  <a:lnTo>
                    <a:pt x="291" y="82"/>
                  </a:lnTo>
                  <a:lnTo>
                    <a:pt x="294" y="80"/>
                  </a:lnTo>
                  <a:lnTo>
                    <a:pt x="297" y="77"/>
                  </a:lnTo>
                  <a:lnTo>
                    <a:pt x="300" y="77"/>
                  </a:lnTo>
                  <a:lnTo>
                    <a:pt x="303" y="74"/>
                  </a:lnTo>
                  <a:lnTo>
                    <a:pt x="306" y="71"/>
                  </a:lnTo>
                  <a:lnTo>
                    <a:pt x="309" y="68"/>
                  </a:lnTo>
                  <a:lnTo>
                    <a:pt x="312" y="65"/>
                  </a:lnTo>
                  <a:lnTo>
                    <a:pt x="315" y="62"/>
                  </a:lnTo>
                  <a:lnTo>
                    <a:pt x="318" y="59"/>
                  </a:lnTo>
                  <a:lnTo>
                    <a:pt x="321" y="56"/>
                  </a:lnTo>
                  <a:lnTo>
                    <a:pt x="324" y="53"/>
                  </a:lnTo>
                  <a:lnTo>
                    <a:pt x="327" y="50"/>
                  </a:lnTo>
                  <a:lnTo>
                    <a:pt x="330" y="47"/>
                  </a:lnTo>
                  <a:lnTo>
                    <a:pt x="333" y="44"/>
                  </a:lnTo>
                  <a:lnTo>
                    <a:pt x="336" y="41"/>
                  </a:lnTo>
                  <a:lnTo>
                    <a:pt x="338" y="38"/>
                  </a:lnTo>
                  <a:lnTo>
                    <a:pt x="341" y="35"/>
                  </a:lnTo>
                  <a:lnTo>
                    <a:pt x="344" y="32"/>
                  </a:lnTo>
                  <a:lnTo>
                    <a:pt x="347" y="29"/>
                  </a:lnTo>
                  <a:lnTo>
                    <a:pt x="350" y="27"/>
                  </a:lnTo>
                  <a:lnTo>
                    <a:pt x="353" y="24"/>
                  </a:lnTo>
                  <a:lnTo>
                    <a:pt x="356" y="21"/>
                  </a:lnTo>
                  <a:lnTo>
                    <a:pt x="359" y="18"/>
                  </a:lnTo>
                  <a:lnTo>
                    <a:pt x="362" y="15"/>
                  </a:lnTo>
                  <a:lnTo>
                    <a:pt x="365" y="12"/>
                  </a:lnTo>
                  <a:lnTo>
                    <a:pt x="368" y="9"/>
                  </a:lnTo>
                  <a:lnTo>
                    <a:pt x="371" y="6"/>
                  </a:lnTo>
                  <a:lnTo>
                    <a:pt x="377"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7" name="Freeform 65"/>
            <p:cNvSpPr>
              <a:spLocks/>
            </p:cNvSpPr>
            <p:nvPr/>
          </p:nvSpPr>
          <p:spPr bwMode="auto">
            <a:xfrm>
              <a:off x="3910616" y="1677196"/>
              <a:ext cx="228600" cy="285750"/>
            </a:xfrm>
            <a:custGeom>
              <a:avLst/>
              <a:gdLst>
                <a:gd name="T0" fmla="*/ 0 w 144"/>
                <a:gd name="T1" fmla="*/ 180 h 180"/>
                <a:gd name="T2" fmla="*/ 0 w 144"/>
                <a:gd name="T3" fmla="*/ 177 h 180"/>
                <a:gd name="T4" fmla="*/ 3 w 144"/>
                <a:gd name="T5" fmla="*/ 174 h 180"/>
                <a:gd name="T6" fmla="*/ 6 w 144"/>
                <a:gd name="T7" fmla="*/ 171 h 180"/>
                <a:gd name="T8" fmla="*/ 9 w 144"/>
                <a:gd name="T9" fmla="*/ 168 h 180"/>
                <a:gd name="T10" fmla="*/ 11 w 144"/>
                <a:gd name="T11" fmla="*/ 165 h 180"/>
                <a:gd name="T12" fmla="*/ 14 w 144"/>
                <a:gd name="T13" fmla="*/ 162 h 180"/>
                <a:gd name="T14" fmla="*/ 17 w 144"/>
                <a:gd name="T15" fmla="*/ 159 h 180"/>
                <a:gd name="T16" fmla="*/ 20 w 144"/>
                <a:gd name="T17" fmla="*/ 156 h 180"/>
                <a:gd name="T18" fmla="*/ 23 w 144"/>
                <a:gd name="T19" fmla="*/ 154 h 180"/>
                <a:gd name="T20" fmla="*/ 29 w 144"/>
                <a:gd name="T21" fmla="*/ 148 h 180"/>
                <a:gd name="T22" fmla="*/ 29 w 144"/>
                <a:gd name="T23" fmla="*/ 145 h 180"/>
                <a:gd name="T24" fmla="*/ 32 w 144"/>
                <a:gd name="T25" fmla="*/ 142 h 180"/>
                <a:gd name="T26" fmla="*/ 35 w 144"/>
                <a:gd name="T27" fmla="*/ 139 h 180"/>
                <a:gd name="T28" fmla="*/ 38 w 144"/>
                <a:gd name="T29" fmla="*/ 136 h 180"/>
                <a:gd name="T30" fmla="*/ 41 w 144"/>
                <a:gd name="T31" fmla="*/ 133 h 180"/>
                <a:gd name="T32" fmla="*/ 47 w 144"/>
                <a:gd name="T33" fmla="*/ 127 h 180"/>
                <a:gd name="T34" fmla="*/ 47 w 144"/>
                <a:gd name="T35" fmla="*/ 124 h 180"/>
                <a:gd name="T36" fmla="*/ 50 w 144"/>
                <a:gd name="T37" fmla="*/ 121 h 180"/>
                <a:gd name="T38" fmla="*/ 53 w 144"/>
                <a:gd name="T39" fmla="*/ 118 h 180"/>
                <a:gd name="T40" fmla="*/ 56 w 144"/>
                <a:gd name="T41" fmla="*/ 115 h 180"/>
                <a:gd name="T42" fmla="*/ 61 w 144"/>
                <a:gd name="T43" fmla="*/ 109 h 180"/>
                <a:gd name="T44" fmla="*/ 61 w 144"/>
                <a:gd name="T45" fmla="*/ 106 h 180"/>
                <a:gd name="T46" fmla="*/ 64 w 144"/>
                <a:gd name="T47" fmla="*/ 103 h 180"/>
                <a:gd name="T48" fmla="*/ 67 w 144"/>
                <a:gd name="T49" fmla="*/ 101 h 180"/>
                <a:gd name="T50" fmla="*/ 70 w 144"/>
                <a:gd name="T51" fmla="*/ 98 h 180"/>
                <a:gd name="T52" fmla="*/ 76 w 144"/>
                <a:gd name="T53" fmla="*/ 92 h 180"/>
                <a:gd name="T54" fmla="*/ 76 w 144"/>
                <a:gd name="T55" fmla="*/ 89 h 180"/>
                <a:gd name="T56" fmla="*/ 79 w 144"/>
                <a:gd name="T57" fmla="*/ 86 h 180"/>
                <a:gd name="T58" fmla="*/ 82 w 144"/>
                <a:gd name="T59" fmla="*/ 83 h 180"/>
                <a:gd name="T60" fmla="*/ 88 w 144"/>
                <a:gd name="T61" fmla="*/ 77 h 180"/>
                <a:gd name="T62" fmla="*/ 88 w 144"/>
                <a:gd name="T63" fmla="*/ 74 h 180"/>
                <a:gd name="T64" fmla="*/ 91 w 144"/>
                <a:gd name="T65" fmla="*/ 71 h 180"/>
                <a:gd name="T66" fmla="*/ 97 w 144"/>
                <a:gd name="T67" fmla="*/ 65 h 180"/>
                <a:gd name="T68" fmla="*/ 97 w 144"/>
                <a:gd name="T69" fmla="*/ 62 h 180"/>
                <a:gd name="T70" fmla="*/ 100 w 144"/>
                <a:gd name="T71" fmla="*/ 59 h 180"/>
                <a:gd name="T72" fmla="*/ 103 w 144"/>
                <a:gd name="T73" fmla="*/ 56 h 180"/>
                <a:gd name="T74" fmla="*/ 108 w 144"/>
                <a:gd name="T75" fmla="*/ 50 h 180"/>
                <a:gd name="T76" fmla="*/ 108 w 144"/>
                <a:gd name="T77" fmla="*/ 48 h 180"/>
                <a:gd name="T78" fmla="*/ 111 w 144"/>
                <a:gd name="T79" fmla="*/ 45 h 180"/>
                <a:gd name="T80" fmla="*/ 117 w 144"/>
                <a:gd name="T81" fmla="*/ 39 h 180"/>
                <a:gd name="T82" fmla="*/ 117 w 144"/>
                <a:gd name="T83" fmla="*/ 36 h 180"/>
                <a:gd name="T84" fmla="*/ 120 w 144"/>
                <a:gd name="T85" fmla="*/ 33 h 180"/>
                <a:gd name="T86" fmla="*/ 126 w 144"/>
                <a:gd name="T87" fmla="*/ 27 h 180"/>
                <a:gd name="T88" fmla="*/ 126 w 144"/>
                <a:gd name="T89" fmla="*/ 24 h 180"/>
                <a:gd name="T90" fmla="*/ 129 w 144"/>
                <a:gd name="T91" fmla="*/ 21 h 180"/>
                <a:gd name="T92" fmla="*/ 135 w 144"/>
                <a:gd name="T93" fmla="*/ 15 h 180"/>
                <a:gd name="T94" fmla="*/ 135 w 144"/>
                <a:gd name="T95" fmla="*/ 12 h 180"/>
                <a:gd name="T96" fmla="*/ 141 w 144"/>
                <a:gd name="T97" fmla="*/ 6 h 180"/>
                <a:gd name="T98" fmla="*/ 141 w 144"/>
                <a:gd name="T99" fmla="*/ 3 h 180"/>
                <a:gd name="T100" fmla="*/ 144 w 144"/>
                <a:gd name="T10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80">
                  <a:moveTo>
                    <a:pt x="0" y="180"/>
                  </a:moveTo>
                  <a:lnTo>
                    <a:pt x="0" y="177"/>
                  </a:lnTo>
                  <a:lnTo>
                    <a:pt x="3" y="174"/>
                  </a:lnTo>
                  <a:lnTo>
                    <a:pt x="6" y="171"/>
                  </a:lnTo>
                  <a:lnTo>
                    <a:pt x="9" y="168"/>
                  </a:lnTo>
                  <a:lnTo>
                    <a:pt x="11" y="165"/>
                  </a:lnTo>
                  <a:lnTo>
                    <a:pt x="14" y="162"/>
                  </a:lnTo>
                  <a:lnTo>
                    <a:pt x="17" y="159"/>
                  </a:lnTo>
                  <a:lnTo>
                    <a:pt x="20" y="156"/>
                  </a:lnTo>
                  <a:lnTo>
                    <a:pt x="23" y="154"/>
                  </a:lnTo>
                  <a:lnTo>
                    <a:pt x="29" y="148"/>
                  </a:lnTo>
                  <a:lnTo>
                    <a:pt x="29" y="145"/>
                  </a:lnTo>
                  <a:lnTo>
                    <a:pt x="32" y="142"/>
                  </a:lnTo>
                  <a:lnTo>
                    <a:pt x="35" y="139"/>
                  </a:lnTo>
                  <a:lnTo>
                    <a:pt x="38" y="136"/>
                  </a:lnTo>
                  <a:lnTo>
                    <a:pt x="41" y="133"/>
                  </a:lnTo>
                  <a:lnTo>
                    <a:pt x="47" y="127"/>
                  </a:lnTo>
                  <a:lnTo>
                    <a:pt x="47" y="124"/>
                  </a:lnTo>
                  <a:lnTo>
                    <a:pt x="50" y="121"/>
                  </a:lnTo>
                  <a:lnTo>
                    <a:pt x="53" y="118"/>
                  </a:lnTo>
                  <a:lnTo>
                    <a:pt x="56" y="115"/>
                  </a:lnTo>
                  <a:lnTo>
                    <a:pt x="61" y="109"/>
                  </a:lnTo>
                  <a:lnTo>
                    <a:pt x="61" y="106"/>
                  </a:lnTo>
                  <a:lnTo>
                    <a:pt x="64" y="103"/>
                  </a:lnTo>
                  <a:lnTo>
                    <a:pt x="67" y="101"/>
                  </a:lnTo>
                  <a:lnTo>
                    <a:pt x="70" y="98"/>
                  </a:lnTo>
                  <a:lnTo>
                    <a:pt x="76" y="92"/>
                  </a:lnTo>
                  <a:lnTo>
                    <a:pt x="76" y="89"/>
                  </a:lnTo>
                  <a:lnTo>
                    <a:pt x="79" y="86"/>
                  </a:lnTo>
                  <a:lnTo>
                    <a:pt x="82" y="83"/>
                  </a:lnTo>
                  <a:lnTo>
                    <a:pt x="88" y="77"/>
                  </a:lnTo>
                  <a:lnTo>
                    <a:pt x="88" y="74"/>
                  </a:lnTo>
                  <a:lnTo>
                    <a:pt x="91" y="71"/>
                  </a:lnTo>
                  <a:lnTo>
                    <a:pt x="97" y="65"/>
                  </a:lnTo>
                  <a:lnTo>
                    <a:pt x="97" y="62"/>
                  </a:lnTo>
                  <a:lnTo>
                    <a:pt x="100" y="59"/>
                  </a:lnTo>
                  <a:lnTo>
                    <a:pt x="103" y="56"/>
                  </a:lnTo>
                  <a:lnTo>
                    <a:pt x="108" y="50"/>
                  </a:lnTo>
                  <a:lnTo>
                    <a:pt x="108" y="48"/>
                  </a:lnTo>
                  <a:lnTo>
                    <a:pt x="111" y="45"/>
                  </a:lnTo>
                  <a:lnTo>
                    <a:pt x="117" y="39"/>
                  </a:lnTo>
                  <a:lnTo>
                    <a:pt x="117" y="36"/>
                  </a:lnTo>
                  <a:lnTo>
                    <a:pt x="120" y="33"/>
                  </a:lnTo>
                  <a:lnTo>
                    <a:pt x="126" y="27"/>
                  </a:lnTo>
                  <a:lnTo>
                    <a:pt x="126" y="24"/>
                  </a:lnTo>
                  <a:lnTo>
                    <a:pt x="129" y="21"/>
                  </a:lnTo>
                  <a:lnTo>
                    <a:pt x="135" y="15"/>
                  </a:lnTo>
                  <a:lnTo>
                    <a:pt x="135" y="12"/>
                  </a:lnTo>
                  <a:lnTo>
                    <a:pt x="141" y="6"/>
                  </a:lnTo>
                  <a:lnTo>
                    <a:pt x="141" y="3"/>
                  </a:lnTo>
                  <a:lnTo>
                    <a:pt x="144"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9" name="Rectangle 67"/>
            <p:cNvSpPr>
              <a:spLocks noChangeArrowheads="1"/>
            </p:cNvSpPr>
            <p:nvPr/>
          </p:nvSpPr>
          <p:spPr bwMode="auto">
            <a:xfrm rot="16200000">
              <a:off x="286348" y="2274812"/>
              <a:ext cx="16430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Helvetica" panose="020B0604020202020204" pitchFamily="34" charset="0"/>
                </a:rPr>
                <a:t>Density of states</a:t>
              </a:r>
              <a:endParaRPr kumimoji="0" lang="en-US" altLang="en-US" sz="4000" b="1" i="0" u="none" strike="noStrike" cap="none" normalizeH="0" baseline="0" dirty="0" smtClean="0">
                <a:ln>
                  <a:noFill/>
                </a:ln>
                <a:solidFill>
                  <a:schemeClr val="tx1"/>
                </a:solidFill>
                <a:effectLst/>
              </a:endParaRPr>
            </a:p>
          </p:txBody>
        </p:sp>
        <p:sp>
          <p:nvSpPr>
            <p:cNvPr id="278" name="Rectangle 266"/>
            <p:cNvSpPr>
              <a:spLocks noChangeArrowheads="1"/>
            </p:cNvSpPr>
            <p:nvPr/>
          </p:nvSpPr>
          <p:spPr bwMode="auto">
            <a:xfrm>
              <a:off x="1781779" y="3686069"/>
              <a:ext cx="24189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panose="020B0604020202020204" pitchFamily="34" charset="0"/>
                </a:rPr>
                <a:t>Spatial </a:t>
              </a:r>
              <a:r>
                <a:rPr kumimoji="0" lang="en-US" altLang="en-US" sz="1400" b="1" i="0" u="none" strike="noStrike" cap="none" normalizeH="0" baseline="0" dirty="0" smtClean="0">
                  <a:ln>
                    <a:noFill/>
                  </a:ln>
                  <a:solidFill>
                    <a:srgbClr val="000000"/>
                  </a:solidFill>
                  <a:effectLst/>
                  <a:latin typeface="Helvetica" panose="020B0604020202020204" pitchFamily="34" charset="0"/>
                </a:rPr>
                <a:t>Frequency (rel. to </a:t>
              </a:r>
              <a:r>
                <a:rPr kumimoji="0" lang="en-US" altLang="en-US" sz="1400" b="1" i="0" u="none" strike="noStrike" cap="none" normalizeH="0" baseline="0" dirty="0" err="1" smtClean="0">
                  <a:ln>
                    <a:noFill/>
                  </a:ln>
                  <a:solidFill>
                    <a:srgbClr val="000000"/>
                  </a:solidFill>
                  <a:effectLst/>
                  <a:latin typeface="Helvetica" panose="020B0604020202020204" pitchFamily="34" charset="0"/>
                </a:rPr>
                <a:t>k</a:t>
              </a:r>
              <a:r>
                <a:rPr kumimoji="0" lang="en-US" altLang="en-US" sz="1400" b="1" i="0" u="none" strike="noStrike" cap="none" normalizeH="0" baseline="-25000" dirty="0" err="1" smtClean="0">
                  <a:ln>
                    <a:noFill/>
                  </a:ln>
                  <a:solidFill>
                    <a:srgbClr val="000000"/>
                  </a:solidFill>
                  <a:effectLst/>
                  <a:latin typeface="Helvetica" panose="020B0604020202020204" pitchFamily="34" charset="0"/>
                </a:rPr>
                <a:t>d</a:t>
              </a:r>
              <a:r>
                <a:rPr kumimoji="0" lang="en-US" altLang="en-US" sz="1400" b="1" i="0" u="none" strike="noStrike" cap="none" normalizeH="0" baseline="0" dirty="0" smtClean="0">
                  <a:ln>
                    <a:noFill/>
                  </a:ln>
                  <a:solidFill>
                    <a:srgbClr val="000000"/>
                  </a:solidFill>
                  <a:effectLst/>
                  <a:latin typeface="Helvetica" panose="020B0604020202020204" pitchFamily="34" charset="0"/>
                </a:rPr>
                <a:t>)</a:t>
              </a:r>
              <a:endParaRPr kumimoji="0" lang="en-US" altLang="en-US" sz="3600" b="1" i="0" u="none" strike="noStrike" cap="none" normalizeH="0" baseline="0" dirty="0" smtClean="0">
                <a:ln>
                  <a:noFill/>
                </a:ln>
                <a:solidFill>
                  <a:schemeClr val="tx1"/>
                </a:solidFill>
                <a:effectLst/>
              </a:endParaRPr>
            </a:p>
          </p:txBody>
        </p:sp>
      </p:grpSp>
      <p:grpSp>
        <p:nvGrpSpPr>
          <p:cNvPr id="81" name="Group 80"/>
          <p:cNvGrpSpPr/>
          <p:nvPr/>
        </p:nvGrpSpPr>
        <p:grpSpPr>
          <a:xfrm>
            <a:off x="590460" y="4279473"/>
            <a:ext cx="3971412" cy="2448672"/>
            <a:chOff x="590460" y="4279473"/>
            <a:chExt cx="3971412" cy="2448672"/>
          </a:xfrm>
        </p:grpSpPr>
        <p:sp>
          <p:nvSpPr>
            <p:cNvPr id="13" name="TextBox 12"/>
            <p:cNvSpPr txBox="1"/>
            <p:nvPr/>
          </p:nvSpPr>
          <p:spPr>
            <a:xfrm>
              <a:off x="2487031" y="4480029"/>
              <a:ext cx="884025" cy="369332"/>
            </a:xfrm>
            <a:prstGeom prst="rect">
              <a:avLst/>
            </a:prstGeom>
            <a:noFill/>
          </p:spPr>
          <p:txBody>
            <a:bodyPr wrap="none" rtlCol="0">
              <a:spAutoFit/>
            </a:bodyPr>
            <a:lstStyle/>
            <a:p>
              <a:r>
                <a:rPr lang="en-US" b="1" dirty="0" smtClean="0">
                  <a:latin typeface="Symbol" panose="05050102010706020507" pitchFamily="18" charset="2"/>
                </a:rPr>
                <a:t>t</a:t>
              </a:r>
              <a:r>
                <a:rPr lang="en-US" b="1" dirty="0" smtClean="0"/>
                <a:t>=1/</a:t>
              </a:r>
              <a:r>
                <a:rPr lang="en-US" b="1" dirty="0" err="1" smtClean="0">
                  <a:latin typeface="Symbol" panose="05050102010706020507" pitchFamily="18" charset="2"/>
                </a:rPr>
                <a:t>g</a:t>
              </a:r>
              <a:r>
                <a:rPr lang="en-US" b="1" baseline="-25000" dirty="0" err="1" smtClean="0"/>
                <a:t>eff</a:t>
              </a:r>
              <a:endParaRPr lang="en-US" b="1" baseline="-25000" dirty="0"/>
            </a:p>
          </p:txBody>
        </p:sp>
        <p:sp>
          <p:nvSpPr>
            <p:cNvPr id="14" name="TextBox 13"/>
            <p:cNvSpPr txBox="1"/>
            <p:nvPr/>
          </p:nvSpPr>
          <p:spPr>
            <a:xfrm>
              <a:off x="3709547" y="5660749"/>
              <a:ext cx="282450" cy="369332"/>
            </a:xfrm>
            <a:prstGeom prst="rect">
              <a:avLst/>
            </a:prstGeom>
            <a:noFill/>
          </p:spPr>
          <p:txBody>
            <a:bodyPr wrap="none" rtlCol="0">
              <a:spAutoFit/>
            </a:bodyPr>
            <a:lstStyle/>
            <a:p>
              <a:r>
                <a:rPr lang="en-US" b="1" dirty="0" smtClean="0"/>
                <a:t>L</a:t>
              </a:r>
              <a:endParaRPr lang="en-US" b="1" dirty="0"/>
            </a:p>
          </p:txBody>
        </p:sp>
        <p:sp>
          <p:nvSpPr>
            <p:cNvPr id="83" name="Rectangle 72"/>
            <p:cNvSpPr>
              <a:spLocks noChangeArrowheads="1"/>
            </p:cNvSpPr>
            <p:nvPr/>
          </p:nvSpPr>
          <p:spPr bwMode="auto">
            <a:xfrm>
              <a:off x="1484313" y="4406901"/>
              <a:ext cx="2976563" cy="19415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85" name="Line 74"/>
            <p:cNvSpPr>
              <a:spLocks noChangeShapeType="1"/>
            </p:cNvSpPr>
            <p:nvPr/>
          </p:nvSpPr>
          <p:spPr bwMode="auto">
            <a:xfrm>
              <a:off x="1484313" y="6348413"/>
              <a:ext cx="297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86" name="Line 75"/>
            <p:cNvSpPr>
              <a:spLocks noChangeShapeType="1"/>
            </p:cNvSpPr>
            <p:nvPr/>
          </p:nvSpPr>
          <p:spPr bwMode="auto">
            <a:xfrm flipV="1">
              <a:off x="4460876" y="4406901"/>
              <a:ext cx="0" cy="1941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87" name="Line 76"/>
            <p:cNvSpPr>
              <a:spLocks noChangeShapeType="1"/>
            </p:cNvSpPr>
            <p:nvPr/>
          </p:nvSpPr>
          <p:spPr bwMode="auto">
            <a:xfrm flipV="1">
              <a:off x="1484313" y="4406901"/>
              <a:ext cx="0" cy="1941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88" name="Line 77"/>
            <p:cNvSpPr>
              <a:spLocks noChangeShapeType="1"/>
            </p:cNvSpPr>
            <p:nvPr/>
          </p:nvSpPr>
          <p:spPr bwMode="auto">
            <a:xfrm>
              <a:off x="1484313" y="6348413"/>
              <a:ext cx="297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89" name="Line 78"/>
            <p:cNvSpPr>
              <a:spLocks noChangeShapeType="1"/>
            </p:cNvSpPr>
            <p:nvPr/>
          </p:nvSpPr>
          <p:spPr bwMode="auto">
            <a:xfrm flipV="1">
              <a:off x="1484313" y="4406901"/>
              <a:ext cx="0" cy="1941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0" name="Line 79"/>
            <p:cNvSpPr>
              <a:spLocks noChangeShapeType="1"/>
            </p:cNvSpPr>
            <p:nvPr/>
          </p:nvSpPr>
          <p:spPr bwMode="auto">
            <a:xfrm flipV="1">
              <a:off x="1484313"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2" name="Rectangle 81"/>
            <p:cNvSpPr>
              <a:spLocks noChangeArrowheads="1"/>
            </p:cNvSpPr>
            <p:nvPr/>
          </p:nvSpPr>
          <p:spPr bwMode="auto">
            <a:xfrm>
              <a:off x="1457326"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0</a:t>
              </a:r>
              <a:endParaRPr kumimoji="0" lang="en-US" altLang="en-US" sz="1800" b="1" i="0" u="none" strike="noStrike" cap="none" normalizeH="0" baseline="0" smtClean="0">
                <a:ln>
                  <a:noFill/>
                </a:ln>
                <a:solidFill>
                  <a:schemeClr val="tx1"/>
                </a:solidFill>
                <a:effectLst/>
              </a:endParaRPr>
            </a:p>
          </p:txBody>
        </p:sp>
        <p:sp>
          <p:nvSpPr>
            <p:cNvPr id="93" name="Line 82"/>
            <p:cNvSpPr>
              <a:spLocks noChangeShapeType="1"/>
            </p:cNvSpPr>
            <p:nvPr/>
          </p:nvSpPr>
          <p:spPr bwMode="auto">
            <a:xfrm flipV="1">
              <a:off x="1855788"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5" name="Rectangle 84"/>
            <p:cNvSpPr>
              <a:spLocks noChangeArrowheads="1"/>
            </p:cNvSpPr>
            <p:nvPr/>
          </p:nvSpPr>
          <p:spPr bwMode="auto">
            <a:xfrm>
              <a:off x="1828801"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1</a:t>
              </a:r>
              <a:endParaRPr kumimoji="0" lang="en-US" altLang="en-US" sz="1800" b="1" i="0" u="none" strike="noStrike" cap="none" normalizeH="0" baseline="0" smtClean="0">
                <a:ln>
                  <a:noFill/>
                </a:ln>
                <a:solidFill>
                  <a:schemeClr val="tx1"/>
                </a:solidFill>
                <a:effectLst/>
              </a:endParaRPr>
            </a:p>
          </p:txBody>
        </p:sp>
        <p:sp>
          <p:nvSpPr>
            <p:cNvPr id="96" name="Line 85"/>
            <p:cNvSpPr>
              <a:spLocks noChangeShapeType="1"/>
            </p:cNvSpPr>
            <p:nvPr/>
          </p:nvSpPr>
          <p:spPr bwMode="auto">
            <a:xfrm flipV="1">
              <a:off x="2227263"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8" name="Rectangle 87"/>
            <p:cNvSpPr>
              <a:spLocks noChangeArrowheads="1"/>
            </p:cNvSpPr>
            <p:nvPr/>
          </p:nvSpPr>
          <p:spPr bwMode="auto">
            <a:xfrm>
              <a:off x="2200276"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2</a:t>
              </a:r>
              <a:endParaRPr kumimoji="0" lang="en-US" altLang="en-US" sz="1800" b="1" i="0" u="none" strike="noStrike" cap="none" normalizeH="0" baseline="0" smtClean="0">
                <a:ln>
                  <a:noFill/>
                </a:ln>
                <a:solidFill>
                  <a:schemeClr val="tx1"/>
                </a:solidFill>
                <a:effectLst/>
              </a:endParaRPr>
            </a:p>
          </p:txBody>
        </p:sp>
        <p:sp>
          <p:nvSpPr>
            <p:cNvPr id="99" name="Line 88"/>
            <p:cNvSpPr>
              <a:spLocks noChangeShapeType="1"/>
            </p:cNvSpPr>
            <p:nvPr/>
          </p:nvSpPr>
          <p:spPr bwMode="auto">
            <a:xfrm flipV="1">
              <a:off x="2598738"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1" name="Rectangle 90"/>
            <p:cNvSpPr>
              <a:spLocks noChangeArrowheads="1"/>
            </p:cNvSpPr>
            <p:nvPr/>
          </p:nvSpPr>
          <p:spPr bwMode="auto">
            <a:xfrm>
              <a:off x="2571751"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3</a:t>
              </a:r>
              <a:endParaRPr kumimoji="0" lang="en-US" altLang="en-US" sz="1800" b="1" i="0" u="none" strike="noStrike" cap="none" normalizeH="0" baseline="0" smtClean="0">
                <a:ln>
                  <a:noFill/>
                </a:ln>
                <a:solidFill>
                  <a:schemeClr val="tx1"/>
                </a:solidFill>
                <a:effectLst/>
              </a:endParaRPr>
            </a:p>
          </p:txBody>
        </p:sp>
        <p:sp>
          <p:nvSpPr>
            <p:cNvPr id="102" name="Line 91"/>
            <p:cNvSpPr>
              <a:spLocks noChangeShapeType="1"/>
            </p:cNvSpPr>
            <p:nvPr/>
          </p:nvSpPr>
          <p:spPr bwMode="auto">
            <a:xfrm flipV="1">
              <a:off x="2970213"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4" name="Rectangle 93"/>
            <p:cNvSpPr>
              <a:spLocks noChangeArrowheads="1"/>
            </p:cNvSpPr>
            <p:nvPr/>
          </p:nvSpPr>
          <p:spPr bwMode="auto">
            <a:xfrm>
              <a:off x="2943226"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4</a:t>
              </a:r>
              <a:endParaRPr kumimoji="0" lang="en-US" altLang="en-US" sz="1800" b="1" i="0" u="none" strike="noStrike" cap="none" normalizeH="0" baseline="0" smtClean="0">
                <a:ln>
                  <a:noFill/>
                </a:ln>
                <a:solidFill>
                  <a:schemeClr val="tx1"/>
                </a:solidFill>
                <a:effectLst/>
              </a:endParaRPr>
            </a:p>
          </p:txBody>
        </p:sp>
        <p:sp>
          <p:nvSpPr>
            <p:cNvPr id="105" name="Line 94"/>
            <p:cNvSpPr>
              <a:spLocks noChangeShapeType="1"/>
            </p:cNvSpPr>
            <p:nvPr/>
          </p:nvSpPr>
          <p:spPr bwMode="auto">
            <a:xfrm flipV="1">
              <a:off x="3341688"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7" name="Rectangle 96"/>
            <p:cNvSpPr>
              <a:spLocks noChangeArrowheads="1"/>
            </p:cNvSpPr>
            <p:nvPr/>
          </p:nvSpPr>
          <p:spPr bwMode="auto">
            <a:xfrm>
              <a:off x="3314701"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5</a:t>
              </a:r>
              <a:endParaRPr kumimoji="0" lang="en-US" altLang="en-US" sz="1800" b="1" i="0" u="none" strike="noStrike" cap="none" normalizeH="0" baseline="0" smtClean="0">
                <a:ln>
                  <a:noFill/>
                </a:ln>
                <a:solidFill>
                  <a:schemeClr val="tx1"/>
                </a:solidFill>
                <a:effectLst/>
              </a:endParaRPr>
            </a:p>
          </p:txBody>
        </p:sp>
        <p:sp>
          <p:nvSpPr>
            <p:cNvPr id="108" name="Line 97"/>
            <p:cNvSpPr>
              <a:spLocks noChangeShapeType="1"/>
            </p:cNvSpPr>
            <p:nvPr/>
          </p:nvSpPr>
          <p:spPr bwMode="auto">
            <a:xfrm flipV="1">
              <a:off x="3713163"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0" name="Rectangle 99"/>
            <p:cNvSpPr>
              <a:spLocks noChangeArrowheads="1"/>
            </p:cNvSpPr>
            <p:nvPr/>
          </p:nvSpPr>
          <p:spPr bwMode="auto">
            <a:xfrm>
              <a:off x="3686176"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6</a:t>
              </a:r>
              <a:endParaRPr kumimoji="0" lang="en-US" altLang="en-US" sz="1800" b="1" i="0" u="none" strike="noStrike" cap="none" normalizeH="0" baseline="0" smtClean="0">
                <a:ln>
                  <a:noFill/>
                </a:ln>
                <a:solidFill>
                  <a:schemeClr val="tx1"/>
                </a:solidFill>
                <a:effectLst/>
              </a:endParaRPr>
            </a:p>
          </p:txBody>
        </p:sp>
        <p:sp>
          <p:nvSpPr>
            <p:cNvPr id="111" name="Line 100"/>
            <p:cNvSpPr>
              <a:spLocks noChangeShapeType="1"/>
            </p:cNvSpPr>
            <p:nvPr/>
          </p:nvSpPr>
          <p:spPr bwMode="auto">
            <a:xfrm flipV="1">
              <a:off x="4084638"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3" name="Rectangle 102"/>
            <p:cNvSpPr>
              <a:spLocks noChangeArrowheads="1"/>
            </p:cNvSpPr>
            <p:nvPr/>
          </p:nvSpPr>
          <p:spPr bwMode="auto">
            <a:xfrm>
              <a:off x="4057651"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7</a:t>
              </a:r>
              <a:endParaRPr kumimoji="0" lang="en-US" altLang="en-US" sz="1800" b="1" i="0" u="none" strike="noStrike" cap="none" normalizeH="0" baseline="0" smtClean="0">
                <a:ln>
                  <a:noFill/>
                </a:ln>
                <a:solidFill>
                  <a:schemeClr val="tx1"/>
                </a:solidFill>
                <a:effectLst/>
              </a:endParaRPr>
            </a:p>
          </p:txBody>
        </p:sp>
        <p:sp>
          <p:nvSpPr>
            <p:cNvPr id="114" name="Line 103"/>
            <p:cNvSpPr>
              <a:spLocks noChangeShapeType="1"/>
            </p:cNvSpPr>
            <p:nvPr/>
          </p:nvSpPr>
          <p:spPr bwMode="auto">
            <a:xfrm flipV="1">
              <a:off x="4460876" y="6316663"/>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6" name="Rectangle 105"/>
            <p:cNvSpPr>
              <a:spLocks noChangeArrowheads="1"/>
            </p:cNvSpPr>
            <p:nvPr/>
          </p:nvSpPr>
          <p:spPr bwMode="auto">
            <a:xfrm>
              <a:off x="4433888" y="636587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8</a:t>
              </a:r>
              <a:endParaRPr kumimoji="0" lang="en-US" altLang="en-US" sz="1800" b="1" i="0" u="none" strike="noStrike" cap="none" normalizeH="0" baseline="0" smtClean="0">
                <a:ln>
                  <a:noFill/>
                </a:ln>
                <a:solidFill>
                  <a:schemeClr val="tx1"/>
                </a:solidFill>
                <a:effectLst/>
              </a:endParaRPr>
            </a:p>
          </p:txBody>
        </p:sp>
        <p:sp>
          <p:nvSpPr>
            <p:cNvPr id="117" name="Line 106"/>
            <p:cNvSpPr>
              <a:spLocks noChangeShapeType="1"/>
            </p:cNvSpPr>
            <p:nvPr/>
          </p:nvSpPr>
          <p:spPr bwMode="auto">
            <a:xfrm>
              <a:off x="1484313" y="6348413"/>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8" name="Line 107"/>
            <p:cNvSpPr>
              <a:spLocks noChangeShapeType="1"/>
            </p:cNvSpPr>
            <p:nvPr/>
          </p:nvSpPr>
          <p:spPr bwMode="auto">
            <a:xfrm flipH="1">
              <a:off x="4441826" y="634841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9" name="Line 108"/>
            <p:cNvSpPr>
              <a:spLocks noChangeShapeType="1"/>
            </p:cNvSpPr>
            <p:nvPr/>
          </p:nvSpPr>
          <p:spPr bwMode="auto">
            <a:xfrm>
              <a:off x="1484313" y="6348413"/>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0" name="Line 109"/>
            <p:cNvSpPr>
              <a:spLocks noChangeShapeType="1"/>
            </p:cNvSpPr>
            <p:nvPr/>
          </p:nvSpPr>
          <p:spPr bwMode="auto">
            <a:xfrm flipH="1">
              <a:off x="4429126" y="634841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1" name="Rectangle 110"/>
            <p:cNvSpPr>
              <a:spLocks noChangeArrowheads="1"/>
            </p:cNvSpPr>
            <p:nvPr/>
          </p:nvSpPr>
          <p:spPr bwMode="auto">
            <a:xfrm>
              <a:off x="1284288" y="6284913"/>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10</a:t>
              </a:r>
              <a:endParaRPr kumimoji="0" lang="en-US" altLang="en-US" sz="1800" b="1" i="0" u="none" strike="noStrike" cap="none" normalizeH="0" baseline="0" smtClean="0">
                <a:ln>
                  <a:noFill/>
                </a:ln>
                <a:solidFill>
                  <a:schemeClr val="tx1"/>
                </a:solidFill>
                <a:effectLst/>
              </a:endParaRPr>
            </a:p>
          </p:txBody>
        </p:sp>
        <p:sp>
          <p:nvSpPr>
            <p:cNvPr id="122" name="Rectangle 111"/>
            <p:cNvSpPr>
              <a:spLocks noChangeArrowheads="1"/>
            </p:cNvSpPr>
            <p:nvPr/>
          </p:nvSpPr>
          <p:spPr bwMode="auto">
            <a:xfrm>
              <a:off x="1403351" y="6267451"/>
              <a:ext cx="5610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Helvetica" panose="020B0604020202020204" pitchFamily="34" charset="0"/>
                </a:rPr>
                <a:t>-1</a:t>
              </a:r>
              <a:endParaRPr kumimoji="0" lang="en-US" altLang="en-US" sz="1800" b="1" i="0" u="none" strike="noStrike" cap="none" normalizeH="0" baseline="0" smtClean="0">
                <a:ln>
                  <a:noFill/>
                </a:ln>
                <a:solidFill>
                  <a:schemeClr val="tx1"/>
                </a:solidFill>
                <a:effectLst/>
              </a:endParaRPr>
            </a:p>
          </p:txBody>
        </p:sp>
        <p:sp>
          <p:nvSpPr>
            <p:cNvPr id="123" name="Line 112"/>
            <p:cNvSpPr>
              <a:spLocks noChangeShapeType="1"/>
            </p:cNvSpPr>
            <p:nvPr/>
          </p:nvSpPr>
          <p:spPr bwMode="auto">
            <a:xfrm>
              <a:off x="1484313" y="615315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4" name="Line 113"/>
            <p:cNvSpPr>
              <a:spLocks noChangeShapeType="1"/>
            </p:cNvSpPr>
            <p:nvPr/>
          </p:nvSpPr>
          <p:spPr bwMode="auto">
            <a:xfrm flipH="1">
              <a:off x="4441826" y="61531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5" name="Line 114"/>
            <p:cNvSpPr>
              <a:spLocks noChangeShapeType="1"/>
            </p:cNvSpPr>
            <p:nvPr/>
          </p:nvSpPr>
          <p:spPr bwMode="auto">
            <a:xfrm>
              <a:off x="1484313" y="6035676"/>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6" name="Line 115"/>
            <p:cNvSpPr>
              <a:spLocks noChangeShapeType="1"/>
            </p:cNvSpPr>
            <p:nvPr/>
          </p:nvSpPr>
          <p:spPr bwMode="auto">
            <a:xfrm flipH="1">
              <a:off x="4441826" y="603567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7" name="Line 116"/>
            <p:cNvSpPr>
              <a:spLocks noChangeShapeType="1"/>
            </p:cNvSpPr>
            <p:nvPr/>
          </p:nvSpPr>
          <p:spPr bwMode="auto">
            <a:xfrm>
              <a:off x="1484313" y="595788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8" name="Line 117"/>
            <p:cNvSpPr>
              <a:spLocks noChangeShapeType="1"/>
            </p:cNvSpPr>
            <p:nvPr/>
          </p:nvSpPr>
          <p:spPr bwMode="auto">
            <a:xfrm flipH="1">
              <a:off x="4441826" y="59578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9" name="Line 118"/>
            <p:cNvSpPr>
              <a:spLocks noChangeShapeType="1"/>
            </p:cNvSpPr>
            <p:nvPr/>
          </p:nvSpPr>
          <p:spPr bwMode="auto">
            <a:xfrm>
              <a:off x="1484313" y="589438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0" name="Line 119"/>
            <p:cNvSpPr>
              <a:spLocks noChangeShapeType="1"/>
            </p:cNvSpPr>
            <p:nvPr/>
          </p:nvSpPr>
          <p:spPr bwMode="auto">
            <a:xfrm flipH="1">
              <a:off x="4441826" y="58943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1" name="Line 120"/>
            <p:cNvSpPr>
              <a:spLocks noChangeShapeType="1"/>
            </p:cNvSpPr>
            <p:nvPr/>
          </p:nvSpPr>
          <p:spPr bwMode="auto">
            <a:xfrm>
              <a:off x="1484313" y="5840413"/>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2" name="Line 121"/>
            <p:cNvSpPr>
              <a:spLocks noChangeShapeType="1"/>
            </p:cNvSpPr>
            <p:nvPr/>
          </p:nvSpPr>
          <p:spPr bwMode="auto">
            <a:xfrm flipH="1">
              <a:off x="4441826" y="584041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3" name="Line 122"/>
            <p:cNvSpPr>
              <a:spLocks noChangeShapeType="1"/>
            </p:cNvSpPr>
            <p:nvPr/>
          </p:nvSpPr>
          <p:spPr bwMode="auto">
            <a:xfrm>
              <a:off x="1484313" y="579913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4" name="Line 123"/>
            <p:cNvSpPr>
              <a:spLocks noChangeShapeType="1"/>
            </p:cNvSpPr>
            <p:nvPr/>
          </p:nvSpPr>
          <p:spPr bwMode="auto">
            <a:xfrm flipH="1">
              <a:off x="4441826" y="57991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5" name="Line 124"/>
            <p:cNvSpPr>
              <a:spLocks noChangeShapeType="1"/>
            </p:cNvSpPr>
            <p:nvPr/>
          </p:nvSpPr>
          <p:spPr bwMode="auto">
            <a:xfrm>
              <a:off x="1484313" y="5764213"/>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6" name="Line 125"/>
            <p:cNvSpPr>
              <a:spLocks noChangeShapeType="1"/>
            </p:cNvSpPr>
            <p:nvPr/>
          </p:nvSpPr>
          <p:spPr bwMode="auto">
            <a:xfrm flipH="1">
              <a:off x="4441826" y="576421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7" name="Line 126"/>
            <p:cNvSpPr>
              <a:spLocks noChangeShapeType="1"/>
            </p:cNvSpPr>
            <p:nvPr/>
          </p:nvSpPr>
          <p:spPr bwMode="auto">
            <a:xfrm>
              <a:off x="1484313" y="572770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8" name="Line 127"/>
            <p:cNvSpPr>
              <a:spLocks noChangeShapeType="1"/>
            </p:cNvSpPr>
            <p:nvPr/>
          </p:nvSpPr>
          <p:spPr bwMode="auto">
            <a:xfrm flipH="1">
              <a:off x="4441826" y="572770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9" name="Line 128"/>
            <p:cNvSpPr>
              <a:spLocks noChangeShapeType="1"/>
            </p:cNvSpPr>
            <p:nvPr/>
          </p:nvSpPr>
          <p:spPr bwMode="auto">
            <a:xfrm>
              <a:off x="1484313" y="5700713"/>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0" name="Line 129"/>
            <p:cNvSpPr>
              <a:spLocks noChangeShapeType="1"/>
            </p:cNvSpPr>
            <p:nvPr/>
          </p:nvSpPr>
          <p:spPr bwMode="auto">
            <a:xfrm flipH="1">
              <a:off x="4441826" y="570071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1" name="Line 130"/>
            <p:cNvSpPr>
              <a:spLocks noChangeShapeType="1"/>
            </p:cNvSpPr>
            <p:nvPr/>
          </p:nvSpPr>
          <p:spPr bwMode="auto">
            <a:xfrm>
              <a:off x="1484313" y="5700713"/>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2" name="Line 131"/>
            <p:cNvSpPr>
              <a:spLocks noChangeShapeType="1"/>
            </p:cNvSpPr>
            <p:nvPr/>
          </p:nvSpPr>
          <p:spPr bwMode="auto">
            <a:xfrm flipH="1">
              <a:off x="4429126" y="570071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3" name="Rectangle 132"/>
            <p:cNvSpPr>
              <a:spLocks noChangeArrowheads="1"/>
            </p:cNvSpPr>
            <p:nvPr/>
          </p:nvSpPr>
          <p:spPr bwMode="auto">
            <a:xfrm>
              <a:off x="1284288" y="5637213"/>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10</a:t>
              </a:r>
              <a:endParaRPr kumimoji="0" lang="en-US" altLang="en-US" sz="1800" b="1" i="0" u="none" strike="noStrike" cap="none" normalizeH="0" baseline="0" smtClean="0">
                <a:ln>
                  <a:noFill/>
                </a:ln>
                <a:solidFill>
                  <a:schemeClr val="tx1"/>
                </a:solidFill>
                <a:effectLst/>
              </a:endParaRPr>
            </a:p>
          </p:txBody>
        </p:sp>
        <p:sp>
          <p:nvSpPr>
            <p:cNvPr id="144" name="Rectangle 133"/>
            <p:cNvSpPr>
              <a:spLocks noChangeArrowheads="1"/>
            </p:cNvSpPr>
            <p:nvPr/>
          </p:nvSpPr>
          <p:spPr bwMode="auto">
            <a:xfrm>
              <a:off x="1403351" y="561816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Helvetica" panose="020B0604020202020204" pitchFamily="34" charset="0"/>
                </a:rPr>
                <a:t>0</a:t>
              </a:r>
              <a:endParaRPr kumimoji="0" lang="en-US" altLang="en-US" sz="1800" b="1" i="0" u="none" strike="noStrike" cap="none" normalizeH="0" baseline="0" smtClean="0">
                <a:ln>
                  <a:noFill/>
                </a:ln>
                <a:solidFill>
                  <a:schemeClr val="tx1"/>
                </a:solidFill>
                <a:effectLst/>
              </a:endParaRPr>
            </a:p>
          </p:txBody>
        </p:sp>
        <p:sp>
          <p:nvSpPr>
            <p:cNvPr id="145" name="Line 134"/>
            <p:cNvSpPr>
              <a:spLocks noChangeShapeType="1"/>
            </p:cNvSpPr>
            <p:nvPr/>
          </p:nvSpPr>
          <p:spPr bwMode="auto">
            <a:xfrm>
              <a:off x="1484313" y="550545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6" name="Line 135"/>
            <p:cNvSpPr>
              <a:spLocks noChangeShapeType="1"/>
            </p:cNvSpPr>
            <p:nvPr/>
          </p:nvSpPr>
          <p:spPr bwMode="auto">
            <a:xfrm flipH="1">
              <a:off x="4441826" y="55054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7" name="Line 136"/>
            <p:cNvSpPr>
              <a:spLocks noChangeShapeType="1"/>
            </p:cNvSpPr>
            <p:nvPr/>
          </p:nvSpPr>
          <p:spPr bwMode="auto">
            <a:xfrm>
              <a:off x="1484313" y="539115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8" name="Line 137"/>
            <p:cNvSpPr>
              <a:spLocks noChangeShapeType="1"/>
            </p:cNvSpPr>
            <p:nvPr/>
          </p:nvSpPr>
          <p:spPr bwMode="auto">
            <a:xfrm flipH="1">
              <a:off x="4441826" y="53911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9" name="Line 138"/>
            <p:cNvSpPr>
              <a:spLocks noChangeShapeType="1"/>
            </p:cNvSpPr>
            <p:nvPr/>
          </p:nvSpPr>
          <p:spPr bwMode="auto">
            <a:xfrm>
              <a:off x="1484313" y="531018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0" name="Line 139"/>
            <p:cNvSpPr>
              <a:spLocks noChangeShapeType="1"/>
            </p:cNvSpPr>
            <p:nvPr/>
          </p:nvSpPr>
          <p:spPr bwMode="auto">
            <a:xfrm flipH="1">
              <a:off x="4441826" y="53101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1" name="Line 140"/>
            <p:cNvSpPr>
              <a:spLocks noChangeShapeType="1"/>
            </p:cNvSpPr>
            <p:nvPr/>
          </p:nvSpPr>
          <p:spPr bwMode="auto">
            <a:xfrm>
              <a:off x="1484313" y="524668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2" name="Line 141"/>
            <p:cNvSpPr>
              <a:spLocks noChangeShapeType="1"/>
            </p:cNvSpPr>
            <p:nvPr/>
          </p:nvSpPr>
          <p:spPr bwMode="auto">
            <a:xfrm flipH="1">
              <a:off x="4441826" y="52466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3" name="Line 142"/>
            <p:cNvSpPr>
              <a:spLocks noChangeShapeType="1"/>
            </p:cNvSpPr>
            <p:nvPr/>
          </p:nvSpPr>
          <p:spPr bwMode="auto">
            <a:xfrm>
              <a:off x="1484313" y="519588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4" name="Line 143"/>
            <p:cNvSpPr>
              <a:spLocks noChangeShapeType="1"/>
            </p:cNvSpPr>
            <p:nvPr/>
          </p:nvSpPr>
          <p:spPr bwMode="auto">
            <a:xfrm flipH="1">
              <a:off x="4441826" y="51958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5" name="Line 144"/>
            <p:cNvSpPr>
              <a:spLocks noChangeShapeType="1"/>
            </p:cNvSpPr>
            <p:nvPr/>
          </p:nvSpPr>
          <p:spPr bwMode="auto">
            <a:xfrm>
              <a:off x="1484313" y="515143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6" name="Line 145"/>
            <p:cNvSpPr>
              <a:spLocks noChangeShapeType="1"/>
            </p:cNvSpPr>
            <p:nvPr/>
          </p:nvSpPr>
          <p:spPr bwMode="auto">
            <a:xfrm flipH="1">
              <a:off x="4441826" y="51514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7" name="Line 146"/>
            <p:cNvSpPr>
              <a:spLocks noChangeShapeType="1"/>
            </p:cNvSpPr>
            <p:nvPr/>
          </p:nvSpPr>
          <p:spPr bwMode="auto">
            <a:xfrm>
              <a:off x="1484313" y="5114926"/>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8" name="Line 147"/>
            <p:cNvSpPr>
              <a:spLocks noChangeShapeType="1"/>
            </p:cNvSpPr>
            <p:nvPr/>
          </p:nvSpPr>
          <p:spPr bwMode="auto">
            <a:xfrm flipH="1">
              <a:off x="4441826" y="511492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9" name="Line 148"/>
            <p:cNvSpPr>
              <a:spLocks noChangeShapeType="1"/>
            </p:cNvSpPr>
            <p:nvPr/>
          </p:nvSpPr>
          <p:spPr bwMode="auto">
            <a:xfrm>
              <a:off x="1484313" y="5083176"/>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0" name="Line 149"/>
            <p:cNvSpPr>
              <a:spLocks noChangeShapeType="1"/>
            </p:cNvSpPr>
            <p:nvPr/>
          </p:nvSpPr>
          <p:spPr bwMode="auto">
            <a:xfrm flipH="1">
              <a:off x="4441826" y="508317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1" name="Line 150"/>
            <p:cNvSpPr>
              <a:spLocks noChangeShapeType="1"/>
            </p:cNvSpPr>
            <p:nvPr/>
          </p:nvSpPr>
          <p:spPr bwMode="auto">
            <a:xfrm>
              <a:off x="1484313" y="5051426"/>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2" name="Line 151"/>
            <p:cNvSpPr>
              <a:spLocks noChangeShapeType="1"/>
            </p:cNvSpPr>
            <p:nvPr/>
          </p:nvSpPr>
          <p:spPr bwMode="auto">
            <a:xfrm flipH="1">
              <a:off x="4441826" y="505142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3" name="Line 152"/>
            <p:cNvSpPr>
              <a:spLocks noChangeShapeType="1"/>
            </p:cNvSpPr>
            <p:nvPr/>
          </p:nvSpPr>
          <p:spPr bwMode="auto">
            <a:xfrm>
              <a:off x="1484313" y="505142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4" name="Line 153"/>
            <p:cNvSpPr>
              <a:spLocks noChangeShapeType="1"/>
            </p:cNvSpPr>
            <p:nvPr/>
          </p:nvSpPr>
          <p:spPr bwMode="auto">
            <a:xfrm flipH="1">
              <a:off x="4429126" y="5051426"/>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5" name="Rectangle 154"/>
            <p:cNvSpPr>
              <a:spLocks noChangeArrowheads="1"/>
            </p:cNvSpPr>
            <p:nvPr/>
          </p:nvSpPr>
          <p:spPr bwMode="auto">
            <a:xfrm>
              <a:off x="1284288" y="498792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10</a:t>
              </a:r>
              <a:endParaRPr kumimoji="0" lang="en-US" altLang="en-US" sz="1800" b="1" i="0" u="none" strike="noStrike" cap="none" normalizeH="0" baseline="0" smtClean="0">
                <a:ln>
                  <a:noFill/>
                </a:ln>
                <a:solidFill>
                  <a:schemeClr val="tx1"/>
                </a:solidFill>
                <a:effectLst/>
              </a:endParaRPr>
            </a:p>
          </p:txBody>
        </p:sp>
        <p:sp>
          <p:nvSpPr>
            <p:cNvPr id="166" name="Rectangle 155"/>
            <p:cNvSpPr>
              <a:spLocks noChangeArrowheads="1"/>
            </p:cNvSpPr>
            <p:nvPr/>
          </p:nvSpPr>
          <p:spPr bwMode="auto">
            <a:xfrm>
              <a:off x="1403351" y="497046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Helvetica" panose="020B0604020202020204" pitchFamily="34" charset="0"/>
                </a:rPr>
                <a:t>1</a:t>
              </a:r>
              <a:endParaRPr kumimoji="0" lang="en-US" altLang="en-US" sz="1800" b="1" i="0" u="none" strike="noStrike" cap="none" normalizeH="0" baseline="0" smtClean="0">
                <a:ln>
                  <a:noFill/>
                </a:ln>
                <a:solidFill>
                  <a:schemeClr val="tx1"/>
                </a:solidFill>
                <a:effectLst/>
              </a:endParaRPr>
            </a:p>
          </p:txBody>
        </p:sp>
        <p:sp>
          <p:nvSpPr>
            <p:cNvPr id="167" name="Line 156"/>
            <p:cNvSpPr>
              <a:spLocks noChangeShapeType="1"/>
            </p:cNvSpPr>
            <p:nvPr/>
          </p:nvSpPr>
          <p:spPr bwMode="auto">
            <a:xfrm>
              <a:off x="1484313" y="4856163"/>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8" name="Line 157"/>
            <p:cNvSpPr>
              <a:spLocks noChangeShapeType="1"/>
            </p:cNvSpPr>
            <p:nvPr/>
          </p:nvSpPr>
          <p:spPr bwMode="auto">
            <a:xfrm flipH="1">
              <a:off x="4441826" y="485616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9" name="Line 158"/>
            <p:cNvSpPr>
              <a:spLocks noChangeShapeType="1"/>
            </p:cNvSpPr>
            <p:nvPr/>
          </p:nvSpPr>
          <p:spPr bwMode="auto">
            <a:xfrm>
              <a:off x="1484313" y="474345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0" name="Line 159"/>
            <p:cNvSpPr>
              <a:spLocks noChangeShapeType="1"/>
            </p:cNvSpPr>
            <p:nvPr/>
          </p:nvSpPr>
          <p:spPr bwMode="auto">
            <a:xfrm flipH="1">
              <a:off x="4441826" y="474345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1" name="Line 160"/>
            <p:cNvSpPr>
              <a:spLocks noChangeShapeType="1"/>
            </p:cNvSpPr>
            <p:nvPr/>
          </p:nvSpPr>
          <p:spPr bwMode="auto">
            <a:xfrm>
              <a:off x="1484313" y="466090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2" name="Line 161"/>
            <p:cNvSpPr>
              <a:spLocks noChangeShapeType="1"/>
            </p:cNvSpPr>
            <p:nvPr/>
          </p:nvSpPr>
          <p:spPr bwMode="auto">
            <a:xfrm flipH="1">
              <a:off x="4441826" y="466090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3" name="Line 162"/>
            <p:cNvSpPr>
              <a:spLocks noChangeShapeType="1"/>
            </p:cNvSpPr>
            <p:nvPr/>
          </p:nvSpPr>
          <p:spPr bwMode="auto">
            <a:xfrm>
              <a:off x="1484313" y="459740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4" name="Line 163"/>
            <p:cNvSpPr>
              <a:spLocks noChangeShapeType="1"/>
            </p:cNvSpPr>
            <p:nvPr/>
          </p:nvSpPr>
          <p:spPr bwMode="auto">
            <a:xfrm flipH="1">
              <a:off x="4441826" y="459740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5" name="Line 164"/>
            <p:cNvSpPr>
              <a:spLocks noChangeShapeType="1"/>
            </p:cNvSpPr>
            <p:nvPr/>
          </p:nvSpPr>
          <p:spPr bwMode="auto">
            <a:xfrm>
              <a:off x="1484313" y="454818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6" name="Line 165"/>
            <p:cNvSpPr>
              <a:spLocks noChangeShapeType="1"/>
            </p:cNvSpPr>
            <p:nvPr/>
          </p:nvSpPr>
          <p:spPr bwMode="auto">
            <a:xfrm flipH="1">
              <a:off x="4441826" y="45481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7" name="Line 166"/>
            <p:cNvSpPr>
              <a:spLocks noChangeShapeType="1"/>
            </p:cNvSpPr>
            <p:nvPr/>
          </p:nvSpPr>
          <p:spPr bwMode="auto">
            <a:xfrm>
              <a:off x="1484313" y="4506913"/>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8" name="Line 167"/>
            <p:cNvSpPr>
              <a:spLocks noChangeShapeType="1"/>
            </p:cNvSpPr>
            <p:nvPr/>
          </p:nvSpPr>
          <p:spPr bwMode="auto">
            <a:xfrm flipH="1">
              <a:off x="4441826" y="4506913"/>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9" name="Line 168"/>
            <p:cNvSpPr>
              <a:spLocks noChangeShapeType="1"/>
            </p:cNvSpPr>
            <p:nvPr/>
          </p:nvSpPr>
          <p:spPr bwMode="auto">
            <a:xfrm>
              <a:off x="1585309" y="465809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0" name="Line 169"/>
            <p:cNvSpPr>
              <a:spLocks noChangeShapeType="1"/>
            </p:cNvSpPr>
            <p:nvPr/>
          </p:nvSpPr>
          <p:spPr bwMode="auto">
            <a:xfrm flipH="1">
              <a:off x="4542822" y="465809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7" name="Rectangle 176"/>
            <p:cNvSpPr>
              <a:spLocks noChangeArrowheads="1"/>
            </p:cNvSpPr>
            <p:nvPr/>
          </p:nvSpPr>
          <p:spPr bwMode="auto">
            <a:xfrm>
              <a:off x="1385284" y="453426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Helvetica" panose="020B0604020202020204" pitchFamily="34" charset="0"/>
                </a:rPr>
                <a:t>10</a:t>
              </a:r>
              <a:endParaRPr kumimoji="0" lang="en-US" altLang="en-US" sz="1800" b="1" i="0" u="none" strike="noStrike" cap="none" normalizeH="0" baseline="0" smtClean="0">
                <a:ln>
                  <a:noFill/>
                </a:ln>
                <a:solidFill>
                  <a:schemeClr val="tx1"/>
                </a:solidFill>
                <a:effectLst/>
              </a:endParaRPr>
            </a:p>
          </p:txBody>
        </p:sp>
        <p:sp>
          <p:nvSpPr>
            <p:cNvPr id="190" name="Line 179"/>
            <p:cNvSpPr>
              <a:spLocks noChangeShapeType="1"/>
            </p:cNvSpPr>
            <p:nvPr/>
          </p:nvSpPr>
          <p:spPr bwMode="auto">
            <a:xfrm>
              <a:off x="1484313" y="6348413"/>
              <a:ext cx="297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1" name="Line 180"/>
            <p:cNvSpPr>
              <a:spLocks noChangeShapeType="1"/>
            </p:cNvSpPr>
            <p:nvPr/>
          </p:nvSpPr>
          <p:spPr bwMode="auto">
            <a:xfrm flipV="1">
              <a:off x="4460876" y="4406901"/>
              <a:ext cx="0" cy="1941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2" name="Line 181"/>
            <p:cNvSpPr>
              <a:spLocks noChangeShapeType="1"/>
            </p:cNvSpPr>
            <p:nvPr/>
          </p:nvSpPr>
          <p:spPr bwMode="auto">
            <a:xfrm flipV="1">
              <a:off x="1484313" y="4406901"/>
              <a:ext cx="0" cy="1941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3" name="Freeform 182"/>
            <p:cNvSpPr>
              <a:spLocks/>
            </p:cNvSpPr>
            <p:nvPr/>
          </p:nvSpPr>
          <p:spPr bwMode="auto">
            <a:xfrm>
              <a:off x="1484313" y="4816476"/>
              <a:ext cx="574675" cy="12700"/>
            </a:xfrm>
            <a:custGeom>
              <a:avLst/>
              <a:gdLst>
                <a:gd name="T0" fmla="*/ 6 w 362"/>
                <a:gd name="T1" fmla="*/ 8 h 8"/>
                <a:gd name="T2" fmla="*/ 14 w 362"/>
                <a:gd name="T3" fmla="*/ 8 h 8"/>
                <a:gd name="T4" fmla="*/ 23 w 362"/>
                <a:gd name="T5" fmla="*/ 8 h 8"/>
                <a:gd name="T6" fmla="*/ 31 w 362"/>
                <a:gd name="T7" fmla="*/ 8 h 8"/>
                <a:gd name="T8" fmla="*/ 40 w 362"/>
                <a:gd name="T9" fmla="*/ 5 h 8"/>
                <a:gd name="T10" fmla="*/ 48 w 362"/>
                <a:gd name="T11" fmla="*/ 5 h 8"/>
                <a:gd name="T12" fmla="*/ 57 w 362"/>
                <a:gd name="T13" fmla="*/ 5 h 8"/>
                <a:gd name="T14" fmla="*/ 66 w 362"/>
                <a:gd name="T15" fmla="*/ 5 h 8"/>
                <a:gd name="T16" fmla="*/ 74 w 362"/>
                <a:gd name="T17" fmla="*/ 5 h 8"/>
                <a:gd name="T18" fmla="*/ 83 w 362"/>
                <a:gd name="T19" fmla="*/ 5 h 8"/>
                <a:gd name="T20" fmla="*/ 91 w 362"/>
                <a:gd name="T21" fmla="*/ 5 h 8"/>
                <a:gd name="T22" fmla="*/ 100 w 362"/>
                <a:gd name="T23" fmla="*/ 5 h 8"/>
                <a:gd name="T24" fmla="*/ 108 w 362"/>
                <a:gd name="T25" fmla="*/ 5 h 8"/>
                <a:gd name="T26" fmla="*/ 117 w 362"/>
                <a:gd name="T27" fmla="*/ 5 h 8"/>
                <a:gd name="T28" fmla="*/ 125 w 362"/>
                <a:gd name="T29" fmla="*/ 5 h 8"/>
                <a:gd name="T30" fmla="*/ 134 w 362"/>
                <a:gd name="T31" fmla="*/ 5 h 8"/>
                <a:gd name="T32" fmla="*/ 143 w 362"/>
                <a:gd name="T33" fmla="*/ 5 h 8"/>
                <a:gd name="T34" fmla="*/ 151 w 362"/>
                <a:gd name="T35" fmla="*/ 5 h 8"/>
                <a:gd name="T36" fmla="*/ 160 w 362"/>
                <a:gd name="T37" fmla="*/ 5 h 8"/>
                <a:gd name="T38" fmla="*/ 168 w 362"/>
                <a:gd name="T39" fmla="*/ 5 h 8"/>
                <a:gd name="T40" fmla="*/ 177 w 362"/>
                <a:gd name="T41" fmla="*/ 5 h 8"/>
                <a:gd name="T42" fmla="*/ 185 w 362"/>
                <a:gd name="T43" fmla="*/ 5 h 8"/>
                <a:gd name="T44" fmla="*/ 194 w 362"/>
                <a:gd name="T45" fmla="*/ 5 h 8"/>
                <a:gd name="T46" fmla="*/ 203 w 362"/>
                <a:gd name="T47" fmla="*/ 5 h 8"/>
                <a:gd name="T48" fmla="*/ 211 w 362"/>
                <a:gd name="T49" fmla="*/ 5 h 8"/>
                <a:gd name="T50" fmla="*/ 220 w 362"/>
                <a:gd name="T51" fmla="*/ 5 h 8"/>
                <a:gd name="T52" fmla="*/ 228 w 362"/>
                <a:gd name="T53" fmla="*/ 5 h 8"/>
                <a:gd name="T54" fmla="*/ 237 w 362"/>
                <a:gd name="T55" fmla="*/ 5 h 8"/>
                <a:gd name="T56" fmla="*/ 245 w 362"/>
                <a:gd name="T57" fmla="*/ 5 h 8"/>
                <a:gd name="T58" fmla="*/ 254 w 362"/>
                <a:gd name="T59" fmla="*/ 5 h 8"/>
                <a:gd name="T60" fmla="*/ 262 w 362"/>
                <a:gd name="T61" fmla="*/ 5 h 8"/>
                <a:gd name="T62" fmla="*/ 271 w 362"/>
                <a:gd name="T63" fmla="*/ 2 h 8"/>
                <a:gd name="T64" fmla="*/ 280 w 362"/>
                <a:gd name="T65" fmla="*/ 2 h 8"/>
                <a:gd name="T66" fmla="*/ 288 w 362"/>
                <a:gd name="T67" fmla="*/ 2 h 8"/>
                <a:gd name="T68" fmla="*/ 297 w 362"/>
                <a:gd name="T69" fmla="*/ 2 h 8"/>
                <a:gd name="T70" fmla="*/ 305 w 362"/>
                <a:gd name="T71" fmla="*/ 2 h 8"/>
                <a:gd name="T72" fmla="*/ 314 w 362"/>
                <a:gd name="T73" fmla="*/ 2 h 8"/>
                <a:gd name="T74" fmla="*/ 322 w 362"/>
                <a:gd name="T75" fmla="*/ 2 h 8"/>
                <a:gd name="T76" fmla="*/ 331 w 362"/>
                <a:gd name="T77" fmla="*/ 2 h 8"/>
                <a:gd name="T78" fmla="*/ 340 w 362"/>
                <a:gd name="T79" fmla="*/ 0 h 8"/>
                <a:gd name="T80" fmla="*/ 348 w 362"/>
                <a:gd name="T81" fmla="*/ 0 h 8"/>
                <a:gd name="T82" fmla="*/ 357 w 362"/>
                <a:gd name="T8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8">
                  <a:moveTo>
                    <a:pt x="0" y="8"/>
                  </a:moveTo>
                  <a:lnTo>
                    <a:pt x="3" y="8"/>
                  </a:lnTo>
                  <a:lnTo>
                    <a:pt x="6" y="8"/>
                  </a:lnTo>
                  <a:lnTo>
                    <a:pt x="8" y="8"/>
                  </a:lnTo>
                  <a:lnTo>
                    <a:pt x="11" y="8"/>
                  </a:lnTo>
                  <a:lnTo>
                    <a:pt x="14" y="8"/>
                  </a:lnTo>
                  <a:lnTo>
                    <a:pt x="17" y="8"/>
                  </a:lnTo>
                  <a:lnTo>
                    <a:pt x="20" y="8"/>
                  </a:lnTo>
                  <a:lnTo>
                    <a:pt x="23" y="8"/>
                  </a:lnTo>
                  <a:lnTo>
                    <a:pt x="26" y="8"/>
                  </a:lnTo>
                  <a:lnTo>
                    <a:pt x="28" y="8"/>
                  </a:lnTo>
                  <a:lnTo>
                    <a:pt x="31" y="8"/>
                  </a:lnTo>
                  <a:lnTo>
                    <a:pt x="34" y="5"/>
                  </a:lnTo>
                  <a:lnTo>
                    <a:pt x="37" y="5"/>
                  </a:lnTo>
                  <a:lnTo>
                    <a:pt x="40" y="5"/>
                  </a:lnTo>
                  <a:lnTo>
                    <a:pt x="43" y="5"/>
                  </a:lnTo>
                  <a:lnTo>
                    <a:pt x="46" y="5"/>
                  </a:lnTo>
                  <a:lnTo>
                    <a:pt x="48" y="5"/>
                  </a:lnTo>
                  <a:lnTo>
                    <a:pt x="51" y="5"/>
                  </a:lnTo>
                  <a:lnTo>
                    <a:pt x="54" y="5"/>
                  </a:lnTo>
                  <a:lnTo>
                    <a:pt x="57" y="5"/>
                  </a:lnTo>
                  <a:lnTo>
                    <a:pt x="60" y="5"/>
                  </a:lnTo>
                  <a:lnTo>
                    <a:pt x="63" y="5"/>
                  </a:lnTo>
                  <a:lnTo>
                    <a:pt x="66" y="5"/>
                  </a:lnTo>
                  <a:lnTo>
                    <a:pt x="68" y="5"/>
                  </a:lnTo>
                  <a:lnTo>
                    <a:pt x="71" y="5"/>
                  </a:lnTo>
                  <a:lnTo>
                    <a:pt x="74" y="5"/>
                  </a:lnTo>
                  <a:lnTo>
                    <a:pt x="77" y="5"/>
                  </a:lnTo>
                  <a:lnTo>
                    <a:pt x="80" y="5"/>
                  </a:lnTo>
                  <a:lnTo>
                    <a:pt x="83" y="5"/>
                  </a:lnTo>
                  <a:lnTo>
                    <a:pt x="86" y="5"/>
                  </a:lnTo>
                  <a:lnTo>
                    <a:pt x="88" y="5"/>
                  </a:lnTo>
                  <a:lnTo>
                    <a:pt x="91" y="5"/>
                  </a:lnTo>
                  <a:lnTo>
                    <a:pt x="94" y="5"/>
                  </a:lnTo>
                  <a:lnTo>
                    <a:pt x="97" y="5"/>
                  </a:lnTo>
                  <a:lnTo>
                    <a:pt x="100" y="5"/>
                  </a:lnTo>
                  <a:lnTo>
                    <a:pt x="103" y="5"/>
                  </a:lnTo>
                  <a:lnTo>
                    <a:pt x="106" y="5"/>
                  </a:lnTo>
                  <a:lnTo>
                    <a:pt x="108" y="5"/>
                  </a:lnTo>
                  <a:lnTo>
                    <a:pt x="111" y="5"/>
                  </a:lnTo>
                  <a:lnTo>
                    <a:pt x="114" y="5"/>
                  </a:lnTo>
                  <a:lnTo>
                    <a:pt x="117" y="5"/>
                  </a:lnTo>
                  <a:lnTo>
                    <a:pt x="120" y="5"/>
                  </a:lnTo>
                  <a:lnTo>
                    <a:pt x="123" y="5"/>
                  </a:lnTo>
                  <a:lnTo>
                    <a:pt x="125" y="5"/>
                  </a:lnTo>
                  <a:lnTo>
                    <a:pt x="128" y="5"/>
                  </a:lnTo>
                  <a:lnTo>
                    <a:pt x="131" y="5"/>
                  </a:lnTo>
                  <a:lnTo>
                    <a:pt x="134" y="5"/>
                  </a:lnTo>
                  <a:lnTo>
                    <a:pt x="137" y="5"/>
                  </a:lnTo>
                  <a:lnTo>
                    <a:pt x="140" y="5"/>
                  </a:lnTo>
                  <a:lnTo>
                    <a:pt x="143" y="5"/>
                  </a:lnTo>
                  <a:lnTo>
                    <a:pt x="145" y="5"/>
                  </a:lnTo>
                  <a:lnTo>
                    <a:pt x="148" y="5"/>
                  </a:lnTo>
                  <a:lnTo>
                    <a:pt x="151" y="5"/>
                  </a:lnTo>
                  <a:lnTo>
                    <a:pt x="154" y="5"/>
                  </a:lnTo>
                  <a:lnTo>
                    <a:pt x="157" y="5"/>
                  </a:lnTo>
                  <a:lnTo>
                    <a:pt x="160" y="5"/>
                  </a:lnTo>
                  <a:lnTo>
                    <a:pt x="163" y="5"/>
                  </a:lnTo>
                  <a:lnTo>
                    <a:pt x="165" y="5"/>
                  </a:lnTo>
                  <a:lnTo>
                    <a:pt x="168" y="5"/>
                  </a:lnTo>
                  <a:lnTo>
                    <a:pt x="171" y="5"/>
                  </a:lnTo>
                  <a:lnTo>
                    <a:pt x="174" y="5"/>
                  </a:lnTo>
                  <a:lnTo>
                    <a:pt x="177" y="5"/>
                  </a:lnTo>
                  <a:lnTo>
                    <a:pt x="180" y="5"/>
                  </a:lnTo>
                  <a:lnTo>
                    <a:pt x="183" y="5"/>
                  </a:lnTo>
                  <a:lnTo>
                    <a:pt x="185" y="5"/>
                  </a:lnTo>
                  <a:lnTo>
                    <a:pt x="188" y="5"/>
                  </a:lnTo>
                  <a:lnTo>
                    <a:pt x="191" y="5"/>
                  </a:lnTo>
                  <a:lnTo>
                    <a:pt x="194" y="5"/>
                  </a:lnTo>
                  <a:lnTo>
                    <a:pt x="197" y="5"/>
                  </a:lnTo>
                  <a:lnTo>
                    <a:pt x="200" y="5"/>
                  </a:lnTo>
                  <a:lnTo>
                    <a:pt x="203" y="5"/>
                  </a:lnTo>
                  <a:lnTo>
                    <a:pt x="205" y="5"/>
                  </a:lnTo>
                  <a:lnTo>
                    <a:pt x="208" y="5"/>
                  </a:lnTo>
                  <a:lnTo>
                    <a:pt x="211" y="5"/>
                  </a:lnTo>
                  <a:lnTo>
                    <a:pt x="214" y="5"/>
                  </a:lnTo>
                  <a:lnTo>
                    <a:pt x="217" y="5"/>
                  </a:lnTo>
                  <a:lnTo>
                    <a:pt x="220" y="5"/>
                  </a:lnTo>
                  <a:lnTo>
                    <a:pt x="223" y="5"/>
                  </a:lnTo>
                  <a:lnTo>
                    <a:pt x="225" y="5"/>
                  </a:lnTo>
                  <a:lnTo>
                    <a:pt x="228" y="5"/>
                  </a:lnTo>
                  <a:lnTo>
                    <a:pt x="231" y="5"/>
                  </a:lnTo>
                  <a:lnTo>
                    <a:pt x="234" y="5"/>
                  </a:lnTo>
                  <a:lnTo>
                    <a:pt x="237" y="5"/>
                  </a:lnTo>
                  <a:lnTo>
                    <a:pt x="240" y="5"/>
                  </a:lnTo>
                  <a:lnTo>
                    <a:pt x="242" y="5"/>
                  </a:lnTo>
                  <a:lnTo>
                    <a:pt x="245" y="5"/>
                  </a:lnTo>
                  <a:lnTo>
                    <a:pt x="248" y="5"/>
                  </a:lnTo>
                  <a:lnTo>
                    <a:pt x="251" y="5"/>
                  </a:lnTo>
                  <a:lnTo>
                    <a:pt x="254" y="5"/>
                  </a:lnTo>
                  <a:lnTo>
                    <a:pt x="257" y="5"/>
                  </a:lnTo>
                  <a:lnTo>
                    <a:pt x="260" y="5"/>
                  </a:lnTo>
                  <a:lnTo>
                    <a:pt x="262" y="5"/>
                  </a:lnTo>
                  <a:lnTo>
                    <a:pt x="265" y="5"/>
                  </a:lnTo>
                  <a:lnTo>
                    <a:pt x="268" y="2"/>
                  </a:lnTo>
                  <a:lnTo>
                    <a:pt x="271" y="2"/>
                  </a:lnTo>
                  <a:lnTo>
                    <a:pt x="274" y="2"/>
                  </a:lnTo>
                  <a:lnTo>
                    <a:pt x="277" y="2"/>
                  </a:lnTo>
                  <a:lnTo>
                    <a:pt x="280" y="2"/>
                  </a:lnTo>
                  <a:lnTo>
                    <a:pt x="282" y="2"/>
                  </a:lnTo>
                  <a:lnTo>
                    <a:pt x="285" y="2"/>
                  </a:lnTo>
                  <a:lnTo>
                    <a:pt x="288" y="2"/>
                  </a:lnTo>
                  <a:lnTo>
                    <a:pt x="291" y="2"/>
                  </a:lnTo>
                  <a:lnTo>
                    <a:pt x="294" y="2"/>
                  </a:lnTo>
                  <a:lnTo>
                    <a:pt x="297" y="2"/>
                  </a:lnTo>
                  <a:lnTo>
                    <a:pt x="300" y="2"/>
                  </a:lnTo>
                  <a:lnTo>
                    <a:pt x="302" y="2"/>
                  </a:lnTo>
                  <a:lnTo>
                    <a:pt x="305" y="2"/>
                  </a:lnTo>
                  <a:lnTo>
                    <a:pt x="308" y="2"/>
                  </a:lnTo>
                  <a:lnTo>
                    <a:pt x="311" y="2"/>
                  </a:lnTo>
                  <a:lnTo>
                    <a:pt x="314" y="2"/>
                  </a:lnTo>
                  <a:lnTo>
                    <a:pt x="317" y="2"/>
                  </a:lnTo>
                  <a:lnTo>
                    <a:pt x="320" y="2"/>
                  </a:lnTo>
                  <a:lnTo>
                    <a:pt x="322" y="2"/>
                  </a:lnTo>
                  <a:lnTo>
                    <a:pt x="325" y="2"/>
                  </a:lnTo>
                  <a:lnTo>
                    <a:pt x="328" y="2"/>
                  </a:lnTo>
                  <a:lnTo>
                    <a:pt x="331" y="2"/>
                  </a:lnTo>
                  <a:lnTo>
                    <a:pt x="334" y="2"/>
                  </a:lnTo>
                  <a:lnTo>
                    <a:pt x="337" y="0"/>
                  </a:lnTo>
                  <a:lnTo>
                    <a:pt x="340" y="0"/>
                  </a:lnTo>
                  <a:lnTo>
                    <a:pt x="342" y="0"/>
                  </a:lnTo>
                  <a:lnTo>
                    <a:pt x="345" y="0"/>
                  </a:lnTo>
                  <a:lnTo>
                    <a:pt x="348" y="0"/>
                  </a:lnTo>
                  <a:lnTo>
                    <a:pt x="351" y="0"/>
                  </a:lnTo>
                  <a:lnTo>
                    <a:pt x="354" y="0"/>
                  </a:lnTo>
                  <a:lnTo>
                    <a:pt x="357" y="0"/>
                  </a:lnTo>
                  <a:lnTo>
                    <a:pt x="359" y="0"/>
                  </a:lnTo>
                  <a:lnTo>
                    <a:pt x="362"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4" name="Freeform 183"/>
            <p:cNvSpPr>
              <a:spLocks/>
            </p:cNvSpPr>
            <p:nvPr/>
          </p:nvSpPr>
          <p:spPr bwMode="auto">
            <a:xfrm>
              <a:off x="2058988" y="4721226"/>
              <a:ext cx="222250" cy="95250"/>
            </a:xfrm>
            <a:custGeom>
              <a:avLst/>
              <a:gdLst>
                <a:gd name="T0" fmla="*/ 0 w 140"/>
                <a:gd name="T1" fmla="*/ 60 h 60"/>
                <a:gd name="T2" fmla="*/ 3 w 140"/>
                <a:gd name="T3" fmla="*/ 60 h 60"/>
                <a:gd name="T4" fmla="*/ 6 w 140"/>
                <a:gd name="T5" fmla="*/ 60 h 60"/>
                <a:gd name="T6" fmla="*/ 9 w 140"/>
                <a:gd name="T7" fmla="*/ 60 h 60"/>
                <a:gd name="T8" fmla="*/ 12 w 140"/>
                <a:gd name="T9" fmla="*/ 60 h 60"/>
                <a:gd name="T10" fmla="*/ 15 w 140"/>
                <a:gd name="T11" fmla="*/ 57 h 60"/>
                <a:gd name="T12" fmla="*/ 17 w 140"/>
                <a:gd name="T13" fmla="*/ 57 h 60"/>
                <a:gd name="T14" fmla="*/ 20 w 140"/>
                <a:gd name="T15" fmla="*/ 57 h 60"/>
                <a:gd name="T16" fmla="*/ 23 w 140"/>
                <a:gd name="T17" fmla="*/ 57 h 60"/>
                <a:gd name="T18" fmla="*/ 26 w 140"/>
                <a:gd name="T19" fmla="*/ 57 h 60"/>
                <a:gd name="T20" fmla="*/ 29 w 140"/>
                <a:gd name="T21" fmla="*/ 57 h 60"/>
                <a:gd name="T22" fmla="*/ 32 w 140"/>
                <a:gd name="T23" fmla="*/ 57 h 60"/>
                <a:gd name="T24" fmla="*/ 35 w 140"/>
                <a:gd name="T25" fmla="*/ 57 h 60"/>
                <a:gd name="T26" fmla="*/ 37 w 140"/>
                <a:gd name="T27" fmla="*/ 57 h 60"/>
                <a:gd name="T28" fmla="*/ 40 w 140"/>
                <a:gd name="T29" fmla="*/ 54 h 60"/>
                <a:gd name="T30" fmla="*/ 43 w 140"/>
                <a:gd name="T31" fmla="*/ 54 h 60"/>
                <a:gd name="T32" fmla="*/ 46 w 140"/>
                <a:gd name="T33" fmla="*/ 54 h 60"/>
                <a:gd name="T34" fmla="*/ 49 w 140"/>
                <a:gd name="T35" fmla="*/ 54 h 60"/>
                <a:gd name="T36" fmla="*/ 52 w 140"/>
                <a:gd name="T37" fmla="*/ 54 h 60"/>
                <a:gd name="T38" fmla="*/ 55 w 140"/>
                <a:gd name="T39" fmla="*/ 54 h 60"/>
                <a:gd name="T40" fmla="*/ 57 w 140"/>
                <a:gd name="T41" fmla="*/ 51 h 60"/>
                <a:gd name="T42" fmla="*/ 60 w 140"/>
                <a:gd name="T43" fmla="*/ 51 h 60"/>
                <a:gd name="T44" fmla="*/ 63 w 140"/>
                <a:gd name="T45" fmla="*/ 51 h 60"/>
                <a:gd name="T46" fmla="*/ 66 w 140"/>
                <a:gd name="T47" fmla="*/ 51 h 60"/>
                <a:gd name="T48" fmla="*/ 69 w 140"/>
                <a:gd name="T49" fmla="*/ 51 h 60"/>
                <a:gd name="T50" fmla="*/ 72 w 140"/>
                <a:gd name="T51" fmla="*/ 48 h 60"/>
                <a:gd name="T52" fmla="*/ 75 w 140"/>
                <a:gd name="T53" fmla="*/ 48 h 60"/>
                <a:gd name="T54" fmla="*/ 77 w 140"/>
                <a:gd name="T55" fmla="*/ 48 h 60"/>
                <a:gd name="T56" fmla="*/ 80 w 140"/>
                <a:gd name="T57" fmla="*/ 48 h 60"/>
                <a:gd name="T58" fmla="*/ 83 w 140"/>
                <a:gd name="T59" fmla="*/ 45 h 60"/>
                <a:gd name="T60" fmla="*/ 86 w 140"/>
                <a:gd name="T61" fmla="*/ 45 h 60"/>
                <a:gd name="T62" fmla="*/ 89 w 140"/>
                <a:gd name="T63" fmla="*/ 45 h 60"/>
                <a:gd name="T64" fmla="*/ 92 w 140"/>
                <a:gd name="T65" fmla="*/ 42 h 60"/>
                <a:gd name="T66" fmla="*/ 95 w 140"/>
                <a:gd name="T67" fmla="*/ 42 h 60"/>
                <a:gd name="T68" fmla="*/ 97 w 140"/>
                <a:gd name="T69" fmla="*/ 40 h 60"/>
                <a:gd name="T70" fmla="*/ 100 w 140"/>
                <a:gd name="T71" fmla="*/ 40 h 60"/>
                <a:gd name="T72" fmla="*/ 103 w 140"/>
                <a:gd name="T73" fmla="*/ 37 h 60"/>
                <a:gd name="T74" fmla="*/ 106 w 140"/>
                <a:gd name="T75" fmla="*/ 37 h 60"/>
                <a:gd name="T76" fmla="*/ 109 w 140"/>
                <a:gd name="T77" fmla="*/ 34 h 60"/>
                <a:gd name="T78" fmla="*/ 112 w 140"/>
                <a:gd name="T79" fmla="*/ 34 h 60"/>
                <a:gd name="T80" fmla="*/ 114 w 140"/>
                <a:gd name="T81" fmla="*/ 31 h 60"/>
                <a:gd name="T82" fmla="*/ 117 w 140"/>
                <a:gd name="T83" fmla="*/ 28 h 60"/>
                <a:gd name="T84" fmla="*/ 120 w 140"/>
                <a:gd name="T85" fmla="*/ 25 h 60"/>
                <a:gd name="T86" fmla="*/ 123 w 140"/>
                <a:gd name="T87" fmla="*/ 22 h 60"/>
                <a:gd name="T88" fmla="*/ 126 w 140"/>
                <a:gd name="T89" fmla="*/ 22 h 60"/>
                <a:gd name="T90" fmla="*/ 132 w 140"/>
                <a:gd name="T91" fmla="*/ 17 h 60"/>
                <a:gd name="T92" fmla="*/ 132 w 140"/>
                <a:gd name="T93" fmla="*/ 14 h 60"/>
                <a:gd name="T94" fmla="*/ 134 w 140"/>
                <a:gd name="T95" fmla="*/ 11 h 60"/>
                <a:gd name="T96" fmla="*/ 134 w 140"/>
                <a:gd name="T97" fmla="*/ 8 h 60"/>
                <a:gd name="T98" fmla="*/ 137 w 140"/>
                <a:gd name="T99" fmla="*/ 5 h 60"/>
                <a:gd name="T100" fmla="*/ 137 w 140"/>
                <a:gd name="T101" fmla="*/ 2 h 60"/>
                <a:gd name="T102" fmla="*/ 140 w 140"/>
                <a:gd name="T10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60">
                  <a:moveTo>
                    <a:pt x="0" y="60"/>
                  </a:moveTo>
                  <a:lnTo>
                    <a:pt x="3" y="60"/>
                  </a:lnTo>
                  <a:lnTo>
                    <a:pt x="6" y="60"/>
                  </a:lnTo>
                  <a:lnTo>
                    <a:pt x="9" y="60"/>
                  </a:lnTo>
                  <a:lnTo>
                    <a:pt x="12" y="60"/>
                  </a:lnTo>
                  <a:lnTo>
                    <a:pt x="15" y="57"/>
                  </a:lnTo>
                  <a:lnTo>
                    <a:pt x="17" y="57"/>
                  </a:lnTo>
                  <a:lnTo>
                    <a:pt x="20" y="57"/>
                  </a:lnTo>
                  <a:lnTo>
                    <a:pt x="23" y="57"/>
                  </a:lnTo>
                  <a:lnTo>
                    <a:pt x="26" y="57"/>
                  </a:lnTo>
                  <a:lnTo>
                    <a:pt x="29" y="57"/>
                  </a:lnTo>
                  <a:lnTo>
                    <a:pt x="32" y="57"/>
                  </a:lnTo>
                  <a:lnTo>
                    <a:pt x="35" y="57"/>
                  </a:lnTo>
                  <a:lnTo>
                    <a:pt x="37" y="57"/>
                  </a:lnTo>
                  <a:lnTo>
                    <a:pt x="40" y="54"/>
                  </a:lnTo>
                  <a:lnTo>
                    <a:pt x="43" y="54"/>
                  </a:lnTo>
                  <a:lnTo>
                    <a:pt x="46" y="54"/>
                  </a:lnTo>
                  <a:lnTo>
                    <a:pt x="49" y="54"/>
                  </a:lnTo>
                  <a:lnTo>
                    <a:pt x="52" y="54"/>
                  </a:lnTo>
                  <a:lnTo>
                    <a:pt x="55" y="54"/>
                  </a:lnTo>
                  <a:lnTo>
                    <a:pt x="57" y="51"/>
                  </a:lnTo>
                  <a:lnTo>
                    <a:pt x="60" y="51"/>
                  </a:lnTo>
                  <a:lnTo>
                    <a:pt x="63" y="51"/>
                  </a:lnTo>
                  <a:lnTo>
                    <a:pt x="66" y="51"/>
                  </a:lnTo>
                  <a:lnTo>
                    <a:pt x="69" y="51"/>
                  </a:lnTo>
                  <a:lnTo>
                    <a:pt x="72" y="48"/>
                  </a:lnTo>
                  <a:lnTo>
                    <a:pt x="75" y="48"/>
                  </a:lnTo>
                  <a:lnTo>
                    <a:pt x="77" y="48"/>
                  </a:lnTo>
                  <a:lnTo>
                    <a:pt x="80" y="48"/>
                  </a:lnTo>
                  <a:lnTo>
                    <a:pt x="83" y="45"/>
                  </a:lnTo>
                  <a:lnTo>
                    <a:pt x="86" y="45"/>
                  </a:lnTo>
                  <a:lnTo>
                    <a:pt x="89" y="45"/>
                  </a:lnTo>
                  <a:lnTo>
                    <a:pt x="92" y="42"/>
                  </a:lnTo>
                  <a:lnTo>
                    <a:pt x="95" y="42"/>
                  </a:lnTo>
                  <a:lnTo>
                    <a:pt x="97" y="40"/>
                  </a:lnTo>
                  <a:lnTo>
                    <a:pt x="100" y="40"/>
                  </a:lnTo>
                  <a:lnTo>
                    <a:pt x="103" y="37"/>
                  </a:lnTo>
                  <a:lnTo>
                    <a:pt x="106" y="37"/>
                  </a:lnTo>
                  <a:lnTo>
                    <a:pt x="109" y="34"/>
                  </a:lnTo>
                  <a:lnTo>
                    <a:pt x="112" y="34"/>
                  </a:lnTo>
                  <a:lnTo>
                    <a:pt x="114" y="31"/>
                  </a:lnTo>
                  <a:lnTo>
                    <a:pt x="117" y="28"/>
                  </a:lnTo>
                  <a:lnTo>
                    <a:pt x="120" y="25"/>
                  </a:lnTo>
                  <a:lnTo>
                    <a:pt x="123" y="22"/>
                  </a:lnTo>
                  <a:lnTo>
                    <a:pt x="126" y="22"/>
                  </a:lnTo>
                  <a:lnTo>
                    <a:pt x="132" y="17"/>
                  </a:lnTo>
                  <a:lnTo>
                    <a:pt x="132" y="14"/>
                  </a:lnTo>
                  <a:lnTo>
                    <a:pt x="134" y="11"/>
                  </a:lnTo>
                  <a:lnTo>
                    <a:pt x="134" y="8"/>
                  </a:lnTo>
                  <a:lnTo>
                    <a:pt x="137" y="5"/>
                  </a:lnTo>
                  <a:lnTo>
                    <a:pt x="137" y="2"/>
                  </a:lnTo>
                  <a:lnTo>
                    <a:pt x="140"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5" name="Freeform 184"/>
            <p:cNvSpPr>
              <a:spLocks/>
            </p:cNvSpPr>
            <p:nvPr/>
          </p:nvSpPr>
          <p:spPr bwMode="auto">
            <a:xfrm>
              <a:off x="3124201" y="4851401"/>
              <a:ext cx="574675" cy="0"/>
            </a:xfrm>
            <a:custGeom>
              <a:avLst/>
              <a:gdLst>
                <a:gd name="T0" fmla="*/ 6 w 362"/>
                <a:gd name="T1" fmla="*/ 14 w 362"/>
                <a:gd name="T2" fmla="*/ 23 w 362"/>
                <a:gd name="T3" fmla="*/ 31 w 362"/>
                <a:gd name="T4" fmla="*/ 40 w 362"/>
                <a:gd name="T5" fmla="*/ 48 w 362"/>
                <a:gd name="T6" fmla="*/ 57 w 362"/>
                <a:gd name="T7" fmla="*/ 66 w 362"/>
                <a:gd name="T8" fmla="*/ 74 w 362"/>
                <a:gd name="T9" fmla="*/ 83 w 362"/>
                <a:gd name="T10" fmla="*/ 91 w 362"/>
                <a:gd name="T11" fmla="*/ 100 w 362"/>
                <a:gd name="T12" fmla="*/ 108 w 362"/>
                <a:gd name="T13" fmla="*/ 117 w 362"/>
                <a:gd name="T14" fmla="*/ 126 w 362"/>
                <a:gd name="T15" fmla="*/ 134 w 362"/>
                <a:gd name="T16" fmla="*/ 143 w 362"/>
                <a:gd name="T17" fmla="*/ 151 w 362"/>
                <a:gd name="T18" fmla="*/ 160 w 362"/>
                <a:gd name="T19" fmla="*/ 168 w 362"/>
                <a:gd name="T20" fmla="*/ 177 w 362"/>
                <a:gd name="T21" fmla="*/ 185 w 362"/>
                <a:gd name="T22" fmla="*/ 194 w 362"/>
                <a:gd name="T23" fmla="*/ 203 w 362"/>
                <a:gd name="T24" fmla="*/ 211 w 362"/>
                <a:gd name="T25" fmla="*/ 220 w 362"/>
                <a:gd name="T26" fmla="*/ 228 w 362"/>
                <a:gd name="T27" fmla="*/ 237 w 362"/>
                <a:gd name="T28" fmla="*/ 245 w 362"/>
                <a:gd name="T29" fmla="*/ 254 w 362"/>
                <a:gd name="T30" fmla="*/ 262 w 362"/>
                <a:gd name="T31" fmla="*/ 271 w 362"/>
                <a:gd name="T32" fmla="*/ 280 w 362"/>
                <a:gd name="T33" fmla="*/ 288 w 362"/>
                <a:gd name="T34" fmla="*/ 297 w 362"/>
                <a:gd name="T35" fmla="*/ 305 w 362"/>
                <a:gd name="T36" fmla="*/ 314 w 362"/>
                <a:gd name="T37" fmla="*/ 322 w 362"/>
                <a:gd name="T38" fmla="*/ 331 w 362"/>
                <a:gd name="T39" fmla="*/ 340 w 362"/>
                <a:gd name="T40" fmla="*/ 348 w 362"/>
                <a:gd name="T41" fmla="*/ 357 w 3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362">
                  <a:moveTo>
                    <a:pt x="0" y="0"/>
                  </a:moveTo>
                  <a:lnTo>
                    <a:pt x="3" y="0"/>
                  </a:lnTo>
                  <a:lnTo>
                    <a:pt x="6" y="0"/>
                  </a:lnTo>
                  <a:lnTo>
                    <a:pt x="9" y="0"/>
                  </a:lnTo>
                  <a:lnTo>
                    <a:pt x="11" y="0"/>
                  </a:lnTo>
                  <a:lnTo>
                    <a:pt x="14" y="0"/>
                  </a:lnTo>
                  <a:lnTo>
                    <a:pt x="17" y="0"/>
                  </a:lnTo>
                  <a:lnTo>
                    <a:pt x="20" y="0"/>
                  </a:lnTo>
                  <a:lnTo>
                    <a:pt x="23" y="0"/>
                  </a:lnTo>
                  <a:lnTo>
                    <a:pt x="26" y="0"/>
                  </a:lnTo>
                  <a:lnTo>
                    <a:pt x="28" y="0"/>
                  </a:lnTo>
                  <a:lnTo>
                    <a:pt x="31" y="0"/>
                  </a:lnTo>
                  <a:lnTo>
                    <a:pt x="34" y="0"/>
                  </a:lnTo>
                  <a:lnTo>
                    <a:pt x="37" y="0"/>
                  </a:lnTo>
                  <a:lnTo>
                    <a:pt x="40" y="0"/>
                  </a:lnTo>
                  <a:lnTo>
                    <a:pt x="43" y="0"/>
                  </a:lnTo>
                  <a:lnTo>
                    <a:pt x="46" y="0"/>
                  </a:lnTo>
                  <a:lnTo>
                    <a:pt x="48" y="0"/>
                  </a:lnTo>
                  <a:lnTo>
                    <a:pt x="51" y="0"/>
                  </a:lnTo>
                  <a:lnTo>
                    <a:pt x="54" y="0"/>
                  </a:lnTo>
                  <a:lnTo>
                    <a:pt x="57" y="0"/>
                  </a:lnTo>
                  <a:lnTo>
                    <a:pt x="60" y="0"/>
                  </a:lnTo>
                  <a:lnTo>
                    <a:pt x="63" y="0"/>
                  </a:lnTo>
                  <a:lnTo>
                    <a:pt x="66" y="0"/>
                  </a:lnTo>
                  <a:lnTo>
                    <a:pt x="68" y="0"/>
                  </a:lnTo>
                  <a:lnTo>
                    <a:pt x="71" y="0"/>
                  </a:lnTo>
                  <a:lnTo>
                    <a:pt x="74" y="0"/>
                  </a:lnTo>
                  <a:lnTo>
                    <a:pt x="77" y="0"/>
                  </a:lnTo>
                  <a:lnTo>
                    <a:pt x="80" y="0"/>
                  </a:lnTo>
                  <a:lnTo>
                    <a:pt x="83" y="0"/>
                  </a:lnTo>
                  <a:lnTo>
                    <a:pt x="86" y="0"/>
                  </a:lnTo>
                  <a:lnTo>
                    <a:pt x="88" y="0"/>
                  </a:lnTo>
                  <a:lnTo>
                    <a:pt x="91" y="0"/>
                  </a:lnTo>
                  <a:lnTo>
                    <a:pt x="94" y="0"/>
                  </a:lnTo>
                  <a:lnTo>
                    <a:pt x="97" y="0"/>
                  </a:lnTo>
                  <a:lnTo>
                    <a:pt x="100" y="0"/>
                  </a:lnTo>
                  <a:lnTo>
                    <a:pt x="103" y="0"/>
                  </a:lnTo>
                  <a:lnTo>
                    <a:pt x="106" y="0"/>
                  </a:lnTo>
                  <a:lnTo>
                    <a:pt x="108" y="0"/>
                  </a:lnTo>
                  <a:lnTo>
                    <a:pt x="111" y="0"/>
                  </a:lnTo>
                  <a:lnTo>
                    <a:pt x="114" y="0"/>
                  </a:lnTo>
                  <a:lnTo>
                    <a:pt x="117" y="0"/>
                  </a:lnTo>
                  <a:lnTo>
                    <a:pt x="120" y="0"/>
                  </a:lnTo>
                  <a:lnTo>
                    <a:pt x="123" y="0"/>
                  </a:lnTo>
                  <a:lnTo>
                    <a:pt x="126" y="0"/>
                  </a:lnTo>
                  <a:lnTo>
                    <a:pt x="128" y="0"/>
                  </a:lnTo>
                  <a:lnTo>
                    <a:pt x="131" y="0"/>
                  </a:lnTo>
                  <a:lnTo>
                    <a:pt x="134" y="0"/>
                  </a:lnTo>
                  <a:lnTo>
                    <a:pt x="137" y="0"/>
                  </a:lnTo>
                  <a:lnTo>
                    <a:pt x="140" y="0"/>
                  </a:lnTo>
                  <a:lnTo>
                    <a:pt x="143" y="0"/>
                  </a:lnTo>
                  <a:lnTo>
                    <a:pt x="145" y="0"/>
                  </a:lnTo>
                  <a:lnTo>
                    <a:pt x="148" y="0"/>
                  </a:lnTo>
                  <a:lnTo>
                    <a:pt x="151" y="0"/>
                  </a:lnTo>
                  <a:lnTo>
                    <a:pt x="154" y="0"/>
                  </a:lnTo>
                  <a:lnTo>
                    <a:pt x="157" y="0"/>
                  </a:lnTo>
                  <a:lnTo>
                    <a:pt x="160" y="0"/>
                  </a:lnTo>
                  <a:lnTo>
                    <a:pt x="163" y="0"/>
                  </a:lnTo>
                  <a:lnTo>
                    <a:pt x="165" y="0"/>
                  </a:lnTo>
                  <a:lnTo>
                    <a:pt x="168" y="0"/>
                  </a:lnTo>
                  <a:lnTo>
                    <a:pt x="171" y="0"/>
                  </a:lnTo>
                  <a:lnTo>
                    <a:pt x="174" y="0"/>
                  </a:lnTo>
                  <a:lnTo>
                    <a:pt x="177" y="0"/>
                  </a:lnTo>
                  <a:lnTo>
                    <a:pt x="180" y="0"/>
                  </a:lnTo>
                  <a:lnTo>
                    <a:pt x="183" y="0"/>
                  </a:lnTo>
                  <a:lnTo>
                    <a:pt x="185" y="0"/>
                  </a:lnTo>
                  <a:lnTo>
                    <a:pt x="188" y="0"/>
                  </a:lnTo>
                  <a:lnTo>
                    <a:pt x="191" y="0"/>
                  </a:lnTo>
                  <a:lnTo>
                    <a:pt x="194" y="0"/>
                  </a:lnTo>
                  <a:lnTo>
                    <a:pt x="197" y="0"/>
                  </a:lnTo>
                  <a:lnTo>
                    <a:pt x="200" y="0"/>
                  </a:lnTo>
                  <a:lnTo>
                    <a:pt x="203" y="0"/>
                  </a:lnTo>
                  <a:lnTo>
                    <a:pt x="205" y="0"/>
                  </a:lnTo>
                  <a:lnTo>
                    <a:pt x="208" y="0"/>
                  </a:lnTo>
                  <a:lnTo>
                    <a:pt x="211" y="0"/>
                  </a:lnTo>
                  <a:lnTo>
                    <a:pt x="214" y="0"/>
                  </a:lnTo>
                  <a:lnTo>
                    <a:pt x="217" y="0"/>
                  </a:lnTo>
                  <a:lnTo>
                    <a:pt x="220" y="0"/>
                  </a:lnTo>
                  <a:lnTo>
                    <a:pt x="223" y="0"/>
                  </a:lnTo>
                  <a:lnTo>
                    <a:pt x="225" y="0"/>
                  </a:lnTo>
                  <a:lnTo>
                    <a:pt x="228" y="0"/>
                  </a:lnTo>
                  <a:lnTo>
                    <a:pt x="231" y="0"/>
                  </a:lnTo>
                  <a:lnTo>
                    <a:pt x="234" y="0"/>
                  </a:lnTo>
                  <a:lnTo>
                    <a:pt x="237" y="0"/>
                  </a:lnTo>
                  <a:lnTo>
                    <a:pt x="240" y="0"/>
                  </a:lnTo>
                  <a:lnTo>
                    <a:pt x="243" y="0"/>
                  </a:lnTo>
                  <a:lnTo>
                    <a:pt x="245" y="0"/>
                  </a:lnTo>
                  <a:lnTo>
                    <a:pt x="248" y="0"/>
                  </a:lnTo>
                  <a:lnTo>
                    <a:pt x="251" y="0"/>
                  </a:lnTo>
                  <a:lnTo>
                    <a:pt x="254" y="0"/>
                  </a:lnTo>
                  <a:lnTo>
                    <a:pt x="257" y="0"/>
                  </a:lnTo>
                  <a:lnTo>
                    <a:pt x="260" y="0"/>
                  </a:lnTo>
                  <a:lnTo>
                    <a:pt x="262" y="0"/>
                  </a:lnTo>
                  <a:lnTo>
                    <a:pt x="265" y="0"/>
                  </a:lnTo>
                  <a:lnTo>
                    <a:pt x="268" y="0"/>
                  </a:lnTo>
                  <a:lnTo>
                    <a:pt x="271" y="0"/>
                  </a:lnTo>
                  <a:lnTo>
                    <a:pt x="274" y="0"/>
                  </a:lnTo>
                  <a:lnTo>
                    <a:pt x="277" y="0"/>
                  </a:lnTo>
                  <a:lnTo>
                    <a:pt x="280" y="0"/>
                  </a:lnTo>
                  <a:lnTo>
                    <a:pt x="282" y="0"/>
                  </a:lnTo>
                  <a:lnTo>
                    <a:pt x="285" y="0"/>
                  </a:lnTo>
                  <a:lnTo>
                    <a:pt x="288" y="0"/>
                  </a:lnTo>
                  <a:lnTo>
                    <a:pt x="291" y="0"/>
                  </a:lnTo>
                  <a:lnTo>
                    <a:pt x="294" y="0"/>
                  </a:lnTo>
                  <a:lnTo>
                    <a:pt x="297" y="0"/>
                  </a:lnTo>
                  <a:lnTo>
                    <a:pt x="300" y="0"/>
                  </a:lnTo>
                  <a:lnTo>
                    <a:pt x="302" y="0"/>
                  </a:lnTo>
                  <a:lnTo>
                    <a:pt x="305" y="0"/>
                  </a:lnTo>
                  <a:lnTo>
                    <a:pt x="308" y="0"/>
                  </a:lnTo>
                  <a:lnTo>
                    <a:pt x="311" y="0"/>
                  </a:lnTo>
                  <a:lnTo>
                    <a:pt x="314" y="0"/>
                  </a:lnTo>
                  <a:lnTo>
                    <a:pt x="317" y="0"/>
                  </a:lnTo>
                  <a:lnTo>
                    <a:pt x="320" y="0"/>
                  </a:lnTo>
                  <a:lnTo>
                    <a:pt x="322" y="0"/>
                  </a:lnTo>
                  <a:lnTo>
                    <a:pt x="325" y="0"/>
                  </a:lnTo>
                  <a:lnTo>
                    <a:pt x="328" y="0"/>
                  </a:lnTo>
                  <a:lnTo>
                    <a:pt x="331" y="0"/>
                  </a:lnTo>
                  <a:lnTo>
                    <a:pt x="334" y="0"/>
                  </a:lnTo>
                  <a:lnTo>
                    <a:pt x="337" y="0"/>
                  </a:lnTo>
                  <a:lnTo>
                    <a:pt x="340" y="0"/>
                  </a:lnTo>
                  <a:lnTo>
                    <a:pt x="342" y="0"/>
                  </a:lnTo>
                  <a:lnTo>
                    <a:pt x="345" y="0"/>
                  </a:lnTo>
                  <a:lnTo>
                    <a:pt x="348" y="0"/>
                  </a:lnTo>
                  <a:lnTo>
                    <a:pt x="351" y="0"/>
                  </a:lnTo>
                  <a:lnTo>
                    <a:pt x="354" y="0"/>
                  </a:lnTo>
                  <a:lnTo>
                    <a:pt x="357" y="0"/>
                  </a:lnTo>
                  <a:lnTo>
                    <a:pt x="360" y="0"/>
                  </a:lnTo>
                  <a:lnTo>
                    <a:pt x="362"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6" name="Freeform 185"/>
            <p:cNvSpPr>
              <a:spLocks/>
            </p:cNvSpPr>
            <p:nvPr/>
          </p:nvSpPr>
          <p:spPr bwMode="auto">
            <a:xfrm>
              <a:off x="3698876" y="4851401"/>
              <a:ext cx="444500" cy="0"/>
            </a:xfrm>
            <a:custGeom>
              <a:avLst/>
              <a:gdLst>
                <a:gd name="T0" fmla="*/ 3 w 280"/>
                <a:gd name="T1" fmla="*/ 9 w 280"/>
                <a:gd name="T2" fmla="*/ 15 w 280"/>
                <a:gd name="T3" fmla="*/ 20 w 280"/>
                <a:gd name="T4" fmla="*/ 26 w 280"/>
                <a:gd name="T5" fmla="*/ 32 w 280"/>
                <a:gd name="T6" fmla="*/ 37 w 280"/>
                <a:gd name="T7" fmla="*/ 43 w 280"/>
                <a:gd name="T8" fmla="*/ 49 w 280"/>
                <a:gd name="T9" fmla="*/ 55 w 280"/>
                <a:gd name="T10" fmla="*/ 60 w 280"/>
                <a:gd name="T11" fmla="*/ 66 w 280"/>
                <a:gd name="T12" fmla="*/ 72 w 280"/>
                <a:gd name="T13" fmla="*/ 77 w 280"/>
                <a:gd name="T14" fmla="*/ 83 w 280"/>
                <a:gd name="T15" fmla="*/ 89 w 280"/>
                <a:gd name="T16" fmla="*/ 95 w 280"/>
                <a:gd name="T17" fmla="*/ 100 w 280"/>
                <a:gd name="T18" fmla="*/ 106 w 280"/>
                <a:gd name="T19" fmla="*/ 112 w 280"/>
                <a:gd name="T20" fmla="*/ 117 w 280"/>
                <a:gd name="T21" fmla="*/ 123 w 280"/>
                <a:gd name="T22" fmla="*/ 129 w 280"/>
                <a:gd name="T23" fmla="*/ 134 w 280"/>
                <a:gd name="T24" fmla="*/ 140 w 280"/>
                <a:gd name="T25" fmla="*/ 146 w 280"/>
                <a:gd name="T26" fmla="*/ 152 w 280"/>
                <a:gd name="T27" fmla="*/ 157 w 280"/>
                <a:gd name="T28" fmla="*/ 163 w 280"/>
                <a:gd name="T29" fmla="*/ 169 w 280"/>
                <a:gd name="T30" fmla="*/ 174 w 280"/>
                <a:gd name="T31" fmla="*/ 180 w 280"/>
                <a:gd name="T32" fmla="*/ 186 w 280"/>
                <a:gd name="T33" fmla="*/ 192 w 280"/>
                <a:gd name="T34" fmla="*/ 197 w 280"/>
                <a:gd name="T35" fmla="*/ 203 w 280"/>
                <a:gd name="T36" fmla="*/ 209 w 280"/>
                <a:gd name="T37" fmla="*/ 214 w 280"/>
                <a:gd name="T38" fmla="*/ 220 w 280"/>
                <a:gd name="T39" fmla="*/ 226 w 280"/>
                <a:gd name="T40" fmla="*/ 232 w 280"/>
                <a:gd name="T41" fmla="*/ 237 w 280"/>
                <a:gd name="T42" fmla="*/ 243 w 280"/>
                <a:gd name="T43" fmla="*/ 249 w 280"/>
                <a:gd name="T44" fmla="*/ 254 w 280"/>
                <a:gd name="T45" fmla="*/ 260 w 280"/>
                <a:gd name="T46" fmla="*/ 266 w 280"/>
                <a:gd name="T47" fmla="*/ 271 w 280"/>
                <a:gd name="T48" fmla="*/ 277 w 28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Lst>
              <a:rect l="0" t="0" r="r" b="b"/>
              <a:pathLst>
                <a:path w="280">
                  <a:moveTo>
                    <a:pt x="0" y="0"/>
                  </a:moveTo>
                  <a:lnTo>
                    <a:pt x="3" y="0"/>
                  </a:lnTo>
                  <a:lnTo>
                    <a:pt x="6" y="0"/>
                  </a:lnTo>
                  <a:lnTo>
                    <a:pt x="9" y="0"/>
                  </a:lnTo>
                  <a:lnTo>
                    <a:pt x="12" y="0"/>
                  </a:lnTo>
                  <a:lnTo>
                    <a:pt x="15" y="0"/>
                  </a:lnTo>
                  <a:lnTo>
                    <a:pt x="17" y="0"/>
                  </a:lnTo>
                  <a:lnTo>
                    <a:pt x="20" y="0"/>
                  </a:lnTo>
                  <a:lnTo>
                    <a:pt x="23" y="0"/>
                  </a:lnTo>
                  <a:lnTo>
                    <a:pt x="26" y="0"/>
                  </a:lnTo>
                  <a:lnTo>
                    <a:pt x="29" y="0"/>
                  </a:lnTo>
                  <a:lnTo>
                    <a:pt x="32" y="0"/>
                  </a:lnTo>
                  <a:lnTo>
                    <a:pt x="35" y="0"/>
                  </a:lnTo>
                  <a:lnTo>
                    <a:pt x="37" y="0"/>
                  </a:lnTo>
                  <a:lnTo>
                    <a:pt x="40" y="0"/>
                  </a:lnTo>
                  <a:lnTo>
                    <a:pt x="43" y="0"/>
                  </a:lnTo>
                  <a:lnTo>
                    <a:pt x="46" y="0"/>
                  </a:lnTo>
                  <a:lnTo>
                    <a:pt x="49" y="0"/>
                  </a:lnTo>
                  <a:lnTo>
                    <a:pt x="52" y="0"/>
                  </a:lnTo>
                  <a:lnTo>
                    <a:pt x="55" y="0"/>
                  </a:lnTo>
                  <a:lnTo>
                    <a:pt x="57" y="0"/>
                  </a:lnTo>
                  <a:lnTo>
                    <a:pt x="60" y="0"/>
                  </a:lnTo>
                  <a:lnTo>
                    <a:pt x="63" y="0"/>
                  </a:lnTo>
                  <a:lnTo>
                    <a:pt x="66" y="0"/>
                  </a:lnTo>
                  <a:lnTo>
                    <a:pt x="69" y="0"/>
                  </a:lnTo>
                  <a:lnTo>
                    <a:pt x="72" y="0"/>
                  </a:lnTo>
                  <a:lnTo>
                    <a:pt x="75" y="0"/>
                  </a:lnTo>
                  <a:lnTo>
                    <a:pt x="77" y="0"/>
                  </a:lnTo>
                  <a:lnTo>
                    <a:pt x="80" y="0"/>
                  </a:lnTo>
                  <a:lnTo>
                    <a:pt x="83" y="0"/>
                  </a:lnTo>
                  <a:lnTo>
                    <a:pt x="86" y="0"/>
                  </a:lnTo>
                  <a:lnTo>
                    <a:pt x="89" y="0"/>
                  </a:lnTo>
                  <a:lnTo>
                    <a:pt x="92" y="0"/>
                  </a:lnTo>
                  <a:lnTo>
                    <a:pt x="95" y="0"/>
                  </a:lnTo>
                  <a:lnTo>
                    <a:pt x="97" y="0"/>
                  </a:lnTo>
                  <a:lnTo>
                    <a:pt x="100" y="0"/>
                  </a:lnTo>
                  <a:lnTo>
                    <a:pt x="103" y="0"/>
                  </a:lnTo>
                  <a:lnTo>
                    <a:pt x="106" y="0"/>
                  </a:lnTo>
                  <a:lnTo>
                    <a:pt x="109" y="0"/>
                  </a:lnTo>
                  <a:lnTo>
                    <a:pt x="112" y="0"/>
                  </a:lnTo>
                  <a:lnTo>
                    <a:pt x="115" y="0"/>
                  </a:lnTo>
                  <a:lnTo>
                    <a:pt x="117" y="0"/>
                  </a:lnTo>
                  <a:lnTo>
                    <a:pt x="120" y="0"/>
                  </a:lnTo>
                  <a:lnTo>
                    <a:pt x="123" y="0"/>
                  </a:lnTo>
                  <a:lnTo>
                    <a:pt x="126" y="0"/>
                  </a:lnTo>
                  <a:lnTo>
                    <a:pt x="129" y="0"/>
                  </a:lnTo>
                  <a:lnTo>
                    <a:pt x="132" y="0"/>
                  </a:lnTo>
                  <a:lnTo>
                    <a:pt x="134" y="0"/>
                  </a:lnTo>
                  <a:lnTo>
                    <a:pt x="137" y="0"/>
                  </a:lnTo>
                  <a:lnTo>
                    <a:pt x="140" y="0"/>
                  </a:lnTo>
                  <a:lnTo>
                    <a:pt x="143" y="0"/>
                  </a:lnTo>
                  <a:lnTo>
                    <a:pt x="146" y="0"/>
                  </a:lnTo>
                  <a:lnTo>
                    <a:pt x="149" y="0"/>
                  </a:lnTo>
                  <a:lnTo>
                    <a:pt x="152" y="0"/>
                  </a:lnTo>
                  <a:lnTo>
                    <a:pt x="154" y="0"/>
                  </a:lnTo>
                  <a:lnTo>
                    <a:pt x="157" y="0"/>
                  </a:lnTo>
                  <a:lnTo>
                    <a:pt x="160" y="0"/>
                  </a:lnTo>
                  <a:lnTo>
                    <a:pt x="163" y="0"/>
                  </a:lnTo>
                  <a:lnTo>
                    <a:pt x="166" y="0"/>
                  </a:lnTo>
                  <a:lnTo>
                    <a:pt x="169" y="0"/>
                  </a:lnTo>
                  <a:lnTo>
                    <a:pt x="172" y="0"/>
                  </a:lnTo>
                  <a:lnTo>
                    <a:pt x="174" y="0"/>
                  </a:lnTo>
                  <a:lnTo>
                    <a:pt x="177" y="0"/>
                  </a:lnTo>
                  <a:lnTo>
                    <a:pt x="180" y="0"/>
                  </a:lnTo>
                  <a:lnTo>
                    <a:pt x="183" y="0"/>
                  </a:lnTo>
                  <a:lnTo>
                    <a:pt x="186" y="0"/>
                  </a:lnTo>
                  <a:lnTo>
                    <a:pt x="189" y="0"/>
                  </a:lnTo>
                  <a:lnTo>
                    <a:pt x="192" y="0"/>
                  </a:lnTo>
                  <a:lnTo>
                    <a:pt x="194" y="0"/>
                  </a:lnTo>
                  <a:lnTo>
                    <a:pt x="197" y="0"/>
                  </a:lnTo>
                  <a:lnTo>
                    <a:pt x="200" y="0"/>
                  </a:lnTo>
                  <a:lnTo>
                    <a:pt x="203" y="0"/>
                  </a:lnTo>
                  <a:lnTo>
                    <a:pt x="206" y="0"/>
                  </a:lnTo>
                  <a:lnTo>
                    <a:pt x="209" y="0"/>
                  </a:lnTo>
                  <a:lnTo>
                    <a:pt x="212" y="0"/>
                  </a:lnTo>
                  <a:lnTo>
                    <a:pt x="214" y="0"/>
                  </a:lnTo>
                  <a:lnTo>
                    <a:pt x="217" y="0"/>
                  </a:lnTo>
                  <a:lnTo>
                    <a:pt x="220" y="0"/>
                  </a:lnTo>
                  <a:lnTo>
                    <a:pt x="223" y="0"/>
                  </a:lnTo>
                  <a:lnTo>
                    <a:pt x="226" y="0"/>
                  </a:lnTo>
                  <a:lnTo>
                    <a:pt x="229" y="0"/>
                  </a:lnTo>
                  <a:lnTo>
                    <a:pt x="232" y="0"/>
                  </a:lnTo>
                  <a:lnTo>
                    <a:pt x="234" y="0"/>
                  </a:lnTo>
                  <a:lnTo>
                    <a:pt x="237" y="0"/>
                  </a:lnTo>
                  <a:lnTo>
                    <a:pt x="240" y="0"/>
                  </a:lnTo>
                  <a:lnTo>
                    <a:pt x="243" y="0"/>
                  </a:lnTo>
                  <a:lnTo>
                    <a:pt x="246" y="0"/>
                  </a:lnTo>
                  <a:lnTo>
                    <a:pt x="249" y="0"/>
                  </a:lnTo>
                  <a:lnTo>
                    <a:pt x="251" y="0"/>
                  </a:lnTo>
                  <a:lnTo>
                    <a:pt x="254" y="0"/>
                  </a:lnTo>
                  <a:lnTo>
                    <a:pt x="257" y="0"/>
                  </a:lnTo>
                  <a:lnTo>
                    <a:pt x="260" y="0"/>
                  </a:lnTo>
                  <a:lnTo>
                    <a:pt x="263" y="0"/>
                  </a:lnTo>
                  <a:lnTo>
                    <a:pt x="266" y="0"/>
                  </a:lnTo>
                  <a:lnTo>
                    <a:pt x="269" y="0"/>
                  </a:lnTo>
                  <a:lnTo>
                    <a:pt x="271" y="0"/>
                  </a:lnTo>
                  <a:lnTo>
                    <a:pt x="274" y="0"/>
                  </a:lnTo>
                  <a:lnTo>
                    <a:pt x="277" y="0"/>
                  </a:lnTo>
                  <a:lnTo>
                    <a:pt x="280" y="0"/>
                  </a:lnTo>
                </a:path>
              </a:pathLst>
            </a:custGeom>
            <a:noFill/>
            <a:ln w="254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7" name="Freeform 186"/>
            <p:cNvSpPr>
              <a:spLocks/>
            </p:cNvSpPr>
            <p:nvPr/>
          </p:nvSpPr>
          <p:spPr bwMode="auto">
            <a:xfrm>
              <a:off x="1484313" y="5586413"/>
              <a:ext cx="574675" cy="46038"/>
            </a:xfrm>
            <a:custGeom>
              <a:avLst/>
              <a:gdLst>
                <a:gd name="T0" fmla="*/ 6 w 362"/>
                <a:gd name="T1" fmla="*/ 29 h 29"/>
                <a:gd name="T2" fmla="*/ 14 w 362"/>
                <a:gd name="T3" fmla="*/ 29 h 29"/>
                <a:gd name="T4" fmla="*/ 23 w 362"/>
                <a:gd name="T5" fmla="*/ 29 h 29"/>
                <a:gd name="T6" fmla="*/ 31 w 362"/>
                <a:gd name="T7" fmla="*/ 29 h 29"/>
                <a:gd name="T8" fmla="*/ 40 w 362"/>
                <a:gd name="T9" fmla="*/ 29 h 29"/>
                <a:gd name="T10" fmla="*/ 48 w 362"/>
                <a:gd name="T11" fmla="*/ 29 h 29"/>
                <a:gd name="T12" fmla="*/ 57 w 362"/>
                <a:gd name="T13" fmla="*/ 29 h 29"/>
                <a:gd name="T14" fmla="*/ 66 w 362"/>
                <a:gd name="T15" fmla="*/ 29 h 29"/>
                <a:gd name="T16" fmla="*/ 74 w 362"/>
                <a:gd name="T17" fmla="*/ 29 h 29"/>
                <a:gd name="T18" fmla="*/ 83 w 362"/>
                <a:gd name="T19" fmla="*/ 26 h 29"/>
                <a:gd name="T20" fmla="*/ 91 w 362"/>
                <a:gd name="T21" fmla="*/ 26 h 29"/>
                <a:gd name="T22" fmla="*/ 100 w 362"/>
                <a:gd name="T23" fmla="*/ 26 h 29"/>
                <a:gd name="T24" fmla="*/ 108 w 362"/>
                <a:gd name="T25" fmla="*/ 26 h 29"/>
                <a:gd name="T26" fmla="*/ 117 w 362"/>
                <a:gd name="T27" fmla="*/ 26 h 29"/>
                <a:gd name="T28" fmla="*/ 125 w 362"/>
                <a:gd name="T29" fmla="*/ 26 h 29"/>
                <a:gd name="T30" fmla="*/ 134 w 362"/>
                <a:gd name="T31" fmla="*/ 26 h 29"/>
                <a:gd name="T32" fmla="*/ 143 w 362"/>
                <a:gd name="T33" fmla="*/ 26 h 29"/>
                <a:gd name="T34" fmla="*/ 151 w 362"/>
                <a:gd name="T35" fmla="*/ 26 h 29"/>
                <a:gd name="T36" fmla="*/ 160 w 362"/>
                <a:gd name="T37" fmla="*/ 26 h 29"/>
                <a:gd name="T38" fmla="*/ 168 w 362"/>
                <a:gd name="T39" fmla="*/ 23 h 29"/>
                <a:gd name="T40" fmla="*/ 177 w 362"/>
                <a:gd name="T41" fmla="*/ 23 h 29"/>
                <a:gd name="T42" fmla="*/ 185 w 362"/>
                <a:gd name="T43" fmla="*/ 23 h 29"/>
                <a:gd name="T44" fmla="*/ 194 w 362"/>
                <a:gd name="T45" fmla="*/ 23 h 29"/>
                <a:gd name="T46" fmla="*/ 203 w 362"/>
                <a:gd name="T47" fmla="*/ 23 h 29"/>
                <a:gd name="T48" fmla="*/ 211 w 362"/>
                <a:gd name="T49" fmla="*/ 23 h 29"/>
                <a:gd name="T50" fmla="*/ 220 w 362"/>
                <a:gd name="T51" fmla="*/ 20 h 29"/>
                <a:gd name="T52" fmla="*/ 228 w 362"/>
                <a:gd name="T53" fmla="*/ 20 h 29"/>
                <a:gd name="T54" fmla="*/ 237 w 362"/>
                <a:gd name="T55" fmla="*/ 20 h 29"/>
                <a:gd name="T56" fmla="*/ 245 w 362"/>
                <a:gd name="T57" fmla="*/ 20 h 29"/>
                <a:gd name="T58" fmla="*/ 254 w 362"/>
                <a:gd name="T59" fmla="*/ 17 h 29"/>
                <a:gd name="T60" fmla="*/ 262 w 362"/>
                <a:gd name="T61" fmla="*/ 17 h 29"/>
                <a:gd name="T62" fmla="*/ 271 w 362"/>
                <a:gd name="T63" fmla="*/ 17 h 29"/>
                <a:gd name="T64" fmla="*/ 280 w 362"/>
                <a:gd name="T65" fmla="*/ 14 h 29"/>
                <a:gd name="T66" fmla="*/ 288 w 362"/>
                <a:gd name="T67" fmla="*/ 14 h 29"/>
                <a:gd name="T68" fmla="*/ 297 w 362"/>
                <a:gd name="T69" fmla="*/ 14 h 29"/>
                <a:gd name="T70" fmla="*/ 305 w 362"/>
                <a:gd name="T71" fmla="*/ 12 h 29"/>
                <a:gd name="T72" fmla="*/ 314 w 362"/>
                <a:gd name="T73" fmla="*/ 12 h 29"/>
                <a:gd name="T74" fmla="*/ 322 w 362"/>
                <a:gd name="T75" fmla="*/ 9 h 29"/>
                <a:gd name="T76" fmla="*/ 331 w 362"/>
                <a:gd name="T77" fmla="*/ 9 h 29"/>
                <a:gd name="T78" fmla="*/ 340 w 362"/>
                <a:gd name="T79" fmla="*/ 6 h 29"/>
                <a:gd name="T80" fmla="*/ 348 w 362"/>
                <a:gd name="T81" fmla="*/ 6 h 29"/>
                <a:gd name="T82" fmla="*/ 357 w 362"/>
                <a:gd name="T83"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29">
                  <a:moveTo>
                    <a:pt x="0" y="29"/>
                  </a:moveTo>
                  <a:lnTo>
                    <a:pt x="3" y="29"/>
                  </a:lnTo>
                  <a:lnTo>
                    <a:pt x="6" y="29"/>
                  </a:lnTo>
                  <a:lnTo>
                    <a:pt x="8" y="29"/>
                  </a:lnTo>
                  <a:lnTo>
                    <a:pt x="11" y="29"/>
                  </a:lnTo>
                  <a:lnTo>
                    <a:pt x="14" y="29"/>
                  </a:lnTo>
                  <a:lnTo>
                    <a:pt x="17" y="29"/>
                  </a:lnTo>
                  <a:lnTo>
                    <a:pt x="20" y="29"/>
                  </a:lnTo>
                  <a:lnTo>
                    <a:pt x="23" y="29"/>
                  </a:lnTo>
                  <a:lnTo>
                    <a:pt x="26" y="29"/>
                  </a:lnTo>
                  <a:lnTo>
                    <a:pt x="28" y="29"/>
                  </a:lnTo>
                  <a:lnTo>
                    <a:pt x="31" y="29"/>
                  </a:lnTo>
                  <a:lnTo>
                    <a:pt x="34" y="29"/>
                  </a:lnTo>
                  <a:lnTo>
                    <a:pt x="37" y="29"/>
                  </a:lnTo>
                  <a:lnTo>
                    <a:pt x="40" y="29"/>
                  </a:lnTo>
                  <a:lnTo>
                    <a:pt x="43" y="29"/>
                  </a:lnTo>
                  <a:lnTo>
                    <a:pt x="46" y="29"/>
                  </a:lnTo>
                  <a:lnTo>
                    <a:pt x="48" y="29"/>
                  </a:lnTo>
                  <a:lnTo>
                    <a:pt x="51" y="29"/>
                  </a:lnTo>
                  <a:lnTo>
                    <a:pt x="54" y="29"/>
                  </a:lnTo>
                  <a:lnTo>
                    <a:pt x="57" y="29"/>
                  </a:lnTo>
                  <a:lnTo>
                    <a:pt x="60" y="29"/>
                  </a:lnTo>
                  <a:lnTo>
                    <a:pt x="63" y="29"/>
                  </a:lnTo>
                  <a:lnTo>
                    <a:pt x="66" y="29"/>
                  </a:lnTo>
                  <a:lnTo>
                    <a:pt x="68" y="29"/>
                  </a:lnTo>
                  <a:lnTo>
                    <a:pt x="71" y="29"/>
                  </a:lnTo>
                  <a:lnTo>
                    <a:pt x="74" y="29"/>
                  </a:lnTo>
                  <a:lnTo>
                    <a:pt x="77" y="26"/>
                  </a:lnTo>
                  <a:lnTo>
                    <a:pt x="80" y="26"/>
                  </a:lnTo>
                  <a:lnTo>
                    <a:pt x="83" y="26"/>
                  </a:lnTo>
                  <a:lnTo>
                    <a:pt x="86" y="26"/>
                  </a:lnTo>
                  <a:lnTo>
                    <a:pt x="88" y="26"/>
                  </a:lnTo>
                  <a:lnTo>
                    <a:pt x="91" y="26"/>
                  </a:lnTo>
                  <a:lnTo>
                    <a:pt x="94" y="26"/>
                  </a:lnTo>
                  <a:lnTo>
                    <a:pt x="97" y="26"/>
                  </a:lnTo>
                  <a:lnTo>
                    <a:pt x="100" y="26"/>
                  </a:lnTo>
                  <a:lnTo>
                    <a:pt x="103" y="26"/>
                  </a:lnTo>
                  <a:lnTo>
                    <a:pt x="106" y="26"/>
                  </a:lnTo>
                  <a:lnTo>
                    <a:pt x="108" y="26"/>
                  </a:lnTo>
                  <a:lnTo>
                    <a:pt x="111" y="26"/>
                  </a:lnTo>
                  <a:lnTo>
                    <a:pt x="114" y="26"/>
                  </a:lnTo>
                  <a:lnTo>
                    <a:pt x="117" y="26"/>
                  </a:lnTo>
                  <a:lnTo>
                    <a:pt x="120" y="26"/>
                  </a:lnTo>
                  <a:lnTo>
                    <a:pt x="123" y="26"/>
                  </a:lnTo>
                  <a:lnTo>
                    <a:pt x="125" y="26"/>
                  </a:lnTo>
                  <a:lnTo>
                    <a:pt x="128" y="26"/>
                  </a:lnTo>
                  <a:lnTo>
                    <a:pt x="131" y="26"/>
                  </a:lnTo>
                  <a:lnTo>
                    <a:pt x="134" y="26"/>
                  </a:lnTo>
                  <a:lnTo>
                    <a:pt x="137" y="26"/>
                  </a:lnTo>
                  <a:lnTo>
                    <a:pt x="140" y="26"/>
                  </a:lnTo>
                  <a:lnTo>
                    <a:pt x="143" y="26"/>
                  </a:lnTo>
                  <a:lnTo>
                    <a:pt x="145" y="26"/>
                  </a:lnTo>
                  <a:lnTo>
                    <a:pt x="148" y="26"/>
                  </a:lnTo>
                  <a:lnTo>
                    <a:pt x="151" y="26"/>
                  </a:lnTo>
                  <a:lnTo>
                    <a:pt x="154" y="26"/>
                  </a:lnTo>
                  <a:lnTo>
                    <a:pt x="157" y="26"/>
                  </a:lnTo>
                  <a:lnTo>
                    <a:pt x="160" y="26"/>
                  </a:lnTo>
                  <a:lnTo>
                    <a:pt x="163" y="26"/>
                  </a:lnTo>
                  <a:lnTo>
                    <a:pt x="165" y="26"/>
                  </a:lnTo>
                  <a:lnTo>
                    <a:pt x="168" y="23"/>
                  </a:lnTo>
                  <a:lnTo>
                    <a:pt x="171" y="23"/>
                  </a:lnTo>
                  <a:lnTo>
                    <a:pt x="174" y="23"/>
                  </a:lnTo>
                  <a:lnTo>
                    <a:pt x="177" y="23"/>
                  </a:lnTo>
                  <a:lnTo>
                    <a:pt x="180" y="23"/>
                  </a:lnTo>
                  <a:lnTo>
                    <a:pt x="183" y="23"/>
                  </a:lnTo>
                  <a:lnTo>
                    <a:pt x="185" y="23"/>
                  </a:lnTo>
                  <a:lnTo>
                    <a:pt x="188" y="23"/>
                  </a:lnTo>
                  <a:lnTo>
                    <a:pt x="191" y="23"/>
                  </a:lnTo>
                  <a:lnTo>
                    <a:pt x="194" y="23"/>
                  </a:lnTo>
                  <a:lnTo>
                    <a:pt x="197" y="23"/>
                  </a:lnTo>
                  <a:lnTo>
                    <a:pt x="200" y="23"/>
                  </a:lnTo>
                  <a:lnTo>
                    <a:pt x="203" y="23"/>
                  </a:lnTo>
                  <a:lnTo>
                    <a:pt x="205" y="23"/>
                  </a:lnTo>
                  <a:lnTo>
                    <a:pt x="208" y="23"/>
                  </a:lnTo>
                  <a:lnTo>
                    <a:pt x="211" y="23"/>
                  </a:lnTo>
                  <a:lnTo>
                    <a:pt x="214" y="23"/>
                  </a:lnTo>
                  <a:lnTo>
                    <a:pt x="217" y="20"/>
                  </a:lnTo>
                  <a:lnTo>
                    <a:pt x="220" y="20"/>
                  </a:lnTo>
                  <a:lnTo>
                    <a:pt x="223" y="20"/>
                  </a:lnTo>
                  <a:lnTo>
                    <a:pt x="225" y="20"/>
                  </a:lnTo>
                  <a:lnTo>
                    <a:pt x="228" y="20"/>
                  </a:lnTo>
                  <a:lnTo>
                    <a:pt x="231" y="20"/>
                  </a:lnTo>
                  <a:lnTo>
                    <a:pt x="234" y="20"/>
                  </a:lnTo>
                  <a:lnTo>
                    <a:pt x="237" y="20"/>
                  </a:lnTo>
                  <a:lnTo>
                    <a:pt x="240" y="20"/>
                  </a:lnTo>
                  <a:lnTo>
                    <a:pt x="242" y="20"/>
                  </a:lnTo>
                  <a:lnTo>
                    <a:pt x="245" y="20"/>
                  </a:lnTo>
                  <a:lnTo>
                    <a:pt x="248" y="20"/>
                  </a:lnTo>
                  <a:lnTo>
                    <a:pt x="251" y="17"/>
                  </a:lnTo>
                  <a:lnTo>
                    <a:pt x="254" y="17"/>
                  </a:lnTo>
                  <a:lnTo>
                    <a:pt x="257" y="17"/>
                  </a:lnTo>
                  <a:lnTo>
                    <a:pt x="260" y="17"/>
                  </a:lnTo>
                  <a:lnTo>
                    <a:pt x="262" y="17"/>
                  </a:lnTo>
                  <a:lnTo>
                    <a:pt x="265" y="17"/>
                  </a:lnTo>
                  <a:lnTo>
                    <a:pt x="268" y="17"/>
                  </a:lnTo>
                  <a:lnTo>
                    <a:pt x="271" y="17"/>
                  </a:lnTo>
                  <a:lnTo>
                    <a:pt x="274" y="17"/>
                  </a:lnTo>
                  <a:lnTo>
                    <a:pt x="277" y="14"/>
                  </a:lnTo>
                  <a:lnTo>
                    <a:pt x="280" y="14"/>
                  </a:lnTo>
                  <a:lnTo>
                    <a:pt x="282" y="14"/>
                  </a:lnTo>
                  <a:lnTo>
                    <a:pt x="285" y="14"/>
                  </a:lnTo>
                  <a:lnTo>
                    <a:pt x="288" y="14"/>
                  </a:lnTo>
                  <a:lnTo>
                    <a:pt x="291" y="14"/>
                  </a:lnTo>
                  <a:lnTo>
                    <a:pt x="294" y="14"/>
                  </a:lnTo>
                  <a:lnTo>
                    <a:pt x="297" y="14"/>
                  </a:lnTo>
                  <a:lnTo>
                    <a:pt x="300" y="12"/>
                  </a:lnTo>
                  <a:lnTo>
                    <a:pt x="302" y="12"/>
                  </a:lnTo>
                  <a:lnTo>
                    <a:pt x="305" y="12"/>
                  </a:lnTo>
                  <a:lnTo>
                    <a:pt x="308" y="12"/>
                  </a:lnTo>
                  <a:lnTo>
                    <a:pt x="311" y="12"/>
                  </a:lnTo>
                  <a:lnTo>
                    <a:pt x="314" y="12"/>
                  </a:lnTo>
                  <a:lnTo>
                    <a:pt x="317" y="12"/>
                  </a:lnTo>
                  <a:lnTo>
                    <a:pt x="320" y="9"/>
                  </a:lnTo>
                  <a:lnTo>
                    <a:pt x="322" y="9"/>
                  </a:lnTo>
                  <a:lnTo>
                    <a:pt x="325" y="9"/>
                  </a:lnTo>
                  <a:lnTo>
                    <a:pt x="328" y="9"/>
                  </a:lnTo>
                  <a:lnTo>
                    <a:pt x="331" y="9"/>
                  </a:lnTo>
                  <a:lnTo>
                    <a:pt x="334" y="9"/>
                  </a:lnTo>
                  <a:lnTo>
                    <a:pt x="337" y="6"/>
                  </a:lnTo>
                  <a:lnTo>
                    <a:pt x="340" y="6"/>
                  </a:lnTo>
                  <a:lnTo>
                    <a:pt x="342" y="6"/>
                  </a:lnTo>
                  <a:lnTo>
                    <a:pt x="345" y="6"/>
                  </a:lnTo>
                  <a:lnTo>
                    <a:pt x="348" y="6"/>
                  </a:lnTo>
                  <a:lnTo>
                    <a:pt x="351" y="3"/>
                  </a:lnTo>
                  <a:lnTo>
                    <a:pt x="354" y="3"/>
                  </a:lnTo>
                  <a:lnTo>
                    <a:pt x="357" y="3"/>
                  </a:lnTo>
                  <a:lnTo>
                    <a:pt x="359" y="3"/>
                  </a:lnTo>
                  <a:lnTo>
                    <a:pt x="362" y="0"/>
                  </a:lnTo>
                </a:path>
              </a:pathLst>
            </a:custGeom>
            <a:noFill/>
            <a:ln w="254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8" name="Freeform 187"/>
            <p:cNvSpPr>
              <a:spLocks/>
            </p:cNvSpPr>
            <p:nvPr/>
          </p:nvSpPr>
          <p:spPr bwMode="auto">
            <a:xfrm>
              <a:off x="2058988" y="5495926"/>
              <a:ext cx="222250" cy="90488"/>
            </a:xfrm>
            <a:custGeom>
              <a:avLst/>
              <a:gdLst>
                <a:gd name="T0" fmla="*/ 0 w 140"/>
                <a:gd name="T1" fmla="*/ 57 h 57"/>
                <a:gd name="T2" fmla="*/ 3 w 140"/>
                <a:gd name="T3" fmla="*/ 57 h 57"/>
                <a:gd name="T4" fmla="*/ 6 w 140"/>
                <a:gd name="T5" fmla="*/ 57 h 57"/>
                <a:gd name="T6" fmla="*/ 9 w 140"/>
                <a:gd name="T7" fmla="*/ 57 h 57"/>
                <a:gd name="T8" fmla="*/ 12 w 140"/>
                <a:gd name="T9" fmla="*/ 54 h 57"/>
                <a:gd name="T10" fmla="*/ 15 w 140"/>
                <a:gd name="T11" fmla="*/ 54 h 57"/>
                <a:gd name="T12" fmla="*/ 17 w 140"/>
                <a:gd name="T13" fmla="*/ 54 h 57"/>
                <a:gd name="T14" fmla="*/ 20 w 140"/>
                <a:gd name="T15" fmla="*/ 54 h 57"/>
                <a:gd name="T16" fmla="*/ 23 w 140"/>
                <a:gd name="T17" fmla="*/ 51 h 57"/>
                <a:gd name="T18" fmla="*/ 26 w 140"/>
                <a:gd name="T19" fmla="*/ 51 h 57"/>
                <a:gd name="T20" fmla="*/ 29 w 140"/>
                <a:gd name="T21" fmla="*/ 51 h 57"/>
                <a:gd name="T22" fmla="*/ 32 w 140"/>
                <a:gd name="T23" fmla="*/ 49 h 57"/>
                <a:gd name="T24" fmla="*/ 35 w 140"/>
                <a:gd name="T25" fmla="*/ 49 h 57"/>
                <a:gd name="T26" fmla="*/ 37 w 140"/>
                <a:gd name="T27" fmla="*/ 49 h 57"/>
                <a:gd name="T28" fmla="*/ 40 w 140"/>
                <a:gd name="T29" fmla="*/ 46 h 57"/>
                <a:gd name="T30" fmla="*/ 43 w 140"/>
                <a:gd name="T31" fmla="*/ 46 h 57"/>
                <a:gd name="T32" fmla="*/ 46 w 140"/>
                <a:gd name="T33" fmla="*/ 46 h 57"/>
                <a:gd name="T34" fmla="*/ 49 w 140"/>
                <a:gd name="T35" fmla="*/ 43 h 57"/>
                <a:gd name="T36" fmla="*/ 52 w 140"/>
                <a:gd name="T37" fmla="*/ 43 h 57"/>
                <a:gd name="T38" fmla="*/ 55 w 140"/>
                <a:gd name="T39" fmla="*/ 43 h 57"/>
                <a:gd name="T40" fmla="*/ 57 w 140"/>
                <a:gd name="T41" fmla="*/ 40 h 57"/>
                <a:gd name="T42" fmla="*/ 60 w 140"/>
                <a:gd name="T43" fmla="*/ 40 h 57"/>
                <a:gd name="T44" fmla="*/ 63 w 140"/>
                <a:gd name="T45" fmla="*/ 37 h 57"/>
                <a:gd name="T46" fmla="*/ 66 w 140"/>
                <a:gd name="T47" fmla="*/ 37 h 57"/>
                <a:gd name="T48" fmla="*/ 69 w 140"/>
                <a:gd name="T49" fmla="*/ 34 h 57"/>
                <a:gd name="T50" fmla="*/ 72 w 140"/>
                <a:gd name="T51" fmla="*/ 34 h 57"/>
                <a:gd name="T52" fmla="*/ 75 w 140"/>
                <a:gd name="T53" fmla="*/ 31 h 57"/>
                <a:gd name="T54" fmla="*/ 77 w 140"/>
                <a:gd name="T55" fmla="*/ 31 h 57"/>
                <a:gd name="T56" fmla="*/ 80 w 140"/>
                <a:gd name="T57" fmla="*/ 29 h 57"/>
                <a:gd name="T58" fmla="*/ 83 w 140"/>
                <a:gd name="T59" fmla="*/ 29 h 57"/>
                <a:gd name="T60" fmla="*/ 86 w 140"/>
                <a:gd name="T61" fmla="*/ 26 h 57"/>
                <a:gd name="T62" fmla="*/ 89 w 140"/>
                <a:gd name="T63" fmla="*/ 26 h 57"/>
                <a:gd name="T64" fmla="*/ 92 w 140"/>
                <a:gd name="T65" fmla="*/ 23 h 57"/>
                <a:gd name="T66" fmla="*/ 95 w 140"/>
                <a:gd name="T67" fmla="*/ 23 h 57"/>
                <a:gd name="T68" fmla="*/ 97 w 140"/>
                <a:gd name="T69" fmla="*/ 20 h 57"/>
                <a:gd name="T70" fmla="*/ 100 w 140"/>
                <a:gd name="T71" fmla="*/ 17 h 57"/>
                <a:gd name="T72" fmla="*/ 103 w 140"/>
                <a:gd name="T73" fmla="*/ 17 h 57"/>
                <a:gd name="T74" fmla="*/ 106 w 140"/>
                <a:gd name="T75" fmla="*/ 14 h 57"/>
                <a:gd name="T76" fmla="*/ 109 w 140"/>
                <a:gd name="T77" fmla="*/ 11 h 57"/>
                <a:gd name="T78" fmla="*/ 112 w 140"/>
                <a:gd name="T79" fmla="*/ 11 h 57"/>
                <a:gd name="T80" fmla="*/ 114 w 140"/>
                <a:gd name="T81" fmla="*/ 9 h 57"/>
                <a:gd name="T82" fmla="*/ 117 w 140"/>
                <a:gd name="T83" fmla="*/ 6 h 57"/>
                <a:gd name="T84" fmla="*/ 120 w 140"/>
                <a:gd name="T85" fmla="*/ 6 h 57"/>
                <a:gd name="T86" fmla="*/ 123 w 140"/>
                <a:gd name="T87" fmla="*/ 3 h 57"/>
                <a:gd name="T88" fmla="*/ 126 w 140"/>
                <a:gd name="T89" fmla="*/ 3 h 57"/>
                <a:gd name="T90" fmla="*/ 129 w 140"/>
                <a:gd name="T91" fmla="*/ 0 h 57"/>
                <a:gd name="T92" fmla="*/ 132 w 140"/>
                <a:gd name="T93" fmla="*/ 0 h 57"/>
                <a:gd name="T94" fmla="*/ 134 w 140"/>
                <a:gd name="T95" fmla="*/ 0 h 57"/>
                <a:gd name="T96" fmla="*/ 137 w 140"/>
                <a:gd name="T97" fmla="*/ 3 h 57"/>
                <a:gd name="T98" fmla="*/ 140 w 140"/>
                <a:gd name="T99"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0" h="57">
                  <a:moveTo>
                    <a:pt x="0" y="57"/>
                  </a:moveTo>
                  <a:lnTo>
                    <a:pt x="3" y="57"/>
                  </a:lnTo>
                  <a:lnTo>
                    <a:pt x="6" y="57"/>
                  </a:lnTo>
                  <a:lnTo>
                    <a:pt x="9" y="57"/>
                  </a:lnTo>
                  <a:lnTo>
                    <a:pt x="12" y="54"/>
                  </a:lnTo>
                  <a:lnTo>
                    <a:pt x="15" y="54"/>
                  </a:lnTo>
                  <a:lnTo>
                    <a:pt x="17" y="54"/>
                  </a:lnTo>
                  <a:lnTo>
                    <a:pt x="20" y="54"/>
                  </a:lnTo>
                  <a:lnTo>
                    <a:pt x="23" y="51"/>
                  </a:lnTo>
                  <a:lnTo>
                    <a:pt x="26" y="51"/>
                  </a:lnTo>
                  <a:lnTo>
                    <a:pt x="29" y="51"/>
                  </a:lnTo>
                  <a:lnTo>
                    <a:pt x="32" y="49"/>
                  </a:lnTo>
                  <a:lnTo>
                    <a:pt x="35" y="49"/>
                  </a:lnTo>
                  <a:lnTo>
                    <a:pt x="37" y="49"/>
                  </a:lnTo>
                  <a:lnTo>
                    <a:pt x="40" y="46"/>
                  </a:lnTo>
                  <a:lnTo>
                    <a:pt x="43" y="46"/>
                  </a:lnTo>
                  <a:lnTo>
                    <a:pt x="46" y="46"/>
                  </a:lnTo>
                  <a:lnTo>
                    <a:pt x="49" y="43"/>
                  </a:lnTo>
                  <a:lnTo>
                    <a:pt x="52" y="43"/>
                  </a:lnTo>
                  <a:lnTo>
                    <a:pt x="55" y="43"/>
                  </a:lnTo>
                  <a:lnTo>
                    <a:pt x="57" y="40"/>
                  </a:lnTo>
                  <a:lnTo>
                    <a:pt x="60" y="40"/>
                  </a:lnTo>
                  <a:lnTo>
                    <a:pt x="63" y="37"/>
                  </a:lnTo>
                  <a:lnTo>
                    <a:pt x="66" y="37"/>
                  </a:lnTo>
                  <a:lnTo>
                    <a:pt x="69" y="34"/>
                  </a:lnTo>
                  <a:lnTo>
                    <a:pt x="72" y="34"/>
                  </a:lnTo>
                  <a:lnTo>
                    <a:pt x="75" y="31"/>
                  </a:lnTo>
                  <a:lnTo>
                    <a:pt x="77" y="31"/>
                  </a:lnTo>
                  <a:lnTo>
                    <a:pt x="80" y="29"/>
                  </a:lnTo>
                  <a:lnTo>
                    <a:pt x="83" y="29"/>
                  </a:lnTo>
                  <a:lnTo>
                    <a:pt x="86" y="26"/>
                  </a:lnTo>
                  <a:lnTo>
                    <a:pt x="89" y="26"/>
                  </a:lnTo>
                  <a:lnTo>
                    <a:pt x="92" y="23"/>
                  </a:lnTo>
                  <a:lnTo>
                    <a:pt x="95" y="23"/>
                  </a:lnTo>
                  <a:lnTo>
                    <a:pt x="97" y="20"/>
                  </a:lnTo>
                  <a:lnTo>
                    <a:pt x="100" y="17"/>
                  </a:lnTo>
                  <a:lnTo>
                    <a:pt x="103" y="17"/>
                  </a:lnTo>
                  <a:lnTo>
                    <a:pt x="106" y="14"/>
                  </a:lnTo>
                  <a:lnTo>
                    <a:pt x="109" y="11"/>
                  </a:lnTo>
                  <a:lnTo>
                    <a:pt x="112" y="11"/>
                  </a:lnTo>
                  <a:lnTo>
                    <a:pt x="114" y="9"/>
                  </a:lnTo>
                  <a:lnTo>
                    <a:pt x="117" y="6"/>
                  </a:lnTo>
                  <a:lnTo>
                    <a:pt x="120" y="6"/>
                  </a:lnTo>
                  <a:lnTo>
                    <a:pt x="123" y="3"/>
                  </a:lnTo>
                  <a:lnTo>
                    <a:pt x="126" y="3"/>
                  </a:lnTo>
                  <a:lnTo>
                    <a:pt x="129" y="0"/>
                  </a:lnTo>
                  <a:lnTo>
                    <a:pt x="132" y="0"/>
                  </a:lnTo>
                  <a:lnTo>
                    <a:pt x="134" y="0"/>
                  </a:lnTo>
                  <a:lnTo>
                    <a:pt x="137" y="3"/>
                  </a:lnTo>
                  <a:lnTo>
                    <a:pt x="140" y="6"/>
                  </a:lnTo>
                </a:path>
              </a:pathLst>
            </a:custGeom>
            <a:noFill/>
            <a:ln w="254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9" name="Freeform 188"/>
            <p:cNvSpPr>
              <a:spLocks/>
            </p:cNvSpPr>
            <p:nvPr/>
          </p:nvSpPr>
          <p:spPr bwMode="auto">
            <a:xfrm>
              <a:off x="3124201" y="6103938"/>
              <a:ext cx="547688" cy="217488"/>
            </a:xfrm>
            <a:custGeom>
              <a:avLst/>
              <a:gdLst>
                <a:gd name="T0" fmla="*/ 3 w 345"/>
                <a:gd name="T1" fmla="*/ 128 h 137"/>
                <a:gd name="T2" fmla="*/ 6 w 345"/>
                <a:gd name="T3" fmla="*/ 117 h 137"/>
                <a:gd name="T4" fmla="*/ 11 w 345"/>
                <a:gd name="T5" fmla="*/ 108 h 137"/>
                <a:gd name="T6" fmla="*/ 14 w 345"/>
                <a:gd name="T7" fmla="*/ 97 h 137"/>
                <a:gd name="T8" fmla="*/ 23 w 345"/>
                <a:gd name="T9" fmla="*/ 86 h 137"/>
                <a:gd name="T10" fmla="*/ 31 w 345"/>
                <a:gd name="T11" fmla="*/ 74 h 137"/>
                <a:gd name="T12" fmla="*/ 40 w 345"/>
                <a:gd name="T13" fmla="*/ 63 h 137"/>
                <a:gd name="T14" fmla="*/ 48 w 345"/>
                <a:gd name="T15" fmla="*/ 57 h 137"/>
                <a:gd name="T16" fmla="*/ 57 w 345"/>
                <a:gd name="T17" fmla="*/ 48 h 137"/>
                <a:gd name="T18" fmla="*/ 66 w 345"/>
                <a:gd name="T19" fmla="*/ 43 h 137"/>
                <a:gd name="T20" fmla="*/ 74 w 345"/>
                <a:gd name="T21" fmla="*/ 37 h 137"/>
                <a:gd name="T22" fmla="*/ 83 w 345"/>
                <a:gd name="T23" fmla="*/ 34 h 137"/>
                <a:gd name="T24" fmla="*/ 91 w 345"/>
                <a:gd name="T25" fmla="*/ 28 h 137"/>
                <a:gd name="T26" fmla="*/ 100 w 345"/>
                <a:gd name="T27" fmla="*/ 26 h 137"/>
                <a:gd name="T28" fmla="*/ 108 w 345"/>
                <a:gd name="T29" fmla="*/ 23 h 137"/>
                <a:gd name="T30" fmla="*/ 117 w 345"/>
                <a:gd name="T31" fmla="*/ 20 h 137"/>
                <a:gd name="T32" fmla="*/ 126 w 345"/>
                <a:gd name="T33" fmla="*/ 17 h 137"/>
                <a:gd name="T34" fmla="*/ 134 w 345"/>
                <a:gd name="T35" fmla="*/ 14 h 137"/>
                <a:gd name="T36" fmla="*/ 143 w 345"/>
                <a:gd name="T37" fmla="*/ 14 h 137"/>
                <a:gd name="T38" fmla="*/ 151 w 345"/>
                <a:gd name="T39" fmla="*/ 11 h 137"/>
                <a:gd name="T40" fmla="*/ 160 w 345"/>
                <a:gd name="T41" fmla="*/ 8 h 137"/>
                <a:gd name="T42" fmla="*/ 168 w 345"/>
                <a:gd name="T43" fmla="*/ 8 h 137"/>
                <a:gd name="T44" fmla="*/ 177 w 345"/>
                <a:gd name="T45" fmla="*/ 6 h 137"/>
                <a:gd name="T46" fmla="*/ 185 w 345"/>
                <a:gd name="T47" fmla="*/ 6 h 137"/>
                <a:gd name="T48" fmla="*/ 194 w 345"/>
                <a:gd name="T49" fmla="*/ 6 h 137"/>
                <a:gd name="T50" fmla="*/ 203 w 345"/>
                <a:gd name="T51" fmla="*/ 3 h 137"/>
                <a:gd name="T52" fmla="*/ 211 w 345"/>
                <a:gd name="T53" fmla="*/ 3 h 137"/>
                <a:gd name="T54" fmla="*/ 220 w 345"/>
                <a:gd name="T55" fmla="*/ 3 h 137"/>
                <a:gd name="T56" fmla="*/ 228 w 345"/>
                <a:gd name="T57" fmla="*/ 3 h 137"/>
                <a:gd name="T58" fmla="*/ 237 w 345"/>
                <a:gd name="T59" fmla="*/ 3 h 137"/>
                <a:gd name="T60" fmla="*/ 245 w 345"/>
                <a:gd name="T61" fmla="*/ 0 h 137"/>
                <a:gd name="T62" fmla="*/ 254 w 345"/>
                <a:gd name="T63" fmla="*/ 0 h 137"/>
                <a:gd name="T64" fmla="*/ 262 w 345"/>
                <a:gd name="T65" fmla="*/ 0 h 137"/>
                <a:gd name="T66" fmla="*/ 271 w 345"/>
                <a:gd name="T67" fmla="*/ 0 h 137"/>
                <a:gd name="T68" fmla="*/ 280 w 345"/>
                <a:gd name="T69" fmla="*/ 0 h 137"/>
                <a:gd name="T70" fmla="*/ 288 w 345"/>
                <a:gd name="T71" fmla="*/ 0 h 137"/>
                <a:gd name="T72" fmla="*/ 297 w 345"/>
                <a:gd name="T73" fmla="*/ 0 h 137"/>
                <a:gd name="T74" fmla="*/ 305 w 345"/>
                <a:gd name="T75" fmla="*/ 0 h 137"/>
                <a:gd name="T76" fmla="*/ 314 w 345"/>
                <a:gd name="T77" fmla="*/ 0 h 137"/>
                <a:gd name="T78" fmla="*/ 322 w 345"/>
                <a:gd name="T79" fmla="*/ 0 h 137"/>
                <a:gd name="T80" fmla="*/ 331 w 345"/>
                <a:gd name="T81" fmla="*/ 0 h 137"/>
                <a:gd name="T82" fmla="*/ 340 w 345"/>
                <a:gd name="T83" fmla="*/ 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5" h="137">
                  <a:moveTo>
                    <a:pt x="0" y="137"/>
                  </a:moveTo>
                  <a:lnTo>
                    <a:pt x="0" y="131"/>
                  </a:lnTo>
                  <a:lnTo>
                    <a:pt x="3" y="128"/>
                  </a:lnTo>
                  <a:lnTo>
                    <a:pt x="3" y="125"/>
                  </a:lnTo>
                  <a:lnTo>
                    <a:pt x="6" y="123"/>
                  </a:lnTo>
                  <a:lnTo>
                    <a:pt x="6" y="117"/>
                  </a:lnTo>
                  <a:lnTo>
                    <a:pt x="9" y="114"/>
                  </a:lnTo>
                  <a:lnTo>
                    <a:pt x="9" y="111"/>
                  </a:lnTo>
                  <a:lnTo>
                    <a:pt x="11" y="108"/>
                  </a:lnTo>
                  <a:lnTo>
                    <a:pt x="11" y="106"/>
                  </a:lnTo>
                  <a:lnTo>
                    <a:pt x="14" y="103"/>
                  </a:lnTo>
                  <a:lnTo>
                    <a:pt x="14" y="97"/>
                  </a:lnTo>
                  <a:lnTo>
                    <a:pt x="17" y="94"/>
                  </a:lnTo>
                  <a:lnTo>
                    <a:pt x="23" y="88"/>
                  </a:lnTo>
                  <a:lnTo>
                    <a:pt x="23" y="86"/>
                  </a:lnTo>
                  <a:lnTo>
                    <a:pt x="28" y="80"/>
                  </a:lnTo>
                  <a:lnTo>
                    <a:pt x="28" y="77"/>
                  </a:lnTo>
                  <a:lnTo>
                    <a:pt x="31" y="74"/>
                  </a:lnTo>
                  <a:lnTo>
                    <a:pt x="34" y="71"/>
                  </a:lnTo>
                  <a:lnTo>
                    <a:pt x="40" y="66"/>
                  </a:lnTo>
                  <a:lnTo>
                    <a:pt x="40" y="63"/>
                  </a:lnTo>
                  <a:lnTo>
                    <a:pt x="43" y="60"/>
                  </a:lnTo>
                  <a:lnTo>
                    <a:pt x="46" y="57"/>
                  </a:lnTo>
                  <a:lnTo>
                    <a:pt x="48" y="57"/>
                  </a:lnTo>
                  <a:lnTo>
                    <a:pt x="51" y="54"/>
                  </a:lnTo>
                  <a:lnTo>
                    <a:pt x="54" y="51"/>
                  </a:lnTo>
                  <a:lnTo>
                    <a:pt x="57" y="48"/>
                  </a:lnTo>
                  <a:lnTo>
                    <a:pt x="60" y="46"/>
                  </a:lnTo>
                  <a:lnTo>
                    <a:pt x="63" y="46"/>
                  </a:lnTo>
                  <a:lnTo>
                    <a:pt x="66" y="43"/>
                  </a:lnTo>
                  <a:lnTo>
                    <a:pt x="68" y="40"/>
                  </a:lnTo>
                  <a:lnTo>
                    <a:pt x="71" y="40"/>
                  </a:lnTo>
                  <a:lnTo>
                    <a:pt x="74" y="37"/>
                  </a:lnTo>
                  <a:lnTo>
                    <a:pt x="77" y="37"/>
                  </a:lnTo>
                  <a:lnTo>
                    <a:pt x="80" y="34"/>
                  </a:lnTo>
                  <a:lnTo>
                    <a:pt x="83" y="34"/>
                  </a:lnTo>
                  <a:lnTo>
                    <a:pt x="86" y="31"/>
                  </a:lnTo>
                  <a:lnTo>
                    <a:pt x="88" y="31"/>
                  </a:lnTo>
                  <a:lnTo>
                    <a:pt x="91" y="28"/>
                  </a:lnTo>
                  <a:lnTo>
                    <a:pt x="94" y="28"/>
                  </a:lnTo>
                  <a:lnTo>
                    <a:pt x="97" y="26"/>
                  </a:lnTo>
                  <a:lnTo>
                    <a:pt x="100" y="26"/>
                  </a:lnTo>
                  <a:lnTo>
                    <a:pt x="103" y="26"/>
                  </a:lnTo>
                  <a:lnTo>
                    <a:pt x="106" y="23"/>
                  </a:lnTo>
                  <a:lnTo>
                    <a:pt x="108" y="23"/>
                  </a:lnTo>
                  <a:lnTo>
                    <a:pt x="111" y="23"/>
                  </a:lnTo>
                  <a:lnTo>
                    <a:pt x="114" y="20"/>
                  </a:lnTo>
                  <a:lnTo>
                    <a:pt x="117" y="20"/>
                  </a:lnTo>
                  <a:lnTo>
                    <a:pt x="120" y="20"/>
                  </a:lnTo>
                  <a:lnTo>
                    <a:pt x="123" y="17"/>
                  </a:lnTo>
                  <a:lnTo>
                    <a:pt x="126" y="17"/>
                  </a:lnTo>
                  <a:lnTo>
                    <a:pt x="128" y="17"/>
                  </a:lnTo>
                  <a:lnTo>
                    <a:pt x="131" y="17"/>
                  </a:lnTo>
                  <a:lnTo>
                    <a:pt x="134" y="14"/>
                  </a:lnTo>
                  <a:lnTo>
                    <a:pt x="137" y="14"/>
                  </a:lnTo>
                  <a:lnTo>
                    <a:pt x="140" y="14"/>
                  </a:lnTo>
                  <a:lnTo>
                    <a:pt x="143" y="14"/>
                  </a:lnTo>
                  <a:lnTo>
                    <a:pt x="145" y="11"/>
                  </a:lnTo>
                  <a:lnTo>
                    <a:pt x="148" y="11"/>
                  </a:lnTo>
                  <a:lnTo>
                    <a:pt x="151" y="11"/>
                  </a:lnTo>
                  <a:lnTo>
                    <a:pt x="154" y="11"/>
                  </a:lnTo>
                  <a:lnTo>
                    <a:pt x="157" y="11"/>
                  </a:lnTo>
                  <a:lnTo>
                    <a:pt x="160" y="8"/>
                  </a:lnTo>
                  <a:lnTo>
                    <a:pt x="163" y="8"/>
                  </a:lnTo>
                  <a:lnTo>
                    <a:pt x="165" y="8"/>
                  </a:lnTo>
                  <a:lnTo>
                    <a:pt x="168" y="8"/>
                  </a:lnTo>
                  <a:lnTo>
                    <a:pt x="171" y="8"/>
                  </a:lnTo>
                  <a:lnTo>
                    <a:pt x="174" y="8"/>
                  </a:lnTo>
                  <a:lnTo>
                    <a:pt x="177" y="6"/>
                  </a:lnTo>
                  <a:lnTo>
                    <a:pt x="180" y="6"/>
                  </a:lnTo>
                  <a:lnTo>
                    <a:pt x="183" y="6"/>
                  </a:lnTo>
                  <a:lnTo>
                    <a:pt x="185" y="6"/>
                  </a:lnTo>
                  <a:lnTo>
                    <a:pt x="188" y="6"/>
                  </a:lnTo>
                  <a:lnTo>
                    <a:pt x="191" y="6"/>
                  </a:lnTo>
                  <a:lnTo>
                    <a:pt x="194" y="6"/>
                  </a:lnTo>
                  <a:lnTo>
                    <a:pt x="197" y="6"/>
                  </a:lnTo>
                  <a:lnTo>
                    <a:pt x="200" y="6"/>
                  </a:lnTo>
                  <a:lnTo>
                    <a:pt x="203" y="3"/>
                  </a:lnTo>
                  <a:lnTo>
                    <a:pt x="205" y="3"/>
                  </a:lnTo>
                  <a:lnTo>
                    <a:pt x="208" y="3"/>
                  </a:lnTo>
                  <a:lnTo>
                    <a:pt x="211" y="3"/>
                  </a:lnTo>
                  <a:lnTo>
                    <a:pt x="214" y="3"/>
                  </a:lnTo>
                  <a:lnTo>
                    <a:pt x="217" y="3"/>
                  </a:lnTo>
                  <a:lnTo>
                    <a:pt x="220" y="3"/>
                  </a:lnTo>
                  <a:lnTo>
                    <a:pt x="223" y="3"/>
                  </a:lnTo>
                  <a:lnTo>
                    <a:pt x="225" y="3"/>
                  </a:lnTo>
                  <a:lnTo>
                    <a:pt x="228" y="3"/>
                  </a:lnTo>
                  <a:lnTo>
                    <a:pt x="231" y="3"/>
                  </a:lnTo>
                  <a:lnTo>
                    <a:pt x="234" y="3"/>
                  </a:lnTo>
                  <a:lnTo>
                    <a:pt x="237" y="3"/>
                  </a:lnTo>
                  <a:lnTo>
                    <a:pt x="240" y="3"/>
                  </a:lnTo>
                  <a:lnTo>
                    <a:pt x="243" y="3"/>
                  </a:lnTo>
                  <a:lnTo>
                    <a:pt x="245" y="0"/>
                  </a:lnTo>
                  <a:lnTo>
                    <a:pt x="248" y="0"/>
                  </a:lnTo>
                  <a:lnTo>
                    <a:pt x="251" y="0"/>
                  </a:lnTo>
                  <a:lnTo>
                    <a:pt x="254" y="0"/>
                  </a:lnTo>
                  <a:lnTo>
                    <a:pt x="257" y="0"/>
                  </a:lnTo>
                  <a:lnTo>
                    <a:pt x="260" y="0"/>
                  </a:lnTo>
                  <a:lnTo>
                    <a:pt x="262" y="0"/>
                  </a:lnTo>
                  <a:lnTo>
                    <a:pt x="265" y="0"/>
                  </a:lnTo>
                  <a:lnTo>
                    <a:pt x="268" y="0"/>
                  </a:lnTo>
                  <a:lnTo>
                    <a:pt x="271" y="0"/>
                  </a:lnTo>
                  <a:lnTo>
                    <a:pt x="274" y="0"/>
                  </a:lnTo>
                  <a:lnTo>
                    <a:pt x="277" y="0"/>
                  </a:lnTo>
                  <a:lnTo>
                    <a:pt x="280" y="0"/>
                  </a:lnTo>
                  <a:lnTo>
                    <a:pt x="282" y="0"/>
                  </a:lnTo>
                  <a:lnTo>
                    <a:pt x="285" y="0"/>
                  </a:lnTo>
                  <a:lnTo>
                    <a:pt x="288" y="0"/>
                  </a:lnTo>
                  <a:lnTo>
                    <a:pt x="291" y="0"/>
                  </a:lnTo>
                  <a:lnTo>
                    <a:pt x="294" y="0"/>
                  </a:lnTo>
                  <a:lnTo>
                    <a:pt x="297" y="0"/>
                  </a:lnTo>
                  <a:lnTo>
                    <a:pt x="300" y="0"/>
                  </a:lnTo>
                  <a:lnTo>
                    <a:pt x="302" y="0"/>
                  </a:lnTo>
                  <a:lnTo>
                    <a:pt x="305" y="0"/>
                  </a:lnTo>
                  <a:lnTo>
                    <a:pt x="308" y="0"/>
                  </a:lnTo>
                  <a:lnTo>
                    <a:pt x="311" y="0"/>
                  </a:lnTo>
                  <a:lnTo>
                    <a:pt x="314" y="0"/>
                  </a:lnTo>
                  <a:lnTo>
                    <a:pt x="317" y="0"/>
                  </a:lnTo>
                  <a:lnTo>
                    <a:pt x="320" y="0"/>
                  </a:lnTo>
                  <a:lnTo>
                    <a:pt x="322" y="0"/>
                  </a:lnTo>
                  <a:lnTo>
                    <a:pt x="325" y="0"/>
                  </a:lnTo>
                  <a:lnTo>
                    <a:pt x="328" y="0"/>
                  </a:lnTo>
                  <a:lnTo>
                    <a:pt x="331" y="0"/>
                  </a:lnTo>
                  <a:lnTo>
                    <a:pt x="334" y="0"/>
                  </a:lnTo>
                  <a:lnTo>
                    <a:pt x="337" y="3"/>
                  </a:lnTo>
                  <a:lnTo>
                    <a:pt x="340" y="3"/>
                  </a:lnTo>
                  <a:lnTo>
                    <a:pt x="342" y="3"/>
                  </a:lnTo>
                  <a:lnTo>
                    <a:pt x="345" y="3"/>
                  </a:lnTo>
                </a:path>
              </a:pathLst>
            </a:custGeom>
            <a:noFill/>
            <a:ln w="254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0" name="Freeform 189"/>
            <p:cNvSpPr>
              <a:spLocks/>
            </p:cNvSpPr>
            <p:nvPr/>
          </p:nvSpPr>
          <p:spPr bwMode="auto">
            <a:xfrm>
              <a:off x="3671888" y="6108701"/>
              <a:ext cx="471488" cy="39688"/>
            </a:xfrm>
            <a:custGeom>
              <a:avLst/>
              <a:gdLst>
                <a:gd name="T0" fmla="*/ 3 w 297"/>
                <a:gd name="T1" fmla="*/ 0 h 25"/>
                <a:gd name="T2" fmla="*/ 9 w 297"/>
                <a:gd name="T3" fmla="*/ 0 h 25"/>
                <a:gd name="T4" fmla="*/ 15 w 297"/>
                <a:gd name="T5" fmla="*/ 0 h 25"/>
                <a:gd name="T6" fmla="*/ 20 w 297"/>
                <a:gd name="T7" fmla="*/ 0 h 25"/>
                <a:gd name="T8" fmla="*/ 26 w 297"/>
                <a:gd name="T9" fmla="*/ 0 h 25"/>
                <a:gd name="T10" fmla="*/ 32 w 297"/>
                <a:gd name="T11" fmla="*/ 0 h 25"/>
                <a:gd name="T12" fmla="*/ 37 w 297"/>
                <a:gd name="T13" fmla="*/ 0 h 25"/>
                <a:gd name="T14" fmla="*/ 43 w 297"/>
                <a:gd name="T15" fmla="*/ 0 h 25"/>
                <a:gd name="T16" fmla="*/ 49 w 297"/>
                <a:gd name="T17" fmla="*/ 0 h 25"/>
                <a:gd name="T18" fmla="*/ 54 w 297"/>
                <a:gd name="T19" fmla="*/ 3 h 25"/>
                <a:gd name="T20" fmla="*/ 60 w 297"/>
                <a:gd name="T21" fmla="*/ 3 h 25"/>
                <a:gd name="T22" fmla="*/ 66 w 297"/>
                <a:gd name="T23" fmla="*/ 3 h 25"/>
                <a:gd name="T24" fmla="*/ 72 w 297"/>
                <a:gd name="T25" fmla="*/ 3 h 25"/>
                <a:gd name="T26" fmla="*/ 77 w 297"/>
                <a:gd name="T27" fmla="*/ 3 h 25"/>
                <a:gd name="T28" fmla="*/ 83 w 297"/>
                <a:gd name="T29" fmla="*/ 3 h 25"/>
                <a:gd name="T30" fmla="*/ 89 w 297"/>
                <a:gd name="T31" fmla="*/ 3 h 25"/>
                <a:gd name="T32" fmla="*/ 94 w 297"/>
                <a:gd name="T33" fmla="*/ 5 h 25"/>
                <a:gd name="T34" fmla="*/ 100 w 297"/>
                <a:gd name="T35" fmla="*/ 5 h 25"/>
                <a:gd name="T36" fmla="*/ 106 w 297"/>
                <a:gd name="T37" fmla="*/ 5 h 25"/>
                <a:gd name="T38" fmla="*/ 112 w 297"/>
                <a:gd name="T39" fmla="*/ 5 h 25"/>
                <a:gd name="T40" fmla="*/ 117 w 297"/>
                <a:gd name="T41" fmla="*/ 5 h 25"/>
                <a:gd name="T42" fmla="*/ 123 w 297"/>
                <a:gd name="T43" fmla="*/ 5 h 25"/>
                <a:gd name="T44" fmla="*/ 129 w 297"/>
                <a:gd name="T45" fmla="*/ 8 h 25"/>
                <a:gd name="T46" fmla="*/ 134 w 297"/>
                <a:gd name="T47" fmla="*/ 8 h 25"/>
                <a:gd name="T48" fmla="*/ 140 w 297"/>
                <a:gd name="T49" fmla="*/ 8 h 25"/>
                <a:gd name="T50" fmla="*/ 146 w 297"/>
                <a:gd name="T51" fmla="*/ 8 h 25"/>
                <a:gd name="T52" fmla="*/ 151 w 297"/>
                <a:gd name="T53" fmla="*/ 8 h 25"/>
                <a:gd name="T54" fmla="*/ 157 w 297"/>
                <a:gd name="T55" fmla="*/ 8 h 25"/>
                <a:gd name="T56" fmla="*/ 163 w 297"/>
                <a:gd name="T57" fmla="*/ 11 h 25"/>
                <a:gd name="T58" fmla="*/ 169 w 297"/>
                <a:gd name="T59" fmla="*/ 11 h 25"/>
                <a:gd name="T60" fmla="*/ 174 w 297"/>
                <a:gd name="T61" fmla="*/ 11 h 25"/>
                <a:gd name="T62" fmla="*/ 180 w 297"/>
                <a:gd name="T63" fmla="*/ 11 h 25"/>
                <a:gd name="T64" fmla="*/ 186 w 297"/>
                <a:gd name="T65" fmla="*/ 11 h 25"/>
                <a:gd name="T66" fmla="*/ 191 w 297"/>
                <a:gd name="T67" fmla="*/ 14 h 25"/>
                <a:gd name="T68" fmla="*/ 197 w 297"/>
                <a:gd name="T69" fmla="*/ 14 h 25"/>
                <a:gd name="T70" fmla="*/ 203 w 297"/>
                <a:gd name="T71" fmla="*/ 14 h 25"/>
                <a:gd name="T72" fmla="*/ 209 w 297"/>
                <a:gd name="T73" fmla="*/ 14 h 25"/>
                <a:gd name="T74" fmla="*/ 214 w 297"/>
                <a:gd name="T75" fmla="*/ 14 h 25"/>
                <a:gd name="T76" fmla="*/ 220 w 297"/>
                <a:gd name="T77" fmla="*/ 17 h 25"/>
                <a:gd name="T78" fmla="*/ 226 w 297"/>
                <a:gd name="T79" fmla="*/ 17 h 25"/>
                <a:gd name="T80" fmla="*/ 231 w 297"/>
                <a:gd name="T81" fmla="*/ 17 h 25"/>
                <a:gd name="T82" fmla="*/ 237 w 297"/>
                <a:gd name="T83" fmla="*/ 17 h 25"/>
                <a:gd name="T84" fmla="*/ 243 w 297"/>
                <a:gd name="T85" fmla="*/ 20 h 25"/>
                <a:gd name="T86" fmla="*/ 249 w 297"/>
                <a:gd name="T87" fmla="*/ 20 h 25"/>
                <a:gd name="T88" fmla="*/ 254 w 297"/>
                <a:gd name="T89" fmla="*/ 20 h 25"/>
                <a:gd name="T90" fmla="*/ 260 w 297"/>
                <a:gd name="T91" fmla="*/ 20 h 25"/>
                <a:gd name="T92" fmla="*/ 266 w 297"/>
                <a:gd name="T93" fmla="*/ 20 h 25"/>
                <a:gd name="T94" fmla="*/ 271 w 297"/>
                <a:gd name="T95" fmla="*/ 23 h 25"/>
                <a:gd name="T96" fmla="*/ 277 w 297"/>
                <a:gd name="T97" fmla="*/ 23 h 25"/>
                <a:gd name="T98" fmla="*/ 283 w 297"/>
                <a:gd name="T99" fmla="*/ 23 h 25"/>
                <a:gd name="T100" fmla="*/ 288 w 297"/>
                <a:gd name="T101" fmla="*/ 23 h 25"/>
                <a:gd name="T102" fmla="*/ 294 w 297"/>
                <a:gd name="T10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 h="25">
                  <a:moveTo>
                    <a:pt x="0" y="0"/>
                  </a:moveTo>
                  <a:lnTo>
                    <a:pt x="3" y="0"/>
                  </a:lnTo>
                  <a:lnTo>
                    <a:pt x="6" y="0"/>
                  </a:lnTo>
                  <a:lnTo>
                    <a:pt x="9" y="0"/>
                  </a:lnTo>
                  <a:lnTo>
                    <a:pt x="12" y="0"/>
                  </a:lnTo>
                  <a:lnTo>
                    <a:pt x="15" y="0"/>
                  </a:lnTo>
                  <a:lnTo>
                    <a:pt x="17" y="0"/>
                  </a:lnTo>
                  <a:lnTo>
                    <a:pt x="20" y="0"/>
                  </a:lnTo>
                  <a:lnTo>
                    <a:pt x="23" y="0"/>
                  </a:lnTo>
                  <a:lnTo>
                    <a:pt x="26" y="0"/>
                  </a:lnTo>
                  <a:lnTo>
                    <a:pt x="29" y="0"/>
                  </a:lnTo>
                  <a:lnTo>
                    <a:pt x="32" y="0"/>
                  </a:lnTo>
                  <a:lnTo>
                    <a:pt x="34" y="0"/>
                  </a:lnTo>
                  <a:lnTo>
                    <a:pt x="37" y="0"/>
                  </a:lnTo>
                  <a:lnTo>
                    <a:pt x="40" y="0"/>
                  </a:lnTo>
                  <a:lnTo>
                    <a:pt x="43" y="0"/>
                  </a:lnTo>
                  <a:lnTo>
                    <a:pt x="46" y="0"/>
                  </a:lnTo>
                  <a:lnTo>
                    <a:pt x="49" y="0"/>
                  </a:lnTo>
                  <a:lnTo>
                    <a:pt x="52" y="3"/>
                  </a:lnTo>
                  <a:lnTo>
                    <a:pt x="54" y="3"/>
                  </a:lnTo>
                  <a:lnTo>
                    <a:pt x="57" y="3"/>
                  </a:lnTo>
                  <a:lnTo>
                    <a:pt x="60" y="3"/>
                  </a:lnTo>
                  <a:lnTo>
                    <a:pt x="63" y="3"/>
                  </a:lnTo>
                  <a:lnTo>
                    <a:pt x="66" y="3"/>
                  </a:lnTo>
                  <a:lnTo>
                    <a:pt x="69" y="3"/>
                  </a:lnTo>
                  <a:lnTo>
                    <a:pt x="72" y="3"/>
                  </a:lnTo>
                  <a:lnTo>
                    <a:pt x="74" y="3"/>
                  </a:lnTo>
                  <a:lnTo>
                    <a:pt x="77" y="3"/>
                  </a:lnTo>
                  <a:lnTo>
                    <a:pt x="80" y="3"/>
                  </a:lnTo>
                  <a:lnTo>
                    <a:pt x="83" y="3"/>
                  </a:lnTo>
                  <a:lnTo>
                    <a:pt x="86" y="3"/>
                  </a:lnTo>
                  <a:lnTo>
                    <a:pt x="89" y="3"/>
                  </a:lnTo>
                  <a:lnTo>
                    <a:pt x="92" y="3"/>
                  </a:lnTo>
                  <a:lnTo>
                    <a:pt x="94" y="5"/>
                  </a:lnTo>
                  <a:lnTo>
                    <a:pt x="97" y="5"/>
                  </a:lnTo>
                  <a:lnTo>
                    <a:pt x="100" y="5"/>
                  </a:lnTo>
                  <a:lnTo>
                    <a:pt x="103" y="5"/>
                  </a:lnTo>
                  <a:lnTo>
                    <a:pt x="106" y="5"/>
                  </a:lnTo>
                  <a:lnTo>
                    <a:pt x="109" y="5"/>
                  </a:lnTo>
                  <a:lnTo>
                    <a:pt x="112" y="5"/>
                  </a:lnTo>
                  <a:lnTo>
                    <a:pt x="114" y="5"/>
                  </a:lnTo>
                  <a:lnTo>
                    <a:pt x="117" y="5"/>
                  </a:lnTo>
                  <a:lnTo>
                    <a:pt x="120" y="5"/>
                  </a:lnTo>
                  <a:lnTo>
                    <a:pt x="123" y="5"/>
                  </a:lnTo>
                  <a:lnTo>
                    <a:pt x="126" y="5"/>
                  </a:lnTo>
                  <a:lnTo>
                    <a:pt x="129" y="8"/>
                  </a:lnTo>
                  <a:lnTo>
                    <a:pt x="132" y="8"/>
                  </a:lnTo>
                  <a:lnTo>
                    <a:pt x="134" y="8"/>
                  </a:lnTo>
                  <a:lnTo>
                    <a:pt x="137" y="8"/>
                  </a:lnTo>
                  <a:lnTo>
                    <a:pt x="140" y="8"/>
                  </a:lnTo>
                  <a:lnTo>
                    <a:pt x="143" y="8"/>
                  </a:lnTo>
                  <a:lnTo>
                    <a:pt x="146" y="8"/>
                  </a:lnTo>
                  <a:lnTo>
                    <a:pt x="149" y="8"/>
                  </a:lnTo>
                  <a:lnTo>
                    <a:pt x="151" y="8"/>
                  </a:lnTo>
                  <a:lnTo>
                    <a:pt x="154" y="8"/>
                  </a:lnTo>
                  <a:lnTo>
                    <a:pt x="157" y="8"/>
                  </a:lnTo>
                  <a:lnTo>
                    <a:pt x="160" y="11"/>
                  </a:lnTo>
                  <a:lnTo>
                    <a:pt x="163" y="11"/>
                  </a:lnTo>
                  <a:lnTo>
                    <a:pt x="166" y="11"/>
                  </a:lnTo>
                  <a:lnTo>
                    <a:pt x="169" y="11"/>
                  </a:lnTo>
                  <a:lnTo>
                    <a:pt x="171" y="11"/>
                  </a:lnTo>
                  <a:lnTo>
                    <a:pt x="174" y="11"/>
                  </a:lnTo>
                  <a:lnTo>
                    <a:pt x="177" y="11"/>
                  </a:lnTo>
                  <a:lnTo>
                    <a:pt x="180" y="11"/>
                  </a:lnTo>
                  <a:lnTo>
                    <a:pt x="183" y="11"/>
                  </a:lnTo>
                  <a:lnTo>
                    <a:pt x="186" y="11"/>
                  </a:lnTo>
                  <a:lnTo>
                    <a:pt x="189" y="14"/>
                  </a:lnTo>
                  <a:lnTo>
                    <a:pt x="191" y="14"/>
                  </a:lnTo>
                  <a:lnTo>
                    <a:pt x="194" y="14"/>
                  </a:lnTo>
                  <a:lnTo>
                    <a:pt x="197" y="14"/>
                  </a:lnTo>
                  <a:lnTo>
                    <a:pt x="200" y="14"/>
                  </a:lnTo>
                  <a:lnTo>
                    <a:pt x="203" y="14"/>
                  </a:lnTo>
                  <a:lnTo>
                    <a:pt x="206" y="14"/>
                  </a:lnTo>
                  <a:lnTo>
                    <a:pt x="209" y="14"/>
                  </a:lnTo>
                  <a:lnTo>
                    <a:pt x="211" y="14"/>
                  </a:lnTo>
                  <a:lnTo>
                    <a:pt x="214" y="14"/>
                  </a:lnTo>
                  <a:lnTo>
                    <a:pt x="217" y="17"/>
                  </a:lnTo>
                  <a:lnTo>
                    <a:pt x="220" y="17"/>
                  </a:lnTo>
                  <a:lnTo>
                    <a:pt x="223" y="17"/>
                  </a:lnTo>
                  <a:lnTo>
                    <a:pt x="226" y="17"/>
                  </a:lnTo>
                  <a:lnTo>
                    <a:pt x="229" y="17"/>
                  </a:lnTo>
                  <a:lnTo>
                    <a:pt x="231" y="17"/>
                  </a:lnTo>
                  <a:lnTo>
                    <a:pt x="234" y="17"/>
                  </a:lnTo>
                  <a:lnTo>
                    <a:pt x="237" y="17"/>
                  </a:lnTo>
                  <a:lnTo>
                    <a:pt x="240" y="17"/>
                  </a:lnTo>
                  <a:lnTo>
                    <a:pt x="243" y="20"/>
                  </a:lnTo>
                  <a:lnTo>
                    <a:pt x="246" y="20"/>
                  </a:lnTo>
                  <a:lnTo>
                    <a:pt x="249" y="20"/>
                  </a:lnTo>
                  <a:lnTo>
                    <a:pt x="251" y="20"/>
                  </a:lnTo>
                  <a:lnTo>
                    <a:pt x="254" y="20"/>
                  </a:lnTo>
                  <a:lnTo>
                    <a:pt x="257" y="20"/>
                  </a:lnTo>
                  <a:lnTo>
                    <a:pt x="260" y="20"/>
                  </a:lnTo>
                  <a:lnTo>
                    <a:pt x="263" y="20"/>
                  </a:lnTo>
                  <a:lnTo>
                    <a:pt x="266" y="20"/>
                  </a:lnTo>
                  <a:lnTo>
                    <a:pt x="268" y="23"/>
                  </a:lnTo>
                  <a:lnTo>
                    <a:pt x="271" y="23"/>
                  </a:lnTo>
                  <a:lnTo>
                    <a:pt x="274" y="23"/>
                  </a:lnTo>
                  <a:lnTo>
                    <a:pt x="277" y="23"/>
                  </a:lnTo>
                  <a:lnTo>
                    <a:pt x="280" y="23"/>
                  </a:lnTo>
                  <a:lnTo>
                    <a:pt x="283" y="23"/>
                  </a:lnTo>
                  <a:lnTo>
                    <a:pt x="286" y="23"/>
                  </a:lnTo>
                  <a:lnTo>
                    <a:pt x="288" y="23"/>
                  </a:lnTo>
                  <a:lnTo>
                    <a:pt x="291" y="23"/>
                  </a:lnTo>
                  <a:lnTo>
                    <a:pt x="294" y="25"/>
                  </a:lnTo>
                  <a:lnTo>
                    <a:pt x="297" y="25"/>
                  </a:lnTo>
                </a:path>
              </a:pathLst>
            </a:custGeom>
            <a:noFill/>
            <a:ln w="25400"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02" name="Rectangle 191"/>
            <p:cNvSpPr>
              <a:spLocks noChangeArrowheads="1"/>
            </p:cNvSpPr>
            <p:nvPr/>
          </p:nvSpPr>
          <p:spPr bwMode="auto">
            <a:xfrm rot="5400000" flipH="1" flipV="1">
              <a:off x="163277" y="4975371"/>
              <a:ext cx="15006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panose="020B0604020202020204" pitchFamily="34" charset="0"/>
                </a:rPr>
                <a:t>Lifetime in fs and Propagation in mcm</a:t>
              </a:r>
              <a:endParaRPr kumimoji="0" lang="en-US" altLang="en-US" sz="4000" b="1" i="0" u="none" strike="noStrike" cap="none" normalizeH="0" baseline="0" dirty="0" smtClean="0">
                <a:ln>
                  <a:noFill/>
                </a:ln>
                <a:solidFill>
                  <a:schemeClr val="tx1"/>
                </a:solidFill>
                <a:effectLst/>
              </a:endParaRPr>
            </a:p>
          </p:txBody>
        </p:sp>
        <p:sp>
          <p:nvSpPr>
            <p:cNvPr id="84" name="Line 73"/>
            <p:cNvSpPr>
              <a:spLocks noChangeShapeType="1"/>
            </p:cNvSpPr>
            <p:nvPr/>
          </p:nvSpPr>
          <p:spPr bwMode="auto">
            <a:xfrm>
              <a:off x="1484312" y="4360436"/>
              <a:ext cx="297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1" name="Line 80"/>
            <p:cNvSpPr>
              <a:spLocks noChangeShapeType="1"/>
            </p:cNvSpPr>
            <p:nvPr/>
          </p:nvSpPr>
          <p:spPr bwMode="auto">
            <a:xfrm>
              <a:off x="1484312"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4" name="Line 83"/>
            <p:cNvSpPr>
              <a:spLocks noChangeShapeType="1"/>
            </p:cNvSpPr>
            <p:nvPr/>
          </p:nvSpPr>
          <p:spPr bwMode="auto">
            <a:xfrm>
              <a:off x="1855787"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7" name="Line 86"/>
            <p:cNvSpPr>
              <a:spLocks noChangeShapeType="1"/>
            </p:cNvSpPr>
            <p:nvPr/>
          </p:nvSpPr>
          <p:spPr bwMode="auto">
            <a:xfrm>
              <a:off x="2227262"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0" name="Line 89"/>
            <p:cNvSpPr>
              <a:spLocks noChangeShapeType="1"/>
            </p:cNvSpPr>
            <p:nvPr/>
          </p:nvSpPr>
          <p:spPr bwMode="auto">
            <a:xfrm>
              <a:off x="2598737"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3" name="Line 92"/>
            <p:cNvSpPr>
              <a:spLocks noChangeShapeType="1"/>
            </p:cNvSpPr>
            <p:nvPr/>
          </p:nvSpPr>
          <p:spPr bwMode="auto">
            <a:xfrm>
              <a:off x="2970212"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6" name="Line 95"/>
            <p:cNvSpPr>
              <a:spLocks noChangeShapeType="1"/>
            </p:cNvSpPr>
            <p:nvPr/>
          </p:nvSpPr>
          <p:spPr bwMode="auto">
            <a:xfrm>
              <a:off x="3341687"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9" name="Line 98"/>
            <p:cNvSpPr>
              <a:spLocks noChangeShapeType="1"/>
            </p:cNvSpPr>
            <p:nvPr/>
          </p:nvSpPr>
          <p:spPr bwMode="auto">
            <a:xfrm>
              <a:off x="3713162"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2" name="Line 101"/>
            <p:cNvSpPr>
              <a:spLocks noChangeShapeType="1"/>
            </p:cNvSpPr>
            <p:nvPr/>
          </p:nvSpPr>
          <p:spPr bwMode="auto">
            <a:xfrm>
              <a:off x="4084637"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5" name="Line 104"/>
            <p:cNvSpPr>
              <a:spLocks noChangeShapeType="1"/>
            </p:cNvSpPr>
            <p:nvPr/>
          </p:nvSpPr>
          <p:spPr bwMode="auto">
            <a:xfrm>
              <a:off x="4460875" y="4360436"/>
              <a:ext cx="0" cy="285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1" name="Line 170"/>
            <p:cNvSpPr>
              <a:spLocks noChangeShapeType="1"/>
            </p:cNvSpPr>
            <p:nvPr/>
          </p:nvSpPr>
          <p:spPr bwMode="auto">
            <a:xfrm>
              <a:off x="1484312" y="4389011"/>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2" name="Line 171"/>
            <p:cNvSpPr>
              <a:spLocks noChangeShapeType="1"/>
            </p:cNvSpPr>
            <p:nvPr/>
          </p:nvSpPr>
          <p:spPr bwMode="auto">
            <a:xfrm flipH="1">
              <a:off x="4441825" y="4389011"/>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3" name="Line 172"/>
            <p:cNvSpPr>
              <a:spLocks noChangeShapeType="1"/>
            </p:cNvSpPr>
            <p:nvPr/>
          </p:nvSpPr>
          <p:spPr bwMode="auto">
            <a:xfrm>
              <a:off x="1484312" y="4360436"/>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4" name="Line 173"/>
            <p:cNvSpPr>
              <a:spLocks noChangeShapeType="1"/>
            </p:cNvSpPr>
            <p:nvPr/>
          </p:nvSpPr>
          <p:spPr bwMode="auto">
            <a:xfrm flipH="1">
              <a:off x="4441825" y="4360436"/>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5" name="Line 174"/>
            <p:cNvSpPr>
              <a:spLocks noChangeShapeType="1"/>
            </p:cNvSpPr>
            <p:nvPr/>
          </p:nvSpPr>
          <p:spPr bwMode="auto">
            <a:xfrm>
              <a:off x="1484312" y="4360436"/>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6" name="Line 175"/>
            <p:cNvSpPr>
              <a:spLocks noChangeShapeType="1"/>
            </p:cNvSpPr>
            <p:nvPr/>
          </p:nvSpPr>
          <p:spPr bwMode="auto">
            <a:xfrm flipH="1">
              <a:off x="4429125" y="4360436"/>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8" name="Rectangle 177"/>
            <p:cNvSpPr>
              <a:spLocks noChangeArrowheads="1"/>
            </p:cNvSpPr>
            <p:nvPr/>
          </p:nvSpPr>
          <p:spPr bwMode="auto">
            <a:xfrm>
              <a:off x="1403350" y="427947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Helvetica" panose="020B0604020202020204" pitchFamily="34" charset="0"/>
                </a:rPr>
                <a:t>2</a:t>
              </a:r>
              <a:endParaRPr kumimoji="0" lang="en-US" altLang="en-US" sz="1800" b="1" i="0" u="none" strike="noStrike" cap="none" normalizeH="0" baseline="0" smtClean="0">
                <a:ln>
                  <a:noFill/>
                </a:ln>
                <a:solidFill>
                  <a:schemeClr val="tx1"/>
                </a:solidFill>
                <a:effectLst/>
              </a:endParaRPr>
            </a:p>
          </p:txBody>
        </p:sp>
        <p:sp>
          <p:nvSpPr>
            <p:cNvPr id="189" name="Line 178"/>
            <p:cNvSpPr>
              <a:spLocks noChangeShapeType="1"/>
            </p:cNvSpPr>
            <p:nvPr/>
          </p:nvSpPr>
          <p:spPr bwMode="auto">
            <a:xfrm>
              <a:off x="1484312" y="4360436"/>
              <a:ext cx="297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9" name="Rectangle 266"/>
            <p:cNvSpPr>
              <a:spLocks noChangeArrowheads="1"/>
            </p:cNvSpPr>
            <p:nvPr/>
          </p:nvSpPr>
          <p:spPr bwMode="auto">
            <a:xfrm>
              <a:off x="1720928" y="6512701"/>
              <a:ext cx="24189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Helvetica" panose="020B0604020202020204" pitchFamily="34" charset="0"/>
                </a:rPr>
                <a:t>Spatial </a:t>
              </a:r>
              <a:r>
                <a:rPr kumimoji="0" lang="en-US" altLang="en-US" sz="1400" b="1" i="0" u="none" strike="noStrike" cap="none" normalizeH="0" baseline="0" dirty="0" smtClean="0">
                  <a:ln>
                    <a:noFill/>
                  </a:ln>
                  <a:solidFill>
                    <a:srgbClr val="000000"/>
                  </a:solidFill>
                  <a:effectLst/>
                  <a:latin typeface="Helvetica" panose="020B0604020202020204" pitchFamily="34" charset="0"/>
                </a:rPr>
                <a:t>Frequency (rel. to </a:t>
              </a:r>
              <a:r>
                <a:rPr kumimoji="0" lang="en-US" altLang="en-US" sz="1400" b="1" i="0" u="none" strike="noStrike" cap="none" normalizeH="0" baseline="0" dirty="0" err="1" smtClean="0">
                  <a:ln>
                    <a:noFill/>
                  </a:ln>
                  <a:solidFill>
                    <a:srgbClr val="000000"/>
                  </a:solidFill>
                  <a:effectLst/>
                  <a:latin typeface="Helvetica" panose="020B0604020202020204" pitchFamily="34" charset="0"/>
                </a:rPr>
                <a:t>k</a:t>
              </a:r>
              <a:r>
                <a:rPr kumimoji="0" lang="en-US" altLang="en-US" sz="1400" b="1" i="0" u="none" strike="noStrike" cap="none" normalizeH="0" baseline="-25000" dirty="0" err="1" smtClean="0">
                  <a:ln>
                    <a:noFill/>
                  </a:ln>
                  <a:solidFill>
                    <a:srgbClr val="000000"/>
                  </a:solidFill>
                  <a:effectLst/>
                  <a:latin typeface="Helvetica" panose="020B0604020202020204" pitchFamily="34" charset="0"/>
                </a:rPr>
                <a:t>d</a:t>
              </a:r>
              <a:r>
                <a:rPr kumimoji="0" lang="en-US" altLang="en-US" sz="1400" b="1" i="0" u="none" strike="noStrike" cap="none" normalizeH="0" baseline="0" dirty="0" smtClean="0">
                  <a:ln>
                    <a:noFill/>
                  </a:ln>
                  <a:solidFill>
                    <a:srgbClr val="000000"/>
                  </a:solidFill>
                  <a:effectLst/>
                  <a:latin typeface="Helvetica" panose="020B0604020202020204" pitchFamily="34" charset="0"/>
                </a:rPr>
                <a:t>)</a:t>
              </a:r>
              <a:endParaRPr kumimoji="0" lang="en-US" altLang="en-US" sz="3600" b="1"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429385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26227" y="2335828"/>
            <a:ext cx="4454624" cy="3120754"/>
          </a:xfrm>
          <a:prstGeom prst="rect">
            <a:avLst/>
          </a:prstGeom>
        </p:spPr>
      </p:pic>
      <p:pic>
        <p:nvPicPr>
          <p:cNvPr id="9" name="Picture 8"/>
          <p:cNvPicPr>
            <a:picLocks noChangeAspect="1"/>
          </p:cNvPicPr>
          <p:nvPr/>
        </p:nvPicPr>
        <p:blipFill>
          <a:blip r:embed="rId3"/>
          <a:stretch>
            <a:fillRect/>
          </a:stretch>
        </p:blipFill>
        <p:spPr>
          <a:xfrm>
            <a:off x="7480851" y="2335828"/>
            <a:ext cx="4454624" cy="3140631"/>
          </a:xfrm>
          <a:prstGeom prst="rect">
            <a:avLst/>
          </a:prstGeom>
        </p:spPr>
      </p:pic>
      <p:sp>
        <p:nvSpPr>
          <p:cNvPr id="10" name="Title 9"/>
          <p:cNvSpPr>
            <a:spLocks noGrp="1"/>
          </p:cNvSpPr>
          <p:nvPr>
            <p:ph type="title"/>
          </p:nvPr>
        </p:nvSpPr>
        <p:spPr>
          <a:xfrm>
            <a:off x="834887" y="-23484"/>
            <a:ext cx="10515600" cy="1325563"/>
          </a:xfrm>
        </p:spPr>
        <p:txBody>
          <a:bodyPr>
            <a:normAutofit/>
          </a:bodyPr>
          <a:lstStyle/>
          <a:p>
            <a:pPr algn="ctr"/>
            <a:r>
              <a:rPr lang="en-US" sz="3600" b="1" dirty="0" smtClean="0"/>
              <a:t>In plane dispersion 1200-400 nm</a:t>
            </a:r>
            <a:endParaRPr lang="en-US" sz="3600" b="1" dirty="0"/>
          </a:p>
        </p:txBody>
      </p:sp>
      <p:sp>
        <p:nvSpPr>
          <p:cNvPr id="11" name="TextBox 10"/>
          <p:cNvSpPr txBox="1"/>
          <p:nvPr/>
        </p:nvSpPr>
        <p:spPr>
          <a:xfrm>
            <a:off x="4681330" y="5732390"/>
            <a:ext cx="5853334" cy="523220"/>
          </a:xfrm>
          <a:prstGeom prst="rect">
            <a:avLst/>
          </a:prstGeom>
          <a:noFill/>
        </p:spPr>
        <p:txBody>
          <a:bodyPr wrap="none" rtlCol="0">
            <a:spAutoFit/>
          </a:bodyPr>
          <a:lstStyle/>
          <a:p>
            <a:r>
              <a:rPr lang="en-US" sz="2800" b="1" dirty="0" smtClean="0">
                <a:solidFill>
                  <a:schemeClr val="accent1">
                    <a:lumMod val="50000"/>
                  </a:schemeClr>
                </a:solidFill>
              </a:rPr>
              <a:t>It looks exactly as gap SPP or slab SPP </a:t>
            </a:r>
            <a:endParaRPr lang="en-US" sz="2800" b="1" dirty="0">
              <a:solidFill>
                <a:schemeClr val="accent1">
                  <a:lumMod val="50000"/>
                </a:schemeClr>
              </a:solidFill>
            </a:endParaRPr>
          </a:p>
        </p:txBody>
      </p:sp>
      <p:grpSp>
        <p:nvGrpSpPr>
          <p:cNvPr id="4" name="Group 3"/>
          <p:cNvGrpSpPr/>
          <p:nvPr/>
        </p:nvGrpSpPr>
        <p:grpSpPr>
          <a:xfrm>
            <a:off x="-85774" y="1739348"/>
            <a:ext cx="2960737" cy="3921777"/>
            <a:chOff x="-85774" y="1739348"/>
            <a:chExt cx="2960737" cy="3921777"/>
          </a:xfrm>
        </p:grpSpPr>
        <p:cxnSp>
          <p:nvCxnSpPr>
            <p:cNvPr id="12" name="Straight Connector 11"/>
            <p:cNvCxnSpPr/>
            <p:nvPr/>
          </p:nvCxnSpPr>
          <p:spPr>
            <a:xfrm flipV="1">
              <a:off x="834887" y="1739348"/>
              <a:ext cx="19878" cy="315070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30026" y="1826903"/>
              <a:ext cx="19878" cy="315070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5774" y="2905529"/>
              <a:ext cx="2276658" cy="2755596"/>
              <a:chOff x="2299617" y="4114889"/>
              <a:chExt cx="2276658" cy="2755596"/>
            </a:xfrm>
          </p:grpSpPr>
          <p:sp>
            <p:nvSpPr>
              <p:cNvPr id="15" name="TextBox 14"/>
              <p:cNvSpPr txBox="1"/>
              <p:nvPr/>
            </p:nvSpPr>
            <p:spPr>
              <a:xfrm>
                <a:off x="3553238" y="5868819"/>
                <a:ext cx="470000" cy="369332"/>
              </a:xfrm>
              <a:prstGeom prst="rect">
                <a:avLst/>
              </a:prstGeom>
              <a:noFill/>
            </p:spPr>
            <p:txBody>
              <a:bodyPr wrap="none" rtlCol="0">
                <a:spAutoFit/>
              </a:bodyPr>
              <a:lstStyle/>
              <a:p>
                <a:r>
                  <a:rPr lang="en-US" b="1" dirty="0" smtClean="0"/>
                  <a:t>U</a:t>
                </a:r>
                <a:r>
                  <a:rPr lang="en-US" b="1" baseline="-25000" dirty="0"/>
                  <a:t>M</a:t>
                </a:r>
              </a:p>
            </p:txBody>
          </p:sp>
          <p:sp>
            <p:nvSpPr>
              <p:cNvPr id="16" name="TextBox 15"/>
              <p:cNvSpPr txBox="1"/>
              <p:nvPr/>
            </p:nvSpPr>
            <p:spPr>
              <a:xfrm>
                <a:off x="3553238" y="6501153"/>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17" name="TextBox 16"/>
              <p:cNvSpPr txBox="1"/>
              <p:nvPr/>
            </p:nvSpPr>
            <p:spPr>
              <a:xfrm rot="16200000">
                <a:off x="1967955" y="4446551"/>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grpSp>
        <p:sp>
          <p:nvSpPr>
            <p:cNvPr id="18" name="Rectangle 5"/>
            <p:cNvSpPr>
              <a:spLocks noChangeArrowheads="1"/>
            </p:cNvSpPr>
            <p:nvPr/>
          </p:nvSpPr>
          <p:spPr bwMode="auto">
            <a:xfrm>
              <a:off x="601663" y="1887538"/>
              <a:ext cx="2227263" cy="3068638"/>
            </a:xfrm>
            <a:prstGeom prst="rect">
              <a:avLst/>
            </a:pr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6"/>
            <p:cNvSpPr>
              <a:spLocks noChangeShapeType="1"/>
            </p:cNvSpPr>
            <p:nvPr/>
          </p:nvSpPr>
          <p:spPr bwMode="auto">
            <a:xfrm>
              <a:off x="601663" y="1887538"/>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7"/>
            <p:cNvSpPr>
              <a:spLocks noChangeShapeType="1"/>
            </p:cNvSpPr>
            <p:nvPr/>
          </p:nvSpPr>
          <p:spPr bwMode="auto">
            <a:xfrm>
              <a:off x="601663" y="4956176"/>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8"/>
            <p:cNvSpPr>
              <a:spLocks noChangeShapeType="1"/>
            </p:cNvSpPr>
            <p:nvPr/>
          </p:nvSpPr>
          <p:spPr bwMode="auto">
            <a:xfrm flipV="1">
              <a:off x="2828925"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9"/>
            <p:cNvSpPr>
              <a:spLocks noChangeShapeType="1"/>
            </p:cNvSpPr>
            <p:nvPr/>
          </p:nvSpPr>
          <p:spPr bwMode="auto">
            <a:xfrm flipV="1">
              <a:off x="601663"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0"/>
            <p:cNvSpPr>
              <a:spLocks noChangeShapeType="1"/>
            </p:cNvSpPr>
            <p:nvPr/>
          </p:nvSpPr>
          <p:spPr bwMode="auto">
            <a:xfrm>
              <a:off x="601663" y="4956176"/>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1"/>
            <p:cNvSpPr>
              <a:spLocks noChangeShapeType="1"/>
            </p:cNvSpPr>
            <p:nvPr/>
          </p:nvSpPr>
          <p:spPr bwMode="auto">
            <a:xfrm flipV="1">
              <a:off x="601663"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2"/>
            <p:cNvSpPr>
              <a:spLocks noChangeShapeType="1"/>
            </p:cNvSpPr>
            <p:nvPr/>
          </p:nvSpPr>
          <p:spPr bwMode="auto">
            <a:xfrm flipV="1">
              <a:off x="60166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3"/>
            <p:cNvSpPr>
              <a:spLocks noChangeShapeType="1"/>
            </p:cNvSpPr>
            <p:nvPr/>
          </p:nvSpPr>
          <p:spPr bwMode="auto">
            <a:xfrm>
              <a:off x="60166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14"/>
            <p:cNvSpPr>
              <a:spLocks noChangeArrowheads="1"/>
            </p:cNvSpPr>
            <p:nvPr/>
          </p:nvSpPr>
          <p:spPr bwMode="auto">
            <a:xfrm>
              <a:off x="560388" y="4989513"/>
              <a:ext cx="1555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15"/>
            <p:cNvSpPr>
              <a:spLocks noChangeShapeType="1"/>
            </p:cNvSpPr>
            <p:nvPr/>
          </p:nvSpPr>
          <p:spPr bwMode="auto">
            <a:xfrm flipV="1">
              <a:off x="129381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
            <p:cNvSpPr>
              <a:spLocks noChangeShapeType="1"/>
            </p:cNvSpPr>
            <p:nvPr/>
          </p:nvSpPr>
          <p:spPr bwMode="auto">
            <a:xfrm>
              <a:off x="129381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7"/>
            <p:cNvSpPr>
              <a:spLocks noChangeArrowheads="1"/>
            </p:cNvSpPr>
            <p:nvPr/>
          </p:nvSpPr>
          <p:spPr bwMode="auto">
            <a:xfrm>
              <a:off x="1201738" y="4989513"/>
              <a:ext cx="2413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18"/>
            <p:cNvSpPr>
              <a:spLocks noChangeShapeType="1"/>
            </p:cNvSpPr>
            <p:nvPr/>
          </p:nvSpPr>
          <p:spPr bwMode="auto">
            <a:xfrm flipV="1">
              <a:off x="199231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19"/>
            <p:cNvSpPr>
              <a:spLocks noChangeShapeType="1"/>
            </p:cNvSpPr>
            <p:nvPr/>
          </p:nvSpPr>
          <p:spPr bwMode="auto">
            <a:xfrm>
              <a:off x="199231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p:cNvSpPr>
              <a:spLocks noChangeArrowheads="1"/>
            </p:cNvSpPr>
            <p:nvPr/>
          </p:nvSpPr>
          <p:spPr bwMode="auto">
            <a:xfrm>
              <a:off x="1857375" y="4989513"/>
              <a:ext cx="3254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Line 21"/>
            <p:cNvSpPr>
              <a:spLocks noChangeShapeType="1"/>
            </p:cNvSpPr>
            <p:nvPr/>
          </p:nvSpPr>
          <p:spPr bwMode="auto">
            <a:xfrm flipV="1">
              <a:off x="268446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2"/>
            <p:cNvSpPr>
              <a:spLocks noChangeShapeType="1"/>
            </p:cNvSpPr>
            <p:nvPr/>
          </p:nvSpPr>
          <p:spPr bwMode="auto">
            <a:xfrm>
              <a:off x="268446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23"/>
            <p:cNvSpPr>
              <a:spLocks noChangeArrowheads="1"/>
            </p:cNvSpPr>
            <p:nvPr/>
          </p:nvSpPr>
          <p:spPr bwMode="auto">
            <a:xfrm>
              <a:off x="2549525" y="4989513"/>
              <a:ext cx="3254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Line 24"/>
            <p:cNvSpPr>
              <a:spLocks noChangeShapeType="1"/>
            </p:cNvSpPr>
            <p:nvPr/>
          </p:nvSpPr>
          <p:spPr bwMode="auto">
            <a:xfrm>
              <a:off x="601663" y="4956176"/>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5"/>
            <p:cNvSpPr>
              <a:spLocks noChangeShapeType="1"/>
            </p:cNvSpPr>
            <p:nvPr/>
          </p:nvSpPr>
          <p:spPr bwMode="auto">
            <a:xfrm flipH="1">
              <a:off x="2792413" y="4956176"/>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26"/>
            <p:cNvSpPr>
              <a:spLocks noChangeArrowheads="1"/>
            </p:cNvSpPr>
            <p:nvPr/>
          </p:nvSpPr>
          <p:spPr bwMode="auto">
            <a:xfrm>
              <a:off x="473075" y="4872038"/>
              <a:ext cx="1571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27"/>
            <p:cNvSpPr>
              <a:spLocks noChangeShapeType="1"/>
            </p:cNvSpPr>
            <p:nvPr/>
          </p:nvSpPr>
          <p:spPr bwMode="auto">
            <a:xfrm>
              <a:off x="601663" y="4338638"/>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8"/>
            <p:cNvSpPr>
              <a:spLocks noChangeShapeType="1"/>
            </p:cNvSpPr>
            <p:nvPr/>
          </p:nvSpPr>
          <p:spPr bwMode="auto">
            <a:xfrm flipH="1">
              <a:off x="2792413" y="4338638"/>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9"/>
            <p:cNvSpPr>
              <a:spLocks noChangeArrowheads="1"/>
            </p:cNvSpPr>
            <p:nvPr/>
          </p:nvSpPr>
          <p:spPr bwMode="auto">
            <a:xfrm>
              <a:off x="381000" y="4254501"/>
              <a:ext cx="2413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Line 30"/>
            <p:cNvSpPr>
              <a:spLocks noChangeShapeType="1"/>
            </p:cNvSpPr>
            <p:nvPr/>
          </p:nvSpPr>
          <p:spPr bwMode="auto">
            <a:xfrm>
              <a:off x="601663" y="3727451"/>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1"/>
            <p:cNvSpPr>
              <a:spLocks noChangeShapeType="1"/>
            </p:cNvSpPr>
            <p:nvPr/>
          </p:nvSpPr>
          <p:spPr bwMode="auto">
            <a:xfrm flipH="1">
              <a:off x="2792413" y="3727451"/>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32"/>
            <p:cNvSpPr>
              <a:spLocks noChangeArrowheads="1"/>
            </p:cNvSpPr>
            <p:nvPr/>
          </p:nvSpPr>
          <p:spPr bwMode="auto">
            <a:xfrm>
              <a:off x="288925" y="3641726"/>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Line 33"/>
            <p:cNvSpPr>
              <a:spLocks noChangeShapeType="1"/>
            </p:cNvSpPr>
            <p:nvPr/>
          </p:nvSpPr>
          <p:spPr bwMode="auto">
            <a:xfrm>
              <a:off x="601663" y="3116263"/>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4"/>
            <p:cNvSpPr>
              <a:spLocks noChangeShapeType="1"/>
            </p:cNvSpPr>
            <p:nvPr/>
          </p:nvSpPr>
          <p:spPr bwMode="auto">
            <a:xfrm flipH="1">
              <a:off x="2792413" y="3116263"/>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35"/>
            <p:cNvSpPr>
              <a:spLocks noChangeArrowheads="1"/>
            </p:cNvSpPr>
            <p:nvPr/>
          </p:nvSpPr>
          <p:spPr bwMode="auto">
            <a:xfrm>
              <a:off x="288925" y="3030538"/>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36"/>
            <p:cNvSpPr>
              <a:spLocks noChangeShapeType="1"/>
            </p:cNvSpPr>
            <p:nvPr/>
          </p:nvSpPr>
          <p:spPr bwMode="auto">
            <a:xfrm>
              <a:off x="601663" y="2505076"/>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7"/>
            <p:cNvSpPr>
              <a:spLocks noChangeShapeType="1"/>
            </p:cNvSpPr>
            <p:nvPr/>
          </p:nvSpPr>
          <p:spPr bwMode="auto">
            <a:xfrm flipH="1">
              <a:off x="2792413" y="2505076"/>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38"/>
            <p:cNvSpPr>
              <a:spLocks noChangeArrowheads="1"/>
            </p:cNvSpPr>
            <p:nvPr/>
          </p:nvSpPr>
          <p:spPr bwMode="auto">
            <a:xfrm>
              <a:off x="288925" y="2419351"/>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Line 39"/>
            <p:cNvSpPr>
              <a:spLocks noChangeShapeType="1"/>
            </p:cNvSpPr>
            <p:nvPr/>
          </p:nvSpPr>
          <p:spPr bwMode="auto">
            <a:xfrm>
              <a:off x="601663" y="1895476"/>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0"/>
            <p:cNvSpPr>
              <a:spLocks noChangeShapeType="1"/>
            </p:cNvSpPr>
            <p:nvPr/>
          </p:nvSpPr>
          <p:spPr bwMode="auto">
            <a:xfrm flipH="1">
              <a:off x="2792413" y="1895476"/>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1"/>
            <p:cNvSpPr>
              <a:spLocks noChangeArrowheads="1"/>
            </p:cNvSpPr>
            <p:nvPr/>
          </p:nvSpPr>
          <p:spPr bwMode="auto">
            <a:xfrm>
              <a:off x="288925" y="1809751"/>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Line 42"/>
            <p:cNvSpPr>
              <a:spLocks noChangeShapeType="1"/>
            </p:cNvSpPr>
            <p:nvPr/>
          </p:nvSpPr>
          <p:spPr bwMode="auto">
            <a:xfrm>
              <a:off x="601663" y="1887538"/>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3"/>
            <p:cNvSpPr>
              <a:spLocks noChangeShapeType="1"/>
            </p:cNvSpPr>
            <p:nvPr/>
          </p:nvSpPr>
          <p:spPr bwMode="auto">
            <a:xfrm>
              <a:off x="601663" y="4956176"/>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4"/>
            <p:cNvSpPr>
              <a:spLocks noChangeShapeType="1"/>
            </p:cNvSpPr>
            <p:nvPr/>
          </p:nvSpPr>
          <p:spPr bwMode="auto">
            <a:xfrm flipV="1">
              <a:off x="2828925"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5"/>
            <p:cNvSpPr>
              <a:spLocks noChangeShapeType="1"/>
            </p:cNvSpPr>
            <p:nvPr/>
          </p:nvSpPr>
          <p:spPr bwMode="auto">
            <a:xfrm flipV="1">
              <a:off x="601663"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6"/>
            <p:cNvSpPr>
              <a:spLocks/>
            </p:cNvSpPr>
            <p:nvPr/>
          </p:nvSpPr>
          <p:spPr bwMode="auto">
            <a:xfrm>
              <a:off x="601663" y="2609851"/>
              <a:ext cx="542925" cy="2346325"/>
            </a:xfrm>
            <a:custGeom>
              <a:avLst/>
              <a:gdLst>
                <a:gd name="T0" fmla="*/ 135 w 342"/>
                <a:gd name="T1" fmla="*/ 1347 h 1478"/>
                <a:gd name="T2" fmla="*/ 131 w 342"/>
                <a:gd name="T3" fmla="*/ 1257 h 1478"/>
                <a:gd name="T4" fmla="*/ 122 w 342"/>
                <a:gd name="T5" fmla="*/ 1216 h 1478"/>
                <a:gd name="T6" fmla="*/ 117 w 342"/>
                <a:gd name="T7" fmla="*/ 1167 h 1478"/>
                <a:gd name="T8" fmla="*/ 108 w 342"/>
                <a:gd name="T9" fmla="*/ 1138 h 1478"/>
                <a:gd name="T10" fmla="*/ 104 w 342"/>
                <a:gd name="T11" fmla="*/ 1101 h 1478"/>
                <a:gd name="T12" fmla="*/ 95 w 342"/>
                <a:gd name="T13" fmla="*/ 1077 h 1478"/>
                <a:gd name="T14" fmla="*/ 90 w 342"/>
                <a:gd name="T15" fmla="*/ 1048 h 1478"/>
                <a:gd name="T16" fmla="*/ 81 w 342"/>
                <a:gd name="T17" fmla="*/ 1032 h 1478"/>
                <a:gd name="T18" fmla="*/ 77 w 342"/>
                <a:gd name="T19" fmla="*/ 1007 h 1478"/>
                <a:gd name="T20" fmla="*/ 68 w 342"/>
                <a:gd name="T21" fmla="*/ 991 h 1478"/>
                <a:gd name="T22" fmla="*/ 63 w 342"/>
                <a:gd name="T23" fmla="*/ 974 h 1478"/>
                <a:gd name="T24" fmla="*/ 50 w 342"/>
                <a:gd name="T25" fmla="*/ 954 h 1478"/>
                <a:gd name="T26" fmla="*/ 41 w 342"/>
                <a:gd name="T27" fmla="*/ 933 h 1478"/>
                <a:gd name="T28" fmla="*/ 28 w 342"/>
                <a:gd name="T29" fmla="*/ 917 h 1478"/>
                <a:gd name="T30" fmla="*/ 14 w 342"/>
                <a:gd name="T31" fmla="*/ 909 h 1478"/>
                <a:gd name="T32" fmla="*/ 0 w 342"/>
                <a:gd name="T33" fmla="*/ 905 h 1478"/>
                <a:gd name="T34" fmla="*/ 14 w 342"/>
                <a:gd name="T35" fmla="*/ 307 h 1478"/>
                <a:gd name="T36" fmla="*/ 28 w 342"/>
                <a:gd name="T37" fmla="*/ 303 h 1478"/>
                <a:gd name="T38" fmla="*/ 41 w 342"/>
                <a:gd name="T39" fmla="*/ 299 h 1478"/>
                <a:gd name="T40" fmla="*/ 54 w 342"/>
                <a:gd name="T41" fmla="*/ 290 h 1478"/>
                <a:gd name="T42" fmla="*/ 68 w 342"/>
                <a:gd name="T43" fmla="*/ 278 h 1478"/>
                <a:gd name="T44" fmla="*/ 81 w 342"/>
                <a:gd name="T45" fmla="*/ 270 h 1478"/>
                <a:gd name="T46" fmla="*/ 90 w 342"/>
                <a:gd name="T47" fmla="*/ 262 h 1478"/>
                <a:gd name="T48" fmla="*/ 104 w 342"/>
                <a:gd name="T49" fmla="*/ 245 h 1478"/>
                <a:gd name="T50" fmla="*/ 117 w 342"/>
                <a:gd name="T51" fmla="*/ 233 h 1478"/>
                <a:gd name="T52" fmla="*/ 131 w 342"/>
                <a:gd name="T53" fmla="*/ 221 h 1478"/>
                <a:gd name="T54" fmla="*/ 144 w 342"/>
                <a:gd name="T55" fmla="*/ 205 h 1478"/>
                <a:gd name="T56" fmla="*/ 157 w 342"/>
                <a:gd name="T57" fmla="*/ 192 h 1478"/>
                <a:gd name="T58" fmla="*/ 171 w 342"/>
                <a:gd name="T59" fmla="*/ 176 h 1478"/>
                <a:gd name="T60" fmla="*/ 189 w 342"/>
                <a:gd name="T61" fmla="*/ 159 h 1478"/>
                <a:gd name="T62" fmla="*/ 198 w 342"/>
                <a:gd name="T63" fmla="*/ 147 h 1478"/>
                <a:gd name="T64" fmla="*/ 216 w 342"/>
                <a:gd name="T65" fmla="*/ 131 h 1478"/>
                <a:gd name="T66" fmla="*/ 225 w 342"/>
                <a:gd name="T67" fmla="*/ 118 h 1478"/>
                <a:gd name="T68" fmla="*/ 243 w 342"/>
                <a:gd name="T69" fmla="*/ 102 h 1478"/>
                <a:gd name="T70" fmla="*/ 252 w 342"/>
                <a:gd name="T71" fmla="*/ 90 h 1478"/>
                <a:gd name="T72" fmla="*/ 266 w 342"/>
                <a:gd name="T73" fmla="*/ 78 h 1478"/>
                <a:gd name="T74" fmla="*/ 279 w 342"/>
                <a:gd name="T75" fmla="*/ 61 h 1478"/>
                <a:gd name="T76" fmla="*/ 292 w 342"/>
                <a:gd name="T77" fmla="*/ 49 h 1478"/>
                <a:gd name="T78" fmla="*/ 306 w 342"/>
                <a:gd name="T79" fmla="*/ 37 h 1478"/>
                <a:gd name="T80" fmla="*/ 324 w 342"/>
                <a:gd name="T81" fmla="*/ 20 h 1478"/>
                <a:gd name="T82" fmla="*/ 333 w 342"/>
                <a:gd name="T83" fmla="*/ 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1478">
                  <a:moveTo>
                    <a:pt x="140" y="1478"/>
                  </a:moveTo>
                  <a:lnTo>
                    <a:pt x="140" y="1351"/>
                  </a:lnTo>
                  <a:lnTo>
                    <a:pt x="135" y="1347"/>
                  </a:lnTo>
                  <a:lnTo>
                    <a:pt x="135" y="1298"/>
                  </a:lnTo>
                  <a:lnTo>
                    <a:pt x="131" y="1294"/>
                  </a:lnTo>
                  <a:lnTo>
                    <a:pt x="131" y="1257"/>
                  </a:lnTo>
                  <a:lnTo>
                    <a:pt x="126" y="1253"/>
                  </a:lnTo>
                  <a:lnTo>
                    <a:pt x="126" y="1220"/>
                  </a:lnTo>
                  <a:lnTo>
                    <a:pt x="122" y="1216"/>
                  </a:lnTo>
                  <a:lnTo>
                    <a:pt x="122" y="1191"/>
                  </a:lnTo>
                  <a:lnTo>
                    <a:pt x="117" y="1187"/>
                  </a:lnTo>
                  <a:lnTo>
                    <a:pt x="117" y="1167"/>
                  </a:lnTo>
                  <a:lnTo>
                    <a:pt x="112" y="1163"/>
                  </a:lnTo>
                  <a:lnTo>
                    <a:pt x="112" y="1142"/>
                  </a:lnTo>
                  <a:lnTo>
                    <a:pt x="108" y="1138"/>
                  </a:lnTo>
                  <a:lnTo>
                    <a:pt x="108" y="1118"/>
                  </a:lnTo>
                  <a:lnTo>
                    <a:pt x="104" y="1114"/>
                  </a:lnTo>
                  <a:lnTo>
                    <a:pt x="104" y="1101"/>
                  </a:lnTo>
                  <a:lnTo>
                    <a:pt x="99" y="1097"/>
                  </a:lnTo>
                  <a:lnTo>
                    <a:pt x="99" y="1081"/>
                  </a:lnTo>
                  <a:lnTo>
                    <a:pt x="95" y="1077"/>
                  </a:lnTo>
                  <a:lnTo>
                    <a:pt x="95" y="1064"/>
                  </a:lnTo>
                  <a:lnTo>
                    <a:pt x="90" y="1060"/>
                  </a:lnTo>
                  <a:lnTo>
                    <a:pt x="90" y="1048"/>
                  </a:lnTo>
                  <a:lnTo>
                    <a:pt x="86" y="1044"/>
                  </a:lnTo>
                  <a:lnTo>
                    <a:pt x="86" y="1036"/>
                  </a:lnTo>
                  <a:lnTo>
                    <a:pt x="81" y="1032"/>
                  </a:lnTo>
                  <a:lnTo>
                    <a:pt x="81" y="1020"/>
                  </a:lnTo>
                  <a:lnTo>
                    <a:pt x="77" y="1015"/>
                  </a:lnTo>
                  <a:lnTo>
                    <a:pt x="77" y="1007"/>
                  </a:lnTo>
                  <a:lnTo>
                    <a:pt x="72" y="1003"/>
                  </a:lnTo>
                  <a:lnTo>
                    <a:pt x="72" y="995"/>
                  </a:lnTo>
                  <a:lnTo>
                    <a:pt x="68" y="991"/>
                  </a:lnTo>
                  <a:lnTo>
                    <a:pt x="68" y="983"/>
                  </a:lnTo>
                  <a:lnTo>
                    <a:pt x="63" y="978"/>
                  </a:lnTo>
                  <a:lnTo>
                    <a:pt x="63" y="974"/>
                  </a:lnTo>
                  <a:lnTo>
                    <a:pt x="59" y="970"/>
                  </a:lnTo>
                  <a:lnTo>
                    <a:pt x="59" y="962"/>
                  </a:lnTo>
                  <a:lnTo>
                    <a:pt x="50" y="954"/>
                  </a:lnTo>
                  <a:lnTo>
                    <a:pt x="50" y="946"/>
                  </a:lnTo>
                  <a:lnTo>
                    <a:pt x="41" y="937"/>
                  </a:lnTo>
                  <a:lnTo>
                    <a:pt x="41" y="933"/>
                  </a:lnTo>
                  <a:lnTo>
                    <a:pt x="32" y="925"/>
                  </a:lnTo>
                  <a:lnTo>
                    <a:pt x="32" y="921"/>
                  </a:lnTo>
                  <a:lnTo>
                    <a:pt x="28" y="917"/>
                  </a:lnTo>
                  <a:lnTo>
                    <a:pt x="23" y="913"/>
                  </a:lnTo>
                  <a:lnTo>
                    <a:pt x="19" y="909"/>
                  </a:lnTo>
                  <a:lnTo>
                    <a:pt x="14" y="909"/>
                  </a:lnTo>
                  <a:lnTo>
                    <a:pt x="9" y="905"/>
                  </a:lnTo>
                  <a:lnTo>
                    <a:pt x="5" y="905"/>
                  </a:lnTo>
                  <a:lnTo>
                    <a:pt x="0" y="905"/>
                  </a:lnTo>
                  <a:lnTo>
                    <a:pt x="0" y="311"/>
                  </a:lnTo>
                  <a:lnTo>
                    <a:pt x="9" y="307"/>
                  </a:lnTo>
                  <a:lnTo>
                    <a:pt x="14" y="307"/>
                  </a:lnTo>
                  <a:lnTo>
                    <a:pt x="19" y="307"/>
                  </a:lnTo>
                  <a:lnTo>
                    <a:pt x="23" y="307"/>
                  </a:lnTo>
                  <a:lnTo>
                    <a:pt x="28" y="303"/>
                  </a:lnTo>
                  <a:lnTo>
                    <a:pt x="32" y="303"/>
                  </a:lnTo>
                  <a:lnTo>
                    <a:pt x="36" y="299"/>
                  </a:lnTo>
                  <a:lnTo>
                    <a:pt x="41" y="299"/>
                  </a:lnTo>
                  <a:lnTo>
                    <a:pt x="45" y="295"/>
                  </a:lnTo>
                  <a:lnTo>
                    <a:pt x="50" y="290"/>
                  </a:lnTo>
                  <a:lnTo>
                    <a:pt x="54" y="290"/>
                  </a:lnTo>
                  <a:lnTo>
                    <a:pt x="59" y="286"/>
                  </a:lnTo>
                  <a:lnTo>
                    <a:pt x="63" y="282"/>
                  </a:lnTo>
                  <a:lnTo>
                    <a:pt x="68" y="278"/>
                  </a:lnTo>
                  <a:lnTo>
                    <a:pt x="72" y="274"/>
                  </a:lnTo>
                  <a:lnTo>
                    <a:pt x="77" y="270"/>
                  </a:lnTo>
                  <a:lnTo>
                    <a:pt x="81" y="270"/>
                  </a:lnTo>
                  <a:lnTo>
                    <a:pt x="90" y="262"/>
                  </a:lnTo>
                  <a:lnTo>
                    <a:pt x="86" y="262"/>
                  </a:lnTo>
                  <a:lnTo>
                    <a:pt x="90" y="262"/>
                  </a:lnTo>
                  <a:lnTo>
                    <a:pt x="99" y="253"/>
                  </a:lnTo>
                  <a:lnTo>
                    <a:pt x="99" y="249"/>
                  </a:lnTo>
                  <a:lnTo>
                    <a:pt x="104" y="245"/>
                  </a:lnTo>
                  <a:lnTo>
                    <a:pt x="108" y="241"/>
                  </a:lnTo>
                  <a:lnTo>
                    <a:pt x="112" y="238"/>
                  </a:lnTo>
                  <a:lnTo>
                    <a:pt x="117" y="233"/>
                  </a:lnTo>
                  <a:lnTo>
                    <a:pt x="122" y="229"/>
                  </a:lnTo>
                  <a:lnTo>
                    <a:pt x="126" y="225"/>
                  </a:lnTo>
                  <a:lnTo>
                    <a:pt x="131" y="221"/>
                  </a:lnTo>
                  <a:lnTo>
                    <a:pt x="140" y="213"/>
                  </a:lnTo>
                  <a:lnTo>
                    <a:pt x="140" y="209"/>
                  </a:lnTo>
                  <a:lnTo>
                    <a:pt x="144" y="205"/>
                  </a:lnTo>
                  <a:lnTo>
                    <a:pt x="149" y="201"/>
                  </a:lnTo>
                  <a:lnTo>
                    <a:pt x="153" y="196"/>
                  </a:lnTo>
                  <a:lnTo>
                    <a:pt x="157" y="192"/>
                  </a:lnTo>
                  <a:lnTo>
                    <a:pt x="167" y="184"/>
                  </a:lnTo>
                  <a:lnTo>
                    <a:pt x="167" y="180"/>
                  </a:lnTo>
                  <a:lnTo>
                    <a:pt x="171" y="176"/>
                  </a:lnTo>
                  <a:lnTo>
                    <a:pt x="176" y="172"/>
                  </a:lnTo>
                  <a:lnTo>
                    <a:pt x="180" y="168"/>
                  </a:lnTo>
                  <a:lnTo>
                    <a:pt x="189" y="159"/>
                  </a:lnTo>
                  <a:lnTo>
                    <a:pt x="189" y="155"/>
                  </a:lnTo>
                  <a:lnTo>
                    <a:pt x="194" y="151"/>
                  </a:lnTo>
                  <a:lnTo>
                    <a:pt x="198" y="147"/>
                  </a:lnTo>
                  <a:lnTo>
                    <a:pt x="202" y="143"/>
                  </a:lnTo>
                  <a:lnTo>
                    <a:pt x="207" y="139"/>
                  </a:lnTo>
                  <a:lnTo>
                    <a:pt x="216" y="131"/>
                  </a:lnTo>
                  <a:lnTo>
                    <a:pt x="216" y="127"/>
                  </a:lnTo>
                  <a:lnTo>
                    <a:pt x="221" y="122"/>
                  </a:lnTo>
                  <a:lnTo>
                    <a:pt x="225" y="118"/>
                  </a:lnTo>
                  <a:lnTo>
                    <a:pt x="230" y="114"/>
                  </a:lnTo>
                  <a:lnTo>
                    <a:pt x="234" y="110"/>
                  </a:lnTo>
                  <a:lnTo>
                    <a:pt x="243" y="102"/>
                  </a:lnTo>
                  <a:lnTo>
                    <a:pt x="243" y="98"/>
                  </a:lnTo>
                  <a:lnTo>
                    <a:pt x="247" y="94"/>
                  </a:lnTo>
                  <a:lnTo>
                    <a:pt x="252" y="90"/>
                  </a:lnTo>
                  <a:lnTo>
                    <a:pt x="256" y="85"/>
                  </a:lnTo>
                  <a:lnTo>
                    <a:pt x="261" y="82"/>
                  </a:lnTo>
                  <a:lnTo>
                    <a:pt x="266" y="78"/>
                  </a:lnTo>
                  <a:lnTo>
                    <a:pt x="270" y="74"/>
                  </a:lnTo>
                  <a:lnTo>
                    <a:pt x="279" y="65"/>
                  </a:lnTo>
                  <a:lnTo>
                    <a:pt x="279" y="61"/>
                  </a:lnTo>
                  <a:lnTo>
                    <a:pt x="283" y="57"/>
                  </a:lnTo>
                  <a:lnTo>
                    <a:pt x="288" y="53"/>
                  </a:lnTo>
                  <a:lnTo>
                    <a:pt x="292" y="49"/>
                  </a:lnTo>
                  <a:lnTo>
                    <a:pt x="297" y="45"/>
                  </a:lnTo>
                  <a:lnTo>
                    <a:pt x="301" y="41"/>
                  </a:lnTo>
                  <a:lnTo>
                    <a:pt x="306" y="37"/>
                  </a:lnTo>
                  <a:lnTo>
                    <a:pt x="311" y="33"/>
                  </a:lnTo>
                  <a:lnTo>
                    <a:pt x="315" y="28"/>
                  </a:lnTo>
                  <a:lnTo>
                    <a:pt x="324" y="20"/>
                  </a:lnTo>
                  <a:lnTo>
                    <a:pt x="324" y="16"/>
                  </a:lnTo>
                  <a:lnTo>
                    <a:pt x="328" y="12"/>
                  </a:lnTo>
                  <a:lnTo>
                    <a:pt x="333" y="8"/>
                  </a:lnTo>
                  <a:lnTo>
                    <a:pt x="337" y="4"/>
                  </a:lnTo>
                  <a:lnTo>
                    <a:pt x="342" y="0"/>
                  </a:lnTo>
                </a:path>
              </a:pathLst>
            </a:custGeom>
            <a:noFill/>
            <a:ln w="222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47"/>
            <p:cNvSpPr>
              <a:spLocks/>
            </p:cNvSpPr>
            <p:nvPr/>
          </p:nvSpPr>
          <p:spPr bwMode="auto">
            <a:xfrm>
              <a:off x="1144588" y="2063751"/>
              <a:ext cx="898525" cy="546100"/>
            </a:xfrm>
            <a:custGeom>
              <a:avLst/>
              <a:gdLst>
                <a:gd name="T0" fmla="*/ 9 w 566"/>
                <a:gd name="T1" fmla="*/ 335 h 344"/>
                <a:gd name="T2" fmla="*/ 22 w 566"/>
                <a:gd name="T3" fmla="*/ 323 h 344"/>
                <a:gd name="T4" fmla="*/ 36 w 566"/>
                <a:gd name="T5" fmla="*/ 311 h 344"/>
                <a:gd name="T6" fmla="*/ 49 w 566"/>
                <a:gd name="T7" fmla="*/ 298 h 344"/>
                <a:gd name="T8" fmla="*/ 58 w 566"/>
                <a:gd name="T9" fmla="*/ 291 h 344"/>
                <a:gd name="T10" fmla="*/ 72 w 566"/>
                <a:gd name="T11" fmla="*/ 282 h 344"/>
                <a:gd name="T12" fmla="*/ 85 w 566"/>
                <a:gd name="T13" fmla="*/ 270 h 344"/>
                <a:gd name="T14" fmla="*/ 99 w 566"/>
                <a:gd name="T15" fmla="*/ 258 h 344"/>
                <a:gd name="T16" fmla="*/ 112 w 566"/>
                <a:gd name="T17" fmla="*/ 250 h 344"/>
                <a:gd name="T18" fmla="*/ 126 w 566"/>
                <a:gd name="T19" fmla="*/ 237 h 344"/>
                <a:gd name="T20" fmla="*/ 139 w 566"/>
                <a:gd name="T21" fmla="*/ 229 h 344"/>
                <a:gd name="T22" fmla="*/ 152 w 566"/>
                <a:gd name="T23" fmla="*/ 217 h 344"/>
                <a:gd name="T24" fmla="*/ 166 w 566"/>
                <a:gd name="T25" fmla="*/ 208 h 344"/>
                <a:gd name="T26" fmla="*/ 180 w 566"/>
                <a:gd name="T27" fmla="*/ 196 h 344"/>
                <a:gd name="T28" fmla="*/ 193 w 566"/>
                <a:gd name="T29" fmla="*/ 188 h 344"/>
                <a:gd name="T30" fmla="*/ 206 w 566"/>
                <a:gd name="T31" fmla="*/ 180 h 344"/>
                <a:gd name="T32" fmla="*/ 220 w 566"/>
                <a:gd name="T33" fmla="*/ 172 h 344"/>
                <a:gd name="T34" fmla="*/ 233 w 566"/>
                <a:gd name="T35" fmla="*/ 160 h 344"/>
                <a:gd name="T36" fmla="*/ 247 w 566"/>
                <a:gd name="T37" fmla="*/ 151 h 344"/>
                <a:gd name="T38" fmla="*/ 261 w 566"/>
                <a:gd name="T39" fmla="*/ 143 h 344"/>
                <a:gd name="T40" fmla="*/ 274 w 566"/>
                <a:gd name="T41" fmla="*/ 135 h 344"/>
                <a:gd name="T42" fmla="*/ 287 w 566"/>
                <a:gd name="T43" fmla="*/ 127 h 344"/>
                <a:gd name="T44" fmla="*/ 301 w 566"/>
                <a:gd name="T45" fmla="*/ 119 h 344"/>
                <a:gd name="T46" fmla="*/ 314 w 566"/>
                <a:gd name="T47" fmla="*/ 110 h 344"/>
                <a:gd name="T48" fmla="*/ 328 w 566"/>
                <a:gd name="T49" fmla="*/ 106 h 344"/>
                <a:gd name="T50" fmla="*/ 341 w 566"/>
                <a:gd name="T51" fmla="*/ 98 h 344"/>
                <a:gd name="T52" fmla="*/ 355 w 566"/>
                <a:gd name="T53" fmla="*/ 90 h 344"/>
                <a:gd name="T54" fmla="*/ 368 w 566"/>
                <a:gd name="T55" fmla="*/ 82 h 344"/>
                <a:gd name="T56" fmla="*/ 382 w 566"/>
                <a:gd name="T57" fmla="*/ 77 h 344"/>
                <a:gd name="T58" fmla="*/ 395 w 566"/>
                <a:gd name="T59" fmla="*/ 70 h 344"/>
                <a:gd name="T60" fmla="*/ 408 w 566"/>
                <a:gd name="T61" fmla="*/ 62 h 344"/>
                <a:gd name="T62" fmla="*/ 422 w 566"/>
                <a:gd name="T63" fmla="*/ 57 h 344"/>
                <a:gd name="T64" fmla="*/ 436 w 566"/>
                <a:gd name="T65" fmla="*/ 49 h 344"/>
                <a:gd name="T66" fmla="*/ 449 w 566"/>
                <a:gd name="T67" fmla="*/ 45 h 344"/>
                <a:gd name="T68" fmla="*/ 463 w 566"/>
                <a:gd name="T69" fmla="*/ 37 h 344"/>
                <a:gd name="T70" fmla="*/ 476 w 566"/>
                <a:gd name="T71" fmla="*/ 33 h 344"/>
                <a:gd name="T72" fmla="*/ 489 w 566"/>
                <a:gd name="T73" fmla="*/ 29 h 344"/>
                <a:gd name="T74" fmla="*/ 503 w 566"/>
                <a:gd name="T75" fmla="*/ 20 h 344"/>
                <a:gd name="T76" fmla="*/ 517 w 566"/>
                <a:gd name="T77" fmla="*/ 16 h 344"/>
                <a:gd name="T78" fmla="*/ 530 w 566"/>
                <a:gd name="T79" fmla="*/ 12 h 344"/>
                <a:gd name="T80" fmla="*/ 543 w 566"/>
                <a:gd name="T81" fmla="*/ 8 h 344"/>
                <a:gd name="T82" fmla="*/ 557 w 566"/>
                <a:gd name="T8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 h="344">
                  <a:moveTo>
                    <a:pt x="0" y="344"/>
                  </a:moveTo>
                  <a:lnTo>
                    <a:pt x="4" y="340"/>
                  </a:lnTo>
                  <a:lnTo>
                    <a:pt x="9" y="335"/>
                  </a:lnTo>
                  <a:lnTo>
                    <a:pt x="14" y="331"/>
                  </a:lnTo>
                  <a:lnTo>
                    <a:pt x="18" y="327"/>
                  </a:lnTo>
                  <a:lnTo>
                    <a:pt x="22" y="323"/>
                  </a:lnTo>
                  <a:lnTo>
                    <a:pt x="27" y="319"/>
                  </a:lnTo>
                  <a:lnTo>
                    <a:pt x="31" y="315"/>
                  </a:lnTo>
                  <a:lnTo>
                    <a:pt x="36" y="311"/>
                  </a:lnTo>
                  <a:lnTo>
                    <a:pt x="40" y="307"/>
                  </a:lnTo>
                  <a:lnTo>
                    <a:pt x="45" y="303"/>
                  </a:lnTo>
                  <a:lnTo>
                    <a:pt x="49" y="298"/>
                  </a:lnTo>
                  <a:lnTo>
                    <a:pt x="54" y="298"/>
                  </a:lnTo>
                  <a:lnTo>
                    <a:pt x="62" y="291"/>
                  </a:lnTo>
                  <a:lnTo>
                    <a:pt x="58" y="291"/>
                  </a:lnTo>
                  <a:lnTo>
                    <a:pt x="62" y="291"/>
                  </a:lnTo>
                  <a:lnTo>
                    <a:pt x="67" y="287"/>
                  </a:lnTo>
                  <a:lnTo>
                    <a:pt x="72" y="282"/>
                  </a:lnTo>
                  <a:lnTo>
                    <a:pt x="76" y="278"/>
                  </a:lnTo>
                  <a:lnTo>
                    <a:pt x="81" y="274"/>
                  </a:lnTo>
                  <a:lnTo>
                    <a:pt x="85" y="270"/>
                  </a:lnTo>
                  <a:lnTo>
                    <a:pt x="90" y="266"/>
                  </a:lnTo>
                  <a:lnTo>
                    <a:pt x="94" y="262"/>
                  </a:lnTo>
                  <a:lnTo>
                    <a:pt x="99" y="258"/>
                  </a:lnTo>
                  <a:lnTo>
                    <a:pt x="103" y="254"/>
                  </a:lnTo>
                  <a:lnTo>
                    <a:pt x="107" y="254"/>
                  </a:lnTo>
                  <a:lnTo>
                    <a:pt x="112" y="250"/>
                  </a:lnTo>
                  <a:lnTo>
                    <a:pt x="117" y="245"/>
                  </a:lnTo>
                  <a:lnTo>
                    <a:pt x="121" y="241"/>
                  </a:lnTo>
                  <a:lnTo>
                    <a:pt x="126" y="237"/>
                  </a:lnTo>
                  <a:lnTo>
                    <a:pt x="130" y="233"/>
                  </a:lnTo>
                  <a:lnTo>
                    <a:pt x="135" y="233"/>
                  </a:lnTo>
                  <a:lnTo>
                    <a:pt x="139" y="229"/>
                  </a:lnTo>
                  <a:lnTo>
                    <a:pt x="144" y="225"/>
                  </a:lnTo>
                  <a:lnTo>
                    <a:pt x="148" y="221"/>
                  </a:lnTo>
                  <a:lnTo>
                    <a:pt x="152" y="217"/>
                  </a:lnTo>
                  <a:lnTo>
                    <a:pt x="157" y="213"/>
                  </a:lnTo>
                  <a:lnTo>
                    <a:pt x="161" y="208"/>
                  </a:lnTo>
                  <a:lnTo>
                    <a:pt x="166" y="208"/>
                  </a:lnTo>
                  <a:lnTo>
                    <a:pt x="171" y="204"/>
                  </a:lnTo>
                  <a:lnTo>
                    <a:pt x="175" y="200"/>
                  </a:lnTo>
                  <a:lnTo>
                    <a:pt x="180" y="196"/>
                  </a:lnTo>
                  <a:lnTo>
                    <a:pt x="184" y="196"/>
                  </a:lnTo>
                  <a:lnTo>
                    <a:pt x="188" y="192"/>
                  </a:lnTo>
                  <a:lnTo>
                    <a:pt x="193" y="188"/>
                  </a:lnTo>
                  <a:lnTo>
                    <a:pt x="197" y="184"/>
                  </a:lnTo>
                  <a:lnTo>
                    <a:pt x="202" y="180"/>
                  </a:lnTo>
                  <a:lnTo>
                    <a:pt x="206" y="180"/>
                  </a:lnTo>
                  <a:lnTo>
                    <a:pt x="211" y="176"/>
                  </a:lnTo>
                  <a:lnTo>
                    <a:pt x="216" y="172"/>
                  </a:lnTo>
                  <a:lnTo>
                    <a:pt x="220" y="172"/>
                  </a:lnTo>
                  <a:lnTo>
                    <a:pt x="225" y="168"/>
                  </a:lnTo>
                  <a:lnTo>
                    <a:pt x="229" y="164"/>
                  </a:lnTo>
                  <a:lnTo>
                    <a:pt x="233" y="160"/>
                  </a:lnTo>
                  <a:lnTo>
                    <a:pt x="238" y="160"/>
                  </a:lnTo>
                  <a:lnTo>
                    <a:pt x="242" y="156"/>
                  </a:lnTo>
                  <a:lnTo>
                    <a:pt x="247" y="151"/>
                  </a:lnTo>
                  <a:lnTo>
                    <a:pt x="251" y="151"/>
                  </a:lnTo>
                  <a:lnTo>
                    <a:pt x="256" y="147"/>
                  </a:lnTo>
                  <a:lnTo>
                    <a:pt x="261" y="143"/>
                  </a:lnTo>
                  <a:lnTo>
                    <a:pt x="265" y="143"/>
                  </a:lnTo>
                  <a:lnTo>
                    <a:pt x="270" y="139"/>
                  </a:lnTo>
                  <a:lnTo>
                    <a:pt x="274" y="135"/>
                  </a:lnTo>
                  <a:lnTo>
                    <a:pt x="278" y="135"/>
                  </a:lnTo>
                  <a:lnTo>
                    <a:pt x="283" y="131"/>
                  </a:lnTo>
                  <a:lnTo>
                    <a:pt x="287" y="127"/>
                  </a:lnTo>
                  <a:lnTo>
                    <a:pt x="292" y="127"/>
                  </a:lnTo>
                  <a:lnTo>
                    <a:pt x="296" y="123"/>
                  </a:lnTo>
                  <a:lnTo>
                    <a:pt x="301" y="119"/>
                  </a:lnTo>
                  <a:lnTo>
                    <a:pt x="305" y="119"/>
                  </a:lnTo>
                  <a:lnTo>
                    <a:pt x="310" y="114"/>
                  </a:lnTo>
                  <a:lnTo>
                    <a:pt x="314" y="110"/>
                  </a:lnTo>
                  <a:lnTo>
                    <a:pt x="319" y="110"/>
                  </a:lnTo>
                  <a:lnTo>
                    <a:pt x="323" y="106"/>
                  </a:lnTo>
                  <a:lnTo>
                    <a:pt x="328" y="106"/>
                  </a:lnTo>
                  <a:lnTo>
                    <a:pt x="332" y="102"/>
                  </a:lnTo>
                  <a:lnTo>
                    <a:pt x="337" y="98"/>
                  </a:lnTo>
                  <a:lnTo>
                    <a:pt x="341" y="98"/>
                  </a:lnTo>
                  <a:lnTo>
                    <a:pt x="346" y="94"/>
                  </a:lnTo>
                  <a:lnTo>
                    <a:pt x="350" y="94"/>
                  </a:lnTo>
                  <a:lnTo>
                    <a:pt x="355" y="90"/>
                  </a:lnTo>
                  <a:lnTo>
                    <a:pt x="359" y="86"/>
                  </a:lnTo>
                  <a:lnTo>
                    <a:pt x="363" y="86"/>
                  </a:lnTo>
                  <a:lnTo>
                    <a:pt x="368" y="82"/>
                  </a:lnTo>
                  <a:lnTo>
                    <a:pt x="373" y="82"/>
                  </a:lnTo>
                  <a:lnTo>
                    <a:pt x="377" y="77"/>
                  </a:lnTo>
                  <a:lnTo>
                    <a:pt x="382" y="77"/>
                  </a:lnTo>
                  <a:lnTo>
                    <a:pt x="386" y="73"/>
                  </a:lnTo>
                  <a:lnTo>
                    <a:pt x="391" y="70"/>
                  </a:lnTo>
                  <a:lnTo>
                    <a:pt x="395" y="70"/>
                  </a:lnTo>
                  <a:lnTo>
                    <a:pt x="399" y="66"/>
                  </a:lnTo>
                  <a:lnTo>
                    <a:pt x="404" y="66"/>
                  </a:lnTo>
                  <a:lnTo>
                    <a:pt x="408" y="62"/>
                  </a:lnTo>
                  <a:lnTo>
                    <a:pt x="413" y="62"/>
                  </a:lnTo>
                  <a:lnTo>
                    <a:pt x="418" y="57"/>
                  </a:lnTo>
                  <a:lnTo>
                    <a:pt x="422" y="57"/>
                  </a:lnTo>
                  <a:lnTo>
                    <a:pt x="427" y="53"/>
                  </a:lnTo>
                  <a:lnTo>
                    <a:pt x="431" y="53"/>
                  </a:lnTo>
                  <a:lnTo>
                    <a:pt x="436" y="49"/>
                  </a:lnTo>
                  <a:lnTo>
                    <a:pt x="440" y="49"/>
                  </a:lnTo>
                  <a:lnTo>
                    <a:pt x="444" y="45"/>
                  </a:lnTo>
                  <a:lnTo>
                    <a:pt x="449" y="45"/>
                  </a:lnTo>
                  <a:lnTo>
                    <a:pt x="453" y="41"/>
                  </a:lnTo>
                  <a:lnTo>
                    <a:pt x="458" y="41"/>
                  </a:lnTo>
                  <a:lnTo>
                    <a:pt x="463" y="37"/>
                  </a:lnTo>
                  <a:lnTo>
                    <a:pt x="467" y="37"/>
                  </a:lnTo>
                  <a:lnTo>
                    <a:pt x="472" y="33"/>
                  </a:lnTo>
                  <a:lnTo>
                    <a:pt x="476" y="33"/>
                  </a:lnTo>
                  <a:lnTo>
                    <a:pt x="480" y="33"/>
                  </a:lnTo>
                  <a:lnTo>
                    <a:pt x="485" y="29"/>
                  </a:lnTo>
                  <a:lnTo>
                    <a:pt x="489" y="29"/>
                  </a:lnTo>
                  <a:lnTo>
                    <a:pt x="494" y="25"/>
                  </a:lnTo>
                  <a:lnTo>
                    <a:pt x="498" y="25"/>
                  </a:lnTo>
                  <a:lnTo>
                    <a:pt x="503" y="20"/>
                  </a:lnTo>
                  <a:lnTo>
                    <a:pt x="508" y="20"/>
                  </a:lnTo>
                  <a:lnTo>
                    <a:pt x="512" y="20"/>
                  </a:lnTo>
                  <a:lnTo>
                    <a:pt x="517" y="16"/>
                  </a:lnTo>
                  <a:lnTo>
                    <a:pt x="521" y="16"/>
                  </a:lnTo>
                  <a:lnTo>
                    <a:pt x="525" y="12"/>
                  </a:lnTo>
                  <a:lnTo>
                    <a:pt x="530" y="12"/>
                  </a:lnTo>
                  <a:lnTo>
                    <a:pt x="534" y="8"/>
                  </a:lnTo>
                  <a:lnTo>
                    <a:pt x="539" y="8"/>
                  </a:lnTo>
                  <a:lnTo>
                    <a:pt x="543" y="8"/>
                  </a:lnTo>
                  <a:lnTo>
                    <a:pt x="548" y="4"/>
                  </a:lnTo>
                  <a:lnTo>
                    <a:pt x="552" y="4"/>
                  </a:lnTo>
                  <a:lnTo>
                    <a:pt x="557" y="0"/>
                  </a:lnTo>
                  <a:lnTo>
                    <a:pt x="562" y="0"/>
                  </a:lnTo>
                  <a:lnTo>
                    <a:pt x="566" y="0"/>
                  </a:lnTo>
                </a:path>
              </a:pathLst>
            </a:custGeom>
            <a:noFill/>
            <a:ln w="222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48"/>
            <p:cNvSpPr>
              <a:spLocks/>
            </p:cNvSpPr>
            <p:nvPr/>
          </p:nvSpPr>
          <p:spPr bwMode="auto">
            <a:xfrm>
              <a:off x="601663" y="1895476"/>
              <a:ext cx="193675" cy="3060700"/>
            </a:xfrm>
            <a:custGeom>
              <a:avLst/>
              <a:gdLst>
                <a:gd name="T0" fmla="*/ 122 w 122"/>
                <a:gd name="T1" fmla="*/ 1928 h 1928"/>
                <a:gd name="T2" fmla="*/ 122 w 122"/>
                <a:gd name="T3" fmla="*/ 1801 h 1928"/>
                <a:gd name="T4" fmla="*/ 117 w 122"/>
                <a:gd name="T5" fmla="*/ 1797 h 1928"/>
                <a:gd name="T6" fmla="*/ 117 w 122"/>
                <a:gd name="T7" fmla="*/ 1732 h 1928"/>
                <a:gd name="T8" fmla="*/ 113 w 122"/>
                <a:gd name="T9" fmla="*/ 1728 h 1928"/>
                <a:gd name="T10" fmla="*/ 113 w 122"/>
                <a:gd name="T11" fmla="*/ 1682 h 1928"/>
                <a:gd name="T12" fmla="*/ 109 w 122"/>
                <a:gd name="T13" fmla="*/ 1678 h 1928"/>
                <a:gd name="T14" fmla="*/ 109 w 122"/>
                <a:gd name="T15" fmla="*/ 1642 h 1928"/>
                <a:gd name="T16" fmla="*/ 104 w 122"/>
                <a:gd name="T17" fmla="*/ 1637 h 1928"/>
                <a:gd name="T18" fmla="*/ 104 w 122"/>
                <a:gd name="T19" fmla="*/ 1609 h 1928"/>
                <a:gd name="T20" fmla="*/ 99 w 122"/>
                <a:gd name="T21" fmla="*/ 1605 h 1928"/>
                <a:gd name="T22" fmla="*/ 99 w 122"/>
                <a:gd name="T23" fmla="*/ 1580 h 1928"/>
                <a:gd name="T24" fmla="*/ 95 w 122"/>
                <a:gd name="T25" fmla="*/ 1576 h 1928"/>
                <a:gd name="T26" fmla="*/ 95 w 122"/>
                <a:gd name="T27" fmla="*/ 1555 h 1928"/>
                <a:gd name="T28" fmla="*/ 90 w 122"/>
                <a:gd name="T29" fmla="*/ 1551 h 1928"/>
                <a:gd name="T30" fmla="*/ 90 w 122"/>
                <a:gd name="T31" fmla="*/ 1531 h 1928"/>
                <a:gd name="T32" fmla="*/ 86 w 122"/>
                <a:gd name="T33" fmla="*/ 1527 h 1928"/>
                <a:gd name="T34" fmla="*/ 86 w 122"/>
                <a:gd name="T35" fmla="*/ 1511 h 1928"/>
                <a:gd name="T36" fmla="*/ 81 w 122"/>
                <a:gd name="T37" fmla="*/ 1506 h 1928"/>
                <a:gd name="T38" fmla="*/ 81 w 122"/>
                <a:gd name="T39" fmla="*/ 1494 h 1928"/>
                <a:gd name="T40" fmla="*/ 77 w 122"/>
                <a:gd name="T41" fmla="*/ 1490 h 1928"/>
                <a:gd name="T42" fmla="*/ 77 w 122"/>
                <a:gd name="T43" fmla="*/ 1478 h 1928"/>
                <a:gd name="T44" fmla="*/ 72 w 122"/>
                <a:gd name="T45" fmla="*/ 1474 h 1928"/>
                <a:gd name="T46" fmla="*/ 72 w 122"/>
                <a:gd name="T47" fmla="*/ 1461 h 1928"/>
                <a:gd name="T48" fmla="*/ 68 w 122"/>
                <a:gd name="T49" fmla="*/ 1457 h 1928"/>
                <a:gd name="T50" fmla="*/ 68 w 122"/>
                <a:gd name="T51" fmla="*/ 1449 h 1928"/>
                <a:gd name="T52" fmla="*/ 64 w 122"/>
                <a:gd name="T53" fmla="*/ 1445 h 1928"/>
                <a:gd name="T54" fmla="*/ 64 w 122"/>
                <a:gd name="T55" fmla="*/ 1433 h 1928"/>
                <a:gd name="T56" fmla="*/ 59 w 122"/>
                <a:gd name="T57" fmla="*/ 1428 h 1928"/>
                <a:gd name="T58" fmla="*/ 59 w 122"/>
                <a:gd name="T59" fmla="*/ 1424 h 1928"/>
                <a:gd name="T60" fmla="*/ 54 w 122"/>
                <a:gd name="T61" fmla="*/ 1420 h 1928"/>
                <a:gd name="T62" fmla="*/ 54 w 122"/>
                <a:gd name="T63" fmla="*/ 1412 h 1928"/>
                <a:gd name="T64" fmla="*/ 45 w 122"/>
                <a:gd name="T65" fmla="*/ 1404 h 1928"/>
                <a:gd name="T66" fmla="*/ 45 w 122"/>
                <a:gd name="T67" fmla="*/ 1396 h 1928"/>
                <a:gd name="T68" fmla="*/ 36 w 122"/>
                <a:gd name="T69" fmla="*/ 1387 h 1928"/>
                <a:gd name="T70" fmla="*/ 36 w 122"/>
                <a:gd name="T71" fmla="*/ 1379 h 1928"/>
                <a:gd name="T72" fmla="*/ 32 w 122"/>
                <a:gd name="T73" fmla="*/ 1375 h 1928"/>
                <a:gd name="T74" fmla="*/ 28 w 122"/>
                <a:gd name="T75" fmla="*/ 1371 h 1928"/>
                <a:gd name="T76" fmla="*/ 23 w 122"/>
                <a:gd name="T77" fmla="*/ 1367 h 1928"/>
                <a:gd name="T78" fmla="*/ 19 w 122"/>
                <a:gd name="T79" fmla="*/ 1363 h 1928"/>
                <a:gd name="T80" fmla="*/ 14 w 122"/>
                <a:gd name="T81" fmla="*/ 1359 h 1928"/>
                <a:gd name="T82" fmla="*/ 9 w 122"/>
                <a:gd name="T83" fmla="*/ 1359 h 1928"/>
                <a:gd name="T84" fmla="*/ 5 w 122"/>
                <a:gd name="T85" fmla="*/ 1355 h 1928"/>
                <a:gd name="T86" fmla="*/ 0 w 122"/>
                <a:gd name="T87" fmla="*/ 1351 h 1928"/>
                <a:gd name="T88" fmla="*/ 0 w 122"/>
                <a:gd name="T89"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8">
                  <a:moveTo>
                    <a:pt x="122" y="1928"/>
                  </a:moveTo>
                  <a:lnTo>
                    <a:pt x="122" y="1801"/>
                  </a:lnTo>
                  <a:lnTo>
                    <a:pt x="117" y="1797"/>
                  </a:lnTo>
                  <a:lnTo>
                    <a:pt x="117" y="1732"/>
                  </a:lnTo>
                  <a:lnTo>
                    <a:pt x="113" y="1728"/>
                  </a:lnTo>
                  <a:lnTo>
                    <a:pt x="113" y="1682"/>
                  </a:lnTo>
                  <a:lnTo>
                    <a:pt x="109" y="1678"/>
                  </a:lnTo>
                  <a:lnTo>
                    <a:pt x="109" y="1642"/>
                  </a:lnTo>
                  <a:lnTo>
                    <a:pt x="104" y="1637"/>
                  </a:lnTo>
                  <a:lnTo>
                    <a:pt x="104" y="1609"/>
                  </a:lnTo>
                  <a:lnTo>
                    <a:pt x="99" y="1605"/>
                  </a:lnTo>
                  <a:lnTo>
                    <a:pt x="99" y="1580"/>
                  </a:lnTo>
                  <a:lnTo>
                    <a:pt x="95" y="1576"/>
                  </a:lnTo>
                  <a:lnTo>
                    <a:pt x="95" y="1555"/>
                  </a:lnTo>
                  <a:lnTo>
                    <a:pt x="90" y="1551"/>
                  </a:lnTo>
                  <a:lnTo>
                    <a:pt x="90" y="1531"/>
                  </a:lnTo>
                  <a:lnTo>
                    <a:pt x="86" y="1527"/>
                  </a:lnTo>
                  <a:lnTo>
                    <a:pt x="86" y="1511"/>
                  </a:lnTo>
                  <a:lnTo>
                    <a:pt x="81" y="1506"/>
                  </a:lnTo>
                  <a:lnTo>
                    <a:pt x="81" y="1494"/>
                  </a:lnTo>
                  <a:lnTo>
                    <a:pt x="77" y="1490"/>
                  </a:lnTo>
                  <a:lnTo>
                    <a:pt x="77" y="1478"/>
                  </a:lnTo>
                  <a:lnTo>
                    <a:pt x="72" y="1474"/>
                  </a:lnTo>
                  <a:lnTo>
                    <a:pt x="72" y="1461"/>
                  </a:lnTo>
                  <a:lnTo>
                    <a:pt x="68" y="1457"/>
                  </a:lnTo>
                  <a:lnTo>
                    <a:pt x="68" y="1449"/>
                  </a:lnTo>
                  <a:lnTo>
                    <a:pt x="64" y="1445"/>
                  </a:lnTo>
                  <a:lnTo>
                    <a:pt x="64" y="1433"/>
                  </a:lnTo>
                  <a:lnTo>
                    <a:pt x="59" y="1428"/>
                  </a:lnTo>
                  <a:lnTo>
                    <a:pt x="59" y="1424"/>
                  </a:lnTo>
                  <a:lnTo>
                    <a:pt x="54" y="1420"/>
                  </a:lnTo>
                  <a:lnTo>
                    <a:pt x="54" y="1412"/>
                  </a:lnTo>
                  <a:lnTo>
                    <a:pt x="45" y="1404"/>
                  </a:lnTo>
                  <a:lnTo>
                    <a:pt x="45" y="1396"/>
                  </a:lnTo>
                  <a:lnTo>
                    <a:pt x="36" y="1387"/>
                  </a:lnTo>
                  <a:lnTo>
                    <a:pt x="36" y="1379"/>
                  </a:lnTo>
                  <a:lnTo>
                    <a:pt x="32" y="1375"/>
                  </a:lnTo>
                  <a:lnTo>
                    <a:pt x="28" y="1371"/>
                  </a:lnTo>
                  <a:lnTo>
                    <a:pt x="23" y="1367"/>
                  </a:lnTo>
                  <a:lnTo>
                    <a:pt x="19" y="1363"/>
                  </a:lnTo>
                  <a:lnTo>
                    <a:pt x="14" y="1359"/>
                  </a:lnTo>
                  <a:lnTo>
                    <a:pt x="9" y="1359"/>
                  </a:lnTo>
                  <a:lnTo>
                    <a:pt x="5" y="1355"/>
                  </a:lnTo>
                  <a:lnTo>
                    <a:pt x="0" y="1351"/>
                  </a:lnTo>
                  <a:lnTo>
                    <a:pt x="0" y="0"/>
                  </a:lnTo>
                </a:path>
              </a:pathLst>
            </a:custGeom>
            <a:noFill/>
            <a:ln w="22225"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p:cNvSpPr>
            <a:spLocks noGrp="1"/>
          </p:cNvSpPr>
          <p:nvPr>
            <p:ph type="ftr" sz="quarter" idx="11"/>
          </p:nvPr>
        </p:nvSpPr>
        <p:spPr/>
        <p:txBody>
          <a:bodyPr/>
          <a:lstStyle/>
          <a:p>
            <a:r>
              <a:rPr lang="en-US" smtClean="0"/>
              <a:t>Benasque</a:t>
            </a:r>
            <a:endParaRPr lang="en-US"/>
          </a:p>
        </p:txBody>
      </p:sp>
      <p:sp>
        <p:nvSpPr>
          <p:cNvPr id="3" name="Slide Number Placeholder 2"/>
          <p:cNvSpPr>
            <a:spLocks noGrp="1"/>
          </p:cNvSpPr>
          <p:nvPr>
            <p:ph type="sldNum" sz="quarter" idx="12"/>
          </p:nvPr>
        </p:nvSpPr>
        <p:spPr/>
        <p:txBody>
          <a:bodyPr/>
          <a:lstStyle/>
          <a:p>
            <a:fld id="{74A2A478-8B65-4D82-996A-EA40D10A6F38}" type="slidenum">
              <a:rPr lang="en-US" smtClean="0"/>
              <a:t>35</a:t>
            </a:fld>
            <a:endParaRPr lang="en-US"/>
          </a:p>
        </p:txBody>
      </p:sp>
    </p:spTree>
    <p:extLst>
      <p:ext uri="{BB962C8B-B14F-4D97-AF65-F5344CB8AC3E}">
        <p14:creationId xmlns:p14="http://schemas.microsoft.com/office/powerpoint/2010/main" val="197095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81197" y="363332"/>
            <a:ext cx="10515600" cy="1325563"/>
          </a:xfrm>
        </p:spPr>
        <p:txBody>
          <a:bodyPr>
            <a:normAutofit/>
          </a:bodyPr>
          <a:lstStyle/>
          <a:p>
            <a:pPr algn="ctr"/>
            <a:r>
              <a:rPr lang="en-US" sz="3600" b="1" dirty="0" smtClean="0"/>
              <a:t>Normal to the plane dispersion 1200-400 nm</a:t>
            </a:r>
            <a:endParaRPr lang="en-US" sz="3600" b="1" dirty="0"/>
          </a:p>
        </p:txBody>
      </p:sp>
      <p:sp>
        <p:nvSpPr>
          <p:cNvPr id="11" name="TextBox 10"/>
          <p:cNvSpPr txBox="1"/>
          <p:nvPr/>
        </p:nvSpPr>
        <p:spPr>
          <a:xfrm>
            <a:off x="4681331" y="5732390"/>
            <a:ext cx="6962030" cy="954107"/>
          </a:xfrm>
          <a:prstGeom prst="rect">
            <a:avLst/>
          </a:prstGeom>
          <a:noFill/>
        </p:spPr>
        <p:txBody>
          <a:bodyPr wrap="square" rtlCol="0">
            <a:spAutoFit/>
          </a:bodyPr>
          <a:lstStyle/>
          <a:p>
            <a:r>
              <a:rPr lang="en-US" sz="2800" b="1" dirty="0" smtClean="0">
                <a:solidFill>
                  <a:srgbClr val="C00000"/>
                </a:solidFill>
              </a:rPr>
              <a:t>It looks exactly as coupled waveguides should </a:t>
            </a:r>
            <a:r>
              <a:rPr lang="en-US" sz="2800" b="1" dirty="0" smtClean="0">
                <a:solidFill>
                  <a:srgbClr val="C00000"/>
                </a:solidFill>
              </a:rPr>
              <a:t>look….or as conduction and valence bands </a:t>
            </a:r>
            <a:endParaRPr lang="en-US" sz="2800" b="1" dirty="0">
              <a:solidFill>
                <a:srgbClr val="C00000"/>
              </a:solidFill>
            </a:endParaRPr>
          </a:p>
        </p:txBody>
      </p:sp>
      <p:grpSp>
        <p:nvGrpSpPr>
          <p:cNvPr id="4" name="Group 3"/>
          <p:cNvGrpSpPr/>
          <p:nvPr/>
        </p:nvGrpSpPr>
        <p:grpSpPr>
          <a:xfrm>
            <a:off x="-85774" y="1809751"/>
            <a:ext cx="2960737" cy="3851374"/>
            <a:chOff x="-85774" y="1809751"/>
            <a:chExt cx="2960737" cy="3851374"/>
          </a:xfrm>
        </p:grpSpPr>
        <p:cxnSp>
          <p:nvCxnSpPr>
            <p:cNvPr id="8" name="Straight Connector 7"/>
            <p:cNvCxnSpPr>
              <a:endCxn id="59" idx="9"/>
            </p:cNvCxnSpPr>
            <p:nvPr/>
          </p:nvCxnSpPr>
          <p:spPr>
            <a:xfrm flipV="1">
              <a:off x="566326" y="4208464"/>
              <a:ext cx="157575" cy="226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5774" y="2905529"/>
              <a:ext cx="2276658" cy="2755596"/>
              <a:chOff x="2299617" y="4114889"/>
              <a:chExt cx="2276658" cy="2755596"/>
            </a:xfrm>
          </p:grpSpPr>
          <p:sp>
            <p:nvSpPr>
              <p:cNvPr id="15" name="TextBox 14"/>
              <p:cNvSpPr txBox="1"/>
              <p:nvPr/>
            </p:nvSpPr>
            <p:spPr>
              <a:xfrm>
                <a:off x="3553238" y="5868819"/>
                <a:ext cx="470000" cy="369332"/>
              </a:xfrm>
              <a:prstGeom prst="rect">
                <a:avLst/>
              </a:prstGeom>
              <a:noFill/>
            </p:spPr>
            <p:txBody>
              <a:bodyPr wrap="none" rtlCol="0">
                <a:spAutoFit/>
              </a:bodyPr>
              <a:lstStyle/>
              <a:p>
                <a:r>
                  <a:rPr lang="en-US" b="1" dirty="0" smtClean="0"/>
                  <a:t>U</a:t>
                </a:r>
                <a:r>
                  <a:rPr lang="en-US" b="1" baseline="-25000" dirty="0"/>
                  <a:t>M</a:t>
                </a:r>
              </a:p>
            </p:txBody>
          </p:sp>
          <p:sp>
            <p:nvSpPr>
              <p:cNvPr id="16" name="TextBox 15"/>
              <p:cNvSpPr txBox="1"/>
              <p:nvPr/>
            </p:nvSpPr>
            <p:spPr>
              <a:xfrm>
                <a:off x="3553238" y="6501153"/>
                <a:ext cx="1023037" cy="369332"/>
              </a:xfrm>
              <a:prstGeom prst="rect">
                <a:avLst/>
              </a:prstGeom>
              <a:noFill/>
            </p:spPr>
            <p:txBody>
              <a:bodyPr wrap="none" rtlCol="0">
                <a:spAutoFit/>
              </a:bodyPr>
              <a:lstStyle/>
              <a:p>
                <a:r>
                  <a:rPr lang="en-US" b="1" dirty="0" err="1" smtClean="0"/>
                  <a:t>k</a:t>
                </a:r>
                <a:r>
                  <a:rPr lang="en-US" b="1" baseline="-25000" dirty="0" err="1" smtClean="0"/>
                  <a:t>z</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sp>
            <p:nvSpPr>
              <p:cNvPr id="17" name="TextBox 16"/>
              <p:cNvSpPr txBox="1"/>
              <p:nvPr/>
            </p:nvSpPr>
            <p:spPr>
              <a:xfrm rot="16200000">
                <a:off x="1967955" y="4446551"/>
                <a:ext cx="1032655" cy="369332"/>
              </a:xfrm>
              <a:prstGeom prst="rect">
                <a:avLst/>
              </a:prstGeom>
              <a:noFill/>
            </p:spPr>
            <p:txBody>
              <a:bodyPr wrap="none" rtlCol="0">
                <a:spAutoFit/>
              </a:bodyPr>
              <a:lstStyle/>
              <a:p>
                <a:r>
                  <a:rPr lang="en-US" b="1" dirty="0" err="1" smtClean="0"/>
                  <a:t>k</a:t>
                </a:r>
                <a:r>
                  <a:rPr lang="en-US" b="1" baseline="-25000" dirty="0" err="1"/>
                  <a:t>x</a:t>
                </a:r>
                <a:r>
                  <a:rPr lang="en-US" b="1" dirty="0" smtClean="0"/>
                  <a:t> (</a:t>
                </a:r>
                <a:r>
                  <a:rPr lang="en-US" b="1" dirty="0" smtClean="0">
                    <a:latin typeface="Symbol" panose="05050102010706020507" pitchFamily="18" charset="2"/>
                  </a:rPr>
                  <a:t>m</a:t>
                </a:r>
                <a:r>
                  <a:rPr lang="en-US" b="1" dirty="0" smtClean="0"/>
                  <a:t>m</a:t>
                </a:r>
                <a:r>
                  <a:rPr lang="en-US" b="1" baseline="30000" dirty="0" smtClean="0"/>
                  <a:t>-1</a:t>
                </a:r>
                <a:r>
                  <a:rPr lang="en-US" b="1" dirty="0" smtClean="0"/>
                  <a:t>)</a:t>
                </a:r>
                <a:endParaRPr lang="en-US" b="1" dirty="0"/>
              </a:p>
            </p:txBody>
          </p:sp>
        </p:grpSp>
        <p:sp>
          <p:nvSpPr>
            <p:cNvPr id="18" name="Rectangle 5"/>
            <p:cNvSpPr>
              <a:spLocks noChangeArrowheads="1"/>
            </p:cNvSpPr>
            <p:nvPr/>
          </p:nvSpPr>
          <p:spPr bwMode="auto">
            <a:xfrm>
              <a:off x="601663" y="1887538"/>
              <a:ext cx="2227263" cy="3068638"/>
            </a:xfrm>
            <a:prstGeom prst="rect">
              <a:avLst/>
            </a:pr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6"/>
            <p:cNvSpPr>
              <a:spLocks noChangeShapeType="1"/>
            </p:cNvSpPr>
            <p:nvPr/>
          </p:nvSpPr>
          <p:spPr bwMode="auto">
            <a:xfrm>
              <a:off x="601663" y="1887538"/>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7"/>
            <p:cNvSpPr>
              <a:spLocks noChangeShapeType="1"/>
            </p:cNvSpPr>
            <p:nvPr/>
          </p:nvSpPr>
          <p:spPr bwMode="auto">
            <a:xfrm>
              <a:off x="601663" y="4956176"/>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8"/>
            <p:cNvSpPr>
              <a:spLocks noChangeShapeType="1"/>
            </p:cNvSpPr>
            <p:nvPr/>
          </p:nvSpPr>
          <p:spPr bwMode="auto">
            <a:xfrm flipV="1">
              <a:off x="2828925"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9"/>
            <p:cNvSpPr>
              <a:spLocks noChangeShapeType="1"/>
            </p:cNvSpPr>
            <p:nvPr/>
          </p:nvSpPr>
          <p:spPr bwMode="auto">
            <a:xfrm flipV="1">
              <a:off x="601663"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0"/>
            <p:cNvSpPr>
              <a:spLocks noChangeShapeType="1"/>
            </p:cNvSpPr>
            <p:nvPr/>
          </p:nvSpPr>
          <p:spPr bwMode="auto">
            <a:xfrm>
              <a:off x="601663" y="4956176"/>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1"/>
            <p:cNvSpPr>
              <a:spLocks noChangeShapeType="1"/>
            </p:cNvSpPr>
            <p:nvPr/>
          </p:nvSpPr>
          <p:spPr bwMode="auto">
            <a:xfrm flipV="1">
              <a:off x="601663"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2"/>
            <p:cNvSpPr>
              <a:spLocks noChangeShapeType="1"/>
            </p:cNvSpPr>
            <p:nvPr/>
          </p:nvSpPr>
          <p:spPr bwMode="auto">
            <a:xfrm flipV="1">
              <a:off x="60166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3"/>
            <p:cNvSpPr>
              <a:spLocks noChangeShapeType="1"/>
            </p:cNvSpPr>
            <p:nvPr/>
          </p:nvSpPr>
          <p:spPr bwMode="auto">
            <a:xfrm>
              <a:off x="60166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14"/>
            <p:cNvSpPr>
              <a:spLocks noChangeArrowheads="1"/>
            </p:cNvSpPr>
            <p:nvPr/>
          </p:nvSpPr>
          <p:spPr bwMode="auto">
            <a:xfrm>
              <a:off x="560388" y="4989513"/>
              <a:ext cx="1555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15"/>
            <p:cNvSpPr>
              <a:spLocks noChangeShapeType="1"/>
            </p:cNvSpPr>
            <p:nvPr/>
          </p:nvSpPr>
          <p:spPr bwMode="auto">
            <a:xfrm flipV="1">
              <a:off x="129381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6"/>
            <p:cNvSpPr>
              <a:spLocks noChangeShapeType="1"/>
            </p:cNvSpPr>
            <p:nvPr/>
          </p:nvSpPr>
          <p:spPr bwMode="auto">
            <a:xfrm>
              <a:off x="129381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7"/>
            <p:cNvSpPr>
              <a:spLocks noChangeArrowheads="1"/>
            </p:cNvSpPr>
            <p:nvPr/>
          </p:nvSpPr>
          <p:spPr bwMode="auto">
            <a:xfrm>
              <a:off x="1201738" y="4989513"/>
              <a:ext cx="2413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18"/>
            <p:cNvSpPr>
              <a:spLocks noChangeShapeType="1"/>
            </p:cNvSpPr>
            <p:nvPr/>
          </p:nvSpPr>
          <p:spPr bwMode="auto">
            <a:xfrm flipV="1">
              <a:off x="199231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19"/>
            <p:cNvSpPr>
              <a:spLocks noChangeShapeType="1"/>
            </p:cNvSpPr>
            <p:nvPr/>
          </p:nvSpPr>
          <p:spPr bwMode="auto">
            <a:xfrm>
              <a:off x="199231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0"/>
            <p:cNvSpPr>
              <a:spLocks noChangeArrowheads="1"/>
            </p:cNvSpPr>
            <p:nvPr/>
          </p:nvSpPr>
          <p:spPr bwMode="auto">
            <a:xfrm>
              <a:off x="1857375" y="4989513"/>
              <a:ext cx="3254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Line 21"/>
            <p:cNvSpPr>
              <a:spLocks noChangeShapeType="1"/>
            </p:cNvSpPr>
            <p:nvPr/>
          </p:nvSpPr>
          <p:spPr bwMode="auto">
            <a:xfrm flipV="1">
              <a:off x="2684463" y="4922838"/>
              <a:ext cx="0" cy="333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2"/>
            <p:cNvSpPr>
              <a:spLocks noChangeShapeType="1"/>
            </p:cNvSpPr>
            <p:nvPr/>
          </p:nvSpPr>
          <p:spPr bwMode="auto">
            <a:xfrm>
              <a:off x="2684463" y="1895476"/>
              <a:ext cx="0" cy="23813"/>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23"/>
            <p:cNvSpPr>
              <a:spLocks noChangeArrowheads="1"/>
            </p:cNvSpPr>
            <p:nvPr/>
          </p:nvSpPr>
          <p:spPr bwMode="auto">
            <a:xfrm>
              <a:off x="2549525" y="4989513"/>
              <a:ext cx="3254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Line 24"/>
            <p:cNvSpPr>
              <a:spLocks noChangeShapeType="1"/>
            </p:cNvSpPr>
            <p:nvPr/>
          </p:nvSpPr>
          <p:spPr bwMode="auto">
            <a:xfrm>
              <a:off x="601663" y="4956176"/>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5"/>
            <p:cNvSpPr>
              <a:spLocks noChangeShapeType="1"/>
            </p:cNvSpPr>
            <p:nvPr/>
          </p:nvSpPr>
          <p:spPr bwMode="auto">
            <a:xfrm flipH="1">
              <a:off x="2792413" y="4956176"/>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26"/>
            <p:cNvSpPr>
              <a:spLocks noChangeArrowheads="1"/>
            </p:cNvSpPr>
            <p:nvPr/>
          </p:nvSpPr>
          <p:spPr bwMode="auto">
            <a:xfrm>
              <a:off x="473075" y="4872038"/>
              <a:ext cx="1571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27"/>
            <p:cNvSpPr>
              <a:spLocks noChangeShapeType="1"/>
            </p:cNvSpPr>
            <p:nvPr/>
          </p:nvSpPr>
          <p:spPr bwMode="auto">
            <a:xfrm>
              <a:off x="601663" y="4338638"/>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8"/>
            <p:cNvSpPr>
              <a:spLocks noChangeShapeType="1"/>
            </p:cNvSpPr>
            <p:nvPr/>
          </p:nvSpPr>
          <p:spPr bwMode="auto">
            <a:xfrm flipH="1">
              <a:off x="2792413" y="4338638"/>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9"/>
            <p:cNvSpPr>
              <a:spLocks noChangeArrowheads="1"/>
            </p:cNvSpPr>
            <p:nvPr/>
          </p:nvSpPr>
          <p:spPr bwMode="auto">
            <a:xfrm>
              <a:off x="381000" y="4254501"/>
              <a:ext cx="2413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Line 30"/>
            <p:cNvSpPr>
              <a:spLocks noChangeShapeType="1"/>
            </p:cNvSpPr>
            <p:nvPr/>
          </p:nvSpPr>
          <p:spPr bwMode="auto">
            <a:xfrm>
              <a:off x="601663" y="3727451"/>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1"/>
            <p:cNvSpPr>
              <a:spLocks noChangeShapeType="1"/>
            </p:cNvSpPr>
            <p:nvPr/>
          </p:nvSpPr>
          <p:spPr bwMode="auto">
            <a:xfrm flipH="1">
              <a:off x="2792413" y="3727451"/>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32"/>
            <p:cNvSpPr>
              <a:spLocks noChangeArrowheads="1"/>
            </p:cNvSpPr>
            <p:nvPr/>
          </p:nvSpPr>
          <p:spPr bwMode="auto">
            <a:xfrm>
              <a:off x="288925" y="3641726"/>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Line 33"/>
            <p:cNvSpPr>
              <a:spLocks noChangeShapeType="1"/>
            </p:cNvSpPr>
            <p:nvPr/>
          </p:nvSpPr>
          <p:spPr bwMode="auto">
            <a:xfrm>
              <a:off x="601663" y="3116263"/>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4"/>
            <p:cNvSpPr>
              <a:spLocks noChangeShapeType="1"/>
            </p:cNvSpPr>
            <p:nvPr/>
          </p:nvSpPr>
          <p:spPr bwMode="auto">
            <a:xfrm flipH="1">
              <a:off x="2792413" y="3116263"/>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35"/>
            <p:cNvSpPr>
              <a:spLocks noChangeArrowheads="1"/>
            </p:cNvSpPr>
            <p:nvPr/>
          </p:nvSpPr>
          <p:spPr bwMode="auto">
            <a:xfrm>
              <a:off x="288925" y="3030538"/>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150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36"/>
            <p:cNvSpPr>
              <a:spLocks noChangeShapeType="1"/>
            </p:cNvSpPr>
            <p:nvPr/>
          </p:nvSpPr>
          <p:spPr bwMode="auto">
            <a:xfrm>
              <a:off x="601663" y="2505076"/>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7"/>
            <p:cNvSpPr>
              <a:spLocks noChangeShapeType="1"/>
            </p:cNvSpPr>
            <p:nvPr/>
          </p:nvSpPr>
          <p:spPr bwMode="auto">
            <a:xfrm flipH="1">
              <a:off x="2792413" y="2505076"/>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38"/>
            <p:cNvSpPr>
              <a:spLocks noChangeArrowheads="1"/>
            </p:cNvSpPr>
            <p:nvPr/>
          </p:nvSpPr>
          <p:spPr bwMode="auto">
            <a:xfrm>
              <a:off x="288925" y="2419351"/>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Line 39"/>
            <p:cNvSpPr>
              <a:spLocks noChangeShapeType="1"/>
            </p:cNvSpPr>
            <p:nvPr/>
          </p:nvSpPr>
          <p:spPr bwMode="auto">
            <a:xfrm>
              <a:off x="601663" y="1895476"/>
              <a:ext cx="28575"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0"/>
            <p:cNvSpPr>
              <a:spLocks noChangeShapeType="1"/>
            </p:cNvSpPr>
            <p:nvPr/>
          </p:nvSpPr>
          <p:spPr bwMode="auto">
            <a:xfrm flipH="1">
              <a:off x="2792413" y="1895476"/>
              <a:ext cx="3651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1"/>
            <p:cNvSpPr>
              <a:spLocks noChangeArrowheads="1"/>
            </p:cNvSpPr>
            <p:nvPr/>
          </p:nvSpPr>
          <p:spPr bwMode="auto">
            <a:xfrm>
              <a:off x="288925" y="1809751"/>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Helvetica" panose="020B0604020202020204" pitchFamily="34" charset="0"/>
                </a:rPr>
                <a:t>250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Line 42"/>
            <p:cNvSpPr>
              <a:spLocks noChangeShapeType="1"/>
            </p:cNvSpPr>
            <p:nvPr/>
          </p:nvSpPr>
          <p:spPr bwMode="auto">
            <a:xfrm>
              <a:off x="601663" y="1887538"/>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3"/>
            <p:cNvSpPr>
              <a:spLocks noChangeShapeType="1"/>
            </p:cNvSpPr>
            <p:nvPr/>
          </p:nvSpPr>
          <p:spPr bwMode="auto">
            <a:xfrm>
              <a:off x="601663" y="4956176"/>
              <a:ext cx="2227263" cy="0"/>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4"/>
            <p:cNvSpPr>
              <a:spLocks noChangeShapeType="1"/>
            </p:cNvSpPr>
            <p:nvPr/>
          </p:nvSpPr>
          <p:spPr bwMode="auto">
            <a:xfrm flipV="1">
              <a:off x="2828925"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5"/>
            <p:cNvSpPr>
              <a:spLocks noChangeShapeType="1"/>
            </p:cNvSpPr>
            <p:nvPr/>
          </p:nvSpPr>
          <p:spPr bwMode="auto">
            <a:xfrm flipV="1">
              <a:off x="601663" y="1887538"/>
              <a:ext cx="0" cy="3068638"/>
            </a:xfrm>
            <a:prstGeom prst="line">
              <a:avLst/>
            </a:prstGeom>
            <a:noFill/>
            <a:ln w="15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6"/>
            <p:cNvSpPr>
              <a:spLocks/>
            </p:cNvSpPr>
            <p:nvPr/>
          </p:nvSpPr>
          <p:spPr bwMode="auto">
            <a:xfrm>
              <a:off x="601663" y="2609851"/>
              <a:ext cx="542925" cy="2346325"/>
            </a:xfrm>
            <a:custGeom>
              <a:avLst/>
              <a:gdLst>
                <a:gd name="T0" fmla="*/ 135 w 342"/>
                <a:gd name="T1" fmla="*/ 1347 h 1478"/>
                <a:gd name="T2" fmla="*/ 131 w 342"/>
                <a:gd name="T3" fmla="*/ 1257 h 1478"/>
                <a:gd name="T4" fmla="*/ 122 w 342"/>
                <a:gd name="T5" fmla="*/ 1216 h 1478"/>
                <a:gd name="T6" fmla="*/ 117 w 342"/>
                <a:gd name="T7" fmla="*/ 1167 h 1478"/>
                <a:gd name="T8" fmla="*/ 108 w 342"/>
                <a:gd name="T9" fmla="*/ 1138 h 1478"/>
                <a:gd name="T10" fmla="*/ 104 w 342"/>
                <a:gd name="T11" fmla="*/ 1101 h 1478"/>
                <a:gd name="T12" fmla="*/ 95 w 342"/>
                <a:gd name="T13" fmla="*/ 1077 h 1478"/>
                <a:gd name="T14" fmla="*/ 90 w 342"/>
                <a:gd name="T15" fmla="*/ 1048 h 1478"/>
                <a:gd name="T16" fmla="*/ 81 w 342"/>
                <a:gd name="T17" fmla="*/ 1032 h 1478"/>
                <a:gd name="T18" fmla="*/ 77 w 342"/>
                <a:gd name="T19" fmla="*/ 1007 h 1478"/>
                <a:gd name="T20" fmla="*/ 68 w 342"/>
                <a:gd name="T21" fmla="*/ 991 h 1478"/>
                <a:gd name="T22" fmla="*/ 63 w 342"/>
                <a:gd name="T23" fmla="*/ 974 h 1478"/>
                <a:gd name="T24" fmla="*/ 50 w 342"/>
                <a:gd name="T25" fmla="*/ 954 h 1478"/>
                <a:gd name="T26" fmla="*/ 41 w 342"/>
                <a:gd name="T27" fmla="*/ 933 h 1478"/>
                <a:gd name="T28" fmla="*/ 28 w 342"/>
                <a:gd name="T29" fmla="*/ 917 h 1478"/>
                <a:gd name="T30" fmla="*/ 14 w 342"/>
                <a:gd name="T31" fmla="*/ 909 h 1478"/>
                <a:gd name="T32" fmla="*/ 0 w 342"/>
                <a:gd name="T33" fmla="*/ 905 h 1478"/>
                <a:gd name="T34" fmla="*/ 14 w 342"/>
                <a:gd name="T35" fmla="*/ 307 h 1478"/>
                <a:gd name="T36" fmla="*/ 28 w 342"/>
                <a:gd name="T37" fmla="*/ 303 h 1478"/>
                <a:gd name="T38" fmla="*/ 41 w 342"/>
                <a:gd name="T39" fmla="*/ 299 h 1478"/>
                <a:gd name="T40" fmla="*/ 54 w 342"/>
                <a:gd name="T41" fmla="*/ 290 h 1478"/>
                <a:gd name="T42" fmla="*/ 68 w 342"/>
                <a:gd name="T43" fmla="*/ 278 h 1478"/>
                <a:gd name="T44" fmla="*/ 81 w 342"/>
                <a:gd name="T45" fmla="*/ 270 h 1478"/>
                <a:gd name="T46" fmla="*/ 90 w 342"/>
                <a:gd name="T47" fmla="*/ 262 h 1478"/>
                <a:gd name="T48" fmla="*/ 104 w 342"/>
                <a:gd name="T49" fmla="*/ 245 h 1478"/>
                <a:gd name="T50" fmla="*/ 117 w 342"/>
                <a:gd name="T51" fmla="*/ 233 h 1478"/>
                <a:gd name="T52" fmla="*/ 131 w 342"/>
                <a:gd name="T53" fmla="*/ 221 h 1478"/>
                <a:gd name="T54" fmla="*/ 144 w 342"/>
                <a:gd name="T55" fmla="*/ 205 h 1478"/>
                <a:gd name="T56" fmla="*/ 157 w 342"/>
                <a:gd name="T57" fmla="*/ 192 h 1478"/>
                <a:gd name="T58" fmla="*/ 171 w 342"/>
                <a:gd name="T59" fmla="*/ 176 h 1478"/>
                <a:gd name="T60" fmla="*/ 189 w 342"/>
                <a:gd name="T61" fmla="*/ 159 h 1478"/>
                <a:gd name="T62" fmla="*/ 198 w 342"/>
                <a:gd name="T63" fmla="*/ 147 h 1478"/>
                <a:gd name="T64" fmla="*/ 216 w 342"/>
                <a:gd name="T65" fmla="*/ 131 h 1478"/>
                <a:gd name="T66" fmla="*/ 225 w 342"/>
                <a:gd name="T67" fmla="*/ 118 h 1478"/>
                <a:gd name="T68" fmla="*/ 243 w 342"/>
                <a:gd name="T69" fmla="*/ 102 h 1478"/>
                <a:gd name="T70" fmla="*/ 252 w 342"/>
                <a:gd name="T71" fmla="*/ 90 h 1478"/>
                <a:gd name="T72" fmla="*/ 266 w 342"/>
                <a:gd name="T73" fmla="*/ 78 h 1478"/>
                <a:gd name="T74" fmla="*/ 279 w 342"/>
                <a:gd name="T75" fmla="*/ 61 h 1478"/>
                <a:gd name="T76" fmla="*/ 292 w 342"/>
                <a:gd name="T77" fmla="*/ 49 h 1478"/>
                <a:gd name="T78" fmla="*/ 306 w 342"/>
                <a:gd name="T79" fmla="*/ 37 h 1478"/>
                <a:gd name="T80" fmla="*/ 324 w 342"/>
                <a:gd name="T81" fmla="*/ 20 h 1478"/>
                <a:gd name="T82" fmla="*/ 333 w 342"/>
                <a:gd name="T83" fmla="*/ 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1478">
                  <a:moveTo>
                    <a:pt x="140" y="1478"/>
                  </a:moveTo>
                  <a:lnTo>
                    <a:pt x="140" y="1351"/>
                  </a:lnTo>
                  <a:lnTo>
                    <a:pt x="135" y="1347"/>
                  </a:lnTo>
                  <a:lnTo>
                    <a:pt x="135" y="1298"/>
                  </a:lnTo>
                  <a:lnTo>
                    <a:pt x="131" y="1294"/>
                  </a:lnTo>
                  <a:lnTo>
                    <a:pt x="131" y="1257"/>
                  </a:lnTo>
                  <a:lnTo>
                    <a:pt x="126" y="1253"/>
                  </a:lnTo>
                  <a:lnTo>
                    <a:pt x="126" y="1220"/>
                  </a:lnTo>
                  <a:lnTo>
                    <a:pt x="122" y="1216"/>
                  </a:lnTo>
                  <a:lnTo>
                    <a:pt x="122" y="1191"/>
                  </a:lnTo>
                  <a:lnTo>
                    <a:pt x="117" y="1187"/>
                  </a:lnTo>
                  <a:lnTo>
                    <a:pt x="117" y="1167"/>
                  </a:lnTo>
                  <a:lnTo>
                    <a:pt x="112" y="1163"/>
                  </a:lnTo>
                  <a:lnTo>
                    <a:pt x="112" y="1142"/>
                  </a:lnTo>
                  <a:lnTo>
                    <a:pt x="108" y="1138"/>
                  </a:lnTo>
                  <a:lnTo>
                    <a:pt x="108" y="1118"/>
                  </a:lnTo>
                  <a:lnTo>
                    <a:pt x="104" y="1114"/>
                  </a:lnTo>
                  <a:lnTo>
                    <a:pt x="104" y="1101"/>
                  </a:lnTo>
                  <a:lnTo>
                    <a:pt x="99" y="1097"/>
                  </a:lnTo>
                  <a:lnTo>
                    <a:pt x="99" y="1081"/>
                  </a:lnTo>
                  <a:lnTo>
                    <a:pt x="95" y="1077"/>
                  </a:lnTo>
                  <a:lnTo>
                    <a:pt x="95" y="1064"/>
                  </a:lnTo>
                  <a:lnTo>
                    <a:pt x="90" y="1060"/>
                  </a:lnTo>
                  <a:lnTo>
                    <a:pt x="90" y="1048"/>
                  </a:lnTo>
                  <a:lnTo>
                    <a:pt x="86" y="1044"/>
                  </a:lnTo>
                  <a:lnTo>
                    <a:pt x="86" y="1036"/>
                  </a:lnTo>
                  <a:lnTo>
                    <a:pt x="81" y="1032"/>
                  </a:lnTo>
                  <a:lnTo>
                    <a:pt x="81" y="1020"/>
                  </a:lnTo>
                  <a:lnTo>
                    <a:pt x="77" y="1015"/>
                  </a:lnTo>
                  <a:lnTo>
                    <a:pt x="77" y="1007"/>
                  </a:lnTo>
                  <a:lnTo>
                    <a:pt x="72" y="1003"/>
                  </a:lnTo>
                  <a:lnTo>
                    <a:pt x="72" y="995"/>
                  </a:lnTo>
                  <a:lnTo>
                    <a:pt x="68" y="991"/>
                  </a:lnTo>
                  <a:lnTo>
                    <a:pt x="68" y="983"/>
                  </a:lnTo>
                  <a:lnTo>
                    <a:pt x="63" y="978"/>
                  </a:lnTo>
                  <a:lnTo>
                    <a:pt x="63" y="974"/>
                  </a:lnTo>
                  <a:lnTo>
                    <a:pt x="59" y="970"/>
                  </a:lnTo>
                  <a:lnTo>
                    <a:pt x="59" y="962"/>
                  </a:lnTo>
                  <a:lnTo>
                    <a:pt x="50" y="954"/>
                  </a:lnTo>
                  <a:lnTo>
                    <a:pt x="50" y="946"/>
                  </a:lnTo>
                  <a:lnTo>
                    <a:pt x="41" y="937"/>
                  </a:lnTo>
                  <a:lnTo>
                    <a:pt x="41" y="933"/>
                  </a:lnTo>
                  <a:lnTo>
                    <a:pt x="32" y="925"/>
                  </a:lnTo>
                  <a:lnTo>
                    <a:pt x="32" y="921"/>
                  </a:lnTo>
                  <a:lnTo>
                    <a:pt x="28" y="917"/>
                  </a:lnTo>
                  <a:lnTo>
                    <a:pt x="23" y="913"/>
                  </a:lnTo>
                  <a:lnTo>
                    <a:pt x="19" y="909"/>
                  </a:lnTo>
                  <a:lnTo>
                    <a:pt x="14" y="909"/>
                  </a:lnTo>
                  <a:lnTo>
                    <a:pt x="9" y="905"/>
                  </a:lnTo>
                  <a:lnTo>
                    <a:pt x="5" y="905"/>
                  </a:lnTo>
                  <a:lnTo>
                    <a:pt x="0" y="905"/>
                  </a:lnTo>
                  <a:lnTo>
                    <a:pt x="0" y="311"/>
                  </a:lnTo>
                  <a:lnTo>
                    <a:pt x="9" y="307"/>
                  </a:lnTo>
                  <a:lnTo>
                    <a:pt x="14" y="307"/>
                  </a:lnTo>
                  <a:lnTo>
                    <a:pt x="19" y="307"/>
                  </a:lnTo>
                  <a:lnTo>
                    <a:pt x="23" y="307"/>
                  </a:lnTo>
                  <a:lnTo>
                    <a:pt x="28" y="303"/>
                  </a:lnTo>
                  <a:lnTo>
                    <a:pt x="32" y="303"/>
                  </a:lnTo>
                  <a:lnTo>
                    <a:pt x="36" y="299"/>
                  </a:lnTo>
                  <a:lnTo>
                    <a:pt x="41" y="299"/>
                  </a:lnTo>
                  <a:lnTo>
                    <a:pt x="45" y="295"/>
                  </a:lnTo>
                  <a:lnTo>
                    <a:pt x="50" y="290"/>
                  </a:lnTo>
                  <a:lnTo>
                    <a:pt x="54" y="290"/>
                  </a:lnTo>
                  <a:lnTo>
                    <a:pt x="59" y="286"/>
                  </a:lnTo>
                  <a:lnTo>
                    <a:pt x="63" y="282"/>
                  </a:lnTo>
                  <a:lnTo>
                    <a:pt x="68" y="278"/>
                  </a:lnTo>
                  <a:lnTo>
                    <a:pt x="72" y="274"/>
                  </a:lnTo>
                  <a:lnTo>
                    <a:pt x="77" y="270"/>
                  </a:lnTo>
                  <a:lnTo>
                    <a:pt x="81" y="270"/>
                  </a:lnTo>
                  <a:lnTo>
                    <a:pt x="90" y="262"/>
                  </a:lnTo>
                  <a:lnTo>
                    <a:pt x="86" y="262"/>
                  </a:lnTo>
                  <a:lnTo>
                    <a:pt x="90" y="262"/>
                  </a:lnTo>
                  <a:lnTo>
                    <a:pt x="99" y="253"/>
                  </a:lnTo>
                  <a:lnTo>
                    <a:pt x="99" y="249"/>
                  </a:lnTo>
                  <a:lnTo>
                    <a:pt x="104" y="245"/>
                  </a:lnTo>
                  <a:lnTo>
                    <a:pt x="108" y="241"/>
                  </a:lnTo>
                  <a:lnTo>
                    <a:pt x="112" y="238"/>
                  </a:lnTo>
                  <a:lnTo>
                    <a:pt x="117" y="233"/>
                  </a:lnTo>
                  <a:lnTo>
                    <a:pt x="122" y="229"/>
                  </a:lnTo>
                  <a:lnTo>
                    <a:pt x="126" y="225"/>
                  </a:lnTo>
                  <a:lnTo>
                    <a:pt x="131" y="221"/>
                  </a:lnTo>
                  <a:lnTo>
                    <a:pt x="140" y="213"/>
                  </a:lnTo>
                  <a:lnTo>
                    <a:pt x="140" y="209"/>
                  </a:lnTo>
                  <a:lnTo>
                    <a:pt x="144" y="205"/>
                  </a:lnTo>
                  <a:lnTo>
                    <a:pt x="149" y="201"/>
                  </a:lnTo>
                  <a:lnTo>
                    <a:pt x="153" y="196"/>
                  </a:lnTo>
                  <a:lnTo>
                    <a:pt x="157" y="192"/>
                  </a:lnTo>
                  <a:lnTo>
                    <a:pt x="167" y="184"/>
                  </a:lnTo>
                  <a:lnTo>
                    <a:pt x="167" y="180"/>
                  </a:lnTo>
                  <a:lnTo>
                    <a:pt x="171" y="176"/>
                  </a:lnTo>
                  <a:lnTo>
                    <a:pt x="176" y="172"/>
                  </a:lnTo>
                  <a:lnTo>
                    <a:pt x="180" y="168"/>
                  </a:lnTo>
                  <a:lnTo>
                    <a:pt x="189" y="159"/>
                  </a:lnTo>
                  <a:lnTo>
                    <a:pt x="189" y="155"/>
                  </a:lnTo>
                  <a:lnTo>
                    <a:pt x="194" y="151"/>
                  </a:lnTo>
                  <a:lnTo>
                    <a:pt x="198" y="147"/>
                  </a:lnTo>
                  <a:lnTo>
                    <a:pt x="202" y="143"/>
                  </a:lnTo>
                  <a:lnTo>
                    <a:pt x="207" y="139"/>
                  </a:lnTo>
                  <a:lnTo>
                    <a:pt x="216" y="131"/>
                  </a:lnTo>
                  <a:lnTo>
                    <a:pt x="216" y="127"/>
                  </a:lnTo>
                  <a:lnTo>
                    <a:pt x="221" y="122"/>
                  </a:lnTo>
                  <a:lnTo>
                    <a:pt x="225" y="118"/>
                  </a:lnTo>
                  <a:lnTo>
                    <a:pt x="230" y="114"/>
                  </a:lnTo>
                  <a:lnTo>
                    <a:pt x="234" y="110"/>
                  </a:lnTo>
                  <a:lnTo>
                    <a:pt x="243" y="102"/>
                  </a:lnTo>
                  <a:lnTo>
                    <a:pt x="243" y="98"/>
                  </a:lnTo>
                  <a:lnTo>
                    <a:pt x="247" y="94"/>
                  </a:lnTo>
                  <a:lnTo>
                    <a:pt x="252" y="90"/>
                  </a:lnTo>
                  <a:lnTo>
                    <a:pt x="256" y="85"/>
                  </a:lnTo>
                  <a:lnTo>
                    <a:pt x="261" y="82"/>
                  </a:lnTo>
                  <a:lnTo>
                    <a:pt x="266" y="78"/>
                  </a:lnTo>
                  <a:lnTo>
                    <a:pt x="270" y="74"/>
                  </a:lnTo>
                  <a:lnTo>
                    <a:pt x="279" y="65"/>
                  </a:lnTo>
                  <a:lnTo>
                    <a:pt x="279" y="61"/>
                  </a:lnTo>
                  <a:lnTo>
                    <a:pt x="283" y="57"/>
                  </a:lnTo>
                  <a:lnTo>
                    <a:pt x="288" y="53"/>
                  </a:lnTo>
                  <a:lnTo>
                    <a:pt x="292" y="49"/>
                  </a:lnTo>
                  <a:lnTo>
                    <a:pt x="297" y="45"/>
                  </a:lnTo>
                  <a:lnTo>
                    <a:pt x="301" y="41"/>
                  </a:lnTo>
                  <a:lnTo>
                    <a:pt x="306" y="37"/>
                  </a:lnTo>
                  <a:lnTo>
                    <a:pt x="311" y="33"/>
                  </a:lnTo>
                  <a:lnTo>
                    <a:pt x="315" y="28"/>
                  </a:lnTo>
                  <a:lnTo>
                    <a:pt x="324" y="20"/>
                  </a:lnTo>
                  <a:lnTo>
                    <a:pt x="324" y="16"/>
                  </a:lnTo>
                  <a:lnTo>
                    <a:pt x="328" y="12"/>
                  </a:lnTo>
                  <a:lnTo>
                    <a:pt x="333" y="8"/>
                  </a:lnTo>
                  <a:lnTo>
                    <a:pt x="337" y="4"/>
                  </a:lnTo>
                  <a:lnTo>
                    <a:pt x="342" y="0"/>
                  </a:lnTo>
                </a:path>
              </a:pathLst>
            </a:custGeom>
            <a:noFill/>
            <a:ln w="222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47"/>
            <p:cNvSpPr>
              <a:spLocks/>
            </p:cNvSpPr>
            <p:nvPr/>
          </p:nvSpPr>
          <p:spPr bwMode="auto">
            <a:xfrm>
              <a:off x="1144588" y="2063751"/>
              <a:ext cx="898525" cy="546100"/>
            </a:xfrm>
            <a:custGeom>
              <a:avLst/>
              <a:gdLst>
                <a:gd name="T0" fmla="*/ 9 w 566"/>
                <a:gd name="T1" fmla="*/ 335 h 344"/>
                <a:gd name="T2" fmla="*/ 22 w 566"/>
                <a:gd name="T3" fmla="*/ 323 h 344"/>
                <a:gd name="T4" fmla="*/ 36 w 566"/>
                <a:gd name="T5" fmla="*/ 311 h 344"/>
                <a:gd name="T6" fmla="*/ 49 w 566"/>
                <a:gd name="T7" fmla="*/ 298 h 344"/>
                <a:gd name="T8" fmla="*/ 58 w 566"/>
                <a:gd name="T9" fmla="*/ 291 h 344"/>
                <a:gd name="T10" fmla="*/ 72 w 566"/>
                <a:gd name="T11" fmla="*/ 282 h 344"/>
                <a:gd name="T12" fmla="*/ 85 w 566"/>
                <a:gd name="T13" fmla="*/ 270 h 344"/>
                <a:gd name="T14" fmla="*/ 99 w 566"/>
                <a:gd name="T15" fmla="*/ 258 h 344"/>
                <a:gd name="T16" fmla="*/ 112 w 566"/>
                <a:gd name="T17" fmla="*/ 250 h 344"/>
                <a:gd name="T18" fmla="*/ 126 w 566"/>
                <a:gd name="T19" fmla="*/ 237 h 344"/>
                <a:gd name="T20" fmla="*/ 139 w 566"/>
                <a:gd name="T21" fmla="*/ 229 h 344"/>
                <a:gd name="T22" fmla="*/ 152 w 566"/>
                <a:gd name="T23" fmla="*/ 217 h 344"/>
                <a:gd name="T24" fmla="*/ 166 w 566"/>
                <a:gd name="T25" fmla="*/ 208 h 344"/>
                <a:gd name="T26" fmla="*/ 180 w 566"/>
                <a:gd name="T27" fmla="*/ 196 h 344"/>
                <a:gd name="T28" fmla="*/ 193 w 566"/>
                <a:gd name="T29" fmla="*/ 188 h 344"/>
                <a:gd name="T30" fmla="*/ 206 w 566"/>
                <a:gd name="T31" fmla="*/ 180 h 344"/>
                <a:gd name="T32" fmla="*/ 220 w 566"/>
                <a:gd name="T33" fmla="*/ 172 h 344"/>
                <a:gd name="T34" fmla="*/ 233 w 566"/>
                <a:gd name="T35" fmla="*/ 160 h 344"/>
                <a:gd name="T36" fmla="*/ 247 w 566"/>
                <a:gd name="T37" fmla="*/ 151 h 344"/>
                <a:gd name="T38" fmla="*/ 261 w 566"/>
                <a:gd name="T39" fmla="*/ 143 h 344"/>
                <a:gd name="T40" fmla="*/ 274 w 566"/>
                <a:gd name="T41" fmla="*/ 135 h 344"/>
                <a:gd name="T42" fmla="*/ 287 w 566"/>
                <a:gd name="T43" fmla="*/ 127 h 344"/>
                <a:gd name="T44" fmla="*/ 301 w 566"/>
                <a:gd name="T45" fmla="*/ 119 h 344"/>
                <a:gd name="T46" fmla="*/ 314 w 566"/>
                <a:gd name="T47" fmla="*/ 110 h 344"/>
                <a:gd name="T48" fmla="*/ 328 w 566"/>
                <a:gd name="T49" fmla="*/ 106 h 344"/>
                <a:gd name="T50" fmla="*/ 341 w 566"/>
                <a:gd name="T51" fmla="*/ 98 h 344"/>
                <a:gd name="T52" fmla="*/ 355 w 566"/>
                <a:gd name="T53" fmla="*/ 90 h 344"/>
                <a:gd name="T54" fmla="*/ 368 w 566"/>
                <a:gd name="T55" fmla="*/ 82 h 344"/>
                <a:gd name="T56" fmla="*/ 382 w 566"/>
                <a:gd name="T57" fmla="*/ 77 h 344"/>
                <a:gd name="T58" fmla="*/ 395 w 566"/>
                <a:gd name="T59" fmla="*/ 70 h 344"/>
                <a:gd name="T60" fmla="*/ 408 w 566"/>
                <a:gd name="T61" fmla="*/ 62 h 344"/>
                <a:gd name="T62" fmla="*/ 422 w 566"/>
                <a:gd name="T63" fmla="*/ 57 h 344"/>
                <a:gd name="T64" fmla="*/ 436 w 566"/>
                <a:gd name="T65" fmla="*/ 49 h 344"/>
                <a:gd name="T66" fmla="*/ 449 w 566"/>
                <a:gd name="T67" fmla="*/ 45 h 344"/>
                <a:gd name="T68" fmla="*/ 463 w 566"/>
                <a:gd name="T69" fmla="*/ 37 h 344"/>
                <a:gd name="T70" fmla="*/ 476 w 566"/>
                <a:gd name="T71" fmla="*/ 33 h 344"/>
                <a:gd name="T72" fmla="*/ 489 w 566"/>
                <a:gd name="T73" fmla="*/ 29 h 344"/>
                <a:gd name="T74" fmla="*/ 503 w 566"/>
                <a:gd name="T75" fmla="*/ 20 h 344"/>
                <a:gd name="T76" fmla="*/ 517 w 566"/>
                <a:gd name="T77" fmla="*/ 16 h 344"/>
                <a:gd name="T78" fmla="*/ 530 w 566"/>
                <a:gd name="T79" fmla="*/ 12 h 344"/>
                <a:gd name="T80" fmla="*/ 543 w 566"/>
                <a:gd name="T81" fmla="*/ 8 h 344"/>
                <a:gd name="T82" fmla="*/ 557 w 566"/>
                <a:gd name="T8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 h="344">
                  <a:moveTo>
                    <a:pt x="0" y="344"/>
                  </a:moveTo>
                  <a:lnTo>
                    <a:pt x="4" y="340"/>
                  </a:lnTo>
                  <a:lnTo>
                    <a:pt x="9" y="335"/>
                  </a:lnTo>
                  <a:lnTo>
                    <a:pt x="14" y="331"/>
                  </a:lnTo>
                  <a:lnTo>
                    <a:pt x="18" y="327"/>
                  </a:lnTo>
                  <a:lnTo>
                    <a:pt x="22" y="323"/>
                  </a:lnTo>
                  <a:lnTo>
                    <a:pt x="27" y="319"/>
                  </a:lnTo>
                  <a:lnTo>
                    <a:pt x="31" y="315"/>
                  </a:lnTo>
                  <a:lnTo>
                    <a:pt x="36" y="311"/>
                  </a:lnTo>
                  <a:lnTo>
                    <a:pt x="40" y="307"/>
                  </a:lnTo>
                  <a:lnTo>
                    <a:pt x="45" y="303"/>
                  </a:lnTo>
                  <a:lnTo>
                    <a:pt x="49" y="298"/>
                  </a:lnTo>
                  <a:lnTo>
                    <a:pt x="54" y="298"/>
                  </a:lnTo>
                  <a:lnTo>
                    <a:pt x="62" y="291"/>
                  </a:lnTo>
                  <a:lnTo>
                    <a:pt x="58" y="291"/>
                  </a:lnTo>
                  <a:lnTo>
                    <a:pt x="62" y="291"/>
                  </a:lnTo>
                  <a:lnTo>
                    <a:pt x="67" y="287"/>
                  </a:lnTo>
                  <a:lnTo>
                    <a:pt x="72" y="282"/>
                  </a:lnTo>
                  <a:lnTo>
                    <a:pt x="76" y="278"/>
                  </a:lnTo>
                  <a:lnTo>
                    <a:pt x="81" y="274"/>
                  </a:lnTo>
                  <a:lnTo>
                    <a:pt x="85" y="270"/>
                  </a:lnTo>
                  <a:lnTo>
                    <a:pt x="90" y="266"/>
                  </a:lnTo>
                  <a:lnTo>
                    <a:pt x="94" y="262"/>
                  </a:lnTo>
                  <a:lnTo>
                    <a:pt x="99" y="258"/>
                  </a:lnTo>
                  <a:lnTo>
                    <a:pt x="103" y="254"/>
                  </a:lnTo>
                  <a:lnTo>
                    <a:pt x="107" y="254"/>
                  </a:lnTo>
                  <a:lnTo>
                    <a:pt x="112" y="250"/>
                  </a:lnTo>
                  <a:lnTo>
                    <a:pt x="117" y="245"/>
                  </a:lnTo>
                  <a:lnTo>
                    <a:pt x="121" y="241"/>
                  </a:lnTo>
                  <a:lnTo>
                    <a:pt x="126" y="237"/>
                  </a:lnTo>
                  <a:lnTo>
                    <a:pt x="130" y="233"/>
                  </a:lnTo>
                  <a:lnTo>
                    <a:pt x="135" y="233"/>
                  </a:lnTo>
                  <a:lnTo>
                    <a:pt x="139" y="229"/>
                  </a:lnTo>
                  <a:lnTo>
                    <a:pt x="144" y="225"/>
                  </a:lnTo>
                  <a:lnTo>
                    <a:pt x="148" y="221"/>
                  </a:lnTo>
                  <a:lnTo>
                    <a:pt x="152" y="217"/>
                  </a:lnTo>
                  <a:lnTo>
                    <a:pt x="157" y="213"/>
                  </a:lnTo>
                  <a:lnTo>
                    <a:pt x="161" y="208"/>
                  </a:lnTo>
                  <a:lnTo>
                    <a:pt x="166" y="208"/>
                  </a:lnTo>
                  <a:lnTo>
                    <a:pt x="171" y="204"/>
                  </a:lnTo>
                  <a:lnTo>
                    <a:pt x="175" y="200"/>
                  </a:lnTo>
                  <a:lnTo>
                    <a:pt x="180" y="196"/>
                  </a:lnTo>
                  <a:lnTo>
                    <a:pt x="184" y="196"/>
                  </a:lnTo>
                  <a:lnTo>
                    <a:pt x="188" y="192"/>
                  </a:lnTo>
                  <a:lnTo>
                    <a:pt x="193" y="188"/>
                  </a:lnTo>
                  <a:lnTo>
                    <a:pt x="197" y="184"/>
                  </a:lnTo>
                  <a:lnTo>
                    <a:pt x="202" y="180"/>
                  </a:lnTo>
                  <a:lnTo>
                    <a:pt x="206" y="180"/>
                  </a:lnTo>
                  <a:lnTo>
                    <a:pt x="211" y="176"/>
                  </a:lnTo>
                  <a:lnTo>
                    <a:pt x="216" y="172"/>
                  </a:lnTo>
                  <a:lnTo>
                    <a:pt x="220" y="172"/>
                  </a:lnTo>
                  <a:lnTo>
                    <a:pt x="225" y="168"/>
                  </a:lnTo>
                  <a:lnTo>
                    <a:pt x="229" y="164"/>
                  </a:lnTo>
                  <a:lnTo>
                    <a:pt x="233" y="160"/>
                  </a:lnTo>
                  <a:lnTo>
                    <a:pt x="238" y="160"/>
                  </a:lnTo>
                  <a:lnTo>
                    <a:pt x="242" y="156"/>
                  </a:lnTo>
                  <a:lnTo>
                    <a:pt x="247" y="151"/>
                  </a:lnTo>
                  <a:lnTo>
                    <a:pt x="251" y="151"/>
                  </a:lnTo>
                  <a:lnTo>
                    <a:pt x="256" y="147"/>
                  </a:lnTo>
                  <a:lnTo>
                    <a:pt x="261" y="143"/>
                  </a:lnTo>
                  <a:lnTo>
                    <a:pt x="265" y="143"/>
                  </a:lnTo>
                  <a:lnTo>
                    <a:pt x="270" y="139"/>
                  </a:lnTo>
                  <a:lnTo>
                    <a:pt x="274" y="135"/>
                  </a:lnTo>
                  <a:lnTo>
                    <a:pt x="278" y="135"/>
                  </a:lnTo>
                  <a:lnTo>
                    <a:pt x="283" y="131"/>
                  </a:lnTo>
                  <a:lnTo>
                    <a:pt x="287" y="127"/>
                  </a:lnTo>
                  <a:lnTo>
                    <a:pt x="292" y="127"/>
                  </a:lnTo>
                  <a:lnTo>
                    <a:pt x="296" y="123"/>
                  </a:lnTo>
                  <a:lnTo>
                    <a:pt x="301" y="119"/>
                  </a:lnTo>
                  <a:lnTo>
                    <a:pt x="305" y="119"/>
                  </a:lnTo>
                  <a:lnTo>
                    <a:pt x="310" y="114"/>
                  </a:lnTo>
                  <a:lnTo>
                    <a:pt x="314" y="110"/>
                  </a:lnTo>
                  <a:lnTo>
                    <a:pt x="319" y="110"/>
                  </a:lnTo>
                  <a:lnTo>
                    <a:pt x="323" y="106"/>
                  </a:lnTo>
                  <a:lnTo>
                    <a:pt x="328" y="106"/>
                  </a:lnTo>
                  <a:lnTo>
                    <a:pt x="332" y="102"/>
                  </a:lnTo>
                  <a:lnTo>
                    <a:pt x="337" y="98"/>
                  </a:lnTo>
                  <a:lnTo>
                    <a:pt x="341" y="98"/>
                  </a:lnTo>
                  <a:lnTo>
                    <a:pt x="346" y="94"/>
                  </a:lnTo>
                  <a:lnTo>
                    <a:pt x="350" y="94"/>
                  </a:lnTo>
                  <a:lnTo>
                    <a:pt x="355" y="90"/>
                  </a:lnTo>
                  <a:lnTo>
                    <a:pt x="359" y="86"/>
                  </a:lnTo>
                  <a:lnTo>
                    <a:pt x="363" y="86"/>
                  </a:lnTo>
                  <a:lnTo>
                    <a:pt x="368" y="82"/>
                  </a:lnTo>
                  <a:lnTo>
                    <a:pt x="373" y="82"/>
                  </a:lnTo>
                  <a:lnTo>
                    <a:pt x="377" y="77"/>
                  </a:lnTo>
                  <a:lnTo>
                    <a:pt x="382" y="77"/>
                  </a:lnTo>
                  <a:lnTo>
                    <a:pt x="386" y="73"/>
                  </a:lnTo>
                  <a:lnTo>
                    <a:pt x="391" y="70"/>
                  </a:lnTo>
                  <a:lnTo>
                    <a:pt x="395" y="70"/>
                  </a:lnTo>
                  <a:lnTo>
                    <a:pt x="399" y="66"/>
                  </a:lnTo>
                  <a:lnTo>
                    <a:pt x="404" y="66"/>
                  </a:lnTo>
                  <a:lnTo>
                    <a:pt x="408" y="62"/>
                  </a:lnTo>
                  <a:lnTo>
                    <a:pt x="413" y="62"/>
                  </a:lnTo>
                  <a:lnTo>
                    <a:pt x="418" y="57"/>
                  </a:lnTo>
                  <a:lnTo>
                    <a:pt x="422" y="57"/>
                  </a:lnTo>
                  <a:lnTo>
                    <a:pt x="427" y="53"/>
                  </a:lnTo>
                  <a:lnTo>
                    <a:pt x="431" y="53"/>
                  </a:lnTo>
                  <a:lnTo>
                    <a:pt x="436" y="49"/>
                  </a:lnTo>
                  <a:lnTo>
                    <a:pt x="440" y="49"/>
                  </a:lnTo>
                  <a:lnTo>
                    <a:pt x="444" y="45"/>
                  </a:lnTo>
                  <a:lnTo>
                    <a:pt x="449" y="45"/>
                  </a:lnTo>
                  <a:lnTo>
                    <a:pt x="453" y="41"/>
                  </a:lnTo>
                  <a:lnTo>
                    <a:pt x="458" y="41"/>
                  </a:lnTo>
                  <a:lnTo>
                    <a:pt x="463" y="37"/>
                  </a:lnTo>
                  <a:lnTo>
                    <a:pt x="467" y="37"/>
                  </a:lnTo>
                  <a:lnTo>
                    <a:pt x="472" y="33"/>
                  </a:lnTo>
                  <a:lnTo>
                    <a:pt x="476" y="33"/>
                  </a:lnTo>
                  <a:lnTo>
                    <a:pt x="480" y="33"/>
                  </a:lnTo>
                  <a:lnTo>
                    <a:pt x="485" y="29"/>
                  </a:lnTo>
                  <a:lnTo>
                    <a:pt x="489" y="29"/>
                  </a:lnTo>
                  <a:lnTo>
                    <a:pt x="494" y="25"/>
                  </a:lnTo>
                  <a:lnTo>
                    <a:pt x="498" y="25"/>
                  </a:lnTo>
                  <a:lnTo>
                    <a:pt x="503" y="20"/>
                  </a:lnTo>
                  <a:lnTo>
                    <a:pt x="508" y="20"/>
                  </a:lnTo>
                  <a:lnTo>
                    <a:pt x="512" y="20"/>
                  </a:lnTo>
                  <a:lnTo>
                    <a:pt x="517" y="16"/>
                  </a:lnTo>
                  <a:lnTo>
                    <a:pt x="521" y="16"/>
                  </a:lnTo>
                  <a:lnTo>
                    <a:pt x="525" y="12"/>
                  </a:lnTo>
                  <a:lnTo>
                    <a:pt x="530" y="12"/>
                  </a:lnTo>
                  <a:lnTo>
                    <a:pt x="534" y="8"/>
                  </a:lnTo>
                  <a:lnTo>
                    <a:pt x="539" y="8"/>
                  </a:lnTo>
                  <a:lnTo>
                    <a:pt x="543" y="8"/>
                  </a:lnTo>
                  <a:lnTo>
                    <a:pt x="548" y="4"/>
                  </a:lnTo>
                  <a:lnTo>
                    <a:pt x="552" y="4"/>
                  </a:lnTo>
                  <a:lnTo>
                    <a:pt x="557" y="0"/>
                  </a:lnTo>
                  <a:lnTo>
                    <a:pt x="562" y="0"/>
                  </a:lnTo>
                  <a:lnTo>
                    <a:pt x="566" y="0"/>
                  </a:lnTo>
                </a:path>
              </a:pathLst>
            </a:custGeom>
            <a:noFill/>
            <a:ln w="222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48"/>
            <p:cNvSpPr>
              <a:spLocks/>
            </p:cNvSpPr>
            <p:nvPr/>
          </p:nvSpPr>
          <p:spPr bwMode="auto">
            <a:xfrm>
              <a:off x="601663" y="1895476"/>
              <a:ext cx="193675" cy="3060700"/>
            </a:xfrm>
            <a:custGeom>
              <a:avLst/>
              <a:gdLst>
                <a:gd name="T0" fmla="*/ 122 w 122"/>
                <a:gd name="T1" fmla="*/ 1928 h 1928"/>
                <a:gd name="T2" fmla="*/ 122 w 122"/>
                <a:gd name="T3" fmla="*/ 1801 h 1928"/>
                <a:gd name="T4" fmla="*/ 117 w 122"/>
                <a:gd name="T5" fmla="*/ 1797 h 1928"/>
                <a:gd name="T6" fmla="*/ 117 w 122"/>
                <a:gd name="T7" fmla="*/ 1732 h 1928"/>
                <a:gd name="T8" fmla="*/ 113 w 122"/>
                <a:gd name="T9" fmla="*/ 1728 h 1928"/>
                <a:gd name="T10" fmla="*/ 113 w 122"/>
                <a:gd name="T11" fmla="*/ 1682 h 1928"/>
                <a:gd name="T12" fmla="*/ 109 w 122"/>
                <a:gd name="T13" fmla="*/ 1678 h 1928"/>
                <a:gd name="T14" fmla="*/ 109 w 122"/>
                <a:gd name="T15" fmla="*/ 1642 h 1928"/>
                <a:gd name="T16" fmla="*/ 104 w 122"/>
                <a:gd name="T17" fmla="*/ 1637 h 1928"/>
                <a:gd name="T18" fmla="*/ 104 w 122"/>
                <a:gd name="T19" fmla="*/ 1609 h 1928"/>
                <a:gd name="T20" fmla="*/ 99 w 122"/>
                <a:gd name="T21" fmla="*/ 1605 h 1928"/>
                <a:gd name="T22" fmla="*/ 99 w 122"/>
                <a:gd name="T23" fmla="*/ 1580 h 1928"/>
                <a:gd name="T24" fmla="*/ 95 w 122"/>
                <a:gd name="T25" fmla="*/ 1576 h 1928"/>
                <a:gd name="T26" fmla="*/ 95 w 122"/>
                <a:gd name="T27" fmla="*/ 1555 h 1928"/>
                <a:gd name="T28" fmla="*/ 90 w 122"/>
                <a:gd name="T29" fmla="*/ 1551 h 1928"/>
                <a:gd name="T30" fmla="*/ 90 w 122"/>
                <a:gd name="T31" fmla="*/ 1531 h 1928"/>
                <a:gd name="T32" fmla="*/ 86 w 122"/>
                <a:gd name="T33" fmla="*/ 1527 h 1928"/>
                <a:gd name="T34" fmla="*/ 86 w 122"/>
                <a:gd name="T35" fmla="*/ 1511 h 1928"/>
                <a:gd name="T36" fmla="*/ 81 w 122"/>
                <a:gd name="T37" fmla="*/ 1506 h 1928"/>
                <a:gd name="T38" fmla="*/ 81 w 122"/>
                <a:gd name="T39" fmla="*/ 1494 h 1928"/>
                <a:gd name="T40" fmla="*/ 77 w 122"/>
                <a:gd name="T41" fmla="*/ 1490 h 1928"/>
                <a:gd name="T42" fmla="*/ 77 w 122"/>
                <a:gd name="T43" fmla="*/ 1478 h 1928"/>
                <a:gd name="T44" fmla="*/ 72 w 122"/>
                <a:gd name="T45" fmla="*/ 1474 h 1928"/>
                <a:gd name="T46" fmla="*/ 72 w 122"/>
                <a:gd name="T47" fmla="*/ 1461 h 1928"/>
                <a:gd name="T48" fmla="*/ 68 w 122"/>
                <a:gd name="T49" fmla="*/ 1457 h 1928"/>
                <a:gd name="T50" fmla="*/ 68 w 122"/>
                <a:gd name="T51" fmla="*/ 1449 h 1928"/>
                <a:gd name="T52" fmla="*/ 64 w 122"/>
                <a:gd name="T53" fmla="*/ 1445 h 1928"/>
                <a:gd name="T54" fmla="*/ 64 w 122"/>
                <a:gd name="T55" fmla="*/ 1433 h 1928"/>
                <a:gd name="T56" fmla="*/ 59 w 122"/>
                <a:gd name="T57" fmla="*/ 1428 h 1928"/>
                <a:gd name="T58" fmla="*/ 59 w 122"/>
                <a:gd name="T59" fmla="*/ 1424 h 1928"/>
                <a:gd name="T60" fmla="*/ 54 w 122"/>
                <a:gd name="T61" fmla="*/ 1420 h 1928"/>
                <a:gd name="T62" fmla="*/ 54 w 122"/>
                <a:gd name="T63" fmla="*/ 1412 h 1928"/>
                <a:gd name="T64" fmla="*/ 45 w 122"/>
                <a:gd name="T65" fmla="*/ 1404 h 1928"/>
                <a:gd name="T66" fmla="*/ 45 w 122"/>
                <a:gd name="T67" fmla="*/ 1396 h 1928"/>
                <a:gd name="T68" fmla="*/ 36 w 122"/>
                <a:gd name="T69" fmla="*/ 1387 h 1928"/>
                <a:gd name="T70" fmla="*/ 36 w 122"/>
                <a:gd name="T71" fmla="*/ 1379 h 1928"/>
                <a:gd name="T72" fmla="*/ 32 w 122"/>
                <a:gd name="T73" fmla="*/ 1375 h 1928"/>
                <a:gd name="T74" fmla="*/ 28 w 122"/>
                <a:gd name="T75" fmla="*/ 1371 h 1928"/>
                <a:gd name="T76" fmla="*/ 23 w 122"/>
                <a:gd name="T77" fmla="*/ 1367 h 1928"/>
                <a:gd name="T78" fmla="*/ 19 w 122"/>
                <a:gd name="T79" fmla="*/ 1363 h 1928"/>
                <a:gd name="T80" fmla="*/ 14 w 122"/>
                <a:gd name="T81" fmla="*/ 1359 h 1928"/>
                <a:gd name="T82" fmla="*/ 9 w 122"/>
                <a:gd name="T83" fmla="*/ 1359 h 1928"/>
                <a:gd name="T84" fmla="*/ 5 w 122"/>
                <a:gd name="T85" fmla="*/ 1355 h 1928"/>
                <a:gd name="T86" fmla="*/ 0 w 122"/>
                <a:gd name="T87" fmla="*/ 1351 h 1928"/>
                <a:gd name="T88" fmla="*/ 0 w 122"/>
                <a:gd name="T89"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928">
                  <a:moveTo>
                    <a:pt x="122" y="1928"/>
                  </a:moveTo>
                  <a:lnTo>
                    <a:pt x="122" y="1801"/>
                  </a:lnTo>
                  <a:lnTo>
                    <a:pt x="117" y="1797"/>
                  </a:lnTo>
                  <a:lnTo>
                    <a:pt x="117" y="1732"/>
                  </a:lnTo>
                  <a:lnTo>
                    <a:pt x="113" y="1728"/>
                  </a:lnTo>
                  <a:lnTo>
                    <a:pt x="113" y="1682"/>
                  </a:lnTo>
                  <a:lnTo>
                    <a:pt x="109" y="1678"/>
                  </a:lnTo>
                  <a:lnTo>
                    <a:pt x="109" y="1642"/>
                  </a:lnTo>
                  <a:lnTo>
                    <a:pt x="104" y="1637"/>
                  </a:lnTo>
                  <a:lnTo>
                    <a:pt x="104" y="1609"/>
                  </a:lnTo>
                  <a:lnTo>
                    <a:pt x="99" y="1605"/>
                  </a:lnTo>
                  <a:lnTo>
                    <a:pt x="99" y="1580"/>
                  </a:lnTo>
                  <a:lnTo>
                    <a:pt x="95" y="1576"/>
                  </a:lnTo>
                  <a:lnTo>
                    <a:pt x="95" y="1555"/>
                  </a:lnTo>
                  <a:lnTo>
                    <a:pt x="90" y="1551"/>
                  </a:lnTo>
                  <a:lnTo>
                    <a:pt x="90" y="1531"/>
                  </a:lnTo>
                  <a:lnTo>
                    <a:pt x="86" y="1527"/>
                  </a:lnTo>
                  <a:lnTo>
                    <a:pt x="86" y="1511"/>
                  </a:lnTo>
                  <a:lnTo>
                    <a:pt x="81" y="1506"/>
                  </a:lnTo>
                  <a:lnTo>
                    <a:pt x="81" y="1494"/>
                  </a:lnTo>
                  <a:lnTo>
                    <a:pt x="77" y="1490"/>
                  </a:lnTo>
                  <a:lnTo>
                    <a:pt x="77" y="1478"/>
                  </a:lnTo>
                  <a:lnTo>
                    <a:pt x="72" y="1474"/>
                  </a:lnTo>
                  <a:lnTo>
                    <a:pt x="72" y="1461"/>
                  </a:lnTo>
                  <a:lnTo>
                    <a:pt x="68" y="1457"/>
                  </a:lnTo>
                  <a:lnTo>
                    <a:pt x="68" y="1449"/>
                  </a:lnTo>
                  <a:lnTo>
                    <a:pt x="64" y="1445"/>
                  </a:lnTo>
                  <a:lnTo>
                    <a:pt x="64" y="1433"/>
                  </a:lnTo>
                  <a:lnTo>
                    <a:pt x="59" y="1428"/>
                  </a:lnTo>
                  <a:lnTo>
                    <a:pt x="59" y="1424"/>
                  </a:lnTo>
                  <a:lnTo>
                    <a:pt x="54" y="1420"/>
                  </a:lnTo>
                  <a:lnTo>
                    <a:pt x="54" y="1412"/>
                  </a:lnTo>
                  <a:lnTo>
                    <a:pt x="45" y="1404"/>
                  </a:lnTo>
                  <a:lnTo>
                    <a:pt x="45" y="1396"/>
                  </a:lnTo>
                  <a:lnTo>
                    <a:pt x="36" y="1387"/>
                  </a:lnTo>
                  <a:lnTo>
                    <a:pt x="36" y="1379"/>
                  </a:lnTo>
                  <a:lnTo>
                    <a:pt x="32" y="1375"/>
                  </a:lnTo>
                  <a:lnTo>
                    <a:pt x="28" y="1371"/>
                  </a:lnTo>
                  <a:lnTo>
                    <a:pt x="23" y="1367"/>
                  </a:lnTo>
                  <a:lnTo>
                    <a:pt x="19" y="1363"/>
                  </a:lnTo>
                  <a:lnTo>
                    <a:pt x="14" y="1359"/>
                  </a:lnTo>
                  <a:lnTo>
                    <a:pt x="9" y="1359"/>
                  </a:lnTo>
                  <a:lnTo>
                    <a:pt x="5" y="1355"/>
                  </a:lnTo>
                  <a:lnTo>
                    <a:pt x="0" y="1351"/>
                  </a:lnTo>
                  <a:lnTo>
                    <a:pt x="0" y="0"/>
                  </a:lnTo>
                </a:path>
              </a:pathLst>
            </a:custGeom>
            <a:noFill/>
            <a:ln w="22225" cap="flat">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4" name="Picture 63"/>
          <p:cNvPicPr>
            <a:picLocks noChangeAspect="1"/>
          </p:cNvPicPr>
          <p:nvPr/>
        </p:nvPicPr>
        <p:blipFill>
          <a:blip r:embed="rId3"/>
          <a:stretch>
            <a:fillRect/>
          </a:stretch>
        </p:blipFill>
        <p:spPr>
          <a:xfrm>
            <a:off x="2922589" y="1887539"/>
            <a:ext cx="4057386" cy="2984500"/>
          </a:xfrm>
          <a:prstGeom prst="rect">
            <a:avLst/>
          </a:prstGeom>
        </p:spPr>
      </p:pic>
      <p:pic>
        <p:nvPicPr>
          <p:cNvPr id="65" name="Picture 64"/>
          <p:cNvPicPr>
            <a:picLocks noChangeAspect="1"/>
          </p:cNvPicPr>
          <p:nvPr/>
        </p:nvPicPr>
        <p:blipFill>
          <a:blip r:embed="rId4"/>
          <a:stretch>
            <a:fillRect/>
          </a:stretch>
        </p:blipFill>
        <p:spPr>
          <a:xfrm>
            <a:off x="7406720" y="1907382"/>
            <a:ext cx="4102794" cy="3007063"/>
          </a:xfrm>
          <a:prstGeom prst="rect">
            <a:avLst/>
          </a:prstGeom>
        </p:spPr>
      </p:pic>
      <p:sp>
        <p:nvSpPr>
          <p:cNvPr id="2" name="Footer Placeholder 1"/>
          <p:cNvSpPr>
            <a:spLocks noGrp="1"/>
          </p:cNvSpPr>
          <p:nvPr>
            <p:ph type="ftr" sz="quarter" idx="11"/>
          </p:nvPr>
        </p:nvSpPr>
        <p:spPr/>
        <p:txBody>
          <a:bodyPr/>
          <a:lstStyle/>
          <a:p>
            <a:r>
              <a:rPr lang="en-US" smtClean="0"/>
              <a:t>Benasque</a:t>
            </a:r>
            <a:endParaRPr lang="en-US"/>
          </a:p>
        </p:txBody>
      </p:sp>
      <p:sp>
        <p:nvSpPr>
          <p:cNvPr id="3" name="Slide Number Placeholder 2"/>
          <p:cNvSpPr>
            <a:spLocks noGrp="1"/>
          </p:cNvSpPr>
          <p:nvPr>
            <p:ph type="sldNum" sz="quarter" idx="12"/>
          </p:nvPr>
        </p:nvSpPr>
        <p:spPr/>
        <p:txBody>
          <a:bodyPr/>
          <a:lstStyle/>
          <a:p>
            <a:fld id="{74A2A478-8B65-4D82-996A-EA40D10A6F38}" type="slidenum">
              <a:rPr lang="en-US" smtClean="0"/>
              <a:t>36</a:t>
            </a:fld>
            <a:endParaRPr lang="en-US"/>
          </a:p>
        </p:txBody>
      </p:sp>
    </p:spTree>
    <p:extLst>
      <p:ext uri="{BB962C8B-B14F-4D97-AF65-F5344CB8AC3E}">
        <p14:creationId xmlns:p14="http://schemas.microsoft.com/office/powerpoint/2010/main" val="390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Parallels with the solid state </a:t>
            </a:r>
            <a:endParaRPr lang="en-US" sz="3600" b="1" dirty="0"/>
          </a:p>
        </p:txBody>
      </p:sp>
      <p:sp>
        <p:nvSpPr>
          <p:cNvPr id="3" name="Content Placeholder 2"/>
          <p:cNvSpPr>
            <a:spLocks noGrp="1"/>
          </p:cNvSpPr>
          <p:nvPr>
            <p:ph idx="1"/>
          </p:nvPr>
        </p:nvSpPr>
        <p:spPr>
          <a:xfrm>
            <a:off x="838200" y="1732483"/>
            <a:ext cx="10515600" cy="460258"/>
          </a:xfrm>
        </p:spPr>
        <p:txBody>
          <a:bodyPr>
            <a:normAutofit lnSpcReduction="10000"/>
          </a:bodyPr>
          <a:lstStyle/>
          <a:p>
            <a:r>
              <a:rPr lang="en-US" dirty="0" smtClean="0">
                <a:solidFill>
                  <a:srgbClr val="C00000"/>
                </a:solidFill>
              </a:rPr>
              <a:t>The wave function of electron in the band is </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t>Benasque</a:t>
            </a:r>
            <a:endParaRPr lang="en-US"/>
          </a:p>
        </p:txBody>
      </p:sp>
      <p:sp>
        <p:nvSpPr>
          <p:cNvPr id="5" name="Slide Number Placeholder 4"/>
          <p:cNvSpPr>
            <a:spLocks noGrp="1"/>
          </p:cNvSpPr>
          <p:nvPr>
            <p:ph type="sldNum" sz="quarter" idx="12"/>
          </p:nvPr>
        </p:nvSpPr>
        <p:spPr/>
        <p:txBody>
          <a:bodyPr/>
          <a:lstStyle/>
          <a:p>
            <a:fld id="{74A2A478-8B65-4D82-996A-EA40D10A6F38}" type="slidenum">
              <a:rPr lang="en-US" smtClean="0"/>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99415583"/>
              </p:ext>
            </p:extLst>
          </p:nvPr>
        </p:nvGraphicFramePr>
        <p:xfrm>
          <a:off x="7643286" y="1740464"/>
          <a:ext cx="1934628" cy="460258"/>
        </p:xfrm>
        <a:graphic>
          <a:graphicData uri="http://schemas.openxmlformats.org/presentationml/2006/ole">
            <mc:AlternateContent xmlns:mc="http://schemas.openxmlformats.org/markup-compatibility/2006">
              <mc:Choice xmlns:v="urn:schemas-microsoft-com:vml" Requires="v">
                <p:oleObj spid="_x0000_s10275" name="Equation" r:id="rId3" imgW="825480" imgH="203040" progId="Equation.DSMT4">
                  <p:embed/>
                </p:oleObj>
              </mc:Choice>
              <mc:Fallback>
                <p:oleObj name="Equation" r:id="rId3" imgW="825480" imgH="203040" progId="Equation.DSMT4">
                  <p:embed/>
                  <p:pic>
                    <p:nvPicPr>
                      <p:cNvPr id="0" name=""/>
                      <p:cNvPicPr/>
                      <p:nvPr/>
                    </p:nvPicPr>
                    <p:blipFill>
                      <a:blip r:embed="rId4"/>
                      <a:stretch>
                        <a:fillRect/>
                      </a:stretch>
                    </p:blipFill>
                    <p:spPr>
                      <a:xfrm>
                        <a:off x="7643286" y="1740464"/>
                        <a:ext cx="1934628" cy="460258"/>
                      </a:xfrm>
                      <a:prstGeom prst="rect">
                        <a:avLst/>
                      </a:prstGeom>
                    </p:spPr>
                  </p:pic>
                </p:oleObj>
              </mc:Fallback>
            </mc:AlternateContent>
          </a:graphicData>
        </a:graphic>
      </p:graphicFrame>
      <p:sp>
        <p:nvSpPr>
          <p:cNvPr id="7" name="Content Placeholder 2"/>
          <p:cNvSpPr txBox="1">
            <a:spLocks/>
          </p:cNvSpPr>
          <p:nvPr/>
        </p:nvSpPr>
        <p:spPr>
          <a:xfrm>
            <a:off x="679315" y="2571411"/>
            <a:ext cx="10515600" cy="930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B050"/>
                </a:solidFill>
              </a:rPr>
              <a:t>For transport properties we often ”homogenize” the wave function by introducing the effective mass </a:t>
            </a:r>
            <a:endParaRPr lang="en-US" dirty="0">
              <a:solidFill>
                <a:srgbClr val="00B050"/>
              </a:solidFill>
            </a:endParaRPr>
          </a:p>
        </p:txBody>
      </p:sp>
      <p:grpSp>
        <p:nvGrpSpPr>
          <p:cNvPr id="12" name="Group 11"/>
          <p:cNvGrpSpPr/>
          <p:nvPr/>
        </p:nvGrpSpPr>
        <p:grpSpPr>
          <a:xfrm>
            <a:off x="714983" y="3686849"/>
            <a:ext cx="10515600" cy="930545"/>
            <a:chOff x="714983" y="3686849"/>
            <a:chExt cx="10515600" cy="930545"/>
          </a:xfrm>
        </p:grpSpPr>
        <p:sp>
          <p:nvSpPr>
            <p:cNvPr id="8" name="Content Placeholder 2"/>
            <p:cNvSpPr txBox="1">
              <a:spLocks/>
            </p:cNvSpPr>
            <p:nvPr/>
          </p:nvSpPr>
          <p:spPr>
            <a:xfrm>
              <a:off x="714983" y="3686849"/>
              <a:ext cx="10515600" cy="930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70C0"/>
                  </a:solidFill>
                </a:rPr>
                <a:t>But to understand most of the properties one must the consider periodic part of Bloch function </a:t>
              </a:r>
              <a:endParaRPr lang="en-US" dirty="0">
                <a:solidFill>
                  <a:srgbClr val="0070C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49796186"/>
                </p:ext>
              </p:extLst>
            </p:nvPr>
          </p:nvGraphicFramePr>
          <p:xfrm>
            <a:off x="5660045" y="4152121"/>
            <a:ext cx="625475" cy="401638"/>
          </p:xfrm>
          <a:graphic>
            <a:graphicData uri="http://schemas.openxmlformats.org/presentationml/2006/ole">
              <mc:AlternateContent xmlns:mc="http://schemas.openxmlformats.org/markup-compatibility/2006">
                <mc:Choice xmlns:v="urn:schemas-microsoft-com:vml" Requires="v">
                  <p:oleObj spid="_x0000_s10276" name="Equation" r:id="rId5" imgW="266400" imgH="177480" progId="Equation.DSMT4">
                    <p:embed/>
                  </p:oleObj>
                </mc:Choice>
                <mc:Fallback>
                  <p:oleObj name="Equation" r:id="rId5" imgW="266400" imgH="177480" progId="Equation.DSMT4">
                    <p:embed/>
                    <p:pic>
                      <p:nvPicPr>
                        <p:cNvPr id="0" name=""/>
                        <p:cNvPicPr/>
                        <p:nvPr/>
                      </p:nvPicPr>
                      <p:blipFill>
                        <a:blip r:embed="rId6"/>
                        <a:stretch>
                          <a:fillRect/>
                        </a:stretch>
                      </p:blipFill>
                      <p:spPr>
                        <a:xfrm>
                          <a:off x="5660045" y="4152121"/>
                          <a:ext cx="625475" cy="401638"/>
                        </a:xfrm>
                        <a:prstGeom prst="rect">
                          <a:avLst/>
                        </a:prstGeom>
                      </p:spPr>
                    </p:pic>
                  </p:oleObj>
                </mc:Fallback>
              </mc:AlternateContent>
            </a:graphicData>
          </a:graphic>
        </p:graphicFrame>
      </p:grpSp>
      <p:sp>
        <p:nvSpPr>
          <p:cNvPr id="11" name="Content Placeholder 2"/>
          <p:cNvSpPr txBox="1">
            <a:spLocks/>
          </p:cNvSpPr>
          <p:nvPr/>
        </p:nvSpPr>
        <p:spPr>
          <a:xfrm>
            <a:off x="838200" y="4802287"/>
            <a:ext cx="10515600" cy="930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C00000"/>
                </a:solidFill>
              </a:rPr>
              <a:t>Similarly, for metamaterials, effective dielectric constant gives us a very limited amount of information – we must always look at local field distribution, especially because it is so damn easy.  </a:t>
            </a:r>
            <a:endParaRPr lang="en-US" dirty="0">
              <a:solidFill>
                <a:srgbClr val="C00000"/>
              </a:solidFill>
            </a:endParaRPr>
          </a:p>
        </p:txBody>
      </p:sp>
    </p:spTree>
    <p:extLst>
      <p:ext uri="{BB962C8B-B14F-4D97-AF65-F5344CB8AC3E}">
        <p14:creationId xmlns:p14="http://schemas.microsoft.com/office/powerpoint/2010/main" val="29685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Conclusions</a:t>
            </a:r>
            <a:endParaRPr lang="en-US" sz="3600" b="1" dirty="0"/>
          </a:p>
        </p:txBody>
      </p:sp>
      <p:sp>
        <p:nvSpPr>
          <p:cNvPr id="3" name="TextBox 2"/>
          <p:cNvSpPr txBox="1"/>
          <p:nvPr/>
        </p:nvSpPr>
        <p:spPr>
          <a:xfrm>
            <a:off x="287851" y="1538902"/>
            <a:ext cx="11616297" cy="646331"/>
          </a:xfrm>
          <a:prstGeom prst="rect">
            <a:avLst/>
          </a:prstGeom>
          <a:noFill/>
        </p:spPr>
        <p:txBody>
          <a:bodyPr wrap="square" rtlCol="0">
            <a:spAutoFit/>
          </a:bodyPr>
          <a:lstStyle/>
          <a:p>
            <a:pPr algn="just"/>
            <a:r>
              <a:rPr lang="en-US" dirty="0" smtClean="0"/>
              <a:t>Hyperbolic metamaterials </a:t>
            </a:r>
            <a:r>
              <a:rPr lang="en-US" b="1" dirty="0" smtClean="0"/>
              <a:t>are indeed nothing but coupled slab (or gap) SPP’s</a:t>
            </a:r>
            <a:r>
              <a:rPr lang="en-US" dirty="0" smtClean="0"/>
              <a:t>. </a:t>
            </a:r>
            <a:r>
              <a:rPr lang="en-US" dirty="0" smtClean="0">
                <a:solidFill>
                  <a:srgbClr val="C00000"/>
                </a:solidFill>
              </a:rPr>
              <a:t>If it looks like a duck, walks like a duck, and quacks like a duck, it is probably a duck. Why use more than 3 layers is unclear to me</a:t>
            </a:r>
          </a:p>
        </p:txBody>
      </p:sp>
      <p:sp>
        <p:nvSpPr>
          <p:cNvPr id="4" name="TextBox 3"/>
          <p:cNvSpPr txBox="1"/>
          <p:nvPr/>
        </p:nvSpPr>
        <p:spPr>
          <a:xfrm>
            <a:off x="311099" y="2234164"/>
            <a:ext cx="11596198" cy="923330"/>
          </a:xfrm>
          <a:prstGeom prst="rect">
            <a:avLst/>
          </a:prstGeom>
          <a:noFill/>
        </p:spPr>
        <p:txBody>
          <a:bodyPr wrap="square" rtlCol="0">
            <a:spAutoFit/>
          </a:bodyPr>
          <a:lstStyle/>
          <a:p>
            <a:pPr algn="just"/>
            <a:r>
              <a:rPr lang="en-US" dirty="0" smtClean="0">
                <a:solidFill>
                  <a:srgbClr val="002060"/>
                </a:solidFill>
              </a:rPr>
              <a:t>The Purcell factor is no different from the one near simple metal surface –  most of radiation goes into the slowly propagating (low v</a:t>
            </a:r>
            <a:r>
              <a:rPr lang="en-US" baseline="-25000" dirty="0" smtClean="0">
                <a:solidFill>
                  <a:srgbClr val="002060"/>
                </a:solidFill>
              </a:rPr>
              <a:t>g</a:t>
            </a:r>
            <a:r>
              <a:rPr lang="en-US" dirty="0" smtClean="0">
                <a:solidFill>
                  <a:srgbClr val="002060"/>
                </a:solidFill>
              </a:rPr>
              <a:t>) and </a:t>
            </a:r>
            <a:r>
              <a:rPr lang="en-US" dirty="0" err="1" smtClean="0">
                <a:solidFill>
                  <a:srgbClr val="002060"/>
                </a:solidFill>
              </a:rPr>
              <a:t>lossy</a:t>
            </a:r>
            <a:r>
              <a:rPr lang="en-US" dirty="0" smtClean="0">
                <a:solidFill>
                  <a:srgbClr val="002060"/>
                </a:solidFill>
              </a:rPr>
              <a:t>(short L) modes that do not couple well to the outside world (high impedance). There are easier ways of modifying PL</a:t>
            </a:r>
          </a:p>
        </p:txBody>
      </p:sp>
      <p:sp>
        <p:nvSpPr>
          <p:cNvPr id="5" name="TextBox 4"/>
          <p:cNvSpPr txBox="1"/>
          <p:nvPr/>
        </p:nvSpPr>
        <p:spPr>
          <a:xfrm>
            <a:off x="311099" y="3130143"/>
            <a:ext cx="11355037" cy="1200329"/>
          </a:xfrm>
          <a:prstGeom prst="rect">
            <a:avLst/>
          </a:prstGeom>
          <a:noFill/>
        </p:spPr>
        <p:txBody>
          <a:bodyPr wrap="square" rtlCol="0">
            <a:spAutoFit/>
          </a:bodyPr>
          <a:lstStyle/>
          <a:p>
            <a:pPr algn="just"/>
            <a:r>
              <a:rPr lang="en-US" dirty="0" smtClean="0">
                <a:solidFill>
                  <a:srgbClr val="0033CC"/>
                </a:solidFill>
              </a:rPr>
              <a:t>In general, outside the realm of magic, new quantum states cannot appear out of nowhere – states are degrees of freedom. Density of photon states can only be enhanced by coupling with electronic (ionic) degrees of freedom (of which there are plenty)  That makes coupled modes slow and dissipating heavily. There is no way around it unless one can find materials with lower loss.</a:t>
            </a:r>
            <a:endParaRPr lang="en-US" dirty="0">
              <a:solidFill>
                <a:srgbClr val="0033CC"/>
              </a:solidFill>
            </a:endParaRPr>
          </a:p>
        </p:txBody>
      </p:sp>
      <p:sp>
        <p:nvSpPr>
          <p:cNvPr id="6" name="TextBox 5"/>
          <p:cNvSpPr txBox="1"/>
          <p:nvPr/>
        </p:nvSpPr>
        <p:spPr>
          <a:xfrm>
            <a:off x="287851" y="4374089"/>
            <a:ext cx="12098618" cy="1200329"/>
          </a:xfrm>
          <a:prstGeom prst="rect">
            <a:avLst/>
          </a:prstGeom>
          <a:noFill/>
        </p:spPr>
        <p:txBody>
          <a:bodyPr wrap="square" rtlCol="0">
            <a:spAutoFit/>
          </a:bodyPr>
          <a:lstStyle/>
          <a:p>
            <a:r>
              <a:rPr lang="en-US" dirty="0" smtClean="0"/>
              <a:t>In general, Bloch (Foucquet) theorem states that if one has a periodic structure with period d, one may always find a solution</a:t>
            </a:r>
          </a:p>
          <a:p>
            <a:r>
              <a:rPr lang="en-US" dirty="0" smtClean="0"/>
              <a:t>F(x)=u(x)</a:t>
            </a:r>
            <a:r>
              <a:rPr lang="en-US" dirty="0" err="1" smtClean="0"/>
              <a:t>e</a:t>
            </a:r>
            <a:r>
              <a:rPr lang="en-US" baseline="30000" dirty="0" err="1" smtClean="0"/>
              <a:t>jkx</a:t>
            </a:r>
            <a:r>
              <a:rPr lang="en-US" dirty="0" smtClean="0"/>
              <a:t>  where u(x) is a periodic function with the same period. But it does not really mean that one has a propagating wave if the group velocity is close to zero.</a:t>
            </a:r>
          </a:p>
          <a:p>
            <a:r>
              <a:rPr lang="en-US" dirty="0" smtClean="0"/>
              <a:t> </a:t>
            </a:r>
            <a:endParaRPr lang="en-US" dirty="0"/>
          </a:p>
        </p:txBody>
      </p:sp>
      <p:sp>
        <p:nvSpPr>
          <p:cNvPr id="9" name="TextBox 8"/>
          <p:cNvSpPr txBox="1"/>
          <p:nvPr/>
        </p:nvSpPr>
        <p:spPr>
          <a:xfrm>
            <a:off x="311099" y="5433369"/>
            <a:ext cx="11866518" cy="369332"/>
          </a:xfrm>
          <a:prstGeom prst="rect">
            <a:avLst/>
          </a:prstGeom>
          <a:noFill/>
        </p:spPr>
        <p:txBody>
          <a:bodyPr wrap="none" rtlCol="0">
            <a:spAutoFit/>
          </a:bodyPr>
          <a:lstStyle/>
          <a:p>
            <a:r>
              <a:rPr lang="en-US" dirty="0" smtClean="0">
                <a:solidFill>
                  <a:srgbClr val="1A139D"/>
                </a:solidFill>
              </a:rPr>
              <a:t>It is important to analyze the periodic “tight binding” function u(x) and Kronig Penney method is a nice and simple tool for it</a:t>
            </a:r>
            <a:endParaRPr lang="en-US" dirty="0">
              <a:solidFill>
                <a:srgbClr val="1A139D"/>
              </a:solidFill>
            </a:endParaRPr>
          </a:p>
        </p:txBody>
      </p:sp>
      <p:sp>
        <p:nvSpPr>
          <p:cNvPr id="7" name="Footer Placeholder 6"/>
          <p:cNvSpPr>
            <a:spLocks noGrp="1"/>
          </p:cNvSpPr>
          <p:nvPr>
            <p:ph type="ftr" sz="quarter" idx="11"/>
          </p:nvPr>
        </p:nvSpPr>
        <p:spPr/>
        <p:txBody>
          <a:bodyPr/>
          <a:lstStyle/>
          <a:p>
            <a:r>
              <a:rPr lang="en-US" smtClean="0"/>
              <a:t>Benasque</a:t>
            </a:r>
            <a:endParaRPr lang="en-US"/>
          </a:p>
        </p:txBody>
      </p:sp>
      <p:sp>
        <p:nvSpPr>
          <p:cNvPr id="8" name="Slide Number Placeholder 7"/>
          <p:cNvSpPr>
            <a:spLocks noGrp="1"/>
          </p:cNvSpPr>
          <p:nvPr>
            <p:ph type="sldNum" sz="quarter" idx="12"/>
          </p:nvPr>
        </p:nvSpPr>
        <p:spPr/>
        <p:txBody>
          <a:bodyPr/>
          <a:lstStyle/>
          <a:p>
            <a:fld id="{74A2A478-8B65-4D82-996A-EA40D10A6F38}" type="slidenum">
              <a:rPr lang="en-US" smtClean="0"/>
              <a:t>38</a:t>
            </a:fld>
            <a:endParaRPr lang="en-US"/>
          </a:p>
        </p:txBody>
      </p:sp>
    </p:spTree>
    <p:extLst>
      <p:ext uri="{BB962C8B-B14F-4D97-AF65-F5344CB8AC3E}">
        <p14:creationId xmlns:p14="http://schemas.microsoft.com/office/powerpoint/2010/main" val="7479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167" y="-384546"/>
            <a:ext cx="10515600" cy="1325563"/>
          </a:xfrm>
        </p:spPr>
        <p:txBody>
          <a:bodyPr>
            <a:normAutofit/>
          </a:bodyPr>
          <a:lstStyle/>
          <a:p>
            <a:pPr algn="ctr"/>
            <a:r>
              <a:rPr lang="en-US" sz="3200" b="1" dirty="0" smtClean="0"/>
              <a:t>Phenomenological Interpretation</a:t>
            </a:r>
            <a:endParaRPr lang="en-US" sz="3200" b="1" dirty="0"/>
          </a:p>
        </p:txBody>
      </p:sp>
      <p:graphicFrame>
        <p:nvGraphicFramePr>
          <p:cNvPr id="6" name="Object 5"/>
          <p:cNvGraphicFramePr>
            <a:graphicFrameLocks noChangeAspect="1"/>
          </p:cNvGraphicFramePr>
          <p:nvPr>
            <p:extLst/>
          </p:nvPr>
        </p:nvGraphicFramePr>
        <p:xfrm>
          <a:off x="3708400" y="2019300"/>
          <a:ext cx="914400" cy="161925"/>
        </p:xfrm>
        <a:graphic>
          <a:graphicData uri="http://schemas.openxmlformats.org/presentationml/2006/ole">
            <mc:AlternateContent xmlns:mc="http://schemas.openxmlformats.org/markup-compatibility/2006">
              <mc:Choice xmlns:v="urn:schemas-microsoft-com:vml" Requires="v">
                <p:oleObj spid="_x0000_s7423" name="Equation" r:id="rId3" imgW="914400" imgH="162360" progId="Equation.DSMT4">
                  <p:embed/>
                </p:oleObj>
              </mc:Choice>
              <mc:Fallback>
                <p:oleObj name="Equation" r:id="rId3" imgW="914400" imgH="162360" progId="Equation.DSMT4">
                  <p:embed/>
                  <p:pic>
                    <p:nvPicPr>
                      <p:cNvPr id="0" name=""/>
                      <p:cNvPicPr/>
                      <p:nvPr/>
                    </p:nvPicPr>
                    <p:blipFill>
                      <a:blip r:embed="rId4"/>
                      <a:stretch>
                        <a:fillRect/>
                      </a:stretch>
                    </p:blipFill>
                    <p:spPr>
                      <a:xfrm>
                        <a:off x="3708400" y="2019300"/>
                        <a:ext cx="914400" cy="161925"/>
                      </a:xfrm>
                      <a:prstGeom prst="rect">
                        <a:avLst/>
                      </a:prstGeom>
                    </p:spPr>
                  </p:pic>
                </p:oleObj>
              </mc:Fallback>
            </mc:AlternateContent>
          </a:graphicData>
        </a:graphic>
      </p:graphicFrame>
      <p:grpSp>
        <p:nvGrpSpPr>
          <p:cNvPr id="14" name="Group 13"/>
          <p:cNvGrpSpPr/>
          <p:nvPr/>
        </p:nvGrpSpPr>
        <p:grpSpPr>
          <a:xfrm>
            <a:off x="160835" y="5898173"/>
            <a:ext cx="4911153" cy="836201"/>
            <a:chOff x="699654" y="5646912"/>
            <a:chExt cx="4911153" cy="836201"/>
          </a:xfrm>
        </p:grpSpPr>
        <p:sp>
          <p:nvSpPr>
            <p:cNvPr id="4" name="TextBox 3"/>
            <p:cNvSpPr txBox="1"/>
            <p:nvPr/>
          </p:nvSpPr>
          <p:spPr>
            <a:xfrm>
              <a:off x="699654" y="5646912"/>
              <a:ext cx="4911153" cy="369332"/>
            </a:xfrm>
            <a:prstGeom prst="rect">
              <a:avLst/>
            </a:prstGeom>
            <a:noFill/>
          </p:spPr>
          <p:txBody>
            <a:bodyPr wrap="none" rtlCol="0">
              <a:spAutoFit/>
            </a:bodyPr>
            <a:lstStyle/>
            <a:p>
              <a:r>
                <a:rPr lang="en-US" dirty="0" smtClean="0"/>
                <a:t>In frequency space the resonance shifts from 0 to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072326861"/>
                </p:ext>
              </p:extLst>
            </p:nvPr>
          </p:nvGraphicFramePr>
          <p:xfrm>
            <a:off x="1345294" y="6037026"/>
            <a:ext cx="2335397" cy="446087"/>
          </p:xfrm>
          <a:graphic>
            <a:graphicData uri="http://schemas.openxmlformats.org/presentationml/2006/ole">
              <mc:AlternateContent xmlns:mc="http://schemas.openxmlformats.org/markup-compatibility/2006">
                <mc:Choice xmlns:v="urn:schemas-microsoft-com:vml" Requires="v">
                  <p:oleObj spid="_x0000_s7424" name="Equation" r:id="rId5" imgW="1130040" imgH="215640" progId="Equation.DSMT4">
                    <p:embed/>
                  </p:oleObj>
                </mc:Choice>
                <mc:Fallback>
                  <p:oleObj name="Equation" r:id="rId5" imgW="1130040" imgH="215640" progId="Equation.DSMT4">
                    <p:embed/>
                    <p:pic>
                      <p:nvPicPr>
                        <p:cNvPr id="0" name=""/>
                        <p:cNvPicPr/>
                        <p:nvPr/>
                      </p:nvPicPr>
                      <p:blipFill>
                        <a:blip r:embed="rId6"/>
                        <a:stretch>
                          <a:fillRect/>
                        </a:stretch>
                      </p:blipFill>
                      <p:spPr>
                        <a:xfrm>
                          <a:off x="1345294" y="6037026"/>
                          <a:ext cx="2335397" cy="446087"/>
                        </a:xfrm>
                        <a:prstGeom prst="rect">
                          <a:avLst/>
                        </a:prstGeom>
                      </p:spPr>
                    </p:pic>
                  </p:oleObj>
                </mc:Fallback>
              </mc:AlternateContent>
            </a:graphicData>
          </a:graphic>
        </p:graphicFrame>
      </p:grpSp>
      <p:sp>
        <p:nvSpPr>
          <p:cNvPr id="8" name="TextBox 7"/>
          <p:cNvSpPr txBox="1"/>
          <p:nvPr/>
        </p:nvSpPr>
        <p:spPr>
          <a:xfrm>
            <a:off x="5031293" y="5842493"/>
            <a:ext cx="5512343" cy="369332"/>
          </a:xfrm>
          <a:prstGeom prst="rect">
            <a:avLst/>
          </a:prstGeom>
          <a:noFill/>
        </p:spPr>
        <p:txBody>
          <a:bodyPr wrap="none" rtlCol="0">
            <a:spAutoFit/>
          </a:bodyPr>
          <a:lstStyle/>
          <a:p>
            <a:r>
              <a:rPr lang="en-US" dirty="0" smtClean="0"/>
              <a:t>Integration over Lindhard function gives the same result</a:t>
            </a:r>
            <a:endParaRPr lang="en-US" dirty="0"/>
          </a:p>
        </p:txBody>
      </p:sp>
      <p:sp>
        <p:nvSpPr>
          <p:cNvPr id="9"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22487496"/>
              </p:ext>
            </p:extLst>
          </p:nvPr>
        </p:nvGraphicFramePr>
        <p:xfrm>
          <a:off x="6752847" y="6230793"/>
          <a:ext cx="4129907" cy="490682"/>
        </p:xfrm>
        <a:graphic>
          <a:graphicData uri="http://schemas.openxmlformats.org/presentationml/2006/ole">
            <mc:AlternateContent xmlns:mc="http://schemas.openxmlformats.org/markup-compatibility/2006">
              <mc:Choice xmlns:v="urn:schemas-microsoft-com:vml" Requires="v">
                <p:oleObj spid="_x0000_s7425" name="Equation" r:id="rId7" imgW="3517900" imgH="419100" progId="Equation.DSMT4">
                  <p:embed/>
                </p:oleObj>
              </mc:Choice>
              <mc:Fallback>
                <p:oleObj name="Equation" r:id="rId7" imgW="35179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2847" y="6230793"/>
                        <a:ext cx="4129907" cy="490682"/>
                      </a:xfrm>
                      <a:prstGeom prst="rect">
                        <a:avLst/>
                      </a:prstGeom>
                      <a:noFill/>
                      <a:ex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Benasque</a:t>
            </a:r>
            <a:endParaRPr lang="en-US"/>
          </a:p>
        </p:txBody>
      </p:sp>
      <p:sp>
        <p:nvSpPr>
          <p:cNvPr id="11" name="Slide Number Placeholder 10"/>
          <p:cNvSpPr>
            <a:spLocks noGrp="1"/>
          </p:cNvSpPr>
          <p:nvPr>
            <p:ph type="sldNum" sz="quarter" idx="12"/>
          </p:nvPr>
        </p:nvSpPr>
        <p:spPr/>
        <p:txBody>
          <a:bodyPr/>
          <a:lstStyle/>
          <a:p>
            <a:fld id="{74A2A478-8B65-4D82-996A-EA40D10A6F38}" type="slidenum">
              <a:rPr lang="en-US" smtClean="0"/>
              <a:t>4</a:t>
            </a:fld>
            <a:endParaRPr lang="en-US"/>
          </a:p>
        </p:txBody>
      </p:sp>
      <p:grpSp>
        <p:nvGrpSpPr>
          <p:cNvPr id="13" name="Group 12"/>
          <p:cNvGrpSpPr/>
          <p:nvPr/>
        </p:nvGrpSpPr>
        <p:grpSpPr>
          <a:xfrm>
            <a:off x="277461" y="633255"/>
            <a:ext cx="6989459" cy="724261"/>
            <a:chOff x="264028" y="1148905"/>
            <a:chExt cx="6989459" cy="724261"/>
          </a:xfrm>
        </p:grpSpPr>
        <p:graphicFrame>
          <p:nvGraphicFramePr>
            <p:cNvPr id="5" name="Object 4"/>
            <p:cNvGraphicFramePr>
              <a:graphicFrameLocks noChangeAspect="1"/>
            </p:cNvGraphicFramePr>
            <p:nvPr>
              <p:extLst>
                <p:ext uri="{D42A27DB-BD31-4B8C-83A1-F6EECF244321}">
                  <p14:modId xmlns:p14="http://schemas.microsoft.com/office/powerpoint/2010/main" val="3152499165"/>
                </p:ext>
              </p:extLst>
            </p:nvPr>
          </p:nvGraphicFramePr>
          <p:xfrm>
            <a:off x="2407836" y="1148905"/>
            <a:ext cx="4845651" cy="724261"/>
          </p:xfrm>
          <a:graphic>
            <a:graphicData uri="http://schemas.openxmlformats.org/presentationml/2006/ole">
              <mc:AlternateContent xmlns:mc="http://schemas.openxmlformats.org/markup-compatibility/2006">
                <mc:Choice xmlns:v="urn:schemas-microsoft-com:vml" Requires="v">
                  <p:oleObj spid="_x0000_s7426" name="Equation" r:id="rId9" imgW="3568680" imgH="533160" progId="Equation.DSMT4">
                    <p:embed/>
                  </p:oleObj>
                </mc:Choice>
                <mc:Fallback>
                  <p:oleObj name="Equation" r:id="rId9" imgW="3568680" imgH="533160" progId="Equation.DSMT4">
                    <p:embed/>
                    <p:pic>
                      <p:nvPicPr>
                        <p:cNvPr id="0" name=""/>
                        <p:cNvPicPr/>
                        <p:nvPr/>
                      </p:nvPicPr>
                      <p:blipFill>
                        <a:blip r:embed="rId10"/>
                        <a:stretch>
                          <a:fillRect/>
                        </a:stretch>
                      </p:blipFill>
                      <p:spPr>
                        <a:xfrm>
                          <a:off x="2407836" y="1148905"/>
                          <a:ext cx="4845651" cy="724261"/>
                        </a:xfrm>
                        <a:prstGeom prst="rect">
                          <a:avLst/>
                        </a:prstGeom>
                      </p:spPr>
                    </p:pic>
                  </p:oleObj>
                </mc:Fallback>
              </mc:AlternateContent>
            </a:graphicData>
          </a:graphic>
        </p:graphicFrame>
        <p:sp>
          <p:nvSpPr>
            <p:cNvPr id="12" name="TextBox 11"/>
            <p:cNvSpPr txBox="1"/>
            <p:nvPr/>
          </p:nvSpPr>
          <p:spPr>
            <a:xfrm>
              <a:off x="264028" y="1302612"/>
              <a:ext cx="1837491" cy="369332"/>
            </a:xfrm>
            <a:prstGeom prst="rect">
              <a:avLst/>
            </a:prstGeom>
            <a:noFill/>
          </p:spPr>
          <p:txBody>
            <a:bodyPr wrap="none" rtlCol="0">
              <a:spAutoFit/>
            </a:bodyPr>
            <a:lstStyle/>
            <a:p>
              <a:r>
                <a:rPr lang="en-US" dirty="0" smtClean="0"/>
                <a:t>Lindhard Formula</a:t>
              </a:r>
              <a:endParaRPr lang="en-US" dirty="0"/>
            </a:p>
          </p:txBody>
        </p:sp>
      </p:grpSp>
      <p:grpSp>
        <p:nvGrpSpPr>
          <p:cNvPr id="105" name="Group 104"/>
          <p:cNvGrpSpPr/>
          <p:nvPr/>
        </p:nvGrpSpPr>
        <p:grpSpPr>
          <a:xfrm>
            <a:off x="825518" y="2246772"/>
            <a:ext cx="3575570" cy="3499554"/>
            <a:chOff x="1700100" y="2810520"/>
            <a:chExt cx="3575570" cy="3499554"/>
          </a:xfrm>
        </p:grpSpPr>
        <p:cxnSp>
          <p:nvCxnSpPr>
            <p:cNvPr id="106" name="Straight Connector 105"/>
            <p:cNvCxnSpPr/>
            <p:nvPr/>
          </p:nvCxnSpPr>
          <p:spPr>
            <a:xfrm>
              <a:off x="2179060" y="2810520"/>
              <a:ext cx="0" cy="294028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1700100" y="2810520"/>
              <a:ext cx="3575570" cy="3499554"/>
              <a:chOff x="1700100" y="2810520"/>
              <a:chExt cx="3575570" cy="3499554"/>
            </a:xfrm>
          </p:grpSpPr>
          <p:grpSp>
            <p:nvGrpSpPr>
              <p:cNvPr id="108" name="Group 107"/>
              <p:cNvGrpSpPr/>
              <p:nvPr/>
            </p:nvGrpSpPr>
            <p:grpSpPr>
              <a:xfrm>
                <a:off x="1700100" y="2810520"/>
                <a:ext cx="3575570" cy="2940281"/>
                <a:chOff x="657225" y="1471613"/>
                <a:chExt cx="5119688" cy="4367212"/>
              </a:xfrm>
            </p:grpSpPr>
            <p:sp>
              <p:nvSpPr>
                <p:cNvPr id="112" name="Freeform 142"/>
                <p:cNvSpPr>
                  <a:spLocks/>
                </p:cNvSpPr>
                <p:nvPr/>
              </p:nvSpPr>
              <p:spPr bwMode="auto">
                <a:xfrm>
                  <a:off x="657225" y="1471613"/>
                  <a:ext cx="476250" cy="944563"/>
                </a:xfrm>
                <a:custGeom>
                  <a:avLst/>
                  <a:gdLst>
                    <a:gd name="T0" fmla="*/ 0 w 300"/>
                    <a:gd name="T1" fmla="*/ 595 h 595"/>
                    <a:gd name="T2" fmla="*/ 32 w 300"/>
                    <a:gd name="T3" fmla="*/ 590 h 595"/>
                    <a:gd name="T4" fmla="*/ 64 w 300"/>
                    <a:gd name="T5" fmla="*/ 574 h 595"/>
                    <a:gd name="T6" fmla="*/ 96 w 300"/>
                    <a:gd name="T7" fmla="*/ 547 h 595"/>
                    <a:gd name="T8" fmla="*/ 131 w 300"/>
                    <a:gd name="T9" fmla="*/ 514 h 595"/>
                    <a:gd name="T10" fmla="*/ 163 w 300"/>
                    <a:gd name="T11" fmla="*/ 471 h 595"/>
                    <a:gd name="T12" fmla="*/ 195 w 300"/>
                    <a:gd name="T13" fmla="*/ 411 h 595"/>
                    <a:gd name="T14" fmla="*/ 227 w 300"/>
                    <a:gd name="T15" fmla="*/ 330 h 595"/>
                    <a:gd name="T16" fmla="*/ 259 w 300"/>
                    <a:gd name="T17" fmla="*/ 216 h 595"/>
                    <a:gd name="T18" fmla="*/ 294 w 300"/>
                    <a:gd name="T19" fmla="*/ 54 h 595"/>
                    <a:gd name="T20" fmla="*/ 300 w 300"/>
                    <a:gd name="T21"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595">
                      <a:moveTo>
                        <a:pt x="0" y="595"/>
                      </a:moveTo>
                      <a:lnTo>
                        <a:pt x="32" y="590"/>
                      </a:lnTo>
                      <a:lnTo>
                        <a:pt x="64" y="574"/>
                      </a:lnTo>
                      <a:lnTo>
                        <a:pt x="96" y="547"/>
                      </a:lnTo>
                      <a:lnTo>
                        <a:pt x="131" y="514"/>
                      </a:lnTo>
                      <a:lnTo>
                        <a:pt x="163" y="471"/>
                      </a:lnTo>
                      <a:lnTo>
                        <a:pt x="195" y="411"/>
                      </a:lnTo>
                      <a:lnTo>
                        <a:pt x="227" y="330"/>
                      </a:lnTo>
                      <a:lnTo>
                        <a:pt x="259" y="216"/>
                      </a:lnTo>
                      <a:lnTo>
                        <a:pt x="294" y="54"/>
                      </a:lnTo>
                      <a:lnTo>
                        <a:pt x="300" y="0"/>
                      </a:lnTo>
                    </a:path>
                  </a:pathLst>
                </a:custGeom>
                <a:noFill/>
                <a:ln w="381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 name="Freeform 144"/>
                <p:cNvSpPr>
                  <a:spLocks/>
                </p:cNvSpPr>
                <p:nvPr/>
              </p:nvSpPr>
              <p:spPr bwMode="auto">
                <a:xfrm>
                  <a:off x="1549400" y="3543300"/>
                  <a:ext cx="4227513" cy="2295525"/>
                </a:xfrm>
                <a:custGeom>
                  <a:avLst/>
                  <a:gdLst>
                    <a:gd name="T0" fmla="*/ 25 w 2663"/>
                    <a:gd name="T1" fmla="*/ 1116 h 1446"/>
                    <a:gd name="T2" fmla="*/ 89 w 2663"/>
                    <a:gd name="T3" fmla="*/ 699 h 1446"/>
                    <a:gd name="T4" fmla="*/ 156 w 2663"/>
                    <a:gd name="T5" fmla="*/ 493 h 1446"/>
                    <a:gd name="T6" fmla="*/ 220 w 2663"/>
                    <a:gd name="T7" fmla="*/ 368 h 1446"/>
                    <a:gd name="T8" fmla="*/ 284 w 2663"/>
                    <a:gd name="T9" fmla="*/ 287 h 1446"/>
                    <a:gd name="T10" fmla="*/ 351 w 2663"/>
                    <a:gd name="T11" fmla="*/ 233 h 1446"/>
                    <a:gd name="T12" fmla="*/ 414 w 2663"/>
                    <a:gd name="T13" fmla="*/ 195 h 1446"/>
                    <a:gd name="T14" fmla="*/ 481 w 2663"/>
                    <a:gd name="T15" fmla="*/ 162 h 1446"/>
                    <a:gd name="T16" fmla="*/ 545 w 2663"/>
                    <a:gd name="T17" fmla="*/ 135 h 1446"/>
                    <a:gd name="T18" fmla="*/ 612 w 2663"/>
                    <a:gd name="T19" fmla="*/ 119 h 1446"/>
                    <a:gd name="T20" fmla="*/ 676 w 2663"/>
                    <a:gd name="T21" fmla="*/ 103 h 1446"/>
                    <a:gd name="T22" fmla="*/ 740 w 2663"/>
                    <a:gd name="T23" fmla="*/ 86 h 1446"/>
                    <a:gd name="T24" fmla="*/ 807 w 2663"/>
                    <a:gd name="T25" fmla="*/ 76 h 1446"/>
                    <a:gd name="T26" fmla="*/ 871 w 2663"/>
                    <a:gd name="T27" fmla="*/ 70 h 1446"/>
                    <a:gd name="T28" fmla="*/ 938 w 2663"/>
                    <a:gd name="T29" fmla="*/ 59 h 1446"/>
                    <a:gd name="T30" fmla="*/ 1001 w 2663"/>
                    <a:gd name="T31" fmla="*/ 54 h 1446"/>
                    <a:gd name="T32" fmla="*/ 1068 w 2663"/>
                    <a:gd name="T33" fmla="*/ 49 h 1446"/>
                    <a:gd name="T34" fmla="*/ 1132 w 2663"/>
                    <a:gd name="T35" fmla="*/ 43 h 1446"/>
                    <a:gd name="T36" fmla="*/ 1199 w 2663"/>
                    <a:gd name="T37" fmla="*/ 38 h 1446"/>
                    <a:gd name="T38" fmla="*/ 1263 w 2663"/>
                    <a:gd name="T39" fmla="*/ 32 h 1446"/>
                    <a:gd name="T40" fmla="*/ 1327 w 2663"/>
                    <a:gd name="T41" fmla="*/ 32 h 1446"/>
                    <a:gd name="T42" fmla="*/ 1394 w 2663"/>
                    <a:gd name="T43" fmla="*/ 27 h 1446"/>
                    <a:gd name="T44" fmla="*/ 1458 w 2663"/>
                    <a:gd name="T45" fmla="*/ 22 h 1446"/>
                    <a:gd name="T46" fmla="*/ 1525 w 2663"/>
                    <a:gd name="T47" fmla="*/ 22 h 1446"/>
                    <a:gd name="T48" fmla="*/ 1588 w 2663"/>
                    <a:gd name="T49" fmla="*/ 16 h 1446"/>
                    <a:gd name="T50" fmla="*/ 1655 w 2663"/>
                    <a:gd name="T51" fmla="*/ 16 h 1446"/>
                    <a:gd name="T52" fmla="*/ 1719 w 2663"/>
                    <a:gd name="T53" fmla="*/ 16 h 1446"/>
                    <a:gd name="T54" fmla="*/ 1783 w 2663"/>
                    <a:gd name="T55" fmla="*/ 11 h 1446"/>
                    <a:gd name="T56" fmla="*/ 1850 w 2663"/>
                    <a:gd name="T57" fmla="*/ 11 h 1446"/>
                    <a:gd name="T58" fmla="*/ 1914 w 2663"/>
                    <a:gd name="T59" fmla="*/ 11 h 1446"/>
                    <a:gd name="T60" fmla="*/ 1981 w 2663"/>
                    <a:gd name="T61" fmla="*/ 11 h 1446"/>
                    <a:gd name="T62" fmla="*/ 2044 w 2663"/>
                    <a:gd name="T63" fmla="*/ 5 h 1446"/>
                    <a:gd name="T64" fmla="*/ 2111 w 2663"/>
                    <a:gd name="T65" fmla="*/ 5 h 1446"/>
                    <a:gd name="T66" fmla="*/ 2175 w 2663"/>
                    <a:gd name="T67" fmla="*/ 5 h 1446"/>
                    <a:gd name="T68" fmla="*/ 2242 w 2663"/>
                    <a:gd name="T69" fmla="*/ 5 h 1446"/>
                    <a:gd name="T70" fmla="*/ 2306 w 2663"/>
                    <a:gd name="T71" fmla="*/ 0 h 1446"/>
                    <a:gd name="T72" fmla="*/ 2370 w 2663"/>
                    <a:gd name="T73" fmla="*/ 0 h 1446"/>
                    <a:gd name="T74" fmla="*/ 2437 w 2663"/>
                    <a:gd name="T75" fmla="*/ 0 h 1446"/>
                    <a:gd name="T76" fmla="*/ 2501 w 2663"/>
                    <a:gd name="T77" fmla="*/ 0 h 1446"/>
                    <a:gd name="T78" fmla="*/ 2568 w 2663"/>
                    <a:gd name="T79" fmla="*/ 0 h 1446"/>
                    <a:gd name="T80" fmla="*/ 2631 w 2663"/>
                    <a:gd name="T81" fmla="*/ 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63" h="1446">
                      <a:moveTo>
                        <a:pt x="0" y="1446"/>
                      </a:moveTo>
                      <a:lnTo>
                        <a:pt x="25" y="1116"/>
                      </a:lnTo>
                      <a:lnTo>
                        <a:pt x="57" y="861"/>
                      </a:lnTo>
                      <a:lnTo>
                        <a:pt x="89" y="699"/>
                      </a:lnTo>
                      <a:lnTo>
                        <a:pt x="121" y="579"/>
                      </a:lnTo>
                      <a:lnTo>
                        <a:pt x="156" y="493"/>
                      </a:lnTo>
                      <a:lnTo>
                        <a:pt x="188" y="422"/>
                      </a:lnTo>
                      <a:lnTo>
                        <a:pt x="220" y="368"/>
                      </a:lnTo>
                      <a:lnTo>
                        <a:pt x="252" y="325"/>
                      </a:lnTo>
                      <a:lnTo>
                        <a:pt x="284" y="287"/>
                      </a:lnTo>
                      <a:lnTo>
                        <a:pt x="319" y="260"/>
                      </a:lnTo>
                      <a:lnTo>
                        <a:pt x="351" y="233"/>
                      </a:lnTo>
                      <a:lnTo>
                        <a:pt x="382" y="211"/>
                      </a:lnTo>
                      <a:lnTo>
                        <a:pt x="414" y="195"/>
                      </a:lnTo>
                      <a:lnTo>
                        <a:pt x="449" y="173"/>
                      </a:lnTo>
                      <a:lnTo>
                        <a:pt x="481" y="162"/>
                      </a:lnTo>
                      <a:lnTo>
                        <a:pt x="513" y="146"/>
                      </a:lnTo>
                      <a:lnTo>
                        <a:pt x="545" y="135"/>
                      </a:lnTo>
                      <a:lnTo>
                        <a:pt x="577" y="124"/>
                      </a:lnTo>
                      <a:lnTo>
                        <a:pt x="612" y="119"/>
                      </a:lnTo>
                      <a:lnTo>
                        <a:pt x="644" y="108"/>
                      </a:lnTo>
                      <a:lnTo>
                        <a:pt x="676" y="103"/>
                      </a:lnTo>
                      <a:lnTo>
                        <a:pt x="708" y="97"/>
                      </a:lnTo>
                      <a:lnTo>
                        <a:pt x="740" y="86"/>
                      </a:lnTo>
                      <a:lnTo>
                        <a:pt x="775" y="81"/>
                      </a:lnTo>
                      <a:lnTo>
                        <a:pt x="807" y="76"/>
                      </a:lnTo>
                      <a:lnTo>
                        <a:pt x="839" y="70"/>
                      </a:lnTo>
                      <a:lnTo>
                        <a:pt x="871" y="70"/>
                      </a:lnTo>
                      <a:lnTo>
                        <a:pt x="906" y="65"/>
                      </a:lnTo>
                      <a:lnTo>
                        <a:pt x="938" y="59"/>
                      </a:lnTo>
                      <a:lnTo>
                        <a:pt x="969" y="59"/>
                      </a:lnTo>
                      <a:lnTo>
                        <a:pt x="1001" y="54"/>
                      </a:lnTo>
                      <a:lnTo>
                        <a:pt x="1033" y="49"/>
                      </a:lnTo>
                      <a:lnTo>
                        <a:pt x="1068" y="49"/>
                      </a:lnTo>
                      <a:lnTo>
                        <a:pt x="1100" y="43"/>
                      </a:lnTo>
                      <a:lnTo>
                        <a:pt x="1132" y="43"/>
                      </a:lnTo>
                      <a:lnTo>
                        <a:pt x="1164" y="38"/>
                      </a:lnTo>
                      <a:lnTo>
                        <a:pt x="1199" y="38"/>
                      </a:lnTo>
                      <a:lnTo>
                        <a:pt x="1231" y="38"/>
                      </a:lnTo>
                      <a:lnTo>
                        <a:pt x="1263" y="32"/>
                      </a:lnTo>
                      <a:lnTo>
                        <a:pt x="1295" y="32"/>
                      </a:lnTo>
                      <a:lnTo>
                        <a:pt x="1327" y="32"/>
                      </a:lnTo>
                      <a:lnTo>
                        <a:pt x="1362" y="27"/>
                      </a:lnTo>
                      <a:lnTo>
                        <a:pt x="1394" y="27"/>
                      </a:lnTo>
                      <a:lnTo>
                        <a:pt x="1426" y="27"/>
                      </a:lnTo>
                      <a:lnTo>
                        <a:pt x="1458" y="22"/>
                      </a:lnTo>
                      <a:lnTo>
                        <a:pt x="1493" y="22"/>
                      </a:lnTo>
                      <a:lnTo>
                        <a:pt x="1525" y="22"/>
                      </a:lnTo>
                      <a:lnTo>
                        <a:pt x="1556" y="22"/>
                      </a:lnTo>
                      <a:lnTo>
                        <a:pt x="1588" y="16"/>
                      </a:lnTo>
                      <a:lnTo>
                        <a:pt x="1620" y="16"/>
                      </a:lnTo>
                      <a:lnTo>
                        <a:pt x="1655" y="16"/>
                      </a:lnTo>
                      <a:lnTo>
                        <a:pt x="1687" y="16"/>
                      </a:lnTo>
                      <a:lnTo>
                        <a:pt x="1719" y="16"/>
                      </a:lnTo>
                      <a:lnTo>
                        <a:pt x="1751" y="16"/>
                      </a:lnTo>
                      <a:lnTo>
                        <a:pt x="1783" y="11"/>
                      </a:lnTo>
                      <a:lnTo>
                        <a:pt x="1818" y="11"/>
                      </a:lnTo>
                      <a:lnTo>
                        <a:pt x="1850" y="11"/>
                      </a:lnTo>
                      <a:lnTo>
                        <a:pt x="1882" y="11"/>
                      </a:lnTo>
                      <a:lnTo>
                        <a:pt x="1914" y="11"/>
                      </a:lnTo>
                      <a:lnTo>
                        <a:pt x="1949" y="11"/>
                      </a:lnTo>
                      <a:lnTo>
                        <a:pt x="1981" y="11"/>
                      </a:lnTo>
                      <a:lnTo>
                        <a:pt x="2013" y="5"/>
                      </a:lnTo>
                      <a:lnTo>
                        <a:pt x="2044" y="5"/>
                      </a:lnTo>
                      <a:lnTo>
                        <a:pt x="2076" y="5"/>
                      </a:lnTo>
                      <a:lnTo>
                        <a:pt x="2111" y="5"/>
                      </a:lnTo>
                      <a:lnTo>
                        <a:pt x="2143" y="5"/>
                      </a:lnTo>
                      <a:lnTo>
                        <a:pt x="2175" y="5"/>
                      </a:lnTo>
                      <a:lnTo>
                        <a:pt x="2207" y="5"/>
                      </a:lnTo>
                      <a:lnTo>
                        <a:pt x="2242" y="5"/>
                      </a:lnTo>
                      <a:lnTo>
                        <a:pt x="2274" y="5"/>
                      </a:lnTo>
                      <a:lnTo>
                        <a:pt x="2306" y="0"/>
                      </a:lnTo>
                      <a:lnTo>
                        <a:pt x="2338" y="0"/>
                      </a:lnTo>
                      <a:lnTo>
                        <a:pt x="2370" y="0"/>
                      </a:lnTo>
                      <a:lnTo>
                        <a:pt x="2405" y="0"/>
                      </a:lnTo>
                      <a:lnTo>
                        <a:pt x="2437" y="0"/>
                      </a:lnTo>
                      <a:lnTo>
                        <a:pt x="2469" y="0"/>
                      </a:lnTo>
                      <a:lnTo>
                        <a:pt x="2501" y="0"/>
                      </a:lnTo>
                      <a:lnTo>
                        <a:pt x="2536" y="0"/>
                      </a:lnTo>
                      <a:lnTo>
                        <a:pt x="2568" y="0"/>
                      </a:lnTo>
                      <a:lnTo>
                        <a:pt x="2600" y="0"/>
                      </a:lnTo>
                      <a:lnTo>
                        <a:pt x="2631" y="0"/>
                      </a:lnTo>
                      <a:lnTo>
                        <a:pt x="2663" y="0"/>
                      </a:lnTo>
                    </a:path>
                  </a:pathLst>
                </a:custGeom>
                <a:noFill/>
                <a:ln w="381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sp>
            <p:nvSpPr>
              <p:cNvPr id="109" name="TextBox 108"/>
              <p:cNvSpPr txBox="1"/>
              <p:nvPr/>
            </p:nvSpPr>
            <p:spPr>
              <a:xfrm>
                <a:off x="2179060" y="5632966"/>
                <a:ext cx="1311934" cy="677108"/>
              </a:xfrm>
              <a:prstGeom prst="rect">
                <a:avLst/>
              </a:prstGeom>
              <a:noFill/>
            </p:spPr>
            <p:txBody>
              <a:bodyPr wrap="square" rtlCol="0">
                <a:spAutoFit/>
              </a:bodyPr>
              <a:lstStyle/>
              <a:p>
                <a:r>
                  <a:rPr lang="en-US" b="1" dirty="0" err="1" smtClean="0">
                    <a:latin typeface="Symbol" panose="05050102010706020507" pitchFamily="18" charset="2"/>
                  </a:rPr>
                  <a:t>e</a:t>
                </a:r>
                <a:r>
                  <a:rPr lang="en-US" b="1" baseline="-25000" dirty="0" err="1" smtClean="0"/>
                  <a:t>r</a:t>
                </a:r>
                <a:r>
                  <a:rPr lang="en-US" b="1" dirty="0" smtClean="0"/>
                  <a:t>(K)</a:t>
                </a:r>
              </a:p>
              <a:p>
                <a:endParaRPr lang="en-US" sz="2000" b="1" dirty="0"/>
              </a:p>
            </p:txBody>
          </p:sp>
          <p:sp>
            <p:nvSpPr>
              <p:cNvPr id="110" name="Right Arrow 109"/>
              <p:cNvSpPr/>
              <p:nvPr/>
            </p:nvSpPr>
            <p:spPr>
              <a:xfrm>
                <a:off x="2082650" y="5475469"/>
                <a:ext cx="268306" cy="197703"/>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1" name="TextBox 110"/>
              <p:cNvSpPr txBox="1"/>
              <p:nvPr/>
            </p:nvSpPr>
            <p:spPr>
              <a:xfrm>
                <a:off x="1733035" y="3880550"/>
                <a:ext cx="518091" cy="400110"/>
              </a:xfrm>
              <a:prstGeom prst="rect">
                <a:avLst/>
              </a:prstGeom>
              <a:noFill/>
            </p:spPr>
            <p:txBody>
              <a:bodyPr wrap="none" rtlCol="0">
                <a:spAutoFit/>
              </a:bodyPr>
              <a:lstStyle/>
              <a:p>
                <a:r>
                  <a:rPr lang="en-US" sz="2000" b="1" dirty="0" err="1" smtClean="0">
                    <a:latin typeface="Symbol" panose="05050102010706020507" pitchFamily="18" charset="2"/>
                  </a:rPr>
                  <a:t>Dw</a:t>
                </a:r>
                <a:endParaRPr lang="en-US" sz="2000" b="1" dirty="0">
                  <a:latin typeface="Symbol" panose="05050102010706020507" pitchFamily="18" charset="2"/>
                </a:endParaRPr>
              </a:p>
            </p:txBody>
          </p:sp>
        </p:grpSp>
      </p:grpSp>
      <p:grpSp>
        <p:nvGrpSpPr>
          <p:cNvPr id="114" name="Group 113"/>
          <p:cNvGrpSpPr/>
          <p:nvPr/>
        </p:nvGrpSpPr>
        <p:grpSpPr>
          <a:xfrm>
            <a:off x="527499" y="1770854"/>
            <a:ext cx="4095301" cy="3978370"/>
            <a:chOff x="1402080" y="2344366"/>
            <a:chExt cx="4095301" cy="3978370"/>
          </a:xfrm>
        </p:grpSpPr>
        <p:grpSp>
          <p:nvGrpSpPr>
            <p:cNvPr id="115" name="Group 114"/>
            <p:cNvGrpSpPr/>
            <p:nvPr/>
          </p:nvGrpSpPr>
          <p:grpSpPr>
            <a:xfrm>
              <a:off x="1700100" y="2420174"/>
              <a:ext cx="3699745" cy="3350702"/>
              <a:chOff x="1828800" y="533400"/>
              <a:chExt cx="5297488" cy="4976812"/>
            </a:xfrm>
          </p:grpSpPr>
          <p:cxnSp>
            <p:nvCxnSpPr>
              <p:cNvPr id="120" name="Straight Arrow Connector 119"/>
              <p:cNvCxnSpPr/>
              <p:nvPr/>
            </p:nvCxnSpPr>
            <p:spPr>
              <a:xfrm>
                <a:off x="1828800" y="3200400"/>
                <a:ext cx="529748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1828800" y="533400"/>
                <a:ext cx="0" cy="49768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402080" y="2344366"/>
              <a:ext cx="357790" cy="400110"/>
            </a:xfrm>
            <a:prstGeom prst="rect">
              <a:avLst/>
            </a:prstGeom>
            <a:noFill/>
          </p:spPr>
          <p:txBody>
            <a:bodyPr wrap="none" rtlCol="0">
              <a:spAutoFit/>
            </a:bodyPr>
            <a:lstStyle/>
            <a:p>
              <a:r>
                <a:rPr lang="en-US" sz="2000" b="1" dirty="0" err="1" smtClean="0">
                  <a:latin typeface="Symbol" panose="05050102010706020507" pitchFamily="18" charset="2"/>
                </a:rPr>
                <a:t>e</a:t>
              </a:r>
              <a:r>
                <a:rPr lang="en-US" sz="2000" b="1" baseline="-25000" dirty="0" err="1" smtClean="0"/>
                <a:t>r</a:t>
              </a:r>
              <a:endParaRPr lang="en-US" sz="2000" b="1" dirty="0"/>
            </a:p>
          </p:txBody>
        </p:sp>
        <p:sp>
          <p:nvSpPr>
            <p:cNvPr id="117" name="TextBox 116"/>
            <p:cNvSpPr txBox="1"/>
            <p:nvPr/>
          </p:nvSpPr>
          <p:spPr>
            <a:xfrm>
              <a:off x="5136385" y="3863501"/>
              <a:ext cx="360996" cy="400110"/>
            </a:xfrm>
            <a:prstGeom prst="rect">
              <a:avLst/>
            </a:prstGeom>
            <a:noFill/>
          </p:spPr>
          <p:txBody>
            <a:bodyPr wrap="none" rtlCol="0">
              <a:spAutoFit/>
            </a:bodyPr>
            <a:lstStyle/>
            <a:p>
              <a:r>
                <a:rPr lang="en-US" sz="2000" b="1" dirty="0" smtClean="0">
                  <a:latin typeface="Symbol" panose="05050102010706020507" pitchFamily="18" charset="2"/>
                </a:rPr>
                <a:t>w</a:t>
              </a:r>
              <a:endParaRPr lang="en-US" sz="2000" b="1" dirty="0">
                <a:latin typeface="Symbol" panose="05050102010706020507" pitchFamily="18" charset="2"/>
              </a:endParaRPr>
            </a:p>
          </p:txBody>
        </p:sp>
        <p:sp>
          <p:nvSpPr>
            <p:cNvPr id="118" name="TextBox 117"/>
            <p:cNvSpPr txBox="1"/>
            <p:nvPr/>
          </p:nvSpPr>
          <p:spPr>
            <a:xfrm>
              <a:off x="1700100" y="5645628"/>
              <a:ext cx="1311934" cy="677108"/>
            </a:xfrm>
            <a:prstGeom prst="rect">
              <a:avLst/>
            </a:prstGeom>
            <a:noFill/>
          </p:spPr>
          <p:txBody>
            <a:bodyPr wrap="square" rtlCol="0">
              <a:spAutoFit/>
            </a:bodyPr>
            <a:lstStyle/>
            <a:p>
              <a:r>
                <a:rPr lang="en-US" b="1" dirty="0" err="1" smtClean="0">
                  <a:latin typeface="Symbol" panose="05050102010706020507" pitchFamily="18" charset="2"/>
                </a:rPr>
                <a:t>e</a:t>
              </a:r>
              <a:r>
                <a:rPr lang="en-US" b="1" baseline="-25000" dirty="0" err="1" smtClean="0"/>
                <a:t>r</a:t>
              </a:r>
              <a:r>
                <a:rPr lang="en-US" b="1" dirty="0" smtClean="0"/>
                <a:t>(0)</a:t>
              </a:r>
            </a:p>
            <a:p>
              <a:endParaRPr lang="en-US" sz="2000" b="1" dirty="0"/>
            </a:p>
          </p:txBody>
        </p:sp>
        <p:sp>
          <p:nvSpPr>
            <p:cNvPr id="119" name="Freeform 141"/>
            <p:cNvSpPr>
              <a:spLocks/>
            </p:cNvSpPr>
            <p:nvPr/>
          </p:nvSpPr>
          <p:spPr bwMode="auto">
            <a:xfrm>
              <a:off x="2036038" y="4205310"/>
              <a:ext cx="3239632" cy="1545491"/>
            </a:xfrm>
            <a:custGeom>
              <a:avLst/>
              <a:gdLst>
                <a:gd name="T0" fmla="*/ 23 w 2922"/>
                <a:gd name="T1" fmla="*/ 1256 h 1446"/>
                <a:gd name="T2" fmla="*/ 86 w 2922"/>
                <a:gd name="T3" fmla="*/ 893 h 1446"/>
                <a:gd name="T4" fmla="*/ 153 w 2922"/>
                <a:gd name="T5" fmla="*/ 666 h 1446"/>
                <a:gd name="T6" fmla="*/ 217 w 2922"/>
                <a:gd name="T7" fmla="*/ 514 h 1446"/>
                <a:gd name="T8" fmla="*/ 284 w 2922"/>
                <a:gd name="T9" fmla="*/ 411 h 1446"/>
                <a:gd name="T10" fmla="*/ 348 w 2922"/>
                <a:gd name="T11" fmla="*/ 330 h 1446"/>
                <a:gd name="T12" fmla="*/ 415 w 2922"/>
                <a:gd name="T13" fmla="*/ 276 h 1446"/>
                <a:gd name="T14" fmla="*/ 479 w 2922"/>
                <a:gd name="T15" fmla="*/ 227 h 1446"/>
                <a:gd name="T16" fmla="*/ 543 w 2922"/>
                <a:gd name="T17" fmla="*/ 195 h 1446"/>
                <a:gd name="T18" fmla="*/ 610 w 2922"/>
                <a:gd name="T19" fmla="*/ 168 h 1446"/>
                <a:gd name="T20" fmla="*/ 673 w 2922"/>
                <a:gd name="T21" fmla="*/ 141 h 1446"/>
                <a:gd name="T22" fmla="*/ 740 w 2922"/>
                <a:gd name="T23" fmla="*/ 124 h 1446"/>
                <a:gd name="T24" fmla="*/ 804 w 2922"/>
                <a:gd name="T25" fmla="*/ 108 h 1446"/>
                <a:gd name="T26" fmla="*/ 871 w 2922"/>
                <a:gd name="T27" fmla="*/ 97 h 1446"/>
                <a:gd name="T28" fmla="*/ 935 w 2922"/>
                <a:gd name="T29" fmla="*/ 86 h 1446"/>
                <a:gd name="T30" fmla="*/ 999 w 2922"/>
                <a:gd name="T31" fmla="*/ 76 h 1446"/>
                <a:gd name="T32" fmla="*/ 1066 w 2922"/>
                <a:gd name="T33" fmla="*/ 65 h 1446"/>
                <a:gd name="T34" fmla="*/ 1130 w 2922"/>
                <a:gd name="T35" fmla="*/ 59 h 1446"/>
                <a:gd name="T36" fmla="*/ 1197 w 2922"/>
                <a:gd name="T37" fmla="*/ 54 h 1446"/>
                <a:gd name="T38" fmla="*/ 1260 w 2922"/>
                <a:gd name="T39" fmla="*/ 49 h 1446"/>
                <a:gd name="T40" fmla="*/ 1327 w 2922"/>
                <a:gd name="T41" fmla="*/ 43 h 1446"/>
                <a:gd name="T42" fmla="*/ 1391 w 2922"/>
                <a:gd name="T43" fmla="*/ 38 h 1446"/>
                <a:gd name="T44" fmla="*/ 1458 w 2922"/>
                <a:gd name="T45" fmla="*/ 32 h 1446"/>
                <a:gd name="T46" fmla="*/ 1522 w 2922"/>
                <a:gd name="T47" fmla="*/ 32 h 1446"/>
                <a:gd name="T48" fmla="*/ 1586 w 2922"/>
                <a:gd name="T49" fmla="*/ 27 h 1446"/>
                <a:gd name="T50" fmla="*/ 1653 w 2922"/>
                <a:gd name="T51" fmla="*/ 22 h 1446"/>
                <a:gd name="T52" fmla="*/ 1717 w 2922"/>
                <a:gd name="T53" fmla="*/ 22 h 1446"/>
                <a:gd name="T54" fmla="*/ 1784 w 2922"/>
                <a:gd name="T55" fmla="*/ 22 h 1446"/>
                <a:gd name="T56" fmla="*/ 1847 w 2922"/>
                <a:gd name="T57" fmla="*/ 16 h 1446"/>
                <a:gd name="T58" fmla="*/ 1914 w 2922"/>
                <a:gd name="T59" fmla="*/ 16 h 1446"/>
                <a:gd name="T60" fmla="*/ 1978 w 2922"/>
                <a:gd name="T61" fmla="*/ 11 h 1446"/>
                <a:gd name="T62" fmla="*/ 2042 w 2922"/>
                <a:gd name="T63" fmla="*/ 11 h 1446"/>
                <a:gd name="T64" fmla="*/ 2109 w 2922"/>
                <a:gd name="T65" fmla="*/ 11 h 1446"/>
                <a:gd name="T66" fmla="*/ 2173 w 2922"/>
                <a:gd name="T67" fmla="*/ 11 h 1446"/>
                <a:gd name="T68" fmla="*/ 2240 w 2922"/>
                <a:gd name="T69" fmla="*/ 5 h 1446"/>
                <a:gd name="T70" fmla="*/ 2303 w 2922"/>
                <a:gd name="T71" fmla="*/ 5 h 1446"/>
                <a:gd name="T72" fmla="*/ 2370 w 2922"/>
                <a:gd name="T73" fmla="*/ 5 h 1446"/>
                <a:gd name="T74" fmla="*/ 2434 w 2922"/>
                <a:gd name="T75" fmla="*/ 5 h 1446"/>
                <a:gd name="T76" fmla="*/ 2501 w 2922"/>
                <a:gd name="T77" fmla="*/ 5 h 1446"/>
                <a:gd name="T78" fmla="*/ 2565 w 2922"/>
                <a:gd name="T79" fmla="*/ 0 h 1446"/>
                <a:gd name="T80" fmla="*/ 2629 w 2922"/>
                <a:gd name="T81" fmla="*/ 0 h 1446"/>
                <a:gd name="T82" fmla="*/ 2696 w 2922"/>
                <a:gd name="T83" fmla="*/ 0 h 1446"/>
                <a:gd name="T84" fmla="*/ 2760 w 2922"/>
                <a:gd name="T85" fmla="*/ 0 h 1446"/>
                <a:gd name="T86" fmla="*/ 2827 w 2922"/>
                <a:gd name="T87" fmla="*/ 0 h 1446"/>
                <a:gd name="T88" fmla="*/ 2890 w 2922"/>
                <a:gd name="T89" fmla="*/ 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2" h="1446">
                  <a:moveTo>
                    <a:pt x="0" y="1446"/>
                  </a:moveTo>
                  <a:lnTo>
                    <a:pt x="23" y="1256"/>
                  </a:lnTo>
                  <a:lnTo>
                    <a:pt x="54" y="1056"/>
                  </a:lnTo>
                  <a:lnTo>
                    <a:pt x="86" y="893"/>
                  </a:lnTo>
                  <a:lnTo>
                    <a:pt x="121" y="769"/>
                  </a:lnTo>
                  <a:lnTo>
                    <a:pt x="153" y="666"/>
                  </a:lnTo>
                  <a:lnTo>
                    <a:pt x="185" y="585"/>
                  </a:lnTo>
                  <a:lnTo>
                    <a:pt x="217" y="514"/>
                  </a:lnTo>
                  <a:lnTo>
                    <a:pt x="249" y="460"/>
                  </a:lnTo>
                  <a:lnTo>
                    <a:pt x="284" y="411"/>
                  </a:lnTo>
                  <a:lnTo>
                    <a:pt x="316" y="368"/>
                  </a:lnTo>
                  <a:lnTo>
                    <a:pt x="348" y="330"/>
                  </a:lnTo>
                  <a:lnTo>
                    <a:pt x="380" y="303"/>
                  </a:lnTo>
                  <a:lnTo>
                    <a:pt x="415" y="276"/>
                  </a:lnTo>
                  <a:lnTo>
                    <a:pt x="447" y="249"/>
                  </a:lnTo>
                  <a:lnTo>
                    <a:pt x="479" y="227"/>
                  </a:lnTo>
                  <a:lnTo>
                    <a:pt x="511" y="211"/>
                  </a:lnTo>
                  <a:lnTo>
                    <a:pt x="543" y="195"/>
                  </a:lnTo>
                  <a:lnTo>
                    <a:pt x="578" y="179"/>
                  </a:lnTo>
                  <a:lnTo>
                    <a:pt x="610" y="168"/>
                  </a:lnTo>
                  <a:lnTo>
                    <a:pt x="641" y="151"/>
                  </a:lnTo>
                  <a:lnTo>
                    <a:pt x="673" y="141"/>
                  </a:lnTo>
                  <a:lnTo>
                    <a:pt x="708" y="135"/>
                  </a:lnTo>
                  <a:lnTo>
                    <a:pt x="740" y="124"/>
                  </a:lnTo>
                  <a:lnTo>
                    <a:pt x="772" y="114"/>
                  </a:lnTo>
                  <a:lnTo>
                    <a:pt x="804" y="108"/>
                  </a:lnTo>
                  <a:lnTo>
                    <a:pt x="836" y="103"/>
                  </a:lnTo>
                  <a:lnTo>
                    <a:pt x="871" y="97"/>
                  </a:lnTo>
                  <a:lnTo>
                    <a:pt x="903" y="92"/>
                  </a:lnTo>
                  <a:lnTo>
                    <a:pt x="935" y="86"/>
                  </a:lnTo>
                  <a:lnTo>
                    <a:pt x="967" y="81"/>
                  </a:lnTo>
                  <a:lnTo>
                    <a:pt x="999" y="76"/>
                  </a:lnTo>
                  <a:lnTo>
                    <a:pt x="1034" y="70"/>
                  </a:lnTo>
                  <a:lnTo>
                    <a:pt x="1066" y="65"/>
                  </a:lnTo>
                  <a:lnTo>
                    <a:pt x="1098" y="65"/>
                  </a:lnTo>
                  <a:lnTo>
                    <a:pt x="1130" y="59"/>
                  </a:lnTo>
                  <a:lnTo>
                    <a:pt x="1165" y="54"/>
                  </a:lnTo>
                  <a:lnTo>
                    <a:pt x="1197" y="54"/>
                  </a:lnTo>
                  <a:lnTo>
                    <a:pt x="1228" y="49"/>
                  </a:lnTo>
                  <a:lnTo>
                    <a:pt x="1260" y="49"/>
                  </a:lnTo>
                  <a:lnTo>
                    <a:pt x="1292" y="43"/>
                  </a:lnTo>
                  <a:lnTo>
                    <a:pt x="1327" y="43"/>
                  </a:lnTo>
                  <a:lnTo>
                    <a:pt x="1359" y="38"/>
                  </a:lnTo>
                  <a:lnTo>
                    <a:pt x="1391" y="38"/>
                  </a:lnTo>
                  <a:lnTo>
                    <a:pt x="1423" y="38"/>
                  </a:lnTo>
                  <a:lnTo>
                    <a:pt x="1458" y="32"/>
                  </a:lnTo>
                  <a:lnTo>
                    <a:pt x="1490" y="32"/>
                  </a:lnTo>
                  <a:lnTo>
                    <a:pt x="1522" y="32"/>
                  </a:lnTo>
                  <a:lnTo>
                    <a:pt x="1554" y="27"/>
                  </a:lnTo>
                  <a:lnTo>
                    <a:pt x="1586" y="27"/>
                  </a:lnTo>
                  <a:lnTo>
                    <a:pt x="1621" y="27"/>
                  </a:lnTo>
                  <a:lnTo>
                    <a:pt x="1653" y="22"/>
                  </a:lnTo>
                  <a:lnTo>
                    <a:pt x="1685" y="22"/>
                  </a:lnTo>
                  <a:lnTo>
                    <a:pt x="1717" y="22"/>
                  </a:lnTo>
                  <a:lnTo>
                    <a:pt x="1752" y="22"/>
                  </a:lnTo>
                  <a:lnTo>
                    <a:pt x="1784" y="22"/>
                  </a:lnTo>
                  <a:lnTo>
                    <a:pt x="1815" y="16"/>
                  </a:lnTo>
                  <a:lnTo>
                    <a:pt x="1847" y="16"/>
                  </a:lnTo>
                  <a:lnTo>
                    <a:pt x="1879" y="16"/>
                  </a:lnTo>
                  <a:lnTo>
                    <a:pt x="1914" y="16"/>
                  </a:lnTo>
                  <a:lnTo>
                    <a:pt x="1946" y="16"/>
                  </a:lnTo>
                  <a:lnTo>
                    <a:pt x="1978" y="11"/>
                  </a:lnTo>
                  <a:lnTo>
                    <a:pt x="2010" y="11"/>
                  </a:lnTo>
                  <a:lnTo>
                    <a:pt x="2042" y="11"/>
                  </a:lnTo>
                  <a:lnTo>
                    <a:pt x="2077" y="11"/>
                  </a:lnTo>
                  <a:lnTo>
                    <a:pt x="2109" y="11"/>
                  </a:lnTo>
                  <a:lnTo>
                    <a:pt x="2141" y="11"/>
                  </a:lnTo>
                  <a:lnTo>
                    <a:pt x="2173" y="11"/>
                  </a:lnTo>
                  <a:lnTo>
                    <a:pt x="2208" y="5"/>
                  </a:lnTo>
                  <a:lnTo>
                    <a:pt x="2240" y="5"/>
                  </a:lnTo>
                  <a:lnTo>
                    <a:pt x="2272" y="5"/>
                  </a:lnTo>
                  <a:lnTo>
                    <a:pt x="2303" y="5"/>
                  </a:lnTo>
                  <a:lnTo>
                    <a:pt x="2335" y="5"/>
                  </a:lnTo>
                  <a:lnTo>
                    <a:pt x="2370" y="5"/>
                  </a:lnTo>
                  <a:lnTo>
                    <a:pt x="2402" y="5"/>
                  </a:lnTo>
                  <a:lnTo>
                    <a:pt x="2434" y="5"/>
                  </a:lnTo>
                  <a:lnTo>
                    <a:pt x="2466" y="5"/>
                  </a:lnTo>
                  <a:lnTo>
                    <a:pt x="2501" y="5"/>
                  </a:lnTo>
                  <a:lnTo>
                    <a:pt x="2533" y="0"/>
                  </a:lnTo>
                  <a:lnTo>
                    <a:pt x="2565" y="0"/>
                  </a:lnTo>
                  <a:lnTo>
                    <a:pt x="2597" y="0"/>
                  </a:lnTo>
                  <a:lnTo>
                    <a:pt x="2629" y="0"/>
                  </a:lnTo>
                  <a:lnTo>
                    <a:pt x="2664" y="0"/>
                  </a:lnTo>
                  <a:lnTo>
                    <a:pt x="2696" y="0"/>
                  </a:lnTo>
                  <a:lnTo>
                    <a:pt x="2728" y="0"/>
                  </a:lnTo>
                  <a:lnTo>
                    <a:pt x="2760" y="0"/>
                  </a:lnTo>
                  <a:lnTo>
                    <a:pt x="2795" y="0"/>
                  </a:lnTo>
                  <a:lnTo>
                    <a:pt x="2827" y="0"/>
                  </a:lnTo>
                  <a:lnTo>
                    <a:pt x="2859" y="0"/>
                  </a:lnTo>
                  <a:lnTo>
                    <a:pt x="2890" y="0"/>
                  </a:lnTo>
                  <a:lnTo>
                    <a:pt x="2922" y="0"/>
                  </a:lnTo>
                </a:path>
              </a:pathLst>
            </a:custGeom>
            <a:noFill/>
            <a:ln w="381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grpSp>
        <p:nvGrpSpPr>
          <p:cNvPr id="124" name="Group 123"/>
          <p:cNvGrpSpPr/>
          <p:nvPr/>
        </p:nvGrpSpPr>
        <p:grpSpPr>
          <a:xfrm>
            <a:off x="7579566" y="889732"/>
            <a:ext cx="4161802" cy="369332"/>
            <a:chOff x="5727968" y="1823398"/>
            <a:chExt cx="4161802" cy="369332"/>
          </a:xfrm>
        </p:grpSpPr>
        <p:sp>
          <p:nvSpPr>
            <p:cNvPr id="122" name="TextBox 121"/>
            <p:cNvSpPr txBox="1"/>
            <p:nvPr/>
          </p:nvSpPr>
          <p:spPr>
            <a:xfrm>
              <a:off x="5727968" y="1823398"/>
              <a:ext cx="2610073" cy="369332"/>
            </a:xfrm>
            <a:prstGeom prst="rect">
              <a:avLst/>
            </a:prstGeom>
            <a:noFill/>
          </p:spPr>
          <p:txBody>
            <a:bodyPr wrap="none" rtlCol="0">
              <a:spAutoFit/>
            </a:bodyPr>
            <a:lstStyle/>
            <a:p>
              <a:r>
                <a:rPr lang="en-US" dirty="0" smtClean="0"/>
                <a:t>In K-space – two peaks at </a:t>
              </a:r>
              <a:endParaRPr lang="en-US" dirty="0"/>
            </a:p>
          </p:txBody>
        </p:sp>
        <p:graphicFrame>
          <p:nvGraphicFramePr>
            <p:cNvPr id="123" name="Object 122"/>
            <p:cNvGraphicFramePr>
              <a:graphicFrameLocks noChangeAspect="1"/>
            </p:cNvGraphicFramePr>
            <p:nvPr>
              <p:extLst>
                <p:ext uri="{D42A27DB-BD31-4B8C-83A1-F6EECF244321}">
                  <p14:modId xmlns:p14="http://schemas.microsoft.com/office/powerpoint/2010/main" val="375929345"/>
                </p:ext>
              </p:extLst>
            </p:nvPr>
          </p:nvGraphicFramePr>
          <p:xfrm>
            <a:off x="8292185" y="1860937"/>
            <a:ext cx="1597585" cy="330200"/>
          </p:xfrm>
          <a:graphic>
            <a:graphicData uri="http://schemas.openxmlformats.org/presentationml/2006/ole">
              <mc:AlternateContent xmlns:mc="http://schemas.openxmlformats.org/markup-compatibility/2006">
                <mc:Choice xmlns:v="urn:schemas-microsoft-com:vml" Requires="v">
                  <p:oleObj spid="_x0000_s7427" name="Equation" r:id="rId11" imgW="1041120" imgH="215640" progId="Equation.DSMT4">
                    <p:embed/>
                  </p:oleObj>
                </mc:Choice>
                <mc:Fallback>
                  <p:oleObj name="Equation" r:id="rId11" imgW="1041120" imgH="215640" progId="Equation.DSMT4">
                    <p:embed/>
                    <p:pic>
                      <p:nvPicPr>
                        <p:cNvPr id="0" name=""/>
                        <p:cNvPicPr>
                          <a:picLocks noChangeAspect="1" noChangeArrowheads="1"/>
                        </p:cNvPicPr>
                        <p:nvPr/>
                      </p:nvPicPr>
                      <p:blipFill>
                        <a:blip r:embed="rId12"/>
                        <a:srcRect/>
                        <a:stretch>
                          <a:fillRect/>
                        </a:stretch>
                      </p:blipFill>
                      <p:spPr bwMode="auto">
                        <a:xfrm>
                          <a:off x="8292185" y="1860937"/>
                          <a:ext cx="1597585" cy="330200"/>
                        </a:xfrm>
                        <a:prstGeom prst="rect">
                          <a:avLst/>
                        </a:prstGeom>
                        <a:noFill/>
                        <a:extLst/>
                      </p:spPr>
                    </p:pic>
                  </p:oleObj>
                </mc:Fallback>
              </mc:AlternateContent>
            </a:graphicData>
          </a:graphic>
        </p:graphicFrame>
      </p:grpSp>
      <p:grpSp>
        <p:nvGrpSpPr>
          <p:cNvPr id="125" name="Group 124"/>
          <p:cNvGrpSpPr/>
          <p:nvPr/>
        </p:nvGrpSpPr>
        <p:grpSpPr>
          <a:xfrm>
            <a:off x="5727968" y="1573669"/>
            <a:ext cx="5827629" cy="4324504"/>
            <a:chOff x="1951567" y="171331"/>
            <a:chExt cx="8159505" cy="6257799"/>
          </a:xfrm>
        </p:grpSpPr>
        <p:sp>
          <p:nvSpPr>
            <p:cNvPr id="126" name="Rectangle 6"/>
            <p:cNvSpPr>
              <a:spLocks noChangeArrowheads="1"/>
            </p:cNvSpPr>
            <p:nvPr/>
          </p:nvSpPr>
          <p:spPr bwMode="auto">
            <a:xfrm>
              <a:off x="2928938" y="290394"/>
              <a:ext cx="6615113" cy="52133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7" name="Line 7"/>
            <p:cNvSpPr>
              <a:spLocks noChangeShapeType="1"/>
            </p:cNvSpPr>
            <p:nvPr/>
          </p:nvSpPr>
          <p:spPr bwMode="auto">
            <a:xfrm>
              <a:off x="2928938" y="290394"/>
              <a:ext cx="6615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8" name="Line 8"/>
            <p:cNvSpPr>
              <a:spLocks noChangeShapeType="1"/>
            </p:cNvSpPr>
            <p:nvPr/>
          </p:nvSpPr>
          <p:spPr bwMode="auto">
            <a:xfrm>
              <a:off x="2928938" y="5503744"/>
              <a:ext cx="6615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9" name="Line 9"/>
            <p:cNvSpPr>
              <a:spLocks noChangeShapeType="1"/>
            </p:cNvSpPr>
            <p:nvPr/>
          </p:nvSpPr>
          <p:spPr bwMode="auto">
            <a:xfrm flipV="1">
              <a:off x="9544051" y="290394"/>
              <a:ext cx="0" cy="5213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0" name="Line 10"/>
            <p:cNvSpPr>
              <a:spLocks noChangeShapeType="1"/>
            </p:cNvSpPr>
            <p:nvPr/>
          </p:nvSpPr>
          <p:spPr bwMode="auto">
            <a:xfrm flipV="1">
              <a:off x="2928938" y="290394"/>
              <a:ext cx="0" cy="5213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1" name="Line 11"/>
            <p:cNvSpPr>
              <a:spLocks noChangeShapeType="1"/>
            </p:cNvSpPr>
            <p:nvPr/>
          </p:nvSpPr>
          <p:spPr bwMode="auto">
            <a:xfrm>
              <a:off x="2928938" y="5503744"/>
              <a:ext cx="6615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2" name="Line 12"/>
            <p:cNvSpPr>
              <a:spLocks noChangeShapeType="1"/>
            </p:cNvSpPr>
            <p:nvPr/>
          </p:nvSpPr>
          <p:spPr bwMode="auto">
            <a:xfrm flipV="1">
              <a:off x="2928938" y="290394"/>
              <a:ext cx="0" cy="5213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3" name="Line 13"/>
            <p:cNvSpPr>
              <a:spLocks noChangeShapeType="1"/>
            </p:cNvSpPr>
            <p:nvPr/>
          </p:nvSpPr>
          <p:spPr bwMode="auto">
            <a:xfrm flipV="1">
              <a:off x="2928938" y="5424369"/>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4" name="Line 14"/>
            <p:cNvSpPr>
              <a:spLocks noChangeShapeType="1"/>
            </p:cNvSpPr>
            <p:nvPr/>
          </p:nvSpPr>
          <p:spPr bwMode="auto">
            <a:xfrm>
              <a:off x="2928938" y="290394"/>
              <a:ext cx="0" cy="65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5" name="Rectangle 15"/>
            <p:cNvSpPr>
              <a:spLocks noChangeArrowheads="1"/>
            </p:cNvSpPr>
            <p:nvPr/>
          </p:nvSpPr>
          <p:spPr bwMode="auto">
            <a:xfrm>
              <a:off x="2732088" y="5556131"/>
              <a:ext cx="807995"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Helvetica" panose="020B0604020202020204" pitchFamily="34" charset="0"/>
                </a:rPr>
                <a:t>-1.5K</a:t>
              </a:r>
              <a:r>
                <a:rPr kumimoji="0" lang="en-US" altLang="en-US" sz="1600" b="1" i="0" u="none" strike="noStrike" cap="none" normalizeH="0" baseline="-25000" dirty="0" smtClean="0">
                  <a:ln>
                    <a:noFill/>
                  </a:ln>
                  <a:solidFill>
                    <a:srgbClr val="000000"/>
                  </a:solidFill>
                  <a:effectLst/>
                  <a:latin typeface="Helvetica" panose="020B0604020202020204" pitchFamily="34" charset="0"/>
                </a:rPr>
                <a:t>0</a:t>
              </a:r>
              <a:endParaRPr kumimoji="0" lang="en-US" altLang="en-US" b="1" i="0" u="none" strike="noStrike" cap="none" normalizeH="0" baseline="0" dirty="0" smtClean="0">
                <a:ln>
                  <a:noFill/>
                </a:ln>
                <a:solidFill>
                  <a:schemeClr val="tx1"/>
                </a:solidFill>
                <a:effectLst/>
              </a:endParaRPr>
            </a:p>
          </p:txBody>
        </p:sp>
        <p:sp>
          <p:nvSpPr>
            <p:cNvPr id="136" name="Line 16"/>
            <p:cNvSpPr>
              <a:spLocks noChangeShapeType="1"/>
            </p:cNvSpPr>
            <p:nvPr/>
          </p:nvSpPr>
          <p:spPr bwMode="auto">
            <a:xfrm flipV="1">
              <a:off x="4021138" y="5424369"/>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7" name="Line 17"/>
            <p:cNvSpPr>
              <a:spLocks noChangeShapeType="1"/>
            </p:cNvSpPr>
            <p:nvPr/>
          </p:nvSpPr>
          <p:spPr bwMode="auto">
            <a:xfrm>
              <a:off x="4021138" y="290394"/>
              <a:ext cx="0" cy="65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8" name="Rectangle 18"/>
            <p:cNvSpPr>
              <a:spLocks noChangeArrowheads="1"/>
            </p:cNvSpPr>
            <p:nvPr/>
          </p:nvSpPr>
          <p:spPr bwMode="auto">
            <a:xfrm>
              <a:off x="3902075" y="5556131"/>
              <a:ext cx="408487"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Helvetica" panose="020B0604020202020204" pitchFamily="34" charset="0"/>
                </a:rPr>
                <a:t>-K</a:t>
              </a:r>
              <a:r>
                <a:rPr kumimoji="0" lang="en-US" altLang="en-US" sz="1600" b="1" i="0" u="none" strike="noStrike" cap="none" normalizeH="0" baseline="-25000" dirty="0" smtClean="0">
                  <a:ln>
                    <a:noFill/>
                  </a:ln>
                  <a:solidFill>
                    <a:srgbClr val="000000"/>
                  </a:solidFill>
                  <a:effectLst/>
                  <a:latin typeface="Helvetica" panose="020B0604020202020204" pitchFamily="34" charset="0"/>
                </a:rPr>
                <a:t>0</a:t>
              </a:r>
              <a:endParaRPr kumimoji="0" lang="en-US" altLang="en-US" b="1" i="0" u="none" strike="noStrike" cap="none" normalizeH="0" baseline="0" dirty="0" smtClean="0">
                <a:ln>
                  <a:noFill/>
                </a:ln>
                <a:solidFill>
                  <a:schemeClr val="tx1"/>
                </a:solidFill>
                <a:effectLst/>
              </a:endParaRPr>
            </a:p>
          </p:txBody>
        </p:sp>
        <p:sp>
          <p:nvSpPr>
            <p:cNvPr id="139" name="Line 19"/>
            <p:cNvSpPr>
              <a:spLocks noChangeShapeType="1"/>
            </p:cNvSpPr>
            <p:nvPr/>
          </p:nvSpPr>
          <p:spPr bwMode="auto">
            <a:xfrm flipV="1">
              <a:off x="5126038" y="5424369"/>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0" name="Line 20"/>
            <p:cNvSpPr>
              <a:spLocks noChangeShapeType="1"/>
            </p:cNvSpPr>
            <p:nvPr/>
          </p:nvSpPr>
          <p:spPr bwMode="auto">
            <a:xfrm>
              <a:off x="5126038" y="290394"/>
              <a:ext cx="0" cy="65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1" name="Rectangle 21"/>
            <p:cNvSpPr>
              <a:spLocks noChangeArrowheads="1"/>
            </p:cNvSpPr>
            <p:nvPr/>
          </p:nvSpPr>
          <p:spPr bwMode="auto">
            <a:xfrm>
              <a:off x="4927601" y="5556131"/>
              <a:ext cx="807995"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Helvetica" panose="020B0604020202020204" pitchFamily="34" charset="0"/>
                </a:rPr>
                <a:t>-0.5K</a:t>
              </a:r>
              <a:r>
                <a:rPr kumimoji="0" lang="en-US" altLang="en-US" sz="1600" b="1" i="0" u="none" strike="noStrike" cap="none" normalizeH="0" baseline="-25000" dirty="0" smtClean="0">
                  <a:ln>
                    <a:noFill/>
                  </a:ln>
                  <a:solidFill>
                    <a:srgbClr val="000000"/>
                  </a:solidFill>
                  <a:effectLst/>
                  <a:latin typeface="Helvetica" panose="020B0604020202020204" pitchFamily="34" charset="0"/>
                </a:rPr>
                <a:t>0</a:t>
              </a:r>
              <a:endParaRPr kumimoji="0" lang="en-US" altLang="en-US" b="1" i="0" u="none" strike="noStrike" cap="none" normalizeH="0" baseline="0" dirty="0" smtClean="0">
                <a:ln>
                  <a:noFill/>
                </a:ln>
                <a:solidFill>
                  <a:schemeClr val="tx1"/>
                </a:solidFill>
                <a:effectLst/>
              </a:endParaRPr>
            </a:p>
          </p:txBody>
        </p:sp>
        <p:sp>
          <p:nvSpPr>
            <p:cNvPr id="142" name="Line 22"/>
            <p:cNvSpPr>
              <a:spLocks noChangeShapeType="1"/>
            </p:cNvSpPr>
            <p:nvPr/>
          </p:nvSpPr>
          <p:spPr bwMode="auto">
            <a:xfrm flipV="1">
              <a:off x="6230938" y="5424369"/>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3" name="Line 23"/>
            <p:cNvSpPr>
              <a:spLocks noChangeShapeType="1"/>
            </p:cNvSpPr>
            <p:nvPr/>
          </p:nvSpPr>
          <p:spPr bwMode="auto">
            <a:xfrm>
              <a:off x="6230938" y="290394"/>
              <a:ext cx="0" cy="65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4" name="Rectangle 24"/>
            <p:cNvSpPr>
              <a:spLocks noChangeArrowheads="1"/>
            </p:cNvSpPr>
            <p:nvPr/>
          </p:nvSpPr>
          <p:spPr bwMode="auto">
            <a:xfrm>
              <a:off x="6176962" y="5556131"/>
              <a:ext cx="159356"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0</a:t>
              </a:r>
              <a:endParaRPr kumimoji="0" lang="en-US" altLang="en-US" b="1" i="0" u="none" strike="noStrike" cap="none" normalizeH="0" baseline="0" smtClean="0">
                <a:ln>
                  <a:noFill/>
                </a:ln>
                <a:solidFill>
                  <a:schemeClr val="tx1"/>
                </a:solidFill>
                <a:effectLst/>
              </a:endParaRPr>
            </a:p>
          </p:txBody>
        </p:sp>
        <p:sp>
          <p:nvSpPr>
            <p:cNvPr id="145" name="Line 25"/>
            <p:cNvSpPr>
              <a:spLocks noChangeShapeType="1"/>
            </p:cNvSpPr>
            <p:nvPr/>
          </p:nvSpPr>
          <p:spPr bwMode="auto">
            <a:xfrm flipV="1">
              <a:off x="7334251" y="5424369"/>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6" name="Line 26"/>
            <p:cNvSpPr>
              <a:spLocks noChangeShapeType="1"/>
            </p:cNvSpPr>
            <p:nvPr/>
          </p:nvSpPr>
          <p:spPr bwMode="auto">
            <a:xfrm>
              <a:off x="7334251" y="290394"/>
              <a:ext cx="0" cy="65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7" name="Rectangle 27"/>
            <p:cNvSpPr>
              <a:spLocks noChangeArrowheads="1"/>
            </p:cNvSpPr>
            <p:nvPr/>
          </p:nvSpPr>
          <p:spPr bwMode="auto">
            <a:xfrm>
              <a:off x="7189787" y="5556131"/>
              <a:ext cx="711485"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Helvetica" panose="020B0604020202020204" pitchFamily="34" charset="0"/>
                </a:rPr>
                <a:t>0.5K</a:t>
              </a:r>
              <a:r>
                <a:rPr kumimoji="0" lang="en-US" altLang="en-US" sz="1600" b="1" i="0" u="none" strike="noStrike" cap="none" normalizeH="0" baseline="-25000" dirty="0" smtClean="0">
                  <a:ln>
                    <a:noFill/>
                  </a:ln>
                  <a:solidFill>
                    <a:srgbClr val="000000"/>
                  </a:solidFill>
                  <a:effectLst/>
                  <a:latin typeface="Helvetica" panose="020B0604020202020204" pitchFamily="34" charset="0"/>
                </a:rPr>
                <a:t>0</a:t>
              </a:r>
              <a:endParaRPr kumimoji="0" lang="en-US" altLang="en-US" b="1" i="0" u="none" strike="noStrike" cap="none" normalizeH="0" baseline="0" dirty="0" smtClean="0">
                <a:ln>
                  <a:noFill/>
                </a:ln>
                <a:solidFill>
                  <a:schemeClr val="tx1"/>
                </a:solidFill>
                <a:effectLst/>
              </a:endParaRPr>
            </a:p>
          </p:txBody>
        </p:sp>
        <p:sp>
          <p:nvSpPr>
            <p:cNvPr id="148" name="Line 28"/>
            <p:cNvSpPr>
              <a:spLocks noChangeShapeType="1"/>
            </p:cNvSpPr>
            <p:nvPr/>
          </p:nvSpPr>
          <p:spPr bwMode="auto">
            <a:xfrm flipV="1">
              <a:off x="8439151" y="5424369"/>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49" name="Line 29"/>
            <p:cNvSpPr>
              <a:spLocks noChangeShapeType="1"/>
            </p:cNvSpPr>
            <p:nvPr/>
          </p:nvSpPr>
          <p:spPr bwMode="auto">
            <a:xfrm>
              <a:off x="8439151" y="290394"/>
              <a:ext cx="0" cy="65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0" name="Rectangle 30"/>
            <p:cNvSpPr>
              <a:spLocks noChangeArrowheads="1"/>
            </p:cNvSpPr>
            <p:nvPr/>
          </p:nvSpPr>
          <p:spPr bwMode="auto">
            <a:xfrm>
              <a:off x="8386764" y="5556131"/>
              <a:ext cx="311977" cy="75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1" i="0" u="none" strike="noStrike" cap="none" normalizeH="0" baseline="0" dirty="0" smtClean="0">
                  <a:ln>
                    <a:noFill/>
                  </a:ln>
                  <a:solidFill>
                    <a:srgbClr val="000000"/>
                  </a:solidFill>
                  <a:effectLst/>
                  <a:latin typeface="Helvetica" panose="020B0604020202020204" pitchFamily="34" charset="0"/>
                </a:rPr>
                <a:t>K</a:t>
              </a:r>
              <a:r>
                <a:rPr kumimoji="0" lang="en-US" altLang="en-US" sz="1600" b="1" i="0" u="none" strike="noStrike" cap="none" normalizeH="0" baseline="-25000" dirty="0" smtClean="0">
                  <a:ln>
                    <a:noFill/>
                  </a:ln>
                  <a:solidFill>
                    <a:srgbClr val="000000"/>
                  </a:solidFill>
                  <a:effectLst/>
                  <a:latin typeface="Helvetica" panose="020B0604020202020204" pitchFamily="34" charset="0"/>
                </a:rPr>
                <a:t>0</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endParaRPr>
            </a:p>
          </p:txBody>
        </p:sp>
        <p:sp>
          <p:nvSpPr>
            <p:cNvPr id="151" name="Line 31"/>
            <p:cNvSpPr>
              <a:spLocks noChangeShapeType="1"/>
            </p:cNvSpPr>
            <p:nvPr/>
          </p:nvSpPr>
          <p:spPr bwMode="auto">
            <a:xfrm flipV="1">
              <a:off x="9544051" y="5424369"/>
              <a:ext cx="0" cy="79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2" name="Line 32"/>
            <p:cNvSpPr>
              <a:spLocks noChangeShapeType="1"/>
            </p:cNvSpPr>
            <p:nvPr/>
          </p:nvSpPr>
          <p:spPr bwMode="auto">
            <a:xfrm>
              <a:off x="9544051" y="290394"/>
              <a:ext cx="0" cy="650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3" name="Rectangle 33"/>
            <p:cNvSpPr>
              <a:spLocks noChangeArrowheads="1"/>
            </p:cNvSpPr>
            <p:nvPr/>
          </p:nvSpPr>
          <p:spPr bwMode="auto">
            <a:xfrm>
              <a:off x="9399587" y="5556131"/>
              <a:ext cx="711485" cy="75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1" i="0" u="none" strike="noStrike" cap="none" normalizeH="0" baseline="0" dirty="0" smtClean="0">
                  <a:ln>
                    <a:noFill/>
                  </a:ln>
                  <a:solidFill>
                    <a:srgbClr val="000000"/>
                  </a:solidFill>
                  <a:effectLst/>
                  <a:latin typeface="Helvetica" panose="020B0604020202020204" pitchFamily="34" charset="0"/>
                </a:rPr>
                <a:t>1.5K</a:t>
              </a:r>
              <a:r>
                <a:rPr kumimoji="0" lang="en-US" altLang="en-US" sz="1600" b="1" i="0" u="none" strike="noStrike" cap="none" normalizeH="0" baseline="-25000" dirty="0" smtClean="0">
                  <a:ln>
                    <a:noFill/>
                  </a:ln>
                  <a:solidFill>
                    <a:srgbClr val="000000"/>
                  </a:solidFill>
                  <a:effectLst/>
                  <a:latin typeface="Helvetica" panose="020B0604020202020204" pitchFamily="34" charset="0"/>
                </a:rPr>
                <a:t>0</a:t>
              </a:r>
              <a:endParaRPr kumimoji="0" lang="en-US" altLang="en-US"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solidFill>
                <a:effectLst/>
              </a:endParaRPr>
            </a:p>
          </p:txBody>
        </p:sp>
        <p:sp>
          <p:nvSpPr>
            <p:cNvPr id="154" name="Line 34"/>
            <p:cNvSpPr>
              <a:spLocks noChangeShapeType="1"/>
            </p:cNvSpPr>
            <p:nvPr/>
          </p:nvSpPr>
          <p:spPr bwMode="auto">
            <a:xfrm>
              <a:off x="2928938" y="5503744"/>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5" name="Line 35"/>
            <p:cNvSpPr>
              <a:spLocks noChangeShapeType="1"/>
            </p:cNvSpPr>
            <p:nvPr/>
          </p:nvSpPr>
          <p:spPr bwMode="auto">
            <a:xfrm flipH="1">
              <a:off x="9466263" y="5503744"/>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6" name="Rectangle 36"/>
            <p:cNvSpPr>
              <a:spLocks noChangeArrowheads="1"/>
            </p:cNvSpPr>
            <p:nvPr/>
          </p:nvSpPr>
          <p:spPr bwMode="auto">
            <a:xfrm>
              <a:off x="2560638" y="5384681"/>
              <a:ext cx="415220"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-10</a:t>
              </a:r>
              <a:endParaRPr kumimoji="0" lang="en-US" altLang="en-US" b="1" i="0" u="none" strike="noStrike" cap="none" normalizeH="0" baseline="0" smtClean="0">
                <a:ln>
                  <a:noFill/>
                </a:ln>
                <a:solidFill>
                  <a:schemeClr val="tx1"/>
                </a:solidFill>
                <a:effectLst/>
              </a:endParaRPr>
            </a:p>
          </p:txBody>
        </p:sp>
        <p:sp>
          <p:nvSpPr>
            <p:cNvPr id="157" name="Line 37"/>
            <p:cNvSpPr>
              <a:spLocks noChangeShapeType="1"/>
            </p:cNvSpPr>
            <p:nvPr/>
          </p:nvSpPr>
          <p:spPr bwMode="auto">
            <a:xfrm>
              <a:off x="2928938" y="4752856"/>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8" name="Line 38"/>
            <p:cNvSpPr>
              <a:spLocks noChangeShapeType="1"/>
            </p:cNvSpPr>
            <p:nvPr/>
          </p:nvSpPr>
          <p:spPr bwMode="auto">
            <a:xfrm flipH="1">
              <a:off x="9466263" y="4752856"/>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59" name="Rectangle 39"/>
            <p:cNvSpPr>
              <a:spLocks noChangeArrowheads="1"/>
            </p:cNvSpPr>
            <p:nvPr/>
          </p:nvSpPr>
          <p:spPr bwMode="auto">
            <a:xfrm>
              <a:off x="2679702" y="4633793"/>
              <a:ext cx="255865"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-5</a:t>
              </a:r>
              <a:endParaRPr kumimoji="0" lang="en-US" altLang="en-US" b="1" i="0" u="none" strike="noStrike" cap="none" normalizeH="0" baseline="0" smtClean="0">
                <a:ln>
                  <a:noFill/>
                </a:ln>
                <a:solidFill>
                  <a:schemeClr val="tx1"/>
                </a:solidFill>
                <a:effectLst/>
              </a:endParaRPr>
            </a:p>
          </p:txBody>
        </p:sp>
        <p:sp>
          <p:nvSpPr>
            <p:cNvPr id="160" name="Line 40"/>
            <p:cNvSpPr>
              <a:spLocks noChangeShapeType="1"/>
            </p:cNvSpPr>
            <p:nvPr/>
          </p:nvSpPr>
          <p:spPr bwMode="auto">
            <a:xfrm>
              <a:off x="2928938" y="4001969"/>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1" name="Line 41"/>
            <p:cNvSpPr>
              <a:spLocks noChangeShapeType="1"/>
            </p:cNvSpPr>
            <p:nvPr/>
          </p:nvSpPr>
          <p:spPr bwMode="auto">
            <a:xfrm flipH="1">
              <a:off x="9466263" y="4001969"/>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2" name="Rectangle 42"/>
            <p:cNvSpPr>
              <a:spLocks noChangeArrowheads="1"/>
            </p:cNvSpPr>
            <p:nvPr/>
          </p:nvSpPr>
          <p:spPr bwMode="auto">
            <a:xfrm>
              <a:off x="2744789" y="3884494"/>
              <a:ext cx="159356"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0</a:t>
              </a:r>
              <a:endParaRPr kumimoji="0" lang="en-US" altLang="en-US" b="1" i="0" u="none" strike="noStrike" cap="none" normalizeH="0" baseline="0" smtClean="0">
                <a:ln>
                  <a:noFill/>
                </a:ln>
                <a:solidFill>
                  <a:schemeClr val="tx1"/>
                </a:solidFill>
                <a:effectLst/>
              </a:endParaRPr>
            </a:p>
          </p:txBody>
        </p:sp>
        <p:sp>
          <p:nvSpPr>
            <p:cNvPr id="163" name="Line 43"/>
            <p:cNvSpPr>
              <a:spLocks noChangeShapeType="1"/>
            </p:cNvSpPr>
            <p:nvPr/>
          </p:nvSpPr>
          <p:spPr bwMode="auto">
            <a:xfrm>
              <a:off x="2928938" y="3265369"/>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4" name="Line 44"/>
            <p:cNvSpPr>
              <a:spLocks noChangeShapeType="1"/>
            </p:cNvSpPr>
            <p:nvPr/>
          </p:nvSpPr>
          <p:spPr bwMode="auto">
            <a:xfrm flipH="1">
              <a:off x="9466263" y="3265369"/>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5" name="Rectangle 45"/>
            <p:cNvSpPr>
              <a:spLocks noChangeArrowheads="1"/>
            </p:cNvSpPr>
            <p:nvPr/>
          </p:nvSpPr>
          <p:spPr bwMode="auto">
            <a:xfrm>
              <a:off x="2744789" y="3146305"/>
              <a:ext cx="159356"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5</a:t>
              </a:r>
              <a:endParaRPr kumimoji="0" lang="en-US" altLang="en-US" b="1" i="0" u="none" strike="noStrike" cap="none" normalizeH="0" baseline="0" smtClean="0">
                <a:ln>
                  <a:noFill/>
                </a:ln>
                <a:solidFill>
                  <a:schemeClr val="tx1"/>
                </a:solidFill>
                <a:effectLst/>
              </a:endParaRPr>
            </a:p>
          </p:txBody>
        </p:sp>
        <p:sp>
          <p:nvSpPr>
            <p:cNvPr id="166" name="Line 46"/>
            <p:cNvSpPr>
              <a:spLocks noChangeShapeType="1"/>
            </p:cNvSpPr>
            <p:nvPr/>
          </p:nvSpPr>
          <p:spPr bwMode="auto">
            <a:xfrm>
              <a:off x="2928938" y="2514481"/>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7" name="Line 47"/>
            <p:cNvSpPr>
              <a:spLocks noChangeShapeType="1"/>
            </p:cNvSpPr>
            <p:nvPr/>
          </p:nvSpPr>
          <p:spPr bwMode="auto">
            <a:xfrm flipH="1">
              <a:off x="9466263" y="2514481"/>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68" name="Rectangle 48"/>
            <p:cNvSpPr>
              <a:spLocks noChangeArrowheads="1"/>
            </p:cNvSpPr>
            <p:nvPr/>
          </p:nvSpPr>
          <p:spPr bwMode="auto">
            <a:xfrm>
              <a:off x="2625728" y="2397006"/>
              <a:ext cx="318709"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10</a:t>
              </a:r>
              <a:endParaRPr kumimoji="0" lang="en-US" altLang="en-US" b="1" i="0" u="none" strike="noStrike" cap="none" normalizeH="0" baseline="0" smtClean="0">
                <a:ln>
                  <a:noFill/>
                </a:ln>
                <a:solidFill>
                  <a:schemeClr val="tx1"/>
                </a:solidFill>
                <a:effectLst/>
              </a:endParaRPr>
            </a:p>
          </p:txBody>
        </p:sp>
        <p:sp>
          <p:nvSpPr>
            <p:cNvPr id="169" name="Line 49"/>
            <p:cNvSpPr>
              <a:spLocks noChangeShapeType="1"/>
            </p:cNvSpPr>
            <p:nvPr/>
          </p:nvSpPr>
          <p:spPr bwMode="auto">
            <a:xfrm>
              <a:off x="2928938" y="1777881"/>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0" name="Line 50"/>
            <p:cNvSpPr>
              <a:spLocks noChangeShapeType="1"/>
            </p:cNvSpPr>
            <p:nvPr/>
          </p:nvSpPr>
          <p:spPr bwMode="auto">
            <a:xfrm flipH="1">
              <a:off x="9466263" y="1777881"/>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1" name="Rectangle 51"/>
            <p:cNvSpPr>
              <a:spLocks noChangeArrowheads="1"/>
            </p:cNvSpPr>
            <p:nvPr/>
          </p:nvSpPr>
          <p:spPr bwMode="auto">
            <a:xfrm>
              <a:off x="2625728" y="1658819"/>
              <a:ext cx="318709"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15</a:t>
              </a:r>
              <a:endParaRPr kumimoji="0" lang="en-US" altLang="en-US" b="1" i="0" u="none" strike="noStrike" cap="none" normalizeH="0" baseline="0" smtClean="0">
                <a:ln>
                  <a:noFill/>
                </a:ln>
                <a:solidFill>
                  <a:schemeClr val="tx1"/>
                </a:solidFill>
                <a:effectLst/>
              </a:endParaRPr>
            </a:p>
          </p:txBody>
        </p:sp>
        <p:sp>
          <p:nvSpPr>
            <p:cNvPr id="172" name="Line 52"/>
            <p:cNvSpPr>
              <a:spLocks noChangeShapeType="1"/>
            </p:cNvSpPr>
            <p:nvPr/>
          </p:nvSpPr>
          <p:spPr bwMode="auto">
            <a:xfrm>
              <a:off x="2928938" y="1026994"/>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3" name="Line 53"/>
            <p:cNvSpPr>
              <a:spLocks noChangeShapeType="1"/>
            </p:cNvSpPr>
            <p:nvPr/>
          </p:nvSpPr>
          <p:spPr bwMode="auto">
            <a:xfrm flipH="1">
              <a:off x="9466263" y="1026994"/>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4" name="Rectangle 54"/>
            <p:cNvSpPr>
              <a:spLocks noChangeArrowheads="1"/>
            </p:cNvSpPr>
            <p:nvPr/>
          </p:nvSpPr>
          <p:spPr bwMode="auto">
            <a:xfrm>
              <a:off x="2625728" y="909519"/>
              <a:ext cx="318709"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20</a:t>
              </a:r>
              <a:endParaRPr kumimoji="0" lang="en-US" altLang="en-US" b="1" i="0" u="none" strike="noStrike" cap="none" normalizeH="0" baseline="0" smtClean="0">
                <a:ln>
                  <a:noFill/>
                </a:ln>
                <a:solidFill>
                  <a:schemeClr val="tx1"/>
                </a:solidFill>
                <a:effectLst/>
              </a:endParaRPr>
            </a:p>
          </p:txBody>
        </p:sp>
        <p:sp>
          <p:nvSpPr>
            <p:cNvPr id="175" name="Line 55"/>
            <p:cNvSpPr>
              <a:spLocks noChangeShapeType="1"/>
            </p:cNvSpPr>
            <p:nvPr/>
          </p:nvSpPr>
          <p:spPr bwMode="auto">
            <a:xfrm>
              <a:off x="2928938" y="290394"/>
              <a:ext cx="650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6" name="Line 56"/>
            <p:cNvSpPr>
              <a:spLocks noChangeShapeType="1"/>
            </p:cNvSpPr>
            <p:nvPr/>
          </p:nvSpPr>
          <p:spPr bwMode="auto">
            <a:xfrm flipH="1">
              <a:off x="9466263" y="290394"/>
              <a:ext cx="77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77" name="Rectangle 57"/>
            <p:cNvSpPr>
              <a:spLocks noChangeArrowheads="1"/>
            </p:cNvSpPr>
            <p:nvPr/>
          </p:nvSpPr>
          <p:spPr bwMode="auto">
            <a:xfrm>
              <a:off x="2625728" y="171331"/>
              <a:ext cx="318709" cy="3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panose="020B0604020202020204" pitchFamily="34" charset="0"/>
                </a:rPr>
                <a:t>25</a:t>
              </a:r>
              <a:endParaRPr kumimoji="0" lang="en-US" altLang="en-US" b="1" i="0" u="none" strike="noStrike" cap="none" normalizeH="0" baseline="0" smtClean="0">
                <a:ln>
                  <a:noFill/>
                </a:ln>
                <a:solidFill>
                  <a:schemeClr val="tx1"/>
                </a:solidFill>
                <a:effectLst/>
              </a:endParaRPr>
            </a:p>
          </p:txBody>
        </p:sp>
        <p:grpSp>
          <p:nvGrpSpPr>
            <p:cNvPr id="178" name="Group 177"/>
            <p:cNvGrpSpPr/>
            <p:nvPr/>
          </p:nvGrpSpPr>
          <p:grpSpPr>
            <a:xfrm>
              <a:off x="2928938" y="290394"/>
              <a:ext cx="6615113" cy="5213350"/>
              <a:chOff x="2928938" y="709613"/>
              <a:chExt cx="6615113" cy="5213350"/>
            </a:xfrm>
          </p:grpSpPr>
          <p:sp>
            <p:nvSpPr>
              <p:cNvPr id="182" name="Line 58"/>
              <p:cNvSpPr>
                <a:spLocks noChangeShapeType="1"/>
              </p:cNvSpPr>
              <p:nvPr/>
            </p:nvSpPr>
            <p:spPr bwMode="auto">
              <a:xfrm>
                <a:off x="2928938" y="709613"/>
                <a:ext cx="6615113"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3" name="Line 59"/>
              <p:cNvSpPr>
                <a:spLocks noChangeShapeType="1"/>
              </p:cNvSpPr>
              <p:nvPr/>
            </p:nvSpPr>
            <p:spPr bwMode="auto">
              <a:xfrm>
                <a:off x="2928938" y="5922963"/>
                <a:ext cx="6615113"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4" name="Line 60"/>
              <p:cNvSpPr>
                <a:spLocks noChangeShapeType="1"/>
              </p:cNvSpPr>
              <p:nvPr/>
            </p:nvSpPr>
            <p:spPr bwMode="auto">
              <a:xfrm flipV="1">
                <a:off x="9544051" y="709613"/>
                <a:ext cx="0" cy="521335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85" name="Line 61"/>
              <p:cNvSpPr>
                <a:spLocks noChangeShapeType="1"/>
              </p:cNvSpPr>
              <p:nvPr/>
            </p:nvSpPr>
            <p:spPr bwMode="auto">
              <a:xfrm flipV="1">
                <a:off x="2928938" y="709613"/>
                <a:ext cx="0" cy="521335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grpSp>
        <p:cxnSp>
          <p:nvCxnSpPr>
            <p:cNvPr id="179" name="Straight Connector 178"/>
            <p:cNvCxnSpPr/>
            <p:nvPr/>
          </p:nvCxnSpPr>
          <p:spPr>
            <a:xfrm>
              <a:off x="2928938" y="4021847"/>
              <a:ext cx="6615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5151577" y="5894686"/>
              <a:ext cx="2098991" cy="534444"/>
            </a:xfrm>
            <a:prstGeom prst="rect">
              <a:avLst/>
            </a:prstGeom>
            <a:noFill/>
          </p:spPr>
          <p:txBody>
            <a:bodyPr wrap="none" rtlCol="0">
              <a:spAutoFit/>
            </a:bodyPr>
            <a:lstStyle/>
            <a:p>
              <a:r>
                <a:rPr lang="en-US" b="1" dirty="0" smtClean="0"/>
                <a:t>Wavevector K</a:t>
              </a:r>
              <a:endParaRPr lang="en-US" b="1" dirty="0"/>
            </a:p>
          </p:txBody>
        </p:sp>
        <p:sp>
          <p:nvSpPr>
            <p:cNvPr id="181" name="TextBox 180"/>
            <p:cNvSpPr txBox="1"/>
            <p:nvPr/>
          </p:nvSpPr>
          <p:spPr>
            <a:xfrm rot="16200000">
              <a:off x="1070396" y="2174893"/>
              <a:ext cx="2279459" cy="517117"/>
            </a:xfrm>
            <a:prstGeom prst="rect">
              <a:avLst/>
            </a:prstGeom>
            <a:noFill/>
          </p:spPr>
          <p:txBody>
            <a:bodyPr wrap="none" rtlCol="0">
              <a:spAutoFit/>
            </a:bodyPr>
            <a:lstStyle/>
            <a:p>
              <a:r>
                <a:rPr lang="en-US" b="1" dirty="0" smtClean="0"/>
                <a:t>Arbitrary units</a:t>
              </a:r>
              <a:endParaRPr lang="en-US" b="1" dirty="0"/>
            </a:p>
          </p:txBody>
        </p:sp>
      </p:grpSp>
      <p:grpSp>
        <p:nvGrpSpPr>
          <p:cNvPr id="186" name="Group 185"/>
          <p:cNvGrpSpPr/>
          <p:nvPr/>
        </p:nvGrpSpPr>
        <p:grpSpPr>
          <a:xfrm>
            <a:off x="6426020" y="3211573"/>
            <a:ext cx="4724603" cy="2028455"/>
            <a:chOff x="2928938" y="2541469"/>
            <a:chExt cx="6615113" cy="2935288"/>
          </a:xfrm>
        </p:grpSpPr>
        <p:grpSp>
          <p:nvGrpSpPr>
            <p:cNvPr id="187" name="Group 186"/>
            <p:cNvGrpSpPr/>
            <p:nvPr/>
          </p:nvGrpSpPr>
          <p:grpSpPr>
            <a:xfrm>
              <a:off x="2928938" y="2541469"/>
              <a:ext cx="6615113" cy="2935288"/>
              <a:chOff x="2928938" y="2960688"/>
              <a:chExt cx="6615113" cy="2935288"/>
            </a:xfrm>
          </p:grpSpPr>
          <p:sp>
            <p:nvSpPr>
              <p:cNvPr id="189" name="Freeform 66"/>
              <p:cNvSpPr>
                <a:spLocks/>
              </p:cNvSpPr>
              <p:nvPr/>
            </p:nvSpPr>
            <p:spPr bwMode="auto">
              <a:xfrm>
                <a:off x="2928938" y="2960688"/>
                <a:ext cx="4195763" cy="2935288"/>
              </a:xfrm>
              <a:custGeom>
                <a:avLst/>
                <a:gdLst>
                  <a:gd name="T0" fmla="*/ 41 w 2643"/>
                  <a:gd name="T1" fmla="*/ 829 h 1849"/>
                  <a:gd name="T2" fmla="*/ 99 w 2643"/>
                  <a:gd name="T3" fmla="*/ 821 h 1849"/>
                  <a:gd name="T4" fmla="*/ 166 w 2643"/>
                  <a:gd name="T5" fmla="*/ 812 h 1849"/>
                  <a:gd name="T6" fmla="*/ 224 w 2643"/>
                  <a:gd name="T7" fmla="*/ 796 h 1849"/>
                  <a:gd name="T8" fmla="*/ 290 w 2643"/>
                  <a:gd name="T9" fmla="*/ 771 h 1849"/>
                  <a:gd name="T10" fmla="*/ 348 w 2643"/>
                  <a:gd name="T11" fmla="*/ 746 h 1849"/>
                  <a:gd name="T12" fmla="*/ 414 w 2643"/>
                  <a:gd name="T13" fmla="*/ 705 h 1849"/>
                  <a:gd name="T14" fmla="*/ 472 w 2643"/>
                  <a:gd name="T15" fmla="*/ 638 h 1849"/>
                  <a:gd name="T16" fmla="*/ 539 w 2643"/>
                  <a:gd name="T17" fmla="*/ 531 h 1849"/>
                  <a:gd name="T18" fmla="*/ 597 w 2643"/>
                  <a:gd name="T19" fmla="*/ 298 h 1849"/>
                  <a:gd name="T20" fmla="*/ 663 w 2643"/>
                  <a:gd name="T21" fmla="*/ 0 h 1849"/>
                  <a:gd name="T22" fmla="*/ 729 w 2643"/>
                  <a:gd name="T23" fmla="*/ 1849 h 1849"/>
                  <a:gd name="T24" fmla="*/ 787 w 2643"/>
                  <a:gd name="T25" fmla="*/ 1526 h 1849"/>
                  <a:gd name="T26" fmla="*/ 853 w 2643"/>
                  <a:gd name="T27" fmla="*/ 1327 h 1849"/>
                  <a:gd name="T28" fmla="*/ 911 w 2643"/>
                  <a:gd name="T29" fmla="*/ 1227 h 1849"/>
                  <a:gd name="T30" fmla="*/ 978 w 2643"/>
                  <a:gd name="T31" fmla="*/ 1161 h 1849"/>
                  <a:gd name="T32" fmla="*/ 1036 w 2643"/>
                  <a:gd name="T33" fmla="*/ 1128 h 1849"/>
                  <a:gd name="T34" fmla="*/ 1102 w 2643"/>
                  <a:gd name="T35" fmla="*/ 1103 h 1849"/>
                  <a:gd name="T36" fmla="*/ 1160 w 2643"/>
                  <a:gd name="T37" fmla="*/ 1078 h 1849"/>
                  <a:gd name="T38" fmla="*/ 1226 w 2643"/>
                  <a:gd name="T39" fmla="*/ 1061 h 1849"/>
                  <a:gd name="T40" fmla="*/ 1284 w 2643"/>
                  <a:gd name="T41" fmla="*/ 1053 h 1849"/>
                  <a:gd name="T42" fmla="*/ 1350 w 2643"/>
                  <a:gd name="T43" fmla="*/ 1045 h 1849"/>
                  <a:gd name="T44" fmla="*/ 1417 w 2643"/>
                  <a:gd name="T45" fmla="*/ 1036 h 1849"/>
                  <a:gd name="T46" fmla="*/ 1475 w 2643"/>
                  <a:gd name="T47" fmla="*/ 1028 h 1849"/>
                  <a:gd name="T48" fmla="*/ 1541 w 2643"/>
                  <a:gd name="T49" fmla="*/ 1028 h 1849"/>
                  <a:gd name="T50" fmla="*/ 1599 w 2643"/>
                  <a:gd name="T51" fmla="*/ 1020 h 1849"/>
                  <a:gd name="T52" fmla="*/ 1665 w 2643"/>
                  <a:gd name="T53" fmla="*/ 1020 h 1849"/>
                  <a:gd name="T54" fmla="*/ 1723 w 2643"/>
                  <a:gd name="T55" fmla="*/ 1011 h 1849"/>
                  <a:gd name="T56" fmla="*/ 1790 w 2643"/>
                  <a:gd name="T57" fmla="*/ 1011 h 1849"/>
                  <a:gd name="T58" fmla="*/ 1848 w 2643"/>
                  <a:gd name="T59" fmla="*/ 1011 h 1849"/>
                  <a:gd name="T60" fmla="*/ 1914 w 2643"/>
                  <a:gd name="T61" fmla="*/ 1011 h 1849"/>
                  <a:gd name="T62" fmla="*/ 1972 w 2643"/>
                  <a:gd name="T63" fmla="*/ 1011 h 1849"/>
                  <a:gd name="T64" fmla="*/ 2038 w 2643"/>
                  <a:gd name="T65" fmla="*/ 1011 h 1849"/>
                  <a:gd name="T66" fmla="*/ 2104 w 2643"/>
                  <a:gd name="T67" fmla="*/ 1011 h 1849"/>
                  <a:gd name="T68" fmla="*/ 2162 w 2643"/>
                  <a:gd name="T69" fmla="*/ 1011 h 1849"/>
                  <a:gd name="T70" fmla="*/ 2229 w 2643"/>
                  <a:gd name="T71" fmla="*/ 1011 h 1849"/>
                  <a:gd name="T72" fmla="*/ 2287 w 2643"/>
                  <a:gd name="T73" fmla="*/ 1011 h 1849"/>
                  <a:gd name="T74" fmla="*/ 2353 w 2643"/>
                  <a:gd name="T75" fmla="*/ 1011 h 1849"/>
                  <a:gd name="T76" fmla="*/ 2411 w 2643"/>
                  <a:gd name="T77" fmla="*/ 1011 h 1849"/>
                  <a:gd name="T78" fmla="*/ 2477 w 2643"/>
                  <a:gd name="T79" fmla="*/ 1020 h 1849"/>
                  <a:gd name="T80" fmla="*/ 2535 w 2643"/>
                  <a:gd name="T81" fmla="*/ 1020 h 1849"/>
                  <a:gd name="T82" fmla="*/ 2602 w 2643"/>
                  <a:gd name="T83" fmla="*/ 102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3" h="1849">
                    <a:moveTo>
                      <a:pt x="0" y="837"/>
                    </a:moveTo>
                    <a:lnTo>
                      <a:pt x="17" y="837"/>
                    </a:lnTo>
                    <a:lnTo>
                      <a:pt x="41" y="829"/>
                    </a:lnTo>
                    <a:lnTo>
                      <a:pt x="58" y="829"/>
                    </a:lnTo>
                    <a:lnTo>
                      <a:pt x="83" y="829"/>
                    </a:lnTo>
                    <a:lnTo>
                      <a:pt x="99" y="821"/>
                    </a:lnTo>
                    <a:lnTo>
                      <a:pt x="124" y="821"/>
                    </a:lnTo>
                    <a:lnTo>
                      <a:pt x="141" y="812"/>
                    </a:lnTo>
                    <a:lnTo>
                      <a:pt x="166" y="812"/>
                    </a:lnTo>
                    <a:lnTo>
                      <a:pt x="182" y="804"/>
                    </a:lnTo>
                    <a:lnTo>
                      <a:pt x="207" y="804"/>
                    </a:lnTo>
                    <a:lnTo>
                      <a:pt x="224" y="796"/>
                    </a:lnTo>
                    <a:lnTo>
                      <a:pt x="249" y="788"/>
                    </a:lnTo>
                    <a:lnTo>
                      <a:pt x="265" y="779"/>
                    </a:lnTo>
                    <a:lnTo>
                      <a:pt x="290" y="771"/>
                    </a:lnTo>
                    <a:lnTo>
                      <a:pt x="307" y="763"/>
                    </a:lnTo>
                    <a:lnTo>
                      <a:pt x="331" y="754"/>
                    </a:lnTo>
                    <a:lnTo>
                      <a:pt x="348" y="746"/>
                    </a:lnTo>
                    <a:lnTo>
                      <a:pt x="373" y="730"/>
                    </a:lnTo>
                    <a:lnTo>
                      <a:pt x="389" y="721"/>
                    </a:lnTo>
                    <a:lnTo>
                      <a:pt x="414" y="705"/>
                    </a:lnTo>
                    <a:lnTo>
                      <a:pt x="431" y="688"/>
                    </a:lnTo>
                    <a:lnTo>
                      <a:pt x="456" y="663"/>
                    </a:lnTo>
                    <a:lnTo>
                      <a:pt x="472" y="638"/>
                    </a:lnTo>
                    <a:lnTo>
                      <a:pt x="497" y="605"/>
                    </a:lnTo>
                    <a:lnTo>
                      <a:pt x="514" y="572"/>
                    </a:lnTo>
                    <a:lnTo>
                      <a:pt x="539" y="531"/>
                    </a:lnTo>
                    <a:lnTo>
                      <a:pt x="555" y="472"/>
                    </a:lnTo>
                    <a:lnTo>
                      <a:pt x="580" y="398"/>
                    </a:lnTo>
                    <a:lnTo>
                      <a:pt x="597" y="298"/>
                    </a:lnTo>
                    <a:lnTo>
                      <a:pt x="621" y="174"/>
                    </a:lnTo>
                    <a:lnTo>
                      <a:pt x="638" y="33"/>
                    </a:lnTo>
                    <a:lnTo>
                      <a:pt x="663" y="0"/>
                    </a:lnTo>
                    <a:lnTo>
                      <a:pt x="679" y="555"/>
                    </a:lnTo>
                    <a:lnTo>
                      <a:pt x="704" y="1559"/>
                    </a:lnTo>
                    <a:lnTo>
                      <a:pt x="729" y="1849"/>
                    </a:lnTo>
                    <a:lnTo>
                      <a:pt x="746" y="1766"/>
                    </a:lnTo>
                    <a:lnTo>
                      <a:pt x="770" y="1633"/>
                    </a:lnTo>
                    <a:lnTo>
                      <a:pt x="787" y="1526"/>
                    </a:lnTo>
                    <a:lnTo>
                      <a:pt x="812" y="1443"/>
                    </a:lnTo>
                    <a:lnTo>
                      <a:pt x="828" y="1376"/>
                    </a:lnTo>
                    <a:lnTo>
                      <a:pt x="853" y="1327"/>
                    </a:lnTo>
                    <a:lnTo>
                      <a:pt x="870" y="1285"/>
                    </a:lnTo>
                    <a:lnTo>
                      <a:pt x="895" y="1252"/>
                    </a:lnTo>
                    <a:lnTo>
                      <a:pt x="911" y="1227"/>
                    </a:lnTo>
                    <a:lnTo>
                      <a:pt x="936" y="1202"/>
                    </a:lnTo>
                    <a:lnTo>
                      <a:pt x="953" y="1177"/>
                    </a:lnTo>
                    <a:lnTo>
                      <a:pt x="978" y="1161"/>
                    </a:lnTo>
                    <a:lnTo>
                      <a:pt x="994" y="1152"/>
                    </a:lnTo>
                    <a:lnTo>
                      <a:pt x="1019" y="1136"/>
                    </a:lnTo>
                    <a:lnTo>
                      <a:pt x="1036" y="1128"/>
                    </a:lnTo>
                    <a:lnTo>
                      <a:pt x="1060" y="1119"/>
                    </a:lnTo>
                    <a:lnTo>
                      <a:pt x="1077" y="1103"/>
                    </a:lnTo>
                    <a:lnTo>
                      <a:pt x="1102" y="1103"/>
                    </a:lnTo>
                    <a:lnTo>
                      <a:pt x="1118" y="1094"/>
                    </a:lnTo>
                    <a:lnTo>
                      <a:pt x="1143" y="1086"/>
                    </a:lnTo>
                    <a:lnTo>
                      <a:pt x="1160" y="1078"/>
                    </a:lnTo>
                    <a:lnTo>
                      <a:pt x="1185" y="1070"/>
                    </a:lnTo>
                    <a:lnTo>
                      <a:pt x="1201" y="1070"/>
                    </a:lnTo>
                    <a:lnTo>
                      <a:pt x="1226" y="1061"/>
                    </a:lnTo>
                    <a:lnTo>
                      <a:pt x="1243" y="1061"/>
                    </a:lnTo>
                    <a:lnTo>
                      <a:pt x="1268" y="1053"/>
                    </a:lnTo>
                    <a:lnTo>
                      <a:pt x="1284" y="1053"/>
                    </a:lnTo>
                    <a:lnTo>
                      <a:pt x="1309" y="1045"/>
                    </a:lnTo>
                    <a:lnTo>
                      <a:pt x="1326" y="1045"/>
                    </a:lnTo>
                    <a:lnTo>
                      <a:pt x="1350" y="1045"/>
                    </a:lnTo>
                    <a:lnTo>
                      <a:pt x="1367" y="1036"/>
                    </a:lnTo>
                    <a:lnTo>
                      <a:pt x="1392" y="1036"/>
                    </a:lnTo>
                    <a:lnTo>
                      <a:pt x="1417" y="1036"/>
                    </a:lnTo>
                    <a:lnTo>
                      <a:pt x="1433" y="1036"/>
                    </a:lnTo>
                    <a:lnTo>
                      <a:pt x="1458" y="1028"/>
                    </a:lnTo>
                    <a:lnTo>
                      <a:pt x="1475" y="1028"/>
                    </a:lnTo>
                    <a:lnTo>
                      <a:pt x="1500" y="1028"/>
                    </a:lnTo>
                    <a:lnTo>
                      <a:pt x="1516" y="1028"/>
                    </a:lnTo>
                    <a:lnTo>
                      <a:pt x="1541" y="1028"/>
                    </a:lnTo>
                    <a:lnTo>
                      <a:pt x="1558" y="1020"/>
                    </a:lnTo>
                    <a:lnTo>
                      <a:pt x="1582" y="1020"/>
                    </a:lnTo>
                    <a:lnTo>
                      <a:pt x="1599" y="1020"/>
                    </a:lnTo>
                    <a:lnTo>
                      <a:pt x="1624" y="1020"/>
                    </a:lnTo>
                    <a:lnTo>
                      <a:pt x="1640" y="1020"/>
                    </a:lnTo>
                    <a:lnTo>
                      <a:pt x="1665" y="1020"/>
                    </a:lnTo>
                    <a:lnTo>
                      <a:pt x="1682" y="1020"/>
                    </a:lnTo>
                    <a:lnTo>
                      <a:pt x="1707" y="1011"/>
                    </a:lnTo>
                    <a:lnTo>
                      <a:pt x="1723" y="1011"/>
                    </a:lnTo>
                    <a:lnTo>
                      <a:pt x="1748" y="1011"/>
                    </a:lnTo>
                    <a:lnTo>
                      <a:pt x="1765" y="1011"/>
                    </a:lnTo>
                    <a:lnTo>
                      <a:pt x="1790" y="1011"/>
                    </a:lnTo>
                    <a:lnTo>
                      <a:pt x="1806" y="1011"/>
                    </a:lnTo>
                    <a:lnTo>
                      <a:pt x="1831" y="1011"/>
                    </a:lnTo>
                    <a:lnTo>
                      <a:pt x="1848" y="1011"/>
                    </a:lnTo>
                    <a:lnTo>
                      <a:pt x="1872" y="1011"/>
                    </a:lnTo>
                    <a:lnTo>
                      <a:pt x="1889" y="1011"/>
                    </a:lnTo>
                    <a:lnTo>
                      <a:pt x="1914" y="1011"/>
                    </a:lnTo>
                    <a:lnTo>
                      <a:pt x="1930" y="1011"/>
                    </a:lnTo>
                    <a:lnTo>
                      <a:pt x="1955" y="1011"/>
                    </a:lnTo>
                    <a:lnTo>
                      <a:pt x="1972" y="1011"/>
                    </a:lnTo>
                    <a:lnTo>
                      <a:pt x="1997" y="1011"/>
                    </a:lnTo>
                    <a:lnTo>
                      <a:pt x="2013" y="1011"/>
                    </a:lnTo>
                    <a:lnTo>
                      <a:pt x="2038" y="1011"/>
                    </a:lnTo>
                    <a:lnTo>
                      <a:pt x="2055" y="1011"/>
                    </a:lnTo>
                    <a:lnTo>
                      <a:pt x="2080" y="1011"/>
                    </a:lnTo>
                    <a:lnTo>
                      <a:pt x="2104" y="1011"/>
                    </a:lnTo>
                    <a:lnTo>
                      <a:pt x="2121" y="1011"/>
                    </a:lnTo>
                    <a:lnTo>
                      <a:pt x="2146" y="1011"/>
                    </a:lnTo>
                    <a:lnTo>
                      <a:pt x="2162" y="1011"/>
                    </a:lnTo>
                    <a:lnTo>
                      <a:pt x="2187" y="1011"/>
                    </a:lnTo>
                    <a:lnTo>
                      <a:pt x="2204" y="1011"/>
                    </a:lnTo>
                    <a:lnTo>
                      <a:pt x="2229" y="1011"/>
                    </a:lnTo>
                    <a:lnTo>
                      <a:pt x="2245" y="1011"/>
                    </a:lnTo>
                    <a:lnTo>
                      <a:pt x="2270" y="1011"/>
                    </a:lnTo>
                    <a:lnTo>
                      <a:pt x="2287" y="1011"/>
                    </a:lnTo>
                    <a:lnTo>
                      <a:pt x="2312" y="1011"/>
                    </a:lnTo>
                    <a:lnTo>
                      <a:pt x="2328" y="1011"/>
                    </a:lnTo>
                    <a:lnTo>
                      <a:pt x="2353" y="1011"/>
                    </a:lnTo>
                    <a:lnTo>
                      <a:pt x="2370" y="1011"/>
                    </a:lnTo>
                    <a:lnTo>
                      <a:pt x="2394" y="1011"/>
                    </a:lnTo>
                    <a:lnTo>
                      <a:pt x="2411" y="1011"/>
                    </a:lnTo>
                    <a:lnTo>
                      <a:pt x="2436" y="1011"/>
                    </a:lnTo>
                    <a:lnTo>
                      <a:pt x="2452" y="1011"/>
                    </a:lnTo>
                    <a:lnTo>
                      <a:pt x="2477" y="1020"/>
                    </a:lnTo>
                    <a:lnTo>
                      <a:pt x="2494" y="1020"/>
                    </a:lnTo>
                    <a:lnTo>
                      <a:pt x="2519" y="1020"/>
                    </a:lnTo>
                    <a:lnTo>
                      <a:pt x="2535" y="1020"/>
                    </a:lnTo>
                    <a:lnTo>
                      <a:pt x="2560" y="1020"/>
                    </a:lnTo>
                    <a:lnTo>
                      <a:pt x="2577" y="1020"/>
                    </a:lnTo>
                    <a:lnTo>
                      <a:pt x="2602" y="1020"/>
                    </a:lnTo>
                    <a:lnTo>
                      <a:pt x="2618" y="1028"/>
                    </a:lnTo>
                    <a:lnTo>
                      <a:pt x="2643" y="1028"/>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0" name="Freeform 67"/>
              <p:cNvSpPr>
                <a:spLocks/>
              </p:cNvSpPr>
              <p:nvPr/>
            </p:nvSpPr>
            <p:spPr bwMode="auto">
              <a:xfrm>
                <a:off x="7124701" y="2960688"/>
                <a:ext cx="2419350" cy="2935288"/>
              </a:xfrm>
              <a:custGeom>
                <a:avLst/>
                <a:gdLst>
                  <a:gd name="T0" fmla="*/ 16 w 1524"/>
                  <a:gd name="T1" fmla="*/ 1028 h 1849"/>
                  <a:gd name="T2" fmla="*/ 58 w 1524"/>
                  <a:gd name="T3" fmla="*/ 1028 h 1849"/>
                  <a:gd name="T4" fmla="*/ 99 w 1524"/>
                  <a:gd name="T5" fmla="*/ 1036 h 1849"/>
                  <a:gd name="T6" fmla="*/ 149 w 1524"/>
                  <a:gd name="T7" fmla="*/ 1036 h 1849"/>
                  <a:gd name="T8" fmla="*/ 190 w 1524"/>
                  <a:gd name="T9" fmla="*/ 1045 h 1849"/>
                  <a:gd name="T10" fmla="*/ 232 w 1524"/>
                  <a:gd name="T11" fmla="*/ 1053 h 1849"/>
                  <a:gd name="T12" fmla="*/ 273 w 1524"/>
                  <a:gd name="T13" fmla="*/ 1061 h 1849"/>
                  <a:gd name="T14" fmla="*/ 315 w 1524"/>
                  <a:gd name="T15" fmla="*/ 1070 h 1849"/>
                  <a:gd name="T16" fmla="*/ 356 w 1524"/>
                  <a:gd name="T17" fmla="*/ 1078 h 1849"/>
                  <a:gd name="T18" fmla="*/ 398 w 1524"/>
                  <a:gd name="T19" fmla="*/ 1094 h 1849"/>
                  <a:gd name="T20" fmla="*/ 439 w 1524"/>
                  <a:gd name="T21" fmla="*/ 1103 h 1849"/>
                  <a:gd name="T22" fmla="*/ 480 w 1524"/>
                  <a:gd name="T23" fmla="*/ 1128 h 1849"/>
                  <a:gd name="T24" fmla="*/ 522 w 1524"/>
                  <a:gd name="T25" fmla="*/ 1152 h 1849"/>
                  <a:gd name="T26" fmla="*/ 563 w 1524"/>
                  <a:gd name="T27" fmla="*/ 1177 h 1849"/>
                  <a:gd name="T28" fmla="*/ 605 w 1524"/>
                  <a:gd name="T29" fmla="*/ 1227 h 1849"/>
                  <a:gd name="T30" fmla="*/ 646 w 1524"/>
                  <a:gd name="T31" fmla="*/ 1285 h 1849"/>
                  <a:gd name="T32" fmla="*/ 688 w 1524"/>
                  <a:gd name="T33" fmla="*/ 1376 h 1849"/>
                  <a:gd name="T34" fmla="*/ 729 w 1524"/>
                  <a:gd name="T35" fmla="*/ 1526 h 1849"/>
                  <a:gd name="T36" fmla="*/ 770 w 1524"/>
                  <a:gd name="T37" fmla="*/ 1766 h 1849"/>
                  <a:gd name="T38" fmla="*/ 812 w 1524"/>
                  <a:gd name="T39" fmla="*/ 1559 h 1849"/>
                  <a:gd name="T40" fmla="*/ 853 w 1524"/>
                  <a:gd name="T41" fmla="*/ 0 h 1849"/>
                  <a:gd name="T42" fmla="*/ 895 w 1524"/>
                  <a:gd name="T43" fmla="*/ 174 h 1849"/>
                  <a:gd name="T44" fmla="*/ 936 w 1524"/>
                  <a:gd name="T45" fmla="*/ 398 h 1849"/>
                  <a:gd name="T46" fmla="*/ 978 w 1524"/>
                  <a:gd name="T47" fmla="*/ 531 h 1849"/>
                  <a:gd name="T48" fmla="*/ 1019 w 1524"/>
                  <a:gd name="T49" fmla="*/ 605 h 1849"/>
                  <a:gd name="T50" fmla="*/ 1060 w 1524"/>
                  <a:gd name="T51" fmla="*/ 663 h 1849"/>
                  <a:gd name="T52" fmla="*/ 1102 w 1524"/>
                  <a:gd name="T53" fmla="*/ 705 h 1849"/>
                  <a:gd name="T54" fmla="*/ 1143 w 1524"/>
                  <a:gd name="T55" fmla="*/ 730 h 1849"/>
                  <a:gd name="T56" fmla="*/ 1185 w 1524"/>
                  <a:gd name="T57" fmla="*/ 754 h 1849"/>
                  <a:gd name="T58" fmla="*/ 1226 w 1524"/>
                  <a:gd name="T59" fmla="*/ 771 h 1849"/>
                  <a:gd name="T60" fmla="*/ 1268 w 1524"/>
                  <a:gd name="T61" fmla="*/ 788 h 1849"/>
                  <a:gd name="T62" fmla="*/ 1309 w 1524"/>
                  <a:gd name="T63" fmla="*/ 804 h 1849"/>
                  <a:gd name="T64" fmla="*/ 1350 w 1524"/>
                  <a:gd name="T65" fmla="*/ 812 h 1849"/>
                  <a:gd name="T66" fmla="*/ 1392 w 1524"/>
                  <a:gd name="T67" fmla="*/ 821 h 1849"/>
                  <a:gd name="T68" fmla="*/ 1433 w 1524"/>
                  <a:gd name="T69" fmla="*/ 829 h 1849"/>
                  <a:gd name="T70" fmla="*/ 1475 w 1524"/>
                  <a:gd name="T71" fmla="*/ 829 h 1849"/>
                  <a:gd name="T72" fmla="*/ 1524 w 1524"/>
                  <a:gd name="T73" fmla="*/ 837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4" h="1849">
                    <a:moveTo>
                      <a:pt x="0" y="1028"/>
                    </a:moveTo>
                    <a:lnTo>
                      <a:pt x="16" y="1028"/>
                    </a:lnTo>
                    <a:lnTo>
                      <a:pt x="41" y="1028"/>
                    </a:lnTo>
                    <a:lnTo>
                      <a:pt x="58" y="1028"/>
                    </a:lnTo>
                    <a:lnTo>
                      <a:pt x="83" y="1036"/>
                    </a:lnTo>
                    <a:lnTo>
                      <a:pt x="99" y="1036"/>
                    </a:lnTo>
                    <a:lnTo>
                      <a:pt x="124" y="1036"/>
                    </a:lnTo>
                    <a:lnTo>
                      <a:pt x="149" y="1036"/>
                    </a:lnTo>
                    <a:lnTo>
                      <a:pt x="166" y="1045"/>
                    </a:lnTo>
                    <a:lnTo>
                      <a:pt x="190" y="1045"/>
                    </a:lnTo>
                    <a:lnTo>
                      <a:pt x="207" y="1045"/>
                    </a:lnTo>
                    <a:lnTo>
                      <a:pt x="232" y="1053"/>
                    </a:lnTo>
                    <a:lnTo>
                      <a:pt x="248" y="1053"/>
                    </a:lnTo>
                    <a:lnTo>
                      <a:pt x="273" y="1061"/>
                    </a:lnTo>
                    <a:lnTo>
                      <a:pt x="290" y="1061"/>
                    </a:lnTo>
                    <a:lnTo>
                      <a:pt x="315" y="1070"/>
                    </a:lnTo>
                    <a:lnTo>
                      <a:pt x="331" y="1070"/>
                    </a:lnTo>
                    <a:lnTo>
                      <a:pt x="356" y="1078"/>
                    </a:lnTo>
                    <a:lnTo>
                      <a:pt x="373" y="1086"/>
                    </a:lnTo>
                    <a:lnTo>
                      <a:pt x="398" y="1094"/>
                    </a:lnTo>
                    <a:lnTo>
                      <a:pt x="414" y="1103"/>
                    </a:lnTo>
                    <a:lnTo>
                      <a:pt x="439" y="1103"/>
                    </a:lnTo>
                    <a:lnTo>
                      <a:pt x="456" y="1119"/>
                    </a:lnTo>
                    <a:lnTo>
                      <a:pt x="480" y="1128"/>
                    </a:lnTo>
                    <a:lnTo>
                      <a:pt x="497" y="1136"/>
                    </a:lnTo>
                    <a:lnTo>
                      <a:pt x="522" y="1152"/>
                    </a:lnTo>
                    <a:lnTo>
                      <a:pt x="538" y="1161"/>
                    </a:lnTo>
                    <a:lnTo>
                      <a:pt x="563" y="1177"/>
                    </a:lnTo>
                    <a:lnTo>
                      <a:pt x="580" y="1202"/>
                    </a:lnTo>
                    <a:lnTo>
                      <a:pt x="605" y="1227"/>
                    </a:lnTo>
                    <a:lnTo>
                      <a:pt x="621" y="1252"/>
                    </a:lnTo>
                    <a:lnTo>
                      <a:pt x="646" y="1285"/>
                    </a:lnTo>
                    <a:lnTo>
                      <a:pt x="663" y="1327"/>
                    </a:lnTo>
                    <a:lnTo>
                      <a:pt x="688" y="1376"/>
                    </a:lnTo>
                    <a:lnTo>
                      <a:pt x="704" y="1443"/>
                    </a:lnTo>
                    <a:lnTo>
                      <a:pt x="729" y="1526"/>
                    </a:lnTo>
                    <a:lnTo>
                      <a:pt x="746" y="1633"/>
                    </a:lnTo>
                    <a:lnTo>
                      <a:pt x="770" y="1766"/>
                    </a:lnTo>
                    <a:lnTo>
                      <a:pt x="787" y="1849"/>
                    </a:lnTo>
                    <a:lnTo>
                      <a:pt x="812" y="1559"/>
                    </a:lnTo>
                    <a:lnTo>
                      <a:pt x="837" y="555"/>
                    </a:lnTo>
                    <a:lnTo>
                      <a:pt x="853" y="0"/>
                    </a:lnTo>
                    <a:lnTo>
                      <a:pt x="878" y="33"/>
                    </a:lnTo>
                    <a:lnTo>
                      <a:pt x="895" y="174"/>
                    </a:lnTo>
                    <a:lnTo>
                      <a:pt x="920" y="298"/>
                    </a:lnTo>
                    <a:lnTo>
                      <a:pt x="936" y="398"/>
                    </a:lnTo>
                    <a:lnTo>
                      <a:pt x="961" y="472"/>
                    </a:lnTo>
                    <a:lnTo>
                      <a:pt x="978" y="531"/>
                    </a:lnTo>
                    <a:lnTo>
                      <a:pt x="1002" y="572"/>
                    </a:lnTo>
                    <a:lnTo>
                      <a:pt x="1019" y="605"/>
                    </a:lnTo>
                    <a:lnTo>
                      <a:pt x="1044" y="638"/>
                    </a:lnTo>
                    <a:lnTo>
                      <a:pt x="1060" y="663"/>
                    </a:lnTo>
                    <a:lnTo>
                      <a:pt x="1085" y="688"/>
                    </a:lnTo>
                    <a:lnTo>
                      <a:pt x="1102" y="705"/>
                    </a:lnTo>
                    <a:lnTo>
                      <a:pt x="1127" y="721"/>
                    </a:lnTo>
                    <a:lnTo>
                      <a:pt x="1143" y="730"/>
                    </a:lnTo>
                    <a:lnTo>
                      <a:pt x="1168" y="746"/>
                    </a:lnTo>
                    <a:lnTo>
                      <a:pt x="1185" y="754"/>
                    </a:lnTo>
                    <a:lnTo>
                      <a:pt x="1210" y="763"/>
                    </a:lnTo>
                    <a:lnTo>
                      <a:pt x="1226" y="771"/>
                    </a:lnTo>
                    <a:lnTo>
                      <a:pt x="1251" y="779"/>
                    </a:lnTo>
                    <a:lnTo>
                      <a:pt x="1268" y="788"/>
                    </a:lnTo>
                    <a:lnTo>
                      <a:pt x="1292" y="796"/>
                    </a:lnTo>
                    <a:lnTo>
                      <a:pt x="1309" y="804"/>
                    </a:lnTo>
                    <a:lnTo>
                      <a:pt x="1334" y="804"/>
                    </a:lnTo>
                    <a:lnTo>
                      <a:pt x="1350" y="812"/>
                    </a:lnTo>
                    <a:lnTo>
                      <a:pt x="1375" y="812"/>
                    </a:lnTo>
                    <a:lnTo>
                      <a:pt x="1392" y="821"/>
                    </a:lnTo>
                    <a:lnTo>
                      <a:pt x="1417" y="821"/>
                    </a:lnTo>
                    <a:lnTo>
                      <a:pt x="1433" y="829"/>
                    </a:lnTo>
                    <a:lnTo>
                      <a:pt x="1458" y="829"/>
                    </a:lnTo>
                    <a:lnTo>
                      <a:pt x="1475" y="829"/>
                    </a:lnTo>
                    <a:lnTo>
                      <a:pt x="1500" y="837"/>
                    </a:lnTo>
                    <a:lnTo>
                      <a:pt x="1524" y="837"/>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grpSp>
        <p:graphicFrame>
          <p:nvGraphicFramePr>
            <p:cNvPr id="188" name="Object 187"/>
            <p:cNvGraphicFramePr>
              <a:graphicFrameLocks noChangeAspect="1"/>
            </p:cNvGraphicFramePr>
            <p:nvPr>
              <p:extLst>
                <p:ext uri="{D42A27DB-BD31-4B8C-83A1-F6EECF244321}">
                  <p14:modId xmlns:p14="http://schemas.microsoft.com/office/powerpoint/2010/main" val="3457070738"/>
                </p:ext>
              </p:extLst>
            </p:nvPr>
          </p:nvGraphicFramePr>
          <p:xfrm>
            <a:off x="4157182" y="4740156"/>
            <a:ext cx="1131094" cy="471289"/>
          </p:xfrm>
          <a:graphic>
            <a:graphicData uri="http://schemas.openxmlformats.org/presentationml/2006/ole">
              <mc:AlternateContent xmlns:mc="http://schemas.openxmlformats.org/markup-compatibility/2006">
                <mc:Choice xmlns:v="urn:schemas-microsoft-com:vml" Requires="v">
                  <p:oleObj spid="_x0000_s7428" name="Equation" r:id="rId13" imgW="457200" imgH="190440" progId="Equation.DSMT4">
                    <p:embed/>
                  </p:oleObj>
                </mc:Choice>
                <mc:Fallback>
                  <p:oleObj name="Equation" r:id="rId13" imgW="457200" imgH="190440" progId="Equation.DSMT4">
                    <p:embed/>
                    <p:pic>
                      <p:nvPicPr>
                        <p:cNvPr id="0" name=""/>
                        <p:cNvPicPr/>
                        <p:nvPr/>
                      </p:nvPicPr>
                      <p:blipFill>
                        <a:blip r:embed="rId14"/>
                        <a:stretch>
                          <a:fillRect/>
                        </a:stretch>
                      </p:blipFill>
                      <p:spPr>
                        <a:xfrm>
                          <a:off x="4157182" y="4740156"/>
                          <a:ext cx="1131094" cy="471289"/>
                        </a:xfrm>
                        <a:prstGeom prst="rect">
                          <a:avLst/>
                        </a:prstGeom>
                      </p:spPr>
                    </p:pic>
                  </p:oleObj>
                </mc:Fallback>
              </mc:AlternateContent>
            </a:graphicData>
          </a:graphic>
        </p:graphicFrame>
      </p:grpSp>
      <p:grpSp>
        <p:nvGrpSpPr>
          <p:cNvPr id="191" name="Group 190"/>
          <p:cNvGrpSpPr/>
          <p:nvPr/>
        </p:nvGrpSpPr>
        <p:grpSpPr>
          <a:xfrm>
            <a:off x="6426020" y="2151817"/>
            <a:ext cx="4724603" cy="2062177"/>
            <a:chOff x="2928938" y="1007944"/>
            <a:chExt cx="6615113" cy="2984086"/>
          </a:xfrm>
        </p:grpSpPr>
        <p:grpSp>
          <p:nvGrpSpPr>
            <p:cNvPr id="192" name="Group 191"/>
            <p:cNvGrpSpPr/>
            <p:nvPr/>
          </p:nvGrpSpPr>
          <p:grpSpPr>
            <a:xfrm>
              <a:off x="2928938" y="1136117"/>
              <a:ext cx="6615113" cy="2855913"/>
              <a:chOff x="2928938" y="1565275"/>
              <a:chExt cx="6615113" cy="2855913"/>
            </a:xfrm>
          </p:grpSpPr>
          <p:sp>
            <p:nvSpPr>
              <p:cNvPr id="194" name="Freeform 62"/>
              <p:cNvSpPr>
                <a:spLocks/>
              </p:cNvSpPr>
              <p:nvPr/>
            </p:nvSpPr>
            <p:spPr bwMode="auto">
              <a:xfrm>
                <a:off x="2928938" y="1565275"/>
                <a:ext cx="4195763" cy="2855913"/>
              </a:xfrm>
              <a:custGeom>
                <a:avLst/>
                <a:gdLst>
                  <a:gd name="T0" fmla="*/ 41 w 2643"/>
                  <a:gd name="T1" fmla="*/ 1799 h 1799"/>
                  <a:gd name="T2" fmla="*/ 99 w 2643"/>
                  <a:gd name="T3" fmla="*/ 1799 h 1799"/>
                  <a:gd name="T4" fmla="*/ 166 w 2643"/>
                  <a:gd name="T5" fmla="*/ 1799 h 1799"/>
                  <a:gd name="T6" fmla="*/ 224 w 2643"/>
                  <a:gd name="T7" fmla="*/ 1791 h 1799"/>
                  <a:gd name="T8" fmla="*/ 290 w 2643"/>
                  <a:gd name="T9" fmla="*/ 1791 h 1799"/>
                  <a:gd name="T10" fmla="*/ 348 w 2643"/>
                  <a:gd name="T11" fmla="*/ 1791 h 1799"/>
                  <a:gd name="T12" fmla="*/ 414 w 2643"/>
                  <a:gd name="T13" fmla="*/ 1774 h 1799"/>
                  <a:gd name="T14" fmla="*/ 472 w 2643"/>
                  <a:gd name="T15" fmla="*/ 1758 h 1799"/>
                  <a:gd name="T16" fmla="*/ 539 w 2643"/>
                  <a:gd name="T17" fmla="*/ 1716 h 1799"/>
                  <a:gd name="T18" fmla="*/ 597 w 2643"/>
                  <a:gd name="T19" fmla="*/ 1575 h 1799"/>
                  <a:gd name="T20" fmla="*/ 663 w 2643"/>
                  <a:gd name="T21" fmla="*/ 663 h 1799"/>
                  <a:gd name="T22" fmla="*/ 729 w 2643"/>
                  <a:gd name="T23" fmla="*/ 854 h 1799"/>
                  <a:gd name="T24" fmla="*/ 787 w 2643"/>
                  <a:gd name="T25" fmla="*/ 1575 h 1799"/>
                  <a:gd name="T26" fmla="*/ 853 w 2643"/>
                  <a:gd name="T27" fmla="*/ 1708 h 1799"/>
                  <a:gd name="T28" fmla="*/ 911 w 2643"/>
                  <a:gd name="T29" fmla="*/ 1750 h 1799"/>
                  <a:gd name="T30" fmla="*/ 978 w 2643"/>
                  <a:gd name="T31" fmla="*/ 1766 h 1799"/>
                  <a:gd name="T32" fmla="*/ 1036 w 2643"/>
                  <a:gd name="T33" fmla="*/ 1774 h 1799"/>
                  <a:gd name="T34" fmla="*/ 1102 w 2643"/>
                  <a:gd name="T35" fmla="*/ 1783 h 1799"/>
                  <a:gd name="T36" fmla="*/ 1160 w 2643"/>
                  <a:gd name="T37" fmla="*/ 1791 h 1799"/>
                  <a:gd name="T38" fmla="*/ 1226 w 2643"/>
                  <a:gd name="T39" fmla="*/ 1791 h 1799"/>
                  <a:gd name="T40" fmla="*/ 1284 w 2643"/>
                  <a:gd name="T41" fmla="*/ 1791 h 1799"/>
                  <a:gd name="T42" fmla="*/ 1350 w 2643"/>
                  <a:gd name="T43" fmla="*/ 1791 h 1799"/>
                  <a:gd name="T44" fmla="*/ 1417 w 2643"/>
                  <a:gd name="T45" fmla="*/ 1791 h 1799"/>
                  <a:gd name="T46" fmla="*/ 1475 w 2643"/>
                  <a:gd name="T47" fmla="*/ 1791 h 1799"/>
                  <a:gd name="T48" fmla="*/ 1541 w 2643"/>
                  <a:gd name="T49" fmla="*/ 1799 h 1799"/>
                  <a:gd name="T50" fmla="*/ 1599 w 2643"/>
                  <a:gd name="T51" fmla="*/ 1799 h 1799"/>
                  <a:gd name="T52" fmla="*/ 1665 w 2643"/>
                  <a:gd name="T53" fmla="*/ 1799 h 1799"/>
                  <a:gd name="T54" fmla="*/ 1723 w 2643"/>
                  <a:gd name="T55" fmla="*/ 1799 h 1799"/>
                  <a:gd name="T56" fmla="*/ 1790 w 2643"/>
                  <a:gd name="T57" fmla="*/ 1799 h 1799"/>
                  <a:gd name="T58" fmla="*/ 1848 w 2643"/>
                  <a:gd name="T59" fmla="*/ 1799 h 1799"/>
                  <a:gd name="T60" fmla="*/ 1914 w 2643"/>
                  <a:gd name="T61" fmla="*/ 1799 h 1799"/>
                  <a:gd name="T62" fmla="*/ 1972 w 2643"/>
                  <a:gd name="T63" fmla="*/ 1799 h 1799"/>
                  <a:gd name="T64" fmla="*/ 2038 w 2643"/>
                  <a:gd name="T65" fmla="*/ 1799 h 1799"/>
                  <a:gd name="T66" fmla="*/ 2104 w 2643"/>
                  <a:gd name="T67" fmla="*/ 1799 h 1799"/>
                  <a:gd name="T68" fmla="*/ 2162 w 2643"/>
                  <a:gd name="T69" fmla="*/ 1799 h 1799"/>
                  <a:gd name="T70" fmla="*/ 2229 w 2643"/>
                  <a:gd name="T71" fmla="*/ 1799 h 1799"/>
                  <a:gd name="T72" fmla="*/ 2287 w 2643"/>
                  <a:gd name="T73" fmla="*/ 1799 h 1799"/>
                  <a:gd name="T74" fmla="*/ 2353 w 2643"/>
                  <a:gd name="T75" fmla="*/ 1799 h 1799"/>
                  <a:gd name="T76" fmla="*/ 2411 w 2643"/>
                  <a:gd name="T77" fmla="*/ 1799 h 1799"/>
                  <a:gd name="T78" fmla="*/ 2477 w 2643"/>
                  <a:gd name="T79" fmla="*/ 1799 h 1799"/>
                  <a:gd name="T80" fmla="*/ 2535 w 2643"/>
                  <a:gd name="T81" fmla="*/ 1799 h 1799"/>
                  <a:gd name="T82" fmla="*/ 2602 w 2643"/>
                  <a:gd name="T83" fmla="*/ 17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3" h="1799">
                    <a:moveTo>
                      <a:pt x="0" y="1799"/>
                    </a:moveTo>
                    <a:lnTo>
                      <a:pt x="17" y="1799"/>
                    </a:lnTo>
                    <a:lnTo>
                      <a:pt x="41" y="1799"/>
                    </a:lnTo>
                    <a:lnTo>
                      <a:pt x="58" y="1799"/>
                    </a:lnTo>
                    <a:lnTo>
                      <a:pt x="83" y="1799"/>
                    </a:lnTo>
                    <a:lnTo>
                      <a:pt x="99" y="1799"/>
                    </a:lnTo>
                    <a:lnTo>
                      <a:pt x="124" y="1799"/>
                    </a:lnTo>
                    <a:lnTo>
                      <a:pt x="141" y="1799"/>
                    </a:lnTo>
                    <a:lnTo>
                      <a:pt x="166" y="1799"/>
                    </a:lnTo>
                    <a:lnTo>
                      <a:pt x="182" y="1799"/>
                    </a:lnTo>
                    <a:lnTo>
                      <a:pt x="207" y="1799"/>
                    </a:lnTo>
                    <a:lnTo>
                      <a:pt x="224" y="1791"/>
                    </a:lnTo>
                    <a:lnTo>
                      <a:pt x="249" y="1791"/>
                    </a:lnTo>
                    <a:lnTo>
                      <a:pt x="265" y="1791"/>
                    </a:lnTo>
                    <a:lnTo>
                      <a:pt x="290" y="1791"/>
                    </a:lnTo>
                    <a:lnTo>
                      <a:pt x="307" y="1791"/>
                    </a:lnTo>
                    <a:lnTo>
                      <a:pt x="331" y="1791"/>
                    </a:lnTo>
                    <a:lnTo>
                      <a:pt x="348" y="1791"/>
                    </a:lnTo>
                    <a:lnTo>
                      <a:pt x="373" y="1783"/>
                    </a:lnTo>
                    <a:lnTo>
                      <a:pt x="389" y="1783"/>
                    </a:lnTo>
                    <a:lnTo>
                      <a:pt x="414" y="1774"/>
                    </a:lnTo>
                    <a:lnTo>
                      <a:pt x="431" y="1774"/>
                    </a:lnTo>
                    <a:lnTo>
                      <a:pt x="456" y="1766"/>
                    </a:lnTo>
                    <a:lnTo>
                      <a:pt x="472" y="1758"/>
                    </a:lnTo>
                    <a:lnTo>
                      <a:pt x="497" y="1750"/>
                    </a:lnTo>
                    <a:lnTo>
                      <a:pt x="514" y="1741"/>
                    </a:lnTo>
                    <a:lnTo>
                      <a:pt x="539" y="1716"/>
                    </a:lnTo>
                    <a:lnTo>
                      <a:pt x="555" y="1691"/>
                    </a:lnTo>
                    <a:lnTo>
                      <a:pt x="580" y="1650"/>
                    </a:lnTo>
                    <a:lnTo>
                      <a:pt x="597" y="1575"/>
                    </a:lnTo>
                    <a:lnTo>
                      <a:pt x="621" y="1443"/>
                    </a:lnTo>
                    <a:lnTo>
                      <a:pt x="638" y="1186"/>
                    </a:lnTo>
                    <a:lnTo>
                      <a:pt x="663" y="663"/>
                    </a:lnTo>
                    <a:lnTo>
                      <a:pt x="679" y="0"/>
                    </a:lnTo>
                    <a:lnTo>
                      <a:pt x="704" y="182"/>
                    </a:lnTo>
                    <a:lnTo>
                      <a:pt x="729" y="854"/>
                    </a:lnTo>
                    <a:lnTo>
                      <a:pt x="746" y="1260"/>
                    </a:lnTo>
                    <a:lnTo>
                      <a:pt x="770" y="1468"/>
                    </a:lnTo>
                    <a:lnTo>
                      <a:pt x="787" y="1575"/>
                    </a:lnTo>
                    <a:lnTo>
                      <a:pt x="812" y="1642"/>
                    </a:lnTo>
                    <a:lnTo>
                      <a:pt x="828" y="1683"/>
                    </a:lnTo>
                    <a:lnTo>
                      <a:pt x="853" y="1708"/>
                    </a:lnTo>
                    <a:lnTo>
                      <a:pt x="870" y="1725"/>
                    </a:lnTo>
                    <a:lnTo>
                      <a:pt x="895" y="1741"/>
                    </a:lnTo>
                    <a:lnTo>
                      <a:pt x="911" y="1750"/>
                    </a:lnTo>
                    <a:lnTo>
                      <a:pt x="936" y="1758"/>
                    </a:lnTo>
                    <a:lnTo>
                      <a:pt x="953" y="1766"/>
                    </a:lnTo>
                    <a:lnTo>
                      <a:pt x="978" y="1766"/>
                    </a:lnTo>
                    <a:lnTo>
                      <a:pt x="994" y="1774"/>
                    </a:lnTo>
                    <a:lnTo>
                      <a:pt x="1019" y="1774"/>
                    </a:lnTo>
                    <a:lnTo>
                      <a:pt x="1036" y="1774"/>
                    </a:lnTo>
                    <a:lnTo>
                      <a:pt x="1060" y="1783"/>
                    </a:lnTo>
                    <a:lnTo>
                      <a:pt x="1077" y="1783"/>
                    </a:lnTo>
                    <a:lnTo>
                      <a:pt x="1102" y="1783"/>
                    </a:lnTo>
                    <a:lnTo>
                      <a:pt x="1118" y="1783"/>
                    </a:lnTo>
                    <a:lnTo>
                      <a:pt x="1143" y="1783"/>
                    </a:lnTo>
                    <a:lnTo>
                      <a:pt x="1160" y="1791"/>
                    </a:lnTo>
                    <a:lnTo>
                      <a:pt x="1185" y="1791"/>
                    </a:lnTo>
                    <a:lnTo>
                      <a:pt x="1201" y="1791"/>
                    </a:lnTo>
                    <a:lnTo>
                      <a:pt x="1226" y="1791"/>
                    </a:lnTo>
                    <a:lnTo>
                      <a:pt x="1243" y="1791"/>
                    </a:lnTo>
                    <a:lnTo>
                      <a:pt x="1268" y="1791"/>
                    </a:lnTo>
                    <a:lnTo>
                      <a:pt x="1284" y="1791"/>
                    </a:lnTo>
                    <a:lnTo>
                      <a:pt x="1309" y="1791"/>
                    </a:lnTo>
                    <a:lnTo>
                      <a:pt x="1326" y="1791"/>
                    </a:lnTo>
                    <a:lnTo>
                      <a:pt x="1350" y="1791"/>
                    </a:lnTo>
                    <a:lnTo>
                      <a:pt x="1367" y="1791"/>
                    </a:lnTo>
                    <a:lnTo>
                      <a:pt x="1392" y="1791"/>
                    </a:lnTo>
                    <a:lnTo>
                      <a:pt x="1417" y="1791"/>
                    </a:lnTo>
                    <a:lnTo>
                      <a:pt x="1433" y="1791"/>
                    </a:lnTo>
                    <a:lnTo>
                      <a:pt x="1458" y="1791"/>
                    </a:lnTo>
                    <a:lnTo>
                      <a:pt x="1475" y="1791"/>
                    </a:lnTo>
                    <a:lnTo>
                      <a:pt x="1500" y="1799"/>
                    </a:lnTo>
                    <a:lnTo>
                      <a:pt x="1516" y="1799"/>
                    </a:lnTo>
                    <a:lnTo>
                      <a:pt x="1541" y="1799"/>
                    </a:lnTo>
                    <a:lnTo>
                      <a:pt x="1558" y="1799"/>
                    </a:lnTo>
                    <a:lnTo>
                      <a:pt x="1582" y="1799"/>
                    </a:lnTo>
                    <a:lnTo>
                      <a:pt x="1599" y="1799"/>
                    </a:lnTo>
                    <a:lnTo>
                      <a:pt x="1624" y="1799"/>
                    </a:lnTo>
                    <a:lnTo>
                      <a:pt x="1640" y="1799"/>
                    </a:lnTo>
                    <a:lnTo>
                      <a:pt x="1665" y="1799"/>
                    </a:lnTo>
                    <a:lnTo>
                      <a:pt x="1682" y="1799"/>
                    </a:lnTo>
                    <a:lnTo>
                      <a:pt x="1707" y="1799"/>
                    </a:lnTo>
                    <a:lnTo>
                      <a:pt x="1723" y="1799"/>
                    </a:lnTo>
                    <a:lnTo>
                      <a:pt x="1748" y="1799"/>
                    </a:lnTo>
                    <a:lnTo>
                      <a:pt x="1765" y="1799"/>
                    </a:lnTo>
                    <a:lnTo>
                      <a:pt x="1790" y="1799"/>
                    </a:lnTo>
                    <a:lnTo>
                      <a:pt x="1806" y="1799"/>
                    </a:lnTo>
                    <a:lnTo>
                      <a:pt x="1831" y="1799"/>
                    </a:lnTo>
                    <a:lnTo>
                      <a:pt x="1848" y="1799"/>
                    </a:lnTo>
                    <a:lnTo>
                      <a:pt x="1872" y="1799"/>
                    </a:lnTo>
                    <a:lnTo>
                      <a:pt x="1889" y="1799"/>
                    </a:lnTo>
                    <a:lnTo>
                      <a:pt x="1914" y="1799"/>
                    </a:lnTo>
                    <a:lnTo>
                      <a:pt x="1930" y="1799"/>
                    </a:lnTo>
                    <a:lnTo>
                      <a:pt x="1955" y="1799"/>
                    </a:lnTo>
                    <a:lnTo>
                      <a:pt x="1972" y="1799"/>
                    </a:lnTo>
                    <a:lnTo>
                      <a:pt x="1997" y="1799"/>
                    </a:lnTo>
                    <a:lnTo>
                      <a:pt x="2013" y="1799"/>
                    </a:lnTo>
                    <a:lnTo>
                      <a:pt x="2038" y="1799"/>
                    </a:lnTo>
                    <a:lnTo>
                      <a:pt x="2055" y="1799"/>
                    </a:lnTo>
                    <a:lnTo>
                      <a:pt x="2080" y="1799"/>
                    </a:lnTo>
                    <a:lnTo>
                      <a:pt x="2104" y="1799"/>
                    </a:lnTo>
                    <a:lnTo>
                      <a:pt x="2121" y="1799"/>
                    </a:lnTo>
                    <a:lnTo>
                      <a:pt x="2146" y="1799"/>
                    </a:lnTo>
                    <a:lnTo>
                      <a:pt x="2162" y="1799"/>
                    </a:lnTo>
                    <a:lnTo>
                      <a:pt x="2187" y="1799"/>
                    </a:lnTo>
                    <a:lnTo>
                      <a:pt x="2204" y="1799"/>
                    </a:lnTo>
                    <a:lnTo>
                      <a:pt x="2229" y="1799"/>
                    </a:lnTo>
                    <a:lnTo>
                      <a:pt x="2245" y="1799"/>
                    </a:lnTo>
                    <a:lnTo>
                      <a:pt x="2270" y="1799"/>
                    </a:lnTo>
                    <a:lnTo>
                      <a:pt x="2287" y="1799"/>
                    </a:lnTo>
                    <a:lnTo>
                      <a:pt x="2312" y="1799"/>
                    </a:lnTo>
                    <a:lnTo>
                      <a:pt x="2328" y="1799"/>
                    </a:lnTo>
                    <a:lnTo>
                      <a:pt x="2353" y="1799"/>
                    </a:lnTo>
                    <a:lnTo>
                      <a:pt x="2370" y="1799"/>
                    </a:lnTo>
                    <a:lnTo>
                      <a:pt x="2394" y="1799"/>
                    </a:lnTo>
                    <a:lnTo>
                      <a:pt x="2411" y="1799"/>
                    </a:lnTo>
                    <a:lnTo>
                      <a:pt x="2436" y="1799"/>
                    </a:lnTo>
                    <a:lnTo>
                      <a:pt x="2452" y="1799"/>
                    </a:lnTo>
                    <a:lnTo>
                      <a:pt x="2477" y="1799"/>
                    </a:lnTo>
                    <a:lnTo>
                      <a:pt x="2494" y="1799"/>
                    </a:lnTo>
                    <a:lnTo>
                      <a:pt x="2519" y="1799"/>
                    </a:lnTo>
                    <a:lnTo>
                      <a:pt x="2535" y="1799"/>
                    </a:lnTo>
                    <a:lnTo>
                      <a:pt x="2560" y="1799"/>
                    </a:lnTo>
                    <a:lnTo>
                      <a:pt x="2577" y="1799"/>
                    </a:lnTo>
                    <a:lnTo>
                      <a:pt x="2602" y="1799"/>
                    </a:lnTo>
                    <a:lnTo>
                      <a:pt x="2618" y="1799"/>
                    </a:lnTo>
                    <a:lnTo>
                      <a:pt x="2643" y="1799"/>
                    </a:lnTo>
                  </a:path>
                </a:pathLst>
              </a:custGeom>
              <a:noFill/>
              <a:ln w="317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95" name="Freeform 63"/>
              <p:cNvSpPr>
                <a:spLocks/>
              </p:cNvSpPr>
              <p:nvPr/>
            </p:nvSpPr>
            <p:spPr bwMode="auto">
              <a:xfrm>
                <a:off x="7124701" y="1565275"/>
                <a:ext cx="2419350" cy="2855913"/>
              </a:xfrm>
              <a:custGeom>
                <a:avLst/>
                <a:gdLst>
                  <a:gd name="T0" fmla="*/ 16 w 1524"/>
                  <a:gd name="T1" fmla="*/ 1799 h 1799"/>
                  <a:gd name="T2" fmla="*/ 58 w 1524"/>
                  <a:gd name="T3" fmla="*/ 1791 h 1799"/>
                  <a:gd name="T4" fmla="*/ 99 w 1524"/>
                  <a:gd name="T5" fmla="*/ 1791 h 1799"/>
                  <a:gd name="T6" fmla="*/ 149 w 1524"/>
                  <a:gd name="T7" fmla="*/ 1791 h 1799"/>
                  <a:gd name="T8" fmla="*/ 190 w 1524"/>
                  <a:gd name="T9" fmla="*/ 1791 h 1799"/>
                  <a:gd name="T10" fmla="*/ 232 w 1524"/>
                  <a:gd name="T11" fmla="*/ 1791 h 1799"/>
                  <a:gd name="T12" fmla="*/ 273 w 1524"/>
                  <a:gd name="T13" fmla="*/ 1791 h 1799"/>
                  <a:gd name="T14" fmla="*/ 315 w 1524"/>
                  <a:gd name="T15" fmla="*/ 1791 h 1799"/>
                  <a:gd name="T16" fmla="*/ 356 w 1524"/>
                  <a:gd name="T17" fmla="*/ 1791 h 1799"/>
                  <a:gd name="T18" fmla="*/ 398 w 1524"/>
                  <a:gd name="T19" fmla="*/ 1783 h 1799"/>
                  <a:gd name="T20" fmla="*/ 439 w 1524"/>
                  <a:gd name="T21" fmla="*/ 1783 h 1799"/>
                  <a:gd name="T22" fmla="*/ 480 w 1524"/>
                  <a:gd name="T23" fmla="*/ 1774 h 1799"/>
                  <a:gd name="T24" fmla="*/ 522 w 1524"/>
                  <a:gd name="T25" fmla="*/ 1774 h 1799"/>
                  <a:gd name="T26" fmla="*/ 563 w 1524"/>
                  <a:gd name="T27" fmla="*/ 1766 h 1799"/>
                  <a:gd name="T28" fmla="*/ 605 w 1524"/>
                  <a:gd name="T29" fmla="*/ 1750 h 1799"/>
                  <a:gd name="T30" fmla="*/ 646 w 1524"/>
                  <a:gd name="T31" fmla="*/ 1725 h 1799"/>
                  <a:gd name="T32" fmla="*/ 688 w 1524"/>
                  <a:gd name="T33" fmla="*/ 1683 h 1799"/>
                  <a:gd name="T34" fmla="*/ 729 w 1524"/>
                  <a:gd name="T35" fmla="*/ 1575 h 1799"/>
                  <a:gd name="T36" fmla="*/ 770 w 1524"/>
                  <a:gd name="T37" fmla="*/ 1260 h 1799"/>
                  <a:gd name="T38" fmla="*/ 812 w 1524"/>
                  <a:gd name="T39" fmla="*/ 182 h 1799"/>
                  <a:gd name="T40" fmla="*/ 853 w 1524"/>
                  <a:gd name="T41" fmla="*/ 663 h 1799"/>
                  <a:gd name="T42" fmla="*/ 895 w 1524"/>
                  <a:gd name="T43" fmla="*/ 1443 h 1799"/>
                  <a:gd name="T44" fmla="*/ 936 w 1524"/>
                  <a:gd name="T45" fmla="*/ 1650 h 1799"/>
                  <a:gd name="T46" fmla="*/ 978 w 1524"/>
                  <a:gd name="T47" fmla="*/ 1716 h 1799"/>
                  <a:gd name="T48" fmla="*/ 1019 w 1524"/>
                  <a:gd name="T49" fmla="*/ 1750 h 1799"/>
                  <a:gd name="T50" fmla="*/ 1060 w 1524"/>
                  <a:gd name="T51" fmla="*/ 1766 h 1799"/>
                  <a:gd name="T52" fmla="*/ 1102 w 1524"/>
                  <a:gd name="T53" fmla="*/ 1774 h 1799"/>
                  <a:gd name="T54" fmla="*/ 1143 w 1524"/>
                  <a:gd name="T55" fmla="*/ 1783 h 1799"/>
                  <a:gd name="T56" fmla="*/ 1185 w 1524"/>
                  <a:gd name="T57" fmla="*/ 1791 h 1799"/>
                  <a:gd name="T58" fmla="*/ 1226 w 1524"/>
                  <a:gd name="T59" fmla="*/ 1791 h 1799"/>
                  <a:gd name="T60" fmla="*/ 1268 w 1524"/>
                  <a:gd name="T61" fmla="*/ 1791 h 1799"/>
                  <a:gd name="T62" fmla="*/ 1309 w 1524"/>
                  <a:gd name="T63" fmla="*/ 1799 h 1799"/>
                  <a:gd name="T64" fmla="*/ 1350 w 1524"/>
                  <a:gd name="T65" fmla="*/ 1799 h 1799"/>
                  <a:gd name="T66" fmla="*/ 1392 w 1524"/>
                  <a:gd name="T67" fmla="*/ 1799 h 1799"/>
                  <a:gd name="T68" fmla="*/ 1433 w 1524"/>
                  <a:gd name="T69" fmla="*/ 1799 h 1799"/>
                  <a:gd name="T70" fmla="*/ 1475 w 1524"/>
                  <a:gd name="T71" fmla="*/ 1799 h 1799"/>
                  <a:gd name="T72" fmla="*/ 1524 w 1524"/>
                  <a:gd name="T73" fmla="*/ 17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4" h="1799">
                    <a:moveTo>
                      <a:pt x="0" y="1799"/>
                    </a:moveTo>
                    <a:lnTo>
                      <a:pt x="16" y="1799"/>
                    </a:lnTo>
                    <a:lnTo>
                      <a:pt x="41" y="1791"/>
                    </a:lnTo>
                    <a:lnTo>
                      <a:pt x="58" y="1791"/>
                    </a:lnTo>
                    <a:lnTo>
                      <a:pt x="83" y="1791"/>
                    </a:lnTo>
                    <a:lnTo>
                      <a:pt x="99" y="1791"/>
                    </a:lnTo>
                    <a:lnTo>
                      <a:pt x="124" y="1791"/>
                    </a:lnTo>
                    <a:lnTo>
                      <a:pt x="149" y="1791"/>
                    </a:lnTo>
                    <a:lnTo>
                      <a:pt x="166" y="1791"/>
                    </a:lnTo>
                    <a:lnTo>
                      <a:pt x="190" y="1791"/>
                    </a:lnTo>
                    <a:lnTo>
                      <a:pt x="207" y="1791"/>
                    </a:lnTo>
                    <a:lnTo>
                      <a:pt x="232" y="1791"/>
                    </a:lnTo>
                    <a:lnTo>
                      <a:pt x="248" y="1791"/>
                    </a:lnTo>
                    <a:lnTo>
                      <a:pt x="273" y="1791"/>
                    </a:lnTo>
                    <a:lnTo>
                      <a:pt x="290" y="1791"/>
                    </a:lnTo>
                    <a:lnTo>
                      <a:pt x="315" y="1791"/>
                    </a:lnTo>
                    <a:lnTo>
                      <a:pt x="331" y="1791"/>
                    </a:lnTo>
                    <a:lnTo>
                      <a:pt x="356" y="1791"/>
                    </a:lnTo>
                    <a:lnTo>
                      <a:pt x="373" y="1783"/>
                    </a:lnTo>
                    <a:lnTo>
                      <a:pt x="398" y="1783"/>
                    </a:lnTo>
                    <a:lnTo>
                      <a:pt x="414" y="1783"/>
                    </a:lnTo>
                    <a:lnTo>
                      <a:pt x="439" y="1783"/>
                    </a:lnTo>
                    <a:lnTo>
                      <a:pt x="456" y="1783"/>
                    </a:lnTo>
                    <a:lnTo>
                      <a:pt x="480" y="1774"/>
                    </a:lnTo>
                    <a:lnTo>
                      <a:pt x="497" y="1774"/>
                    </a:lnTo>
                    <a:lnTo>
                      <a:pt x="522" y="1774"/>
                    </a:lnTo>
                    <a:lnTo>
                      <a:pt x="538" y="1766"/>
                    </a:lnTo>
                    <a:lnTo>
                      <a:pt x="563" y="1766"/>
                    </a:lnTo>
                    <a:lnTo>
                      <a:pt x="580" y="1758"/>
                    </a:lnTo>
                    <a:lnTo>
                      <a:pt x="605" y="1750"/>
                    </a:lnTo>
                    <a:lnTo>
                      <a:pt x="621" y="1741"/>
                    </a:lnTo>
                    <a:lnTo>
                      <a:pt x="646" y="1725"/>
                    </a:lnTo>
                    <a:lnTo>
                      <a:pt x="663" y="1708"/>
                    </a:lnTo>
                    <a:lnTo>
                      <a:pt x="688" y="1683"/>
                    </a:lnTo>
                    <a:lnTo>
                      <a:pt x="704" y="1642"/>
                    </a:lnTo>
                    <a:lnTo>
                      <a:pt x="729" y="1575"/>
                    </a:lnTo>
                    <a:lnTo>
                      <a:pt x="746" y="1468"/>
                    </a:lnTo>
                    <a:lnTo>
                      <a:pt x="770" y="1260"/>
                    </a:lnTo>
                    <a:lnTo>
                      <a:pt x="787" y="854"/>
                    </a:lnTo>
                    <a:lnTo>
                      <a:pt x="812" y="182"/>
                    </a:lnTo>
                    <a:lnTo>
                      <a:pt x="837" y="0"/>
                    </a:lnTo>
                    <a:lnTo>
                      <a:pt x="853" y="663"/>
                    </a:lnTo>
                    <a:lnTo>
                      <a:pt x="878" y="1186"/>
                    </a:lnTo>
                    <a:lnTo>
                      <a:pt x="895" y="1443"/>
                    </a:lnTo>
                    <a:lnTo>
                      <a:pt x="920" y="1575"/>
                    </a:lnTo>
                    <a:lnTo>
                      <a:pt x="936" y="1650"/>
                    </a:lnTo>
                    <a:lnTo>
                      <a:pt x="961" y="1691"/>
                    </a:lnTo>
                    <a:lnTo>
                      <a:pt x="978" y="1716"/>
                    </a:lnTo>
                    <a:lnTo>
                      <a:pt x="1002" y="1741"/>
                    </a:lnTo>
                    <a:lnTo>
                      <a:pt x="1019" y="1750"/>
                    </a:lnTo>
                    <a:lnTo>
                      <a:pt x="1044" y="1758"/>
                    </a:lnTo>
                    <a:lnTo>
                      <a:pt x="1060" y="1766"/>
                    </a:lnTo>
                    <a:lnTo>
                      <a:pt x="1085" y="1774"/>
                    </a:lnTo>
                    <a:lnTo>
                      <a:pt x="1102" y="1774"/>
                    </a:lnTo>
                    <a:lnTo>
                      <a:pt x="1127" y="1783"/>
                    </a:lnTo>
                    <a:lnTo>
                      <a:pt x="1143" y="1783"/>
                    </a:lnTo>
                    <a:lnTo>
                      <a:pt x="1168" y="1791"/>
                    </a:lnTo>
                    <a:lnTo>
                      <a:pt x="1185" y="1791"/>
                    </a:lnTo>
                    <a:lnTo>
                      <a:pt x="1210" y="1791"/>
                    </a:lnTo>
                    <a:lnTo>
                      <a:pt x="1226" y="1791"/>
                    </a:lnTo>
                    <a:lnTo>
                      <a:pt x="1251" y="1791"/>
                    </a:lnTo>
                    <a:lnTo>
                      <a:pt x="1268" y="1791"/>
                    </a:lnTo>
                    <a:lnTo>
                      <a:pt x="1292" y="1791"/>
                    </a:lnTo>
                    <a:lnTo>
                      <a:pt x="1309" y="1799"/>
                    </a:lnTo>
                    <a:lnTo>
                      <a:pt x="1334" y="1799"/>
                    </a:lnTo>
                    <a:lnTo>
                      <a:pt x="1350" y="1799"/>
                    </a:lnTo>
                    <a:lnTo>
                      <a:pt x="1375" y="1799"/>
                    </a:lnTo>
                    <a:lnTo>
                      <a:pt x="1392" y="1799"/>
                    </a:lnTo>
                    <a:lnTo>
                      <a:pt x="1417" y="1799"/>
                    </a:lnTo>
                    <a:lnTo>
                      <a:pt x="1433" y="1799"/>
                    </a:lnTo>
                    <a:lnTo>
                      <a:pt x="1458" y="1799"/>
                    </a:lnTo>
                    <a:lnTo>
                      <a:pt x="1475" y="1799"/>
                    </a:lnTo>
                    <a:lnTo>
                      <a:pt x="1500" y="1799"/>
                    </a:lnTo>
                    <a:lnTo>
                      <a:pt x="1524" y="1799"/>
                    </a:lnTo>
                  </a:path>
                </a:pathLst>
              </a:custGeom>
              <a:noFill/>
              <a:ln w="317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grpSp>
        <p:graphicFrame>
          <p:nvGraphicFramePr>
            <p:cNvPr id="193" name="Object 192"/>
            <p:cNvGraphicFramePr>
              <a:graphicFrameLocks noChangeAspect="1"/>
            </p:cNvGraphicFramePr>
            <p:nvPr>
              <p:extLst>
                <p:ext uri="{D42A27DB-BD31-4B8C-83A1-F6EECF244321}">
                  <p14:modId xmlns:p14="http://schemas.microsoft.com/office/powerpoint/2010/main" val="3178612237"/>
                </p:ext>
              </p:extLst>
            </p:nvPr>
          </p:nvGraphicFramePr>
          <p:xfrm>
            <a:off x="4067175" y="1007944"/>
            <a:ext cx="1100138" cy="471487"/>
          </p:xfrm>
          <a:graphic>
            <a:graphicData uri="http://schemas.openxmlformats.org/presentationml/2006/ole">
              <mc:AlternateContent xmlns:mc="http://schemas.openxmlformats.org/markup-compatibility/2006">
                <mc:Choice xmlns:v="urn:schemas-microsoft-com:vml" Requires="v">
                  <p:oleObj spid="_x0000_s7429" name="Equation" r:id="rId15" imgW="444240" imgH="190440" progId="Equation.DSMT4">
                    <p:embed/>
                  </p:oleObj>
                </mc:Choice>
                <mc:Fallback>
                  <p:oleObj name="Equation" r:id="rId15" imgW="444240" imgH="190440" progId="Equation.DSMT4">
                    <p:embed/>
                    <p:pic>
                      <p:nvPicPr>
                        <p:cNvPr id="0" name=""/>
                        <p:cNvPicPr/>
                        <p:nvPr/>
                      </p:nvPicPr>
                      <p:blipFill>
                        <a:blip r:embed="rId16"/>
                        <a:stretch>
                          <a:fillRect/>
                        </a:stretch>
                      </p:blipFill>
                      <p:spPr>
                        <a:xfrm>
                          <a:off x="4067175" y="1007944"/>
                          <a:ext cx="1100138" cy="471487"/>
                        </a:xfrm>
                        <a:prstGeom prst="rect">
                          <a:avLst/>
                        </a:prstGeom>
                      </p:spPr>
                    </p:pic>
                  </p:oleObj>
                </mc:Fallback>
              </mc:AlternateContent>
            </a:graphicData>
          </a:graphic>
        </p:graphicFrame>
      </p:grpSp>
      <p:grpSp>
        <p:nvGrpSpPr>
          <p:cNvPr id="196" name="Group 195"/>
          <p:cNvGrpSpPr/>
          <p:nvPr/>
        </p:nvGrpSpPr>
        <p:grpSpPr>
          <a:xfrm>
            <a:off x="6419635" y="1962474"/>
            <a:ext cx="4724603" cy="2262801"/>
            <a:chOff x="2919999" y="733953"/>
            <a:chExt cx="6615113" cy="3274400"/>
          </a:xfrm>
        </p:grpSpPr>
        <p:grpSp>
          <p:nvGrpSpPr>
            <p:cNvPr id="197" name="Group 196"/>
            <p:cNvGrpSpPr/>
            <p:nvPr/>
          </p:nvGrpSpPr>
          <p:grpSpPr>
            <a:xfrm>
              <a:off x="2919999" y="1066683"/>
              <a:ext cx="6615113" cy="2941670"/>
              <a:chOff x="2919999" y="1066683"/>
              <a:chExt cx="6615113" cy="2941670"/>
            </a:xfrm>
          </p:grpSpPr>
          <p:grpSp>
            <p:nvGrpSpPr>
              <p:cNvPr id="199" name="Group 198"/>
              <p:cNvGrpSpPr/>
              <p:nvPr/>
            </p:nvGrpSpPr>
            <p:grpSpPr>
              <a:xfrm>
                <a:off x="2919999" y="1066683"/>
                <a:ext cx="6615113" cy="2941670"/>
                <a:chOff x="2928938" y="1117600"/>
                <a:chExt cx="6615113" cy="4133851"/>
              </a:xfrm>
            </p:grpSpPr>
            <p:sp>
              <p:nvSpPr>
                <p:cNvPr id="202" name="Freeform 67"/>
                <p:cNvSpPr>
                  <a:spLocks/>
                </p:cNvSpPr>
                <p:nvPr/>
              </p:nvSpPr>
              <p:spPr bwMode="auto">
                <a:xfrm>
                  <a:off x="2928938" y="1117600"/>
                  <a:ext cx="4195763" cy="4133850"/>
                </a:xfrm>
                <a:custGeom>
                  <a:avLst/>
                  <a:gdLst>
                    <a:gd name="T0" fmla="*/ 41 w 2643"/>
                    <a:gd name="T1" fmla="*/ 2604 h 2604"/>
                    <a:gd name="T2" fmla="*/ 99 w 2643"/>
                    <a:gd name="T3" fmla="*/ 2595 h 2604"/>
                    <a:gd name="T4" fmla="*/ 166 w 2643"/>
                    <a:gd name="T5" fmla="*/ 2595 h 2604"/>
                    <a:gd name="T6" fmla="*/ 224 w 2643"/>
                    <a:gd name="T7" fmla="*/ 2595 h 2604"/>
                    <a:gd name="T8" fmla="*/ 290 w 2643"/>
                    <a:gd name="T9" fmla="*/ 2595 h 2604"/>
                    <a:gd name="T10" fmla="*/ 348 w 2643"/>
                    <a:gd name="T11" fmla="*/ 2595 h 2604"/>
                    <a:gd name="T12" fmla="*/ 414 w 2643"/>
                    <a:gd name="T13" fmla="*/ 2595 h 2604"/>
                    <a:gd name="T14" fmla="*/ 472 w 2643"/>
                    <a:gd name="T15" fmla="*/ 2595 h 2604"/>
                    <a:gd name="T16" fmla="*/ 539 w 2643"/>
                    <a:gd name="T17" fmla="*/ 2587 h 2604"/>
                    <a:gd name="T18" fmla="*/ 597 w 2643"/>
                    <a:gd name="T19" fmla="*/ 2587 h 2604"/>
                    <a:gd name="T20" fmla="*/ 663 w 2643"/>
                    <a:gd name="T21" fmla="*/ 2587 h 2604"/>
                    <a:gd name="T22" fmla="*/ 729 w 2643"/>
                    <a:gd name="T23" fmla="*/ 2587 h 2604"/>
                    <a:gd name="T24" fmla="*/ 787 w 2643"/>
                    <a:gd name="T25" fmla="*/ 2579 h 2604"/>
                    <a:gd name="T26" fmla="*/ 853 w 2643"/>
                    <a:gd name="T27" fmla="*/ 2579 h 2604"/>
                    <a:gd name="T28" fmla="*/ 911 w 2643"/>
                    <a:gd name="T29" fmla="*/ 2579 h 2604"/>
                    <a:gd name="T30" fmla="*/ 978 w 2643"/>
                    <a:gd name="T31" fmla="*/ 2571 h 2604"/>
                    <a:gd name="T32" fmla="*/ 1036 w 2643"/>
                    <a:gd name="T33" fmla="*/ 2562 h 2604"/>
                    <a:gd name="T34" fmla="*/ 1102 w 2643"/>
                    <a:gd name="T35" fmla="*/ 2562 h 2604"/>
                    <a:gd name="T36" fmla="*/ 1160 w 2643"/>
                    <a:gd name="T37" fmla="*/ 2554 h 2604"/>
                    <a:gd name="T38" fmla="*/ 1226 w 2643"/>
                    <a:gd name="T39" fmla="*/ 2546 h 2604"/>
                    <a:gd name="T40" fmla="*/ 1284 w 2643"/>
                    <a:gd name="T41" fmla="*/ 2537 h 2604"/>
                    <a:gd name="T42" fmla="*/ 1350 w 2643"/>
                    <a:gd name="T43" fmla="*/ 2521 h 2604"/>
                    <a:gd name="T44" fmla="*/ 1417 w 2643"/>
                    <a:gd name="T45" fmla="*/ 2504 h 2604"/>
                    <a:gd name="T46" fmla="*/ 1475 w 2643"/>
                    <a:gd name="T47" fmla="*/ 2479 h 2604"/>
                    <a:gd name="T48" fmla="*/ 1541 w 2643"/>
                    <a:gd name="T49" fmla="*/ 2454 h 2604"/>
                    <a:gd name="T50" fmla="*/ 1599 w 2643"/>
                    <a:gd name="T51" fmla="*/ 2413 h 2604"/>
                    <a:gd name="T52" fmla="*/ 1665 w 2643"/>
                    <a:gd name="T53" fmla="*/ 2347 h 2604"/>
                    <a:gd name="T54" fmla="*/ 1723 w 2643"/>
                    <a:gd name="T55" fmla="*/ 2264 h 2604"/>
                    <a:gd name="T56" fmla="*/ 1790 w 2643"/>
                    <a:gd name="T57" fmla="*/ 2131 h 2604"/>
                    <a:gd name="T58" fmla="*/ 1848 w 2643"/>
                    <a:gd name="T59" fmla="*/ 1907 h 2604"/>
                    <a:gd name="T60" fmla="*/ 1914 w 2643"/>
                    <a:gd name="T61" fmla="*/ 1542 h 2604"/>
                    <a:gd name="T62" fmla="*/ 1972 w 2643"/>
                    <a:gd name="T63" fmla="*/ 937 h 2604"/>
                    <a:gd name="T64" fmla="*/ 2038 w 2643"/>
                    <a:gd name="T65" fmla="*/ 216 h 2604"/>
                    <a:gd name="T66" fmla="*/ 2104 w 2643"/>
                    <a:gd name="T67" fmla="*/ 58 h 2604"/>
                    <a:gd name="T68" fmla="*/ 2162 w 2643"/>
                    <a:gd name="T69" fmla="*/ 688 h 2604"/>
                    <a:gd name="T70" fmla="*/ 2229 w 2643"/>
                    <a:gd name="T71" fmla="*/ 1368 h 2604"/>
                    <a:gd name="T72" fmla="*/ 2287 w 2643"/>
                    <a:gd name="T73" fmla="*/ 1808 h 2604"/>
                    <a:gd name="T74" fmla="*/ 2353 w 2643"/>
                    <a:gd name="T75" fmla="*/ 2065 h 2604"/>
                    <a:gd name="T76" fmla="*/ 2411 w 2643"/>
                    <a:gd name="T77" fmla="*/ 2222 h 2604"/>
                    <a:gd name="T78" fmla="*/ 2477 w 2643"/>
                    <a:gd name="T79" fmla="*/ 2322 h 2604"/>
                    <a:gd name="T80" fmla="*/ 2535 w 2643"/>
                    <a:gd name="T81" fmla="*/ 2388 h 2604"/>
                    <a:gd name="T82" fmla="*/ 2602 w 2643"/>
                    <a:gd name="T83" fmla="*/ 2438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3" h="2604">
                      <a:moveTo>
                        <a:pt x="0" y="2604"/>
                      </a:moveTo>
                      <a:lnTo>
                        <a:pt x="17" y="2604"/>
                      </a:lnTo>
                      <a:lnTo>
                        <a:pt x="41" y="2604"/>
                      </a:lnTo>
                      <a:lnTo>
                        <a:pt x="58" y="2604"/>
                      </a:lnTo>
                      <a:lnTo>
                        <a:pt x="83" y="2595"/>
                      </a:lnTo>
                      <a:lnTo>
                        <a:pt x="99" y="2595"/>
                      </a:lnTo>
                      <a:lnTo>
                        <a:pt x="124" y="2595"/>
                      </a:lnTo>
                      <a:lnTo>
                        <a:pt x="141" y="2595"/>
                      </a:lnTo>
                      <a:lnTo>
                        <a:pt x="166" y="2595"/>
                      </a:lnTo>
                      <a:lnTo>
                        <a:pt x="182" y="2595"/>
                      </a:lnTo>
                      <a:lnTo>
                        <a:pt x="207" y="2595"/>
                      </a:lnTo>
                      <a:lnTo>
                        <a:pt x="224" y="2595"/>
                      </a:lnTo>
                      <a:lnTo>
                        <a:pt x="249" y="2595"/>
                      </a:lnTo>
                      <a:lnTo>
                        <a:pt x="265" y="2595"/>
                      </a:lnTo>
                      <a:lnTo>
                        <a:pt x="290" y="2595"/>
                      </a:lnTo>
                      <a:lnTo>
                        <a:pt x="307" y="2595"/>
                      </a:lnTo>
                      <a:lnTo>
                        <a:pt x="331" y="2595"/>
                      </a:lnTo>
                      <a:lnTo>
                        <a:pt x="348" y="2595"/>
                      </a:lnTo>
                      <a:lnTo>
                        <a:pt x="373" y="2595"/>
                      </a:lnTo>
                      <a:lnTo>
                        <a:pt x="389" y="2595"/>
                      </a:lnTo>
                      <a:lnTo>
                        <a:pt x="414" y="2595"/>
                      </a:lnTo>
                      <a:lnTo>
                        <a:pt x="431" y="2595"/>
                      </a:lnTo>
                      <a:lnTo>
                        <a:pt x="456" y="2595"/>
                      </a:lnTo>
                      <a:lnTo>
                        <a:pt x="472" y="2595"/>
                      </a:lnTo>
                      <a:lnTo>
                        <a:pt x="497" y="2595"/>
                      </a:lnTo>
                      <a:lnTo>
                        <a:pt x="514" y="2595"/>
                      </a:lnTo>
                      <a:lnTo>
                        <a:pt x="539" y="2587"/>
                      </a:lnTo>
                      <a:lnTo>
                        <a:pt x="555" y="2587"/>
                      </a:lnTo>
                      <a:lnTo>
                        <a:pt x="580" y="2587"/>
                      </a:lnTo>
                      <a:lnTo>
                        <a:pt x="597" y="2587"/>
                      </a:lnTo>
                      <a:lnTo>
                        <a:pt x="621" y="2587"/>
                      </a:lnTo>
                      <a:lnTo>
                        <a:pt x="638" y="2587"/>
                      </a:lnTo>
                      <a:lnTo>
                        <a:pt x="663" y="2587"/>
                      </a:lnTo>
                      <a:lnTo>
                        <a:pt x="679" y="2587"/>
                      </a:lnTo>
                      <a:lnTo>
                        <a:pt x="704" y="2587"/>
                      </a:lnTo>
                      <a:lnTo>
                        <a:pt x="729" y="2587"/>
                      </a:lnTo>
                      <a:lnTo>
                        <a:pt x="746" y="2587"/>
                      </a:lnTo>
                      <a:lnTo>
                        <a:pt x="770" y="2587"/>
                      </a:lnTo>
                      <a:lnTo>
                        <a:pt x="787" y="2579"/>
                      </a:lnTo>
                      <a:lnTo>
                        <a:pt x="812" y="2579"/>
                      </a:lnTo>
                      <a:lnTo>
                        <a:pt x="828" y="2579"/>
                      </a:lnTo>
                      <a:lnTo>
                        <a:pt x="853" y="2579"/>
                      </a:lnTo>
                      <a:lnTo>
                        <a:pt x="870" y="2579"/>
                      </a:lnTo>
                      <a:lnTo>
                        <a:pt x="895" y="2579"/>
                      </a:lnTo>
                      <a:lnTo>
                        <a:pt x="911" y="2579"/>
                      </a:lnTo>
                      <a:lnTo>
                        <a:pt x="936" y="2571"/>
                      </a:lnTo>
                      <a:lnTo>
                        <a:pt x="953" y="2571"/>
                      </a:lnTo>
                      <a:lnTo>
                        <a:pt x="978" y="2571"/>
                      </a:lnTo>
                      <a:lnTo>
                        <a:pt x="994" y="2571"/>
                      </a:lnTo>
                      <a:lnTo>
                        <a:pt x="1019" y="2571"/>
                      </a:lnTo>
                      <a:lnTo>
                        <a:pt x="1036" y="2562"/>
                      </a:lnTo>
                      <a:lnTo>
                        <a:pt x="1060" y="2562"/>
                      </a:lnTo>
                      <a:lnTo>
                        <a:pt x="1077" y="2562"/>
                      </a:lnTo>
                      <a:lnTo>
                        <a:pt x="1102" y="2562"/>
                      </a:lnTo>
                      <a:lnTo>
                        <a:pt x="1118" y="2562"/>
                      </a:lnTo>
                      <a:lnTo>
                        <a:pt x="1143" y="2554"/>
                      </a:lnTo>
                      <a:lnTo>
                        <a:pt x="1160" y="2554"/>
                      </a:lnTo>
                      <a:lnTo>
                        <a:pt x="1185" y="2554"/>
                      </a:lnTo>
                      <a:lnTo>
                        <a:pt x="1201" y="2546"/>
                      </a:lnTo>
                      <a:lnTo>
                        <a:pt x="1226" y="2546"/>
                      </a:lnTo>
                      <a:lnTo>
                        <a:pt x="1243" y="2537"/>
                      </a:lnTo>
                      <a:lnTo>
                        <a:pt x="1268" y="2537"/>
                      </a:lnTo>
                      <a:lnTo>
                        <a:pt x="1284" y="2537"/>
                      </a:lnTo>
                      <a:lnTo>
                        <a:pt x="1309" y="2529"/>
                      </a:lnTo>
                      <a:lnTo>
                        <a:pt x="1326" y="2529"/>
                      </a:lnTo>
                      <a:lnTo>
                        <a:pt x="1350" y="2521"/>
                      </a:lnTo>
                      <a:lnTo>
                        <a:pt x="1367" y="2512"/>
                      </a:lnTo>
                      <a:lnTo>
                        <a:pt x="1392" y="2512"/>
                      </a:lnTo>
                      <a:lnTo>
                        <a:pt x="1417" y="2504"/>
                      </a:lnTo>
                      <a:lnTo>
                        <a:pt x="1433" y="2496"/>
                      </a:lnTo>
                      <a:lnTo>
                        <a:pt x="1458" y="2488"/>
                      </a:lnTo>
                      <a:lnTo>
                        <a:pt x="1475" y="2479"/>
                      </a:lnTo>
                      <a:lnTo>
                        <a:pt x="1500" y="2471"/>
                      </a:lnTo>
                      <a:lnTo>
                        <a:pt x="1516" y="2463"/>
                      </a:lnTo>
                      <a:lnTo>
                        <a:pt x="1541" y="2454"/>
                      </a:lnTo>
                      <a:lnTo>
                        <a:pt x="1558" y="2438"/>
                      </a:lnTo>
                      <a:lnTo>
                        <a:pt x="1582" y="2421"/>
                      </a:lnTo>
                      <a:lnTo>
                        <a:pt x="1599" y="2413"/>
                      </a:lnTo>
                      <a:lnTo>
                        <a:pt x="1624" y="2388"/>
                      </a:lnTo>
                      <a:lnTo>
                        <a:pt x="1640" y="2371"/>
                      </a:lnTo>
                      <a:lnTo>
                        <a:pt x="1665" y="2347"/>
                      </a:lnTo>
                      <a:lnTo>
                        <a:pt x="1682" y="2322"/>
                      </a:lnTo>
                      <a:lnTo>
                        <a:pt x="1707" y="2297"/>
                      </a:lnTo>
                      <a:lnTo>
                        <a:pt x="1723" y="2264"/>
                      </a:lnTo>
                      <a:lnTo>
                        <a:pt x="1748" y="2222"/>
                      </a:lnTo>
                      <a:lnTo>
                        <a:pt x="1765" y="2181"/>
                      </a:lnTo>
                      <a:lnTo>
                        <a:pt x="1790" y="2131"/>
                      </a:lnTo>
                      <a:lnTo>
                        <a:pt x="1806" y="2065"/>
                      </a:lnTo>
                      <a:lnTo>
                        <a:pt x="1831" y="1998"/>
                      </a:lnTo>
                      <a:lnTo>
                        <a:pt x="1848" y="1907"/>
                      </a:lnTo>
                      <a:lnTo>
                        <a:pt x="1872" y="1808"/>
                      </a:lnTo>
                      <a:lnTo>
                        <a:pt x="1889" y="1683"/>
                      </a:lnTo>
                      <a:lnTo>
                        <a:pt x="1914" y="1542"/>
                      </a:lnTo>
                      <a:lnTo>
                        <a:pt x="1930" y="1368"/>
                      </a:lnTo>
                      <a:lnTo>
                        <a:pt x="1955" y="1169"/>
                      </a:lnTo>
                      <a:lnTo>
                        <a:pt x="1972" y="937"/>
                      </a:lnTo>
                      <a:lnTo>
                        <a:pt x="1997" y="688"/>
                      </a:lnTo>
                      <a:lnTo>
                        <a:pt x="2013" y="439"/>
                      </a:lnTo>
                      <a:lnTo>
                        <a:pt x="2038" y="216"/>
                      </a:lnTo>
                      <a:lnTo>
                        <a:pt x="2055" y="58"/>
                      </a:lnTo>
                      <a:lnTo>
                        <a:pt x="2080" y="0"/>
                      </a:lnTo>
                      <a:lnTo>
                        <a:pt x="2104" y="58"/>
                      </a:lnTo>
                      <a:lnTo>
                        <a:pt x="2121" y="216"/>
                      </a:lnTo>
                      <a:lnTo>
                        <a:pt x="2146" y="439"/>
                      </a:lnTo>
                      <a:lnTo>
                        <a:pt x="2162" y="688"/>
                      </a:lnTo>
                      <a:lnTo>
                        <a:pt x="2187" y="937"/>
                      </a:lnTo>
                      <a:lnTo>
                        <a:pt x="2204" y="1169"/>
                      </a:lnTo>
                      <a:lnTo>
                        <a:pt x="2229" y="1368"/>
                      </a:lnTo>
                      <a:lnTo>
                        <a:pt x="2245" y="1542"/>
                      </a:lnTo>
                      <a:lnTo>
                        <a:pt x="2270" y="1683"/>
                      </a:lnTo>
                      <a:lnTo>
                        <a:pt x="2287" y="1808"/>
                      </a:lnTo>
                      <a:lnTo>
                        <a:pt x="2312" y="1907"/>
                      </a:lnTo>
                      <a:lnTo>
                        <a:pt x="2328" y="1998"/>
                      </a:lnTo>
                      <a:lnTo>
                        <a:pt x="2353" y="2065"/>
                      </a:lnTo>
                      <a:lnTo>
                        <a:pt x="2370" y="2131"/>
                      </a:lnTo>
                      <a:lnTo>
                        <a:pt x="2394" y="2181"/>
                      </a:lnTo>
                      <a:lnTo>
                        <a:pt x="2411" y="2222"/>
                      </a:lnTo>
                      <a:lnTo>
                        <a:pt x="2436" y="2264"/>
                      </a:lnTo>
                      <a:lnTo>
                        <a:pt x="2452" y="2297"/>
                      </a:lnTo>
                      <a:lnTo>
                        <a:pt x="2477" y="2322"/>
                      </a:lnTo>
                      <a:lnTo>
                        <a:pt x="2494" y="2347"/>
                      </a:lnTo>
                      <a:lnTo>
                        <a:pt x="2519" y="2371"/>
                      </a:lnTo>
                      <a:lnTo>
                        <a:pt x="2535" y="2388"/>
                      </a:lnTo>
                      <a:lnTo>
                        <a:pt x="2560" y="2413"/>
                      </a:lnTo>
                      <a:lnTo>
                        <a:pt x="2577" y="2421"/>
                      </a:lnTo>
                      <a:lnTo>
                        <a:pt x="2602" y="2438"/>
                      </a:lnTo>
                      <a:lnTo>
                        <a:pt x="2618" y="2454"/>
                      </a:lnTo>
                      <a:lnTo>
                        <a:pt x="2643" y="2463"/>
                      </a:lnTo>
                    </a:path>
                  </a:pathLst>
                </a:custGeom>
                <a:noFill/>
                <a:ln w="381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3" name="Freeform 68"/>
                <p:cNvSpPr>
                  <a:spLocks/>
                </p:cNvSpPr>
                <p:nvPr/>
              </p:nvSpPr>
              <p:spPr bwMode="auto">
                <a:xfrm>
                  <a:off x="7124701" y="5027613"/>
                  <a:ext cx="2419350" cy="223838"/>
                </a:xfrm>
                <a:custGeom>
                  <a:avLst/>
                  <a:gdLst>
                    <a:gd name="T0" fmla="*/ 16 w 1524"/>
                    <a:gd name="T1" fmla="*/ 8 h 141"/>
                    <a:gd name="T2" fmla="*/ 58 w 1524"/>
                    <a:gd name="T3" fmla="*/ 25 h 141"/>
                    <a:gd name="T4" fmla="*/ 99 w 1524"/>
                    <a:gd name="T5" fmla="*/ 41 h 141"/>
                    <a:gd name="T6" fmla="*/ 149 w 1524"/>
                    <a:gd name="T7" fmla="*/ 49 h 141"/>
                    <a:gd name="T8" fmla="*/ 190 w 1524"/>
                    <a:gd name="T9" fmla="*/ 66 h 141"/>
                    <a:gd name="T10" fmla="*/ 232 w 1524"/>
                    <a:gd name="T11" fmla="*/ 74 h 141"/>
                    <a:gd name="T12" fmla="*/ 273 w 1524"/>
                    <a:gd name="T13" fmla="*/ 74 h 141"/>
                    <a:gd name="T14" fmla="*/ 315 w 1524"/>
                    <a:gd name="T15" fmla="*/ 83 h 141"/>
                    <a:gd name="T16" fmla="*/ 356 w 1524"/>
                    <a:gd name="T17" fmla="*/ 91 h 141"/>
                    <a:gd name="T18" fmla="*/ 398 w 1524"/>
                    <a:gd name="T19" fmla="*/ 99 h 141"/>
                    <a:gd name="T20" fmla="*/ 439 w 1524"/>
                    <a:gd name="T21" fmla="*/ 99 h 141"/>
                    <a:gd name="T22" fmla="*/ 480 w 1524"/>
                    <a:gd name="T23" fmla="*/ 99 h 141"/>
                    <a:gd name="T24" fmla="*/ 522 w 1524"/>
                    <a:gd name="T25" fmla="*/ 108 h 141"/>
                    <a:gd name="T26" fmla="*/ 563 w 1524"/>
                    <a:gd name="T27" fmla="*/ 108 h 141"/>
                    <a:gd name="T28" fmla="*/ 605 w 1524"/>
                    <a:gd name="T29" fmla="*/ 116 h 141"/>
                    <a:gd name="T30" fmla="*/ 646 w 1524"/>
                    <a:gd name="T31" fmla="*/ 116 h 141"/>
                    <a:gd name="T32" fmla="*/ 688 w 1524"/>
                    <a:gd name="T33" fmla="*/ 116 h 141"/>
                    <a:gd name="T34" fmla="*/ 729 w 1524"/>
                    <a:gd name="T35" fmla="*/ 116 h 141"/>
                    <a:gd name="T36" fmla="*/ 770 w 1524"/>
                    <a:gd name="T37" fmla="*/ 124 h 141"/>
                    <a:gd name="T38" fmla="*/ 812 w 1524"/>
                    <a:gd name="T39" fmla="*/ 124 h 141"/>
                    <a:gd name="T40" fmla="*/ 853 w 1524"/>
                    <a:gd name="T41" fmla="*/ 124 h 141"/>
                    <a:gd name="T42" fmla="*/ 895 w 1524"/>
                    <a:gd name="T43" fmla="*/ 124 h 141"/>
                    <a:gd name="T44" fmla="*/ 936 w 1524"/>
                    <a:gd name="T45" fmla="*/ 124 h 141"/>
                    <a:gd name="T46" fmla="*/ 978 w 1524"/>
                    <a:gd name="T47" fmla="*/ 124 h 141"/>
                    <a:gd name="T48" fmla="*/ 1019 w 1524"/>
                    <a:gd name="T49" fmla="*/ 132 h 141"/>
                    <a:gd name="T50" fmla="*/ 1060 w 1524"/>
                    <a:gd name="T51" fmla="*/ 132 h 141"/>
                    <a:gd name="T52" fmla="*/ 1102 w 1524"/>
                    <a:gd name="T53" fmla="*/ 132 h 141"/>
                    <a:gd name="T54" fmla="*/ 1143 w 1524"/>
                    <a:gd name="T55" fmla="*/ 132 h 141"/>
                    <a:gd name="T56" fmla="*/ 1185 w 1524"/>
                    <a:gd name="T57" fmla="*/ 132 h 141"/>
                    <a:gd name="T58" fmla="*/ 1226 w 1524"/>
                    <a:gd name="T59" fmla="*/ 132 h 141"/>
                    <a:gd name="T60" fmla="*/ 1268 w 1524"/>
                    <a:gd name="T61" fmla="*/ 132 h 141"/>
                    <a:gd name="T62" fmla="*/ 1309 w 1524"/>
                    <a:gd name="T63" fmla="*/ 132 h 141"/>
                    <a:gd name="T64" fmla="*/ 1350 w 1524"/>
                    <a:gd name="T65" fmla="*/ 132 h 141"/>
                    <a:gd name="T66" fmla="*/ 1392 w 1524"/>
                    <a:gd name="T67" fmla="*/ 132 h 141"/>
                    <a:gd name="T68" fmla="*/ 1433 w 1524"/>
                    <a:gd name="T69" fmla="*/ 132 h 141"/>
                    <a:gd name="T70" fmla="*/ 1475 w 1524"/>
                    <a:gd name="T71" fmla="*/ 141 h 141"/>
                    <a:gd name="T72" fmla="*/ 1524 w 1524"/>
                    <a:gd name="T7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4" h="141">
                      <a:moveTo>
                        <a:pt x="0" y="0"/>
                      </a:moveTo>
                      <a:lnTo>
                        <a:pt x="16" y="8"/>
                      </a:lnTo>
                      <a:lnTo>
                        <a:pt x="41" y="16"/>
                      </a:lnTo>
                      <a:lnTo>
                        <a:pt x="58" y="25"/>
                      </a:lnTo>
                      <a:lnTo>
                        <a:pt x="83" y="33"/>
                      </a:lnTo>
                      <a:lnTo>
                        <a:pt x="99" y="41"/>
                      </a:lnTo>
                      <a:lnTo>
                        <a:pt x="124" y="49"/>
                      </a:lnTo>
                      <a:lnTo>
                        <a:pt x="149" y="49"/>
                      </a:lnTo>
                      <a:lnTo>
                        <a:pt x="166" y="58"/>
                      </a:lnTo>
                      <a:lnTo>
                        <a:pt x="190" y="66"/>
                      </a:lnTo>
                      <a:lnTo>
                        <a:pt x="207" y="66"/>
                      </a:lnTo>
                      <a:lnTo>
                        <a:pt x="232" y="74"/>
                      </a:lnTo>
                      <a:lnTo>
                        <a:pt x="248" y="74"/>
                      </a:lnTo>
                      <a:lnTo>
                        <a:pt x="273" y="74"/>
                      </a:lnTo>
                      <a:lnTo>
                        <a:pt x="290" y="83"/>
                      </a:lnTo>
                      <a:lnTo>
                        <a:pt x="315" y="83"/>
                      </a:lnTo>
                      <a:lnTo>
                        <a:pt x="331" y="91"/>
                      </a:lnTo>
                      <a:lnTo>
                        <a:pt x="356" y="91"/>
                      </a:lnTo>
                      <a:lnTo>
                        <a:pt x="373" y="91"/>
                      </a:lnTo>
                      <a:lnTo>
                        <a:pt x="398" y="99"/>
                      </a:lnTo>
                      <a:lnTo>
                        <a:pt x="414" y="99"/>
                      </a:lnTo>
                      <a:lnTo>
                        <a:pt x="439" y="99"/>
                      </a:lnTo>
                      <a:lnTo>
                        <a:pt x="456" y="99"/>
                      </a:lnTo>
                      <a:lnTo>
                        <a:pt x="480" y="99"/>
                      </a:lnTo>
                      <a:lnTo>
                        <a:pt x="497" y="108"/>
                      </a:lnTo>
                      <a:lnTo>
                        <a:pt x="522" y="108"/>
                      </a:lnTo>
                      <a:lnTo>
                        <a:pt x="538" y="108"/>
                      </a:lnTo>
                      <a:lnTo>
                        <a:pt x="563" y="108"/>
                      </a:lnTo>
                      <a:lnTo>
                        <a:pt x="580" y="108"/>
                      </a:lnTo>
                      <a:lnTo>
                        <a:pt x="605" y="116"/>
                      </a:lnTo>
                      <a:lnTo>
                        <a:pt x="621" y="116"/>
                      </a:lnTo>
                      <a:lnTo>
                        <a:pt x="646" y="116"/>
                      </a:lnTo>
                      <a:lnTo>
                        <a:pt x="663" y="116"/>
                      </a:lnTo>
                      <a:lnTo>
                        <a:pt x="688" y="116"/>
                      </a:lnTo>
                      <a:lnTo>
                        <a:pt x="704" y="116"/>
                      </a:lnTo>
                      <a:lnTo>
                        <a:pt x="729" y="116"/>
                      </a:lnTo>
                      <a:lnTo>
                        <a:pt x="746" y="124"/>
                      </a:lnTo>
                      <a:lnTo>
                        <a:pt x="770" y="124"/>
                      </a:lnTo>
                      <a:lnTo>
                        <a:pt x="787" y="124"/>
                      </a:lnTo>
                      <a:lnTo>
                        <a:pt x="812" y="124"/>
                      </a:lnTo>
                      <a:lnTo>
                        <a:pt x="837" y="124"/>
                      </a:lnTo>
                      <a:lnTo>
                        <a:pt x="853" y="124"/>
                      </a:lnTo>
                      <a:lnTo>
                        <a:pt x="878" y="124"/>
                      </a:lnTo>
                      <a:lnTo>
                        <a:pt x="895" y="124"/>
                      </a:lnTo>
                      <a:lnTo>
                        <a:pt x="920" y="124"/>
                      </a:lnTo>
                      <a:lnTo>
                        <a:pt x="936" y="124"/>
                      </a:lnTo>
                      <a:lnTo>
                        <a:pt x="961" y="124"/>
                      </a:lnTo>
                      <a:lnTo>
                        <a:pt x="978" y="124"/>
                      </a:lnTo>
                      <a:lnTo>
                        <a:pt x="1002" y="132"/>
                      </a:lnTo>
                      <a:lnTo>
                        <a:pt x="1019" y="132"/>
                      </a:lnTo>
                      <a:lnTo>
                        <a:pt x="1044" y="132"/>
                      </a:lnTo>
                      <a:lnTo>
                        <a:pt x="1060" y="132"/>
                      </a:lnTo>
                      <a:lnTo>
                        <a:pt x="1085" y="132"/>
                      </a:lnTo>
                      <a:lnTo>
                        <a:pt x="1102" y="132"/>
                      </a:lnTo>
                      <a:lnTo>
                        <a:pt x="1127" y="132"/>
                      </a:lnTo>
                      <a:lnTo>
                        <a:pt x="1143" y="132"/>
                      </a:lnTo>
                      <a:lnTo>
                        <a:pt x="1168" y="132"/>
                      </a:lnTo>
                      <a:lnTo>
                        <a:pt x="1185" y="132"/>
                      </a:lnTo>
                      <a:lnTo>
                        <a:pt x="1210" y="132"/>
                      </a:lnTo>
                      <a:lnTo>
                        <a:pt x="1226" y="132"/>
                      </a:lnTo>
                      <a:lnTo>
                        <a:pt x="1251" y="132"/>
                      </a:lnTo>
                      <a:lnTo>
                        <a:pt x="1268" y="132"/>
                      </a:lnTo>
                      <a:lnTo>
                        <a:pt x="1292" y="132"/>
                      </a:lnTo>
                      <a:lnTo>
                        <a:pt x="1309" y="132"/>
                      </a:lnTo>
                      <a:lnTo>
                        <a:pt x="1334" y="132"/>
                      </a:lnTo>
                      <a:lnTo>
                        <a:pt x="1350" y="132"/>
                      </a:lnTo>
                      <a:lnTo>
                        <a:pt x="1375" y="132"/>
                      </a:lnTo>
                      <a:lnTo>
                        <a:pt x="1392" y="132"/>
                      </a:lnTo>
                      <a:lnTo>
                        <a:pt x="1417" y="132"/>
                      </a:lnTo>
                      <a:lnTo>
                        <a:pt x="1433" y="132"/>
                      </a:lnTo>
                      <a:lnTo>
                        <a:pt x="1458" y="141"/>
                      </a:lnTo>
                      <a:lnTo>
                        <a:pt x="1475" y="141"/>
                      </a:lnTo>
                      <a:lnTo>
                        <a:pt x="1500" y="141"/>
                      </a:lnTo>
                      <a:lnTo>
                        <a:pt x="1524" y="141"/>
                      </a:lnTo>
                    </a:path>
                  </a:pathLst>
                </a:custGeom>
                <a:noFill/>
                <a:ln w="381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cxnSp>
            <p:nvCxnSpPr>
              <p:cNvPr id="200" name="Straight Arrow Connector 199"/>
              <p:cNvCxnSpPr/>
              <p:nvPr/>
            </p:nvCxnSpPr>
            <p:spPr>
              <a:xfrm>
                <a:off x="5976562" y="2503023"/>
                <a:ext cx="516177" cy="4897"/>
              </a:xfrm>
              <a:prstGeom prst="straightConnector1">
                <a:avLst/>
              </a:prstGeom>
              <a:ln w="31750">
                <a:solidFill>
                  <a:schemeClr val="tx1">
                    <a:lumMod val="95000"/>
                    <a:lumOff val="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6042964" y="2489084"/>
                <a:ext cx="559312" cy="489907"/>
              </a:xfrm>
              <a:prstGeom prst="rect">
                <a:avLst/>
              </a:prstGeom>
              <a:noFill/>
            </p:spPr>
            <p:txBody>
              <a:bodyPr wrap="none" rtlCol="0">
                <a:spAutoFit/>
              </a:bodyPr>
              <a:lstStyle/>
              <a:p>
                <a:r>
                  <a:rPr lang="en-US" sz="1600" b="1" dirty="0" smtClean="0"/>
                  <a:t>2q</a:t>
                </a:r>
                <a:endParaRPr lang="en-US" sz="1400" b="1" dirty="0"/>
              </a:p>
            </p:txBody>
          </p:sp>
        </p:grpSp>
        <p:graphicFrame>
          <p:nvGraphicFramePr>
            <p:cNvPr id="198" name="Object 197"/>
            <p:cNvGraphicFramePr>
              <a:graphicFrameLocks noChangeAspect="1"/>
            </p:cNvGraphicFramePr>
            <p:nvPr>
              <p:extLst>
                <p:ext uri="{D42A27DB-BD31-4B8C-83A1-F6EECF244321}">
                  <p14:modId xmlns:p14="http://schemas.microsoft.com/office/powerpoint/2010/main" val="1044354726"/>
                </p:ext>
              </p:extLst>
            </p:nvPr>
          </p:nvGraphicFramePr>
          <p:xfrm>
            <a:off x="6230938" y="733953"/>
            <a:ext cx="860530" cy="527422"/>
          </p:xfrm>
          <a:graphic>
            <a:graphicData uri="http://schemas.openxmlformats.org/presentationml/2006/ole">
              <mc:AlternateContent xmlns:mc="http://schemas.openxmlformats.org/markup-compatibility/2006">
                <mc:Choice xmlns:v="urn:schemas-microsoft-com:vml" Requires="v">
                  <p:oleObj spid="_x0000_s7430" name="Equation" r:id="rId17" imgW="393480" imgH="241200" progId="Equation.DSMT4">
                    <p:embed/>
                  </p:oleObj>
                </mc:Choice>
                <mc:Fallback>
                  <p:oleObj name="Equation" r:id="rId17" imgW="393480" imgH="241200" progId="Equation.DSMT4">
                    <p:embed/>
                    <p:pic>
                      <p:nvPicPr>
                        <p:cNvPr id="0" name=""/>
                        <p:cNvPicPr/>
                        <p:nvPr/>
                      </p:nvPicPr>
                      <p:blipFill>
                        <a:blip r:embed="rId18"/>
                        <a:stretch>
                          <a:fillRect/>
                        </a:stretch>
                      </p:blipFill>
                      <p:spPr>
                        <a:xfrm>
                          <a:off x="6230938" y="733953"/>
                          <a:ext cx="860530" cy="527422"/>
                        </a:xfrm>
                        <a:prstGeom prst="rect">
                          <a:avLst/>
                        </a:prstGeom>
                      </p:spPr>
                    </p:pic>
                  </p:oleObj>
                </mc:Fallback>
              </mc:AlternateContent>
            </a:graphicData>
          </a:graphic>
        </p:graphicFrame>
      </p:grpSp>
    </p:spTree>
    <p:extLst>
      <p:ext uri="{BB962C8B-B14F-4D97-AF65-F5344CB8AC3E}">
        <p14:creationId xmlns:p14="http://schemas.microsoft.com/office/powerpoint/2010/main" val="198213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2823" y="2211374"/>
            <a:ext cx="3957638" cy="3763963"/>
            <a:chOff x="3578226" y="2211373"/>
            <a:chExt cx="3957638" cy="3763963"/>
          </a:xfrm>
        </p:grpSpPr>
        <p:grpSp>
          <p:nvGrpSpPr>
            <p:cNvPr id="63" name="Group 62"/>
            <p:cNvGrpSpPr/>
            <p:nvPr/>
          </p:nvGrpSpPr>
          <p:grpSpPr>
            <a:xfrm>
              <a:off x="3578226" y="2744774"/>
              <a:ext cx="3957638" cy="3230562"/>
              <a:chOff x="2798763" y="1752601"/>
              <a:chExt cx="3957638" cy="3230562"/>
            </a:xfrm>
          </p:grpSpPr>
          <p:sp>
            <p:nvSpPr>
              <p:cNvPr id="1075" name="Freeform 51"/>
              <p:cNvSpPr>
                <a:spLocks/>
              </p:cNvSpPr>
              <p:nvPr/>
            </p:nvSpPr>
            <p:spPr bwMode="auto">
              <a:xfrm>
                <a:off x="3303588" y="1838326"/>
                <a:ext cx="2530475" cy="977900"/>
              </a:xfrm>
              <a:custGeom>
                <a:avLst/>
                <a:gdLst/>
                <a:ahLst/>
                <a:cxnLst>
                  <a:cxn ang="0">
                    <a:pos x="5" y="606"/>
                  </a:cxn>
                  <a:cxn ang="0">
                    <a:pos x="15" y="591"/>
                  </a:cxn>
                  <a:cxn ang="0">
                    <a:pos x="25" y="576"/>
                  </a:cxn>
                  <a:cxn ang="0">
                    <a:pos x="30" y="561"/>
                  </a:cxn>
                  <a:cxn ang="0">
                    <a:pos x="45" y="546"/>
                  </a:cxn>
                  <a:cxn ang="0">
                    <a:pos x="54" y="531"/>
                  </a:cxn>
                  <a:cxn ang="0">
                    <a:pos x="64" y="517"/>
                  </a:cxn>
                  <a:cxn ang="0">
                    <a:pos x="74" y="502"/>
                  </a:cxn>
                  <a:cxn ang="0">
                    <a:pos x="84" y="487"/>
                  </a:cxn>
                  <a:cxn ang="0">
                    <a:pos x="94" y="472"/>
                  </a:cxn>
                  <a:cxn ang="0">
                    <a:pos x="104" y="457"/>
                  </a:cxn>
                  <a:cxn ang="0">
                    <a:pos x="119" y="442"/>
                  </a:cxn>
                  <a:cxn ang="0">
                    <a:pos x="129" y="427"/>
                  </a:cxn>
                  <a:cxn ang="0">
                    <a:pos x="144" y="412"/>
                  </a:cxn>
                  <a:cxn ang="0">
                    <a:pos x="154" y="397"/>
                  </a:cxn>
                  <a:cxn ang="0">
                    <a:pos x="169" y="382"/>
                  </a:cxn>
                  <a:cxn ang="0">
                    <a:pos x="184" y="373"/>
                  </a:cxn>
                  <a:cxn ang="0">
                    <a:pos x="198" y="358"/>
                  </a:cxn>
                  <a:cxn ang="0">
                    <a:pos x="213" y="343"/>
                  </a:cxn>
                  <a:cxn ang="0">
                    <a:pos x="233" y="328"/>
                  </a:cxn>
                  <a:cxn ang="0">
                    <a:pos x="248" y="313"/>
                  </a:cxn>
                  <a:cxn ang="0">
                    <a:pos x="268" y="298"/>
                  </a:cxn>
                  <a:cxn ang="0">
                    <a:pos x="288" y="283"/>
                  </a:cxn>
                  <a:cxn ang="0">
                    <a:pos x="313" y="268"/>
                  </a:cxn>
                  <a:cxn ang="0">
                    <a:pos x="333" y="253"/>
                  </a:cxn>
                  <a:cxn ang="0">
                    <a:pos x="357" y="239"/>
                  </a:cxn>
                  <a:cxn ang="0">
                    <a:pos x="387" y="224"/>
                  </a:cxn>
                  <a:cxn ang="0">
                    <a:pos x="412" y="209"/>
                  </a:cxn>
                  <a:cxn ang="0">
                    <a:pos x="447" y="199"/>
                  </a:cxn>
                  <a:cxn ang="0">
                    <a:pos x="477" y="184"/>
                  </a:cxn>
                  <a:cxn ang="0">
                    <a:pos x="516" y="169"/>
                  </a:cxn>
                  <a:cxn ang="0">
                    <a:pos x="556" y="154"/>
                  </a:cxn>
                  <a:cxn ang="0">
                    <a:pos x="601" y="139"/>
                  </a:cxn>
                  <a:cxn ang="0">
                    <a:pos x="650" y="124"/>
                  </a:cxn>
                  <a:cxn ang="0">
                    <a:pos x="705" y="109"/>
                  </a:cxn>
                  <a:cxn ang="0">
                    <a:pos x="769" y="95"/>
                  </a:cxn>
                  <a:cxn ang="0">
                    <a:pos x="839" y="80"/>
                  </a:cxn>
                  <a:cxn ang="0">
                    <a:pos x="923" y="65"/>
                  </a:cxn>
                  <a:cxn ang="0">
                    <a:pos x="1023" y="50"/>
                  </a:cxn>
                  <a:cxn ang="0">
                    <a:pos x="1137" y="40"/>
                  </a:cxn>
                  <a:cxn ang="0">
                    <a:pos x="1281" y="25"/>
                  </a:cxn>
                  <a:cxn ang="0">
                    <a:pos x="1455" y="10"/>
                  </a:cxn>
                </a:cxnLst>
                <a:rect l="0" t="0" r="r" b="b"/>
                <a:pathLst>
                  <a:path w="1594" h="616">
                    <a:moveTo>
                      <a:pt x="0" y="616"/>
                    </a:moveTo>
                    <a:lnTo>
                      <a:pt x="5" y="611"/>
                    </a:lnTo>
                    <a:lnTo>
                      <a:pt x="5" y="606"/>
                    </a:lnTo>
                    <a:lnTo>
                      <a:pt x="10" y="601"/>
                    </a:lnTo>
                    <a:lnTo>
                      <a:pt x="10" y="596"/>
                    </a:lnTo>
                    <a:lnTo>
                      <a:pt x="15" y="591"/>
                    </a:lnTo>
                    <a:lnTo>
                      <a:pt x="20" y="586"/>
                    </a:lnTo>
                    <a:lnTo>
                      <a:pt x="20" y="581"/>
                    </a:lnTo>
                    <a:lnTo>
                      <a:pt x="25" y="576"/>
                    </a:lnTo>
                    <a:lnTo>
                      <a:pt x="25" y="571"/>
                    </a:lnTo>
                    <a:lnTo>
                      <a:pt x="30" y="566"/>
                    </a:lnTo>
                    <a:lnTo>
                      <a:pt x="30" y="561"/>
                    </a:lnTo>
                    <a:lnTo>
                      <a:pt x="35" y="556"/>
                    </a:lnTo>
                    <a:lnTo>
                      <a:pt x="40" y="551"/>
                    </a:lnTo>
                    <a:lnTo>
                      <a:pt x="45" y="546"/>
                    </a:lnTo>
                    <a:lnTo>
                      <a:pt x="45" y="541"/>
                    </a:lnTo>
                    <a:lnTo>
                      <a:pt x="50" y="536"/>
                    </a:lnTo>
                    <a:lnTo>
                      <a:pt x="54" y="531"/>
                    </a:lnTo>
                    <a:lnTo>
                      <a:pt x="54" y="526"/>
                    </a:lnTo>
                    <a:lnTo>
                      <a:pt x="59" y="521"/>
                    </a:lnTo>
                    <a:lnTo>
                      <a:pt x="64" y="517"/>
                    </a:lnTo>
                    <a:lnTo>
                      <a:pt x="64" y="512"/>
                    </a:lnTo>
                    <a:lnTo>
                      <a:pt x="69" y="507"/>
                    </a:lnTo>
                    <a:lnTo>
                      <a:pt x="74" y="502"/>
                    </a:lnTo>
                    <a:lnTo>
                      <a:pt x="74" y="497"/>
                    </a:lnTo>
                    <a:lnTo>
                      <a:pt x="79" y="492"/>
                    </a:lnTo>
                    <a:lnTo>
                      <a:pt x="84" y="487"/>
                    </a:lnTo>
                    <a:lnTo>
                      <a:pt x="84" y="482"/>
                    </a:lnTo>
                    <a:lnTo>
                      <a:pt x="89" y="477"/>
                    </a:lnTo>
                    <a:lnTo>
                      <a:pt x="94" y="472"/>
                    </a:lnTo>
                    <a:lnTo>
                      <a:pt x="99" y="467"/>
                    </a:lnTo>
                    <a:lnTo>
                      <a:pt x="99" y="462"/>
                    </a:lnTo>
                    <a:lnTo>
                      <a:pt x="104" y="457"/>
                    </a:lnTo>
                    <a:lnTo>
                      <a:pt x="109" y="452"/>
                    </a:lnTo>
                    <a:lnTo>
                      <a:pt x="114" y="447"/>
                    </a:lnTo>
                    <a:lnTo>
                      <a:pt x="119" y="442"/>
                    </a:lnTo>
                    <a:lnTo>
                      <a:pt x="119" y="437"/>
                    </a:lnTo>
                    <a:lnTo>
                      <a:pt x="124" y="432"/>
                    </a:lnTo>
                    <a:lnTo>
                      <a:pt x="129" y="427"/>
                    </a:lnTo>
                    <a:lnTo>
                      <a:pt x="134" y="422"/>
                    </a:lnTo>
                    <a:lnTo>
                      <a:pt x="139" y="417"/>
                    </a:lnTo>
                    <a:lnTo>
                      <a:pt x="144" y="412"/>
                    </a:lnTo>
                    <a:lnTo>
                      <a:pt x="144" y="407"/>
                    </a:lnTo>
                    <a:lnTo>
                      <a:pt x="149" y="402"/>
                    </a:lnTo>
                    <a:lnTo>
                      <a:pt x="154" y="397"/>
                    </a:lnTo>
                    <a:lnTo>
                      <a:pt x="159" y="392"/>
                    </a:lnTo>
                    <a:lnTo>
                      <a:pt x="164" y="387"/>
                    </a:lnTo>
                    <a:lnTo>
                      <a:pt x="169" y="382"/>
                    </a:lnTo>
                    <a:lnTo>
                      <a:pt x="174" y="382"/>
                    </a:lnTo>
                    <a:lnTo>
                      <a:pt x="179" y="378"/>
                    </a:lnTo>
                    <a:lnTo>
                      <a:pt x="184" y="373"/>
                    </a:lnTo>
                    <a:lnTo>
                      <a:pt x="189" y="368"/>
                    </a:lnTo>
                    <a:lnTo>
                      <a:pt x="194" y="363"/>
                    </a:lnTo>
                    <a:lnTo>
                      <a:pt x="198" y="358"/>
                    </a:lnTo>
                    <a:lnTo>
                      <a:pt x="203" y="353"/>
                    </a:lnTo>
                    <a:lnTo>
                      <a:pt x="208" y="348"/>
                    </a:lnTo>
                    <a:lnTo>
                      <a:pt x="213" y="343"/>
                    </a:lnTo>
                    <a:lnTo>
                      <a:pt x="218" y="338"/>
                    </a:lnTo>
                    <a:lnTo>
                      <a:pt x="228" y="333"/>
                    </a:lnTo>
                    <a:lnTo>
                      <a:pt x="233" y="328"/>
                    </a:lnTo>
                    <a:lnTo>
                      <a:pt x="238" y="323"/>
                    </a:lnTo>
                    <a:lnTo>
                      <a:pt x="243" y="318"/>
                    </a:lnTo>
                    <a:lnTo>
                      <a:pt x="248" y="313"/>
                    </a:lnTo>
                    <a:lnTo>
                      <a:pt x="258" y="308"/>
                    </a:lnTo>
                    <a:lnTo>
                      <a:pt x="263" y="303"/>
                    </a:lnTo>
                    <a:lnTo>
                      <a:pt x="268" y="298"/>
                    </a:lnTo>
                    <a:lnTo>
                      <a:pt x="278" y="293"/>
                    </a:lnTo>
                    <a:lnTo>
                      <a:pt x="283" y="288"/>
                    </a:lnTo>
                    <a:lnTo>
                      <a:pt x="288" y="283"/>
                    </a:lnTo>
                    <a:lnTo>
                      <a:pt x="298" y="278"/>
                    </a:lnTo>
                    <a:lnTo>
                      <a:pt x="303" y="273"/>
                    </a:lnTo>
                    <a:lnTo>
                      <a:pt x="313" y="268"/>
                    </a:lnTo>
                    <a:lnTo>
                      <a:pt x="318" y="263"/>
                    </a:lnTo>
                    <a:lnTo>
                      <a:pt x="328" y="258"/>
                    </a:lnTo>
                    <a:lnTo>
                      <a:pt x="333" y="253"/>
                    </a:lnTo>
                    <a:lnTo>
                      <a:pt x="342" y="248"/>
                    </a:lnTo>
                    <a:lnTo>
                      <a:pt x="352" y="243"/>
                    </a:lnTo>
                    <a:lnTo>
                      <a:pt x="357" y="239"/>
                    </a:lnTo>
                    <a:lnTo>
                      <a:pt x="367" y="234"/>
                    </a:lnTo>
                    <a:lnTo>
                      <a:pt x="377" y="229"/>
                    </a:lnTo>
                    <a:lnTo>
                      <a:pt x="387" y="224"/>
                    </a:lnTo>
                    <a:lnTo>
                      <a:pt x="397" y="219"/>
                    </a:lnTo>
                    <a:lnTo>
                      <a:pt x="402" y="214"/>
                    </a:lnTo>
                    <a:lnTo>
                      <a:pt x="412" y="209"/>
                    </a:lnTo>
                    <a:lnTo>
                      <a:pt x="422" y="209"/>
                    </a:lnTo>
                    <a:lnTo>
                      <a:pt x="437" y="204"/>
                    </a:lnTo>
                    <a:lnTo>
                      <a:pt x="447" y="199"/>
                    </a:lnTo>
                    <a:lnTo>
                      <a:pt x="457" y="194"/>
                    </a:lnTo>
                    <a:lnTo>
                      <a:pt x="467" y="189"/>
                    </a:lnTo>
                    <a:lnTo>
                      <a:pt x="477" y="184"/>
                    </a:lnTo>
                    <a:lnTo>
                      <a:pt x="491" y="179"/>
                    </a:lnTo>
                    <a:lnTo>
                      <a:pt x="501" y="174"/>
                    </a:lnTo>
                    <a:lnTo>
                      <a:pt x="516" y="169"/>
                    </a:lnTo>
                    <a:lnTo>
                      <a:pt x="526" y="164"/>
                    </a:lnTo>
                    <a:lnTo>
                      <a:pt x="541" y="159"/>
                    </a:lnTo>
                    <a:lnTo>
                      <a:pt x="556" y="154"/>
                    </a:lnTo>
                    <a:lnTo>
                      <a:pt x="571" y="149"/>
                    </a:lnTo>
                    <a:lnTo>
                      <a:pt x="586" y="144"/>
                    </a:lnTo>
                    <a:lnTo>
                      <a:pt x="601" y="139"/>
                    </a:lnTo>
                    <a:lnTo>
                      <a:pt x="616" y="134"/>
                    </a:lnTo>
                    <a:lnTo>
                      <a:pt x="630" y="129"/>
                    </a:lnTo>
                    <a:lnTo>
                      <a:pt x="650" y="124"/>
                    </a:lnTo>
                    <a:lnTo>
                      <a:pt x="665" y="119"/>
                    </a:lnTo>
                    <a:lnTo>
                      <a:pt x="685" y="114"/>
                    </a:lnTo>
                    <a:lnTo>
                      <a:pt x="705" y="109"/>
                    </a:lnTo>
                    <a:lnTo>
                      <a:pt x="725" y="104"/>
                    </a:lnTo>
                    <a:lnTo>
                      <a:pt x="745" y="99"/>
                    </a:lnTo>
                    <a:lnTo>
                      <a:pt x="769" y="95"/>
                    </a:lnTo>
                    <a:lnTo>
                      <a:pt x="789" y="90"/>
                    </a:lnTo>
                    <a:lnTo>
                      <a:pt x="814" y="85"/>
                    </a:lnTo>
                    <a:lnTo>
                      <a:pt x="839" y="80"/>
                    </a:lnTo>
                    <a:lnTo>
                      <a:pt x="869" y="75"/>
                    </a:lnTo>
                    <a:lnTo>
                      <a:pt x="894" y="70"/>
                    </a:lnTo>
                    <a:lnTo>
                      <a:pt x="923" y="65"/>
                    </a:lnTo>
                    <a:lnTo>
                      <a:pt x="953" y="60"/>
                    </a:lnTo>
                    <a:lnTo>
                      <a:pt x="988" y="55"/>
                    </a:lnTo>
                    <a:lnTo>
                      <a:pt x="1023" y="50"/>
                    </a:lnTo>
                    <a:lnTo>
                      <a:pt x="1057" y="45"/>
                    </a:lnTo>
                    <a:lnTo>
                      <a:pt x="1097" y="40"/>
                    </a:lnTo>
                    <a:lnTo>
                      <a:pt x="1137" y="40"/>
                    </a:lnTo>
                    <a:lnTo>
                      <a:pt x="1182" y="35"/>
                    </a:lnTo>
                    <a:lnTo>
                      <a:pt x="1231" y="30"/>
                    </a:lnTo>
                    <a:lnTo>
                      <a:pt x="1281" y="25"/>
                    </a:lnTo>
                    <a:lnTo>
                      <a:pt x="1335" y="20"/>
                    </a:lnTo>
                    <a:lnTo>
                      <a:pt x="1390" y="15"/>
                    </a:lnTo>
                    <a:lnTo>
                      <a:pt x="1455" y="10"/>
                    </a:lnTo>
                    <a:lnTo>
                      <a:pt x="1519" y="5"/>
                    </a:lnTo>
                    <a:lnTo>
                      <a:pt x="1594" y="0"/>
                    </a:lnTo>
                  </a:path>
                </a:pathLst>
              </a:custGeom>
              <a:noFill/>
              <a:ln w="31750" cap="flat">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5834063" y="1752601"/>
                <a:ext cx="922338" cy="85725"/>
              </a:xfrm>
              <a:custGeom>
                <a:avLst/>
                <a:gdLst/>
                <a:ahLst/>
                <a:cxnLst>
                  <a:cxn ang="0">
                    <a:pos x="0" y="54"/>
                  </a:cxn>
                  <a:cxn ang="0">
                    <a:pos x="74" y="49"/>
                  </a:cxn>
                  <a:cxn ang="0">
                    <a:pos x="158" y="44"/>
                  </a:cxn>
                  <a:cxn ang="0">
                    <a:pos x="243" y="39"/>
                  </a:cxn>
                  <a:cxn ang="0">
                    <a:pos x="332" y="34"/>
                  </a:cxn>
                  <a:cxn ang="0">
                    <a:pos x="417" y="29"/>
                  </a:cxn>
                  <a:cxn ang="0">
                    <a:pos x="496" y="24"/>
                  </a:cxn>
                  <a:cxn ang="0">
                    <a:pos x="556" y="19"/>
                  </a:cxn>
                  <a:cxn ang="0">
                    <a:pos x="581" y="14"/>
                  </a:cxn>
                  <a:cxn ang="0">
                    <a:pos x="541" y="10"/>
                  </a:cxn>
                  <a:cxn ang="0">
                    <a:pos x="432" y="5"/>
                  </a:cxn>
                  <a:cxn ang="0">
                    <a:pos x="233" y="0"/>
                  </a:cxn>
                </a:cxnLst>
                <a:rect l="0" t="0" r="r" b="b"/>
                <a:pathLst>
                  <a:path w="581" h="54">
                    <a:moveTo>
                      <a:pt x="0" y="54"/>
                    </a:moveTo>
                    <a:lnTo>
                      <a:pt x="74" y="49"/>
                    </a:lnTo>
                    <a:lnTo>
                      <a:pt x="158" y="44"/>
                    </a:lnTo>
                    <a:lnTo>
                      <a:pt x="243" y="39"/>
                    </a:lnTo>
                    <a:lnTo>
                      <a:pt x="332" y="34"/>
                    </a:lnTo>
                    <a:lnTo>
                      <a:pt x="417" y="29"/>
                    </a:lnTo>
                    <a:lnTo>
                      <a:pt x="496" y="24"/>
                    </a:lnTo>
                    <a:lnTo>
                      <a:pt x="556" y="19"/>
                    </a:lnTo>
                    <a:lnTo>
                      <a:pt x="581" y="14"/>
                    </a:lnTo>
                    <a:lnTo>
                      <a:pt x="541" y="10"/>
                    </a:lnTo>
                    <a:lnTo>
                      <a:pt x="432" y="5"/>
                    </a:lnTo>
                    <a:lnTo>
                      <a:pt x="233" y="0"/>
                    </a:lnTo>
                  </a:path>
                </a:pathLst>
              </a:custGeom>
              <a:noFill/>
              <a:ln w="31750" cap="flat">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2798763" y="2824163"/>
                <a:ext cx="496888" cy="2159000"/>
              </a:xfrm>
              <a:custGeom>
                <a:avLst/>
                <a:gdLst/>
                <a:ahLst/>
                <a:cxnLst>
                  <a:cxn ang="0">
                    <a:pos x="5" y="1320"/>
                  </a:cxn>
                  <a:cxn ang="0">
                    <a:pos x="10" y="1246"/>
                  </a:cxn>
                  <a:cxn ang="0">
                    <a:pos x="20" y="1201"/>
                  </a:cxn>
                  <a:cxn ang="0">
                    <a:pos x="25" y="1132"/>
                  </a:cxn>
                  <a:cxn ang="0">
                    <a:pos x="35" y="1092"/>
                  </a:cxn>
                  <a:cxn ang="0">
                    <a:pos x="40" y="1023"/>
                  </a:cxn>
                  <a:cxn ang="0">
                    <a:pos x="50" y="983"/>
                  </a:cxn>
                  <a:cxn ang="0">
                    <a:pos x="55" y="928"/>
                  </a:cxn>
                  <a:cxn ang="0">
                    <a:pos x="65" y="893"/>
                  </a:cxn>
                  <a:cxn ang="0">
                    <a:pos x="70" y="839"/>
                  </a:cxn>
                  <a:cxn ang="0">
                    <a:pos x="80" y="804"/>
                  </a:cxn>
                  <a:cxn ang="0">
                    <a:pos x="85" y="754"/>
                  </a:cxn>
                  <a:cxn ang="0">
                    <a:pos x="94" y="725"/>
                  </a:cxn>
                  <a:cxn ang="0">
                    <a:pos x="99" y="675"/>
                  </a:cxn>
                  <a:cxn ang="0">
                    <a:pos x="109" y="645"/>
                  </a:cxn>
                  <a:cxn ang="0">
                    <a:pos x="114" y="605"/>
                  </a:cxn>
                  <a:cxn ang="0">
                    <a:pos x="124" y="581"/>
                  </a:cxn>
                  <a:cxn ang="0">
                    <a:pos x="129" y="541"/>
                  </a:cxn>
                  <a:cxn ang="0">
                    <a:pos x="139" y="511"/>
                  </a:cxn>
                  <a:cxn ang="0">
                    <a:pos x="144" y="476"/>
                  </a:cxn>
                  <a:cxn ang="0">
                    <a:pos x="154" y="452"/>
                  </a:cxn>
                  <a:cxn ang="0">
                    <a:pos x="159" y="422"/>
                  </a:cxn>
                  <a:cxn ang="0">
                    <a:pos x="169" y="397"/>
                  </a:cxn>
                  <a:cxn ang="0">
                    <a:pos x="174" y="367"/>
                  </a:cxn>
                  <a:cxn ang="0">
                    <a:pos x="184" y="342"/>
                  </a:cxn>
                  <a:cxn ang="0">
                    <a:pos x="189" y="313"/>
                  </a:cxn>
                  <a:cxn ang="0">
                    <a:pos x="199" y="293"/>
                  </a:cxn>
                  <a:cxn ang="0">
                    <a:pos x="204" y="268"/>
                  </a:cxn>
                  <a:cxn ang="0">
                    <a:pos x="214" y="248"/>
                  </a:cxn>
                  <a:cxn ang="0">
                    <a:pos x="219" y="223"/>
                  </a:cxn>
                  <a:cxn ang="0">
                    <a:pos x="229" y="203"/>
                  </a:cxn>
                  <a:cxn ang="0">
                    <a:pos x="233" y="183"/>
                  </a:cxn>
                  <a:cxn ang="0">
                    <a:pos x="243" y="164"/>
                  </a:cxn>
                  <a:cxn ang="0">
                    <a:pos x="248" y="144"/>
                  </a:cxn>
                  <a:cxn ang="0">
                    <a:pos x="258" y="124"/>
                  </a:cxn>
                  <a:cxn ang="0">
                    <a:pos x="263" y="109"/>
                  </a:cxn>
                  <a:cxn ang="0">
                    <a:pos x="273" y="94"/>
                  </a:cxn>
                  <a:cxn ang="0">
                    <a:pos x="278" y="74"/>
                  </a:cxn>
                  <a:cxn ang="0">
                    <a:pos x="288" y="59"/>
                  </a:cxn>
                  <a:cxn ang="0">
                    <a:pos x="293" y="40"/>
                  </a:cxn>
                  <a:cxn ang="0">
                    <a:pos x="303" y="25"/>
                  </a:cxn>
                  <a:cxn ang="0">
                    <a:pos x="308" y="10"/>
                  </a:cxn>
                </a:cxnLst>
                <a:rect l="0" t="0" r="r" b="b"/>
                <a:pathLst>
                  <a:path w="313" h="1360">
                    <a:moveTo>
                      <a:pt x="0" y="1360"/>
                    </a:moveTo>
                    <a:lnTo>
                      <a:pt x="0" y="1325"/>
                    </a:lnTo>
                    <a:lnTo>
                      <a:pt x="5" y="1320"/>
                    </a:lnTo>
                    <a:lnTo>
                      <a:pt x="5" y="1286"/>
                    </a:lnTo>
                    <a:lnTo>
                      <a:pt x="10" y="1281"/>
                    </a:lnTo>
                    <a:lnTo>
                      <a:pt x="10" y="1246"/>
                    </a:lnTo>
                    <a:lnTo>
                      <a:pt x="15" y="1241"/>
                    </a:lnTo>
                    <a:lnTo>
                      <a:pt x="15" y="1206"/>
                    </a:lnTo>
                    <a:lnTo>
                      <a:pt x="20" y="1201"/>
                    </a:lnTo>
                    <a:lnTo>
                      <a:pt x="20" y="1166"/>
                    </a:lnTo>
                    <a:lnTo>
                      <a:pt x="25" y="1162"/>
                    </a:lnTo>
                    <a:lnTo>
                      <a:pt x="25" y="1132"/>
                    </a:lnTo>
                    <a:lnTo>
                      <a:pt x="30" y="1127"/>
                    </a:lnTo>
                    <a:lnTo>
                      <a:pt x="30" y="1097"/>
                    </a:lnTo>
                    <a:lnTo>
                      <a:pt x="35" y="1092"/>
                    </a:lnTo>
                    <a:lnTo>
                      <a:pt x="35" y="1057"/>
                    </a:lnTo>
                    <a:lnTo>
                      <a:pt x="40" y="1052"/>
                    </a:lnTo>
                    <a:lnTo>
                      <a:pt x="40" y="1023"/>
                    </a:lnTo>
                    <a:lnTo>
                      <a:pt x="45" y="1018"/>
                    </a:lnTo>
                    <a:lnTo>
                      <a:pt x="45" y="988"/>
                    </a:lnTo>
                    <a:lnTo>
                      <a:pt x="50" y="983"/>
                    </a:lnTo>
                    <a:lnTo>
                      <a:pt x="50" y="963"/>
                    </a:lnTo>
                    <a:lnTo>
                      <a:pt x="55" y="958"/>
                    </a:lnTo>
                    <a:lnTo>
                      <a:pt x="55" y="928"/>
                    </a:lnTo>
                    <a:lnTo>
                      <a:pt x="60" y="923"/>
                    </a:lnTo>
                    <a:lnTo>
                      <a:pt x="60" y="898"/>
                    </a:lnTo>
                    <a:lnTo>
                      <a:pt x="65" y="893"/>
                    </a:lnTo>
                    <a:lnTo>
                      <a:pt x="65" y="869"/>
                    </a:lnTo>
                    <a:lnTo>
                      <a:pt x="70" y="864"/>
                    </a:lnTo>
                    <a:lnTo>
                      <a:pt x="70" y="839"/>
                    </a:lnTo>
                    <a:lnTo>
                      <a:pt x="75" y="834"/>
                    </a:lnTo>
                    <a:lnTo>
                      <a:pt x="75" y="809"/>
                    </a:lnTo>
                    <a:lnTo>
                      <a:pt x="80" y="804"/>
                    </a:lnTo>
                    <a:lnTo>
                      <a:pt x="80" y="784"/>
                    </a:lnTo>
                    <a:lnTo>
                      <a:pt x="85" y="779"/>
                    </a:lnTo>
                    <a:lnTo>
                      <a:pt x="85" y="754"/>
                    </a:lnTo>
                    <a:lnTo>
                      <a:pt x="89" y="749"/>
                    </a:lnTo>
                    <a:lnTo>
                      <a:pt x="89" y="730"/>
                    </a:lnTo>
                    <a:lnTo>
                      <a:pt x="94" y="725"/>
                    </a:lnTo>
                    <a:lnTo>
                      <a:pt x="94" y="700"/>
                    </a:lnTo>
                    <a:lnTo>
                      <a:pt x="99" y="695"/>
                    </a:lnTo>
                    <a:lnTo>
                      <a:pt x="99" y="675"/>
                    </a:lnTo>
                    <a:lnTo>
                      <a:pt x="104" y="670"/>
                    </a:lnTo>
                    <a:lnTo>
                      <a:pt x="104" y="650"/>
                    </a:lnTo>
                    <a:lnTo>
                      <a:pt x="109" y="645"/>
                    </a:lnTo>
                    <a:lnTo>
                      <a:pt x="109" y="630"/>
                    </a:lnTo>
                    <a:lnTo>
                      <a:pt x="114" y="625"/>
                    </a:lnTo>
                    <a:lnTo>
                      <a:pt x="114" y="605"/>
                    </a:lnTo>
                    <a:lnTo>
                      <a:pt x="119" y="601"/>
                    </a:lnTo>
                    <a:lnTo>
                      <a:pt x="119" y="586"/>
                    </a:lnTo>
                    <a:lnTo>
                      <a:pt x="124" y="581"/>
                    </a:lnTo>
                    <a:lnTo>
                      <a:pt x="124" y="561"/>
                    </a:lnTo>
                    <a:lnTo>
                      <a:pt x="129" y="556"/>
                    </a:lnTo>
                    <a:lnTo>
                      <a:pt x="129" y="541"/>
                    </a:lnTo>
                    <a:lnTo>
                      <a:pt x="134" y="536"/>
                    </a:lnTo>
                    <a:lnTo>
                      <a:pt x="134" y="516"/>
                    </a:lnTo>
                    <a:lnTo>
                      <a:pt x="139" y="511"/>
                    </a:lnTo>
                    <a:lnTo>
                      <a:pt x="139" y="496"/>
                    </a:lnTo>
                    <a:lnTo>
                      <a:pt x="144" y="491"/>
                    </a:lnTo>
                    <a:lnTo>
                      <a:pt x="144" y="476"/>
                    </a:lnTo>
                    <a:lnTo>
                      <a:pt x="149" y="471"/>
                    </a:lnTo>
                    <a:lnTo>
                      <a:pt x="149" y="457"/>
                    </a:lnTo>
                    <a:lnTo>
                      <a:pt x="154" y="452"/>
                    </a:lnTo>
                    <a:lnTo>
                      <a:pt x="154" y="442"/>
                    </a:lnTo>
                    <a:lnTo>
                      <a:pt x="159" y="437"/>
                    </a:lnTo>
                    <a:lnTo>
                      <a:pt x="159" y="422"/>
                    </a:lnTo>
                    <a:lnTo>
                      <a:pt x="164" y="417"/>
                    </a:lnTo>
                    <a:lnTo>
                      <a:pt x="164" y="402"/>
                    </a:lnTo>
                    <a:lnTo>
                      <a:pt x="169" y="397"/>
                    </a:lnTo>
                    <a:lnTo>
                      <a:pt x="169" y="382"/>
                    </a:lnTo>
                    <a:lnTo>
                      <a:pt x="174" y="377"/>
                    </a:lnTo>
                    <a:lnTo>
                      <a:pt x="174" y="367"/>
                    </a:lnTo>
                    <a:lnTo>
                      <a:pt x="179" y="362"/>
                    </a:lnTo>
                    <a:lnTo>
                      <a:pt x="179" y="347"/>
                    </a:lnTo>
                    <a:lnTo>
                      <a:pt x="184" y="342"/>
                    </a:lnTo>
                    <a:lnTo>
                      <a:pt x="184" y="327"/>
                    </a:lnTo>
                    <a:lnTo>
                      <a:pt x="189" y="322"/>
                    </a:lnTo>
                    <a:lnTo>
                      <a:pt x="189" y="313"/>
                    </a:lnTo>
                    <a:lnTo>
                      <a:pt x="194" y="308"/>
                    </a:lnTo>
                    <a:lnTo>
                      <a:pt x="194" y="298"/>
                    </a:lnTo>
                    <a:lnTo>
                      <a:pt x="199" y="293"/>
                    </a:lnTo>
                    <a:lnTo>
                      <a:pt x="199" y="283"/>
                    </a:lnTo>
                    <a:lnTo>
                      <a:pt x="204" y="278"/>
                    </a:lnTo>
                    <a:lnTo>
                      <a:pt x="204" y="268"/>
                    </a:lnTo>
                    <a:lnTo>
                      <a:pt x="209" y="263"/>
                    </a:lnTo>
                    <a:lnTo>
                      <a:pt x="209" y="253"/>
                    </a:lnTo>
                    <a:lnTo>
                      <a:pt x="214" y="248"/>
                    </a:lnTo>
                    <a:lnTo>
                      <a:pt x="214" y="238"/>
                    </a:lnTo>
                    <a:lnTo>
                      <a:pt x="219" y="233"/>
                    </a:lnTo>
                    <a:lnTo>
                      <a:pt x="219" y="223"/>
                    </a:lnTo>
                    <a:lnTo>
                      <a:pt x="224" y="218"/>
                    </a:lnTo>
                    <a:lnTo>
                      <a:pt x="224" y="208"/>
                    </a:lnTo>
                    <a:lnTo>
                      <a:pt x="229" y="203"/>
                    </a:lnTo>
                    <a:lnTo>
                      <a:pt x="229" y="193"/>
                    </a:lnTo>
                    <a:lnTo>
                      <a:pt x="233" y="188"/>
                    </a:lnTo>
                    <a:lnTo>
                      <a:pt x="233" y="183"/>
                    </a:lnTo>
                    <a:lnTo>
                      <a:pt x="238" y="179"/>
                    </a:lnTo>
                    <a:lnTo>
                      <a:pt x="238" y="169"/>
                    </a:lnTo>
                    <a:lnTo>
                      <a:pt x="243" y="164"/>
                    </a:lnTo>
                    <a:lnTo>
                      <a:pt x="243" y="154"/>
                    </a:lnTo>
                    <a:lnTo>
                      <a:pt x="248" y="149"/>
                    </a:lnTo>
                    <a:lnTo>
                      <a:pt x="248" y="144"/>
                    </a:lnTo>
                    <a:lnTo>
                      <a:pt x="253" y="139"/>
                    </a:lnTo>
                    <a:lnTo>
                      <a:pt x="253" y="129"/>
                    </a:lnTo>
                    <a:lnTo>
                      <a:pt x="258" y="124"/>
                    </a:lnTo>
                    <a:lnTo>
                      <a:pt x="258" y="119"/>
                    </a:lnTo>
                    <a:lnTo>
                      <a:pt x="263" y="114"/>
                    </a:lnTo>
                    <a:lnTo>
                      <a:pt x="263" y="109"/>
                    </a:lnTo>
                    <a:lnTo>
                      <a:pt x="268" y="104"/>
                    </a:lnTo>
                    <a:lnTo>
                      <a:pt x="268" y="99"/>
                    </a:lnTo>
                    <a:lnTo>
                      <a:pt x="273" y="94"/>
                    </a:lnTo>
                    <a:lnTo>
                      <a:pt x="273" y="84"/>
                    </a:lnTo>
                    <a:lnTo>
                      <a:pt x="278" y="79"/>
                    </a:lnTo>
                    <a:lnTo>
                      <a:pt x="278" y="74"/>
                    </a:lnTo>
                    <a:lnTo>
                      <a:pt x="283" y="69"/>
                    </a:lnTo>
                    <a:lnTo>
                      <a:pt x="283" y="64"/>
                    </a:lnTo>
                    <a:lnTo>
                      <a:pt x="288" y="59"/>
                    </a:lnTo>
                    <a:lnTo>
                      <a:pt x="288" y="54"/>
                    </a:lnTo>
                    <a:lnTo>
                      <a:pt x="293" y="49"/>
                    </a:lnTo>
                    <a:lnTo>
                      <a:pt x="293" y="40"/>
                    </a:lnTo>
                    <a:lnTo>
                      <a:pt x="298" y="35"/>
                    </a:lnTo>
                    <a:lnTo>
                      <a:pt x="298" y="30"/>
                    </a:lnTo>
                    <a:lnTo>
                      <a:pt x="303" y="25"/>
                    </a:lnTo>
                    <a:lnTo>
                      <a:pt x="303" y="20"/>
                    </a:lnTo>
                    <a:lnTo>
                      <a:pt x="308" y="15"/>
                    </a:lnTo>
                    <a:lnTo>
                      <a:pt x="308" y="10"/>
                    </a:lnTo>
                    <a:lnTo>
                      <a:pt x="313" y="5"/>
                    </a:lnTo>
                    <a:lnTo>
                      <a:pt x="313" y="0"/>
                    </a:lnTo>
                  </a:path>
                </a:pathLst>
              </a:custGeom>
              <a:noFill/>
              <a:ln w="31750" cap="flat">
                <a:solidFill>
                  <a:srgbClr val="0000FF"/>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p:nvSpPr>
          <p:spPr>
            <a:xfrm>
              <a:off x="6926264" y="2211373"/>
              <a:ext cx="548548" cy="369332"/>
            </a:xfrm>
            <a:prstGeom prst="rect">
              <a:avLst/>
            </a:prstGeom>
            <a:noFill/>
          </p:spPr>
          <p:txBody>
            <a:bodyPr wrap="none" rtlCol="0">
              <a:spAutoFit/>
            </a:bodyPr>
            <a:lstStyle/>
            <a:p>
              <a:r>
                <a:rPr lang="en-US" b="1" dirty="0">
                  <a:solidFill>
                    <a:srgbClr val="0000FF"/>
                  </a:solidFill>
                </a:rPr>
                <a:t>Ag*</a:t>
              </a:r>
            </a:p>
          </p:txBody>
        </p:sp>
      </p:grpSp>
      <p:grpSp>
        <p:nvGrpSpPr>
          <p:cNvPr id="6" name="Group 5"/>
          <p:cNvGrpSpPr/>
          <p:nvPr/>
        </p:nvGrpSpPr>
        <p:grpSpPr>
          <a:xfrm>
            <a:off x="6088062" y="2363773"/>
            <a:ext cx="2391775" cy="3611562"/>
            <a:chOff x="3573464" y="2363773"/>
            <a:chExt cx="2391775" cy="3611562"/>
          </a:xfrm>
        </p:grpSpPr>
        <p:grpSp>
          <p:nvGrpSpPr>
            <p:cNvPr id="64" name="Group 63"/>
            <p:cNvGrpSpPr/>
            <p:nvPr/>
          </p:nvGrpSpPr>
          <p:grpSpPr>
            <a:xfrm>
              <a:off x="3573464" y="2744773"/>
              <a:ext cx="2057400" cy="3230562"/>
              <a:chOff x="2798763" y="1752601"/>
              <a:chExt cx="2057400" cy="3230562"/>
            </a:xfrm>
          </p:grpSpPr>
          <p:sp>
            <p:nvSpPr>
              <p:cNvPr id="1080" name="Freeform 56"/>
              <p:cNvSpPr>
                <a:spLocks/>
              </p:cNvSpPr>
              <p:nvPr/>
            </p:nvSpPr>
            <p:spPr bwMode="auto">
              <a:xfrm>
                <a:off x="2798763" y="2824163"/>
                <a:ext cx="496888" cy="2159000"/>
              </a:xfrm>
              <a:custGeom>
                <a:avLst/>
                <a:gdLst/>
                <a:ahLst/>
                <a:cxnLst>
                  <a:cxn ang="0">
                    <a:pos x="5" y="1320"/>
                  </a:cxn>
                  <a:cxn ang="0">
                    <a:pos x="10" y="1246"/>
                  </a:cxn>
                  <a:cxn ang="0">
                    <a:pos x="20" y="1201"/>
                  </a:cxn>
                  <a:cxn ang="0">
                    <a:pos x="25" y="1132"/>
                  </a:cxn>
                  <a:cxn ang="0">
                    <a:pos x="35" y="1092"/>
                  </a:cxn>
                  <a:cxn ang="0">
                    <a:pos x="40" y="1023"/>
                  </a:cxn>
                  <a:cxn ang="0">
                    <a:pos x="50" y="983"/>
                  </a:cxn>
                  <a:cxn ang="0">
                    <a:pos x="55" y="928"/>
                  </a:cxn>
                  <a:cxn ang="0">
                    <a:pos x="65" y="893"/>
                  </a:cxn>
                  <a:cxn ang="0">
                    <a:pos x="70" y="834"/>
                  </a:cxn>
                  <a:cxn ang="0">
                    <a:pos x="80" y="799"/>
                  </a:cxn>
                  <a:cxn ang="0">
                    <a:pos x="85" y="754"/>
                  </a:cxn>
                  <a:cxn ang="0">
                    <a:pos x="94" y="725"/>
                  </a:cxn>
                  <a:cxn ang="0">
                    <a:pos x="99" y="675"/>
                  </a:cxn>
                  <a:cxn ang="0">
                    <a:pos x="109" y="645"/>
                  </a:cxn>
                  <a:cxn ang="0">
                    <a:pos x="114" y="605"/>
                  </a:cxn>
                  <a:cxn ang="0">
                    <a:pos x="124" y="576"/>
                  </a:cxn>
                  <a:cxn ang="0">
                    <a:pos x="129" y="536"/>
                  </a:cxn>
                  <a:cxn ang="0">
                    <a:pos x="139" y="511"/>
                  </a:cxn>
                  <a:cxn ang="0">
                    <a:pos x="144" y="471"/>
                  </a:cxn>
                  <a:cxn ang="0">
                    <a:pos x="154" y="452"/>
                  </a:cxn>
                  <a:cxn ang="0">
                    <a:pos x="159" y="417"/>
                  </a:cxn>
                  <a:cxn ang="0">
                    <a:pos x="169" y="397"/>
                  </a:cxn>
                  <a:cxn ang="0">
                    <a:pos x="174" y="362"/>
                  </a:cxn>
                  <a:cxn ang="0">
                    <a:pos x="184" y="342"/>
                  </a:cxn>
                  <a:cxn ang="0">
                    <a:pos x="189" y="313"/>
                  </a:cxn>
                  <a:cxn ang="0">
                    <a:pos x="199" y="293"/>
                  </a:cxn>
                  <a:cxn ang="0">
                    <a:pos x="204" y="268"/>
                  </a:cxn>
                  <a:cxn ang="0">
                    <a:pos x="214" y="248"/>
                  </a:cxn>
                  <a:cxn ang="0">
                    <a:pos x="219" y="223"/>
                  </a:cxn>
                  <a:cxn ang="0">
                    <a:pos x="229" y="203"/>
                  </a:cxn>
                  <a:cxn ang="0">
                    <a:pos x="233" y="183"/>
                  </a:cxn>
                  <a:cxn ang="0">
                    <a:pos x="243" y="164"/>
                  </a:cxn>
                  <a:cxn ang="0">
                    <a:pos x="248" y="144"/>
                  </a:cxn>
                  <a:cxn ang="0">
                    <a:pos x="258" y="124"/>
                  </a:cxn>
                  <a:cxn ang="0">
                    <a:pos x="263" y="109"/>
                  </a:cxn>
                  <a:cxn ang="0">
                    <a:pos x="273" y="94"/>
                  </a:cxn>
                  <a:cxn ang="0">
                    <a:pos x="278" y="74"/>
                  </a:cxn>
                  <a:cxn ang="0">
                    <a:pos x="288" y="59"/>
                  </a:cxn>
                  <a:cxn ang="0">
                    <a:pos x="293" y="40"/>
                  </a:cxn>
                  <a:cxn ang="0">
                    <a:pos x="303" y="25"/>
                  </a:cxn>
                  <a:cxn ang="0">
                    <a:pos x="308" y="10"/>
                  </a:cxn>
                </a:cxnLst>
                <a:rect l="0" t="0" r="r" b="b"/>
                <a:pathLst>
                  <a:path w="313" h="1360">
                    <a:moveTo>
                      <a:pt x="0" y="1360"/>
                    </a:moveTo>
                    <a:lnTo>
                      <a:pt x="0" y="1325"/>
                    </a:lnTo>
                    <a:lnTo>
                      <a:pt x="5" y="1320"/>
                    </a:lnTo>
                    <a:lnTo>
                      <a:pt x="5" y="1286"/>
                    </a:lnTo>
                    <a:lnTo>
                      <a:pt x="10" y="1281"/>
                    </a:lnTo>
                    <a:lnTo>
                      <a:pt x="10" y="1246"/>
                    </a:lnTo>
                    <a:lnTo>
                      <a:pt x="15" y="1241"/>
                    </a:lnTo>
                    <a:lnTo>
                      <a:pt x="15" y="1206"/>
                    </a:lnTo>
                    <a:lnTo>
                      <a:pt x="20" y="1201"/>
                    </a:lnTo>
                    <a:lnTo>
                      <a:pt x="20" y="1166"/>
                    </a:lnTo>
                    <a:lnTo>
                      <a:pt x="25" y="1162"/>
                    </a:lnTo>
                    <a:lnTo>
                      <a:pt x="25" y="1132"/>
                    </a:lnTo>
                    <a:lnTo>
                      <a:pt x="30" y="1127"/>
                    </a:lnTo>
                    <a:lnTo>
                      <a:pt x="30" y="1097"/>
                    </a:lnTo>
                    <a:lnTo>
                      <a:pt x="35" y="1092"/>
                    </a:lnTo>
                    <a:lnTo>
                      <a:pt x="35" y="1057"/>
                    </a:lnTo>
                    <a:lnTo>
                      <a:pt x="40" y="1052"/>
                    </a:lnTo>
                    <a:lnTo>
                      <a:pt x="40" y="1023"/>
                    </a:lnTo>
                    <a:lnTo>
                      <a:pt x="45" y="1018"/>
                    </a:lnTo>
                    <a:lnTo>
                      <a:pt x="45" y="988"/>
                    </a:lnTo>
                    <a:lnTo>
                      <a:pt x="50" y="983"/>
                    </a:lnTo>
                    <a:lnTo>
                      <a:pt x="50" y="963"/>
                    </a:lnTo>
                    <a:lnTo>
                      <a:pt x="55" y="958"/>
                    </a:lnTo>
                    <a:lnTo>
                      <a:pt x="55" y="928"/>
                    </a:lnTo>
                    <a:lnTo>
                      <a:pt x="60" y="923"/>
                    </a:lnTo>
                    <a:lnTo>
                      <a:pt x="60" y="898"/>
                    </a:lnTo>
                    <a:lnTo>
                      <a:pt x="65" y="893"/>
                    </a:lnTo>
                    <a:lnTo>
                      <a:pt x="65" y="864"/>
                    </a:lnTo>
                    <a:lnTo>
                      <a:pt x="70" y="859"/>
                    </a:lnTo>
                    <a:lnTo>
                      <a:pt x="70" y="834"/>
                    </a:lnTo>
                    <a:lnTo>
                      <a:pt x="75" y="829"/>
                    </a:lnTo>
                    <a:lnTo>
                      <a:pt x="75" y="804"/>
                    </a:lnTo>
                    <a:lnTo>
                      <a:pt x="80" y="799"/>
                    </a:lnTo>
                    <a:lnTo>
                      <a:pt x="80" y="784"/>
                    </a:lnTo>
                    <a:lnTo>
                      <a:pt x="85" y="779"/>
                    </a:lnTo>
                    <a:lnTo>
                      <a:pt x="85" y="754"/>
                    </a:lnTo>
                    <a:lnTo>
                      <a:pt x="89" y="749"/>
                    </a:lnTo>
                    <a:lnTo>
                      <a:pt x="89" y="730"/>
                    </a:lnTo>
                    <a:lnTo>
                      <a:pt x="94" y="725"/>
                    </a:lnTo>
                    <a:lnTo>
                      <a:pt x="94" y="700"/>
                    </a:lnTo>
                    <a:lnTo>
                      <a:pt x="99" y="695"/>
                    </a:lnTo>
                    <a:lnTo>
                      <a:pt x="99" y="675"/>
                    </a:lnTo>
                    <a:lnTo>
                      <a:pt x="104" y="670"/>
                    </a:lnTo>
                    <a:lnTo>
                      <a:pt x="104" y="650"/>
                    </a:lnTo>
                    <a:lnTo>
                      <a:pt x="109" y="645"/>
                    </a:lnTo>
                    <a:lnTo>
                      <a:pt x="109" y="630"/>
                    </a:lnTo>
                    <a:lnTo>
                      <a:pt x="114" y="625"/>
                    </a:lnTo>
                    <a:lnTo>
                      <a:pt x="114" y="605"/>
                    </a:lnTo>
                    <a:lnTo>
                      <a:pt x="119" y="601"/>
                    </a:lnTo>
                    <a:lnTo>
                      <a:pt x="119" y="581"/>
                    </a:lnTo>
                    <a:lnTo>
                      <a:pt x="124" y="576"/>
                    </a:lnTo>
                    <a:lnTo>
                      <a:pt x="124" y="561"/>
                    </a:lnTo>
                    <a:lnTo>
                      <a:pt x="129" y="556"/>
                    </a:lnTo>
                    <a:lnTo>
                      <a:pt x="129" y="536"/>
                    </a:lnTo>
                    <a:lnTo>
                      <a:pt x="134" y="531"/>
                    </a:lnTo>
                    <a:lnTo>
                      <a:pt x="134" y="516"/>
                    </a:lnTo>
                    <a:lnTo>
                      <a:pt x="139" y="511"/>
                    </a:lnTo>
                    <a:lnTo>
                      <a:pt x="139" y="496"/>
                    </a:lnTo>
                    <a:lnTo>
                      <a:pt x="144" y="491"/>
                    </a:lnTo>
                    <a:lnTo>
                      <a:pt x="144" y="471"/>
                    </a:lnTo>
                    <a:lnTo>
                      <a:pt x="149" y="466"/>
                    </a:lnTo>
                    <a:lnTo>
                      <a:pt x="149" y="457"/>
                    </a:lnTo>
                    <a:lnTo>
                      <a:pt x="154" y="452"/>
                    </a:lnTo>
                    <a:lnTo>
                      <a:pt x="154" y="437"/>
                    </a:lnTo>
                    <a:lnTo>
                      <a:pt x="159" y="432"/>
                    </a:lnTo>
                    <a:lnTo>
                      <a:pt x="159" y="417"/>
                    </a:lnTo>
                    <a:lnTo>
                      <a:pt x="164" y="412"/>
                    </a:lnTo>
                    <a:lnTo>
                      <a:pt x="164" y="402"/>
                    </a:lnTo>
                    <a:lnTo>
                      <a:pt x="169" y="397"/>
                    </a:lnTo>
                    <a:lnTo>
                      <a:pt x="169" y="382"/>
                    </a:lnTo>
                    <a:lnTo>
                      <a:pt x="174" y="377"/>
                    </a:lnTo>
                    <a:lnTo>
                      <a:pt x="174" y="362"/>
                    </a:lnTo>
                    <a:lnTo>
                      <a:pt x="179" y="357"/>
                    </a:lnTo>
                    <a:lnTo>
                      <a:pt x="179" y="347"/>
                    </a:lnTo>
                    <a:lnTo>
                      <a:pt x="184" y="342"/>
                    </a:lnTo>
                    <a:lnTo>
                      <a:pt x="184" y="327"/>
                    </a:lnTo>
                    <a:lnTo>
                      <a:pt x="189" y="322"/>
                    </a:lnTo>
                    <a:lnTo>
                      <a:pt x="189" y="313"/>
                    </a:lnTo>
                    <a:lnTo>
                      <a:pt x="194" y="308"/>
                    </a:lnTo>
                    <a:lnTo>
                      <a:pt x="194" y="298"/>
                    </a:lnTo>
                    <a:lnTo>
                      <a:pt x="199" y="293"/>
                    </a:lnTo>
                    <a:lnTo>
                      <a:pt x="199" y="283"/>
                    </a:lnTo>
                    <a:lnTo>
                      <a:pt x="204" y="278"/>
                    </a:lnTo>
                    <a:lnTo>
                      <a:pt x="204" y="268"/>
                    </a:lnTo>
                    <a:lnTo>
                      <a:pt x="209" y="263"/>
                    </a:lnTo>
                    <a:lnTo>
                      <a:pt x="209" y="253"/>
                    </a:lnTo>
                    <a:lnTo>
                      <a:pt x="214" y="248"/>
                    </a:lnTo>
                    <a:lnTo>
                      <a:pt x="214" y="238"/>
                    </a:lnTo>
                    <a:lnTo>
                      <a:pt x="219" y="233"/>
                    </a:lnTo>
                    <a:lnTo>
                      <a:pt x="219" y="223"/>
                    </a:lnTo>
                    <a:lnTo>
                      <a:pt x="224" y="218"/>
                    </a:lnTo>
                    <a:lnTo>
                      <a:pt x="224" y="208"/>
                    </a:lnTo>
                    <a:lnTo>
                      <a:pt x="229" y="203"/>
                    </a:lnTo>
                    <a:lnTo>
                      <a:pt x="229" y="193"/>
                    </a:lnTo>
                    <a:lnTo>
                      <a:pt x="233" y="188"/>
                    </a:lnTo>
                    <a:lnTo>
                      <a:pt x="233" y="183"/>
                    </a:lnTo>
                    <a:lnTo>
                      <a:pt x="238" y="179"/>
                    </a:lnTo>
                    <a:lnTo>
                      <a:pt x="238" y="169"/>
                    </a:lnTo>
                    <a:lnTo>
                      <a:pt x="243" y="164"/>
                    </a:lnTo>
                    <a:lnTo>
                      <a:pt x="243" y="154"/>
                    </a:lnTo>
                    <a:lnTo>
                      <a:pt x="248" y="149"/>
                    </a:lnTo>
                    <a:lnTo>
                      <a:pt x="248" y="144"/>
                    </a:lnTo>
                    <a:lnTo>
                      <a:pt x="253" y="139"/>
                    </a:lnTo>
                    <a:lnTo>
                      <a:pt x="253" y="129"/>
                    </a:lnTo>
                    <a:lnTo>
                      <a:pt x="258" y="124"/>
                    </a:lnTo>
                    <a:lnTo>
                      <a:pt x="258" y="119"/>
                    </a:lnTo>
                    <a:lnTo>
                      <a:pt x="263" y="114"/>
                    </a:lnTo>
                    <a:lnTo>
                      <a:pt x="263" y="109"/>
                    </a:lnTo>
                    <a:lnTo>
                      <a:pt x="268" y="104"/>
                    </a:lnTo>
                    <a:lnTo>
                      <a:pt x="268" y="99"/>
                    </a:lnTo>
                    <a:lnTo>
                      <a:pt x="273" y="94"/>
                    </a:lnTo>
                    <a:lnTo>
                      <a:pt x="273" y="84"/>
                    </a:lnTo>
                    <a:lnTo>
                      <a:pt x="278" y="79"/>
                    </a:lnTo>
                    <a:lnTo>
                      <a:pt x="278" y="74"/>
                    </a:lnTo>
                    <a:lnTo>
                      <a:pt x="283" y="69"/>
                    </a:lnTo>
                    <a:lnTo>
                      <a:pt x="283" y="64"/>
                    </a:lnTo>
                    <a:lnTo>
                      <a:pt x="288" y="59"/>
                    </a:lnTo>
                    <a:lnTo>
                      <a:pt x="288" y="54"/>
                    </a:lnTo>
                    <a:lnTo>
                      <a:pt x="293" y="49"/>
                    </a:lnTo>
                    <a:lnTo>
                      <a:pt x="293" y="40"/>
                    </a:lnTo>
                    <a:lnTo>
                      <a:pt x="298" y="35"/>
                    </a:lnTo>
                    <a:lnTo>
                      <a:pt x="298" y="30"/>
                    </a:lnTo>
                    <a:lnTo>
                      <a:pt x="303" y="25"/>
                    </a:lnTo>
                    <a:lnTo>
                      <a:pt x="303" y="20"/>
                    </a:lnTo>
                    <a:lnTo>
                      <a:pt x="308" y="15"/>
                    </a:lnTo>
                    <a:lnTo>
                      <a:pt x="308" y="10"/>
                    </a:lnTo>
                    <a:lnTo>
                      <a:pt x="313" y="5"/>
                    </a:lnTo>
                    <a:lnTo>
                      <a:pt x="313" y="0"/>
                    </a:lnTo>
                  </a:path>
                </a:pathLst>
              </a:custGeom>
              <a:noFill/>
              <a:ln w="31750" cap="flat">
                <a:solidFill>
                  <a:srgbClr val="D829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3295651" y="1846263"/>
                <a:ext cx="1536700" cy="977900"/>
              </a:xfrm>
              <a:custGeom>
                <a:avLst/>
                <a:gdLst/>
                <a:ahLst/>
                <a:cxnLst>
                  <a:cxn ang="0">
                    <a:pos x="5" y="606"/>
                  </a:cxn>
                  <a:cxn ang="0">
                    <a:pos x="15" y="591"/>
                  </a:cxn>
                  <a:cxn ang="0">
                    <a:pos x="25" y="576"/>
                  </a:cxn>
                  <a:cxn ang="0">
                    <a:pos x="30" y="561"/>
                  </a:cxn>
                  <a:cxn ang="0">
                    <a:pos x="40" y="551"/>
                  </a:cxn>
                  <a:cxn ang="0">
                    <a:pos x="50" y="536"/>
                  </a:cxn>
                  <a:cxn ang="0">
                    <a:pos x="59" y="521"/>
                  </a:cxn>
                  <a:cxn ang="0">
                    <a:pos x="69" y="507"/>
                  </a:cxn>
                  <a:cxn ang="0">
                    <a:pos x="74" y="492"/>
                  </a:cxn>
                  <a:cxn ang="0">
                    <a:pos x="89" y="477"/>
                  </a:cxn>
                  <a:cxn ang="0">
                    <a:pos x="99" y="462"/>
                  </a:cxn>
                  <a:cxn ang="0">
                    <a:pos x="109" y="447"/>
                  </a:cxn>
                  <a:cxn ang="0">
                    <a:pos x="119" y="432"/>
                  </a:cxn>
                  <a:cxn ang="0">
                    <a:pos x="134" y="417"/>
                  </a:cxn>
                  <a:cxn ang="0">
                    <a:pos x="144" y="402"/>
                  </a:cxn>
                  <a:cxn ang="0">
                    <a:pos x="159" y="387"/>
                  </a:cxn>
                  <a:cxn ang="0">
                    <a:pos x="174" y="373"/>
                  </a:cxn>
                  <a:cxn ang="0">
                    <a:pos x="189" y="358"/>
                  </a:cxn>
                  <a:cxn ang="0">
                    <a:pos x="203" y="343"/>
                  </a:cxn>
                  <a:cxn ang="0">
                    <a:pos x="223" y="328"/>
                  </a:cxn>
                  <a:cxn ang="0">
                    <a:pos x="238" y="313"/>
                  </a:cxn>
                  <a:cxn ang="0">
                    <a:pos x="253" y="298"/>
                  </a:cxn>
                  <a:cxn ang="0">
                    <a:pos x="273" y="283"/>
                  </a:cxn>
                  <a:cxn ang="0">
                    <a:pos x="293" y="268"/>
                  </a:cxn>
                  <a:cxn ang="0">
                    <a:pos x="313" y="253"/>
                  </a:cxn>
                  <a:cxn ang="0">
                    <a:pos x="338" y="238"/>
                  </a:cxn>
                  <a:cxn ang="0">
                    <a:pos x="357" y="224"/>
                  </a:cxn>
                  <a:cxn ang="0">
                    <a:pos x="382" y="209"/>
                  </a:cxn>
                  <a:cxn ang="0">
                    <a:pos x="412" y="199"/>
                  </a:cxn>
                  <a:cxn ang="0">
                    <a:pos x="437" y="184"/>
                  </a:cxn>
                  <a:cxn ang="0">
                    <a:pos x="467" y="169"/>
                  </a:cxn>
                  <a:cxn ang="0">
                    <a:pos x="501" y="154"/>
                  </a:cxn>
                  <a:cxn ang="0">
                    <a:pos x="536" y="139"/>
                  </a:cxn>
                  <a:cxn ang="0">
                    <a:pos x="576" y="124"/>
                  </a:cxn>
                  <a:cxn ang="0">
                    <a:pos x="616" y="109"/>
                  </a:cxn>
                  <a:cxn ang="0">
                    <a:pos x="655" y="94"/>
                  </a:cxn>
                  <a:cxn ang="0">
                    <a:pos x="705" y="80"/>
                  </a:cxn>
                  <a:cxn ang="0">
                    <a:pos x="750" y="65"/>
                  </a:cxn>
                  <a:cxn ang="0">
                    <a:pos x="804" y="50"/>
                  </a:cxn>
                  <a:cxn ang="0">
                    <a:pos x="854" y="35"/>
                  </a:cxn>
                  <a:cxn ang="0">
                    <a:pos x="904" y="25"/>
                  </a:cxn>
                  <a:cxn ang="0">
                    <a:pos x="948" y="10"/>
                  </a:cxn>
                </a:cxnLst>
                <a:rect l="0" t="0" r="r" b="b"/>
                <a:pathLst>
                  <a:path w="968" h="616">
                    <a:moveTo>
                      <a:pt x="0" y="616"/>
                    </a:moveTo>
                    <a:lnTo>
                      <a:pt x="5" y="611"/>
                    </a:lnTo>
                    <a:lnTo>
                      <a:pt x="5" y="606"/>
                    </a:lnTo>
                    <a:lnTo>
                      <a:pt x="10" y="601"/>
                    </a:lnTo>
                    <a:lnTo>
                      <a:pt x="10" y="596"/>
                    </a:lnTo>
                    <a:lnTo>
                      <a:pt x="15" y="591"/>
                    </a:lnTo>
                    <a:lnTo>
                      <a:pt x="15" y="586"/>
                    </a:lnTo>
                    <a:lnTo>
                      <a:pt x="20" y="581"/>
                    </a:lnTo>
                    <a:lnTo>
                      <a:pt x="25" y="576"/>
                    </a:lnTo>
                    <a:lnTo>
                      <a:pt x="25" y="571"/>
                    </a:lnTo>
                    <a:lnTo>
                      <a:pt x="30" y="566"/>
                    </a:lnTo>
                    <a:lnTo>
                      <a:pt x="30" y="561"/>
                    </a:lnTo>
                    <a:lnTo>
                      <a:pt x="40" y="551"/>
                    </a:lnTo>
                    <a:lnTo>
                      <a:pt x="35" y="551"/>
                    </a:lnTo>
                    <a:lnTo>
                      <a:pt x="40" y="551"/>
                    </a:lnTo>
                    <a:lnTo>
                      <a:pt x="45" y="546"/>
                    </a:lnTo>
                    <a:lnTo>
                      <a:pt x="45" y="541"/>
                    </a:lnTo>
                    <a:lnTo>
                      <a:pt x="50" y="536"/>
                    </a:lnTo>
                    <a:lnTo>
                      <a:pt x="50" y="531"/>
                    </a:lnTo>
                    <a:lnTo>
                      <a:pt x="55" y="526"/>
                    </a:lnTo>
                    <a:lnTo>
                      <a:pt x="59" y="521"/>
                    </a:lnTo>
                    <a:lnTo>
                      <a:pt x="59" y="516"/>
                    </a:lnTo>
                    <a:lnTo>
                      <a:pt x="64" y="512"/>
                    </a:lnTo>
                    <a:lnTo>
                      <a:pt x="69" y="507"/>
                    </a:lnTo>
                    <a:lnTo>
                      <a:pt x="69" y="502"/>
                    </a:lnTo>
                    <a:lnTo>
                      <a:pt x="74" y="497"/>
                    </a:lnTo>
                    <a:lnTo>
                      <a:pt x="74" y="492"/>
                    </a:lnTo>
                    <a:lnTo>
                      <a:pt x="79" y="487"/>
                    </a:lnTo>
                    <a:lnTo>
                      <a:pt x="84" y="482"/>
                    </a:lnTo>
                    <a:lnTo>
                      <a:pt x="89" y="477"/>
                    </a:lnTo>
                    <a:lnTo>
                      <a:pt x="89" y="472"/>
                    </a:lnTo>
                    <a:lnTo>
                      <a:pt x="94" y="467"/>
                    </a:lnTo>
                    <a:lnTo>
                      <a:pt x="99" y="462"/>
                    </a:lnTo>
                    <a:lnTo>
                      <a:pt x="99" y="457"/>
                    </a:lnTo>
                    <a:lnTo>
                      <a:pt x="104" y="452"/>
                    </a:lnTo>
                    <a:lnTo>
                      <a:pt x="109" y="447"/>
                    </a:lnTo>
                    <a:lnTo>
                      <a:pt x="114" y="442"/>
                    </a:lnTo>
                    <a:lnTo>
                      <a:pt x="114" y="437"/>
                    </a:lnTo>
                    <a:lnTo>
                      <a:pt x="119" y="432"/>
                    </a:lnTo>
                    <a:lnTo>
                      <a:pt x="124" y="427"/>
                    </a:lnTo>
                    <a:lnTo>
                      <a:pt x="129" y="422"/>
                    </a:lnTo>
                    <a:lnTo>
                      <a:pt x="134" y="417"/>
                    </a:lnTo>
                    <a:lnTo>
                      <a:pt x="134" y="412"/>
                    </a:lnTo>
                    <a:lnTo>
                      <a:pt x="139" y="407"/>
                    </a:lnTo>
                    <a:lnTo>
                      <a:pt x="144" y="402"/>
                    </a:lnTo>
                    <a:lnTo>
                      <a:pt x="149" y="397"/>
                    </a:lnTo>
                    <a:lnTo>
                      <a:pt x="154" y="392"/>
                    </a:lnTo>
                    <a:lnTo>
                      <a:pt x="159" y="387"/>
                    </a:lnTo>
                    <a:lnTo>
                      <a:pt x="164" y="382"/>
                    </a:lnTo>
                    <a:lnTo>
                      <a:pt x="169" y="377"/>
                    </a:lnTo>
                    <a:lnTo>
                      <a:pt x="174" y="373"/>
                    </a:lnTo>
                    <a:lnTo>
                      <a:pt x="179" y="368"/>
                    </a:lnTo>
                    <a:lnTo>
                      <a:pt x="184" y="363"/>
                    </a:lnTo>
                    <a:lnTo>
                      <a:pt x="189" y="358"/>
                    </a:lnTo>
                    <a:lnTo>
                      <a:pt x="194" y="353"/>
                    </a:lnTo>
                    <a:lnTo>
                      <a:pt x="199" y="348"/>
                    </a:lnTo>
                    <a:lnTo>
                      <a:pt x="203" y="343"/>
                    </a:lnTo>
                    <a:lnTo>
                      <a:pt x="208" y="338"/>
                    </a:lnTo>
                    <a:lnTo>
                      <a:pt x="213" y="333"/>
                    </a:lnTo>
                    <a:lnTo>
                      <a:pt x="223" y="328"/>
                    </a:lnTo>
                    <a:lnTo>
                      <a:pt x="228" y="323"/>
                    </a:lnTo>
                    <a:lnTo>
                      <a:pt x="233" y="318"/>
                    </a:lnTo>
                    <a:lnTo>
                      <a:pt x="238" y="313"/>
                    </a:lnTo>
                    <a:lnTo>
                      <a:pt x="243" y="308"/>
                    </a:lnTo>
                    <a:lnTo>
                      <a:pt x="248" y="303"/>
                    </a:lnTo>
                    <a:lnTo>
                      <a:pt x="253" y="298"/>
                    </a:lnTo>
                    <a:lnTo>
                      <a:pt x="263" y="293"/>
                    </a:lnTo>
                    <a:lnTo>
                      <a:pt x="268" y="288"/>
                    </a:lnTo>
                    <a:lnTo>
                      <a:pt x="273" y="283"/>
                    </a:lnTo>
                    <a:lnTo>
                      <a:pt x="278" y="278"/>
                    </a:lnTo>
                    <a:lnTo>
                      <a:pt x="288" y="273"/>
                    </a:lnTo>
                    <a:lnTo>
                      <a:pt x="293" y="268"/>
                    </a:lnTo>
                    <a:lnTo>
                      <a:pt x="298" y="263"/>
                    </a:lnTo>
                    <a:lnTo>
                      <a:pt x="308" y="258"/>
                    </a:lnTo>
                    <a:lnTo>
                      <a:pt x="313" y="253"/>
                    </a:lnTo>
                    <a:lnTo>
                      <a:pt x="323" y="248"/>
                    </a:lnTo>
                    <a:lnTo>
                      <a:pt x="328" y="243"/>
                    </a:lnTo>
                    <a:lnTo>
                      <a:pt x="338" y="238"/>
                    </a:lnTo>
                    <a:lnTo>
                      <a:pt x="342" y="234"/>
                    </a:lnTo>
                    <a:lnTo>
                      <a:pt x="352" y="229"/>
                    </a:lnTo>
                    <a:lnTo>
                      <a:pt x="357" y="224"/>
                    </a:lnTo>
                    <a:lnTo>
                      <a:pt x="367" y="219"/>
                    </a:lnTo>
                    <a:lnTo>
                      <a:pt x="377" y="214"/>
                    </a:lnTo>
                    <a:lnTo>
                      <a:pt x="382" y="209"/>
                    </a:lnTo>
                    <a:lnTo>
                      <a:pt x="392" y="204"/>
                    </a:lnTo>
                    <a:lnTo>
                      <a:pt x="402" y="204"/>
                    </a:lnTo>
                    <a:lnTo>
                      <a:pt x="412" y="199"/>
                    </a:lnTo>
                    <a:lnTo>
                      <a:pt x="422" y="194"/>
                    </a:lnTo>
                    <a:lnTo>
                      <a:pt x="427" y="189"/>
                    </a:lnTo>
                    <a:lnTo>
                      <a:pt x="437" y="184"/>
                    </a:lnTo>
                    <a:lnTo>
                      <a:pt x="447" y="179"/>
                    </a:lnTo>
                    <a:lnTo>
                      <a:pt x="457" y="174"/>
                    </a:lnTo>
                    <a:lnTo>
                      <a:pt x="467" y="169"/>
                    </a:lnTo>
                    <a:lnTo>
                      <a:pt x="482" y="164"/>
                    </a:lnTo>
                    <a:lnTo>
                      <a:pt x="491" y="159"/>
                    </a:lnTo>
                    <a:lnTo>
                      <a:pt x="501" y="154"/>
                    </a:lnTo>
                    <a:lnTo>
                      <a:pt x="511" y="149"/>
                    </a:lnTo>
                    <a:lnTo>
                      <a:pt x="526" y="144"/>
                    </a:lnTo>
                    <a:lnTo>
                      <a:pt x="536" y="139"/>
                    </a:lnTo>
                    <a:lnTo>
                      <a:pt x="546" y="134"/>
                    </a:lnTo>
                    <a:lnTo>
                      <a:pt x="561" y="129"/>
                    </a:lnTo>
                    <a:lnTo>
                      <a:pt x="576" y="124"/>
                    </a:lnTo>
                    <a:lnTo>
                      <a:pt x="586" y="119"/>
                    </a:lnTo>
                    <a:lnTo>
                      <a:pt x="601" y="114"/>
                    </a:lnTo>
                    <a:lnTo>
                      <a:pt x="616" y="109"/>
                    </a:lnTo>
                    <a:lnTo>
                      <a:pt x="625" y="104"/>
                    </a:lnTo>
                    <a:lnTo>
                      <a:pt x="640" y="99"/>
                    </a:lnTo>
                    <a:lnTo>
                      <a:pt x="655" y="94"/>
                    </a:lnTo>
                    <a:lnTo>
                      <a:pt x="670" y="90"/>
                    </a:lnTo>
                    <a:lnTo>
                      <a:pt x="685" y="85"/>
                    </a:lnTo>
                    <a:lnTo>
                      <a:pt x="705" y="80"/>
                    </a:lnTo>
                    <a:lnTo>
                      <a:pt x="720" y="75"/>
                    </a:lnTo>
                    <a:lnTo>
                      <a:pt x="735" y="70"/>
                    </a:lnTo>
                    <a:lnTo>
                      <a:pt x="750" y="65"/>
                    </a:lnTo>
                    <a:lnTo>
                      <a:pt x="769" y="60"/>
                    </a:lnTo>
                    <a:lnTo>
                      <a:pt x="784" y="55"/>
                    </a:lnTo>
                    <a:lnTo>
                      <a:pt x="804" y="50"/>
                    </a:lnTo>
                    <a:lnTo>
                      <a:pt x="819" y="45"/>
                    </a:lnTo>
                    <a:lnTo>
                      <a:pt x="839" y="40"/>
                    </a:lnTo>
                    <a:lnTo>
                      <a:pt x="854" y="35"/>
                    </a:lnTo>
                    <a:lnTo>
                      <a:pt x="874" y="35"/>
                    </a:lnTo>
                    <a:lnTo>
                      <a:pt x="889" y="30"/>
                    </a:lnTo>
                    <a:lnTo>
                      <a:pt x="904" y="25"/>
                    </a:lnTo>
                    <a:lnTo>
                      <a:pt x="918" y="20"/>
                    </a:lnTo>
                    <a:lnTo>
                      <a:pt x="933" y="15"/>
                    </a:lnTo>
                    <a:lnTo>
                      <a:pt x="948" y="10"/>
                    </a:lnTo>
                    <a:lnTo>
                      <a:pt x="958" y="5"/>
                    </a:lnTo>
                    <a:lnTo>
                      <a:pt x="968" y="0"/>
                    </a:lnTo>
                  </a:path>
                </a:pathLst>
              </a:custGeom>
              <a:noFill/>
              <a:ln w="31750" cap="flat">
                <a:solidFill>
                  <a:srgbClr val="D829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4548188" y="1752601"/>
                <a:ext cx="307975" cy="93663"/>
              </a:xfrm>
              <a:custGeom>
                <a:avLst/>
                <a:gdLst/>
                <a:ahLst/>
                <a:cxnLst>
                  <a:cxn ang="0">
                    <a:pos x="179" y="59"/>
                  </a:cxn>
                  <a:cxn ang="0">
                    <a:pos x="189" y="54"/>
                  </a:cxn>
                  <a:cxn ang="0">
                    <a:pos x="194" y="49"/>
                  </a:cxn>
                  <a:cxn ang="0">
                    <a:pos x="194" y="39"/>
                  </a:cxn>
                  <a:cxn ang="0">
                    <a:pos x="189" y="34"/>
                  </a:cxn>
                  <a:cxn ang="0">
                    <a:pos x="174" y="29"/>
                  </a:cxn>
                  <a:cxn ang="0">
                    <a:pos x="159" y="24"/>
                  </a:cxn>
                  <a:cxn ang="0">
                    <a:pos x="139" y="19"/>
                  </a:cxn>
                  <a:cxn ang="0">
                    <a:pos x="110" y="14"/>
                  </a:cxn>
                  <a:cxn ang="0">
                    <a:pos x="80" y="10"/>
                  </a:cxn>
                  <a:cxn ang="0">
                    <a:pos x="40" y="5"/>
                  </a:cxn>
                  <a:cxn ang="0">
                    <a:pos x="0" y="0"/>
                  </a:cxn>
                </a:cxnLst>
                <a:rect l="0" t="0" r="r" b="b"/>
                <a:pathLst>
                  <a:path w="194" h="59">
                    <a:moveTo>
                      <a:pt x="179" y="59"/>
                    </a:moveTo>
                    <a:lnTo>
                      <a:pt x="189" y="54"/>
                    </a:lnTo>
                    <a:lnTo>
                      <a:pt x="194" y="49"/>
                    </a:lnTo>
                    <a:lnTo>
                      <a:pt x="194" y="39"/>
                    </a:lnTo>
                    <a:lnTo>
                      <a:pt x="189" y="34"/>
                    </a:lnTo>
                    <a:lnTo>
                      <a:pt x="174" y="29"/>
                    </a:lnTo>
                    <a:lnTo>
                      <a:pt x="159" y="24"/>
                    </a:lnTo>
                    <a:lnTo>
                      <a:pt x="139" y="19"/>
                    </a:lnTo>
                    <a:lnTo>
                      <a:pt x="110" y="14"/>
                    </a:lnTo>
                    <a:lnTo>
                      <a:pt x="80" y="10"/>
                    </a:lnTo>
                    <a:lnTo>
                      <a:pt x="40" y="5"/>
                    </a:lnTo>
                    <a:lnTo>
                      <a:pt x="0" y="0"/>
                    </a:lnTo>
                  </a:path>
                </a:pathLst>
              </a:custGeom>
              <a:noFill/>
              <a:ln w="31750" cap="flat">
                <a:solidFill>
                  <a:srgbClr val="D829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TextBox 68"/>
            <p:cNvSpPr txBox="1"/>
            <p:nvPr/>
          </p:nvSpPr>
          <p:spPr>
            <a:xfrm>
              <a:off x="5402264" y="2363773"/>
              <a:ext cx="562975" cy="369332"/>
            </a:xfrm>
            <a:prstGeom prst="rect">
              <a:avLst/>
            </a:prstGeom>
            <a:noFill/>
          </p:spPr>
          <p:txBody>
            <a:bodyPr wrap="none" rtlCol="0">
              <a:spAutoFit/>
            </a:bodyPr>
            <a:lstStyle/>
            <a:p>
              <a:r>
                <a:rPr lang="en-US" b="1" dirty="0">
                  <a:solidFill>
                    <a:srgbClr val="FF0000"/>
                  </a:solidFill>
                </a:rPr>
                <a:t>Au*</a:t>
              </a:r>
            </a:p>
          </p:txBody>
        </p:sp>
      </p:grpSp>
      <p:grpSp>
        <p:nvGrpSpPr>
          <p:cNvPr id="5" name="Group 4"/>
          <p:cNvGrpSpPr/>
          <p:nvPr/>
        </p:nvGrpSpPr>
        <p:grpSpPr>
          <a:xfrm>
            <a:off x="6122624" y="2732062"/>
            <a:ext cx="1415795" cy="3230563"/>
            <a:chOff x="3581401" y="2713037"/>
            <a:chExt cx="1415795" cy="3230563"/>
          </a:xfrm>
        </p:grpSpPr>
        <p:grpSp>
          <p:nvGrpSpPr>
            <p:cNvPr id="66" name="Group 65"/>
            <p:cNvGrpSpPr/>
            <p:nvPr/>
          </p:nvGrpSpPr>
          <p:grpSpPr>
            <a:xfrm>
              <a:off x="3581401" y="2713037"/>
              <a:ext cx="1135063" cy="3230563"/>
              <a:chOff x="2798763" y="1752601"/>
              <a:chExt cx="1135063" cy="3230563"/>
            </a:xfrm>
          </p:grpSpPr>
          <p:sp>
            <p:nvSpPr>
              <p:cNvPr id="1077" name="Freeform 53"/>
              <p:cNvSpPr>
                <a:spLocks/>
              </p:cNvSpPr>
              <p:nvPr/>
            </p:nvSpPr>
            <p:spPr bwMode="auto">
              <a:xfrm>
                <a:off x="2798763" y="2816226"/>
                <a:ext cx="496888" cy="2166938"/>
              </a:xfrm>
              <a:custGeom>
                <a:avLst/>
                <a:gdLst/>
                <a:ahLst/>
                <a:cxnLst>
                  <a:cxn ang="0">
                    <a:pos x="5" y="1325"/>
                  </a:cxn>
                  <a:cxn ang="0">
                    <a:pos x="10" y="1251"/>
                  </a:cxn>
                  <a:cxn ang="0">
                    <a:pos x="20" y="1206"/>
                  </a:cxn>
                  <a:cxn ang="0">
                    <a:pos x="25" y="1137"/>
                  </a:cxn>
                  <a:cxn ang="0">
                    <a:pos x="35" y="1097"/>
                  </a:cxn>
                  <a:cxn ang="0">
                    <a:pos x="40" y="1028"/>
                  </a:cxn>
                  <a:cxn ang="0">
                    <a:pos x="50" y="988"/>
                  </a:cxn>
                  <a:cxn ang="0">
                    <a:pos x="55" y="933"/>
                  </a:cxn>
                  <a:cxn ang="0">
                    <a:pos x="65" y="898"/>
                  </a:cxn>
                  <a:cxn ang="0">
                    <a:pos x="70" y="839"/>
                  </a:cxn>
                  <a:cxn ang="0">
                    <a:pos x="80" y="804"/>
                  </a:cxn>
                  <a:cxn ang="0">
                    <a:pos x="85" y="759"/>
                  </a:cxn>
                  <a:cxn ang="0">
                    <a:pos x="94" y="730"/>
                  </a:cxn>
                  <a:cxn ang="0">
                    <a:pos x="99" y="680"/>
                  </a:cxn>
                  <a:cxn ang="0">
                    <a:pos x="109" y="650"/>
                  </a:cxn>
                  <a:cxn ang="0">
                    <a:pos x="114" y="610"/>
                  </a:cxn>
                  <a:cxn ang="0">
                    <a:pos x="124" y="581"/>
                  </a:cxn>
                  <a:cxn ang="0">
                    <a:pos x="129" y="541"/>
                  </a:cxn>
                  <a:cxn ang="0">
                    <a:pos x="139" y="516"/>
                  </a:cxn>
                  <a:cxn ang="0">
                    <a:pos x="144" y="476"/>
                  </a:cxn>
                  <a:cxn ang="0">
                    <a:pos x="154" y="457"/>
                  </a:cxn>
                  <a:cxn ang="0">
                    <a:pos x="159" y="422"/>
                  </a:cxn>
                  <a:cxn ang="0">
                    <a:pos x="169" y="397"/>
                  </a:cxn>
                  <a:cxn ang="0">
                    <a:pos x="174" y="367"/>
                  </a:cxn>
                  <a:cxn ang="0">
                    <a:pos x="184" y="347"/>
                  </a:cxn>
                  <a:cxn ang="0">
                    <a:pos x="189" y="318"/>
                  </a:cxn>
                  <a:cxn ang="0">
                    <a:pos x="199" y="293"/>
                  </a:cxn>
                  <a:cxn ang="0">
                    <a:pos x="204" y="273"/>
                  </a:cxn>
                  <a:cxn ang="0">
                    <a:pos x="214" y="253"/>
                  </a:cxn>
                  <a:cxn ang="0">
                    <a:pos x="219" y="228"/>
                  </a:cxn>
                  <a:cxn ang="0">
                    <a:pos x="229" y="208"/>
                  </a:cxn>
                  <a:cxn ang="0">
                    <a:pos x="233" y="184"/>
                  </a:cxn>
                  <a:cxn ang="0">
                    <a:pos x="243" y="164"/>
                  </a:cxn>
                  <a:cxn ang="0">
                    <a:pos x="248" y="144"/>
                  </a:cxn>
                  <a:cxn ang="0">
                    <a:pos x="258" y="124"/>
                  </a:cxn>
                  <a:cxn ang="0">
                    <a:pos x="263" y="109"/>
                  </a:cxn>
                  <a:cxn ang="0">
                    <a:pos x="273" y="94"/>
                  </a:cxn>
                  <a:cxn ang="0">
                    <a:pos x="278" y="74"/>
                  </a:cxn>
                  <a:cxn ang="0">
                    <a:pos x="288" y="59"/>
                  </a:cxn>
                  <a:cxn ang="0">
                    <a:pos x="293" y="45"/>
                  </a:cxn>
                  <a:cxn ang="0">
                    <a:pos x="303" y="25"/>
                  </a:cxn>
                  <a:cxn ang="0">
                    <a:pos x="308" y="10"/>
                  </a:cxn>
                </a:cxnLst>
                <a:rect l="0" t="0" r="r" b="b"/>
                <a:pathLst>
                  <a:path w="313" h="1365">
                    <a:moveTo>
                      <a:pt x="0" y="1365"/>
                    </a:moveTo>
                    <a:lnTo>
                      <a:pt x="0" y="1330"/>
                    </a:lnTo>
                    <a:lnTo>
                      <a:pt x="5" y="1325"/>
                    </a:lnTo>
                    <a:lnTo>
                      <a:pt x="5" y="1291"/>
                    </a:lnTo>
                    <a:lnTo>
                      <a:pt x="10" y="1286"/>
                    </a:lnTo>
                    <a:lnTo>
                      <a:pt x="10" y="1251"/>
                    </a:lnTo>
                    <a:lnTo>
                      <a:pt x="15" y="1246"/>
                    </a:lnTo>
                    <a:lnTo>
                      <a:pt x="15" y="1211"/>
                    </a:lnTo>
                    <a:lnTo>
                      <a:pt x="20" y="1206"/>
                    </a:lnTo>
                    <a:lnTo>
                      <a:pt x="20" y="1171"/>
                    </a:lnTo>
                    <a:lnTo>
                      <a:pt x="25" y="1167"/>
                    </a:lnTo>
                    <a:lnTo>
                      <a:pt x="25" y="1137"/>
                    </a:lnTo>
                    <a:lnTo>
                      <a:pt x="30" y="1132"/>
                    </a:lnTo>
                    <a:lnTo>
                      <a:pt x="30" y="1102"/>
                    </a:lnTo>
                    <a:lnTo>
                      <a:pt x="35" y="1097"/>
                    </a:lnTo>
                    <a:lnTo>
                      <a:pt x="35" y="1062"/>
                    </a:lnTo>
                    <a:lnTo>
                      <a:pt x="40" y="1057"/>
                    </a:lnTo>
                    <a:lnTo>
                      <a:pt x="40" y="1028"/>
                    </a:lnTo>
                    <a:lnTo>
                      <a:pt x="45" y="1023"/>
                    </a:lnTo>
                    <a:lnTo>
                      <a:pt x="45" y="993"/>
                    </a:lnTo>
                    <a:lnTo>
                      <a:pt x="50" y="988"/>
                    </a:lnTo>
                    <a:lnTo>
                      <a:pt x="50" y="968"/>
                    </a:lnTo>
                    <a:lnTo>
                      <a:pt x="55" y="963"/>
                    </a:lnTo>
                    <a:lnTo>
                      <a:pt x="55" y="933"/>
                    </a:lnTo>
                    <a:lnTo>
                      <a:pt x="60" y="928"/>
                    </a:lnTo>
                    <a:lnTo>
                      <a:pt x="60" y="903"/>
                    </a:lnTo>
                    <a:lnTo>
                      <a:pt x="65" y="898"/>
                    </a:lnTo>
                    <a:lnTo>
                      <a:pt x="65" y="869"/>
                    </a:lnTo>
                    <a:lnTo>
                      <a:pt x="70" y="864"/>
                    </a:lnTo>
                    <a:lnTo>
                      <a:pt x="70" y="839"/>
                    </a:lnTo>
                    <a:lnTo>
                      <a:pt x="75" y="834"/>
                    </a:lnTo>
                    <a:lnTo>
                      <a:pt x="75" y="809"/>
                    </a:lnTo>
                    <a:lnTo>
                      <a:pt x="80" y="804"/>
                    </a:lnTo>
                    <a:lnTo>
                      <a:pt x="80" y="789"/>
                    </a:lnTo>
                    <a:lnTo>
                      <a:pt x="85" y="784"/>
                    </a:lnTo>
                    <a:lnTo>
                      <a:pt x="85" y="759"/>
                    </a:lnTo>
                    <a:lnTo>
                      <a:pt x="89" y="754"/>
                    </a:lnTo>
                    <a:lnTo>
                      <a:pt x="89" y="735"/>
                    </a:lnTo>
                    <a:lnTo>
                      <a:pt x="94" y="730"/>
                    </a:lnTo>
                    <a:lnTo>
                      <a:pt x="94" y="705"/>
                    </a:lnTo>
                    <a:lnTo>
                      <a:pt x="99" y="700"/>
                    </a:lnTo>
                    <a:lnTo>
                      <a:pt x="99" y="680"/>
                    </a:lnTo>
                    <a:lnTo>
                      <a:pt x="104" y="675"/>
                    </a:lnTo>
                    <a:lnTo>
                      <a:pt x="104" y="655"/>
                    </a:lnTo>
                    <a:lnTo>
                      <a:pt x="109" y="650"/>
                    </a:lnTo>
                    <a:lnTo>
                      <a:pt x="109" y="635"/>
                    </a:lnTo>
                    <a:lnTo>
                      <a:pt x="114" y="630"/>
                    </a:lnTo>
                    <a:lnTo>
                      <a:pt x="114" y="610"/>
                    </a:lnTo>
                    <a:lnTo>
                      <a:pt x="119" y="606"/>
                    </a:lnTo>
                    <a:lnTo>
                      <a:pt x="119" y="586"/>
                    </a:lnTo>
                    <a:lnTo>
                      <a:pt x="124" y="581"/>
                    </a:lnTo>
                    <a:lnTo>
                      <a:pt x="124" y="566"/>
                    </a:lnTo>
                    <a:lnTo>
                      <a:pt x="129" y="561"/>
                    </a:lnTo>
                    <a:lnTo>
                      <a:pt x="129" y="541"/>
                    </a:lnTo>
                    <a:lnTo>
                      <a:pt x="134" y="536"/>
                    </a:lnTo>
                    <a:lnTo>
                      <a:pt x="134" y="521"/>
                    </a:lnTo>
                    <a:lnTo>
                      <a:pt x="139" y="516"/>
                    </a:lnTo>
                    <a:lnTo>
                      <a:pt x="139" y="501"/>
                    </a:lnTo>
                    <a:lnTo>
                      <a:pt x="144" y="496"/>
                    </a:lnTo>
                    <a:lnTo>
                      <a:pt x="144" y="476"/>
                    </a:lnTo>
                    <a:lnTo>
                      <a:pt x="149" y="471"/>
                    </a:lnTo>
                    <a:lnTo>
                      <a:pt x="149" y="462"/>
                    </a:lnTo>
                    <a:lnTo>
                      <a:pt x="154" y="457"/>
                    </a:lnTo>
                    <a:lnTo>
                      <a:pt x="154" y="442"/>
                    </a:lnTo>
                    <a:lnTo>
                      <a:pt x="159" y="437"/>
                    </a:lnTo>
                    <a:lnTo>
                      <a:pt x="159" y="422"/>
                    </a:lnTo>
                    <a:lnTo>
                      <a:pt x="164" y="417"/>
                    </a:lnTo>
                    <a:lnTo>
                      <a:pt x="164" y="402"/>
                    </a:lnTo>
                    <a:lnTo>
                      <a:pt x="169" y="397"/>
                    </a:lnTo>
                    <a:lnTo>
                      <a:pt x="169" y="387"/>
                    </a:lnTo>
                    <a:lnTo>
                      <a:pt x="174" y="382"/>
                    </a:lnTo>
                    <a:lnTo>
                      <a:pt x="174" y="367"/>
                    </a:lnTo>
                    <a:lnTo>
                      <a:pt x="179" y="362"/>
                    </a:lnTo>
                    <a:lnTo>
                      <a:pt x="179" y="352"/>
                    </a:lnTo>
                    <a:lnTo>
                      <a:pt x="184" y="347"/>
                    </a:lnTo>
                    <a:lnTo>
                      <a:pt x="184" y="332"/>
                    </a:lnTo>
                    <a:lnTo>
                      <a:pt x="189" y="327"/>
                    </a:lnTo>
                    <a:lnTo>
                      <a:pt x="189" y="318"/>
                    </a:lnTo>
                    <a:lnTo>
                      <a:pt x="194" y="313"/>
                    </a:lnTo>
                    <a:lnTo>
                      <a:pt x="194" y="298"/>
                    </a:lnTo>
                    <a:lnTo>
                      <a:pt x="199" y="293"/>
                    </a:lnTo>
                    <a:lnTo>
                      <a:pt x="199" y="288"/>
                    </a:lnTo>
                    <a:lnTo>
                      <a:pt x="204" y="283"/>
                    </a:lnTo>
                    <a:lnTo>
                      <a:pt x="204" y="273"/>
                    </a:lnTo>
                    <a:lnTo>
                      <a:pt x="209" y="268"/>
                    </a:lnTo>
                    <a:lnTo>
                      <a:pt x="209" y="258"/>
                    </a:lnTo>
                    <a:lnTo>
                      <a:pt x="214" y="253"/>
                    </a:lnTo>
                    <a:lnTo>
                      <a:pt x="214" y="243"/>
                    </a:lnTo>
                    <a:lnTo>
                      <a:pt x="219" y="238"/>
                    </a:lnTo>
                    <a:lnTo>
                      <a:pt x="219" y="228"/>
                    </a:lnTo>
                    <a:lnTo>
                      <a:pt x="224" y="223"/>
                    </a:lnTo>
                    <a:lnTo>
                      <a:pt x="224" y="213"/>
                    </a:lnTo>
                    <a:lnTo>
                      <a:pt x="229" y="208"/>
                    </a:lnTo>
                    <a:lnTo>
                      <a:pt x="229" y="198"/>
                    </a:lnTo>
                    <a:lnTo>
                      <a:pt x="233" y="193"/>
                    </a:lnTo>
                    <a:lnTo>
                      <a:pt x="233" y="184"/>
                    </a:lnTo>
                    <a:lnTo>
                      <a:pt x="238" y="179"/>
                    </a:lnTo>
                    <a:lnTo>
                      <a:pt x="238" y="169"/>
                    </a:lnTo>
                    <a:lnTo>
                      <a:pt x="243" y="164"/>
                    </a:lnTo>
                    <a:lnTo>
                      <a:pt x="243" y="159"/>
                    </a:lnTo>
                    <a:lnTo>
                      <a:pt x="248" y="154"/>
                    </a:lnTo>
                    <a:lnTo>
                      <a:pt x="248" y="144"/>
                    </a:lnTo>
                    <a:lnTo>
                      <a:pt x="253" y="139"/>
                    </a:lnTo>
                    <a:lnTo>
                      <a:pt x="253" y="129"/>
                    </a:lnTo>
                    <a:lnTo>
                      <a:pt x="258" y="124"/>
                    </a:lnTo>
                    <a:lnTo>
                      <a:pt x="258" y="119"/>
                    </a:lnTo>
                    <a:lnTo>
                      <a:pt x="263" y="114"/>
                    </a:lnTo>
                    <a:lnTo>
                      <a:pt x="263" y="109"/>
                    </a:lnTo>
                    <a:lnTo>
                      <a:pt x="268" y="104"/>
                    </a:lnTo>
                    <a:lnTo>
                      <a:pt x="268" y="99"/>
                    </a:lnTo>
                    <a:lnTo>
                      <a:pt x="273" y="94"/>
                    </a:lnTo>
                    <a:lnTo>
                      <a:pt x="273" y="89"/>
                    </a:lnTo>
                    <a:lnTo>
                      <a:pt x="278" y="84"/>
                    </a:lnTo>
                    <a:lnTo>
                      <a:pt x="278" y="74"/>
                    </a:lnTo>
                    <a:lnTo>
                      <a:pt x="283" y="69"/>
                    </a:lnTo>
                    <a:lnTo>
                      <a:pt x="283" y="64"/>
                    </a:lnTo>
                    <a:lnTo>
                      <a:pt x="288" y="59"/>
                    </a:lnTo>
                    <a:lnTo>
                      <a:pt x="288" y="54"/>
                    </a:lnTo>
                    <a:lnTo>
                      <a:pt x="293" y="49"/>
                    </a:lnTo>
                    <a:lnTo>
                      <a:pt x="293" y="45"/>
                    </a:lnTo>
                    <a:lnTo>
                      <a:pt x="298" y="40"/>
                    </a:lnTo>
                    <a:lnTo>
                      <a:pt x="298" y="30"/>
                    </a:lnTo>
                    <a:lnTo>
                      <a:pt x="303" y="25"/>
                    </a:lnTo>
                    <a:lnTo>
                      <a:pt x="303" y="20"/>
                    </a:lnTo>
                    <a:lnTo>
                      <a:pt x="308" y="15"/>
                    </a:lnTo>
                    <a:lnTo>
                      <a:pt x="308" y="10"/>
                    </a:lnTo>
                    <a:lnTo>
                      <a:pt x="313" y="5"/>
                    </a:lnTo>
                    <a:lnTo>
                      <a:pt x="313" y="0"/>
                    </a:lnTo>
                  </a:path>
                </a:pathLst>
              </a:custGeom>
              <a:noFill/>
              <a:ln w="3175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3295651" y="1774826"/>
                <a:ext cx="638175" cy="1041400"/>
              </a:xfrm>
              <a:custGeom>
                <a:avLst/>
                <a:gdLst/>
                <a:ahLst/>
                <a:cxnLst>
                  <a:cxn ang="0">
                    <a:pos x="5" y="646"/>
                  </a:cxn>
                  <a:cxn ang="0">
                    <a:pos x="15" y="631"/>
                  </a:cxn>
                  <a:cxn ang="0">
                    <a:pos x="20" y="616"/>
                  </a:cxn>
                  <a:cxn ang="0">
                    <a:pos x="30" y="601"/>
                  </a:cxn>
                  <a:cxn ang="0">
                    <a:pos x="40" y="586"/>
                  </a:cxn>
                  <a:cxn ang="0">
                    <a:pos x="50" y="571"/>
                  </a:cxn>
                  <a:cxn ang="0">
                    <a:pos x="59" y="557"/>
                  </a:cxn>
                  <a:cxn ang="0">
                    <a:pos x="69" y="542"/>
                  </a:cxn>
                  <a:cxn ang="0">
                    <a:pos x="79" y="527"/>
                  </a:cxn>
                  <a:cxn ang="0">
                    <a:pos x="89" y="512"/>
                  </a:cxn>
                  <a:cxn ang="0">
                    <a:pos x="99" y="497"/>
                  </a:cxn>
                  <a:cxn ang="0">
                    <a:pos x="109" y="482"/>
                  </a:cxn>
                  <a:cxn ang="0">
                    <a:pos x="119" y="467"/>
                  </a:cxn>
                  <a:cxn ang="0">
                    <a:pos x="129" y="452"/>
                  </a:cxn>
                  <a:cxn ang="0">
                    <a:pos x="139" y="437"/>
                  </a:cxn>
                  <a:cxn ang="0">
                    <a:pos x="154" y="422"/>
                  </a:cxn>
                  <a:cxn ang="0">
                    <a:pos x="164" y="413"/>
                  </a:cxn>
                  <a:cxn ang="0">
                    <a:pos x="179" y="398"/>
                  </a:cxn>
                  <a:cxn ang="0">
                    <a:pos x="194" y="383"/>
                  </a:cxn>
                  <a:cxn ang="0">
                    <a:pos x="203" y="368"/>
                  </a:cxn>
                  <a:cxn ang="0">
                    <a:pos x="218" y="353"/>
                  </a:cxn>
                  <a:cxn ang="0">
                    <a:pos x="233" y="338"/>
                  </a:cxn>
                  <a:cxn ang="0">
                    <a:pos x="248" y="323"/>
                  </a:cxn>
                  <a:cxn ang="0">
                    <a:pos x="263" y="308"/>
                  </a:cxn>
                  <a:cxn ang="0">
                    <a:pos x="278" y="293"/>
                  </a:cxn>
                  <a:cxn ang="0">
                    <a:pos x="293" y="279"/>
                  </a:cxn>
                  <a:cxn ang="0">
                    <a:pos x="308" y="264"/>
                  </a:cxn>
                  <a:cxn ang="0">
                    <a:pos x="323" y="249"/>
                  </a:cxn>
                  <a:cxn ang="0">
                    <a:pos x="338" y="239"/>
                  </a:cxn>
                  <a:cxn ang="0">
                    <a:pos x="352" y="224"/>
                  </a:cxn>
                  <a:cxn ang="0">
                    <a:pos x="362" y="209"/>
                  </a:cxn>
                  <a:cxn ang="0">
                    <a:pos x="377" y="194"/>
                  </a:cxn>
                  <a:cxn ang="0">
                    <a:pos x="387" y="179"/>
                  </a:cxn>
                  <a:cxn ang="0">
                    <a:pos x="397" y="164"/>
                  </a:cxn>
                  <a:cxn ang="0">
                    <a:pos x="402" y="110"/>
                  </a:cxn>
                  <a:cxn ang="0">
                    <a:pos x="392" y="95"/>
                  </a:cxn>
                  <a:cxn ang="0">
                    <a:pos x="382" y="80"/>
                  </a:cxn>
                  <a:cxn ang="0">
                    <a:pos x="367" y="70"/>
                  </a:cxn>
                  <a:cxn ang="0">
                    <a:pos x="342" y="55"/>
                  </a:cxn>
                  <a:cxn ang="0">
                    <a:pos x="323" y="40"/>
                  </a:cxn>
                  <a:cxn ang="0">
                    <a:pos x="293" y="25"/>
                  </a:cxn>
                  <a:cxn ang="0">
                    <a:pos x="263" y="10"/>
                  </a:cxn>
                </a:cxnLst>
                <a:rect l="0" t="0" r="r" b="b"/>
                <a:pathLst>
                  <a:path w="402" h="656">
                    <a:moveTo>
                      <a:pt x="0" y="656"/>
                    </a:moveTo>
                    <a:lnTo>
                      <a:pt x="5" y="651"/>
                    </a:lnTo>
                    <a:lnTo>
                      <a:pt x="5" y="646"/>
                    </a:lnTo>
                    <a:lnTo>
                      <a:pt x="10" y="641"/>
                    </a:lnTo>
                    <a:lnTo>
                      <a:pt x="10" y="636"/>
                    </a:lnTo>
                    <a:lnTo>
                      <a:pt x="15" y="631"/>
                    </a:lnTo>
                    <a:lnTo>
                      <a:pt x="15" y="626"/>
                    </a:lnTo>
                    <a:lnTo>
                      <a:pt x="20" y="621"/>
                    </a:lnTo>
                    <a:lnTo>
                      <a:pt x="20" y="616"/>
                    </a:lnTo>
                    <a:lnTo>
                      <a:pt x="25" y="611"/>
                    </a:lnTo>
                    <a:lnTo>
                      <a:pt x="30" y="606"/>
                    </a:lnTo>
                    <a:lnTo>
                      <a:pt x="30" y="601"/>
                    </a:lnTo>
                    <a:lnTo>
                      <a:pt x="35" y="596"/>
                    </a:lnTo>
                    <a:lnTo>
                      <a:pt x="40" y="591"/>
                    </a:lnTo>
                    <a:lnTo>
                      <a:pt x="40" y="586"/>
                    </a:lnTo>
                    <a:lnTo>
                      <a:pt x="45" y="581"/>
                    </a:lnTo>
                    <a:lnTo>
                      <a:pt x="50" y="576"/>
                    </a:lnTo>
                    <a:lnTo>
                      <a:pt x="50" y="571"/>
                    </a:lnTo>
                    <a:lnTo>
                      <a:pt x="55" y="566"/>
                    </a:lnTo>
                    <a:lnTo>
                      <a:pt x="55" y="561"/>
                    </a:lnTo>
                    <a:lnTo>
                      <a:pt x="59" y="557"/>
                    </a:lnTo>
                    <a:lnTo>
                      <a:pt x="64" y="552"/>
                    </a:lnTo>
                    <a:lnTo>
                      <a:pt x="64" y="547"/>
                    </a:lnTo>
                    <a:lnTo>
                      <a:pt x="69" y="542"/>
                    </a:lnTo>
                    <a:lnTo>
                      <a:pt x="69" y="537"/>
                    </a:lnTo>
                    <a:lnTo>
                      <a:pt x="74" y="532"/>
                    </a:lnTo>
                    <a:lnTo>
                      <a:pt x="79" y="527"/>
                    </a:lnTo>
                    <a:lnTo>
                      <a:pt x="79" y="522"/>
                    </a:lnTo>
                    <a:lnTo>
                      <a:pt x="84" y="517"/>
                    </a:lnTo>
                    <a:lnTo>
                      <a:pt x="89" y="512"/>
                    </a:lnTo>
                    <a:lnTo>
                      <a:pt x="89" y="507"/>
                    </a:lnTo>
                    <a:lnTo>
                      <a:pt x="94" y="502"/>
                    </a:lnTo>
                    <a:lnTo>
                      <a:pt x="99" y="497"/>
                    </a:lnTo>
                    <a:lnTo>
                      <a:pt x="99" y="492"/>
                    </a:lnTo>
                    <a:lnTo>
                      <a:pt x="104" y="487"/>
                    </a:lnTo>
                    <a:lnTo>
                      <a:pt x="109" y="482"/>
                    </a:lnTo>
                    <a:lnTo>
                      <a:pt x="109" y="477"/>
                    </a:lnTo>
                    <a:lnTo>
                      <a:pt x="114" y="472"/>
                    </a:lnTo>
                    <a:lnTo>
                      <a:pt x="119" y="467"/>
                    </a:lnTo>
                    <a:lnTo>
                      <a:pt x="124" y="462"/>
                    </a:lnTo>
                    <a:lnTo>
                      <a:pt x="124" y="457"/>
                    </a:lnTo>
                    <a:lnTo>
                      <a:pt x="129" y="452"/>
                    </a:lnTo>
                    <a:lnTo>
                      <a:pt x="134" y="447"/>
                    </a:lnTo>
                    <a:lnTo>
                      <a:pt x="139" y="442"/>
                    </a:lnTo>
                    <a:lnTo>
                      <a:pt x="139" y="437"/>
                    </a:lnTo>
                    <a:lnTo>
                      <a:pt x="144" y="432"/>
                    </a:lnTo>
                    <a:lnTo>
                      <a:pt x="149" y="427"/>
                    </a:lnTo>
                    <a:lnTo>
                      <a:pt x="154" y="422"/>
                    </a:lnTo>
                    <a:lnTo>
                      <a:pt x="159" y="422"/>
                    </a:lnTo>
                    <a:lnTo>
                      <a:pt x="164" y="418"/>
                    </a:lnTo>
                    <a:lnTo>
                      <a:pt x="164" y="413"/>
                    </a:lnTo>
                    <a:lnTo>
                      <a:pt x="169" y="408"/>
                    </a:lnTo>
                    <a:lnTo>
                      <a:pt x="174" y="403"/>
                    </a:lnTo>
                    <a:lnTo>
                      <a:pt x="179" y="398"/>
                    </a:lnTo>
                    <a:lnTo>
                      <a:pt x="184" y="393"/>
                    </a:lnTo>
                    <a:lnTo>
                      <a:pt x="189" y="388"/>
                    </a:lnTo>
                    <a:lnTo>
                      <a:pt x="194" y="383"/>
                    </a:lnTo>
                    <a:lnTo>
                      <a:pt x="194" y="378"/>
                    </a:lnTo>
                    <a:lnTo>
                      <a:pt x="199" y="373"/>
                    </a:lnTo>
                    <a:lnTo>
                      <a:pt x="203" y="368"/>
                    </a:lnTo>
                    <a:lnTo>
                      <a:pt x="208" y="363"/>
                    </a:lnTo>
                    <a:lnTo>
                      <a:pt x="213" y="358"/>
                    </a:lnTo>
                    <a:lnTo>
                      <a:pt x="218" y="353"/>
                    </a:lnTo>
                    <a:lnTo>
                      <a:pt x="223" y="348"/>
                    </a:lnTo>
                    <a:lnTo>
                      <a:pt x="228" y="343"/>
                    </a:lnTo>
                    <a:lnTo>
                      <a:pt x="233" y="338"/>
                    </a:lnTo>
                    <a:lnTo>
                      <a:pt x="238" y="333"/>
                    </a:lnTo>
                    <a:lnTo>
                      <a:pt x="243" y="328"/>
                    </a:lnTo>
                    <a:lnTo>
                      <a:pt x="248" y="323"/>
                    </a:lnTo>
                    <a:lnTo>
                      <a:pt x="253" y="318"/>
                    </a:lnTo>
                    <a:lnTo>
                      <a:pt x="258" y="313"/>
                    </a:lnTo>
                    <a:lnTo>
                      <a:pt x="263" y="308"/>
                    </a:lnTo>
                    <a:lnTo>
                      <a:pt x="268" y="303"/>
                    </a:lnTo>
                    <a:lnTo>
                      <a:pt x="273" y="298"/>
                    </a:lnTo>
                    <a:lnTo>
                      <a:pt x="278" y="293"/>
                    </a:lnTo>
                    <a:lnTo>
                      <a:pt x="283" y="288"/>
                    </a:lnTo>
                    <a:lnTo>
                      <a:pt x="288" y="283"/>
                    </a:lnTo>
                    <a:lnTo>
                      <a:pt x="293" y="279"/>
                    </a:lnTo>
                    <a:lnTo>
                      <a:pt x="298" y="274"/>
                    </a:lnTo>
                    <a:lnTo>
                      <a:pt x="303" y="269"/>
                    </a:lnTo>
                    <a:lnTo>
                      <a:pt x="308" y="264"/>
                    </a:lnTo>
                    <a:lnTo>
                      <a:pt x="313" y="259"/>
                    </a:lnTo>
                    <a:lnTo>
                      <a:pt x="318" y="254"/>
                    </a:lnTo>
                    <a:lnTo>
                      <a:pt x="323" y="249"/>
                    </a:lnTo>
                    <a:lnTo>
                      <a:pt x="328" y="249"/>
                    </a:lnTo>
                    <a:lnTo>
                      <a:pt x="333" y="244"/>
                    </a:lnTo>
                    <a:lnTo>
                      <a:pt x="338" y="239"/>
                    </a:lnTo>
                    <a:lnTo>
                      <a:pt x="342" y="234"/>
                    </a:lnTo>
                    <a:lnTo>
                      <a:pt x="347" y="229"/>
                    </a:lnTo>
                    <a:lnTo>
                      <a:pt x="352" y="224"/>
                    </a:lnTo>
                    <a:lnTo>
                      <a:pt x="357" y="219"/>
                    </a:lnTo>
                    <a:lnTo>
                      <a:pt x="357" y="214"/>
                    </a:lnTo>
                    <a:lnTo>
                      <a:pt x="362" y="209"/>
                    </a:lnTo>
                    <a:lnTo>
                      <a:pt x="367" y="204"/>
                    </a:lnTo>
                    <a:lnTo>
                      <a:pt x="372" y="199"/>
                    </a:lnTo>
                    <a:lnTo>
                      <a:pt x="377" y="194"/>
                    </a:lnTo>
                    <a:lnTo>
                      <a:pt x="377" y="189"/>
                    </a:lnTo>
                    <a:lnTo>
                      <a:pt x="382" y="184"/>
                    </a:lnTo>
                    <a:lnTo>
                      <a:pt x="387" y="179"/>
                    </a:lnTo>
                    <a:lnTo>
                      <a:pt x="387" y="174"/>
                    </a:lnTo>
                    <a:lnTo>
                      <a:pt x="392" y="169"/>
                    </a:lnTo>
                    <a:lnTo>
                      <a:pt x="397" y="164"/>
                    </a:lnTo>
                    <a:lnTo>
                      <a:pt x="397" y="154"/>
                    </a:lnTo>
                    <a:lnTo>
                      <a:pt x="402" y="149"/>
                    </a:lnTo>
                    <a:lnTo>
                      <a:pt x="402" y="110"/>
                    </a:lnTo>
                    <a:lnTo>
                      <a:pt x="397" y="105"/>
                    </a:lnTo>
                    <a:lnTo>
                      <a:pt x="397" y="100"/>
                    </a:lnTo>
                    <a:lnTo>
                      <a:pt x="392" y="95"/>
                    </a:lnTo>
                    <a:lnTo>
                      <a:pt x="387" y="90"/>
                    </a:lnTo>
                    <a:lnTo>
                      <a:pt x="387" y="85"/>
                    </a:lnTo>
                    <a:lnTo>
                      <a:pt x="382" y="80"/>
                    </a:lnTo>
                    <a:lnTo>
                      <a:pt x="377" y="80"/>
                    </a:lnTo>
                    <a:lnTo>
                      <a:pt x="372" y="75"/>
                    </a:lnTo>
                    <a:lnTo>
                      <a:pt x="367" y="70"/>
                    </a:lnTo>
                    <a:lnTo>
                      <a:pt x="357" y="65"/>
                    </a:lnTo>
                    <a:lnTo>
                      <a:pt x="352" y="60"/>
                    </a:lnTo>
                    <a:lnTo>
                      <a:pt x="342" y="55"/>
                    </a:lnTo>
                    <a:lnTo>
                      <a:pt x="338" y="50"/>
                    </a:lnTo>
                    <a:lnTo>
                      <a:pt x="328" y="45"/>
                    </a:lnTo>
                    <a:lnTo>
                      <a:pt x="323" y="40"/>
                    </a:lnTo>
                    <a:lnTo>
                      <a:pt x="313" y="35"/>
                    </a:lnTo>
                    <a:lnTo>
                      <a:pt x="303" y="30"/>
                    </a:lnTo>
                    <a:lnTo>
                      <a:pt x="293" y="25"/>
                    </a:lnTo>
                    <a:lnTo>
                      <a:pt x="283" y="20"/>
                    </a:lnTo>
                    <a:lnTo>
                      <a:pt x="273" y="15"/>
                    </a:lnTo>
                    <a:lnTo>
                      <a:pt x="263" y="10"/>
                    </a:lnTo>
                    <a:lnTo>
                      <a:pt x="253" y="5"/>
                    </a:lnTo>
                    <a:lnTo>
                      <a:pt x="243" y="0"/>
                    </a:lnTo>
                  </a:path>
                </a:pathLst>
              </a:custGeom>
              <a:noFill/>
              <a:ln w="3175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3633788" y="1752601"/>
                <a:ext cx="47625" cy="22225"/>
              </a:xfrm>
              <a:custGeom>
                <a:avLst/>
                <a:gdLst/>
                <a:ahLst/>
                <a:cxnLst>
                  <a:cxn ang="0">
                    <a:pos x="30" y="14"/>
                  </a:cxn>
                  <a:cxn ang="0">
                    <a:pos x="20" y="10"/>
                  </a:cxn>
                  <a:cxn ang="0">
                    <a:pos x="10" y="5"/>
                  </a:cxn>
                  <a:cxn ang="0">
                    <a:pos x="0" y="0"/>
                  </a:cxn>
                </a:cxnLst>
                <a:rect l="0" t="0" r="r" b="b"/>
                <a:pathLst>
                  <a:path w="30" h="14">
                    <a:moveTo>
                      <a:pt x="30" y="14"/>
                    </a:moveTo>
                    <a:lnTo>
                      <a:pt x="20" y="10"/>
                    </a:lnTo>
                    <a:lnTo>
                      <a:pt x="10" y="5"/>
                    </a:lnTo>
                    <a:lnTo>
                      <a:pt x="0" y="0"/>
                    </a:lnTo>
                  </a:path>
                </a:pathLst>
              </a:custGeom>
              <a:noFill/>
              <a:ln w="31750"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TextBox 69"/>
            <p:cNvSpPr txBox="1"/>
            <p:nvPr/>
          </p:nvSpPr>
          <p:spPr>
            <a:xfrm>
              <a:off x="4564064" y="3354373"/>
              <a:ext cx="433132" cy="369332"/>
            </a:xfrm>
            <a:prstGeom prst="rect">
              <a:avLst/>
            </a:prstGeom>
            <a:noFill/>
          </p:spPr>
          <p:txBody>
            <a:bodyPr wrap="none" rtlCol="0">
              <a:spAutoFit/>
            </a:bodyPr>
            <a:lstStyle/>
            <a:p>
              <a:r>
                <a:rPr lang="en-US" b="1" dirty="0">
                  <a:solidFill>
                    <a:srgbClr val="0000FF"/>
                  </a:solidFill>
                </a:rPr>
                <a:t>Ag</a:t>
              </a:r>
            </a:p>
          </p:txBody>
        </p:sp>
        <p:cxnSp>
          <p:nvCxnSpPr>
            <p:cNvPr id="72" name="Straight Arrow Connector 71"/>
            <p:cNvCxnSpPr/>
            <p:nvPr/>
          </p:nvCxnSpPr>
          <p:spPr>
            <a:xfrm flipH="1" flipV="1">
              <a:off x="4652101" y="3105176"/>
              <a:ext cx="198074"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067424" y="2744775"/>
            <a:ext cx="985838" cy="3230563"/>
            <a:chOff x="3552827" y="2744774"/>
            <a:chExt cx="985838" cy="3230563"/>
          </a:xfrm>
        </p:grpSpPr>
        <p:grpSp>
          <p:nvGrpSpPr>
            <p:cNvPr id="67" name="Group 66"/>
            <p:cNvGrpSpPr/>
            <p:nvPr/>
          </p:nvGrpSpPr>
          <p:grpSpPr>
            <a:xfrm>
              <a:off x="3552827" y="2744774"/>
              <a:ext cx="985838" cy="3230563"/>
              <a:chOff x="2798763" y="1752601"/>
              <a:chExt cx="985838" cy="3230563"/>
            </a:xfrm>
          </p:grpSpPr>
          <p:sp>
            <p:nvSpPr>
              <p:cNvPr id="1074" name="Freeform 50"/>
              <p:cNvSpPr>
                <a:spLocks/>
              </p:cNvSpPr>
              <p:nvPr/>
            </p:nvSpPr>
            <p:spPr bwMode="auto">
              <a:xfrm>
                <a:off x="2798763" y="2816226"/>
                <a:ext cx="504825" cy="2166938"/>
              </a:xfrm>
              <a:custGeom>
                <a:avLst/>
                <a:gdLst/>
                <a:ahLst/>
                <a:cxnLst>
                  <a:cxn ang="0">
                    <a:pos x="5" y="1325"/>
                  </a:cxn>
                  <a:cxn ang="0">
                    <a:pos x="10" y="1251"/>
                  </a:cxn>
                  <a:cxn ang="0">
                    <a:pos x="20" y="1206"/>
                  </a:cxn>
                  <a:cxn ang="0">
                    <a:pos x="25" y="1137"/>
                  </a:cxn>
                  <a:cxn ang="0">
                    <a:pos x="35" y="1097"/>
                  </a:cxn>
                  <a:cxn ang="0">
                    <a:pos x="40" y="1028"/>
                  </a:cxn>
                  <a:cxn ang="0">
                    <a:pos x="50" y="993"/>
                  </a:cxn>
                  <a:cxn ang="0">
                    <a:pos x="55" y="933"/>
                  </a:cxn>
                  <a:cxn ang="0">
                    <a:pos x="65" y="898"/>
                  </a:cxn>
                  <a:cxn ang="0">
                    <a:pos x="70" y="844"/>
                  </a:cxn>
                  <a:cxn ang="0">
                    <a:pos x="80" y="809"/>
                  </a:cxn>
                  <a:cxn ang="0">
                    <a:pos x="85" y="759"/>
                  </a:cxn>
                  <a:cxn ang="0">
                    <a:pos x="94" y="730"/>
                  </a:cxn>
                  <a:cxn ang="0">
                    <a:pos x="99" y="680"/>
                  </a:cxn>
                  <a:cxn ang="0">
                    <a:pos x="109" y="650"/>
                  </a:cxn>
                  <a:cxn ang="0">
                    <a:pos x="114" y="615"/>
                  </a:cxn>
                  <a:cxn ang="0">
                    <a:pos x="124" y="586"/>
                  </a:cxn>
                  <a:cxn ang="0">
                    <a:pos x="129" y="546"/>
                  </a:cxn>
                  <a:cxn ang="0">
                    <a:pos x="139" y="516"/>
                  </a:cxn>
                  <a:cxn ang="0">
                    <a:pos x="144" y="481"/>
                  </a:cxn>
                  <a:cxn ang="0">
                    <a:pos x="154" y="457"/>
                  </a:cxn>
                  <a:cxn ang="0">
                    <a:pos x="159" y="427"/>
                  </a:cxn>
                  <a:cxn ang="0">
                    <a:pos x="169" y="402"/>
                  </a:cxn>
                  <a:cxn ang="0">
                    <a:pos x="174" y="372"/>
                  </a:cxn>
                  <a:cxn ang="0">
                    <a:pos x="184" y="347"/>
                  </a:cxn>
                  <a:cxn ang="0">
                    <a:pos x="189" y="318"/>
                  </a:cxn>
                  <a:cxn ang="0">
                    <a:pos x="199" y="298"/>
                  </a:cxn>
                  <a:cxn ang="0">
                    <a:pos x="204" y="278"/>
                  </a:cxn>
                  <a:cxn ang="0">
                    <a:pos x="214" y="258"/>
                  </a:cxn>
                  <a:cxn ang="0">
                    <a:pos x="219" y="233"/>
                  </a:cxn>
                  <a:cxn ang="0">
                    <a:pos x="229" y="213"/>
                  </a:cxn>
                  <a:cxn ang="0">
                    <a:pos x="233" y="188"/>
                  </a:cxn>
                  <a:cxn ang="0">
                    <a:pos x="243" y="174"/>
                  </a:cxn>
                  <a:cxn ang="0">
                    <a:pos x="248" y="149"/>
                  </a:cxn>
                  <a:cxn ang="0">
                    <a:pos x="258" y="134"/>
                  </a:cxn>
                  <a:cxn ang="0">
                    <a:pos x="268" y="109"/>
                  </a:cxn>
                  <a:cxn ang="0">
                    <a:pos x="278" y="89"/>
                  </a:cxn>
                  <a:cxn ang="0">
                    <a:pos x="283" y="74"/>
                  </a:cxn>
                  <a:cxn ang="0">
                    <a:pos x="293" y="54"/>
                  </a:cxn>
                  <a:cxn ang="0">
                    <a:pos x="298" y="40"/>
                  </a:cxn>
                  <a:cxn ang="0">
                    <a:pos x="308" y="25"/>
                  </a:cxn>
                  <a:cxn ang="0">
                    <a:pos x="313" y="10"/>
                  </a:cxn>
                </a:cxnLst>
                <a:rect l="0" t="0" r="r" b="b"/>
                <a:pathLst>
                  <a:path w="318" h="1365">
                    <a:moveTo>
                      <a:pt x="0" y="1365"/>
                    </a:moveTo>
                    <a:lnTo>
                      <a:pt x="0" y="1330"/>
                    </a:lnTo>
                    <a:lnTo>
                      <a:pt x="5" y="1325"/>
                    </a:lnTo>
                    <a:lnTo>
                      <a:pt x="5" y="1291"/>
                    </a:lnTo>
                    <a:lnTo>
                      <a:pt x="10" y="1286"/>
                    </a:lnTo>
                    <a:lnTo>
                      <a:pt x="10" y="1251"/>
                    </a:lnTo>
                    <a:lnTo>
                      <a:pt x="15" y="1246"/>
                    </a:lnTo>
                    <a:lnTo>
                      <a:pt x="15" y="1211"/>
                    </a:lnTo>
                    <a:lnTo>
                      <a:pt x="20" y="1206"/>
                    </a:lnTo>
                    <a:lnTo>
                      <a:pt x="20" y="1171"/>
                    </a:lnTo>
                    <a:lnTo>
                      <a:pt x="25" y="1167"/>
                    </a:lnTo>
                    <a:lnTo>
                      <a:pt x="25" y="1137"/>
                    </a:lnTo>
                    <a:lnTo>
                      <a:pt x="30" y="1132"/>
                    </a:lnTo>
                    <a:lnTo>
                      <a:pt x="30" y="1102"/>
                    </a:lnTo>
                    <a:lnTo>
                      <a:pt x="35" y="1097"/>
                    </a:lnTo>
                    <a:lnTo>
                      <a:pt x="35" y="1067"/>
                    </a:lnTo>
                    <a:lnTo>
                      <a:pt x="40" y="1062"/>
                    </a:lnTo>
                    <a:lnTo>
                      <a:pt x="40" y="1028"/>
                    </a:lnTo>
                    <a:lnTo>
                      <a:pt x="45" y="1023"/>
                    </a:lnTo>
                    <a:lnTo>
                      <a:pt x="45" y="998"/>
                    </a:lnTo>
                    <a:lnTo>
                      <a:pt x="50" y="993"/>
                    </a:lnTo>
                    <a:lnTo>
                      <a:pt x="50" y="968"/>
                    </a:lnTo>
                    <a:lnTo>
                      <a:pt x="55" y="963"/>
                    </a:lnTo>
                    <a:lnTo>
                      <a:pt x="55" y="933"/>
                    </a:lnTo>
                    <a:lnTo>
                      <a:pt x="60" y="928"/>
                    </a:lnTo>
                    <a:lnTo>
                      <a:pt x="60" y="903"/>
                    </a:lnTo>
                    <a:lnTo>
                      <a:pt x="65" y="898"/>
                    </a:lnTo>
                    <a:lnTo>
                      <a:pt x="65" y="874"/>
                    </a:lnTo>
                    <a:lnTo>
                      <a:pt x="70" y="869"/>
                    </a:lnTo>
                    <a:lnTo>
                      <a:pt x="70" y="844"/>
                    </a:lnTo>
                    <a:lnTo>
                      <a:pt x="75" y="839"/>
                    </a:lnTo>
                    <a:lnTo>
                      <a:pt x="75" y="814"/>
                    </a:lnTo>
                    <a:lnTo>
                      <a:pt x="80" y="809"/>
                    </a:lnTo>
                    <a:lnTo>
                      <a:pt x="80" y="789"/>
                    </a:lnTo>
                    <a:lnTo>
                      <a:pt x="85" y="784"/>
                    </a:lnTo>
                    <a:lnTo>
                      <a:pt x="85" y="759"/>
                    </a:lnTo>
                    <a:lnTo>
                      <a:pt x="89" y="754"/>
                    </a:lnTo>
                    <a:lnTo>
                      <a:pt x="89" y="735"/>
                    </a:lnTo>
                    <a:lnTo>
                      <a:pt x="94" y="730"/>
                    </a:lnTo>
                    <a:lnTo>
                      <a:pt x="94" y="710"/>
                    </a:lnTo>
                    <a:lnTo>
                      <a:pt x="99" y="705"/>
                    </a:lnTo>
                    <a:lnTo>
                      <a:pt x="99" y="680"/>
                    </a:lnTo>
                    <a:lnTo>
                      <a:pt x="104" y="675"/>
                    </a:lnTo>
                    <a:lnTo>
                      <a:pt x="104" y="655"/>
                    </a:lnTo>
                    <a:lnTo>
                      <a:pt x="109" y="650"/>
                    </a:lnTo>
                    <a:lnTo>
                      <a:pt x="109" y="635"/>
                    </a:lnTo>
                    <a:lnTo>
                      <a:pt x="114" y="630"/>
                    </a:lnTo>
                    <a:lnTo>
                      <a:pt x="114" y="615"/>
                    </a:lnTo>
                    <a:lnTo>
                      <a:pt x="119" y="610"/>
                    </a:lnTo>
                    <a:lnTo>
                      <a:pt x="119" y="591"/>
                    </a:lnTo>
                    <a:lnTo>
                      <a:pt x="124" y="586"/>
                    </a:lnTo>
                    <a:lnTo>
                      <a:pt x="124" y="566"/>
                    </a:lnTo>
                    <a:lnTo>
                      <a:pt x="129" y="561"/>
                    </a:lnTo>
                    <a:lnTo>
                      <a:pt x="129" y="546"/>
                    </a:lnTo>
                    <a:lnTo>
                      <a:pt x="134" y="541"/>
                    </a:lnTo>
                    <a:lnTo>
                      <a:pt x="134" y="521"/>
                    </a:lnTo>
                    <a:lnTo>
                      <a:pt x="139" y="516"/>
                    </a:lnTo>
                    <a:lnTo>
                      <a:pt x="139" y="501"/>
                    </a:lnTo>
                    <a:lnTo>
                      <a:pt x="144" y="496"/>
                    </a:lnTo>
                    <a:lnTo>
                      <a:pt x="144" y="481"/>
                    </a:lnTo>
                    <a:lnTo>
                      <a:pt x="149" y="476"/>
                    </a:lnTo>
                    <a:lnTo>
                      <a:pt x="149" y="462"/>
                    </a:lnTo>
                    <a:lnTo>
                      <a:pt x="154" y="457"/>
                    </a:lnTo>
                    <a:lnTo>
                      <a:pt x="154" y="447"/>
                    </a:lnTo>
                    <a:lnTo>
                      <a:pt x="159" y="442"/>
                    </a:lnTo>
                    <a:lnTo>
                      <a:pt x="159" y="427"/>
                    </a:lnTo>
                    <a:lnTo>
                      <a:pt x="164" y="422"/>
                    </a:lnTo>
                    <a:lnTo>
                      <a:pt x="164" y="407"/>
                    </a:lnTo>
                    <a:lnTo>
                      <a:pt x="169" y="402"/>
                    </a:lnTo>
                    <a:lnTo>
                      <a:pt x="169" y="387"/>
                    </a:lnTo>
                    <a:lnTo>
                      <a:pt x="174" y="382"/>
                    </a:lnTo>
                    <a:lnTo>
                      <a:pt x="174" y="372"/>
                    </a:lnTo>
                    <a:lnTo>
                      <a:pt x="179" y="367"/>
                    </a:lnTo>
                    <a:lnTo>
                      <a:pt x="179" y="352"/>
                    </a:lnTo>
                    <a:lnTo>
                      <a:pt x="184" y="347"/>
                    </a:lnTo>
                    <a:lnTo>
                      <a:pt x="184" y="337"/>
                    </a:lnTo>
                    <a:lnTo>
                      <a:pt x="189" y="332"/>
                    </a:lnTo>
                    <a:lnTo>
                      <a:pt x="189" y="318"/>
                    </a:lnTo>
                    <a:lnTo>
                      <a:pt x="194" y="313"/>
                    </a:lnTo>
                    <a:lnTo>
                      <a:pt x="194" y="303"/>
                    </a:lnTo>
                    <a:lnTo>
                      <a:pt x="199" y="298"/>
                    </a:lnTo>
                    <a:lnTo>
                      <a:pt x="199" y="288"/>
                    </a:lnTo>
                    <a:lnTo>
                      <a:pt x="204" y="283"/>
                    </a:lnTo>
                    <a:lnTo>
                      <a:pt x="204" y="278"/>
                    </a:lnTo>
                    <a:lnTo>
                      <a:pt x="209" y="273"/>
                    </a:lnTo>
                    <a:lnTo>
                      <a:pt x="209" y="263"/>
                    </a:lnTo>
                    <a:lnTo>
                      <a:pt x="214" y="258"/>
                    </a:lnTo>
                    <a:lnTo>
                      <a:pt x="214" y="248"/>
                    </a:lnTo>
                    <a:lnTo>
                      <a:pt x="219" y="243"/>
                    </a:lnTo>
                    <a:lnTo>
                      <a:pt x="219" y="233"/>
                    </a:lnTo>
                    <a:lnTo>
                      <a:pt x="224" y="228"/>
                    </a:lnTo>
                    <a:lnTo>
                      <a:pt x="224" y="218"/>
                    </a:lnTo>
                    <a:lnTo>
                      <a:pt x="229" y="213"/>
                    </a:lnTo>
                    <a:lnTo>
                      <a:pt x="229" y="203"/>
                    </a:lnTo>
                    <a:lnTo>
                      <a:pt x="233" y="198"/>
                    </a:lnTo>
                    <a:lnTo>
                      <a:pt x="233" y="188"/>
                    </a:lnTo>
                    <a:lnTo>
                      <a:pt x="238" y="184"/>
                    </a:lnTo>
                    <a:lnTo>
                      <a:pt x="238" y="179"/>
                    </a:lnTo>
                    <a:lnTo>
                      <a:pt x="243" y="174"/>
                    </a:lnTo>
                    <a:lnTo>
                      <a:pt x="243" y="164"/>
                    </a:lnTo>
                    <a:lnTo>
                      <a:pt x="248" y="159"/>
                    </a:lnTo>
                    <a:lnTo>
                      <a:pt x="248" y="149"/>
                    </a:lnTo>
                    <a:lnTo>
                      <a:pt x="253" y="144"/>
                    </a:lnTo>
                    <a:lnTo>
                      <a:pt x="253" y="139"/>
                    </a:lnTo>
                    <a:lnTo>
                      <a:pt x="258" y="134"/>
                    </a:lnTo>
                    <a:lnTo>
                      <a:pt x="258" y="124"/>
                    </a:lnTo>
                    <a:lnTo>
                      <a:pt x="268" y="114"/>
                    </a:lnTo>
                    <a:lnTo>
                      <a:pt x="268" y="109"/>
                    </a:lnTo>
                    <a:lnTo>
                      <a:pt x="273" y="104"/>
                    </a:lnTo>
                    <a:lnTo>
                      <a:pt x="273" y="94"/>
                    </a:lnTo>
                    <a:lnTo>
                      <a:pt x="278" y="89"/>
                    </a:lnTo>
                    <a:lnTo>
                      <a:pt x="278" y="84"/>
                    </a:lnTo>
                    <a:lnTo>
                      <a:pt x="283" y="79"/>
                    </a:lnTo>
                    <a:lnTo>
                      <a:pt x="283" y="74"/>
                    </a:lnTo>
                    <a:lnTo>
                      <a:pt x="288" y="69"/>
                    </a:lnTo>
                    <a:lnTo>
                      <a:pt x="288" y="59"/>
                    </a:lnTo>
                    <a:lnTo>
                      <a:pt x="293" y="54"/>
                    </a:lnTo>
                    <a:lnTo>
                      <a:pt x="293" y="49"/>
                    </a:lnTo>
                    <a:lnTo>
                      <a:pt x="298" y="45"/>
                    </a:lnTo>
                    <a:lnTo>
                      <a:pt x="298" y="40"/>
                    </a:lnTo>
                    <a:lnTo>
                      <a:pt x="303" y="35"/>
                    </a:lnTo>
                    <a:lnTo>
                      <a:pt x="303" y="30"/>
                    </a:lnTo>
                    <a:lnTo>
                      <a:pt x="308" y="25"/>
                    </a:lnTo>
                    <a:lnTo>
                      <a:pt x="308" y="20"/>
                    </a:lnTo>
                    <a:lnTo>
                      <a:pt x="313" y="15"/>
                    </a:lnTo>
                    <a:lnTo>
                      <a:pt x="313" y="10"/>
                    </a:lnTo>
                    <a:lnTo>
                      <a:pt x="318" y="5"/>
                    </a:lnTo>
                    <a:lnTo>
                      <a:pt x="318" y="0"/>
                    </a:lnTo>
                  </a:path>
                </a:pathLst>
              </a:custGeom>
              <a:noFill/>
              <a:ln w="3175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295651" y="1752601"/>
                <a:ext cx="488950" cy="1047750"/>
              </a:xfrm>
              <a:custGeom>
                <a:avLst/>
                <a:gdLst/>
                <a:ahLst/>
                <a:cxnLst>
                  <a:cxn ang="0">
                    <a:pos x="5" y="655"/>
                  </a:cxn>
                  <a:cxn ang="0">
                    <a:pos x="10" y="645"/>
                  </a:cxn>
                  <a:cxn ang="0">
                    <a:pos x="15" y="635"/>
                  </a:cxn>
                  <a:cxn ang="0">
                    <a:pos x="20" y="625"/>
                  </a:cxn>
                  <a:cxn ang="0">
                    <a:pos x="30" y="610"/>
                  </a:cxn>
                  <a:cxn ang="0">
                    <a:pos x="35" y="600"/>
                  </a:cxn>
                  <a:cxn ang="0">
                    <a:pos x="40" y="590"/>
                  </a:cxn>
                  <a:cxn ang="0">
                    <a:pos x="45" y="580"/>
                  </a:cxn>
                  <a:cxn ang="0">
                    <a:pos x="50" y="571"/>
                  </a:cxn>
                  <a:cxn ang="0">
                    <a:pos x="55" y="561"/>
                  </a:cxn>
                  <a:cxn ang="0">
                    <a:pos x="59" y="551"/>
                  </a:cxn>
                  <a:cxn ang="0">
                    <a:pos x="64" y="541"/>
                  </a:cxn>
                  <a:cxn ang="0">
                    <a:pos x="74" y="531"/>
                  </a:cxn>
                  <a:cxn ang="0">
                    <a:pos x="79" y="521"/>
                  </a:cxn>
                  <a:cxn ang="0">
                    <a:pos x="84" y="511"/>
                  </a:cxn>
                  <a:cxn ang="0">
                    <a:pos x="89" y="501"/>
                  </a:cxn>
                  <a:cxn ang="0">
                    <a:pos x="99" y="491"/>
                  </a:cxn>
                  <a:cxn ang="0">
                    <a:pos x="104" y="481"/>
                  </a:cxn>
                  <a:cxn ang="0">
                    <a:pos x="109" y="471"/>
                  </a:cxn>
                  <a:cxn ang="0">
                    <a:pos x="119" y="461"/>
                  </a:cxn>
                  <a:cxn ang="0">
                    <a:pos x="124" y="451"/>
                  </a:cxn>
                  <a:cxn ang="0">
                    <a:pos x="129" y="441"/>
                  </a:cxn>
                  <a:cxn ang="0">
                    <a:pos x="139" y="432"/>
                  </a:cxn>
                  <a:cxn ang="0">
                    <a:pos x="149" y="422"/>
                  </a:cxn>
                  <a:cxn ang="0">
                    <a:pos x="154" y="412"/>
                  </a:cxn>
                  <a:cxn ang="0">
                    <a:pos x="164" y="402"/>
                  </a:cxn>
                  <a:cxn ang="0">
                    <a:pos x="169" y="392"/>
                  </a:cxn>
                  <a:cxn ang="0">
                    <a:pos x="179" y="382"/>
                  </a:cxn>
                  <a:cxn ang="0">
                    <a:pos x="184" y="372"/>
                  </a:cxn>
                  <a:cxn ang="0">
                    <a:pos x="194" y="362"/>
                  </a:cxn>
                  <a:cxn ang="0">
                    <a:pos x="199" y="352"/>
                  </a:cxn>
                  <a:cxn ang="0">
                    <a:pos x="208" y="342"/>
                  </a:cxn>
                  <a:cxn ang="0">
                    <a:pos x="218" y="332"/>
                  </a:cxn>
                  <a:cxn ang="0">
                    <a:pos x="223" y="322"/>
                  </a:cxn>
                  <a:cxn ang="0">
                    <a:pos x="233" y="312"/>
                  </a:cxn>
                  <a:cxn ang="0">
                    <a:pos x="238" y="302"/>
                  </a:cxn>
                  <a:cxn ang="0">
                    <a:pos x="248" y="293"/>
                  </a:cxn>
                  <a:cxn ang="0">
                    <a:pos x="253" y="283"/>
                  </a:cxn>
                  <a:cxn ang="0">
                    <a:pos x="258" y="273"/>
                  </a:cxn>
                  <a:cxn ang="0">
                    <a:pos x="268" y="263"/>
                  </a:cxn>
                  <a:cxn ang="0">
                    <a:pos x="278" y="253"/>
                  </a:cxn>
                  <a:cxn ang="0">
                    <a:pos x="283" y="243"/>
                  </a:cxn>
                  <a:cxn ang="0">
                    <a:pos x="288" y="233"/>
                  </a:cxn>
                  <a:cxn ang="0">
                    <a:pos x="293" y="223"/>
                  </a:cxn>
                  <a:cxn ang="0">
                    <a:pos x="298" y="213"/>
                  </a:cxn>
                  <a:cxn ang="0">
                    <a:pos x="303" y="198"/>
                  </a:cxn>
                  <a:cxn ang="0">
                    <a:pos x="308" y="139"/>
                  </a:cxn>
                  <a:cxn ang="0">
                    <a:pos x="303" y="124"/>
                  </a:cxn>
                  <a:cxn ang="0">
                    <a:pos x="298" y="114"/>
                  </a:cxn>
                  <a:cxn ang="0">
                    <a:pos x="288" y="104"/>
                  </a:cxn>
                  <a:cxn ang="0">
                    <a:pos x="283" y="94"/>
                  </a:cxn>
                  <a:cxn ang="0">
                    <a:pos x="273" y="89"/>
                  </a:cxn>
                  <a:cxn ang="0">
                    <a:pos x="263" y="79"/>
                  </a:cxn>
                  <a:cxn ang="0">
                    <a:pos x="253" y="69"/>
                  </a:cxn>
                  <a:cxn ang="0">
                    <a:pos x="238" y="59"/>
                  </a:cxn>
                  <a:cxn ang="0">
                    <a:pos x="228" y="49"/>
                  </a:cxn>
                  <a:cxn ang="0">
                    <a:pos x="213" y="39"/>
                  </a:cxn>
                  <a:cxn ang="0">
                    <a:pos x="199" y="29"/>
                  </a:cxn>
                  <a:cxn ang="0">
                    <a:pos x="184" y="19"/>
                  </a:cxn>
                  <a:cxn ang="0">
                    <a:pos x="164" y="10"/>
                  </a:cxn>
                  <a:cxn ang="0">
                    <a:pos x="149" y="0"/>
                  </a:cxn>
                </a:cxnLst>
                <a:rect l="0" t="0" r="r" b="b"/>
                <a:pathLst>
                  <a:path w="308" h="660">
                    <a:moveTo>
                      <a:pt x="0" y="660"/>
                    </a:moveTo>
                    <a:lnTo>
                      <a:pt x="5" y="655"/>
                    </a:lnTo>
                    <a:lnTo>
                      <a:pt x="5" y="650"/>
                    </a:lnTo>
                    <a:lnTo>
                      <a:pt x="10" y="645"/>
                    </a:lnTo>
                    <a:lnTo>
                      <a:pt x="10" y="640"/>
                    </a:lnTo>
                    <a:lnTo>
                      <a:pt x="15" y="635"/>
                    </a:lnTo>
                    <a:lnTo>
                      <a:pt x="15" y="630"/>
                    </a:lnTo>
                    <a:lnTo>
                      <a:pt x="20" y="625"/>
                    </a:lnTo>
                    <a:lnTo>
                      <a:pt x="20" y="620"/>
                    </a:lnTo>
                    <a:lnTo>
                      <a:pt x="30" y="610"/>
                    </a:lnTo>
                    <a:lnTo>
                      <a:pt x="30" y="605"/>
                    </a:lnTo>
                    <a:lnTo>
                      <a:pt x="35" y="600"/>
                    </a:lnTo>
                    <a:lnTo>
                      <a:pt x="35" y="595"/>
                    </a:lnTo>
                    <a:lnTo>
                      <a:pt x="40" y="590"/>
                    </a:lnTo>
                    <a:lnTo>
                      <a:pt x="40" y="585"/>
                    </a:lnTo>
                    <a:lnTo>
                      <a:pt x="45" y="580"/>
                    </a:lnTo>
                    <a:lnTo>
                      <a:pt x="45" y="575"/>
                    </a:lnTo>
                    <a:lnTo>
                      <a:pt x="50" y="571"/>
                    </a:lnTo>
                    <a:lnTo>
                      <a:pt x="55" y="566"/>
                    </a:lnTo>
                    <a:lnTo>
                      <a:pt x="55" y="561"/>
                    </a:lnTo>
                    <a:lnTo>
                      <a:pt x="59" y="556"/>
                    </a:lnTo>
                    <a:lnTo>
                      <a:pt x="59" y="551"/>
                    </a:lnTo>
                    <a:lnTo>
                      <a:pt x="64" y="546"/>
                    </a:lnTo>
                    <a:lnTo>
                      <a:pt x="64" y="541"/>
                    </a:lnTo>
                    <a:lnTo>
                      <a:pt x="69" y="536"/>
                    </a:lnTo>
                    <a:lnTo>
                      <a:pt x="74" y="531"/>
                    </a:lnTo>
                    <a:lnTo>
                      <a:pt x="74" y="526"/>
                    </a:lnTo>
                    <a:lnTo>
                      <a:pt x="79" y="521"/>
                    </a:lnTo>
                    <a:lnTo>
                      <a:pt x="79" y="516"/>
                    </a:lnTo>
                    <a:lnTo>
                      <a:pt x="84" y="511"/>
                    </a:lnTo>
                    <a:lnTo>
                      <a:pt x="89" y="506"/>
                    </a:lnTo>
                    <a:lnTo>
                      <a:pt x="89" y="501"/>
                    </a:lnTo>
                    <a:lnTo>
                      <a:pt x="94" y="496"/>
                    </a:lnTo>
                    <a:lnTo>
                      <a:pt x="99" y="491"/>
                    </a:lnTo>
                    <a:lnTo>
                      <a:pt x="99" y="486"/>
                    </a:lnTo>
                    <a:lnTo>
                      <a:pt x="104" y="481"/>
                    </a:lnTo>
                    <a:lnTo>
                      <a:pt x="109" y="476"/>
                    </a:lnTo>
                    <a:lnTo>
                      <a:pt x="109" y="471"/>
                    </a:lnTo>
                    <a:lnTo>
                      <a:pt x="114" y="466"/>
                    </a:lnTo>
                    <a:lnTo>
                      <a:pt x="119" y="461"/>
                    </a:lnTo>
                    <a:lnTo>
                      <a:pt x="119" y="456"/>
                    </a:lnTo>
                    <a:lnTo>
                      <a:pt x="124" y="451"/>
                    </a:lnTo>
                    <a:lnTo>
                      <a:pt x="129" y="446"/>
                    </a:lnTo>
                    <a:lnTo>
                      <a:pt x="129" y="441"/>
                    </a:lnTo>
                    <a:lnTo>
                      <a:pt x="134" y="436"/>
                    </a:lnTo>
                    <a:lnTo>
                      <a:pt x="139" y="432"/>
                    </a:lnTo>
                    <a:lnTo>
                      <a:pt x="144" y="427"/>
                    </a:lnTo>
                    <a:lnTo>
                      <a:pt x="149" y="422"/>
                    </a:lnTo>
                    <a:lnTo>
                      <a:pt x="154" y="417"/>
                    </a:lnTo>
                    <a:lnTo>
                      <a:pt x="154" y="412"/>
                    </a:lnTo>
                    <a:lnTo>
                      <a:pt x="159" y="407"/>
                    </a:lnTo>
                    <a:lnTo>
                      <a:pt x="164" y="402"/>
                    </a:lnTo>
                    <a:lnTo>
                      <a:pt x="169" y="397"/>
                    </a:lnTo>
                    <a:lnTo>
                      <a:pt x="169" y="392"/>
                    </a:lnTo>
                    <a:lnTo>
                      <a:pt x="174" y="387"/>
                    </a:lnTo>
                    <a:lnTo>
                      <a:pt x="179" y="382"/>
                    </a:lnTo>
                    <a:lnTo>
                      <a:pt x="184" y="377"/>
                    </a:lnTo>
                    <a:lnTo>
                      <a:pt x="184" y="372"/>
                    </a:lnTo>
                    <a:lnTo>
                      <a:pt x="189" y="367"/>
                    </a:lnTo>
                    <a:lnTo>
                      <a:pt x="194" y="362"/>
                    </a:lnTo>
                    <a:lnTo>
                      <a:pt x="199" y="357"/>
                    </a:lnTo>
                    <a:lnTo>
                      <a:pt x="199" y="352"/>
                    </a:lnTo>
                    <a:lnTo>
                      <a:pt x="203" y="347"/>
                    </a:lnTo>
                    <a:lnTo>
                      <a:pt x="208" y="342"/>
                    </a:lnTo>
                    <a:lnTo>
                      <a:pt x="213" y="337"/>
                    </a:lnTo>
                    <a:lnTo>
                      <a:pt x="218" y="332"/>
                    </a:lnTo>
                    <a:lnTo>
                      <a:pt x="218" y="327"/>
                    </a:lnTo>
                    <a:lnTo>
                      <a:pt x="223" y="322"/>
                    </a:lnTo>
                    <a:lnTo>
                      <a:pt x="228" y="317"/>
                    </a:lnTo>
                    <a:lnTo>
                      <a:pt x="233" y="312"/>
                    </a:lnTo>
                    <a:lnTo>
                      <a:pt x="233" y="307"/>
                    </a:lnTo>
                    <a:lnTo>
                      <a:pt x="238" y="302"/>
                    </a:lnTo>
                    <a:lnTo>
                      <a:pt x="243" y="297"/>
                    </a:lnTo>
                    <a:lnTo>
                      <a:pt x="248" y="293"/>
                    </a:lnTo>
                    <a:lnTo>
                      <a:pt x="248" y="288"/>
                    </a:lnTo>
                    <a:lnTo>
                      <a:pt x="253" y="283"/>
                    </a:lnTo>
                    <a:lnTo>
                      <a:pt x="258" y="278"/>
                    </a:lnTo>
                    <a:lnTo>
                      <a:pt x="258" y="273"/>
                    </a:lnTo>
                    <a:lnTo>
                      <a:pt x="263" y="268"/>
                    </a:lnTo>
                    <a:lnTo>
                      <a:pt x="268" y="263"/>
                    </a:lnTo>
                    <a:lnTo>
                      <a:pt x="273" y="258"/>
                    </a:lnTo>
                    <a:lnTo>
                      <a:pt x="278" y="253"/>
                    </a:lnTo>
                    <a:lnTo>
                      <a:pt x="278" y="248"/>
                    </a:lnTo>
                    <a:lnTo>
                      <a:pt x="283" y="243"/>
                    </a:lnTo>
                    <a:lnTo>
                      <a:pt x="288" y="238"/>
                    </a:lnTo>
                    <a:lnTo>
                      <a:pt x="288" y="233"/>
                    </a:lnTo>
                    <a:lnTo>
                      <a:pt x="293" y="228"/>
                    </a:lnTo>
                    <a:lnTo>
                      <a:pt x="293" y="223"/>
                    </a:lnTo>
                    <a:lnTo>
                      <a:pt x="298" y="218"/>
                    </a:lnTo>
                    <a:lnTo>
                      <a:pt x="298" y="213"/>
                    </a:lnTo>
                    <a:lnTo>
                      <a:pt x="303" y="208"/>
                    </a:lnTo>
                    <a:lnTo>
                      <a:pt x="303" y="198"/>
                    </a:lnTo>
                    <a:lnTo>
                      <a:pt x="308" y="193"/>
                    </a:lnTo>
                    <a:lnTo>
                      <a:pt x="308" y="139"/>
                    </a:lnTo>
                    <a:lnTo>
                      <a:pt x="303" y="134"/>
                    </a:lnTo>
                    <a:lnTo>
                      <a:pt x="303" y="124"/>
                    </a:lnTo>
                    <a:lnTo>
                      <a:pt x="298" y="119"/>
                    </a:lnTo>
                    <a:lnTo>
                      <a:pt x="298" y="114"/>
                    </a:lnTo>
                    <a:lnTo>
                      <a:pt x="293" y="109"/>
                    </a:lnTo>
                    <a:lnTo>
                      <a:pt x="288" y="104"/>
                    </a:lnTo>
                    <a:lnTo>
                      <a:pt x="288" y="99"/>
                    </a:lnTo>
                    <a:lnTo>
                      <a:pt x="283" y="94"/>
                    </a:lnTo>
                    <a:lnTo>
                      <a:pt x="278" y="94"/>
                    </a:lnTo>
                    <a:lnTo>
                      <a:pt x="273" y="89"/>
                    </a:lnTo>
                    <a:lnTo>
                      <a:pt x="268" y="84"/>
                    </a:lnTo>
                    <a:lnTo>
                      <a:pt x="263" y="79"/>
                    </a:lnTo>
                    <a:lnTo>
                      <a:pt x="258" y="74"/>
                    </a:lnTo>
                    <a:lnTo>
                      <a:pt x="253" y="69"/>
                    </a:lnTo>
                    <a:lnTo>
                      <a:pt x="248" y="64"/>
                    </a:lnTo>
                    <a:lnTo>
                      <a:pt x="238" y="59"/>
                    </a:lnTo>
                    <a:lnTo>
                      <a:pt x="233" y="54"/>
                    </a:lnTo>
                    <a:lnTo>
                      <a:pt x="228" y="49"/>
                    </a:lnTo>
                    <a:lnTo>
                      <a:pt x="218" y="44"/>
                    </a:lnTo>
                    <a:lnTo>
                      <a:pt x="213" y="39"/>
                    </a:lnTo>
                    <a:lnTo>
                      <a:pt x="203" y="34"/>
                    </a:lnTo>
                    <a:lnTo>
                      <a:pt x="199" y="29"/>
                    </a:lnTo>
                    <a:lnTo>
                      <a:pt x="189" y="24"/>
                    </a:lnTo>
                    <a:lnTo>
                      <a:pt x="184" y="19"/>
                    </a:lnTo>
                    <a:lnTo>
                      <a:pt x="174" y="14"/>
                    </a:lnTo>
                    <a:lnTo>
                      <a:pt x="164" y="10"/>
                    </a:lnTo>
                    <a:lnTo>
                      <a:pt x="159" y="5"/>
                    </a:lnTo>
                    <a:lnTo>
                      <a:pt x="149" y="0"/>
                    </a:lnTo>
                  </a:path>
                </a:pathLst>
              </a:custGeom>
              <a:noFill/>
              <a:ln w="3175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 name="TextBox 72"/>
            <p:cNvSpPr txBox="1"/>
            <p:nvPr/>
          </p:nvSpPr>
          <p:spPr>
            <a:xfrm>
              <a:off x="4030664" y="2897173"/>
              <a:ext cx="447558" cy="369332"/>
            </a:xfrm>
            <a:prstGeom prst="rect">
              <a:avLst/>
            </a:prstGeom>
            <a:noFill/>
          </p:spPr>
          <p:txBody>
            <a:bodyPr wrap="none" rtlCol="0">
              <a:spAutoFit/>
            </a:bodyPr>
            <a:lstStyle/>
            <a:p>
              <a:r>
                <a:rPr lang="en-US" b="1" dirty="0">
                  <a:solidFill>
                    <a:srgbClr val="C00000"/>
                  </a:solidFill>
                </a:rPr>
                <a:t>Au</a:t>
              </a:r>
            </a:p>
          </p:txBody>
        </p:sp>
      </p:grpSp>
      <p:grpSp>
        <p:nvGrpSpPr>
          <p:cNvPr id="8" name="Group 7"/>
          <p:cNvGrpSpPr/>
          <p:nvPr/>
        </p:nvGrpSpPr>
        <p:grpSpPr>
          <a:xfrm>
            <a:off x="6084885" y="2287573"/>
            <a:ext cx="1571922" cy="3687764"/>
            <a:chOff x="3570288" y="2287573"/>
            <a:chExt cx="1571922" cy="3687764"/>
          </a:xfrm>
        </p:grpSpPr>
        <p:grpSp>
          <p:nvGrpSpPr>
            <p:cNvPr id="65" name="Group 64"/>
            <p:cNvGrpSpPr/>
            <p:nvPr/>
          </p:nvGrpSpPr>
          <p:grpSpPr>
            <a:xfrm>
              <a:off x="3570288" y="2744774"/>
              <a:ext cx="1222376" cy="3230563"/>
              <a:chOff x="2798763" y="1752601"/>
              <a:chExt cx="1222376" cy="3230563"/>
            </a:xfrm>
          </p:grpSpPr>
          <p:sp>
            <p:nvSpPr>
              <p:cNvPr id="1083" name="Freeform 59"/>
              <p:cNvSpPr>
                <a:spLocks/>
              </p:cNvSpPr>
              <p:nvPr/>
            </p:nvSpPr>
            <p:spPr bwMode="auto">
              <a:xfrm>
                <a:off x="2798763" y="2800351"/>
                <a:ext cx="496888" cy="2182813"/>
              </a:xfrm>
              <a:custGeom>
                <a:avLst/>
                <a:gdLst/>
                <a:ahLst/>
                <a:cxnLst>
                  <a:cxn ang="0">
                    <a:pos x="5" y="1335"/>
                  </a:cxn>
                  <a:cxn ang="0">
                    <a:pos x="10" y="1256"/>
                  </a:cxn>
                  <a:cxn ang="0">
                    <a:pos x="20" y="1211"/>
                  </a:cxn>
                  <a:cxn ang="0">
                    <a:pos x="25" y="1147"/>
                  </a:cxn>
                  <a:cxn ang="0">
                    <a:pos x="35" y="1102"/>
                  </a:cxn>
                  <a:cxn ang="0">
                    <a:pos x="40" y="1038"/>
                  </a:cxn>
                  <a:cxn ang="0">
                    <a:pos x="50" y="998"/>
                  </a:cxn>
                  <a:cxn ang="0">
                    <a:pos x="55" y="943"/>
                  </a:cxn>
                  <a:cxn ang="0">
                    <a:pos x="65" y="903"/>
                  </a:cxn>
                  <a:cxn ang="0">
                    <a:pos x="70" y="849"/>
                  </a:cxn>
                  <a:cxn ang="0">
                    <a:pos x="80" y="814"/>
                  </a:cxn>
                  <a:cxn ang="0">
                    <a:pos x="85" y="764"/>
                  </a:cxn>
                  <a:cxn ang="0">
                    <a:pos x="94" y="735"/>
                  </a:cxn>
                  <a:cxn ang="0">
                    <a:pos x="99" y="685"/>
                  </a:cxn>
                  <a:cxn ang="0">
                    <a:pos x="109" y="655"/>
                  </a:cxn>
                  <a:cxn ang="0">
                    <a:pos x="114" y="616"/>
                  </a:cxn>
                  <a:cxn ang="0">
                    <a:pos x="124" y="586"/>
                  </a:cxn>
                  <a:cxn ang="0">
                    <a:pos x="129" y="546"/>
                  </a:cxn>
                  <a:cxn ang="0">
                    <a:pos x="139" y="521"/>
                  </a:cxn>
                  <a:cxn ang="0">
                    <a:pos x="144" y="481"/>
                  </a:cxn>
                  <a:cxn ang="0">
                    <a:pos x="154" y="462"/>
                  </a:cxn>
                  <a:cxn ang="0">
                    <a:pos x="159" y="427"/>
                  </a:cxn>
                  <a:cxn ang="0">
                    <a:pos x="169" y="402"/>
                  </a:cxn>
                  <a:cxn ang="0">
                    <a:pos x="174" y="372"/>
                  </a:cxn>
                  <a:cxn ang="0">
                    <a:pos x="184" y="347"/>
                  </a:cxn>
                  <a:cxn ang="0">
                    <a:pos x="189" y="318"/>
                  </a:cxn>
                  <a:cxn ang="0">
                    <a:pos x="199" y="298"/>
                  </a:cxn>
                  <a:cxn ang="0">
                    <a:pos x="204" y="273"/>
                  </a:cxn>
                  <a:cxn ang="0">
                    <a:pos x="214" y="253"/>
                  </a:cxn>
                  <a:cxn ang="0">
                    <a:pos x="219" y="228"/>
                  </a:cxn>
                  <a:cxn ang="0">
                    <a:pos x="229" y="208"/>
                  </a:cxn>
                  <a:cxn ang="0">
                    <a:pos x="233" y="184"/>
                  </a:cxn>
                  <a:cxn ang="0">
                    <a:pos x="243" y="169"/>
                  </a:cxn>
                  <a:cxn ang="0">
                    <a:pos x="248" y="144"/>
                  </a:cxn>
                  <a:cxn ang="0">
                    <a:pos x="258" y="129"/>
                  </a:cxn>
                  <a:cxn ang="0">
                    <a:pos x="263" y="109"/>
                  </a:cxn>
                  <a:cxn ang="0">
                    <a:pos x="273" y="94"/>
                  </a:cxn>
                  <a:cxn ang="0">
                    <a:pos x="278" y="74"/>
                  </a:cxn>
                  <a:cxn ang="0">
                    <a:pos x="288" y="59"/>
                  </a:cxn>
                  <a:cxn ang="0">
                    <a:pos x="293" y="40"/>
                  </a:cxn>
                  <a:cxn ang="0">
                    <a:pos x="303" y="25"/>
                  </a:cxn>
                  <a:cxn ang="0">
                    <a:pos x="308" y="10"/>
                  </a:cxn>
                </a:cxnLst>
                <a:rect l="0" t="0" r="r" b="b"/>
                <a:pathLst>
                  <a:path w="313" h="1375">
                    <a:moveTo>
                      <a:pt x="0" y="1375"/>
                    </a:moveTo>
                    <a:lnTo>
                      <a:pt x="0" y="1340"/>
                    </a:lnTo>
                    <a:lnTo>
                      <a:pt x="5" y="1335"/>
                    </a:lnTo>
                    <a:lnTo>
                      <a:pt x="5" y="1301"/>
                    </a:lnTo>
                    <a:lnTo>
                      <a:pt x="10" y="1296"/>
                    </a:lnTo>
                    <a:lnTo>
                      <a:pt x="10" y="1256"/>
                    </a:lnTo>
                    <a:lnTo>
                      <a:pt x="15" y="1251"/>
                    </a:lnTo>
                    <a:lnTo>
                      <a:pt x="15" y="1216"/>
                    </a:lnTo>
                    <a:lnTo>
                      <a:pt x="20" y="1211"/>
                    </a:lnTo>
                    <a:lnTo>
                      <a:pt x="20" y="1177"/>
                    </a:lnTo>
                    <a:lnTo>
                      <a:pt x="25" y="1172"/>
                    </a:lnTo>
                    <a:lnTo>
                      <a:pt x="25" y="1147"/>
                    </a:lnTo>
                    <a:lnTo>
                      <a:pt x="30" y="1142"/>
                    </a:lnTo>
                    <a:lnTo>
                      <a:pt x="30" y="1107"/>
                    </a:lnTo>
                    <a:lnTo>
                      <a:pt x="35" y="1102"/>
                    </a:lnTo>
                    <a:lnTo>
                      <a:pt x="35" y="1072"/>
                    </a:lnTo>
                    <a:lnTo>
                      <a:pt x="40" y="1067"/>
                    </a:lnTo>
                    <a:lnTo>
                      <a:pt x="40" y="1038"/>
                    </a:lnTo>
                    <a:lnTo>
                      <a:pt x="45" y="1033"/>
                    </a:lnTo>
                    <a:lnTo>
                      <a:pt x="45" y="1003"/>
                    </a:lnTo>
                    <a:lnTo>
                      <a:pt x="50" y="998"/>
                    </a:lnTo>
                    <a:lnTo>
                      <a:pt x="50" y="973"/>
                    </a:lnTo>
                    <a:lnTo>
                      <a:pt x="55" y="968"/>
                    </a:lnTo>
                    <a:lnTo>
                      <a:pt x="55" y="943"/>
                    </a:lnTo>
                    <a:lnTo>
                      <a:pt x="60" y="938"/>
                    </a:lnTo>
                    <a:lnTo>
                      <a:pt x="60" y="908"/>
                    </a:lnTo>
                    <a:lnTo>
                      <a:pt x="65" y="903"/>
                    </a:lnTo>
                    <a:lnTo>
                      <a:pt x="65" y="879"/>
                    </a:lnTo>
                    <a:lnTo>
                      <a:pt x="70" y="874"/>
                    </a:lnTo>
                    <a:lnTo>
                      <a:pt x="70" y="849"/>
                    </a:lnTo>
                    <a:lnTo>
                      <a:pt x="75" y="844"/>
                    </a:lnTo>
                    <a:lnTo>
                      <a:pt x="75" y="819"/>
                    </a:lnTo>
                    <a:lnTo>
                      <a:pt x="80" y="814"/>
                    </a:lnTo>
                    <a:lnTo>
                      <a:pt x="80" y="794"/>
                    </a:lnTo>
                    <a:lnTo>
                      <a:pt x="85" y="789"/>
                    </a:lnTo>
                    <a:lnTo>
                      <a:pt x="85" y="764"/>
                    </a:lnTo>
                    <a:lnTo>
                      <a:pt x="89" y="759"/>
                    </a:lnTo>
                    <a:lnTo>
                      <a:pt x="89" y="740"/>
                    </a:lnTo>
                    <a:lnTo>
                      <a:pt x="94" y="735"/>
                    </a:lnTo>
                    <a:lnTo>
                      <a:pt x="94" y="710"/>
                    </a:lnTo>
                    <a:lnTo>
                      <a:pt x="99" y="705"/>
                    </a:lnTo>
                    <a:lnTo>
                      <a:pt x="99" y="685"/>
                    </a:lnTo>
                    <a:lnTo>
                      <a:pt x="104" y="680"/>
                    </a:lnTo>
                    <a:lnTo>
                      <a:pt x="104" y="660"/>
                    </a:lnTo>
                    <a:lnTo>
                      <a:pt x="109" y="655"/>
                    </a:lnTo>
                    <a:lnTo>
                      <a:pt x="109" y="640"/>
                    </a:lnTo>
                    <a:lnTo>
                      <a:pt x="114" y="635"/>
                    </a:lnTo>
                    <a:lnTo>
                      <a:pt x="114" y="616"/>
                    </a:lnTo>
                    <a:lnTo>
                      <a:pt x="119" y="611"/>
                    </a:lnTo>
                    <a:lnTo>
                      <a:pt x="119" y="591"/>
                    </a:lnTo>
                    <a:lnTo>
                      <a:pt x="124" y="586"/>
                    </a:lnTo>
                    <a:lnTo>
                      <a:pt x="124" y="571"/>
                    </a:lnTo>
                    <a:lnTo>
                      <a:pt x="129" y="566"/>
                    </a:lnTo>
                    <a:lnTo>
                      <a:pt x="129" y="546"/>
                    </a:lnTo>
                    <a:lnTo>
                      <a:pt x="134" y="541"/>
                    </a:lnTo>
                    <a:lnTo>
                      <a:pt x="134" y="526"/>
                    </a:lnTo>
                    <a:lnTo>
                      <a:pt x="139" y="521"/>
                    </a:lnTo>
                    <a:lnTo>
                      <a:pt x="139" y="506"/>
                    </a:lnTo>
                    <a:lnTo>
                      <a:pt x="144" y="501"/>
                    </a:lnTo>
                    <a:lnTo>
                      <a:pt x="144" y="481"/>
                    </a:lnTo>
                    <a:lnTo>
                      <a:pt x="149" y="477"/>
                    </a:lnTo>
                    <a:lnTo>
                      <a:pt x="149" y="467"/>
                    </a:lnTo>
                    <a:lnTo>
                      <a:pt x="154" y="462"/>
                    </a:lnTo>
                    <a:lnTo>
                      <a:pt x="154" y="447"/>
                    </a:lnTo>
                    <a:lnTo>
                      <a:pt x="159" y="442"/>
                    </a:lnTo>
                    <a:lnTo>
                      <a:pt x="159" y="427"/>
                    </a:lnTo>
                    <a:lnTo>
                      <a:pt x="164" y="422"/>
                    </a:lnTo>
                    <a:lnTo>
                      <a:pt x="164" y="407"/>
                    </a:lnTo>
                    <a:lnTo>
                      <a:pt x="169" y="402"/>
                    </a:lnTo>
                    <a:lnTo>
                      <a:pt x="169" y="392"/>
                    </a:lnTo>
                    <a:lnTo>
                      <a:pt x="174" y="387"/>
                    </a:lnTo>
                    <a:lnTo>
                      <a:pt x="174" y="372"/>
                    </a:lnTo>
                    <a:lnTo>
                      <a:pt x="179" y="367"/>
                    </a:lnTo>
                    <a:lnTo>
                      <a:pt x="179" y="352"/>
                    </a:lnTo>
                    <a:lnTo>
                      <a:pt x="184" y="347"/>
                    </a:lnTo>
                    <a:lnTo>
                      <a:pt x="184" y="337"/>
                    </a:lnTo>
                    <a:lnTo>
                      <a:pt x="189" y="333"/>
                    </a:lnTo>
                    <a:lnTo>
                      <a:pt x="189" y="318"/>
                    </a:lnTo>
                    <a:lnTo>
                      <a:pt x="194" y="313"/>
                    </a:lnTo>
                    <a:lnTo>
                      <a:pt x="194" y="303"/>
                    </a:lnTo>
                    <a:lnTo>
                      <a:pt x="199" y="298"/>
                    </a:lnTo>
                    <a:lnTo>
                      <a:pt x="199" y="293"/>
                    </a:lnTo>
                    <a:lnTo>
                      <a:pt x="204" y="288"/>
                    </a:lnTo>
                    <a:lnTo>
                      <a:pt x="204" y="273"/>
                    </a:lnTo>
                    <a:lnTo>
                      <a:pt x="209" y="268"/>
                    </a:lnTo>
                    <a:lnTo>
                      <a:pt x="209" y="258"/>
                    </a:lnTo>
                    <a:lnTo>
                      <a:pt x="214" y="253"/>
                    </a:lnTo>
                    <a:lnTo>
                      <a:pt x="214" y="243"/>
                    </a:lnTo>
                    <a:lnTo>
                      <a:pt x="219" y="238"/>
                    </a:lnTo>
                    <a:lnTo>
                      <a:pt x="219" y="228"/>
                    </a:lnTo>
                    <a:lnTo>
                      <a:pt x="224" y="223"/>
                    </a:lnTo>
                    <a:lnTo>
                      <a:pt x="224" y="213"/>
                    </a:lnTo>
                    <a:lnTo>
                      <a:pt x="229" y="208"/>
                    </a:lnTo>
                    <a:lnTo>
                      <a:pt x="229" y="198"/>
                    </a:lnTo>
                    <a:lnTo>
                      <a:pt x="233" y="194"/>
                    </a:lnTo>
                    <a:lnTo>
                      <a:pt x="233" y="184"/>
                    </a:lnTo>
                    <a:lnTo>
                      <a:pt x="238" y="179"/>
                    </a:lnTo>
                    <a:lnTo>
                      <a:pt x="238" y="174"/>
                    </a:lnTo>
                    <a:lnTo>
                      <a:pt x="243" y="169"/>
                    </a:lnTo>
                    <a:lnTo>
                      <a:pt x="243" y="159"/>
                    </a:lnTo>
                    <a:lnTo>
                      <a:pt x="248" y="154"/>
                    </a:lnTo>
                    <a:lnTo>
                      <a:pt x="248" y="144"/>
                    </a:lnTo>
                    <a:lnTo>
                      <a:pt x="253" y="139"/>
                    </a:lnTo>
                    <a:lnTo>
                      <a:pt x="253" y="134"/>
                    </a:lnTo>
                    <a:lnTo>
                      <a:pt x="258" y="129"/>
                    </a:lnTo>
                    <a:lnTo>
                      <a:pt x="258" y="124"/>
                    </a:lnTo>
                    <a:lnTo>
                      <a:pt x="263" y="119"/>
                    </a:lnTo>
                    <a:lnTo>
                      <a:pt x="263" y="109"/>
                    </a:lnTo>
                    <a:lnTo>
                      <a:pt x="268" y="104"/>
                    </a:lnTo>
                    <a:lnTo>
                      <a:pt x="268" y="99"/>
                    </a:lnTo>
                    <a:lnTo>
                      <a:pt x="273" y="94"/>
                    </a:lnTo>
                    <a:lnTo>
                      <a:pt x="273" y="89"/>
                    </a:lnTo>
                    <a:lnTo>
                      <a:pt x="278" y="84"/>
                    </a:lnTo>
                    <a:lnTo>
                      <a:pt x="278" y="74"/>
                    </a:lnTo>
                    <a:lnTo>
                      <a:pt x="283" y="69"/>
                    </a:lnTo>
                    <a:lnTo>
                      <a:pt x="283" y="64"/>
                    </a:lnTo>
                    <a:lnTo>
                      <a:pt x="288" y="59"/>
                    </a:lnTo>
                    <a:lnTo>
                      <a:pt x="288" y="55"/>
                    </a:lnTo>
                    <a:lnTo>
                      <a:pt x="293" y="50"/>
                    </a:lnTo>
                    <a:lnTo>
                      <a:pt x="293" y="40"/>
                    </a:lnTo>
                    <a:lnTo>
                      <a:pt x="298" y="35"/>
                    </a:lnTo>
                    <a:lnTo>
                      <a:pt x="298" y="30"/>
                    </a:lnTo>
                    <a:lnTo>
                      <a:pt x="303" y="25"/>
                    </a:lnTo>
                    <a:lnTo>
                      <a:pt x="303" y="20"/>
                    </a:lnTo>
                    <a:lnTo>
                      <a:pt x="308" y="15"/>
                    </a:lnTo>
                    <a:lnTo>
                      <a:pt x="308" y="10"/>
                    </a:lnTo>
                    <a:lnTo>
                      <a:pt x="313" y="5"/>
                    </a:lnTo>
                    <a:lnTo>
                      <a:pt x="313" y="0"/>
                    </a:lnTo>
                  </a:path>
                </a:pathLst>
              </a:custGeom>
              <a:noFill/>
              <a:ln w="3175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295651" y="1790701"/>
                <a:ext cx="725488" cy="1033463"/>
              </a:xfrm>
              <a:custGeom>
                <a:avLst/>
                <a:gdLst/>
                <a:ahLst/>
                <a:cxnLst>
                  <a:cxn ang="0">
                    <a:pos x="5" y="641"/>
                  </a:cxn>
                  <a:cxn ang="0">
                    <a:pos x="15" y="626"/>
                  </a:cxn>
                  <a:cxn ang="0">
                    <a:pos x="20" y="611"/>
                  </a:cxn>
                  <a:cxn ang="0">
                    <a:pos x="30" y="596"/>
                  </a:cxn>
                  <a:cxn ang="0">
                    <a:pos x="45" y="576"/>
                  </a:cxn>
                  <a:cxn ang="0">
                    <a:pos x="55" y="561"/>
                  </a:cxn>
                  <a:cxn ang="0">
                    <a:pos x="64" y="547"/>
                  </a:cxn>
                  <a:cxn ang="0">
                    <a:pos x="74" y="532"/>
                  </a:cxn>
                  <a:cxn ang="0">
                    <a:pos x="84" y="517"/>
                  </a:cxn>
                  <a:cxn ang="0">
                    <a:pos x="94" y="502"/>
                  </a:cxn>
                  <a:cxn ang="0">
                    <a:pos x="104" y="487"/>
                  </a:cxn>
                  <a:cxn ang="0">
                    <a:pos x="114" y="472"/>
                  </a:cxn>
                  <a:cxn ang="0">
                    <a:pos x="124" y="457"/>
                  </a:cxn>
                  <a:cxn ang="0">
                    <a:pos x="134" y="442"/>
                  </a:cxn>
                  <a:cxn ang="0">
                    <a:pos x="149" y="427"/>
                  </a:cxn>
                  <a:cxn ang="0">
                    <a:pos x="159" y="412"/>
                  </a:cxn>
                  <a:cxn ang="0">
                    <a:pos x="174" y="403"/>
                  </a:cxn>
                  <a:cxn ang="0">
                    <a:pos x="189" y="388"/>
                  </a:cxn>
                  <a:cxn ang="0">
                    <a:pos x="203" y="373"/>
                  </a:cxn>
                  <a:cxn ang="0">
                    <a:pos x="213" y="358"/>
                  </a:cxn>
                  <a:cxn ang="0">
                    <a:pos x="228" y="343"/>
                  </a:cxn>
                  <a:cxn ang="0">
                    <a:pos x="248" y="328"/>
                  </a:cxn>
                  <a:cxn ang="0">
                    <a:pos x="263" y="313"/>
                  </a:cxn>
                  <a:cxn ang="0">
                    <a:pos x="278" y="298"/>
                  </a:cxn>
                  <a:cxn ang="0">
                    <a:pos x="293" y="283"/>
                  </a:cxn>
                  <a:cxn ang="0">
                    <a:pos x="313" y="269"/>
                  </a:cxn>
                  <a:cxn ang="0">
                    <a:pos x="328" y="254"/>
                  </a:cxn>
                  <a:cxn ang="0">
                    <a:pos x="347" y="239"/>
                  </a:cxn>
                  <a:cxn ang="0">
                    <a:pos x="367" y="229"/>
                  </a:cxn>
                  <a:cxn ang="0">
                    <a:pos x="382" y="214"/>
                  </a:cxn>
                  <a:cxn ang="0">
                    <a:pos x="397" y="199"/>
                  </a:cxn>
                  <a:cxn ang="0">
                    <a:pos x="417" y="184"/>
                  </a:cxn>
                  <a:cxn ang="0">
                    <a:pos x="427" y="169"/>
                  </a:cxn>
                  <a:cxn ang="0">
                    <a:pos x="442" y="154"/>
                  </a:cxn>
                  <a:cxn ang="0">
                    <a:pos x="452" y="139"/>
                  </a:cxn>
                  <a:cxn ang="0">
                    <a:pos x="457" y="95"/>
                  </a:cxn>
                  <a:cxn ang="0">
                    <a:pos x="447" y="80"/>
                  </a:cxn>
                  <a:cxn ang="0">
                    <a:pos x="432" y="70"/>
                  </a:cxn>
                  <a:cxn ang="0">
                    <a:pos x="417" y="55"/>
                  </a:cxn>
                  <a:cxn ang="0">
                    <a:pos x="392" y="40"/>
                  </a:cxn>
                  <a:cxn ang="0">
                    <a:pos x="362" y="25"/>
                  </a:cxn>
                  <a:cxn ang="0">
                    <a:pos x="333" y="10"/>
                  </a:cxn>
                </a:cxnLst>
                <a:rect l="0" t="0" r="r" b="b"/>
                <a:pathLst>
                  <a:path w="457" h="651">
                    <a:moveTo>
                      <a:pt x="0" y="651"/>
                    </a:moveTo>
                    <a:lnTo>
                      <a:pt x="5" y="646"/>
                    </a:lnTo>
                    <a:lnTo>
                      <a:pt x="5" y="641"/>
                    </a:lnTo>
                    <a:lnTo>
                      <a:pt x="10" y="636"/>
                    </a:lnTo>
                    <a:lnTo>
                      <a:pt x="10" y="631"/>
                    </a:lnTo>
                    <a:lnTo>
                      <a:pt x="15" y="626"/>
                    </a:lnTo>
                    <a:lnTo>
                      <a:pt x="15" y="621"/>
                    </a:lnTo>
                    <a:lnTo>
                      <a:pt x="20" y="616"/>
                    </a:lnTo>
                    <a:lnTo>
                      <a:pt x="20" y="611"/>
                    </a:lnTo>
                    <a:lnTo>
                      <a:pt x="25" y="606"/>
                    </a:lnTo>
                    <a:lnTo>
                      <a:pt x="30" y="601"/>
                    </a:lnTo>
                    <a:lnTo>
                      <a:pt x="30" y="596"/>
                    </a:lnTo>
                    <a:lnTo>
                      <a:pt x="40" y="586"/>
                    </a:lnTo>
                    <a:lnTo>
                      <a:pt x="40" y="581"/>
                    </a:lnTo>
                    <a:lnTo>
                      <a:pt x="45" y="576"/>
                    </a:lnTo>
                    <a:lnTo>
                      <a:pt x="50" y="571"/>
                    </a:lnTo>
                    <a:lnTo>
                      <a:pt x="50" y="566"/>
                    </a:lnTo>
                    <a:lnTo>
                      <a:pt x="55" y="561"/>
                    </a:lnTo>
                    <a:lnTo>
                      <a:pt x="55" y="556"/>
                    </a:lnTo>
                    <a:lnTo>
                      <a:pt x="59" y="551"/>
                    </a:lnTo>
                    <a:lnTo>
                      <a:pt x="64" y="547"/>
                    </a:lnTo>
                    <a:lnTo>
                      <a:pt x="64" y="542"/>
                    </a:lnTo>
                    <a:lnTo>
                      <a:pt x="69" y="537"/>
                    </a:lnTo>
                    <a:lnTo>
                      <a:pt x="74" y="532"/>
                    </a:lnTo>
                    <a:lnTo>
                      <a:pt x="74" y="527"/>
                    </a:lnTo>
                    <a:lnTo>
                      <a:pt x="79" y="522"/>
                    </a:lnTo>
                    <a:lnTo>
                      <a:pt x="84" y="517"/>
                    </a:lnTo>
                    <a:lnTo>
                      <a:pt x="84" y="512"/>
                    </a:lnTo>
                    <a:lnTo>
                      <a:pt x="89" y="507"/>
                    </a:lnTo>
                    <a:lnTo>
                      <a:pt x="94" y="502"/>
                    </a:lnTo>
                    <a:lnTo>
                      <a:pt x="94" y="497"/>
                    </a:lnTo>
                    <a:lnTo>
                      <a:pt x="99" y="492"/>
                    </a:lnTo>
                    <a:lnTo>
                      <a:pt x="104" y="487"/>
                    </a:lnTo>
                    <a:lnTo>
                      <a:pt x="104" y="482"/>
                    </a:lnTo>
                    <a:lnTo>
                      <a:pt x="109" y="477"/>
                    </a:lnTo>
                    <a:lnTo>
                      <a:pt x="114" y="472"/>
                    </a:lnTo>
                    <a:lnTo>
                      <a:pt x="119" y="467"/>
                    </a:lnTo>
                    <a:lnTo>
                      <a:pt x="119" y="462"/>
                    </a:lnTo>
                    <a:lnTo>
                      <a:pt x="124" y="457"/>
                    </a:lnTo>
                    <a:lnTo>
                      <a:pt x="129" y="452"/>
                    </a:lnTo>
                    <a:lnTo>
                      <a:pt x="134" y="447"/>
                    </a:lnTo>
                    <a:lnTo>
                      <a:pt x="134" y="442"/>
                    </a:lnTo>
                    <a:lnTo>
                      <a:pt x="139" y="437"/>
                    </a:lnTo>
                    <a:lnTo>
                      <a:pt x="144" y="432"/>
                    </a:lnTo>
                    <a:lnTo>
                      <a:pt x="149" y="427"/>
                    </a:lnTo>
                    <a:lnTo>
                      <a:pt x="154" y="422"/>
                    </a:lnTo>
                    <a:lnTo>
                      <a:pt x="164" y="412"/>
                    </a:lnTo>
                    <a:lnTo>
                      <a:pt x="159" y="412"/>
                    </a:lnTo>
                    <a:lnTo>
                      <a:pt x="164" y="412"/>
                    </a:lnTo>
                    <a:lnTo>
                      <a:pt x="169" y="408"/>
                    </a:lnTo>
                    <a:lnTo>
                      <a:pt x="174" y="403"/>
                    </a:lnTo>
                    <a:lnTo>
                      <a:pt x="179" y="398"/>
                    </a:lnTo>
                    <a:lnTo>
                      <a:pt x="184" y="393"/>
                    </a:lnTo>
                    <a:lnTo>
                      <a:pt x="189" y="388"/>
                    </a:lnTo>
                    <a:lnTo>
                      <a:pt x="194" y="383"/>
                    </a:lnTo>
                    <a:lnTo>
                      <a:pt x="199" y="378"/>
                    </a:lnTo>
                    <a:lnTo>
                      <a:pt x="203" y="373"/>
                    </a:lnTo>
                    <a:lnTo>
                      <a:pt x="208" y="368"/>
                    </a:lnTo>
                    <a:lnTo>
                      <a:pt x="208" y="363"/>
                    </a:lnTo>
                    <a:lnTo>
                      <a:pt x="213" y="358"/>
                    </a:lnTo>
                    <a:lnTo>
                      <a:pt x="218" y="353"/>
                    </a:lnTo>
                    <a:lnTo>
                      <a:pt x="223" y="348"/>
                    </a:lnTo>
                    <a:lnTo>
                      <a:pt x="228" y="343"/>
                    </a:lnTo>
                    <a:lnTo>
                      <a:pt x="233" y="338"/>
                    </a:lnTo>
                    <a:lnTo>
                      <a:pt x="243" y="333"/>
                    </a:lnTo>
                    <a:lnTo>
                      <a:pt x="248" y="328"/>
                    </a:lnTo>
                    <a:lnTo>
                      <a:pt x="253" y="323"/>
                    </a:lnTo>
                    <a:lnTo>
                      <a:pt x="258" y="318"/>
                    </a:lnTo>
                    <a:lnTo>
                      <a:pt x="263" y="313"/>
                    </a:lnTo>
                    <a:lnTo>
                      <a:pt x="268" y="308"/>
                    </a:lnTo>
                    <a:lnTo>
                      <a:pt x="273" y="303"/>
                    </a:lnTo>
                    <a:lnTo>
                      <a:pt x="278" y="298"/>
                    </a:lnTo>
                    <a:lnTo>
                      <a:pt x="283" y="293"/>
                    </a:lnTo>
                    <a:lnTo>
                      <a:pt x="288" y="288"/>
                    </a:lnTo>
                    <a:lnTo>
                      <a:pt x="293" y="283"/>
                    </a:lnTo>
                    <a:lnTo>
                      <a:pt x="303" y="278"/>
                    </a:lnTo>
                    <a:lnTo>
                      <a:pt x="308" y="273"/>
                    </a:lnTo>
                    <a:lnTo>
                      <a:pt x="313" y="269"/>
                    </a:lnTo>
                    <a:lnTo>
                      <a:pt x="318" y="264"/>
                    </a:lnTo>
                    <a:lnTo>
                      <a:pt x="323" y="259"/>
                    </a:lnTo>
                    <a:lnTo>
                      <a:pt x="328" y="254"/>
                    </a:lnTo>
                    <a:lnTo>
                      <a:pt x="338" y="249"/>
                    </a:lnTo>
                    <a:lnTo>
                      <a:pt x="342" y="244"/>
                    </a:lnTo>
                    <a:lnTo>
                      <a:pt x="347" y="239"/>
                    </a:lnTo>
                    <a:lnTo>
                      <a:pt x="352" y="239"/>
                    </a:lnTo>
                    <a:lnTo>
                      <a:pt x="357" y="234"/>
                    </a:lnTo>
                    <a:lnTo>
                      <a:pt x="367" y="229"/>
                    </a:lnTo>
                    <a:lnTo>
                      <a:pt x="372" y="224"/>
                    </a:lnTo>
                    <a:lnTo>
                      <a:pt x="377" y="219"/>
                    </a:lnTo>
                    <a:lnTo>
                      <a:pt x="382" y="214"/>
                    </a:lnTo>
                    <a:lnTo>
                      <a:pt x="387" y="209"/>
                    </a:lnTo>
                    <a:lnTo>
                      <a:pt x="392" y="204"/>
                    </a:lnTo>
                    <a:lnTo>
                      <a:pt x="397" y="199"/>
                    </a:lnTo>
                    <a:lnTo>
                      <a:pt x="407" y="194"/>
                    </a:lnTo>
                    <a:lnTo>
                      <a:pt x="412" y="189"/>
                    </a:lnTo>
                    <a:lnTo>
                      <a:pt x="417" y="184"/>
                    </a:lnTo>
                    <a:lnTo>
                      <a:pt x="422" y="179"/>
                    </a:lnTo>
                    <a:lnTo>
                      <a:pt x="427" y="174"/>
                    </a:lnTo>
                    <a:lnTo>
                      <a:pt x="427" y="169"/>
                    </a:lnTo>
                    <a:lnTo>
                      <a:pt x="432" y="164"/>
                    </a:lnTo>
                    <a:lnTo>
                      <a:pt x="437" y="159"/>
                    </a:lnTo>
                    <a:lnTo>
                      <a:pt x="442" y="154"/>
                    </a:lnTo>
                    <a:lnTo>
                      <a:pt x="447" y="149"/>
                    </a:lnTo>
                    <a:lnTo>
                      <a:pt x="447" y="144"/>
                    </a:lnTo>
                    <a:lnTo>
                      <a:pt x="452" y="139"/>
                    </a:lnTo>
                    <a:lnTo>
                      <a:pt x="452" y="134"/>
                    </a:lnTo>
                    <a:lnTo>
                      <a:pt x="457" y="129"/>
                    </a:lnTo>
                    <a:lnTo>
                      <a:pt x="457" y="95"/>
                    </a:lnTo>
                    <a:lnTo>
                      <a:pt x="452" y="90"/>
                    </a:lnTo>
                    <a:lnTo>
                      <a:pt x="452" y="85"/>
                    </a:lnTo>
                    <a:lnTo>
                      <a:pt x="447" y="80"/>
                    </a:lnTo>
                    <a:lnTo>
                      <a:pt x="442" y="75"/>
                    </a:lnTo>
                    <a:lnTo>
                      <a:pt x="442" y="70"/>
                    </a:lnTo>
                    <a:lnTo>
                      <a:pt x="432" y="70"/>
                    </a:lnTo>
                    <a:lnTo>
                      <a:pt x="427" y="65"/>
                    </a:lnTo>
                    <a:lnTo>
                      <a:pt x="422" y="60"/>
                    </a:lnTo>
                    <a:lnTo>
                      <a:pt x="417" y="55"/>
                    </a:lnTo>
                    <a:lnTo>
                      <a:pt x="407" y="50"/>
                    </a:lnTo>
                    <a:lnTo>
                      <a:pt x="402" y="45"/>
                    </a:lnTo>
                    <a:lnTo>
                      <a:pt x="392" y="40"/>
                    </a:lnTo>
                    <a:lnTo>
                      <a:pt x="382" y="35"/>
                    </a:lnTo>
                    <a:lnTo>
                      <a:pt x="372" y="30"/>
                    </a:lnTo>
                    <a:lnTo>
                      <a:pt x="362" y="25"/>
                    </a:lnTo>
                    <a:lnTo>
                      <a:pt x="352" y="20"/>
                    </a:lnTo>
                    <a:lnTo>
                      <a:pt x="342" y="15"/>
                    </a:lnTo>
                    <a:lnTo>
                      <a:pt x="333" y="10"/>
                    </a:lnTo>
                    <a:lnTo>
                      <a:pt x="318" y="5"/>
                    </a:lnTo>
                    <a:lnTo>
                      <a:pt x="308" y="0"/>
                    </a:lnTo>
                  </a:path>
                </a:pathLst>
              </a:custGeom>
              <a:noFill/>
              <a:ln w="3175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3689351" y="1752601"/>
                <a:ext cx="95250" cy="38100"/>
              </a:xfrm>
              <a:custGeom>
                <a:avLst/>
                <a:gdLst/>
                <a:ahLst/>
                <a:cxnLst>
                  <a:cxn ang="0">
                    <a:pos x="60" y="24"/>
                  </a:cxn>
                  <a:cxn ang="0">
                    <a:pos x="50" y="19"/>
                  </a:cxn>
                  <a:cxn ang="0">
                    <a:pos x="35" y="14"/>
                  </a:cxn>
                  <a:cxn ang="0">
                    <a:pos x="25" y="10"/>
                  </a:cxn>
                  <a:cxn ang="0">
                    <a:pos x="10" y="5"/>
                  </a:cxn>
                  <a:cxn ang="0">
                    <a:pos x="0" y="0"/>
                  </a:cxn>
                </a:cxnLst>
                <a:rect l="0" t="0" r="r" b="b"/>
                <a:pathLst>
                  <a:path w="60" h="24">
                    <a:moveTo>
                      <a:pt x="60" y="24"/>
                    </a:moveTo>
                    <a:lnTo>
                      <a:pt x="50" y="19"/>
                    </a:lnTo>
                    <a:lnTo>
                      <a:pt x="35" y="14"/>
                    </a:lnTo>
                    <a:lnTo>
                      <a:pt x="25" y="10"/>
                    </a:lnTo>
                    <a:lnTo>
                      <a:pt x="10" y="5"/>
                    </a:lnTo>
                    <a:lnTo>
                      <a:pt x="0" y="0"/>
                    </a:lnTo>
                  </a:path>
                </a:pathLst>
              </a:custGeom>
              <a:noFill/>
              <a:ln w="3175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4487864" y="2287573"/>
              <a:ext cx="654346" cy="369332"/>
            </a:xfrm>
            <a:prstGeom prst="rect">
              <a:avLst/>
            </a:prstGeom>
            <a:noFill/>
          </p:spPr>
          <p:txBody>
            <a:bodyPr wrap="none" rtlCol="0">
              <a:spAutoFit/>
            </a:bodyPr>
            <a:lstStyle/>
            <a:p>
              <a:r>
                <a:rPr lang="en-US" b="1" dirty="0">
                  <a:solidFill>
                    <a:srgbClr val="92D050"/>
                  </a:solidFill>
                </a:rPr>
                <a:t>Ideal</a:t>
              </a:r>
            </a:p>
          </p:txBody>
        </p:sp>
        <p:cxnSp>
          <p:nvCxnSpPr>
            <p:cNvPr id="76" name="Straight Arrow Connector 75"/>
            <p:cNvCxnSpPr>
              <a:stCxn id="74" idx="2"/>
            </p:cNvCxnSpPr>
            <p:nvPr/>
          </p:nvCxnSpPr>
          <p:spPr>
            <a:xfrm flipH="1">
              <a:off x="4792664" y="2656905"/>
              <a:ext cx="22373" cy="240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868862" y="2728899"/>
            <a:ext cx="5643504" cy="3966606"/>
            <a:chOff x="2354265" y="2728899"/>
            <a:chExt cx="5643504" cy="3966606"/>
          </a:xfrm>
        </p:grpSpPr>
        <p:sp>
          <p:nvSpPr>
            <p:cNvPr id="1032" name="Rectangle 8"/>
            <p:cNvSpPr>
              <a:spLocks noChangeArrowheads="1"/>
            </p:cNvSpPr>
            <p:nvPr/>
          </p:nvSpPr>
          <p:spPr bwMode="auto">
            <a:xfrm>
              <a:off x="3032127" y="2728899"/>
              <a:ext cx="4792663" cy="32385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9"/>
            <p:cNvSpPr>
              <a:spLocks noChangeShapeType="1"/>
            </p:cNvSpPr>
            <p:nvPr/>
          </p:nvSpPr>
          <p:spPr bwMode="auto">
            <a:xfrm>
              <a:off x="3032127" y="2728899"/>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Line 10"/>
            <p:cNvSpPr>
              <a:spLocks noChangeShapeType="1"/>
            </p:cNvSpPr>
            <p:nvPr/>
          </p:nvSpPr>
          <p:spPr bwMode="auto">
            <a:xfrm>
              <a:off x="3032127" y="5967399"/>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Line 11"/>
            <p:cNvSpPr>
              <a:spLocks noChangeShapeType="1"/>
            </p:cNvSpPr>
            <p:nvPr/>
          </p:nvSpPr>
          <p:spPr bwMode="auto">
            <a:xfrm flipV="1">
              <a:off x="7824790" y="2728899"/>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Line 12"/>
            <p:cNvSpPr>
              <a:spLocks noChangeShapeType="1"/>
            </p:cNvSpPr>
            <p:nvPr/>
          </p:nvSpPr>
          <p:spPr bwMode="auto">
            <a:xfrm flipV="1">
              <a:off x="3032127" y="2728899"/>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Line 13"/>
            <p:cNvSpPr>
              <a:spLocks noChangeShapeType="1"/>
            </p:cNvSpPr>
            <p:nvPr/>
          </p:nvSpPr>
          <p:spPr bwMode="auto">
            <a:xfrm>
              <a:off x="3032127" y="5967399"/>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Line 14"/>
            <p:cNvSpPr>
              <a:spLocks noChangeShapeType="1"/>
            </p:cNvSpPr>
            <p:nvPr/>
          </p:nvSpPr>
          <p:spPr bwMode="auto">
            <a:xfrm flipV="1">
              <a:off x="3032127" y="2728899"/>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Line 15"/>
            <p:cNvSpPr>
              <a:spLocks noChangeShapeType="1"/>
            </p:cNvSpPr>
            <p:nvPr/>
          </p:nvSpPr>
          <p:spPr bwMode="auto">
            <a:xfrm flipV="1">
              <a:off x="3032127" y="591183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2986090" y="5999149"/>
              <a:ext cx="107402"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0</a:t>
              </a:r>
              <a:endParaRPr lang="en-US">
                <a:latin typeface="Arial" pitchFamily="34" charset="0"/>
                <a:cs typeface="Arial" pitchFamily="34" charset="0"/>
              </a:endParaRPr>
            </a:p>
          </p:txBody>
        </p:sp>
        <p:sp>
          <p:nvSpPr>
            <p:cNvPr id="1042" name="Line 18"/>
            <p:cNvSpPr>
              <a:spLocks noChangeShapeType="1"/>
            </p:cNvSpPr>
            <p:nvPr/>
          </p:nvSpPr>
          <p:spPr bwMode="auto">
            <a:xfrm flipV="1">
              <a:off x="4230690" y="591183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Line 19"/>
            <p:cNvSpPr>
              <a:spLocks noChangeShapeType="1"/>
            </p:cNvSpPr>
            <p:nvPr/>
          </p:nvSpPr>
          <p:spPr bwMode="auto">
            <a:xfrm>
              <a:off x="4230690" y="2728899"/>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4081465" y="5999149"/>
              <a:ext cx="3222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100</a:t>
              </a:r>
              <a:endParaRPr lang="en-US">
                <a:latin typeface="Arial" pitchFamily="34" charset="0"/>
                <a:cs typeface="Arial" pitchFamily="34" charset="0"/>
              </a:endParaRPr>
            </a:p>
          </p:txBody>
        </p:sp>
        <p:sp>
          <p:nvSpPr>
            <p:cNvPr id="1045" name="Line 21"/>
            <p:cNvSpPr>
              <a:spLocks noChangeShapeType="1"/>
            </p:cNvSpPr>
            <p:nvPr/>
          </p:nvSpPr>
          <p:spPr bwMode="auto">
            <a:xfrm flipV="1">
              <a:off x="5429252" y="591183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Line 22"/>
            <p:cNvSpPr>
              <a:spLocks noChangeShapeType="1"/>
            </p:cNvSpPr>
            <p:nvPr/>
          </p:nvSpPr>
          <p:spPr bwMode="auto">
            <a:xfrm>
              <a:off x="5429252" y="2728899"/>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Rectangle 23"/>
            <p:cNvSpPr>
              <a:spLocks noChangeArrowheads="1"/>
            </p:cNvSpPr>
            <p:nvPr/>
          </p:nvSpPr>
          <p:spPr bwMode="auto">
            <a:xfrm>
              <a:off x="5278440" y="5999149"/>
              <a:ext cx="3222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200</a:t>
              </a:r>
              <a:endParaRPr lang="en-US">
                <a:latin typeface="Arial" pitchFamily="34" charset="0"/>
                <a:cs typeface="Arial" pitchFamily="34" charset="0"/>
              </a:endParaRPr>
            </a:p>
          </p:txBody>
        </p:sp>
        <p:sp>
          <p:nvSpPr>
            <p:cNvPr id="1048" name="Line 24"/>
            <p:cNvSpPr>
              <a:spLocks noChangeShapeType="1"/>
            </p:cNvSpPr>
            <p:nvPr/>
          </p:nvSpPr>
          <p:spPr bwMode="auto">
            <a:xfrm flipV="1">
              <a:off x="6626227" y="591183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Line 25"/>
            <p:cNvSpPr>
              <a:spLocks noChangeShapeType="1"/>
            </p:cNvSpPr>
            <p:nvPr/>
          </p:nvSpPr>
          <p:spPr bwMode="auto">
            <a:xfrm>
              <a:off x="6626227" y="2728899"/>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6477002" y="5999149"/>
              <a:ext cx="3222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300</a:t>
              </a:r>
              <a:endParaRPr lang="en-US">
                <a:latin typeface="Arial" pitchFamily="34" charset="0"/>
                <a:cs typeface="Arial" pitchFamily="34" charset="0"/>
              </a:endParaRPr>
            </a:p>
          </p:txBody>
        </p:sp>
        <p:sp>
          <p:nvSpPr>
            <p:cNvPr id="1051" name="Line 27"/>
            <p:cNvSpPr>
              <a:spLocks noChangeShapeType="1"/>
            </p:cNvSpPr>
            <p:nvPr/>
          </p:nvSpPr>
          <p:spPr bwMode="auto">
            <a:xfrm flipV="1">
              <a:off x="7824790" y="591183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Line 28"/>
            <p:cNvSpPr>
              <a:spLocks noChangeShapeType="1"/>
            </p:cNvSpPr>
            <p:nvPr/>
          </p:nvSpPr>
          <p:spPr bwMode="auto">
            <a:xfrm>
              <a:off x="7824790" y="2728899"/>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Rectangle 29"/>
            <p:cNvSpPr>
              <a:spLocks noChangeArrowheads="1"/>
            </p:cNvSpPr>
            <p:nvPr/>
          </p:nvSpPr>
          <p:spPr bwMode="auto">
            <a:xfrm>
              <a:off x="7675565" y="5999149"/>
              <a:ext cx="322204"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400</a:t>
              </a:r>
              <a:endParaRPr lang="en-US">
                <a:latin typeface="Arial" pitchFamily="34" charset="0"/>
                <a:cs typeface="Arial" pitchFamily="34" charset="0"/>
              </a:endParaRPr>
            </a:p>
          </p:txBody>
        </p:sp>
        <p:sp>
          <p:nvSpPr>
            <p:cNvPr id="1054" name="Line 30"/>
            <p:cNvSpPr>
              <a:spLocks noChangeShapeType="1"/>
            </p:cNvSpPr>
            <p:nvPr/>
          </p:nvSpPr>
          <p:spPr bwMode="auto">
            <a:xfrm>
              <a:off x="3032127" y="5967399"/>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Line 31"/>
            <p:cNvSpPr>
              <a:spLocks noChangeShapeType="1"/>
            </p:cNvSpPr>
            <p:nvPr/>
          </p:nvSpPr>
          <p:spPr bwMode="auto">
            <a:xfrm flipH="1">
              <a:off x="7769227" y="5967399"/>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Rectangle 32"/>
            <p:cNvSpPr>
              <a:spLocks noChangeArrowheads="1"/>
            </p:cNvSpPr>
            <p:nvPr/>
          </p:nvSpPr>
          <p:spPr bwMode="auto">
            <a:xfrm>
              <a:off x="2789240" y="5857861"/>
              <a:ext cx="214802"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30</a:t>
              </a:r>
              <a:endParaRPr lang="en-US">
                <a:latin typeface="Arial" pitchFamily="34" charset="0"/>
                <a:cs typeface="Arial" pitchFamily="34" charset="0"/>
              </a:endParaRPr>
            </a:p>
          </p:txBody>
        </p:sp>
        <p:sp>
          <p:nvSpPr>
            <p:cNvPr id="1057" name="Line 33"/>
            <p:cNvSpPr>
              <a:spLocks noChangeShapeType="1"/>
            </p:cNvSpPr>
            <p:nvPr/>
          </p:nvSpPr>
          <p:spPr bwMode="auto">
            <a:xfrm>
              <a:off x="3032127" y="5305411"/>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Line 34"/>
            <p:cNvSpPr>
              <a:spLocks noChangeShapeType="1"/>
            </p:cNvSpPr>
            <p:nvPr/>
          </p:nvSpPr>
          <p:spPr bwMode="auto">
            <a:xfrm flipH="1">
              <a:off x="7769227" y="5305411"/>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p:cNvSpPr>
              <a:spLocks noChangeArrowheads="1"/>
            </p:cNvSpPr>
            <p:nvPr/>
          </p:nvSpPr>
          <p:spPr bwMode="auto">
            <a:xfrm>
              <a:off x="2789240" y="5195874"/>
              <a:ext cx="214802"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32</a:t>
              </a:r>
              <a:endParaRPr lang="en-US">
                <a:latin typeface="Arial" pitchFamily="34" charset="0"/>
                <a:cs typeface="Arial" pitchFamily="34" charset="0"/>
              </a:endParaRPr>
            </a:p>
          </p:txBody>
        </p:sp>
        <p:sp>
          <p:nvSpPr>
            <p:cNvPr id="1060" name="Line 36"/>
            <p:cNvSpPr>
              <a:spLocks noChangeShapeType="1"/>
            </p:cNvSpPr>
            <p:nvPr/>
          </p:nvSpPr>
          <p:spPr bwMode="auto">
            <a:xfrm>
              <a:off x="3032127" y="4643424"/>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Line 37"/>
            <p:cNvSpPr>
              <a:spLocks noChangeShapeType="1"/>
            </p:cNvSpPr>
            <p:nvPr/>
          </p:nvSpPr>
          <p:spPr bwMode="auto">
            <a:xfrm flipH="1">
              <a:off x="7769227" y="4643424"/>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a:off x="2789240" y="4533886"/>
              <a:ext cx="214802"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34</a:t>
              </a:r>
              <a:endParaRPr lang="en-US">
                <a:latin typeface="Arial" pitchFamily="34" charset="0"/>
                <a:cs typeface="Arial" pitchFamily="34" charset="0"/>
              </a:endParaRPr>
            </a:p>
          </p:txBody>
        </p:sp>
        <p:sp>
          <p:nvSpPr>
            <p:cNvPr id="1063" name="Line 39"/>
            <p:cNvSpPr>
              <a:spLocks noChangeShapeType="1"/>
            </p:cNvSpPr>
            <p:nvPr/>
          </p:nvSpPr>
          <p:spPr bwMode="auto">
            <a:xfrm>
              <a:off x="3032127" y="3981436"/>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Line 40"/>
            <p:cNvSpPr>
              <a:spLocks noChangeShapeType="1"/>
            </p:cNvSpPr>
            <p:nvPr/>
          </p:nvSpPr>
          <p:spPr bwMode="auto">
            <a:xfrm flipH="1">
              <a:off x="7769227" y="3981436"/>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41"/>
            <p:cNvSpPr>
              <a:spLocks noChangeArrowheads="1"/>
            </p:cNvSpPr>
            <p:nvPr/>
          </p:nvSpPr>
          <p:spPr bwMode="auto">
            <a:xfrm>
              <a:off x="2789240" y="3871899"/>
              <a:ext cx="214802"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36</a:t>
              </a:r>
              <a:endParaRPr lang="en-US">
                <a:latin typeface="Arial" pitchFamily="34" charset="0"/>
                <a:cs typeface="Arial" pitchFamily="34" charset="0"/>
              </a:endParaRPr>
            </a:p>
          </p:txBody>
        </p:sp>
        <p:sp>
          <p:nvSpPr>
            <p:cNvPr id="1067" name="Line 43"/>
            <p:cNvSpPr>
              <a:spLocks noChangeShapeType="1"/>
            </p:cNvSpPr>
            <p:nvPr/>
          </p:nvSpPr>
          <p:spPr bwMode="auto">
            <a:xfrm flipH="1">
              <a:off x="7769227" y="3319449"/>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2789240" y="3209911"/>
              <a:ext cx="214802"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b="1">
                  <a:solidFill>
                    <a:srgbClr val="000000"/>
                  </a:solidFill>
                  <a:latin typeface="Helvetica" charset="0"/>
                  <a:cs typeface="Arial" pitchFamily="34" charset="0"/>
                </a:rPr>
                <a:t>38</a:t>
              </a:r>
              <a:endParaRPr lang="en-US">
                <a:latin typeface="Arial" pitchFamily="34" charset="0"/>
                <a:cs typeface="Arial" pitchFamily="34" charset="0"/>
              </a:endParaRPr>
            </a:p>
          </p:txBody>
        </p:sp>
        <p:sp>
          <p:nvSpPr>
            <p:cNvPr id="1069" name="Line 45"/>
            <p:cNvSpPr>
              <a:spLocks noChangeShapeType="1"/>
            </p:cNvSpPr>
            <p:nvPr/>
          </p:nvSpPr>
          <p:spPr bwMode="auto">
            <a:xfrm>
              <a:off x="3032127" y="2728899"/>
              <a:ext cx="4792663"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Line 46"/>
            <p:cNvSpPr>
              <a:spLocks noChangeShapeType="1"/>
            </p:cNvSpPr>
            <p:nvPr/>
          </p:nvSpPr>
          <p:spPr bwMode="auto">
            <a:xfrm>
              <a:off x="3032127" y="5967399"/>
              <a:ext cx="4792663"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Line 47"/>
            <p:cNvSpPr>
              <a:spLocks noChangeShapeType="1"/>
            </p:cNvSpPr>
            <p:nvPr/>
          </p:nvSpPr>
          <p:spPr bwMode="auto">
            <a:xfrm flipV="1">
              <a:off x="7824790" y="2728899"/>
              <a:ext cx="1588" cy="3238500"/>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Line 48"/>
            <p:cNvSpPr>
              <a:spLocks noChangeShapeType="1"/>
            </p:cNvSpPr>
            <p:nvPr/>
          </p:nvSpPr>
          <p:spPr bwMode="auto">
            <a:xfrm flipV="1">
              <a:off x="3032127" y="2728899"/>
              <a:ext cx="1588" cy="3238500"/>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3387727" y="2744774"/>
              <a:ext cx="117475" cy="3230563"/>
            </a:xfrm>
            <a:custGeom>
              <a:avLst/>
              <a:gdLst/>
              <a:ahLst/>
              <a:cxnLst>
                <a:cxn ang="0">
                  <a:pos x="0" y="2035"/>
                </a:cxn>
                <a:cxn ang="0">
                  <a:pos x="0" y="1976"/>
                </a:cxn>
                <a:cxn ang="0">
                  <a:pos x="5" y="1971"/>
                </a:cxn>
                <a:cxn ang="0">
                  <a:pos x="5" y="1837"/>
                </a:cxn>
                <a:cxn ang="0">
                  <a:pos x="10" y="1832"/>
                </a:cxn>
                <a:cxn ang="0">
                  <a:pos x="10" y="1702"/>
                </a:cxn>
                <a:cxn ang="0">
                  <a:pos x="15" y="1698"/>
                </a:cxn>
                <a:cxn ang="0">
                  <a:pos x="15" y="1563"/>
                </a:cxn>
                <a:cxn ang="0">
                  <a:pos x="20" y="1558"/>
                </a:cxn>
                <a:cxn ang="0">
                  <a:pos x="20" y="1429"/>
                </a:cxn>
                <a:cxn ang="0">
                  <a:pos x="25" y="1424"/>
                </a:cxn>
                <a:cxn ang="0">
                  <a:pos x="25" y="1290"/>
                </a:cxn>
                <a:cxn ang="0">
                  <a:pos x="30" y="1285"/>
                </a:cxn>
                <a:cxn ang="0">
                  <a:pos x="30" y="1151"/>
                </a:cxn>
                <a:cxn ang="0">
                  <a:pos x="35" y="1146"/>
                </a:cxn>
                <a:cxn ang="0">
                  <a:pos x="35" y="1017"/>
                </a:cxn>
                <a:cxn ang="0">
                  <a:pos x="40" y="1012"/>
                </a:cxn>
                <a:cxn ang="0">
                  <a:pos x="40" y="878"/>
                </a:cxn>
                <a:cxn ang="0">
                  <a:pos x="45" y="873"/>
                </a:cxn>
                <a:cxn ang="0">
                  <a:pos x="45" y="744"/>
                </a:cxn>
                <a:cxn ang="0">
                  <a:pos x="49" y="739"/>
                </a:cxn>
                <a:cxn ang="0">
                  <a:pos x="49" y="605"/>
                </a:cxn>
                <a:cxn ang="0">
                  <a:pos x="54" y="600"/>
                </a:cxn>
                <a:cxn ang="0">
                  <a:pos x="54" y="466"/>
                </a:cxn>
                <a:cxn ang="0">
                  <a:pos x="59" y="461"/>
                </a:cxn>
                <a:cxn ang="0">
                  <a:pos x="59" y="332"/>
                </a:cxn>
                <a:cxn ang="0">
                  <a:pos x="64" y="327"/>
                </a:cxn>
                <a:cxn ang="0">
                  <a:pos x="64" y="193"/>
                </a:cxn>
                <a:cxn ang="0">
                  <a:pos x="69" y="188"/>
                </a:cxn>
                <a:cxn ang="0">
                  <a:pos x="69" y="59"/>
                </a:cxn>
                <a:cxn ang="0">
                  <a:pos x="74" y="54"/>
                </a:cxn>
                <a:cxn ang="0">
                  <a:pos x="74" y="0"/>
                </a:cxn>
              </a:cxnLst>
              <a:rect l="0" t="0" r="r" b="b"/>
              <a:pathLst>
                <a:path w="74" h="2035">
                  <a:moveTo>
                    <a:pt x="0" y="2035"/>
                  </a:moveTo>
                  <a:lnTo>
                    <a:pt x="0" y="1976"/>
                  </a:lnTo>
                  <a:lnTo>
                    <a:pt x="5" y="1971"/>
                  </a:lnTo>
                  <a:lnTo>
                    <a:pt x="5" y="1837"/>
                  </a:lnTo>
                  <a:lnTo>
                    <a:pt x="10" y="1832"/>
                  </a:lnTo>
                  <a:lnTo>
                    <a:pt x="10" y="1702"/>
                  </a:lnTo>
                  <a:lnTo>
                    <a:pt x="15" y="1698"/>
                  </a:lnTo>
                  <a:lnTo>
                    <a:pt x="15" y="1563"/>
                  </a:lnTo>
                  <a:lnTo>
                    <a:pt x="20" y="1558"/>
                  </a:lnTo>
                  <a:lnTo>
                    <a:pt x="20" y="1429"/>
                  </a:lnTo>
                  <a:lnTo>
                    <a:pt x="25" y="1424"/>
                  </a:lnTo>
                  <a:lnTo>
                    <a:pt x="25" y="1290"/>
                  </a:lnTo>
                  <a:lnTo>
                    <a:pt x="30" y="1285"/>
                  </a:lnTo>
                  <a:lnTo>
                    <a:pt x="30" y="1151"/>
                  </a:lnTo>
                  <a:lnTo>
                    <a:pt x="35" y="1146"/>
                  </a:lnTo>
                  <a:lnTo>
                    <a:pt x="35" y="1017"/>
                  </a:lnTo>
                  <a:lnTo>
                    <a:pt x="40" y="1012"/>
                  </a:lnTo>
                  <a:lnTo>
                    <a:pt x="40" y="878"/>
                  </a:lnTo>
                  <a:lnTo>
                    <a:pt x="45" y="873"/>
                  </a:lnTo>
                  <a:lnTo>
                    <a:pt x="45" y="744"/>
                  </a:lnTo>
                  <a:lnTo>
                    <a:pt x="49" y="739"/>
                  </a:lnTo>
                  <a:lnTo>
                    <a:pt x="49" y="605"/>
                  </a:lnTo>
                  <a:lnTo>
                    <a:pt x="54" y="600"/>
                  </a:lnTo>
                  <a:lnTo>
                    <a:pt x="54" y="466"/>
                  </a:lnTo>
                  <a:lnTo>
                    <a:pt x="59" y="461"/>
                  </a:lnTo>
                  <a:lnTo>
                    <a:pt x="59" y="332"/>
                  </a:lnTo>
                  <a:lnTo>
                    <a:pt x="64" y="327"/>
                  </a:lnTo>
                  <a:lnTo>
                    <a:pt x="64" y="193"/>
                  </a:lnTo>
                  <a:lnTo>
                    <a:pt x="69" y="188"/>
                  </a:lnTo>
                  <a:lnTo>
                    <a:pt x="69" y="59"/>
                  </a:lnTo>
                  <a:lnTo>
                    <a:pt x="74" y="54"/>
                  </a:lnTo>
                  <a:lnTo>
                    <a:pt x="74" y="0"/>
                  </a:lnTo>
                </a:path>
              </a:pathLst>
            </a:custGeom>
            <a:noFill/>
            <a:ln w="2381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TextBox 76"/>
            <p:cNvSpPr txBox="1"/>
            <p:nvPr/>
          </p:nvSpPr>
          <p:spPr>
            <a:xfrm rot="16200000">
              <a:off x="947469" y="4227768"/>
              <a:ext cx="3182923" cy="369332"/>
            </a:xfrm>
            <a:prstGeom prst="rect">
              <a:avLst/>
            </a:prstGeom>
            <a:noFill/>
          </p:spPr>
          <p:txBody>
            <a:bodyPr wrap="none" rtlCol="0">
              <a:spAutoFit/>
            </a:bodyPr>
            <a:lstStyle/>
            <a:p>
              <a:r>
                <a:rPr lang="en-US" b="1" dirty="0"/>
                <a:t>Wave vector in dielectric (</a:t>
              </a:r>
              <a:r>
                <a:rPr lang="en-US" b="1" dirty="0">
                  <a:latin typeface="Symbol" pitchFamily="18" charset="2"/>
                </a:rPr>
                <a:t>m</a:t>
              </a:r>
              <a:r>
                <a:rPr lang="en-US" b="1" dirty="0"/>
                <a:t>m</a:t>
              </a:r>
              <a:r>
                <a:rPr lang="en-US" b="1" baseline="30000" dirty="0"/>
                <a:t>-1</a:t>
              </a:r>
              <a:r>
                <a:rPr lang="en-US" b="1" dirty="0"/>
                <a:t>)</a:t>
              </a:r>
            </a:p>
          </p:txBody>
        </p:sp>
        <p:sp>
          <p:nvSpPr>
            <p:cNvPr id="78" name="TextBox 77"/>
            <p:cNvSpPr txBox="1"/>
            <p:nvPr/>
          </p:nvSpPr>
          <p:spPr>
            <a:xfrm>
              <a:off x="4411664" y="6326173"/>
              <a:ext cx="2392578" cy="369332"/>
            </a:xfrm>
            <a:prstGeom prst="rect">
              <a:avLst/>
            </a:prstGeom>
            <a:noFill/>
          </p:spPr>
          <p:txBody>
            <a:bodyPr wrap="none" rtlCol="0">
              <a:spAutoFit/>
            </a:bodyPr>
            <a:lstStyle/>
            <a:p>
              <a:r>
                <a:rPr lang="en-US" b="1" dirty="0"/>
                <a:t>SPP wave vector (</a:t>
              </a:r>
              <a:r>
                <a:rPr lang="en-US" b="1" dirty="0">
                  <a:latin typeface="Symbol" pitchFamily="18" charset="2"/>
                </a:rPr>
                <a:t>m</a:t>
              </a:r>
              <a:r>
                <a:rPr lang="en-US" b="1" dirty="0"/>
                <a:t>m</a:t>
              </a:r>
              <a:r>
                <a:rPr lang="en-US" b="1" baseline="30000" dirty="0"/>
                <a:t>-1</a:t>
              </a:r>
              <a:r>
                <a:rPr lang="en-US" b="1" dirty="0"/>
                <a:t>)</a:t>
              </a:r>
            </a:p>
          </p:txBody>
        </p:sp>
        <p:sp>
          <p:nvSpPr>
            <p:cNvPr id="79" name="TextBox 78"/>
            <p:cNvSpPr txBox="1"/>
            <p:nvPr/>
          </p:nvSpPr>
          <p:spPr>
            <a:xfrm rot="16200000">
              <a:off x="2130924" y="3889424"/>
              <a:ext cx="2181495" cy="369332"/>
            </a:xfrm>
            <a:prstGeom prst="rect">
              <a:avLst/>
            </a:prstGeom>
            <a:noFill/>
          </p:spPr>
          <p:txBody>
            <a:bodyPr wrap="none" rtlCol="0">
              <a:spAutoFit/>
            </a:bodyPr>
            <a:lstStyle/>
            <a:p>
              <a:r>
                <a:rPr lang="en-US" dirty="0"/>
                <a:t>Light line in dielectric</a:t>
              </a:r>
            </a:p>
          </p:txBody>
        </p:sp>
      </p:grpSp>
      <p:sp>
        <p:nvSpPr>
          <p:cNvPr id="2" name="Title 1"/>
          <p:cNvSpPr>
            <a:spLocks noGrp="1"/>
          </p:cNvSpPr>
          <p:nvPr>
            <p:ph type="title"/>
          </p:nvPr>
        </p:nvSpPr>
        <p:spPr>
          <a:xfrm>
            <a:off x="838200" y="-5099"/>
            <a:ext cx="10515600" cy="1325563"/>
          </a:xfrm>
        </p:spPr>
        <p:txBody>
          <a:bodyPr>
            <a:normAutofit/>
          </a:bodyPr>
          <a:lstStyle/>
          <a:p>
            <a:pPr algn="ctr"/>
            <a:r>
              <a:rPr lang="en-US" sz="3200" b="1" dirty="0"/>
              <a:t>Influence of </a:t>
            </a:r>
            <a:r>
              <a:rPr lang="en-US" sz="3200" b="1" dirty="0" err="1"/>
              <a:t>nano</a:t>
            </a:r>
            <a:r>
              <a:rPr lang="en-US" sz="3200" b="1" dirty="0"/>
              <a:t>-confinement on dispersion</a:t>
            </a:r>
          </a:p>
        </p:txBody>
      </p:sp>
      <p:grpSp>
        <p:nvGrpSpPr>
          <p:cNvPr id="4" name="Group 3"/>
          <p:cNvGrpSpPr/>
          <p:nvPr/>
        </p:nvGrpSpPr>
        <p:grpSpPr>
          <a:xfrm>
            <a:off x="1562101" y="1212899"/>
            <a:ext cx="3494091" cy="2108139"/>
            <a:chOff x="38100" y="1212898"/>
            <a:chExt cx="3494091" cy="2108139"/>
          </a:xfrm>
        </p:grpSpPr>
        <p:sp>
          <p:nvSpPr>
            <p:cNvPr id="1040" name="Line 16"/>
            <p:cNvSpPr>
              <a:spLocks noChangeShapeType="1"/>
            </p:cNvSpPr>
            <p:nvPr/>
          </p:nvSpPr>
          <p:spPr bwMode="auto">
            <a:xfrm>
              <a:off x="3032127" y="2728899"/>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Line 42"/>
            <p:cNvSpPr>
              <a:spLocks noChangeShapeType="1"/>
            </p:cNvSpPr>
            <p:nvPr/>
          </p:nvSpPr>
          <p:spPr bwMode="auto">
            <a:xfrm>
              <a:off x="3032127" y="3319449"/>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8100" y="1485112"/>
              <a:ext cx="2095500" cy="534973"/>
            </a:xfrm>
            <a:prstGeom prst="rect">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 y="2015039"/>
              <a:ext cx="20955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349" y="1575650"/>
              <a:ext cx="677050" cy="1353789"/>
              <a:chOff x="618349" y="1575650"/>
              <a:chExt cx="677050" cy="1353789"/>
            </a:xfrm>
          </p:grpSpPr>
          <p:sp>
            <p:nvSpPr>
              <p:cNvPr id="82" name="Freeform 69"/>
              <p:cNvSpPr>
                <a:spLocks/>
              </p:cNvSpPr>
              <p:nvPr/>
            </p:nvSpPr>
            <p:spPr bwMode="auto">
              <a:xfrm rot="5400000">
                <a:off x="517713" y="2151753"/>
                <a:ext cx="878323"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sp>
            <p:nvSpPr>
              <p:cNvPr id="83" name="Freeform 69"/>
              <p:cNvSpPr>
                <a:spLocks/>
              </p:cNvSpPr>
              <p:nvPr/>
            </p:nvSpPr>
            <p:spPr bwMode="auto">
              <a:xfrm rot="16200000" flipV="1">
                <a:off x="737293" y="1456706"/>
                <a:ext cx="439161"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grpSp>
        <p:cxnSp>
          <p:nvCxnSpPr>
            <p:cNvPr id="14" name="Straight Connector 13"/>
            <p:cNvCxnSpPr/>
            <p:nvPr/>
          </p:nvCxnSpPr>
          <p:spPr>
            <a:xfrm>
              <a:off x="93699" y="1771646"/>
              <a:ext cx="829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4800" y="1730405"/>
              <a:ext cx="0" cy="29851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3545" y="1676400"/>
              <a:ext cx="659604" cy="400110"/>
            </a:xfrm>
            <a:prstGeom prst="rect">
              <a:avLst/>
            </a:prstGeom>
            <a:noFill/>
          </p:spPr>
          <p:txBody>
            <a:bodyPr wrap="none" rtlCol="0">
              <a:spAutoFit/>
            </a:bodyPr>
            <a:lstStyle/>
            <a:p>
              <a:r>
                <a:rPr lang="en-US" sz="2000" b="1" dirty="0" err="1"/>
                <a:t>w</a:t>
              </a:r>
              <a:r>
                <a:rPr lang="en-US" sz="2000" b="1" baseline="-25000" dirty="0" err="1"/>
                <a:t>met</a:t>
              </a:r>
              <a:endParaRPr lang="en-US" sz="2000" b="1" dirty="0"/>
            </a:p>
          </p:txBody>
        </p:sp>
        <p:cxnSp>
          <p:nvCxnSpPr>
            <p:cNvPr id="94" name="Straight Connector 93"/>
            <p:cNvCxnSpPr/>
            <p:nvPr/>
          </p:nvCxnSpPr>
          <p:spPr>
            <a:xfrm>
              <a:off x="127424" y="2415025"/>
              <a:ext cx="829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04800" y="1989055"/>
              <a:ext cx="4881" cy="50122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09681" y="2001755"/>
              <a:ext cx="464935" cy="400110"/>
            </a:xfrm>
            <a:prstGeom prst="rect">
              <a:avLst/>
            </a:prstGeom>
            <a:noFill/>
          </p:spPr>
          <p:txBody>
            <a:bodyPr wrap="none" rtlCol="0">
              <a:spAutoFit/>
            </a:bodyPr>
            <a:lstStyle/>
            <a:p>
              <a:r>
                <a:rPr lang="en-US" sz="2000" b="1" dirty="0" err="1"/>
                <a:t>w</a:t>
              </a:r>
              <a:r>
                <a:rPr lang="en-US" sz="2000" b="1" baseline="-25000" dirty="0" err="1"/>
                <a:t>d</a:t>
              </a:r>
              <a:endParaRPr lang="en-US" sz="2000" b="1" dirty="0"/>
            </a:p>
          </p:txBody>
        </p:sp>
        <p:sp>
          <p:nvSpPr>
            <p:cNvPr id="21" name="TextBox 20"/>
            <p:cNvSpPr txBox="1"/>
            <p:nvPr/>
          </p:nvSpPr>
          <p:spPr>
            <a:xfrm>
              <a:off x="1284040" y="2306839"/>
              <a:ext cx="598241" cy="369332"/>
            </a:xfrm>
            <a:prstGeom prst="rect">
              <a:avLst/>
            </a:prstGeom>
            <a:noFill/>
          </p:spPr>
          <p:txBody>
            <a:bodyPr wrap="none" rtlCol="0">
              <a:spAutoFit/>
            </a:bodyPr>
            <a:lstStyle/>
            <a:p>
              <a:r>
                <a:rPr lang="en-US" b="1" dirty="0">
                  <a:latin typeface="Symbol" panose="05050102010706020507" pitchFamily="18" charset="2"/>
                </a:rPr>
                <a:t>e</a:t>
              </a:r>
              <a:r>
                <a:rPr lang="en-US" b="1" baseline="-25000" dirty="0"/>
                <a:t>d</a:t>
              </a:r>
              <a:r>
                <a:rPr lang="en-US" b="1" dirty="0"/>
                <a:t>~5</a:t>
              </a:r>
            </a:p>
          </p:txBody>
        </p:sp>
        <p:sp>
          <p:nvSpPr>
            <p:cNvPr id="22" name="TextBox 21"/>
            <p:cNvSpPr txBox="1"/>
            <p:nvPr/>
          </p:nvSpPr>
          <p:spPr>
            <a:xfrm>
              <a:off x="774616" y="2538447"/>
              <a:ext cx="793807" cy="369332"/>
            </a:xfrm>
            <a:prstGeom prst="rect">
              <a:avLst/>
            </a:prstGeom>
            <a:noFill/>
          </p:spPr>
          <p:txBody>
            <a:bodyPr wrap="none" rtlCol="0">
              <a:spAutoFit/>
            </a:bodyPr>
            <a:lstStyle/>
            <a:p>
              <a:r>
                <a:rPr lang="en-US" b="1" dirty="0" err="1"/>
                <a:t>AlGaN</a:t>
              </a:r>
              <a:endParaRPr lang="en-US" b="1" dirty="0"/>
            </a:p>
          </p:txBody>
        </p:sp>
        <p:sp>
          <p:nvSpPr>
            <p:cNvPr id="23" name="TextBox 22"/>
            <p:cNvSpPr txBox="1"/>
            <p:nvPr/>
          </p:nvSpPr>
          <p:spPr>
            <a:xfrm>
              <a:off x="2227026" y="1212898"/>
              <a:ext cx="1305165" cy="369332"/>
            </a:xfrm>
            <a:prstGeom prst="rect">
              <a:avLst/>
            </a:prstGeom>
            <a:noFill/>
          </p:spPr>
          <p:txBody>
            <a:bodyPr wrap="none" rtlCol="0">
              <a:spAutoFit/>
            </a:bodyPr>
            <a:lstStyle/>
            <a:p>
              <a:r>
                <a:rPr lang="en-US" b="1" dirty="0">
                  <a:latin typeface="Symbol" panose="05050102010706020507" pitchFamily="18" charset="2"/>
                </a:rPr>
                <a:t>l</a:t>
              </a:r>
              <a:r>
                <a:rPr lang="en-US" b="1" baseline="-25000" dirty="0"/>
                <a:t>spp</a:t>
              </a:r>
              <a:r>
                <a:rPr lang="en-US" b="1" dirty="0"/>
                <a:t>~345nm</a:t>
              </a:r>
            </a:p>
          </p:txBody>
        </p:sp>
      </p:grpSp>
      <p:sp>
        <p:nvSpPr>
          <p:cNvPr id="13" name="TextBox 12"/>
          <p:cNvSpPr txBox="1"/>
          <p:nvPr/>
        </p:nvSpPr>
        <p:spPr>
          <a:xfrm>
            <a:off x="1672880" y="3043536"/>
            <a:ext cx="2930872" cy="646331"/>
          </a:xfrm>
          <a:prstGeom prst="rect">
            <a:avLst/>
          </a:prstGeom>
          <a:noFill/>
        </p:spPr>
        <p:txBody>
          <a:bodyPr wrap="square" rtlCol="0">
            <a:spAutoFit/>
          </a:bodyPr>
          <a:lstStyle/>
          <a:p>
            <a:r>
              <a:rPr lang="en-US" b="1" dirty="0">
                <a:solidFill>
                  <a:srgbClr val="0000FF"/>
                </a:solidFill>
              </a:rPr>
              <a:t>Ag* </a:t>
            </a:r>
            <a:r>
              <a:rPr lang="en-US" b="1" dirty="0">
                <a:solidFill>
                  <a:srgbClr val="0000FF"/>
                </a:solidFill>
                <a:latin typeface="Symbol" panose="05050102010706020507" pitchFamily="18" charset="2"/>
              </a:rPr>
              <a:t>g</a:t>
            </a:r>
            <a:r>
              <a:rPr lang="en-US" b="1" dirty="0">
                <a:solidFill>
                  <a:srgbClr val="0000FF"/>
                </a:solidFill>
              </a:rPr>
              <a:t>=3.2×10</a:t>
            </a:r>
            <a:r>
              <a:rPr lang="en-US" b="1" baseline="30000" dirty="0">
                <a:solidFill>
                  <a:srgbClr val="0000FF"/>
                </a:solidFill>
              </a:rPr>
              <a:t>13</a:t>
            </a:r>
            <a:r>
              <a:rPr lang="en-US" b="1" dirty="0">
                <a:solidFill>
                  <a:srgbClr val="0000FF"/>
                </a:solidFill>
              </a:rPr>
              <a:t> s</a:t>
            </a:r>
            <a:r>
              <a:rPr lang="en-US" b="1" baseline="30000" dirty="0">
                <a:solidFill>
                  <a:srgbClr val="0000FF"/>
                </a:solidFill>
              </a:rPr>
              <a:t>-1</a:t>
            </a:r>
            <a:r>
              <a:rPr lang="en-US" b="1" dirty="0">
                <a:solidFill>
                  <a:srgbClr val="0000FF"/>
                </a:solidFill>
              </a:rPr>
              <a:t> </a:t>
            </a:r>
          </a:p>
          <a:p>
            <a:r>
              <a:rPr lang="en-US" b="1" dirty="0">
                <a:solidFill>
                  <a:srgbClr val="0000FF"/>
                </a:solidFill>
              </a:rPr>
              <a:t>no confinement effect</a:t>
            </a:r>
            <a:endParaRPr lang="en-US" b="1" baseline="30000" dirty="0">
              <a:solidFill>
                <a:srgbClr val="0000FF"/>
              </a:solidFill>
            </a:endParaRPr>
          </a:p>
        </p:txBody>
      </p:sp>
      <p:sp>
        <p:nvSpPr>
          <p:cNvPr id="98" name="TextBox 97"/>
          <p:cNvSpPr txBox="1"/>
          <p:nvPr/>
        </p:nvSpPr>
        <p:spPr>
          <a:xfrm>
            <a:off x="1573641" y="3722754"/>
            <a:ext cx="2930872" cy="646331"/>
          </a:xfrm>
          <a:prstGeom prst="rect">
            <a:avLst/>
          </a:prstGeom>
          <a:noFill/>
        </p:spPr>
        <p:txBody>
          <a:bodyPr wrap="square" rtlCol="0">
            <a:spAutoFit/>
          </a:bodyPr>
          <a:lstStyle/>
          <a:p>
            <a:r>
              <a:rPr lang="en-US" b="1" dirty="0">
                <a:solidFill>
                  <a:srgbClr val="0000FF"/>
                </a:solidFill>
              </a:rPr>
              <a:t>Ag </a:t>
            </a:r>
            <a:r>
              <a:rPr lang="en-US" b="1" dirty="0">
                <a:solidFill>
                  <a:srgbClr val="0000FF"/>
                </a:solidFill>
                <a:latin typeface="Symbol" panose="05050102010706020507" pitchFamily="18" charset="2"/>
              </a:rPr>
              <a:t>g</a:t>
            </a:r>
            <a:r>
              <a:rPr lang="en-US" b="1" dirty="0">
                <a:solidFill>
                  <a:srgbClr val="0000FF"/>
                </a:solidFill>
              </a:rPr>
              <a:t>=3.2×10</a:t>
            </a:r>
            <a:r>
              <a:rPr lang="en-US" b="1" baseline="30000" dirty="0">
                <a:solidFill>
                  <a:srgbClr val="0000FF"/>
                </a:solidFill>
              </a:rPr>
              <a:t>13</a:t>
            </a:r>
            <a:r>
              <a:rPr lang="en-US" b="1" dirty="0">
                <a:solidFill>
                  <a:srgbClr val="0000FF"/>
                </a:solidFill>
              </a:rPr>
              <a:t> s</a:t>
            </a:r>
            <a:r>
              <a:rPr lang="en-US" b="1" baseline="30000" dirty="0">
                <a:solidFill>
                  <a:srgbClr val="0000FF"/>
                </a:solidFill>
              </a:rPr>
              <a:t>-1</a:t>
            </a:r>
            <a:r>
              <a:rPr lang="en-US" b="1" dirty="0">
                <a:solidFill>
                  <a:srgbClr val="0000FF"/>
                </a:solidFill>
              </a:rPr>
              <a:t> </a:t>
            </a:r>
          </a:p>
          <a:p>
            <a:r>
              <a:rPr lang="en-US" b="1" u="sng" dirty="0">
                <a:solidFill>
                  <a:srgbClr val="C00000"/>
                </a:solidFill>
              </a:rPr>
              <a:t>with</a:t>
            </a:r>
            <a:r>
              <a:rPr lang="en-US" b="1" dirty="0">
                <a:solidFill>
                  <a:srgbClr val="C00000"/>
                </a:solidFill>
              </a:rPr>
              <a:t> </a:t>
            </a:r>
            <a:r>
              <a:rPr lang="en-US" b="1" dirty="0">
                <a:solidFill>
                  <a:srgbClr val="0000FF"/>
                </a:solidFill>
              </a:rPr>
              <a:t>confinement effect</a:t>
            </a:r>
            <a:endParaRPr lang="en-US" b="1" baseline="30000" dirty="0">
              <a:solidFill>
                <a:srgbClr val="0000FF"/>
              </a:solidFill>
            </a:endParaRPr>
          </a:p>
        </p:txBody>
      </p:sp>
      <p:sp>
        <p:nvSpPr>
          <p:cNvPr id="99" name="TextBox 98"/>
          <p:cNvSpPr txBox="1"/>
          <p:nvPr/>
        </p:nvSpPr>
        <p:spPr>
          <a:xfrm>
            <a:off x="1595821" y="4479009"/>
            <a:ext cx="2930872" cy="646331"/>
          </a:xfrm>
          <a:prstGeom prst="rect">
            <a:avLst/>
          </a:prstGeom>
          <a:noFill/>
        </p:spPr>
        <p:txBody>
          <a:bodyPr wrap="square" rtlCol="0">
            <a:spAutoFit/>
          </a:bodyPr>
          <a:lstStyle/>
          <a:p>
            <a:r>
              <a:rPr lang="en-US" b="1" dirty="0">
                <a:solidFill>
                  <a:srgbClr val="C00000"/>
                </a:solidFill>
              </a:rPr>
              <a:t>Au* </a:t>
            </a:r>
            <a:r>
              <a:rPr lang="en-US" b="1" dirty="0">
                <a:solidFill>
                  <a:srgbClr val="C00000"/>
                </a:solidFill>
                <a:latin typeface="Symbol" panose="05050102010706020507" pitchFamily="18" charset="2"/>
              </a:rPr>
              <a:t>g</a:t>
            </a:r>
            <a:r>
              <a:rPr lang="en-US" b="1" dirty="0">
                <a:solidFill>
                  <a:srgbClr val="C00000"/>
                </a:solidFill>
              </a:rPr>
              <a:t>=1×10</a:t>
            </a:r>
            <a:r>
              <a:rPr lang="en-US" b="1" baseline="30000" dirty="0">
                <a:solidFill>
                  <a:srgbClr val="C00000"/>
                </a:solidFill>
              </a:rPr>
              <a:t>14</a:t>
            </a:r>
            <a:r>
              <a:rPr lang="en-US" b="1" dirty="0">
                <a:solidFill>
                  <a:srgbClr val="C00000"/>
                </a:solidFill>
              </a:rPr>
              <a:t> s</a:t>
            </a:r>
            <a:r>
              <a:rPr lang="en-US" b="1" baseline="30000" dirty="0">
                <a:solidFill>
                  <a:srgbClr val="C00000"/>
                </a:solidFill>
              </a:rPr>
              <a:t>-1</a:t>
            </a:r>
            <a:r>
              <a:rPr lang="en-US" b="1" dirty="0">
                <a:solidFill>
                  <a:srgbClr val="C00000"/>
                </a:solidFill>
              </a:rPr>
              <a:t> </a:t>
            </a:r>
          </a:p>
          <a:p>
            <a:r>
              <a:rPr lang="en-US" b="1" dirty="0">
                <a:solidFill>
                  <a:srgbClr val="C00000"/>
                </a:solidFill>
              </a:rPr>
              <a:t>no confinement effect</a:t>
            </a:r>
            <a:endParaRPr lang="en-US" b="1" baseline="30000" dirty="0">
              <a:solidFill>
                <a:srgbClr val="C00000"/>
              </a:solidFill>
            </a:endParaRPr>
          </a:p>
        </p:txBody>
      </p:sp>
      <p:sp>
        <p:nvSpPr>
          <p:cNvPr id="100" name="TextBox 99"/>
          <p:cNvSpPr txBox="1"/>
          <p:nvPr/>
        </p:nvSpPr>
        <p:spPr>
          <a:xfrm>
            <a:off x="1632374" y="5140997"/>
            <a:ext cx="2930872" cy="646331"/>
          </a:xfrm>
          <a:prstGeom prst="rect">
            <a:avLst/>
          </a:prstGeom>
          <a:noFill/>
        </p:spPr>
        <p:txBody>
          <a:bodyPr wrap="square" rtlCol="0">
            <a:spAutoFit/>
          </a:bodyPr>
          <a:lstStyle/>
          <a:p>
            <a:r>
              <a:rPr lang="en-US" b="1" dirty="0">
                <a:solidFill>
                  <a:srgbClr val="C00000"/>
                </a:solidFill>
              </a:rPr>
              <a:t>Au </a:t>
            </a:r>
            <a:r>
              <a:rPr lang="en-US" b="1" dirty="0">
                <a:solidFill>
                  <a:srgbClr val="C00000"/>
                </a:solidFill>
                <a:latin typeface="Symbol" panose="05050102010706020507" pitchFamily="18" charset="2"/>
              </a:rPr>
              <a:t>g</a:t>
            </a:r>
            <a:r>
              <a:rPr lang="en-US" b="1" dirty="0">
                <a:solidFill>
                  <a:srgbClr val="C00000"/>
                </a:solidFill>
              </a:rPr>
              <a:t>=1×10</a:t>
            </a:r>
            <a:r>
              <a:rPr lang="en-US" b="1" baseline="30000" dirty="0">
                <a:solidFill>
                  <a:srgbClr val="C00000"/>
                </a:solidFill>
              </a:rPr>
              <a:t>14</a:t>
            </a:r>
            <a:r>
              <a:rPr lang="en-US" b="1" dirty="0">
                <a:solidFill>
                  <a:srgbClr val="C00000"/>
                </a:solidFill>
              </a:rPr>
              <a:t> s</a:t>
            </a:r>
            <a:r>
              <a:rPr lang="en-US" b="1" baseline="30000" dirty="0">
                <a:solidFill>
                  <a:srgbClr val="C00000"/>
                </a:solidFill>
              </a:rPr>
              <a:t>-1</a:t>
            </a:r>
            <a:r>
              <a:rPr lang="en-US" b="1" dirty="0">
                <a:solidFill>
                  <a:srgbClr val="C00000"/>
                </a:solidFill>
              </a:rPr>
              <a:t> </a:t>
            </a:r>
          </a:p>
          <a:p>
            <a:r>
              <a:rPr lang="en-US" b="1" u="sng" dirty="0">
                <a:solidFill>
                  <a:srgbClr val="0000FF"/>
                </a:solidFill>
              </a:rPr>
              <a:t>with</a:t>
            </a:r>
            <a:r>
              <a:rPr lang="en-US" b="1" dirty="0">
                <a:solidFill>
                  <a:srgbClr val="C00000"/>
                </a:solidFill>
              </a:rPr>
              <a:t> confinement effect</a:t>
            </a:r>
            <a:endParaRPr lang="en-US" b="1" baseline="30000" dirty="0">
              <a:solidFill>
                <a:srgbClr val="C00000"/>
              </a:solidFill>
            </a:endParaRPr>
          </a:p>
        </p:txBody>
      </p:sp>
      <p:sp>
        <p:nvSpPr>
          <p:cNvPr id="101" name="TextBox 100"/>
          <p:cNvSpPr txBox="1"/>
          <p:nvPr/>
        </p:nvSpPr>
        <p:spPr>
          <a:xfrm>
            <a:off x="1595821" y="5962622"/>
            <a:ext cx="2930872" cy="646331"/>
          </a:xfrm>
          <a:prstGeom prst="rect">
            <a:avLst/>
          </a:prstGeom>
          <a:noFill/>
        </p:spPr>
        <p:txBody>
          <a:bodyPr wrap="square" rtlCol="0">
            <a:spAutoFit/>
          </a:bodyPr>
          <a:lstStyle/>
          <a:p>
            <a:r>
              <a:rPr lang="en-US" b="1" dirty="0">
                <a:solidFill>
                  <a:srgbClr val="92D050"/>
                </a:solidFill>
              </a:rPr>
              <a:t>Ideal</a:t>
            </a:r>
            <a:r>
              <a:rPr lang="en-US" b="1" dirty="0">
                <a:solidFill>
                  <a:srgbClr val="C00000"/>
                </a:solidFill>
              </a:rPr>
              <a:t> </a:t>
            </a:r>
            <a:r>
              <a:rPr lang="en-US" b="1" dirty="0">
                <a:solidFill>
                  <a:srgbClr val="C00000"/>
                </a:solidFill>
                <a:latin typeface="Symbol" panose="05050102010706020507" pitchFamily="18" charset="2"/>
              </a:rPr>
              <a:t>g</a:t>
            </a:r>
            <a:r>
              <a:rPr lang="en-US" b="1" dirty="0">
                <a:solidFill>
                  <a:srgbClr val="C00000"/>
                </a:solidFill>
              </a:rPr>
              <a:t>=0  s</a:t>
            </a:r>
            <a:r>
              <a:rPr lang="en-US" b="1" baseline="30000" dirty="0">
                <a:solidFill>
                  <a:srgbClr val="C00000"/>
                </a:solidFill>
              </a:rPr>
              <a:t>-1</a:t>
            </a:r>
            <a:r>
              <a:rPr lang="en-US" b="1" dirty="0">
                <a:solidFill>
                  <a:srgbClr val="C00000"/>
                </a:solidFill>
              </a:rPr>
              <a:t> </a:t>
            </a:r>
          </a:p>
          <a:p>
            <a:r>
              <a:rPr lang="en-US" b="1" u="sng" dirty="0">
                <a:solidFill>
                  <a:srgbClr val="0000FF"/>
                </a:solidFill>
              </a:rPr>
              <a:t>with</a:t>
            </a:r>
            <a:r>
              <a:rPr lang="en-US" b="1" dirty="0">
                <a:solidFill>
                  <a:srgbClr val="C00000"/>
                </a:solidFill>
              </a:rPr>
              <a:t> confinement effect</a:t>
            </a:r>
            <a:endParaRPr lang="en-US" b="1" baseline="30000" dirty="0">
              <a:solidFill>
                <a:srgbClr val="C00000"/>
              </a:solidFill>
            </a:endParaRPr>
          </a:p>
        </p:txBody>
      </p:sp>
      <p:sp>
        <p:nvSpPr>
          <p:cNvPr id="15" name="TextBox 14"/>
          <p:cNvSpPr txBox="1"/>
          <p:nvPr/>
        </p:nvSpPr>
        <p:spPr>
          <a:xfrm>
            <a:off x="4220225" y="1832195"/>
            <a:ext cx="6218818" cy="400110"/>
          </a:xfrm>
          <a:prstGeom prst="rect">
            <a:avLst/>
          </a:prstGeom>
          <a:noFill/>
        </p:spPr>
        <p:txBody>
          <a:bodyPr wrap="none" rtlCol="0">
            <a:spAutoFit/>
          </a:bodyPr>
          <a:lstStyle/>
          <a:p>
            <a:r>
              <a:rPr lang="en-US" sz="2000" b="1" dirty="0">
                <a:solidFill>
                  <a:srgbClr val="002060"/>
                </a:solidFill>
              </a:rPr>
              <a:t>Confinement (surface) scattering is the  dominant factor!</a:t>
            </a:r>
          </a:p>
        </p:txBody>
      </p:sp>
      <p:sp>
        <p:nvSpPr>
          <p:cNvPr id="16" name="Footer Placeholder 15"/>
          <p:cNvSpPr>
            <a:spLocks noGrp="1"/>
          </p:cNvSpPr>
          <p:nvPr>
            <p:ph type="ftr" sz="quarter" idx="11"/>
          </p:nvPr>
        </p:nvSpPr>
        <p:spPr/>
        <p:txBody>
          <a:bodyPr/>
          <a:lstStyle/>
          <a:p>
            <a:r>
              <a:rPr lang="en-US" smtClean="0"/>
              <a:t>Benasque</a:t>
            </a:r>
            <a:endParaRPr lang="en-US"/>
          </a:p>
        </p:txBody>
      </p:sp>
      <p:sp>
        <p:nvSpPr>
          <p:cNvPr id="19" name="Slide Number Placeholder 18"/>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9484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8" grpId="0"/>
      <p:bldP spid="99" grpId="0"/>
      <p:bldP spid="100" grpId="0"/>
      <p:bldP spid="10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p:cNvSpPr>
            <a:spLocks noChangeAspect="1" noChangeArrowheads="1" noTextEdit="1"/>
          </p:cNvSpPr>
          <p:nvPr/>
        </p:nvSpPr>
        <p:spPr bwMode="auto">
          <a:xfrm>
            <a:off x="4244976" y="1600201"/>
            <a:ext cx="6194425" cy="3984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6"/>
          <p:cNvSpPr>
            <a:spLocks noChangeArrowheads="1"/>
          </p:cNvSpPr>
          <p:nvPr/>
        </p:nvSpPr>
        <p:spPr bwMode="auto">
          <a:xfrm>
            <a:off x="5048251" y="1900238"/>
            <a:ext cx="4792663" cy="3238500"/>
          </a:xfrm>
          <a:prstGeom prst="rect">
            <a:avLst/>
          </a:prstGeom>
          <a:solidFill>
            <a:srgbClr val="FFFFFF"/>
          </a:solid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7"/>
          <p:cNvSpPr>
            <a:spLocks noChangeArrowheads="1"/>
          </p:cNvSpPr>
          <p:nvPr/>
        </p:nvSpPr>
        <p:spPr bwMode="auto">
          <a:xfrm>
            <a:off x="5048251" y="1900238"/>
            <a:ext cx="4792663" cy="32385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Line 8"/>
          <p:cNvSpPr>
            <a:spLocks noChangeShapeType="1"/>
          </p:cNvSpPr>
          <p:nvPr/>
        </p:nvSpPr>
        <p:spPr bwMode="auto">
          <a:xfrm>
            <a:off x="5048251" y="1900238"/>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Line 9"/>
          <p:cNvSpPr>
            <a:spLocks noChangeShapeType="1"/>
          </p:cNvSpPr>
          <p:nvPr/>
        </p:nvSpPr>
        <p:spPr bwMode="auto">
          <a:xfrm>
            <a:off x="5048251" y="5138738"/>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Line 10"/>
          <p:cNvSpPr>
            <a:spLocks noChangeShapeType="1"/>
          </p:cNvSpPr>
          <p:nvPr/>
        </p:nvSpPr>
        <p:spPr bwMode="auto">
          <a:xfrm flipV="1">
            <a:off x="9840913" y="1900238"/>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Line 11"/>
          <p:cNvSpPr>
            <a:spLocks noChangeShapeType="1"/>
          </p:cNvSpPr>
          <p:nvPr/>
        </p:nvSpPr>
        <p:spPr bwMode="auto">
          <a:xfrm flipV="1">
            <a:off x="5048250" y="1900238"/>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Line 12"/>
          <p:cNvSpPr>
            <a:spLocks noChangeShapeType="1"/>
          </p:cNvSpPr>
          <p:nvPr/>
        </p:nvSpPr>
        <p:spPr bwMode="auto">
          <a:xfrm>
            <a:off x="5048251" y="5138738"/>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Line 13"/>
          <p:cNvSpPr>
            <a:spLocks noChangeShapeType="1"/>
          </p:cNvSpPr>
          <p:nvPr/>
        </p:nvSpPr>
        <p:spPr bwMode="auto">
          <a:xfrm flipV="1">
            <a:off x="5048250" y="1900238"/>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Line 14"/>
          <p:cNvSpPr>
            <a:spLocks noChangeShapeType="1"/>
          </p:cNvSpPr>
          <p:nvPr/>
        </p:nvSpPr>
        <p:spPr bwMode="auto">
          <a:xfrm flipV="1">
            <a:off x="5048250"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Line 15"/>
          <p:cNvSpPr>
            <a:spLocks noChangeShapeType="1"/>
          </p:cNvSpPr>
          <p:nvPr/>
        </p:nvSpPr>
        <p:spPr bwMode="auto">
          <a:xfrm>
            <a:off x="5048250"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Line 16"/>
          <p:cNvSpPr>
            <a:spLocks noChangeShapeType="1"/>
          </p:cNvSpPr>
          <p:nvPr/>
        </p:nvSpPr>
        <p:spPr bwMode="auto">
          <a:xfrm flipV="1">
            <a:off x="5048250" y="508317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Line 17"/>
          <p:cNvSpPr>
            <a:spLocks noChangeShapeType="1"/>
          </p:cNvSpPr>
          <p:nvPr/>
        </p:nvSpPr>
        <p:spPr bwMode="auto">
          <a:xfrm>
            <a:off x="5048250" y="1900238"/>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Rectangle 18"/>
          <p:cNvSpPr>
            <a:spLocks noChangeArrowheads="1"/>
          </p:cNvSpPr>
          <p:nvPr/>
        </p:nvSpPr>
        <p:spPr bwMode="auto">
          <a:xfrm>
            <a:off x="4875213" y="5249864"/>
            <a:ext cx="22762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a:solidFill>
                  <a:srgbClr val="000000"/>
                </a:solidFill>
                <a:latin typeface="Helvetica" charset="0"/>
                <a:cs typeface="Arial" pitchFamily="34" charset="0"/>
              </a:rPr>
              <a:t>10</a:t>
            </a:r>
            <a:endParaRPr lang="en-US">
              <a:latin typeface="Arial" pitchFamily="34" charset="0"/>
              <a:cs typeface="Arial" pitchFamily="34" charset="0"/>
            </a:endParaRPr>
          </a:p>
        </p:txBody>
      </p:sp>
      <p:sp>
        <p:nvSpPr>
          <p:cNvPr id="2067" name="Rectangle 19"/>
          <p:cNvSpPr>
            <a:spLocks noChangeArrowheads="1"/>
          </p:cNvSpPr>
          <p:nvPr/>
        </p:nvSpPr>
        <p:spPr bwMode="auto">
          <a:xfrm>
            <a:off x="5095875" y="5170489"/>
            <a:ext cx="12503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a:solidFill>
                  <a:srgbClr val="000000"/>
                </a:solidFill>
                <a:latin typeface="Helvetica" charset="0"/>
                <a:cs typeface="Arial" pitchFamily="34" charset="0"/>
              </a:rPr>
              <a:t>-3</a:t>
            </a:r>
            <a:endParaRPr lang="en-US">
              <a:latin typeface="Arial" pitchFamily="34" charset="0"/>
              <a:cs typeface="Arial" pitchFamily="34" charset="0"/>
            </a:endParaRPr>
          </a:p>
        </p:txBody>
      </p:sp>
      <p:sp>
        <p:nvSpPr>
          <p:cNvPr id="2068" name="Line 20"/>
          <p:cNvSpPr>
            <a:spLocks noChangeShapeType="1"/>
          </p:cNvSpPr>
          <p:nvPr/>
        </p:nvSpPr>
        <p:spPr bwMode="auto">
          <a:xfrm flipV="1">
            <a:off x="5672138"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Line 21"/>
          <p:cNvSpPr>
            <a:spLocks noChangeShapeType="1"/>
          </p:cNvSpPr>
          <p:nvPr/>
        </p:nvSpPr>
        <p:spPr bwMode="auto">
          <a:xfrm>
            <a:off x="5672138"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Line 22"/>
          <p:cNvSpPr>
            <a:spLocks noChangeShapeType="1"/>
          </p:cNvSpPr>
          <p:nvPr/>
        </p:nvSpPr>
        <p:spPr bwMode="auto">
          <a:xfrm flipV="1">
            <a:off x="604202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Line 23"/>
          <p:cNvSpPr>
            <a:spLocks noChangeShapeType="1"/>
          </p:cNvSpPr>
          <p:nvPr/>
        </p:nvSpPr>
        <p:spPr bwMode="auto">
          <a:xfrm>
            <a:off x="604202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Line 24"/>
          <p:cNvSpPr>
            <a:spLocks noChangeShapeType="1"/>
          </p:cNvSpPr>
          <p:nvPr/>
        </p:nvSpPr>
        <p:spPr bwMode="auto">
          <a:xfrm flipV="1">
            <a:off x="630237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Line 25"/>
          <p:cNvSpPr>
            <a:spLocks noChangeShapeType="1"/>
          </p:cNvSpPr>
          <p:nvPr/>
        </p:nvSpPr>
        <p:spPr bwMode="auto">
          <a:xfrm>
            <a:off x="630237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Line 26"/>
          <p:cNvSpPr>
            <a:spLocks noChangeShapeType="1"/>
          </p:cNvSpPr>
          <p:nvPr/>
        </p:nvSpPr>
        <p:spPr bwMode="auto">
          <a:xfrm flipV="1">
            <a:off x="649922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Line 27"/>
          <p:cNvSpPr>
            <a:spLocks noChangeShapeType="1"/>
          </p:cNvSpPr>
          <p:nvPr/>
        </p:nvSpPr>
        <p:spPr bwMode="auto">
          <a:xfrm>
            <a:off x="649922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Line 28"/>
          <p:cNvSpPr>
            <a:spLocks noChangeShapeType="1"/>
          </p:cNvSpPr>
          <p:nvPr/>
        </p:nvSpPr>
        <p:spPr bwMode="auto">
          <a:xfrm flipV="1">
            <a:off x="666432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Line 29"/>
          <p:cNvSpPr>
            <a:spLocks noChangeShapeType="1"/>
          </p:cNvSpPr>
          <p:nvPr/>
        </p:nvSpPr>
        <p:spPr bwMode="auto">
          <a:xfrm>
            <a:off x="666432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Line 30"/>
          <p:cNvSpPr>
            <a:spLocks noChangeShapeType="1"/>
          </p:cNvSpPr>
          <p:nvPr/>
        </p:nvSpPr>
        <p:spPr bwMode="auto">
          <a:xfrm flipV="1">
            <a:off x="6807200"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Line 31"/>
          <p:cNvSpPr>
            <a:spLocks noChangeShapeType="1"/>
          </p:cNvSpPr>
          <p:nvPr/>
        </p:nvSpPr>
        <p:spPr bwMode="auto">
          <a:xfrm>
            <a:off x="6807200"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Line 32"/>
          <p:cNvSpPr>
            <a:spLocks noChangeShapeType="1"/>
          </p:cNvSpPr>
          <p:nvPr/>
        </p:nvSpPr>
        <p:spPr bwMode="auto">
          <a:xfrm flipV="1">
            <a:off x="692467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Line 33"/>
          <p:cNvSpPr>
            <a:spLocks noChangeShapeType="1"/>
          </p:cNvSpPr>
          <p:nvPr/>
        </p:nvSpPr>
        <p:spPr bwMode="auto">
          <a:xfrm>
            <a:off x="692467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Line 34"/>
          <p:cNvSpPr>
            <a:spLocks noChangeShapeType="1"/>
          </p:cNvSpPr>
          <p:nvPr/>
        </p:nvSpPr>
        <p:spPr bwMode="auto">
          <a:xfrm flipV="1">
            <a:off x="7035800"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Line 35"/>
          <p:cNvSpPr>
            <a:spLocks noChangeShapeType="1"/>
          </p:cNvSpPr>
          <p:nvPr/>
        </p:nvSpPr>
        <p:spPr bwMode="auto">
          <a:xfrm>
            <a:off x="7035800"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Line 36"/>
          <p:cNvSpPr>
            <a:spLocks noChangeShapeType="1"/>
          </p:cNvSpPr>
          <p:nvPr/>
        </p:nvSpPr>
        <p:spPr bwMode="auto">
          <a:xfrm flipV="1">
            <a:off x="7129463"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Line 37"/>
          <p:cNvSpPr>
            <a:spLocks noChangeShapeType="1"/>
          </p:cNvSpPr>
          <p:nvPr/>
        </p:nvSpPr>
        <p:spPr bwMode="auto">
          <a:xfrm>
            <a:off x="7129463"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Line 38"/>
          <p:cNvSpPr>
            <a:spLocks noChangeShapeType="1"/>
          </p:cNvSpPr>
          <p:nvPr/>
        </p:nvSpPr>
        <p:spPr bwMode="auto">
          <a:xfrm flipV="1">
            <a:off x="7129463" y="508317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Line 39"/>
          <p:cNvSpPr>
            <a:spLocks noChangeShapeType="1"/>
          </p:cNvSpPr>
          <p:nvPr/>
        </p:nvSpPr>
        <p:spPr bwMode="auto">
          <a:xfrm>
            <a:off x="7129463" y="1900238"/>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Rectangle 40"/>
          <p:cNvSpPr>
            <a:spLocks noChangeArrowheads="1"/>
          </p:cNvSpPr>
          <p:nvPr/>
        </p:nvSpPr>
        <p:spPr bwMode="auto">
          <a:xfrm>
            <a:off x="6956425" y="5249864"/>
            <a:ext cx="22762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a:solidFill>
                  <a:srgbClr val="000000"/>
                </a:solidFill>
                <a:latin typeface="Helvetica" charset="0"/>
                <a:cs typeface="Arial" pitchFamily="34" charset="0"/>
              </a:rPr>
              <a:t>10</a:t>
            </a:r>
            <a:endParaRPr lang="en-US">
              <a:latin typeface="Arial" pitchFamily="34" charset="0"/>
              <a:cs typeface="Arial" pitchFamily="34" charset="0"/>
            </a:endParaRPr>
          </a:p>
        </p:txBody>
      </p:sp>
      <p:sp>
        <p:nvSpPr>
          <p:cNvPr id="2089" name="Rectangle 41"/>
          <p:cNvSpPr>
            <a:spLocks noChangeArrowheads="1"/>
          </p:cNvSpPr>
          <p:nvPr/>
        </p:nvSpPr>
        <p:spPr bwMode="auto">
          <a:xfrm>
            <a:off x="7177088" y="5170489"/>
            <a:ext cx="12503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a:solidFill>
                  <a:srgbClr val="000000"/>
                </a:solidFill>
                <a:latin typeface="Helvetica" charset="0"/>
                <a:cs typeface="Arial" pitchFamily="34" charset="0"/>
              </a:rPr>
              <a:t>-2</a:t>
            </a:r>
            <a:endParaRPr lang="en-US">
              <a:latin typeface="Arial" pitchFamily="34" charset="0"/>
              <a:cs typeface="Arial" pitchFamily="34" charset="0"/>
            </a:endParaRPr>
          </a:p>
        </p:txBody>
      </p:sp>
      <p:sp>
        <p:nvSpPr>
          <p:cNvPr id="2090" name="Line 42"/>
          <p:cNvSpPr>
            <a:spLocks noChangeShapeType="1"/>
          </p:cNvSpPr>
          <p:nvPr/>
        </p:nvSpPr>
        <p:spPr bwMode="auto">
          <a:xfrm flipV="1">
            <a:off x="7751763"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Line 43"/>
          <p:cNvSpPr>
            <a:spLocks noChangeShapeType="1"/>
          </p:cNvSpPr>
          <p:nvPr/>
        </p:nvSpPr>
        <p:spPr bwMode="auto">
          <a:xfrm>
            <a:off x="7751763"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Line 44"/>
          <p:cNvSpPr>
            <a:spLocks noChangeShapeType="1"/>
          </p:cNvSpPr>
          <p:nvPr/>
        </p:nvSpPr>
        <p:spPr bwMode="auto">
          <a:xfrm flipV="1">
            <a:off x="8123238"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Line 45"/>
          <p:cNvSpPr>
            <a:spLocks noChangeShapeType="1"/>
          </p:cNvSpPr>
          <p:nvPr/>
        </p:nvSpPr>
        <p:spPr bwMode="auto">
          <a:xfrm>
            <a:off x="8123238"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Line 46"/>
          <p:cNvSpPr>
            <a:spLocks noChangeShapeType="1"/>
          </p:cNvSpPr>
          <p:nvPr/>
        </p:nvSpPr>
        <p:spPr bwMode="auto">
          <a:xfrm flipV="1">
            <a:off x="8383588"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Line 47"/>
          <p:cNvSpPr>
            <a:spLocks noChangeShapeType="1"/>
          </p:cNvSpPr>
          <p:nvPr/>
        </p:nvSpPr>
        <p:spPr bwMode="auto">
          <a:xfrm>
            <a:off x="8383588"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Line 48"/>
          <p:cNvSpPr>
            <a:spLocks noChangeShapeType="1"/>
          </p:cNvSpPr>
          <p:nvPr/>
        </p:nvSpPr>
        <p:spPr bwMode="auto">
          <a:xfrm flipV="1">
            <a:off x="8580438"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Line 49"/>
          <p:cNvSpPr>
            <a:spLocks noChangeShapeType="1"/>
          </p:cNvSpPr>
          <p:nvPr/>
        </p:nvSpPr>
        <p:spPr bwMode="auto">
          <a:xfrm>
            <a:off x="8580438"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Line 50"/>
          <p:cNvSpPr>
            <a:spLocks noChangeShapeType="1"/>
          </p:cNvSpPr>
          <p:nvPr/>
        </p:nvSpPr>
        <p:spPr bwMode="auto">
          <a:xfrm flipV="1">
            <a:off x="8745538"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Line 51"/>
          <p:cNvSpPr>
            <a:spLocks noChangeShapeType="1"/>
          </p:cNvSpPr>
          <p:nvPr/>
        </p:nvSpPr>
        <p:spPr bwMode="auto">
          <a:xfrm>
            <a:off x="8745538"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Line 52"/>
          <p:cNvSpPr>
            <a:spLocks noChangeShapeType="1"/>
          </p:cNvSpPr>
          <p:nvPr/>
        </p:nvSpPr>
        <p:spPr bwMode="auto">
          <a:xfrm flipV="1">
            <a:off x="888682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Line 53"/>
          <p:cNvSpPr>
            <a:spLocks noChangeShapeType="1"/>
          </p:cNvSpPr>
          <p:nvPr/>
        </p:nvSpPr>
        <p:spPr bwMode="auto">
          <a:xfrm>
            <a:off x="888682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Line 54"/>
          <p:cNvSpPr>
            <a:spLocks noChangeShapeType="1"/>
          </p:cNvSpPr>
          <p:nvPr/>
        </p:nvSpPr>
        <p:spPr bwMode="auto">
          <a:xfrm flipV="1">
            <a:off x="9005888"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Line 55"/>
          <p:cNvSpPr>
            <a:spLocks noChangeShapeType="1"/>
          </p:cNvSpPr>
          <p:nvPr/>
        </p:nvSpPr>
        <p:spPr bwMode="auto">
          <a:xfrm>
            <a:off x="9005888"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Line 56"/>
          <p:cNvSpPr>
            <a:spLocks noChangeShapeType="1"/>
          </p:cNvSpPr>
          <p:nvPr/>
        </p:nvSpPr>
        <p:spPr bwMode="auto">
          <a:xfrm flipV="1">
            <a:off x="911542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Line 57"/>
          <p:cNvSpPr>
            <a:spLocks noChangeShapeType="1"/>
          </p:cNvSpPr>
          <p:nvPr/>
        </p:nvSpPr>
        <p:spPr bwMode="auto">
          <a:xfrm>
            <a:off x="911542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Line 58"/>
          <p:cNvSpPr>
            <a:spLocks noChangeShapeType="1"/>
          </p:cNvSpPr>
          <p:nvPr/>
        </p:nvSpPr>
        <p:spPr bwMode="auto">
          <a:xfrm flipV="1">
            <a:off x="9210675"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Line 59"/>
          <p:cNvSpPr>
            <a:spLocks noChangeShapeType="1"/>
          </p:cNvSpPr>
          <p:nvPr/>
        </p:nvSpPr>
        <p:spPr bwMode="auto">
          <a:xfrm>
            <a:off x="9210675"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Line 60"/>
          <p:cNvSpPr>
            <a:spLocks noChangeShapeType="1"/>
          </p:cNvSpPr>
          <p:nvPr/>
        </p:nvSpPr>
        <p:spPr bwMode="auto">
          <a:xfrm flipV="1">
            <a:off x="9210675" y="5083176"/>
            <a:ext cx="1588" cy="55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Line 61"/>
          <p:cNvSpPr>
            <a:spLocks noChangeShapeType="1"/>
          </p:cNvSpPr>
          <p:nvPr/>
        </p:nvSpPr>
        <p:spPr bwMode="auto">
          <a:xfrm>
            <a:off x="9210675" y="1900238"/>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Rectangle 62"/>
          <p:cNvSpPr>
            <a:spLocks noChangeArrowheads="1"/>
          </p:cNvSpPr>
          <p:nvPr/>
        </p:nvSpPr>
        <p:spPr bwMode="auto">
          <a:xfrm>
            <a:off x="9037638" y="5249864"/>
            <a:ext cx="22762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a:solidFill>
                  <a:srgbClr val="000000"/>
                </a:solidFill>
                <a:latin typeface="Helvetica" charset="0"/>
                <a:cs typeface="Arial" pitchFamily="34" charset="0"/>
              </a:rPr>
              <a:t>10</a:t>
            </a:r>
            <a:endParaRPr lang="en-US">
              <a:latin typeface="Arial" pitchFamily="34" charset="0"/>
              <a:cs typeface="Arial" pitchFamily="34" charset="0"/>
            </a:endParaRPr>
          </a:p>
        </p:txBody>
      </p:sp>
      <p:sp>
        <p:nvSpPr>
          <p:cNvPr id="2111" name="Rectangle 63"/>
          <p:cNvSpPr>
            <a:spLocks noChangeArrowheads="1"/>
          </p:cNvSpPr>
          <p:nvPr/>
        </p:nvSpPr>
        <p:spPr bwMode="auto">
          <a:xfrm>
            <a:off x="9258300" y="5170489"/>
            <a:ext cx="12503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a:solidFill>
                  <a:srgbClr val="000000"/>
                </a:solidFill>
                <a:latin typeface="Helvetica" charset="0"/>
                <a:cs typeface="Arial" pitchFamily="34" charset="0"/>
              </a:rPr>
              <a:t>-1</a:t>
            </a:r>
            <a:endParaRPr lang="en-US">
              <a:latin typeface="Arial" pitchFamily="34" charset="0"/>
              <a:cs typeface="Arial" pitchFamily="34" charset="0"/>
            </a:endParaRPr>
          </a:p>
        </p:txBody>
      </p:sp>
      <p:sp>
        <p:nvSpPr>
          <p:cNvPr id="2112" name="Line 64"/>
          <p:cNvSpPr>
            <a:spLocks noChangeShapeType="1"/>
          </p:cNvSpPr>
          <p:nvPr/>
        </p:nvSpPr>
        <p:spPr bwMode="auto">
          <a:xfrm flipV="1">
            <a:off x="9840913" y="5106988"/>
            <a:ext cx="1588"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Line 65"/>
          <p:cNvSpPr>
            <a:spLocks noChangeShapeType="1"/>
          </p:cNvSpPr>
          <p:nvPr/>
        </p:nvSpPr>
        <p:spPr bwMode="auto">
          <a:xfrm>
            <a:off x="9840913" y="1900239"/>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Line 66"/>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Line 67"/>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Line 68"/>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Line 69"/>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Line 70"/>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Line 71"/>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Line 7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Line 7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Line 74"/>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Line 75"/>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 name="Line 76"/>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Line 77"/>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Line 78"/>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Line 79"/>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 name="Line 80"/>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Line 81"/>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Line 8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Line 8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Line 84"/>
          <p:cNvSpPr>
            <a:spLocks noChangeShapeType="1"/>
          </p:cNvSpPr>
          <p:nvPr/>
        </p:nvSpPr>
        <p:spPr bwMode="auto">
          <a:xfrm>
            <a:off x="5048251" y="4508500"/>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Line 85"/>
          <p:cNvSpPr>
            <a:spLocks noChangeShapeType="1"/>
          </p:cNvSpPr>
          <p:nvPr/>
        </p:nvSpPr>
        <p:spPr bwMode="auto">
          <a:xfrm flipH="1">
            <a:off x="9785351" y="4508500"/>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Rectangle 86"/>
          <p:cNvSpPr>
            <a:spLocks noChangeArrowheads="1"/>
          </p:cNvSpPr>
          <p:nvPr/>
        </p:nvSpPr>
        <p:spPr bwMode="auto">
          <a:xfrm>
            <a:off x="4662488" y="4389439"/>
            <a:ext cx="22762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a:solidFill>
                  <a:srgbClr val="000000"/>
                </a:solidFill>
                <a:latin typeface="Helvetica" charset="0"/>
                <a:cs typeface="Arial" pitchFamily="34" charset="0"/>
              </a:rPr>
              <a:t>10</a:t>
            </a:r>
            <a:endParaRPr lang="en-US">
              <a:latin typeface="Arial" pitchFamily="34" charset="0"/>
              <a:cs typeface="Arial" pitchFamily="34" charset="0"/>
            </a:endParaRPr>
          </a:p>
        </p:txBody>
      </p:sp>
      <p:sp>
        <p:nvSpPr>
          <p:cNvPr id="2135" name="Rectangle 87"/>
          <p:cNvSpPr>
            <a:spLocks noChangeArrowheads="1"/>
          </p:cNvSpPr>
          <p:nvPr/>
        </p:nvSpPr>
        <p:spPr bwMode="auto">
          <a:xfrm>
            <a:off x="4883150" y="4311651"/>
            <a:ext cx="12503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a:solidFill>
                  <a:srgbClr val="000000"/>
                </a:solidFill>
                <a:latin typeface="Helvetica" charset="0"/>
                <a:cs typeface="Arial" pitchFamily="34" charset="0"/>
              </a:rPr>
              <a:t>-2</a:t>
            </a:r>
            <a:endParaRPr lang="en-US">
              <a:latin typeface="Arial" pitchFamily="34" charset="0"/>
              <a:cs typeface="Arial" pitchFamily="34" charset="0"/>
            </a:endParaRPr>
          </a:p>
        </p:txBody>
      </p:sp>
      <p:sp>
        <p:nvSpPr>
          <p:cNvPr id="2136" name="Line 88"/>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Line 89"/>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Line 90"/>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Line 91"/>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Line 9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Line 9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Line 94"/>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Line 95"/>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 name="Line 96"/>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Line 97"/>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 name="Line 98"/>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Line 99"/>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Line 100"/>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Line 101"/>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 name="Line 10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Line 10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Line 104"/>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Line 105"/>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Line 106"/>
          <p:cNvSpPr>
            <a:spLocks noChangeShapeType="1"/>
          </p:cNvSpPr>
          <p:nvPr/>
        </p:nvSpPr>
        <p:spPr bwMode="auto">
          <a:xfrm>
            <a:off x="5048251" y="3255963"/>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Line 107"/>
          <p:cNvSpPr>
            <a:spLocks noChangeShapeType="1"/>
          </p:cNvSpPr>
          <p:nvPr/>
        </p:nvSpPr>
        <p:spPr bwMode="auto">
          <a:xfrm flipH="1">
            <a:off x="9785351" y="3255963"/>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Rectangle 108"/>
          <p:cNvSpPr>
            <a:spLocks noChangeArrowheads="1"/>
          </p:cNvSpPr>
          <p:nvPr/>
        </p:nvSpPr>
        <p:spPr bwMode="auto">
          <a:xfrm>
            <a:off x="4662488" y="3136901"/>
            <a:ext cx="22762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a:solidFill>
                  <a:srgbClr val="000000"/>
                </a:solidFill>
                <a:latin typeface="Helvetica" charset="0"/>
                <a:cs typeface="Arial" pitchFamily="34" charset="0"/>
              </a:rPr>
              <a:t>10</a:t>
            </a:r>
            <a:endParaRPr lang="en-US">
              <a:latin typeface="Arial" pitchFamily="34" charset="0"/>
              <a:cs typeface="Arial" pitchFamily="34" charset="0"/>
            </a:endParaRPr>
          </a:p>
        </p:txBody>
      </p:sp>
      <p:sp>
        <p:nvSpPr>
          <p:cNvPr id="2157" name="Rectangle 109"/>
          <p:cNvSpPr>
            <a:spLocks noChangeArrowheads="1"/>
          </p:cNvSpPr>
          <p:nvPr/>
        </p:nvSpPr>
        <p:spPr bwMode="auto">
          <a:xfrm>
            <a:off x="4883150" y="3057526"/>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a:solidFill>
                  <a:srgbClr val="000000"/>
                </a:solidFill>
                <a:latin typeface="Helvetica" charset="0"/>
                <a:cs typeface="Arial" pitchFamily="34" charset="0"/>
              </a:rPr>
              <a:t>0</a:t>
            </a:r>
            <a:endParaRPr lang="en-US">
              <a:latin typeface="Arial" pitchFamily="34" charset="0"/>
              <a:cs typeface="Arial" pitchFamily="34" charset="0"/>
            </a:endParaRPr>
          </a:p>
        </p:txBody>
      </p:sp>
      <p:sp>
        <p:nvSpPr>
          <p:cNvPr id="2158" name="Line 110"/>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Line 111"/>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Line 11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Line 11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Line 114"/>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Line 115"/>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 name="Line 116"/>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Line 117"/>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 name="Line 118"/>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Line 119"/>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 name="Line 120"/>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 name="Line 121"/>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Line 12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Line 12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2" name="Line 124"/>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3" name="Line 125"/>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4" name="Line 126"/>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5" name="Line 127"/>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6" name="Line 128"/>
          <p:cNvSpPr>
            <a:spLocks noChangeShapeType="1"/>
          </p:cNvSpPr>
          <p:nvPr/>
        </p:nvSpPr>
        <p:spPr bwMode="auto">
          <a:xfrm>
            <a:off x="5048251" y="2001838"/>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7" name="Line 129"/>
          <p:cNvSpPr>
            <a:spLocks noChangeShapeType="1"/>
          </p:cNvSpPr>
          <p:nvPr/>
        </p:nvSpPr>
        <p:spPr bwMode="auto">
          <a:xfrm flipH="1">
            <a:off x="9785351" y="2001838"/>
            <a:ext cx="555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8" name="Rectangle 130"/>
          <p:cNvSpPr>
            <a:spLocks noChangeArrowheads="1"/>
          </p:cNvSpPr>
          <p:nvPr/>
        </p:nvSpPr>
        <p:spPr bwMode="auto">
          <a:xfrm>
            <a:off x="4662488" y="1884364"/>
            <a:ext cx="22762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b="1">
                <a:solidFill>
                  <a:srgbClr val="000000"/>
                </a:solidFill>
                <a:latin typeface="Helvetica" charset="0"/>
                <a:cs typeface="Arial" pitchFamily="34" charset="0"/>
              </a:rPr>
              <a:t>10</a:t>
            </a:r>
            <a:endParaRPr lang="en-US">
              <a:latin typeface="Arial" pitchFamily="34" charset="0"/>
              <a:cs typeface="Arial" pitchFamily="34" charset="0"/>
            </a:endParaRPr>
          </a:p>
        </p:txBody>
      </p:sp>
      <p:sp>
        <p:nvSpPr>
          <p:cNvPr id="2179" name="Rectangle 131"/>
          <p:cNvSpPr>
            <a:spLocks noChangeArrowheads="1"/>
          </p:cNvSpPr>
          <p:nvPr/>
        </p:nvSpPr>
        <p:spPr bwMode="auto">
          <a:xfrm>
            <a:off x="4883150" y="1804989"/>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a:solidFill>
                  <a:srgbClr val="000000"/>
                </a:solidFill>
                <a:latin typeface="Helvetica" charset="0"/>
                <a:cs typeface="Arial" pitchFamily="34" charset="0"/>
              </a:rPr>
              <a:t>2</a:t>
            </a:r>
            <a:endParaRPr lang="en-US">
              <a:latin typeface="Arial" pitchFamily="34" charset="0"/>
              <a:cs typeface="Arial" pitchFamily="34" charset="0"/>
            </a:endParaRPr>
          </a:p>
        </p:txBody>
      </p:sp>
      <p:sp>
        <p:nvSpPr>
          <p:cNvPr id="2180" name="Line 13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Line 13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Line 134"/>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3" name="Line 135"/>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4" name="Line 136"/>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Line 137"/>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Line 138"/>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7" name="Line 139"/>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Line 140"/>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9" name="Line 141"/>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0" name="Line 142"/>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Line 143"/>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2" name="Line 144"/>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Line 145"/>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4" name="Line 146"/>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5" name="Line 147"/>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Line 148"/>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Line 149"/>
          <p:cNvSpPr>
            <a:spLocks noChangeShapeType="1"/>
          </p:cNvSpPr>
          <p:nvPr/>
        </p:nvSpPr>
        <p:spPr bwMode="auto">
          <a:xfrm>
            <a:off x="5048250" y="5138738"/>
            <a:ext cx="15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Line 150"/>
          <p:cNvSpPr>
            <a:spLocks noChangeShapeType="1"/>
          </p:cNvSpPr>
          <p:nvPr/>
        </p:nvSpPr>
        <p:spPr bwMode="auto">
          <a:xfrm>
            <a:off x="5048251" y="1900238"/>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9" name="Line 151"/>
          <p:cNvSpPr>
            <a:spLocks noChangeShapeType="1"/>
          </p:cNvSpPr>
          <p:nvPr/>
        </p:nvSpPr>
        <p:spPr bwMode="auto">
          <a:xfrm>
            <a:off x="5048251" y="5138738"/>
            <a:ext cx="47926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0" name="Line 152"/>
          <p:cNvSpPr>
            <a:spLocks noChangeShapeType="1"/>
          </p:cNvSpPr>
          <p:nvPr/>
        </p:nvSpPr>
        <p:spPr bwMode="auto">
          <a:xfrm flipV="1">
            <a:off x="9840913" y="1900238"/>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Line 153"/>
          <p:cNvSpPr>
            <a:spLocks noChangeShapeType="1"/>
          </p:cNvSpPr>
          <p:nvPr/>
        </p:nvSpPr>
        <p:spPr bwMode="auto">
          <a:xfrm flipV="1">
            <a:off x="5048250" y="1900238"/>
            <a:ext cx="1588" cy="32385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5308601" y="2214563"/>
            <a:ext cx="4240213" cy="2806700"/>
            <a:chOff x="2538413" y="2051051"/>
            <a:chExt cx="4240213" cy="2806700"/>
          </a:xfrm>
        </p:grpSpPr>
        <p:grpSp>
          <p:nvGrpSpPr>
            <p:cNvPr id="173" name="Group 172"/>
            <p:cNvGrpSpPr/>
            <p:nvPr/>
          </p:nvGrpSpPr>
          <p:grpSpPr>
            <a:xfrm>
              <a:off x="2538413" y="2051051"/>
              <a:ext cx="4240213" cy="2806700"/>
              <a:chOff x="2538413" y="2051051"/>
              <a:chExt cx="4240213" cy="2806700"/>
            </a:xfrm>
          </p:grpSpPr>
          <p:sp>
            <p:nvSpPr>
              <p:cNvPr id="2202" name="Freeform 154"/>
              <p:cNvSpPr>
                <a:spLocks/>
              </p:cNvSpPr>
              <p:nvPr/>
            </p:nvSpPr>
            <p:spPr bwMode="auto">
              <a:xfrm>
                <a:off x="5778501" y="2051051"/>
                <a:ext cx="1000125" cy="355600"/>
              </a:xfrm>
              <a:custGeom>
                <a:avLst/>
                <a:gdLst/>
                <a:ahLst/>
                <a:cxnLst>
                  <a:cxn ang="0">
                    <a:pos x="620" y="5"/>
                  </a:cxn>
                  <a:cxn ang="0">
                    <a:pos x="606" y="10"/>
                  </a:cxn>
                  <a:cxn ang="0">
                    <a:pos x="591" y="15"/>
                  </a:cxn>
                  <a:cxn ang="0">
                    <a:pos x="576" y="20"/>
                  </a:cxn>
                  <a:cxn ang="0">
                    <a:pos x="561" y="25"/>
                  </a:cxn>
                  <a:cxn ang="0">
                    <a:pos x="546" y="30"/>
                  </a:cxn>
                  <a:cxn ang="0">
                    <a:pos x="531" y="35"/>
                  </a:cxn>
                  <a:cxn ang="0">
                    <a:pos x="516" y="40"/>
                  </a:cxn>
                  <a:cxn ang="0">
                    <a:pos x="501" y="45"/>
                  </a:cxn>
                  <a:cxn ang="0">
                    <a:pos x="486" y="50"/>
                  </a:cxn>
                  <a:cxn ang="0">
                    <a:pos x="472" y="55"/>
                  </a:cxn>
                  <a:cxn ang="0">
                    <a:pos x="457" y="60"/>
                  </a:cxn>
                  <a:cxn ang="0">
                    <a:pos x="442" y="65"/>
                  </a:cxn>
                  <a:cxn ang="0">
                    <a:pos x="427" y="70"/>
                  </a:cxn>
                  <a:cxn ang="0">
                    <a:pos x="412" y="75"/>
                  </a:cxn>
                  <a:cxn ang="0">
                    <a:pos x="397" y="80"/>
                  </a:cxn>
                  <a:cxn ang="0">
                    <a:pos x="382" y="85"/>
                  </a:cxn>
                  <a:cxn ang="0">
                    <a:pos x="367" y="90"/>
                  </a:cxn>
                  <a:cxn ang="0">
                    <a:pos x="352" y="95"/>
                  </a:cxn>
                  <a:cxn ang="0">
                    <a:pos x="337" y="100"/>
                  </a:cxn>
                  <a:cxn ang="0">
                    <a:pos x="323" y="105"/>
                  </a:cxn>
                  <a:cxn ang="0">
                    <a:pos x="308" y="109"/>
                  </a:cxn>
                  <a:cxn ang="0">
                    <a:pos x="293" y="114"/>
                  </a:cxn>
                  <a:cxn ang="0">
                    <a:pos x="278" y="119"/>
                  </a:cxn>
                  <a:cxn ang="0">
                    <a:pos x="263" y="124"/>
                  </a:cxn>
                  <a:cxn ang="0">
                    <a:pos x="248" y="134"/>
                  </a:cxn>
                  <a:cxn ang="0">
                    <a:pos x="233" y="139"/>
                  </a:cxn>
                  <a:cxn ang="0">
                    <a:pos x="218" y="144"/>
                  </a:cxn>
                  <a:cxn ang="0">
                    <a:pos x="203" y="149"/>
                  </a:cxn>
                  <a:cxn ang="0">
                    <a:pos x="189" y="154"/>
                  </a:cxn>
                  <a:cxn ang="0">
                    <a:pos x="174" y="159"/>
                  </a:cxn>
                  <a:cxn ang="0">
                    <a:pos x="159" y="164"/>
                  </a:cxn>
                  <a:cxn ang="0">
                    <a:pos x="144" y="169"/>
                  </a:cxn>
                  <a:cxn ang="0">
                    <a:pos x="129" y="174"/>
                  </a:cxn>
                  <a:cxn ang="0">
                    <a:pos x="114" y="179"/>
                  </a:cxn>
                  <a:cxn ang="0">
                    <a:pos x="99" y="189"/>
                  </a:cxn>
                  <a:cxn ang="0">
                    <a:pos x="84" y="194"/>
                  </a:cxn>
                  <a:cxn ang="0">
                    <a:pos x="69" y="199"/>
                  </a:cxn>
                  <a:cxn ang="0">
                    <a:pos x="54" y="204"/>
                  </a:cxn>
                  <a:cxn ang="0">
                    <a:pos x="40" y="209"/>
                  </a:cxn>
                  <a:cxn ang="0">
                    <a:pos x="25" y="214"/>
                  </a:cxn>
                  <a:cxn ang="0">
                    <a:pos x="10" y="219"/>
                  </a:cxn>
                </a:cxnLst>
                <a:rect l="0" t="0" r="r" b="b"/>
                <a:pathLst>
                  <a:path w="630" h="224">
                    <a:moveTo>
                      <a:pt x="630" y="0"/>
                    </a:moveTo>
                    <a:lnTo>
                      <a:pt x="625" y="0"/>
                    </a:lnTo>
                    <a:lnTo>
                      <a:pt x="620" y="5"/>
                    </a:lnTo>
                    <a:lnTo>
                      <a:pt x="616" y="5"/>
                    </a:lnTo>
                    <a:lnTo>
                      <a:pt x="611" y="5"/>
                    </a:lnTo>
                    <a:lnTo>
                      <a:pt x="606" y="10"/>
                    </a:lnTo>
                    <a:lnTo>
                      <a:pt x="601" y="10"/>
                    </a:lnTo>
                    <a:lnTo>
                      <a:pt x="596" y="10"/>
                    </a:lnTo>
                    <a:lnTo>
                      <a:pt x="591" y="15"/>
                    </a:lnTo>
                    <a:lnTo>
                      <a:pt x="586" y="15"/>
                    </a:lnTo>
                    <a:lnTo>
                      <a:pt x="581" y="15"/>
                    </a:lnTo>
                    <a:lnTo>
                      <a:pt x="576" y="20"/>
                    </a:lnTo>
                    <a:lnTo>
                      <a:pt x="571" y="20"/>
                    </a:lnTo>
                    <a:lnTo>
                      <a:pt x="566" y="20"/>
                    </a:lnTo>
                    <a:lnTo>
                      <a:pt x="561" y="25"/>
                    </a:lnTo>
                    <a:lnTo>
                      <a:pt x="556" y="25"/>
                    </a:lnTo>
                    <a:lnTo>
                      <a:pt x="551" y="25"/>
                    </a:lnTo>
                    <a:lnTo>
                      <a:pt x="546" y="30"/>
                    </a:lnTo>
                    <a:lnTo>
                      <a:pt x="541" y="30"/>
                    </a:lnTo>
                    <a:lnTo>
                      <a:pt x="536" y="30"/>
                    </a:lnTo>
                    <a:lnTo>
                      <a:pt x="531" y="35"/>
                    </a:lnTo>
                    <a:lnTo>
                      <a:pt x="526" y="35"/>
                    </a:lnTo>
                    <a:lnTo>
                      <a:pt x="521" y="35"/>
                    </a:lnTo>
                    <a:lnTo>
                      <a:pt x="516" y="40"/>
                    </a:lnTo>
                    <a:lnTo>
                      <a:pt x="511" y="40"/>
                    </a:lnTo>
                    <a:lnTo>
                      <a:pt x="506" y="40"/>
                    </a:lnTo>
                    <a:lnTo>
                      <a:pt x="501" y="45"/>
                    </a:lnTo>
                    <a:lnTo>
                      <a:pt x="496" y="45"/>
                    </a:lnTo>
                    <a:lnTo>
                      <a:pt x="491" y="45"/>
                    </a:lnTo>
                    <a:lnTo>
                      <a:pt x="486" y="50"/>
                    </a:lnTo>
                    <a:lnTo>
                      <a:pt x="481" y="50"/>
                    </a:lnTo>
                    <a:lnTo>
                      <a:pt x="477" y="50"/>
                    </a:lnTo>
                    <a:lnTo>
                      <a:pt x="472" y="55"/>
                    </a:lnTo>
                    <a:lnTo>
                      <a:pt x="467" y="55"/>
                    </a:lnTo>
                    <a:lnTo>
                      <a:pt x="462" y="55"/>
                    </a:lnTo>
                    <a:lnTo>
                      <a:pt x="457" y="60"/>
                    </a:lnTo>
                    <a:lnTo>
                      <a:pt x="452" y="60"/>
                    </a:lnTo>
                    <a:lnTo>
                      <a:pt x="447" y="60"/>
                    </a:lnTo>
                    <a:lnTo>
                      <a:pt x="442" y="65"/>
                    </a:lnTo>
                    <a:lnTo>
                      <a:pt x="437" y="65"/>
                    </a:lnTo>
                    <a:lnTo>
                      <a:pt x="432" y="65"/>
                    </a:lnTo>
                    <a:lnTo>
                      <a:pt x="427" y="70"/>
                    </a:lnTo>
                    <a:lnTo>
                      <a:pt x="422" y="70"/>
                    </a:lnTo>
                    <a:lnTo>
                      <a:pt x="417" y="75"/>
                    </a:lnTo>
                    <a:lnTo>
                      <a:pt x="412" y="75"/>
                    </a:lnTo>
                    <a:lnTo>
                      <a:pt x="407" y="75"/>
                    </a:lnTo>
                    <a:lnTo>
                      <a:pt x="402" y="80"/>
                    </a:lnTo>
                    <a:lnTo>
                      <a:pt x="397" y="80"/>
                    </a:lnTo>
                    <a:lnTo>
                      <a:pt x="392" y="80"/>
                    </a:lnTo>
                    <a:lnTo>
                      <a:pt x="387" y="85"/>
                    </a:lnTo>
                    <a:lnTo>
                      <a:pt x="382" y="85"/>
                    </a:lnTo>
                    <a:lnTo>
                      <a:pt x="377" y="85"/>
                    </a:lnTo>
                    <a:lnTo>
                      <a:pt x="372" y="90"/>
                    </a:lnTo>
                    <a:lnTo>
                      <a:pt x="367" y="90"/>
                    </a:lnTo>
                    <a:lnTo>
                      <a:pt x="362" y="90"/>
                    </a:lnTo>
                    <a:lnTo>
                      <a:pt x="357" y="95"/>
                    </a:lnTo>
                    <a:lnTo>
                      <a:pt x="352" y="95"/>
                    </a:lnTo>
                    <a:lnTo>
                      <a:pt x="347" y="95"/>
                    </a:lnTo>
                    <a:lnTo>
                      <a:pt x="342" y="100"/>
                    </a:lnTo>
                    <a:lnTo>
                      <a:pt x="337" y="100"/>
                    </a:lnTo>
                    <a:lnTo>
                      <a:pt x="333" y="105"/>
                    </a:lnTo>
                    <a:lnTo>
                      <a:pt x="328" y="105"/>
                    </a:lnTo>
                    <a:lnTo>
                      <a:pt x="323" y="105"/>
                    </a:lnTo>
                    <a:lnTo>
                      <a:pt x="318" y="109"/>
                    </a:lnTo>
                    <a:lnTo>
                      <a:pt x="313" y="109"/>
                    </a:lnTo>
                    <a:lnTo>
                      <a:pt x="308" y="109"/>
                    </a:lnTo>
                    <a:lnTo>
                      <a:pt x="303" y="114"/>
                    </a:lnTo>
                    <a:lnTo>
                      <a:pt x="298" y="114"/>
                    </a:lnTo>
                    <a:lnTo>
                      <a:pt x="293" y="114"/>
                    </a:lnTo>
                    <a:lnTo>
                      <a:pt x="288" y="119"/>
                    </a:lnTo>
                    <a:lnTo>
                      <a:pt x="283" y="119"/>
                    </a:lnTo>
                    <a:lnTo>
                      <a:pt x="278" y="119"/>
                    </a:lnTo>
                    <a:lnTo>
                      <a:pt x="273" y="124"/>
                    </a:lnTo>
                    <a:lnTo>
                      <a:pt x="268" y="124"/>
                    </a:lnTo>
                    <a:lnTo>
                      <a:pt x="263" y="124"/>
                    </a:lnTo>
                    <a:lnTo>
                      <a:pt x="258" y="129"/>
                    </a:lnTo>
                    <a:lnTo>
                      <a:pt x="253" y="129"/>
                    </a:lnTo>
                    <a:lnTo>
                      <a:pt x="248" y="134"/>
                    </a:lnTo>
                    <a:lnTo>
                      <a:pt x="243" y="134"/>
                    </a:lnTo>
                    <a:lnTo>
                      <a:pt x="238" y="134"/>
                    </a:lnTo>
                    <a:lnTo>
                      <a:pt x="233" y="139"/>
                    </a:lnTo>
                    <a:lnTo>
                      <a:pt x="228" y="139"/>
                    </a:lnTo>
                    <a:lnTo>
                      <a:pt x="223" y="139"/>
                    </a:lnTo>
                    <a:lnTo>
                      <a:pt x="218" y="144"/>
                    </a:lnTo>
                    <a:lnTo>
                      <a:pt x="213" y="144"/>
                    </a:lnTo>
                    <a:lnTo>
                      <a:pt x="208" y="144"/>
                    </a:lnTo>
                    <a:lnTo>
                      <a:pt x="203" y="149"/>
                    </a:lnTo>
                    <a:lnTo>
                      <a:pt x="198" y="149"/>
                    </a:lnTo>
                    <a:lnTo>
                      <a:pt x="193" y="154"/>
                    </a:lnTo>
                    <a:lnTo>
                      <a:pt x="189" y="154"/>
                    </a:lnTo>
                    <a:lnTo>
                      <a:pt x="184" y="154"/>
                    </a:lnTo>
                    <a:lnTo>
                      <a:pt x="179" y="159"/>
                    </a:lnTo>
                    <a:lnTo>
                      <a:pt x="174" y="159"/>
                    </a:lnTo>
                    <a:lnTo>
                      <a:pt x="169" y="159"/>
                    </a:lnTo>
                    <a:lnTo>
                      <a:pt x="164" y="164"/>
                    </a:lnTo>
                    <a:lnTo>
                      <a:pt x="159" y="164"/>
                    </a:lnTo>
                    <a:lnTo>
                      <a:pt x="154" y="164"/>
                    </a:lnTo>
                    <a:lnTo>
                      <a:pt x="149" y="169"/>
                    </a:lnTo>
                    <a:lnTo>
                      <a:pt x="144" y="169"/>
                    </a:lnTo>
                    <a:lnTo>
                      <a:pt x="139" y="174"/>
                    </a:lnTo>
                    <a:lnTo>
                      <a:pt x="134" y="174"/>
                    </a:lnTo>
                    <a:lnTo>
                      <a:pt x="129" y="174"/>
                    </a:lnTo>
                    <a:lnTo>
                      <a:pt x="124" y="179"/>
                    </a:lnTo>
                    <a:lnTo>
                      <a:pt x="119" y="179"/>
                    </a:lnTo>
                    <a:lnTo>
                      <a:pt x="114" y="179"/>
                    </a:lnTo>
                    <a:lnTo>
                      <a:pt x="109" y="184"/>
                    </a:lnTo>
                    <a:lnTo>
                      <a:pt x="104" y="184"/>
                    </a:lnTo>
                    <a:lnTo>
                      <a:pt x="99" y="189"/>
                    </a:lnTo>
                    <a:lnTo>
                      <a:pt x="94" y="189"/>
                    </a:lnTo>
                    <a:lnTo>
                      <a:pt x="89" y="189"/>
                    </a:lnTo>
                    <a:lnTo>
                      <a:pt x="84" y="194"/>
                    </a:lnTo>
                    <a:lnTo>
                      <a:pt x="79" y="194"/>
                    </a:lnTo>
                    <a:lnTo>
                      <a:pt x="74" y="194"/>
                    </a:lnTo>
                    <a:lnTo>
                      <a:pt x="69" y="199"/>
                    </a:lnTo>
                    <a:lnTo>
                      <a:pt x="64" y="199"/>
                    </a:lnTo>
                    <a:lnTo>
                      <a:pt x="59" y="204"/>
                    </a:lnTo>
                    <a:lnTo>
                      <a:pt x="54" y="204"/>
                    </a:lnTo>
                    <a:lnTo>
                      <a:pt x="50" y="204"/>
                    </a:lnTo>
                    <a:lnTo>
                      <a:pt x="45" y="209"/>
                    </a:lnTo>
                    <a:lnTo>
                      <a:pt x="40" y="209"/>
                    </a:lnTo>
                    <a:lnTo>
                      <a:pt x="35" y="209"/>
                    </a:lnTo>
                    <a:lnTo>
                      <a:pt x="30" y="214"/>
                    </a:lnTo>
                    <a:lnTo>
                      <a:pt x="25" y="214"/>
                    </a:lnTo>
                    <a:lnTo>
                      <a:pt x="20" y="219"/>
                    </a:lnTo>
                    <a:lnTo>
                      <a:pt x="15" y="219"/>
                    </a:lnTo>
                    <a:lnTo>
                      <a:pt x="10" y="219"/>
                    </a:lnTo>
                    <a:lnTo>
                      <a:pt x="5" y="224"/>
                    </a:lnTo>
                    <a:lnTo>
                      <a:pt x="0" y="224"/>
                    </a:lnTo>
                  </a:path>
                </a:pathLst>
              </a:custGeom>
              <a:noFill/>
              <a:ln w="31750" cap="flat">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3" name="Freeform 155"/>
              <p:cNvSpPr>
                <a:spLocks/>
              </p:cNvSpPr>
              <p:nvPr/>
            </p:nvSpPr>
            <p:spPr bwMode="auto">
              <a:xfrm>
                <a:off x="4776788" y="2406651"/>
                <a:ext cx="1001713" cy="457200"/>
              </a:xfrm>
              <a:custGeom>
                <a:avLst/>
                <a:gdLst/>
                <a:ahLst/>
                <a:cxnLst>
                  <a:cxn ang="0">
                    <a:pos x="621" y="5"/>
                  </a:cxn>
                  <a:cxn ang="0">
                    <a:pos x="606" y="10"/>
                  </a:cxn>
                  <a:cxn ang="0">
                    <a:pos x="591" y="15"/>
                  </a:cxn>
                  <a:cxn ang="0">
                    <a:pos x="576" y="24"/>
                  </a:cxn>
                  <a:cxn ang="0">
                    <a:pos x="561" y="29"/>
                  </a:cxn>
                  <a:cxn ang="0">
                    <a:pos x="546" y="34"/>
                  </a:cxn>
                  <a:cxn ang="0">
                    <a:pos x="532" y="39"/>
                  </a:cxn>
                  <a:cxn ang="0">
                    <a:pos x="517" y="44"/>
                  </a:cxn>
                  <a:cxn ang="0">
                    <a:pos x="502" y="54"/>
                  </a:cxn>
                  <a:cxn ang="0">
                    <a:pos x="487" y="59"/>
                  </a:cxn>
                  <a:cxn ang="0">
                    <a:pos x="472" y="64"/>
                  </a:cxn>
                  <a:cxn ang="0">
                    <a:pos x="457" y="69"/>
                  </a:cxn>
                  <a:cxn ang="0">
                    <a:pos x="442" y="79"/>
                  </a:cxn>
                  <a:cxn ang="0">
                    <a:pos x="427" y="84"/>
                  </a:cxn>
                  <a:cxn ang="0">
                    <a:pos x="412" y="89"/>
                  </a:cxn>
                  <a:cxn ang="0">
                    <a:pos x="398" y="99"/>
                  </a:cxn>
                  <a:cxn ang="0">
                    <a:pos x="383" y="104"/>
                  </a:cxn>
                  <a:cxn ang="0">
                    <a:pos x="368" y="109"/>
                  </a:cxn>
                  <a:cxn ang="0">
                    <a:pos x="353" y="114"/>
                  </a:cxn>
                  <a:cxn ang="0">
                    <a:pos x="338" y="124"/>
                  </a:cxn>
                  <a:cxn ang="0">
                    <a:pos x="323" y="129"/>
                  </a:cxn>
                  <a:cxn ang="0">
                    <a:pos x="308" y="139"/>
                  </a:cxn>
                  <a:cxn ang="0">
                    <a:pos x="293" y="144"/>
                  </a:cxn>
                  <a:cxn ang="0">
                    <a:pos x="278" y="149"/>
                  </a:cxn>
                  <a:cxn ang="0">
                    <a:pos x="263" y="159"/>
                  </a:cxn>
                  <a:cxn ang="0">
                    <a:pos x="249" y="163"/>
                  </a:cxn>
                  <a:cxn ang="0">
                    <a:pos x="234" y="168"/>
                  </a:cxn>
                  <a:cxn ang="0">
                    <a:pos x="219" y="178"/>
                  </a:cxn>
                  <a:cxn ang="0">
                    <a:pos x="204" y="183"/>
                  </a:cxn>
                  <a:cxn ang="0">
                    <a:pos x="189" y="193"/>
                  </a:cxn>
                  <a:cxn ang="0">
                    <a:pos x="174" y="198"/>
                  </a:cxn>
                  <a:cxn ang="0">
                    <a:pos x="159" y="208"/>
                  </a:cxn>
                  <a:cxn ang="0">
                    <a:pos x="144" y="213"/>
                  </a:cxn>
                  <a:cxn ang="0">
                    <a:pos x="129" y="223"/>
                  </a:cxn>
                  <a:cxn ang="0">
                    <a:pos x="115" y="228"/>
                  </a:cxn>
                  <a:cxn ang="0">
                    <a:pos x="100" y="238"/>
                  </a:cxn>
                  <a:cxn ang="0">
                    <a:pos x="85" y="243"/>
                  </a:cxn>
                  <a:cxn ang="0">
                    <a:pos x="70" y="253"/>
                  </a:cxn>
                  <a:cxn ang="0">
                    <a:pos x="55" y="258"/>
                  </a:cxn>
                  <a:cxn ang="0">
                    <a:pos x="40" y="268"/>
                  </a:cxn>
                  <a:cxn ang="0">
                    <a:pos x="25" y="278"/>
                  </a:cxn>
                  <a:cxn ang="0">
                    <a:pos x="10" y="283"/>
                  </a:cxn>
                </a:cxnLst>
                <a:rect l="0" t="0" r="r" b="b"/>
                <a:pathLst>
                  <a:path w="631" h="288">
                    <a:moveTo>
                      <a:pt x="631" y="0"/>
                    </a:moveTo>
                    <a:lnTo>
                      <a:pt x="626" y="5"/>
                    </a:lnTo>
                    <a:lnTo>
                      <a:pt x="621" y="5"/>
                    </a:lnTo>
                    <a:lnTo>
                      <a:pt x="616" y="5"/>
                    </a:lnTo>
                    <a:lnTo>
                      <a:pt x="611" y="10"/>
                    </a:lnTo>
                    <a:lnTo>
                      <a:pt x="606" y="10"/>
                    </a:lnTo>
                    <a:lnTo>
                      <a:pt x="601" y="15"/>
                    </a:lnTo>
                    <a:lnTo>
                      <a:pt x="596" y="15"/>
                    </a:lnTo>
                    <a:lnTo>
                      <a:pt x="591" y="15"/>
                    </a:lnTo>
                    <a:lnTo>
                      <a:pt x="586" y="20"/>
                    </a:lnTo>
                    <a:lnTo>
                      <a:pt x="581" y="20"/>
                    </a:lnTo>
                    <a:lnTo>
                      <a:pt x="576" y="24"/>
                    </a:lnTo>
                    <a:lnTo>
                      <a:pt x="571" y="24"/>
                    </a:lnTo>
                    <a:lnTo>
                      <a:pt x="566" y="24"/>
                    </a:lnTo>
                    <a:lnTo>
                      <a:pt x="561" y="29"/>
                    </a:lnTo>
                    <a:lnTo>
                      <a:pt x="556" y="29"/>
                    </a:lnTo>
                    <a:lnTo>
                      <a:pt x="551" y="34"/>
                    </a:lnTo>
                    <a:lnTo>
                      <a:pt x="546" y="34"/>
                    </a:lnTo>
                    <a:lnTo>
                      <a:pt x="541" y="34"/>
                    </a:lnTo>
                    <a:lnTo>
                      <a:pt x="537" y="39"/>
                    </a:lnTo>
                    <a:lnTo>
                      <a:pt x="532" y="39"/>
                    </a:lnTo>
                    <a:lnTo>
                      <a:pt x="527" y="44"/>
                    </a:lnTo>
                    <a:lnTo>
                      <a:pt x="522" y="44"/>
                    </a:lnTo>
                    <a:lnTo>
                      <a:pt x="517" y="44"/>
                    </a:lnTo>
                    <a:lnTo>
                      <a:pt x="512" y="49"/>
                    </a:lnTo>
                    <a:lnTo>
                      <a:pt x="507" y="49"/>
                    </a:lnTo>
                    <a:lnTo>
                      <a:pt x="502" y="54"/>
                    </a:lnTo>
                    <a:lnTo>
                      <a:pt x="497" y="54"/>
                    </a:lnTo>
                    <a:lnTo>
                      <a:pt x="492" y="59"/>
                    </a:lnTo>
                    <a:lnTo>
                      <a:pt x="487" y="59"/>
                    </a:lnTo>
                    <a:lnTo>
                      <a:pt x="482" y="59"/>
                    </a:lnTo>
                    <a:lnTo>
                      <a:pt x="477" y="64"/>
                    </a:lnTo>
                    <a:lnTo>
                      <a:pt x="472" y="64"/>
                    </a:lnTo>
                    <a:lnTo>
                      <a:pt x="467" y="69"/>
                    </a:lnTo>
                    <a:lnTo>
                      <a:pt x="462" y="69"/>
                    </a:lnTo>
                    <a:lnTo>
                      <a:pt x="457" y="69"/>
                    </a:lnTo>
                    <a:lnTo>
                      <a:pt x="452" y="74"/>
                    </a:lnTo>
                    <a:lnTo>
                      <a:pt x="447" y="74"/>
                    </a:lnTo>
                    <a:lnTo>
                      <a:pt x="442" y="79"/>
                    </a:lnTo>
                    <a:lnTo>
                      <a:pt x="437" y="79"/>
                    </a:lnTo>
                    <a:lnTo>
                      <a:pt x="432" y="84"/>
                    </a:lnTo>
                    <a:lnTo>
                      <a:pt x="427" y="84"/>
                    </a:lnTo>
                    <a:lnTo>
                      <a:pt x="422" y="84"/>
                    </a:lnTo>
                    <a:lnTo>
                      <a:pt x="417" y="89"/>
                    </a:lnTo>
                    <a:lnTo>
                      <a:pt x="412" y="89"/>
                    </a:lnTo>
                    <a:lnTo>
                      <a:pt x="407" y="94"/>
                    </a:lnTo>
                    <a:lnTo>
                      <a:pt x="402" y="94"/>
                    </a:lnTo>
                    <a:lnTo>
                      <a:pt x="398" y="99"/>
                    </a:lnTo>
                    <a:lnTo>
                      <a:pt x="393" y="99"/>
                    </a:lnTo>
                    <a:lnTo>
                      <a:pt x="388" y="99"/>
                    </a:lnTo>
                    <a:lnTo>
                      <a:pt x="383" y="104"/>
                    </a:lnTo>
                    <a:lnTo>
                      <a:pt x="378" y="104"/>
                    </a:lnTo>
                    <a:lnTo>
                      <a:pt x="373" y="109"/>
                    </a:lnTo>
                    <a:lnTo>
                      <a:pt x="368" y="109"/>
                    </a:lnTo>
                    <a:lnTo>
                      <a:pt x="363" y="114"/>
                    </a:lnTo>
                    <a:lnTo>
                      <a:pt x="358" y="114"/>
                    </a:lnTo>
                    <a:lnTo>
                      <a:pt x="353" y="114"/>
                    </a:lnTo>
                    <a:lnTo>
                      <a:pt x="348" y="119"/>
                    </a:lnTo>
                    <a:lnTo>
                      <a:pt x="343" y="119"/>
                    </a:lnTo>
                    <a:lnTo>
                      <a:pt x="338" y="124"/>
                    </a:lnTo>
                    <a:lnTo>
                      <a:pt x="333" y="124"/>
                    </a:lnTo>
                    <a:lnTo>
                      <a:pt x="328" y="129"/>
                    </a:lnTo>
                    <a:lnTo>
                      <a:pt x="323" y="129"/>
                    </a:lnTo>
                    <a:lnTo>
                      <a:pt x="318" y="134"/>
                    </a:lnTo>
                    <a:lnTo>
                      <a:pt x="313" y="134"/>
                    </a:lnTo>
                    <a:lnTo>
                      <a:pt x="308" y="139"/>
                    </a:lnTo>
                    <a:lnTo>
                      <a:pt x="303" y="139"/>
                    </a:lnTo>
                    <a:lnTo>
                      <a:pt x="298" y="139"/>
                    </a:lnTo>
                    <a:lnTo>
                      <a:pt x="293" y="144"/>
                    </a:lnTo>
                    <a:lnTo>
                      <a:pt x="288" y="144"/>
                    </a:lnTo>
                    <a:lnTo>
                      <a:pt x="283" y="149"/>
                    </a:lnTo>
                    <a:lnTo>
                      <a:pt x="278" y="149"/>
                    </a:lnTo>
                    <a:lnTo>
                      <a:pt x="273" y="154"/>
                    </a:lnTo>
                    <a:lnTo>
                      <a:pt x="268" y="154"/>
                    </a:lnTo>
                    <a:lnTo>
                      <a:pt x="263" y="159"/>
                    </a:lnTo>
                    <a:lnTo>
                      <a:pt x="258" y="159"/>
                    </a:lnTo>
                    <a:lnTo>
                      <a:pt x="254" y="163"/>
                    </a:lnTo>
                    <a:lnTo>
                      <a:pt x="249" y="163"/>
                    </a:lnTo>
                    <a:lnTo>
                      <a:pt x="244" y="168"/>
                    </a:lnTo>
                    <a:lnTo>
                      <a:pt x="239" y="168"/>
                    </a:lnTo>
                    <a:lnTo>
                      <a:pt x="234" y="168"/>
                    </a:lnTo>
                    <a:lnTo>
                      <a:pt x="229" y="173"/>
                    </a:lnTo>
                    <a:lnTo>
                      <a:pt x="224" y="173"/>
                    </a:lnTo>
                    <a:lnTo>
                      <a:pt x="219" y="178"/>
                    </a:lnTo>
                    <a:lnTo>
                      <a:pt x="214" y="178"/>
                    </a:lnTo>
                    <a:lnTo>
                      <a:pt x="209" y="183"/>
                    </a:lnTo>
                    <a:lnTo>
                      <a:pt x="204" y="183"/>
                    </a:lnTo>
                    <a:lnTo>
                      <a:pt x="199" y="188"/>
                    </a:lnTo>
                    <a:lnTo>
                      <a:pt x="194" y="188"/>
                    </a:lnTo>
                    <a:lnTo>
                      <a:pt x="189" y="193"/>
                    </a:lnTo>
                    <a:lnTo>
                      <a:pt x="184" y="193"/>
                    </a:lnTo>
                    <a:lnTo>
                      <a:pt x="179" y="198"/>
                    </a:lnTo>
                    <a:lnTo>
                      <a:pt x="174" y="198"/>
                    </a:lnTo>
                    <a:lnTo>
                      <a:pt x="169" y="203"/>
                    </a:lnTo>
                    <a:lnTo>
                      <a:pt x="164" y="203"/>
                    </a:lnTo>
                    <a:lnTo>
                      <a:pt x="159" y="208"/>
                    </a:lnTo>
                    <a:lnTo>
                      <a:pt x="154" y="208"/>
                    </a:lnTo>
                    <a:lnTo>
                      <a:pt x="149" y="213"/>
                    </a:lnTo>
                    <a:lnTo>
                      <a:pt x="144" y="213"/>
                    </a:lnTo>
                    <a:lnTo>
                      <a:pt x="139" y="218"/>
                    </a:lnTo>
                    <a:lnTo>
                      <a:pt x="134" y="218"/>
                    </a:lnTo>
                    <a:lnTo>
                      <a:pt x="129" y="223"/>
                    </a:lnTo>
                    <a:lnTo>
                      <a:pt x="124" y="223"/>
                    </a:lnTo>
                    <a:lnTo>
                      <a:pt x="119" y="228"/>
                    </a:lnTo>
                    <a:lnTo>
                      <a:pt x="115" y="228"/>
                    </a:lnTo>
                    <a:lnTo>
                      <a:pt x="110" y="233"/>
                    </a:lnTo>
                    <a:lnTo>
                      <a:pt x="105" y="233"/>
                    </a:lnTo>
                    <a:lnTo>
                      <a:pt x="100" y="238"/>
                    </a:lnTo>
                    <a:lnTo>
                      <a:pt x="95" y="238"/>
                    </a:lnTo>
                    <a:lnTo>
                      <a:pt x="90" y="243"/>
                    </a:lnTo>
                    <a:lnTo>
                      <a:pt x="85" y="243"/>
                    </a:lnTo>
                    <a:lnTo>
                      <a:pt x="80" y="248"/>
                    </a:lnTo>
                    <a:lnTo>
                      <a:pt x="75" y="248"/>
                    </a:lnTo>
                    <a:lnTo>
                      <a:pt x="70" y="253"/>
                    </a:lnTo>
                    <a:lnTo>
                      <a:pt x="65" y="253"/>
                    </a:lnTo>
                    <a:lnTo>
                      <a:pt x="60" y="258"/>
                    </a:lnTo>
                    <a:lnTo>
                      <a:pt x="55" y="258"/>
                    </a:lnTo>
                    <a:lnTo>
                      <a:pt x="50" y="263"/>
                    </a:lnTo>
                    <a:lnTo>
                      <a:pt x="45" y="268"/>
                    </a:lnTo>
                    <a:lnTo>
                      <a:pt x="40" y="268"/>
                    </a:lnTo>
                    <a:lnTo>
                      <a:pt x="35" y="273"/>
                    </a:lnTo>
                    <a:lnTo>
                      <a:pt x="30" y="273"/>
                    </a:lnTo>
                    <a:lnTo>
                      <a:pt x="25" y="278"/>
                    </a:lnTo>
                    <a:lnTo>
                      <a:pt x="20" y="278"/>
                    </a:lnTo>
                    <a:lnTo>
                      <a:pt x="15" y="283"/>
                    </a:lnTo>
                    <a:lnTo>
                      <a:pt x="10" y="283"/>
                    </a:lnTo>
                    <a:lnTo>
                      <a:pt x="5" y="288"/>
                    </a:lnTo>
                    <a:lnTo>
                      <a:pt x="0" y="288"/>
                    </a:lnTo>
                  </a:path>
                </a:pathLst>
              </a:custGeom>
              <a:noFill/>
              <a:ln w="31750" cap="flat">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4" name="Freeform 156"/>
              <p:cNvSpPr>
                <a:spLocks/>
              </p:cNvSpPr>
              <p:nvPr/>
            </p:nvSpPr>
            <p:spPr bwMode="auto">
              <a:xfrm>
                <a:off x="3776663" y="2863851"/>
                <a:ext cx="1000125" cy="669925"/>
              </a:xfrm>
              <a:custGeom>
                <a:avLst/>
                <a:gdLst/>
                <a:ahLst/>
                <a:cxnLst>
                  <a:cxn ang="0">
                    <a:pos x="620" y="10"/>
                  </a:cxn>
                  <a:cxn ang="0">
                    <a:pos x="605" y="15"/>
                  </a:cxn>
                  <a:cxn ang="0">
                    <a:pos x="591" y="24"/>
                  </a:cxn>
                  <a:cxn ang="0">
                    <a:pos x="576" y="34"/>
                  </a:cxn>
                  <a:cxn ang="0">
                    <a:pos x="561" y="39"/>
                  </a:cxn>
                  <a:cxn ang="0">
                    <a:pos x="546" y="49"/>
                  </a:cxn>
                  <a:cxn ang="0">
                    <a:pos x="531" y="59"/>
                  </a:cxn>
                  <a:cxn ang="0">
                    <a:pos x="516" y="69"/>
                  </a:cxn>
                  <a:cxn ang="0">
                    <a:pos x="501" y="74"/>
                  </a:cxn>
                  <a:cxn ang="0">
                    <a:pos x="486" y="84"/>
                  </a:cxn>
                  <a:cxn ang="0">
                    <a:pos x="471" y="94"/>
                  </a:cxn>
                  <a:cxn ang="0">
                    <a:pos x="457" y="104"/>
                  </a:cxn>
                  <a:cxn ang="0">
                    <a:pos x="442" y="114"/>
                  </a:cxn>
                  <a:cxn ang="0">
                    <a:pos x="427" y="119"/>
                  </a:cxn>
                  <a:cxn ang="0">
                    <a:pos x="412" y="129"/>
                  </a:cxn>
                  <a:cxn ang="0">
                    <a:pos x="397" y="139"/>
                  </a:cxn>
                  <a:cxn ang="0">
                    <a:pos x="382" y="149"/>
                  </a:cxn>
                  <a:cxn ang="0">
                    <a:pos x="367" y="158"/>
                  </a:cxn>
                  <a:cxn ang="0">
                    <a:pos x="352" y="168"/>
                  </a:cxn>
                  <a:cxn ang="0">
                    <a:pos x="337" y="178"/>
                  </a:cxn>
                  <a:cxn ang="0">
                    <a:pos x="322" y="188"/>
                  </a:cxn>
                  <a:cxn ang="0">
                    <a:pos x="308" y="198"/>
                  </a:cxn>
                  <a:cxn ang="0">
                    <a:pos x="293" y="208"/>
                  </a:cxn>
                  <a:cxn ang="0">
                    <a:pos x="278" y="218"/>
                  </a:cxn>
                  <a:cxn ang="0">
                    <a:pos x="263" y="228"/>
                  </a:cxn>
                  <a:cxn ang="0">
                    <a:pos x="248" y="238"/>
                  </a:cxn>
                  <a:cxn ang="0">
                    <a:pos x="233" y="248"/>
                  </a:cxn>
                  <a:cxn ang="0">
                    <a:pos x="218" y="258"/>
                  </a:cxn>
                  <a:cxn ang="0">
                    <a:pos x="203" y="273"/>
                  </a:cxn>
                  <a:cxn ang="0">
                    <a:pos x="188" y="283"/>
                  </a:cxn>
                  <a:cxn ang="0">
                    <a:pos x="174" y="293"/>
                  </a:cxn>
                  <a:cxn ang="0">
                    <a:pos x="159" y="302"/>
                  </a:cxn>
                  <a:cxn ang="0">
                    <a:pos x="144" y="312"/>
                  </a:cxn>
                  <a:cxn ang="0">
                    <a:pos x="129" y="322"/>
                  </a:cxn>
                  <a:cxn ang="0">
                    <a:pos x="114" y="337"/>
                  </a:cxn>
                  <a:cxn ang="0">
                    <a:pos x="99" y="347"/>
                  </a:cxn>
                  <a:cxn ang="0">
                    <a:pos x="84" y="357"/>
                  </a:cxn>
                  <a:cxn ang="0">
                    <a:pos x="69" y="372"/>
                  </a:cxn>
                  <a:cxn ang="0">
                    <a:pos x="54" y="382"/>
                  </a:cxn>
                  <a:cxn ang="0">
                    <a:pos x="39" y="392"/>
                  </a:cxn>
                  <a:cxn ang="0">
                    <a:pos x="25" y="402"/>
                  </a:cxn>
                  <a:cxn ang="0">
                    <a:pos x="10" y="417"/>
                  </a:cxn>
                </a:cxnLst>
                <a:rect l="0" t="0" r="r" b="b"/>
                <a:pathLst>
                  <a:path w="630" h="422">
                    <a:moveTo>
                      <a:pt x="630" y="0"/>
                    </a:moveTo>
                    <a:lnTo>
                      <a:pt x="625" y="5"/>
                    </a:lnTo>
                    <a:lnTo>
                      <a:pt x="620" y="10"/>
                    </a:lnTo>
                    <a:lnTo>
                      <a:pt x="615" y="10"/>
                    </a:lnTo>
                    <a:lnTo>
                      <a:pt x="610" y="15"/>
                    </a:lnTo>
                    <a:lnTo>
                      <a:pt x="605" y="15"/>
                    </a:lnTo>
                    <a:lnTo>
                      <a:pt x="601" y="19"/>
                    </a:lnTo>
                    <a:lnTo>
                      <a:pt x="596" y="19"/>
                    </a:lnTo>
                    <a:lnTo>
                      <a:pt x="591" y="24"/>
                    </a:lnTo>
                    <a:lnTo>
                      <a:pt x="586" y="24"/>
                    </a:lnTo>
                    <a:lnTo>
                      <a:pt x="581" y="29"/>
                    </a:lnTo>
                    <a:lnTo>
                      <a:pt x="576" y="34"/>
                    </a:lnTo>
                    <a:lnTo>
                      <a:pt x="571" y="34"/>
                    </a:lnTo>
                    <a:lnTo>
                      <a:pt x="566" y="39"/>
                    </a:lnTo>
                    <a:lnTo>
                      <a:pt x="561" y="39"/>
                    </a:lnTo>
                    <a:lnTo>
                      <a:pt x="556" y="44"/>
                    </a:lnTo>
                    <a:lnTo>
                      <a:pt x="551" y="44"/>
                    </a:lnTo>
                    <a:lnTo>
                      <a:pt x="546" y="49"/>
                    </a:lnTo>
                    <a:lnTo>
                      <a:pt x="541" y="54"/>
                    </a:lnTo>
                    <a:lnTo>
                      <a:pt x="536" y="54"/>
                    </a:lnTo>
                    <a:lnTo>
                      <a:pt x="531" y="59"/>
                    </a:lnTo>
                    <a:lnTo>
                      <a:pt x="526" y="59"/>
                    </a:lnTo>
                    <a:lnTo>
                      <a:pt x="521" y="64"/>
                    </a:lnTo>
                    <a:lnTo>
                      <a:pt x="516" y="69"/>
                    </a:lnTo>
                    <a:lnTo>
                      <a:pt x="511" y="69"/>
                    </a:lnTo>
                    <a:lnTo>
                      <a:pt x="506" y="74"/>
                    </a:lnTo>
                    <a:lnTo>
                      <a:pt x="501" y="74"/>
                    </a:lnTo>
                    <a:lnTo>
                      <a:pt x="496" y="79"/>
                    </a:lnTo>
                    <a:lnTo>
                      <a:pt x="491" y="84"/>
                    </a:lnTo>
                    <a:lnTo>
                      <a:pt x="486" y="84"/>
                    </a:lnTo>
                    <a:lnTo>
                      <a:pt x="481" y="89"/>
                    </a:lnTo>
                    <a:lnTo>
                      <a:pt x="476" y="89"/>
                    </a:lnTo>
                    <a:lnTo>
                      <a:pt x="471" y="94"/>
                    </a:lnTo>
                    <a:lnTo>
                      <a:pt x="466" y="99"/>
                    </a:lnTo>
                    <a:lnTo>
                      <a:pt x="462" y="99"/>
                    </a:lnTo>
                    <a:lnTo>
                      <a:pt x="457" y="104"/>
                    </a:lnTo>
                    <a:lnTo>
                      <a:pt x="452" y="104"/>
                    </a:lnTo>
                    <a:lnTo>
                      <a:pt x="447" y="109"/>
                    </a:lnTo>
                    <a:lnTo>
                      <a:pt x="442" y="114"/>
                    </a:lnTo>
                    <a:lnTo>
                      <a:pt x="437" y="114"/>
                    </a:lnTo>
                    <a:lnTo>
                      <a:pt x="432" y="119"/>
                    </a:lnTo>
                    <a:lnTo>
                      <a:pt x="427" y="119"/>
                    </a:lnTo>
                    <a:lnTo>
                      <a:pt x="422" y="124"/>
                    </a:lnTo>
                    <a:lnTo>
                      <a:pt x="417" y="129"/>
                    </a:lnTo>
                    <a:lnTo>
                      <a:pt x="412" y="129"/>
                    </a:lnTo>
                    <a:lnTo>
                      <a:pt x="407" y="134"/>
                    </a:lnTo>
                    <a:lnTo>
                      <a:pt x="402" y="139"/>
                    </a:lnTo>
                    <a:lnTo>
                      <a:pt x="397" y="139"/>
                    </a:lnTo>
                    <a:lnTo>
                      <a:pt x="392" y="144"/>
                    </a:lnTo>
                    <a:lnTo>
                      <a:pt x="387" y="149"/>
                    </a:lnTo>
                    <a:lnTo>
                      <a:pt x="382" y="149"/>
                    </a:lnTo>
                    <a:lnTo>
                      <a:pt x="377" y="154"/>
                    </a:lnTo>
                    <a:lnTo>
                      <a:pt x="372" y="154"/>
                    </a:lnTo>
                    <a:lnTo>
                      <a:pt x="367" y="158"/>
                    </a:lnTo>
                    <a:lnTo>
                      <a:pt x="362" y="163"/>
                    </a:lnTo>
                    <a:lnTo>
                      <a:pt x="357" y="168"/>
                    </a:lnTo>
                    <a:lnTo>
                      <a:pt x="352" y="168"/>
                    </a:lnTo>
                    <a:lnTo>
                      <a:pt x="347" y="173"/>
                    </a:lnTo>
                    <a:lnTo>
                      <a:pt x="342" y="173"/>
                    </a:lnTo>
                    <a:lnTo>
                      <a:pt x="337" y="178"/>
                    </a:lnTo>
                    <a:lnTo>
                      <a:pt x="332" y="183"/>
                    </a:lnTo>
                    <a:lnTo>
                      <a:pt x="327" y="183"/>
                    </a:lnTo>
                    <a:lnTo>
                      <a:pt x="322" y="188"/>
                    </a:lnTo>
                    <a:lnTo>
                      <a:pt x="318" y="193"/>
                    </a:lnTo>
                    <a:lnTo>
                      <a:pt x="313" y="193"/>
                    </a:lnTo>
                    <a:lnTo>
                      <a:pt x="308" y="198"/>
                    </a:lnTo>
                    <a:lnTo>
                      <a:pt x="303" y="203"/>
                    </a:lnTo>
                    <a:lnTo>
                      <a:pt x="298" y="203"/>
                    </a:lnTo>
                    <a:lnTo>
                      <a:pt x="293" y="208"/>
                    </a:lnTo>
                    <a:lnTo>
                      <a:pt x="288" y="213"/>
                    </a:lnTo>
                    <a:lnTo>
                      <a:pt x="283" y="218"/>
                    </a:lnTo>
                    <a:lnTo>
                      <a:pt x="278" y="218"/>
                    </a:lnTo>
                    <a:lnTo>
                      <a:pt x="273" y="223"/>
                    </a:lnTo>
                    <a:lnTo>
                      <a:pt x="268" y="228"/>
                    </a:lnTo>
                    <a:lnTo>
                      <a:pt x="263" y="228"/>
                    </a:lnTo>
                    <a:lnTo>
                      <a:pt x="258" y="233"/>
                    </a:lnTo>
                    <a:lnTo>
                      <a:pt x="253" y="238"/>
                    </a:lnTo>
                    <a:lnTo>
                      <a:pt x="248" y="238"/>
                    </a:lnTo>
                    <a:lnTo>
                      <a:pt x="243" y="243"/>
                    </a:lnTo>
                    <a:lnTo>
                      <a:pt x="238" y="248"/>
                    </a:lnTo>
                    <a:lnTo>
                      <a:pt x="233" y="248"/>
                    </a:lnTo>
                    <a:lnTo>
                      <a:pt x="228" y="253"/>
                    </a:lnTo>
                    <a:lnTo>
                      <a:pt x="223" y="258"/>
                    </a:lnTo>
                    <a:lnTo>
                      <a:pt x="218" y="258"/>
                    </a:lnTo>
                    <a:lnTo>
                      <a:pt x="213" y="263"/>
                    </a:lnTo>
                    <a:lnTo>
                      <a:pt x="208" y="268"/>
                    </a:lnTo>
                    <a:lnTo>
                      <a:pt x="203" y="273"/>
                    </a:lnTo>
                    <a:lnTo>
                      <a:pt x="198" y="273"/>
                    </a:lnTo>
                    <a:lnTo>
                      <a:pt x="193" y="278"/>
                    </a:lnTo>
                    <a:lnTo>
                      <a:pt x="188" y="283"/>
                    </a:lnTo>
                    <a:lnTo>
                      <a:pt x="183" y="283"/>
                    </a:lnTo>
                    <a:lnTo>
                      <a:pt x="179" y="288"/>
                    </a:lnTo>
                    <a:lnTo>
                      <a:pt x="174" y="293"/>
                    </a:lnTo>
                    <a:lnTo>
                      <a:pt x="169" y="297"/>
                    </a:lnTo>
                    <a:lnTo>
                      <a:pt x="164" y="302"/>
                    </a:lnTo>
                    <a:lnTo>
                      <a:pt x="159" y="302"/>
                    </a:lnTo>
                    <a:lnTo>
                      <a:pt x="154" y="307"/>
                    </a:lnTo>
                    <a:lnTo>
                      <a:pt x="149" y="312"/>
                    </a:lnTo>
                    <a:lnTo>
                      <a:pt x="144" y="312"/>
                    </a:lnTo>
                    <a:lnTo>
                      <a:pt x="139" y="317"/>
                    </a:lnTo>
                    <a:lnTo>
                      <a:pt x="134" y="322"/>
                    </a:lnTo>
                    <a:lnTo>
                      <a:pt x="129" y="322"/>
                    </a:lnTo>
                    <a:lnTo>
                      <a:pt x="124" y="327"/>
                    </a:lnTo>
                    <a:lnTo>
                      <a:pt x="119" y="332"/>
                    </a:lnTo>
                    <a:lnTo>
                      <a:pt x="114" y="337"/>
                    </a:lnTo>
                    <a:lnTo>
                      <a:pt x="109" y="342"/>
                    </a:lnTo>
                    <a:lnTo>
                      <a:pt x="104" y="342"/>
                    </a:lnTo>
                    <a:lnTo>
                      <a:pt x="99" y="347"/>
                    </a:lnTo>
                    <a:lnTo>
                      <a:pt x="94" y="352"/>
                    </a:lnTo>
                    <a:lnTo>
                      <a:pt x="89" y="352"/>
                    </a:lnTo>
                    <a:lnTo>
                      <a:pt x="84" y="357"/>
                    </a:lnTo>
                    <a:lnTo>
                      <a:pt x="79" y="362"/>
                    </a:lnTo>
                    <a:lnTo>
                      <a:pt x="74" y="367"/>
                    </a:lnTo>
                    <a:lnTo>
                      <a:pt x="69" y="372"/>
                    </a:lnTo>
                    <a:lnTo>
                      <a:pt x="64" y="372"/>
                    </a:lnTo>
                    <a:lnTo>
                      <a:pt x="59" y="377"/>
                    </a:lnTo>
                    <a:lnTo>
                      <a:pt x="54" y="382"/>
                    </a:lnTo>
                    <a:lnTo>
                      <a:pt x="49" y="382"/>
                    </a:lnTo>
                    <a:lnTo>
                      <a:pt x="44" y="387"/>
                    </a:lnTo>
                    <a:lnTo>
                      <a:pt x="39" y="392"/>
                    </a:lnTo>
                    <a:lnTo>
                      <a:pt x="35" y="397"/>
                    </a:lnTo>
                    <a:lnTo>
                      <a:pt x="30" y="402"/>
                    </a:lnTo>
                    <a:lnTo>
                      <a:pt x="25" y="402"/>
                    </a:lnTo>
                    <a:lnTo>
                      <a:pt x="20" y="407"/>
                    </a:lnTo>
                    <a:lnTo>
                      <a:pt x="15" y="412"/>
                    </a:lnTo>
                    <a:lnTo>
                      <a:pt x="10" y="417"/>
                    </a:lnTo>
                    <a:lnTo>
                      <a:pt x="5" y="417"/>
                    </a:lnTo>
                    <a:lnTo>
                      <a:pt x="0" y="422"/>
                    </a:lnTo>
                  </a:path>
                </a:pathLst>
              </a:custGeom>
              <a:noFill/>
              <a:ln w="31750" cap="flat">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5" name="Freeform 157"/>
              <p:cNvSpPr>
                <a:spLocks/>
              </p:cNvSpPr>
              <p:nvPr/>
            </p:nvSpPr>
            <p:spPr bwMode="auto">
              <a:xfrm>
                <a:off x="2538413" y="3533776"/>
                <a:ext cx="1238250" cy="1323975"/>
              </a:xfrm>
              <a:custGeom>
                <a:avLst/>
                <a:gdLst/>
                <a:ahLst/>
                <a:cxnLst>
                  <a:cxn ang="0">
                    <a:pos x="775" y="5"/>
                  </a:cxn>
                  <a:cxn ang="0">
                    <a:pos x="765" y="15"/>
                  </a:cxn>
                  <a:cxn ang="0">
                    <a:pos x="755" y="19"/>
                  </a:cxn>
                  <a:cxn ang="0">
                    <a:pos x="745" y="24"/>
                  </a:cxn>
                  <a:cxn ang="0">
                    <a:pos x="740" y="34"/>
                  </a:cxn>
                  <a:cxn ang="0">
                    <a:pos x="730" y="39"/>
                  </a:cxn>
                  <a:cxn ang="0">
                    <a:pos x="720" y="49"/>
                  </a:cxn>
                  <a:cxn ang="0">
                    <a:pos x="710" y="54"/>
                  </a:cxn>
                  <a:cxn ang="0">
                    <a:pos x="700" y="64"/>
                  </a:cxn>
                  <a:cxn ang="0">
                    <a:pos x="690" y="69"/>
                  </a:cxn>
                  <a:cxn ang="0">
                    <a:pos x="680" y="79"/>
                  </a:cxn>
                  <a:cxn ang="0">
                    <a:pos x="671" y="89"/>
                  </a:cxn>
                  <a:cxn ang="0">
                    <a:pos x="661" y="94"/>
                  </a:cxn>
                  <a:cxn ang="0">
                    <a:pos x="651" y="104"/>
                  </a:cxn>
                  <a:cxn ang="0">
                    <a:pos x="641" y="114"/>
                  </a:cxn>
                  <a:cxn ang="0">
                    <a:pos x="631" y="119"/>
                  </a:cxn>
                  <a:cxn ang="0">
                    <a:pos x="621" y="129"/>
                  </a:cxn>
                  <a:cxn ang="0">
                    <a:pos x="611" y="139"/>
                  </a:cxn>
                  <a:cxn ang="0">
                    <a:pos x="601" y="144"/>
                  </a:cxn>
                  <a:cxn ang="0">
                    <a:pos x="591" y="154"/>
                  </a:cxn>
                  <a:cxn ang="0">
                    <a:pos x="576" y="163"/>
                  </a:cxn>
                  <a:cxn ang="0">
                    <a:pos x="566" y="173"/>
                  </a:cxn>
                  <a:cxn ang="0">
                    <a:pos x="556" y="183"/>
                  </a:cxn>
                  <a:cxn ang="0">
                    <a:pos x="541" y="193"/>
                  </a:cxn>
                  <a:cxn ang="0">
                    <a:pos x="532" y="203"/>
                  </a:cxn>
                  <a:cxn ang="0">
                    <a:pos x="517" y="218"/>
                  </a:cxn>
                  <a:cxn ang="0">
                    <a:pos x="502" y="228"/>
                  </a:cxn>
                  <a:cxn ang="0">
                    <a:pos x="487" y="243"/>
                  </a:cxn>
                  <a:cxn ang="0">
                    <a:pos x="472" y="253"/>
                  </a:cxn>
                  <a:cxn ang="0">
                    <a:pos x="457" y="268"/>
                  </a:cxn>
                  <a:cxn ang="0">
                    <a:pos x="442" y="283"/>
                  </a:cxn>
                  <a:cxn ang="0">
                    <a:pos x="422" y="297"/>
                  </a:cxn>
                  <a:cxn ang="0">
                    <a:pos x="402" y="312"/>
                  </a:cxn>
                  <a:cxn ang="0">
                    <a:pos x="388" y="327"/>
                  </a:cxn>
                  <a:cxn ang="0">
                    <a:pos x="363" y="347"/>
                  </a:cxn>
                  <a:cxn ang="0">
                    <a:pos x="343" y="367"/>
                  </a:cxn>
                  <a:cxn ang="0">
                    <a:pos x="318" y="387"/>
                  </a:cxn>
                  <a:cxn ang="0">
                    <a:pos x="293" y="412"/>
                  </a:cxn>
                  <a:cxn ang="0">
                    <a:pos x="268" y="436"/>
                  </a:cxn>
                  <a:cxn ang="0">
                    <a:pos x="239" y="461"/>
                  </a:cxn>
                  <a:cxn ang="0">
                    <a:pos x="209" y="491"/>
                  </a:cxn>
                  <a:cxn ang="0">
                    <a:pos x="174" y="526"/>
                  </a:cxn>
                  <a:cxn ang="0">
                    <a:pos x="134" y="561"/>
                  </a:cxn>
                  <a:cxn ang="0">
                    <a:pos x="95" y="605"/>
                  </a:cxn>
                  <a:cxn ang="0">
                    <a:pos x="55" y="655"/>
                  </a:cxn>
                  <a:cxn ang="0">
                    <a:pos x="20" y="705"/>
                  </a:cxn>
                  <a:cxn ang="0">
                    <a:pos x="0" y="764"/>
                  </a:cxn>
                  <a:cxn ang="0">
                    <a:pos x="35" y="814"/>
                  </a:cxn>
                </a:cxnLst>
                <a:rect l="0" t="0" r="r" b="b"/>
                <a:pathLst>
                  <a:path w="780" h="834">
                    <a:moveTo>
                      <a:pt x="780" y="0"/>
                    </a:moveTo>
                    <a:lnTo>
                      <a:pt x="775" y="5"/>
                    </a:lnTo>
                    <a:lnTo>
                      <a:pt x="770" y="10"/>
                    </a:lnTo>
                    <a:lnTo>
                      <a:pt x="765" y="15"/>
                    </a:lnTo>
                    <a:lnTo>
                      <a:pt x="760" y="15"/>
                    </a:lnTo>
                    <a:lnTo>
                      <a:pt x="755" y="19"/>
                    </a:lnTo>
                    <a:lnTo>
                      <a:pt x="750" y="24"/>
                    </a:lnTo>
                    <a:lnTo>
                      <a:pt x="745" y="24"/>
                    </a:lnTo>
                    <a:lnTo>
                      <a:pt x="735" y="34"/>
                    </a:lnTo>
                    <a:lnTo>
                      <a:pt x="740" y="34"/>
                    </a:lnTo>
                    <a:lnTo>
                      <a:pt x="735" y="34"/>
                    </a:lnTo>
                    <a:lnTo>
                      <a:pt x="730" y="39"/>
                    </a:lnTo>
                    <a:lnTo>
                      <a:pt x="725" y="44"/>
                    </a:lnTo>
                    <a:lnTo>
                      <a:pt x="720" y="49"/>
                    </a:lnTo>
                    <a:lnTo>
                      <a:pt x="715" y="49"/>
                    </a:lnTo>
                    <a:lnTo>
                      <a:pt x="710" y="54"/>
                    </a:lnTo>
                    <a:lnTo>
                      <a:pt x="705" y="59"/>
                    </a:lnTo>
                    <a:lnTo>
                      <a:pt x="700" y="64"/>
                    </a:lnTo>
                    <a:lnTo>
                      <a:pt x="695" y="69"/>
                    </a:lnTo>
                    <a:lnTo>
                      <a:pt x="690" y="69"/>
                    </a:lnTo>
                    <a:lnTo>
                      <a:pt x="685" y="74"/>
                    </a:lnTo>
                    <a:lnTo>
                      <a:pt x="680" y="79"/>
                    </a:lnTo>
                    <a:lnTo>
                      <a:pt x="676" y="84"/>
                    </a:lnTo>
                    <a:lnTo>
                      <a:pt x="671" y="89"/>
                    </a:lnTo>
                    <a:lnTo>
                      <a:pt x="666" y="94"/>
                    </a:lnTo>
                    <a:lnTo>
                      <a:pt x="661" y="94"/>
                    </a:lnTo>
                    <a:lnTo>
                      <a:pt x="656" y="99"/>
                    </a:lnTo>
                    <a:lnTo>
                      <a:pt x="651" y="104"/>
                    </a:lnTo>
                    <a:lnTo>
                      <a:pt x="646" y="109"/>
                    </a:lnTo>
                    <a:lnTo>
                      <a:pt x="641" y="114"/>
                    </a:lnTo>
                    <a:lnTo>
                      <a:pt x="636" y="114"/>
                    </a:lnTo>
                    <a:lnTo>
                      <a:pt x="631" y="119"/>
                    </a:lnTo>
                    <a:lnTo>
                      <a:pt x="626" y="124"/>
                    </a:lnTo>
                    <a:lnTo>
                      <a:pt x="621" y="129"/>
                    </a:lnTo>
                    <a:lnTo>
                      <a:pt x="616" y="134"/>
                    </a:lnTo>
                    <a:lnTo>
                      <a:pt x="611" y="139"/>
                    </a:lnTo>
                    <a:lnTo>
                      <a:pt x="606" y="139"/>
                    </a:lnTo>
                    <a:lnTo>
                      <a:pt x="601" y="144"/>
                    </a:lnTo>
                    <a:lnTo>
                      <a:pt x="596" y="149"/>
                    </a:lnTo>
                    <a:lnTo>
                      <a:pt x="591" y="154"/>
                    </a:lnTo>
                    <a:lnTo>
                      <a:pt x="586" y="158"/>
                    </a:lnTo>
                    <a:lnTo>
                      <a:pt x="576" y="163"/>
                    </a:lnTo>
                    <a:lnTo>
                      <a:pt x="571" y="168"/>
                    </a:lnTo>
                    <a:lnTo>
                      <a:pt x="566" y="173"/>
                    </a:lnTo>
                    <a:lnTo>
                      <a:pt x="561" y="178"/>
                    </a:lnTo>
                    <a:lnTo>
                      <a:pt x="556" y="183"/>
                    </a:lnTo>
                    <a:lnTo>
                      <a:pt x="546" y="188"/>
                    </a:lnTo>
                    <a:lnTo>
                      <a:pt x="541" y="193"/>
                    </a:lnTo>
                    <a:lnTo>
                      <a:pt x="536" y="198"/>
                    </a:lnTo>
                    <a:lnTo>
                      <a:pt x="532" y="203"/>
                    </a:lnTo>
                    <a:lnTo>
                      <a:pt x="522" y="213"/>
                    </a:lnTo>
                    <a:lnTo>
                      <a:pt x="517" y="218"/>
                    </a:lnTo>
                    <a:lnTo>
                      <a:pt x="507" y="223"/>
                    </a:lnTo>
                    <a:lnTo>
                      <a:pt x="502" y="228"/>
                    </a:lnTo>
                    <a:lnTo>
                      <a:pt x="497" y="233"/>
                    </a:lnTo>
                    <a:lnTo>
                      <a:pt x="487" y="243"/>
                    </a:lnTo>
                    <a:lnTo>
                      <a:pt x="482" y="248"/>
                    </a:lnTo>
                    <a:lnTo>
                      <a:pt x="472" y="253"/>
                    </a:lnTo>
                    <a:lnTo>
                      <a:pt x="467" y="263"/>
                    </a:lnTo>
                    <a:lnTo>
                      <a:pt x="457" y="268"/>
                    </a:lnTo>
                    <a:lnTo>
                      <a:pt x="447" y="273"/>
                    </a:lnTo>
                    <a:lnTo>
                      <a:pt x="442" y="283"/>
                    </a:lnTo>
                    <a:lnTo>
                      <a:pt x="432" y="288"/>
                    </a:lnTo>
                    <a:lnTo>
                      <a:pt x="422" y="297"/>
                    </a:lnTo>
                    <a:lnTo>
                      <a:pt x="412" y="302"/>
                    </a:lnTo>
                    <a:lnTo>
                      <a:pt x="402" y="312"/>
                    </a:lnTo>
                    <a:lnTo>
                      <a:pt x="397" y="322"/>
                    </a:lnTo>
                    <a:lnTo>
                      <a:pt x="388" y="327"/>
                    </a:lnTo>
                    <a:lnTo>
                      <a:pt x="378" y="337"/>
                    </a:lnTo>
                    <a:lnTo>
                      <a:pt x="363" y="347"/>
                    </a:lnTo>
                    <a:lnTo>
                      <a:pt x="353" y="357"/>
                    </a:lnTo>
                    <a:lnTo>
                      <a:pt x="343" y="367"/>
                    </a:lnTo>
                    <a:lnTo>
                      <a:pt x="333" y="377"/>
                    </a:lnTo>
                    <a:lnTo>
                      <a:pt x="318" y="387"/>
                    </a:lnTo>
                    <a:lnTo>
                      <a:pt x="308" y="397"/>
                    </a:lnTo>
                    <a:lnTo>
                      <a:pt x="293" y="412"/>
                    </a:lnTo>
                    <a:lnTo>
                      <a:pt x="283" y="422"/>
                    </a:lnTo>
                    <a:lnTo>
                      <a:pt x="268" y="436"/>
                    </a:lnTo>
                    <a:lnTo>
                      <a:pt x="253" y="446"/>
                    </a:lnTo>
                    <a:lnTo>
                      <a:pt x="239" y="461"/>
                    </a:lnTo>
                    <a:lnTo>
                      <a:pt x="224" y="476"/>
                    </a:lnTo>
                    <a:lnTo>
                      <a:pt x="209" y="491"/>
                    </a:lnTo>
                    <a:lnTo>
                      <a:pt x="189" y="506"/>
                    </a:lnTo>
                    <a:lnTo>
                      <a:pt x="174" y="526"/>
                    </a:lnTo>
                    <a:lnTo>
                      <a:pt x="154" y="541"/>
                    </a:lnTo>
                    <a:lnTo>
                      <a:pt x="134" y="561"/>
                    </a:lnTo>
                    <a:lnTo>
                      <a:pt x="114" y="580"/>
                    </a:lnTo>
                    <a:lnTo>
                      <a:pt x="95" y="605"/>
                    </a:lnTo>
                    <a:lnTo>
                      <a:pt x="75" y="630"/>
                    </a:lnTo>
                    <a:lnTo>
                      <a:pt x="55" y="655"/>
                    </a:lnTo>
                    <a:lnTo>
                      <a:pt x="35" y="680"/>
                    </a:lnTo>
                    <a:lnTo>
                      <a:pt x="20" y="705"/>
                    </a:lnTo>
                    <a:lnTo>
                      <a:pt x="5" y="734"/>
                    </a:lnTo>
                    <a:lnTo>
                      <a:pt x="0" y="764"/>
                    </a:lnTo>
                    <a:lnTo>
                      <a:pt x="10" y="789"/>
                    </a:lnTo>
                    <a:lnTo>
                      <a:pt x="35" y="814"/>
                    </a:lnTo>
                    <a:lnTo>
                      <a:pt x="75" y="834"/>
                    </a:lnTo>
                  </a:path>
                </a:pathLst>
              </a:custGeom>
              <a:noFill/>
              <a:ln w="31750" cap="flat">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8" name="TextBox 177"/>
            <p:cNvSpPr txBox="1"/>
            <p:nvPr/>
          </p:nvSpPr>
          <p:spPr>
            <a:xfrm>
              <a:off x="2723290" y="3574019"/>
              <a:ext cx="548548" cy="369332"/>
            </a:xfrm>
            <a:prstGeom prst="rect">
              <a:avLst/>
            </a:prstGeom>
            <a:noFill/>
          </p:spPr>
          <p:txBody>
            <a:bodyPr wrap="none" rtlCol="0">
              <a:spAutoFit/>
            </a:bodyPr>
            <a:lstStyle/>
            <a:p>
              <a:r>
                <a:rPr lang="en-US" b="1" dirty="0">
                  <a:solidFill>
                    <a:srgbClr val="0000FF"/>
                  </a:solidFill>
                </a:rPr>
                <a:t>Ag*</a:t>
              </a:r>
            </a:p>
          </p:txBody>
        </p:sp>
      </p:grpSp>
      <p:grpSp>
        <p:nvGrpSpPr>
          <p:cNvPr id="5" name="Group 4"/>
          <p:cNvGrpSpPr/>
          <p:nvPr/>
        </p:nvGrpSpPr>
        <p:grpSpPr>
          <a:xfrm>
            <a:off x="5813425" y="2514600"/>
            <a:ext cx="3735388" cy="2571472"/>
            <a:chOff x="3043238" y="2351088"/>
            <a:chExt cx="3735388" cy="2571472"/>
          </a:xfrm>
        </p:grpSpPr>
        <p:grpSp>
          <p:nvGrpSpPr>
            <p:cNvPr id="175" name="Group 174"/>
            <p:cNvGrpSpPr/>
            <p:nvPr/>
          </p:nvGrpSpPr>
          <p:grpSpPr>
            <a:xfrm>
              <a:off x="3043238" y="2351088"/>
              <a:ext cx="3735388" cy="2355851"/>
              <a:chOff x="3043238" y="2351088"/>
              <a:chExt cx="3735388" cy="2355851"/>
            </a:xfrm>
          </p:grpSpPr>
          <p:sp>
            <p:nvSpPr>
              <p:cNvPr id="2210" name="Freeform 162"/>
              <p:cNvSpPr>
                <a:spLocks/>
              </p:cNvSpPr>
              <p:nvPr/>
            </p:nvSpPr>
            <p:spPr bwMode="auto">
              <a:xfrm>
                <a:off x="5778501" y="2351088"/>
                <a:ext cx="1000125" cy="354013"/>
              </a:xfrm>
              <a:custGeom>
                <a:avLst/>
                <a:gdLst/>
                <a:ahLst/>
                <a:cxnLst>
                  <a:cxn ang="0">
                    <a:pos x="620" y="5"/>
                  </a:cxn>
                  <a:cxn ang="0">
                    <a:pos x="606" y="10"/>
                  </a:cxn>
                  <a:cxn ang="0">
                    <a:pos x="591" y="15"/>
                  </a:cxn>
                  <a:cxn ang="0">
                    <a:pos x="576" y="15"/>
                  </a:cxn>
                  <a:cxn ang="0">
                    <a:pos x="561" y="25"/>
                  </a:cxn>
                  <a:cxn ang="0">
                    <a:pos x="546" y="30"/>
                  </a:cxn>
                  <a:cxn ang="0">
                    <a:pos x="531" y="35"/>
                  </a:cxn>
                  <a:cxn ang="0">
                    <a:pos x="516" y="40"/>
                  </a:cxn>
                  <a:cxn ang="0">
                    <a:pos x="501" y="45"/>
                  </a:cxn>
                  <a:cxn ang="0">
                    <a:pos x="486" y="50"/>
                  </a:cxn>
                  <a:cxn ang="0">
                    <a:pos x="472" y="55"/>
                  </a:cxn>
                  <a:cxn ang="0">
                    <a:pos x="457" y="59"/>
                  </a:cxn>
                  <a:cxn ang="0">
                    <a:pos x="442" y="64"/>
                  </a:cxn>
                  <a:cxn ang="0">
                    <a:pos x="427" y="69"/>
                  </a:cxn>
                  <a:cxn ang="0">
                    <a:pos x="412" y="74"/>
                  </a:cxn>
                  <a:cxn ang="0">
                    <a:pos x="397" y="79"/>
                  </a:cxn>
                  <a:cxn ang="0">
                    <a:pos x="382" y="84"/>
                  </a:cxn>
                  <a:cxn ang="0">
                    <a:pos x="367" y="89"/>
                  </a:cxn>
                  <a:cxn ang="0">
                    <a:pos x="352" y="94"/>
                  </a:cxn>
                  <a:cxn ang="0">
                    <a:pos x="337" y="99"/>
                  </a:cxn>
                  <a:cxn ang="0">
                    <a:pos x="323" y="104"/>
                  </a:cxn>
                  <a:cxn ang="0">
                    <a:pos x="308" y="109"/>
                  </a:cxn>
                  <a:cxn ang="0">
                    <a:pos x="293" y="114"/>
                  </a:cxn>
                  <a:cxn ang="0">
                    <a:pos x="278" y="119"/>
                  </a:cxn>
                  <a:cxn ang="0">
                    <a:pos x="263" y="124"/>
                  </a:cxn>
                  <a:cxn ang="0">
                    <a:pos x="248" y="129"/>
                  </a:cxn>
                  <a:cxn ang="0">
                    <a:pos x="233" y="134"/>
                  </a:cxn>
                  <a:cxn ang="0">
                    <a:pos x="218" y="144"/>
                  </a:cxn>
                  <a:cxn ang="0">
                    <a:pos x="203" y="149"/>
                  </a:cxn>
                  <a:cxn ang="0">
                    <a:pos x="189" y="154"/>
                  </a:cxn>
                  <a:cxn ang="0">
                    <a:pos x="174" y="159"/>
                  </a:cxn>
                  <a:cxn ang="0">
                    <a:pos x="159" y="164"/>
                  </a:cxn>
                  <a:cxn ang="0">
                    <a:pos x="144" y="169"/>
                  </a:cxn>
                  <a:cxn ang="0">
                    <a:pos x="129" y="174"/>
                  </a:cxn>
                  <a:cxn ang="0">
                    <a:pos x="114" y="179"/>
                  </a:cxn>
                  <a:cxn ang="0">
                    <a:pos x="99" y="184"/>
                  </a:cxn>
                  <a:cxn ang="0">
                    <a:pos x="84" y="194"/>
                  </a:cxn>
                  <a:cxn ang="0">
                    <a:pos x="69" y="198"/>
                  </a:cxn>
                  <a:cxn ang="0">
                    <a:pos x="54" y="203"/>
                  </a:cxn>
                  <a:cxn ang="0">
                    <a:pos x="40" y="208"/>
                  </a:cxn>
                  <a:cxn ang="0">
                    <a:pos x="25" y="213"/>
                  </a:cxn>
                  <a:cxn ang="0">
                    <a:pos x="10" y="218"/>
                  </a:cxn>
                </a:cxnLst>
                <a:rect l="0" t="0" r="r" b="b"/>
                <a:pathLst>
                  <a:path w="630" h="223">
                    <a:moveTo>
                      <a:pt x="630" y="0"/>
                    </a:moveTo>
                    <a:lnTo>
                      <a:pt x="625" y="0"/>
                    </a:lnTo>
                    <a:lnTo>
                      <a:pt x="620" y="5"/>
                    </a:lnTo>
                    <a:lnTo>
                      <a:pt x="616" y="5"/>
                    </a:lnTo>
                    <a:lnTo>
                      <a:pt x="611" y="5"/>
                    </a:lnTo>
                    <a:lnTo>
                      <a:pt x="606" y="10"/>
                    </a:lnTo>
                    <a:lnTo>
                      <a:pt x="601" y="10"/>
                    </a:lnTo>
                    <a:lnTo>
                      <a:pt x="596" y="10"/>
                    </a:lnTo>
                    <a:lnTo>
                      <a:pt x="591" y="15"/>
                    </a:lnTo>
                    <a:lnTo>
                      <a:pt x="586" y="15"/>
                    </a:lnTo>
                    <a:lnTo>
                      <a:pt x="581" y="15"/>
                    </a:lnTo>
                    <a:lnTo>
                      <a:pt x="576" y="15"/>
                    </a:lnTo>
                    <a:lnTo>
                      <a:pt x="571" y="20"/>
                    </a:lnTo>
                    <a:lnTo>
                      <a:pt x="566" y="20"/>
                    </a:lnTo>
                    <a:lnTo>
                      <a:pt x="561" y="25"/>
                    </a:lnTo>
                    <a:lnTo>
                      <a:pt x="556" y="25"/>
                    </a:lnTo>
                    <a:lnTo>
                      <a:pt x="551" y="25"/>
                    </a:lnTo>
                    <a:lnTo>
                      <a:pt x="546" y="30"/>
                    </a:lnTo>
                    <a:lnTo>
                      <a:pt x="541" y="30"/>
                    </a:lnTo>
                    <a:lnTo>
                      <a:pt x="536" y="30"/>
                    </a:lnTo>
                    <a:lnTo>
                      <a:pt x="531" y="35"/>
                    </a:lnTo>
                    <a:lnTo>
                      <a:pt x="526" y="35"/>
                    </a:lnTo>
                    <a:lnTo>
                      <a:pt x="521" y="35"/>
                    </a:lnTo>
                    <a:lnTo>
                      <a:pt x="516" y="40"/>
                    </a:lnTo>
                    <a:lnTo>
                      <a:pt x="511" y="40"/>
                    </a:lnTo>
                    <a:lnTo>
                      <a:pt x="506" y="40"/>
                    </a:lnTo>
                    <a:lnTo>
                      <a:pt x="501" y="45"/>
                    </a:lnTo>
                    <a:lnTo>
                      <a:pt x="496" y="45"/>
                    </a:lnTo>
                    <a:lnTo>
                      <a:pt x="491" y="45"/>
                    </a:lnTo>
                    <a:lnTo>
                      <a:pt x="486" y="50"/>
                    </a:lnTo>
                    <a:lnTo>
                      <a:pt x="481" y="50"/>
                    </a:lnTo>
                    <a:lnTo>
                      <a:pt x="477" y="50"/>
                    </a:lnTo>
                    <a:lnTo>
                      <a:pt x="472" y="55"/>
                    </a:lnTo>
                    <a:lnTo>
                      <a:pt x="467" y="55"/>
                    </a:lnTo>
                    <a:lnTo>
                      <a:pt x="462" y="55"/>
                    </a:lnTo>
                    <a:lnTo>
                      <a:pt x="457" y="59"/>
                    </a:lnTo>
                    <a:lnTo>
                      <a:pt x="452" y="59"/>
                    </a:lnTo>
                    <a:lnTo>
                      <a:pt x="447" y="59"/>
                    </a:lnTo>
                    <a:lnTo>
                      <a:pt x="442" y="64"/>
                    </a:lnTo>
                    <a:lnTo>
                      <a:pt x="437" y="64"/>
                    </a:lnTo>
                    <a:lnTo>
                      <a:pt x="432" y="64"/>
                    </a:lnTo>
                    <a:lnTo>
                      <a:pt x="427" y="69"/>
                    </a:lnTo>
                    <a:lnTo>
                      <a:pt x="422" y="69"/>
                    </a:lnTo>
                    <a:lnTo>
                      <a:pt x="417" y="69"/>
                    </a:lnTo>
                    <a:lnTo>
                      <a:pt x="412" y="74"/>
                    </a:lnTo>
                    <a:lnTo>
                      <a:pt x="407" y="74"/>
                    </a:lnTo>
                    <a:lnTo>
                      <a:pt x="402" y="74"/>
                    </a:lnTo>
                    <a:lnTo>
                      <a:pt x="397" y="79"/>
                    </a:lnTo>
                    <a:lnTo>
                      <a:pt x="392" y="79"/>
                    </a:lnTo>
                    <a:lnTo>
                      <a:pt x="387" y="79"/>
                    </a:lnTo>
                    <a:lnTo>
                      <a:pt x="382" y="84"/>
                    </a:lnTo>
                    <a:lnTo>
                      <a:pt x="377" y="84"/>
                    </a:lnTo>
                    <a:lnTo>
                      <a:pt x="372" y="89"/>
                    </a:lnTo>
                    <a:lnTo>
                      <a:pt x="367" y="89"/>
                    </a:lnTo>
                    <a:lnTo>
                      <a:pt x="362" y="89"/>
                    </a:lnTo>
                    <a:lnTo>
                      <a:pt x="357" y="94"/>
                    </a:lnTo>
                    <a:lnTo>
                      <a:pt x="352" y="94"/>
                    </a:lnTo>
                    <a:lnTo>
                      <a:pt x="347" y="94"/>
                    </a:lnTo>
                    <a:lnTo>
                      <a:pt x="342" y="99"/>
                    </a:lnTo>
                    <a:lnTo>
                      <a:pt x="337" y="99"/>
                    </a:lnTo>
                    <a:lnTo>
                      <a:pt x="333" y="99"/>
                    </a:lnTo>
                    <a:lnTo>
                      <a:pt x="328" y="104"/>
                    </a:lnTo>
                    <a:lnTo>
                      <a:pt x="323" y="104"/>
                    </a:lnTo>
                    <a:lnTo>
                      <a:pt x="318" y="104"/>
                    </a:lnTo>
                    <a:lnTo>
                      <a:pt x="313" y="109"/>
                    </a:lnTo>
                    <a:lnTo>
                      <a:pt x="308" y="109"/>
                    </a:lnTo>
                    <a:lnTo>
                      <a:pt x="303" y="114"/>
                    </a:lnTo>
                    <a:lnTo>
                      <a:pt x="298" y="114"/>
                    </a:lnTo>
                    <a:lnTo>
                      <a:pt x="293" y="114"/>
                    </a:lnTo>
                    <a:lnTo>
                      <a:pt x="288" y="119"/>
                    </a:lnTo>
                    <a:lnTo>
                      <a:pt x="283" y="119"/>
                    </a:lnTo>
                    <a:lnTo>
                      <a:pt x="278" y="119"/>
                    </a:lnTo>
                    <a:lnTo>
                      <a:pt x="273" y="124"/>
                    </a:lnTo>
                    <a:lnTo>
                      <a:pt x="268" y="124"/>
                    </a:lnTo>
                    <a:lnTo>
                      <a:pt x="263" y="124"/>
                    </a:lnTo>
                    <a:lnTo>
                      <a:pt x="258" y="129"/>
                    </a:lnTo>
                    <a:lnTo>
                      <a:pt x="253" y="129"/>
                    </a:lnTo>
                    <a:lnTo>
                      <a:pt x="248" y="129"/>
                    </a:lnTo>
                    <a:lnTo>
                      <a:pt x="243" y="134"/>
                    </a:lnTo>
                    <a:lnTo>
                      <a:pt x="238" y="134"/>
                    </a:lnTo>
                    <a:lnTo>
                      <a:pt x="233" y="134"/>
                    </a:lnTo>
                    <a:lnTo>
                      <a:pt x="228" y="139"/>
                    </a:lnTo>
                    <a:lnTo>
                      <a:pt x="223" y="139"/>
                    </a:lnTo>
                    <a:lnTo>
                      <a:pt x="218" y="144"/>
                    </a:lnTo>
                    <a:lnTo>
                      <a:pt x="213" y="144"/>
                    </a:lnTo>
                    <a:lnTo>
                      <a:pt x="208" y="144"/>
                    </a:lnTo>
                    <a:lnTo>
                      <a:pt x="203" y="149"/>
                    </a:lnTo>
                    <a:lnTo>
                      <a:pt x="198" y="149"/>
                    </a:lnTo>
                    <a:lnTo>
                      <a:pt x="193" y="149"/>
                    </a:lnTo>
                    <a:lnTo>
                      <a:pt x="189" y="154"/>
                    </a:lnTo>
                    <a:lnTo>
                      <a:pt x="184" y="154"/>
                    </a:lnTo>
                    <a:lnTo>
                      <a:pt x="179" y="159"/>
                    </a:lnTo>
                    <a:lnTo>
                      <a:pt x="174" y="159"/>
                    </a:lnTo>
                    <a:lnTo>
                      <a:pt x="169" y="159"/>
                    </a:lnTo>
                    <a:lnTo>
                      <a:pt x="164" y="164"/>
                    </a:lnTo>
                    <a:lnTo>
                      <a:pt x="159" y="164"/>
                    </a:lnTo>
                    <a:lnTo>
                      <a:pt x="154" y="164"/>
                    </a:lnTo>
                    <a:lnTo>
                      <a:pt x="149" y="169"/>
                    </a:lnTo>
                    <a:lnTo>
                      <a:pt x="144" y="169"/>
                    </a:lnTo>
                    <a:lnTo>
                      <a:pt x="139" y="169"/>
                    </a:lnTo>
                    <a:lnTo>
                      <a:pt x="134" y="174"/>
                    </a:lnTo>
                    <a:lnTo>
                      <a:pt x="129" y="174"/>
                    </a:lnTo>
                    <a:lnTo>
                      <a:pt x="124" y="179"/>
                    </a:lnTo>
                    <a:lnTo>
                      <a:pt x="119" y="179"/>
                    </a:lnTo>
                    <a:lnTo>
                      <a:pt x="114" y="179"/>
                    </a:lnTo>
                    <a:lnTo>
                      <a:pt x="109" y="184"/>
                    </a:lnTo>
                    <a:lnTo>
                      <a:pt x="104" y="184"/>
                    </a:lnTo>
                    <a:lnTo>
                      <a:pt x="99" y="184"/>
                    </a:lnTo>
                    <a:lnTo>
                      <a:pt x="94" y="189"/>
                    </a:lnTo>
                    <a:lnTo>
                      <a:pt x="89" y="189"/>
                    </a:lnTo>
                    <a:lnTo>
                      <a:pt x="84" y="194"/>
                    </a:lnTo>
                    <a:lnTo>
                      <a:pt x="79" y="194"/>
                    </a:lnTo>
                    <a:lnTo>
                      <a:pt x="74" y="194"/>
                    </a:lnTo>
                    <a:lnTo>
                      <a:pt x="69" y="198"/>
                    </a:lnTo>
                    <a:lnTo>
                      <a:pt x="64" y="198"/>
                    </a:lnTo>
                    <a:lnTo>
                      <a:pt x="59" y="203"/>
                    </a:lnTo>
                    <a:lnTo>
                      <a:pt x="54" y="203"/>
                    </a:lnTo>
                    <a:lnTo>
                      <a:pt x="50" y="203"/>
                    </a:lnTo>
                    <a:lnTo>
                      <a:pt x="45" y="208"/>
                    </a:lnTo>
                    <a:lnTo>
                      <a:pt x="40" y="208"/>
                    </a:lnTo>
                    <a:lnTo>
                      <a:pt x="35" y="208"/>
                    </a:lnTo>
                    <a:lnTo>
                      <a:pt x="30" y="213"/>
                    </a:lnTo>
                    <a:lnTo>
                      <a:pt x="25" y="213"/>
                    </a:lnTo>
                    <a:lnTo>
                      <a:pt x="20" y="218"/>
                    </a:lnTo>
                    <a:lnTo>
                      <a:pt x="15" y="218"/>
                    </a:lnTo>
                    <a:lnTo>
                      <a:pt x="10" y="218"/>
                    </a:lnTo>
                    <a:lnTo>
                      <a:pt x="5" y="223"/>
                    </a:lnTo>
                    <a:lnTo>
                      <a:pt x="0" y="223"/>
                    </a:lnTo>
                  </a:path>
                </a:pathLst>
              </a:custGeom>
              <a:noFill/>
              <a:ln w="31750" cap="flat">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1" name="Freeform 163"/>
              <p:cNvSpPr>
                <a:spLocks/>
              </p:cNvSpPr>
              <p:nvPr/>
            </p:nvSpPr>
            <p:spPr bwMode="auto">
              <a:xfrm>
                <a:off x="4776788" y="2705101"/>
                <a:ext cx="1001713" cy="457200"/>
              </a:xfrm>
              <a:custGeom>
                <a:avLst/>
                <a:gdLst/>
                <a:ahLst/>
                <a:cxnLst>
                  <a:cxn ang="0">
                    <a:pos x="621" y="5"/>
                  </a:cxn>
                  <a:cxn ang="0">
                    <a:pos x="606" y="10"/>
                  </a:cxn>
                  <a:cxn ang="0">
                    <a:pos x="591" y="15"/>
                  </a:cxn>
                  <a:cxn ang="0">
                    <a:pos x="576" y="20"/>
                  </a:cxn>
                  <a:cxn ang="0">
                    <a:pos x="561" y="30"/>
                  </a:cxn>
                  <a:cxn ang="0">
                    <a:pos x="546" y="35"/>
                  </a:cxn>
                  <a:cxn ang="0">
                    <a:pos x="532" y="40"/>
                  </a:cxn>
                  <a:cxn ang="0">
                    <a:pos x="517" y="45"/>
                  </a:cxn>
                  <a:cxn ang="0">
                    <a:pos x="502" y="55"/>
                  </a:cxn>
                  <a:cxn ang="0">
                    <a:pos x="487" y="60"/>
                  </a:cxn>
                  <a:cxn ang="0">
                    <a:pos x="472" y="65"/>
                  </a:cxn>
                  <a:cxn ang="0">
                    <a:pos x="457" y="70"/>
                  </a:cxn>
                  <a:cxn ang="0">
                    <a:pos x="442" y="80"/>
                  </a:cxn>
                  <a:cxn ang="0">
                    <a:pos x="427" y="85"/>
                  </a:cxn>
                  <a:cxn ang="0">
                    <a:pos x="412" y="90"/>
                  </a:cxn>
                  <a:cxn ang="0">
                    <a:pos x="398" y="95"/>
                  </a:cxn>
                  <a:cxn ang="0">
                    <a:pos x="383" y="105"/>
                  </a:cxn>
                  <a:cxn ang="0">
                    <a:pos x="368" y="110"/>
                  </a:cxn>
                  <a:cxn ang="0">
                    <a:pos x="353" y="115"/>
                  </a:cxn>
                  <a:cxn ang="0">
                    <a:pos x="338" y="124"/>
                  </a:cxn>
                  <a:cxn ang="0">
                    <a:pos x="323" y="129"/>
                  </a:cxn>
                  <a:cxn ang="0">
                    <a:pos x="308" y="134"/>
                  </a:cxn>
                  <a:cxn ang="0">
                    <a:pos x="293" y="144"/>
                  </a:cxn>
                  <a:cxn ang="0">
                    <a:pos x="278" y="149"/>
                  </a:cxn>
                  <a:cxn ang="0">
                    <a:pos x="263" y="159"/>
                  </a:cxn>
                  <a:cxn ang="0">
                    <a:pos x="249" y="164"/>
                  </a:cxn>
                  <a:cxn ang="0">
                    <a:pos x="234" y="169"/>
                  </a:cxn>
                  <a:cxn ang="0">
                    <a:pos x="219" y="179"/>
                  </a:cxn>
                  <a:cxn ang="0">
                    <a:pos x="204" y="184"/>
                  </a:cxn>
                  <a:cxn ang="0">
                    <a:pos x="189" y="194"/>
                  </a:cxn>
                  <a:cxn ang="0">
                    <a:pos x="174" y="199"/>
                  </a:cxn>
                  <a:cxn ang="0">
                    <a:pos x="159" y="209"/>
                  </a:cxn>
                  <a:cxn ang="0">
                    <a:pos x="144" y="214"/>
                  </a:cxn>
                  <a:cxn ang="0">
                    <a:pos x="129" y="224"/>
                  </a:cxn>
                  <a:cxn ang="0">
                    <a:pos x="115" y="229"/>
                  </a:cxn>
                  <a:cxn ang="0">
                    <a:pos x="100" y="239"/>
                  </a:cxn>
                  <a:cxn ang="0">
                    <a:pos x="85" y="244"/>
                  </a:cxn>
                  <a:cxn ang="0">
                    <a:pos x="70" y="254"/>
                  </a:cxn>
                  <a:cxn ang="0">
                    <a:pos x="55" y="263"/>
                  </a:cxn>
                  <a:cxn ang="0">
                    <a:pos x="40" y="268"/>
                  </a:cxn>
                  <a:cxn ang="0">
                    <a:pos x="25" y="278"/>
                  </a:cxn>
                  <a:cxn ang="0">
                    <a:pos x="10" y="283"/>
                  </a:cxn>
                </a:cxnLst>
                <a:rect l="0" t="0" r="r" b="b"/>
                <a:pathLst>
                  <a:path w="631" h="288">
                    <a:moveTo>
                      <a:pt x="631" y="0"/>
                    </a:moveTo>
                    <a:lnTo>
                      <a:pt x="626" y="5"/>
                    </a:lnTo>
                    <a:lnTo>
                      <a:pt x="621" y="5"/>
                    </a:lnTo>
                    <a:lnTo>
                      <a:pt x="616" y="5"/>
                    </a:lnTo>
                    <a:lnTo>
                      <a:pt x="611" y="10"/>
                    </a:lnTo>
                    <a:lnTo>
                      <a:pt x="606" y="10"/>
                    </a:lnTo>
                    <a:lnTo>
                      <a:pt x="601" y="10"/>
                    </a:lnTo>
                    <a:lnTo>
                      <a:pt x="596" y="15"/>
                    </a:lnTo>
                    <a:lnTo>
                      <a:pt x="591" y="15"/>
                    </a:lnTo>
                    <a:lnTo>
                      <a:pt x="586" y="20"/>
                    </a:lnTo>
                    <a:lnTo>
                      <a:pt x="581" y="20"/>
                    </a:lnTo>
                    <a:lnTo>
                      <a:pt x="576" y="20"/>
                    </a:lnTo>
                    <a:lnTo>
                      <a:pt x="571" y="25"/>
                    </a:lnTo>
                    <a:lnTo>
                      <a:pt x="566" y="25"/>
                    </a:lnTo>
                    <a:lnTo>
                      <a:pt x="561" y="30"/>
                    </a:lnTo>
                    <a:lnTo>
                      <a:pt x="556" y="30"/>
                    </a:lnTo>
                    <a:lnTo>
                      <a:pt x="551" y="35"/>
                    </a:lnTo>
                    <a:lnTo>
                      <a:pt x="546" y="35"/>
                    </a:lnTo>
                    <a:lnTo>
                      <a:pt x="541" y="35"/>
                    </a:lnTo>
                    <a:lnTo>
                      <a:pt x="537" y="40"/>
                    </a:lnTo>
                    <a:lnTo>
                      <a:pt x="532" y="40"/>
                    </a:lnTo>
                    <a:lnTo>
                      <a:pt x="527" y="40"/>
                    </a:lnTo>
                    <a:lnTo>
                      <a:pt x="522" y="45"/>
                    </a:lnTo>
                    <a:lnTo>
                      <a:pt x="517" y="45"/>
                    </a:lnTo>
                    <a:lnTo>
                      <a:pt x="512" y="50"/>
                    </a:lnTo>
                    <a:lnTo>
                      <a:pt x="507" y="50"/>
                    </a:lnTo>
                    <a:lnTo>
                      <a:pt x="502" y="55"/>
                    </a:lnTo>
                    <a:lnTo>
                      <a:pt x="497" y="55"/>
                    </a:lnTo>
                    <a:lnTo>
                      <a:pt x="492" y="55"/>
                    </a:lnTo>
                    <a:lnTo>
                      <a:pt x="487" y="60"/>
                    </a:lnTo>
                    <a:lnTo>
                      <a:pt x="482" y="60"/>
                    </a:lnTo>
                    <a:lnTo>
                      <a:pt x="477" y="65"/>
                    </a:lnTo>
                    <a:lnTo>
                      <a:pt x="472" y="65"/>
                    </a:lnTo>
                    <a:lnTo>
                      <a:pt x="467" y="70"/>
                    </a:lnTo>
                    <a:lnTo>
                      <a:pt x="462" y="70"/>
                    </a:lnTo>
                    <a:lnTo>
                      <a:pt x="457" y="70"/>
                    </a:lnTo>
                    <a:lnTo>
                      <a:pt x="452" y="75"/>
                    </a:lnTo>
                    <a:lnTo>
                      <a:pt x="447" y="75"/>
                    </a:lnTo>
                    <a:lnTo>
                      <a:pt x="442" y="80"/>
                    </a:lnTo>
                    <a:lnTo>
                      <a:pt x="437" y="80"/>
                    </a:lnTo>
                    <a:lnTo>
                      <a:pt x="432" y="80"/>
                    </a:lnTo>
                    <a:lnTo>
                      <a:pt x="427" y="85"/>
                    </a:lnTo>
                    <a:lnTo>
                      <a:pt x="422" y="85"/>
                    </a:lnTo>
                    <a:lnTo>
                      <a:pt x="417" y="90"/>
                    </a:lnTo>
                    <a:lnTo>
                      <a:pt x="412" y="90"/>
                    </a:lnTo>
                    <a:lnTo>
                      <a:pt x="407" y="95"/>
                    </a:lnTo>
                    <a:lnTo>
                      <a:pt x="402" y="95"/>
                    </a:lnTo>
                    <a:lnTo>
                      <a:pt x="398" y="95"/>
                    </a:lnTo>
                    <a:lnTo>
                      <a:pt x="393" y="100"/>
                    </a:lnTo>
                    <a:lnTo>
                      <a:pt x="388" y="100"/>
                    </a:lnTo>
                    <a:lnTo>
                      <a:pt x="383" y="105"/>
                    </a:lnTo>
                    <a:lnTo>
                      <a:pt x="378" y="105"/>
                    </a:lnTo>
                    <a:lnTo>
                      <a:pt x="373" y="110"/>
                    </a:lnTo>
                    <a:lnTo>
                      <a:pt x="368" y="110"/>
                    </a:lnTo>
                    <a:lnTo>
                      <a:pt x="363" y="110"/>
                    </a:lnTo>
                    <a:lnTo>
                      <a:pt x="358" y="115"/>
                    </a:lnTo>
                    <a:lnTo>
                      <a:pt x="353" y="115"/>
                    </a:lnTo>
                    <a:lnTo>
                      <a:pt x="348" y="119"/>
                    </a:lnTo>
                    <a:lnTo>
                      <a:pt x="343" y="119"/>
                    </a:lnTo>
                    <a:lnTo>
                      <a:pt x="338" y="124"/>
                    </a:lnTo>
                    <a:lnTo>
                      <a:pt x="333" y="124"/>
                    </a:lnTo>
                    <a:lnTo>
                      <a:pt x="328" y="129"/>
                    </a:lnTo>
                    <a:lnTo>
                      <a:pt x="323" y="129"/>
                    </a:lnTo>
                    <a:lnTo>
                      <a:pt x="318" y="134"/>
                    </a:lnTo>
                    <a:lnTo>
                      <a:pt x="313" y="134"/>
                    </a:lnTo>
                    <a:lnTo>
                      <a:pt x="308" y="134"/>
                    </a:lnTo>
                    <a:lnTo>
                      <a:pt x="303" y="139"/>
                    </a:lnTo>
                    <a:lnTo>
                      <a:pt x="298" y="139"/>
                    </a:lnTo>
                    <a:lnTo>
                      <a:pt x="293" y="144"/>
                    </a:lnTo>
                    <a:lnTo>
                      <a:pt x="288" y="144"/>
                    </a:lnTo>
                    <a:lnTo>
                      <a:pt x="283" y="149"/>
                    </a:lnTo>
                    <a:lnTo>
                      <a:pt x="278" y="149"/>
                    </a:lnTo>
                    <a:lnTo>
                      <a:pt x="273" y="154"/>
                    </a:lnTo>
                    <a:lnTo>
                      <a:pt x="268" y="154"/>
                    </a:lnTo>
                    <a:lnTo>
                      <a:pt x="263" y="159"/>
                    </a:lnTo>
                    <a:lnTo>
                      <a:pt x="258" y="159"/>
                    </a:lnTo>
                    <a:lnTo>
                      <a:pt x="254" y="159"/>
                    </a:lnTo>
                    <a:lnTo>
                      <a:pt x="249" y="164"/>
                    </a:lnTo>
                    <a:lnTo>
                      <a:pt x="244" y="164"/>
                    </a:lnTo>
                    <a:lnTo>
                      <a:pt x="239" y="169"/>
                    </a:lnTo>
                    <a:lnTo>
                      <a:pt x="234" y="169"/>
                    </a:lnTo>
                    <a:lnTo>
                      <a:pt x="229" y="174"/>
                    </a:lnTo>
                    <a:lnTo>
                      <a:pt x="224" y="174"/>
                    </a:lnTo>
                    <a:lnTo>
                      <a:pt x="219" y="179"/>
                    </a:lnTo>
                    <a:lnTo>
                      <a:pt x="214" y="179"/>
                    </a:lnTo>
                    <a:lnTo>
                      <a:pt x="209" y="184"/>
                    </a:lnTo>
                    <a:lnTo>
                      <a:pt x="204" y="184"/>
                    </a:lnTo>
                    <a:lnTo>
                      <a:pt x="199" y="189"/>
                    </a:lnTo>
                    <a:lnTo>
                      <a:pt x="194" y="189"/>
                    </a:lnTo>
                    <a:lnTo>
                      <a:pt x="189" y="194"/>
                    </a:lnTo>
                    <a:lnTo>
                      <a:pt x="184" y="194"/>
                    </a:lnTo>
                    <a:lnTo>
                      <a:pt x="179" y="199"/>
                    </a:lnTo>
                    <a:lnTo>
                      <a:pt x="174" y="199"/>
                    </a:lnTo>
                    <a:lnTo>
                      <a:pt x="169" y="204"/>
                    </a:lnTo>
                    <a:lnTo>
                      <a:pt x="164" y="204"/>
                    </a:lnTo>
                    <a:lnTo>
                      <a:pt x="159" y="209"/>
                    </a:lnTo>
                    <a:lnTo>
                      <a:pt x="154" y="209"/>
                    </a:lnTo>
                    <a:lnTo>
                      <a:pt x="149" y="214"/>
                    </a:lnTo>
                    <a:lnTo>
                      <a:pt x="144" y="214"/>
                    </a:lnTo>
                    <a:lnTo>
                      <a:pt x="139" y="219"/>
                    </a:lnTo>
                    <a:lnTo>
                      <a:pt x="134" y="219"/>
                    </a:lnTo>
                    <a:lnTo>
                      <a:pt x="129" y="224"/>
                    </a:lnTo>
                    <a:lnTo>
                      <a:pt x="124" y="224"/>
                    </a:lnTo>
                    <a:lnTo>
                      <a:pt x="119" y="229"/>
                    </a:lnTo>
                    <a:lnTo>
                      <a:pt x="115" y="229"/>
                    </a:lnTo>
                    <a:lnTo>
                      <a:pt x="110" y="234"/>
                    </a:lnTo>
                    <a:lnTo>
                      <a:pt x="105" y="234"/>
                    </a:lnTo>
                    <a:lnTo>
                      <a:pt x="100" y="239"/>
                    </a:lnTo>
                    <a:lnTo>
                      <a:pt x="95" y="239"/>
                    </a:lnTo>
                    <a:lnTo>
                      <a:pt x="90" y="244"/>
                    </a:lnTo>
                    <a:lnTo>
                      <a:pt x="85" y="244"/>
                    </a:lnTo>
                    <a:lnTo>
                      <a:pt x="80" y="249"/>
                    </a:lnTo>
                    <a:lnTo>
                      <a:pt x="75" y="249"/>
                    </a:lnTo>
                    <a:lnTo>
                      <a:pt x="70" y="254"/>
                    </a:lnTo>
                    <a:lnTo>
                      <a:pt x="65" y="254"/>
                    </a:lnTo>
                    <a:lnTo>
                      <a:pt x="60" y="258"/>
                    </a:lnTo>
                    <a:lnTo>
                      <a:pt x="55" y="263"/>
                    </a:lnTo>
                    <a:lnTo>
                      <a:pt x="50" y="263"/>
                    </a:lnTo>
                    <a:lnTo>
                      <a:pt x="45" y="263"/>
                    </a:lnTo>
                    <a:lnTo>
                      <a:pt x="40" y="268"/>
                    </a:lnTo>
                    <a:lnTo>
                      <a:pt x="35" y="273"/>
                    </a:lnTo>
                    <a:lnTo>
                      <a:pt x="30" y="273"/>
                    </a:lnTo>
                    <a:lnTo>
                      <a:pt x="25" y="278"/>
                    </a:lnTo>
                    <a:lnTo>
                      <a:pt x="20" y="278"/>
                    </a:lnTo>
                    <a:lnTo>
                      <a:pt x="15" y="283"/>
                    </a:lnTo>
                    <a:lnTo>
                      <a:pt x="10" y="283"/>
                    </a:lnTo>
                    <a:lnTo>
                      <a:pt x="5" y="288"/>
                    </a:lnTo>
                    <a:lnTo>
                      <a:pt x="0" y="288"/>
                    </a:lnTo>
                  </a:path>
                </a:pathLst>
              </a:custGeom>
              <a:noFill/>
              <a:ln w="31750" cap="flat">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2" name="Freeform 164"/>
              <p:cNvSpPr>
                <a:spLocks/>
              </p:cNvSpPr>
              <p:nvPr/>
            </p:nvSpPr>
            <p:spPr bwMode="auto">
              <a:xfrm>
                <a:off x="3776663" y="3162301"/>
                <a:ext cx="1000125" cy="669925"/>
              </a:xfrm>
              <a:custGeom>
                <a:avLst/>
                <a:gdLst/>
                <a:ahLst/>
                <a:cxnLst>
                  <a:cxn ang="0">
                    <a:pos x="620" y="5"/>
                  </a:cxn>
                  <a:cxn ang="0">
                    <a:pos x="605" y="15"/>
                  </a:cxn>
                  <a:cxn ang="0">
                    <a:pos x="591" y="25"/>
                  </a:cxn>
                  <a:cxn ang="0">
                    <a:pos x="576" y="30"/>
                  </a:cxn>
                  <a:cxn ang="0">
                    <a:pos x="561" y="40"/>
                  </a:cxn>
                  <a:cxn ang="0">
                    <a:pos x="546" y="50"/>
                  </a:cxn>
                  <a:cxn ang="0">
                    <a:pos x="531" y="60"/>
                  </a:cxn>
                  <a:cxn ang="0">
                    <a:pos x="516" y="65"/>
                  </a:cxn>
                  <a:cxn ang="0">
                    <a:pos x="501" y="75"/>
                  </a:cxn>
                  <a:cxn ang="0">
                    <a:pos x="486" y="85"/>
                  </a:cxn>
                  <a:cxn ang="0">
                    <a:pos x="471" y="95"/>
                  </a:cxn>
                  <a:cxn ang="0">
                    <a:pos x="457" y="105"/>
                  </a:cxn>
                  <a:cxn ang="0">
                    <a:pos x="442" y="109"/>
                  </a:cxn>
                  <a:cxn ang="0">
                    <a:pos x="427" y="119"/>
                  </a:cxn>
                  <a:cxn ang="0">
                    <a:pos x="412" y="129"/>
                  </a:cxn>
                  <a:cxn ang="0">
                    <a:pos x="397" y="139"/>
                  </a:cxn>
                  <a:cxn ang="0">
                    <a:pos x="382" y="149"/>
                  </a:cxn>
                  <a:cxn ang="0">
                    <a:pos x="367" y="159"/>
                  </a:cxn>
                  <a:cxn ang="0">
                    <a:pos x="352" y="169"/>
                  </a:cxn>
                  <a:cxn ang="0">
                    <a:pos x="337" y="179"/>
                  </a:cxn>
                  <a:cxn ang="0">
                    <a:pos x="322" y="189"/>
                  </a:cxn>
                  <a:cxn ang="0">
                    <a:pos x="308" y="199"/>
                  </a:cxn>
                  <a:cxn ang="0">
                    <a:pos x="293" y="209"/>
                  </a:cxn>
                  <a:cxn ang="0">
                    <a:pos x="278" y="219"/>
                  </a:cxn>
                  <a:cxn ang="0">
                    <a:pos x="263" y="229"/>
                  </a:cxn>
                  <a:cxn ang="0">
                    <a:pos x="248" y="239"/>
                  </a:cxn>
                  <a:cxn ang="0">
                    <a:pos x="233" y="249"/>
                  </a:cxn>
                  <a:cxn ang="0">
                    <a:pos x="218" y="258"/>
                  </a:cxn>
                  <a:cxn ang="0">
                    <a:pos x="203" y="268"/>
                  </a:cxn>
                  <a:cxn ang="0">
                    <a:pos x="188" y="283"/>
                  </a:cxn>
                  <a:cxn ang="0">
                    <a:pos x="174" y="293"/>
                  </a:cxn>
                  <a:cxn ang="0">
                    <a:pos x="159" y="303"/>
                  </a:cxn>
                  <a:cxn ang="0">
                    <a:pos x="144" y="313"/>
                  </a:cxn>
                  <a:cxn ang="0">
                    <a:pos x="129" y="323"/>
                  </a:cxn>
                  <a:cxn ang="0">
                    <a:pos x="114" y="338"/>
                  </a:cxn>
                  <a:cxn ang="0">
                    <a:pos x="99" y="348"/>
                  </a:cxn>
                  <a:cxn ang="0">
                    <a:pos x="84" y="358"/>
                  </a:cxn>
                  <a:cxn ang="0">
                    <a:pos x="69" y="373"/>
                  </a:cxn>
                  <a:cxn ang="0">
                    <a:pos x="54" y="383"/>
                  </a:cxn>
                  <a:cxn ang="0">
                    <a:pos x="39" y="392"/>
                  </a:cxn>
                  <a:cxn ang="0">
                    <a:pos x="25" y="407"/>
                  </a:cxn>
                  <a:cxn ang="0">
                    <a:pos x="10" y="417"/>
                  </a:cxn>
                </a:cxnLst>
                <a:rect l="0" t="0" r="r" b="b"/>
                <a:pathLst>
                  <a:path w="630" h="422">
                    <a:moveTo>
                      <a:pt x="630" y="0"/>
                    </a:moveTo>
                    <a:lnTo>
                      <a:pt x="625" y="5"/>
                    </a:lnTo>
                    <a:lnTo>
                      <a:pt x="620" y="5"/>
                    </a:lnTo>
                    <a:lnTo>
                      <a:pt x="615" y="10"/>
                    </a:lnTo>
                    <a:lnTo>
                      <a:pt x="610" y="15"/>
                    </a:lnTo>
                    <a:lnTo>
                      <a:pt x="605" y="15"/>
                    </a:lnTo>
                    <a:lnTo>
                      <a:pt x="601" y="20"/>
                    </a:lnTo>
                    <a:lnTo>
                      <a:pt x="596" y="20"/>
                    </a:lnTo>
                    <a:lnTo>
                      <a:pt x="591" y="25"/>
                    </a:lnTo>
                    <a:lnTo>
                      <a:pt x="586" y="25"/>
                    </a:lnTo>
                    <a:lnTo>
                      <a:pt x="581" y="30"/>
                    </a:lnTo>
                    <a:lnTo>
                      <a:pt x="576" y="30"/>
                    </a:lnTo>
                    <a:lnTo>
                      <a:pt x="571" y="35"/>
                    </a:lnTo>
                    <a:lnTo>
                      <a:pt x="566" y="40"/>
                    </a:lnTo>
                    <a:lnTo>
                      <a:pt x="561" y="40"/>
                    </a:lnTo>
                    <a:lnTo>
                      <a:pt x="556" y="45"/>
                    </a:lnTo>
                    <a:lnTo>
                      <a:pt x="551" y="45"/>
                    </a:lnTo>
                    <a:lnTo>
                      <a:pt x="546" y="50"/>
                    </a:lnTo>
                    <a:lnTo>
                      <a:pt x="541" y="55"/>
                    </a:lnTo>
                    <a:lnTo>
                      <a:pt x="536" y="55"/>
                    </a:lnTo>
                    <a:lnTo>
                      <a:pt x="531" y="60"/>
                    </a:lnTo>
                    <a:lnTo>
                      <a:pt x="526" y="60"/>
                    </a:lnTo>
                    <a:lnTo>
                      <a:pt x="521" y="65"/>
                    </a:lnTo>
                    <a:lnTo>
                      <a:pt x="516" y="65"/>
                    </a:lnTo>
                    <a:lnTo>
                      <a:pt x="511" y="70"/>
                    </a:lnTo>
                    <a:lnTo>
                      <a:pt x="506" y="75"/>
                    </a:lnTo>
                    <a:lnTo>
                      <a:pt x="501" y="75"/>
                    </a:lnTo>
                    <a:lnTo>
                      <a:pt x="496" y="80"/>
                    </a:lnTo>
                    <a:lnTo>
                      <a:pt x="491" y="80"/>
                    </a:lnTo>
                    <a:lnTo>
                      <a:pt x="486" y="85"/>
                    </a:lnTo>
                    <a:lnTo>
                      <a:pt x="481" y="90"/>
                    </a:lnTo>
                    <a:lnTo>
                      <a:pt x="476" y="90"/>
                    </a:lnTo>
                    <a:lnTo>
                      <a:pt x="471" y="95"/>
                    </a:lnTo>
                    <a:lnTo>
                      <a:pt x="466" y="95"/>
                    </a:lnTo>
                    <a:lnTo>
                      <a:pt x="462" y="100"/>
                    </a:lnTo>
                    <a:lnTo>
                      <a:pt x="457" y="105"/>
                    </a:lnTo>
                    <a:lnTo>
                      <a:pt x="452" y="105"/>
                    </a:lnTo>
                    <a:lnTo>
                      <a:pt x="447" y="109"/>
                    </a:lnTo>
                    <a:lnTo>
                      <a:pt x="442" y="109"/>
                    </a:lnTo>
                    <a:lnTo>
                      <a:pt x="437" y="114"/>
                    </a:lnTo>
                    <a:lnTo>
                      <a:pt x="432" y="119"/>
                    </a:lnTo>
                    <a:lnTo>
                      <a:pt x="427" y="119"/>
                    </a:lnTo>
                    <a:lnTo>
                      <a:pt x="422" y="124"/>
                    </a:lnTo>
                    <a:lnTo>
                      <a:pt x="417" y="129"/>
                    </a:lnTo>
                    <a:lnTo>
                      <a:pt x="412" y="129"/>
                    </a:lnTo>
                    <a:lnTo>
                      <a:pt x="407" y="134"/>
                    </a:lnTo>
                    <a:lnTo>
                      <a:pt x="402" y="139"/>
                    </a:lnTo>
                    <a:lnTo>
                      <a:pt x="397" y="139"/>
                    </a:lnTo>
                    <a:lnTo>
                      <a:pt x="392" y="144"/>
                    </a:lnTo>
                    <a:lnTo>
                      <a:pt x="387" y="144"/>
                    </a:lnTo>
                    <a:lnTo>
                      <a:pt x="382" y="149"/>
                    </a:lnTo>
                    <a:lnTo>
                      <a:pt x="377" y="154"/>
                    </a:lnTo>
                    <a:lnTo>
                      <a:pt x="372" y="154"/>
                    </a:lnTo>
                    <a:lnTo>
                      <a:pt x="367" y="159"/>
                    </a:lnTo>
                    <a:lnTo>
                      <a:pt x="362" y="164"/>
                    </a:lnTo>
                    <a:lnTo>
                      <a:pt x="357" y="164"/>
                    </a:lnTo>
                    <a:lnTo>
                      <a:pt x="352" y="169"/>
                    </a:lnTo>
                    <a:lnTo>
                      <a:pt x="347" y="174"/>
                    </a:lnTo>
                    <a:lnTo>
                      <a:pt x="342" y="174"/>
                    </a:lnTo>
                    <a:lnTo>
                      <a:pt x="337" y="179"/>
                    </a:lnTo>
                    <a:lnTo>
                      <a:pt x="332" y="184"/>
                    </a:lnTo>
                    <a:lnTo>
                      <a:pt x="327" y="184"/>
                    </a:lnTo>
                    <a:lnTo>
                      <a:pt x="322" y="189"/>
                    </a:lnTo>
                    <a:lnTo>
                      <a:pt x="318" y="194"/>
                    </a:lnTo>
                    <a:lnTo>
                      <a:pt x="313" y="194"/>
                    </a:lnTo>
                    <a:lnTo>
                      <a:pt x="308" y="199"/>
                    </a:lnTo>
                    <a:lnTo>
                      <a:pt x="303" y="204"/>
                    </a:lnTo>
                    <a:lnTo>
                      <a:pt x="298" y="204"/>
                    </a:lnTo>
                    <a:lnTo>
                      <a:pt x="293" y="209"/>
                    </a:lnTo>
                    <a:lnTo>
                      <a:pt x="288" y="214"/>
                    </a:lnTo>
                    <a:lnTo>
                      <a:pt x="283" y="214"/>
                    </a:lnTo>
                    <a:lnTo>
                      <a:pt x="278" y="219"/>
                    </a:lnTo>
                    <a:lnTo>
                      <a:pt x="273" y="224"/>
                    </a:lnTo>
                    <a:lnTo>
                      <a:pt x="268" y="224"/>
                    </a:lnTo>
                    <a:lnTo>
                      <a:pt x="263" y="229"/>
                    </a:lnTo>
                    <a:lnTo>
                      <a:pt x="258" y="234"/>
                    </a:lnTo>
                    <a:lnTo>
                      <a:pt x="253" y="239"/>
                    </a:lnTo>
                    <a:lnTo>
                      <a:pt x="248" y="239"/>
                    </a:lnTo>
                    <a:lnTo>
                      <a:pt x="243" y="244"/>
                    </a:lnTo>
                    <a:lnTo>
                      <a:pt x="238" y="249"/>
                    </a:lnTo>
                    <a:lnTo>
                      <a:pt x="233" y="249"/>
                    </a:lnTo>
                    <a:lnTo>
                      <a:pt x="228" y="253"/>
                    </a:lnTo>
                    <a:lnTo>
                      <a:pt x="223" y="258"/>
                    </a:lnTo>
                    <a:lnTo>
                      <a:pt x="218" y="258"/>
                    </a:lnTo>
                    <a:lnTo>
                      <a:pt x="213" y="263"/>
                    </a:lnTo>
                    <a:lnTo>
                      <a:pt x="208" y="268"/>
                    </a:lnTo>
                    <a:lnTo>
                      <a:pt x="203" y="268"/>
                    </a:lnTo>
                    <a:lnTo>
                      <a:pt x="198" y="273"/>
                    </a:lnTo>
                    <a:lnTo>
                      <a:pt x="193" y="278"/>
                    </a:lnTo>
                    <a:lnTo>
                      <a:pt x="188" y="283"/>
                    </a:lnTo>
                    <a:lnTo>
                      <a:pt x="183" y="283"/>
                    </a:lnTo>
                    <a:lnTo>
                      <a:pt x="179" y="288"/>
                    </a:lnTo>
                    <a:lnTo>
                      <a:pt x="174" y="293"/>
                    </a:lnTo>
                    <a:lnTo>
                      <a:pt x="169" y="298"/>
                    </a:lnTo>
                    <a:lnTo>
                      <a:pt x="164" y="298"/>
                    </a:lnTo>
                    <a:lnTo>
                      <a:pt x="159" y="303"/>
                    </a:lnTo>
                    <a:lnTo>
                      <a:pt x="154" y="308"/>
                    </a:lnTo>
                    <a:lnTo>
                      <a:pt x="149" y="308"/>
                    </a:lnTo>
                    <a:lnTo>
                      <a:pt x="144" y="313"/>
                    </a:lnTo>
                    <a:lnTo>
                      <a:pt x="139" y="318"/>
                    </a:lnTo>
                    <a:lnTo>
                      <a:pt x="134" y="323"/>
                    </a:lnTo>
                    <a:lnTo>
                      <a:pt x="129" y="323"/>
                    </a:lnTo>
                    <a:lnTo>
                      <a:pt x="124" y="328"/>
                    </a:lnTo>
                    <a:lnTo>
                      <a:pt x="119" y="333"/>
                    </a:lnTo>
                    <a:lnTo>
                      <a:pt x="114" y="338"/>
                    </a:lnTo>
                    <a:lnTo>
                      <a:pt x="109" y="343"/>
                    </a:lnTo>
                    <a:lnTo>
                      <a:pt x="104" y="343"/>
                    </a:lnTo>
                    <a:lnTo>
                      <a:pt x="99" y="348"/>
                    </a:lnTo>
                    <a:lnTo>
                      <a:pt x="94" y="353"/>
                    </a:lnTo>
                    <a:lnTo>
                      <a:pt x="89" y="358"/>
                    </a:lnTo>
                    <a:lnTo>
                      <a:pt x="84" y="358"/>
                    </a:lnTo>
                    <a:lnTo>
                      <a:pt x="79" y="363"/>
                    </a:lnTo>
                    <a:lnTo>
                      <a:pt x="74" y="368"/>
                    </a:lnTo>
                    <a:lnTo>
                      <a:pt x="69" y="373"/>
                    </a:lnTo>
                    <a:lnTo>
                      <a:pt x="64" y="373"/>
                    </a:lnTo>
                    <a:lnTo>
                      <a:pt x="59" y="378"/>
                    </a:lnTo>
                    <a:lnTo>
                      <a:pt x="54" y="383"/>
                    </a:lnTo>
                    <a:lnTo>
                      <a:pt x="49" y="388"/>
                    </a:lnTo>
                    <a:lnTo>
                      <a:pt x="44" y="388"/>
                    </a:lnTo>
                    <a:lnTo>
                      <a:pt x="39" y="392"/>
                    </a:lnTo>
                    <a:lnTo>
                      <a:pt x="35" y="397"/>
                    </a:lnTo>
                    <a:lnTo>
                      <a:pt x="30" y="402"/>
                    </a:lnTo>
                    <a:lnTo>
                      <a:pt x="25" y="407"/>
                    </a:lnTo>
                    <a:lnTo>
                      <a:pt x="20" y="407"/>
                    </a:lnTo>
                    <a:lnTo>
                      <a:pt x="15" y="412"/>
                    </a:lnTo>
                    <a:lnTo>
                      <a:pt x="10" y="417"/>
                    </a:lnTo>
                    <a:lnTo>
                      <a:pt x="5" y="422"/>
                    </a:lnTo>
                    <a:lnTo>
                      <a:pt x="0" y="422"/>
                    </a:lnTo>
                  </a:path>
                </a:pathLst>
              </a:custGeom>
              <a:noFill/>
              <a:ln w="31750" cap="flat">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65"/>
              <p:cNvSpPr>
                <a:spLocks/>
              </p:cNvSpPr>
              <p:nvPr/>
            </p:nvSpPr>
            <p:spPr bwMode="auto">
              <a:xfrm>
                <a:off x="3043238" y="3832226"/>
                <a:ext cx="733425" cy="874713"/>
              </a:xfrm>
              <a:custGeom>
                <a:avLst/>
                <a:gdLst/>
                <a:ahLst/>
                <a:cxnLst>
                  <a:cxn ang="0">
                    <a:pos x="457" y="5"/>
                  </a:cxn>
                  <a:cxn ang="0">
                    <a:pos x="447" y="15"/>
                  </a:cxn>
                  <a:cxn ang="0">
                    <a:pos x="437" y="20"/>
                  </a:cxn>
                  <a:cxn ang="0">
                    <a:pos x="427" y="30"/>
                  </a:cxn>
                  <a:cxn ang="0">
                    <a:pos x="417" y="40"/>
                  </a:cxn>
                  <a:cxn ang="0">
                    <a:pos x="407" y="45"/>
                  </a:cxn>
                  <a:cxn ang="0">
                    <a:pos x="397" y="55"/>
                  </a:cxn>
                  <a:cxn ang="0">
                    <a:pos x="387" y="60"/>
                  </a:cxn>
                  <a:cxn ang="0">
                    <a:pos x="382" y="70"/>
                  </a:cxn>
                  <a:cxn ang="0">
                    <a:pos x="372" y="75"/>
                  </a:cxn>
                  <a:cxn ang="0">
                    <a:pos x="362" y="80"/>
                  </a:cxn>
                  <a:cxn ang="0">
                    <a:pos x="358" y="90"/>
                  </a:cxn>
                  <a:cxn ang="0">
                    <a:pos x="348" y="95"/>
                  </a:cxn>
                  <a:cxn ang="0">
                    <a:pos x="338" y="105"/>
                  </a:cxn>
                  <a:cxn ang="0">
                    <a:pos x="328" y="109"/>
                  </a:cxn>
                  <a:cxn ang="0">
                    <a:pos x="318" y="119"/>
                  </a:cxn>
                  <a:cxn ang="0">
                    <a:pos x="308" y="129"/>
                  </a:cxn>
                  <a:cxn ang="0">
                    <a:pos x="298" y="139"/>
                  </a:cxn>
                  <a:cxn ang="0">
                    <a:pos x="288" y="149"/>
                  </a:cxn>
                  <a:cxn ang="0">
                    <a:pos x="273" y="154"/>
                  </a:cxn>
                  <a:cxn ang="0">
                    <a:pos x="263" y="164"/>
                  </a:cxn>
                  <a:cxn ang="0">
                    <a:pos x="253" y="174"/>
                  </a:cxn>
                  <a:cxn ang="0">
                    <a:pos x="243" y="184"/>
                  </a:cxn>
                  <a:cxn ang="0">
                    <a:pos x="233" y="194"/>
                  </a:cxn>
                  <a:cxn ang="0">
                    <a:pos x="218" y="204"/>
                  </a:cxn>
                  <a:cxn ang="0">
                    <a:pos x="209" y="219"/>
                  </a:cxn>
                  <a:cxn ang="0">
                    <a:pos x="194" y="229"/>
                  </a:cxn>
                  <a:cxn ang="0">
                    <a:pos x="184" y="239"/>
                  </a:cxn>
                  <a:cxn ang="0">
                    <a:pos x="169" y="253"/>
                  </a:cxn>
                  <a:cxn ang="0">
                    <a:pos x="159" y="263"/>
                  </a:cxn>
                  <a:cxn ang="0">
                    <a:pos x="144" y="278"/>
                  </a:cxn>
                  <a:cxn ang="0">
                    <a:pos x="129" y="293"/>
                  </a:cxn>
                  <a:cxn ang="0">
                    <a:pos x="114" y="303"/>
                  </a:cxn>
                  <a:cxn ang="0">
                    <a:pos x="104" y="318"/>
                  </a:cxn>
                  <a:cxn ang="0">
                    <a:pos x="89" y="338"/>
                  </a:cxn>
                  <a:cxn ang="0">
                    <a:pos x="75" y="353"/>
                  </a:cxn>
                  <a:cxn ang="0">
                    <a:pos x="60" y="368"/>
                  </a:cxn>
                  <a:cxn ang="0">
                    <a:pos x="45" y="388"/>
                  </a:cxn>
                  <a:cxn ang="0">
                    <a:pos x="35" y="402"/>
                  </a:cxn>
                  <a:cxn ang="0">
                    <a:pos x="20" y="422"/>
                  </a:cxn>
                  <a:cxn ang="0">
                    <a:pos x="10" y="442"/>
                  </a:cxn>
                  <a:cxn ang="0">
                    <a:pos x="5" y="462"/>
                  </a:cxn>
                  <a:cxn ang="0">
                    <a:pos x="0" y="482"/>
                  </a:cxn>
                  <a:cxn ang="0">
                    <a:pos x="5" y="497"/>
                  </a:cxn>
                  <a:cxn ang="0">
                    <a:pos x="15" y="517"/>
                  </a:cxn>
                  <a:cxn ang="0">
                    <a:pos x="30" y="531"/>
                  </a:cxn>
                  <a:cxn ang="0">
                    <a:pos x="60" y="546"/>
                  </a:cxn>
                </a:cxnLst>
                <a:rect l="0" t="0" r="r" b="b"/>
                <a:pathLst>
                  <a:path w="462" h="551">
                    <a:moveTo>
                      <a:pt x="462" y="0"/>
                    </a:moveTo>
                    <a:lnTo>
                      <a:pt x="457" y="5"/>
                    </a:lnTo>
                    <a:lnTo>
                      <a:pt x="452" y="10"/>
                    </a:lnTo>
                    <a:lnTo>
                      <a:pt x="447" y="15"/>
                    </a:lnTo>
                    <a:lnTo>
                      <a:pt x="442" y="20"/>
                    </a:lnTo>
                    <a:lnTo>
                      <a:pt x="437" y="20"/>
                    </a:lnTo>
                    <a:lnTo>
                      <a:pt x="432" y="25"/>
                    </a:lnTo>
                    <a:lnTo>
                      <a:pt x="427" y="30"/>
                    </a:lnTo>
                    <a:lnTo>
                      <a:pt x="422" y="35"/>
                    </a:lnTo>
                    <a:lnTo>
                      <a:pt x="417" y="40"/>
                    </a:lnTo>
                    <a:lnTo>
                      <a:pt x="412" y="40"/>
                    </a:lnTo>
                    <a:lnTo>
                      <a:pt x="407" y="45"/>
                    </a:lnTo>
                    <a:lnTo>
                      <a:pt x="402" y="50"/>
                    </a:lnTo>
                    <a:lnTo>
                      <a:pt x="397" y="55"/>
                    </a:lnTo>
                    <a:lnTo>
                      <a:pt x="392" y="60"/>
                    </a:lnTo>
                    <a:lnTo>
                      <a:pt x="387" y="60"/>
                    </a:lnTo>
                    <a:lnTo>
                      <a:pt x="377" y="70"/>
                    </a:lnTo>
                    <a:lnTo>
                      <a:pt x="382" y="70"/>
                    </a:lnTo>
                    <a:lnTo>
                      <a:pt x="377" y="70"/>
                    </a:lnTo>
                    <a:lnTo>
                      <a:pt x="372" y="75"/>
                    </a:lnTo>
                    <a:lnTo>
                      <a:pt x="367" y="80"/>
                    </a:lnTo>
                    <a:lnTo>
                      <a:pt x="362" y="80"/>
                    </a:lnTo>
                    <a:lnTo>
                      <a:pt x="353" y="90"/>
                    </a:lnTo>
                    <a:lnTo>
                      <a:pt x="358" y="90"/>
                    </a:lnTo>
                    <a:lnTo>
                      <a:pt x="353" y="90"/>
                    </a:lnTo>
                    <a:lnTo>
                      <a:pt x="348" y="95"/>
                    </a:lnTo>
                    <a:lnTo>
                      <a:pt x="343" y="100"/>
                    </a:lnTo>
                    <a:lnTo>
                      <a:pt x="338" y="105"/>
                    </a:lnTo>
                    <a:lnTo>
                      <a:pt x="333" y="105"/>
                    </a:lnTo>
                    <a:lnTo>
                      <a:pt x="328" y="109"/>
                    </a:lnTo>
                    <a:lnTo>
                      <a:pt x="323" y="114"/>
                    </a:lnTo>
                    <a:lnTo>
                      <a:pt x="318" y="119"/>
                    </a:lnTo>
                    <a:lnTo>
                      <a:pt x="313" y="124"/>
                    </a:lnTo>
                    <a:lnTo>
                      <a:pt x="308" y="129"/>
                    </a:lnTo>
                    <a:lnTo>
                      <a:pt x="303" y="134"/>
                    </a:lnTo>
                    <a:lnTo>
                      <a:pt x="298" y="139"/>
                    </a:lnTo>
                    <a:lnTo>
                      <a:pt x="293" y="144"/>
                    </a:lnTo>
                    <a:lnTo>
                      <a:pt x="288" y="149"/>
                    </a:lnTo>
                    <a:lnTo>
                      <a:pt x="283" y="154"/>
                    </a:lnTo>
                    <a:lnTo>
                      <a:pt x="273" y="154"/>
                    </a:lnTo>
                    <a:lnTo>
                      <a:pt x="268" y="159"/>
                    </a:lnTo>
                    <a:lnTo>
                      <a:pt x="263" y="164"/>
                    </a:lnTo>
                    <a:lnTo>
                      <a:pt x="258" y="169"/>
                    </a:lnTo>
                    <a:lnTo>
                      <a:pt x="253" y="174"/>
                    </a:lnTo>
                    <a:lnTo>
                      <a:pt x="248" y="179"/>
                    </a:lnTo>
                    <a:lnTo>
                      <a:pt x="243" y="184"/>
                    </a:lnTo>
                    <a:lnTo>
                      <a:pt x="238" y="189"/>
                    </a:lnTo>
                    <a:lnTo>
                      <a:pt x="233" y="194"/>
                    </a:lnTo>
                    <a:lnTo>
                      <a:pt x="228" y="199"/>
                    </a:lnTo>
                    <a:lnTo>
                      <a:pt x="218" y="204"/>
                    </a:lnTo>
                    <a:lnTo>
                      <a:pt x="214" y="209"/>
                    </a:lnTo>
                    <a:lnTo>
                      <a:pt x="209" y="219"/>
                    </a:lnTo>
                    <a:lnTo>
                      <a:pt x="204" y="224"/>
                    </a:lnTo>
                    <a:lnTo>
                      <a:pt x="194" y="229"/>
                    </a:lnTo>
                    <a:lnTo>
                      <a:pt x="189" y="234"/>
                    </a:lnTo>
                    <a:lnTo>
                      <a:pt x="184" y="239"/>
                    </a:lnTo>
                    <a:lnTo>
                      <a:pt x="179" y="244"/>
                    </a:lnTo>
                    <a:lnTo>
                      <a:pt x="169" y="253"/>
                    </a:lnTo>
                    <a:lnTo>
                      <a:pt x="164" y="258"/>
                    </a:lnTo>
                    <a:lnTo>
                      <a:pt x="159" y="263"/>
                    </a:lnTo>
                    <a:lnTo>
                      <a:pt x="149" y="268"/>
                    </a:lnTo>
                    <a:lnTo>
                      <a:pt x="144" y="278"/>
                    </a:lnTo>
                    <a:lnTo>
                      <a:pt x="139" y="283"/>
                    </a:lnTo>
                    <a:lnTo>
                      <a:pt x="129" y="293"/>
                    </a:lnTo>
                    <a:lnTo>
                      <a:pt x="124" y="298"/>
                    </a:lnTo>
                    <a:lnTo>
                      <a:pt x="114" y="303"/>
                    </a:lnTo>
                    <a:lnTo>
                      <a:pt x="109" y="313"/>
                    </a:lnTo>
                    <a:lnTo>
                      <a:pt x="104" y="318"/>
                    </a:lnTo>
                    <a:lnTo>
                      <a:pt x="94" y="328"/>
                    </a:lnTo>
                    <a:lnTo>
                      <a:pt x="89" y="338"/>
                    </a:lnTo>
                    <a:lnTo>
                      <a:pt x="79" y="343"/>
                    </a:lnTo>
                    <a:lnTo>
                      <a:pt x="75" y="353"/>
                    </a:lnTo>
                    <a:lnTo>
                      <a:pt x="65" y="358"/>
                    </a:lnTo>
                    <a:lnTo>
                      <a:pt x="60" y="368"/>
                    </a:lnTo>
                    <a:lnTo>
                      <a:pt x="55" y="378"/>
                    </a:lnTo>
                    <a:lnTo>
                      <a:pt x="45" y="388"/>
                    </a:lnTo>
                    <a:lnTo>
                      <a:pt x="40" y="397"/>
                    </a:lnTo>
                    <a:lnTo>
                      <a:pt x="35" y="402"/>
                    </a:lnTo>
                    <a:lnTo>
                      <a:pt x="25" y="412"/>
                    </a:lnTo>
                    <a:lnTo>
                      <a:pt x="20" y="422"/>
                    </a:lnTo>
                    <a:lnTo>
                      <a:pt x="15" y="432"/>
                    </a:lnTo>
                    <a:lnTo>
                      <a:pt x="10" y="442"/>
                    </a:lnTo>
                    <a:lnTo>
                      <a:pt x="10" y="452"/>
                    </a:lnTo>
                    <a:lnTo>
                      <a:pt x="5" y="462"/>
                    </a:lnTo>
                    <a:lnTo>
                      <a:pt x="5" y="472"/>
                    </a:lnTo>
                    <a:lnTo>
                      <a:pt x="0" y="482"/>
                    </a:lnTo>
                    <a:lnTo>
                      <a:pt x="5" y="492"/>
                    </a:lnTo>
                    <a:lnTo>
                      <a:pt x="5" y="497"/>
                    </a:lnTo>
                    <a:lnTo>
                      <a:pt x="10" y="507"/>
                    </a:lnTo>
                    <a:lnTo>
                      <a:pt x="15" y="517"/>
                    </a:lnTo>
                    <a:lnTo>
                      <a:pt x="20" y="527"/>
                    </a:lnTo>
                    <a:lnTo>
                      <a:pt x="30" y="531"/>
                    </a:lnTo>
                    <a:lnTo>
                      <a:pt x="45" y="536"/>
                    </a:lnTo>
                    <a:lnTo>
                      <a:pt x="60" y="546"/>
                    </a:lnTo>
                    <a:lnTo>
                      <a:pt x="75" y="551"/>
                    </a:lnTo>
                  </a:path>
                </a:pathLst>
              </a:custGeom>
              <a:noFill/>
              <a:ln w="31750" cap="flat">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9" name="TextBox 178"/>
            <p:cNvSpPr txBox="1"/>
            <p:nvPr/>
          </p:nvSpPr>
          <p:spPr>
            <a:xfrm>
              <a:off x="3128462" y="4553228"/>
              <a:ext cx="562975" cy="369332"/>
            </a:xfrm>
            <a:prstGeom prst="rect">
              <a:avLst/>
            </a:prstGeom>
            <a:noFill/>
          </p:spPr>
          <p:txBody>
            <a:bodyPr wrap="none" rtlCol="0">
              <a:spAutoFit/>
            </a:bodyPr>
            <a:lstStyle/>
            <a:p>
              <a:r>
                <a:rPr lang="en-US" b="1" dirty="0">
                  <a:solidFill>
                    <a:srgbClr val="C00000"/>
                  </a:solidFill>
                </a:rPr>
                <a:t>Au*</a:t>
              </a:r>
            </a:p>
          </p:txBody>
        </p:sp>
      </p:grpSp>
      <p:grpSp>
        <p:nvGrpSpPr>
          <p:cNvPr id="3" name="Group 2"/>
          <p:cNvGrpSpPr/>
          <p:nvPr/>
        </p:nvGrpSpPr>
        <p:grpSpPr>
          <a:xfrm>
            <a:off x="6230939" y="2201387"/>
            <a:ext cx="3439857" cy="2527776"/>
            <a:chOff x="3460751" y="2037875"/>
            <a:chExt cx="3439857" cy="2527776"/>
          </a:xfrm>
        </p:grpSpPr>
        <p:grpSp>
          <p:nvGrpSpPr>
            <p:cNvPr id="174" name="Group 173"/>
            <p:cNvGrpSpPr/>
            <p:nvPr/>
          </p:nvGrpSpPr>
          <p:grpSpPr>
            <a:xfrm>
              <a:off x="3460751" y="2106613"/>
              <a:ext cx="3317875" cy="2459038"/>
              <a:chOff x="3460751" y="2106613"/>
              <a:chExt cx="3317875" cy="2459038"/>
            </a:xfrm>
          </p:grpSpPr>
          <p:sp>
            <p:nvSpPr>
              <p:cNvPr id="2206" name="Freeform 158"/>
              <p:cNvSpPr>
                <a:spLocks/>
              </p:cNvSpPr>
              <p:nvPr/>
            </p:nvSpPr>
            <p:spPr bwMode="auto">
              <a:xfrm>
                <a:off x="5778501" y="2106613"/>
                <a:ext cx="1000125" cy="433388"/>
              </a:xfrm>
              <a:custGeom>
                <a:avLst/>
                <a:gdLst/>
                <a:ahLst/>
                <a:cxnLst>
                  <a:cxn ang="0">
                    <a:pos x="620" y="5"/>
                  </a:cxn>
                  <a:cxn ang="0">
                    <a:pos x="606" y="10"/>
                  </a:cxn>
                  <a:cxn ang="0">
                    <a:pos x="591" y="15"/>
                  </a:cxn>
                  <a:cxn ang="0">
                    <a:pos x="576" y="20"/>
                  </a:cxn>
                  <a:cxn ang="0">
                    <a:pos x="561" y="30"/>
                  </a:cxn>
                  <a:cxn ang="0">
                    <a:pos x="546" y="35"/>
                  </a:cxn>
                  <a:cxn ang="0">
                    <a:pos x="531" y="40"/>
                  </a:cxn>
                  <a:cxn ang="0">
                    <a:pos x="516" y="45"/>
                  </a:cxn>
                  <a:cxn ang="0">
                    <a:pos x="501" y="50"/>
                  </a:cxn>
                  <a:cxn ang="0">
                    <a:pos x="486" y="60"/>
                  </a:cxn>
                  <a:cxn ang="0">
                    <a:pos x="472" y="65"/>
                  </a:cxn>
                  <a:cxn ang="0">
                    <a:pos x="457" y="70"/>
                  </a:cxn>
                  <a:cxn ang="0">
                    <a:pos x="442" y="74"/>
                  </a:cxn>
                  <a:cxn ang="0">
                    <a:pos x="427" y="79"/>
                  </a:cxn>
                  <a:cxn ang="0">
                    <a:pos x="412" y="89"/>
                  </a:cxn>
                  <a:cxn ang="0">
                    <a:pos x="397" y="94"/>
                  </a:cxn>
                  <a:cxn ang="0">
                    <a:pos x="382" y="99"/>
                  </a:cxn>
                  <a:cxn ang="0">
                    <a:pos x="367" y="104"/>
                  </a:cxn>
                  <a:cxn ang="0">
                    <a:pos x="352" y="114"/>
                  </a:cxn>
                  <a:cxn ang="0">
                    <a:pos x="337" y="119"/>
                  </a:cxn>
                  <a:cxn ang="0">
                    <a:pos x="323" y="124"/>
                  </a:cxn>
                  <a:cxn ang="0">
                    <a:pos x="308" y="134"/>
                  </a:cxn>
                  <a:cxn ang="0">
                    <a:pos x="293" y="139"/>
                  </a:cxn>
                  <a:cxn ang="0">
                    <a:pos x="278" y="144"/>
                  </a:cxn>
                  <a:cxn ang="0">
                    <a:pos x="263" y="149"/>
                  </a:cxn>
                  <a:cxn ang="0">
                    <a:pos x="248" y="159"/>
                  </a:cxn>
                  <a:cxn ang="0">
                    <a:pos x="233" y="164"/>
                  </a:cxn>
                  <a:cxn ang="0">
                    <a:pos x="218" y="169"/>
                  </a:cxn>
                  <a:cxn ang="0">
                    <a:pos x="203" y="179"/>
                  </a:cxn>
                  <a:cxn ang="0">
                    <a:pos x="189" y="184"/>
                  </a:cxn>
                  <a:cxn ang="0">
                    <a:pos x="174" y="189"/>
                  </a:cxn>
                  <a:cxn ang="0">
                    <a:pos x="159" y="199"/>
                  </a:cxn>
                  <a:cxn ang="0">
                    <a:pos x="144" y="204"/>
                  </a:cxn>
                  <a:cxn ang="0">
                    <a:pos x="129" y="209"/>
                  </a:cxn>
                  <a:cxn ang="0">
                    <a:pos x="114" y="218"/>
                  </a:cxn>
                  <a:cxn ang="0">
                    <a:pos x="99" y="223"/>
                  </a:cxn>
                  <a:cxn ang="0">
                    <a:pos x="84" y="233"/>
                  </a:cxn>
                  <a:cxn ang="0">
                    <a:pos x="69" y="238"/>
                  </a:cxn>
                  <a:cxn ang="0">
                    <a:pos x="54" y="248"/>
                  </a:cxn>
                  <a:cxn ang="0">
                    <a:pos x="40" y="253"/>
                  </a:cxn>
                  <a:cxn ang="0">
                    <a:pos x="25" y="258"/>
                  </a:cxn>
                  <a:cxn ang="0">
                    <a:pos x="10" y="268"/>
                  </a:cxn>
                </a:cxnLst>
                <a:rect l="0" t="0" r="r" b="b"/>
                <a:pathLst>
                  <a:path w="630" h="273">
                    <a:moveTo>
                      <a:pt x="630" y="0"/>
                    </a:moveTo>
                    <a:lnTo>
                      <a:pt x="625" y="5"/>
                    </a:lnTo>
                    <a:lnTo>
                      <a:pt x="620" y="5"/>
                    </a:lnTo>
                    <a:lnTo>
                      <a:pt x="616" y="5"/>
                    </a:lnTo>
                    <a:lnTo>
                      <a:pt x="611" y="10"/>
                    </a:lnTo>
                    <a:lnTo>
                      <a:pt x="606" y="10"/>
                    </a:lnTo>
                    <a:lnTo>
                      <a:pt x="601" y="10"/>
                    </a:lnTo>
                    <a:lnTo>
                      <a:pt x="596" y="15"/>
                    </a:lnTo>
                    <a:lnTo>
                      <a:pt x="591" y="15"/>
                    </a:lnTo>
                    <a:lnTo>
                      <a:pt x="586" y="20"/>
                    </a:lnTo>
                    <a:lnTo>
                      <a:pt x="581" y="20"/>
                    </a:lnTo>
                    <a:lnTo>
                      <a:pt x="576" y="20"/>
                    </a:lnTo>
                    <a:lnTo>
                      <a:pt x="571" y="25"/>
                    </a:lnTo>
                    <a:lnTo>
                      <a:pt x="566" y="25"/>
                    </a:lnTo>
                    <a:lnTo>
                      <a:pt x="561" y="30"/>
                    </a:lnTo>
                    <a:lnTo>
                      <a:pt x="556" y="30"/>
                    </a:lnTo>
                    <a:lnTo>
                      <a:pt x="551" y="30"/>
                    </a:lnTo>
                    <a:lnTo>
                      <a:pt x="546" y="35"/>
                    </a:lnTo>
                    <a:lnTo>
                      <a:pt x="541" y="35"/>
                    </a:lnTo>
                    <a:lnTo>
                      <a:pt x="536" y="35"/>
                    </a:lnTo>
                    <a:lnTo>
                      <a:pt x="531" y="40"/>
                    </a:lnTo>
                    <a:lnTo>
                      <a:pt x="526" y="40"/>
                    </a:lnTo>
                    <a:lnTo>
                      <a:pt x="521" y="45"/>
                    </a:lnTo>
                    <a:lnTo>
                      <a:pt x="516" y="45"/>
                    </a:lnTo>
                    <a:lnTo>
                      <a:pt x="511" y="50"/>
                    </a:lnTo>
                    <a:lnTo>
                      <a:pt x="506" y="50"/>
                    </a:lnTo>
                    <a:lnTo>
                      <a:pt x="501" y="50"/>
                    </a:lnTo>
                    <a:lnTo>
                      <a:pt x="496" y="55"/>
                    </a:lnTo>
                    <a:lnTo>
                      <a:pt x="491" y="55"/>
                    </a:lnTo>
                    <a:lnTo>
                      <a:pt x="486" y="60"/>
                    </a:lnTo>
                    <a:lnTo>
                      <a:pt x="481" y="60"/>
                    </a:lnTo>
                    <a:lnTo>
                      <a:pt x="477" y="60"/>
                    </a:lnTo>
                    <a:lnTo>
                      <a:pt x="472" y="65"/>
                    </a:lnTo>
                    <a:lnTo>
                      <a:pt x="467" y="65"/>
                    </a:lnTo>
                    <a:lnTo>
                      <a:pt x="462" y="70"/>
                    </a:lnTo>
                    <a:lnTo>
                      <a:pt x="457" y="70"/>
                    </a:lnTo>
                    <a:lnTo>
                      <a:pt x="452" y="70"/>
                    </a:lnTo>
                    <a:lnTo>
                      <a:pt x="447" y="74"/>
                    </a:lnTo>
                    <a:lnTo>
                      <a:pt x="442" y="74"/>
                    </a:lnTo>
                    <a:lnTo>
                      <a:pt x="437" y="79"/>
                    </a:lnTo>
                    <a:lnTo>
                      <a:pt x="432" y="79"/>
                    </a:lnTo>
                    <a:lnTo>
                      <a:pt x="427" y="79"/>
                    </a:lnTo>
                    <a:lnTo>
                      <a:pt x="422" y="84"/>
                    </a:lnTo>
                    <a:lnTo>
                      <a:pt x="417" y="84"/>
                    </a:lnTo>
                    <a:lnTo>
                      <a:pt x="412" y="89"/>
                    </a:lnTo>
                    <a:lnTo>
                      <a:pt x="407" y="89"/>
                    </a:lnTo>
                    <a:lnTo>
                      <a:pt x="402" y="89"/>
                    </a:lnTo>
                    <a:lnTo>
                      <a:pt x="397" y="94"/>
                    </a:lnTo>
                    <a:lnTo>
                      <a:pt x="392" y="94"/>
                    </a:lnTo>
                    <a:lnTo>
                      <a:pt x="387" y="99"/>
                    </a:lnTo>
                    <a:lnTo>
                      <a:pt x="382" y="99"/>
                    </a:lnTo>
                    <a:lnTo>
                      <a:pt x="377" y="104"/>
                    </a:lnTo>
                    <a:lnTo>
                      <a:pt x="372" y="104"/>
                    </a:lnTo>
                    <a:lnTo>
                      <a:pt x="367" y="104"/>
                    </a:lnTo>
                    <a:lnTo>
                      <a:pt x="362" y="109"/>
                    </a:lnTo>
                    <a:lnTo>
                      <a:pt x="357" y="109"/>
                    </a:lnTo>
                    <a:lnTo>
                      <a:pt x="352" y="114"/>
                    </a:lnTo>
                    <a:lnTo>
                      <a:pt x="347" y="114"/>
                    </a:lnTo>
                    <a:lnTo>
                      <a:pt x="342" y="114"/>
                    </a:lnTo>
                    <a:lnTo>
                      <a:pt x="337" y="119"/>
                    </a:lnTo>
                    <a:lnTo>
                      <a:pt x="333" y="119"/>
                    </a:lnTo>
                    <a:lnTo>
                      <a:pt x="328" y="124"/>
                    </a:lnTo>
                    <a:lnTo>
                      <a:pt x="323" y="124"/>
                    </a:lnTo>
                    <a:lnTo>
                      <a:pt x="318" y="129"/>
                    </a:lnTo>
                    <a:lnTo>
                      <a:pt x="313" y="129"/>
                    </a:lnTo>
                    <a:lnTo>
                      <a:pt x="308" y="134"/>
                    </a:lnTo>
                    <a:lnTo>
                      <a:pt x="303" y="134"/>
                    </a:lnTo>
                    <a:lnTo>
                      <a:pt x="298" y="134"/>
                    </a:lnTo>
                    <a:lnTo>
                      <a:pt x="293" y="139"/>
                    </a:lnTo>
                    <a:lnTo>
                      <a:pt x="288" y="139"/>
                    </a:lnTo>
                    <a:lnTo>
                      <a:pt x="283" y="144"/>
                    </a:lnTo>
                    <a:lnTo>
                      <a:pt x="278" y="144"/>
                    </a:lnTo>
                    <a:lnTo>
                      <a:pt x="273" y="149"/>
                    </a:lnTo>
                    <a:lnTo>
                      <a:pt x="268" y="149"/>
                    </a:lnTo>
                    <a:lnTo>
                      <a:pt x="263" y="149"/>
                    </a:lnTo>
                    <a:lnTo>
                      <a:pt x="258" y="154"/>
                    </a:lnTo>
                    <a:lnTo>
                      <a:pt x="253" y="154"/>
                    </a:lnTo>
                    <a:lnTo>
                      <a:pt x="248" y="159"/>
                    </a:lnTo>
                    <a:lnTo>
                      <a:pt x="243" y="159"/>
                    </a:lnTo>
                    <a:lnTo>
                      <a:pt x="238" y="164"/>
                    </a:lnTo>
                    <a:lnTo>
                      <a:pt x="233" y="164"/>
                    </a:lnTo>
                    <a:lnTo>
                      <a:pt x="228" y="164"/>
                    </a:lnTo>
                    <a:lnTo>
                      <a:pt x="223" y="169"/>
                    </a:lnTo>
                    <a:lnTo>
                      <a:pt x="218" y="169"/>
                    </a:lnTo>
                    <a:lnTo>
                      <a:pt x="213" y="174"/>
                    </a:lnTo>
                    <a:lnTo>
                      <a:pt x="208" y="174"/>
                    </a:lnTo>
                    <a:lnTo>
                      <a:pt x="203" y="179"/>
                    </a:lnTo>
                    <a:lnTo>
                      <a:pt x="198" y="179"/>
                    </a:lnTo>
                    <a:lnTo>
                      <a:pt x="193" y="184"/>
                    </a:lnTo>
                    <a:lnTo>
                      <a:pt x="189" y="184"/>
                    </a:lnTo>
                    <a:lnTo>
                      <a:pt x="184" y="189"/>
                    </a:lnTo>
                    <a:lnTo>
                      <a:pt x="179" y="189"/>
                    </a:lnTo>
                    <a:lnTo>
                      <a:pt x="174" y="189"/>
                    </a:lnTo>
                    <a:lnTo>
                      <a:pt x="169" y="194"/>
                    </a:lnTo>
                    <a:lnTo>
                      <a:pt x="164" y="194"/>
                    </a:lnTo>
                    <a:lnTo>
                      <a:pt x="159" y="199"/>
                    </a:lnTo>
                    <a:lnTo>
                      <a:pt x="154" y="199"/>
                    </a:lnTo>
                    <a:lnTo>
                      <a:pt x="149" y="204"/>
                    </a:lnTo>
                    <a:lnTo>
                      <a:pt x="144" y="204"/>
                    </a:lnTo>
                    <a:lnTo>
                      <a:pt x="139" y="209"/>
                    </a:lnTo>
                    <a:lnTo>
                      <a:pt x="134" y="209"/>
                    </a:lnTo>
                    <a:lnTo>
                      <a:pt x="129" y="209"/>
                    </a:lnTo>
                    <a:lnTo>
                      <a:pt x="124" y="213"/>
                    </a:lnTo>
                    <a:lnTo>
                      <a:pt x="119" y="213"/>
                    </a:lnTo>
                    <a:lnTo>
                      <a:pt x="114" y="218"/>
                    </a:lnTo>
                    <a:lnTo>
                      <a:pt x="109" y="218"/>
                    </a:lnTo>
                    <a:lnTo>
                      <a:pt x="104" y="223"/>
                    </a:lnTo>
                    <a:lnTo>
                      <a:pt x="99" y="223"/>
                    </a:lnTo>
                    <a:lnTo>
                      <a:pt x="94" y="228"/>
                    </a:lnTo>
                    <a:lnTo>
                      <a:pt x="89" y="228"/>
                    </a:lnTo>
                    <a:lnTo>
                      <a:pt x="84" y="233"/>
                    </a:lnTo>
                    <a:lnTo>
                      <a:pt x="79" y="233"/>
                    </a:lnTo>
                    <a:lnTo>
                      <a:pt x="74" y="238"/>
                    </a:lnTo>
                    <a:lnTo>
                      <a:pt x="69" y="238"/>
                    </a:lnTo>
                    <a:lnTo>
                      <a:pt x="64" y="243"/>
                    </a:lnTo>
                    <a:lnTo>
                      <a:pt x="59" y="243"/>
                    </a:lnTo>
                    <a:lnTo>
                      <a:pt x="54" y="248"/>
                    </a:lnTo>
                    <a:lnTo>
                      <a:pt x="50" y="248"/>
                    </a:lnTo>
                    <a:lnTo>
                      <a:pt x="45" y="248"/>
                    </a:lnTo>
                    <a:lnTo>
                      <a:pt x="40" y="253"/>
                    </a:lnTo>
                    <a:lnTo>
                      <a:pt x="35" y="253"/>
                    </a:lnTo>
                    <a:lnTo>
                      <a:pt x="30" y="258"/>
                    </a:lnTo>
                    <a:lnTo>
                      <a:pt x="25" y="258"/>
                    </a:lnTo>
                    <a:lnTo>
                      <a:pt x="20" y="263"/>
                    </a:lnTo>
                    <a:lnTo>
                      <a:pt x="15" y="263"/>
                    </a:lnTo>
                    <a:lnTo>
                      <a:pt x="10" y="268"/>
                    </a:lnTo>
                    <a:lnTo>
                      <a:pt x="5" y="268"/>
                    </a:lnTo>
                    <a:lnTo>
                      <a:pt x="0" y="273"/>
                    </a:lnTo>
                  </a:path>
                </a:pathLst>
              </a:custGeom>
              <a:noFill/>
              <a:ln w="31750" cap="flat">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7" name="Freeform 159"/>
              <p:cNvSpPr>
                <a:spLocks/>
              </p:cNvSpPr>
              <p:nvPr/>
            </p:nvSpPr>
            <p:spPr bwMode="auto">
              <a:xfrm>
                <a:off x="4776788" y="2540001"/>
                <a:ext cx="1001713" cy="574675"/>
              </a:xfrm>
              <a:custGeom>
                <a:avLst/>
                <a:gdLst/>
                <a:ahLst/>
                <a:cxnLst>
                  <a:cxn ang="0">
                    <a:pos x="621" y="5"/>
                  </a:cxn>
                  <a:cxn ang="0">
                    <a:pos x="606" y="10"/>
                  </a:cxn>
                  <a:cxn ang="0">
                    <a:pos x="591" y="20"/>
                  </a:cxn>
                  <a:cxn ang="0">
                    <a:pos x="576" y="25"/>
                  </a:cxn>
                  <a:cxn ang="0">
                    <a:pos x="561" y="35"/>
                  </a:cxn>
                  <a:cxn ang="0">
                    <a:pos x="546" y="40"/>
                  </a:cxn>
                  <a:cxn ang="0">
                    <a:pos x="532" y="50"/>
                  </a:cxn>
                  <a:cxn ang="0">
                    <a:pos x="517" y="55"/>
                  </a:cxn>
                  <a:cxn ang="0">
                    <a:pos x="502" y="65"/>
                  </a:cxn>
                  <a:cxn ang="0">
                    <a:pos x="487" y="70"/>
                  </a:cxn>
                  <a:cxn ang="0">
                    <a:pos x="472" y="79"/>
                  </a:cxn>
                  <a:cxn ang="0">
                    <a:pos x="457" y="89"/>
                  </a:cxn>
                  <a:cxn ang="0">
                    <a:pos x="442" y="94"/>
                  </a:cxn>
                  <a:cxn ang="0">
                    <a:pos x="427" y="104"/>
                  </a:cxn>
                  <a:cxn ang="0">
                    <a:pos x="412" y="109"/>
                  </a:cxn>
                  <a:cxn ang="0">
                    <a:pos x="398" y="119"/>
                  </a:cxn>
                  <a:cxn ang="0">
                    <a:pos x="383" y="129"/>
                  </a:cxn>
                  <a:cxn ang="0">
                    <a:pos x="368" y="134"/>
                  </a:cxn>
                  <a:cxn ang="0">
                    <a:pos x="353" y="144"/>
                  </a:cxn>
                  <a:cxn ang="0">
                    <a:pos x="338" y="154"/>
                  </a:cxn>
                  <a:cxn ang="0">
                    <a:pos x="323" y="159"/>
                  </a:cxn>
                  <a:cxn ang="0">
                    <a:pos x="308" y="169"/>
                  </a:cxn>
                  <a:cxn ang="0">
                    <a:pos x="293" y="179"/>
                  </a:cxn>
                  <a:cxn ang="0">
                    <a:pos x="278" y="189"/>
                  </a:cxn>
                  <a:cxn ang="0">
                    <a:pos x="263" y="194"/>
                  </a:cxn>
                  <a:cxn ang="0">
                    <a:pos x="249" y="204"/>
                  </a:cxn>
                  <a:cxn ang="0">
                    <a:pos x="234" y="214"/>
                  </a:cxn>
                  <a:cxn ang="0">
                    <a:pos x="219" y="223"/>
                  </a:cxn>
                  <a:cxn ang="0">
                    <a:pos x="204" y="233"/>
                  </a:cxn>
                  <a:cxn ang="0">
                    <a:pos x="189" y="238"/>
                  </a:cxn>
                  <a:cxn ang="0">
                    <a:pos x="174" y="248"/>
                  </a:cxn>
                  <a:cxn ang="0">
                    <a:pos x="159" y="258"/>
                  </a:cxn>
                  <a:cxn ang="0">
                    <a:pos x="144" y="268"/>
                  </a:cxn>
                  <a:cxn ang="0">
                    <a:pos x="129" y="278"/>
                  </a:cxn>
                  <a:cxn ang="0">
                    <a:pos x="115" y="288"/>
                  </a:cxn>
                  <a:cxn ang="0">
                    <a:pos x="100" y="298"/>
                  </a:cxn>
                  <a:cxn ang="0">
                    <a:pos x="85" y="308"/>
                  </a:cxn>
                  <a:cxn ang="0">
                    <a:pos x="70" y="318"/>
                  </a:cxn>
                  <a:cxn ang="0">
                    <a:pos x="55" y="323"/>
                  </a:cxn>
                  <a:cxn ang="0">
                    <a:pos x="40" y="338"/>
                  </a:cxn>
                  <a:cxn ang="0">
                    <a:pos x="25" y="348"/>
                  </a:cxn>
                  <a:cxn ang="0">
                    <a:pos x="10" y="353"/>
                  </a:cxn>
                </a:cxnLst>
                <a:rect l="0" t="0" r="r" b="b"/>
                <a:pathLst>
                  <a:path w="631" h="362">
                    <a:moveTo>
                      <a:pt x="631" y="0"/>
                    </a:moveTo>
                    <a:lnTo>
                      <a:pt x="626" y="0"/>
                    </a:lnTo>
                    <a:lnTo>
                      <a:pt x="621" y="5"/>
                    </a:lnTo>
                    <a:lnTo>
                      <a:pt x="616" y="5"/>
                    </a:lnTo>
                    <a:lnTo>
                      <a:pt x="611" y="10"/>
                    </a:lnTo>
                    <a:lnTo>
                      <a:pt x="606" y="10"/>
                    </a:lnTo>
                    <a:lnTo>
                      <a:pt x="601" y="15"/>
                    </a:lnTo>
                    <a:lnTo>
                      <a:pt x="596" y="15"/>
                    </a:lnTo>
                    <a:lnTo>
                      <a:pt x="591" y="20"/>
                    </a:lnTo>
                    <a:lnTo>
                      <a:pt x="586" y="20"/>
                    </a:lnTo>
                    <a:lnTo>
                      <a:pt x="581" y="25"/>
                    </a:lnTo>
                    <a:lnTo>
                      <a:pt x="576" y="25"/>
                    </a:lnTo>
                    <a:lnTo>
                      <a:pt x="571" y="30"/>
                    </a:lnTo>
                    <a:lnTo>
                      <a:pt x="566" y="30"/>
                    </a:lnTo>
                    <a:lnTo>
                      <a:pt x="561" y="35"/>
                    </a:lnTo>
                    <a:lnTo>
                      <a:pt x="556" y="35"/>
                    </a:lnTo>
                    <a:lnTo>
                      <a:pt x="551" y="40"/>
                    </a:lnTo>
                    <a:lnTo>
                      <a:pt x="546" y="40"/>
                    </a:lnTo>
                    <a:lnTo>
                      <a:pt x="541" y="45"/>
                    </a:lnTo>
                    <a:lnTo>
                      <a:pt x="537" y="45"/>
                    </a:lnTo>
                    <a:lnTo>
                      <a:pt x="532" y="50"/>
                    </a:lnTo>
                    <a:lnTo>
                      <a:pt x="527" y="50"/>
                    </a:lnTo>
                    <a:lnTo>
                      <a:pt x="522" y="55"/>
                    </a:lnTo>
                    <a:lnTo>
                      <a:pt x="517" y="55"/>
                    </a:lnTo>
                    <a:lnTo>
                      <a:pt x="512" y="60"/>
                    </a:lnTo>
                    <a:lnTo>
                      <a:pt x="507" y="60"/>
                    </a:lnTo>
                    <a:lnTo>
                      <a:pt x="502" y="65"/>
                    </a:lnTo>
                    <a:lnTo>
                      <a:pt x="497" y="65"/>
                    </a:lnTo>
                    <a:lnTo>
                      <a:pt x="492" y="70"/>
                    </a:lnTo>
                    <a:lnTo>
                      <a:pt x="487" y="70"/>
                    </a:lnTo>
                    <a:lnTo>
                      <a:pt x="482" y="75"/>
                    </a:lnTo>
                    <a:lnTo>
                      <a:pt x="477" y="79"/>
                    </a:lnTo>
                    <a:lnTo>
                      <a:pt x="472" y="79"/>
                    </a:lnTo>
                    <a:lnTo>
                      <a:pt x="467" y="84"/>
                    </a:lnTo>
                    <a:lnTo>
                      <a:pt x="462" y="84"/>
                    </a:lnTo>
                    <a:lnTo>
                      <a:pt x="457" y="89"/>
                    </a:lnTo>
                    <a:lnTo>
                      <a:pt x="452" y="89"/>
                    </a:lnTo>
                    <a:lnTo>
                      <a:pt x="447" y="94"/>
                    </a:lnTo>
                    <a:lnTo>
                      <a:pt x="442" y="94"/>
                    </a:lnTo>
                    <a:lnTo>
                      <a:pt x="437" y="99"/>
                    </a:lnTo>
                    <a:lnTo>
                      <a:pt x="432" y="99"/>
                    </a:lnTo>
                    <a:lnTo>
                      <a:pt x="427" y="104"/>
                    </a:lnTo>
                    <a:lnTo>
                      <a:pt x="422" y="104"/>
                    </a:lnTo>
                    <a:lnTo>
                      <a:pt x="417" y="109"/>
                    </a:lnTo>
                    <a:lnTo>
                      <a:pt x="412" y="109"/>
                    </a:lnTo>
                    <a:lnTo>
                      <a:pt x="407" y="114"/>
                    </a:lnTo>
                    <a:lnTo>
                      <a:pt x="402" y="114"/>
                    </a:lnTo>
                    <a:lnTo>
                      <a:pt x="398" y="119"/>
                    </a:lnTo>
                    <a:lnTo>
                      <a:pt x="393" y="124"/>
                    </a:lnTo>
                    <a:lnTo>
                      <a:pt x="388" y="124"/>
                    </a:lnTo>
                    <a:lnTo>
                      <a:pt x="383" y="129"/>
                    </a:lnTo>
                    <a:lnTo>
                      <a:pt x="378" y="129"/>
                    </a:lnTo>
                    <a:lnTo>
                      <a:pt x="373" y="134"/>
                    </a:lnTo>
                    <a:lnTo>
                      <a:pt x="368" y="134"/>
                    </a:lnTo>
                    <a:lnTo>
                      <a:pt x="363" y="139"/>
                    </a:lnTo>
                    <a:lnTo>
                      <a:pt x="358" y="139"/>
                    </a:lnTo>
                    <a:lnTo>
                      <a:pt x="353" y="144"/>
                    </a:lnTo>
                    <a:lnTo>
                      <a:pt x="348" y="149"/>
                    </a:lnTo>
                    <a:lnTo>
                      <a:pt x="343" y="149"/>
                    </a:lnTo>
                    <a:lnTo>
                      <a:pt x="338" y="154"/>
                    </a:lnTo>
                    <a:lnTo>
                      <a:pt x="333" y="154"/>
                    </a:lnTo>
                    <a:lnTo>
                      <a:pt x="328" y="159"/>
                    </a:lnTo>
                    <a:lnTo>
                      <a:pt x="323" y="159"/>
                    </a:lnTo>
                    <a:lnTo>
                      <a:pt x="318" y="164"/>
                    </a:lnTo>
                    <a:lnTo>
                      <a:pt x="313" y="169"/>
                    </a:lnTo>
                    <a:lnTo>
                      <a:pt x="308" y="169"/>
                    </a:lnTo>
                    <a:lnTo>
                      <a:pt x="303" y="174"/>
                    </a:lnTo>
                    <a:lnTo>
                      <a:pt x="298" y="174"/>
                    </a:lnTo>
                    <a:lnTo>
                      <a:pt x="293" y="179"/>
                    </a:lnTo>
                    <a:lnTo>
                      <a:pt x="288" y="179"/>
                    </a:lnTo>
                    <a:lnTo>
                      <a:pt x="283" y="184"/>
                    </a:lnTo>
                    <a:lnTo>
                      <a:pt x="278" y="189"/>
                    </a:lnTo>
                    <a:lnTo>
                      <a:pt x="273" y="189"/>
                    </a:lnTo>
                    <a:lnTo>
                      <a:pt x="268" y="194"/>
                    </a:lnTo>
                    <a:lnTo>
                      <a:pt x="263" y="194"/>
                    </a:lnTo>
                    <a:lnTo>
                      <a:pt x="258" y="199"/>
                    </a:lnTo>
                    <a:lnTo>
                      <a:pt x="254" y="199"/>
                    </a:lnTo>
                    <a:lnTo>
                      <a:pt x="249" y="204"/>
                    </a:lnTo>
                    <a:lnTo>
                      <a:pt x="244" y="209"/>
                    </a:lnTo>
                    <a:lnTo>
                      <a:pt x="239" y="209"/>
                    </a:lnTo>
                    <a:lnTo>
                      <a:pt x="234" y="214"/>
                    </a:lnTo>
                    <a:lnTo>
                      <a:pt x="229" y="214"/>
                    </a:lnTo>
                    <a:lnTo>
                      <a:pt x="224" y="219"/>
                    </a:lnTo>
                    <a:lnTo>
                      <a:pt x="219" y="223"/>
                    </a:lnTo>
                    <a:lnTo>
                      <a:pt x="214" y="223"/>
                    </a:lnTo>
                    <a:lnTo>
                      <a:pt x="209" y="228"/>
                    </a:lnTo>
                    <a:lnTo>
                      <a:pt x="204" y="233"/>
                    </a:lnTo>
                    <a:lnTo>
                      <a:pt x="199" y="233"/>
                    </a:lnTo>
                    <a:lnTo>
                      <a:pt x="194" y="238"/>
                    </a:lnTo>
                    <a:lnTo>
                      <a:pt x="189" y="238"/>
                    </a:lnTo>
                    <a:lnTo>
                      <a:pt x="184" y="243"/>
                    </a:lnTo>
                    <a:lnTo>
                      <a:pt x="179" y="243"/>
                    </a:lnTo>
                    <a:lnTo>
                      <a:pt x="174" y="248"/>
                    </a:lnTo>
                    <a:lnTo>
                      <a:pt x="169" y="253"/>
                    </a:lnTo>
                    <a:lnTo>
                      <a:pt x="164" y="253"/>
                    </a:lnTo>
                    <a:lnTo>
                      <a:pt x="159" y="258"/>
                    </a:lnTo>
                    <a:lnTo>
                      <a:pt x="154" y="263"/>
                    </a:lnTo>
                    <a:lnTo>
                      <a:pt x="149" y="263"/>
                    </a:lnTo>
                    <a:lnTo>
                      <a:pt x="144" y="268"/>
                    </a:lnTo>
                    <a:lnTo>
                      <a:pt x="139" y="273"/>
                    </a:lnTo>
                    <a:lnTo>
                      <a:pt x="134" y="273"/>
                    </a:lnTo>
                    <a:lnTo>
                      <a:pt x="129" y="278"/>
                    </a:lnTo>
                    <a:lnTo>
                      <a:pt x="124" y="278"/>
                    </a:lnTo>
                    <a:lnTo>
                      <a:pt x="119" y="283"/>
                    </a:lnTo>
                    <a:lnTo>
                      <a:pt x="115" y="288"/>
                    </a:lnTo>
                    <a:lnTo>
                      <a:pt x="110" y="288"/>
                    </a:lnTo>
                    <a:lnTo>
                      <a:pt x="105" y="293"/>
                    </a:lnTo>
                    <a:lnTo>
                      <a:pt x="100" y="298"/>
                    </a:lnTo>
                    <a:lnTo>
                      <a:pt x="95" y="298"/>
                    </a:lnTo>
                    <a:lnTo>
                      <a:pt x="90" y="303"/>
                    </a:lnTo>
                    <a:lnTo>
                      <a:pt x="85" y="308"/>
                    </a:lnTo>
                    <a:lnTo>
                      <a:pt x="80" y="308"/>
                    </a:lnTo>
                    <a:lnTo>
                      <a:pt x="75" y="313"/>
                    </a:lnTo>
                    <a:lnTo>
                      <a:pt x="70" y="318"/>
                    </a:lnTo>
                    <a:lnTo>
                      <a:pt x="65" y="318"/>
                    </a:lnTo>
                    <a:lnTo>
                      <a:pt x="60" y="323"/>
                    </a:lnTo>
                    <a:lnTo>
                      <a:pt x="55" y="323"/>
                    </a:lnTo>
                    <a:lnTo>
                      <a:pt x="50" y="328"/>
                    </a:lnTo>
                    <a:lnTo>
                      <a:pt x="45" y="333"/>
                    </a:lnTo>
                    <a:lnTo>
                      <a:pt x="40" y="338"/>
                    </a:lnTo>
                    <a:lnTo>
                      <a:pt x="35" y="338"/>
                    </a:lnTo>
                    <a:lnTo>
                      <a:pt x="30" y="343"/>
                    </a:lnTo>
                    <a:lnTo>
                      <a:pt x="25" y="348"/>
                    </a:lnTo>
                    <a:lnTo>
                      <a:pt x="20" y="348"/>
                    </a:lnTo>
                    <a:lnTo>
                      <a:pt x="15" y="353"/>
                    </a:lnTo>
                    <a:lnTo>
                      <a:pt x="10" y="353"/>
                    </a:lnTo>
                    <a:lnTo>
                      <a:pt x="5" y="358"/>
                    </a:lnTo>
                    <a:lnTo>
                      <a:pt x="0" y="362"/>
                    </a:lnTo>
                  </a:path>
                </a:pathLst>
              </a:custGeom>
              <a:noFill/>
              <a:ln w="31750" cap="flat">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8" name="Freeform 160"/>
              <p:cNvSpPr>
                <a:spLocks/>
              </p:cNvSpPr>
              <p:nvPr/>
            </p:nvSpPr>
            <p:spPr bwMode="auto">
              <a:xfrm>
                <a:off x="3792538" y="3114676"/>
                <a:ext cx="984250" cy="828675"/>
              </a:xfrm>
              <a:custGeom>
                <a:avLst/>
                <a:gdLst/>
                <a:ahLst/>
                <a:cxnLst>
                  <a:cxn ang="0">
                    <a:pos x="610" y="5"/>
                  </a:cxn>
                  <a:cxn ang="0">
                    <a:pos x="595" y="15"/>
                  </a:cxn>
                  <a:cxn ang="0">
                    <a:pos x="581" y="25"/>
                  </a:cxn>
                  <a:cxn ang="0">
                    <a:pos x="566" y="40"/>
                  </a:cxn>
                  <a:cxn ang="0">
                    <a:pos x="551" y="50"/>
                  </a:cxn>
                  <a:cxn ang="0">
                    <a:pos x="536" y="60"/>
                  </a:cxn>
                  <a:cxn ang="0">
                    <a:pos x="521" y="70"/>
                  </a:cxn>
                  <a:cxn ang="0">
                    <a:pos x="506" y="80"/>
                  </a:cxn>
                  <a:cxn ang="0">
                    <a:pos x="491" y="95"/>
                  </a:cxn>
                  <a:cxn ang="0">
                    <a:pos x="476" y="105"/>
                  </a:cxn>
                  <a:cxn ang="0">
                    <a:pos x="461" y="115"/>
                  </a:cxn>
                  <a:cxn ang="0">
                    <a:pos x="447" y="125"/>
                  </a:cxn>
                  <a:cxn ang="0">
                    <a:pos x="432" y="139"/>
                  </a:cxn>
                  <a:cxn ang="0">
                    <a:pos x="417" y="149"/>
                  </a:cxn>
                  <a:cxn ang="0">
                    <a:pos x="402" y="159"/>
                  </a:cxn>
                  <a:cxn ang="0">
                    <a:pos x="387" y="174"/>
                  </a:cxn>
                  <a:cxn ang="0">
                    <a:pos x="372" y="184"/>
                  </a:cxn>
                  <a:cxn ang="0">
                    <a:pos x="357" y="199"/>
                  </a:cxn>
                  <a:cxn ang="0">
                    <a:pos x="342" y="209"/>
                  </a:cxn>
                  <a:cxn ang="0">
                    <a:pos x="327" y="224"/>
                  </a:cxn>
                  <a:cxn ang="0">
                    <a:pos x="312" y="234"/>
                  </a:cxn>
                  <a:cxn ang="0">
                    <a:pos x="298" y="249"/>
                  </a:cxn>
                  <a:cxn ang="0">
                    <a:pos x="283" y="259"/>
                  </a:cxn>
                  <a:cxn ang="0">
                    <a:pos x="268" y="274"/>
                  </a:cxn>
                  <a:cxn ang="0">
                    <a:pos x="258" y="283"/>
                  </a:cxn>
                  <a:cxn ang="0">
                    <a:pos x="243" y="293"/>
                  </a:cxn>
                  <a:cxn ang="0">
                    <a:pos x="228" y="308"/>
                  </a:cxn>
                  <a:cxn ang="0">
                    <a:pos x="218" y="318"/>
                  </a:cxn>
                  <a:cxn ang="0">
                    <a:pos x="203" y="328"/>
                  </a:cxn>
                  <a:cxn ang="0">
                    <a:pos x="188" y="343"/>
                  </a:cxn>
                  <a:cxn ang="0">
                    <a:pos x="173" y="358"/>
                  </a:cxn>
                  <a:cxn ang="0">
                    <a:pos x="159" y="368"/>
                  </a:cxn>
                  <a:cxn ang="0">
                    <a:pos x="144" y="383"/>
                  </a:cxn>
                  <a:cxn ang="0">
                    <a:pos x="129" y="398"/>
                  </a:cxn>
                  <a:cxn ang="0">
                    <a:pos x="114" y="413"/>
                  </a:cxn>
                  <a:cxn ang="0">
                    <a:pos x="99" y="427"/>
                  </a:cxn>
                  <a:cxn ang="0">
                    <a:pos x="84" y="437"/>
                  </a:cxn>
                  <a:cxn ang="0">
                    <a:pos x="69" y="457"/>
                  </a:cxn>
                  <a:cxn ang="0">
                    <a:pos x="54" y="467"/>
                  </a:cxn>
                  <a:cxn ang="0">
                    <a:pos x="39" y="482"/>
                  </a:cxn>
                  <a:cxn ang="0">
                    <a:pos x="29" y="497"/>
                  </a:cxn>
                  <a:cxn ang="0">
                    <a:pos x="15" y="512"/>
                  </a:cxn>
                </a:cxnLst>
                <a:rect l="0" t="0" r="r" b="b"/>
                <a:pathLst>
                  <a:path w="620" h="522">
                    <a:moveTo>
                      <a:pt x="620" y="0"/>
                    </a:moveTo>
                    <a:lnTo>
                      <a:pt x="615" y="5"/>
                    </a:lnTo>
                    <a:lnTo>
                      <a:pt x="610" y="5"/>
                    </a:lnTo>
                    <a:lnTo>
                      <a:pt x="605" y="10"/>
                    </a:lnTo>
                    <a:lnTo>
                      <a:pt x="600" y="15"/>
                    </a:lnTo>
                    <a:lnTo>
                      <a:pt x="595" y="15"/>
                    </a:lnTo>
                    <a:lnTo>
                      <a:pt x="591" y="20"/>
                    </a:lnTo>
                    <a:lnTo>
                      <a:pt x="586" y="25"/>
                    </a:lnTo>
                    <a:lnTo>
                      <a:pt x="581" y="25"/>
                    </a:lnTo>
                    <a:lnTo>
                      <a:pt x="576" y="30"/>
                    </a:lnTo>
                    <a:lnTo>
                      <a:pt x="571" y="35"/>
                    </a:lnTo>
                    <a:lnTo>
                      <a:pt x="566" y="40"/>
                    </a:lnTo>
                    <a:lnTo>
                      <a:pt x="561" y="40"/>
                    </a:lnTo>
                    <a:lnTo>
                      <a:pt x="556" y="45"/>
                    </a:lnTo>
                    <a:lnTo>
                      <a:pt x="551" y="50"/>
                    </a:lnTo>
                    <a:lnTo>
                      <a:pt x="546" y="50"/>
                    </a:lnTo>
                    <a:lnTo>
                      <a:pt x="541" y="55"/>
                    </a:lnTo>
                    <a:lnTo>
                      <a:pt x="536" y="60"/>
                    </a:lnTo>
                    <a:lnTo>
                      <a:pt x="531" y="65"/>
                    </a:lnTo>
                    <a:lnTo>
                      <a:pt x="526" y="65"/>
                    </a:lnTo>
                    <a:lnTo>
                      <a:pt x="521" y="70"/>
                    </a:lnTo>
                    <a:lnTo>
                      <a:pt x="516" y="75"/>
                    </a:lnTo>
                    <a:lnTo>
                      <a:pt x="511" y="80"/>
                    </a:lnTo>
                    <a:lnTo>
                      <a:pt x="506" y="80"/>
                    </a:lnTo>
                    <a:lnTo>
                      <a:pt x="501" y="85"/>
                    </a:lnTo>
                    <a:lnTo>
                      <a:pt x="496" y="90"/>
                    </a:lnTo>
                    <a:lnTo>
                      <a:pt x="491" y="95"/>
                    </a:lnTo>
                    <a:lnTo>
                      <a:pt x="486" y="95"/>
                    </a:lnTo>
                    <a:lnTo>
                      <a:pt x="481" y="100"/>
                    </a:lnTo>
                    <a:lnTo>
                      <a:pt x="476" y="105"/>
                    </a:lnTo>
                    <a:lnTo>
                      <a:pt x="471" y="110"/>
                    </a:lnTo>
                    <a:lnTo>
                      <a:pt x="466" y="110"/>
                    </a:lnTo>
                    <a:lnTo>
                      <a:pt x="461" y="115"/>
                    </a:lnTo>
                    <a:lnTo>
                      <a:pt x="456" y="120"/>
                    </a:lnTo>
                    <a:lnTo>
                      <a:pt x="452" y="125"/>
                    </a:lnTo>
                    <a:lnTo>
                      <a:pt x="447" y="125"/>
                    </a:lnTo>
                    <a:lnTo>
                      <a:pt x="442" y="130"/>
                    </a:lnTo>
                    <a:lnTo>
                      <a:pt x="437" y="135"/>
                    </a:lnTo>
                    <a:lnTo>
                      <a:pt x="432" y="139"/>
                    </a:lnTo>
                    <a:lnTo>
                      <a:pt x="427" y="139"/>
                    </a:lnTo>
                    <a:lnTo>
                      <a:pt x="422" y="144"/>
                    </a:lnTo>
                    <a:lnTo>
                      <a:pt x="417" y="149"/>
                    </a:lnTo>
                    <a:lnTo>
                      <a:pt x="412" y="154"/>
                    </a:lnTo>
                    <a:lnTo>
                      <a:pt x="407" y="159"/>
                    </a:lnTo>
                    <a:lnTo>
                      <a:pt x="402" y="159"/>
                    </a:lnTo>
                    <a:lnTo>
                      <a:pt x="397" y="164"/>
                    </a:lnTo>
                    <a:lnTo>
                      <a:pt x="392" y="169"/>
                    </a:lnTo>
                    <a:lnTo>
                      <a:pt x="387" y="174"/>
                    </a:lnTo>
                    <a:lnTo>
                      <a:pt x="382" y="179"/>
                    </a:lnTo>
                    <a:lnTo>
                      <a:pt x="377" y="179"/>
                    </a:lnTo>
                    <a:lnTo>
                      <a:pt x="372" y="184"/>
                    </a:lnTo>
                    <a:lnTo>
                      <a:pt x="367" y="189"/>
                    </a:lnTo>
                    <a:lnTo>
                      <a:pt x="362" y="194"/>
                    </a:lnTo>
                    <a:lnTo>
                      <a:pt x="357" y="199"/>
                    </a:lnTo>
                    <a:lnTo>
                      <a:pt x="352" y="199"/>
                    </a:lnTo>
                    <a:lnTo>
                      <a:pt x="347" y="204"/>
                    </a:lnTo>
                    <a:lnTo>
                      <a:pt x="342" y="209"/>
                    </a:lnTo>
                    <a:lnTo>
                      <a:pt x="337" y="214"/>
                    </a:lnTo>
                    <a:lnTo>
                      <a:pt x="332" y="219"/>
                    </a:lnTo>
                    <a:lnTo>
                      <a:pt x="327" y="224"/>
                    </a:lnTo>
                    <a:lnTo>
                      <a:pt x="322" y="229"/>
                    </a:lnTo>
                    <a:lnTo>
                      <a:pt x="317" y="229"/>
                    </a:lnTo>
                    <a:lnTo>
                      <a:pt x="312" y="234"/>
                    </a:lnTo>
                    <a:lnTo>
                      <a:pt x="308" y="239"/>
                    </a:lnTo>
                    <a:lnTo>
                      <a:pt x="303" y="244"/>
                    </a:lnTo>
                    <a:lnTo>
                      <a:pt x="298" y="249"/>
                    </a:lnTo>
                    <a:lnTo>
                      <a:pt x="293" y="249"/>
                    </a:lnTo>
                    <a:lnTo>
                      <a:pt x="288" y="254"/>
                    </a:lnTo>
                    <a:lnTo>
                      <a:pt x="283" y="259"/>
                    </a:lnTo>
                    <a:lnTo>
                      <a:pt x="278" y="264"/>
                    </a:lnTo>
                    <a:lnTo>
                      <a:pt x="273" y="269"/>
                    </a:lnTo>
                    <a:lnTo>
                      <a:pt x="268" y="274"/>
                    </a:lnTo>
                    <a:lnTo>
                      <a:pt x="263" y="274"/>
                    </a:lnTo>
                    <a:lnTo>
                      <a:pt x="253" y="283"/>
                    </a:lnTo>
                    <a:lnTo>
                      <a:pt x="258" y="283"/>
                    </a:lnTo>
                    <a:lnTo>
                      <a:pt x="253" y="283"/>
                    </a:lnTo>
                    <a:lnTo>
                      <a:pt x="248" y="288"/>
                    </a:lnTo>
                    <a:lnTo>
                      <a:pt x="243" y="293"/>
                    </a:lnTo>
                    <a:lnTo>
                      <a:pt x="238" y="298"/>
                    </a:lnTo>
                    <a:lnTo>
                      <a:pt x="233" y="303"/>
                    </a:lnTo>
                    <a:lnTo>
                      <a:pt x="228" y="308"/>
                    </a:lnTo>
                    <a:lnTo>
                      <a:pt x="223" y="308"/>
                    </a:lnTo>
                    <a:lnTo>
                      <a:pt x="213" y="318"/>
                    </a:lnTo>
                    <a:lnTo>
                      <a:pt x="218" y="318"/>
                    </a:lnTo>
                    <a:lnTo>
                      <a:pt x="213" y="318"/>
                    </a:lnTo>
                    <a:lnTo>
                      <a:pt x="208" y="323"/>
                    </a:lnTo>
                    <a:lnTo>
                      <a:pt x="203" y="328"/>
                    </a:lnTo>
                    <a:lnTo>
                      <a:pt x="198" y="333"/>
                    </a:lnTo>
                    <a:lnTo>
                      <a:pt x="193" y="338"/>
                    </a:lnTo>
                    <a:lnTo>
                      <a:pt x="188" y="343"/>
                    </a:lnTo>
                    <a:lnTo>
                      <a:pt x="183" y="348"/>
                    </a:lnTo>
                    <a:lnTo>
                      <a:pt x="178" y="353"/>
                    </a:lnTo>
                    <a:lnTo>
                      <a:pt x="173" y="358"/>
                    </a:lnTo>
                    <a:lnTo>
                      <a:pt x="169" y="363"/>
                    </a:lnTo>
                    <a:lnTo>
                      <a:pt x="164" y="368"/>
                    </a:lnTo>
                    <a:lnTo>
                      <a:pt x="159" y="368"/>
                    </a:lnTo>
                    <a:lnTo>
                      <a:pt x="154" y="373"/>
                    </a:lnTo>
                    <a:lnTo>
                      <a:pt x="149" y="378"/>
                    </a:lnTo>
                    <a:lnTo>
                      <a:pt x="144" y="383"/>
                    </a:lnTo>
                    <a:lnTo>
                      <a:pt x="139" y="388"/>
                    </a:lnTo>
                    <a:lnTo>
                      <a:pt x="134" y="393"/>
                    </a:lnTo>
                    <a:lnTo>
                      <a:pt x="129" y="398"/>
                    </a:lnTo>
                    <a:lnTo>
                      <a:pt x="124" y="403"/>
                    </a:lnTo>
                    <a:lnTo>
                      <a:pt x="119" y="408"/>
                    </a:lnTo>
                    <a:lnTo>
                      <a:pt x="114" y="413"/>
                    </a:lnTo>
                    <a:lnTo>
                      <a:pt x="109" y="418"/>
                    </a:lnTo>
                    <a:lnTo>
                      <a:pt x="104" y="422"/>
                    </a:lnTo>
                    <a:lnTo>
                      <a:pt x="99" y="427"/>
                    </a:lnTo>
                    <a:lnTo>
                      <a:pt x="94" y="432"/>
                    </a:lnTo>
                    <a:lnTo>
                      <a:pt x="89" y="432"/>
                    </a:lnTo>
                    <a:lnTo>
                      <a:pt x="84" y="437"/>
                    </a:lnTo>
                    <a:lnTo>
                      <a:pt x="79" y="442"/>
                    </a:lnTo>
                    <a:lnTo>
                      <a:pt x="69" y="452"/>
                    </a:lnTo>
                    <a:lnTo>
                      <a:pt x="69" y="457"/>
                    </a:lnTo>
                    <a:lnTo>
                      <a:pt x="64" y="462"/>
                    </a:lnTo>
                    <a:lnTo>
                      <a:pt x="59" y="462"/>
                    </a:lnTo>
                    <a:lnTo>
                      <a:pt x="54" y="467"/>
                    </a:lnTo>
                    <a:lnTo>
                      <a:pt x="44" y="477"/>
                    </a:lnTo>
                    <a:lnTo>
                      <a:pt x="44" y="482"/>
                    </a:lnTo>
                    <a:lnTo>
                      <a:pt x="39" y="482"/>
                    </a:lnTo>
                    <a:lnTo>
                      <a:pt x="34" y="487"/>
                    </a:lnTo>
                    <a:lnTo>
                      <a:pt x="25" y="497"/>
                    </a:lnTo>
                    <a:lnTo>
                      <a:pt x="29" y="497"/>
                    </a:lnTo>
                    <a:lnTo>
                      <a:pt x="25" y="497"/>
                    </a:lnTo>
                    <a:lnTo>
                      <a:pt x="15" y="507"/>
                    </a:lnTo>
                    <a:lnTo>
                      <a:pt x="15" y="512"/>
                    </a:lnTo>
                    <a:lnTo>
                      <a:pt x="10" y="512"/>
                    </a:lnTo>
                    <a:lnTo>
                      <a:pt x="0" y="522"/>
                    </a:lnTo>
                  </a:path>
                </a:pathLst>
              </a:custGeom>
              <a:noFill/>
              <a:ln w="31750" cap="flat">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9" name="Freeform 161"/>
              <p:cNvSpPr>
                <a:spLocks/>
              </p:cNvSpPr>
              <p:nvPr/>
            </p:nvSpPr>
            <p:spPr bwMode="auto">
              <a:xfrm>
                <a:off x="3460751" y="3943351"/>
                <a:ext cx="339725" cy="622300"/>
              </a:xfrm>
              <a:custGeom>
                <a:avLst/>
                <a:gdLst/>
                <a:ahLst/>
                <a:cxnLst>
                  <a:cxn ang="0">
                    <a:pos x="214" y="0"/>
                  </a:cxn>
                  <a:cxn ang="0">
                    <a:pos x="199" y="10"/>
                  </a:cxn>
                  <a:cxn ang="0">
                    <a:pos x="194" y="20"/>
                  </a:cxn>
                  <a:cxn ang="0">
                    <a:pos x="184" y="30"/>
                  </a:cxn>
                  <a:cxn ang="0">
                    <a:pos x="174" y="39"/>
                  </a:cxn>
                  <a:cxn ang="0">
                    <a:pos x="164" y="49"/>
                  </a:cxn>
                  <a:cxn ang="0">
                    <a:pos x="154" y="59"/>
                  </a:cxn>
                  <a:cxn ang="0">
                    <a:pos x="149" y="69"/>
                  </a:cxn>
                  <a:cxn ang="0">
                    <a:pos x="139" y="74"/>
                  </a:cxn>
                  <a:cxn ang="0">
                    <a:pos x="134" y="84"/>
                  </a:cxn>
                  <a:cxn ang="0">
                    <a:pos x="124" y="94"/>
                  </a:cxn>
                  <a:cxn ang="0">
                    <a:pos x="109" y="109"/>
                  </a:cxn>
                  <a:cxn ang="0">
                    <a:pos x="109" y="109"/>
                  </a:cxn>
                  <a:cxn ang="0">
                    <a:pos x="104" y="119"/>
                  </a:cxn>
                  <a:cxn ang="0">
                    <a:pos x="90" y="134"/>
                  </a:cxn>
                  <a:cxn ang="0">
                    <a:pos x="90" y="134"/>
                  </a:cxn>
                  <a:cxn ang="0">
                    <a:pos x="80" y="144"/>
                  </a:cxn>
                  <a:cxn ang="0">
                    <a:pos x="75" y="154"/>
                  </a:cxn>
                  <a:cxn ang="0">
                    <a:pos x="70" y="164"/>
                  </a:cxn>
                  <a:cxn ang="0">
                    <a:pos x="60" y="174"/>
                  </a:cxn>
                  <a:cxn ang="0">
                    <a:pos x="55" y="183"/>
                  </a:cxn>
                  <a:cxn ang="0">
                    <a:pos x="45" y="193"/>
                  </a:cxn>
                  <a:cxn ang="0">
                    <a:pos x="40" y="203"/>
                  </a:cxn>
                  <a:cxn ang="0">
                    <a:pos x="35" y="213"/>
                  </a:cxn>
                  <a:cxn ang="0">
                    <a:pos x="30" y="223"/>
                  </a:cxn>
                  <a:cxn ang="0">
                    <a:pos x="25" y="233"/>
                  </a:cxn>
                  <a:cxn ang="0">
                    <a:pos x="20" y="243"/>
                  </a:cxn>
                  <a:cxn ang="0">
                    <a:pos x="15" y="253"/>
                  </a:cxn>
                  <a:cxn ang="0">
                    <a:pos x="10" y="268"/>
                  </a:cxn>
                  <a:cxn ang="0">
                    <a:pos x="5" y="293"/>
                  </a:cxn>
                  <a:cxn ang="0">
                    <a:pos x="0" y="303"/>
                  </a:cxn>
                  <a:cxn ang="0">
                    <a:pos x="5" y="327"/>
                  </a:cxn>
                  <a:cxn ang="0">
                    <a:pos x="15" y="342"/>
                  </a:cxn>
                  <a:cxn ang="0">
                    <a:pos x="20" y="352"/>
                  </a:cxn>
                  <a:cxn ang="0">
                    <a:pos x="30" y="357"/>
                  </a:cxn>
                  <a:cxn ang="0">
                    <a:pos x="40" y="362"/>
                  </a:cxn>
                  <a:cxn ang="0">
                    <a:pos x="50" y="367"/>
                  </a:cxn>
                  <a:cxn ang="0">
                    <a:pos x="60" y="372"/>
                  </a:cxn>
                  <a:cxn ang="0">
                    <a:pos x="70" y="377"/>
                  </a:cxn>
                  <a:cxn ang="0">
                    <a:pos x="85" y="382"/>
                  </a:cxn>
                  <a:cxn ang="0">
                    <a:pos x="95" y="387"/>
                  </a:cxn>
                  <a:cxn ang="0">
                    <a:pos x="109" y="392"/>
                  </a:cxn>
                </a:cxnLst>
                <a:rect l="0" t="0" r="r" b="b"/>
                <a:pathLst>
                  <a:path w="214" h="392">
                    <a:moveTo>
                      <a:pt x="209" y="0"/>
                    </a:moveTo>
                    <a:lnTo>
                      <a:pt x="214" y="0"/>
                    </a:lnTo>
                    <a:lnTo>
                      <a:pt x="209" y="0"/>
                    </a:lnTo>
                    <a:lnTo>
                      <a:pt x="199" y="10"/>
                    </a:lnTo>
                    <a:lnTo>
                      <a:pt x="199" y="15"/>
                    </a:lnTo>
                    <a:lnTo>
                      <a:pt x="194" y="20"/>
                    </a:lnTo>
                    <a:lnTo>
                      <a:pt x="189" y="25"/>
                    </a:lnTo>
                    <a:lnTo>
                      <a:pt x="184" y="30"/>
                    </a:lnTo>
                    <a:lnTo>
                      <a:pt x="179" y="35"/>
                    </a:lnTo>
                    <a:lnTo>
                      <a:pt x="174" y="39"/>
                    </a:lnTo>
                    <a:lnTo>
                      <a:pt x="169" y="44"/>
                    </a:lnTo>
                    <a:lnTo>
                      <a:pt x="164" y="49"/>
                    </a:lnTo>
                    <a:lnTo>
                      <a:pt x="159" y="54"/>
                    </a:lnTo>
                    <a:lnTo>
                      <a:pt x="154" y="59"/>
                    </a:lnTo>
                    <a:lnTo>
                      <a:pt x="144" y="69"/>
                    </a:lnTo>
                    <a:lnTo>
                      <a:pt x="149" y="69"/>
                    </a:lnTo>
                    <a:lnTo>
                      <a:pt x="144" y="69"/>
                    </a:lnTo>
                    <a:lnTo>
                      <a:pt x="139" y="74"/>
                    </a:lnTo>
                    <a:lnTo>
                      <a:pt x="139" y="79"/>
                    </a:lnTo>
                    <a:lnTo>
                      <a:pt x="134" y="84"/>
                    </a:lnTo>
                    <a:lnTo>
                      <a:pt x="129" y="89"/>
                    </a:lnTo>
                    <a:lnTo>
                      <a:pt x="124" y="94"/>
                    </a:lnTo>
                    <a:lnTo>
                      <a:pt x="119" y="99"/>
                    </a:lnTo>
                    <a:lnTo>
                      <a:pt x="109" y="109"/>
                    </a:lnTo>
                    <a:lnTo>
                      <a:pt x="114" y="109"/>
                    </a:lnTo>
                    <a:lnTo>
                      <a:pt x="109" y="109"/>
                    </a:lnTo>
                    <a:lnTo>
                      <a:pt x="104" y="114"/>
                    </a:lnTo>
                    <a:lnTo>
                      <a:pt x="104" y="119"/>
                    </a:lnTo>
                    <a:lnTo>
                      <a:pt x="99" y="124"/>
                    </a:lnTo>
                    <a:lnTo>
                      <a:pt x="90" y="134"/>
                    </a:lnTo>
                    <a:lnTo>
                      <a:pt x="95" y="134"/>
                    </a:lnTo>
                    <a:lnTo>
                      <a:pt x="90" y="134"/>
                    </a:lnTo>
                    <a:lnTo>
                      <a:pt x="85" y="139"/>
                    </a:lnTo>
                    <a:lnTo>
                      <a:pt x="80" y="144"/>
                    </a:lnTo>
                    <a:lnTo>
                      <a:pt x="80" y="149"/>
                    </a:lnTo>
                    <a:lnTo>
                      <a:pt x="75" y="154"/>
                    </a:lnTo>
                    <a:lnTo>
                      <a:pt x="70" y="159"/>
                    </a:lnTo>
                    <a:lnTo>
                      <a:pt x="70" y="164"/>
                    </a:lnTo>
                    <a:lnTo>
                      <a:pt x="65" y="169"/>
                    </a:lnTo>
                    <a:lnTo>
                      <a:pt x="60" y="174"/>
                    </a:lnTo>
                    <a:lnTo>
                      <a:pt x="60" y="178"/>
                    </a:lnTo>
                    <a:lnTo>
                      <a:pt x="55" y="183"/>
                    </a:lnTo>
                    <a:lnTo>
                      <a:pt x="50" y="188"/>
                    </a:lnTo>
                    <a:lnTo>
                      <a:pt x="45" y="193"/>
                    </a:lnTo>
                    <a:lnTo>
                      <a:pt x="45" y="198"/>
                    </a:lnTo>
                    <a:lnTo>
                      <a:pt x="40" y="203"/>
                    </a:lnTo>
                    <a:lnTo>
                      <a:pt x="35" y="208"/>
                    </a:lnTo>
                    <a:lnTo>
                      <a:pt x="35" y="213"/>
                    </a:lnTo>
                    <a:lnTo>
                      <a:pt x="30" y="218"/>
                    </a:lnTo>
                    <a:lnTo>
                      <a:pt x="30" y="223"/>
                    </a:lnTo>
                    <a:lnTo>
                      <a:pt x="25" y="228"/>
                    </a:lnTo>
                    <a:lnTo>
                      <a:pt x="25" y="233"/>
                    </a:lnTo>
                    <a:lnTo>
                      <a:pt x="20" y="238"/>
                    </a:lnTo>
                    <a:lnTo>
                      <a:pt x="20" y="243"/>
                    </a:lnTo>
                    <a:lnTo>
                      <a:pt x="15" y="248"/>
                    </a:lnTo>
                    <a:lnTo>
                      <a:pt x="15" y="253"/>
                    </a:lnTo>
                    <a:lnTo>
                      <a:pt x="10" y="258"/>
                    </a:lnTo>
                    <a:lnTo>
                      <a:pt x="10" y="268"/>
                    </a:lnTo>
                    <a:lnTo>
                      <a:pt x="5" y="273"/>
                    </a:lnTo>
                    <a:lnTo>
                      <a:pt x="5" y="293"/>
                    </a:lnTo>
                    <a:lnTo>
                      <a:pt x="0" y="298"/>
                    </a:lnTo>
                    <a:lnTo>
                      <a:pt x="0" y="303"/>
                    </a:lnTo>
                    <a:lnTo>
                      <a:pt x="5" y="308"/>
                    </a:lnTo>
                    <a:lnTo>
                      <a:pt x="5" y="327"/>
                    </a:lnTo>
                    <a:lnTo>
                      <a:pt x="15" y="337"/>
                    </a:lnTo>
                    <a:lnTo>
                      <a:pt x="15" y="342"/>
                    </a:lnTo>
                    <a:lnTo>
                      <a:pt x="25" y="352"/>
                    </a:lnTo>
                    <a:lnTo>
                      <a:pt x="20" y="352"/>
                    </a:lnTo>
                    <a:lnTo>
                      <a:pt x="25" y="352"/>
                    </a:lnTo>
                    <a:lnTo>
                      <a:pt x="30" y="357"/>
                    </a:lnTo>
                    <a:lnTo>
                      <a:pt x="35" y="362"/>
                    </a:lnTo>
                    <a:lnTo>
                      <a:pt x="40" y="362"/>
                    </a:lnTo>
                    <a:lnTo>
                      <a:pt x="45" y="367"/>
                    </a:lnTo>
                    <a:lnTo>
                      <a:pt x="50" y="367"/>
                    </a:lnTo>
                    <a:lnTo>
                      <a:pt x="55" y="372"/>
                    </a:lnTo>
                    <a:lnTo>
                      <a:pt x="60" y="372"/>
                    </a:lnTo>
                    <a:lnTo>
                      <a:pt x="65" y="377"/>
                    </a:lnTo>
                    <a:lnTo>
                      <a:pt x="70" y="377"/>
                    </a:lnTo>
                    <a:lnTo>
                      <a:pt x="75" y="382"/>
                    </a:lnTo>
                    <a:lnTo>
                      <a:pt x="85" y="382"/>
                    </a:lnTo>
                    <a:lnTo>
                      <a:pt x="90" y="387"/>
                    </a:lnTo>
                    <a:lnTo>
                      <a:pt x="95" y="387"/>
                    </a:lnTo>
                    <a:lnTo>
                      <a:pt x="104" y="387"/>
                    </a:lnTo>
                    <a:lnTo>
                      <a:pt x="109" y="392"/>
                    </a:lnTo>
                    <a:lnTo>
                      <a:pt x="119" y="392"/>
                    </a:lnTo>
                  </a:path>
                </a:pathLst>
              </a:custGeom>
              <a:noFill/>
              <a:ln w="31750" cap="flat">
                <a:solidFill>
                  <a:srgbClr val="BF00B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0" name="TextBox 179"/>
            <p:cNvSpPr txBox="1"/>
            <p:nvPr/>
          </p:nvSpPr>
          <p:spPr>
            <a:xfrm>
              <a:off x="6467476" y="2037875"/>
              <a:ext cx="433132" cy="369332"/>
            </a:xfrm>
            <a:prstGeom prst="rect">
              <a:avLst/>
            </a:prstGeom>
            <a:noFill/>
          </p:spPr>
          <p:txBody>
            <a:bodyPr wrap="none" rtlCol="0">
              <a:spAutoFit/>
            </a:bodyPr>
            <a:lstStyle/>
            <a:p>
              <a:r>
                <a:rPr lang="en-US" b="1" dirty="0">
                  <a:solidFill>
                    <a:srgbClr val="0000FF"/>
                  </a:solidFill>
                </a:rPr>
                <a:t>Ag</a:t>
              </a:r>
            </a:p>
          </p:txBody>
        </p:sp>
      </p:grpSp>
      <p:grpSp>
        <p:nvGrpSpPr>
          <p:cNvPr id="6" name="Group 5"/>
          <p:cNvGrpSpPr/>
          <p:nvPr/>
        </p:nvGrpSpPr>
        <p:grpSpPr>
          <a:xfrm>
            <a:off x="6326189" y="2530476"/>
            <a:ext cx="3222625" cy="2174875"/>
            <a:chOff x="3556001" y="2366963"/>
            <a:chExt cx="3222625" cy="2174875"/>
          </a:xfrm>
        </p:grpSpPr>
        <p:grpSp>
          <p:nvGrpSpPr>
            <p:cNvPr id="176" name="Group 175"/>
            <p:cNvGrpSpPr/>
            <p:nvPr/>
          </p:nvGrpSpPr>
          <p:grpSpPr>
            <a:xfrm>
              <a:off x="3556001" y="2366963"/>
              <a:ext cx="3222625" cy="2174875"/>
              <a:chOff x="3556001" y="2366963"/>
              <a:chExt cx="3222625" cy="2174875"/>
            </a:xfrm>
          </p:grpSpPr>
          <p:sp>
            <p:nvSpPr>
              <p:cNvPr id="2214" name="Freeform 166"/>
              <p:cNvSpPr>
                <a:spLocks/>
              </p:cNvSpPr>
              <p:nvPr/>
            </p:nvSpPr>
            <p:spPr bwMode="auto">
              <a:xfrm>
                <a:off x="5778501" y="2366963"/>
                <a:ext cx="1000125" cy="393700"/>
              </a:xfrm>
              <a:custGeom>
                <a:avLst/>
                <a:gdLst/>
                <a:ahLst/>
                <a:cxnLst>
                  <a:cxn ang="0">
                    <a:pos x="620" y="5"/>
                  </a:cxn>
                  <a:cxn ang="0">
                    <a:pos x="606" y="10"/>
                  </a:cxn>
                  <a:cxn ang="0">
                    <a:pos x="591" y="15"/>
                  </a:cxn>
                  <a:cxn ang="0">
                    <a:pos x="576" y="20"/>
                  </a:cxn>
                  <a:cxn ang="0">
                    <a:pos x="561" y="25"/>
                  </a:cxn>
                  <a:cxn ang="0">
                    <a:pos x="546" y="35"/>
                  </a:cxn>
                  <a:cxn ang="0">
                    <a:pos x="531" y="40"/>
                  </a:cxn>
                  <a:cxn ang="0">
                    <a:pos x="516" y="45"/>
                  </a:cxn>
                  <a:cxn ang="0">
                    <a:pos x="501" y="49"/>
                  </a:cxn>
                  <a:cxn ang="0">
                    <a:pos x="486" y="54"/>
                  </a:cxn>
                  <a:cxn ang="0">
                    <a:pos x="472" y="59"/>
                  </a:cxn>
                  <a:cxn ang="0">
                    <a:pos x="457" y="64"/>
                  </a:cxn>
                  <a:cxn ang="0">
                    <a:pos x="442" y="69"/>
                  </a:cxn>
                  <a:cxn ang="0">
                    <a:pos x="427" y="74"/>
                  </a:cxn>
                  <a:cxn ang="0">
                    <a:pos x="412" y="79"/>
                  </a:cxn>
                  <a:cxn ang="0">
                    <a:pos x="397" y="84"/>
                  </a:cxn>
                  <a:cxn ang="0">
                    <a:pos x="382" y="94"/>
                  </a:cxn>
                  <a:cxn ang="0">
                    <a:pos x="367" y="99"/>
                  </a:cxn>
                  <a:cxn ang="0">
                    <a:pos x="352" y="104"/>
                  </a:cxn>
                  <a:cxn ang="0">
                    <a:pos x="337" y="109"/>
                  </a:cxn>
                  <a:cxn ang="0">
                    <a:pos x="323" y="114"/>
                  </a:cxn>
                  <a:cxn ang="0">
                    <a:pos x="308" y="119"/>
                  </a:cxn>
                  <a:cxn ang="0">
                    <a:pos x="293" y="124"/>
                  </a:cxn>
                  <a:cxn ang="0">
                    <a:pos x="278" y="134"/>
                  </a:cxn>
                  <a:cxn ang="0">
                    <a:pos x="263" y="139"/>
                  </a:cxn>
                  <a:cxn ang="0">
                    <a:pos x="248" y="144"/>
                  </a:cxn>
                  <a:cxn ang="0">
                    <a:pos x="233" y="149"/>
                  </a:cxn>
                  <a:cxn ang="0">
                    <a:pos x="218" y="154"/>
                  </a:cxn>
                  <a:cxn ang="0">
                    <a:pos x="203" y="159"/>
                  </a:cxn>
                  <a:cxn ang="0">
                    <a:pos x="189" y="169"/>
                  </a:cxn>
                  <a:cxn ang="0">
                    <a:pos x="174" y="174"/>
                  </a:cxn>
                  <a:cxn ang="0">
                    <a:pos x="159" y="179"/>
                  </a:cxn>
                  <a:cxn ang="0">
                    <a:pos x="144" y="184"/>
                  </a:cxn>
                  <a:cxn ang="0">
                    <a:pos x="129" y="193"/>
                  </a:cxn>
                  <a:cxn ang="0">
                    <a:pos x="114" y="198"/>
                  </a:cxn>
                  <a:cxn ang="0">
                    <a:pos x="99" y="203"/>
                  </a:cxn>
                  <a:cxn ang="0">
                    <a:pos x="84" y="208"/>
                  </a:cxn>
                  <a:cxn ang="0">
                    <a:pos x="69" y="218"/>
                  </a:cxn>
                  <a:cxn ang="0">
                    <a:pos x="54" y="223"/>
                  </a:cxn>
                  <a:cxn ang="0">
                    <a:pos x="40" y="228"/>
                  </a:cxn>
                  <a:cxn ang="0">
                    <a:pos x="25" y="233"/>
                  </a:cxn>
                  <a:cxn ang="0">
                    <a:pos x="10" y="243"/>
                  </a:cxn>
                </a:cxnLst>
                <a:rect l="0" t="0" r="r" b="b"/>
                <a:pathLst>
                  <a:path w="630" h="248">
                    <a:moveTo>
                      <a:pt x="630" y="0"/>
                    </a:moveTo>
                    <a:lnTo>
                      <a:pt x="625" y="5"/>
                    </a:lnTo>
                    <a:lnTo>
                      <a:pt x="620" y="5"/>
                    </a:lnTo>
                    <a:lnTo>
                      <a:pt x="616" y="10"/>
                    </a:lnTo>
                    <a:lnTo>
                      <a:pt x="611" y="10"/>
                    </a:lnTo>
                    <a:lnTo>
                      <a:pt x="606" y="10"/>
                    </a:lnTo>
                    <a:lnTo>
                      <a:pt x="601" y="15"/>
                    </a:lnTo>
                    <a:lnTo>
                      <a:pt x="596" y="15"/>
                    </a:lnTo>
                    <a:lnTo>
                      <a:pt x="591" y="15"/>
                    </a:lnTo>
                    <a:lnTo>
                      <a:pt x="586" y="20"/>
                    </a:lnTo>
                    <a:lnTo>
                      <a:pt x="581" y="20"/>
                    </a:lnTo>
                    <a:lnTo>
                      <a:pt x="576" y="20"/>
                    </a:lnTo>
                    <a:lnTo>
                      <a:pt x="571" y="25"/>
                    </a:lnTo>
                    <a:lnTo>
                      <a:pt x="566" y="25"/>
                    </a:lnTo>
                    <a:lnTo>
                      <a:pt x="561" y="25"/>
                    </a:lnTo>
                    <a:lnTo>
                      <a:pt x="556" y="30"/>
                    </a:lnTo>
                    <a:lnTo>
                      <a:pt x="551" y="30"/>
                    </a:lnTo>
                    <a:lnTo>
                      <a:pt x="546" y="35"/>
                    </a:lnTo>
                    <a:lnTo>
                      <a:pt x="541" y="35"/>
                    </a:lnTo>
                    <a:lnTo>
                      <a:pt x="536" y="35"/>
                    </a:lnTo>
                    <a:lnTo>
                      <a:pt x="531" y="40"/>
                    </a:lnTo>
                    <a:lnTo>
                      <a:pt x="526" y="40"/>
                    </a:lnTo>
                    <a:lnTo>
                      <a:pt x="521" y="40"/>
                    </a:lnTo>
                    <a:lnTo>
                      <a:pt x="516" y="45"/>
                    </a:lnTo>
                    <a:lnTo>
                      <a:pt x="511" y="45"/>
                    </a:lnTo>
                    <a:lnTo>
                      <a:pt x="506" y="45"/>
                    </a:lnTo>
                    <a:lnTo>
                      <a:pt x="501" y="49"/>
                    </a:lnTo>
                    <a:lnTo>
                      <a:pt x="496" y="49"/>
                    </a:lnTo>
                    <a:lnTo>
                      <a:pt x="491" y="49"/>
                    </a:lnTo>
                    <a:lnTo>
                      <a:pt x="486" y="54"/>
                    </a:lnTo>
                    <a:lnTo>
                      <a:pt x="481" y="54"/>
                    </a:lnTo>
                    <a:lnTo>
                      <a:pt x="477" y="59"/>
                    </a:lnTo>
                    <a:lnTo>
                      <a:pt x="472" y="59"/>
                    </a:lnTo>
                    <a:lnTo>
                      <a:pt x="467" y="59"/>
                    </a:lnTo>
                    <a:lnTo>
                      <a:pt x="462" y="64"/>
                    </a:lnTo>
                    <a:lnTo>
                      <a:pt x="457" y="64"/>
                    </a:lnTo>
                    <a:lnTo>
                      <a:pt x="452" y="64"/>
                    </a:lnTo>
                    <a:lnTo>
                      <a:pt x="447" y="69"/>
                    </a:lnTo>
                    <a:lnTo>
                      <a:pt x="442" y="69"/>
                    </a:lnTo>
                    <a:lnTo>
                      <a:pt x="437" y="69"/>
                    </a:lnTo>
                    <a:lnTo>
                      <a:pt x="432" y="74"/>
                    </a:lnTo>
                    <a:lnTo>
                      <a:pt x="427" y="74"/>
                    </a:lnTo>
                    <a:lnTo>
                      <a:pt x="422" y="79"/>
                    </a:lnTo>
                    <a:lnTo>
                      <a:pt x="417" y="79"/>
                    </a:lnTo>
                    <a:lnTo>
                      <a:pt x="412" y="79"/>
                    </a:lnTo>
                    <a:lnTo>
                      <a:pt x="407" y="84"/>
                    </a:lnTo>
                    <a:lnTo>
                      <a:pt x="402" y="84"/>
                    </a:lnTo>
                    <a:lnTo>
                      <a:pt x="397" y="84"/>
                    </a:lnTo>
                    <a:lnTo>
                      <a:pt x="392" y="89"/>
                    </a:lnTo>
                    <a:lnTo>
                      <a:pt x="387" y="89"/>
                    </a:lnTo>
                    <a:lnTo>
                      <a:pt x="382" y="94"/>
                    </a:lnTo>
                    <a:lnTo>
                      <a:pt x="377" y="94"/>
                    </a:lnTo>
                    <a:lnTo>
                      <a:pt x="372" y="94"/>
                    </a:lnTo>
                    <a:lnTo>
                      <a:pt x="367" y="99"/>
                    </a:lnTo>
                    <a:lnTo>
                      <a:pt x="362" y="99"/>
                    </a:lnTo>
                    <a:lnTo>
                      <a:pt x="357" y="99"/>
                    </a:lnTo>
                    <a:lnTo>
                      <a:pt x="352" y="104"/>
                    </a:lnTo>
                    <a:lnTo>
                      <a:pt x="347" y="104"/>
                    </a:lnTo>
                    <a:lnTo>
                      <a:pt x="342" y="109"/>
                    </a:lnTo>
                    <a:lnTo>
                      <a:pt x="337" y="109"/>
                    </a:lnTo>
                    <a:lnTo>
                      <a:pt x="333" y="109"/>
                    </a:lnTo>
                    <a:lnTo>
                      <a:pt x="328" y="114"/>
                    </a:lnTo>
                    <a:lnTo>
                      <a:pt x="323" y="114"/>
                    </a:lnTo>
                    <a:lnTo>
                      <a:pt x="318" y="114"/>
                    </a:lnTo>
                    <a:lnTo>
                      <a:pt x="313" y="119"/>
                    </a:lnTo>
                    <a:lnTo>
                      <a:pt x="308" y="119"/>
                    </a:lnTo>
                    <a:lnTo>
                      <a:pt x="303" y="124"/>
                    </a:lnTo>
                    <a:lnTo>
                      <a:pt x="298" y="124"/>
                    </a:lnTo>
                    <a:lnTo>
                      <a:pt x="293" y="124"/>
                    </a:lnTo>
                    <a:lnTo>
                      <a:pt x="288" y="129"/>
                    </a:lnTo>
                    <a:lnTo>
                      <a:pt x="283" y="129"/>
                    </a:lnTo>
                    <a:lnTo>
                      <a:pt x="278" y="134"/>
                    </a:lnTo>
                    <a:lnTo>
                      <a:pt x="273" y="134"/>
                    </a:lnTo>
                    <a:lnTo>
                      <a:pt x="268" y="134"/>
                    </a:lnTo>
                    <a:lnTo>
                      <a:pt x="263" y="139"/>
                    </a:lnTo>
                    <a:lnTo>
                      <a:pt x="258" y="139"/>
                    </a:lnTo>
                    <a:lnTo>
                      <a:pt x="253" y="144"/>
                    </a:lnTo>
                    <a:lnTo>
                      <a:pt x="248" y="144"/>
                    </a:lnTo>
                    <a:lnTo>
                      <a:pt x="243" y="144"/>
                    </a:lnTo>
                    <a:lnTo>
                      <a:pt x="238" y="149"/>
                    </a:lnTo>
                    <a:lnTo>
                      <a:pt x="233" y="149"/>
                    </a:lnTo>
                    <a:lnTo>
                      <a:pt x="228" y="154"/>
                    </a:lnTo>
                    <a:lnTo>
                      <a:pt x="223" y="154"/>
                    </a:lnTo>
                    <a:lnTo>
                      <a:pt x="218" y="154"/>
                    </a:lnTo>
                    <a:lnTo>
                      <a:pt x="213" y="159"/>
                    </a:lnTo>
                    <a:lnTo>
                      <a:pt x="208" y="159"/>
                    </a:lnTo>
                    <a:lnTo>
                      <a:pt x="203" y="159"/>
                    </a:lnTo>
                    <a:lnTo>
                      <a:pt x="198" y="164"/>
                    </a:lnTo>
                    <a:lnTo>
                      <a:pt x="193" y="164"/>
                    </a:lnTo>
                    <a:lnTo>
                      <a:pt x="189" y="169"/>
                    </a:lnTo>
                    <a:lnTo>
                      <a:pt x="184" y="169"/>
                    </a:lnTo>
                    <a:lnTo>
                      <a:pt x="179" y="174"/>
                    </a:lnTo>
                    <a:lnTo>
                      <a:pt x="174" y="174"/>
                    </a:lnTo>
                    <a:lnTo>
                      <a:pt x="169" y="174"/>
                    </a:lnTo>
                    <a:lnTo>
                      <a:pt x="164" y="179"/>
                    </a:lnTo>
                    <a:lnTo>
                      <a:pt x="159" y="179"/>
                    </a:lnTo>
                    <a:lnTo>
                      <a:pt x="154" y="184"/>
                    </a:lnTo>
                    <a:lnTo>
                      <a:pt x="149" y="184"/>
                    </a:lnTo>
                    <a:lnTo>
                      <a:pt x="144" y="184"/>
                    </a:lnTo>
                    <a:lnTo>
                      <a:pt x="139" y="188"/>
                    </a:lnTo>
                    <a:lnTo>
                      <a:pt x="134" y="188"/>
                    </a:lnTo>
                    <a:lnTo>
                      <a:pt x="129" y="193"/>
                    </a:lnTo>
                    <a:lnTo>
                      <a:pt x="124" y="193"/>
                    </a:lnTo>
                    <a:lnTo>
                      <a:pt x="119" y="193"/>
                    </a:lnTo>
                    <a:lnTo>
                      <a:pt x="114" y="198"/>
                    </a:lnTo>
                    <a:lnTo>
                      <a:pt x="109" y="198"/>
                    </a:lnTo>
                    <a:lnTo>
                      <a:pt x="104" y="203"/>
                    </a:lnTo>
                    <a:lnTo>
                      <a:pt x="99" y="203"/>
                    </a:lnTo>
                    <a:lnTo>
                      <a:pt x="94" y="203"/>
                    </a:lnTo>
                    <a:lnTo>
                      <a:pt x="89" y="208"/>
                    </a:lnTo>
                    <a:lnTo>
                      <a:pt x="84" y="208"/>
                    </a:lnTo>
                    <a:lnTo>
                      <a:pt x="79" y="213"/>
                    </a:lnTo>
                    <a:lnTo>
                      <a:pt x="74" y="213"/>
                    </a:lnTo>
                    <a:lnTo>
                      <a:pt x="69" y="218"/>
                    </a:lnTo>
                    <a:lnTo>
                      <a:pt x="64" y="218"/>
                    </a:lnTo>
                    <a:lnTo>
                      <a:pt x="59" y="218"/>
                    </a:lnTo>
                    <a:lnTo>
                      <a:pt x="54" y="223"/>
                    </a:lnTo>
                    <a:lnTo>
                      <a:pt x="50" y="223"/>
                    </a:lnTo>
                    <a:lnTo>
                      <a:pt x="45" y="228"/>
                    </a:lnTo>
                    <a:lnTo>
                      <a:pt x="40" y="228"/>
                    </a:lnTo>
                    <a:lnTo>
                      <a:pt x="35" y="233"/>
                    </a:lnTo>
                    <a:lnTo>
                      <a:pt x="30" y="233"/>
                    </a:lnTo>
                    <a:lnTo>
                      <a:pt x="25" y="233"/>
                    </a:lnTo>
                    <a:lnTo>
                      <a:pt x="20" y="238"/>
                    </a:lnTo>
                    <a:lnTo>
                      <a:pt x="15" y="238"/>
                    </a:lnTo>
                    <a:lnTo>
                      <a:pt x="10" y="243"/>
                    </a:lnTo>
                    <a:lnTo>
                      <a:pt x="5" y="243"/>
                    </a:lnTo>
                    <a:lnTo>
                      <a:pt x="0" y="248"/>
                    </a:lnTo>
                  </a:path>
                </a:pathLst>
              </a:custGeom>
              <a:noFill/>
              <a:ln w="31750" cap="flat">
                <a:solidFill>
                  <a:srgbClr val="D8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67"/>
              <p:cNvSpPr>
                <a:spLocks/>
              </p:cNvSpPr>
              <p:nvPr/>
            </p:nvSpPr>
            <p:spPr bwMode="auto">
              <a:xfrm>
                <a:off x="4776788" y="2760663"/>
                <a:ext cx="1001713" cy="512763"/>
              </a:xfrm>
              <a:custGeom>
                <a:avLst/>
                <a:gdLst/>
                <a:ahLst/>
                <a:cxnLst>
                  <a:cxn ang="0">
                    <a:pos x="621" y="0"/>
                  </a:cxn>
                  <a:cxn ang="0">
                    <a:pos x="606" y="10"/>
                  </a:cxn>
                  <a:cxn ang="0">
                    <a:pos x="591" y="15"/>
                  </a:cxn>
                  <a:cxn ang="0">
                    <a:pos x="576" y="20"/>
                  </a:cxn>
                  <a:cxn ang="0">
                    <a:pos x="561" y="30"/>
                  </a:cxn>
                  <a:cxn ang="0">
                    <a:pos x="546" y="35"/>
                  </a:cxn>
                  <a:cxn ang="0">
                    <a:pos x="532" y="40"/>
                  </a:cxn>
                  <a:cxn ang="0">
                    <a:pos x="517" y="50"/>
                  </a:cxn>
                  <a:cxn ang="0">
                    <a:pos x="502" y="55"/>
                  </a:cxn>
                  <a:cxn ang="0">
                    <a:pos x="487" y="65"/>
                  </a:cxn>
                  <a:cxn ang="0">
                    <a:pos x="472" y="70"/>
                  </a:cxn>
                  <a:cxn ang="0">
                    <a:pos x="457" y="75"/>
                  </a:cxn>
                  <a:cxn ang="0">
                    <a:pos x="442" y="84"/>
                  </a:cxn>
                  <a:cxn ang="0">
                    <a:pos x="427" y="89"/>
                  </a:cxn>
                  <a:cxn ang="0">
                    <a:pos x="412" y="99"/>
                  </a:cxn>
                  <a:cxn ang="0">
                    <a:pos x="398" y="104"/>
                  </a:cxn>
                  <a:cxn ang="0">
                    <a:pos x="383" y="114"/>
                  </a:cxn>
                  <a:cxn ang="0">
                    <a:pos x="368" y="119"/>
                  </a:cxn>
                  <a:cxn ang="0">
                    <a:pos x="353" y="129"/>
                  </a:cxn>
                  <a:cxn ang="0">
                    <a:pos x="338" y="134"/>
                  </a:cxn>
                  <a:cxn ang="0">
                    <a:pos x="323" y="144"/>
                  </a:cxn>
                  <a:cxn ang="0">
                    <a:pos x="308" y="149"/>
                  </a:cxn>
                  <a:cxn ang="0">
                    <a:pos x="293" y="159"/>
                  </a:cxn>
                  <a:cxn ang="0">
                    <a:pos x="278" y="164"/>
                  </a:cxn>
                  <a:cxn ang="0">
                    <a:pos x="263" y="174"/>
                  </a:cxn>
                  <a:cxn ang="0">
                    <a:pos x="249" y="179"/>
                  </a:cxn>
                  <a:cxn ang="0">
                    <a:pos x="234" y="189"/>
                  </a:cxn>
                  <a:cxn ang="0">
                    <a:pos x="219" y="199"/>
                  </a:cxn>
                  <a:cxn ang="0">
                    <a:pos x="204" y="204"/>
                  </a:cxn>
                  <a:cxn ang="0">
                    <a:pos x="189" y="214"/>
                  </a:cxn>
                  <a:cxn ang="0">
                    <a:pos x="174" y="223"/>
                  </a:cxn>
                  <a:cxn ang="0">
                    <a:pos x="159" y="228"/>
                  </a:cxn>
                  <a:cxn ang="0">
                    <a:pos x="144" y="238"/>
                  </a:cxn>
                  <a:cxn ang="0">
                    <a:pos x="129" y="248"/>
                  </a:cxn>
                  <a:cxn ang="0">
                    <a:pos x="115" y="253"/>
                  </a:cxn>
                  <a:cxn ang="0">
                    <a:pos x="100" y="263"/>
                  </a:cxn>
                  <a:cxn ang="0">
                    <a:pos x="85" y="273"/>
                  </a:cxn>
                  <a:cxn ang="0">
                    <a:pos x="70" y="283"/>
                  </a:cxn>
                  <a:cxn ang="0">
                    <a:pos x="55" y="293"/>
                  </a:cxn>
                  <a:cxn ang="0">
                    <a:pos x="40" y="298"/>
                  </a:cxn>
                  <a:cxn ang="0">
                    <a:pos x="25" y="308"/>
                  </a:cxn>
                  <a:cxn ang="0">
                    <a:pos x="10" y="318"/>
                  </a:cxn>
                </a:cxnLst>
                <a:rect l="0" t="0" r="r" b="b"/>
                <a:pathLst>
                  <a:path w="631" h="323">
                    <a:moveTo>
                      <a:pt x="631" y="0"/>
                    </a:moveTo>
                    <a:lnTo>
                      <a:pt x="626" y="0"/>
                    </a:lnTo>
                    <a:lnTo>
                      <a:pt x="621" y="0"/>
                    </a:lnTo>
                    <a:lnTo>
                      <a:pt x="616" y="5"/>
                    </a:lnTo>
                    <a:lnTo>
                      <a:pt x="611" y="5"/>
                    </a:lnTo>
                    <a:lnTo>
                      <a:pt x="606" y="10"/>
                    </a:lnTo>
                    <a:lnTo>
                      <a:pt x="601" y="10"/>
                    </a:lnTo>
                    <a:lnTo>
                      <a:pt x="596" y="15"/>
                    </a:lnTo>
                    <a:lnTo>
                      <a:pt x="591" y="15"/>
                    </a:lnTo>
                    <a:lnTo>
                      <a:pt x="586" y="20"/>
                    </a:lnTo>
                    <a:lnTo>
                      <a:pt x="581" y="20"/>
                    </a:lnTo>
                    <a:lnTo>
                      <a:pt x="576" y="20"/>
                    </a:lnTo>
                    <a:lnTo>
                      <a:pt x="571" y="25"/>
                    </a:lnTo>
                    <a:lnTo>
                      <a:pt x="566" y="25"/>
                    </a:lnTo>
                    <a:lnTo>
                      <a:pt x="561" y="30"/>
                    </a:lnTo>
                    <a:lnTo>
                      <a:pt x="556" y="30"/>
                    </a:lnTo>
                    <a:lnTo>
                      <a:pt x="551" y="35"/>
                    </a:lnTo>
                    <a:lnTo>
                      <a:pt x="546" y="35"/>
                    </a:lnTo>
                    <a:lnTo>
                      <a:pt x="541" y="40"/>
                    </a:lnTo>
                    <a:lnTo>
                      <a:pt x="537" y="40"/>
                    </a:lnTo>
                    <a:lnTo>
                      <a:pt x="532" y="40"/>
                    </a:lnTo>
                    <a:lnTo>
                      <a:pt x="527" y="45"/>
                    </a:lnTo>
                    <a:lnTo>
                      <a:pt x="522" y="45"/>
                    </a:lnTo>
                    <a:lnTo>
                      <a:pt x="517" y="50"/>
                    </a:lnTo>
                    <a:lnTo>
                      <a:pt x="512" y="50"/>
                    </a:lnTo>
                    <a:lnTo>
                      <a:pt x="507" y="55"/>
                    </a:lnTo>
                    <a:lnTo>
                      <a:pt x="502" y="55"/>
                    </a:lnTo>
                    <a:lnTo>
                      <a:pt x="497" y="60"/>
                    </a:lnTo>
                    <a:lnTo>
                      <a:pt x="492" y="60"/>
                    </a:lnTo>
                    <a:lnTo>
                      <a:pt x="487" y="65"/>
                    </a:lnTo>
                    <a:lnTo>
                      <a:pt x="482" y="65"/>
                    </a:lnTo>
                    <a:lnTo>
                      <a:pt x="477" y="70"/>
                    </a:lnTo>
                    <a:lnTo>
                      <a:pt x="472" y="70"/>
                    </a:lnTo>
                    <a:lnTo>
                      <a:pt x="467" y="75"/>
                    </a:lnTo>
                    <a:lnTo>
                      <a:pt x="462" y="75"/>
                    </a:lnTo>
                    <a:lnTo>
                      <a:pt x="457" y="75"/>
                    </a:lnTo>
                    <a:lnTo>
                      <a:pt x="452" y="80"/>
                    </a:lnTo>
                    <a:lnTo>
                      <a:pt x="447" y="80"/>
                    </a:lnTo>
                    <a:lnTo>
                      <a:pt x="442" y="84"/>
                    </a:lnTo>
                    <a:lnTo>
                      <a:pt x="437" y="84"/>
                    </a:lnTo>
                    <a:lnTo>
                      <a:pt x="432" y="89"/>
                    </a:lnTo>
                    <a:lnTo>
                      <a:pt x="427" y="89"/>
                    </a:lnTo>
                    <a:lnTo>
                      <a:pt x="422" y="94"/>
                    </a:lnTo>
                    <a:lnTo>
                      <a:pt x="417" y="94"/>
                    </a:lnTo>
                    <a:lnTo>
                      <a:pt x="412" y="99"/>
                    </a:lnTo>
                    <a:lnTo>
                      <a:pt x="407" y="99"/>
                    </a:lnTo>
                    <a:lnTo>
                      <a:pt x="402" y="104"/>
                    </a:lnTo>
                    <a:lnTo>
                      <a:pt x="398" y="104"/>
                    </a:lnTo>
                    <a:lnTo>
                      <a:pt x="393" y="109"/>
                    </a:lnTo>
                    <a:lnTo>
                      <a:pt x="388" y="109"/>
                    </a:lnTo>
                    <a:lnTo>
                      <a:pt x="383" y="114"/>
                    </a:lnTo>
                    <a:lnTo>
                      <a:pt x="378" y="114"/>
                    </a:lnTo>
                    <a:lnTo>
                      <a:pt x="373" y="119"/>
                    </a:lnTo>
                    <a:lnTo>
                      <a:pt x="368" y="119"/>
                    </a:lnTo>
                    <a:lnTo>
                      <a:pt x="363" y="124"/>
                    </a:lnTo>
                    <a:lnTo>
                      <a:pt x="358" y="124"/>
                    </a:lnTo>
                    <a:lnTo>
                      <a:pt x="353" y="129"/>
                    </a:lnTo>
                    <a:lnTo>
                      <a:pt x="348" y="129"/>
                    </a:lnTo>
                    <a:lnTo>
                      <a:pt x="343" y="134"/>
                    </a:lnTo>
                    <a:lnTo>
                      <a:pt x="338" y="134"/>
                    </a:lnTo>
                    <a:lnTo>
                      <a:pt x="333" y="139"/>
                    </a:lnTo>
                    <a:lnTo>
                      <a:pt x="328" y="139"/>
                    </a:lnTo>
                    <a:lnTo>
                      <a:pt x="323" y="144"/>
                    </a:lnTo>
                    <a:lnTo>
                      <a:pt x="318" y="144"/>
                    </a:lnTo>
                    <a:lnTo>
                      <a:pt x="313" y="149"/>
                    </a:lnTo>
                    <a:lnTo>
                      <a:pt x="308" y="149"/>
                    </a:lnTo>
                    <a:lnTo>
                      <a:pt x="303" y="154"/>
                    </a:lnTo>
                    <a:lnTo>
                      <a:pt x="298" y="154"/>
                    </a:lnTo>
                    <a:lnTo>
                      <a:pt x="293" y="159"/>
                    </a:lnTo>
                    <a:lnTo>
                      <a:pt x="288" y="159"/>
                    </a:lnTo>
                    <a:lnTo>
                      <a:pt x="283" y="164"/>
                    </a:lnTo>
                    <a:lnTo>
                      <a:pt x="278" y="164"/>
                    </a:lnTo>
                    <a:lnTo>
                      <a:pt x="273" y="169"/>
                    </a:lnTo>
                    <a:lnTo>
                      <a:pt x="268" y="169"/>
                    </a:lnTo>
                    <a:lnTo>
                      <a:pt x="263" y="174"/>
                    </a:lnTo>
                    <a:lnTo>
                      <a:pt x="258" y="174"/>
                    </a:lnTo>
                    <a:lnTo>
                      <a:pt x="254" y="179"/>
                    </a:lnTo>
                    <a:lnTo>
                      <a:pt x="249" y="179"/>
                    </a:lnTo>
                    <a:lnTo>
                      <a:pt x="244" y="184"/>
                    </a:lnTo>
                    <a:lnTo>
                      <a:pt x="239" y="189"/>
                    </a:lnTo>
                    <a:lnTo>
                      <a:pt x="234" y="189"/>
                    </a:lnTo>
                    <a:lnTo>
                      <a:pt x="229" y="194"/>
                    </a:lnTo>
                    <a:lnTo>
                      <a:pt x="224" y="194"/>
                    </a:lnTo>
                    <a:lnTo>
                      <a:pt x="219" y="199"/>
                    </a:lnTo>
                    <a:lnTo>
                      <a:pt x="214" y="199"/>
                    </a:lnTo>
                    <a:lnTo>
                      <a:pt x="209" y="204"/>
                    </a:lnTo>
                    <a:lnTo>
                      <a:pt x="204" y="204"/>
                    </a:lnTo>
                    <a:lnTo>
                      <a:pt x="199" y="209"/>
                    </a:lnTo>
                    <a:lnTo>
                      <a:pt x="194" y="209"/>
                    </a:lnTo>
                    <a:lnTo>
                      <a:pt x="189" y="214"/>
                    </a:lnTo>
                    <a:lnTo>
                      <a:pt x="184" y="219"/>
                    </a:lnTo>
                    <a:lnTo>
                      <a:pt x="179" y="219"/>
                    </a:lnTo>
                    <a:lnTo>
                      <a:pt x="174" y="223"/>
                    </a:lnTo>
                    <a:lnTo>
                      <a:pt x="169" y="223"/>
                    </a:lnTo>
                    <a:lnTo>
                      <a:pt x="164" y="228"/>
                    </a:lnTo>
                    <a:lnTo>
                      <a:pt x="159" y="228"/>
                    </a:lnTo>
                    <a:lnTo>
                      <a:pt x="154" y="233"/>
                    </a:lnTo>
                    <a:lnTo>
                      <a:pt x="149" y="233"/>
                    </a:lnTo>
                    <a:lnTo>
                      <a:pt x="144" y="238"/>
                    </a:lnTo>
                    <a:lnTo>
                      <a:pt x="139" y="243"/>
                    </a:lnTo>
                    <a:lnTo>
                      <a:pt x="134" y="243"/>
                    </a:lnTo>
                    <a:lnTo>
                      <a:pt x="129" y="248"/>
                    </a:lnTo>
                    <a:lnTo>
                      <a:pt x="124" y="248"/>
                    </a:lnTo>
                    <a:lnTo>
                      <a:pt x="119" y="253"/>
                    </a:lnTo>
                    <a:lnTo>
                      <a:pt x="115" y="253"/>
                    </a:lnTo>
                    <a:lnTo>
                      <a:pt x="110" y="258"/>
                    </a:lnTo>
                    <a:lnTo>
                      <a:pt x="105" y="263"/>
                    </a:lnTo>
                    <a:lnTo>
                      <a:pt x="100" y="263"/>
                    </a:lnTo>
                    <a:lnTo>
                      <a:pt x="95" y="268"/>
                    </a:lnTo>
                    <a:lnTo>
                      <a:pt x="90" y="268"/>
                    </a:lnTo>
                    <a:lnTo>
                      <a:pt x="85" y="273"/>
                    </a:lnTo>
                    <a:lnTo>
                      <a:pt x="80" y="278"/>
                    </a:lnTo>
                    <a:lnTo>
                      <a:pt x="75" y="278"/>
                    </a:lnTo>
                    <a:lnTo>
                      <a:pt x="70" y="283"/>
                    </a:lnTo>
                    <a:lnTo>
                      <a:pt x="65" y="283"/>
                    </a:lnTo>
                    <a:lnTo>
                      <a:pt x="60" y="288"/>
                    </a:lnTo>
                    <a:lnTo>
                      <a:pt x="55" y="293"/>
                    </a:lnTo>
                    <a:lnTo>
                      <a:pt x="50" y="293"/>
                    </a:lnTo>
                    <a:lnTo>
                      <a:pt x="45" y="298"/>
                    </a:lnTo>
                    <a:lnTo>
                      <a:pt x="40" y="298"/>
                    </a:lnTo>
                    <a:lnTo>
                      <a:pt x="35" y="303"/>
                    </a:lnTo>
                    <a:lnTo>
                      <a:pt x="30" y="308"/>
                    </a:lnTo>
                    <a:lnTo>
                      <a:pt x="25" y="308"/>
                    </a:lnTo>
                    <a:lnTo>
                      <a:pt x="20" y="313"/>
                    </a:lnTo>
                    <a:lnTo>
                      <a:pt x="15" y="313"/>
                    </a:lnTo>
                    <a:lnTo>
                      <a:pt x="10" y="318"/>
                    </a:lnTo>
                    <a:lnTo>
                      <a:pt x="5" y="323"/>
                    </a:lnTo>
                    <a:lnTo>
                      <a:pt x="0" y="323"/>
                    </a:lnTo>
                  </a:path>
                </a:pathLst>
              </a:custGeom>
              <a:noFill/>
              <a:ln w="31750" cap="flat">
                <a:solidFill>
                  <a:srgbClr val="D8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68"/>
              <p:cNvSpPr>
                <a:spLocks/>
              </p:cNvSpPr>
              <p:nvPr/>
            </p:nvSpPr>
            <p:spPr bwMode="auto">
              <a:xfrm>
                <a:off x="3792538" y="3273426"/>
                <a:ext cx="984250" cy="779463"/>
              </a:xfrm>
              <a:custGeom>
                <a:avLst/>
                <a:gdLst/>
                <a:ahLst/>
                <a:cxnLst>
                  <a:cxn ang="0">
                    <a:pos x="610" y="5"/>
                  </a:cxn>
                  <a:cxn ang="0">
                    <a:pos x="595" y="15"/>
                  </a:cxn>
                  <a:cxn ang="0">
                    <a:pos x="581" y="25"/>
                  </a:cxn>
                  <a:cxn ang="0">
                    <a:pos x="566" y="35"/>
                  </a:cxn>
                  <a:cxn ang="0">
                    <a:pos x="551" y="44"/>
                  </a:cxn>
                  <a:cxn ang="0">
                    <a:pos x="536" y="54"/>
                  </a:cxn>
                  <a:cxn ang="0">
                    <a:pos x="521" y="64"/>
                  </a:cxn>
                  <a:cxn ang="0">
                    <a:pos x="506" y="74"/>
                  </a:cxn>
                  <a:cxn ang="0">
                    <a:pos x="491" y="84"/>
                  </a:cxn>
                  <a:cxn ang="0">
                    <a:pos x="476" y="94"/>
                  </a:cxn>
                  <a:cxn ang="0">
                    <a:pos x="461" y="109"/>
                  </a:cxn>
                  <a:cxn ang="0">
                    <a:pos x="447" y="119"/>
                  </a:cxn>
                  <a:cxn ang="0">
                    <a:pos x="432" y="129"/>
                  </a:cxn>
                  <a:cxn ang="0">
                    <a:pos x="417" y="139"/>
                  </a:cxn>
                  <a:cxn ang="0">
                    <a:pos x="402" y="149"/>
                  </a:cxn>
                  <a:cxn ang="0">
                    <a:pos x="387" y="159"/>
                  </a:cxn>
                  <a:cxn ang="0">
                    <a:pos x="372" y="169"/>
                  </a:cxn>
                  <a:cxn ang="0">
                    <a:pos x="357" y="183"/>
                  </a:cxn>
                  <a:cxn ang="0">
                    <a:pos x="342" y="193"/>
                  </a:cxn>
                  <a:cxn ang="0">
                    <a:pos x="327" y="203"/>
                  </a:cxn>
                  <a:cxn ang="0">
                    <a:pos x="312" y="218"/>
                  </a:cxn>
                  <a:cxn ang="0">
                    <a:pos x="298" y="228"/>
                  </a:cxn>
                  <a:cxn ang="0">
                    <a:pos x="283" y="238"/>
                  </a:cxn>
                  <a:cxn ang="0">
                    <a:pos x="268" y="253"/>
                  </a:cxn>
                  <a:cxn ang="0">
                    <a:pos x="253" y="263"/>
                  </a:cxn>
                  <a:cxn ang="0">
                    <a:pos x="238" y="278"/>
                  </a:cxn>
                  <a:cxn ang="0">
                    <a:pos x="223" y="288"/>
                  </a:cxn>
                  <a:cxn ang="0">
                    <a:pos x="208" y="303"/>
                  </a:cxn>
                  <a:cxn ang="0">
                    <a:pos x="193" y="313"/>
                  </a:cxn>
                  <a:cxn ang="0">
                    <a:pos x="178" y="327"/>
                  </a:cxn>
                  <a:cxn ang="0">
                    <a:pos x="169" y="337"/>
                  </a:cxn>
                  <a:cxn ang="0">
                    <a:pos x="154" y="347"/>
                  </a:cxn>
                  <a:cxn ang="0">
                    <a:pos x="139" y="357"/>
                  </a:cxn>
                  <a:cxn ang="0">
                    <a:pos x="124" y="372"/>
                  </a:cxn>
                  <a:cxn ang="0">
                    <a:pos x="109" y="387"/>
                  </a:cxn>
                  <a:cxn ang="0">
                    <a:pos x="94" y="402"/>
                  </a:cxn>
                  <a:cxn ang="0">
                    <a:pos x="79" y="412"/>
                  </a:cxn>
                  <a:cxn ang="0">
                    <a:pos x="59" y="432"/>
                  </a:cxn>
                  <a:cxn ang="0">
                    <a:pos x="54" y="437"/>
                  </a:cxn>
                  <a:cxn ang="0">
                    <a:pos x="39" y="452"/>
                  </a:cxn>
                  <a:cxn ang="0">
                    <a:pos x="25" y="466"/>
                  </a:cxn>
                  <a:cxn ang="0">
                    <a:pos x="10" y="481"/>
                  </a:cxn>
                </a:cxnLst>
                <a:rect l="0" t="0" r="r" b="b"/>
                <a:pathLst>
                  <a:path w="620" h="491">
                    <a:moveTo>
                      <a:pt x="620" y="0"/>
                    </a:moveTo>
                    <a:lnTo>
                      <a:pt x="615" y="5"/>
                    </a:lnTo>
                    <a:lnTo>
                      <a:pt x="610" y="5"/>
                    </a:lnTo>
                    <a:lnTo>
                      <a:pt x="605" y="10"/>
                    </a:lnTo>
                    <a:lnTo>
                      <a:pt x="600" y="15"/>
                    </a:lnTo>
                    <a:lnTo>
                      <a:pt x="595" y="15"/>
                    </a:lnTo>
                    <a:lnTo>
                      <a:pt x="591" y="20"/>
                    </a:lnTo>
                    <a:lnTo>
                      <a:pt x="586" y="25"/>
                    </a:lnTo>
                    <a:lnTo>
                      <a:pt x="581" y="25"/>
                    </a:lnTo>
                    <a:lnTo>
                      <a:pt x="576" y="30"/>
                    </a:lnTo>
                    <a:lnTo>
                      <a:pt x="571" y="35"/>
                    </a:lnTo>
                    <a:lnTo>
                      <a:pt x="566" y="35"/>
                    </a:lnTo>
                    <a:lnTo>
                      <a:pt x="561" y="39"/>
                    </a:lnTo>
                    <a:lnTo>
                      <a:pt x="556" y="44"/>
                    </a:lnTo>
                    <a:lnTo>
                      <a:pt x="551" y="44"/>
                    </a:lnTo>
                    <a:lnTo>
                      <a:pt x="546" y="49"/>
                    </a:lnTo>
                    <a:lnTo>
                      <a:pt x="541" y="54"/>
                    </a:lnTo>
                    <a:lnTo>
                      <a:pt x="536" y="54"/>
                    </a:lnTo>
                    <a:lnTo>
                      <a:pt x="531" y="59"/>
                    </a:lnTo>
                    <a:lnTo>
                      <a:pt x="526" y="64"/>
                    </a:lnTo>
                    <a:lnTo>
                      <a:pt x="521" y="64"/>
                    </a:lnTo>
                    <a:lnTo>
                      <a:pt x="516" y="69"/>
                    </a:lnTo>
                    <a:lnTo>
                      <a:pt x="511" y="74"/>
                    </a:lnTo>
                    <a:lnTo>
                      <a:pt x="506" y="74"/>
                    </a:lnTo>
                    <a:lnTo>
                      <a:pt x="501" y="79"/>
                    </a:lnTo>
                    <a:lnTo>
                      <a:pt x="496" y="84"/>
                    </a:lnTo>
                    <a:lnTo>
                      <a:pt x="491" y="84"/>
                    </a:lnTo>
                    <a:lnTo>
                      <a:pt x="486" y="89"/>
                    </a:lnTo>
                    <a:lnTo>
                      <a:pt x="481" y="94"/>
                    </a:lnTo>
                    <a:lnTo>
                      <a:pt x="476" y="94"/>
                    </a:lnTo>
                    <a:lnTo>
                      <a:pt x="471" y="99"/>
                    </a:lnTo>
                    <a:lnTo>
                      <a:pt x="466" y="104"/>
                    </a:lnTo>
                    <a:lnTo>
                      <a:pt x="461" y="109"/>
                    </a:lnTo>
                    <a:lnTo>
                      <a:pt x="456" y="109"/>
                    </a:lnTo>
                    <a:lnTo>
                      <a:pt x="452" y="114"/>
                    </a:lnTo>
                    <a:lnTo>
                      <a:pt x="447" y="119"/>
                    </a:lnTo>
                    <a:lnTo>
                      <a:pt x="442" y="119"/>
                    </a:lnTo>
                    <a:lnTo>
                      <a:pt x="437" y="124"/>
                    </a:lnTo>
                    <a:lnTo>
                      <a:pt x="432" y="129"/>
                    </a:lnTo>
                    <a:lnTo>
                      <a:pt x="427" y="129"/>
                    </a:lnTo>
                    <a:lnTo>
                      <a:pt x="422" y="134"/>
                    </a:lnTo>
                    <a:lnTo>
                      <a:pt x="417" y="139"/>
                    </a:lnTo>
                    <a:lnTo>
                      <a:pt x="412" y="144"/>
                    </a:lnTo>
                    <a:lnTo>
                      <a:pt x="407" y="144"/>
                    </a:lnTo>
                    <a:lnTo>
                      <a:pt x="402" y="149"/>
                    </a:lnTo>
                    <a:lnTo>
                      <a:pt x="397" y="154"/>
                    </a:lnTo>
                    <a:lnTo>
                      <a:pt x="392" y="159"/>
                    </a:lnTo>
                    <a:lnTo>
                      <a:pt x="387" y="159"/>
                    </a:lnTo>
                    <a:lnTo>
                      <a:pt x="382" y="164"/>
                    </a:lnTo>
                    <a:lnTo>
                      <a:pt x="377" y="169"/>
                    </a:lnTo>
                    <a:lnTo>
                      <a:pt x="372" y="169"/>
                    </a:lnTo>
                    <a:lnTo>
                      <a:pt x="367" y="174"/>
                    </a:lnTo>
                    <a:lnTo>
                      <a:pt x="362" y="179"/>
                    </a:lnTo>
                    <a:lnTo>
                      <a:pt x="357" y="183"/>
                    </a:lnTo>
                    <a:lnTo>
                      <a:pt x="352" y="183"/>
                    </a:lnTo>
                    <a:lnTo>
                      <a:pt x="347" y="188"/>
                    </a:lnTo>
                    <a:lnTo>
                      <a:pt x="342" y="193"/>
                    </a:lnTo>
                    <a:lnTo>
                      <a:pt x="337" y="198"/>
                    </a:lnTo>
                    <a:lnTo>
                      <a:pt x="332" y="198"/>
                    </a:lnTo>
                    <a:lnTo>
                      <a:pt x="327" y="203"/>
                    </a:lnTo>
                    <a:lnTo>
                      <a:pt x="322" y="208"/>
                    </a:lnTo>
                    <a:lnTo>
                      <a:pt x="317" y="213"/>
                    </a:lnTo>
                    <a:lnTo>
                      <a:pt x="312" y="218"/>
                    </a:lnTo>
                    <a:lnTo>
                      <a:pt x="308" y="223"/>
                    </a:lnTo>
                    <a:lnTo>
                      <a:pt x="303" y="223"/>
                    </a:lnTo>
                    <a:lnTo>
                      <a:pt x="298" y="228"/>
                    </a:lnTo>
                    <a:lnTo>
                      <a:pt x="293" y="233"/>
                    </a:lnTo>
                    <a:lnTo>
                      <a:pt x="288" y="238"/>
                    </a:lnTo>
                    <a:lnTo>
                      <a:pt x="283" y="238"/>
                    </a:lnTo>
                    <a:lnTo>
                      <a:pt x="278" y="243"/>
                    </a:lnTo>
                    <a:lnTo>
                      <a:pt x="273" y="248"/>
                    </a:lnTo>
                    <a:lnTo>
                      <a:pt x="268" y="253"/>
                    </a:lnTo>
                    <a:lnTo>
                      <a:pt x="263" y="253"/>
                    </a:lnTo>
                    <a:lnTo>
                      <a:pt x="258" y="258"/>
                    </a:lnTo>
                    <a:lnTo>
                      <a:pt x="253" y="263"/>
                    </a:lnTo>
                    <a:lnTo>
                      <a:pt x="248" y="268"/>
                    </a:lnTo>
                    <a:lnTo>
                      <a:pt x="243" y="273"/>
                    </a:lnTo>
                    <a:lnTo>
                      <a:pt x="238" y="278"/>
                    </a:lnTo>
                    <a:lnTo>
                      <a:pt x="233" y="278"/>
                    </a:lnTo>
                    <a:lnTo>
                      <a:pt x="228" y="283"/>
                    </a:lnTo>
                    <a:lnTo>
                      <a:pt x="223" y="288"/>
                    </a:lnTo>
                    <a:lnTo>
                      <a:pt x="218" y="293"/>
                    </a:lnTo>
                    <a:lnTo>
                      <a:pt x="213" y="298"/>
                    </a:lnTo>
                    <a:lnTo>
                      <a:pt x="208" y="303"/>
                    </a:lnTo>
                    <a:lnTo>
                      <a:pt x="203" y="303"/>
                    </a:lnTo>
                    <a:lnTo>
                      <a:pt x="198" y="308"/>
                    </a:lnTo>
                    <a:lnTo>
                      <a:pt x="193" y="313"/>
                    </a:lnTo>
                    <a:lnTo>
                      <a:pt x="188" y="318"/>
                    </a:lnTo>
                    <a:lnTo>
                      <a:pt x="183" y="322"/>
                    </a:lnTo>
                    <a:lnTo>
                      <a:pt x="178" y="327"/>
                    </a:lnTo>
                    <a:lnTo>
                      <a:pt x="173" y="327"/>
                    </a:lnTo>
                    <a:lnTo>
                      <a:pt x="164" y="337"/>
                    </a:lnTo>
                    <a:lnTo>
                      <a:pt x="169" y="337"/>
                    </a:lnTo>
                    <a:lnTo>
                      <a:pt x="164" y="337"/>
                    </a:lnTo>
                    <a:lnTo>
                      <a:pt x="159" y="342"/>
                    </a:lnTo>
                    <a:lnTo>
                      <a:pt x="154" y="347"/>
                    </a:lnTo>
                    <a:lnTo>
                      <a:pt x="149" y="352"/>
                    </a:lnTo>
                    <a:lnTo>
                      <a:pt x="144" y="357"/>
                    </a:lnTo>
                    <a:lnTo>
                      <a:pt x="139" y="357"/>
                    </a:lnTo>
                    <a:lnTo>
                      <a:pt x="134" y="362"/>
                    </a:lnTo>
                    <a:lnTo>
                      <a:pt x="129" y="367"/>
                    </a:lnTo>
                    <a:lnTo>
                      <a:pt x="124" y="372"/>
                    </a:lnTo>
                    <a:lnTo>
                      <a:pt x="119" y="377"/>
                    </a:lnTo>
                    <a:lnTo>
                      <a:pt x="114" y="382"/>
                    </a:lnTo>
                    <a:lnTo>
                      <a:pt x="109" y="387"/>
                    </a:lnTo>
                    <a:lnTo>
                      <a:pt x="104" y="392"/>
                    </a:lnTo>
                    <a:lnTo>
                      <a:pt x="99" y="397"/>
                    </a:lnTo>
                    <a:lnTo>
                      <a:pt x="94" y="402"/>
                    </a:lnTo>
                    <a:lnTo>
                      <a:pt x="89" y="407"/>
                    </a:lnTo>
                    <a:lnTo>
                      <a:pt x="84" y="412"/>
                    </a:lnTo>
                    <a:lnTo>
                      <a:pt x="79" y="412"/>
                    </a:lnTo>
                    <a:lnTo>
                      <a:pt x="74" y="417"/>
                    </a:lnTo>
                    <a:lnTo>
                      <a:pt x="69" y="422"/>
                    </a:lnTo>
                    <a:lnTo>
                      <a:pt x="59" y="432"/>
                    </a:lnTo>
                    <a:lnTo>
                      <a:pt x="64" y="432"/>
                    </a:lnTo>
                    <a:lnTo>
                      <a:pt x="59" y="432"/>
                    </a:lnTo>
                    <a:lnTo>
                      <a:pt x="54" y="437"/>
                    </a:lnTo>
                    <a:lnTo>
                      <a:pt x="49" y="442"/>
                    </a:lnTo>
                    <a:lnTo>
                      <a:pt x="44" y="447"/>
                    </a:lnTo>
                    <a:lnTo>
                      <a:pt x="39" y="452"/>
                    </a:lnTo>
                    <a:lnTo>
                      <a:pt x="34" y="457"/>
                    </a:lnTo>
                    <a:lnTo>
                      <a:pt x="29" y="461"/>
                    </a:lnTo>
                    <a:lnTo>
                      <a:pt x="25" y="466"/>
                    </a:lnTo>
                    <a:lnTo>
                      <a:pt x="20" y="471"/>
                    </a:lnTo>
                    <a:lnTo>
                      <a:pt x="15" y="476"/>
                    </a:lnTo>
                    <a:lnTo>
                      <a:pt x="10" y="481"/>
                    </a:lnTo>
                    <a:lnTo>
                      <a:pt x="5" y="486"/>
                    </a:lnTo>
                    <a:lnTo>
                      <a:pt x="0" y="491"/>
                    </a:lnTo>
                  </a:path>
                </a:pathLst>
              </a:custGeom>
              <a:noFill/>
              <a:ln w="31750" cap="flat">
                <a:solidFill>
                  <a:srgbClr val="D8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7" name="Freeform 169"/>
              <p:cNvSpPr>
                <a:spLocks/>
              </p:cNvSpPr>
              <p:nvPr/>
            </p:nvSpPr>
            <p:spPr bwMode="auto">
              <a:xfrm>
                <a:off x="3556001" y="4052888"/>
                <a:ext cx="236538" cy="488950"/>
              </a:xfrm>
              <a:custGeom>
                <a:avLst/>
                <a:gdLst/>
                <a:ahLst/>
                <a:cxnLst>
                  <a:cxn ang="0">
                    <a:pos x="149" y="0"/>
                  </a:cxn>
                  <a:cxn ang="0">
                    <a:pos x="144" y="5"/>
                  </a:cxn>
                  <a:cxn ang="0">
                    <a:pos x="139" y="10"/>
                  </a:cxn>
                  <a:cxn ang="0">
                    <a:pos x="134" y="15"/>
                  </a:cxn>
                  <a:cxn ang="0">
                    <a:pos x="124" y="25"/>
                  </a:cxn>
                  <a:cxn ang="0">
                    <a:pos x="129" y="25"/>
                  </a:cxn>
                  <a:cxn ang="0">
                    <a:pos x="124" y="25"/>
                  </a:cxn>
                  <a:cxn ang="0">
                    <a:pos x="119" y="30"/>
                  </a:cxn>
                  <a:cxn ang="0">
                    <a:pos x="109" y="40"/>
                  </a:cxn>
                  <a:cxn ang="0">
                    <a:pos x="114" y="40"/>
                  </a:cxn>
                  <a:cxn ang="0">
                    <a:pos x="109" y="40"/>
                  </a:cxn>
                  <a:cxn ang="0">
                    <a:pos x="99" y="50"/>
                  </a:cxn>
                  <a:cxn ang="0">
                    <a:pos x="99" y="55"/>
                  </a:cxn>
                  <a:cxn ang="0">
                    <a:pos x="94" y="60"/>
                  </a:cxn>
                  <a:cxn ang="0">
                    <a:pos x="89" y="65"/>
                  </a:cxn>
                  <a:cxn ang="0">
                    <a:pos x="79" y="75"/>
                  </a:cxn>
                  <a:cxn ang="0">
                    <a:pos x="84" y="75"/>
                  </a:cxn>
                  <a:cxn ang="0">
                    <a:pos x="79" y="75"/>
                  </a:cxn>
                  <a:cxn ang="0">
                    <a:pos x="69" y="85"/>
                  </a:cxn>
                  <a:cxn ang="0">
                    <a:pos x="69" y="90"/>
                  </a:cxn>
                  <a:cxn ang="0">
                    <a:pos x="59" y="100"/>
                  </a:cxn>
                  <a:cxn ang="0">
                    <a:pos x="64" y="100"/>
                  </a:cxn>
                  <a:cxn ang="0">
                    <a:pos x="59" y="100"/>
                  </a:cxn>
                  <a:cxn ang="0">
                    <a:pos x="49" y="109"/>
                  </a:cxn>
                  <a:cxn ang="0">
                    <a:pos x="49" y="114"/>
                  </a:cxn>
                  <a:cxn ang="0">
                    <a:pos x="39" y="124"/>
                  </a:cxn>
                  <a:cxn ang="0">
                    <a:pos x="39" y="129"/>
                  </a:cxn>
                  <a:cxn ang="0">
                    <a:pos x="35" y="134"/>
                  </a:cxn>
                  <a:cxn ang="0">
                    <a:pos x="35" y="139"/>
                  </a:cxn>
                  <a:cxn ang="0">
                    <a:pos x="30" y="144"/>
                  </a:cxn>
                  <a:cxn ang="0">
                    <a:pos x="25" y="149"/>
                  </a:cxn>
                  <a:cxn ang="0">
                    <a:pos x="25" y="154"/>
                  </a:cxn>
                  <a:cxn ang="0">
                    <a:pos x="20" y="159"/>
                  </a:cxn>
                  <a:cxn ang="0">
                    <a:pos x="15" y="164"/>
                  </a:cxn>
                  <a:cxn ang="0">
                    <a:pos x="15" y="174"/>
                  </a:cxn>
                  <a:cxn ang="0">
                    <a:pos x="10" y="179"/>
                  </a:cxn>
                  <a:cxn ang="0">
                    <a:pos x="10" y="184"/>
                  </a:cxn>
                  <a:cxn ang="0">
                    <a:pos x="5" y="189"/>
                  </a:cxn>
                  <a:cxn ang="0">
                    <a:pos x="5" y="199"/>
                  </a:cxn>
                  <a:cxn ang="0">
                    <a:pos x="0" y="204"/>
                  </a:cxn>
                  <a:cxn ang="0">
                    <a:pos x="0" y="244"/>
                  </a:cxn>
                  <a:cxn ang="0">
                    <a:pos x="5" y="249"/>
                  </a:cxn>
                  <a:cxn ang="0">
                    <a:pos x="5" y="253"/>
                  </a:cxn>
                  <a:cxn ang="0">
                    <a:pos x="10" y="258"/>
                  </a:cxn>
                  <a:cxn ang="0">
                    <a:pos x="20" y="268"/>
                  </a:cxn>
                  <a:cxn ang="0">
                    <a:pos x="20" y="273"/>
                  </a:cxn>
                  <a:cxn ang="0">
                    <a:pos x="25" y="278"/>
                  </a:cxn>
                  <a:cxn ang="0">
                    <a:pos x="30" y="278"/>
                  </a:cxn>
                  <a:cxn ang="0">
                    <a:pos x="35" y="283"/>
                  </a:cxn>
                  <a:cxn ang="0">
                    <a:pos x="39" y="288"/>
                  </a:cxn>
                  <a:cxn ang="0">
                    <a:pos x="44" y="288"/>
                  </a:cxn>
                  <a:cxn ang="0">
                    <a:pos x="49" y="293"/>
                  </a:cxn>
                  <a:cxn ang="0">
                    <a:pos x="54" y="293"/>
                  </a:cxn>
                  <a:cxn ang="0">
                    <a:pos x="59" y="298"/>
                  </a:cxn>
                  <a:cxn ang="0">
                    <a:pos x="64" y="298"/>
                  </a:cxn>
                  <a:cxn ang="0">
                    <a:pos x="69" y="298"/>
                  </a:cxn>
                  <a:cxn ang="0">
                    <a:pos x="74" y="303"/>
                  </a:cxn>
                  <a:cxn ang="0">
                    <a:pos x="79" y="303"/>
                  </a:cxn>
                  <a:cxn ang="0">
                    <a:pos x="84" y="303"/>
                  </a:cxn>
                  <a:cxn ang="0">
                    <a:pos x="89" y="308"/>
                  </a:cxn>
                  <a:cxn ang="0">
                    <a:pos x="99" y="308"/>
                  </a:cxn>
                  <a:cxn ang="0">
                    <a:pos x="104" y="308"/>
                  </a:cxn>
                </a:cxnLst>
                <a:rect l="0" t="0" r="r" b="b"/>
                <a:pathLst>
                  <a:path w="149" h="308">
                    <a:moveTo>
                      <a:pt x="149" y="0"/>
                    </a:moveTo>
                    <a:lnTo>
                      <a:pt x="144" y="5"/>
                    </a:lnTo>
                    <a:lnTo>
                      <a:pt x="139" y="10"/>
                    </a:lnTo>
                    <a:lnTo>
                      <a:pt x="134" y="15"/>
                    </a:lnTo>
                    <a:lnTo>
                      <a:pt x="124" y="25"/>
                    </a:lnTo>
                    <a:lnTo>
                      <a:pt x="129" y="25"/>
                    </a:lnTo>
                    <a:lnTo>
                      <a:pt x="124" y="25"/>
                    </a:lnTo>
                    <a:lnTo>
                      <a:pt x="119" y="30"/>
                    </a:lnTo>
                    <a:lnTo>
                      <a:pt x="109" y="40"/>
                    </a:lnTo>
                    <a:lnTo>
                      <a:pt x="114" y="40"/>
                    </a:lnTo>
                    <a:lnTo>
                      <a:pt x="109" y="40"/>
                    </a:lnTo>
                    <a:lnTo>
                      <a:pt x="99" y="50"/>
                    </a:lnTo>
                    <a:lnTo>
                      <a:pt x="99" y="55"/>
                    </a:lnTo>
                    <a:lnTo>
                      <a:pt x="94" y="60"/>
                    </a:lnTo>
                    <a:lnTo>
                      <a:pt x="89" y="65"/>
                    </a:lnTo>
                    <a:lnTo>
                      <a:pt x="79" y="75"/>
                    </a:lnTo>
                    <a:lnTo>
                      <a:pt x="84" y="75"/>
                    </a:lnTo>
                    <a:lnTo>
                      <a:pt x="79" y="75"/>
                    </a:lnTo>
                    <a:lnTo>
                      <a:pt x="69" y="85"/>
                    </a:lnTo>
                    <a:lnTo>
                      <a:pt x="69" y="90"/>
                    </a:lnTo>
                    <a:lnTo>
                      <a:pt x="59" y="100"/>
                    </a:lnTo>
                    <a:lnTo>
                      <a:pt x="64" y="100"/>
                    </a:lnTo>
                    <a:lnTo>
                      <a:pt x="59" y="100"/>
                    </a:lnTo>
                    <a:lnTo>
                      <a:pt x="49" y="109"/>
                    </a:lnTo>
                    <a:lnTo>
                      <a:pt x="49" y="114"/>
                    </a:lnTo>
                    <a:lnTo>
                      <a:pt x="39" y="124"/>
                    </a:lnTo>
                    <a:lnTo>
                      <a:pt x="39" y="129"/>
                    </a:lnTo>
                    <a:lnTo>
                      <a:pt x="35" y="134"/>
                    </a:lnTo>
                    <a:lnTo>
                      <a:pt x="35" y="139"/>
                    </a:lnTo>
                    <a:lnTo>
                      <a:pt x="30" y="144"/>
                    </a:lnTo>
                    <a:lnTo>
                      <a:pt x="25" y="149"/>
                    </a:lnTo>
                    <a:lnTo>
                      <a:pt x="25" y="154"/>
                    </a:lnTo>
                    <a:lnTo>
                      <a:pt x="20" y="159"/>
                    </a:lnTo>
                    <a:lnTo>
                      <a:pt x="15" y="164"/>
                    </a:lnTo>
                    <a:lnTo>
                      <a:pt x="15" y="174"/>
                    </a:lnTo>
                    <a:lnTo>
                      <a:pt x="10" y="179"/>
                    </a:lnTo>
                    <a:lnTo>
                      <a:pt x="10" y="184"/>
                    </a:lnTo>
                    <a:lnTo>
                      <a:pt x="5" y="189"/>
                    </a:lnTo>
                    <a:lnTo>
                      <a:pt x="5" y="199"/>
                    </a:lnTo>
                    <a:lnTo>
                      <a:pt x="0" y="204"/>
                    </a:lnTo>
                    <a:lnTo>
                      <a:pt x="0" y="244"/>
                    </a:lnTo>
                    <a:lnTo>
                      <a:pt x="5" y="249"/>
                    </a:lnTo>
                    <a:lnTo>
                      <a:pt x="5" y="253"/>
                    </a:lnTo>
                    <a:lnTo>
                      <a:pt x="10" y="258"/>
                    </a:lnTo>
                    <a:lnTo>
                      <a:pt x="20" y="268"/>
                    </a:lnTo>
                    <a:lnTo>
                      <a:pt x="20" y="273"/>
                    </a:lnTo>
                    <a:lnTo>
                      <a:pt x="25" y="278"/>
                    </a:lnTo>
                    <a:lnTo>
                      <a:pt x="30" y="278"/>
                    </a:lnTo>
                    <a:lnTo>
                      <a:pt x="35" y="283"/>
                    </a:lnTo>
                    <a:lnTo>
                      <a:pt x="39" y="288"/>
                    </a:lnTo>
                    <a:lnTo>
                      <a:pt x="44" y="288"/>
                    </a:lnTo>
                    <a:lnTo>
                      <a:pt x="49" y="293"/>
                    </a:lnTo>
                    <a:lnTo>
                      <a:pt x="54" y="293"/>
                    </a:lnTo>
                    <a:lnTo>
                      <a:pt x="59" y="298"/>
                    </a:lnTo>
                    <a:lnTo>
                      <a:pt x="64" y="298"/>
                    </a:lnTo>
                    <a:lnTo>
                      <a:pt x="69" y="298"/>
                    </a:lnTo>
                    <a:lnTo>
                      <a:pt x="74" y="303"/>
                    </a:lnTo>
                    <a:lnTo>
                      <a:pt x="79" y="303"/>
                    </a:lnTo>
                    <a:lnTo>
                      <a:pt x="84" y="303"/>
                    </a:lnTo>
                    <a:lnTo>
                      <a:pt x="89" y="308"/>
                    </a:lnTo>
                    <a:lnTo>
                      <a:pt x="99" y="308"/>
                    </a:lnTo>
                    <a:lnTo>
                      <a:pt x="104" y="308"/>
                    </a:lnTo>
                  </a:path>
                </a:pathLst>
              </a:custGeom>
              <a:noFill/>
              <a:ln w="31750" cap="flat">
                <a:solidFill>
                  <a:srgbClr val="D8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1" name="TextBox 180"/>
            <p:cNvSpPr txBox="1"/>
            <p:nvPr/>
          </p:nvSpPr>
          <p:spPr>
            <a:xfrm>
              <a:off x="4223662" y="3647560"/>
              <a:ext cx="447558" cy="369332"/>
            </a:xfrm>
            <a:prstGeom prst="rect">
              <a:avLst/>
            </a:prstGeom>
            <a:noFill/>
          </p:spPr>
          <p:txBody>
            <a:bodyPr wrap="none" rtlCol="0">
              <a:spAutoFit/>
            </a:bodyPr>
            <a:lstStyle/>
            <a:p>
              <a:r>
                <a:rPr lang="en-US" b="1" dirty="0">
                  <a:solidFill>
                    <a:srgbClr val="C00000"/>
                  </a:solidFill>
                </a:rPr>
                <a:t>Au</a:t>
              </a:r>
            </a:p>
          </p:txBody>
        </p:sp>
      </p:grpSp>
      <p:grpSp>
        <p:nvGrpSpPr>
          <p:cNvPr id="4" name="Group 3"/>
          <p:cNvGrpSpPr/>
          <p:nvPr/>
        </p:nvGrpSpPr>
        <p:grpSpPr>
          <a:xfrm>
            <a:off x="6183313" y="1661082"/>
            <a:ext cx="3891260" cy="3076019"/>
            <a:chOff x="3413126" y="1497569"/>
            <a:chExt cx="3891260" cy="3076019"/>
          </a:xfrm>
        </p:grpSpPr>
        <p:grpSp>
          <p:nvGrpSpPr>
            <p:cNvPr id="177" name="Group 176"/>
            <p:cNvGrpSpPr/>
            <p:nvPr/>
          </p:nvGrpSpPr>
          <p:grpSpPr>
            <a:xfrm>
              <a:off x="3413126" y="1736726"/>
              <a:ext cx="3232150" cy="2836862"/>
              <a:chOff x="3413126" y="1736726"/>
              <a:chExt cx="3232150" cy="2836862"/>
            </a:xfrm>
          </p:grpSpPr>
          <p:sp>
            <p:nvSpPr>
              <p:cNvPr id="2218" name="Freeform 170"/>
              <p:cNvSpPr>
                <a:spLocks/>
              </p:cNvSpPr>
              <p:nvPr/>
            </p:nvSpPr>
            <p:spPr bwMode="auto">
              <a:xfrm>
                <a:off x="5643563" y="1736726"/>
                <a:ext cx="1001713" cy="630238"/>
              </a:xfrm>
              <a:custGeom>
                <a:avLst/>
                <a:gdLst/>
                <a:ahLst/>
                <a:cxnLst>
                  <a:cxn ang="0">
                    <a:pos x="621" y="5"/>
                  </a:cxn>
                  <a:cxn ang="0">
                    <a:pos x="606" y="15"/>
                  </a:cxn>
                  <a:cxn ang="0">
                    <a:pos x="591" y="24"/>
                  </a:cxn>
                  <a:cxn ang="0">
                    <a:pos x="576" y="29"/>
                  </a:cxn>
                  <a:cxn ang="0">
                    <a:pos x="562" y="44"/>
                  </a:cxn>
                  <a:cxn ang="0">
                    <a:pos x="547" y="49"/>
                  </a:cxn>
                  <a:cxn ang="0">
                    <a:pos x="532" y="59"/>
                  </a:cxn>
                  <a:cxn ang="0">
                    <a:pos x="517" y="69"/>
                  </a:cxn>
                  <a:cxn ang="0">
                    <a:pos x="502" y="79"/>
                  </a:cxn>
                  <a:cxn ang="0">
                    <a:pos x="487" y="89"/>
                  </a:cxn>
                  <a:cxn ang="0">
                    <a:pos x="472" y="99"/>
                  </a:cxn>
                  <a:cxn ang="0">
                    <a:pos x="457" y="104"/>
                  </a:cxn>
                  <a:cxn ang="0">
                    <a:pos x="442" y="114"/>
                  </a:cxn>
                  <a:cxn ang="0">
                    <a:pos x="427" y="124"/>
                  </a:cxn>
                  <a:cxn ang="0">
                    <a:pos x="413" y="134"/>
                  </a:cxn>
                  <a:cxn ang="0">
                    <a:pos x="398" y="144"/>
                  </a:cxn>
                  <a:cxn ang="0">
                    <a:pos x="383" y="154"/>
                  </a:cxn>
                  <a:cxn ang="0">
                    <a:pos x="368" y="159"/>
                  </a:cxn>
                  <a:cxn ang="0">
                    <a:pos x="353" y="173"/>
                  </a:cxn>
                  <a:cxn ang="0">
                    <a:pos x="338" y="178"/>
                  </a:cxn>
                  <a:cxn ang="0">
                    <a:pos x="323" y="188"/>
                  </a:cxn>
                  <a:cxn ang="0">
                    <a:pos x="308" y="198"/>
                  </a:cxn>
                  <a:cxn ang="0">
                    <a:pos x="293" y="208"/>
                  </a:cxn>
                  <a:cxn ang="0">
                    <a:pos x="278" y="218"/>
                  </a:cxn>
                  <a:cxn ang="0">
                    <a:pos x="264" y="228"/>
                  </a:cxn>
                  <a:cxn ang="0">
                    <a:pos x="249" y="238"/>
                  </a:cxn>
                  <a:cxn ang="0">
                    <a:pos x="234" y="243"/>
                  </a:cxn>
                  <a:cxn ang="0">
                    <a:pos x="219" y="253"/>
                  </a:cxn>
                  <a:cxn ang="0">
                    <a:pos x="204" y="263"/>
                  </a:cxn>
                  <a:cxn ang="0">
                    <a:pos x="189" y="273"/>
                  </a:cxn>
                  <a:cxn ang="0">
                    <a:pos x="174" y="283"/>
                  </a:cxn>
                  <a:cxn ang="0">
                    <a:pos x="159" y="293"/>
                  </a:cxn>
                  <a:cxn ang="0">
                    <a:pos x="144" y="303"/>
                  </a:cxn>
                  <a:cxn ang="0">
                    <a:pos x="130" y="312"/>
                  </a:cxn>
                  <a:cxn ang="0">
                    <a:pos x="115" y="322"/>
                  </a:cxn>
                  <a:cxn ang="0">
                    <a:pos x="100" y="332"/>
                  </a:cxn>
                  <a:cxn ang="0">
                    <a:pos x="85" y="342"/>
                  </a:cxn>
                  <a:cxn ang="0">
                    <a:pos x="70" y="352"/>
                  </a:cxn>
                  <a:cxn ang="0">
                    <a:pos x="55" y="362"/>
                  </a:cxn>
                  <a:cxn ang="0">
                    <a:pos x="40" y="372"/>
                  </a:cxn>
                  <a:cxn ang="0">
                    <a:pos x="25" y="377"/>
                  </a:cxn>
                  <a:cxn ang="0">
                    <a:pos x="10" y="387"/>
                  </a:cxn>
                </a:cxnLst>
                <a:rect l="0" t="0" r="r" b="b"/>
                <a:pathLst>
                  <a:path w="631" h="397">
                    <a:moveTo>
                      <a:pt x="631" y="0"/>
                    </a:moveTo>
                    <a:lnTo>
                      <a:pt x="626" y="0"/>
                    </a:lnTo>
                    <a:lnTo>
                      <a:pt x="621" y="5"/>
                    </a:lnTo>
                    <a:lnTo>
                      <a:pt x="616" y="10"/>
                    </a:lnTo>
                    <a:lnTo>
                      <a:pt x="611" y="10"/>
                    </a:lnTo>
                    <a:lnTo>
                      <a:pt x="606" y="15"/>
                    </a:lnTo>
                    <a:lnTo>
                      <a:pt x="601" y="20"/>
                    </a:lnTo>
                    <a:lnTo>
                      <a:pt x="596" y="20"/>
                    </a:lnTo>
                    <a:lnTo>
                      <a:pt x="591" y="24"/>
                    </a:lnTo>
                    <a:lnTo>
                      <a:pt x="586" y="24"/>
                    </a:lnTo>
                    <a:lnTo>
                      <a:pt x="581" y="29"/>
                    </a:lnTo>
                    <a:lnTo>
                      <a:pt x="576" y="29"/>
                    </a:lnTo>
                    <a:lnTo>
                      <a:pt x="571" y="34"/>
                    </a:lnTo>
                    <a:lnTo>
                      <a:pt x="566" y="39"/>
                    </a:lnTo>
                    <a:lnTo>
                      <a:pt x="562" y="44"/>
                    </a:lnTo>
                    <a:lnTo>
                      <a:pt x="557" y="44"/>
                    </a:lnTo>
                    <a:lnTo>
                      <a:pt x="552" y="49"/>
                    </a:lnTo>
                    <a:lnTo>
                      <a:pt x="547" y="49"/>
                    </a:lnTo>
                    <a:lnTo>
                      <a:pt x="542" y="54"/>
                    </a:lnTo>
                    <a:lnTo>
                      <a:pt x="537" y="59"/>
                    </a:lnTo>
                    <a:lnTo>
                      <a:pt x="532" y="59"/>
                    </a:lnTo>
                    <a:lnTo>
                      <a:pt x="527" y="64"/>
                    </a:lnTo>
                    <a:lnTo>
                      <a:pt x="522" y="64"/>
                    </a:lnTo>
                    <a:lnTo>
                      <a:pt x="517" y="69"/>
                    </a:lnTo>
                    <a:lnTo>
                      <a:pt x="512" y="74"/>
                    </a:lnTo>
                    <a:lnTo>
                      <a:pt x="507" y="74"/>
                    </a:lnTo>
                    <a:lnTo>
                      <a:pt x="502" y="79"/>
                    </a:lnTo>
                    <a:lnTo>
                      <a:pt x="497" y="79"/>
                    </a:lnTo>
                    <a:lnTo>
                      <a:pt x="492" y="84"/>
                    </a:lnTo>
                    <a:lnTo>
                      <a:pt x="487" y="89"/>
                    </a:lnTo>
                    <a:lnTo>
                      <a:pt x="482" y="89"/>
                    </a:lnTo>
                    <a:lnTo>
                      <a:pt x="477" y="94"/>
                    </a:lnTo>
                    <a:lnTo>
                      <a:pt x="472" y="99"/>
                    </a:lnTo>
                    <a:lnTo>
                      <a:pt x="467" y="99"/>
                    </a:lnTo>
                    <a:lnTo>
                      <a:pt x="462" y="104"/>
                    </a:lnTo>
                    <a:lnTo>
                      <a:pt x="457" y="104"/>
                    </a:lnTo>
                    <a:lnTo>
                      <a:pt x="452" y="109"/>
                    </a:lnTo>
                    <a:lnTo>
                      <a:pt x="447" y="114"/>
                    </a:lnTo>
                    <a:lnTo>
                      <a:pt x="442" y="114"/>
                    </a:lnTo>
                    <a:lnTo>
                      <a:pt x="437" y="119"/>
                    </a:lnTo>
                    <a:lnTo>
                      <a:pt x="432" y="124"/>
                    </a:lnTo>
                    <a:lnTo>
                      <a:pt x="427" y="124"/>
                    </a:lnTo>
                    <a:lnTo>
                      <a:pt x="422" y="129"/>
                    </a:lnTo>
                    <a:lnTo>
                      <a:pt x="418" y="129"/>
                    </a:lnTo>
                    <a:lnTo>
                      <a:pt x="413" y="134"/>
                    </a:lnTo>
                    <a:lnTo>
                      <a:pt x="408" y="139"/>
                    </a:lnTo>
                    <a:lnTo>
                      <a:pt x="403" y="139"/>
                    </a:lnTo>
                    <a:lnTo>
                      <a:pt x="398" y="144"/>
                    </a:lnTo>
                    <a:lnTo>
                      <a:pt x="393" y="149"/>
                    </a:lnTo>
                    <a:lnTo>
                      <a:pt x="388" y="149"/>
                    </a:lnTo>
                    <a:lnTo>
                      <a:pt x="383" y="154"/>
                    </a:lnTo>
                    <a:lnTo>
                      <a:pt x="378" y="154"/>
                    </a:lnTo>
                    <a:lnTo>
                      <a:pt x="373" y="159"/>
                    </a:lnTo>
                    <a:lnTo>
                      <a:pt x="368" y="159"/>
                    </a:lnTo>
                    <a:lnTo>
                      <a:pt x="363" y="163"/>
                    </a:lnTo>
                    <a:lnTo>
                      <a:pt x="358" y="168"/>
                    </a:lnTo>
                    <a:lnTo>
                      <a:pt x="353" y="173"/>
                    </a:lnTo>
                    <a:lnTo>
                      <a:pt x="348" y="173"/>
                    </a:lnTo>
                    <a:lnTo>
                      <a:pt x="343" y="178"/>
                    </a:lnTo>
                    <a:lnTo>
                      <a:pt x="338" y="178"/>
                    </a:lnTo>
                    <a:lnTo>
                      <a:pt x="333" y="183"/>
                    </a:lnTo>
                    <a:lnTo>
                      <a:pt x="328" y="183"/>
                    </a:lnTo>
                    <a:lnTo>
                      <a:pt x="323" y="188"/>
                    </a:lnTo>
                    <a:lnTo>
                      <a:pt x="318" y="193"/>
                    </a:lnTo>
                    <a:lnTo>
                      <a:pt x="313" y="193"/>
                    </a:lnTo>
                    <a:lnTo>
                      <a:pt x="308" y="198"/>
                    </a:lnTo>
                    <a:lnTo>
                      <a:pt x="303" y="203"/>
                    </a:lnTo>
                    <a:lnTo>
                      <a:pt x="298" y="203"/>
                    </a:lnTo>
                    <a:lnTo>
                      <a:pt x="293" y="208"/>
                    </a:lnTo>
                    <a:lnTo>
                      <a:pt x="288" y="213"/>
                    </a:lnTo>
                    <a:lnTo>
                      <a:pt x="283" y="213"/>
                    </a:lnTo>
                    <a:lnTo>
                      <a:pt x="278" y="218"/>
                    </a:lnTo>
                    <a:lnTo>
                      <a:pt x="274" y="223"/>
                    </a:lnTo>
                    <a:lnTo>
                      <a:pt x="269" y="223"/>
                    </a:lnTo>
                    <a:lnTo>
                      <a:pt x="264" y="228"/>
                    </a:lnTo>
                    <a:lnTo>
                      <a:pt x="259" y="228"/>
                    </a:lnTo>
                    <a:lnTo>
                      <a:pt x="254" y="233"/>
                    </a:lnTo>
                    <a:lnTo>
                      <a:pt x="249" y="238"/>
                    </a:lnTo>
                    <a:lnTo>
                      <a:pt x="244" y="238"/>
                    </a:lnTo>
                    <a:lnTo>
                      <a:pt x="239" y="243"/>
                    </a:lnTo>
                    <a:lnTo>
                      <a:pt x="234" y="243"/>
                    </a:lnTo>
                    <a:lnTo>
                      <a:pt x="229" y="248"/>
                    </a:lnTo>
                    <a:lnTo>
                      <a:pt x="224" y="253"/>
                    </a:lnTo>
                    <a:lnTo>
                      <a:pt x="219" y="253"/>
                    </a:lnTo>
                    <a:lnTo>
                      <a:pt x="214" y="258"/>
                    </a:lnTo>
                    <a:lnTo>
                      <a:pt x="209" y="263"/>
                    </a:lnTo>
                    <a:lnTo>
                      <a:pt x="204" y="263"/>
                    </a:lnTo>
                    <a:lnTo>
                      <a:pt x="199" y="268"/>
                    </a:lnTo>
                    <a:lnTo>
                      <a:pt x="194" y="273"/>
                    </a:lnTo>
                    <a:lnTo>
                      <a:pt x="189" y="273"/>
                    </a:lnTo>
                    <a:lnTo>
                      <a:pt x="184" y="278"/>
                    </a:lnTo>
                    <a:lnTo>
                      <a:pt x="179" y="278"/>
                    </a:lnTo>
                    <a:lnTo>
                      <a:pt x="174" y="283"/>
                    </a:lnTo>
                    <a:lnTo>
                      <a:pt x="169" y="288"/>
                    </a:lnTo>
                    <a:lnTo>
                      <a:pt x="164" y="288"/>
                    </a:lnTo>
                    <a:lnTo>
                      <a:pt x="159" y="293"/>
                    </a:lnTo>
                    <a:lnTo>
                      <a:pt x="154" y="298"/>
                    </a:lnTo>
                    <a:lnTo>
                      <a:pt x="149" y="298"/>
                    </a:lnTo>
                    <a:lnTo>
                      <a:pt x="144" y="303"/>
                    </a:lnTo>
                    <a:lnTo>
                      <a:pt x="139" y="307"/>
                    </a:lnTo>
                    <a:lnTo>
                      <a:pt x="135" y="307"/>
                    </a:lnTo>
                    <a:lnTo>
                      <a:pt x="130" y="312"/>
                    </a:lnTo>
                    <a:lnTo>
                      <a:pt x="125" y="312"/>
                    </a:lnTo>
                    <a:lnTo>
                      <a:pt x="120" y="317"/>
                    </a:lnTo>
                    <a:lnTo>
                      <a:pt x="115" y="322"/>
                    </a:lnTo>
                    <a:lnTo>
                      <a:pt x="110" y="322"/>
                    </a:lnTo>
                    <a:lnTo>
                      <a:pt x="105" y="327"/>
                    </a:lnTo>
                    <a:lnTo>
                      <a:pt x="100" y="332"/>
                    </a:lnTo>
                    <a:lnTo>
                      <a:pt x="95" y="332"/>
                    </a:lnTo>
                    <a:lnTo>
                      <a:pt x="90" y="337"/>
                    </a:lnTo>
                    <a:lnTo>
                      <a:pt x="85" y="342"/>
                    </a:lnTo>
                    <a:lnTo>
                      <a:pt x="80" y="342"/>
                    </a:lnTo>
                    <a:lnTo>
                      <a:pt x="75" y="347"/>
                    </a:lnTo>
                    <a:lnTo>
                      <a:pt x="70" y="352"/>
                    </a:lnTo>
                    <a:lnTo>
                      <a:pt x="65" y="352"/>
                    </a:lnTo>
                    <a:lnTo>
                      <a:pt x="60" y="357"/>
                    </a:lnTo>
                    <a:lnTo>
                      <a:pt x="55" y="362"/>
                    </a:lnTo>
                    <a:lnTo>
                      <a:pt x="50" y="362"/>
                    </a:lnTo>
                    <a:lnTo>
                      <a:pt x="45" y="367"/>
                    </a:lnTo>
                    <a:lnTo>
                      <a:pt x="40" y="372"/>
                    </a:lnTo>
                    <a:lnTo>
                      <a:pt x="35" y="372"/>
                    </a:lnTo>
                    <a:lnTo>
                      <a:pt x="30" y="377"/>
                    </a:lnTo>
                    <a:lnTo>
                      <a:pt x="25" y="377"/>
                    </a:lnTo>
                    <a:lnTo>
                      <a:pt x="20" y="382"/>
                    </a:lnTo>
                    <a:lnTo>
                      <a:pt x="15" y="387"/>
                    </a:lnTo>
                    <a:lnTo>
                      <a:pt x="10" y="387"/>
                    </a:lnTo>
                    <a:lnTo>
                      <a:pt x="5" y="392"/>
                    </a:lnTo>
                    <a:lnTo>
                      <a:pt x="0" y="397"/>
                    </a:lnTo>
                  </a:path>
                </a:pathLst>
              </a:custGeom>
              <a:noFill/>
              <a:ln w="31750"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9" name="Freeform 171"/>
              <p:cNvSpPr>
                <a:spLocks/>
              </p:cNvSpPr>
              <p:nvPr/>
            </p:nvSpPr>
            <p:spPr bwMode="auto">
              <a:xfrm>
                <a:off x="4643438" y="2366963"/>
                <a:ext cx="1000125" cy="717550"/>
              </a:xfrm>
              <a:custGeom>
                <a:avLst/>
                <a:gdLst/>
                <a:ahLst/>
                <a:cxnLst>
                  <a:cxn ang="0">
                    <a:pos x="621" y="5"/>
                  </a:cxn>
                  <a:cxn ang="0">
                    <a:pos x="606" y="15"/>
                  </a:cxn>
                  <a:cxn ang="0">
                    <a:pos x="591" y="25"/>
                  </a:cxn>
                  <a:cxn ang="0">
                    <a:pos x="576" y="35"/>
                  </a:cxn>
                  <a:cxn ang="0">
                    <a:pos x="561" y="45"/>
                  </a:cxn>
                  <a:cxn ang="0">
                    <a:pos x="546" y="54"/>
                  </a:cxn>
                  <a:cxn ang="0">
                    <a:pos x="531" y="64"/>
                  </a:cxn>
                  <a:cxn ang="0">
                    <a:pos x="516" y="74"/>
                  </a:cxn>
                  <a:cxn ang="0">
                    <a:pos x="501" y="84"/>
                  </a:cxn>
                  <a:cxn ang="0">
                    <a:pos x="486" y="94"/>
                  </a:cxn>
                  <a:cxn ang="0">
                    <a:pos x="472" y="104"/>
                  </a:cxn>
                  <a:cxn ang="0">
                    <a:pos x="457" y="114"/>
                  </a:cxn>
                  <a:cxn ang="0">
                    <a:pos x="442" y="124"/>
                  </a:cxn>
                  <a:cxn ang="0">
                    <a:pos x="427" y="134"/>
                  </a:cxn>
                  <a:cxn ang="0">
                    <a:pos x="412" y="144"/>
                  </a:cxn>
                  <a:cxn ang="0">
                    <a:pos x="397" y="154"/>
                  </a:cxn>
                  <a:cxn ang="0">
                    <a:pos x="382" y="164"/>
                  </a:cxn>
                  <a:cxn ang="0">
                    <a:pos x="367" y="174"/>
                  </a:cxn>
                  <a:cxn ang="0">
                    <a:pos x="352" y="184"/>
                  </a:cxn>
                  <a:cxn ang="0">
                    <a:pos x="338" y="198"/>
                  </a:cxn>
                  <a:cxn ang="0">
                    <a:pos x="323" y="208"/>
                  </a:cxn>
                  <a:cxn ang="0">
                    <a:pos x="308" y="218"/>
                  </a:cxn>
                  <a:cxn ang="0">
                    <a:pos x="293" y="228"/>
                  </a:cxn>
                  <a:cxn ang="0">
                    <a:pos x="278" y="238"/>
                  </a:cxn>
                  <a:cxn ang="0">
                    <a:pos x="263" y="248"/>
                  </a:cxn>
                  <a:cxn ang="0">
                    <a:pos x="248" y="258"/>
                  </a:cxn>
                  <a:cxn ang="0">
                    <a:pos x="233" y="273"/>
                  </a:cxn>
                  <a:cxn ang="0">
                    <a:pos x="218" y="283"/>
                  </a:cxn>
                  <a:cxn ang="0">
                    <a:pos x="203" y="293"/>
                  </a:cxn>
                  <a:cxn ang="0">
                    <a:pos x="189" y="303"/>
                  </a:cxn>
                  <a:cxn ang="0">
                    <a:pos x="174" y="313"/>
                  </a:cxn>
                  <a:cxn ang="0">
                    <a:pos x="159" y="328"/>
                  </a:cxn>
                  <a:cxn ang="0">
                    <a:pos x="144" y="337"/>
                  </a:cxn>
                  <a:cxn ang="0">
                    <a:pos x="129" y="347"/>
                  </a:cxn>
                  <a:cxn ang="0">
                    <a:pos x="114" y="362"/>
                  </a:cxn>
                  <a:cxn ang="0">
                    <a:pos x="99" y="372"/>
                  </a:cxn>
                  <a:cxn ang="0">
                    <a:pos x="84" y="382"/>
                  </a:cxn>
                  <a:cxn ang="0">
                    <a:pos x="69" y="397"/>
                  </a:cxn>
                  <a:cxn ang="0">
                    <a:pos x="55" y="407"/>
                  </a:cxn>
                  <a:cxn ang="0">
                    <a:pos x="40" y="417"/>
                  </a:cxn>
                  <a:cxn ang="0">
                    <a:pos x="25" y="432"/>
                  </a:cxn>
                  <a:cxn ang="0">
                    <a:pos x="10" y="442"/>
                  </a:cxn>
                </a:cxnLst>
                <a:rect l="0" t="0" r="r" b="b"/>
                <a:pathLst>
                  <a:path w="630" h="452">
                    <a:moveTo>
                      <a:pt x="630" y="0"/>
                    </a:moveTo>
                    <a:lnTo>
                      <a:pt x="625" y="0"/>
                    </a:lnTo>
                    <a:lnTo>
                      <a:pt x="621" y="5"/>
                    </a:lnTo>
                    <a:lnTo>
                      <a:pt x="616" y="10"/>
                    </a:lnTo>
                    <a:lnTo>
                      <a:pt x="611" y="10"/>
                    </a:lnTo>
                    <a:lnTo>
                      <a:pt x="606" y="15"/>
                    </a:lnTo>
                    <a:lnTo>
                      <a:pt x="601" y="20"/>
                    </a:lnTo>
                    <a:lnTo>
                      <a:pt x="596" y="20"/>
                    </a:lnTo>
                    <a:lnTo>
                      <a:pt x="591" y="25"/>
                    </a:lnTo>
                    <a:lnTo>
                      <a:pt x="586" y="30"/>
                    </a:lnTo>
                    <a:lnTo>
                      <a:pt x="581" y="30"/>
                    </a:lnTo>
                    <a:lnTo>
                      <a:pt x="576" y="35"/>
                    </a:lnTo>
                    <a:lnTo>
                      <a:pt x="571" y="40"/>
                    </a:lnTo>
                    <a:lnTo>
                      <a:pt x="566" y="40"/>
                    </a:lnTo>
                    <a:lnTo>
                      <a:pt x="561" y="45"/>
                    </a:lnTo>
                    <a:lnTo>
                      <a:pt x="556" y="45"/>
                    </a:lnTo>
                    <a:lnTo>
                      <a:pt x="551" y="49"/>
                    </a:lnTo>
                    <a:lnTo>
                      <a:pt x="546" y="54"/>
                    </a:lnTo>
                    <a:lnTo>
                      <a:pt x="541" y="54"/>
                    </a:lnTo>
                    <a:lnTo>
                      <a:pt x="536" y="59"/>
                    </a:lnTo>
                    <a:lnTo>
                      <a:pt x="531" y="64"/>
                    </a:lnTo>
                    <a:lnTo>
                      <a:pt x="526" y="69"/>
                    </a:lnTo>
                    <a:lnTo>
                      <a:pt x="521" y="69"/>
                    </a:lnTo>
                    <a:lnTo>
                      <a:pt x="516" y="74"/>
                    </a:lnTo>
                    <a:lnTo>
                      <a:pt x="511" y="74"/>
                    </a:lnTo>
                    <a:lnTo>
                      <a:pt x="506" y="79"/>
                    </a:lnTo>
                    <a:lnTo>
                      <a:pt x="501" y="84"/>
                    </a:lnTo>
                    <a:lnTo>
                      <a:pt x="496" y="84"/>
                    </a:lnTo>
                    <a:lnTo>
                      <a:pt x="491" y="89"/>
                    </a:lnTo>
                    <a:lnTo>
                      <a:pt x="486" y="94"/>
                    </a:lnTo>
                    <a:lnTo>
                      <a:pt x="482" y="99"/>
                    </a:lnTo>
                    <a:lnTo>
                      <a:pt x="477" y="99"/>
                    </a:lnTo>
                    <a:lnTo>
                      <a:pt x="472" y="104"/>
                    </a:lnTo>
                    <a:lnTo>
                      <a:pt x="467" y="109"/>
                    </a:lnTo>
                    <a:lnTo>
                      <a:pt x="462" y="109"/>
                    </a:lnTo>
                    <a:lnTo>
                      <a:pt x="457" y="114"/>
                    </a:lnTo>
                    <a:lnTo>
                      <a:pt x="452" y="119"/>
                    </a:lnTo>
                    <a:lnTo>
                      <a:pt x="447" y="119"/>
                    </a:lnTo>
                    <a:lnTo>
                      <a:pt x="442" y="124"/>
                    </a:lnTo>
                    <a:lnTo>
                      <a:pt x="437" y="129"/>
                    </a:lnTo>
                    <a:lnTo>
                      <a:pt x="432" y="129"/>
                    </a:lnTo>
                    <a:lnTo>
                      <a:pt x="427" y="134"/>
                    </a:lnTo>
                    <a:lnTo>
                      <a:pt x="422" y="139"/>
                    </a:lnTo>
                    <a:lnTo>
                      <a:pt x="417" y="139"/>
                    </a:lnTo>
                    <a:lnTo>
                      <a:pt x="412" y="144"/>
                    </a:lnTo>
                    <a:lnTo>
                      <a:pt x="407" y="149"/>
                    </a:lnTo>
                    <a:lnTo>
                      <a:pt x="402" y="149"/>
                    </a:lnTo>
                    <a:lnTo>
                      <a:pt x="397" y="154"/>
                    </a:lnTo>
                    <a:lnTo>
                      <a:pt x="392" y="159"/>
                    </a:lnTo>
                    <a:lnTo>
                      <a:pt x="387" y="164"/>
                    </a:lnTo>
                    <a:lnTo>
                      <a:pt x="382" y="164"/>
                    </a:lnTo>
                    <a:lnTo>
                      <a:pt x="377" y="169"/>
                    </a:lnTo>
                    <a:lnTo>
                      <a:pt x="372" y="174"/>
                    </a:lnTo>
                    <a:lnTo>
                      <a:pt x="367" y="174"/>
                    </a:lnTo>
                    <a:lnTo>
                      <a:pt x="362" y="179"/>
                    </a:lnTo>
                    <a:lnTo>
                      <a:pt x="357" y="184"/>
                    </a:lnTo>
                    <a:lnTo>
                      <a:pt x="352" y="184"/>
                    </a:lnTo>
                    <a:lnTo>
                      <a:pt x="347" y="188"/>
                    </a:lnTo>
                    <a:lnTo>
                      <a:pt x="342" y="193"/>
                    </a:lnTo>
                    <a:lnTo>
                      <a:pt x="338" y="198"/>
                    </a:lnTo>
                    <a:lnTo>
                      <a:pt x="333" y="198"/>
                    </a:lnTo>
                    <a:lnTo>
                      <a:pt x="328" y="203"/>
                    </a:lnTo>
                    <a:lnTo>
                      <a:pt x="323" y="208"/>
                    </a:lnTo>
                    <a:lnTo>
                      <a:pt x="318" y="208"/>
                    </a:lnTo>
                    <a:lnTo>
                      <a:pt x="313" y="213"/>
                    </a:lnTo>
                    <a:lnTo>
                      <a:pt x="308" y="218"/>
                    </a:lnTo>
                    <a:lnTo>
                      <a:pt x="303" y="218"/>
                    </a:lnTo>
                    <a:lnTo>
                      <a:pt x="298" y="223"/>
                    </a:lnTo>
                    <a:lnTo>
                      <a:pt x="293" y="228"/>
                    </a:lnTo>
                    <a:lnTo>
                      <a:pt x="288" y="233"/>
                    </a:lnTo>
                    <a:lnTo>
                      <a:pt x="283" y="233"/>
                    </a:lnTo>
                    <a:lnTo>
                      <a:pt x="278" y="238"/>
                    </a:lnTo>
                    <a:lnTo>
                      <a:pt x="273" y="243"/>
                    </a:lnTo>
                    <a:lnTo>
                      <a:pt x="268" y="248"/>
                    </a:lnTo>
                    <a:lnTo>
                      <a:pt x="263" y="248"/>
                    </a:lnTo>
                    <a:lnTo>
                      <a:pt x="258" y="253"/>
                    </a:lnTo>
                    <a:lnTo>
                      <a:pt x="253" y="258"/>
                    </a:lnTo>
                    <a:lnTo>
                      <a:pt x="248" y="258"/>
                    </a:lnTo>
                    <a:lnTo>
                      <a:pt x="243" y="263"/>
                    </a:lnTo>
                    <a:lnTo>
                      <a:pt x="238" y="268"/>
                    </a:lnTo>
                    <a:lnTo>
                      <a:pt x="233" y="273"/>
                    </a:lnTo>
                    <a:lnTo>
                      <a:pt x="228" y="273"/>
                    </a:lnTo>
                    <a:lnTo>
                      <a:pt x="223" y="278"/>
                    </a:lnTo>
                    <a:lnTo>
                      <a:pt x="218" y="283"/>
                    </a:lnTo>
                    <a:lnTo>
                      <a:pt x="213" y="288"/>
                    </a:lnTo>
                    <a:lnTo>
                      <a:pt x="208" y="288"/>
                    </a:lnTo>
                    <a:lnTo>
                      <a:pt x="203" y="293"/>
                    </a:lnTo>
                    <a:lnTo>
                      <a:pt x="199" y="298"/>
                    </a:lnTo>
                    <a:lnTo>
                      <a:pt x="194" y="303"/>
                    </a:lnTo>
                    <a:lnTo>
                      <a:pt x="189" y="303"/>
                    </a:lnTo>
                    <a:lnTo>
                      <a:pt x="184" y="308"/>
                    </a:lnTo>
                    <a:lnTo>
                      <a:pt x="179" y="313"/>
                    </a:lnTo>
                    <a:lnTo>
                      <a:pt x="174" y="313"/>
                    </a:lnTo>
                    <a:lnTo>
                      <a:pt x="169" y="318"/>
                    </a:lnTo>
                    <a:lnTo>
                      <a:pt x="164" y="323"/>
                    </a:lnTo>
                    <a:lnTo>
                      <a:pt x="159" y="328"/>
                    </a:lnTo>
                    <a:lnTo>
                      <a:pt x="154" y="332"/>
                    </a:lnTo>
                    <a:lnTo>
                      <a:pt x="149" y="332"/>
                    </a:lnTo>
                    <a:lnTo>
                      <a:pt x="144" y="337"/>
                    </a:lnTo>
                    <a:lnTo>
                      <a:pt x="139" y="342"/>
                    </a:lnTo>
                    <a:lnTo>
                      <a:pt x="134" y="347"/>
                    </a:lnTo>
                    <a:lnTo>
                      <a:pt x="129" y="347"/>
                    </a:lnTo>
                    <a:lnTo>
                      <a:pt x="124" y="352"/>
                    </a:lnTo>
                    <a:lnTo>
                      <a:pt x="119" y="357"/>
                    </a:lnTo>
                    <a:lnTo>
                      <a:pt x="114" y="362"/>
                    </a:lnTo>
                    <a:lnTo>
                      <a:pt x="109" y="362"/>
                    </a:lnTo>
                    <a:lnTo>
                      <a:pt x="104" y="367"/>
                    </a:lnTo>
                    <a:lnTo>
                      <a:pt x="99" y="372"/>
                    </a:lnTo>
                    <a:lnTo>
                      <a:pt x="94" y="377"/>
                    </a:lnTo>
                    <a:lnTo>
                      <a:pt x="89" y="382"/>
                    </a:lnTo>
                    <a:lnTo>
                      <a:pt x="84" y="382"/>
                    </a:lnTo>
                    <a:lnTo>
                      <a:pt x="79" y="387"/>
                    </a:lnTo>
                    <a:lnTo>
                      <a:pt x="74" y="392"/>
                    </a:lnTo>
                    <a:lnTo>
                      <a:pt x="69" y="397"/>
                    </a:lnTo>
                    <a:lnTo>
                      <a:pt x="64" y="397"/>
                    </a:lnTo>
                    <a:lnTo>
                      <a:pt x="59" y="402"/>
                    </a:lnTo>
                    <a:lnTo>
                      <a:pt x="55" y="407"/>
                    </a:lnTo>
                    <a:lnTo>
                      <a:pt x="50" y="412"/>
                    </a:lnTo>
                    <a:lnTo>
                      <a:pt x="45" y="417"/>
                    </a:lnTo>
                    <a:lnTo>
                      <a:pt x="40" y="417"/>
                    </a:lnTo>
                    <a:lnTo>
                      <a:pt x="35" y="422"/>
                    </a:lnTo>
                    <a:lnTo>
                      <a:pt x="30" y="427"/>
                    </a:lnTo>
                    <a:lnTo>
                      <a:pt x="25" y="432"/>
                    </a:lnTo>
                    <a:lnTo>
                      <a:pt x="20" y="437"/>
                    </a:lnTo>
                    <a:lnTo>
                      <a:pt x="15" y="437"/>
                    </a:lnTo>
                    <a:lnTo>
                      <a:pt x="10" y="442"/>
                    </a:lnTo>
                    <a:lnTo>
                      <a:pt x="5" y="447"/>
                    </a:lnTo>
                    <a:lnTo>
                      <a:pt x="0" y="452"/>
                    </a:lnTo>
                  </a:path>
                </a:pathLst>
              </a:custGeom>
              <a:noFill/>
              <a:ln w="31750"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0" name="Freeform 172"/>
              <p:cNvSpPr>
                <a:spLocks/>
              </p:cNvSpPr>
              <p:nvPr/>
            </p:nvSpPr>
            <p:spPr bwMode="auto">
              <a:xfrm>
                <a:off x="3697288" y="3084513"/>
                <a:ext cx="946150" cy="898525"/>
              </a:xfrm>
              <a:custGeom>
                <a:avLst/>
                <a:gdLst/>
                <a:ahLst/>
                <a:cxnLst>
                  <a:cxn ang="0">
                    <a:pos x="586" y="5"/>
                  </a:cxn>
                  <a:cxn ang="0">
                    <a:pos x="571" y="19"/>
                  </a:cxn>
                  <a:cxn ang="0">
                    <a:pos x="556" y="29"/>
                  </a:cxn>
                  <a:cxn ang="0">
                    <a:pos x="541" y="44"/>
                  </a:cxn>
                  <a:cxn ang="0">
                    <a:pos x="526" y="54"/>
                  </a:cxn>
                  <a:cxn ang="0">
                    <a:pos x="512" y="69"/>
                  </a:cxn>
                  <a:cxn ang="0">
                    <a:pos x="497" y="79"/>
                  </a:cxn>
                  <a:cxn ang="0">
                    <a:pos x="482" y="94"/>
                  </a:cxn>
                  <a:cxn ang="0">
                    <a:pos x="467" y="109"/>
                  </a:cxn>
                  <a:cxn ang="0">
                    <a:pos x="452" y="119"/>
                  </a:cxn>
                  <a:cxn ang="0">
                    <a:pos x="437" y="134"/>
                  </a:cxn>
                  <a:cxn ang="0">
                    <a:pos x="422" y="149"/>
                  </a:cxn>
                  <a:cxn ang="0">
                    <a:pos x="407" y="158"/>
                  </a:cxn>
                  <a:cxn ang="0">
                    <a:pos x="392" y="173"/>
                  </a:cxn>
                  <a:cxn ang="0">
                    <a:pos x="377" y="188"/>
                  </a:cxn>
                  <a:cxn ang="0">
                    <a:pos x="363" y="198"/>
                  </a:cxn>
                  <a:cxn ang="0">
                    <a:pos x="348" y="213"/>
                  </a:cxn>
                  <a:cxn ang="0">
                    <a:pos x="333" y="228"/>
                  </a:cxn>
                  <a:cxn ang="0">
                    <a:pos x="318" y="243"/>
                  </a:cxn>
                  <a:cxn ang="0">
                    <a:pos x="303" y="253"/>
                  </a:cxn>
                  <a:cxn ang="0">
                    <a:pos x="288" y="268"/>
                  </a:cxn>
                  <a:cxn ang="0">
                    <a:pos x="273" y="283"/>
                  </a:cxn>
                  <a:cxn ang="0">
                    <a:pos x="258" y="298"/>
                  </a:cxn>
                  <a:cxn ang="0">
                    <a:pos x="243" y="312"/>
                  </a:cxn>
                  <a:cxn ang="0">
                    <a:pos x="229" y="327"/>
                  </a:cxn>
                  <a:cxn ang="0">
                    <a:pos x="214" y="342"/>
                  </a:cxn>
                  <a:cxn ang="0">
                    <a:pos x="199" y="357"/>
                  </a:cxn>
                  <a:cxn ang="0">
                    <a:pos x="184" y="372"/>
                  </a:cxn>
                  <a:cxn ang="0">
                    <a:pos x="169" y="387"/>
                  </a:cxn>
                  <a:cxn ang="0">
                    <a:pos x="154" y="402"/>
                  </a:cxn>
                  <a:cxn ang="0">
                    <a:pos x="139" y="417"/>
                  </a:cxn>
                  <a:cxn ang="0">
                    <a:pos x="124" y="432"/>
                  </a:cxn>
                  <a:cxn ang="0">
                    <a:pos x="109" y="446"/>
                  </a:cxn>
                  <a:cxn ang="0">
                    <a:pos x="89" y="466"/>
                  </a:cxn>
                  <a:cxn ang="0">
                    <a:pos x="85" y="471"/>
                  </a:cxn>
                  <a:cxn ang="0">
                    <a:pos x="75" y="481"/>
                  </a:cxn>
                  <a:cxn ang="0">
                    <a:pos x="65" y="491"/>
                  </a:cxn>
                  <a:cxn ang="0">
                    <a:pos x="55" y="506"/>
                  </a:cxn>
                  <a:cxn ang="0">
                    <a:pos x="40" y="521"/>
                  </a:cxn>
                  <a:cxn ang="0">
                    <a:pos x="30" y="531"/>
                  </a:cxn>
                  <a:cxn ang="0">
                    <a:pos x="20" y="546"/>
                  </a:cxn>
                  <a:cxn ang="0">
                    <a:pos x="10" y="556"/>
                  </a:cxn>
                </a:cxnLst>
                <a:rect l="0" t="0" r="r" b="b"/>
                <a:pathLst>
                  <a:path w="596" h="566">
                    <a:moveTo>
                      <a:pt x="596" y="0"/>
                    </a:moveTo>
                    <a:lnTo>
                      <a:pt x="591" y="5"/>
                    </a:lnTo>
                    <a:lnTo>
                      <a:pt x="586" y="5"/>
                    </a:lnTo>
                    <a:lnTo>
                      <a:pt x="581" y="10"/>
                    </a:lnTo>
                    <a:lnTo>
                      <a:pt x="576" y="15"/>
                    </a:lnTo>
                    <a:lnTo>
                      <a:pt x="571" y="19"/>
                    </a:lnTo>
                    <a:lnTo>
                      <a:pt x="566" y="24"/>
                    </a:lnTo>
                    <a:lnTo>
                      <a:pt x="561" y="24"/>
                    </a:lnTo>
                    <a:lnTo>
                      <a:pt x="556" y="29"/>
                    </a:lnTo>
                    <a:lnTo>
                      <a:pt x="551" y="34"/>
                    </a:lnTo>
                    <a:lnTo>
                      <a:pt x="546" y="39"/>
                    </a:lnTo>
                    <a:lnTo>
                      <a:pt x="541" y="44"/>
                    </a:lnTo>
                    <a:lnTo>
                      <a:pt x="536" y="49"/>
                    </a:lnTo>
                    <a:lnTo>
                      <a:pt x="531" y="54"/>
                    </a:lnTo>
                    <a:lnTo>
                      <a:pt x="526" y="54"/>
                    </a:lnTo>
                    <a:lnTo>
                      <a:pt x="521" y="59"/>
                    </a:lnTo>
                    <a:lnTo>
                      <a:pt x="516" y="64"/>
                    </a:lnTo>
                    <a:lnTo>
                      <a:pt x="512" y="69"/>
                    </a:lnTo>
                    <a:lnTo>
                      <a:pt x="507" y="74"/>
                    </a:lnTo>
                    <a:lnTo>
                      <a:pt x="502" y="79"/>
                    </a:lnTo>
                    <a:lnTo>
                      <a:pt x="497" y="79"/>
                    </a:lnTo>
                    <a:lnTo>
                      <a:pt x="492" y="84"/>
                    </a:lnTo>
                    <a:lnTo>
                      <a:pt x="487" y="89"/>
                    </a:lnTo>
                    <a:lnTo>
                      <a:pt x="482" y="94"/>
                    </a:lnTo>
                    <a:lnTo>
                      <a:pt x="477" y="99"/>
                    </a:lnTo>
                    <a:lnTo>
                      <a:pt x="472" y="104"/>
                    </a:lnTo>
                    <a:lnTo>
                      <a:pt x="467" y="109"/>
                    </a:lnTo>
                    <a:lnTo>
                      <a:pt x="462" y="114"/>
                    </a:lnTo>
                    <a:lnTo>
                      <a:pt x="457" y="114"/>
                    </a:lnTo>
                    <a:lnTo>
                      <a:pt x="452" y="119"/>
                    </a:lnTo>
                    <a:lnTo>
                      <a:pt x="447" y="124"/>
                    </a:lnTo>
                    <a:lnTo>
                      <a:pt x="442" y="129"/>
                    </a:lnTo>
                    <a:lnTo>
                      <a:pt x="437" y="134"/>
                    </a:lnTo>
                    <a:lnTo>
                      <a:pt x="432" y="139"/>
                    </a:lnTo>
                    <a:lnTo>
                      <a:pt x="427" y="144"/>
                    </a:lnTo>
                    <a:lnTo>
                      <a:pt x="422" y="149"/>
                    </a:lnTo>
                    <a:lnTo>
                      <a:pt x="417" y="149"/>
                    </a:lnTo>
                    <a:lnTo>
                      <a:pt x="412" y="154"/>
                    </a:lnTo>
                    <a:lnTo>
                      <a:pt x="407" y="158"/>
                    </a:lnTo>
                    <a:lnTo>
                      <a:pt x="402" y="163"/>
                    </a:lnTo>
                    <a:lnTo>
                      <a:pt x="397" y="168"/>
                    </a:lnTo>
                    <a:lnTo>
                      <a:pt x="392" y="173"/>
                    </a:lnTo>
                    <a:lnTo>
                      <a:pt x="387" y="178"/>
                    </a:lnTo>
                    <a:lnTo>
                      <a:pt x="382" y="183"/>
                    </a:lnTo>
                    <a:lnTo>
                      <a:pt x="377" y="188"/>
                    </a:lnTo>
                    <a:lnTo>
                      <a:pt x="372" y="193"/>
                    </a:lnTo>
                    <a:lnTo>
                      <a:pt x="368" y="193"/>
                    </a:lnTo>
                    <a:lnTo>
                      <a:pt x="363" y="198"/>
                    </a:lnTo>
                    <a:lnTo>
                      <a:pt x="358" y="203"/>
                    </a:lnTo>
                    <a:lnTo>
                      <a:pt x="353" y="208"/>
                    </a:lnTo>
                    <a:lnTo>
                      <a:pt x="348" y="213"/>
                    </a:lnTo>
                    <a:lnTo>
                      <a:pt x="343" y="218"/>
                    </a:lnTo>
                    <a:lnTo>
                      <a:pt x="338" y="223"/>
                    </a:lnTo>
                    <a:lnTo>
                      <a:pt x="333" y="228"/>
                    </a:lnTo>
                    <a:lnTo>
                      <a:pt x="328" y="233"/>
                    </a:lnTo>
                    <a:lnTo>
                      <a:pt x="323" y="238"/>
                    </a:lnTo>
                    <a:lnTo>
                      <a:pt x="318" y="243"/>
                    </a:lnTo>
                    <a:lnTo>
                      <a:pt x="313" y="248"/>
                    </a:lnTo>
                    <a:lnTo>
                      <a:pt x="308" y="248"/>
                    </a:lnTo>
                    <a:lnTo>
                      <a:pt x="303" y="253"/>
                    </a:lnTo>
                    <a:lnTo>
                      <a:pt x="298" y="258"/>
                    </a:lnTo>
                    <a:lnTo>
                      <a:pt x="293" y="263"/>
                    </a:lnTo>
                    <a:lnTo>
                      <a:pt x="288" y="268"/>
                    </a:lnTo>
                    <a:lnTo>
                      <a:pt x="283" y="273"/>
                    </a:lnTo>
                    <a:lnTo>
                      <a:pt x="278" y="278"/>
                    </a:lnTo>
                    <a:lnTo>
                      <a:pt x="273" y="283"/>
                    </a:lnTo>
                    <a:lnTo>
                      <a:pt x="268" y="288"/>
                    </a:lnTo>
                    <a:lnTo>
                      <a:pt x="263" y="293"/>
                    </a:lnTo>
                    <a:lnTo>
                      <a:pt x="258" y="298"/>
                    </a:lnTo>
                    <a:lnTo>
                      <a:pt x="253" y="302"/>
                    </a:lnTo>
                    <a:lnTo>
                      <a:pt x="248" y="307"/>
                    </a:lnTo>
                    <a:lnTo>
                      <a:pt x="243" y="312"/>
                    </a:lnTo>
                    <a:lnTo>
                      <a:pt x="238" y="317"/>
                    </a:lnTo>
                    <a:lnTo>
                      <a:pt x="233" y="322"/>
                    </a:lnTo>
                    <a:lnTo>
                      <a:pt x="229" y="327"/>
                    </a:lnTo>
                    <a:lnTo>
                      <a:pt x="224" y="332"/>
                    </a:lnTo>
                    <a:lnTo>
                      <a:pt x="219" y="337"/>
                    </a:lnTo>
                    <a:lnTo>
                      <a:pt x="214" y="342"/>
                    </a:lnTo>
                    <a:lnTo>
                      <a:pt x="209" y="347"/>
                    </a:lnTo>
                    <a:lnTo>
                      <a:pt x="204" y="352"/>
                    </a:lnTo>
                    <a:lnTo>
                      <a:pt x="199" y="357"/>
                    </a:lnTo>
                    <a:lnTo>
                      <a:pt x="194" y="362"/>
                    </a:lnTo>
                    <a:lnTo>
                      <a:pt x="189" y="367"/>
                    </a:lnTo>
                    <a:lnTo>
                      <a:pt x="184" y="372"/>
                    </a:lnTo>
                    <a:lnTo>
                      <a:pt x="179" y="377"/>
                    </a:lnTo>
                    <a:lnTo>
                      <a:pt x="174" y="382"/>
                    </a:lnTo>
                    <a:lnTo>
                      <a:pt x="169" y="387"/>
                    </a:lnTo>
                    <a:lnTo>
                      <a:pt x="164" y="392"/>
                    </a:lnTo>
                    <a:lnTo>
                      <a:pt x="159" y="397"/>
                    </a:lnTo>
                    <a:lnTo>
                      <a:pt x="154" y="402"/>
                    </a:lnTo>
                    <a:lnTo>
                      <a:pt x="149" y="407"/>
                    </a:lnTo>
                    <a:lnTo>
                      <a:pt x="144" y="412"/>
                    </a:lnTo>
                    <a:lnTo>
                      <a:pt x="139" y="417"/>
                    </a:lnTo>
                    <a:lnTo>
                      <a:pt x="134" y="422"/>
                    </a:lnTo>
                    <a:lnTo>
                      <a:pt x="129" y="427"/>
                    </a:lnTo>
                    <a:lnTo>
                      <a:pt x="124" y="432"/>
                    </a:lnTo>
                    <a:lnTo>
                      <a:pt x="119" y="437"/>
                    </a:lnTo>
                    <a:lnTo>
                      <a:pt x="114" y="441"/>
                    </a:lnTo>
                    <a:lnTo>
                      <a:pt x="109" y="446"/>
                    </a:lnTo>
                    <a:lnTo>
                      <a:pt x="104" y="451"/>
                    </a:lnTo>
                    <a:lnTo>
                      <a:pt x="99" y="456"/>
                    </a:lnTo>
                    <a:lnTo>
                      <a:pt x="89" y="466"/>
                    </a:lnTo>
                    <a:lnTo>
                      <a:pt x="94" y="466"/>
                    </a:lnTo>
                    <a:lnTo>
                      <a:pt x="89" y="466"/>
                    </a:lnTo>
                    <a:lnTo>
                      <a:pt x="85" y="471"/>
                    </a:lnTo>
                    <a:lnTo>
                      <a:pt x="75" y="481"/>
                    </a:lnTo>
                    <a:lnTo>
                      <a:pt x="80" y="481"/>
                    </a:lnTo>
                    <a:lnTo>
                      <a:pt x="75" y="481"/>
                    </a:lnTo>
                    <a:lnTo>
                      <a:pt x="65" y="491"/>
                    </a:lnTo>
                    <a:lnTo>
                      <a:pt x="70" y="491"/>
                    </a:lnTo>
                    <a:lnTo>
                      <a:pt x="65" y="491"/>
                    </a:lnTo>
                    <a:lnTo>
                      <a:pt x="60" y="496"/>
                    </a:lnTo>
                    <a:lnTo>
                      <a:pt x="60" y="501"/>
                    </a:lnTo>
                    <a:lnTo>
                      <a:pt x="55" y="506"/>
                    </a:lnTo>
                    <a:lnTo>
                      <a:pt x="50" y="511"/>
                    </a:lnTo>
                    <a:lnTo>
                      <a:pt x="45" y="516"/>
                    </a:lnTo>
                    <a:lnTo>
                      <a:pt x="40" y="521"/>
                    </a:lnTo>
                    <a:lnTo>
                      <a:pt x="30" y="531"/>
                    </a:lnTo>
                    <a:lnTo>
                      <a:pt x="35" y="531"/>
                    </a:lnTo>
                    <a:lnTo>
                      <a:pt x="30" y="531"/>
                    </a:lnTo>
                    <a:lnTo>
                      <a:pt x="25" y="536"/>
                    </a:lnTo>
                    <a:lnTo>
                      <a:pt x="15" y="546"/>
                    </a:lnTo>
                    <a:lnTo>
                      <a:pt x="20" y="546"/>
                    </a:lnTo>
                    <a:lnTo>
                      <a:pt x="15" y="546"/>
                    </a:lnTo>
                    <a:lnTo>
                      <a:pt x="10" y="551"/>
                    </a:lnTo>
                    <a:lnTo>
                      <a:pt x="10" y="556"/>
                    </a:lnTo>
                    <a:lnTo>
                      <a:pt x="5" y="561"/>
                    </a:lnTo>
                    <a:lnTo>
                      <a:pt x="0" y="566"/>
                    </a:lnTo>
                  </a:path>
                </a:pathLst>
              </a:custGeom>
              <a:noFill/>
              <a:ln w="31750"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1" name="Freeform 173"/>
              <p:cNvSpPr>
                <a:spLocks/>
              </p:cNvSpPr>
              <p:nvPr/>
            </p:nvSpPr>
            <p:spPr bwMode="auto">
              <a:xfrm>
                <a:off x="3413126" y="3983038"/>
                <a:ext cx="284163" cy="590550"/>
              </a:xfrm>
              <a:custGeom>
                <a:avLst/>
                <a:gdLst/>
                <a:ahLst/>
                <a:cxnLst>
                  <a:cxn ang="0">
                    <a:pos x="174" y="5"/>
                  </a:cxn>
                  <a:cxn ang="0">
                    <a:pos x="159" y="19"/>
                  </a:cxn>
                  <a:cxn ang="0">
                    <a:pos x="159" y="19"/>
                  </a:cxn>
                  <a:cxn ang="0">
                    <a:pos x="154" y="29"/>
                  </a:cxn>
                  <a:cxn ang="0">
                    <a:pos x="144" y="39"/>
                  </a:cxn>
                  <a:cxn ang="0">
                    <a:pos x="139" y="49"/>
                  </a:cxn>
                  <a:cxn ang="0">
                    <a:pos x="129" y="54"/>
                  </a:cxn>
                  <a:cxn ang="0">
                    <a:pos x="125" y="64"/>
                  </a:cxn>
                  <a:cxn ang="0">
                    <a:pos x="115" y="74"/>
                  </a:cxn>
                  <a:cxn ang="0">
                    <a:pos x="105" y="84"/>
                  </a:cxn>
                  <a:cxn ang="0">
                    <a:pos x="100" y="94"/>
                  </a:cxn>
                  <a:cxn ang="0">
                    <a:pos x="90" y="104"/>
                  </a:cxn>
                  <a:cxn ang="0">
                    <a:pos x="85" y="114"/>
                  </a:cxn>
                  <a:cxn ang="0">
                    <a:pos x="75" y="124"/>
                  </a:cxn>
                  <a:cxn ang="0">
                    <a:pos x="70" y="134"/>
                  </a:cxn>
                  <a:cxn ang="0">
                    <a:pos x="60" y="144"/>
                  </a:cxn>
                  <a:cxn ang="0">
                    <a:pos x="55" y="153"/>
                  </a:cxn>
                  <a:cxn ang="0">
                    <a:pos x="45" y="163"/>
                  </a:cxn>
                  <a:cxn ang="0">
                    <a:pos x="40" y="178"/>
                  </a:cxn>
                  <a:cxn ang="0">
                    <a:pos x="35" y="188"/>
                  </a:cxn>
                  <a:cxn ang="0">
                    <a:pos x="30" y="198"/>
                  </a:cxn>
                  <a:cxn ang="0">
                    <a:pos x="20" y="208"/>
                  </a:cxn>
                  <a:cxn ang="0">
                    <a:pos x="15" y="218"/>
                  </a:cxn>
                  <a:cxn ang="0">
                    <a:pos x="10" y="233"/>
                  </a:cxn>
                  <a:cxn ang="0">
                    <a:pos x="5" y="248"/>
                  </a:cxn>
                  <a:cxn ang="0">
                    <a:pos x="0" y="268"/>
                  </a:cxn>
                  <a:cxn ang="0">
                    <a:pos x="5" y="297"/>
                  </a:cxn>
                  <a:cxn ang="0">
                    <a:pos x="15" y="317"/>
                  </a:cxn>
                  <a:cxn ang="0">
                    <a:pos x="20" y="327"/>
                  </a:cxn>
                  <a:cxn ang="0">
                    <a:pos x="25" y="337"/>
                  </a:cxn>
                  <a:cxn ang="0">
                    <a:pos x="35" y="342"/>
                  </a:cxn>
                  <a:cxn ang="0">
                    <a:pos x="45" y="347"/>
                  </a:cxn>
                  <a:cxn ang="0">
                    <a:pos x="60" y="352"/>
                  </a:cxn>
                  <a:cxn ang="0">
                    <a:pos x="70" y="357"/>
                  </a:cxn>
                  <a:cxn ang="0">
                    <a:pos x="85" y="362"/>
                  </a:cxn>
                  <a:cxn ang="0">
                    <a:pos x="100" y="367"/>
                  </a:cxn>
                  <a:cxn ang="0">
                    <a:pos x="115" y="372"/>
                  </a:cxn>
                </a:cxnLst>
                <a:rect l="0" t="0" r="r" b="b"/>
                <a:pathLst>
                  <a:path w="179" h="372">
                    <a:moveTo>
                      <a:pt x="179" y="0"/>
                    </a:moveTo>
                    <a:lnTo>
                      <a:pt x="174" y="5"/>
                    </a:lnTo>
                    <a:lnTo>
                      <a:pt x="169" y="10"/>
                    </a:lnTo>
                    <a:lnTo>
                      <a:pt x="159" y="19"/>
                    </a:lnTo>
                    <a:lnTo>
                      <a:pt x="164" y="19"/>
                    </a:lnTo>
                    <a:lnTo>
                      <a:pt x="159" y="19"/>
                    </a:lnTo>
                    <a:lnTo>
                      <a:pt x="154" y="24"/>
                    </a:lnTo>
                    <a:lnTo>
                      <a:pt x="154" y="29"/>
                    </a:lnTo>
                    <a:lnTo>
                      <a:pt x="149" y="34"/>
                    </a:lnTo>
                    <a:lnTo>
                      <a:pt x="144" y="39"/>
                    </a:lnTo>
                    <a:lnTo>
                      <a:pt x="139" y="44"/>
                    </a:lnTo>
                    <a:lnTo>
                      <a:pt x="139" y="49"/>
                    </a:lnTo>
                    <a:lnTo>
                      <a:pt x="134" y="54"/>
                    </a:lnTo>
                    <a:lnTo>
                      <a:pt x="129" y="54"/>
                    </a:lnTo>
                    <a:lnTo>
                      <a:pt x="125" y="59"/>
                    </a:lnTo>
                    <a:lnTo>
                      <a:pt x="125" y="64"/>
                    </a:lnTo>
                    <a:lnTo>
                      <a:pt x="120" y="69"/>
                    </a:lnTo>
                    <a:lnTo>
                      <a:pt x="115" y="74"/>
                    </a:lnTo>
                    <a:lnTo>
                      <a:pt x="110" y="79"/>
                    </a:lnTo>
                    <a:lnTo>
                      <a:pt x="105" y="84"/>
                    </a:lnTo>
                    <a:lnTo>
                      <a:pt x="105" y="89"/>
                    </a:lnTo>
                    <a:lnTo>
                      <a:pt x="100" y="94"/>
                    </a:lnTo>
                    <a:lnTo>
                      <a:pt x="95" y="99"/>
                    </a:lnTo>
                    <a:lnTo>
                      <a:pt x="90" y="104"/>
                    </a:lnTo>
                    <a:lnTo>
                      <a:pt x="90" y="109"/>
                    </a:lnTo>
                    <a:lnTo>
                      <a:pt x="85" y="114"/>
                    </a:lnTo>
                    <a:lnTo>
                      <a:pt x="80" y="119"/>
                    </a:lnTo>
                    <a:lnTo>
                      <a:pt x="75" y="124"/>
                    </a:lnTo>
                    <a:lnTo>
                      <a:pt x="75" y="129"/>
                    </a:lnTo>
                    <a:lnTo>
                      <a:pt x="70" y="134"/>
                    </a:lnTo>
                    <a:lnTo>
                      <a:pt x="65" y="139"/>
                    </a:lnTo>
                    <a:lnTo>
                      <a:pt x="60" y="144"/>
                    </a:lnTo>
                    <a:lnTo>
                      <a:pt x="60" y="149"/>
                    </a:lnTo>
                    <a:lnTo>
                      <a:pt x="55" y="153"/>
                    </a:lnTo>
                    <a:lnTo>
                      <a:pt x="50" y="158"/>
                    </a:lnTo>
                    <a:lnTo>
                      <a:pt x="45" y="163"/>
                    </a:lnTo>
                    <a:lnTo>
                      <a:pt x="45" y="173"/>
                    </a:lnTo>
                    <a:lnTo>
                      <a:pt x="40" y="178"/>
                    </a:lnTo>
                    <a:lnTo>
                      <a:pt x="35" y="183"/>
                    </a:lnTo>
                    <a:lnTo>
                      <a:pt x="35" y="188"/>
                    </a:lnTo>
                    <a:lnTo>
                      <a:pt x="30" y="193"/>
                    </a:lnTo>
                    <a:lnTo>
                      <a:pt x="30" y="198"/>
                    </a:lnTo>
                    <a:lnTo>
                      <a:pt x="25" y="203"/>
                    </a:lnTo>
                    <a:lnTo>
                      <a:pt x="20" y="208"/>
                    </a:lnTo>
                    <a:lnTo>
                      <a:pt x="20" y="213"/>
                    </a:lnTo>
                    <a:lnTo>
                      <a:pt x="15" y="218"/>
                    </a:lnTo>
                    <a:lnTo>
                      <a:pt x="15" y="228"/>
                    </a:lnTo>
                    <a:lnTo>
                      <a:pt x="10" y="233"/>
                    </a:lnTo>
                    <a:lnTo>
                      <a:pt x="10" y="243"/>
                    </a:lnTo>
                    <a:lnTo>
                      <a:pt x="5" y="248"/>
                    </a:lnTo>
                    <a:lnTo>
                      <a:pt x="5" y="263"/>
                    </a:lnTo>
                    <a:lnTo>
                      <a:pt x="0" y="268"/>
                    </a:lnTo>
                    <a:lnTo>
                      <a:pt x="0" y="293"/>
                    </a:lnTo>
                    <a:lnTo>
                      <a:pt x="5" y="297"/>
                    </a:lnTo>
                    <a:lnTo>
                      <a:pt x="5" y="307"/>
                    </a:lnTo>
                    <a:lnTo>
                      <a:pt x="15" y="317"/>
                    </a:lnTo>
                    <a:lnTo>
                      <a:pt x="15" y="322"/>
                    </a:lnTo>
                    <a:lnTo>
                      <a:pt x="20" y="327"/>
                    </a:lnTo>
                    <a:lnTo>
                      <a:pt x="30" y="337"/>
                    </a:lnTo>
                    <a:lnTo>
                      <a:pt x="25" y="337"/>
                    </a:lnTo>
                    <a:lnTo>
                      <a:pt x="30" y="337"/>
                    </a:lnTo>
                    <a:lnTo>
                      <a:pt x="35" y="342"/>
                    </a:lnTo>
                    <a:lnTo>
                      <a:pt x="40" y="347"/>
                    </a:lnTo>
                    <a:lnTo>
                      <a:pt x="45" y="347"/>
                    </a:lnTo>
                    <a:lnTo>
                      <a:pt x="50" y="352"/>
                    </a:lnTo>
                    <a:lnTo>
                      <a:pt x="60" y="352"/>
                    </a:lnTo>
                    <a:lnTo>
                      <a:pt x="65" y="357"/>
                    </a:lnTo>
                    <a:lnTo>
                      <a:pt x="70" y="357"/>
                    </a:lnTo>
                    <a:lnTo>
                      <a:pt x="75" y="362"/>
                    </a:lnTo>
                    <a:lnTo>
                      <a:pt x="85" y="362"/>
                    </a:lnTo>
                    <a:lnTo>
                      <a:pt x="90" y="367"/>
                    </a:lnTo>
                    <a:lnTo>
                      <a:pt x="100" y="367"/>
                    </a:lnTo>
                    <a:lnTo>
                      <a:pt x="105" y="372"/>
                    </a:lnTo>
                    <a:lnTo>
                      <a:pt x="115" y="372"/>
                    </a:lnTo>
                    <a:lnTo>
                      <a:pt x="125" y="372"/>
                    </a:lnTo>
                  </a:path>
                </a:pathLst>
              </a:custGeom>
              <a:noFill/>
              <a:ln w="31750"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2" name="TextBox 181"/>
            <p:cNvSpPr txBox="1"/>
            <p:nvPr/>
          </p:nvSpPr>
          <p:spPr>
            <a:xfrm>
              <a:off x="6650040" y="1497569"/>
              <a:ext cx="654346" cy="369332"/>
            </a:xfrm>
            <a:prstGeom prst="rect">
              <a:avLst/>
            </a:prstGeom>
            <a:noFill/>
          </p:spPr>
          <p:txBody>
            <a:bodyPr wrap="none" rtlCol="0">
              <a:spAutoFit/>
            </a:bodyPr>
            <a:lstStyle/>
            <a:p>
              <a:r>
                <a:rPr lang="en-US" b="1" dirty="0">
                  <a:solidFill>
                    <a:srgbClr val="92D050"/>
                  </a:solidFill>
                </a:rPr>
                <a:t>Ideal</a:t>
              </a:r>
            </a:p>
          </p:txBody>
        </p:sp>
      </p:grpSp>
      <p:sp>
        <p:nvSpPr>
          <p:cNvPr id="183" name="TextBox 182"/>
          <p:cNvSpPr txBox="1"/>
          <p:nvPr/>
        </p:nvSpPr>
        <p:spPr>
          <a:xfrm>
            <a:off x="6321596" y="5400159"/>
            <a:ext cx="2129557" cy="369332"/>
          </a:xfrm>
          <a:prstGeom prst="rect">
            <a:avLst/>
          </a:prstGeom>
          <a:noFill/>
        </p:spPr>
        <p:txBody>
          <a:bodyPr wrap="none" rtlCol="0">
            <a:spAutoFit/>
          </a:bodyPr>
          <a:lstStyle/>
          <a:p>
            <a:r>
              <a:rPr lang="en-US" b="1" dirty="0"/>
              <a:t>Effective width (</a:t>
            </a:r>
            <a:r>
              <a:rPr lang="en-US" b="1" dirty="0">
                <a:latin typeface="Symbol" panose="05050102010706020507" pitchFamily="18" charset="2"/>
              </a:rPr>
              <a:t>m</a:t>
            </a:r>
            <a:r>
              <a:rPr lang="en-US" b="1" dirty="0"/>
              <a:t>m)</a:t>
            </a:r>
          </a:p>
        </p:txBody>
      </p:sp>
      <p:sp>
        <p:nvSpPr>
          <p:cNvPr id="184" name="TextBox 183"/>
          <p:cNvSpPr txBox="1"/>
          <p:nvPr/>
        </p:nvSpPr>
        <p:spPr>
          <a:xfrm rot="16200000">
            <a:off x="3190034" y="3396411"/>
            <a:ext cx="2575577" cy="369332"/>
          </a:xfrm>
          <a:prstGeom prst="rect">
            <a:avLst/>
          </a:prstGeom>
          <a:noFill/>
        </p:spPr>
        <p:txBody>
          <a:bodyPr wrap="none" rtlCol="0">
            <a:spAutoFit/>
          </a:bodyPr>
          <a:lstStyle/>
          <a:p>
            <a:r>
              <a:rPr lang="en-US" b="1" dirty="0"/>
              <a:t>Propagation Length (</a:t>
            </a:r>
            <a:r>
              <a:rPr lang="en-US" b="1" dirty="0">
                <a:latin typeface="Symbol" panose="05050102010706020507" pitchFamily="18" charset="2"/>
              </a:rPr>
              <a:t>m</a:t>
            </a:r>
            <a:r>
              <a:rPr lang="en-US" b="1" dirty="0"/>
              <a:t>m)</a:t>
            </a:r>
          </a:p>
        </p:txBody>
      </p:sp>
      <p:sp>
        <p:nvSpPr>
          <p:cNvPr id="189" name="Title 1"/>
          <p:cNvSpPr txBox="1">
            <a:spLocks/>
          </p:cNvSpPr>
          <p:nvPr/>
        </p:nvSpPr>
        <p:spPr>
          <a:xfrm>
            <a:off x="1981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Influence of </a:t>
            </a:r>
            <a:r>
              <a:rPr lang="en-US" sz="3200" b="1" dirty="0" err="1"/>
              <a:t>nano</a:t>
            </a:r>
            <a:r>
              <a:rPr lang="en-US" sz="3200" b="1" dirty="0"/>
              <a:t>-confinement on loss</a:t>
            </a:r>
          </a:p>
        </p:txBody>
      </p:sp>
      <p:grpSp>
        <p:nvGrpSpPr>
          <p:cNvPr id="190" name="Group 189"/>
          <p:cNvGrpSpPr/>
          <p:nvPr/>
        </p:nvGrpSpPr>
        <p:grpSpPr>
          <a:xfrm>
            <a:off x="1562101" y="1212899"/>
            <a:ext cx="3494091" cy="2108139"/>
            <a:chOff x="38100" y="1212898"/>
            <a:chExt cx="3494091" cy="2108139"/>
          </a:xfrm>
        </p:grpSpPr>
        <p:sp>
          <p:nvSpPr>
            <p:cNvPr id="191" name="Line 16"/>
            <p:cNvSpPr>
              <a:spLocks noChangeShapeType="1"/>
            </p:cNvSpPr>
            <p:nvPr/>
          </p:nvSpPr>
          <p:spPr bwMode="auto">
            <a:xfrm>
              <a:off x="3032127" y="2728899"/>
              <a:ext cx="1588" cy="460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42"/>
            <p:cNvSpPr>
              <a:spLocks noChangeShapeType="1"/>
            </p:cNvSpPr>
            <p:nvPr/>
          </p:nvSpPr>
          <p:spPr bwMode="auto">
            <a:xfrm>
              <a:off x="3032127" y="3319449"/>
              <a:ext cx="476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92"/>
            <p:cNvSpPr/>
            <p:nvPr/>
          </p:nvSpPr>
          <p:spPr>
            <a:xfrm>
              <a:off x="38100" y="1485112"/>
              <a:ext cx="2095500" cy="534973"/>
            </a:xfrm>
            <a:prstGeom prst="rect">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38100" y="2015039"/>
              <a:ext cx="20955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p:cNvGrpSpPr/>
            <p:nvPr/>
          </p:nvGrpSpPr>
          <p:grpSpPr>
            <a:xfrm>
              <a:off x="618349" y="1575650"/>
              <a:ext cx="677050" cy="1353789"/>
              <a:chOff x="618349" y="1575650"/>
              <a:chExt cx="677050" cy="1353789"/>
            </a:xfrm>
          </p:grpSpPr>
          <p:sp>
            <p:nvSpPr>
              <p:cNvPr id="205" name="Freeform 69"/>
              <p:cNvSpPr>
                <a:spLocks/>
              </p:cNvSpPr>
              <p:nvPr/>
            </p:nvSpPr>
            <p:spPr bwMode="auto">
              <a:xfrm rot="5400000">
                <a:off x="517713" y="2151753"/>
                <a:ext cx="878323"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sp>
            <p:nvSpPr>
              <p:cNvPr id="206" name="Freeform 69"/>
              <p:cNvSpPr>
                <a:spLocks/>
              </p:cNvSpPr>
              <p:nvPr/>
            </p:nvSpPr>
            <p:spPr bwMode="auto">
              <a:xfrm rot="16200000" flipV="1">
                <a:off x="737293" y="1456706"/>
                <a:ext cx="439161"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grpSp>
        <p:cxnSp>
          <p:nvCxnSpPr>
            <p:cNvPr id="196" name="Straight Connector 195"/>
            <p:cNvCxnSpPr/>
            <p:nvPr/>
          </p:nvCxnSpPr>
          <p:spPr>
            <a:xfrm>
              <a:off x="93699" y="1771646"/>
              <a:ext cx="829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304800" y="1730405"/>
              <a:ext cx="0" cy="29851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263545" y="1676400"/>
              <a:ext cx="659604" cy="400110"/>
            </a:xfrm>
            <a:prstGeom prst="rect">
              <a:avLst/>
            </a:prstGeom>
            <a:noFill/>
          </p:spPr>
          <p:txBody>
            <a:bodyPr wrap="none" rtlCol="0">
              <a:spAutoFit/>
            </a:bodyPr>
            <a:lstStyle/>
            <a:p>
              <a:r>
                <a:rPr lang="en-US" sz="2000" b="1" dirty="0" err="1"/>
                <a:t>w</a:t>
              </a:r>
              <a:r>
                <a:rPr lang="en-US" sz="2000" b="1" baseline="-25000" dirty="0" err="1"/>
                <a:t>met</a:t>
              </a:r>
              <a:endParaRPr lang="en-US" sz="2000" b="1" dirty="0"/>
            </a:p>
          </p:txBody>
        </p:sp>
        <p:cxnSp>
          <p:nvCxnSpPr>
            <p:cNvPr id="199" name="Straight Connector 198"/>
            <p:cNvCxnSpPr/>
            <p:nvPr/>
          </p:nvCxnSpPr>
          <p:spPr>
            <a:xfrm>
              <a:off x="127424" y="2415025"/>
              <a:ext cx="829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304800" y="1989055"/>
              <a:ext cx="4881" cy="50122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309681" y="2001755"/>
              <a:ext cx="464935" cy="400110"/>
            </a:xfrm>
            <a:prstGeom prst="rect">
              <a:avLst/>
            </a:prstGeom>
            <a:noFill/>
          </p:spPr>
          <p:txBody>
            <a:bodyPr wrap="none" rtlCol="0">
              <a:spAutoFit/>
            </a:bodyPr>
            <a:lstStyle/>
            <a:p>
              <a:r>
                <a:rPr lang="en-US" sz="2000" b="1" dirty="0" err="1"/>
                <a:t>w</a:t>
              </a:r>
              <a:r>
                <a:rPr lang="en-US" sz="2000" b="1" baseline="-25000" dirty="0" err="1"/>
                <a:t>d</a:t>
              </a:r>
              <a:endParaRPr lang="en-US" sz="2000" b="1" dirty="0"/>
            </a:p>
          </p:txBody>
        </p:sp>
        <p:sp>
          <p:nvSpPr>
            <p:cNvPr id="202" name="TextBox 201"/>
            <p:cNvSpPr txBox="1"/>
            <p:nvPr/>
          </p:nvSpPr>
          <p:spPr>
            <a:xfrm>
              <a:off x="1284040" y="2306839"/>
              <a:ext cx="598241" cy="369332"/>
            </a:xfrm>
            <a:prstGeom prst="rect">
              <a:avLst/>
            </a:prstGeom>
            <a:noFill/>
          </p:spPr>
          <p:txBody>
            <a:bodyPr wrap="none" rtlCol="0">
              <a:spAutoFit/>
            </a:bodyPr>
            <a:lstStyle/>
            <a:p>
              <a:r>
                <a:rPr lang="en-US" b="1" dirty="0">
                  <a:latin typeface="Symbol" panose="05050102010706020507" pitchFamily="18" charset="2"/>
                </a:rPr>
                <a:t>e</a:t>
              </a:r>
              <a:r>
                <a:rPr lang="en-US" b="1" baseline="-25000" dirty="0"/>
                <a:t>d</a:t>
              </a:r>
              <a:r>
                <a:rPr lang="en-US" b="1" dirty="0"/>
                <a:t>~5</a:t>
              </a:r>
            </a:p>
          </p:txBody>
        </p:sp>
        <p:sp>
          <p:nvSpPr>
            <p:cNvPr id="203" name="TextBox 202"/>
            <p:cNvSpPr txBox="1"/>
            <p:nvPr/>
          </p:nvSpPr>
          <p:spPr>
            <a:xfrm>
              <a:off x="774616" y="2538447"/>
              <a:ext cx="793807" cy="369332"/>
            </a:xfrm>
            <a:prstGeom prst="rect">
              <a:avLst/>
            </a:prstGeom>
            <a:noFill/>
          </p:spPr>
          <p:txBody>
            <a:bodyPr wrap="none" rtlCol="0">
              <a:spAutoFit/>
            </a:bodyPr>
            <a:lstStyle/>
            <a:p>
              <a:r>
                <a:rPr lang="en-US" b="1" dirty="0" err="1"/>
                <a:t>AlGaN</a:t>
              </a:r>
              <a:endParaRPr lang="en-US" b="1" dirty="0"/>
            </a:p>
          </p:txBody>
        </p:sp>
        <p:sp>
          <p:nvSpPr>
            <p:cNvPr id="204" name="TextBox 203"/>
            <p:cNvSpPr txBox="1"/>
            <p:nvPr/>
          </p:nvSpPr>
          <p:spPr>
            <a:xfrm>
              <a:off x="2227026" y="1212898"/>
              <a:ext cx="1305165" cy="369332"/>
            </a:xfrm>
            <a:prstGeom prst="rect">
              <a:avLst/>
            </a:prstGeom>
            <a:noFill/>
          </p:spPr>
          <p:txBody>
            <a:bodyPr wrap="none" rtlCol="0">
              <a:spAutoFit/>
            </a:bodyPr>
            <a:lstStyle/>
            <a:p>
              <a:r>
                <a:rPr lang="en-US" b="1" dirty="0">
                  <a:latin typeface="Symbol" panose="05050102010706020507" pitchFamily="18" charset="2"/>
                </a:rPr>
                <a:t>l</a:t>
              </a:r>
              <a:r>
                <a:rPr lang="en-US" b="1" baseline="-25000" dirty="0"/>
                <a:t>spp</a:t>
              </a:r>
              <a:r>
                <a:rPr lang="en-US" b="1" dirty="0"/>
                <a:t>~345nm</a:t>
              </a:r>
            </a:p>
          </p:txBody>
        </p:sp>
      </p:grpSp>
      <p:sp>
        <p:nvSpPr>
          <p:cNvPr id="207" name="TextBox 206"/>
          <p:cNvSpPr txBox="1"/>
          <p:nvPr/>
        </p:nvSpPr>
        <p:spPr>
          <a:xfrm>
            <a:off x="1938842" y="5770511"/>
            <a:ext cx="7285969" cy="707886"/>
          </a:xfrm>
          <a:prstGeom prst="rect">
            <a:avLst/>
          </a:prstGeom>
          <a:noFill/>
        </p:spPr>
        <p:txBody>
          <a:bodyPr wrap="none" rtlCol="0">
            <a:spAutoFit/>
          </a:bodyPr>
          <a:lstStyle/>
          <a:p>
            <a:r>
              <a:rPr lang="en-US" sz="2000" b="1" dirty="0">
                <a:solidFill>
                  <a:srgbClr val="002060"/>
                </a:solidFill>
              </a:rPr>
              <a:t>Confinement (surface) scattering is the  dominant factor !</a:t>
            </a:r>
          </a:p>
          <a:p>
            <a:r>
              <a:rPr lang="en-US" sz="2000" b="1" dirty="0">
                <a:solidFill>
                  <a:srgbClr val="002060"/>
                </a:solidFill>
              </a:rPr>
              <a:t>Close to SPP resonance los </a:t>
            </a:r>
            <a:r>
              <a:rPr lang="en-US" sz="2000" b="1" dirty="0" err="1">
                <a:solidFill>
                  <a:srgbClr val="002060"/>
                </a:solidFill>
              </a:rPr>
              <a:t>sdoes</a:t>
            </a:r>
            <a:r>
              <a:rPr lang="en-US" sz="2000" b="1" dirty="0">
                <a:solidFill>
                  <a:srgbClr val="002060"/>
                </a:solidFill>
              </a:rPr>
              <a:t> not depend on Q of metal itself! !</a:t>
            </a:r>
          </a:p>
        </p:txBody>
      </p:sp>
      <p:sp>
        <p:nvSpPr>
          <p:cNvPr id="7" name="Footer Placeholder 6"/>
          <p:cNvSpPr>
            <a:spLocks noGrp="1"/>
          </p:cNvSpPr>
          <p:nvPr>
            <p:ph type="ftr" sz="quarter" idx="11"/>
          </p:nvPr>
        </p:nvSpPr>
        <p:spPr/>
        <p:txBody>
          <a:bodyPr/>
          <a:lstStyle/>
          <a:p>
            <a:r>
              <a:rPr lang="en-US" smtClean="0"/>
              <a:t>Benasque</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0784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7" name="Group 2186"/>
          <p:cNvGrpSpPr/>
          <p:nvPr/>
        </p:nvGrpSpPr>
        <p:grpSpPr>
          <a:xfrm>
            <a:off x="5977343" y="2132013"/>
            <a:ext cx="4271963" cy="1968501"/>
            <a:chOff x="2492375" y="2133600"/>
            <a:chExt cx="4271963" cy="1968501"/>
          </a:xfrm>
        </p:grpSpPr>
        <p:sp>
          <p:nvSpPr>
            <p:cNvPr id="4" name="TextBox 3"/>
            <p:cNvSpPr txBox="1"/>
            <p:nvPr/>
          </p:nvSpPr>
          <p:spPr>
            <a:xfrm>
              <a:off x="6172200" y="2133600"/>
              <a:ext cx="548548" cy="369332"/>
            </a:xfrm>
            <a:prstGeom prst="rect">
              <a:avLst/>
            </a:prstGeom>
            <a:noFill/>
            <a:ln>
              <a:solidFill>
                <a:schemeClr val="tx1"/>
              </a:solidFill>
              <a:prstDash val="sysDash"/>
            </a:ln>
          </p:spPr>
          <p:txBody>
            <a:bodyPr wrap="none" rtlCol="0">
              <a:spAutoFit/>
            </a:bodyPr>
            <a:lstStyle/>
            <a:p>
              <a:r>
                <a:rPr lang="en-US" b="1" dirty="0">
                  <a:solidFill>
                    <a:srgbClr val="0000FF"/>
                  </a:solidFill>
                </a:rPr>
                <a:t>Ag*</a:t>
              </a:r>
            </a:p>
          </p:txBody>
        </p:sp>
        <p:grpSp>
          <p:nvGrpSpPr>
            <p:cNvPr id="2186" name="Group 2185"/>
            <p:cNvGrpSpPr/>
            <p:nvPr/>
          </p:nvGrpSpPr>
          <p:grpSpPr>
            <a:xfrm>
              <a:off x="2492375" y="2446338"/>
              <a:ext cx="4271963" cy="1655763"/>
              <a:chOff x="2492375" y="2446338"/>
              <a:chExt cx="4271963" cy="1655763"/>
            </a:xfrm>
          </p:grpSpPr>
          <p:sp>
            <p:nvSpPr>
              <p:cNvPr id="2166" name="Freeform 143"/>
              <p:cNvSpPr>
                <a:spLocks/>
              </p:cNvSpPr>
              <p:nvPr/>
            </p:nvSpPr>
            <p:spPr bwMode="auto">
              <a:xfrm>
                <a:off x="5764213" y="2446338"/>
                <a:ext cx="1000125" cy="292100"/>
              </a:xfrm>
              <a:custGeom>
                <a:avLst/>
                <a:gdLst>
                  <a:gd name="T0" fmla="*/ 620 w 630"/>
                  <a:gd name="T1" fmla="*/ 5 h 184"/>
                  <a:gd name="T2" fmla="*/ 605 w 630"/>
                  <a:gd name="T3" fmla="*/ 10 h 184"/>
                  <a:gd name="T4" fmla="*/ 590 w 630"/>
                  <a:gd name="T5" fmla="*/ 10 h 184"/>
                  <a:gd name="T6" fmla="*/ 576 w 630"/>
                  <a:gd name="T7" fmla="*/ 15 h 184"/>
                  <a:gd name="T8" fmla="*/ 561 w 630"/>
                  <a:gd name="T9" fmla="*/ 20 h 184"/>
                  <a:gd name="T10" fmla="*/ 546 w 630"/>
                  <a:gd name="T11" fmla="*/ 20 h 184"/>
                  <a:gd name="T12" fmla="*/ 531 w 630"/>
                  <a:gd name="T13" fmla="*/ 25 h 184"/>
                  <a:gd name="T14" fmla="*/ 516 w 630"/>
                  <a:gd name="T15" fmla="*/ 30 h 184"/>
                  <a:gd name="T16" fmla="*/ 501 w 630"/>
                  <a:gd name="T17" fmla="*/ 35 h 184"/>
                  <a:gd name="T18" fmla="*/ 486 w 630"/>
                  <a:gd name="T19" fmla="*/ 40 h 184"/>
                  <a:gd name="T20" fmla="*/ 471 w 630"/>
                  <a:gd name="T21" fmla="*/ 40 h 184"/>
                  <a:gd name="T22" fmla="*/ 456 w 630"/>
                  <a:gd name="T23" fmla="*/ 45 h 184"/>
                  <a:gd name="T24" fmla="*/ 441 w 630"/>
                  <a:gd name="T25" fmla="*/ 50 h 184"/>
                  <a:gd name="T26" fmla="*/ 427 w 630"/>
                  <a:gd name="T27" fmla="*/ 55 h 184"/>
                  <a:gd name="T28" fmla="*/ 412 w 630"/>
                  <a:gd name="T29" fmla="*/ 60 h 184"/>
                  <a:gd name="T30" fmla="*/ 397 w 630"/>
                  <a:gd name="T31" fmla="*/ 60 h 184"/>
                  <a:gd name="T32" fmla="*/ 382 w 630"/>
                  <a:gd name="T33" fmla="*/ 64 h 184"/>
                  <a:gd name="T34" fmla="*/ 367 w 630"/>
                  <a:gd name="T35" fmla="*/ 69 h 184"/>
                  <a:gd name="T36" fmla="*/ 352 w 630"/>
                  <a:gd name="T37" fmla="*/ 74 h 184"/>
                  <a:gd name="T38" fmla="*/ 337 w 630"/>
                  <a:gd name="T39" fmla="*/ 79 h 184"/>
                  <a:gd name="T40" fmla="*/ 322 w 630"/>
                  <a:gd name="T41" fmla="*/ 84 h 184"/>
                  <a:gd name="T42" fmla="*/ 307 w 630"/>
                  <a:gd name="T43" fmla="*/ 89 h 184"/>
                  <a:gd name="T44" fmla="*/ 292 w 630"/>
                  <a:gd name="T45" fmla="*/ 94 h 184"/>
                  <a:gd name="T46" fmla="*/ 278 w 630"/>
                  <a:gd name="T47" fmla="*/ 94 h 184"/>
                  <a:gd name="T48" fmla="*/ 263 w 630"/>
                  <a:gd name="T49" fmla="*/ 99 h 184"/>
                  <a:gd name="T50" fmla="*/ 248 w 630"/>
                  <a:gd name="T51" fmla="*/ 104 h 184"/>
                  <a:gd name="T52" fmla="*/ 233 w 630"/>
                  <a:gd name="T53" fmla="*/ 109 h 184"/>
                  <a:gd name="T54" fmla="*/ 218 w 630"/>
                  <a:gd name="T55" fmla="*/ 114 h 184"/>
                  <a:gd name="T56" fmla="*/ 203 w 630"/>
                  <a:gd name="T57" fmla="*/ 119 h 184"/>
                  <a:gd name="T58" fmla="*/ 188 w 630"/>
                  <a:gd name="T59" fmla="*/ 124 h 184"/>
                  <a:gd name="T60" fmla="*/ 173 w 630"/>
                  <a:gd name="T61" fmla="*/ 129 h 184"/>
                  <a:gd name="T62" fmla="*/ 158 w 630"/>
                  <a:gd name="T63" fmla="*/ 134 h 184"/>
                  <a:gd name="T64" fmla="*/ 144 w 630"/>
                  <a:gd name="T65" fmla="*/ 139 h 184"/>
                  <a:gd name="T66" fmla="*/ 129 w 630"/>
                  <a:gd name="T67" fmla="*/ 144 h 184"/>
                  <a:gd name="T68" fmla="*/ 114 w 630"/>
                  <a:gd name="T69" fmla="*/ 149 h 184"/>
                  <a:gd name="T70" fmla="*/ 99 w 630"/>
                  <a:gd name="T71" fmla="*/ 154 h 184"/>
                  <a:gd name="T72" fmla="*/ 84 w 630"/>
                  <a:gd name="T73" fmla="*/ 159 h 184"/>
                  <a:gd name="T74" fmla="*/ 69 w 630"/>
                  <a:gd name="T75" fmla="*/ 164 h 184"/>
                  <a:gd name="T76" fmla="*/ 54 w 630"/>
                  <a:gd name="T77" fmla="*/ 169 h 184"/>
                  <a:gd name="T78" fmla="*/ 39 w 630"/>
                  <a:gd name="T79" fmla="*/ 174 h 184"/>
                  <a:gd name="T80" fmla="*/ 24 w 630"/>
                  <a:gd name="T81" fmla="*/ 179 h 184"/>
                  <a:gd name="T82" fmla="*/ 9 w 630"/>
                  <a:gd name="T8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0" h="184">
                    <a:moveTo>
                      <a:pt x="630" y="0"/>
                    </a:moveTo>
                    <a:lnTo>
                      <a:pt x="625" y="5"/>
                    </a:lnTo>
                    <a:lnTo>
                      <a:pt x="620" y="5"/>
                    </a:lnTo>
                    <a:lnTo>
                      <a:pt x="615" y="5"/>
                    </a:lnTo>
                    <a:lnTo>
                      <a:pt x="610" y="5"/>
                    </a:lnTo>
                    <a:lnTo>
                      <a:pt x="605" y="10"/>
                    </a:lnTo>
                    <a:lnTo>
                      <a:pt x="600" y="10"/>
                    </a:lnTo>
                    <a:lnTo>
                      <a:pt x="595" y="10"/>
                    </a:lnTo>
                    <a:lnTo>
                      <a:pt x="590" y="10"/>
                    </a:lnTo>
                    <a:lnTo>
                      <a:pt x="585" y="10"/>
                    </a:lnTo>
                    <a:lnTo>
                      <a:pt x="580" y="15"/>
                    </a:lnTo>
                    <a:lnTo>
                      <a:pt x="576" y="15"/>
                    </a:lnTo>
                    <a:lnTo>
                      <a:pt x="571" y="15"/>
                    </a:lnTo>
                    <a:lnTo>
                      <a:pt x="566" y="15"/>
                    </a:lnTo>
                    <a:lnTo>
                      <a:pt x="561" y="20"/>
                    </a:lnTo>
                    <a:lnTo>
                      <a:pt x="556" y="20"/>
                    </a:lnTo>
                    <a:lnTo>
                      <a:pt x="551" y="20"/>
                    </a:lnTo>
                    <a:lnTo>
                      <a:pt x="546" y="20"/>
                    </a:lnTo>
                    <a:lnTo>
                      <a:pt x="541" y="25"/>
                    </a:lnTo>
                    <a:lnTo>
                      <a:pt x="536" y="25"/>
                    </a:lnTo>
                    <a:lnTo>
                      <a:pt x="531" y="25"/>
                    </a:lnTo>
                    <a:lnTo>
                      <a:pt x="526" y="25"/>
                    </a:lnTo>
                    <a:lnTo>
                      <a:pt x="521" y="30"/>
                    </a:lnTo>
                    <a:lnTo>
                      <a:pt x="516" y="30"/>
                    </a:lnTo>
                    <a:lnTo>
                      <a:pt x="511" y="30"/>
                    </a:lnTo>
                    <a:lnTo>
                      <a:pt x="506" y="30"/>
                    </a:lnTo>
                    <a:lnTo>
                      <a:pt x="501" y="35"/>
                    </a:lnTo>
                    <a:lnTo>
                      <a:pt x="496" y="35"/>
                    </a:lnTo>
                    <a:lnTo>
                      <a:pt x="491" y="35"/>
                    </a:lnTo>
                    <a:lnTo>
                      <a:pt x="486" y="40"/>
                    </a:lnTo>
                    <a:lnTo>
                      <a:pt x="481" y="40"/>
                    </a:lnTo>
                    <a:lnTo>
                      <a:pt x="476" y="40"/>
                    </a:lnTo>
                    <a:lnTo>
                      <a:pt x="471" y="40"/>
                    </a:lnTo>
                    <a:lnTo>
                      <a:pt x="466" y="45"/>
                    </a:lnTo>
                    <a:lnTo>
                      <a:pt x="461" y="45"/>
                    </a:lnTo>
                    <a:lnTo>
                      <a:pt x="456" y="45"/>
                    </a:lnTo>
                    <a:lnTo>
                      <a:pt x="451" y="45"/>
                    </a:lnTo>
                    <a:lnTo>
                      <a:pt x="446" y="50"/>
                    </a:lnTo>
                    <a:lnTo>
                      <a:pt x="441" y="50"/>
                    </a:lnTo>
                    <a:lnTo>
                      <a:pt x="436" y="50"/>
                    </a:lnTo>
                    <a:lnTo>
                      <a:pt x="432" y="55"/>
                    </a:lnTo>
                    <a:lnTo>
                      <a:pt x="427" y="55"/>
                    </a:lnTo>
                    <a:lnTo>
                      <a:pt x="422" y="55"/>
                    </a:lnTo>
                    <a:lnTo>
                      <a:pt x="417" y="55"/>
                    </a:lnTo>
                    <a:lnTo>
                      <a:pt x="412" y="60"/>
                    </a:lnTo>
                    <a:lnTo>
                      <a:pt x="407" y="60"/>
                    </a:lnTo>
                    <a:lnTo>
                      <a:pt x="402" y="60"/>
                    </a:lnTo>
                    <a:lnTo>
                      <a:pt x="397" y="60"/>
                    </a:lnTo>
                    <a:lnTo>
                      <a:pt x="392" y="64"/>
                    </a:lnTo>
                    <a:lnTo>
                      <a:pt x="387" y="64"/>
                    </a:lnTo>
                    <a:lnTo>
                      <a:pt x="382" y="64"/>
                    </a:lnTo>
                    <a:lnTo>
                      <a:pt x="377" y="69"/>
                    </a:lnTo>
                    <a:lnTo>
                      <a:pt x="372" y="69"/>
                    </a:lnTo>
                    <a:lnTo>
                      <a:pt x="367" y="69"/>
                    </a:lnTo>
                    <a:lnTo>
                      <a:pt x="362" y="69"/>
                    </a:lnTo>
                    <a:lnTo>
                      <a:pt x="357" y="74"/>
                    </a:lnTo>
                    <a:lnTo>
                      <a:pt x="352" y="74"/>
                    </a:lnTo>
                    <a:lnTo>
                      <a:pt x="347" y="74"/>
                    </a:lnTo>
                    <a:lnTo>
                      <a:pt x="342" y="79"/>
                    </a:lnTo>
                    <a:lnTo>
                      <a:pt x="337" y="79"/>
                    </a:lnTo>
                    <a:lnTo>
                      <a:pt x="332" y="79"/>
                    </a:lnTo>
                    <a:lnTo>
                      <a:pt x="327" y="79"/>
                    </a:lnTo>
                    <a:lnTo>
                      <a:pt x="322" y="84"/>
                    </a:lnTo>
                    <a:lnTo>
                      <a:pt x="317" y="84"/>
                    </a:lnTo>
                    <a:lnTo>
                      <a:pt x="312" y="84"/>
                    </a:lnTo>
                    <a:lnTo>
                      <a:pt x="307" y="89"/>
                    </a:lnTo>
                    <a:lnTo>
                      <a:pt x="302" y="89"/>
                    </a:lnTo>
                    <a:lnTo>
                      <a:pt x="297" y="89"/>
                    </a:lnTo>
                    <a:lnTo>
                      <a:pt x="292" y="94"/>
                    </a:lnTo>
                    <a:lnTo>
                      <a:pt x="288" y="94"/>
                    </a:lnTo>
                    <a:lnTo>
                      <a:pt x="283" y="94"/>
                    </a:lnTo>
                    <a:lnTo>
                      <a:pt x="278" y="94"/>
                    </a:lnTo>
                    <a:lnTo>
                      <a:pt x="273" y="99"/>
                    </a:lnTo>
                    <a:lnTo>
                      <a:pt x="268" y="99"/>
                    </a:lnTo>
                    <a:lnTo>
                      <a:pt x="263" y="99"/>
                    </a:lnTo>
                    <a:lnTo>
                      <a:pt x="258" y="104"/>
                    </a:lnTo>
                    <a:lnTo>
                      <a:pt x="253" y="104"/>
                    </a:lnTo>
                    <a:lnTo>
                      <a:pt x="248" y="104"/>
                    </a:lnTo>
                    <a:lnTo>
                      <a:pt x="243" y="109"/>
                    </a:lnTo>
                    <a:lnTo>
                      <a:pt x="238" y="109"/>
                    </a:lnTo>
                    <a:lnTo>
                      <a:pt x="233" y="109"/>
                    </a:lnTo>
                    <a:lnTo>
                      <a:pt x="228" y="114"/>
                    </a:lnTo>
                    <a:lnTo>
                      <a:pt x="223" y="114"/>
                    </a:lnTo>
                    <a:lnTo>
                      <a:pt x="218" y="114"/>
                    </a:lnTo>
                    <a:lnTo>
                      <a:pt x="213" y="114"/>
                    </a:lnTo>
                    <a:lnTo>
                      <a:pt x="208" y="119"/>
                    </a:lnTo>
                    <a:lnTo>
                      <a:pt x="203" y="119"/>
                    </a:lnTo>
                    <a:lnTo>
                      <a:pt x="198" y="119"/>
                    </a:lnTo>
                    <a:lnTo>
                      <a:pt x="193" y="124"/>
                    </a:lnTo>
                    <a:lnTo>
                      <a:pt x="188" y="124"/>
                    </a:lnTo>
                    <a:lnTo>
                      <a:pt x="183" y="124"/>
                    </a:lnTo>
                    <a:lnTo>
                      <a:pt x="178" y="129"/>
                    </a:lnTo>
                    <a:lnTo>
                      <a:pt x="173" y="129"/>
                    </a:lnTo>
                    <a:lnTo>
                      <a:pt x="168" y="129"/>
                    </a:lnTo>
                    <a:lnTo>
                      <a:pt x="163" y="134"/>
                    </a:lnTo>
                    <a:lnTo>
                      <a:pt x="158" y="134"/>
                    </a:lnTo>
                    <a:lnTo>
                      <a:pt x="153" y="134"/>
                    </a:lnTo>
                    <a:lnTo>
                      <a:pt x="148" y="139"/>
                    </a:lnTo>
                    <a:lnTo>
                      <a:pt x="144" y="139"/>
                    </a:lnTo>
                    <a:lnTo>
                      <a:pt x="139" y="139"/>
                    </a:lnTo>
                    <a:lnTo>
                      <a:pt x="134" y="139"/>
                    </a:lnTo>
                    <a:lnTo>
                      <a:pt x="129" y="144"/>
                    </a:lnTo>
                    <a:lnTo>
                      <a:pt x="124" y="144"/>
                    </a:lnTo>
                    <a:lnTo>
                      <a:pt x="119" y="144"/>
                    </a:lnTo>
                    <a:lnTo>
                      <a:pt x="114" y="149"/>
                    </a:lnTo>
                    <a:lnTo>
                      <a:pt x="109" y="149"/>
                    </a:lnTo>
                    <a:lnTo>
                      <a:pt x="104" y="149"/>
                    </a:lnTo>
                    <a:lnTo>
                      <a:pt x="99" y="154"/>
                    </a:lnTo>
                    <a:lnTo>
                      <a:pt x="94" y="154"/>
                    </a:lnTo>
                    <a:lnTo>
                      <a:pt x="89" y="154"/>
                    </a:lnTo>
                    <a:lnTo>
                      <a:pt x="84" y="159"/>
                    </a:lnTo>
                    <a:lnTo>
                      <a:pt x="79" y="159"/>
                    </a:lnTo>
                    <a:lnTo>
                      <a:pt x="74" y="159"/>
                    </a:lnTo>
                    <a:lnTo>
                      <a:pt x="69" y="164"/>
                    </a:lnTo>
                    <a:lnTo>
                      <a:pt x="64" y="164"/>
                    </a:lnTo>
                    <a:lnTo>
                      <a:pt x="59" y="164"/>
                    </a:lnTo>
                    <a:lnTo>
                      <a:pt x="54" y="169"/>
                    </a:lnTo>
                    <a:lnTo>
                      <a:pt x="49" y="169"/>
                    </a:lnTo>
                    <a:lnTo>
                      <a:pt x="44" y="169"/>
                    </a:lnTo>
                    <a:lnTo>
                      <a:pt x="39" y="174"/>
                    </a:lnTo>
                    <a:lnTo>
                      <a:pt x="34" y="174"/>
                    </a:lnTo>
                    <a:lnTo>
                      <a:pt x="29" y="174"/>
                    </a:lnTo>
                    <a:lnTo>
                      <a:pt x="24" y="179"/>
                    </a:lnTo>
                    <a:lnTo>
                      <a:pt x="19" y="179"/>
                    </a:lnTo>
                    <a:lnTo>
                      <a:pt x="14" y="179"/>
                    </a:lnTo>
                    <a:lnTo>
                      <a:pt x="9" y="184"/>
                    </a:lnTo>
                    <a:lnTo>
                      <a:pt x="4" y="184"/>
                    </a:lnTo>
                    <a:lnTo>
                      <a:pt x="0" y="184"/>
                    </a:lnTo>
                  </a:path>
                </a:pathLst>
              </a:custGeom>
              <a:noFill/>
              <a:ln w="31750" cap="flat">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7" name="Freeform 144"/>
              <p:cNvSpPr>
                <a:spLocks/>
              </p:cNvSpPr>
              <p:nvPr/>
            </p:nvSpPr>
            <p:spPr bwMode="auto">
              <a:xfrm>
                <a:off x="4762500" y="2738438"/>
                <a:ext cx="1001712" cy="346075"/>
              </a:xfrm>
              <a:custGeom>
                <a:avLst/>
                <a:gdLst>
                  <a:gd name="T0" fmla="*/ 621 w 631"/>
                  <a:gd name="T1" fmla="*/ 5 h 218"/>
                  <a:gd name="T2" fmla="*/ 606 w 631"/>
                  <a:gd name="T3" fmla="*/ 10 h 218"/>
                  <a:gd name="T4" fmla="*/ 591 w 631"/>
                  <a:gd name="T5" fmla="*/ 15 h 218"/>
                  <a:gd name="T6" fmla="*/ 576 w 631"/>
                  <a:gd name="T7" fmla="*/ 19 h 218"/>
                  <a:gd name="T8" fmla="*/ 561 w 631"/>
                  <a:gd name="T9" fmla="*/ 24 h 218"/>
                  <a:gd name="T10" fmla="*/ 546 w 631"/>
                  <a:gd name="T11" fmla="*/ 29 h 218"/>
                  <a:gd name="T12" fmla="*/ 531 w 631"/>
                  <a:gd name="T13" fmla="*/ 34 h 218"/>
                  <a:gd name="T14" fmla="*/ 516 w 631"/>
                  <a:gd name="T15" fmla="*/ 39 h 218"/>
                  <a:gd name="T16" fmla="*/ 501 w 631"/>
                  <a:gd name="T17" fmla="*/ 44 h 218"/>
                  <a:gd name="T18" fmla="*/ 487 w 631"/>
                  <a:gd name="T19" fmla="*/ 49 h 218"/>
                  <a:gd name="T20" fmla="*/ 472 w 631"/>
                  <a:gd name="T21" fmla="*/ 54 h 218"/>
                  <a:gd name="T22" fmla="*/ 457 w 631"/>
                  <a:gd name="T23" fmla="*/ 59 h 218"/>
                  <a:gd name="T24" fmla="*/ 442 w 631"/>
                  <a:gd name="T25" fmla="*/ 64 h 218"/>
                  <a:gd name="T26" fmla="*/ 427 w 631"/>
                  <a:gd name="T27" fmla="*/ 69 h 218"/>
                  <a:gd name="T28" fmla="*/ 412 w 631"/>
                  <a:gd name="T29" fmla="*/ 74 h 218"/>
                  <a:gd name="T30" fmla="*/ 397 w 631"/>
                  <a:gd name="T31" fmla="*/ 79 h 218"/>
                  <a:gd name="T32" fmla="*/ 382 w 631"/>
                  <a:gd name="T33" fmla="*/ 84 h 218"/>
                  <a:gd name="T34" fmla="*/ 367 w 631"/>
                  <a:gd name="T35" fmla="*/ 89 h 218"/>
                  <a:gd name="T36" fmla="*/ 352 w 631"/>
                  <a:gd name="T37" fmla="*/ 94 h 218"/>
                  <a:gd name="T38" fmla="*/ 338 w 631"/>
                  <a:gd name="T39" fmla="*/ 99 h 218"/>
                  <a:gd name="T40" fmla="*/ 323 w 631"/>
                  <a:gd name="T41" fmla="*/ 104 h 218"/>
                  <a:gd name="T42" fmla="*/ 308 w 631"/>
                  <a:gd name="T43" fmla="*/ 109 h 218"/>
                  <a:gd name="T44" fmla="*/ 293 w 631"/>
                  <a:gd name="T45" fmla="*/ 114 h 218"/>
                  <a:gd name="T46" fmla="*/ 278 w 631"/>
                  <a:gd name="T47" fmla="*/ 119 h 218"/>
                  <a:gd name="T48" fmla="*/ 263 w 631"/>
                  <a:gd name="T49" fmla="*/ 129 h 218"/>
                  <a:gd name="T50" fmla="*/ 248 w 631"/>
                  <a:gd name="T51" fmla="*/ 129 h 218"/>
                  <a:gd name="T52" fmla="*/ 233 w 631"/>
                  <a:gd name="T53" fmla="*/ 139 h 218"/>
                  <a:gd name="T54" fmla="*/ 218 w 631"/>
                  <a:gd name="T55" fmla="*/ 144 h 218"/>
                  <a:gd name="T56" fmla="*/ 203 w 631"/>
                  <a:gd name="T57" fmla="*/ 149 h 218"/>
                  <a:gd name="T58" fmla="*/ 189 w 631"/>
                  <a:gd name="T59" fmla="*/ 154 h 218"/>
                  <a:gd name="T60" fmla="*/ 174 w 631"/>
                  <a:gd name="T61" fmla="*/ 159 h 218"/>
                  <a:gd name="T62" fmla="*/ 159 w 631"/>
                  <a:gd name="T63" fmla="*/ 163 h 218"/>
                  <a:gd name="T64" fmla="*/ 144 w 631"/>
                  <a:gd name="T65" fmla="*/ 168 h 218"/>
                  <a:gd name="T66" fmla="*/ 129 w 631"/>
                  <a:gd name="T67" fmla="*/ 173 h 218"/>
                  <a:gd name="T68" fmla="*/ 114 w 631"/>
                  <a:gd name="T69" fmla="*/ 178 h 218"/>
                  <a:gd name="T70" fmla="*/ 99 w 631"/>
                  <a:gd name="T71" fmla="*/ 183 h 218"/>
                  <a:gd name="T72" fmla="*/ 84 w 631"/>
                  <a:gd name="T73" fmla="*/ 188 h 218"/>
                  <a:gd name="T74" fmla="*/ 69 w 631"/>
                  <a:gd name="T75" fmla="*/ 193 h 218"/>
                  <a:gd name="T76" fmla="*/ 55 w 631"/>
                  <a:gd name="T77" fmla="*/ 198 h 218"/>
                  <a:gd name="T78" fmla="*/ 40 w 631"/>
                  <a:gd name="T79" fmla="*/ 203 h 218"/>
                  <a:gd name="T80" fmla="*/ 25 w 631"/>
                  <a:gd name="T81" fmla="*/ 213 h 218"/>
                  <a:gd name="T82" fmla="*/ 10 w 631"/>
                  <a:gd name="T8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1" h="218">
                    <a:moveTo>
                      <a:pt x="631" y="0"/>
                    </a:moveTo>
                    <a:lnTo>
                      <a:pt x="626" y="5"/>
                    </a:lnTo>
                    <a:lnTo>
                      <a:pt x="621" y="5"/>
                    </a:lnTo>
                    <a:lnTo>
                      <a:pt x="616" y="5"/>
                    </a:lnTo>
                    <a:lnTo>
                      <a:pt x="611" y="10"/>
                    </a:lnTo>
                    <a:lnTo>
                      <a:pt x="606" y="10"/>
                    </a:lnTo>
                    <a:lnTo>
                      <a:pt x="601" y="10"/>
                    </a:lnTo>
                    <a:lnTo>
                      <a:pt x="596" y="15"/>
                    </a:lnTo>
                    <a:lnTo>
                      <a:pt x="591" y="15"/>
                    </a:lnTo>
                    <a:lnTo>
                      <a:pt x="586" y="15"/>
                    </a:lnTo>
                    <a:lnTo>
                      <a:pt x="581" y="19"/>
                    </a:lnTo>
                    <a:lnTo>
                      <a:pt x="576" y="19"/>
                    </a:lnTo>
                    <a:lnTo>
                      <a:pt x="571" y="19"/>
                    </a:lnTo>
                    <a:lnTo>
                      <a:pt x="566" y="24"/>
                    </a:lnTo>
                    <a:lnTo>
                      <a:pt x="561" y="24"/>
                    </a:lnTo>
                    <a:lnTo>
                      <a:pt x="556" y="24"/>
                    </a:lnTo>
                    <a:lnTo>
                      <a:pt x="551" y="29"/>
                    </a:lnTo>
                    <a:lnTo>
                      <a:pt x="546" y="29"/>
                    </a:lnTo>
                    <a:lnTo>
                      <a:pt x="541" y="29"/>
                    </a:lnTo>
                    <a:lnTo>
                      <a:pt x="536" y="34"/>
                    </a:lnTo>
                    <a:lnTo>
                      <a:pt x="531" y="34"/>
                    </a:lnTo>
                    <a:lnTo>
                      <a:pt x="526" y="34"/>
                    </a:lnTo>
                    <a:lnTo>
                      <a:pt x="521" y="39"/>
                    </a:lnTo>
                    <a:lnTo>
                      <a:pt x="516" y="39"/>
                    </a:lnTo>
                    <a:lnTo>
                      <a:pt x="511" y="39"/>
                    </a:lnTo>
                    <a:lnTo>
                      <a:pt x="506" y="44"/>
                    </a:lnTo>
                    <a:lnTo>
                      <a:pt x="501" y="44"/>
                    </a:lnTo>
                    <a:lnTo>
                      <a:pt x="496" y="44"/>
                    </a:lnTo>
                    <a:lnTo>
                      <a:pt x="491" y="49"/>
                    </a:lnTo>
                    <a:lnTo>
                      <a:pt x="487" y="49"/>
                    </a:lnTo>
                    <a:lnTo>
                      <a:pt x="482" y="49"/>
                    </a:lnTo>
                    <a:lnTo>
                      <a:pt x="477" y="54"/>
                    </a:lnTo>
                    <a:lnTo>
                      <a:pt x="472" y="54"/>
                    </a:lnTo>
                    <a:lnTo>
                      <a:pt x="467" y="54"/>
                    </a:lnTo>
                    <a:lnTo>
                      <a:pt x="462" y="59"/>
                    </a:lnTo>
                    <a:lnTo>
                      <a:pt x="457" y="59"/>
                    </a:lnTo>
                    <a:lnTo>
                      <a:pt x="452" y="59"/>
                    </a:lnTo>
                    <a:lnTo>
                      <a:pt x="447" y="64"/>
                    </a:lnTo>
                    <a:lnTo>
                      <a:pt x="442" y="64"/>
                    </a:lnTo>
                    <a:lnTo>
                      <a:pt x="437" y="64"/>
                    </a:lnTo>
                    <a:lnTo>
                      <a:pt x="432" y="69"/>
                    </a:lnTo>
                    <a:lnTo>
                      <a:pt x="427" y="69"/>
                    </a:lnTo>
                    <a:lnTo>
                      <a:pt x="422" y="69"/>
                    </a:lnTo>
                    <a:lnTo>
                      <a:pt x="417" y="74"/>
                    </a:lnTo>
                    <a:lnTo>
                      <a:pt x="412" y="74"/>
                    </a:lnTo>
                    <a:lnTo>
                      <a:pt x="407" y="74"/>
                    </a:lnTo>
                    <a:lnTo>
                      <a:pt x="402" y="79"/>
                    </a:lnTo>
                    <a:lnTo>
                      <a:pt x="397" y="79"/>
                    </a:lnTo>
                    <a:lnTo>
                      <a:pt x="392" y="79"/>
                    </a:lnTo>
                    <a:lnTo>
                      <a:pt x="387" y="84"/>
                    </a:lnTo>
                    <a:lnTo>
                      <a:pt x="382" y="84"/>
                    </a:lnTo>
                    <a:lnTo>
                      <a:pt x="377" y="84"/>
                    </a:lnTo>
                    <a:lnTo>
                      <a:pt x="372" y="89"/>
                    </a:lnTo>
                    <a:lnTo>
                      <a:pt x="367" y="89"/>
                    </a:lnTo>
                    <a:lnTo>
                      <a:pt x="362" y="94"/>
                    </a:lnTo>
                    <a:lnTo>
                      <a:pt x="357" y="94"/>
                    </a:lnTo>
                    <a:lnTo>
                      <a:pt x="352" y="94"/>
                    </a:lnTo>
                    <a:lnTo>
                      <a:pt x="347" y="99"/>
                    </a:lnTo>
                    <a:lnTo>
                      <a:pt x="343" y="99"/>
                    </a:lnTo>
                    <a:lnTo>
                      <a:pt x="338" y="99"/>
                    </a:lnTo>
                    <a:lnTo>
                      <a:pt x="333" y="104"/>
                    </a:lnTo>
                    <a:lnTo>
                      <a:pt x="328" y="104"/>
                    </a:lnTo>
                    <a:lnTo>
                      <a:pt x="323" y="104"/>
                    </a:lnTo>
                    <a:lnTo>
                      <a:pt x="318" y="109"/>
                    </a:lnTo>
                    <a:lnTo>
                      <a:pt x="313" y="109"/>
                    </a:lnTo>
                    <a:lnTo>
                      <a:pt x="308" y="109"/>
                    </a:lnTo>
                    <a:lnTo>
                      <a:pt x="303" y="114"/>
                    </a:lnTo>
                    <a:lnTo>
                      <a:pt x="298" y="114"/>
                    </a:lnTo>
                    <a:lnTo>
                      <a:pt x="293" y="114"/>
                    </a:lnTo>
                    <a:lnTo>
                      <a:pt x="288" y="119"/>
                    </a:lnTo>
                    <a:lnTo>
                      <a:pt x="283" y="119"/>
                    </a:lnTo>
                    <a:lnTo>
                      <a:pt x="278" y="119"/>
                    </a:lnTo>
                    <a:lnTo>
                      <a:pt x="273" y="124"/>
                    </a:lnTo>
                    <a:lnTo>
                      <a:pt x="268" y="124"/>
                    </a:lnTo>
                    <a:lnTo>
                      <a:pt x="263" y="129"/>
                    </a:lnTo>
                    <a:lnTo>
                      <a:pt x="258" y="129"/>
                    </a:lnTo>
                    <a:lnTo>
                      <a:pt x="253" y="129"/>
                    </a:lnTo>
                    <a:lnTo>
                      <a:pt x="248" y="129"/>
                    </a:lnTo>
                    <a:lnTo>
                      <a:pt x="243" y="134"/>
                    </a:lnTo>
                    <a:lnTo>
                      <a:pt x="238" y="134"/>
                    </a:lnTo>
                    <a:lnTo>
                      <a:pt x="233" y="139"/>
                    </a:lnTo>
                    <a:lnTo>
                      <a:pt x="228" y="139"/>
                    </a:lnTo>
                    <a:lnTo>
                      <a:pt x="223" y="139"/>
                    </a:lnTo>
                    <a:lnTo>
                      <a:pt x="218" y="144"/>
                    </a:lnTo>
                    <a:lnTo>
                      <a:pt x="213" y="144"/>
                    </a:lnTo>
                    <a:lnTo>
                      <a:pt x="208" y="144"/>
                    </a:lnTo>
                    <a:lnTo>
                      <a:pt x="203" y="149"/>
                    </a:lnTo>
                    <a:lnTo>
                      <a:pt x="199" y="149"/>
                    </a:lnTo>
                    <a:lnTo>
                      <a:pt x="194" y="149"/>
                    </a:lnTo>
                    <a:lnTo>
                      <a:pt x="189" y="154"/>
                    </a:lnTo>
                    <a:lnTo>
                      <a:pt x="184" y="154"/>
                    </a:lnTo>
                    <a:lnTo>
                      <a:pt x="179" y="159"/>
                    </a:lnTo>
                    <a:lnTo>
                      <a:pt x="174" y="159"/>
                    </a:lnTo>
                    <a:lnTo>
                      <a:pt x="169" y="159"/>
                    </a:lnTo>
                    <a:lnTo>
                      <a:pt x="164" y="159"/>
                    </a:lnTo>
                    <a:lnTo>
                      <a:pt x="159" y="163"/>
                    </a:lnTo>
                    <a:lnTo>
                      <a:pt x="154" y="163"/>
                    </a:lnTo>
                    <a:lnTo>
                      <a:pt x="149" y="168"/>
                    </a:lnTo>
                    <a:lnTo>
                      <a:pt x="144" y="168"/>
                    </a:lnTo>
                    <a:lnTo>
                      <a:pt x="139" y="168"/>
                    </a:lnTo>
                    <a:lnTo>
                      <a:pt x="134" y="173"/>
                    </a:lnTo>
                    <a:lnTo>
                      <a:pt x="129" y="173"/>
                    </a:lnTo>
                    <a:lnTo>
                      <a:pt x="124" y="173"/>
                    </a:lnTo>
                    <a:lnTo>
                      <a:pt x="119" y="178"/>
                    </a:lnTo>
                    <a:lnTo>
                      <a:pt x="114" y="178"/>
                    </a:lnTo>
                    <a:lnTo>
                      <a:pt x="109" y="178"/>
                    </a:lnTo>
                    <a:lnTo>
                      <a:pt x="104" y="183"/>
                    </a:lnTo>
                    <a:lnTo>
                      <a:pt x="99" y="183"/>
                    </a:lnTo>
                    <a:lnTo>
                      <a:pt x="94" y="183"/>
                    </a:lnTo>
                    <a:lnTo>
                      <a:pt x="89" y="188"/>
                    </a:lnTo>
                    <a:lnTo>
                      <a:pt x="84" y="188"/>
                    </a:lnTo>
                    <a:lnTo>
                      <a:pt x="79" y="193"/>
                    </a:lnTo>
                    <a:lnTo>
                      <a:pt x="74" y="193"/>
                    </a:lnTo>
                    <a:lnTo>
                      <a:pt x="69" y="193"/>
                    </a:lnTo>
                    <a:lnTo>
                      <a:pt x="64" y="198"/>
                    </a:lnTo>
                    <a:lnTo>
                      <a:pt x="59" y="198"/>
                    </a:lnTo>
                    <a:lnTo>
                      <a:pt x="55" y="198"/>
                    </a:lnTo>
                    <a:lnTo>
                      <a:pt x="50" y="203"/>
                    </a:lnTo>
                    <a:lnTo>
                      <a:pt x="45" y="203"/>
                    </a:lnTo>
                    <a:lnTo>
                      <a:pt x="40" y="203"/>
                    </a:lnTo>
                    <a:lnTo>
                      <a:pt x="35" y="208"/>
                    </a:lnTo>
                    <a:lnTo>
                      <a:pt x="30" y="208"/>
                    </a:lnTo>
                    <a:lnTo>
                      <a:pt x="25" y="213"/>
                    </a:lnTo>
                    <a:lnTo>
                      <a:pt x="20" y="213"/>
                    </a:lnTo>
                    <a:lnTo>
                      <a:pt x="15" y="213"/>
                    </a:lnTo>
                    <a:lnTo>
                      <a:pt x="10" y="218"/>
                    </a:lnTo>
                    <a:lnTo>
                      <a:pt x="5" y="218"/>
                    </a:lnTo>
                    <a:lnTo>
                      <a:pt x="0" y="218"/>
                    </a:lnTo>
                  </a:path>
                </a:pathLst>
              </a:custGeom>
              <a:noFill/>
              <a:ln w="31750" cap="flat">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Freeform 145"/>
              <p:cNvSpPr>
                <a:spLocks/>
              </p:cNvSpPr>
              <p:nvPr/>
            </p:nvSpPr>
            <p:spPr bwMode="auto">
              <a:xfrm>
                <a:off x="2681288" y="3084513"/>
                <a:ext cx="2081212" cy="914400"/>
              </a:xfrm>
              <a:custGeom>
                <a:avLst/>
                <a:gdLst>
                  <a:gd name="T0" fmla="*/ 1301 w 1311"/>
                  <a:gd name="T1" fmla="*/ 5 h 576"/>
                  <a:gd name="T2" fmla="*/ 1286 w 1311"/>
                  <a:gd name="T3" fmla="*/ 10 h 576"/>
                  <a:gd name="T4" fmla="*/ 1271 w 1311"/>
                  <a:gd name="T5" fmla="*/ 15 h 576"/>
                  <a:gd name="T6" fmla="*/ 1256 w 1311"/>
                  <a:gd name="T7" fmla="*/ 20 h 576"/>
                  <a:gd name="T8" fmla="*/ 1241 w 1311"/>
                  <a:gd name="T9" fmla="*/ 25 h 576"/>
                  <a:gd name="T10" fmla="*/ 1226 w 1311"/>
                  <a:gd name="T11" fmla="*/ 30 h 576"/>
                  <a:gd name="T12" fmla="*/ 1212 w 1311"/>
                  <a:gd name="T13" fmla="*/ 40 h 576"/>
                  <a:gd name="T14" fmla="*/ 1197 w 1311"/>
                  <a:gd name="T15" fmla="*/ 45 h 576"/>
                  <a:gd name="T16" fmla="*/ 1182 w 1311"/>
                  <a:gd name="T17" fmla="*/ 50 h 576"/>
                  <a:gd name="T18" fmla="*/ 1167 w 1311"/>
                  <a:gd name="T19" fmla="*/ 55 h 576"/>
                  <a:gd name="T20" fmla="*/ 1152 w 1311"/>
                  <a:gd name="T21" fmla="*/ 60 h 576"/>
                  <a:gd name="T22" fmla="*/ 1137 w 1311"/>
                  <a:gd name="T23" fmla="*/ 65 h 576"/>
                  <a:gd name="T24" fmla="*/ 1117 w 1311"/>
                  <a:gd name="T25" fmla="*/ 75 h 576"/>
                  <a:gd name="T26" fmla="*/ 1102 w 1311"/>
                  <a:gd name="T27" fmla="*/ 80 h 576"/>
                  <a:gd name="T28" fmla="*/ 1082 w 1311"/>
                  <a:gd name="T29" fmla="*/ 85 h 576"/>
                  <a:gd name="T30" fmla="*/ 1068 w 1311"/>
                  <a:gd name="T31" fmla="*/ 94 h 576"/>
                  <a:gd name="T32" fmla="*/ 1048 w 1311"/>
                  <a:gd name="T33" fmla="*/ 99 h 576"/>
                  <a:gd name="T34" fmla="*/ 1028 w 1311"/>
                  <a:gd name="T35" fmla="*/ 109 h 576"/>
                  <a:gd name="T36" fmla="*/ 1008 w 1311"/>
                  <a:gd name="T37" fmla="*/ 114 h 576"/>
                  <a:gd name="T38" fmla="*/ 988 w 1311"/>
                  <a:gd name="T39" fmla="*/ 124 h 576"/>
                  <a:gd name="T40" fmla="*/ 963 w 1311"/>
                  <a:gd name="T41" fmla="*/ 134 h 576"/>
                  <a:gd name="T42" fmla="*/ 943 w 1311"/>
                  <a:gd name="T43" fmla="*/ 139 h 576"/>
                  <a:gd name="T44" fmla="*/ 919 w 1311"/>
                  <a:gd name="T45" fmla="*/ 149 h 576"/>
                  <a:gd name="T46" fmla="*/ 894 w 1311"/>
                  <a:gd name="T47" fmla="*/ 159 h 576"/>
                  <a:gd name="T48" fmla="*/ 869 w 1311"/>
                  <a:gd name="T49" fmla="*/ 169 h 576"/>
                  <a:gd name="T50" fmla="*/ 844 w 1311"/>
                  <a:gd name="T51" fmla="*/ 179 h 576"/>
                  <a:gd name="T52" fmla="*/ 814 w 1311"/>
                  <a:gd name="T53" fmla="*/ 194 h 576"/>
                  <a:gd name="T54" fmla="*/ 790 w 1311"/>
                  <a:gd name="T55" fmla="*/ 204 h 576"/>
                  <a:gd name="T56" fmla="*/ 755 w 1311"/>
                  <a:gd name="T57" fmla="*/ 219 h 576"/>
                  <a:gd name="T58" fmla="*/ 725 w 1311"/>
                  <a:gd name="T59" fmla="*/ 228 h 576"/>
                  <a:gd name="T60" fmla="*/ 690 w 1311"/>
                  <a:gd name="T61" fmla="*/ 243 h 576"/>
                  <a:gd name="T62" fmla="*/ 655 w 1311"/>
                  <a:gd name="T63" fmla="*/ 258 h 576"/>
                  <a:gd name="T64" fmla="*/ 616 w 1311"/>
                  <a:gd name="T65" fmla="*/ 278 h 576"/>
                  <a:gd name="T66" fmla="*/ 576 w 1311"/>
                  <a:gd name="T67" fmla="*/ 293 h 576"/>
                  <a:gd name="T68" fmla="*/ 531 w 1311"/>
                  <a:gd name="T69" fmla="*/ 313 h 576"/>
                  <a:gd name="T70" fmla="*/ 482 w 1311"/>
                  <a:gd name="T71" fmla="*/ 338 h 576"/>
                  <a:gd name="T72" fmla="*/ 432 w 1311"/>
                  <a:gd name="T73" fmla="*/ 363 h 576"/>
                  <a:gd name="T74" fmla="*/ 377 w 1311"/>
                  <a:gd name="T75" fmla="*/ 387 h 576"/>
                  <a:gd name="T76" fmla="*/ 313 w 1311"/>
                  <a:gd name="T77" fmla="*/ 417 h 576"/>
                  <a:gd name="T78" fmla="*/ 243 w 1311"/>
                  <a:gd name="T79" fmla="*/ 452 h 576"/>
                  <a:gd name="T80" fmla="*/ 164 w 1311"/>
                  <a:gd name="T81" fmla="*/ 492 h 576"/>
                  <a:gd name="T82" fmla="*/ 70 w 1311"/>
                  <a:gd name="T83" fmla="*/ 5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576">
                    <a:moveTo>
                      <a:pt x="1311" y="0"/>
                    </a:moveTo>
                    <a:lnTo>
                      <a:pt x="1306" y="5"/>
                    </a:lnTo>
                    <a:lnTo>
                      <a:pt x="1301" y="5"/>
                    </a:lnTo>
                    <a:lnTo>
                      <a:pt x="1296" y="10"/>
                    </a:lnTo>
                    <a:lnTo>
                      <a:pt x="1291" y="10"/>
                    </a:lnTo>
                    <a:lnTo>
                      <a:pt x="1286" y="10"/>
                    </a:lnTo>
                    <a:lnTo>
                      <a:pt x="1281" y="10"/>
                    </a:lnTo>
                    <a:lnTo>
                      <a:pt x="1276" y="15"/>
                    </a:lnTo>
                    <a:lnTo>
                      <a:pt x="1271" y="15"/>
                    </a:lnTo>
                    <a:lnTo>
                      <a:pt x="1266" y="20"/>
                    </a:lnTo>
                    <a:lnTo>
                      <a:pt x="1261" y="20"/>
                    </a:lnTo>
                    <a:lnTo>
                      <a:pt x="1256" y="20"/>
                    </a:lnTo>
                    <a:lnTo>
                      <a:pt x="1251" y="25"/>
                    </a:lnTo>
                    <a:lnTo>
                      <a:pt x="1246" y="25"/>
                    </a:lnTo>
                    <a:lnTo>
                      <a:pt x="1241" y="25"/>
                    </a:lnTo>
                    <a:lnTo>
                      <a:pt x="1236" y="30"/>
                    </a:lnTo>
                    <a:lnTo>
                      <a:pt x="1231" y="30"/>
                    </a:lnTo>
                    <a:lnTo>
                      <a:pt x="1226" y="30"/>
                    </a:lnTo>
                    <a:lnTo>
                      <a:pt x="1222" y="35"/>
                    </a:lnTo>
                    <a:lnTo>
                      <a:pt x="1217" y="35"/>
                    </a:lnTo>
                    <a:lnTo>
                      <a:pt x="1212" y="40"/>
                    </a:lnTo>
                    <a:lnTo>
                      <a:pt x="1207" y="40"/>
                    </a:lnTo>
                    <a:lnTo>
                      <a:pt x="1202" y="40"/>
                    </a:lnTo>
                    <a:lnTo>
                      <a:pt x="1197" y="45"/>
                    </a:lnTo>
                    <a:lnTo>
                      <a:pt x="1192" y="45"/>
                    </a:lnTo>
                    <a:lnTo>
                      <a:pt x="1187" y="45"/>
                    </a:lnTo>
                    <a:lnTo>
                      <a:pt x="1182" y="50"/>
                    </a:lnTo>
                    <a:lnTo>
                      <a:pt x="1177" y="50"/>
                    </a:lnTo>
                    <a:lnTo>
                      <a:pt x="1172" y="55"/>
                    </a:lnTo>
                    <a:lnTo>
                      <a:pt x="1167" y="55"/>
                    </a:lnTo>
                    <a:lnTo>
                      <a:pt x="1162" y="55"/>
                    </a:lnTo>
                    <a:lnTo>
                      <a:pt x="1157" y="60"/>
                    </a:lnTo>
                    <a:lnTo>
                      <a:pt x="1152" y="60"/>
                    </a:lnTo>
                    <a:lnTo>
                      <a:pt x="1147" y="65"/>
                    </a:lnTo>
                    <a:lnTo>
                      <a:pt x="1142" y="65"/>
                    </a:lnTo>
                    <a:lnTo>
                      <a:pt x="1137" y="65"/>
                    </a:lnTo>
                    <a:lnTo>
                      <a:pt x="1132" y="70"/>
                    </a:lnTo>
                    <a:lnTo>
                      <a:pt x="1127" y="70"/>
                    </a:lnTo>
                    <a:lnTo>
                      <a:pt x="1117" y="75"/>
                    </a:lnTo>
                    <a:lnTo>
                      <a:pt x="1112" y="75"/>
                    </a:lnTo>
                    <a:lnTo>
                      <a:pt x="1107" y="80"/>
                    </a:lnTo>
                    <a:lnTo>
                      <a:pt x="1102" y="80"/>
                    </a:lnTo>
                    <a:lnTo>
                      <a:pt x="1097" y="80"/>
                    </a:lnTo>
                    <a:lnTo>
                      <a:pt x="1092" y="85"/>
                    </a:lnTo>
                    <a:lnTo>
                      <a:pt x="1082" y="85"/>
                    </a:lnTo>
                    <a:lnTo>
                      <a:pt x="1078" y="89"/>
                    </a:lnTo>
                    <a:lnTo>
                      <a:pt x="1073" y="89"/>
                    </a:lnTo>
                    <a:lnTo>
                      <a:pt x="1068" y="94"/>
                    </a:lnTo>
                    <a:lnTo>
                      <a:pt x="1063" y="94"/>
                    </a:lnTo>
                    <a:lnTo>
                      <a:pt x="1053" y="99"/>
                    </a:lnTo>
                    <a:lnTo>
                      <a:pt x="1048" y="99"/>
                    </a:lnTo>
                    <a:lnTo>
                      <a:pt x="1043" y="104"/>
                    </a:lnTo>
                    <a:lnTo>
                      <a:pt x="1033" y="104"/>
                    </a:lnTo>
                    <a:lnTo>
                      <a:pt x="1028" y="109"/>
                    </a:lnTo>
                    <a:lnTo>
                      <a:pt x="1023" y="109"/>
                    </a:lnTo>
                    <a:lnTo>
                      <a:pt x="1013" y="114"/>
                    </a:lnTo>
                    <a:lnTo>
                      <a:pt x="1008" y="114"/>
                    </a:lnTo>
                    <a:lnTo>
                      <a:pt x="1003" y="119"/>
                    </a:lnTo>
                    <a:lnTo>
                      <a:pt x="993" y="119"/>
                    </a:lnTo>
                    <a:lnTo>
                      <a:pt x="988" y="124"/>
                    </a:lnTo>
                    <a:lnTo>
                      <a:pt x="978" y="124"/>
                    </a:lnTo>
                    <a:lnTo>
                      <a:pt x="973" y="129"/>
                    </a:lnTo>
                    <a:lnTo>
                      <a:pt x="963" y="134"/>
                    </a:lnTo>
                    <a:lnTo>
                      <a:pt x="958" y="134"/>
                    </a:lnTo>
                    <a:lnTo>
                      <a:pt x="948" y="139"/>
                    </a:lnTo>
                    <a:lnTo>
                      <a:pt x="943" y="139"/>
                    </a:lnTo>
                    <a:lnTo>
                      <a:pt x="934" y="144"/>
                    </a:lnTo>
                    <a:lnTo>
                      <a:pt x="929" y="149"/>
                    </a:lnTo>
                    <a:lnTo>
                      <a:pt x="919" y="149"/>
                    </a:lnTo>
                    <a:lnTo>
                      <a:pt x="914" y="154"/>
                    </a:lnTo>
                    <a:lnTo>
                      <a:pt x="904" y="159"/>
                    </a:lnTo>
                    <a:lnTo>
                      <a:pt x="894" y="159"/>
                    </a:lnTo>
                    <a:lnTo>
                      <a:pt x="889" y="164"/>
                    </a:lnTo>
                    <a:lnTo>
                      <a:pt x="879" y="169"/>
                    </a:lnTo>
                    <a:lnTo>
                      <a:pt x="869" y="169"/>
                    </a:lnTo>
                    <a:lnTo>
                      <a:pt x="859" y="174"/>
                    </a:lnTo>
                    <a:lnTo>
                      <a:pt x="854" y="179"/>
                    </a:lnTo>
                    <a:lnTo>
                      <a:pt x="844" y="179"/>
                    </a:lnTo>
                    <a:lnTo>
                      <a:pt x="834" y="184"/>
                    </a:lnTo>
                    <a:lnTo>
                      <a:pt x="824" y="189"/>
                    </a:lnTo>
                    <a:lnTo>
                      <a:pt x="814" y="194"/>
                    </a:lnTo>
                    <a:lnTo>
                      <a:pt x="804" y="194"/>
                    </a:lnTo>
                    <a:lnTo>
                      <a:pt x="794" y="199"/>
                    </a:lnTo>
                    <a:lnTo>
                      <a:pt x="790" y="204"/>
                    </a:lnTo>
                    <a:lnTo>
                      <a:pt x="780" y="209"/>
                    </a:lnTo>
                    <a:lnTo>
                      <a:pt x="765" y="214"/>
                    </a:lnTo>
                    <a:lnTo>
                      <a:pt x="755" y="219"/>
                    </a:lnTo>
                    <a:lnTo>
                      <a:pt x="745" y="224"/>
                    </a:lnTo>
                    <a:lnTo>
                      <a:pt x="735" y="224"/>
                    </a:lnTo>
                    <a:lnTo>
                      <a:pt x="725" y="228"/>
                    </a:lnTo>
                    <a:lnTo>
                      <a:pt x="715" y="233"/>
                    </a:lnTo>
                    <a:lnTo>
                      <a:pt x="700" y="238"/>
                    </a:lnTo>
                    <a:lnTo>
                      <a:pt x="690" y="243"/>
                    </a:lnTo>
                    <a:lnTo>
                      <a:pt x="680" y="248"/>
                    </a:lnTo>
                    <a:lnTo>
                      <a:pt x="665" y="253"/>
                    </a:lnTo>
                    <a:lnTo>
                      <a:pt x="655" y="258"/>
                    </a:lnTo>
                    <a:lnTo>
                      <a:pt x="641" y="263"/>
                    </a:lnTo>
                    <a:lnTo>
                      <a:pt x="631" y="273"/>
                    </a:lnTo>
                    <a:lnTo>
                      <a:pt x="616" y="278"/>
                    </a:lnTo>
                    <a:lnTo>
                      <a:pt x="601" y="283"/>
                    </a:lnTo>
                    <a:lnTo>
                      <a:pt x="591" y="288"/>
                    </a:lnTo>
                    <a:lnTo>
                      <a:pt x="576" y="293"/>
                    </a:lnTo>
                    <a:lnTo>
                      <a:pt x="561" y="303"/>
                    </a:lnTo>
                    <a:lnTo>
                      <a:pt x="546" y="308"/>
                    </a:lnTo>
                    <a:lnTo>
                      <a:pt x="531" y="313"/>
                    </a:lnTo>
                    <a:lnTo>
                      <a:pt x="516" y="323"/>
                    </a:lnTo>
                    <a:lnTo>
                      <a:pt x="502" y="328"/>
                    </a:lnTo>
                    <a:lnTo>
                      <a:pt x="482" y="338"/>
                    </a:lnTo>
                    <a:lnTo>
                      <a:pt x="467" y="343"/>
                    </a:lnTo>
                    <a:lnTo>
                      <a:pt x="452" y="353"/>
                    </a:lnTo>
                    <a:lnTo>
                      <a:pt x="432" y="363"/>
                    </a:lnTo>
                    <a:lnTo>
                      <a:pt x="412" y="368"/>
                    </a:lnTo>
                    <a:lnTo>
                      <a:pt x="392" y="377"/>
                    </a:lnTo>
                    <a:lnTo>
                      <a:pt x="377" y="387"/>
                    </a:lnTo>
                    <a:lnTo>
                      <a:pt x="358" y="397"/>
                    </a:lnTo>
                    <a:lnTo>
                      <a:pt x="333" y="407"/>
                    </a:lnTo>
                    <a:lnTo>
                      <a:pt x="313" y="417"/>
                    </a:lnTo>
                    <a:lnTo>
                      <a:pt x="288" y="427"/>
                    </a:lnTo>
                    <a:lnTo>
                      <a:pt x="268" y="442"/>
                    </a:lnTo>
                    <a:lnTo>
                      <a:pt x="243" y="452"/>
                    </a:lnTo>
                    <a:lnTo>
                      <a:pt x="218" y="467"/>
                    </a:lnTo>
                    <a:lnTo>
                      <a:pt x="189" y="477"/>
                    </a:lnTo>
                    <a:lnTo>
                      <a:pt x="164" y="492"/>
                    </a:lnTo>
                    <a:lnTo>
                      <a:pt x="134" y="507"/>
                    </a:lnTo>
                    <a:lnTo>
                      <a:pt x="104" y="521"/>
                    </a:lnTo>
                    <a:lnTo>
                      <a:pt x="70" y="541"/>
                    </a:lnTo>
                    <a:lnTo>
                      <a:pt x="40" y="556"/>
                    </a:lnTo>
                    <a:lnTo>
                      <a:pt x="0" y="576"/>
                    </a:lnTo>
                  </a:path>
                </a:pathLst>
              </a:custGeom>
              <a:noFill/>
              <a:ln w="31750" cap="flat">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9" name="Freeform 146"/>
              <p:cNvSpPr>
                <a:spLocks/>
              </p:cNvSpPr>
              <p:nvPr/>
            </p:nvSpPr>
            <p:spPr bwMode="auto">
              <a:xfrm>
                <a:off x="2492375" y="3998913"/>
                <a:ext cx="188912" cy="103188"/>
              </a:xfrm>
              <a:custGeom>
                <a:avLst/>
                <a:gdLst>
                  <a:gd name="T0" fmla="*/ 119 w 119"/>
                  <a:gd name="T1" fmla="*/ 0 h 65"/>
                  <a:gd name="T2" fmla="*/ 84 w 119"/>
                  <a:gd name="T3" fmla="*/ 20 h 65"/>
                  <a:gd name="T4" fmla="*/ 40 w 119"/>
                  <a:gd name="T5" fmla="*/ 40 h 65"/>
                  <a:gd name="T6" fmla="*/ 0 w 119"/>
                  <a:gd name="T7" fmla="*/ 65 h 65"/>
                </a:gdLst>
                <a:ahLst/>
                <a:cxnLst>
                  <a:cxn ang="0">
                    <a:pos x="T0" y="T1"/>
                  </a:cxn>
                  <a:cxn ang="0">
                    <a:pos x="T2" y="T3"/>
                  </a:cxn>
                  <a:cxn ang="0">
                    <a:pos x="T4" y="T5"/>
                  </a:cxn>
                  <a:cxn ang="0">
                    <a:pos x="T6" y="T7"/>
                  </a:cxn>
                </a:cxnLst>
                <a:rect l="0" t="0" r="r" b="b"/>
                <a:pathLst>
                  <a:path w="119" h="65">
                    <a:moveTo>
                      <a:pt x="119" y="0"/>
                    </a:moveTo>
                    <a:lnTo>
                      <a:pt x="84" y="20"/>
                    </a:lnTo>
                    <a:lnTo>
                      <a:pt x="40" y="40"/>
                    </a:lnTo>
                    <a:lnTo>
                      <a:pt x="0" y="65"/>
                    </a:lnTo>
                  </a:path>
                </a:pathLst>
              </a:custGeom>
              <a:noFill/>
              <a:ln w="31750" cap="flat">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90" name="Group 2189"/>
          <p:cNvGrpSpPr/>
          <p:nvPr/>
        </p:nvGrpSpPr>
        <p:grpSpPr>
          <a:xfrm>
            <a:off x="5977343" y="2562225"/>
            <a:ext cx="4271963" cy="2057400"/>
            <a:chOff x="2492375" y="2563813"/>
            <a:chExt cx="4271963" cy="2057400"/>
          </a:xfrm>
        </p:grpSpPr>
        <p:sp>
          <p:nvSpPr>
            <p:cNvPr id="6" name="TextBox 5"/>
            <p:cNvSpPr txBox="1"/>
            <p:nvPr/>
          </p:nvSpPr>
          <p:spPr>
            <a:xfrm>
              <a:off x="5241970" y="2822917"/>
              <a:ext cx="433132" cy="369332"/>
            </a:xfrm>
            <a:prstGeom prst="rect">
              <a:avLst/>
            </a:prstGeom>
            <a:noFill/>
          </p:spPr>
          <p:txBody>
            <a:bodyPr wrap="none" rtlCol="0">
              <a:spAutoFit/>
            </a:bodyPr>
            <a:lstStyle/>
            <a:p>
              <a:r>
                <a:rPr lang="en-US" b="1" dirty="0">
                  <a:solidFill>
                    <a:srgbClr val="0000FF"/>
                  </a:solidFill>
                </a:rPr>
                <a:t>Ag</a:t>
              </a:r>
            </a:p>
          </p:txBody>
        </p:sp>
        <p:grpSp>
          <p:nvGrpSpPr>
            <p:cNvPr id="2189" name="Group 2188"/>
            <p:cNvGrpSpPr/>
            <p:nvPr/>
          </p:nvGrpSpPr>
          <p:grpSpPr>
            <a:xfrm>
              <a:off x="2492375" y="2563813"/>
              <a:ext cx="4271963" cy="2057400"/>
              <a:chOff x="2492375" y="2563813"/>
              <a:chExt cx="4271963" cy="2057400"/>
            </a:xfrm>
          </p:grpSpPr>
          <p:sp>
            <p:nvSpPr>
              <p:cNvPr id="2170" name="Freeform 147"/>
              <p:cNvSpPr>
                <a:spLocks/>
              </p:cNvSpPr>
              <p:nvPr/>
            </p:nvSpPr>
            <p:spPr bwMode="auto">
              <a:xfrm>
                <a:off x="5770563" y="2563813"/>
                <a:ext cx="993775" cy="307975"/>
              </a:xfrm>
              <a:custGeom>
                <a:avLst/>
                <a:gdLst>
                  <a:gd name="T0" fmla="*/ 621 w 626"/>
                  <a:gd name="T1" fmla="*/ 0 h 194"/>
                  <a:gd name="T2" fmla="*/ 606 w 626"/>
                  <a:gd name="T3" fmla="*/ 5 h 194"/>
                  <a:gd name="T4" fmla="*/ 591 w 626"/>
                  <a:gd name="T5" fmla="*/ 5 h 194"/>
                  <a:gd name="T6" fmla="*/ 576 w 626"/>
                  <a:gd name="T7" fmla="*/ 10 h 194"/>
                  <a:gd name="T8" fmla="*/ 562 w 626"/>
                  <a:gd name="T9" fmla="*/ 15 h 194"/>
                  <a:gd name="T10" fmla="*/ 547 w 626"/>
                  <a:gd name="T11" fmla="*/ 20 h 194"/>
                  <a:gd name="T12" fmla="*/ 532 w 626"/>
                  <a:gd name="T13" fmla="*/ 20 h 194"/>
                  <a:gd name="T14" fmla="*/ 517 w 626"/>
                  <a:gd name="T15" fmla="*/ 25 h 194"/>
                  <a:gd name="T16" fmla="*/ 502 w 626"/>
                  <a:gd name="T17" fmla="*/ 30 h 194"/>
                  <a:gd name="T18" fmla="*/ 487 w 626"/>
                  <a:gd name="T19" fmla="*/ 35 h 194"/>
                  <a:gd name="T20" fmla="*/ 472 w 626"/>
                  <a:gd name="T21" fmla="*/ 40 h 194"/>
                  <a:gd name="T22" fmla="*/ 457 w 626"/>
                  <a:gd name="T23" fmla="*/ 40 h 194"/>
                  <a:gd name="T24" fmla="*/ 442 w 626"/>
                  <a:gd name="T25" fmla="*/ 45 h 194"/>
                  <a:gd name="T26" fmla="*/ 428 w 626"/>
                  <a:gd name="T27" fmla="*/ 50 h 194"/>
                  <a:gd name="T28" fmla="*/ 413 w 626"/>
                  <a:gd name="T29" fmla="*/ 55 h 194"/>
                  <a:gd name="T30" fmla="*/ 398 w 626"/>
                  <a:gd name="T31" fmla="*/ 60 h 194"/>
                  <a:gd name="T32" fmla="*/ 383 w 626"/>
                  <a:gd name="T33" fmla="*/ 65 h 194"/>
                  <a:gd name="T34" fmla="*/ 368 w 626"/>
                  <a:gd name="T35" fmla="*/ 70 h 194"/>
                  <a:gd name="T36" fmla="*/ 353 w 626"/>
                  <a:gd name="T37" fmla="*/ 75 h 194"/>
                  <a:gd name="T38" fmla="*/ 338 w 626"/>
                  <a:gd name="T39" fmla="*/ 80 h 194"/>
                  <a:gd name="T40" fmla="*/ 323 w 626"/>
                  <a:gd name="T41" fmla="*/ 85 h 194"/>
                  <a:gd name="T42" fmla="*/ 308 w 626"/>
                  <a:gd name="T43" fmla="*/ 90 h 194"/>
                  <a:gd name="T44" fmla="*/ 293 w 626"/>
                  <a:gd name="T45" fmla="*/ 95 h 194"/>
                  <a:gd name="T46" fmla="*/ 279 w 626"/>
                  <a:gd name="T47" fmla="*/ 95 h 194"/>
                  <a:gd name="T48" fmla="*/ 264 w 626"/>
                  <a:gd name="T49" fmla="*/ 100 h 194"/>
                  <a:gd name="T50" fmla="*/ 249 w 626"/>
                  <a:gd name="T51" fmla="*/ 105 h 194"/>
                  <a:gd name="T52" fmla="*/ 234 w 626"/>
                  <a:gd name="T53" fmla="*/ 110 h 194"/>
                  <a:gd name="T54" fmla="*/ 219 w 626"/>
                  <a:gd name="T55" fmla="*/ 115 h 194"/>
                  <a:gd name="T56" fmla="*/ 204 w 626"/>
                  <a:gd name="T57" fmla="*/ 120 h 194"/>
                  <a:gd name="T58" fmla="*/ 189 w 626"/>
                  <a:gd name="T59" fmla="*/ 125 h 194"/>
                  <a:gd name="T60" fmla="*/ 174 w 626"/>
                  <a:gd name="T61" fmla="*/ 129 h 194"/>
                  <a:gd name="T62" fmla="*/ 159 w 626"/>
                  <a:gd name="T63" fmla="*/ 134 h 194"/>
                  <a:gd name="T64" fmla="*/ 144 w 626"/>
                  <a:gd name="T65" fmla="*/ 144 h 194"/>
                  <a:gd name="T66" fmla="*/ 130 w 626"/>
                  <a:gd name="T67" fmla="*/ 149 h 194"/>
                  <a:gd name="T68" fmla="*/ 115 w 626"/>
                  <a:gd name="T69" fmla="*/ 154 h 194"/>
                  <a:gd name="T70" fmla="*/ 100 w 626"/>
                  <a:gd name="T71" fmla="*/ 159 h 194"/>
                  <a:gd name="T72" fmla="*/ 85 w 626"/>
                  <a:gd name="T73" fmla="*/ 164 h 194"/>
                  <a:gd name="T74" fmla="*/ 70 w 626"/>
                  <a:gd name="T75" fmla="*/ 169 h 194"/>
                  <a:gd name="T76" fmla="*/ 55 w 626"/>
                  <a:gd name="T77" fmla="*/ 174 h 194"/>
                  <a:gd name="T78" fmla="*/ 40 w 626"/>
                  <a:gd name="T79" fmla="*/ 179 h 194"/>
                  <a:gd name="T80" fmla="*/ 25 w 626"/>
                  <a:gd name="T81" fmla="*/ 184 h 194"/>
                  <a:gd name="T82" fmla="*/ 10 w 626"/>
                  <a:gd name="T83" fmla="*/ 18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6" h="194">
                    <a:moveTo>
                      <a:pt x="621" y="0"/>
                    </a:moveTo>
                    <a:lnTo>
                      <a:pt x="626" y="0"/>
                    </a:lnTo>
                    <a:lnTo>
                      <a:pt x="621" y="0"/>
                    </a:lnTo>
                    <a:lnTo>
                      <a:pt x="616" y="0"/>
                    </a:lnTo>
                    <a:lnTo>
                      <a:pt x="611" y="0"/>
                    </a:lnTo>
                    <a:lnTo>
                      <a:pt x="606" y="5"/>
                    </a:lnTo>
                    <a:lnTo>
                      <a:pt x="601" y="5"/>
                    </a:lnTo>
                    <a:lnTo>
                      <a:pt x="596" y="5"/>
                    </a:lnTo>
                    <a:lnTo>
                      <a:pt x="591" y="5"/>
                    </a:lnTo>
                    <a:lnTo>
                      <a:pt x="586" y="5"/>
                    </a:lnTo>
                    <a:lnTo>
                      <a:pt x="581" y="10"/>
                    </a:lnTo>
                    <a:lnTo>
                      <a:pt x="576" y="10"/>
                    </a:lnTo>
                    <a:lnTo>
                      <a:pt x="572" y="10"/>
                    </a:lnTo>
                    <a:lnTo>
                      <a:pt x="567" y="15"/>
                    </a:lnTo>
                    <a:lnTo>
                      <a:pt x="562" y="15"/>
                    </a:lnTo>
                    <a:lnTo>
                      <a:pt x="557" y="15"/>
                    </a:lnTo>
                    <a:lnTo>
                      <a:pt x="552" y="15"/>
                    </a:lnTo>
                    <a:lnTo>
                      <a:pt x="547" y="20"/>
                    </a:lnTo>
                    <a:lnTo>
                      <a:pt x="542" y="20"/>
                    </a:lnTo>
                    <a:lnTo>
                      <a:pt x="537" y="20"/>
                    </a:lnTo>
                    <a:lnTo>
                      <a:pt x="532" y="20"/>
                    </a:lnTo>
                    <a:lnTo>
                      <a:pt x="527" y="25"/>
                    </a:lnTo>
                    <a:lnTo>
                      <a:pt x="522" y="25"/>
                    </a:lnTo>
                    <a:lnTo>
                      <a:pt x="517" y="25"/>
                    </a:lnTo>
                    <a:lnTo>
                      <a:pt x="512" y="25"/>
                    </a:lnTo>
                    <a:lnTo>
                      <a:pt x="507" y="30"/>
                    </a:lnTo>
                    <a:lnTo>
                      <a:pt x="502" y="30"/>
                    </a:lnTo>
                    <a:lnTo>
                      <a:pt x="497" y="30"/>
                    </a:lnTo>
                    <a:lnTo>
                      <a:pt x="492" y="35"/>
                    </a:lnTo>
                    <a:lnTo>
                      <a:pt x="487" y="35"/>
                    </a:lnTo>
                    <a:lnTo>
                      <a:pt x="482" y="35"/>
                    </a:lnTo>
                    <a:lnTo>
                      <a:pt x="477" y="35"/>
                    </a:lnTo>
                    <a:lnTo>
                      <a:pt x="472" y="40"/>
                    </a:lnTo>
                    <a:lnTo>
                      <a:pt x="467" y="40"/>
                    </a:lnTo>
                    <a:lnTo>
                      <a:pt x="462" y="40"/>
                    </a:lnTo>
                    <a:lnTo>
                      <a:pt x="457" y="40"/>
                    </a:lnTo>
                    <a:lnTo>
                      <a:pt x="452" y="45"/>
                    </a:lnTo>
                    <a:lnTo>
                      <a:pt x="447" y="45"/>
                    </a:lnTo>
                    <a:lnTo>
                      <a:pt x="442" y="45"/>
                    </a:lnTo>
                    <a:lnTo>
                      <a:pt x="437" y="50"/>
                    </a:lnTo>
                    <a:lnTo>
                      <a:pt x="432" y="50"/>
                    </a:lnTo>
                    <a:lnTo>
                      <a:pt x="428" y="50"/>
                    </a:lnTo>
                    <a:lnTo>
                      <a:pt x="423" y="55"/>
                    </a:lnTo>
                    <a:lnTo>
                      <a:pt x="418" y="55"/>
                    </a:lnTo>
                    <a:lnTo>
                      <a:pt x="413" y="55"/>
                    </a:lnTo>
                    <a:lnTo>
                      <a:pt x="408" y="55"/>
                    </a:lnTo>
                    <a:lnTo>
                      <a:pt x="403" y="60"/>
                    </a:lnTo>
                    <a:lnTo>
                      <a:pt x="398" y="60"/>
                    </a:lnTo>
                    <a:lnTo>
                      <a:pt x="393" y="60"/>
                    </a:lnTo>
                    <a:lnTo>
                      <a:pt x="388" y="65"/>
                    </a:lnTo>
                    <a:lnTo>
                      <a:pt x="383" y="65"/>
                    </a:lnTo>
                    <a:lnTo>
                      <a:pt x="378" y="65"/>
                    </a:lnTo>
                    <a:lnTo>
                      <a:pt x="373" y="65"/>
                    </a:lnTo>
                    <a:lnTo>
                      <a:pt x="368" y="70"/>
                    </a:lnTo>
                    <a:lnTo>
                      <a:pt x="363" y="70"/>
                    </a:lnTo>
                    <a:lnTo>
                      <a:pt x="358" y="70"/>
                    </a:lnTo>
                    <a:lnTo>
                      <a:pt x="353" y="75"/>
                    </a:lnTo>
                    <a:lnTo>
                      <a:pt x="348" y="75"/>
                    </a:lnTo>
                    <a:lnTo>
                      <a:pt x="343" y="75"/>
                    </a:lnTo>
                    <a:lnTo>
                      <a:pt x="338" y="80"/>
                    </a:lnTo>
                    <a:lnTo>
                      <a:pt x="333" y="80"/>
                    </a:lnTo>
                    <a:lnTo>
                      <a:pt x="328" y="80"/>
                    </a:lnTo>
                    <a:lnTo>
                      <a:pt x="323" y="85"/>
                    </a:lnTo>
                    <a:lnTo>
                      <a:pt x="318" y="85"/>
                    </a:lnTo>
                    <a:lnTo>
                      <a:pt x="313" y="85"/>
                    </a:lnTo>
                    <a:lnTo>
                      <a:pt x="308" y="90"/>
                    </a:lnTo>
                    <a:lnTo>
                      <a:pt x="303" y="90"/>
                    </a:lnTo>
                    <a:lnTo>
                      <a:pt x="298" y="90"/>
                    </a:lnTo>
                    <a:lnTo>
                      <a:pt x="293" y="95"/>
                    </a:lnTo>
                    <a:lnTo>
                      <a:pt x="288" y="95"/>
                    </a:lnTo>
                    <a:lnTo>
                      <a:pt x="284" y="95"/>
                    </a:lnTo>
                    <a:lnTo>
                      <a:pt x="279" y="95"/>
                    </a:lnTo>
                    <a:lnTo>
                      <a:pt x="274" y="100"/>
                    </a:lnTo>
                    <a:lnTo>
                      <a:pt x="269" y="100"/>
                    </a:lnTo>
                    <a:lnTo>
                      <a:pt x="264" y="100"/>
                    </a:lnTo>
                    <a:lnTo>
                      <a:pt x="259" y="105"/>
                    </a:lnTo>
                    <a:lnTo>
                      <a:pt x="254" y="105"/>
                    </a:lnTo>
                    <a:lnTo>
                      <a:pt x="249" y="105"/>
                    </a:lnTo>
                    <a:lnTo>
                      <a:pt x="244" y="110"/>
                    </a:lnTo>
                    <a:lnTo>
                      <a:pt x="239" y="110"/>
                    </a:lnTo>
                    <a:lnTo>
                      <a:pt x="234" y="110"/>
                    </a:lnTo>
                    <a:lnTo>
                      <a:pt x="229" y="115"/>
                    </a:lnTo>
                    <a:lnTo>
                      <a:pt x="224" y="115"/>
                    </a:lnTo>
                    <a:lnTo>
                      <a:pt x="219" y="115"/>
                    </a:lnTo>
                    <a:lnTo>
                      <a:pt x="214" y="120"/>
                    </a:lnTo>
                    <a:lnTo>
                      <a:pt x="209" y="120"/>
                    </a:lnTo>
                    <a:lnTo>
                      <a:pt x="204" y="120"/>
                    </a:lnTo>
                    <a:lnTo>
                      <a:pt x="199" y="125"/>
                    </a:lnTo>
                    <a:lnTo>
                      <a:pt x="194" y="125"/>
                    </a:lnTo>
                    <a:lnTo>
                      <a:pt x="189" y="125"/>
                    </a:lnTo>
                    <a:lnTo>
                      <a:pt x="184" y="129"/>
                    </a:lnTo>
                    <a:lnTo>
                      <a:pt x="179" y="129"/>
                    </a:lnTo>
                    <a:lnTo>
                      <a:pt x="174" y="129"/>
                    </a:lnTo>
                    <a:lnTo>
                      <a:pt x="169" y="134"/>
                    </a:lnTo>
                    <a:lnTo>
                      <a:pt x="164" y="134"/>
                    </a:lnTo>
                    <a:lnTo>
                      <a:pt x="159" y="134"/>
                    </a:lnTo>
                    <a:lnTo>
                      <a:pt x="154" y="139"/>
                    </a:lnTo>
                    <a:lnTo>
                      <a:pt x="149" y="139"/>
                    </a:lnTo>
                    <a:lnTo>
                      <a:pt x="144" y="144"/>
                    </a:lnTo>
                    <a:lnTo>
                      <a:pt x="140" y="144"/>
                    </a:lnTo>
                    <a:lnTo>
                      <a:pt x="135" y="144"/>
                    </a:lnTo>
                    <a:lnTo>
                      <a:pt x="130" y="149"/>
                    </a:lnTo>
                    <a:lnTo>
                      <a:pt x="125" y="149"/>
                    </a:lnTo>
                    <a:lnTo>
                      <a:pt x="120" y="149"/>
                    </a:lnTo>
                    <a:lnTo>
                      <a:pt x="115" y="154"/>
                    </a:lnTo>
                    <a:lnTo>
                      <a:pt x="110" y="154"/>
                    </a:lnTo>
                    <a:lnTo>
                      <a:pt x="105" y="154"/>
                    </a:lnTo>
                    <a:lnTo>
                      <a:pt x="100" y="159"/>
                    </a:lnTo>
                    <a:lnTo>
                      <a:pt x="95" y="159"/>
                    </a:lnTo>
                    <a:lnTo>
                      <a:pt x="90" y="159"/>
                    </a:lnTo>
                    <a:lnTo>
                      <a:pt x="85" y="164"/>
                    </a:lnTo>
                    <a:lnTo>
                      <a:pt x="80" y="164"/>
                    </a:lnTo>
                    <a:lnTo>
                      <a:pt x="75" y="164"/>
                    </a:lnTo>
                    <a:lnTo>
                      <a:pt x="70" y="169"/>
                    </a:lnTo>
                    <a:lnTo>
                      <a:pt x="65" y="169"/>
                    </a:lnTo>
                    <a:lnTo>
                      <a:pt x="60" y="169"/>
                    </a:lnTo>
                    <a:lnTo>
                      <a:pt x="55" y="174"/>
                    </a:lnTo>
                    <a:lnTo>
                      <a:pt x="50" y="174"/>
                    </a:lnTo>
                    <a:lnTo>
                      <a:pt x="45" y="179"/>
                    </a:lnTo>
                    <a:lnTo>
                      <a:pt x="40" y="179"/>
                    </a:lnTo>
                    <a:lnTo>
                      <a:pt x="35" y="179"/>
                    </a:lnTo>
                    <a:lnTo>
                      <a:pt x="30" y="184"/>
                    </a:lnTo>
                    <a:lnTo>
                      <a:pt x="25" y="184"/>
                    </a:lnTo>
                    <a:lnTo>
                      <a:pt x="20" y="184"/>
                    </a:lnTo>
                    <a:lnTo>
                      <a:pt x="15" y="189"/>
                    </a:lnTo>
                    <a:lnTo>
                      <a:pt x="10" y="189"/>
                    </a:lnTo>
                    <a:lnTo>
                      <a:pt x="5" y="189"/>
                    </a:lnTo>
                    <a:lnTo>
                      <a:pt x="0" y="194"/>
                    </a:lnTo>
                  </a:path>
                </a:pathLst>
              </a:custGeom>
              <a:noFill/>
              <a:ln w="317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1" name="Freeform 148"/>
              <p:cNvSpPr>
                <a:spLocks/>
              </p:cNvSpPr>
              <p:nvPr/>
            </p:nvSpPr>
            <p:spPr bwMode="auto">
              <a:xfrm>
                <a:off x="4770438" y="2871788"/>
                <a:ext cx="1000125" cy="401638"/>
              </a:xfrm>
              <a:custGeom>
                <a:avLst/>
                <a:gdLst>
                  <a:gd name="T0" fmla="*/ 621 w 630"/>
                  <a:gd name="T1" fmla="*/ 0 h 253"/>
                  <a:gd name="T2" fmla="*/ 606 w 630"/>
                  <a:gd name="T3" fmla="*/ 10 h 253"/>
                  <a:gd name="T4" fmla="*/ 591 w 630"/>
                  <a:gd name="T5" fmla="*/ 15 h 253"/>
                  <a:gd name="T6" fmla="*/ 576 w 630"/>
                  <a:gd name="T7" fmla="*/ 20 h 253"/>
                  <a:gd name="T8" fmla="*/ 561 w 630"/>
                  <a:gd name="T9" fmla="*/ 25 h 253"/>
                  <a:gd name="T10" fmla="*/ 546 w 630"/>
                  <a:gd name="T11" fmla="*/ 30 h 253"/>
                  <a:gd name="T12" fmla="*/ 531 w 630"/>
                  <a:gd name="T13" fmla="*/ 35 h 253"/>
                  <a:gd name="T14" fmla="*/ 516 w 630"/>
                  <a:gd name="T15" fmla="*/ 40 h 253"/>
                  <a:gd name="T16" fmla="*/ 501 w 630"/>
                  <a:gd name="T17" fmla="*/ 45 h 253"/>
                  <a:gd name="T18" fmla="*/ 486 w 630"/>
                  <a:gd name="T19" fmla="*/ 50 h 253"/>
                  <a:gd name="T20" fmla="*/ 472 w 630"/>
                  <a:gd name="T21" fmla="*/ 60 h 253"/>
                  <a:gd name="T22" fmla="*/ 457 w 630"/>
                  <a:gd name="T23" fmla="*/ 65 h 253"/>
                  <a:gd name="T24" fmla="*/ 442 w 630"/>
                  <a:gd name="T25" fmla="*/ 70 h 253"/>
                  <a:gd name="T26" fmla="*/ 427 w 630"/>
                  <a:gd name="T27" fmla="*/ 75 h 253"/>
                  <a:gd name="T28" fmla="*/ 412 w 630"/>
                  <a:gd name="T29" fmla="*/ 79 h 253"/>
                  <a:gd name="T30" fmla="*/ 397 w 630"/>
                  <a:gd name="T31" fmla="*/ 89 h 253"/>
                  <a:gd name="T32" fmla="*/ 382 w 630"/>
                  <a:gd name="T33" fmla="*/ 94 h 253"/>
                  <a:gd name="T34" fmla="*/ 367 w 630"/>
                  <a:gd name="T35" fmla="*/ 99 h 253"/>
                  <a:gd name="T36" fmla="*/ 352 w 630"/>
                  <a:gd name="T37" fmla="*/ 104 h 253"/>
                  <a:gd name="T38" fmla="*/ 338 w 630"/>
                  <a:gd name="T39" fmla="*/ 109 h 253"/>
                  <a:gd name="T40" fmla="*/ 323 w 630"/>
                  <a:gd name="T41" fmla="*/ 114 h 253"/>
                  <a:gd name="T42" fmla="*/ 308 w 630"/>
                  <a:gd name="T43" fmla="*/ 124 h 253"/>
                  <a:gd name="T44" fmla="*/ 293 w 630"/>
                  <a:gd name="T45" fmla="*/ 129 h 253"/>
                  <a:gd name="T46" fmla="*/ 278 w 630"/>
                  <a:gd name="T47" fmla="*/ 134 h 253"/>
                  <a:gd name="T48" fmla="*/ 263 w 630"/>
                  <a:gd name="T49" fmla="*/ 139 h 253"/>
                  <a:gd name="T50" fmla="*/ 248 w 630"/>
                  <a:gd name="T51" fmla="*/ 149 h 253"/>
                  <a:gd name="T52" fmla="*/ 233 w 630"/>
                  <a:gd name="T53" fmla="*/ 154 h 253"/>
                  <a:gd name="T54" fmla="*/ 218 w 630"/>
                  <a:gd name="T55" fmla="*/ 159 h 253"/>
                  <a:gd name="T56" fmla="*/ 203 w 630"/>
                  <a:gd name="T57" fmla="*/ 164 h 253"/>
                  <a:gd name="T58" fmla="*/ 189 w 630"/>
                  <a:gd name="T59" fmla="*/ 169 h 253"/>
                  <a:gd name="T60" fmla="*/ 174 w 630"/>
                  <a:gd name="T61" fmla="*/ 179 h 253"/>
                  <a:gd name="T62" fmla="*/ 159 w 630"/>
                  <a:gd name="T63" fmla="*/ 184 h 253"/>
                  <a:gd name="T64" fmla="*/ 144 w 630"/>
                  <a:gd name="T65" fmla="*/ 189 h 253"/>
                  <a:gd name="T66" fmla="*/ 129 w 630"/>
                  <a:gd name="T67" fmla="*/ 194 h 253"/>
                  <a:gd name="T68" fmla="*/ 114 w 630"/>
                  <a:gd name="T69" fmla="*/ 204 h 253"/>
                  <a:gd name="T70" fmla="*/ 99 w 630"/>
                  <a:gd name="T71" fmla="*/ 209 h 253"/>
                  <a:gd name="T72" fmla="*/ 84 w 630"/>
                  <a:gd name="T73" fmla="*/ 214 h 253"/>
                  <a:gd name="T74" fmla="*/ 69 w 630"/>
                  <a:gd name="T75" fmla="*/ 223 h 253"/>
                  <a:gd name="T76" fmla="*/ 54 w 630"/>
                  <a:gd name="T77" fmla="*/ 228 h 253"/>
                  <a:gd name="T78" fmla="*/ 40 w 630"/>
                  <a:gd name="T79" fmla="*/ 233 h 253"/>
                  <a:gd name="T80" fmla="*/ 25 w 630"/>
                  <a:gd name="T81" fmla="*/ 238 h 253"/>
                  <a:gd name="T82" fmla="*/ 10 w 630"/>
                  <a:gd name="T83"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0" h="253">
                    <a:moveTo>
                      <a:pt x="630" y="0"/>
                    </a:moveTo>
                    <a:lnTo>
                      <a:pt x="626" y="0"/>
                    </a:lnTo>
                    <a:lnTo>
                      <a:pt x="621" y="0"/>
                    </a:lnTo>
                    <a:lnTo>
                      <a:pt x="616" y="5"/>
                    </a:lnTo>
                    <a:lnTo>
                      <a:pt x="611" y="5"/>
                    </a:lnTo>
                    <a:lnTo>
                      <a:pt x="606" y="10"/>
                    </a:lnTo>
                    <a:lnTo>
                      <a:pt x="601" y="10"/>
                    </a:lnTo>
                    <a:lnTo>
                      <a:pt x="596" y="10"/>
                    </a:lnTo>
                    <a:lnTo>
                      <a:pt x="591" y="15"/>
                    </a:lnTo>
                    <a:lnTo>
                      <a:pt x="586" y="15"/>
                    </a:lnTo>
                    <a:lnTo>
                      <a:pt x="581" y="15"/>
                    </a:lnTo>
                    <a:lnTo>
                      <a:pt x="576" y="20"/>
                    </a:lnTo>
                    <a:lnTo>
                      <a:pt x="571" y="20"/>
                    </a:lnTo>
                    <a:lnTo>
                      <a:pt x="566" y="25"/>
                    </a:lnTo>
                    <a:lnTo>
                      <a:pt x="561" y="25"/>
                    </a:lnTo>
                    <a:lnTo>
                      <a:pt x="556" y="25"/>
                    </a:lnTo>
                    <a:lnTo>
                      <a:pt x="551" y="30"/>
                    </a:lnTo>
                    <a:lnTo>
                      <a:pt x="546" y="30"/>
                    </a:lnTo>
                    <a:lnTo>
                      <a:pt x="541" y="30"/>
                    </a:lnTo>
                    <a:lnTo>
                      <a:pt x="536" y="35"/>
                    </a:lnTo>
                    <a:lnTo>
                      <a:pt x="531" y="35"/>
                    </a:lnTo>
                    <a:lnTo>
                      <a:pt x="526" y="40"/>
                    </a:lnTo>
                    <a:lnTo>
                      <a:pt x="521" y="40"/>
                    </a:lnTo>
                    <a:lnTo>
                      <a:pt x="516" y="40"/>
                    </a:lnTo>
                    <a:lnTo>
                      <a:pt x="511" y="45"/>
                    </a:lnTo>
                    <a:lnTo>
                      <a:pt x="506" y="45"/>
                    </a:lnTo>
                    <a:lnTo>
                      <a:pt x="501" y="45"/>
                    </a:lnTo>
                    <a:lnTo>
                      <a:pt x="496" y="50"/>
                    </a:lnTo>
                    <a:lnTo>
                      <a:pt x="491" y="50"/>
                    </a:lnTo>
                    <a:lnTo>
                      <a:pt x="486" y="50"/>
                    </a:lnTo>
                    <a:lnTo>
                      <a:pt x="482" y="55"/>
                    </a:lnTo>
                    <a:lnTo>
                      <a:pt x="477" y="55"/>
                    </a:lnTo>
                    <a:lnTo>
                      <a:pt x="472" y="60"/>
                    </a:lnTo>
                    <a:lnTo>
                      <a:pt x="467" y="60"/>
                    </a:lnTo>
                    <a:lnTo>
                      <a:pt x="462" y="60"/>
                    </a:lnTo>
                    <a:lnTo>
                      <a:pt x="457" y="65"/>
                    </a:lnTo>
                    <a:lnTo>
                      <a:pt x="452" y="65"/>
                    </a:lnTo>
                    <a:lnTo>
                      <a:pt x="447" y="70"/>
                    </a:lnTo>
                    <a:lnTo>
                      <a:pt x="442" y="70"/>
                    </a:lnTo>
                    <a:lnTo>
                      <a:pt x="437" y="70"/>
                    </a:lnTo>
                    <a:lnTo>
                      <a:pt x="432" y="75"/>
                    </a:lnTo>
                    <a:lnTo>
                      <a:pt x="427" y="75"/>
                    </a:lnTo>
                    <a:lnTo>
                      <a:pt x="422" y="75"/>
                    </a:lnTo>
                    <a:lnTo>
                      <a:pt x="417" y="79"/>
                    </a:lnTo>
                    <a:lnTo>
                      <a:pt x="412" y="79"/>
                    </a:lnTo>
                    <a:lnTo>
                      <a:pt x="407" y="84"/>
                    </a:lnTo>
                    <a:lnTo>
                      <a:pt x="402" y="84"/>
                    </a:lnTo>
                    <a:lnTo>
                      <a:pt x="397" y="89"/>
                    </a:lnTo>
                    <a:lnTo>
                      <a:pt x="392" y="89"/>
                    </a:lnTo>
                    <a:lnTo>
                      <a:pt x="387" y="89"/>
                    </a:lnTo>
                    <a:lnTo>
                      <a:pt x="382" y="94"/>
                    </a:lnTo>
                    <a:lnTo>
                      <a:pt x="377" y="94"/>
                    </a:lnTo>
                    <a:lnTo>
                      <a:pt x="372" y="94"/>
                    </a:lnTo>
                    <a:lnTo>
                      <a:pt x="367" y="99"/>
                    </a:lnTo>
                    <a:lnTo>
                      <a:pt x="362" y="99"/>
                    </a:lnTo>
                    <a:lnTo>
                      <a:pt x="357" y="104"/>
                    </a:lnTo>
                    <a:lnTo>
                      <a:pt x="352" y="104"/>
                    </a:lnTo>
                    <a:lnTo>
                      <a:pt x="347" y="104"/>
                    </a:lnTo>
                    <a:lnTo>
                      <a:pt x="342" y="109"/>
                    </a:lnTo>
                    <a:lnTo>
                      <a:pt x="338" y="109"/>
                    </a:lnTo>
                    <a:lnTo>
                      <a:pt x="333" y="114"/>
                    </a:lnTo>
                    <a:lnTo>
                      <a:pt x="328" y="114"/>
                    </a:lnTo>
                    <a:lnTo>
                      <a:pt x="323" y="114"/>
                    </a:lnTo>
                    <a:lnTo>
                      <a:pt x="318" y="119"/>
                    </a:lnTo>
                    <a:lnTo>
                      <a:pt x="313" y="119"/>
                    </a:lnTo>
                    <a:lnTo>
                      <a:pt x="308" y="124"/>
                    </a:lnTo>
                    <a:lnTo>
                      <a:pt x="303" y="124"/>
                    </a:lnTo>
                    <a:lnTo>
                      <a:pt x="298" y="124"/>
                    </a:lnTo>
                    <a:lnTo>
                      <a:pt x="293" y="129"/>
                    </a:lnTo>
                    <a:lnTo>
                      <a:pt x="288" y="129"/>
                    </a:lnTo>
                    <a:lnTo>
                      <a:pt x="283" y="134"/>
                    </a:lnTo>
                    <a:lnTo>
                      <a:pt x="278" y="134"/>
                    </a:lnTo>
                    <a:lnTo>
                      <a:pt x="273" y="134"/>
                    </a:lnTo>
                    <a:lnTo>
                      <a:pt x="268" y="139"/>
                    </a:lnTo>
                    <a:lnTo>
                      <a:pt x="263" y="139"/>
                    </a:lnTo>
                    <a:lnTo>
                      <a:pt x="258" y="144"/>
                    </a:lnTo>
                    <a:lnTo>
                      <a:pt x="253" y="144"/>
                    </a:lnTo>
                    <a:lnTo>
                      <a:pt x="248" y="149"/>
                    </a:lnTo>
                    <a:lnTo>
                      <a:pt x="243" y="149"/>
                    </a:lnTo>
                    <a:lnTo>
                      <a:pt x="238" y="149"/>
                    </a:lnTo>
                    <a:lnTo>
                      <a:pt x="233" y="154"/>
                    </a:lnTo>
                    <a:lnTo>
                      <a:pt x="228" y="154"/>
                    </a:lnTo>
                    <a:lnTo>
                      <a:pt x="223" y="159"/>
                    </a:lnTo>
                    <a:lnTo>
                      <a:pt x="218" y="159"/>
                    </a:lnTo>
                    <a:lnTo>
                      <a:pt x="213" y="159"/>
                    </a:lnTo>
                    <a:lnTo>
                      <a:pt x="208" y="164"/>
                    </a:lnTo>
                    <a:lnTo>
                      <a:pt x="203" y="164"/>
                    </a:lnTo>
                    <a:lnTo>
                      <a:pt x="198" y="169"/>
                    </a:lnTo>
                    <a:lnTo>
                      <a:pt x="194" y="169"/>
                    </a:lnTo>
                    <a:lnTo>
                      <a:pt x="189" y="169"/>
                    </a:lnTo>
                    <a:lnTo>
                      <a:pt x="184" y="174"/>
                    </a:lnTo>
                    <a:lnTo>
                      <a:pt x="179" y="174"/>
                    </a:lnTo>
                    <a:lnTo>
                      <a:pt x="174" y="179"/>
                    </a:lnTo>
                    <a:lnTo>
                      <a:pt x="169" y="179"/>
                    </a:lnTo>
                    <a:lnTo>
                      <a:pt x="164" y="184"/>
                    </a:lnTo>
                    <a:lnTo>
                      <a:pt x="159" y="184"/>
                    </a:lnTo>
                    <a:lnTo>
                      <a:pt x="154" y="184"/>
                    </a:lnTo>
                    <a:lnTo>
                      <a:pt x="149" y="189"/>
                    </a:lnTo>
                    <a:lnTo>
                      <a:pt x="144" y="189"/>
                    </a:lnTo>
                    <a:lnTo>
                      <a:pt x="139" y="194"/>
                    </a:lnTo>
                    <a:lnTo>
                      <a:pt x="134" y="194"/>
                    </a:lnTo>
                    <a:lnTo>
                      <a:pt x="129" y="194"/>
                    </a:lnTo>
                    <a:lnTo>
                      <a:pt x="124" y="199"/>
                    </a:lnTo>
                    <a:lnTo>
                      <a:pt x="119" y="199"/>
                    </a:lnTo>
                    <a:lnTo>
                      <a:pt x="114" y="204"/>
                    </a:lnTo>
                    <a:lnTo>
                      <a:pt x="109" y="204"/>
                    </a:lnTo>
                    <a:lnTo>
                      <a:pt x="104" y="204"/>
                    </a:lnTo>
                    <a:lnTo>
                      <a:pt x="99" y="209"/>
                    </a:lnTo>
                    <a:lnTo>
                      <a:pt x="94" y="209"/>
                    </a:lnTo>
                    <a:lnTo>
                      <a:pt x="89" y="214"/>
                    </a:lnTo>
                    <a:lnTo>
                      <a:pt x="84" y="214"/>
                    </a:lnTo>
                    <a:lnTo>
                      <a:pt x="79" y="219"/>
                    </a:lnTo>
                    <a:lnTo>
                      <a:pt x="74" y="219"/>
                    </a:lnTo>
                    <a:lnTo>
                      <a:pt x="69" y="223"/>
                    </a:lnTo>
                    <a:lnTo>
                      <a:pt x="64" y="223"/>
                    </a:lnTo>
                    <a:lnTo>
                      <a:pt x="59" y="223"/>
                    </a:lnTo>
                    <a:lnTo>
                      <a:pt x="54" y="228"/>
                    </a:lnTo>
                    <a:lnTo>
                      <a:pt x="50" y="228"/>
                    </a:lnTo>
                    <a:lnTo>
                      <a:pt x="45" y="233"/>
                    </a:lnTo>
                    <a:lnTo>
                      <a:pt x="40" y="233"/>
                    </a:lnTo>
                    <a:lnTo>
                      <a:pt x="35" y="233"/>
                    </a:lnTo>
                    <a:lnTo>
                      <a:pt x="30" y="238"/>
                    </a:lnTo>
                    <a:lnTo>
                      <a:pt x="25" y="238"/>
                    </a:lnTo>
                    <a:lnTo>
                      <a:pt x="20" y="243"/>
                    </a:lnTo>
                    <a:lnTo>
                      <a:pt x="15" y="243"/>
                    </a:lnTo>
                    <a:lnTo>
                      <a:pt x="10" y="248"/>
                    </a:lnTo>
                    <a:lnTo>
                      <a:pt x="5" y="248"/>
                    </a:lnTo>
                    <a:lnTo>
                      <a:pt x="0" y="253"/>
                    </a:lnTo>
                  </a:path>
                </a:pathLst>
              </a:custGeom>
              <a:noFill/>
              <a:ln w="317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Freeform 149"/>
              <p:cNvSpPr>
                <a:spLocks/>
              </p:cNvSpPr>
              <p:nvPr/>
            </p:nvSpPr>
            <p:spPr bwMode="auto">
              <a:xfrm>
                <a:off x="2744788" y="3273425"/>
                <a:ext cx="2025650" cy="1158875"/>
              </a:xfrm>
              <a:custGeom>
                <a:avLst/>
                <a:gdLst>
                  <a:gd name="T0" fmla="*/ 1266 w 1276"/>
                  <a:gd name="T1" fmla="*/ 0 h 730"/>
                  <a:gd name="T2" fmla="*/ 1251 w 1276"/>
                  <a:gd name="T3" fmla="*/ 10 h 730"/>
                  <a:gd name="T4" fmla="*/ 1236 w 1276"/>
                  <a:gd name="T5" fmla="*/ 15 h 730"/>
                  <a:gd name="T6" fmla="*/ 1221 w 1276"/>
                  <a:gd name="T7" fmla="*/ 25 h 730"/>
                  <a:gd name="T8" fmla="*/ 1206 w 1276"/>
                  <a:gd name="T9" fmla="*/ 30 h 730"/>
                  <a:gd name="T10" fmla="*/ 1191 w 1276"/>
                  <a:gd name="T11" fmla="*/ 35 h 730"/>
                  <a:gd name="T12" fmla="*/ 1177 w 1276"/>
                  <a:gd name="T13" fmla="*/ 40 h 730"/>
                  <a:gd name="T14" fmla="*/ 1162 w 1276"/>
                  <a:gd name="T15" fmla="*/ 50 h 730"/>
                  <a:gd name="T16" fmla="*/ 1147 w 1276"/>
                  <a:gd name="T17" fmla="*/ 55 h 730"/>
                  <a:gd name="T18" fmla="*/ 1132 w 1276"/>
                  <a:gd name="T19" fmla="*/ 60 h 730"/>
                  <a:gd name="T20" fmla="*/ 1117 w 1276"/>
                  <a:gd name="T21" fmla="*/ 70 h 730"/>
                  <a:gd name="T22" fmla="*/ 1102 w 1276"/>
                  <a:gd name="T23" fmla="*/ 75 h 730"/>
                  <a:gd name="T24" fmla="*/ 1087 w 1276"/>
                  <a:gd name="T25" fmla="*/ 85 h 730"/>
                  <a:gd name="T26" fmla="*/ 1067 w 1276"/>
                  <a:gd name="T27" fmla="*/ 95 h 730"/>
                  <a:gd name="T28" fmla="*/ 1052 w 1276"/>
                  <a:gd name="T29" fmla="*/ 100 h 730"/>
                  <a:gd name="T30" fmla="*/ 1033 w 1276"/>
                  <a:gd name="T31" fmla="*/ 109 h 730"/>
                  <a:gd name="T32" fmla="*/ 1013 w 1276"/>
                  <a:gd name="T33" fmla="*/ 119 h 730"/>
                  <a:gd name="T34" fmla="*/ 993 w 1276"/>
                  <a:gd name="T35" fmla="*/ 129 h 730"/>
                  <a:gd name="T36" fmla="*/ 973 w 1276"/>
                  <a:gd name="T37" fmla="*/ 139 h 730"/>
                  <a:gd name="T38" fmla="*/ 953 w 1276"/>
                  <a:gd name="T39" fmla="*/ 149 h 730"/>
                  <a:gd name="T40" fmla="*/ 933 w 1276"/>
                  <a:gd name="T41" fmla="*/ 159 h 730"/>
                  <a:gd name="T42" fmla="*/ 908 w 1276"/>
                  <a:gd name="T43" fmla="*/ 169 h 730"/>
                  <a:gd name="T44" fmla="*/ 889 w 1276"/>
                  <a:gd name="T45" fmla="*/ 184 h 730"/>
                  <a:gd name="T46" fmla="*/ 864 w 1276"/>
                  <a:gd name="T47" fmla="*/ 194 h 730"/>
                  <a:gd name="T48" fmla="*/ 839 w 1276"/>
                  <a:gd name="T49" fmla="*/ 209 h 730"/>
                  <a:gd name="T50" fmla="*/ 814 w 1276"/>
                  <a:gd name="T51" fmla="*/ 219 h 730"/>
                  <a:gd name="T52" fmla="*/ 784 w 1276"/>
                  <a:gd name="T53" fmla="*/ 234 h 730"/>
                  <a:gd name="T54" fmla="*/ 754 w 1276"/>
                  <a:gd name="T55" fmla="*/ 249 h 730"/>
                  <a:gd name="T56" fmla="*/ 725 w 1276"/>
                  <a:gd name="T57" fmla="*/ 268 h 730"/>
                  <a:gd name="T58" fmla="*/ 695 w 1276"/>
                  <a:gd name="T59" fmla="*/ 283 h 730"/>
                  <a:gd name="T60" fmla="*/ 660 w 1276"/>
                  <a:gd name="T61" fmla="*/ 303 h 730"/>
                  <a:gd name="T62" fmla="*/ 625 w 1276"/>
                  <a:gd name="T63" fmla="*/ 323 h 730"/>
                  <a:gd name="T64" fmla="*/ 591 w 1276"/>
                  <a:gd name="T65" fmla="*/ 343 h 730"/>
                  <a:gd name="T66" fmla="*/ 551 w 1276"/>
                  <a:gd name="T67" fmla="*/ 368 h 730"/>
                  <a:gd name="T68" fmla="*/ 506 w 1276"/>
                  <a:gd name="T69" fmla="*/ 393 h 730"/>
                  <a:gd name="T70" fmla="*/ 462 w 1276"/>
                  <a:gd name="T71" fmla="*/ 422 h 730"/>
                  <a:gd name="T72" fmla="*/ 412 w 1276"/>
                  <a:gd name="T73" fmla="*/ 452 h 730"/>
                  <a:gd name="T74" fmla="*/ 352 w 1276"/>
                  <a:gd name="T75" fmla="*/ 487 h 730"/>
                  <a:gd name="T76" fmla="*/ 293 w 1276"/>
                  <a:gd name="T77" fmla="*/ 527 h 730"/>
                  <a:gd name="T78" fmla="*/ 228 w 1276"/>
                  <a:gd name="T79" fmla="*/ 571 h 730"/>
                  <a:gd name="T80" fmla="*/ 149 w 1276"/>
                  <a:gd name="T81" fmla="*/ 621 h 730"/>
                  <a:gd name="T82" fmla="*/ 64 w 1276"/>
                  <a:gd name="T83" fmla="*/ 68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6" h="730">
                    <a:moveTo>
                      <a:pt x="1276" y="0"/>
                    </a:moveTo>
                    <a:lnTo>
                      <a:pt x="1271" y="0"/>
                    </a:lnTo>
                    <a:lnTo>
                      <a:pt x="1266" y="0"/>
                    </a:lnTo>
                    <a:lnTo>
                      <a:pt x="1261" y="5"/>
                    </a:lnTo>
                    <a:lnTo>
                      <a:pt x="1256" y="5"/>
                    </a:lnTo>
                    <a:lnTo>
                      <a:pt x="1251" y="10"/>
                    </a:lnTo>
                    <a:lnTo>
                      <a:pt x="1246" y="10"/>
                    </a:lnTo>
                    <a:lnTo>
                      <a:pt x="1241" y="15"/>
                    </a:lnTo>
                    <a:lnTo>
                      <a:pt x="1236" y="15"/>
                    </a:lnTo>
                    <a:lnTo>
                      <a:pt x="1231" y="20"/>
                    </a:lnTo>
                    <a:lnTo>
                      <a:pt x="1226" y="20"/>
                    </a:lnTo>
                    <a:lnTo>
                      <a:pt x="1221" y="25"/>
                    </a:lnTo>
                    <a:lnTo>
                      <a:pt x="1216" y="25"/>
                    </a:lnTo>
                    <a:lnTo>
                      <a:pt x="1211" y="25"/>
                    </a:lnTo>
                    <a:lnTo>
                      <a:pt x="1206" y="30"/>
                    </a:lnTo>
                    <a:lnTo>
                      <a:pt x="1201" y="30"/>
                    </a:lnTo>
                    <a:lnTo>
                      <a:pt x="1196" y="35"/>
                    </a:lnTo>
                    <a:lnTo>
                      <a:pt x="1191" y="35"/>
                    </a:lnTo>
                    <a:lnTo>
                      <a:pt x="1186" y="35"/>
                    </a:lnTo>
                    <a:lnTo>
                      <a:pt x="1182" y="40"/>
                    </a:lnTo>
                    <a:lnTo>
                      <a:pt x="1177" y="40"/>
                    </a:lnTo>
                    <a:lnTo>
                      <a:pt x="1172" y="45"/>
                    </a:lnTo>
                    <a:lnTo>
                      <a:pt x="1167" y="45"/>
                    </a:lnTo>
                    <a:lnTo>
                      <a:pt x="1162" y="50"/>
                    </a:lnTo>
                    <a:lnTo>
                      <a:pt x="1157" y="50"/>
                    </a:lnTo>
                    <a:lnTo>
                      <a:pt x="1152" y="55"/>
                    </a:lnTo>
                    <a:lnTo>
                      <a:pt x="1147" y="55"/>
                    </a:lnTo>
                    <a:lnTo>
                      <a:pt x="1142" y="60"/>
                    </a:lnTo>
                    <a:lnTo>
                      <a:pt x="1137" y="60"/>
                    </a:lnTo>
                    <a:lnTo>
                      <a:pt x="1132" y="60"/>
                    </a:lnTo>
                    <a:lnTo>
                      <a:pt x="1127" y="65"/>
                    </a:lnTo>
                    <a:lnTo>
                      <a:pt x="1122" y="65"/>
                    </a:lnTo>
                    <a:lnTo>
                      <a:pt x="1117" y="70"/>
                    </a:lnTo>
                    <a:lnTo>
                      <a:pt x="1112" y="70"/>
                    </a:lnTo>
                    <a:lnTo>
                      <a:pt x="1107" y="75"/>
                    </a:lnTo>
                    <a:lnTo>
                      <a:pt x="1102" y="75"/>
                    </a:lnTo>
                    <a:lnTo>
                      <a:pt x="1097" y="80"/>
                    </a:lnTo>
                    <a:lnTo>
                      <a:pt x="1092" y="85"/>
                    </a:lnTo>
                    <a:lnTo>
                      <a:pt x="1087" y="85"/>
                    </a:lnTo>
                    <a:lnTo>
                      <a:pt x="1077" y="90"/>
                    </a:lnTo>
                    <a:lnTo>
                      <a:pt x="1072" y="90"/>
                    </a:lnTo>
                    <a:lnTo>
                      <a:pt x="1067" y="95"/>
                    </a:lnTo>
                    <a:lnTo>
                      <a:pt x="1062" y="95"/>
                    </a:lnTo>
                    <a:lnTo>
                      <a:pt x="1057" y="100"/>
                    </a:lnTo>
                    <a:lnTo>
                      <a:pt x="1052" y="100"/>
                    </a:lnTo>
                    <a:lnTo>
                      <a:pt x="1042" y="105"/>
                    </a:lnTo>
                    <a:lnTo>
                      <a:pt x="1038" y="109"/>
                    </a:lnTo>
                    <a:lnTo>
                      <a:pt x="1033" y="109"/>
                    </a:lnTo>
                    <a:lnTo>
                      <a:pt x="1028" y="114"/>
                    </a:lnTo>
                    <a:lnTo>
                      <a:pt x="1023" y="114"/>
                    </a:lnTo>
                    <a:lnTo>
                      <a:pt x="1013" y="119"/>
                    </a:lnTo>
                    <a:lnTo>
                      <a:pt x="1008" y="124"/>
                    </a:lnTo>
                    <a:lnTo>
                      <a:pt x="1003" y="124"/>
                    </a:lnTo>
                    <a:lnTo>
                      <a:pt x="993" y="129"/>
                    </a:lnTo>
                    <a:lnTo>
                      <a:pt x="988" y="129"/>
                    </a:lnTo>
                    <a:lnTo>
                      <a:pt x="983" y="134"/>
                    </a:lnTo>
                    <a:lnTo>
                      <a:pt x="973" y="139"/>
                    </a:lnTo>
                    <a:lnTo>
                      <a:pt x="968" y="139"/>
                    </a:lnTo>
                    <a:lnTo>
                      <a:pt x="963" y="144"/>
                    </a:lnTo>
                    <a:lnTo>
                      <a:pt x="953" y="149"/>
                    </a:lnTo>
                    <a:lnTo>
                      <a:pt x="948" y="154"/>
                    </a:lnTo>
                    <a:lnTo>
                      <a:pt x="938" y="154"/>
                    </a:lnTo>
                    <a:lnTo>
                      <a:pt x="933" y="159"/>
                    </a:lnTo>
                    <a:lnTo>
                      <a:pt x="923" y="164"/>
                    </a:lnTo>
                    <a:lnTo>
                      <a:pt x="918" y="164"/>
                    </a:lnTo>
                    <a:lnTo>
                      <a:pt x="908" y="169"/>
                    </a:lnTo>
                    <a:lnTo>
                      <a:pt x="903" y="174"/>
                    </a:lnTo>
                    <a:lnTo>
                      <a:pt x="894" y="179"/>
                    </a:lnTo>
                    <a:lnTo>
                      <a:pt x="889" y="184"/>
                    </a:lnTo>
                    <a:lnTo>
                      <a:pt x="879" y="184"/>
                    </a:lnTo>
                    <a:lnTo>
                      <a:pt x="874" y="189"/>
                    </a:lnTo>
                    <a:lnTo>
                      <a:pt x="864" y="194"/>
                    </a:lnTo>
                    <a:lnTo>
                      <a:pt x="854" y="199"/>
                    </a:lnTo>
                    <a:lnTo>
                      <a:pt x="849" y="204"/>
                    </a:lnTo>
                    <a:lnTo>
                      <a:pt x="839" y="209"/>
                    </a:lnTo>
                    <a:lnTo>
                      <a:pt x="829" y="214"/>
                    </a:lnTo>
                    <a:lnTo>
                      <a:pt x="819" y="214"/>
                    </a:lnTo>
                    <a:lnTo>
                      <a:pt x="814" y="219"/>
                    </a:lnTo>
                    <a:lnTo>
                      <a:pt x="804" y="224"/>
                    </a:lnTo>
                    <a:lnTo>
                      <a:pt x="794" y="229"/>
                    </a:lnTo>
                    <a:lnTo>
                      <a:pt x="784" y="234"/>
                    </a:lnTo>
                    <a:lnTo>
                      <a:pt x="774" y="239"/>
                    </a:lnTo>
                    <a:lnTo>
                      <a:pt x="764" y="244"/>
                    </a:lnTo>
                    <a:lnTo>
                      <a:pt x="754" y="249"/>
                    </a:lnTo>
                    <a:lnTo>
                      <a:pt x="750" y="253"/>
                    </a:lnTo>
                    <a:lnTo>
                      <a:pt x="740" y="258"/>
                    </a:lnTo>
                    <a:lnTo>
                      <a:pt x="725" y="268"/>
                    </a:lnTo>
                    <a:lnTo>
                      <a:pt x="715" y="273"/>
                    </a:lnTo>
                    <a:lnTo>
                      <a:pt x="705" y="278"/>
                    </a:lnTo>
                    <a:lnTo>
                      <a:pt x="695" y="283"/>
                    </a:lnTo>
                    <a:lnTo>
                      <a:pt x="685" y="288"/>
                    </a:lnTo>
                    <a:lnTo>
                      <a:pt x="675" y="298"/>
                    </a:lnTo>
                    <a:lnTo>
                      <a:pt x="660" y="303"/>
                    </a:lnTo>
                    <a:lnTo>
                      <a:pt x="650" y="308"/>
                    </a:lnTo>
                    <a:lnTo>
                      <a:pt x="640" y="313"/>
                    </a:lnTo>
                    <a:lnTo>
                      <a:pt x="625" y="323"/>
                    </a:lnTo>
                    <a:lnTo>
                      <a:pt x="615" y="328"/>
                    </a:lnTo>
                    <a:lnTo>
                      <a:pt x="601" y="338"/>
                    </a:lnTo>
                    <a:lnTo>
                      <a:pt x="591" y="343"/>
                    </a:lnTo>
                    <a:lnTo>
                      <a:pt x="576" y="353"/>
                    </a:lnTo>
                    <a:lnTo>
                      <a:pt x="561" y="358"/>
                    </a:lnTo>
                    <a:lnTo>
                      <a:pt x="551" y="368"/>
                    </a:lnTo>
                    <a:lnTo>
                      <a:pt x="536" y="378"/>
                    </a:lnTo>
                    <a:lnTo>
                      <a:pt x="521" y="383"/>
                    </a:lnTo>
                    <a:lnTo>
                      <a:pt x="506" y="393"/>
                    </a:lnTo>
                    <a:lnTo>
                      <a:pt x="491" y="402"/>
                    </a:lnTo>
                    <a:lnTo>
                      <a:pt x="476" y="412"/>
                    </a:lnTo>
                    <a:lnTo>
                      <a:pt x="462" y="422"/>
                    </a:lnTo>
                    <a:lnTo>
                      <a:pt x="442" y="432"/>
                    </a:lnTo>
                    <a:lnTo>
                      <a:pt x="427" y="442"/>
                    </a:lnTo>
                    <a:lnTo>
                      <a:pt x="412" y="452"/>
                    </a:lnTo>
                    <a:lnTo>
                      <a:pt x="392" y="462"/>
                    </a:lnTo>
                    <a:lnTo>
                      <a:pt x="372" y="477"/>
                    </a:lnTo>
                    <a:lnTo>
                      <a:pt x="352" y="487"/>
                    </a:lnTo>
                    <a:lnTo>
                      <a:pt x="337" y="502"/>
                    </a:lnTo>
                    <a:lnTo>
                      <a:pt x="318" y="512"/>
                    </a:lnTo>
                    <a:lnTo>
                      <a:pt x="293" y="527"/>
                    </a:lnTo>
                    <a:lnTo>
                      <a:pt x="273" y="541"/>
                    </a:lnTo>
                    <a:lnTo>
                      <a:pt x="248" y="556"/>
                    </a:lnTo>
                    <a:lnTo>
                      <a:pt x="228" y="571"/>
                    </a:lnTo>
                    <a:lnTo>
                      <a:pt x="203" y="586"/>
                    </a:lnTo>
                    <a:lnTo>
                      <a:pt x="178" y="606"/>
                    </a:lnTo>
                    <a:lnTo>
                      <a:pt x="149" y="621"/>
                    </a:lnTo>
                    <a:lnTo>
                      <a:pt x="124" y="641"/>
                    </a:lnTo>
                    <a:lnTo>
                      <a:pt x="94" y="661"/>
                    </a:lnTo>
                    <a:lnTo>
                      <a:pt x="64" y="685"/>
                    </a:lnTo>
                    <a:lnTo>
                      <a:pt x="30" y="705"/>
                    </a:lnTo>
                    <a:lnTo>
                      <a:pt x="0" y="730"/>
                    </a:lnTo>
                  </a:path>
                </a:pathLst>
              </a:custGeom>
              <a:noFill/>
              <a:ln w="317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3" name="Freeform 150"/>
              <p:cNvSpPr>
                <a:spLocks/>
              </p:cNvSpPr>
              <p:nvPr/>
            </p:nvSpPr>
            <p:spPr bwMode="auto">
              <a:xfrm>
                <a:off x="2492375" y="4432300"/>
                <a:ext cx="252412" cy="188913"/>
              </a:xfrm>
              <a:custGeom>
                <a:avLst/>
                <a:gdLst>
                  <a:gd name="T0" fmla="*/ 159 w 159"/>
                  <a:gd name="T1" fmla="*/ 0 h 119"/>
                  <a:gd name="T2" fmla="*/ 119 w 159"/>
                  <a:gd name="T3" fmla="*/ 30 h 119"/>
                  <a:gd name="T4" fmla="*/ 84 w 159"/>
                  <a:gd name="T5" fmla="*/ 55 h 119"/>
                  <a:gd name="T6" fmla="*/ 40 w 159"/>
                  <a:gd name="T7" fmla="*/ 90 h 119"/>
                  <a:gd name="T8" fmla="*/ 0 w 159"/>
                  <a:gd name="T9" fmla="*/ 119 h 119"/>
                </a:gdLst>
                <a:ahLst/>
                <a:cxnLst>
                  <a:cxn ang="0">
                    <a:pos x="T0" y="T1"/>
                  </a:cxn>
                  <a:cxn ang="0">
                    <a:pos x="T2" y="T3"/>
                  </a:cxn>
                  <a:cxn ang="0">
                    <a:pos x="T4" y="T5"/>
                  </a:cxn>
                  <a:cxn ang="0">
                    <a:pos x="T6" y="T7"/>
                  </a:cxn>
                  <a:cxn ang="0">
                    <a:pos x="T8" y="T9"/>
                  </a:cxn>
                </a:cxnLst>
                <a:rect l="0" t="0" r="r" b="b"/>
                <a:pathLst>
                  <a:path w="159" h="119">
                    <a:moveTo>
                      <a:pt x="159" y="0"/>
                    </a:moveTo>
                    <a:lnTo>
                      <a:pt x="119" y="30"/>
                    </a:lnTo>
                    <a:lnTo>
                      <a:pt x="84" y="55"/>
                    </a:lnTo>
                    <a:lnTo>
                      <a:pt x="40" y="90"/>
                    </a:lnTo>
                    <a:lnTo>
                      <a:pt x="0" y="119"/>
                    </a:lnTo>
                  </a:path>
                </a:pathLst>
              </a:custGeom>
              <a:noFill/>
              <a:ln w="317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92" name="Group 2191"/>
          <p:cNvGrpSpPr/>
          <p:nvPr/>
        </p:nvGrpSpPr>
        <p:grpSpPr>
          <a:xfrm>
            <a:off x="5977342" y="2589213"/>
            <a:ext cx="4623800" cy="1960563"/>
            <a:chOff x="2492375" y="2590800"/>
            <a:chExt cx="4623800" cy="1960563"/>
          </a:xfrm>
        </p:grpSpPr>
        <p:sp>
          <p:nvSpPr>
            <p:cNvPr id="5" name="TextBox 4"/>
            <p:cNvSpPr txBox="1"/>
            <p:nvPr/>
          </p:nvSpPr>
          <p:spPr>
            <a:xfrm>
              <a:off x="6553200" y="2590800"/>
              <a:ext cx="562975" cy="369332"/>
            </a:xfrm>
            <a:prstGeom prst="rect">
              <a:avLst/>
            </a:prstGeom>
            <a:noFill/>
            <a:ln>
              <a:solidFill>
                <a:schemeClr val="tx1"/>
              </a:solidFill>
              <a:prstDash val="sysDash"/>
            </a:ln>
          </p:spPr>
          <p:txBody>
            <a:bodyPr wrap="none" rtlCol="0">
              <a:spAutoFit/>
            </a:bodyPr>
            <a:lstStyle/>
            <a:p>
              <a:r>
                <a:rPr lang="en-US" b="1" dirty="0">
                  <a:solidFill>
                    <a:srgbClr val="FF0000"/>
                  </a:solidFill>
                </a:rPr>
                <a:t>Au*</a:t>
              </a:r>
            </a:p>
          </p:txBody>
        </p:sp>
        <p:grpSp>
          <p:nvGrpSpPr>
            <p:cNvPr id="2191" name="Group 2190"/>
            <p:cNvGrpSpPr/>
            <p:nvPr/>
          </p:nvGrpSpPr>
          <p:grpSpPr>
            <a:xfrm>
              <a:off x="2492375" y="2895600"/>
              <a:ext cx="4271963" cy="1655763"/>
              <a:chOff x="2492375" y="2895600"/>
              <a:chExt cx="4271963" cy="1655763"/>
            </a:xfrm>
          </p:grpSpPr>
          <p:sp>
            <p:nvSpPr>
              <p:cNvPr id="2174" name="Freeform 151"/>
              <p:cNvSpPr>
                <a:spLocks/>
              </p:cNvSpPr>
              <p:nvPr/>
            </p:nvSpPr>
            <p:spPr bwMode="auto">
              <a:xfrm>
                <a:off x="5764213" y="2895600"/>
                <a:ext cx="1000125" cy="292100"/>
              </a:xfrm>
              <a:custGeom>
                <a:avLst/>
                <a:gdLst>
                  <a:gd name="T0" fmla="*/ 620 w 630"/>
                  <a:gd name="T1" fmla="*/ 5 h 184"/>
                  <a:gd name="T2" fmla="*/ 605 w 630"/>
                  <a:gd name="T3" fmla="*/ 5 h 184"/>
                  <a:gd name="T4" fmla="*/ 590 w 630"/>
                  <a:gd name="T5" fmla="*/ 10 h 184"/>
                  <a:gd name="T6" fmla="*/ 576 w 630"/>
                  <a:gd name="T7" fmla="*/ 15 h 184"/>
                  <a:gd name="T8" fmla="*/ 561 w 630"/>
                  <a:gd name="T9" fmla="*/ 20 h 184"/>
                  <a:gd name="T10" fmla="*/ 546 w 630"/>
                  <a:gd name="T11" fmla="*/ 20 h 184"/>
                  <a:gd name="T12" fmla="*/ 531 w 630"/>
                  <a:gd name="T13" fmla="*/ 25 h 184"/>
                  <a:gd name="T14" fmla="*/ 516 w 630"/>
                  <a:gd name="T15" fmla="*/ 30 h 184"/>
                  <a:gd name="T16" fmla="*/ 501 w 630"/>
                  <a:gd name="T17" fmla="*/ 35 h 184"/>
                  <a:gd name="T18" fmla="*/ 486 w 630"/>
                  <a:gd name="T19" fmla="*/ 35 h 184"/>
                  <a:gd name="T20" fmla="*/ 471 w 630"/>
                  <a:gd name="T21" fmla="*/ 40 h 184"/>
                  <a:gd name="T22" fmla="*/ 456 w 630"/>
                  <a:gd name="T23" fmla="*/ 45 h 184"/>
                  <a:gd name="T24" fmla="*/ 441 w 630"/>
                  <a:gd name="T25" fmla="*/ 50 h 184"/>
                  <a:gd name="T26" fmla="*/ 427 w 630"/>
                  <a:gd name="T27" fmla="*/ 55 h 184"/>
                  <a:gd name="T28" fmla="*/ 412 w 630"/>
                  <a:gd name="T29" fmla="*/ 60 h 184"/>
                  <a:gd name="T30" fmla="*/ 397 w 630"/>
                  <a:gd name="T31" fmla="*/ 60 h 184"/>
                  <a:gd name="T32" fmla="*/ 382 w 630"/>
                  <a:gd name="T33" fmla="*/ 64 h 184"/>
                  <a:gd name="T34" fmla="*/ 367 w 630"/>
                  <a:gd name="T35" fmla="*/ 69 h 184"/>
                  <a:gd name="T36" fmla="*/ 352 w 630"/>
                  <a:gd name="T37" fmla="*/ 74 h 184"/>
                  <a:gd name="T38" fmla="*/ 337 w 630"/>
                  <a:gd name="T39" fmla="*/ 79 h 184"/>
                  <a:gd name="T40" fmla="*/ 322 w 630"/>
                  <a:gd name="T41" fmla="*/ 84 h 184"/>
                  <a:gd name="T42" fmla="*/ 307 w 630"/>
                  <a:gd name="T43" fmla="*/ 89 h 184"/>
                  <a:gd name="T44" fmla="*/ 292 w 630"/>
                  <a:gd name="T45" fmla="*/ 89 h 184"/>
                  <a:gd name="T46" fmla="*/ 278 w 630"/>
                  <a:gd name="T47" fmla="*/ 94 h 184"/>
                  <a:gd name="T48" fmla="*/ 263 w 630"/>
                  <a:gd name="T49" fmla="*/ 99 h 184"/>
                  <a:gd name="T50" fmla="*/ 248 w 630"/>
                  <a:gd name="T51" fmla="*/ 104 h 184"/>
                  <a:gd name="T52" fmla="*/ 233 w 630"/>
                  <a:gd name="T53" fmla="*/ 109 h 184"/>
                  <a:gd name="T54" fmla="*/ 218 w 630"/>
                  <a:gd name="T55" fmla="*/ 114 h 184"/>
                  <a:gd name="T56" fmla="*/ 203 w 630"/>
                  <a:gd name="T57" fmla="*/ 119 h 184"/>
                  <a:gd name="T58" fmla="*/ 188 w 630"/>
                  <a:gd name="T59" fmla="*/ 124 h 184"/>
                  <a:gd name="T60" fmla="*/ 173 w 630"/>
                  <a:gd name="T61" fmla="*/ 129 h 184"/>
                  <a:gd name="T62" fmla="*/ 158 w 630"/>
                  <a:gd name="T63" fmla="*/ 134 h 184"/>
                  <a:gd name="T64" fmla="*/ 144 w 630"/>
                  <a:gd name="T65" fmla="*/ 139 h 184"/>
                  <a:gd name="T66" fmla="*/ 129 w 630"/>
                  <a:gd name="T67" fmla="*/ 144 h 184"/>
                  <a:gd name="T68" fmla="*/ 114 w 630"/>
                  <a:gd name="T69" fmla="*/ 149 h 184"/>
                  <a:gd name="T70" fmla="*/ 99 w 630"/>
                  <a:gd name="T71" fmla="*/ 154 h 184"/>
                  <a:gd name="T72" fmla="*/ 84 w 630"/>
                  <a:gd name="T73" fmla="*/ 159 h 184"/>
                  <a:gd name="T74" fmla="*/ 69 w 630"/>
                  <a:gd name="T75" fmla="*/ 164 h 184"/>
                  <a:gd name="T76" fmla="*/ 54 w 630"/>
                  <a:gd name="T77" fmla="*/ 169 h 184"/>
                  <a:gd name="T78" fmla="*/ 39 w 630"/>
                  <a:gd name="T79" fmla="*/ 174 h 184"/>
                  <a:gd name="T80" fmla="*/ 24 w 630"/>
                  <a:gd name="T81" fmla="*/ 179 h 184"/>
                  <a:gd name="T82" fmla="*/ 9 w 630"/>
                  <a:gd name="T83" fmla="*/ 17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0" h="184">
                    <a:moveTo>
                      <a:pt x="630" y="0"/>
                    </a:moveTo>
                    <a:lnTo>
                      <a:pt x="625" y="5"/>
                    </a:lnTo>
                    <a:lnTo>
                      <a:pt x="620" y="5"/>
                    </a:lnTo>
                    <a:lnTo>
                      <a:pt x="615" y="5"/>
                    </a:lnTo>
                    <a:lnTo>
                      <a:pt x="610" y="5"/>
                    </a:lnTo>
                    <a:lnTo>
                      <a:pt x="605" y="5"/>
                    </a:lnTo>
                    <a:lnTo>
                      <a:pt x="600" y="10"/>
                    </a:lnTo>
                    <a:lnTo>
                      <a:pt x="595" y="10"/>
                    </a:lnTo>
                    <a:lnTo>
                      <a:pt x="590" y="10"/>
                    </a:lnTo>
                    <a:lnTo>
                      <a:pt x="585" y="10"/>
                    </a:lnTo>
                    <a:lnTo>
                      <a:pt x="580" y="15"/>
                    </a:lnTo>
                    <a:lnTo>
                      <a:pt x="576" y="15"/>
                    </a:lnTo>
                    <a:lnTo>
                      <a:pt x="571" y="15"/>
                    </a:lnTo>
                    <a:lnTo>
                      <a:pt x="566" y="15"/>
                    </a:lnTo>
                    <a:lnTo>
                      <a:pt x="561" y="20"/>
                    </a:lnTo>
                    <a:lnTo>
                      <a:pt x="556" y="20"/>
                    </a:lnTo>
                    <a:lnTo>
                      <a:pt x="551" y="20"/>
                    </a:lnTo>
                    <a:lnTo>
                      <a:pt x="546" y="20"/>
                    </a:lnTo>
                    <a:lnTo>
                      <a:pt x="541" y="25"/>
                    </a:lnTo>
                    <a:lnTo>
                      <a:pt x="536" y="25"/>
                    </a:lnTo>
                    <a:lnTo>
                      <a:pt x="531" y="25"/>
                    </a:lnTo>
                    <a:lnTo>
                      <a:pt x="526" y="25"/>
                    </a:lnTo>
                    <a:lnTo>
                      <a:pt x="521" y="30"/>
                    </a:lnTo>
                    <a:lnTo>
                      <a:pt x="516" y="30"/>
                    </a:lnTo>
                    <a:lnTo>
                      <a:pt x="511" y="30"/>
                    </a:lnTo>
                    <a:lnTo>
                      <a:pt x="506" y="30"/>
                    </a:lnTo>
                    <a:lnTo>
                      <a:pt x="501" y="35"/>
                    </a:lnTo>
                    <a:lnTo>
                      <a:pt x="496" y="35"/>
                    </a:lnTo>
                    <a:lnTo>
                      <a:pt x="491" y="35"/>
                    </a:lnTo>
                    <a:lnTo>
                      <a:pt x="486" y="35"/>
                    </a:lnTo>
                    <a:lnTo>
                      <a:pt x="481" y="40"/>
                    </a:lnTo>
                    <a:lnTo>
                      <a:pt x="476" y="40"/>
                    </a:lnTo>
                    <a:lnTo>
                      <a:pt x="471" y="40"/>
                    </a:lnTo>
                    <a:lnTo>
                      <a:pt x="466" y="45"/>
                    </a:lnTo>
                    <a:lnTo>
                      <a:pt x="461" y="45"/>
                    </a:lnTo>
                    <a:lnTo>
                      <a:pt x="456" y="45"/>
                    </a:lnTo>
                    <a:lnTo>
                      <a:pt x="451" y="45"/>
                    </a:lnTo>
                    <a:lnTo>
                      <a:pt x="446" y="50"/>
                    </a:lnTo>
                    <a:lnTo>
                      <a:pt x="441" y="50"/>
                    </a:lnTo>
                    <a:lnTo>
                      <a:pt x="436" y="50"/>
                    </a:lnTo>
                    <a:lnTo>
                      <a:pt x="432" y="50"/>
                    </a:lnTo>
                    <a:lnTo>
                      <a:pt x="427" y="55"/>
                    </a:lnTo>
                    <a:lnTo>
                      <a:pt x="422" y="55"/>
                    </a:lnTo>
                    <a:lnTo>
                      <a:pt x="417" y="55"/>
                    </a:lnTo>
                    <a:lnTo>
                      <a:pt x="412" y="60"/>
                    </a:lnTo>
                    <a:lnTo>
                      <a:pt x="407" y="60"/>
                    </a:lnTo>
                    <a:lnTo>
                      <a:pt x="402" y="60"/>
                    </a:lnTo>
                    <a:lnTo>
                      <a:pt x="397" y="60"/>
                    </a:lnTo>
                    <a:lnTo>
                      <a:pt x="392" y="64"/>
                    </a:lnTo>
                    <a:lnTo>
                      <a:pt x="387" y="64"/>
                    </a:lnTo>
                    <a:lnTo>
                      <a:pt x="382" y="64"/>
                    </a:lnTo>
                    <a:lnTo>
                      <a:pt x="377" y="64"/>
                    </a:lnTo>
                    <a:lnTo>
                      <a:pt x="372" y="69"/>
                    </a:lnTo>
                    <a:lnTo>
                      <a:pt x="367" y="69"/>
                    </a:lnTo>
                    <a:lnTo>
                      <a:pt x="362" y="69"/>
                    </a:lnTo>
                    <a:lnTo>
                      <a:pt x="357" y="74"/>
                    </a:lnTo>
                    <a:lnTo>
                      <a:pt x="352" y="74"/>
                    </a:lnTo>
                    <a:lnTo>
                      <a:pt x="347" y="74"/>
                    </a:lnTo>
                    <a:lnTo>
                      <a:pt x="342" y="79"/>
                    </a:lnTo>
                    <a:lnTo>
                      <a:pt x="337" y="79"/>
                    </a:lnTo>
                    <a:lnTo>
                      <a:pt x="332" y="79"/>
                    </a:lnTo>
                    <a:lnTo>
                      <a:pt x="327" y="79"/>
                    </a:lnTo>
                    <a:lnTo>
                      <a:pt x="322" y="84"/>
                    </a:lnTo>
                    <a:lnTo>
                      <a:pt x="317" y="84"/>
                    </a:lnTo>
                    <a:lnTo>
                      <a:pt x="312" y="84"/>
                    </a:lnTo>
                    <a:lnTo>
                      <a:pt x="307" y="89"/>
                    </a:lnTo>
                    <a:lnTo>
                      <a:pt x="302" y="89"/>
                    </a:lnTo>
                    <a:lnTo>
                      <a:pt x="297" y="89"/>
                    </a:lnTo>
                    <a:lnTo>
                      <a:pt x="292" y="89"/>
                    </a:lnTo>
                    <a:lnTo>
                      <a:pt x="288" y="94"/>
                    </a:lnTo>
                    <a:lnTo>
                      <a:pt x="283" y="94"/>
                    </a:lnTo>
                    <a:lnTo>
                      <a:pt x="278" y="94"/>
                    </a:lnTo>
                    <a:lnTo>
                      <a:pt x="273" y="99"/>
                    </a:lnTo>
                    <a:lnTo>
                      <a:pt x="268" y="99"/>
                    </a:lnTo>
                    <a:lnTo>
                      <a:pt x="263" y="99"/>
                    </a:lnTo>
                    <a:lnTo>
                      <a:pt x="258" y="104"/>
                    </a:lnTo>
                    <a:lnTo>
                      <a:pt x="253" y="104"/>
                    </a:lnTo>
                    <a:lnTo>
                      <a:pt x="248" y="104"/>
                    </a:lnTo>
                    <a:lnTo>
                      <a:pt x="243" y="104"/>
                    </a:lnTo>
                    <a:lnTo>
                      <a:pt x="238" y="109"/>
                    </a:lnTo>
                    <a:lnTo>
                      <a:pt x="233" y="109"/>
                    </a:lnTo>
                    <a:lnTo>
                      <a:pt x="228" y="109"/>
                    </a:lnTo>
                    <a:lnTo>
                      <a:pt x="223" y="114"/>
                    </a:lnTo>
                    <a:lnTo>
                      <a:pt x="218" y="114"/>
                    </a:lnTo>
                    <a:lnTo>
                      <a:pt x="213" y="114"/>
                    </a:lnTo>
                    <a:lnTo>
                      <a:pt x="208" y="119"/>
                    </a:lnTo>
                    <a:lnTo>
                      <a:pt x="203" y="119"/>
                    </a:lnTo>
                    <a:lnTo>
                      <a:pt x="198" y="119"/>
                    </a:lnTo>
                    <a:lnTo>
                      <a:pt x="193" y="124"/>
                    </a:lnTo>
                    <a:lnTo>
                      <a:pt x="188" y="124"/>
                    </a:lnTo>
                    <a:lnTo>
                      <a:pt x="183" y="124"/>
                    </a:lnTo>
                    <a:lnTo>
                      <a:pt x="178" y="129"/>
                    </a:lnTo>
                    <a:lnTo>
                      <a:pt x="173" y="129"/>
                    </a:lnTo>
                    <a:lnTo>
                      <a:pt x="168" y="129"/>
                    </a:lnTo>
                    <a:lnTo>
                      <a:pt x="163" y="129"/>
                    </a:lnTo>
                    <a:lnTo>
                      <a:pt x="158" y="134"/>
                    </a:lnTo>
                    <a:lnTo>
                      <a:pt x="153" y="134"/>
                    </a:lnTo>
                    <a:lnTo>
                      <a:pt x="148" y="134"/>
                    </a:lnTo>
                    <a:lnTo>
                      <a:pt x="144" y="139"/>
                    </a:lnTo>
                    <a:lnTo>
                      <a:pt x="139" y="139"/>
                    </a:lnTo>
                    <a:lnTo>
                      <a:pt x="134" y="139"/>
                    </a:lnTo>
                    <a:lnTo>
                      <a:pt x="129" y="144"/>
                    </a:lnTo>
                    <a:lnTo>
                      <a:pt x="124" y="144"/>
                    </a:lnTo>
                    <a:lnTo>
                      <a:pt x="119" y="144"/>
                    </a:lnTo>
                    <a:lnTo>
                      <a:pt x="114" y="149"/>
                    </a:lnTo>
                    <a:lnTo>
                      <a:pt x="109" y="149"/>
                    </a:lnTo>
                    <a:lnTo>
                      <a:pt x="104" y="149"/>
                    </a:lnTo>
                    <a:lnTo>
                      <a:pt x="99" y="154"/>
                    </a:lnTo>
                    <a:lnTo>
                      <a:pt x="94" y="154"/>
                    </a:lnTo>
                    <a:lnTo>
                      <a:pt x="89" y="154"/>
                    </a:lnTo>
                    <a:lnTo>
                      <a:pt x="84" y="159"/>
                    </a:lnTo>
                    <a:lnTo>
                      <a:pt x="79" y="159"/>
                    </a:lnTo>
                    <a:lnTo>
                      <a:pt x="74" y="159"/>
                    </a:lnTo>
                    <a:lnTo>
                      <a:pt x="69" y="164"/>
                    </a:lnTo>
                    <a:lnTo>
                      <a:pt x="64" y="164"/>
                    </a:lnTo>
                    <a:lnTo>
                      <a:pt x="59" y="164"/>
                    </a:lnTo>
                    <a:lnTo>
                      <a:pt x="54" y="169"/>
                    </a:lnTo>
                    <a:lnTo>
                      <a:pt x="49" y="169"/>
                    </a:lnTo>
                    <a:lnTo>
                      <a:pt x="44" y="169"/>
                    </a:lnTo>
                    <a:lnTo>
                      <a:pt x="39" y="174"/>
                    </a:lnTo>
                    <a:lnTo>
                      <a:pt x="34" y="174"/>
                    </a:lnTo>
                    <a:lnTo>
                      <a:pt x="29" y="174"/>
                    </a:lnTo>
                    <a:lnTo>
                      <a:pt x="24" y="179"/>
                    </a:lnTo>
                    <a:lnTo>
                      <a:pt x="19" y="179"/>
                    </a:lnTo>
                    <a:lnTo>
                      <a:pt x="14" y="179"/>
                    </a:lnTo>
                    <a:lnTo>
                      <a:pt x="9" y="179"/>
                    </a:lnTo>
                    <a:lnTo>
                      <a:pt x="4" y="184"/>
                    </a:lnTo>
                    <a:lnTo>
                      <a:pt x="0" y="184"/>
                    </a:lnTo>
                  </a:path>
                </a:pathLst>
              </a:custGeom>
              <a:noFill/>
              <a:ln w="31750"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5" name="Freeform 152"/>
              <p:cNvSpPr>
                <a:spLocks/>
              </p:cNvSpPr>
              <p:nvPr/>
            </p:nvSpPr>
            <p:spPr bwMode="auto">
              <a:xfrm>
                <a:off x="4762500" y="3187700"/>
                <a:ext cx="1001712" cy="346075"/>
              </a:xfrm>
              <a:custGeom>
                <a:avLst/>
                <a:gdLst>
                  <a:gd name="T0" fmla="*/ 621 w 631"/>
                  <a:gd name="T1" fmla="*/ 5 h 218"/>
                  <a:gd name="T2" fmla="*/ 606 w 631"/>
                  <a:gd name="T3" fmla="*/ 10 h 218"/>
                  <a:gd name="T4" fmla="*/ 591 w 631"/>
                  <a:gd name="T5" fmla="*/ 15 h 218"/>
                  <a:gd name="T6" fmla="*/ 576 w 631"/>
                  <a:gd name="T7" fmla="*/ 20 h 218"/>
                  <a:gd name="T8" fmla="*/ 561 w 631"/>
                  <a:gd name="T9" fmla="*/ 24 h 218"/>
                  <a:gd name="T10" fmla="*/ 546 w 631"/>
                  <a:gd name="T11" fmla="*/ 29 h 218"/>
                  <a:gd name="T12" fmla="*/ 531 w 631"/>
                  <a:gd name="T13" fmla="*/ 34 h 218"/>
                  <a:gd name="T14" fmla="*/ 516 w 631"/>
                  <a:gd name="T15" fmla="*/ 39 h 218"/>
                  <a:gd name="T16" fmla="*/ 501 w 631"/>
                  <a:gd name="T17" fmla="*/ 44 h 218"/>
                  <a:gd name="T18" fmla="*/ 487 w 631"/>
                  <a:gd name="T19" fmla="*/ 49 h 218"/>
                  <a:gd name="T20" fmla="*/ 472 w 631"/>
                  <a:gd name="T21" fmla="*/ 54 h 218"/>
                  <a:gd name="T22" fmla="*/ 457 w 631"/>
                  <a:gd name="T23" fmla="*/ 59 h 218"/>
                  <a:gd name="T24" fmla="*/ 442 w 631"/>
                  <a:gd name="T25" fmla="*/ 64 h 218"/>
                  <a:gd name="T26" fmla="*/ 427 w 631"/>
                  <a:gd name="T27" fmla="*/ 69 h 218"/>
                  <a:gd name="T28" fmla="*/ 412 w 631"/>
                  <a:gd name="T29" fmla="*/ 74 h 218"/>
                  <a:gd name="T30" fmla="*/ 397 w 631"/>
                  <a:gd name="T31" fmla="*/ 79 h 218"/>
                  <a:gd name="T32" fmla="*/ 382 w 631"/>
                  <a:gd name="T33" fmla="*/ 84 h 218"/>
                  <a:gd name="T34" fmla="*/ 367 w 631"/>
                  <a:gd name="T35" fmla="*/ 89 h 218"/>
                  <a:gd name="T36" fmla="*/ 352 w 631"/>
                  <a:gd name="T37" fmla="*/ 94 h 218"/>
                  <a:gd name="T38" fmla="*/ 338 w 631"/>
                  <a:gd name="T39" fmla="*/ 99 h 218"/>
                  <a:gd name="T40" fmla="*/ 323 w 631"/>
                  <a:gd name="T41" fmla="*/ 104 h 218"/>
                  <a:gd name="T42" fmla="*/ 308 w 631"/>
                  <a:gd name="T43" fmla="*/ 109 h 218"/>
                  <a:gd name="T44" fmla="*/ 293 w 631"/>
                  <a:gd name="T45" fmla="*/ 114 h 218"/>
                  <a:gd name="T46" fmla="*/ 278 w 631"/>
                  <a:gd name="T47" fmla="*/ 119 h 218"/>
                  <a:gd name="T48" fmla="*/ 263 w 631"/>
                  <a:gd name="T49" fmla="*/ 124 h 218"/>
                  <a:gd name="T50" fmla="*/ 248 w 631"/>
                  <a:gd name="T51" fmla="*/ 129 h 218"/>
                  <a:gd name="T52" fmla="*/ 233 w 631"/>
                  <a:gd name="T53" fmla="*/ 139 h 218"/>
                  <a:gd name="T54" fmla="*/ 218 w 631"/>
                  <a:gd name="T55" fmla="*/ 144 h 218"/>
                  <a:gd name="T56" fmla="*/ 203 w 631"/>
                  <a:gd name="T57" fmla="*/ 149 h 218"/>
                  <a:gd name="T58" fmla="*/ 189 w 631"/>
                  <a:gd name="T59" fmla="*/ 154 h 218"/>
                  <a:gd name="T60" fmla="*/ 174 w 631"/>
                  <a:gd name="T61" fmla="*/ 159 h 218"/>
                  <a:gd name="T62" fmla="*/ 159 w 631"/>
                  <a:gd name="T63" fmla="*/ 163 h 218"/>
                  <a:gd name="T64" fmla="*/ 144 w 631"/>
                  <a:gd name="T65" fmla="*/ 168 h 218"/>
                  <a:gd name="T66" fmla="*/ 129 w 631"/>
                  <a:gd name="T67" fmla="*/ 173 h 218"/>
                  <a:gd name="T68" fmla="*/ 114 w 631"/>
                  <a:gd name="T69" fmla="*/ 178 h 218"/>
                  <a:gd name="T70" fmla="*/ 99 w 631"/>
                  <a:gd name="T71" fmla="*/ 183 h 218"/>
                  <a:gd name="T72" fmla="*/ 84 w 631"/>
                  <a:gd name="T73" fmla="*/ 188 h 218"/>
                  <a:gd name="T74" fmla="*/ 69 w 631"/>
                  <a:gd name="T75" fmla="*/ 193 h 218"/>
                  <a:gd name="T76" fmla="*/ 55 w 631"/>
                  <a:gd name="T77" fmla="*/ 198 h 218"/>
                  <a:gd name="T78" fmla="*/ 40 w 631"/>
                  <a:gd name="T79" fmla="*/ 203 h 218"/>
                  <a:gd name="T80" fmla="*/ 25 w 631"/>
                  <a:gd name="T81" fmla="*/ 208 h 218"/>
                  <a:gd name="T82" fmla="*/ 10 w 631"/>
                  <a:gd name="T8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1" h="218">
                    <a:moveTo>
                      <a:pt x="631" y="0"/>
                    </a:moveTo>
                    <a:lnTo>
                      <a:pt x="626" y="0"/>
                    </a:lnTo>
                    <a:lnTo>
                      <a:pt x="621" y="5"/>
                    </a:lnTo>
                    <a:lnTo>
                      <a:pt x="616" y="5"/>
                    </a:lnTo>
                    <a:lnTo>
                      <a:pt x="611" y="5"/>
                    </a:lnTo>
                    <a:lnTo>
                      <a:pt x="606" y="10"/>
                    </a:lnTo>
                    <a:lnTo>
                      <a:pt x="601" y="10"/>
                    </a:lnTo>
                    <a:lnTo>
                      <a:pt x="596" y="10"/>
                    </a:lnTo>
                    <a:lnTo>
                      <a:pt x="591" y="15"/>
                    </a:lnTo>
                    <a:lnTo>
                      <a:pt x="586" y="15"/>
                    </a:lnTo>
                    <a:lnTo>
                      <a:pt x="581" y="15"/>
                    </a:lnTo>
                    <a:lnTo>
                      <a:pt x="576" y="20"/>
                    </a:lnTo>
                    <a:lnTo>
                      <a:pt x="571" y="20"/>
                    </a:lnTo>
                    <a:lnTo>
                      <a:pt x="566" y="20"/>
                    </a:lnTo>
                    <a:lnTo>
                      <a:pt x="561" y="24"/>
                    </a:lnTo>
                    <a:lnTo>
                      <a:pt x="556" y="24"/>
                    </a:lnTo>
                    <a:lnTo>
                      <a:pt x="551" y="29"/>
                    </a:lnTo>
                    <a:lnTo>
                      <a:pt x="546" y="29"/>
                    </a:lnTo>
                    <a:lnTo>
                      <a:pt x="541" y="29"/>
                    </a:lnTo>
                    <a:lnTo>
                      <a:pt x="536" y="34"/>
                    </a:lnTo>
                    <a:lnTo>
                      <a:pt x="531" y="34"/>
                    </a:lnTo>
                    <a:lnTo>
                      <a:pt x="526" y="34"/>
                    </a:lnTo>
                    <a:lnTo>
                      <a:pt x="521" y="39"/>
                    </a:lnTo>
                    <a:lnTo>
                      <a:pt x="516" y="39"/>
                    </a:lnTo>
                    <a:lnTo>
                      <a:pt x="511" y="39"/>
                    </a:lnTo>
                    <a:lnTo>
                      <a:pt x="506" y="39"/>
                    </a:lnTo>
                    <a:lnTo>
                      <a:pt x="501" y="44"/>
                    </a:lnTo>
                    <a:lnTo>
                      <a:pt x="496" y="44"/>
                    </a:lnTo>
                    <a:lnTo>
                      <a:pt x="491" y="44"/>
                    </a:lnTo>
                    <a:lnTo>
                      <a:pt x="487" y="49"/>
                    </a:lnTo>
                    <a:lnTo>
                      <a:pt x="482" y="49"/>
                    </a:lnTo>
                    <a:lnTo>
                      <a:pt x="477" y="54"/>
                    </a:lnTo>
                    <a:lnTo>
                      <a:pt x="472" y="54"/>
                    </a:lnTo>
                    <a:lnTo>
                      <a:pt x="467" y="54"/>
                    </a:lnTo>
                    <a:lnTo>
                      <a:pt x="462" y="59"/>
                    </a:lnTo>
                    <a:lnTo>
                      <a:pt x="457" y="59"/>
                    </a:lnTo>
                    <a:lnTo>
                      <a:pt x="452" y="59"/>
                    </a:lnTo>
                    <a:lnTo>
                      <a:pt x="447" y="64"/>
                    </a:lnTo>
                    <a:lnTo>
                      <a:pt x="442" y="64"/>
                    </a:lnTo>
                    <a:lnTo>
                      <a:pt x="437" y="64"/>
                    </a:lnTo>
                    <a:lnTo>
                      <a:pt x="432" y="69"/>
                    </a:lnTo>
                    <a:lnTo>
                      <a:pt x="427" y="69"/>
                    </a:lnTo>
                    <a:lnTo>
                      <a:pt x="422" y="69"/>
                    </a:lnTo>
                    <a:lnTo>
                      <a:pt x="417" y="74"/>
                    </a:lnTo>
                    <a:lnTo>
                      <a:pt x="412" y="74"/>
                    </a:lnTo>
                    <a:lnTo>
                      <a:pt x="407" y="74"/>
                    </a:lnTo>
                    <a:lnTo>
                      <a:pt x="402" y="79"/>
                    </a:lnTo>
                    <a:lnTo>
                      <a:pt x="397" y="79"/>
                    </a:lnTo>
                    <a:lnTo>
                      <a:pt x="392" y="79"/>
                    </a:lnTo>
                    <a:lnTo>
                      <a:pt x="387" y="84"/>
                    </a:lnTo>
                    <a:lnTo>
                      <a:pt x="382" y="84"/>
                    </a:lnTo>
                    <a:lnTo>
                      <a:pt x="377" y="84"/>
                    </a:lnTo>
                    <a:lnTo>
                      <a:pt x="372" y="89"/>
                    </a:lnTo>
                    <a:lnTo>
                      <a:pt x="367" y="89"/>
                    </a:lnTo>
                    <a:lnTo>
                      <a:pt x="362" y="89"/>
                    </a:lnTo>
                    <a:lnTo>
                      <a:pt x="357" y="94"/>
                    </a:lnTo>
                    <a:lnTo>
                      <a:pt x="352" y="94"/>
                    </a:lnTo>
                    <a:lnTo>
                      <a:pt x="347" y="99"/>
                    </a:lnTo>
                    <a:lnTo>
                      <a:pt x="343" y="99"/>
                    </a:lnTo>
                    <a:lnTo>
                      <a:pt x="338" y="99"/>
                    </a:lnTo>
                    <a:lnTo>
                      <a:pt x="333" y="104"/>
                    </a:lnTo>
                    <a:lnTo>
                      <a:pt x="328" y="104"/>
                    </a:lnTo>
                    <a:lnTo>
                      <a:pt x="323" y="104"/>
                    </a:lnTo>
                    <a:lnTo>
                      <a:pt x="318" y="109"/>
                    </a:lnTo>
                    <a:lnTo>
                      <a:pt x="313" y="109"/>
                    </a:lnTo>
                    <a:lnTo>
                      <a:pt x="308" y="109"/>
                    </a:lnTo>
                    <a:lnTo>
                      <a:pt x="303" y="114"/>
                    </a:lnTo>
                    <a:lnTo>
                      <a:pt x="298" y="114"/>
                    </a:lnTo>
                    <a:lnTo>
                      <a:pt x="293" y="114"/>
                    </a:lnTo>
                    <a:lnTo>
                      <a:pt x="288" y="119"/>
                    </a:lnTo>
                    <a:lnTo>
                      <a:pt x="283" y="119"/>
                    </a:lnTo>
                    <a:lnTo>
                      <a:pt x="278" y="119"/>
                    </a:lnTo>
                    <a:lnTo>
                      <a:pt x="273" y="124"/>
                    </a:lnTo>
                    <a:lnTo>
                      <a:pt x="268" y="124"/>
                    </a:lnTo>
                    <a:lnTo>
                      <a:pt x="263" y="124"/>
                    </a:lnTo>
                    <a:lnTo>
                      <a:pt x="258" y="129"/>
                    </a:lnTo>
                    <a:lnTo>
                      <a:pt x="253" y="129"/>
                    </a:lnTo>
                    <a:lnTo>
                      <a:pt x="248" y="129"/>
                    </a:lnTo>
                    <a:lnTo>
                      <a:pt x="243" y="134"/>
                    </a:lnTo>
                    <a:lnTo>
                      <a:pt x="238" y="134"/>
                    </a:lnTo>
                    <a:lnTo>
                      <a:pt x="233" y="139"/>
                    </a:lnTo>
                    <a:lnTo>
                      <a:pt x="228" y="139"/>
                    </a:lnTo>
                    <a:lnTo>
                      <a:pt x="223" y="139"/>
                    </a:lnTo>
                    <a:lnTo>
                      <a:pt x="218" y="144"/>
                    </a:lnTo>
                    <a:lnTo>
                      <a:pt x="213" y="144"/>
                    </a:lnTo>
                    <a:lnTo>
                      <a:pt x="208" y="144"/>
                    </a:lnTo>
                    <a:lnTo>
                      <a:pt x="203" y="149"/>
                    </a:lnTo>
                    <a:lnTo>
                      <a:pt x="199" y="149"/>
                    </a:lnTo>
                    <a:lnTo>
                      <a:pt x="194" y="149"/>
                    </a:lnTo>
                    <a:lnTo>
                      <a:pt x="189" y="154"/>
                    </a:lnTo>
                    <a:lnTo>
                      <a:pt x="184" y="154"/>
                    </a:lnTo>
                    <a:lnTo>
                      <a:pt x="179" y="154"/>
                    </a:lnTo>
                    <a:lnTo>
                      <a:pt x="174" y="159"/>
                    </a:lnTo>
                    <a:lnTo>
                      <a:pt x="169" y="159"/>
                    </a:lnTo>
                    <a:lnTo>
                      <a:pt x="164" y="159"/>
                    </a:lnTo>
                    <a:lnTo>
                      <a:pt x="159" y="163"/>
                    </a:lnTo>
                    <a:lnTo>
                      <a:pt x="154" y="163"/>
                    </a:lnTo>
                    <a:lnTo>
                      <a:pt x="149" y="163"/>
                    </a:lnTo>
                    <a:lnTo>
                      <a:pt x="144" y="168"/>
                    </a:lnTo>
                    <a:lnTo>
                      <a:pt x="139" y="168"/>
                    </a:lnTo>
                    <a:lnTo>
                      <a:pt x="134" y="173"/>
                    </a:lnTo>
                    <a:lnTo>
                      <a:pt x="129" y="173"/>
                    </a:lnTo>
                    <a:lnTo>
                      <a:pt x="124" y="173"/>
                    </a:lnTo>
                    <a:lnTo>
                      <a:pt x="119" y="178"/>
                    </a:lnTo>
                    <a:lnTo>
                      <a:pt x="114" y="178"/>
                    </a:lnTo>
                    <a:lnTo>
                      <a:pt x="109" y="178"/>
                    </a:lnTo>
                    <a:lnTo>
                      <a:pt x="104" y="183"/>
                    </a:lnTo>
                    <a:lnTo>
                      <a:pt x="99" y="183"/>
                    </a:lnTo>
                    <a:lnTo>
                      <a:pt x="94" y="183"/>
                    </a:lnTo>
                    <a:lnTo>
                      <a:pt x="89" y="188"/>
                    </a:lnTo>
                    <a:lnTo>
                      <a:pt x="84" y="188"/>
                    </a:lnTo>
                    <a:lnTo>
                      <a:pt x="79" y="193"/>
                    </a:lnTo>
                    <a:lnTo>
                      <a:pt x="74" y="193"/>
                    </a:lnTo>
                    <a:lnTo>
                      <a:pt x="69" y="193"/>
                    </a:lnTo>
                    <a:lnTo>
                      <a:pt x="64" y="198"/>
                    </a:lnTo>
                    <a:lnTo>
                      <a:pt x="59" y="198"/>
                    </a:lnTo>
                    <a:lnTo>
                      <a:pt x="55" y="198"/>
                    </a:lnTo>
                    <a:lnTo>
                      <a:pt x="50" y="203"/>
                    </a:lnTo>
                    <a:lnTo>
                      <a:pt x="45" y="203"/>
                    </a:lnTo>
                    <a:lnTo>
                      <a:pt x="40" y="203"/>
                    </a:lnTo>
                    <a:lnTo>
                      <a:pt x="35" y="208"/>
                    </a:lnTo>
                    <a:lnTo>
                      <a:pt x="30" y="208"/>
                    </a:lnTo>
                    <a:lnTo>
                      <a:pt x="25" y="208"/>
                    </a:lnTo>
                    <a:lnTo>
                      <a:pt x="20" y="213"/>
                    </a:lnTo>
                    <a:lnTo>
                      <a:pt x="15" y="213"/>
                    </a:lnTo>
                    <a:lnTo>
                      <a:pt x="10" y="218"/>
                    </a:lnTo>
                    <a:lnTo>
                      <a:pt x="5" y="218"/>
                    </a:lnTo>
                    <a:lnTo>
                      <a:pt x="0" y="218"/>
                    </a:lnTo>
                  </a:path>
                </a:pathLst>
              </a:custGeom>
              <a:noFill/>
              <a:ln w="31750"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Freeform 153"/>
              <p:cNvSpPr>
                <a:spLocks/>
              </p:cNvSpPr>
              <p:nvPr/>
            </p:nvSpPr>
            <p:spPr bwMode="auto">
              <a:xfrm>
                <a:off x="2681288" y="3533775"/>
                <a:ext cx="2081212" cy="914400"/>
              </a:xfrm>
              <a:custGeom>
                <a:avLst/>
                <a:gdLst>
                  <a:gd name="T0" fmla="*/ 1301 w 1311"/>
                  <a:gd name="T1" fmla="*/ 5 h 576"/>
                  <a:gd name="T2" fmla="*/ 1286 w 1311"/>
                  <a:gd name="T3" fmla="*/ 10 h 576"/>
                  <a:gd name="T4" fmla="*/ 1271 w 1311"/>
                  <a:gd name="T5" fmla="*/ 15 h 576"/>
                  <a:gd name="T6" fmla="*/ 1256 w 1311"/>
                  <a:gd name="T7" fmla="*/ 20 h 576"/>
                  <a:gd name="T8" fmla="*/ 1241 w 1311"/>
                  <a:gd name="T9" fmla="*/ 25 h 576"/>
                  <a:gd name="T10" fmla="*/ 1226 w 1311"/>
                  <a:gd name="T11" fmla="*/ 30 h 576"/>
                  <a:gd name="T12" fmla="*/ 1212 w 1311"/>
                  <a:gd name="T13" fmla="*/ 35 h 576"/>
                  <a:gd name="T14" fmla="*/ 1197 w 1311"/>
                  <a:gd name="T15" fmla="*/ 45 h 576"/>
                  <a:gd name="T16" fmla="*/ 1182 w 1311"/>
                  <a:gd name="T17" fmla="*/ 50 h 576"/>
                  <a:gd name="T18" fmla="*/ 1167 w 1311"/>
                  <a:gd name="T19" fmla="*/ 55 h 576"/>
                  <a:gd name="T20" fmla="*/ 1152 w 1311"/>
                  <a:gd name="T21" fmla="*/ 60 h 576"/>
                  <a:gd name="T22" fmla="*/ 1137 w 1311"/>
                  <a:gd name="T23" fmla="*/ 65 h 576"/>
                  <a:gd name="T24" fmla="*/ 1117 w 1311"/>
                  <a:gd name="T25" fmla="*/ 75 h 576"/>
                  <a:gd name="T26" fmla="*/ 1102 w 1311"/>
                  <a:gd name="T27" fmla="*/ 80 h 576"/>
                  <a:gd name="T28" fmla="*/ 1082 w 1311"/>
                  <a:gd name="T29" fmla="*/ 85 h 576"/>
                  <a:gd name="T30" fmla="*/ 1068 w 1311"/>
                  <a:gd name="T31" fmla="*/ 94 h 576"/>
                  <a:gd name="T32" fmla="*/ 1048 w 1311"/>
                  <a:gd name="T33" fmla="*/ 99 h 576"/>
                  <a:gd name="T34" fmla="*/ 1028 w 1311"/>
                  <a:gd name="T35" fmla="*/ 109 h 576"/>
                  <a:gd name="T36" fmla="*/ 1008 w 1311"/>
                  <a:gd name="T37" fmla="*/ 114 h 576"/>
                  <a:gd name="T38" fmla="*/ 988 w 1311"/>
                  <a:gd name="T39" fmla="*/ 124 h 576"/>
                  <a:gd name="T40" fmla="*/ 963 w 1311"/>
                  <a:gd name="T41" fmla="*/ 134 h 576"/>
                  <a:gd name="T42" fmla="*/ 943 w 1311"/>
                  <a:gd name="T43" fmla="*/ 139 h 576"/>
                  <a:gd name="T44" fmla="*/ 919 w 1311"/>
                  <a:gd name="T45" fmla="*/ 149 h 576"/>
                  <a:gd name="T46" fmla="*/ 894 w 1311"/>
                  <a:gd name="T47" fmla="*/ 159 h 576"/>
                  <a:gd name="T48" fmla="*/ 869 w 1311"/>
                  <a:gd name="T49" fmla="*/ 169 h 576"/>
                  <a:gd name="T50" fmla="*/ 844 w 1311"/>
                  <a:gd name="T51" fmla="*/ 179 h 576"/>
                  <a:gd name="T52" fmla="*/ 814 w 1311"/>
                  <a:gd name="T53" fmla="*/ 194 h 576"/>
                  <a:gd name="T54" fmla="*/ 790 w 1311"/>
                  <a:gd name="T55" fmla="*/ 204 h 576"/>
                  <a:gd name="T56" fmla="*/ 755 w 1311"/>
                  <a:gd name="T57" fmla="*/ 219 h 576"/>
                  <a:gd name="T58" fmla="*/ 725 w 1311"/>
                  <a:gd name="T59" fmla="*/ 229 h 576"/>
                  <a:gd name="T60" fmla="*/ 690 w 1311"/>
                  <a:gd name="T61" fmla="*/ 243 h 576"/>
                  <a:gd name="T62" fmla="*/ 655 w 1311"/>
                  <a:gd name="T63" fmla="*/ 258 h 576"/>
                  <a:gd name="T64" fmla="*/ 616 w 1311"/>
                  <a:gd name="T65" fmla="*/ 278 h 576"/>
                  <a:gd name="T66" fmla="*/ 576 w 1311"/>
                  <a:gd name="T67" fmla="*/ 293 h 576"/>
                  <a:gd name="T68" fmla="*/ 531 w 1311"/>
                  <a:gd name="T69" fmla="*/ 313 h 576"/>
                  <a:gd name="T70" fmla="*/ 482 w 1311"/>
                  <a:gd name="T71" fmla="*/ 338 h 576"/>
                  <a:gd name="T72" fmla="*/ 432 w 1311"/>
                  <a:gd name="T73" fmla="*/ 363 h 576"/>
                  <a:gd name="T74" fmla="*/ 377 w 1311"/>
                  <a:gd name="T75" fmla="*/ 387 h 576"/>
                  <a:gd name="T76" fmla="*/ 313 w 1311"/>
                  <a:gd name="T77" fmla="*/ 417 h 576"/>
                  <a:gd name="T78" fmla="*/ 243 w 1311"/>
                  <a:gd name="T79" fmla="*/ 452 h 576"/>
                  <a:gd name="T80" fmla="*/ 164 w 1311"/>
                  <a:gd name="T81" fmla="*/ 492 h 576"/>
                  <a:gd name="T82" fmla="*/ 70 w 1311"/>
                  <a:gd name="T83" fmla="*/ 5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576">
                    <a:moveTo>
                      <a:pt x="1311" y="0"/>
                    </a:moveTo>
                    <a:lnTo>
                      <a:pt x="1306" y="5"/>
                    </a:lnTo>
                    <a:lnTo>
                      <a:pt x="1301" y="5"/>
                    </a:lnTo>
                    <a:lnTo>
                      <a:pt x="1296" y="5"/>
                    </a:lnTo>
                    <a:lnTo>
                      <a:pt x="1291" y="10"/>
                    </a:lnTo>
                    <a:lnTo>
                      <a:pt x="1286" y="10"/>
                    </a:lnTo>
                    <a:lnTo>
                      <a:pt x="1281" y="10"/>
                    </a:lnTo>
                    <a:lnTo>
                      <a:pt x="1276" y="15"/>
                    </a:lnTo>
                    <a:lnTo>
                      <a:pt x="1271" y="15"/>
                    </a:lnTo>
                    <a:lnTo>
                      <a:pt x="1266" y="20"/>
                    </a:lnTo>
                    <a:lnTo>
                      <a:pt x="1261" y="20"/>
                    </a:lnTo>
                    <a:lnTo>
                      <a:pt x="1256" y="20"/>
                    </a:lnTo>
                    <a:lnTo>
                      <a:pt x="1251" y="25"/>
                    </a:lnTo>
                    <a:lnTo>
                      <a:pt x="1246" y="25"/>
                    </a:lnTo>
                    <a:lnTo>
                      <a:pt x="1241" y="25"/>
                    </a:lnTo>
                    <a:lnTo>
                      <a:pt x="1236" y="30"/>
                    </a:lnTo>
                    <a:lnTo>
                      <a:pt x="1231" y="30"/>
                    </a:lnTo>
                    <a:lnTo>
                      <a:pt x="1226" y="30"/>
                    </a:lnTo>
                    <a:lnTo>
                      <a:pt x="1222" y="35"/>
                    </a:lnTo>
                    <a:lnTo>
                      <a:pt x="1217" y="35"/>
                    </a:lnTo>
                    <a:lnTo>
                      <a:pt x="1212" y="35"/>
                    </a:lnTo>
                    <a:lnTo>
                      <a:pt x="1207" y="40"/>
                    </a:lnTo>
                    <a:lnTo>
                      <a:pt x="1202" y="40"/>
                    </a:lnTo>
                    <a:lnTo>
                      <a:pt x="1197" y="45"/>
                    </a:lnTo>
                    <a:lnTo>
                      <a:pt x="1192" y="45"/>
                    </a:lnTo>
                    <a:lnTo>
                      <a:pt x="1187" y="45"/>
                    </a:lnTo>
                    <a:lnTo>
                      <a:pt x="1182" y="50"/>
                    </a:lnTo>
                    <a:lnTo>
                      <a:pt x="1177" y="50"/>
                    </a:lnTo>
                    <a:lnTo>
                      <a:pt x="1172" y="50"/>
                    </a:lnTo>
                    <a:lnTo>
                      <a:pt x="1167" y="55"/>
                    </a:lnTo>
                    <a:lnTo>
                      <a:pt x="1162" y="55"/>
                    </a:lnTo>
                    <a:lnTo>
                      <a:pt x="1157" y="60"/>
                    </a:lnTo>
                    <a:lnTo>
                      <a:pt x="1152" y="60"/>
                    </a:lnTo>
                    <a:lnTo>
                      <a:pt x="1147" y="60"/>
                    </a:lnTo>
                    <a:lnTo>
                      <a:pt x="1142" y="65"/>
                    </a:lnTo>
                    <a:lnTo>
                      <a:pt x="1137" y="65"/>
                    </a:lnTo>
                    <a:lnTo>
                      <a:pt x="1132" y="70"/>
                    </a:lnTo>
                    <a:lnTo>
                      <a:pt x="1127" y="70"/>
                    </a:lnTo>
                    <a:lnTo>
                      <a:pt x="1117" y="75"/>
                    </a:lnTo>
                    <a:lnTo>
                      <a:pt x="1112" y="75"/>
                    </a:lnTo>
                    <a:lnTo>
                      <a:pt x="1107" y="75"/>
                    </a:lnTo>
                    <a:lnTo>
                      <a:pt x="1102" y="80"/>
                    </a:lnTo>
                    <a:lnTo>
                      <a:pt x="1097" y="80"/>
                    </a:lnTo>
                    <a:lnTo>
                      <a:pt x="1092" y="85"/>
                    </a:lnTo>
                    <a:lnTo>
                      <a:pt x="1082" y="85"/>
                    </a:lnTo>
                    <a:lnTo>
                      <a:pt x="1078" y="89"/>
                    </a:lnTo>
                    <a:lnTo>
                      <a:pt x="1073" y="89"/>
                    </a:lnTo>
                    <a:lnTo>
                      <a:pt x="1068" y="94"/>
                    </a:lnTo>
                    <a:lnTo>
                      <a:pt x="1063" y="94"/>
                    </a:lnTo>
                    <a:lnTo>
                      <a:pt x="1053" y="99"/>
                    </a:lnTo>
                    <a:lnTo>
                      <a:pt x="1048" y="99"/>
                    </a:lnTo>
                    <a:lnTo>
                      <a:pt x="1043" y="104"/>
                    </a:lnTo>
                    <a:lnTo>
                      <a:pt x="1033" y="104"/>
                    </a:lnTo>
                    <a:lnTo>
                      <a:pt x="1028" y="109"/>
                    </a:lnTo>
                    <a:lnTo>
                      <a:pt x="1023" y="109"/>
                    </a:lnTo>
                    <a:lnTo>
                      <a:pt x="1013" y="114"/>
                    </a:lnTo>
                    <a:lnTo>
                      <a:pt x="1008" y="114"/>
                    </a:lnTo>
                    <a:lnTo>
                      <a:pt x="1003" y="119"/>
                    </a:lnTo>
                    <a:lnTo>
                      <a:pt x="993" y="119"/>
                    </a:lnTo>
                    <a:lnTo>
                      <a:pt x="988" y="124"/>
                    </a:lnTo>
                    <a:lnTo>
                      <a:pt x="978" y="124"/>
                    </a:lnTo>
                    <a:lnTo>
                      <a:pt x="973" y="129"/>
                    </a:lnTo>
                    <a:lnTo>
                      <a:pt x="963" y="134"/>
                    </a:lnTo>
                    <a:lnTo>
                      <a:pt x="958" y="134"/>
                    </a:lnTo>
                    <a:lnTo>
                      <a:pt x="948" y="139"/>
                    </a:lnTo>
                    <a:lnTo>
                      <a:pt x="943" y="139"/>
                    </a:lnTo>
                    <a:lnTo>
                      <a:pt x="934" y="144"/>
                    </a:lnTo>
                    <a:lnTo>
                      <a:pt x="929" y="149"/>
                    </a:lnTo>
                    <a:lnTo>
                      <a:pt x="919" y="149"/>
                    </a:lnTo>
                    <a:lnTo>
                      <a:pt x="914" y="154"/>
                    </a:lnTo>
                    <a:lnTo>
                      <a:pt x="904" y="154"/>
                    </a:lnTo>
                    <a:lnTo>
                      <a:pt x="894" y="159"/>
                    </a:lnTo>
                    <a:lnTo>
                      <a:pt x="889" y="164"/>
                    </a:lnTo>
                    <a:lnTo>
                      <a:pt x="879" y="164"/>
                    </a:lnTo>
                    <a:lnTo>
                      <a:pt x="869" y="169"/>
                    </a:lnTo>
                    <a:lnTo>
                      <a:pt x="859" y="174"/>
                    </a:lnTo>
                    <a:lnTo>
                      <a:pt x="854" y="179"/>
                    </a:lnTo>
                    <a:lnTo>
                      <a:pt x="844" y="179"/>
                    </a:lnTo>
                    <a:lnTo>
                      <a:pt x="834" y="184"/>
                    </a:lnTo>
                    <a:lnTo>
                      <a:pt x="824" y="189"/>
                    </a:lnTo>
                    <a:lnTo>
                      <a:pt x="814" y="194"/>
                    </a:lnTo>
                    <a:lnTo>
                      <a:pt x="804" y="194"/>
                    </a:lnTo>
                    <a:lnTo>
                      <a:pt x="794" y="199"/>
                    </a:lnTo>
                    <a:lnTo>
                      <a:pt x="790" y="204"/>
                    </a:lnTo>
                    <a:lnTo>
                      <a:pt x="780" y="209"/>
                    </a:lnTo>
                    <a:lnTo>
                      <a:pt x="765" y="214"/>
                    </a:lnTo>
                    <a:lnTo>
                      <a:pt x="755" y="219"/>
                    </a:lnTo>
                    <a:lnTo>
                      <a:pt x="745" y="219"/>
                    </a:lnTo>
                    <a:lnTo>
                      <a:pt x="735" y="224"/>
                    </a:lnTo>
                    <a:lnTo>
                      <a:pt x="725" y="229"/>
                    </a:lnTo>
                    <a:lnTo>
                      <a:pt x="715" y="233"/>
                    </a:lnTo>
                    <a:lnTo>
                      <a:pt x="700" y="238"/>
                    </a:lnTo>
                    <a:lnTo>
                      <a:pt x="690" y="243"/>
                    </a:lnTo>
                    <a:lnTo>
                      <a:pt x="680" y="248"/>
                    </a:lnTo>
                    <a:lnTo>
                      <a:pt x="665" y="253"/>
                    </a:lnTo>
                    <a:lnTo>
                      <a:pt x="655" y="258"/>
                    </a:lnTo>
                    <a:lnTo>
                      <a:pt x="641" y="263"/>
                    </a:lnTo>
                    <a:lnTo>
                      <a:pt x="631" y="273"/>
                    </a:lnTo>
                    <a:lnTo>
                      <a:pt x="616" y="278"/>
                    </a:lnTo>
                    <a:lnTo>
                      <a:pt x="601" y="283"/>
                    </a:lnTo>
                    <a:lnTo>
                      <a:pt x="591" y="288"/>
                    </a:lnTo>
                    <a:lnTo>
                      <a:pt x="576" y="293"/>
                    </a:lnTo>
                    <a:lnTo>
                      <a:pt x="561" y="303"/>
                    </a:lnTo>
                    <a:lnTo>
                      <a:pt x="546" y="308"/>
                    </a:lnTo>
                    <a:lnTo>
                      <a:pt x="531" y="313"/>
                    </a:lnTo>
                    <a:lnTo>
                      <a:pt x="516" y="323"/>
                    </a:lnTo>
                    <a:lnTo>
                      <a:pt x="502" y="328"/>
                    </a:lnTo>
                    <a:lnTo>
                      <a:pt x="482" y="338"/>
                    </a:lnTo>
                    <a:lnTo>
                      <a:pt x="467" y="343"/>
                    </a:lnTo>
                    <a:lnTo>
                      <a:pt x="452" y="353"/>
                    </a:lnTo>
                    <a:lnTo>
                      <a:pt x="432" y="363"/>
                    </a:lnTo>
                    <a:lnTo>
                      <a:pt x="412" y="368"/>
                    </a:lnTo>
                    <a:lnTo>
                      <a:pt x="392" y="377"/>
                    </a:lnTo>
                    <a:lnTo>
                      <a:pt x="377" y="387"/>
                    </a:lnTo>
                    <a:lnTo>
                      <a:pt x="358" y="397"/>
                    </a:lnTo>
                    <a:lnTo>
                      <a:pt x="333" y="407"/>
                    </a:lnTo>
                    <a:lnTo>
                      <a:pt x="313" y="417"/>
                    </a:lnTo>
                    <a:lnTo>
                      <a:pt x="288" y="427"/>
                    </a:lnTo>
                    <a:lnTo>
                      <a:pt x="268" y="442"/>
                    </a:lnTo>
                    <a:lnTo>
                      <a:pt x="243" y="452"/>
                    </a:lnTo>
                    <a:lnTo>
                      <a:pt x="218" y="467"/>
                    </a:lnTo>
                    <a:lnTo>
                      <a:pt x="189" y="477"/>
                    </a:lnTo>
                    <a:lnTo>
                      <a:pt x="164" y="492"/>
                    </a:lnTo>
                    <a:lnTo>
                      <a:pt x="134" y="507"/>
                    </a:lnTo>
                    <a:lnTo>
                      <a:pt x="104" y="521"/>
                    </a:lnTo>
                    <a:lnTo>
                      <a:pt x="70" y="541"/>
                    </a:lnTo>
                    <a:lnTo>
                      <a:pt x="40" y="556"/>
                    </a:lnTo>
                    <a:lnTo>
                      <a:pt x="0" y="576"/>
                    </a:lnTo>
                  </a:path>
                </a:pathLst>
              </a:custGeom>
              <a:noFill/>
              <a:ln w="31750"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Freeform 154"/>
              <p:cNvSpPr>
                <a:spLocks/>
              </p:cNvSpPr>
              <p:nvPr/>
            </p:nvSpPr>
            <p:spPr bwMode="auto">
              <a:xfrm>
                <a:off x="2492375" y="4448175"/>
                <a:ext cx="188912" cy="103188"/>
              </a:xfrm>
              <a:custGeom>
                <a:avLst/>
                <a:gdLst>
                  <a:gd name="T0" fmla="*/ 119 w 119"/>
                  <a:gd name="T1" fmla="*/ 0 h 65"/>
                  <a:gd name="T2" fmla="*/ 84 w 119"/>
                  <a:gd name="T3" fmla="*/ 20 h 65"/>
                  <a:gd name="T4" fmla="*/ 40 w 119"/>
                  <a:gd name="T5" fmla="*/ 40 h 65"/>
                  <a:gd name="T6" fmla="*/ 0 w 119"/>
                  <a:gd name="T7" fmla="*/ 65 h 65"/>
                </a:gdLst>
                <a:ahLst/>
                <a:cxnLst>
                  <a:cxn ang="0">
                    <a:pos x="T0" y="T1"/>
                  </a:cxn>
                  <a:cxn ang="0">
                    <a:pos x="T2" y="T3"/>
                  </a:cxn>
                  <a:cxn ang="0">
                    <a:pos x="T4" y="T5"/>
                  </a:cxn>
                  <a:cxn ang="0">
                    <a:pos x="T6" y="T7"/>
                  </a:cxn>
                </a:cxnLst>
                <a:rect l="0" t="0" r="r" b="b"/>
                <a:pathLst>
                  <a:path w="119" h="65">
                    <a:moveTo>
                      <a:pt x="119" y="0"/>
                    </a:moveTo>
                    <a:lnTo>
                      <a:pt x="84" y="20"/>
                    </a:lnTo>
                    <a:lnTo>
                      <a:pt x="40" y="40"/>
                    </a:lnTo>
                    <a:lnTo>
                      <a:pt x="0" y="65"/>
                    </a:lnTo>
                  </a:path>
                </a:pathLst>
              </a:custGeom>
              <a:noFill/>
              <a:ln w="31750" cap="flat">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94" name="Group 2193"/>
          <p:cNvGrpSpPr/>
          <p:nvPr/>
        </p:nvGrpSpPr>
        <p:grpSpPr>
          <a:xfrm>
            <a:off x="5977343" y="2933700"/>
            <a:ext cx="4271963" cy="1866900"/>
            <a:chOff x="2492375" y="2935288"/>
            <a:chExt cx="4271963" cy="1866900"/>
          </a:xfrm>
        </p:grpSpPr>
        <p:sp>
          <p:nvSpPr>
            <p:cNvPr id="7" name="TextBox 6"/>
            <p:cNvSpPr txBox="1"/>
            <p:nvPr/>
          </p:nvSpPr>
          <p:spPr>
            <a:xfrm>
              <a:off x="3414713" y="4170677"/>
              <a:ext cx="447558" cy="369332"/>
            </a:xfrm>
            <a:prstGeom prst="rect">
              <a:avLst/>
            </a:prstGeom>
            <a:noFill/>
          </p:spPr>
          <p:txBody>
            <a:bodyPr wrap="none" rtlCol="0">
              <a:spAutoFit/>
            </a:bodyPr>
            <a:lstStyle/>
            <a:p>
              <a:r>
                <a:rPr lang="en-US" b="1" dirty="0">
                  <a:solidFill>
                    <a:srgbClr val="FF0000"/>
                  </a:solidFill>
                </a:rPr>
                <a:t>Au</a:t>
              </a:r>
            </a:p>
          </p:txBody>
        </p:sp>
        <p:grpSp>
          <p:nvGrpSpPr>
            <p:cNvPr id="2193" name="Group 2192"/>
            <p:cNvGrpSpPr/>
            <p:nvPr/>
          </p:nvGrpSpPr>
          <p:grpSpPr>
            <a:xfrm>
              <a:off x="2492375" y="2935288"/>
              <a:ext cx="4271963" cy="1866900"/>
              <a:chOff x="2492375" y="2935288"/>
              <a:chExt cx="4271963" cy="1866900"/>
            </a:xfrm>
          </p:grpSpPr>
          <p:sp>
            <p:nvSpPr>
              <p:cNvPr id="2178" name="Freeform 155"/>
              <p:cNvSpPr>
                <a:spLocks/>
              </p:cNvSpPr>
              <p:nvPr/>
            </p:nvSpPr>
            <p:spPr bwMode="auto">
              <a:xfrm>
                <a:off x="5764213" y="2935288"/>
                <a:ext cx="1000125" cy="298450"/>
              </a:xfrm>
              <a:custGeom>
                <a:avLst/>
                <a:gdLst>
                  <a:gd name="T0" fmla="*/ 620 w 630"/>
                  <a:gd name="T1" fmla="*/ 5 h 188"/>
                  <a:gd name="T2" fmla="*/ 605 w 630"/>
                  <a:gd name="T3" fmla="*/ 10 h 188"/>
                  <a:gd name="T4" fmla="*/ 590 w 630"/>
                  <a:gd name="T5" fmla="*/ 10 h 188"/>
                  <a:gd name="T6" fmla="*/ 576 w 630"/>
                  <a:gd name="T7" fmla="*/ 15 h 188"/>
                  <a:gd name="T8" fmla="*/ 561 w 630"/>
                  <a:gd name="T9" fmla="*/ 20 h 188"/>
                  <a:gd name="T10" fmla="*/ 546 w 630"/>
                  <a:gd name="T11" fmla="*/ 25 h 188"/>
                  <a:gd name="T12" fmla="*/ 531 w 630"/>
                  <a:gd name="T13" fmla="*/ 25 h 188"/>
                  <a:gd name="T14" fmla="*/ 516 w 630"/>
                  <a:gd name="T15" fmla="*/ 30 h 188"/>
                  <a:gd name="T16" fmla="*/ 501 w 630"/>
                  <a:gd name="T17" fmla="*/ 35 h 188"/>
                  <a:gd name="T18" fmla="*/ 486 w 630"/>
                  <a:gd name="T19" fmla="*/ 39 h 188"/>
                  <a:gd name="T20" fmla="*/ 471 w 630"/>
                  <a:gd name="T21" fmla="*/ 44 h 188"/>
                  <a:gd name="T22" fmla="*/ 456 w 630"/>
                  <a:gd name="T23" fmla="*/ 44 h 188"/>
                  <a:gd name="T24" fmla="*/ 441 w 630"/>
                  <a:gd name="T25" fmla="*/ 49 h 188"/>
                  <a:gd name="T26" fmla="*/ 427 w 630"/>
                  <a:gd name="T27" fmla="*/ 54 h 188"/>
                  <a:gd name="T28" fmla="*/ 412 w 630"/>
                  <a:gd name="T29" fmla="*/ 59 h 188"/>
                  <a:gd name="T30" fmla="*/ 397 w 630"/>
                  <a:gd name="T31" fmla="*/ 64 h 188"/>
                  <a:gd name="T32" fmla="*/ 382 w 630"/>
                  <a:gd name="T33" fmla="*/ 69 h 188"/>
                  <a:gd name="T34" fmla="*/ 367 w 630"/>
                  <a:gd name="T35" fmla="*/ 74 h 188"/>
                  <a:gd name="T36" fmla="*/ 352 w 630"/>
                  <a:gd name="T37" fmla="*/ 74 h 188"/>
                  <a:gd name="T38" fmla="*/ 337 w 630"/>
                  <a:gd name="T39" fmla="*/ 79 h 188"/>
                  <a:gd name="T40" fmla="*/ 322 w 630"/>
                  <a:gd name="T41" fmla="*/ 84 h 188"/>
                  <a:gd name="T42" fmla="*/ 307 w 630"/>
                  <a:gd name="T43" fmla="*/ 89 h 188"/>
                  <a:gd name="T44" fmla="*/ 292 w 630"/>
                  <a:gd name="T45" fmla="*/ 94 h 188"/>
                  <a:gd name="T46" fmla="*/ 278 w 630"/>
                  <a:gd name="T47" fmla="*/ 99 h 188"/>
                  <a:gd name="T48" fmla="*/ 263 w 630"/>
                  <a:gd name="T49" fmla="*/ 104 h 188"/>
                  <a:gd name="T50" fmla="*/ 248 w 630"/>
                  <a:gd name="T51" fmla="*/ 109 h 188"/>
                  <a:gd name="T52" fmla="*/ 233 w 630"/>
                  <a:gd name="T53" fmla="*/ 114 h 188"/>
                  <a:gd name="T54" fmla="*/ 218 w 630"/>
                  <a:gd name="T55" fmla="*/ 119 h 188"/>
                  <a:gd name="T56" fmla="*/ 203 w 630"/>
                  <a:gd name="T57" fmla="*/ 124 h 188"/>
                  <a:gd name="T58" fmla="*/ 188 w 630"/>
                  <a:gd name="T59" fmla="*/ 129 h 188"/>
                  <a:gd name="T60" fmla="*/ 173 w 630"/>
                  <a:gd name="T61" fmla="*/ 134 h 188"/>
                  <a:gd name="T62" fmla="*/ 158 w 630"/>
                  <a:gd name="T63" fmla="*/ 139 h 188"/>
                  <a:gd name="T64" fmla="*/ 144 w 630"/>
                  <a:gd name="T65" fmla="*/ 144 h 188"/>
                  <a:gd name="T66" fmla="*/ 129 w 630"/>
                  <a:gd name="T67" fmla="*/ 149 h 188"/>
                  <a:gd name="T68" fmla="*/ 114 w 630"/>
                  <a:gd name="T69" fmla="*/ 154 h 188"/>
                  <a:gd name="T70" fmla="*/ 99 w 630"/>
                  <a:gd name="T71" fmla="*/ 159 h 188"/>
                  <a:gd name="T72" fmla="*/ 84 w 630"/>
                  <a:gd name="T73" fmla="*/ 164 h 188"/>
                  <a:gd name="T74" fmla="*/ 69 w 630"/>
                  <a:gd name="T75" fmla="*/ 169 h 188"/>
                  <a:gd name="T76" fmla="*/ 54 w 630"/>
                  <a:gd name="T77" fmla="*/ 174 h 188"/>
                  <a:gd name="T78" fmla="*/ 39 w 630"/>
                  <a:gd name="T79" fmla="*/ 179 h 188"/>
                  <a:gd name="T80" fmla="*/ 24 w 630"/>
                  <a:gd name="T81" fmla="*/ 183 h 188"/>
                  <a:gd name="T82" fmla="*/ 9 w 630"/>
                  <a:gd name="T83"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0" h="188">
                    <a:moveTo>
                      <a:pt x="630" y="0"/>
                    </a:moveTo>
                    <a:lnTo>
                      <a:pt x="625" y="5"/>
                    </a:lnTo>
                    <a:lnTo>
                      <a:pt x="620" y="5"/>
                    </a:lnTo>
                    <a:lnTo>
                      <a:pt x="615" y="5"/>
                    </a:lnTo>
                    <a:lnTo>
                      <a:pt x="610" y="5"/>
                    </a:lnTo>
                    <a:lnTo>
                      <a:pt x="605" y="10"/>
                    </a:lnTo>
                    <a:lnTo>
                      <a:pt x="600" y="10"/>
                    </a:lnTo>
                    <a:lnTo>
                      <a:pt x="595" y="10"/>
                    </a:lnTo>
                    <a:lnTo>
                      <a:pt x="590" y="10"/>
                    </a:lnTo>
                    <a:lnTo>
                      <a:pt x="585" y="15"/>
                    </a:lnTo>
                    <a:lnTo>
                      <a:pt x="580" y="15"/>
                    </a:lnTo>
                    <a:lnTo>
                      <a:pt x="576" y="15"/>
                    </a:lnTo>
                    <a:lnTo>
                      <a:pt x="571" y="15"/>
                    </a:lnTo>
                    <a:lnTo>
                      <a:pt x="566" y="20"/>
                    </a:lnTo>
                    <a:lnTo>
                      <a:pt x="561" y="20"/>
                    </a:lnTo>
                    <a:lnTo>
                      <a:pt x="556" y="20"/>
                    </a:lnTo>
                    <a:lnTo>
                      <a:pt x="551" y="20"/>
                    </a:lnTo>
                    <a:lnTo>
                      <a:pt x="546" y="25"/>
                    </a:lnTo>
                    <a:lnTo>
                      <a:pt x="541" y="25"/>
                    </a:lnTo>
                    <a:lnTo>
                      <a:pt x="536" y="25"/>
                    </a:lnTo>
                    <a:lnTo>
                      <a:pt x="531" y="25"/>
                    </a:lnTo>
                    <a:lnTo>
                      <a:pt x="526" y="30"/>
                    </a:lnTo>
                    <a:lnTo>
                      <a:pt x="521" y="30"/>
                    </a:lnTo>
                    <a:lnTo>
                      <a:pt x="516" y="30"/>
                    </a:lnTo>
                    <a:lnTo>
                      <a:pt x="511" y="30"/>
                    </a:lnTo>
                    <a:lnTo>
                      <a:pt x="506" y="35"/>
                    </a:lnTo>
                    <a:lnTo>
                      <a:pt x="501" y="35"/>
                    </a:lnTo>
                    <a:lnTo>
                      <a:pt x="496" y="35"/>
                    </a:lnTo>
                    <a:lnTo>
                      <a:pt x="491" y="39"/>
                    </a:lnTo>
                    <a:lnTo>
                      <a:pt x="486" y="39"/>
                    </a:lnTo>
                    <a:lnTo>
                      <a:pt x="481" y="39"/>
                    </a:lnTo>
                    <a:lnTo>
                      <a:pt x="476" y="39"/>
                    </a:lnTo>
                    <a:lnTo>
                      <a:pt x="471" y="44"/>
                    </a:lnTo>
                    <a:lnTo>
                      <a:pt x="466" y="44"/>
                    </a:lnTo>
                    <a:lnTo>
                      <a:pt x="461" y="44"/>
                    </a:lnTo>
                    <a:lnTo>
                      <a:pt x="456" y="44"/>
                    </a:lnTo>
                    <a:lnTo>
                      <a:pt x="451" y="49"/>
                    </a:lnTo>
                    <a:lnTo>
                      <a:pt x="446" y="49"/>
                    </a:lnTo>
                    <a:lnTo>
                      <a:pt x="441" y="49"/>
                    </a:lnTo>
                    <a:lnTo>
                      <a:pt x="436" y="54"/>
                    </a:lnTo>
                    <a:lnTo>
                      <a:pt x="432" y="54"/>
                    </a:lnTo>
                    <a:lnTo>
                      <a:pt x="427" y="54"/>
                    </a:lnTo>
                    <a:lnTo>
                      <a:pt x="422" y="54"/>
                    </a:lnTo>
                    <a:lnTo>
                      <a:pt x="417" y="59"/>
                    </a:lnTo>
                    <a:lnTo>
                      <a:pt x="412" y="59"/>
                    </a:lnTo>
                    <a:lnTo>
                      <a:pt x="407" y="59"/>
                    </a:lnTo>
                    <a:lnTo>
                      <a:pt x="402" y="64"/>
                    </a:lnTo>
                    <a:lnTo>
                      <a:pt x="397" y="64"/>
                    </a:lnTo>
                    <a:lnTo>
                      <a:pt x="392" y="64"/>
                    </a:lnTo>
                    <a:lnTo>
                      <a:pt x="387" y="64"/>
                    </a:lnTo>
                    <a:lnTo>
                      <a:pt x="382" y="69"/>
                    </a:lnTo>
                    <a:lnTo>
                      <a:pt x="377" y="69"/>
                    </a:lnTo>
                    <a:lnTo>
                      <a:pt x="372" y="69"/>
                    </a:lnTo>
                    <a:lnTo>
                      <a:pt x="367" y="74"/>
                    </a:lnTo>
                    <a:lnTo>
                      <a:pt x="362" y="74"/>
                    </a:lnTo>
                    <a:lnTo>
                      <a:pt x="357" y="74"/>
                    </a:lnTo>
                    <a:lnTo>
                      <a:pt x="352" y="74"/>
                    </a:lnTo>
                    <a:lnTo>
                      <a:pt x="347" y="79"/>
                    </a:lnTo>
                    <a:lnTo>
                      <a:pt x="342" y="79"/>
                    </a:lnTo>
                    <a:lnTo>
                      <a:pt x="337" y="79"/>
                    </a:lnTo>
                    <a:lnTo>
                      <a:pt x="332" y="84"/>
                    </a:lnTo>
                    <a:lnTo>
                      <a:pt x="327" y="84"/>
                    </a:lnTo>
                    <a:lnTo>
                      <a:pt x="322" y="84"/>
                    </a:lnTo>
                    <a:lnTo>
                      <a:pt x="317" y="89"/>
                    </a:lnTo>
                    <a:lnTo>
                      <a:pt x="312" y="89"/>
                    </a:lnTo>
                    <a:lnTo>
                      <a:pt x="307" y="89"/>
                    </a:lnTo>
                    <a:lnTo>
                      <a:pt x="302" y="89"/>
                    </a:lnTo>
                    <a:lnTo>
                      <a:pt x="297" y="94"/>
                    </a:lnTo>
                    <a:lnTo>
                      <a:pt x="292" y="94"/>
                    </a:lnTo>
                    <a:lnTo>
                      <a:pt x="288" y="94"/>
                    </a:lnTo>
                    <a:lnTo>
                      <a:pt x="283" y="99"/>
                    </a:lnTo>
                    <a:lnTo>
                      <a:pt x="278" y="99"/>
                    </a:lnTo>
                    <a:lnTo>
                      <a:pt x="273" y="99"/>
                    </a:lnTo>
                    <a:lnTo>
                      <a:pt x="268" y="104"/>
                    </a:lnTo>
                    <a:lnTo>
                      <a:pt x="263" y="104"/>
                    </a:lnTo>
                    <a:lnTo>
                      <a:pt x="258" y="104"/>
                    </a:lnTo>
                    <a:lnTo>
                      <a:pt x="253" y="109"/>
                    </a:lnTo>
                    <a:lnTo>
                      <a:pt x="248" y="109"/>
                    </a:lnTo>
                    <a:lnTo>
                      <a:pt x="243" y="109"/>
                    </a:lnTo>
                    <a:lnTo>
                      <a:pt x="238" y="114"/>
                    </a:lnTo>
                    <a:lnTo>
                      <a:pt x="233" y="114"/>
                    </a:lnTo>
                    <a:lnTo>
                      <a:pt x="228" y="114"/>
                    </a:lnTo>
                    <a:lnTo>
                      <a:pt x="223" y="114"/>
                    </a:lnTo>
                    <a:lnTo>
                      <a:pt x="218" y="119"/>
                    </a:lnTo>
                    <a:lnTo>
                      <a:pt x="213" y="119"/>
                    </a:lnTo>
                    <a:lnTo>
                      <a:pt x="208" y="119"/>
                    </a:lnTo>
                    <a:lnTo>
                      <a:pt x="203" y="124"/>
                    </a:lnTo>
                    <a:lnTo>
                      <a:pt x="198" y="124"/>
                    </a:lnTo>
                    <a:lnTo>
                      <a:pt x="193" y="124"/>
                    </a:lnTo>
                    <a:lnTo>
                      <a:pt x="188" y="129"/>
                    </a:lnTo>
                    <a:lnTo>
                      <a:pt x="183" y="129"/>
                    </a:lnTo>
                    <a:lnTo>
                      <a:pt x="178" y="129"/>
                    </a:lnTo>
                    <a:lnTo>
                      <a:pt x="173" y="134"/>
                    </a:lnTo>
                    <a:lnTo>
                      <a:pt x="168" y="134"/>
                    </a:lnTo>
                    <a:lnTo>
                      <a:pt x="163" y="134"/>
                    </a:lnTo>
                    <a:lnTo>
                      <a:pt x="158" y="139"/>
                    </a:lnTo>
                    <a:lnTo>
                      <a:pt x="153" y="139"/>
                    </a:lnTo>
                    <a:lnTo>
                      <a:pt x="148" y="139"/>
                    </a:lnTo>
                    <a:lnTo>
                      <a:pt x="144" y="144"/>
                    </a:lnTo>
                    <a:lnTo>
                      <a:pt x="139" y="144"/>
                    </a:lnTo>
                    <a:lnTo>
                      <a:pt x="134" y="144"/>
                    </a:lnTo>
                    <a:lnTo>
                      <a:pt x="129" y="149"/>
                    </a:lnTo>
                    <a:lnTo>
                      <a:pt x="124" y="149"/>
                    </a:lnTo>
                    <a:lnTo>
                      <a:pt x="119" y="149"/>
                    </a:lnTo>
                    <a:lnTo>
                      <a:pt x="114" y="154"/>
                    </a:lnTo>
                    <a:lnTo>
                      <a:pt x="109" y="154"/>
                    </a:lnTo>
                    <a:lnTo>
                      <a:pt x="104" y="154"/>
                    </a:lnTo>
                    <a:lnTo>
                      <a:pt x="99" y="159"/>
                    </a:lnTo>
                    <a:lnTo>
                      <a:pt x="94" y="159"/>
                    </a:lnTo>
                    <a:lnTo>
                      <a:pt x="89" y="159"/>
                    </a:lnTo>
                    <a:lnTo>
                      <a:pt x="84" y="164"/>
                    </a:lnTo>
                    <a:lnTo>
                      <a:pt x="79" y="164"/>
                    </a:lnTo>
                    <a:lnTo>
                      <a:pt x="74" y="164"/>
                    </a:lnTo>
                    <a:lnTo>
                      <a:pt x="69" y="169"/>
                    </a:lnTo>
                    <a:lnTo>
                      <a:pt x="64" y="169"/>
                    </a:lnTo>
                    <a:lnTo>
                      <a:pt x="59" y="169"/>
                    </a:lnTo>
                    <a:lnTo>
                      <a:pt x="54" y="174"/>
                    </a:lnTo>
                    <a:lnTo>
                      <a:pt x="49" y="174"/>
                    </a:lnTo>
                    <a:lnTo>
                      <a:pt x="44" y="174"/>
                    </a:lnTo>
                    <a:lnTo>
                      <a:pt x="39" y="179"/>
                    </a:lnTo>
                    <a:lnTo>
                      <a:pt x="34" y="179"/>
                    </a:lnTo>
                    <a:lnTo>
                      <a:pt x="29" y="179"/>
                    </a:lnTo>
                    <a:lnTo>
                      <a:pt x="24" y="183"/>
                    </a:lnTo>
                    <a:lnTo>
                      <a:pt x="19" y="183"/>
                    </a:lnTo>
                    <a:lnTo>
                      <a:pt x="14" y="183"/>
                    </a:lnTo>
                    <a:lnTo>
                      <a:pt x="9" y="188"/>
                    </a:lnTo>
                    <a:lnTo>
                      <a:pt x="4" y="188"/>
                    </a:lnTo>
                    <a:lnTo>
                      <a:pt x="0" y="188"/>
                    </a:lnTo>
                  </a:path>
                </a:pathLst>
              </a:custGeom>
              <a:noFill/>
              <a:ln w="317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9" name="Freeform 156"/>
              <p:cNvSpPr>
                <a:spLocks/>
              </p:cNvSpPr>
              <p:nvPr/>
            </p:nvSpPr>
            <p:spPr bwMode="auto">
              <a:xfrm>
                <a:off x="4762500" y="3233738"/>
                <a:ext cx="1001712" cy="371475"/>
              </a:xfrm>
              <a:custGeom>
                <a:avLst/>
                <a:gdLst>
                  <a:gd name="T0" fmla="*/ 621 w 631"/>
                  <a:gd name="T1" fmla="*/ 5 h 234"/>
                  <a:gd name="T2" fmla="*/ 606 w 631"/>
                  <a:gd name="T3" fmla="*/ 10 h 234"/>
                  <a:gd name="T4" fmla="*/ 591 w 631"/>
                  <a:gd name="T5" fmla="*/ 15 h 234"/>
                  <a:gd name="T6" fmla="*/ 576 w 631"/>
                  <a:gd name="T7" fmla="*/ 20 h 234"/>
                  <a:gd name="T8" fmla="*/ 561 w 631"/>
                  <a:gd name="T9" fmla="*/ 25 h 234"/>
                  <a:gd name="T10" fmla="*/ 546 w 631"/>
                  <a:gd name="T11" fmla="*/ 30 h 234"/>
                  <a:gd name="T12" fmla="*/ 531 w 631"/>
                  <a:gd name="T13" fmla="*/ 35 h 234"/>
                  <a:gd name="T14" fmla="*/ 516 w 631"/>
                  <a:gd name="T15" fmla="*/ 40 h 234"/>
                  <a:gd name="T16" fmla="*/ 501 w 631"/>
                  <a:gd name="T17" fmla="*/ 50 h 234"/>
                  <a:gd name="T18" fmla="*/ 487 w 631"/>
                  <a:gd name="T19" fmla="*/ 55 h 234"/>
                  <a:gd name="T20" fmla="*/ 472 w 631"/>
                  <a:gd name="T21" fmla="*/ 60 h 234"/>
                  <a:gd name="T22" fmla="*/ 457 w 631"/>
                  <a:gd name="T23" fmla="*/ 65 h 234"/>
                  <a:gd name="T24" fmla="*/ 442 w 631"/>
                  <a:gd name="T25" fmla="*/ 70 h 234"/>
                  <a:gd name="T26" fmla="*/ 427 w 631"/>
                  <a:gd name="T27" fmla="*/ 75 h 234"/>
                  <a:gd name="T28" fmla="*/ 412 w 631"/>
                  <a:gd name="T29" fmla="*/ 80 h 234"/>
                  <a:gd name="T30" fmla="*/ 397 w 631"/>
                  <a:gd name="T31" fmla="*/ 85 h 234"/>
                  <a:gd name="T32" fmla="*/ 382 w 631"/>
                  <a:gd name="T33" fmla="*/ 90 h 234"/>
                  <a:gd name="T34" fmla="*/ 367 w 631"/>
                  <a:gd name="T35" fmla="*/ 95 h 234"/>
                  <a:gd name="T36" fmla="*/ 352 w 631"/>
                  <a:gd name="T37" fmla="*/ 100 h 234"/>
                  <a:gd name="T38" fmla="*/ 338 w 631"/>
                  <a:gd name="T39" fmla="*/ 105 h 234"/>
                  <a:gd name="T40" fmla="*/ 323 w 631"/>
                  <a:gd name="T41" fmla="*/ 115 h 234"/>
                  <a:gd name="T42" fmla="*/ 308 w 631"/>
                  <a:gd name="T43" fmla="*/ 120 h 234"/>
                  <a:gd name="T44" fmla="*/ 293 w 631"/>
                  <a:gd name="T45" fmla="*/ 125 h 234"/>
                  <a:gd name="T46" fmla="*/ 278 w 631"/>
                  <a:gd name="T47" fmla="*/ 130 h 234"/>
                  <a:gd name="T48" fmla="*/ 263 w 631"/>
                  <a:gd name="T49" fmla="*/ 134 h 234"/>
                  <a:gd name="T50" fmla="*/ 248 w 631"/>
                  <a:gd name="T51" fmla="*/ 139 h 234"/>
                  <a:gd name="T52" fmla="*/ 233 w 631"/>
                  <a:gd name="T53" fmla="*/ 144 h 234"/>
                  <a:gd name="T54" fmla="*/ 218 w 631"/>
                  <a:gd name="T55" fmla="*/ 149 h 234"/>
                  <a:gd name="T56" fmla="*/ 203 w 631"/>
                  <a:gd name="T57" fmla="*/ 154 h 234"/>
                  <a:gd name="T58" fmla="*/ 189 w 631"/>
                  <a:gd name="T59" fmla="*/ 164 h 234"/>
                  <a:gd name="T60" fmla="*/ 174 w 631"/>
                  <a:gd name="T61" fmla="*/ 169 h 234"/>
                  <a:gd name="T62" fmla="*/ 159 w 631"/>
                  <a:gd name="T63" fmla="*/ 174 h 234"/>
                  <a:gd name="T64" fmla="*/ 144 w 631"/>
                  <a:gd name="T65" fmla="*/ 179 h 234"/>
                  <a:gd name="T66" fmla="*/ 129 w 631"/>
                  <a:gd name="T67" fmla="*/ 184 h 234"/>
                  <a:gd name="T68" fmla="*/ 114 w 631"/>
                  <a:gd name="T69" fmla="*/ 194 h 234"/>
                  <a:gd name="T70" fmla="*/ 99 w 631"/>
                  <a:gd name="T71" fmla="*/ 199 h 234"/>
                  <a:gd name="T72" fmla="*/ 84 w 631"/>
                  <a:gd name="T73" fmla="*/ 204 h 234"/>
                  <a:gd name="T74" fmla="*/ 69 w 631"/>
                  <a:gd name="T75" fmla="*/ 209 h 234"/>
                  <a:gd name="T76" fmla="*/ 55 w 631"/>
                  <a:gd name="T77" fmla="*/ 214 h 234"/>
                  <a:gd name="T78" fmla="*/ 40 w 631"/>
                  <a:gd name="T79" fmla="*/ 219 h 234"/>
                  <a:gd name="T80" fmla="*/ 25 w 631"/>
                  <a:gd name="T81" fmla="*/ 224 h 234"/>
                  <a:gd name="T82" fmla="*/ 10 w 631"/>
                  <a:gd name="T8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1" h="234">
                    <a:moveTo>
                      <a:pt x="631" y="0"/>
                    </a:moveTo>
                    <a:lnTo>
                      <a:pt x="626" y="5"/>
                    </a:lnTo>
                    <a:lnTo>
                      <a:pt x="621" y="5"/>
                    </a:lnTo>
                    <a:lnTo>
                      <a:pt x="616" y="5"/>
                    </a:lnTo>
                    <a:lnTo>
                      <a:pt x="611" y="10"/>
                    </a:lnTo>
                    <a:lnTo>
                      <a:pt x="606" y="10"/>
                    </a:lnTo>
                    <a:lnTo>
                      <a:pt x="601" y="10"/>
                    </a:lnTo>
                    <a:lnTo>
                      <a:pt x="596" y="15"/>
                    </a:lnTo>
                    <a:lnTo>
                      <a:pt x="591" y="15"/>
                    </a:lnTo>
                    <a:lnTo>
                      <a:pt x="586" y="20"/>
                    </a:lnTo>
                    <a:lnTo>
                      <a:pt x="581" y="20"/>
                    </a:lnTo>
                    <a:lnTo>
                      <a:pt x="576" y="20"/>
                    </a:lnTo>
                    <a:lnTo>
                      <a:pt x="571" y="25"/>
                    </a:lnTo>
                    <a:lnTo>
                      <a:pt x="566" y="25"/>
                    </a:lnTo>
                    <a:lnTo>
                      <a:pt x="561" y="25"/>
                    </a:lnTo>
                    <a:lnTo>
                      <a:pt x="556" y="30"/>
                    </a:lnTo>
                    <a:lnTo>
                      <a:pt x="551" y="30"/>
                    </a:lnTo>
                    <a:lnTo>
                      <a:pt x="546" y="30"/>
                    </a:lnTo>
                    <a:lnTo>
                      <a:pt x="541" y="35"/>
                    </a:lnTo>
                    <a:lnTo>
                      <a:pt x="536" y="35"/>
                    </a:lnTo>
                    <a:lnTo>
                      <a:pt x="531" y="35"/>
                    </a:lnTo>
                    <a:lnTo>
                      <a:pt x="526" y="40"/>
                    </a:lnTo>
                    <a:lnTo>
                      <a:pt x="521" y="40"/>
                    </a:lnTo>
                    <a:lnTo>
                      <a:pt x="516" y="40"/>
                    </a:lnTo>
                    <a:lnTo>
                      <a:pt x="511" y="45"/>
                    </a:lnTo>
                    <a:lnTo>
                      <a:pt x="506" y="45"/>
                    </a:lnTo>
                    <a:lnTo>
                      <a:pt x="501" y="50"/>
                    </a:lnTo>
                    <a:lnTo>
                      <a:pt x="496" y="50"/>
                    </a:lnTo>
                    <a:lnTo>
                      <a:pt x="491" y="50"/>
                    </a:lnTo>
                    <a:lnTo>
                      <a:pt x="487" y="55"/>
                    </a:lnTo>
                    <a:lnTo>
                      <a:pt x="482" y="55"/>
                    </a:lnTo>
                    <a:lnTo>
                      <a:pt x="477" y="55"/>
                    </a:lnTo>
                    <a:lnTo>
                      <a:pt x="472" y="60"/>
                    </a:lnTo>
                    <a:lnTo>
                      <a:pt x="467" y="60"/>
                    </a:lnTo>
                    <a:lnTo>
                      <a:pt x="462" y="60"/>
                    </a:lnTo>
                    <a:lnTo>
                      <a:pt x="457" y="65"/>
                    </a:lnTo>
                    <a:lnTo>
                      <a:pt x="452" y="65"/>
                    </a:lnTo>
                    <a:lnTo>
                      <a:pt x="447" y="65"/>
                    </a:lnTo>
                    <a:lnTo>
                      <a:pt x="442" y="70"/>
                    </a:lnTo>
                    <a:lnTo>
                      <a:pt x="437" y="70"/>
                    </a:lnTo>
                    <a:lnTo>
                      <a:pt x="432" y="75"/>
                    </a:lnTo>
                    <a:lnTo>
                      <a:pt x="427" y="75"/>
                    </a:lnTo>
                    <a:lnTo>
                      <a:pt x="422" y="75"/>
                    </a:lnTo>
                    <a:lnTo>
                      <a:pt x="417" y="80"/>
                    </a:lnTo>
                    <a:lnTo>
                      <a:pt x="412" y="80"/>
                    </a:lnTo>
                    <a:lnTo>
                      <a:pt x="407" y="80"/>
                    </a:lnTo>
                    <a:lnTo>
                      <a:pt x="402" y="85"/>
                    </a:lnTo>
                    <a:lnTo>
                      <a:pt x="397" y="85"/>
                    </a:lnTo>
                    <a:lnTo>
                      <a:pt x="392" y="85"/>
                    </a:lnTo>
                    <a:lnTo>
                      <a:pt x="387" y="90"/>
                    </a:lnTo>
                    <a:lnTo>
                      <a:pt x="382" y="90"/>
                    </a:lnTo>
                    <a:lnTo>
                      <a:pt x="377" y="90"/>
                    </a:lnTo>
                    <a:lnTo>
                      <a:pt x="372" y="95"/>
                    </a:lnTo>
                    <a:lnTo>
                      <a:pt x="367" y="95"/>
                    </a:lnTo>
                    <a:lnTo>
                      <a:pt x="362" y="100"/>
                    </a:lnTo>
                    <a:lnTo>
                      <a:pt x="357" y="100"/>
                    </a:lnTo>
                    <a:lnTo>
                      <a:pt x="352" y="100"/>
                    </a:lnTo>
                    <a:lnTo>
                      <a:pt x="347" y="105"/>
                    </a:lnTo>
                    <a:lnTo>
                      <a:pt x="343" y="105"/>
                    </a:lnTo>
                    <a:lnTo>
                      <a:pt x="338" y="105"/>
                    </a:lnTo>
                    <a:lnTo>
                      <a:pt x="333" y="110"/>
                    </a:lnTo>
                    <a:lnTo>
                      <a:pt x="328" y="110"/>
                    </a:lnTo>
                    <a:lnTo>
                      <a:pt x="323" y="115"/>
                    </a:lnTo>
                    <a:lnTo>
                      <a:pt x="318" y="115"/>
                    </a:lnTo>
                    <a:lnTo>
                      <a:pt x="313" y="115"/>
                    </a:lnTo>
                    <a:lnTo>
                      <a:pt x="308" y="120"/>
                    </a:lnTo>
                    <a:lnTo>
                      <a:pt x="303" y="120"/>
                    </a:lnTo>
                    <a:lnTo>
                      <a:pt x="298" y="120"/>
                    </a:lnTo>
                    <a:lnTo>
                      <a:pt x="293" y="125"/>
                    </a:lnTo>
                    <a:lnTo>
                      <a:pt x="288" y="125"/>
                    </a:lnTo>
                    <a:lnTo>
                      <a:pt x="283" y="125"/>
                    </a:lnTo>
                    <a:lnTo>
                      <a:pt x="278" y="130"/>
                    </a:lnTo>
                    <a:lnTo>
                      <a:pt x="273" y="130"/>
                    </a:lnTo>
                    <a:lnTo>
                      <a:pt x="268" y="134"/>
                    </a:lnTo>
                    <a:lnTo>
                      <a:pt x="263" y="134"/>
                    </a:lnTo>
                    <a:lnTo>
                      <a:pt x="258" y="134"/>
                    </a:lnTo>
                    <a:lnTo>
                      <a:pt x="253" y="139"/>
                    </a:lnTo>
                    <a:lnTo>
                      <a:pt x="248" y="139"/>
                    </a:lnTo>
                    <a:lnTo>
                      <a:pt x="243" y="139"/>
                    </a:lnTo>
                    <a:lnTo>
                      <a:pt x="238" y="144"/>
                    </a:lnTo>
                    <a:lnTo>
                      <a:pt x="233" y="144"/>
                    </a:lnTo>
                    <a:lnTo>
                      <a:pt x="228" y="149"/>
                    </a:lnTo>
                    <a:lnTo>
                      <a:pt x="223" y="149"/>
                    </a:lnTo>
                    <a:lnTo>
                      <a:pt x="218" y="149"/>
                    </a:lnTo>
                    <a:lnTo>
                      <a:pt x="213" y="154"/>
                    </a:lnTo>
                    <a:lnTo>
                      <a:pt x="208" y="154"/>
                    </a:lnTo>
                    <a:lnTo>
                      <a:pt x="203" y="154"/>
                    </a:lnTo>
                    <a:lnTo>
                      <a:pt x="199" y="159"/>
                    </a:lnTo>
                    <a:lnTo>
                      <a:pt x="194" y="159"/>
                    </a:lnTo>
                    <a:lnTo>
                      <a:pt x="189" y="164"/>
                    </a:lnTo>
                    <a:lnTo>
                      <a:pt x="184" y="164"/>
                    </a:lnTo>
                    <a:lnTo>
                      <a:pt x="179" y="169"/>
                    </a:lnTo>
                    <a:lnTo>
                      <a:pt x="174" y="169"/>
                    </a:lnTo>
                    <a:lnTo>
                      <a:pt x="169" y="169"/>
                    </a:lnTo>
                    <a:lnTo>
                      <a:pt x="164" y="169"/>
                    </a:lnTo>
                    <a:lnTo>
                      <a:pt x="159" y="174"/>
                    </a:lnTo>
                    <a:lnTo>
                      <a:pt x="154" y="174"/>
                    </a:lnTo>
                    <a:lnTo>
                      <a:pt x="149" y="179"/>
                    </a:lnTo>
                    <a:lnTo>
                      <a:pt x="144" y="179"/>
                    </a:lnTo>
                    <a:lnTo>
                      <a:pt x="139" y="179"/>
                    </a:lnTo>
                    <a:lnTo>
                      <a:pt x="134" y="184"/>
                    </a:lnTo>
                    <a:lnTo>
                      <a:pt x="129" y="184"/>
                    </a:lnTo>
                    <a:lnTo>
                      <a:pt x="124" y="189"/>
                    </a:lnTo>
                    <a:lnTo>
                      <a:pt x="119" y="189"/>
                    </a:lnTo>
                    <a:lnTo>
                      <a:pt x="114" y="194"/>
                    </a:lnTo>
                    <a:lnTo>
                      <a:pt x="109" y="194"/>
                    </a:lnTo>
                    <a:lnTo>
                      <a:pt x="104" y="194"/>
                    </a:lnTo>
                    <a:lnTo>
                      <a:pt x="99" y="199"/>
                    </a:lnTo>
                    <a:lnTo>
                      <a:pt x="94" y="199"/>
                    </a:lnTo>
                    <a:lnTo>
                      <a:pt x="89" y="199"/>
                    </a:lnTo>
                    <a:lnTo>
                      <a:pt x="84" y="204"/>
                    </a:lnTo>
                    <a:lnTo>
                      <a:pt x="79" y="204"/>
                    </a:lnTo>
                    <a:lnTo>
                      <a:pt x="74" y="209"/>
                    </a:lnTo>
                    <a:lnTo>
                      <a:pt x="69" y="209"/>
                    </a:lnTo>
                    <a:lnTo>
                      <a:pt x="64" y="209"/>
                    </a:lnTo>
                    <a:lnTo>
                      <a:pt x="59" y="214"/>
                    </a:lnTo>
                    <a:lnTo>
                      <a:pt x="55" y="214"/>
                    </a:lnTo>
                    <a:lnTo>
                      <a:pt x="50" y="219"/>
                    </a:lnTo>
                    <a:lnTo>
                      <a:pt x="45" y="219"/>
                    </a:lnTo>
                    <a:lnTo>
                      <a:pt x="40" y="219"/>
                    </a:lnTo>
                    <a:lnTo>
                      <a:pt x="35" y="224"/>
                    </a:lnTo>
                    <a:lnTo>
                      <a:pt x="30" y="224"/>
                    </a:lnTo>
                    <a:lnTo>
                      <a:pt x="25" y="224"/>
                    </a:lnTo>
                    <a:lnTo>
                      <a:pt x="20" y="229"/>
                    </a:lnTo>
                    <a:lnTo>
                      <a:pt x="15" y="229"/>
                    </a:lnTo>
                    <a:lnTo>
                      <a:pt x="10" y="234"/>
                    </a:lnTo>
                    <a:lnTo>
                      <a:pt x="5" y="234"/>
                    </a:lnTo>
                    <a:lnTo>
                      <a:pt x="0" y="234"/>
                    </a:lnTo>
                  </a:path>
                </a:pathLst>
              </a:custGeom>
              <a:noFill/>
              <a:ln w="317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Freeform 157"/>
              <p:cNvSpPr>
                <a:spLocks/>
              </p:cNvSpPr>
              <p:nvPr/>
            </p:nvSpPr>
            <p:spPr bwMode="auto">
              <a:xfrm>
                <a:off x="2681288" y="3605213"/>
                <a:ext cx="2081212" cy="1071563"/>
              </a:xfrm>
              <a:custGeom>
                <a:avLst/>
                <a:gdLst>
                  <a:gd name="T0" fmla="*/ 1301 w 1311"/>
                  <a:gd name="T1" fmla="*/ 5 h 675"/>
                  <a:gd name="T2" fmla="*/ 1286 w 1311"/>
                  <a:gd name="T3" fmla="*/ 10 h 675"/>
                  <a:gd name="T4" fmla="*/ 1271 w 1311"/>
                  <a:gd name="T5" fmla="*/ 20 h 675"/>
                  <a:gd name="T6" fmla="*/ 1256 w 1311"/>
                  <a:gd name="T7" fmla="*/ 25 h 675"/>
                  <a:gd name="T8" fmla="*/ 1241 w 1311"/>
                  <a:gd name="T9" fmla="*/ 30 h 675"/>
                  <a:gd name="T10" fmla="*/ 1226 w 1311"/>
                  <a:gd name="T11" fmla="*/ 35 h 675"/>
                  <a:gd name="T12" fmla="*/ 1212 w 1311"/>
                  <a:gd name="T13" fmla="*/ 40 h 675"/>
                  <a:gd name="T14" fmla="*/ 1197 w 1311"/>
                  <a:gd name="T15" fmla="*/ 49 h 675"/>
                  <a:gd name="T16" fmla="*/ 1182 w 1311"/>
                  <a:gd name="T17" fmla="*/ 54 h 675"/>
                  <a:gd name="T18" fmla="*/ 1167 w 1311"/>
                  <a:gd name="T19" fmla="*/ 59 h 675"/>
                  <a:gd name="T20" fmla="*/ 1152 w 1311"/>
                  <a:gd name="T21" fmla="*/ 64 h 675"/>
                  <a:gd name="T22" fmla="*/ 1137 w 1311"/>
                  <a:gd name="T23" fmla="*/ 74 h 675"/>
                  <a:gd name="T24" fmla="*/ 1117 w 1311"/>
                  <a:gd name="T25" fmla="*/ 79 h 675"/>
                  <a:gd name="T26" fmla="*/ 1102 w 1311"/>
                  <a:gd name="T27" fmla="*/ 89 h 675"/>
                  <a:gd name="T28" fmla="*/ 1082 w 1311"/>
                  <a:gd name="T29" fmla="*/ 94 h 675"/>
                  <a:gd name="T30" fmla="*/ 1068 w 1311"/>
                  <a:gd name="T31" fmla="*/ 104 h 675"/>
                  <a:gd name="T32" fmla="*/ 1048 w 1311"/>
                  <a:gd name="T33" fmla="*/ 109 h 675"/>
                  <a:gd name="T34" fmla="*/ 1028 w 1311"/>
                  <a:gd name="T35" fmla="*/ 119 h 675"/>
                  <a:gd name="T36" fmla="*/ 1008 w 1311"/>
                  <a:gd name="T37" fmla="*/ 129 h 675"/>
                  <a:gd name="T38" fmla="*/ 988 w 1311"/>
                  <a:gd name="T39" fmla="*/ 139 h 675"/>
                  <a:gd name="T40" fmla="*/ 963 w 1311"/>
                  <a:gd name="T41" fmla="*/ 149 h 675"/>
                  <a:gd name="T42" fmla="*/ 943 w 1311"/>
                  <a:gd name="T43" fmla="*/ 159 h 675"/>
                  <a:gd name="T44" fmla="*/ 919 w 1311"/>
                  <a:gd name="T45" fmla="*/ 169 h 675"/>
                  <a:gd name="T46" fmla="*/ 894 w 1311"/>
                  <a:gd name="T47" fmla="*/ 179 h 675"/>
                  <a:gd name="T48" fmla="*/ 869 w 1311"/>
                  <a:gd name="T49" fmla="*/ 188 h 675"/>
                  <a:gd name="T50" fmla="*/ 844 w 1311"/>
                  <a:gd name="T51" fmla="*/ 203 h 675"/>
                  <a:gd name="T52" fmla="*/ 814 w 1311"/>
                  <a:gd name="T53" fmla="*/ 213 h 675"/>
                  <a:gd name="T54" fmla="*/ 790 w 1311"/>
                  <a:gd name="T55" fmla="*/ 228 h 675"/>
                  <a:gd name="T56" fmla="*/ 755 w 1311"/>
                  <a:gd name="T57" fmla="*/ 243 h 675"/>
                  <a:gd name="T58" fmla="*/ 725 w 1311"/>
                  <a:gd name="T59" fmla="*/ 258 h 675"/>
                  <a:gd name="T60" fmla="*/ 690 w 1311"/>
                  <a:gd name="T61" fmla="*/ 278 h 675"/>
                  <a:gd name="T62" fmla="*/ 655 w 1311"/>
                  <a:gd name="T63" fmla="*/ 293 h 675"/>
                  <a:gd name="T64" fmla="*/ 616 w 1311"/>
                  <a:gd name="T65" fmla="*/ 313 h 675"/>
                  <a:gd name="T66" fmla="*/ 576 w 1311"/>
                  <a:gd name="T67" fmla="*/ 332 h 675"/>
                  <a:gd name="T68" fmla="*/ 531 w 1311"/>
                  <a:gd name="T69" fmla="*/ 357 h 675"/>
                  <a:gd name="T70" fmla="*/ 482 w 1311"/>
                  <a:gd name="T71" fmla="*/ 382 h 675"/>
                  <a:gd name="T72" fmla="*/ 432 w 1311"/>
                  <a:gd name="T73" fmla="*/ 412 h 675"/>
                  <a:gd name="T74" fmla="*/ 377 w 1311"/>
                  <a:gd name="T75" fmla="*/ 442 h 675"/>
                  <a:gd name="T76" fmla="*/ 313 w 1311"/>
                  <a:gd name="T77" fmla="*/ 481 h 675"/>
                  <a:gd name="T78" fmla="*/ 243 w 1311"/>
                  <a:gd name="T79" fmla="*/ 521 h 675"/>
                  <a:gd name="T80" fmla="*/ 164 w 1311"/>
                  <a:gd name="T81" fmla="*/ 571 h 675"/>
                  <a:gd name="T82" fmla="*/ 70 w 1311"/>
                  <a:gd name="T83" fmla="*/ 63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675">
                    <a:moveTo>
                      <a:pt x="1311" y="0"/>
                    </a:moveTo>
                    <a:lnTo>
                      <a:pt x="1306" y="5"/>
                    </a:lnTo>
                    <a:lnTo>
                      <a:pt x="1301" y="5"/>
                    </a:lnTo>
                    <a:lnTo>
                      <a:pt x="1296" y="10"/>
                    </a:lnTo>
                    <a:lnTo>
                      <a:pt x="1291" y="10"/>
                    </a:lnTo>
                    <a:lnTo>
                      <a:pt x="1286" y="10"/>
                    </a:lnTo>
                    <a:lnTo>
                      <a:pt x="1281" y="15"/>
                    </a:lnTo>
                    <a:lnTo>
                      <a:pt x="1276" y="15"/>
                    </a:lnTo>
                    <a:lnTo>
                      <a:pt x="1271" y="20"/>
                    </a:lnTo>
                    <a:lnTo>
                      <a:pt x="1266" y="20"/>
                    </a:lnTo>
                    <a:lnTo>
                      <a:pt x="1261" y="25"/>
                    </a:lnTo>
                    <a:lnTo>
                      <a:pt x="1256" y="25"/>
                    </a:lnTo>
                    <a:lnTo>
                      <a:pt x="1251" y="25"/>
                    </a:lnTo>
                    <a:lnTo>
                      <a:pt x="1246" y="30"/>
                    </a:lnTo>
                    <a:lnTo>
                      <a:pt x="1241" y="30"/>
                    </a:lnTo>
                    <a:lnTo>
                      <a:pt x="1236" y="30"/>
                    </a:lnTo>
                    <a:lnTo>
                      <a:pt x="1231" y="35"/>
                    </a:lnTo>
                    <a:lnTo>
                      <a:pt x="1226" y="35"/>
                    </a:lnTo>
                    <a:lnTo>
                      <a:pt x="1222" y="40"/>
                    </a:lnTo>
                    <a:lnTo>
                      <a:pt x="1217" y="40"/>
                    </a:lnTo>
                    <a:lnTo>
                      <a:pt x="1212" y="40"/>
                    </a:lnTo>
                    <a:lnTo>
                      <a:pt x="1207" y="44"/>
                    </a:lnTo>
                    <a:lnTo>
                      <a:pt x="1202" y="44"/>
                    </a:lnTo>
                    <a:lnTo>
                      <a:pt x="1197" y="49"/>
                    </a:lnTo>
                    <a:lnTo>
                      <a:pt x="1192" y="49"/>
                    </a:lnTo>
                    <a:lnTo>
                      <a:pt x="1187" y="49"/>
                    </a:lnTo>
                    <a:lnTo>
                      <a:pt x="1182" y="54"/>
                    </a:lnTo>
                    <a:lnTo>
                      <a:pt x="1177" y="54"/>
                    </a:lnTo>
                    <a:lnTo>
                      <a:pt x="1172" y="59"/>
                    </a:lnTo>
                    <a:lnTo>
                      <a:pt x="1167" y="59"/>
                    </a:lnTo>
                    <a:lnTo>
                      <a:pt x="1162" y="59"/>
                    </a:lnTo>
                    <a:lnTo>
                      <a:pt x="1157" y="64"/>
                    </a:lnTo>
                    <a:lnTo>
                      <a:pt x="1152" y="64"/>
                    </a:lnTo>
                    <a:lnTo>
                      <a:pt x="1147" y="69"/>
                    </a:lnTo>
                    <a:lnTo>
                      <a:pt x="1142" y="69"/>
                    </a:lnTo>
                    <a:lnTo>
                      <a:pt x="1137" y="74"/>
                    </a:lnTo>
                    <a:lnTo>
                      <a:pt x="1132" y="74"/>
                    </a:lnTo>
                    <a:lnTo>
                      <a:pt x="1127" y="79"/>
                    </a:lnTo>
                    <a:lnTo>
                      <a:pt x="1117" y="79"/>
                    </a:lnTo>
                    <a:lnTo>
                      <a:pt x="1112" y="84"/>
                    </a:lnTo>
                    <a:lnTo>
                      <a:pt x="1107" y="84"/>
                    </a:lnTo>
                    <a:lnTo>
                      <a:pt x="1102" y="89"/>
                    </a:lnTo>
                    <a:lnTo>
                      <a:pt x="1097" y="89"/>
                    </a:lnTo>
                    <a:lnTo>
                      <a:pt x="1092" y="94"/>
                    </a:lnTo>
                    <a:lnTo>
                      <a:pt x="1082" y="94"/>
                    </a:lnTo>
                    <a:lnTo>
                      <a:pt x="1078" y="99"/>
                    </a:lnTo>
                    <a:lnTo>
                      <a:pt x="1073" y="99"/>
                    </a:lnTo>
                    <a:lnTo>
                      <a:pt x="1068" y="104"/>
                    </a:lnTo>
                    <a:lnTo>
                      <a:pt x="1063" y="104"/>
                    </a:lnTo>
                    <a:lnTo>
                      <a:pt x="1053" y="109"/>
                    </a:lnTo>
                    <a:lnTo>
                      <a:pt x="1048" y="109"/>
                    </a:lnTo>
                    <a:lnTo>
                      <a:pt x="1043" y="114"/>
                    </a:lnTo>
                    <a:lnTo>
                      <a:pt x="1033" y="114"/>
                    </a:lnTo>
                    <a:lnTo>
                      <a:pt x="1028" y="119"/>
                    </a:lnTo>
                    <a:lnTo>
                      <a:pt x="1023" y="124"/>
                    </a:lnTo>
                    <a:lnTo>
                      <a:pt x="1013" y="124"/>
                    </a:lnTo>
                    <a:lnTo>
                      <a:pt x="1008" y="129"/>
                    </a:lnTo>
                    <a:lnTo>
                      <a:pt x="1003" y="129"/>
                    </a:lnTo>
                    <a:lnTo>
                      <a:pt x="993" y="134"/>
                    </a:lnTo>
                    <a:lnTo>
                      <a:pt x="988" y="139"/>
                    </a:lnTo>
                    <a:lnTo>
                      <a:pt x="978" y="139"/>
                    </a:lnTo>
                    <a:lnTo>
                      <a:pt x="973" y="144"/>
                    </a:lnTo>
                    <a:lnTo>
                      <a:pt x="963" y="149"/>
                    </a:lnTo>
                    <a:lnTo>
                      <a:pt x="958" y="149"/>
                    </a:lnTo>
                    <a:lnTo>
                      <a:pt x="948" y="154"/>
                    </a:lnTo>
                    <a:lnTo>
                      <a:pt x="943" y="159"/>
                    </a:lnTo>
                    <a:lnTo>
                      <a:pt x="934" y="159"/>
                    </a:lnTo>
                    <a:lnTo>
                      <a:pt x="929" y="164"/>
                    </a:lnTo>
                    <a:lnTo>
                      <a:pt x="919" y="169"/>
                    </a:lnTo>
                    <a:lnTo>
                      <a:pt x="914" y="169"/>
                    </a:lnTo>
                    <a:lnTo>
                      <a:pt x="904" y="174"/>
                    </a:lnTo>
                    <a:lnTo>
                      <a:pt x="894" y="179"/>
                    </a:lnTo>
                    <a:lnTo>
                      <a:pt x="889" y="184"/>
                    </a:lnTo>
                    <a:lnTo>
                      <a:pt x="879" y="184"/>
                    </a:lnTo>
                    <a:lnTo>
                      <a:pt x="869" y="188"/>
                    </a:lnTo>
                    <a:lnTo>
                      <a:pt x="859" y="193"/>
                    </a:lnTo>
                    <a:lnTo>
                      <a:pt x="854" y="198"/>
                    </a:lnTo>
                    <a:lnTo>
                      <a:pt x="844" y="203"/>
                    </a:lnTo>
                    <a:lnTo>
                      <a:pt x="834" y="208"/>
                    </a:lnTo>
                    <a:lnTo>
                      <a:pt x="824" y="208"/>
                    </a:lnTo>
                    <a:lnTo>
                      <a:pt x="814" y="213"/>
                    </a:lnTo>
                    <a:lnTo>
                      <a:pt x="804" y="218"/>
                    </a:lnTo>
                    <a:lnTo>
                      <a:pt x="794" y="223"/>
                    </a:lnTo>
                    <a:lnTo>
                      <a:pt x="790" y="228"/>
                    </a:lnTo>
                    <a:lnTo>
                      <a:pt x="780" y="233"/>
                    </a:lnTo>
                    <a:lnTo>
                      <a:pt x="765" y="238"/>
                    </a:lnTo>
                    <a:lnTo>
                      <a:pt x="755" y="243"/>
                    </a:lnTo>
                    <a:lnTo>
                      <a:pt x="745" y="248"/>
                    </a:lnTo>
                    <a:lnTo>
                      <a:pt x="735" y="253"/>
                    </a:lnTo>
                    <a:lnTo>
                      <a:pt x="725" y="258"/>
                    </a:lnTo>
                    <a:lnTo>
                      <a:pt x="715" y="263"/>
                    </a:lnTo>
                    <a:lnTo>
                      <a:pt x="700" y="268"/>
                    </a:lnTo>
                    <a:lnTo>
                      <a:pt x="690" y="278"/>
                    </a:lnTo>
                    <a:lnTo>
                      <a:pt x="680" y="283"/>
                    </a:lnTo>
                    <a:lnTo>
                      <a:pt x="665" y="288"/>
                    </a:lnTo>
                    <a:lnTo>
                      <a:pt x="655" y="293"/>
                    </a:lnTo>
                    <a:lnTo>
                      <a:pt x="641" y="298"/>
                    </a:lnTo>
                    <a:lnTo>
                      <a:pt x="631" y="308"/>
                    </a:lnTo>
                    <a:lnTo>
                      <a:pt x="616" y="313"/>
                    </a:lnTo>
                    <a:lnTo>
                      <a:pt x="601" y="323"/>
                    </a:lnTo>
                    <a:lnTo>
                      <a:pt x="591" y="327"/>
                    </a:lnTo>
                    <a:lnTo>
                      <a:pt x="576" y="332"/>
                    </a:lnTo>
                    <a:lnTo>
                      <a:pt x="561" y="342"/>
                    </a:lnTo>
                    <a:lnTo>
                      <a:pt x="546" y="347"/>
                    </a:lnTo>
                    <a:lnTo>
                      <a:pt x="531" y="357"/>
                    </a:lnTo>
                    <a:lnTo>
                      <a:pt x="516" y="367"/>
                    </a:lnTo>
                    <a:lnTo>
                      <a:pt x="502" y="372"/>
                    </a:lnTo>
                    <a:lnTo>
                      <a:pt x="482" y="382"/>
                    </a:lnTo>
                    <a:lnTo>
                      <a:pt x="467" y="392"/>
                    </a:lnTo>
                    <a:lnTo>
                      <a:pt x="452" y="402"/>
                    </a:lnTo>
                    <a:lnTo>
                      <a:pt x="432" y="412"/>
                    </a:lnTo>
                    <a:lnTo>
                      <a:pt x="412" y="422"/>
                    </a:lnTo>
                    <a:lnTo>
                      <a:pt x="392" y="432"/>
                    </a:lnTo>
                    <a:lnTo>
                      <a:pt x="377" y="442"/>
                    </a:lnTo>
                    <a:lnTo>
                      <a:pt x="358" y="457"/>
                    </a:lnTo>
                    <a:lnTo>
                      <a:pt x="333" y="467"/>
                    </a:lnTo>
                    <a:lnTo>
                      <a:pt x="313" y="481"/>
                    </a:lnTo>
                    <a:lnTo>
                      <a:pt x="288" y="491"/>
                    </a:lnTo>
                    <a:lnTo>
                      <a:pt x="268" y="506"/>
                    </a:lnTo>
                    <a:lnTo>
                      <a:pt x="243" y="521"/>
                    </a:lnTo>
                    <a:lnTo>
                      <a:pt x="218" y="536"/>
                    </a:lnTo>
                    <a:lnTo>
                      <a:pt x="189" y="556"/>
                    </a:lnTo>
                    <a:lnTo>
                      <a:pt x="164" y="571"/>
                    </a:lnTo>
                    <a:lnTo>
                      <a:pt x="134" y="591"/>
                    </a:lnTo>
                    <a:lnTo>
                      <a:pt x="104" y="606"/>
                    </a:lnTo>
                    <a:lnTo>
                      <a:pt x="70" y="630"/>
                    </a:lnTo>
                    <a:lnTo>
                      <a:pt x="40" y="650"/>
                    </a:lnTo>
                    <a:lnTo>
                      <a:pt x="0" y="675"/>
                    </a:lnTo>
                  </a:path>
                </a:pathLst>
              </a:custGeom>
              <a:noFill/>
              <a:ln w="317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Freeform 158"/>
              <p:cNvSpPr>
                <a:spLocks/>
              </p:cNvSpPr>
              <p:nvPr/>
            </p:nvSpPr>
            <p:spPr bwMode="auto">
              <a:xfrm>
                <a:off x="2492375" y="4676775"/>
                <a:ext cx="188912" cy="125413"/>
              </a:xfrm>
              <a:custGeom>
                <a:avLst/>
                <a:gdLst>
                  <a:gd name="T0" fmla="*/ 119 w 119"/>
                  <a:gd name="T1" fmla="*/ 0 h 79"/>
                  <a:gd name="T2" fmla="*/ 84 w 119"/>
                  <a:gd name="T3" fmla="*/ 25 h 79"/>
                  <a:gd name="T4" fmla="*/ 40 w 119"/>
                  <a:gd name="T5" fmla="*/ 50 h 79"/>
                  <a:gd name="T6" fmla="*/ 0 w 119"/>
                  <a:gd name="T7" fmla="*/ 79 h 79"/>
                </a:gdLst>
                <a:ahLst/>
                <a:cxnLst>
                  <a:cxn ang="0">
                    <a:pos x="T0" y="T1"/>
                  </a:cxn>
                  <a:cxn ang="0">
                    <a:pos x="T2" y="T3"/>
                  </a:cxn>
                  <a:cxn ang="0">
                    <a:pos x="T4" y="T5"/>
                  </a:cxn>
                  <a:cxn ang="0">
                    <a:pos x="T6" y="T7"/>
                  </a:cxn>
                </a:cxnLst>
                <a:rect l="0" t="0" r="r" b="b"/>
                <a:pathLst>
                  <a:path w="119" h="79">
                    <a:moveTo>
                      <a:pt x="119" y="0"/>
                    </a:moveTo>
                    <a:lnTo>
                      <a:pt x="84" y="25"/>
                    </a:lnTo>
                    <a:lnTo>
                      <a:pt x="40" y="50"/>
                    </a:lnTo>
                    <a:lnTo>
                      <a:pt x="0" y="79"/>
                    </a:lnTo>
                  </a:path>
                </a:pathLst>
              </a:custGeom>
              <a:noFill/>
              <a:ln w="317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96" name="Group 2195"/>
          <p:cNvGrpSpPr/>
          <p:nvPr/>
        </p:nvGrpSpPr>
        <p:grpSpPr>
          <a:xfrm>
            <a:off x="5977343" y="1751013"/>
            <a:ext cx="4271963" cy="2735263"/>
            <a:chOff x="2492375" y="1752600"/>
            <a:chExt cx="4271963" cy="2735263"/>
          </a:xfrm>
        </p:grpSpPr>
        <p:sp>
          <p:nvSpPr>
            <p:cNvPr id="8" name="TextBox 7"/>
            <p:cNvSpPr txBox="1"/>
            <p:nvPr/>
          </p:nvSpPr>
          <p:spPr>
            <a:xfrm>
              <a:off x="5715000" y="1752600"/>
              <a:ext cx="654346" cy="369332"/>
            </a:xfrm>
            <a:prstGeom prst="rect">
              <a:avLst/>
            </a:prstGeom>
            <a:noFill/>
          </p:spPr>
          <p:txBody>
            <a:bodyPr wrap="none" rtlCol="0">
              <a:spAutoFit/>
            </a:bodyPr>
            <a:lstStyle/>
            <a:p>
              <a:r>
                <a:rPr lang="en-US" b="1" dirty="0">
                  <a:solidFill>
                    <a:srgbClr val="FFC000"/>
                  </a:solidFill>
                </a:rPr>
                <a:t>Ideal</a:t>
              </a:r>
            </a:p>
          </p:txBody>
        </p:sp>
        <p:grpSp>
          <p:nvGrpSpPr>
            <p:cNvPr id="2195" name="Group 2194"/>
            <p:cNvGrpSpPr/>
            <p:nvPr/>
          </p:nvGrpSpPr>
          <p:grpSpPr>
            <a:xfrm>
              <a:off x="2492375" y="1973263"/>
              <a:ext cx="4271963" cy="2514600"/>
              <a:chOff x="2492375" y="1973263"/>
              <a:chExt cx="4271963" cy="2514600"/>
            </a:xfrm>
          </p:grpSpPr>
          <p:sp>
            <p:nvSpPr>
              <p:cNvPr id="2182" name="Freeform 159"/>
              <p:cNvSpPr>
                <a:spLocks/>
              </p:cNvSpPr>
              <p:nvPr/>
            </p:nvSpPr>
            <p:spPr bwMode="auto">
              <a:xfrm>
                <a:off x="5764213" y="1973263"/>
                <a:ext cx="1000125" cy="377825"/>
              </a:xfrm>
              <a:custGeom>
                <a:avLst/>
                <a:gdLst>
                  <a:gd name="T0" fmla="*/ 620 w 630"/>
                  <a:gd name="T1" fmla="*/ 5 h 238"/>
                  <a:gd name="T2" fmla="*/ 605 w 630"/>
                  <a:gd name="T3" fmla="*/ 10 h 238"/>
                  <a:gd name="T4" fmla="*/ 590 w 630"/>
                  <a:gd name="T5" fmla="*/ 15 h 238"/>
                  <a:gd name="T6" fmla="*/ 576 w 630"/>
                  <a:gd name="T7" fmla="*/ 15 h 238"/>
                  <a:gd name="T8" fmla="*/ 561 w 630"/>
                  <a:gd name="T9" fmla="*/ 20 h 238"/>
                  <a:gd name="T10" fmla="*/ 546 w 630"/>
                  <a:gd name="T11" fmla="*/ 25 h 238"/>
                  <a:gd name="T12" fmla="*/ 531 w 630"/>
                  <a:gd name="T13" fmla="*/ 30 h 238"/>
                  <a:gd name="T14" fmla="*/ 516 w 630"/>
                  <a:gd name="T15" fmla="*/ 35 h 238"/>
                  <a:gd name="T16" fmla="*/ 501 w 630"/>
                  <a:gd name="T17" fmla="*/ 40 h 238"/>
                  <a:gd name="T18" fmla="*/ 486 w 630"/>
                  <a:gd name="T19" fmla="*/ 45 h 238"/>
                  <a:gd name="T20" fmla="*/ 471 w 630"/>
                  <a:gd name="T21" fmla="*/ 50 h 238"/>
                  <a:gd name="T22" fmla="*/ 456 w 630"/>
                  <a:gd name="T23" fmla="*/ 55 h 238"/>
                  <a:gd name="T24" fmla="*/ 441 w 630"/>
                  <a:gd name="T25" fmla="*/ 60 h 238"/>
                  <a:gd name="T26" fmla="*/ 427 w 630"/>
                  <a:gd name="T27" fmla="*/ 65 h 238"/>
                  <a:gd name="T28" fmla="*/ 412 w 630"/>
                  <a:gd name="T29" fmla="*/ 70 h 238"/>
                  <a:gd name="T30" fmla="*/ 397 w 630"/>
                  <a:gd name="T31" fmla="*/ 74 h 238"/>
                  <a:gd name="T32" fmla="*/ 382 w 630"/>
                  <a:gd name="T33" fmla="*/ 79 h 238"/>
                  <a:gd name="T34" fmla="*/ 367 w 630"/>
                  <a:gd name="T35" fmla="*/ 84 h 238"/>
                  <a:gd name="T36" fmla="*/ 352 w 630"/>
                  <a:gd name="T37" fmla="*/ 94 h 238"/>
                  <a:gd name="T38" fmla="*/ 337 w 630"/>
                  <a:gd name="T39" fmla="*/ 99 h 238"/>
                  <a:gd name="T40" fmla="*/ 322 w 630"/>
                  <a:gd name="T41" fmla="*/ 104 h 238"/>
                  <a:gd name="T42" fmla="*/ 307 w 630"/>
                  <a:gd name="T43" fmla="*/ 109 h 238"/>
                  <a:gd name="T44" fmla="*/ 292 w 630"/>
                  <a:gd name="T45" fmla="*/ 114 h 238"/>
                  <a:gd name="T46" fmla="*/ 278 w 630"/>
                  <a:gd name="T47" fmla="*/ 119 h 238"/>
                  <a:gd name="T48" fmla="*/ 263 w 630"/>
                  <a:gd name="T49" fmla="*/ 124 h 238"/>
                  <a:gd name="T50" fmla="*/ 248 w 630"/>
                  <a:gd name="T51" fmla="*/ 134 h 238"/>
                  <a:gd name="T52" fmla="*/ 233 w 630"/>
                  <a:gd name="T53" fmla="*/ 139 h 238"/>
                  <a:gd name="T54" fmla="*/ 218 w 630"/>
                  <a:gd name="T55" fmla="*/ 144 h 238"/>
                  <a:gd name="T56" fmla="*/ 203 w 630"/>
                  <a:gd name="T57" fmla="*/ 149 h 238"/>
                  <a:gd name="T58" fmla="*/ 188 w 630"/>
                  <a:gd name="T59" fmla="*/ 154 h 238"/>
                  <a:gd name="T60" fmla="*/ 173 w 630"/>
                  <a:gd name="T61" fmla="*/ 164 h 238"/>
                  <a:gd name="T62" fmla="*/ 158 w 630"/>
                  <a:gd name="T63" fmla="*/ 169 h 238"/>
                  <a:gd name="T64" fmla="*/ 144 w 630"/>
                  <a:gd name="T65" fmla="*/ 174 h 238"/>
                  <a:gd name="T66" fmla="*/ 129 w 630"/>
                  <a:gd name="T67" fmla="*/ 179 h 238"/>
                  <a:gd name="T68" fmla="*/ 114 w 630"/>
                  <a:gd name="T69" fmla="*/ 189 h 238"/>
                  <a:gd name="T70" fmla="*/ 99 w 630"/>
                  <a:gd name="T71" fmla="*/ 194 h 238"/>
                  <a:gd name="T72" fmla="*/ 84 w 630"/>
                  <a:gd name="T73" fmla="*/ 199 h 238"/>
                  <a:gd name="T74" fmla="*/ 69 w 630"/>
                  <a:gd name="T75" fmla="*/ 209 h 238"/>
                  <a:gd name="T76" fmla="*/ 54 w 630"/>
                  <a:gd name="T77" fmla="*/ 214 h 238"/>
                  <a:gd name="T78" fmla="*/ 39 w 630"/>
                  <a:gd name="T79" fmla="*/ 218 h 238"/>
                  <a:gd name="T80" fmla="*/ 24 w 630"/>
                  <a:gd name="T81" fmla="*/ 228 h 238"/>
                  <a:gd name="T82" fmla="*/ 9 w 630"/>
                  <a:gd name="T83" fmla="*/ 23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0" h="238">
                    <a:moveTo>
                      <a:pt x="630" y="0"/>
                    </a:moveTo>
                    <a:lnTo>
                      <a:pt x="625" y="5"/>
                    </a:lnTo>
                    <a:lnTo>
                      <a:pt x="620" y="5"/>
                    </a:lnTo>
                    <a:lnTo>
                      <a:pt x="615" y="5"/>
                    </a:lnTo>
                    <a:lnTo>
                      <a:pt x="610" y="5"/>
                    </a:lnTo>
                    <a:lnTo>
                      <a:pt x="605" y="10"/>
                    </a:lnTo>
                    <a:lnTo>
                      <a:pt x="600" y="10"/>
                    </a:lnTo>
                    <a:lnTo>
                      <a:pt x="595" y="10"/>
                    </a:lnTo>
                    <a:lnTo>
                      <a:pt x="590" y="15"/>
                    </a:lnTo>
                    <a:lnTo>
                      <a:pt x="585" y="15"/>
                    </a:lnTo>
                    <a:lnTo>
                      <a:pt x="580" y="15"/>
                    </a:lnTo>
                    <a:lnTo>
                      <a:pt x="576" y="15"/>
                    </a:lnTo>
                    <a:lnTo>
                      <a:pt x="571" y="20"/>
                    </a:lnTo>
                    <a:lnTo>
                      <a:pt x="566" y="20"/>
                    </a:lnTo>
                    <a:lnTo>
                      <a:pt x="561" y="20"/>
                    </a:lnTo>
                    <a:lnTo>
                      <a:pt x="556" y="25"/>
                    </a:lnTo>
                    <a:lnTo>
                      <a:pt x="551" y="25"/>
                    </a:lnTo>
                    <a:lnTo>
                      <a:pt x="546" y="25"/>
                    </a:lnTo>
                    <a:lnTo>
                      <a:pt x="541" y="30"/>
                    </a:lnTo>
                    <a:lnTo>
                      <a:pt x="536" y="30"/>
                    </a:lnTo>
                    <a:lnTo>
                      <a:pt x="531" y="30"/>
                    </a:lnTo>
                    <a:lnTo>
                      <a:pt x="526" y="35"/>
                    </a:lnTo>
                    <a:lnTo>
                      <a:pt x="521" y="35"/>
                    </a:lnTo>
                    <a:lnTo>
                      <a:pt x="516" y="35"/>
                    </a:lnTo>
                    <a:lnTo>
                      <a:pt x="511" y="35"/>
                    </a:lnTo>
                    <a:lnTo>
                      <a:pt x="506" y="40"/>
                    </a:lnTo>
                    <a:lnTo>
                      <a:pt x="501" y="40"/>
                    </a:lnTo>
                    <a:lnTo>
                      <a:pt x="496" y="40"/>
                    </a:lnTo>
                    <a:lnTo>
                      <a:pt x="491" y="45"/>
                    </a:lnTo>
                    <a:lnTo>
                      <a:pt x="486" y="45"/>
                    </a:lnTo>
                    <a:lnTo>
                      <a:pt x="481" y="45"/>
                    </a:lnTo>
                    <a:lnTo>
                      <a:pt x="476" y="50"/>
                    </a:lnTo>
                    <a:lnTo>
                      <a:pt x="471" y="50"/>
                    </a:lnTo>
                    <a:lnTo>
                      <a:pt x="466" y="50"/>
                    </a:lnTo>
                    <a:lnTo>
                      <a:pt x="461" y="55"/>
                    </a:lnTo>
                    <a:lnTo>
                      <a:pt x="456" y="55"/>
                    </a:lnTo>
                    <a:lnTo>
                      <a:pt x="451" y="55"/>
                    </a:lnTo>
                    <a:lnTo>
                      <a:pt x="446" y="60"/>
                    </a:lnTo>
                    <a:lnTo>
                      <a:pt x="441" y="60"/>
                    </a:lnTo>
                    <a:lnTo>
                      <a:pt x="436" y="60"/>
                    </a:lnTo>
                    <a:lnTo>
                      <a:pt x="432" y="65"/>
                    </a:lnTo>
                    <a:lnTo>
                      <a:pt x="427" y="65"/>
                    </a:lnTo>
                    <a:lnTo>
                      <a:pt x="422" y="70"/>
                    </a:lnTo>
                    <a:lnTo>
                      <a:pt x="417" y="70"/>
                    </a:lnTo>
                    <a:lnTo>
                      <a:pt x="412" y="70"/>
                    </a:lnTo>
                    <a:lnTo>
                      <a:pt x="407" y="74"/>
                    </a:lnTo>
                    <a:lnTo>
                      <a:pt x="402" y="74"/>
                    </a:lnTo>
                    <a:lnTo>
                      <a:pt x="397" y="74"/>
                    </a:lnTo>
                    <a:lnTo>
                      <a:pt x="392" y="79"/>
                    </a:lnTo>
                    <a:lnTo>
                      <a:pt x="387" y="79"/>
                    </a:lnTo>
                    <a:lnTo>
                      <a:pt x="382" y="79"/>
                    </a:lnTo>
                    <a:lnTo>
                      <a:pt x="377" y="84"/>
                    </a:lnTo>
                    <a:lnTo>
                      <a:pt x="372" y="84"/>
                    </a:lnTo>
                    <a:lnTo>
                      <a:pt x="367" y="84"/>
                    </a:lnTo>
                    <a:lnTo>
                      <a:pt x="362" y="89"/>
                    </a:lnTo>
                    <a:lnTo>
                      <a:pt x="357" y="89"/>
                    </a:lnTo>
                    <a:lnTo>
                      <a:pt x="352" y="94"/>
                    </a:lnTo>
                    <a:lnTo>
                      <a:pt x="347" y="94"/>
                    </a:lnTo>
                    <a:lnTo>
                      <a:pt x="342" y="94"/>
                    </a:lnTo>
                    <a:lnTo>
                      <a:pt x="337" y="99"/>
                    </a:lnTo>
                    <a:lnTo>
                      <a:pt x="332" y="99"/>
                    </a:lnTo>
                    <a:lnTo>
                      <a:pt x="327" y="99"/>
                    </a:lnTo>
                    <a:lnTo>
                      <a:pt x="322" y="104"/>
                    </a:lnTo>
                    <a:lnTo>
                      <a:pt x="317" y="104"/>
                    </a:lnTo>
                    <a:lnTo>
                      <a:pt x="312" y="109"/>
                    </a:lnTo>
                    <a:lnTo>
                      <a:pt x="307" y="109"/>
                    </a:lnTo>
                    <a:lnTo>
                      <a:pt x="302" y="109"/>
                    </a:lnTo>
                    <a:lnTo>
                      <a:pt x="297" y="114"/>
                    </a:lnTo>
                    <a:lnTo>
                      <a:pt x="292" y="114"/>
                    </a:lnTo>
                    <a:lnTo>
                      <a:pt x="288" y="114"/>
                    </a:lnTo>
                    <a:lnTo>
                      <a:pt x="283" y="119"/>
                    </a:lnTo>
                    <a:lnTo>
                      <a:pt x="278" y="119"/>
                    </a:lnTo>
                    <a:lnTo>
                      <a:pt x="273" y="124"/>
                    </a:lnTo>
                    <a:lnTo>
                      <a:pt x="268" y="124"/>
                    </a:lnTo>
                    <a:lnTo>
                      <a:pt x="263" y="124"/>
                    </a:lnTo>
                    <a:lnTo>
                      <a:pt x="258" y="129"/>
                    </a:lnTo>
                    <a:lnTo>
                      <a:pt x="253" y="129"/>
                    </a:lnTo>
                    <a:lnTo>
                      <a:pt x="248" y="134"/>
                    </a:lnTo>
                    <a:lnTo>
                      <a:pt x="243" y="134"/>
                    </a:lnTo>
                    <a:lnTo>
                      <a:pt x="238" y="134"/>
                    </a:lnTo>
                    <a:lnTo>
                      <a:pt x="233" y="139"/>
                    </a:lnTo>
                    <a:lnTo>
                      <a:pt x="228" y="139"/>
                    </a:lnTo>
                    <a:lnTo>
                      <a:pt x="223" y="144"/>
                    </a:lnTo>
                    <a:lnTo>
                      <a:pt x="218" y="144"/>
                    </a:lnTo>
                    <a:lnTo>
                      <a:pt x="213" y="144"/>
                    </a:lnTo>
                    <a:lnTo>
                      <a:pt x="208" y="149"/>
                    </a:lnTo>
                    <a:lnTo>
                      <a:pt x="203" y="149"/>
                    </a:lnTo>
                    <a:lnTo>
                      <a:pt x="198" y="154"/>
                    </a:lnTo>
                    <a:lnTo>
                      <a:pt x="193" y="154"/>
                    </a:lnTo>
                    <a:lnTo>
                      <a:pt x="188" y="154"/>
                    </a:lnTo>
                    <a:lnTo>
                      <a:pt x="183" y="159"/>
                    </a:lnTo>
                    <a:lnTo>
                      <a:pt x="178" y="159"/>
                    </a:lnTo>
                    <a:lnTo>
                      <a:pt x="173" y="164"/>
                    </a:lnTo>
                    <a:lnTo>
                      <a:pt x="168" y="164"/>
                    </a:lnTo>
                    <a:lnTo>
                      <a:pt x="163" y="164"/>
                    </a:lnTo>
                    <a:lnTo>
                      <a:pt x="158" y="169"/>
                    </a:lnTo>
                    <a:lnTo>
                      <a:pt x="153" y="169"/>
                    </a:lnTo>
                    <a:lnTo>
                      <a:pt x="148" y="174"/>
                    </a:lnTo>
                    <a:lnTo>
                      <a:pt x="144" y="174"/>
                    </a:lnTo>
                    <a:lnTo>
                      <a:pt x="139" y="179"/>
                    </a:lnTo>
                    <a:lnTo>
                      <a:pt x="134" y="179"/>
                    </a:lnTo>
                    <a:lnTo>
                      <a:pt x="129" y="179"/>
                    </a:lnTo>
                    <a:lnTo>
                      <a:pt x="124" y="184"/>
                    </a:lnTo>
                    <a:lnTo>
                      <a:pt x="119" y="184"/>
                    </a:lnTo>
                    <a:lnTo>
                      <a:pt x="114" y="189"/>
                    </a:lnTo>
                    <a:lnTo>
                      <a:pt x="109" y="189"/>
                    </a:lnTo>
                    <a:lnTo>
                      <a:pt x="104" y="189"/>
                    </a:lnTo>
                    <a:lnTo>
                      <a:pt x="99" y="194"/>
                    </a:lnTo>
                    <a:lnTo>
                      <a:pt x="94" y="194"/>
                    </a:lnTo>
                    <a:lnTo>
                      <a:pt x="89" y="199"/>
                    </a:lnTo>
                    <a:lnTo>
                      <a:pt x="84" y="199"/>
                    </a:lnTo>
                    <a:lnTo>
                      <a:pt x="79" y="204"/>
                    </a:lnTo>
                    <a:lnTo>
                      <a:pt x="74" y="204"/>
                    </a:lnTo>
                    <a:lnTo>
                      <a:pt x="69" y="209"/>
                    </a:lnTo>
                    <a:lnTo>
                      <a:pt x="64" y="209"/>
                    </a:lnTo>
                    <a:lnTo>
                      <a:pt x="59" y="209"/>
                    </a:lnTo>
                    <a:lnTo>
                      <a:pt x="54" y="214"/>
                    </a:lnTo>
                    <a:lnTo>
                      <a:pt x="49" y="214"/>
                    </a:lnTo>
                    <a:lnTo>
                      <a:pt x="44" y="218"/>
                    </a:lnTo>
                    <a:lnTo>
                      <a:pt x="39" y="218"/>
                    </a:lnTo>
                    <a:lnTo>
                      <a:pt x="34" y="223"/>
                    </a:lnTo>
                    <a:lnTo>
                      <a:pt x="29" y="223"/>
                    </a:lnTo>
                    <a:lnTo>
                      <a:pt x="24" y="228"/>
                    </a:lnTo>
                    <a:lnTo>
                      <a:pt x="19" y="228"/>
                    </a:lnTo>
                    <a:lnTo>
                      <a:pt x="14" y="228"/>
                    </a:lnTo>
                    <a:lnTo>
                      <a:pt x="9" y="233"/>
                    </a:lnTo>
                    <a:lnTo>
                      <a:pt x="4" y="233"/>
                    </a:lnTo>
                    <a:lnTo>
                      <a:pt x="0" y="238"/>
                    </a:lnTo>
                  </a:path>
                </a:pathLst>
              </a:custGeom>
              <a:noFill/>
              <a:ln w="317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Freeform 160"/>
              <p:cNvSpPr>
                <a:spLocks/>
              </p:cNvSpPr>
              <p:nvPr/>
            </p:nvSpPr>
            <p:spPr bwMode="auto">
              <a:xfrm>
                <a:off x="4762500" y="2351088"/>
                <a:ext cx="1001712" cy="512763"/>
              </a:xfrm>
              <a:custGeom>
                <a:avLst/>
                <a:gdLst>
                  <a:gd name="T0" fmla="*/ 621 w 631"/>
                  <a:gd name="T1" fmla="*/ 5 h 323"/>
                  <a:gd name="T2" fmla="*/ 606 w 631"/>
                  <a:gd name="T3" fmla="*/ 10 h 323"/>
                  <a:gd name="T4" fmla="*/ 591 w 631"/>
                  <a:gd name="T5" fmla="*/ 15 h 323"/>
                  <a:gd name="T6" fmla="*/ 576 w 631"/>
                  <a:gd name="T7" fmla="*/ 25 h 323"/>
                  <a:gd name="T8" fmla="*/ 561 w 631"/>
                  <a:gd name="T9" fmla="*/ 30 h 323"/>
                  <a:gd name="T10" fmla="*/ 546 w 631"/>
                  <a:gd name="T11" fmla="*/ 40 h 323"/>
                  <a:gd name="T12" fmla="*/ 531 w 631"/>
                  <a:gd name="T13" fmla="*/ 45 h 323"/>
                  <a:gd name="T14" fmla="*/ 516 w 631"/>
                  <a:gd name="T15" fmla="*/ 50 h 323"/>
                  <a:gd name="T16" fmla="*/ 501 w 631"/>
                  <a:gd name="T17" fmla="*/ 60 h 323"/>
                  <a:gd name="T18" fmla="*/ 487 w 631"/>
                  <a:gd name="T19" fmla="*/ 65 h 323"/>
                  <a:gd name="T20" fmla="*/ 472 w 631"/>
                  <a:gd name="T21" fmla="*/ 75 h 323"/>
                  <a:gd name="T22" fmla="*/ 457 w 631"/>
                  <a:gd name="T23" fmla="*/ 80 h 323"/>
                  <a:gd name="T24" fmla="*/ 442 w 631"/>
                  <a:gd name="T25" fmla="*/ 90 h 323"/>
                  <a:gd name="T26" fmla="*/ 427 w 631"/>
                  <a:gd name="T27" fmla="*/ 95 h 323"/>
                  <a:gd name="T28" fmla="*/ 412 w 631"/>
                  <a:gd name="T29" fmla="*/ 105 h 323"/>
                  <a:gd name="T30" fmla="*/ 397 w 631"/>
                  <a:gd name="T31" fmla="*/ 110 h 323"/>
                  <a:gd name="T32" fmla="*/ 382 w 631"/>
                  <a:gd name="T33" fmla="*/ 120 h 323"/>
                  <a:gd name="T34" fmla="*/ 367 w 631"/>
                  <a:gd name="T35" fmla="*/ 124 h 323"/>
                  <a:gd name="T36" fmla="*/ 352 w 631"/>
                  <a:gd name="T37" fmla="*/ 134 h 323"/>
                  <a:gd name="T38" fmla="*/ 338 w 631"/>
                  <a:gd name="T39" fmla="*/ 139 h 323"/>
                  <a:gd name="T40" fmla="*/ 323 w 631"/>
                  <a:gd name="T41" fmla="*/ 149 h 323"/>
                  <a:gd name="T42" fmla="*/ 308 w 631"/>
                  <a:gd name="T43" fmla="*/ 154 h 323"/>
                  <a:gd name="T44" fmla="*/ 293 w 631"/>
                  <a:gd name="T45" fmla="*/ 164 h 323"/>
                  <a:gd name="T46" fmla="*/ 278 w 631"/>
                  <a:gd name="T47" fmla="*/ 169 h 323"/>
                  <a:gd name="T48" fmla="*/ 263 w 631"/>
                  <a:gd name="T49" fmla="*/ 179 h 323"/>
                  <a:gd name="T50" fmla="*/ 248 w 631"/>
                  <a:gd name="T51" fmla="*/ 184 h 323"/>
                  <a:gd name="T52" fmla="*/ 233 w 631"/>
                  <a:gd name="T53" fmla="*/ 194 h 323"/>
                  <a:gd name="T54" fmla="*/ 218 w 631"/>
                  <a:gd name="T55" fmla="*/ 204 h 323"/>
                  <a:gd name="T56" fmla="*/ 203 w 631"/>
                  <a:gd name="T57" fmla="*/ 209 h 323"/>
                  <a:gd name="T58" fmla="*/ 189 w 631"/>
                  <a:gd name="T59" fmla="*/ 219 h 323"/>
                  <a:gd name="T60" fmla="*/ 174 w 631"/>
                  <a:gd name="T61" fmla="*/ 224 h 323"/>
                  <a:gd name="T62" fmla="*/ 159 w 631"/>
                  <a:gd name="T63" fmla="*/ 234 h 323"/>
                  <a:gd name="T64" fmla="*/ 144 w 631"/>
                  <a:gd name="T65" fmla="*/ 244 h 323"/>
                  <a:gd name="T66" fmla="*/ 129 w 631"/>
                  <a:gd name="T67" fmla="*/ 249 h 323"/>
                  <a:gd name="T68" fmla="*/ 114 w 631"/>
                  <a:gd name="T69" fmla="*/ 259 h 323"/>
                  <a:gd name="T70" fmla="*/ 99 w 631"/>
                  <a:gd name="T71" fmla="*/ 268 h 323"/>
                  <a:gd name="T72" fmla="*/ 84 w 631"/>
                  <a:gd name="T73" fmla="*/ 273 h 323"/>
                  <a:gd name="T74" fmla="*/ 69 w 631"/>
                  <a:gd name="T75" fmla="*/ 283 h 323"/>
                  <a:gd name="T76" fmla="*/ 55 w 631"/>
                  <a:gd name="T77" fmla="*/ 293 h 323"/>
                  <a:gd name="T78" fmla="*/ 40 w 631"/>
                  <a:gd name="T79" fmla="*/ 298 h 323"/>
                  <a:gd name="T80" fmla="*/ 25 w 631"/>
                  <a:gd name="T81" fmla="*/ 308 h 323"/>
                  <a:gd name="T82" fmla="*/ 10 w 631"/>
                  <a:gd name="T83" fmla="*/ 31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1" h="323">
                    <a:moveTo>
                      <a:pt x="631" y="0"/>
                    </a:moveTo>
                    <a:lnTo>
                      <a:pt x="626" y="0"/>
                    </a:lnTo>
                    <a:lnTo>
                      <a:pt x="621" y="5"/>
                    </a:lnTo>
                    <a:lnTo>
                      <a:pt x="616" y="5"/>
                    </a:lnTo>
                    <a:lnTo>
                      <a:pt x="611" y="10"/>
                    </a:lnTo>
                    <a:lnTo>
                      <a:pt x="606" y="10"/>
                    </a:lnTo>
                    <a:lnTo>
                      <a:pt x="601" y="15"/>
                    </a:lnTo>
                    <a:lnTo>
                      <a:pt x="596" y="15"/>
                    </a:lnTo>
                    <a:lnTo>
                      <a:pt x="591" y="15"/>
                    </a:lnTo>
                    <a:lnTo>
                      <a:pt x="586" y="20"/>
                    </a:lnTo>
                    <a:lnTo>
                      <a:pt x="581" y="20"/>
                    </a:lnTo>
                    <a:lnTo>
                      <a:pt x="576" y="25"/>
                    </a:lnTo>
                    <a:lnTo>
                      <a:pt x="571" y="25"/>
                    </a:lnTo>
                    <a:lnTo>
                      <a:pt x="566" y="30"/>
                    </a:lnTo>
                    <a:lnTo>
                      <a:pt x="561" y="30"/>
                    </a:lnTo>
                    <a:lnTo>
                      <a:pt x="556" y="35"/>
                    </a:lnTo>
                    <a:lnTo>
                      <a:pt x="551" y="35"/>
                    </a:lnTo>
                    <a:lnTo>
                      <a:pt x="546" y="40"/>
                    </a:lnTo>
                    <a:lnTo>
                      <a:pt x="541" y="40"/>
                    </a:lnTo>
                    <a:lnTo>
                      <a:pt x="536" y="45"/>
                    </a:lnTo>
                    <a:lnTo>
                      <a:pt x="531" y="45"/>
                    </a:lnTo>
                    <a:lnTo>
                      <a:pt x="526" y="50"/>
                    </a:lnTo>
                    <a:lnTo>
                      <a:pt x="521" y="50"/>
                    </a:lnTo>
                    <a:lnTo>
                      <a:pt x="516" y="50"/>
                    </a:lnTo>
                    <a:lnTo>
                      <a:pt x="511" y="55"/>
                    </a:lnTo>
                    <a:lnTo>
                      <a:pt x="506" y="55"/>
                    </a:lnTo>
                    <a:lnTo>
                      <a:pt x="501" y="60"/>
                    </a:lnTo>
                    <a:lnTo>
                      <a:pt x="496" y="60"/>
                    </a:lnTo>
                    <a:lnTo>
                      <a:pt x="491" y="65"/>
                    </a:lnTo>
                    <a:lnTo>
                      <a:pt x="487" y="65"/>
                    </a:lnTo>
                    <a:lnTo>
                      <a:pt x="482" y="70"/>
                    </a:lnTo>
                    <a:lnTo>
                      <a:pt x="477" y="70"/>
                    </a:lnTo>
                    <a:lnTo>
                      <a:pt x="472" y="75"/>
                    </a:lnTo>
                    <a:lnTo>
                      <a:pt x="467" y="75"/>
                    </a:lnTo>
                    <a:lnTo>
                      <a:pt x="462" y="80"/>
                    </a:lnTo>
                    <a:lnTo>
                      <a:pt x="457" y="80"/>
                    </a:lnTo>
                    <a:lnTo>
                      <a:pt x="452" y="85"/>
                    </a:lnTo>
                    <a:lnTo>
                      <a:pt x="447" y="85"/>
                    </a:lnTo>
                    <a:lnTo>
                      <a:pt x="442" y="90"/>
                    </a:lnTo>
                    <a:lnTo>
                      <a:pt x="437" y="90"/>
                    </a:lnTo>
                    <a:lnTo>
                      <a:pt x="432" y="95"/>
                    </a:lnTo>
                    <a:lnTo>
                      <a:pt x="427" y="95"/>
                    </a:lnTo>
                    <a:lnTo>
                      <a:pt x="422" y="100"/>
                    </a:lnTo>
                    <a:lnTo>
                      <a:pt x="417" y="100"/>
                    </a:lnTo>
                    <a:lnTo>
                      <a:pt x="412" y="105"/>
                    </a:lnTo>
                    <a:lnTo>
                      <a:pt x="407" y="105"/>
                    </a:lnTo>
                    <a:lnTo>
                      <a:pt x="402" y="110"/>
                    </a:lnTo>
                    <a:lnTo>
                      <a:pt x="397" y="110"/>
                    </a:lnTo>
                    <a:lnTo>
                      <a:pt x="392" y="115"/>
                    </a:lnTo>
                    <a:lnTo>
                      <a:pt x="387" y="115"/>
                    </a:lnTo>
                    <a:lnTo>
                      <a:pt x="382" y="120"/>
                    </a:lnTo>
                    <a:lnTo>
                      <a:pt x="377" y="120"/>
                    </a:lnTo>
                    <a:lnTo>
                      <a:pt x="372" y="124"/>
                    </a:lnTo>
                    <a:lnTo>
                      <a:pt x="367" y="124"/>
                    </a:lnTo>
                    <a:lnTo>
                      <a:pt x="362" y="129"/>
                    </a:lnTo>
                    <a:lnTo>
                      <a:pt x="357" y="129"/>
                    </a:lnTo>
                    <a:lnTo>
                      <a:pt x="352" y="134"/>
                    </a:lnTo>
                    <a:lnTo>
                      <a:pt x="347" y="134"/>
                    </a:lnTo>
                    <a:lnTo>
                      <a:pt x="343" y="139"/>
                    </a:lnTo>
                    <a:lnTo>
                      <a:pt x="338" y="139"/>
                    </a:lnTo>
                    <a:lnTo>
                      <a:pt x="333" y="144"/>
                    </a:lnTo>
                    <a:lnTo>
                      <a:pt x="328" y="144"/>
                    </a:lnTo>
                    <a:lnTo>
                      <a:pt x="323" y="149"/>
                    </a:lnTo>
                    <a:lnTo>
                      <a:pt x="318" y="149"/>
                    </a:lnTo>
                    <a:lnTo>
                      <a:pt x="313" y="154"/>
                    </a:lnTo>
                    <a:lnTo>
                      <a:pt x="308" y="154"/>
                    </a:lnTo>
                    <a:lnTo>
                      <a:pt x="303" y="159"/>
                    </a:lnTo>
                    <a:lnTo>
                      <a:pt x="298" y="159"/>
                    </a:lnTo>
                    <a:lnTo>
                      <a:pt x="293" y="164"/>
                    </a:lnTo>
                    <a:lnTo>
                      <a:pt x="288" y="164"/>
                    </a:lnTo>
                    <a:lnTo>
                      <a:pt x="283" y="169"/>
                    </a:lnTo>
                    <a:lnTo>
                      <a:pt x="278" y="169"/>
                    </a:lnTo>
                    <a:lnTo>
                      <a:pt x="273" y="174"/>
                    </a:lnTo>
                    <a:lnTo>
                      <a:pt x="268" y="174"/>
                    </a:lnTo>
                    <a:lnTo>
                      <a:pt x="263" y="179"/>
                    </a:lnTo>
                    <a:lnTo>
                      <a:pt x="258" y="184"/>
                    </a:lnTo>
                    <a:lnTo>
                      <a:pt x="253" y="184"/>
                    </a:lnTo>
                    <a:lnTo>
                      <a:pt x="248" y="184"/>
                    </a:lnTo>
                    <a:lnTo>
                      <a:pt x="243" y="189"/>
                    </a:lnTo>
                    <a:lnTo>
                      <a:pt x="238" y="194"/>
                    </a:lnTo>
                    <a:lnTo>
                      <a:pt x="233" y="194"/>
                    </a:lnTo>
                    <a:lnTo>
                      <a:pt x="228" y="199"/>
                    </a:lnTo>
                    <a:lnTo>
                      <a:pt x="223" y="199"/>
                    </a:lnTo>
                    <a:lnTo>
                      <a:pt x="218" y="204"/>
                    </a:lnTo>
                    <a:lnTo>
                      <a:pt x="213" y="204"/>
                    </a:lnTo>
                    <a:lnTo>
                      <a:pt x="208" y="209"/>
                    </a:lnTo>
                    <a:lnTo>
                      <a:pt x="203" y="209"/>
                    </a:lnTo>
                    <a:lnTo>
                      <a:pt x="199" y="214"/>
                    </a:lnTo>
                    <a:lnTo>
                      <a:pt x="194" y="219"/>
                    </a:lnTo>
                    <a:lnTo>
                      <a:pt x="189" y="219"/>
                    </a:lnTo>
                    <a:lnTo>
                      <a:pt x="184" y="219"/>
                    </a:lnTo>
                    <a:lnTo>
                      <a:pt x="179" y="224"/>
                    </a:lnTo>
                    <a:lnTo>
                      <a:pt x="174" y="224"/>
                    </a:lnTo>
                    <a:lnTo>
                      <a:pt x="169" y="229"/>
                    </a:lnTo>
                    <a:lnTo>
                      <a:pt x="164" y="229"/>
                    </a:lnTo>
                    <a:lnTo>
                      <a:pt x="159" y="234"/>
                    </a:lnTo>
                    <a:lnTo>
                      <a:pt x="154" y="239"/>
                    </a:lnTo>
                    <a:lnTo>
                      <a:pt x="149" y="239"/>
                    </a:lnTo>
                    <a:lnTo>
                      <a:pt x="144" y="244"/>
                    </a:lnTo>
                    <a:lnTo>
                      <a:pt x="139" y="244"/>
                    </a:lnTo>
                    <a:lnTo>
                      <a:pt x="134" y="249"/>
                    </a:lnTo>
                    <a:lnTo>
                      <a:pt x="129" y="249"/>
                    </a:lnTo>
                    <a:lnTo>
                      <a:pt x="124" y="254"/>
                    </a:lnTo>
                    <a:lnTo>
                      <a:pt x="119" y="254"/>
                    </a:lnTo>
                    <a:lnTo>
                      <a:pt x="114" y="259"/>
                    </a:lnTo>
                    <a:lnTo>
                      <a:pt x="109" y="263"/>
                    </a:lnTo>
                    <a:lnTo>
                      <a:pt x="104" y="263"/>
                    </a:lnTo>
                    <a:lnTo>
                      <a:pt x="99" y="268"/>
                    </a:lnTo>
                    <a:lnTo>
                      <a:pt x="94" y="268"/>
                    </a:lnTo>
                    <a:lnTo>
                      <a:pt x="89" y="273"/>
                    </a:lnTo>
                    <a:lnTo>
                      <a:pt x="84" y="273"/>
                    </a:lnTo>
                    <a:lnTo>
                      <a:pt x="79" y="278"/>
                    </a:lnTo>
                    <a:lnTo>
                      <a:pt x="74" y="283"/>
                    </a:lnTo>
                    <a:lnTo>
                      <a:pt x="69" y="283"/>
                    </a:lnTo>
                    <a:lnTo>
                      <a:pt x="64" y="288"/>
                    </a:lnTo>
                    <a:lnTo>
                      <a:pt x="59" y="288"/>
                    </a:lnTo>
                    <a:lnTo>
                      <a:pt x="55" y="293"/>
                    </a:lnTo>
                    <a:lnTo>
                      <a:pt x="50" y="293"/>
                    </a:lnTo>
                    <a:lnTo>
                      <a:pt x="45" y="298"/>
                    </a:lnTo>
                    <a:lnTo>
                      <a:pt x="40" y="298"/>
                    </a:lnTo>
                    <a:lnTo>
                      <a:pt x="35" y="303"/>
                    </a:lnTo>
                    <a:lnTo>
                      <a:pt x="30" y="308"/>
                    </a:lnTo>
                    <a:lnTo>
                      <a:pt x="25" y="308"/>
                    </a:lnTo>
                    <a:lnTo>
                      <a:pt x="20" y="313"/>
                    </a:lnTo>
                    <a:lnTo>
                      <a:pt x="15" y="318"/>
                    </a:lnTo>
                    <a:lnTo>
                      <a:pt x="10" y="318"/>
                    </a:lnTo>
                    <a:lnTo>
                      <a:pt x="5" y="318"/>
                    </a:lnTo>
                    <a:lnTo>
                      <a:pt x="0" y="323"/>
                    </a:lnTo>
                  </a:path>
                </a:pathLst>
              </a:custGeom>
              <a:noFill/>
              <a:ln w="317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Freeform 161"/>
              <p:cNvSpPr>
                <a:spLocks/>
              </p:cNvSpPr>
              <p:nvPr/>
            </p:nvSpPr>
            <p:spPr bwMode="auto">
              <a:xfrm>
                <a:off x="2681288" y="2863850"/>
                <a:ext cx="2081212" cy="1458913"/>
              </a:xfrm>
              <a:custGeom>
                <a:avLst/>
                <a:gdLst>
                  <a:gd name="T0" fmla="*/ 1301 w 1311"/>
                  <a:gd name="T1" fmla="*/ 5 h 919"/>
                  <a:gd name="T2" fmla="*/ 1286 w 1311"/>
                  <a:gd name="T3" fmla="*/ 15 h 919"/>
                  <a:gd name="T4" fmla="*/ 1271 w 1311"/>
                  <a:gd name="T5" fmla="*/ 25 h 919"/>
                  <a:gd name="T6" fmla="*/ 1256 w 1311"/>
                  <a:gd name="T7" fmla="*/ 30 h 919"/>
                  <a:gd name="T8" fmla="*/ 1241 w 1311"/>
                  <a:gd name="T9" fmla="*/ 40 h 919"/>
                  <a:gd name="T10" fmla="*/ 1226 w 1311"/>
                  <a:gd name="T11" fmla="*/ 50 h 919"/>
                  <a:gd name="T12" fmla="*/ 1212 w 1311"/>
                  <a:gd name="T13" fmla="*/ 55 h 919"/>
                  <a:gd name="T14" fmla="*/ 1197 w 1311"/>
                  <a:gd name="T15" fmla="*/ 65 h 919"/>
                  <a:gd name="T16" fmla="*/ 1182 w 1311"/>
                  <a:gd name="T17" fmla="*/ 75 h 919"/>
                  <a:gd name="T18" fmla="*/ 1167 w 1311"/>
                  <a:gd name="T19" fmla="*/ 84 h 919"/>
                  <a:gd name="T20" fmla="*/ 1152 w 1311"/>
                  <a:gd name="T21" fmla="*/ 94 h 919"/>
                  <a:gd name="T22" fmla="*/ 1137 w 1311"/>
                  <a:gd name="T23" fmla="*/ 104 h 919"/>
                  <a:gd name="T24" fmla="*/ 1117 w 1311"/>
                  <a:gd name="T25" fmla="*/ 114 h 919"/>
                  <a:gd name="T26" fmla="*/ 1102 w 1311"/>
                  <a:gd name="T27" fmla="*/ 124 h 919"/>
                  <a:gd name="T28" fmla="*/ 1082 w 1311"/>
                  <a:gd name="T29" fmla="*/ 134 h 919"/>
                  <a:gd name="T30" fmla="*/ 1068 w 1311"/>
                  <a:gd name="T31" fmla="*/ 144 h 919"/>
                  <a:gd name="T32" fmla="*/ 1048 w 1311"/>
                  <a:gd name="T33" fmla="*/ 159 h 919"/>
                  <a:gd name="T34" fmla="*/ 1028 w 1311"/>
                  <a:gd name="T35" fmla="*/ 169 h 919"/>
                  <a:gd name="T36" fmla="*/ 1008 w 1311"/>
                  <a:gd name="T37" fmla="*/ 184 h 919"/>
                  <a:gd name="T38" fmla="*/ 988 w 1311"/>
                  <a:gd name="T39" fmla="*/ 194 h 919"/>
                  <a:gd name="T40" fmla="*/ 963 w 1311"/>
                  <a:gd name="T41" fmla="*/ 209 h 919"/>
                  <a:gd name="T42" fmla="*/ 943 w 1311"/>
                  <a:gd name="T43" fmla="*/ 224 h 919"/>
                  <a:gd name="T44" fmla="*/ 919 w 1311"/>
                  <a:gd name="T45" fmla="*/ 238 h 919"/>
                  <a:gd name="T46" fmla="*/ 894 w 1311"/>
                  <a:gd name="T47" fmla="*/ 253 h 919"/>
                  <a:gd name="T48" fmla="*/ 869 w 1311"/>
                  <a:gd name="T49" fmla="*/ 273 h 919"/>
                  <a:gd name="T50" fmla="*/ 844 w 1311"/>
                  <a:gd name="T51" fmla="*/ 288 h 919"/>
                  <a:gd name="T52" fmla="*/ 814 w 1311"/>
                  <a:gd name="T53" fmla="*/ 308 h 919"/>
                  <a:gd name="T54" fmla="*/ 790 w 1311"/>
                  <a:gd name="T55" fmla="*/ 328 h 919"/>
                  <a:gd name="T56" fmla="*/ 755 w 1311"/>
                  <a:gd name="T57" fmla="*/ 348 h 919"/>
                  <a:gd name="T58" fmla="*/ 725 w 1311"/>
                  <a:gd name="T59" fmla="*/ 367 h 919"/>
                  <a:gd name="T60" fmla="*/ 690 w 1311"/>
                  <a:gd name="T61" fmla="*/ 392 h 919"/>
                  <a:gd name="T62" fmla="*/ 655 w 1311"/>
                  <a:gd name="T63" fmla="*/ 417 h 919"/>
                  <a:gd name="T64" fmla="*/ 616 w 1311"/>
                  <a:gd name="T65" fmla="*/ 447 h 919"/>
                  <a:gd name="T66" fmla="*/ 576 w 1311"/>
                  <a:gd name="T67" fmla="*/ 477 h 919"/>
                  <a:gd name="T68" fmla="*/ 531 w 1311"/>
                  <a:gd name="T69" fmla="*/ 507 h 919"/>
                  <a:gd name="T70" fmla="*/ 482 w 1311"/>
                  <a:gd name="T71" fmla="*/ 541 h 919"/>
                  <a:gd name="T72" fmla="*/ 432 w 1311"/>
                  <a:gd name="T73" fmla="*/ 581 h 919"/>
                  <a:gd name="T74" fmla="*/ 377 w 1311"/>
                  <a:gd name="T75" fmla="*/ 621 h 919"/>
                  <a:gd name="T76" fmla="*/ 313 w 1311"/>
                  <a:gd name="T77" fmla="*/ 670 h 919"/>
                  <a:gd name="T78" fmla="*/ 243 w 1311"/>
                  <a:gd name="T79" fmla="*/ 725 h 919"/>
                  <a:gd name="T80" fmla="*/ 164 w 1311"/>
                  <a:gd name="T81" fmla="*/ 790 h 919"/>
                  <a:gd name="T82" fmla="*/ 70 w 1311"/>
                  <a:gd name="T83" fmla="*/ 864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919">
                    <a:moveTo>
                      <a:pt x="1311" y="0"/>
                    </a:moveTo>
                    <a:lnTo>
                      <a:pt x="1306" y="0"/>
                    </a:lnTo>
                    <a:lnTo>
                      <a:pt x="1301" y="5"/>
                    </a:lnTo>
                    <a:lnTo>
                      <a:pt x="1296" y="10"/>
                    </a:lnTo>
                    <a:lnTo>
                      <a:pt x="1291" y="10"/>
                    </a:lnTo>
                    <a:lnTo>
                      <a:pt x="1286" y="15"/>
                    </a:lnTo>
                    <a:lnTo>
                      <a:pt x="1281" y="15"/>
                    </a:lnTo>
                    <a:lnTo>
                      <a:pt x="1276" y="20"/>
                    </a:lnTo>
                    <a:lnTo>
                      <a:pt x="1271" y="25"/>
                    </a:lnTo>
                    <a:lnTo>
                      <a:pt x="1266" y="25"/>
                    </a:lnTo>
                    <a:lnTo>
                      <a:pt x="1261" y="30"/>
                    </a:lnTo>
                    <a:lnTo>
                      <a:pt x="1256" y="30"/>
                    </a:lnTo>
                    <a:lnTo>
                      <a:pt x="1251" y="35"/>
                    </a:lnTo>
                    <a:lnTo>
                      <a:pt x="1246" y="35"/>
                    </a:lnTo>
                    <a:lnTo>
                      <a:pt x="1241" y="40"/>
                    </a:lnTo>
                    <a:lnTo>
                      <a:pt x="1236" y="45"/>
                    </a:lnTo>
                    <a:lnTo>
                      <a:pt x="1231" y="45"/>
                    </a:lnTo>
                    <a:lnTo>
                      <a:pt x="1226" y="50"/>
                    </a:lnTo>
                    <a:lnTo>
                      <a:pt x="1222" y="50"/>
                    </a:lnTo>
                    <a:lnTo>
                      <a:pt x="1217" y="55"/>
                    </a:lnTo>
                    <a:lnTo>
                      <a:pt x="1212" y="55"/>
                    </a:lnTo>
                    <a:lnTo>
                      <a:pt x="1207" y="60"/>
                    </a:lnTo>
                    <a:lnTo>
                      <a:pt x="1202" y="65"/>
                    </a:lnTo>
                    <a:lnTo>
                      <a:pt x="1197" y="65"/>
                    </a:lnTo>
                    <a:lnTo>
                      <a:pt x="1192" y="70"/>
                    </a:lnTo>
                    <a:lnTo>
                      <a:pt x="1187" y="70"/>
                    </a:lnTo>
                    <a:lnTo>
                      <a:pt x="1182" y="75"/>
                    </a:lnTo>
                    <a:lnTo>
                      <a:pt x="1177" y="80"/>
                    </a:lnTo>
                    <a:lnTo>
                      <a:pt x="1172" y="80"/>
                    </a:lnTo>
                    <a:lnTo>
                      <a:pt x="1167" y="84"/>
                    </a:lnTo>
                    <a:lnTo>
                      <a:pt x="1162" y="84"/>
                    </a:lnTo>
                    <a:lnTo>
                      <a:pt x="1157" y="89"/>
                    </a:lnTo>
                    <a:lnTo>
                      <a:pt x="1152" y="94"/>
                    </a:lnTo>
                    <a:lnTo>
                      <a:pt x="1147" y="94"/>
                    </a:lnTo>
                    <a:lnTo>
                      <a:pt x="1142" y="99"/>
                    </a:lnTo>
                    <a:lnTo>
                      <a:pt x="1137" y="104"/>
                    </a:lnTo>
                    <a:lnTo>
                      <a:pt x="1132" y="104"/>
                    </a:lnTo>
                    <a:lnTo>
                      <a:pt x="1127" y="109"/>
                    </a:lnTo>
                    <a:lnTo>
                      <a:pt x="1117" y="114"/>
                    </a:lnTo>
                    <a:lnTo>
                      <a:pt x="1112" y="114"/>
                    </a:lnTo>
                    <a:lnTo>
                      <a:pt x="1107" y="119"/>
                    </a:lnTo>
                    <a:lnTo>
                      <a:pt x="1102" y="124"/>
                    </a:lnTo>
                    <a:lnTo>
                      <a:pt x="1097" y="129"/>
                    </a:lnTo>
                    <a:lnTo>
                      <a:pt x="1092" y="129"/>
                    </a:lnTo>
                    <a:lnTo>
                      <a:pt x="1082" y="134"/>
                    </a:lnTo>
                    <a:lnTo>
                      <a:pt x="1078" y="139"/>
                    </a:lnTo>
                    <a:lnTo>
                      <a:pt x="1073" y="144"/>
                    </a:lnTo>
                    <a:lnTo>
                      <a:pt x="1068" y="144"/>
                    </a:lnTo>
                    <a:lnTo>
                      <a:pt x="1063" y="149"/>
                    </a:lnTo>
                    <a:lnTo>
                      <a:pt x="1053" y="154"/>
                    </a:lnTo>
                    <a:lnTo>
                      <a:pt x="1048" y="159"/>
                    </a:lnTo>
                    <a:lnTo>
                      <a:pt x="1043" y="164"/>
                    </a:lnTo>
                    <a:lnTo>
                      <a:pt x="1033" y="164"/>
                    </a:lnTo>
                    <a:lnTo>
                      <a:pt x="1028" y="169"/>
                    </a:lnTo>
                    <a:lnTo>
                      <a:pt x="1023" y="174"/>
                    </a:lnTo>
                    <a:lnTo>
                      <a:pt x="1013" y="179"/>
                    </a:lnTo>
                    <a:lnTo>
                      <a:pt x="1008" y="184"/>
                    </a:lnTo>
                    <a:lnTo>
                      <a:pt x="1003" y="189"/>
                    </a:lnTo>
                    <a:lnTo>
                      <a:pt x="993" y="194"/>
                    </a:lnTo>
                    <a:lnTo>
                      <a:pt x="988" y="194"/>
                    </a:lnTo>
                    <a:lnTo>
                      <a:pt x="978" y="199"/>
                    </a:lnTo>
                    <a:lnTo>
                      <a:pt x="973" y="204"/>
                    </a:lnTo>
                    <a:lnTo>
                      <a:pt x="963" y="209"/>
                    </a:lnTo>
                    <a:lnTo>
                      <a:pt x="958" y="214"/>
                    </a:lnTo>
                    <a:lnTo>
                      <a:pt x="948" y="219"/>
                    </a:lnTo>
                    <a:lnTo>
                      <a:pt x="943" y="224"/>
                    </a:lnTo>
                    <a:lnTo>
                      <a:pt x="934" y="228"/>
                    </a:lnTo>
                    <a:lnTo>
                      <a:pt x="929" y="233"/>
                    </a:lnTo>
                    <a:lnTo>
                      <a:pt x="919" y="238"/>
                    </a:lnTo>
                    <a:lnTo>
                      <a:pt x="914" y="243"/>
                    </a:lnTo>
                    <a:lnTo>
                      <a:pt x="904" y="248"/>
                    </a:lnTo>
                    <a:lnTo>
                      <a:pt x="894" y="253"/>
                    </a:lnTo>
                    <a:lnTo>
                      <a:pt x="889" y="258"/>
                    </a:lnTo>
                    <a:lnTo>
                      <a:pt x="879" y="268"/>
                    </a:lnTo>
                    <a:lnTo>
                      <a:pt x="869" y="273"/>
                    </a:lnTo>
                    <a:lnTo>
                      <a:pt x="859" y="278"/>
                    </a:lnTo>
                    <a:lnTo>
                      <a:pt x="854" y="283"/>
                    </a:lnTo>
                    <a:lnTo>
                      <a:pt x="844" y="288"/>
                    </a:lnTo>
                    <a:lnTo>
                      <a:pt x="834" y="293"/>
                    </a:lnTo>
                    <a:lnTo>
                      <a:pt x="824" y="303"/>
                    </a:lnTo>
                    <a:lnTo>
                      <a:pt x="814" y="308"/>
                    </a:lnTo>
                    <a:lnTo>
                      <a:pt x="804" y="313"/>
                    </a:lnTo>
                    <a:lnTo>
                      <a:pt x="794" y="318"/>
                    </a:lnTo>
                    <a:lnTo>
                      <a:pt x="790" y="328"/>
                    </a:lnTo>
                    <a:lnTo>
                      <a:pt x="780" y="333"/>
                    </a:lnTo>
                    <a:lnTo>
                      <a:pt x="765" y="343"/>
                    </a:lnTo>
                    <a:lnTo>
                      <a:pt x="755" y="348"/>
                    </a:lnTo>
                    <a:lnTo>
                      <a:pt x="745" y="353"/>
                    </a:lnTo>
                    <a:lnTo>
                      <a:pt x="735" y="363"/>
                    </a:lnTo>
                    <a:lnTo>
                      <a:pt x="725" y="367"/>
                    </a:lnTo>
                    <a:lnTo>
                      <a:pt x="715" y="377"/>
                    </a:lnTo>
                    <a:lnTo>
                      <a:pt x="700" y="387"/>
                    </a:lnTo>
                    <a:lnTo>
                      <a:pt x="690" y="392"/>
                    </a:lnTo>
                    <a:lnTo>
                      <a:pt x="680" y="402"/>
                    </a:lnTo>
                    <a:lnTo>
                      <a:pt x="665" y="407"/>
                    </a:lnTo>
                    <a:lnTo>
                      <a:pt x="655" y="417"/>
                    </a:lnTo>
                    <a:lnTo>
                      <a:pt x="641" y="427"/>
                    </a:lnTo>
                    <a:lnTo>
                      <a:pt x="631" y="437"/>
                    </a:lnTo>
                    <a:lnTo>
                      <a:pt x="616" y="447"/>
                    </a:lnTo>
                    <a:lnTo>
                      <a:pt x="601" y="457"/>
                    </a:lnTo>
                    <a:lnTo>
                      <a:pt x="591" y="467"/>
                    </a:lnTo>
                    <a:lnTo>
                      <a:pt x="576" y="477"/>
                    </a:lnTo>
                    <a:lnTo>
                      <a:pt x="561" y="487"/>
                    </a:lnTo>
                    <a:lnTo>
                      <a:pt x="546" y="497"/>
                    </a:lnTo>
                    <a:lnTo>
                      <a:pt x="531" y="507"/>
                    </a:lnTo>
                    <a:lnTo>
                      <a:pt x="516" y="516"/>
                    </a:lnTo>
                    <a:lnTo>
                      <a:pt x="502" y="531"/>
                    </a:lnTo>
                    <a:lnTo>
                      <a:pt x="482" y="541"/>
                    </a:lnTo>
                    <a:lnTo>
                      <a:pt x="467" y="556"/>
                    </a:lnTo>
                    <a:lnTo>
                      <a:pt x="452" y="566"/>
                    </a:lnTo>
                    <a:lnTo>
                      <a:pt x="432" y="581"/>
                    </a:lnTo>
                    <a:lnTo>
                      <a:pt x="412" y="596"/>
                    </a:lnTo>
                    <a:lnTo>
                      <a:pt x="392" y="606"/>
                    </a:lnTo>
                    <a:lnTo>
                      <a:pt x="377" y="621"/>
                    </a:lnTo>
                    <a:lnTo>
                      <a:pt x="358" y="641"/>
                    </a:lnTo>
                    <a:lnTo>
                      <a:pt x="333" y="655"/>
                    </a:lnTo>
                    <a:lnTo>
                      <a:pt x="313" y="670"/>
                    </a:lnTo>
                    <a:lnTo>
                      <a:pt x="288" y="690"/>
                    </a:lnTo>
                    <a:lnTo>
                      <a:pt x="268" y="705"/>
                    </a:lnTo>
                    <a:lnTo>
                      <a:pt x="243" y="725"/>
                    </a:lnTo>
                    <a:lnTo>
                      <a:pt x="218" y="745"/>
                    </a:lnTo>
                    <a:lnTo>
                      <a:pt x="189" y="765"/>
                    </a:lnTo>
                    <a:lnTo>
                      <a:pt x="164" y="790"/>
                    </a:lnTo>
                    <a:lnTo>
                      <a:pt x="134" y="814"/>
                    </a:lnTo>
                    <a:lnTo>
                      <a:pt x="104" y="839"/>
                    </a:lnTo>
                    <a:lnTo>
                      <a:pt x="70" y="864"/>
                    </a:lnTo>
                    <a:lnTo>
                      <a:pt x="40" y="889"/>
                    </a:lnTo>
                    <a:lnTo>
                      <a:pt x="0" y="919"/>
                    </a:lnTo>
                  </a:path>
                </a:pathLst>
              </a:custGeom>
              <a:noFill/>
              <a:ln w="317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5" name="Freeform 162"/>
              <p:cNvSpPr>
                <a:spLocks/>
              </p:cNvSpPr>
              <p:nvPr/>
            </p:nvSpPr>
            <p:spPr bwMode="auto">
              <a:xfrm>
                <a:off x="2492375" y="4322763"/>
                <a:ext cx="188912" cy="165100"/>
              </a:xfrm>
              <a:custGeom>
                <a:avLst/>
                <a:gdLst>
                  <a:gd name="T0" fmla="*/ 119 w 119"/>
                  <a:gd name="T1" fmla="*/ 0 h 104"/>
                  <a:gd name="T2" fmla="*/ 84 w 119"/>
                  <a:gd name="T3" fmla="*/ 34 h 104"/>
                  <a:gd name="T4" fmla="*/ 40 w 119"/>
                  <a:gd name="T5" fmla="*/ 69 h 104"/>
                  <a:gd name="T6" fmla="*/ 0 w 119"/>
                  <a:gd name="T7" fmla="*/ 104 h 104"/>
                </a:gdLst>
                <a:ahLst/>
                <a:cxnLst>
                  <a:cxn ang="0">
                    <a:pos x="T0" y="T1"/>
                  </a:cxn>
                  <a:cxn ang="0">
                    <a:pos x="T2" y="T3"/>
                  </a:cxn>
                  <a:cxn ang="0">
                    <a:pos x="T4" y="T5"/>
                  </a:cxn>
                  <a:cxn ang="0">
                    <a:pos x="T6" y="T7"/>
                  </a:cxn>
                </a:cxnLst>
                <a:rect l="0" t="0" r="r" b="b"/>
                <a:pathLst>
                  <a:path w="119" h="104">
                    <a:moveTo>
                      <a:pt x="119" y="0"/>
                    </a:moveTo>
                    <a:lnTo>
                      <a:pt x="84" y="34"/>
                    </a:lnTo>
                    <a:lnTo>
                      <a:pt x="40" y="69"/>
                    </a:lnTo>
                    <a:lnTo>
                      <a:pt x="0" y="104"/>
                    </a:lnTo>
                  </a:path>
                </a:pathLst>
              </a:custGeom>
              <a:noFill/>
              <a:ln w="317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81" name="Title 1"/>
          <p:cNvSpPr txBox="1">
            <a:spLocks/>
          </p:cNvSpPr>
          <p:nvPr/>
        </p:nvSpPr>
        <p:spPr>
          <a:xfrm>
            <a:off x="2077023" y="6591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Influence of </a:t>
            </a:r>
            <a:r>
              <a:rPr lang="en-US" sz="3200" b="1" dirty="0" err="1"/>
              <a:t>nano</a:t>
            </a:r>
            <a:r>
              <a:rPr lang="en-US" sz="3200" b="1" dirty="0"/>
              <a:t>-confinement on loss of gap SPP</a:t>
            </a:r>
          </a:p>
        </p:txBody>
      </p:sp>
      <p:grpSp>
        <p:nvGrpSpPr>
          <p:cNvPr id="2197" name="Group 2196"/>
          <p:cNvGrpSpPr/>
          <p:nvPr/>
        </p:nvGrpSpPr>
        <p:grpSpPr>
          <a:xfrm>
            <a:off x="5059574" y="1543054"/>
            <a:ext cx="5261169" cy="3958150"/>
            <a:chOff x="3535573" y="1543054"/>
            <a:chExt cx="5261169" cy="3958150"/>
          </a:xfrm>
        </p:grpSpPr>
        <p:sp>
          <p:nvSpPr>
            <p:cNvPr id="12" name="Rectangle 6"/>
            <p:cNvSpPr>
              <a:spLocks noChangeArrowheads="1"/>
            </p:cNvSpPr>
            <p:nvPr/>
          </p:nvSpPr>
          <p:spPr bwMode="auto">
            <a:xfrm>
              <a:off x="4453342" y="1739904"/>
              <a:ext cx="4343400" cy="31051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p:cNvSpPr>
              <a:spLocks noChangeShapeType="1"/>
            </p:cNvSpPr>
            <p:nvPr/>
          </p:nvSpPr>
          <p:spPr bwMode="auto">
            <a:xfrm>
              <a:off x="4453342" y="1739904"/>
              <a:ext cx="434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p:nvSpPr>
          <p:spPr bwMode="auto">
            <a:xfrm>
              <a:off x="4453342" y="4845054"/>
              <a:ext cx="434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p:cNvSpPr>
              <a:spLocks noChangeShapeType="1"/>
            </p:cNvSpPr>
            <p:nvPr/>
          </p:nvSpPr>
          <p:spPr bwMode="auto">
            <a:xfrm flipV="1">
              <a:off x="8796742" y="1739904"/>
              <a:ext cx="0" cy="3105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p:nvSpPr>
          <p:spPr bwMode="auto">
            <a:xfrm flipV="1">
              <a:off x="4453342" y="1739904"/>
              <a:ext cx="0" cy="3105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1"/>
            <p:cNvSpPr>
              <a:spLocks noChangeShapeType="1"/>
            </p:cNvSpPr>
            <p:nvPr/>
          </p:nvSpPr>
          <p:spPr bwMode="auto">
            <a:xfrm>
              <a:off x="4453342" y="4845054"/>
              <a:ext cx="4343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2"/>
            <p:cNvSpPr>
              <a:spLocks noChangeShapeType="1"/>
            </p:cNvSpPr>
            <p:nvPr/>
          </p:nvSpPr>
          <p:spPr bwMode="auto">
            <a:xfrm flipV="1">
              <a:off x="4453342" y="1739904"/>
              <a:ext cx="0" cy="31051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3"/>
            <p:cNvSpPr>
              <a:spLocks noChangeShapeType="1"/>
            </p:cNvSpPr>
            <p:nvPr/>
          </p:nvSpPr>
          <p:spPr bwMode="auto">
            <a:xfrm flipV="1">
              <a:off x="5588405"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4"/>
            <p:cNvSpPr>
              <a:spLocks noChangeShapeType="1"/>
            </p:cNvSpPr>
            <p:nvPr/>
          </p:nvSpPr>
          <p:spPr bwMode="auto">
            <a:xfrm>
              <a:off x="5588405"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5"/>
            <p:cNvSpPr>
              <a:spLocks noChangeShapeType="1"/>
            </p:cNvSpPr>
            <p:nvPr/>
          </p:nvSpPr>
          <p:spPr bwMode="auto">
            <a:xfrm flipV="1">
              <a:off x="5485217"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6"/>
            <p:cNvSpPr>
              <a:spLocks noChangeShapeType="1"/>
            </p:cNvSpPr>
            <p:nvPr/>
          </p:nvSpPr>
          <p:spPr bwMode="auto">
            <a:xfrm>
              <a:off x="5485217"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7"/>
            <p:cNvSpPr>
              <a:spLocks noChangeShapeType="1"/>
            </p:cNvSpPr>
            <p:nvPr/>
          </p:nvSpPr>
          <p:spPr bwMode="auto">
            <a:xfrm flipV="1">
              <a:off x="5375680"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p:cNvSpPr>
              <a:spLocks noChangeShapeType="1"/>
            </p:cNvSpPr>
            <p:nvPr/>
          </p:nvSpPr>
          <p:spPr bwMode="auto">
            <a:xfrm>
              <a:off x="5375680"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
            <p:cNvSpPr>
              <a:spLocks noChangeShapeType="1"/>
            </p:cNvSpPr>
            <p:nvPr/>
          </p:nvSpPr>
          <p:spPr bwMode="auto">
            <a:xfrm flipV="1">
              <a:off x="5248680"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0"/>
            <p:cNvSpPr>
              <a:spLocks noChangeShapeType="1"/>
            </p:cNvSpPr>
            <p:nvPr/>
          </p:nvSpPr>
          <p:spPr bwMode="auto">
            <a:xfrm>
              <a:off x="5248680"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1"/>
            <p:cNvSpPr>
              <a:spLocks noChangeShapeType="1"/>
            </p:cNvSpPr>
            <p:nvPr/>
          </p:nvSpPr>
          <p:spPr bwMode="auto">
            <a:xfrm flipV="1">
              <a:off x="5099455"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2"/>
            <p:cNvSpPr>
              <a:spLocks noChangeShapeType="1"/>
            </p:cNvSpPr>
            <p:nvPr/>
          </p:nvSpPr>
          <p:spPr bwMode="auto">
            <a:xfrm>
              <a:off x="5099455"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3"/>
            <p:cNvSpPr>
              <a:spLocks noChangeShapeType="1"/>
            </p:cNvSpPr>
            <p:nvPr/>
          </p:nvSpPr>
          <p:spPr bwMode="auto">
            <a:xfrm flipV="1">
              <a:off x="4934355"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4"/>
            <p:cNvSpPr>
              <a:spLocks noChangeShapeType="1"/>
            </p:cNvSpPr>
            <p:nvPr/>
          </p:nvSpPr>
          <p:spPr bwMode="auto">
            <a:xfrm>
              <a:off x="4934355"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5"/>
            <p:cNvSpPr>
              <a:spLocks noChangeShapeType="1"/>
            </p:cNvSpPr>
            <p:nvPr/>
          </p:nvSpPr>
          <p:spPr bwMode="auto">
            <a:xfrm flipV="1">
              <a:off x="4721630"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Line 26"/>
            <p:cNvSpPr>
              <a:spLocks noChangeShapeType="1"/>
            </p:cNvSpPr>
            <p:nvPr/>
          </p:nvSpPr>
          <p:spPr bwMode="auto">
            <a:xfrm>
              <a:off x="4721630"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Line 27"/>
            <p:cNvSpPr>
              <a:spLocks noChangeShapeType="1"/>
            </p:cNvSpPr>
            <p:nvPr/>
          </p:nvSpPr>
          <p:spPr bwMode="auto">
            <a:xfrm flipV="1">
              <a:off x="5588405" y="4797429"/>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Line 28"/>
            <p:cNvSpPr>
              <a:spLocks noChangeShapeType="1"/>
            </p:cNvSpPr>
            <p:nvPr/>
          </p:nvSpPr>
          <p:spPr bwMode="auto">
            <a:xfrm>
              <a:off x="5588405" y="1739904"/>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29"/>
            <p:cNvSpPr>
              <a:spLocks noChangeArrowheads="1"/>
            </p:cNvSpPr>
            <p:nvPr/>
          </p:nvSpPr>
          <p:spPr bwMode="auto">
            <a:xfrm>
              <a:off x="5415367" y="495617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000000"/>
                  </a:solidFill>
                  <a:latin typeface="Helvetica" charset="0"/>
                </a:rPr>
                <a:t>10</a:t>
              </a:r>
              <a:endParaRPr lang="en-US" altLang="en-US"/>
            </a:p>
          </p:txBody>
        </p:sp>
        <p:sp>
          <p:nvSpPr>
            <p:cNvPr id="2053" name="Rectangle 30"/>
            <p:cNvSpPr>
              <a:spLocks noChangeArrowheads="1"/>
            </p:cNvSpPr>
            <p:nvPr/>
          </p:nvSpPr>
          <p:spPr bwMode="auto">
            <a:xfrm>
              <a:off x="5636030" y="4876804"/>
              <a:ext cx="1250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a:solidFill>
                    <a:srgbClr val="000000"/>
                  </a:solidFill>
                  <a:latin typeface="Helvetica" charset="0"/>
                </a:rPr>
                <a:t>-2</a:t>
              </a:r>
              <a:endParaRPr lang="en-US" altLang="en-US"/>
            </a:p>
          </p:txBody>
        </p:sp>
        <p:sp>
          <p:nvSpPr>
            <p:cNvPr id="2054" name="Line 31"/>
            <p:cNvSpPr>
              <a:spLocks noChangeShapeType="1"/>
            </p:cNvSpPr>
            <p:nvPr/>
          </p:nvSpPr>
          <p:spPr bwMode="auto">
            <a:xfrm flipV="1">
              <a:off x="6234517"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 name="Line 32"/>
            <p:cNvSpPr>
              <a:spLocks noChangeShapeType="1"/>
            </p:cNvSpPr>
            <p:nvPr/>
          </p:nvSpPr>
          <p:spPr bwMode="auto">
            <a:xfrm>
              <a:off x="6234517"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Line 33"/>
            <p:cNvSpPr>
              <a:spLocks noChangeShapeType="1"/>
            </p:cNvSpPr>
            <p:nvPr/>
          </p:nvSpPr>
          <p:spPr bwMode="auto">
            <a:xfrm flipV="1">
              <a:off x="6620280"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Line 34"/>
            <p:cNvSpPr>
              <a:spLocks noChangeShapeType="1"/>
            </p:cNvSpPr>
            <p:nvPr/>
          </p:nvSpPr>
          <p:spPr bwMode="auto">
            <a:xfrm>
              <a:off x="6620280"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Line 35"/>
            <p:cNvSpPr>
              <a:spLocks noChangeShapeType="1"/>
            </p:cNvSpPr>
            <p:nvPr/>
          </p:nvSpPr>
          <p:spPr bwMode="auto">
            <a:xfrm flipV="1">
              <a:off x="6888567"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 name="Line 36"/>
            <p:cNvSpPr>
              <a:spLocks noChangeShapeType="1"/>
            </p:cNvSpPr>
            <p:nvPr/>
          </p:nvSpPr>
          <p:spPr bwMode="auto">
            <a:xfrm>
              <a:off x="6888567"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Line 37"/>
            <p:cNvSpPr>
              <a:spLocks noChangeShapeType="1"/>
            </p:cNvSpPr>
            <p:nvPr/>
          </p:nvSpPr>
          <p:spPr bwMode="auto">
            <a:xfrm flipV="1">
              <a:off x="7101292"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Line 38"/>
            <p:cNvSpPr>
              <a:spLocks noChangeShapeType="1"/>
            </p:cNvSpPr>
            <p:nvPr/>
          </p:nvSpPr>
          <p:spPr bwMode="auto">
            <a:xfrm>
              <a:off x="7101292"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Line 39"/>
            <p:cNvSpPr>
              <a:spLocks noChangeShapeType="1"/>
            </p:cNvSpPr>
            <p:nvPr/>
          </p:nvSpPr>
          <p:spPr bwMode="auto">
            <a:xfrm flipV="1">
              <a:off x="7274330"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Line 40"/>
            <p:cNvSpPr>
              <a:spLocks noChangeShapeType="1"/>
            </p:cNvSpPr>
            <p:nvPr/>
          </p:nvSpPr>
          <p:spPr bwMode="auto">
            <a:xfrm>
              <a:off x="7274330"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Line 41"/>
            <p:cNvSpPr>
              <a:spLocks noChangeShapeType="1"/>
            </p:cNvSpPr>
            <p:nvPr/>
          </p:nvSpPr>
          <p:spPr bwMode="auto">
            <a:xfrm flipV="1">
              <a:off x="7417205"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Line 42"/>
            <p:cNvSpPr>
              <a:spLocks noChangeShapeType="1"/>
            </p:cNvSpPr>
            <p:nvPr/>
          </p:nvSpPr>
          <p:spPr bwMode="auto">
            <a:xfrm>
              <a:off x="7417205"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Line 43"/>
            <p:cNvSpPr>
              <a:spLocks noChangeShapeType="1"/>
            </p:cNvSpPr>
            <p:nvPr/>
          </p:nvSpPr>
          <p:spPr bwMode="auto">
            <a:xfrm flipV="1">
              <a:off x="7542617"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Line 44"/>
            <p:cNvSpPr>
              <a:spLocks noChangeShapeType="1"/>
            </p:cNvSpPr>
            <p:nvPr/>
          </p:nvSpPr>
          <p:spPr bwMode="auto">
            <a:xfrm>
              <a:off x="7542617"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Line 45"/>
            <p:cNvSpPr>
              <a:spLocks noChangeShapeType="1"/>
            </p:cNvSpPr>
            <p:nvPr/>
          </p:nvSpPr>
          <p:spPr bwMode="auto">
            <a:xfrm flipV="1">
              <a:off x="7653742"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Line 46"/>
            <p:cNvSpPr>
              <a:spLocks noChangeShapeType="1"/>
            </p:cNvSpPr>
            <p:nvPr/>
          </p:nvSpPr>
          <p:spPr bwMode="auto">
            <a:xfrm>
              <a:off x="7653742"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Line 47"/>
            <p:cNvSpPr>
              <a:spLocks noChangeShapeType="1"/>
            </p:cNvSpPr>
            <p:nvPr/>
          </p:nvSpPr>
          <p:spPr bwMode="auto">
            <a:xfrm flipV="1">
              <a:off x="7755342"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Line 48"/>
            <p:cNvSpPr>
              <a:spLocks noChangeShapeType="1"/>
            </p:cNvSpPr>
            <p:nvPr/>
          </p:nvSpPr>
          <p:spPr bwMode="auto">
            <a:xfrm>
              <a:off x="7755342"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Line 49"/>
            <p:cNvSpPr>
              <a:spLocks noChangeShapeType="1"/>
            </p:cNvSpPr>
            <p:nvPr/>
          </p:nvSpPr>
          <p:spPr bwMode="auto">
            <a:xfrm flipV="1">
              <a:off x="7755342" y="4797429"/>
              <a:ext cx="0" cy="47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Line 50"/>
            <p:cNvSpPr>
              <a:spLocks noChangeShapeType="1"/>
            </p:cNvSpPr>
            <p:nvPr/>
          </p:nvSpPr>
          <p:spPr bwMode="auto">
            <a:xfrm>
              <a:off x="7755342" y="1739904"/>
              <a:ext cx="0" cy="39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51"/>
            <p:cNvSpPr>
              <a:spLocks noChangeArrowheads="1"/>
            </p:cNvSpPr>
            <p:nvPr/>
          </p:nvSpPr>
          <p:spPr bwMode="auto">
            <a:xfrm>
              <a:off x="7582305" y="495617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000000"/>
                  </a:solidFill>
                  <a:latin typeface="Helvetica" charset="0"/>
                </a:rPr>
                <a:t>10</a:t>
              </a:r>
              <a:endParaRPr lang="en-US" altLang="en-US"/>
            </a:p>
          </p:txBody>
        </p:sp>
        <p:sp>
          <p:nvSpPr>
            <p:cNvPr id="2075" name="Rectangle 52"/>
            <p:cNvSpPr>
              <a:spLocks noChangeArrowheads="1"/>
            </p:cNvSpPr>
            <p:nvPr/>
          </p:nvSpPr>
          <p:spPr bwMode="auto">
            <a:xfrm>
              <a:off x="7802967" y="4876804"/>
              <a:ext cx="1250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a:solidFill>
                    <a:srgbClr val="000000"/>
                  </a:solidFill>
                  <a:latin typeface="Helvetica" charset="0"/>
                </a:rPr>
                <a:t>-1</a:t>
              </a:r>
              <a:endParaRPr lang="en-US" altLang="en-US"/>
            </a:p>
          </p:txBody>
        </p:sp>
        <p:sp>
          <p:nvSpPr>
            <p:cNvPr id="2076" name="Line 53"/>
            <p:cNvSpPr>
              <a:spLocks noChangeShapeType="1"/>
            </p:cNvSpPr>
            <p:nvPr/>
          </p:nvSpPr>
          <p:spPr bwMode="auto">
            <a:xfrm flipV="1">
              <a:off x="8410980"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Line 54"/>
            <p:cNvSpPr>
              <a:spLocks noChangeShapeType="1"/>
            </p:cNvSpPr>
            <p:nvPr/>
          </p:nvSpPr>
          <p:spPr bwMode="auto">
            <a:xfrm>
              <a:off x="8410980"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Line 55"/>
            <p:cNvSpPr>
              <a:spLocks noChangeShapeType="1"/>
            </p:cNvSpPr>
            <p:nvPr/>
          </p:nvSpPr>
          <p:spPr bwMode="auto">
            <a:xfrm flipV="1">
              <a:off x="8796742" y="482124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 name="Line 56"/>
            <p:cNvSpPr>
              <a:spLocks noChangeShapeType="1"/>
            </p:cNvSpPr>
            <p:nvPr/>
          </p:nvSpPr>
          <p:spPr bwMode="auto">
            <a:xfrm>
              <a:off x="8796742" y="1739904"/>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 name="Line 57"/>
            <p:cNvSpPr>
              <a:spLocks noChangeShapeType="1"/>
            </p:cNvSpPr>
            <p:nvPr/>
          </p:nvSpPr>
          <p:spPr bwMode="auto">
            <a:xfrm>
              <a:off x="4453342" y="456089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 name="Line 58"/>
            <p:cNvSpPr>
              <a:spLocks noChangeShapeType="1"/>
            </p:cNvSpPr>
            <p:nvPr/>
          </p:nvSpPr>
          <p:spPr bwMode="auto">
            <a:xfrm flipH="1">
              <a:off x="8772930" y="456089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 name="Line 59"/>
            <p:cNvSpPr>
              <a:spLocks noChangeShapeType="1"/>
            </p:cNvSpPr>
            <p:nvPr/>
          </p:nvSpPr>
          <p:spPr bwMode="auto">
            <a:xfrm>
              <a:off x="4453342" y="4600579"/>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 name="Line 60"/>
            <p:cNvSpPr>
              <a:spLocks noChangeShapeType="1"/>
            </p:cNvSpPr>
            <p:nvPr/>
          </p:nvSpPr>
          <p:spPr bwMode="auto">
            <a:xfrm flipH="1">
              <a:off x="8772930" y="4600579"/>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Line 61"/>
            <p:cNvSpPr>
              <a:spLocks noChangeShapeType="1"/>
            </p:cNvSpPr>
            <p:nvPr/>
          </p:nvSpPr>
          <p:spPr bwMode="auto">
            <a:xfrm>
              <a:off x="4453342" y="464820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 name="Line 62"/>
            <p:cNvSpPr>
              <a:spLocks noChangeShapeType="1"/>
            </p:cNvSpPr>
            <p:nvPr/>
          </p:nvSpPr>
          <p:spPr bwMode="auto">
            <a:xfrm flipH="1">
              <a:off x="8772930" y="464820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Line 63"/>
            <p:cNvSpPr>
              <a:spLocks noChangeShapeType="1"/>
            </p:cNvSpPr>
            <p:nvPr/>
          </p:nvSpPr>
          <p:spPr bwMode="auto">
            <a:xfrm>
              <a:off x="4453342" y="4703766"/>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 name="Line 64"/>
            <p:cNvSpPr>
              <a:spLocks noChangeShapeType="1"/>
            </p:cNvSpPr>
            <p:nvPr/>
          </p:nvSpPr>
          <p:spPr bwMode="auto">
            <a:xfrm flipH="1">
              <a:off x="8772930" y="4703766"/>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Line 65"/>
            <p:cNvSpPr>
              <a:spLocks noChangeShapeType="1"/>
            </p:cNvSpPr>
            <p:nvPr/>
          </p:nvSpPr>
          <p:spPr bwMode="auto">
            <a:xfrm>
              <a:off x="4453342" y="4765679"/>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Line 66"/>
            <p:cNvSpPr>
              <a:spLocks noChangeShapeType="1"/>
            </p:cNvSpPr>
            <p:nvPr/>
          </p:nvSpPr>
          <p:spPr bwMode="auto">
            <a:xfrm flipH="1">
              <a:off x="8772930" y="4765679"/>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Line 67"/>
            <p:cNvSpPr>
              <a:spLocks noChangeShapeType="1"/>
            </p:cNvSpPr>
            <p:nvPr/>
          </p:nvSpPr>
          <p:spPr bwMode="auto">
            <a:xfrm>
              <a:off x="4453342" y="484505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1" name="Line 68"/>
            <p:cNvSpPr>
              <a:spLocks noChangeShapeType="1"/>
            </p:cNvSpPr>
            <p:nvPr/>
          </p:nvSpPr>
          <p:spPr bwMode="auto">
            <a:xfrm flipH="1">
              <a:off x="8772930" y="484505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Line 69"/>
            <p:cNvSpPr>
              <a:spLocks noChangeShapeType="1"/>
            </p:cNvSpPr>
            <p:nvPr/>
          </p:nvSpPr>
          <p:spPr bwMode="auto">
            <a:xfrm>
              <a:off x="4453342" y="4560891"/>
              <a:ext cx="396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Line 70"/>
            <p:cNvSpPr>
              <a:spLocks noChangeShapeType="1"/>
            </p:cNvSpPr>
            <p:nvPr/>
          </p:nvSpPr>
          <p:spPr bwMode="auto">
            <a:xfrm flipH="1">
              <a:off x="8749117" y="4560891"/>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71"/>
            <p:cNvSpPr>
              <a:spLocks noChangeArrowheads="1"/>
            </p:cNvSpPr>
            <p:nvPr/>
          </p:nvSpPr>
          <p:spPr bwMode="auto">
            <a:xfrm>
              <a:off x="4067580" y="4443416"/>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000000"/>
                  </a:solidFill>
                  <a:latin typeface="Helvetica" charset="0"/>
                </a:rPr>
                <a:t>10</a:t>
              </a:r>
              <a:endParaRPr lang="en-US" altLang="en-US"/>
            </a:p>
          </p:txBody>
        </p:sp>
        <p:sp>
          <p:nvSpPr>
            <p:cNvPr id="2095" name="Rectangle 72"/>
            <p:cNvSpPr>
              <a:spLocks noChangeArrowheads="1"/>
            </p:cNvSpPr>
            <p:nvPr/>
          </p:nvSpPr>
          <p:spPr bwMode="auto">
            <a:xfrm>
              <a:off x="4288242" y="4364041"/>
              <a:ext cx="1250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a:solidFill>
                    <a:srgbClr val="000000"/>
                  </a:solidFill>
                  <a:latin typeface="Helvetica" charset="0"/>
                </a:rPr>
                <a:t>-1</a:t>
              </a:r>
              <a:endParaRPr lang="en-US" altLang="en-US"/>
            </a:p>
          </p:txBody>
        </p:sp>
        <p:sp>
          <p:nvSpPr>
            <p:cNvPr id="2096" name="Line 73"/>
            <p:cNvSpPr>
              <a:spLocks noChangeShapeType="1"/>
            </p:cNvSpPr>
            <p:nvPr/>
          </p:nvSpPr>
          <p:spPr bwMode="auto">
            <a:xfrm>
              <a:off x="4453342" y="4278316"/>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7" name="Line 74"/>
            <p:cNvSpPr>
              <a:spLocks noChangeShapeType="1"/>
            </p:cNvSpPr>
            <p:nvPr/>
          </p:nvSpPr>
          <p:spPr bwMode="auto">
            <a:xfrm flipH="1">
              <a:off x="8772930" y="4278316"/>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Line 75"/>
            <p:cNvSpPr>
              <a:spLocks noChangeShapeType="1"/>
            </p:cNvSpPr>
            <p:nvPr/>
          </p:nvSpPr>
          <p:spPr bwMode="auto">
            <a:xfrm>
              <a:off x="4453342" y="4111629"/>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9" name="Line 76"/>
            <p:cNvSpPr>
              <a:spLocks noChangeShapeType="1"/>
            </p:cNvSpPr>
            <p:nvPr/>
          </p:nvSpPr>
          <p:spPr bwMode="auto">
            <a:xfrm flipH="1">
              <a:off x="8772930" y="4111629"/>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0" name="Line 77"/>
            <p:cNvSpPr>
              <a:spLocks noChangeShapeType="1"/>
            </p:cNvSpPr>
            <p:nvPr/>
          </p:nvSpPr>
          <p:spPr bwMode="auto">
            <a:xfrm>
              <a:off x="4453342" y="399415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1" name="Line 78"/>
            <p:cNvSpPr>
              <a:spLocks noChangeShapeType="1"/>
            </p:cNvSpPr>
            <p:nvPr/>
          </p:nvSpPr>
          <p:spPr bwMode="auto">
            <a:xfrm flipH="1">
              <a:off x="8772930" y="399415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Line 79"/>
            <p:cNvSpPr>
              <a:spLocks noChangeShapeType="1"/>
            </p:cNvSpPr>
            <p:nvPr/>
          </p:nvSpPr>
          <p:spPr bwMode="auto">
            <a:xfrm>
              <a:off x="4453342" y="389890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3" name="Line 80"/>
            <p:cNvSpPr>
              <a:spLocks noChangeShapeType="1"/>
            </p:cNvSpPr>
            <p:nvPr/>
          </p:nvSpPr>
          <p:spPr bwMode="auto">
            <a:xfrm flipH="1">
              <a:off x="8772930" y="389890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Line 81"/>
            <p:cNvSpPr>
              <a:spLocks noChangeShapeType="1"/>
            </p:cNvSpPr>
            <p:nvPr/>
          </p:nvSpPr>
          <p:spPr bwMode="auto">
            <a:xfrm>
              <a:off x="4453342" y="382905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5" name="Line 82"/>
            <p:cNvSpPr>
              <a:spLocks noChangeShapeType="1"/>
            </p:cNvSpPr>
            <p:nvPr/>
          </p:nvSpPr>
          <p:spPr bwMode="auto">
            <a:xfrm flipH="1">
              <a:off x="8772930" y="382905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Line 83"/>
            <p:cNvSpPr>
              <a:spLocks noChangeShapeType="1"/>
            </p:cNvSpPr>
            <p:nvPr/>
          </p:nvSpPr>
          <p:spPr bwMode="auto">
            <a:xfrm>
              <a:off x="4453342" y="376555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7" name="Line 84"/>
            <p:cNvSpPr>
              <a:spLocks noChangeShapeType="1"/>
            </p:cNvSpPr>
            <p:nvPr/>
          </p:nvSpPr>
          <p:spPr bwMode="auto">
            <a:xfrm flipH="1">
              <a:off x="8772930" y="376555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Line 85"/>
            <p:cNvSpPr>
              <a:spLocks noChangeShapeType="1"/>
            </p:cNvSpPr>
            <p:nvPr/>
          </p:nvSpPr>
          <p:spPr bwMode="auto">
            <a:xfrm>
              <a:off x="4453342" y="370999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9" name="Line 86"/>
            <p:cNvSpPr>
              <a:spLocks noChangeShapeType="1"/>
            </p:cNvSpPr>
            <p:nvPr/>
          </p:nvSpPr>
          <p:spPr bwMode="auto">
            <a:xfrm flipH="1">
              <a:off x="8772930" y="370999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Line 87"/>
            <p:cNvSpPr>
              <a:spLocks noChangeShapeType="1"/>
            </p:cNvSpPr>
            <p:nvPr/>
          </p:nvSpPr>
          <p:spPr bwMode="auto">
            <a:xfrm>
              <a:off x="4453342" y="3662366"/>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1" name="Line 88"/>
            <p:cNvSpPr>
              <a:spLocks noChangeShapeType="1"/>
            </p:cNvSpPr>
            <p:nvPr/>
          </p:nvSpPr>
          <p:spPr bwMode="auto">
            <a:xfrm flipH="1">
              <a:off x="8772930" y="3662366"/>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Line 89"/>
            <p:cNvSpPr>
              <a:spLocks noChangeShapeType="1"/>
            </p:cNvSpPr>
            <p:nvPr/>
          </p:nvSpPr>
          <p:spPr bwMode="auto">
            <a:xfrm>
              <a:off x="4453342" y="361474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3" name="Line 90"/>
            <p:cNvSpPr>
              <a:spLocks noChangeShapeType="1"/>
            </p:cNvSpPr>
            <p:nvPr/>
          </p:nvSpPr>
          <p:spPr bwMode="auto">
            <a:xfrm flipH="1">
              <a:off x="8772930" y="361474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Line 91"/>
            <p:cNvSpPr>
              <a:spLocks noChangeShapeType="1"/>
            </p:cNvSpPr>
            <p:nvPr/>
          </p:nvSpPr>
          <p:spPr bwMode="auto">
            <a:xfrm>
              <a:off x="4453342" y="3614741"/>
              <a:ext cx="396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5" name="Line 92"/>
            <p:cNvSpPr>
              <a:spLocks noChangeShapeType="1"/>
            </p:cNvSpPr>
            <p:nvPr/>
          </p:nvSpPr>
          <p:spPr bwMode="auto">
            <a:xfrm flipH="1">
              <a:off x="8749117" y="3614741"/>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6" name="Rectangle 93"/>
            <p:cNvSpPr>
              <a:spLocks noChangeArrowheads="1"/>
            </p:cNvSpPr>
            <p:nvPr/>
          </p:nvSpPr>
          <p:spPr bwMode="auto">
            <a:xfrm>
              <a:off x="4067580" y="3497266"/>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000000"/>
                  </a:solidFill>
                  <a:latin typeface="Helvetica" charset="0"/>
                </a:rPr>
                <a:t>10</a:t>
              </a:r>
              <a:endParaRPr lang="en-US" altLang="en-US"/>
            </a:p>
          </p:txBody>
        </p:sp>
        <p:sp>
          <p:nvSpPr>
            <p:cNvPr id="2117" name="Rectangle 94"/>
            <p:cNvSpPr>
              <a:spLocks noChangeArrowheads="1"/>
            </p:cNvSpPr>
            <p:nvPr/>
          </p:nvSpPr>
          <p:spPr bwMode="auto">
            <a:xfrm>
              <a:off x="4288242" y="3417891"/>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a:solidFill>
                    <a:srgbClr val="000000"/>
                  </a:solidFill>
                  <a:latin typeface="Helvetica" charset="0"/>
                </a:rPr>
                <a:t>0</a:t>
              </a:r>
              <a:endParaRPr lang="en-US" altLang="en-US"/>
            </a:p>
          </p:txBody>
        </p:sp>
        <p:sp>
          <p:nvSpPr>
            <p:cNvPr id="2118" name="Line 95"/>
            <p:cNvSpPr>
              <a:spLocks noChangeShapeType="1"/>
            </p:cNvSpPr>
            <p:nvPr/>
          </p:nvSpPr>
          <p:spPr bwMode="auto">
            <a:xfrm>
              <a:off x="4453342" y="3332166"/>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9" name="Line 96"/>
            <p:cNvSpPr>
              <a:spLocks noChangeShapeType="1"/>
            </p:cNvSpPr>
            <p:nvPr/>
          </p:nvSpPr>
          <p:spPr bwMode="auto">
            <a:xfrm flipH="1">
              <a:off x="8772930" y="3332166"/>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Line 97"/>
            <p:cNvSpPr>
              <a:spLocks noChangeShapeType="1"/>
            </p:cNvSpPr>
            <p:nvPr/>
          </p:nvSpPr>
          <p:spPr bwMode="auto">
            <a:xfrm>
              <a:off x="4453342" y="3165479"/>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1" name="Line 98"/>
            <p:cNvSpPr>
              <a:spLocks noChangeShapeType="1"/>
            </p:cNvSpPr>
            <p:nvPr/>
          </p:nvSpPr>
          <p:spPr bwMode="auto">
            <a:xfrm flipH="1">
              <a:off x="8772930" y="3165479"/>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2" name="Line 99"/>
            <p:cNvSpPr>
              <a:spLocks noChangeShapeType="1"/>
            </p:cNvSpPr>
            <p:nvPr/>
          </p:nvSpPr>
          <p:spPr bwMode="auto">
            <a:xfrm>
              <a:off x="4453342" y="304800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3" name="Line 100"/>
            <p:cNvSpPr>
              <a:spLocks noChangeShapeType="1"/>
            </p:cNvSpPr>
            <p:nvPr/>
          </p:nvSpPr>
          <p:spPr bwMode="auto">
            <a:xfrm flipH="1">
              <a:off x="8772930" y="304800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Line 101"/>
            <p:cNvSpPr>
              <a:spLocks noChangeShapeType="1"/>
            </p:cNvSpPr>
            <p:nvPr/>
          </p:nvSpPr>
          <p:spPr bwMode="auto">
            <a:xfrm>
              <a:off x="4453342" y="296069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5" name="Line 102"/>
            <p:cNvSpPr>
              <a:spLocks noChangeShapeType="1"/>
            </p:cNvSpPr>
            <p:nvPr/>
          </p:nvSpPr>
          <p:spPr bwMode="auto">
            <a:xfrm flipH="1">
              <a:off x="8772930" y="296069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Line 103"/>
            <p:cNvSpPr>
              <a:spLocks noChangeShapeType="1"/>
            </p:cNvSpPr>
            <p:nvPr/>
          </p:nvSpPr>
          <p:spPr bwMode="auto">
            <a:xfrm>
              <a:off x="4453342" y="288290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Line 104"/>
            <p:cNvSpPr>
              <a:spLocks noChangeShapeType="1"/>
            </p:cNvSpPr>
            <p:nvPr/>
          </p:nvSpPr>
          <p:spPr bwMode="auto">
            <a:xfrm flipH="1">
              <a:off x="8772930" y="288290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Line 105"/>
            <p:cNvSpPr>
              <a:spLocks noChangeShapeType="1"/>
            </p:cNvSpPr>
            <p:nvPr/>
          </p:nvSpPr>
          <p:spPr bwMode="auto">
            <a:xfrm>
              <a:off x="4453342" y="281940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Line 106"/>
            <p:cNvSpPr>
              <a:spLocks noChangeShapeType="1"/>
            </p:cNvSpPr>
            <p:nvPr/>
          </p:nvSpPr>
          <p:spPr bwMode="auto">
            <a:xfrm flipH="1">
              <a:off x="8772930" y="281940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Line 107"/>
            <p:cNvSpPr>
              <a:spLocks noChangeShapeType="1"/>
            </p:cNvSpPr>
            <p:nvPr/>
          </p:nvSpPr>
          <p:spPr bwMode="auto">
            <a:xfrm>
              <a:off x="4453342" y="276384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Line 108"/>
            <p:cNvSpPr>
              <a:spLocks noChangeShapeType="1"/>
            </p:cNvSpPr>
            <p:nvPr/>
          </p:nvSpPr>
          <p:spPr bwMode="auto">
            <a:xfrm flipH="1">
              <a:off x="8772930" y="276384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Line 109"/>
            <p:cNvSpPr>
              <a:spLocks noChangeShapeType="1"/>
            </p:cNvSpPr>
            <p:nvPr/>
          </p:nvSpPr>
          <p:spPr bwMode="auto">
            <a:xfrm>
              <a:off x="4453342" y="2716216"/>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Line 110"/>
            <p:cNvSpPr>
              <a:spLocks noChangeShapeType="1"/>
            </p:cNvSpPr>
            <p:nvPr/>
          </p:nvSpPr>
          <p:spPr bwMode="auto">
            <a:xfrm flipH="1">
              <a:off x="8772930" y="2716216"/>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Line 111"/>
            <p:cNvSpPr>
              <a:spLocks noChangeShapeType="1"/>
            </p:cNvSpPr>
            <p:nvPr/>
          </p:nvSpPr>
          <p:spPr bwMode="auto">
            <a:xfrm>
              <a:off x="4453342" y="2678116"/>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Line 112"/>
            <p:cNvSpPr>
              <a:spLocks noChangeShapeType="1"/>
            </p:cNvSpPr>
            <p:nvPr/>
          </p:nvSpPr>
          <p:spPr bwMode="auto">
            <a:xfrm flipH="1">
              <a:off x="8772930" y="2678116"/>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Line 113"/>
            <p:cNvSpPr>
              <a:spLocks noChangeShapeType="1"/>
            </p:cNvSpPr>
            <p:nvPr/>
          </p:nvSpPr>
          <p:spPr bwMode="auto">
            <a:xfrm>
              <a:off x="4453342" y="2678116"/>
              <a:ext cx="396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Line 114"/>
            <p:cNvSpPr>
              <a:spLocks noChangeShapeType="1"/>
            </p:cNvSpPr>
            <p:nvPr/>
          </p:nvSpPr>
          <p:spPr bwMode="auto">
            <a:xfrm flipH="1">
              <a:off x="8749117" y="2678116"/>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Rectangle 115"/>
            <p:cNvSpPr>
              <a:spLocks noChangeArrowheads="1"/>
            </p:cNvSpPr>
            <p:nvPr/>
          </p:nvSpPr>
          <p:spPr bwMode="auto">
            <a:xfrm>
              <a:off x="4067580" y="2559054"/>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000000"/>
                  </a:solidFill>
                  <a:latin typeface="Helvetica" charset="0"/>
                </a:rPr>
                <a:t>10</a:t>
              </a:r>
              <a:endParaRPr lang="en-US" altLang="en-US"/>
            </a:p>
          </p:txBody>
        </p:sp>
        <p:sp>
          <p:nvSpPr>
            <p:cNvPr id="2139" name="Rectangle 116"/>
            <p:cNvSpPr>
              <a:spLocks noChangeArrowheads="1"/>
            </p:cNvSpPr>
            <p:nvPr/>
          </p:nvSpPr>
          <p:spPr bwMode="auto">
            <a:xfrm>
              <a:off x="4288242" y="2479679"/>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a:solidFill>
                    <a:srgbClr val="000000"/>
                  </a:solidFill>
                  <a:latin typeface="Helvetica" charset="0"/>
                </a:rPr>
                <a:t>1</a:t>
              </a:r>
              <a:endParaRPr lang="en-US" altLang="en-US"/>
            </a:p>
          </p:txBody>
        </p:sp>
        <p:sp>
          <p:nvSpPr>
            <p:cNvPr id="2140" name="Line 117"/>
            <p:cNvSpPr>
              <a:spLocks noChangeShapeType="1"/>
            </p:cNvSpPr>
            <p:nvPr/>
          </p:nvSpPr>
          <p:spPr bwMode="auto">
            <a:xfrm>
              <a:off x="4453342" y="239395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Line 118"/>
            <p:cNvSpPr>
              <a:spLocks noChangeShapeType="1"/>
            </p:cNvSpPr>
            <p:nvPr/>
          </p:nvSpPr>
          <p:spPr bwMode="auto">
            <a:xfrm flipH="1">
              <a:off x="8772930" y="239395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Line 119"/>
            <p:cNvSpPr>
              <a:spLocks noChangeShapeType="1"/>
            </p:cNvSpPr>
            <p:nvPr/>
          </p:nvSpPr>
          <p:spPr bwMode="auto">
            <a:xfrm>
              <a:off x="4453342" y="222885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Line 120"/>
            <p:cNvSpPr>
              <a:spLocks noChangeShapeType="1"/>
            </p:cNvSpPr>
            <p:nvPr/>
          </p:nvSpPr>
          <p:spPr bwMode="auto">
            <a:xfrm flipH="1">
              <a:off x="8772930" y="222885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Line 121"/>
            <p:cNvSpPr>
              <a:spLocks noChangeShapeType="1"/>
            </p:cNvSpPr>
            <p:nvPr/>
          </p:nvSpPr>
          <p:spPr bwMode="auto">
            <a:xfrm>
              <a:off x="4453342" y="210979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5" name="Line 122"/>
            <p:cNvSpPr>
              <a:spLocks noChangeShapeType="1"/>
            </p:cNvSpPr>
            <p:nvPr/>
          </p:nvSpPr>
          <p:spPr bwMode="auto">
            <a:xfrm flipH="1">
              <a:off x="8772930" y="210979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6" name="Line 123"/>
            <p:cNvSpPr>
              <a:spLocks noChangeShapeType="1"/>
            </p:cNvSpPr>
            <p:nvPr/>
          </p:nvSpPr>
          <p:spPr bwMode="auto">
            <a:xfrm>
              <a:off x="4453342" y="2016129"/>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7" name="Line 124"/>
            <p:cNvSpPr>
              <a:spLocks noChangeShapeType="1"/>
            </p:cNvSpPr>
            <p:nvPr/>
          </p:nvSpPr>
          <p:spPr bwMode="auto">
            <a:xfrm flipH="1">
              <a:off x="8772930" y="2016129"/>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8" name="Line 125"/>
            <p:cNvSpPr>
              <a:spLocks noChangeShapeType="1"/>
            </p:cNvSpPr>
            <p:nvPr/>
          </p:nvSpPr>
          <p:spPr bwMode="auto">
            <a:xfrm>
              <a:off x="4453342" y="194469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9" name="Line 126"/>
            <p:cNvSpPr>
              <a:spLocks noChangeShapeType="1"/>
            </p:cNvSpPr>
            <p:nvPr/>
          </p:nvSpPr>
          <p:spPr bwMode="auto">
            <a:xfrm flipH="1">
              <a:off x="8772930" y="194469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 name="Line 127"/>
            <p:cNvSpPr>
              <a:spLocks noChangeShapeType="1"/>
            </p:cNvSpPr>
            <p:nvPr/>
          </p:nvSpPr>
          <p:spPr bwMode="auto">
            <a:xfrm>
              <a:off x="4453342" y="188119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1" name="Line 128"/>
            <p:cNvSpPr>
              <a:spLocks noChangeShapeType="1"/>
            </p:cNvSpPr>
            <p:nvPr/>
          </p:nvSpPr>
          <p:spPr bwMode="auto">
            <a:xfrm flipH="1">
              <a:off x="8772930" y="188119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Line 129"/>
            <p:cNvSpPr>
              <a:spLocks noChangeShapeType="1"/>
            </p:cNvSpPr>
            <p:nvPr/>
          </p:nvSpPr>
          <p:spPr bwMode="auto">
            <a:xfrm>
              <a:off x="4453342" y="1825629"/>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 name="Line 130"/>
            <p:cNvSpPr>
              <a:spLocks noChangeShapeType="1"/>
            </p:cNvSpPr>
            <p:nvPr/>
          </p:nvSpPr>
          <p:spPr bwMode="auto">
            <a:xfrm flipH="1">
              <a:off x="8772930" y="1825629"/>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Line 131"/>
            <p:cNvSpPr>
              <a:spLocks noChangeShapeType="1"/>
            </p:cNvSpPr>
            <p:nvPr/>
          </p:nvSpPr>
          <p:spPr bwMode="auto">
            <a:xfrm>
              <a:off x="4453342" y="1779591"/>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 name="Line 132"/>
            <p:cNvSpPr>
              <a:spLocks noChangeShapeType="1"/>
            </p:cNvSpPr>
            <p:nvPr/>
          </p:nvSpPr>
          <p:spPr bwMode="auto">
            <a:xfrm flipH="1">
              <a:off x="8772930" y="1779591"/>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Line 133"/>
            <p:cNvSpPr>
              <a:spLocks noChangeShapeType="1"/>
            </p:cNvSpPr>
            <p:nvPr/>
          </p:nvSpPr>
          <p:spPr bwMode="auto">
            <a:xfrm>
              <a:off x="4453342" y="1739904"/>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7" name="Line 134"/>
            <p:cNvSpPr>
              <a:spLocks noChangeShapeType="1"/>
            </p:cNvSpPr>
            <p:nvPr/>
          </p:nvSpPr>
          <p:spPr bwMode="auto">
            <a:xfrm flipH="1">
              <a:off x="8772930" y="1739904"/>
              <a:ext cx="238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 name="Line 135"/>
            <p:cNvSpPr>
              <a:spLocks noChangeShapeType="1"/>
            </p:cNvSpPr>
            <p:nvPr/>
          </p:nvSpPr>
          <p:spPr bwMode="auto">
            <a:xfrm>
              <a:off x="4453342" y="1739904"/>
              <a:ext cx="396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9" name="Line 136"/>
            <p:cNvSpPr>
              <a:spLocks noChangeShapeType="1"/>
            </p:cNvSpPr>
            <p:nvPr/>
          </p:nvSpPr>
          <p:spPr bwMode="auto">
            <a:xfrm flipH="1">
              <a:off x="8749117" y="1739904"/>
              <a:ext cx="47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Rectangle 137"/>
            <p:cNvSpPr>
              <a:spLocks noChangeArrowheads="1"/>
            </p:cNvSpPr>
            <p:nvPr/>
          </p:nvSpPr>
          <p:spPr bwMode="auto">
            <a:xfrm>
              <a:off x="4067580" y="162084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a:solidFill>
                    <a:srgbClr val="000000"/>
                  </a:solidFill>
                  <a:latin typeface="Helvetica" charset="0"/>
                </a:rPr>
                <a:t>10</a:t>
              </a:r>
              <a:endParaRPr lang="en-US" altLang="en-US"/>
            </a:p>
          </p:txBody>
        </p:sp>
        <p:sp>
          <p:nvSpPr>
            <p:cNvPr id="2161" name="Rectangle 138"/>
            <p:cNvSpPr>
              <a:spLocks noChangeArrowheads="1"/>
            </p:cNvSpPr>
            <p:nvPr/>
          </p:nvSpPr>
          <p:spPr bwMode="auto">
            <a:xfrm>
              <a:off x="4288242" y="1543054"/>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a:solidFill>
                    <a:srgbClr val="000000"/>
                  </a:solidFill>
                  <a:latin typeface="Helvetica" charset="0"/>
                </a:rPr>
                <a:t>2</a:t>
              </a:r>
              <a:endParaRPr lang="en-US" altLang="en-US"/>
            </a:p>
          </p:txBody>
        </p:sp>
        <p:grpSp>
          <p:nvGrpSpPr>
            <p:cNvPr id="2188" name="Group 2187"/>
            <p:cNvGrpSpPr/>
            <p:nvPr/>
          </p:nvGrpSpPr>
          <p:grpSpPr>
            <a:xfrm>
              <a:off x="4453342" y="1739904"/>
              <a:ext cx="4343400" cy="3105150"/>
              <a:chOff x="2492375" y="1808163"/>
              <a:chExt cx="4343400" cy="3105150"/>
            </a:xfrm>
          </p:grpSpPr>
          <p:sp>
            <p:nvSpPr>
              <p:cNvPr id="2162" name="Line 139"/>
              <p:cNvSpPr>
                <a:spLocks noChangeShapeType="1"/>
              </p:cNvSpPr>
              <p:nvPr/>
            </p:nvSpPr>
            <p:spPr bwMode="auto">
              <a:xfrm>
                <a:off x="2492375" y="1808163"/>
                <a:ext cx="434340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3" name="Line 140"/>
              <p:cNvSpPr>
                <a:spLocks noChangeShapeType="1"/>
              </p:cNvSpPr>
              <p:nvPr/>
            </p:nvSpPr>
            <p:spPr bwMode="auto">
              <a:xfrm>
                <a:off x="2492375" y="4913313"/>
                <a:ext cx="434340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Line 141"/>
              <p:cNvSpPr>
                <a:spLocks noChangeShapeType="1"/>
              </p:cNvSpPr>
              <p:nvPr/>
            </p:nvSpPr>
            <p:spPr bwMode="auto">
              <a:xfrm flipV="1">
                <a:off x="6835775" y="1808163"/>
                <a:ext cx="0" cy="31051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Line 142"/>
              <p:cNvSpPr>
                <a:spLocks noChangeShapeType="1"/>
              </p:cNvSpPr>
              <p:nvPr/>
            </p:nvSpPr>
            <p:spPr bwMode="auto">
              <a:xfrm flipV="1">
                <a:off x="2492375" y="1808163"/>
                <a:ext cx="0" cy="31051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2" name="TextBox 181"/>
            <p:cNvSpPr txBox="1"/>
            <p:nvPr/>
          </p:nvSpPr>
          <p:spPr>
            <a:xfrm>
              <a:off x="5564012" y="5131872"/>
              <a:ext cx="2129557" cy="369332"/>
            </a:xfrm>
            <a:prstGeom prst="rect">
              <a:avLst/>
            </a:prstGeom>
            <a:noFill/>
          </p:spPr>
          <p:txBody>
            <a:bodyPr wrap="none" rtlCol="0">
              <a:spAutoFit/>
            </a:bodyPr>
            <a:lstStyle/>
            <a:p>
              <a:r>
                <a:rPr lang="en-US" b="1" dirty="0"/>
                <a:t>Effective width (</a:t>
              </a:r>
              <a:r>
                <a:rPr lang="en-US" b="1" dirty="0">
                  <a:latin typeface="Symbol" panose="05050102010706020507" pitchFamily="18" charset="2"/>
                </a:rPr>
                <a:t>m</a:t>
              </a:r>
              <a:r>
                <a:rPr lang="en-US" b="1" dirty="0"/>
                <a:t>m)</a:t>
              </a:r>
            </a:p>
          </p:txBody>
        </p:sp>
        <p:sp>
          <p:nvSpPr>
            <p:cNvPr id="183" name="TextBox 182"/>
            <p:cNvSpPr txBox="1"/>
            <p:nvPr/>
          </p:nvSpPr>
          <p:spPr>
            <a:xfrm rot="16200000">
              <a:off x="2432450" y="3128124"/>
              <a:ext cx="2575577" cy="369332"/>
            </a:xfrm>
            <a:prstGeom prst="rect">
              <a:avLst/>
            </a:prstGeom>
            <a:noFill/>
          </p:spPr>
          <p:txBody>
            <a:bodyPr wrap="none" rtlCol="0">
              <a:spAutoFit/>
            </a:bodyPr>
            <a:lstStyle/>
            <a:p>
              <a:r>
                <a:rPr lang="en-US" b="1" dirty="0"/>
                <a:t>Propagation Length (</a:t>
              </a:r>
              <a:r>
                <a:rPr lang="en-US" b="1" dirty="0">
                  <a:latin typeface="Symbol" panose="05050102010706020507" pitchFamily="18" charset="2"/>
                </a:rPr>
                <a:t>m</a:t>
              </a:r>
              <a:r>
                <a:rPr lang="en-US" b="1" dirty="0"/>
                <a:t>m)</a:t>
              </a:r>
            </a:p>
          </p:txBody>
        </p:sp>
      </p:grpSp>
      <p:grpSp>
        <p:nvGrpSpPr>
          <p:cNvPr id="184" name="Group 183"/>
          <p:cNvGrpSpPr/>
          <p:nvPr/>
        </p:nvGrpSpPr>
        <p:grpSpPr>
          <a:xfrm>
            <a:off x="2009058" y="1260357"/>
            <a:ext cx="2641294" cy="1979300"/>
            <a:chOff x="3033715" y="3455471"/>
            <a:chExt cx="2641294" cy="1979300"/>
          </a:xfrm>
        </p:grpSpPr>
        <p:sp>
          <p:nvSpPr>
            <p:cNvPr id="185" name="Rectangle 184"/>
            <p:cNvSpPr/>
            <p:nvPr/>
          </p:nvSpPr>
          <p:spPr>
            <a:xfrm>
              <a:off x="3033715" y="3455471"/>
              <a:ext cx="2095500" cy="534973"/>
            </a:xfrm>
            <a:prstGeom prst="rect">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3033715" y="3985398"/>
              <a:ext cx="20955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69"/>
            <p:cNvSpPr>
              <a:spLocks/>
            </p:cNvSpPr>
            <p:nvPr/>
          </p:nvSpPr>
          <p:spPr bwMode="auto">
            <a:xfrm rot="16200000" flipV="1">
              <a:off x="3732908" y="3427065"/>
              <a:ext cx="439161"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cxnSp>
          <p:nvCxnSpPr>
            <p:cNvPr id="188" name="Straight Connector 187"/>
            <p:cNvCxnSpPr/>
            <p:nvPr/>
          </p:nvCxnSpPr>
          <p:spPr>
            <a:xfrm>
              <a:off x="3089314" y="3742005"/>
              <a:ext cx="829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3300415" y="3700764"/>
              <a:ext cx="0" cy="29851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259160" y="3646759"/>
              <a:ext cx="659604" cy="400110"/>
            </a:xfrm>
            <a:prstGeom prst="rect">
              <a:avLst/>
            </a:prstGeom>
            <a:noFill/>
          </p:spPr>
          <p:txBody>
            <a:bodyPr wrap="none" rtlCol="0">
              <a:spAutoFit/>
            </a:bodyPr>
            <a:lstStyle/>
            <a:p>
              <a:r>
                <a:rPr lang="en-US" sz="2000" b="1" dirty="0" err="1"/>
                <a:t>w</a:t>
              </a:r>
              <a:r>
                <a:rPr lang="en-US" sz="2000" b="1" baseline="-25000" dirty="0" err="1"/>
                <a:t>met</a:t>
              </a:r>
              <a:endParaRPr lang="en-US" sz="2000" b="1" dirty="0"/>
            </a:p>
          </p:txBody>
        </p:sp>
        <p:cxnSp>
          <p:nvCxnSpPr>
            <p:cNvPr id="192" name="Straight Arrow Connector 191"/>
            <p:cNvCxnSpPr/>
            <p:nvPr/>
          </p:nvCxnSpPr>
          <p:spPr>
            <a:xfrm>
              <a:off x="5248941" y="3959414"/>
              <a:ext cx="4881" cy="87100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222641" y="4223954"/>
              <a:ext cx="452368" cy="523220"/>
            </a:xfrm>
            <a:prstGeom prst="rect">
              <a:avLst/>
            </a:prstGeom>
            <a:noFill/>
          </p:spPr>
          <p:txBody>
            <a:bodyPr wrap="none" rtlCol="0">
              <a:spAutoFit/>
            </a:bodyPr>
            <a:lstStyle/>
            <a:p>
              <a:r>
                <a:rPr lang="en-US" sz="2800" b="1" dirty="0"/>
                <a:t>w</a:t>
              </a:r>
            </a:p>
          </p:txBody>
        </p:sp>
        <p:sp>
          <p:nvSpPr>
            <p:cNvPr id="194" name="TextBox 193"/>
            <p:cNvSpPr txBox="1"/>
            <p:nvPr/>
          </p:nvSpPr>
          <p:spPr>
            <a:xfrm>
              <a:off x="4279655" y="4162724"/>
              <a:ext cx="718466" cy="369332"/>
            </a:xfrm>
            <a:prstGeom prst="rect">
              <a:avLst/>
            </a:prstGeom>
            <a:noFill/>
          </p:spPr>
          <p:txBody>
            <a:bodyPr wrap="none" rtlCol="0">
              <a:spAutoFit/>
            </a:bodyPr>
            <a:lstStyle/>
            <a:p>
              <a:r>
                <a:rPr lang="en-US" b="1" dirty="0">
                  <a:latin typeface="Symbol" panose="05050102010706020507" pitchFamily="18" charset="2"/>
                </a:rPr>
                <a:t>e</a:t>
              </a:r>
              <a:r>
                <a:rPr lang="en-US" b="1" baseline="-25000" dirty="0"/>
                <a:t>d</a:t>
              </a:r>
              <a:r>
                <a:rPr lang="en-US" b="1" dirty="0"/>
                <a:t>~12</a:t>
              </a:r>
            </a:p>
          </p:txBody>
        </p:sp>
        <p:sp>
          <p:nvSpPr>
            <p:cNvPr id="195" name="TextBox 194"/>
            <p:cNvSpPr txBox="1"/>
            <p:nvPr/>
          </p:nvSpPr>
          <p:spPr>
            <a:xfrm>
              <a:off x="3216363" y="4528497"/>
              <a:ext cx="984565" cy="369332"/>
            </a:xfrm>
            <a:prstGeom prst="rect">
              <a:avLst/>
            </a:prstGeom>
            <a:noFill/>
          </p:spPr>
          <p:txBody>
            <a:bodyPr wrap="none" rtlCol="0">
              <a:spAutoFit/>
            </a:bodyPr>
            <a:lstStyle/>
            <a:p>
              <a:r>
                <a:rPr lang="en-US" b="1" dirty="0" err="1"/>
                <a:t>InGaAsP</a:t>
              </a:r>
              <a:endParaRPr lang="en-US" b="1" dirty="0"/>
            </a:p>
          </p:txBody>
        </p:sp>
        <p:sp>
          <p:nvSpPr>
            <p:cNvPr id="196" name="TextBox 195"/>
            <p:cNvSpPr txBox="1"/>
            <p:nvPr/>
          </p:nvSpPr>
          <p:spPr>
            <a:xfrm>
              <a:off x="3789235" y="3516098"/>
              <a:ext cx="1433406" cy="369332"/>
            </a:xfrm>
            <a:prstGeom prst="rect">
              <a:avLst/>
            </a:prstGeom>
            <a:noFill/>
          </p:spPr>
          <p:txBody>
            <a:bodyPr wrap="none" rtlCol="0">
              <a:spAutoFit/>
            </a:bodyPr>
            <a:lstStyle/>
            <a:p>
              <a:r>
                <a:rPr lang="en-US" b="1" dirty="0">
                  <a:latin typeface="Symbol" panose="05050102010706020507" pitchFamily="18" charset="2"/>
                </a:rPr>
                <a:t>l</a:t>
              </a:r>
              <a:r>
                <a:rPr lang="en-US" b="1" baseline="-25000" dirty="0"/>
                <a:t>spp</a:t>
              </a:r>
              <a:r>
                <a:rPr lang="en-US" b="1" dirty="0"/>
                <a:t>~1550nm</a:t>
              </a:r>
            </a:p>
          </p:txBody>
        </p:sp>
        <p:sp>
          <p:nvSpPr>
            <p:cNvPr id="197" name="Rectangle 196"/>
            <p:cNvSpPr/>
            <p:nvPr/>
          </p:nvSpPr>
          <p:spPr>
            <a:xfrm>
              <a:off x="3036932" y="4899798"/>
              <a:ext cx="2095500" cy="534973"/>
            </a:xfrm>
            <a:prstGeom prst="rect">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69"/>
            <p:cNvSpPr>
              <a:spLocks/>
            </p:cNvSpPr>
            <p:nvPr/>
          </p:nvSpPr>
          <p:spPr bwMode="auto">
            <a:xfrm rot="5400000">
              <a:off x="3700344" y="4780125"/>
              <a:ext cx="439161" cy="677049"/>
            </a:xfrm>
            <a:custGeom>
              <a:avLst/>
              <a:gdLst/>
              <a:ahLst/>
              <a:cxnLst>
                <a:cxn ang="0">
                  <a:pos x="25" y="59"/>
                </a:cxn>
                <a:cxn ang="0">
                  <a:pos x="75" y="183"/>
                </a:cxn>
                <a:cxn ang="0">
                  <a:pos x="124" y="298"/>
                </a:cxn>
                <a:cxn ang="0">
                  <a:pos x="174" y="407"/>
                </a:cxn>
                <a:cxn ang="0">
                  <a:pos x="224" y="506"/>
                </a:cxn>
                <a:cxn ang="0">
                  <a:pos x="273" y="600"/>
                </a:cxn>
                <a:cxn ang="0">
                  <a:pos x="323" y="690"/>
                </a:cxn>
                <a:cxn ang="0">
                  <a:pos x="373" y="769"/>
                </a:cxn>
                <a:cxn ang="0">
                  <a:pos x="422" y="849"/>
                </a:cxn>
                <a:cxn ang="0">
                  <a:pos x="472" y="918"/>
                </a:cxn>
                <a:cxn ang="0">
                  <a:pos x="522" y="988"/>
                </a:cxn>
                <a:cxn ang="0">
                  <a:pos x="571" y="1052"/>
                </a:cxn>
                <a:cxn ang="0">
                  <a:pos x="621" y="1107"/>
                </a:cxn>
                <a:cxn ang="0">
                  <a:pos x="671" y="1161"/>
                </a:cxn>
                <a:cxn ang="0">
                  <a:pos x="720" y="1216"/>
                </a:cxn>
                <a:cxn ang="0">
                  <a:pos x="770" y="1266"/>
                </a:cxn>
                <a:cxn ang="0">
                  <a:pos x="820" y="1310"/>
                </a:cxn>
                <a:cxn ang="0">
                  <a:pos x="874" y="1350"/>
                </a:cxn>
                <a:cxn ang="0">
                  <a:pos x="924" y="1390"/>
                </a:cxn>
                <a:cxn ang="0">
                  <a:pos x="974" y="1430"/>
                </a:cxn>
                <a:cxn ang="0">
                  <a:pos x="1023" y="1464"/>
                </a:cxn>
                <a:cxn ang="0">
                  <a:pos x="1073" y="1494"/>
                </a:cxn>
                <a:cxn ang="0">
                  <a:pos x="1123" y="1524"/>
                </a:cxn>
                <a:cxn ang="0">
                  <a:pos x="1172" y="1554"/>
                </a:cxn>
                <a:cxn ang="0">
                  <a:pos x="1222" y="1579"/>
                </a:cxn>
                <a:cxn ang="0">
                  <a:pos x="1271" y="1603"/>
                </a:cxn>
                <a:cxn ang="0">
                  <a:pos x="1321" y="1628"/>
                </a:cxn>
                <a:cxn ang="0">
                  <a:pos x="1371" y="1648"/>
                </a:cxn>
                <a:cxn ang="0">
                  <a:pos x="1420" y="1668"/>
                </a:cxn>
                <a:cxn ang="0">
                  <a:pos x="1470" y="1688"/>
                </a:cxn>
                <a:cxn ang="0">
                  <a:pos x="1520" y="1708"/>
                </a:cxn>
                <a:cxn ang="0">
                  <a:pos x="1569" y="1723"/>
                </a:cxn>
                <a:cxn ang="0">
                  <a:pos x="1619" y="1737"/>
                </a:cxn>
                <a:cxn ang="0">
                  <a:pos x="1674" y="1752"/>
                </a:cxn>
                <a:cxn ang="0">
                  <a:pos x="1723" y="1767"/>
                </a:cxn>
                <a:cxn ang="0">
                  <a:pos x="1773" y="1777"/>
                </a:cxn>
                <a:cxn ang="0">
                  <a:pos x="1823" y="1792"/>
                </a:cxn>
                <a:cxn ang="0">
                  <a:pos x="1872" y="1802"/>
                </a:cxn>
                <a:cxn ang="0">
                  <a:pos x="1922" y="1812"/>
                </a:cxn>
                <a:cxn ang="0">
                  <a:pos x="1972" y="1822"/>
                </a:cxn>
                <a:cxn ang="0">
                  <a:pos x="2021" y="1832"/>
                </a:cxn>
                <a:cxn ang="0">
                  <a:pos x="2071" y="1842"/>
                </a:cxn>
                <a:cxn ang="0">
                  <a:pos x="2121" y="1847"/>
                </a:cxn>
                <a:cxn ang="0">
                  <a:pos x="2170" y="1857"/>
                </a:cxn>
                <a:cxn ang="0">
                  <a:pos x="2220" y="1862"/>
                </a:cxn>
                <a:cxn ang="0">
                  <a:pos x="2270" y="1867"/>
                </a:cxn>
                <a:cxn ang="0">
                  <a:pos x="2319" y="1876"/>
                </a:cxn>
                <a:cxn ang="0">
                  <a:pos x="2369" y="1881"/>
                </a:cxn>
                <a:cxn ang="0">
                  <a:pos x="2419" y="1886"/>
                </a:cxn>
                <a:cxn ang="0">
                  <a:pos x="2468" y="1891"/>
                </a:cxn>
              </a:cxnLst>
              <a:rect l="0" t="0" r="r" b="b"/>
              <a:pathLst>
                <a:path w="2498" h="1891">
                  <a:moveTo>
                    <a:pt x="0" y="0"/>
                  </a:moveTo>
                  <a:lnTo>
                    <a:pt x="25" y="59"/>
                  </a:lnTo>
                  <a:lnTo>
                    <a:pt x="50" y="124"/>
                  </a:lnTo>
                  <a:lnTo>
                    <a:pt x="75" y="183"/>
                  </a:lnTo>
                  <a:lnTo>
                    <a:pt x="99" y="243"/>
                  </a:lnTo>
                  <a:lnTo>
                    <a:pt x="124" y="298"/>
                  </a:lnTo>
                  <a:lnTo>
                    <a:pt x="149" y="352"/>
                  </a:lnTo>
                  <a:lnTo>
                    <a:pt x="174" y="407"/>
                  </a:lnTo>
                  <a:lnTo>
                    <a:pt x="199" y="456"/>
                  </a:lnTo>
                  <a:lnTo>
                    <a:pt x="224" y="506"/>
                  </a:lnTo>
                  <a:lnTo>
                    <a:pt x="248" y="556"/>
                  </a:lnTo>
                  <a:lnTo>
                    <a:pt x="273" y="600"/>
                  </a:lnTo>
                  <a:lnTo>
                    <a:pt x="298" y="645"/>
                  </a:lnTo>
                  <a:lnTo>
                    <a:pt x="323" y="690"/>
                  </a:lnTo>
                  <a:lnTo>
                    <a:pt x="348" y="730"/>
                  </a:lnTo>
                  <a:lnTo>
                    <a:pt x="373" y="769"/>
                  </a:lnTo>
                  <a:lnTo>
                    <a:pt x="397" y="809"/>
                  </a:lnTo>
                  <a:lnTo>
                    <a:pt x="422" y="849"/>
                  </a:lnTo>
                  <a:lnTo>
                    <a:pt x="447" y="883"/>
                  </a:lnTo>
                  <a:lnTo>
                    <a:pt x="472" y="918"/>
                  </a:lnTo>
                  <a:lnTo>
                    <a:pt x="497" y="953"/>
                  </a:lnTo>
                  <a:lnTo>
                    <a:pt x="522" y="988"/>
                  </a:lnTo>
                  <a:lnTo>
                    <a:pt x="546" y="1018"/>
                  </a:lnTo>
                  <a:lnTo>
                    <a:pt x="571" y="1052"/>
                  </a:lnTo>
                  <a:lnTo>
                    <a:pt x="596" y="1082"/>
                  </a:lnTo>
                  <a:lnTo>
                    <a:pt x="621" y="1107"/>
                  </a:lnTo>
                  <a:lnTo>
                    <a:pt x="646" y="1137"/>
                  </a:lnTo>
                  <a:lnTo>
                    <a:pt x="671" y="1161"/>
                  </a:lnTo>
                  <a:lnTo>
                    <a:pt x="695" y="1191"/>
                  </a:lnTo>
                  <a:lnTo>
                    <a:pt x="720" y="1216"/>
                  </a:lnTo>
                  <a:lnTo>
                    <a:pt x="745" y="1241"/>
                  </a:lnTo>
                  <a:lnTo>
                    <a:pt x="770" y="1266"/>
                  </a:lnTo>
                  <a:lnTo>
                    <a:pt x="795" y="1286"/>
                  </a:lnTo>
                  <a:lnTo>
                    <a:pt x="820" y="1310"/>
                  </a:lnTo>
                  <a:lnTo>
                    <a:pt x="849" y="1330"/>
                  </a:lnTo>
                  <a:lnTo>
                    <a:pt x="874" y="1350"/>
                  </a:lnTo>
                  <a:lnTo>
                    <a:pt x="899" y="1370"/>
                  </a:lnTo>
                  <a:lnTo>
                    <a:pt x="924" y="1390"/>
                  </a:lnTo>
                  <a:lnTo>
                    <a:pt x="949" y="1410"/>
                  </a:lnTo>
                  <a:lnTo>
                    <a:pt x="974" y="1430"/>
                  </a:lnTo>
                  <a:lnTo>
                    <a:pt x="998" y="1444"/>
                  </a:lnTo>
                  <a:lnTo>
                    <a:pt x="1023" y="1464"/>
                  </a:lnTo>
                  <a:lnTo>
                    <a:pt x="1048" y="1479"/>
                  </a:lnTo>
                  <a:lnTo>
                    <a:pt x="1073" y="1494"/>
                  </a:lnTo>
                  <a:lnTo>
                    <a:pt x="1098" y="1509"/>
                  </a:lnTo>
                  <a:lnTo>
                    <a:pt x="1123" y="1524"/>
                  </a:lnTo>
                  <a:lnTo>
                    <a:pt x="1147" y="1539"/>
                  </a:lnTo>
                  <a:lnTo>
                    <a:pt x="1172" y="1554"/>
                  </a:lnTo>
                  <a:lnTo>
                    <a:pt x="1197" y="1569"/>
                  </a:lnTo>
                  <a:lnTo>
                    <a:pt x="1222" y="1579"/>
                  </a:lnTo>
                  <a:lnTo>
                    <a:pt x="1247" y="1593"/>
                  </a:lnTo>
                  <a:lnTo>
                    <a:pt x="1271" y="1603"/>
                  </a:lnTo>
                  <a:lnTo>
                    <a:pt x="1296" y="1618"/>
                  </a:lnTo>
                  <a:lnTo>
                    <a:pt x="1321" y="1628"/>
                  </a:lnTo>
                  <a:lnTo>
                    <a:pt x="1346" y="1638"/>
                  </a:lnTo>
                  <a:lnTo>
                    <a:pt x="1371" y="1648"/>
                  </a:lnTo>
                  <a:lnTo>
                    <a:pt x="1396" y="1658"/>
                  </a:lnTo>
                  <a:lnTo>
                    <a:pt x="1420" y="1668"/>
                  </a:lnTo>
                  <a:lnTo>
                    <a:pt x="1445" y="1678"/>
                  </a:lnTo>
                  <a:lnTo>
                    <a:pt x="1470" y="1688"/>
                  </a:lnTo>
                  <a:lnTo>
                    <a:pt x="1495" y="1698"/>
                  </a:lnTo>
                  <a:lnTo>
                    <a:pt x="1520" y="1708"/>
                  </a:lnTo>
                  <a:lnTo>
                    <a:pt x="1545" y="1713"/>
                  </a:lnTo>
                  <a:lnTo>
                    <a:pt x="1569" y="1723"/>
                  </a:lnTo>
                  <a:lnTo>
                    <a:pt x="1594" y="1732"/>
                  </a:lnTo>
                  <a:lnTo>
                    <a:pt x="1619" y="1737"/>
                  </a:lnTo>
                  <a:lnTo>
                    <a:pt x="1644" y="1747"/>
                  </a:lnTo>
                  <a:lnTo>
                    <a:pt x="1674" y="1752"/>
                  </a:lnTo>
                  <a:lnTo>
                    <a:pt x="1699" y="1757"/>
                  </a:lnTo>
                  <a:lnTo>
                    <a:pt x="1723" y="1767"/>
                  </a:lnTo>
                  <a:lnTo>
                    <a:pt x="1748" y="1772"/>
                  </a:lnTo>
                  <a:lnTo>
                    <a:pt x="1773" y="1777"/>
                  </a:lnTo>
                  <a:lnTo>
                    <a:pt x="1798" y="1787"/>
                  </a:lnTo>
                  <a:lnTo>
                    <a:pt x="1823" y="1792"/>
                  </a:lnTo>
                  <a:lnTo>
                    <a:pt x="1848" y="1797"/>
                  </a:lnTo>
                  <a:lnTo>
                    <a:pt x="1872" y="1802"/>
                  </a:lnTo>
                  <a:lnTo>
                    <a:pt x="1897" y="1807"/>
                  </a:lnTo>
                  <a:lnTo>
                    <a:pt x="1922" y="1812"/>
                  </a:lnTo>
                  <a:lnTo>
                    <a:pt x="1947" y="1817"/>
                  </a:lnTo>
                  <a:lnTo>
                    <a:pt x="1972" y="1822"/>
                  </a:lnTo>
                  <a:lnTo>
                    <a:pt x="1997" y="1827"/>
                  </a:lnTo>
                  <a:lnTo>
                    <a:pt x="2021" y="1832"/>
                  </a:lnTo>
                  <a:lnTo>
                    <a:pt x="2046" y="1837"/>
                  </a:lnTo>
                  <a:lnTo>
                    <a:pt x="2071" y="1842"/>
                  </a:lnTo>
                  <a:lnTo>
                    <a:pt x="2096" y="1842"/>
                  </a:lnTo>
                  <a:lnTo>
                    <a:pt x="2121" y="1847"/>
                  </a:lnTo>
                  <a:lnTo>
                    <a:pt x="2146" y="1852"/>
                  </a:lnTo>
                  <a:lnTo>
                    <a:pt x="2170" y="1857"/>
                  </a:lnTo>
                  <a:lnTo>
                    <a:pt x="2195" y="1857"/>
                  </a:lnTo>
                  <a:lnTo>
                    <a:pt x="2220" y="1862"/>
                  </a:lnTo>
                  <a:lnTo>
                    <a:pt x="2245" y="1867"/>
                  </a:lnTo>
                  <a:lnTo>
                    <a:pt x="2270" y="1867"/>
                  </a:lnTo>
                  <a:lnTo>
                    <a:pt x="2295" y="1871"/>
                  </a:lnTo>
                  <a:lnTo>
                    <a:pt x="2319" y="1876"/>
                  </a:lnTo>
                  <a:lnTo>
                    <a:pt x="2344" y="1876"/>
                  </a:lnTo>
                  <a:lnTo>
                    <a:pt x="2369" y="1881"/>
                  </a:lnTo>
                  <a:lnTo>
                    <a:pt x="2394" y="1881"/>
                  </a:lnTo>
                  <a:lnTo>
                    <a:pt x="2419" y="1886"/>
                  </a:lnTo>
                  <a:lnTo>
                    <a:pt x="2443" y="1886"/>
                  </a:lnTo>
                  <a:lnTo>
                    <a:pt x="2468" y="1891"/>
                  </a:lnTo>
                  <a:lnTo>
                    <a:pt x="2498" y="1891"/>
                  </a:lnTo>
                </a:path>
              </a:pathLst>
            </a:custGeom>
            <a:noFill/>
            <a:ln w="412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ln>
                  <a:solidFill>
                    <a:schemeClr val="bg2">
                      <a:lumMod val="50000"/>
                    </a:schemeClr>
                  </a:solidFill>
                </a:ln>
              </a:endParaRPr>
            </a:p>
          </p:txBody>
        </p:sp>
        <p:sp>
          <p:nvSpPr>
            <p:cNvPr id="199" name="Freeform 198"/>
            <p:cNvSpPr/>
            <p:nvPr/>
          </p:nvSpPr>
          <p:spPr>
            <a:xfrm>
              <a:off x="4094843" y="3975652"/>
              <a:ext cx="218740" cy="854765"/>
            </a:xfrm>
            <a:custGeom>
              <a:avLst/>
              <a:gdLst>
                <a:gd name="connsiteX0" fmla="*/ 218740 w 218740"/>
                <a:gd name="connsiteY0" fmla="*/ 0 h 854765"/>
                <a:gd name="connsiteX1" fmla="*/ 79 w 218740"/>
                <a:gd name="connsiteY1" fmla="*/ 457200 h 854765"/>
                <a:gd name="connsiteX2" fmla="*/ 198861 w 218740"/>
                <a:gd name="connsiteY2" fmla="*/ 854765 h 854765"/>
              </a:gdLst>
              <a:ahLst/>
              <a:cxnLst>
                <a:cxn ang="0">
                  <a:pos x="connsiteX0" y="connsiteY0"/>
                </a:cxn>
                <a:cxn ang="0">
                  <a:pos x="connsiteX1" y="connsiteY1"/>
                </a:cxn>
                <a:cxn ang="0">
                  <a:pos x="connsiteX2" y="connsiteY2"/>
                </a:cxn>
              </a:cxnLst>
              <a:rect l="l" t="t" r="r" b="b"/>
              <a:pathLst>
                <a:path w="218740" h="854765">
                  <a:moveTo>
                    <a:pt x="218740" y="0"/>
                  </a:moveTo>
                  <a:cubicBezTo>
                    <a:pt x="111066" y="157369"/>
                    <a:pt x="3392" y="314739"/>
                    <a:pt x="79" y="457200"/>
                  </a:cubicBezTo>
                  <a:cubicBezTo>
                    <a:pt x="-3234" y="599661"/>
                    <a:pt x="97813" y="727213"/>
                    <a:pt x="198861" y="854765"/>
                  </a:cubicBez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36" name="Picture 1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275" y="3711796"/>
            <a:ext cx="3081910" cy="249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98" name="TextBox 2197"/>
          <p:cNvSpPr txBox="1"/>
          <p:nvPr/>
        </p:nvSpPr>
        <p:spPr>
          <a:xfrm>
            <a:off x="2009059" y="6203866"/>
            <a:ext cx="3624197" cy="369332"/>
          </a:xfrm>
          <a:prstGeom prst="rect">
            <a:avLst/>
          </a:prstGeom>
          <a:noFill/>
        </p:spPr>
        <p:txBody>
          <a:bodyPr wrap="none" rtlCol="0">
            <a:spAutoFit/>
          </a:bodyPr>
          <a:lstStyle/>
          <a:p>
            <a:r>
              <a:rPr lang="en-US" b="1" dirty="0"/>
              <a:t>Dispersion is the same for all metals</a:t>
            </a:r>
          </a:p>
        </p:txBody>
      </p:sp>
      <p:sp>
        <p:nvSpPr>
          <p:cNvPr id="204" name="TextBox 203"/>
          <p:cNvSpPr txBox="1"/>
          <p:nvPr/>
        </p:nvSpPr>
        <p:spPr>
          <a:xfrm>
            <a:off x="6336944" y="5821403"/>
            <a:ext cx="3983799" cy="646331"/>
          </a:xfrm>
          <a:prstGeom prst="rect">
            <a:avLst/>
          </a:prstGeom>
          <a:noFill/>
        </p:spPr>
        <p:txBody>
          <a:bodyPr wrap="square" rtlCol="0">
            <a:spAutoFit/>
          </a:bodyPr>
          <a:lstStyle/>
          <a:p>
            <a:r>
              <a:rPr lang="en-US" b="1" dirty="0"/>
              <a:t>Surface-induced absorption dominates for narrow gaps </a:t>
            </a:r>
          </a:p>
        </p:txBody>
      </p:sp>
      <p:sp>
        <p:nvSpPr>
          <p:cNvPr id="2" name="Footer Placeholder 1"/>
          <p:cNvSpPr>
            <a:spLocks noGrp="1"/>
          </p:cNvSpPr>
          <p:nvPr>
            <p:ph type="ftr" sz="quarter" idx="11"/>
          </p:nvPr>
        </p:nvSpPr>
        <p:spPr/>
        <p:txBody>
          <a:bodyPr/>
          <a:lstStyle/>
          <a:p>
            <a:r>
              <a:rPr lang="en-US" smtClean="0"/>
              <a:t>Benasque</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127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 grpId="0"/>
      <p:bldP spid="2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For more involved shapes</a:t>
            </a:r>
            <a:endParaRPr lang="en-US" sz="3200" b="1" dirty="0"/>
          </a:p>
        </p:txBody>
      </p:sp>
      <p:pic>
        <p:nvPicPr>
          <p:cNvPr id="3" name="Picture 2"/>
          <p:cNvPicPr>
            <a:picLocks noChangeAspect="1"/>
          </p:cNvPicPr>
          <p:nvPr/>
        </p:nvPicPr>
        <p:blipFill>
          <a:blip r:embed="rId2"/>
          <a:stretch>
            <a:fillRect/>
          </a:stretch>
        </p:blipFill>
        <p:spPr>
          <a:xfrm>
            <a:off x="0" y="1690688"/>
            <a:ext cx="6956176" cy="5295901"/>
          </a:xfrm>
          <a:prstGeom prst="rect">
            <a:avLst/>
          </a:prstGeom>
        </p:spPr>
      </p:pic>
      <p:sp>
        <p:nvSpPr>
          <p:cNvPr id="4" name="TextBox 3"/>
          <p:cNvSpPr txBox="1"/>
          <p:nvPr/>
        </p:nvSpPr>
        <p:spPr>
          <a:xfrm>
            <a:off x="7146588" y="2965315"/>
            <a:ext cx="4800600" cy="2308324"/>
          </a:xfrm>
          <a:prstGeom prst="rect">
            <a:avLst/>
          </a:prstGeom>
          <a:noFill/>
        </p:spPr>
        <p:txBody>
          <a:bodyPr wrap="square" rtlCol="0">
            <a:spAutoFit/>
          </a:bodyPr>
          <a:lstStyle/>
          <a:p>
            <a:r>
              <a:rPr lang="en-US" dirty="0" smtClean="0"/>
              <a:t>Field concentration is achieved when higher order modes that are small and have small (or 0) dipole and hence normally dark gets coupled to the dipole modes of the second particle. But, due to the surface (</a:t>
            </a:r>
            <a:r>
              <a:rPr lang="en-US" dirty="0" err="1" smtClean="0"/>
              <a:t>Kreibig</a:t>
            </a:r>
            <a:r>
              <a:rPr lang="en-US" dirty="0" smtClean="0"/>
              <a:t>, confinement) contribution the smaller is the mode the </a:t>
            </a:r>
            <a:r>
              <a:rPr lang="en-US" dirty="0" err="1" smtClean="0"/>
              <a:t>lossier</a:t>
            </a:r>
            <a:r>
              <a:rPr lang="en-US" dirty="0" smtClean="0"/>
              <a:t> it gets and hence it couples less. One can think about it as diffusion-main nonlocal effect!</a:t>
            </a:r>
            <a:endParaRPr lang="en-US" dirty="0"/>
          </a:p>
        </p:txBody>
      </p:sp>
      <p:sp>
        <p:nvSpPr>
          <p:cNvPr id="5" name="Rectangle 4"/>
          <p:cNvSpPr/>
          <p:nvPr/>
        </p:nvSpPr>
        <p:spPr>
          <a:xfrm>
            <a:off x="846321" y="1506022"/>
            <a:ext cx="4442178" cy="369332"/>
          </a:xfrm>
          <a:prstGeom prst="rect">
            <a:avLst/>
          </a:prstGeom>
        </p:spPr>
        <p:txBody>
          <a:bodyPr wrap="none">
            <a:spAutoFit/>
          </a:bodyPr>
          <a:lstStyle/>
          <a:p>
            <a:r>
              <a:rPr lang="en-US" dirty="0">
                <a:latin typeface="Times-Roman"/>
              </a:rPr>
              <a:t>PHYSICAL REVIEW B </a:t>
            </a:r>
            <a:r>
              <a:rPr lang="en-US" b="1" dirty="0">
                <a:latin typeface="Times-Bold"/>
              </a:rPr>
              <a:t>84</a:t>
            </a:r>
            <a:r>
              <a:rPr lang="en-US" dirty="0">
                <a:latin typeface="Times-Roman"/>
              </a:rPr>
              <a:t>, 045415 (2011)</a:t>
            </a:r>
            <a:endParaRPr lang="en-US" dirty="0"/>
          </a:p>
        </p:txBody>
      </p:sp>
    </p:spTree>
    <p:extLst>
      <p:ext uri="{BB962C8B-B14F-4D97-AF65-F5344CB8AC3E}">
        <p14:creationId xmlns:p14="http://schemas.microsoft.com/office/powerpoint/2010/main" val="23338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Conclusions  1</a:t>
            </a:r>
            <a:endParaRPr lang="en-US" sz="3200" b="1" dirty="0"/>
          </a:p>
        </p:txBody>
      </p:sp>
      <p:sp>
        <p:nvSpPr>
          <p:cNvPr id="3" name="Footer Placeholder 2"/>
          <p:cNvSpPr>
            <a:spLocks noGrp="1"/>
          </p:cNvSpPr>
          <p:nvPr>
            <p:ph type="ftr" sz="quarter" idx="11"/>
          </p:nvPr>
        </p:nvSpPr>
        <p:spPr/>
        <p:txBody>
          <a:bodyPr/>
          <a:lstStyle/>
          <a:p>
            <a:r>
              <a:rPr lang="en-US" smtClean="0"/>
              <a:t>Benasque</a:t>
            </a:r>
            <a:endParaRPr lang="en-US"/>
          </a:p>
        </p:txBody>
      </p:sp>
      <p:sp>
        <p:nvSpPr>
          <p:cNvPr id="4" name="Slide Number Placeholder 3"/>
          <p:cNvSpPr>
            <a:spLocks noGrp="1"/>
          </p:cNvSpPr>
          <p:nvPr>
            <p:ph type="sldNum" sz="quarter" idx="12"/>
          </p:nvPr>
        </p:nvSpPr>
        <p:spPr/>
        <p:txBody>
          <a:bodyPr/>
          <a:lstStyle/>
          <a:p>
            <a:fld id="{74A2A478-8B65-4D82-996A-EA40D10A6F38}" type="slidenum">
              <a:rPr lang="en-US" smtClean="0"/>
              <a:t>9</a:t>
            </a:fld>
            <a:endParaRPr lang="en-US"/>
          </a:p>
        </p:txBody>
      </p:sp>
      <p:sp>
        <p:nvSpPr>
          <p:cNvPr id="5" name="TextBox 4"/>
          <p:cNvSpPr txBox="1"/>
          <p:nvPr/>
        </p:nvSpPr>
        <p:spPr>
          <a:xfrm>
            <a:off x="1838527" y="2071992"/>
            <a:ext cx="9124545" cy="1631216"/>
          </a:xfrm>
          <a:prstGeom prst="rect">
            <a:avLst/>
          </a:prstGeom>
          <a:noFill/>
        </p:spPr>
        <p:txBody>
          <a:bodyPr wrap="square" rtlCol="0">
            <a:spAutoFit/>
          </a:bodyPr>
          <a:lstStyle/>
          <a:p>
            <a:pPr marL="342900" indent="-342900">
              <a:buFont typeface="+mj-lt"/>
              <a:buAutoNum type="arabicPeriod"/>
            </a:pPr>
            <a:r>
              <a:rPr lang="en-US" sz="2000" b="1" dirty="0" smtClean="0">
                <a:solidFill>
                  <a:srgbClr val="002060"/>
                </a:solidFill>
              </a:rPr>
              <a:t>Presence of high K-vector components in the confined field increases damping and prevents further concentration and enhancement of fields…</a:t>
            </a:r>
          </a:p>
          <a:p>
            <a:pPr marL="342900" indent="-342900">
              <a:buFont typeface="+mj-lt"/>
              <a:buAutoNum type="arabicPeriod"/>
            </a:pPr>
            <a:r>
              <a:rPr lang="en-US" sz="2000" b="1" dirty="0" smtClean="0">
                <a:solidFill>
                  <a:schemeClr val="accent3">
                    <a:lumMod val="75000"/>
                  </a:schemeClr>
                </a:solidFill>
              </a:rPr>
              <a:t>For as long as there </a:t>
            </a:r>
            <a:r>
              <a:rPr lang="en-US" sz="2000" b="1" dirty="0" smtClean="0">
                <a:solidFill>
                  <a:schemeClr val="accent3">
                    <a:lumMod val="75000"/>
                  </a:schemeClr>
                </a:solidFill>
              </a:rPr>
              <a:t>exists </a:t>
            </a:r>
            <a:r>
              <a:rPr lang="en-US" sz="2000" b="1" dirty="0" smtClean="0">
                <a:solidFill>
                  <a:schemeClr val="accent3">
                    <a:lumMod val="75000"/>
                  </a:schemeClr>
                </a:solidFill>
              </a:rPr>
              <a:t>a final state for the electron to make  a transition…it probably will</a:t>
            </a:r>
          </a:p>
          <a:p>
            <a:pPr marL="342900" indent="-342900">
              <a:buFont typeface="+mj-lt"/>
              <a:buAutoNum type="arabicPeriod"/>
            </a:pPr>
            <a:r>
              <a:rPr lang="en-US" sz="2000" b="1" dirty="0" smtClean="0">
                <a:solidFill>
                  <a:schemeClr val="tx2"/>
                </a:solidFill>
              </a:rPr>
              <a:t>The effect of damping of the high K-components is equivalent to the diffusion </a:t>
            </a:r>
            <a:endParaRPr lang="en-US" sz="2000" b="1" dirty="0">
              <a:solidFill>
                <a:schemeClr val="tx2"/>
              </a:solidFill>
            </a:endParaRPr>
          </a:p>
        </p:txBody>
      </p:sp>
    </p:spTree>
    <p:extLst>
      <p:ext uri="{BB962C8B-B14F-4D97-AF65-F5344CB8AC3E}">
        <p14:creationId xmlns:p14="http://schemas.microsoft.com/office/powerpoint/2010/main" val="6922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2227</Words>
  <Application>Microsoft Office PowerPoint</Application>
  <PresentationFormat>Widescreen</PresentationFormat>
  <Paragraphs>643</Paragraphs>
  <Slides>38</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Arial</vt:lpstr>
      <vt:lpstr>Calibri</vt:lpstr>
      <vt:lpstr>Calibri Light</vt:lpstr>
      <vt:lpstr>Helvetica</vt:lpstr>
      <vt:lpstr>Symbol</vt:lpstr>
      <vt:lpstr>Times New Roman</vt:lpstr>
      <vt:lpstr>Times-Bold</vt:lpstr>
      <vt:lpstr>Times-Roman</vt:lpstr>
      <vt:lpstr>Office Theme</vt:lpstr>
      <vt:lpstr>Equation</vt:lpstr>
      <vt:lpstr>MathType 6.0 Equation</vt:lpstr>
      <vt:lpstr>1. Confinement-Induced Loss – Penultimate Limit in Plasmonics 2. Demystifying Hyperbolic Metamaterials using Kronig Penney Approach</vt:lpstr>
      <vt:lpstr>Confinement (a.k.a.) surface absorption of SPP in metals</vt:lpstr>
      <vt:lpstr>PowerPoint Presentation</vt:lpstr>
      <vt:lpstr>Phenomenological Interpretation</vt:lpstr>
      <vt:lpstr>Influence of nano-confinement on dispersion</vt:lpstr>
      <vt:lpstr>PowerPoint Presentation</vt:lpstr>
      <vt:lpstr>PowerPoint Presentation</vt:lpstr>
      <vt:lpstr>For more involved shapes</vt:lpstr>
      <vt:lpstr>Conclusions  1</vt:lpstr>
      <vt:lpstr>2.   Demystifying Hyperbolic metamaterials – Kronig Penney approach  </vt:lpstr>
      <vt:lpstr>Hyperbolic Dispersion</vt:lpstr>
      <vt:lpstr>Hyperbolic materials and their promise</vt:lpstr>
      <vt:lpstr>Natural Hyperbolic Materials</vt:lpstr>
      <vt:lpstr>Hyperbolic Metamaterials (effective medium theory)</vt:lpstr>
      <vt:lpstr>Granularity</vt:lpstr>
      <vt:lpstr>Gap and slab plasmons (a.k.a. transmission lines)</vt:lpstr>
      <vt:lpstr>When does the transition occur and magic happen?</vt:lpstr>
      <vt:lpstr>Kronig Penney Model</vt:lpstr>
      <vt:lpstr>Set Up Equations</vt:lpstr>
      <vt:lpstr>Wave surfaces for different filling ratios</vt:lpstr>
      <vt:lpstr>Wave surfaces for different filling ratios</vt:lpstr>
      <vt:lpstr>Wave surfaces for different filling ratios</vt:lpstr>
      <vt:lpstr>Wave surfaces for different filling ratios</vt:lpstr>
      <vt:lpstr>Wave surfaces for different filling ratios</vt:lpstr>
      <vt:lpstr>Wave surfaces for different filling ratios</vt:lpstr>
      <vt:lpstr>Effect of changing filling ratios  form 10:1 to 1:1</vt:lpstr>
      <vt:lpstr>Effect of granularity</vt:lpstr>
      <vt:lpstr>Explore the fields at different points</vt:lpstr>
      <vt:lpstr>Near kx=0</vt:lpstr>
      <vt:lpstr>Near kx=kmax/2</vt:lpstr>
      <vt:lpstr>Near kx=kmax</vt:lpstr>
      <vt:lpstr>Density of states and Purcell Factor</vt:lpstr>
      <vt:lpstr>A Better Structure?</vt:lpstr>
      <vt:lpstr>Assessment</vt:lpstr>
      <vt:lpstr>In plane dispersion 1200-400 nm</vt:lpstr>
      <vt:lpstr>Normal to the plane dispersion 1200-400 nm</vt:lpstr>
      <vt:lpstr>Parallels with the solid state </vt:lpstr>
      <vt:lpstr>Conclusions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Confinement-Induced Loss – Penultimate Limit in Plasmonics 2. Demystifying Hyperbolic Metamaterials using Kronig Penney Approach</dc:title>
  <dc:creator>jacob</dc:creator>
  <cp:lastModifiedBy>jacob khurgin</cp:lastModifiedBy>
  <cp:revision>25</cp:revision>
  <dcterms:created xsi:type="dcterms:W3CDTF">2015-03-08T23:01:13Z</dcterms:created>
  <dcterms:modified xsi:type="dcterms:W3CDTF">2015-03-10T03:38:57Z</dcterms:modified>
</cp:coreProperties>
</file>