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2" r:id="rId2"/>
    <p:sldId id="257" r:id="rId3"/>
    <p:sldId id="259" r:id="rId4"/>
    <p:sldId id="268" r:id="rId5"/>
    <p:sldId id="270" r:id="rId6"/>
    <p:sldId id="269" r:id="rId7"/>
    <p:sldId id="292" r:id="rId8"/>
    <p:sldId id="293" r:id="rId9"/>
    <p:sldId id="267" r:id="rId10"/>
    <p:sldId id="274" r:id="rId11"/>
    <p:sldId id="281" r:id="rId12"/>
    <p:sldId id="282" r:id="rId13"/>
    <p:sldId id="280" r:id="rId14"/>
    <p:sldId id="264" r:id="rId15"/>
    <p:sldId id="265" r:id="rId16"/>
    <p:sldId id="271" r:id="rId17"/>
    <p:sldId id="294" r:id="rId18"/>
    <p:sldId id="277" r:id="rId19"/>
    <p:sldId id="283" r:id="rId20"/>
    <p:sldId id="284" r:id="rId21"/>
    <p:sldId id="285" r:id="rId22"/>
    <p:sldId id="295" r:id="rId23"/>
    <p:sldId id="279" r:id="rId24"/>
    <p:sldId id="278" r:id="rId25"/>
    <p:sldId id="286" r:id="rId26"/>
    <p:sldId id="272" r:id="rId27"/>
    <p:sldId id="273" r:id="rId28"/>
    <p:sldId id="291" r:id="rId29"/>
    <p:sldId id="290" r:id="rId30"/>
    <p:sldId id="289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B3FF"/>
    <a:srgbClr val="B1ED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09" autoAdjust="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55551-55DA-4A9C-9CAB-B15796CEE8AC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53D64-8CA2-48DF-B79D-3B41DFE0D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76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internal loop that contains the UG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cHS</a:t>
            </a:r>
            <a:r>
              <a:rPr lang="en-US" baseline="0" dirty="0" smtClean="0"/>
              <a:t> basepair shown earlier.  The G shown here is highly conserved in Sarcin-Ricin or G-bulge internal loops like you are seeing here, usually near 100% conservation in sequence alignments.  It is part of a base triple.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53D64-8CA2-48DF-B79D-3B41DFE0D5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20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does the corresponding place in yeast look like?  What</a:t>
            </a:r>
            <a:r>
              <a:rPr lang="en-US" baseline="0" dirty="0" smtClean="0"/>
              <a:t> was G in Tetrahymena is now A, and the base triple does not form, but rather the A is bulged out.  Same with </a:t>
            </a:r>
            <a:r>
              <a:rPr lang="en-US" baseline="0" dirty="0" err="1" smtClean="0"/>
              <a:t>Kluyveromyces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lactis</a:t>
            </a:r>
            <a:r>
              <a:rPr lang="en-US" baseline="0" dirty="0" smtClean="0"/>
              <a:t> and Plasmodium falciparum.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53D64-8CA2-48DF-B79D-3B41DFE0D5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29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53D64-8CA2-48DF-B79D-3B41DFE0D5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48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53D64-8CA2-48DF-B79D-3B41DFE0D50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48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53D64-8CA2-48DF-B79D-3B41DFE0D50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48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B850-237B-4C1A-BEA0-765A6EBB6F87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4193-5ABD-426E-8F10-04D47A151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41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B850-237B-4C1A-BEA0-765A6EBB6F87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4193-5ABD-426E-8F10-04D47A151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7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B850-237B-4C1A-BEA0-765A6EBB6F87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4193-5ABD-426E-8F10-04D47A151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8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B850-237B-4C1A-BEA0-765A6EBB6F87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4193-5ABD-426E-8F10-04D47A151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14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B850-237B-4C1A-BEA0-765A6EBB6F87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4193-5ABD-426E-8F10-04D47A151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83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B850-237B-4C1A-BEA0-765A6EBB6F87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4193-5ABD-426E-8F10-04D47A151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4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B850-237B-4C1A-BEA0-765A6EBB6F87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4193-5ABD-426E-8F10-04D47A151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40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B850-237B-4C1A-BEA0-765A6EBB6F87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4193-5ABD-426E-8F10-04D47A151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76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B850-237B-4C1A-BEA0-765A6EBB6F87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4193-5ABD-426E-8F10-04D47A151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3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B850-237B-4C1A-BEA0-765A6EBB6F87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4193-5ABD-426E-8F10-04D47A151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3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B850-237B-4C1A-BEA0-765A6EBB6F87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4193-5ABD-426E-8F10-04D47A151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34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DB850-237B-4C1A-BEA0-765A6EBB6F87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E4193-5ABD-426E-8F10-04D47A151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5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na.bgsu.edu/rna3dhub/data/interactions.csv.gz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  <a:solidFill>
            <a:srgbClr val="B3B3FF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Identifiers and servers to facilitate visualization and data exchange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1752600"/>
          </a:xfrm>
        </p:spPr>
        <p:txBody>
          <a:bodyPr/>
          <a:lstStyle/>
          <a:p>
            <a:r>
              <a:rPr lang="en-US" dirty="0" smtClean="0"/>
              <a:t>Craig L. Zirbel</a:t>
            </a:r>
          </a:p>
          <a:p>
            <a:r>
              <a:rPr lang="en-US" dirty="0" smtClean="0"/>
              <a:t>Bowling Green State University</a:t>
            </a:r>
          </a:p>
          <a:p>
            <a:r>
              <a:rPr lang="en-US" dirty="0" smtClean="0"/>
              <a:t>Bowling Green, Ohio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3962400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Services from the BGSU RNA group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New alignment server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“Random access” to data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1836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B3B3FF"/>
          </a:solidFill>
        </p:spPr>
        <p:txBody>
          <a:bodyPr/>
          <a:lstStyle/>
          <a:p>
            <a:r>
              <a:rPr lang="en-US" b="1" dirty="0" smtClean="0"/>
              <a:t>RNA Basepair Catalog at NDB</a:t>
            </a:r>
            <a:endParaRPr lang="en-US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8850676" cy="388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6096000"/>
            <a:ext cx="678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UG is by far the most common base combination in the </a:t>
            </a:r>
            <a:r>
              <a:rPr lang="en-US" b="1" dirty="0" err="1" smtClean="0"/>
              <a:t>cHS</a:t>
            </a:r>
            <a:r>
              <a:rPr lang="en-US" b="1" dirty="0" smtClean="0"/>
              <a:t> family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8484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B3B3FF"/>
          </a:solidFill>
        </p:spPr>
        <p:txBody>
          <a:bodyPr/>
          <a:lstStyle/>
          <a:p>
            <a:r>
              <a:rPr lang="en-US" b="1" dirty="0" smtClean="0"/>
              <a:t>Equivalence classes and NR lists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r>
              <a:rPr lang="en-US" dirty="0" smtClean="0"/>
              <a:t>Identify 3D structures of the same molecule from the same organism; “equivalent”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2" y="2362200"/>
            <a:ext cx="8915400" cy="393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7036" y="6296826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4A1B is the </a:t>
            </a:r>
            <a:r>
              <a:rPr lang="en-US" b="1" u="sng" dirty="0" smtClean="0"/>
              <a:t>representative</a:t>
            </a:r>
            <a:r>
              <a:rPr lang="en-US" b="1" dirty="0" smtClean="0"/>
              <a:t> of this equivalence class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9461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B3B3FF"/>
          </a:solidFill>
        </p:spPr>
        <p:txBody>
          <a:bodyPr/>
          <a:lstStyle/>
          <a:p>
            <a:r>
              <a:rPr lang="en-US" b="1" dirty="0" smtClean="0"/>
              <a:t>Equivalence classes and NR lists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r>
              <a:rPr lang="en-US" dirty="0" smtClean="0"/>
              <a:t>Choosing one representative from each equivalence class gives a “non-redundant list”</a:t>
            </a:r>
          </a:p>
          <a:p>
            <a:r>
              <a:rPr lang="en-US" dirty="0" smtClean="0"/>
              <a:t>89 weekly releases from February 2012 to December 2014</a:t>
            </a:r>
          </a:p>
          <a:p>
            <a:r>
              <a:rPr lang="en-US" dirty="0" smtClean="0"/>
              <a:t>Improvements and new releases coming soon!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8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B3B3FF"/>
          </a:solidFill>
        </p:spPr>
        <p:txBody>
          <a:bodyPr/>
          <a:lstStyle/>
          <a:p>
            <a:r>
              <a:rPr lang="en-US" b="1" dirty="0" smtClean="0"/>
              <a:t>RNA 3D Motif Atlas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r>
              <a:rPr lang="en-US" dirty="0" smtClean="0"/>
              <a:t>Extract internal loops and hairpin loops and arrange them into “motif groups”</a:t>
            </a:r>
          </a:p>
          <a:p>
            <a:r>
              <a:rPr lang="en-US" dirty="0" smtClean="0"/>
              <a:t>19 releases, every four weeks, between March 2013 and December 2014</a:t>
            </a:r>
          </a:p>
          <a:p>
            <a:r>
              <a:rPr lang="en-US" dirty="0" smtClean="0"/>
              <a:t>Improvements and new releases coming soon!</a:t>
            </a:r>
          </a:p>
        </p:txBody>
      </p:sp>
    </p:spTree>
    <p:extLst>
      <p:ext uri="{BB962C8B-B14F-4D97-AF65-F5344CB8AC3E}">
        <p14:creationId xmlns:p14="http://schemas.microsoft.com/office/powerpoint/2010/main" val="419461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B3B3FF"/>
          </a:solidFill>
        </p:spPr>
        <p:txBody>
          <a:bodyPr/>
          <a:lstStyle/>
          <a:p>
            <a:r>
              <a:rPr lang="en-US" b="1" dirty="0" smtClean="0"/>
              <a:t>RNA 3D Motif Atlas</a:t>
            </a:r>
            <a:endParaRPr lang="en-US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139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44552" y="301615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Pig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430904" y="273098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Tetra</a:t>
            </a:r>
            <a:endParaRPr lang="en-US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807" y="3915697"/>
            <a:ext cx="327309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>
            <a:stCxn id="5123" idx="1"/>
          </p:cNvCxnSpPr>
          <p:nvPr/>
        </p:nvCxnSpPr>
        <p:spPr>
          <a:xfrm flipH="1" flipV="1">
            <a:off x="4188542" y="5250426"/>
            <a:ext cx="969265" cy="7497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39000" y="4114800"/>
            <a:ext cx="119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46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B3B3FF"/>
          </a:solidFill>
        </p:spPr>
        <p:txBody>
          <a:bodyPr>
            <a:normAutofit/>
          </a:bodyPr>
          <a:lstStyle/>
          <a:p>
            <a:r>
              <a:rPr lang="en-US" sz="3800" b="1" dirty="0" smtClean="0"/>
              <a:t>Homologous location, different eukaryotes</a:t>
            </a:r>
            <a:endParaRPr lang="en-US" sz="3800" b="1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039879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49227" y="3349103"/>
            <a:ext cx="1371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Plasmodium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749226" y="3048000"/>
            <a:ext cx="1371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Kluyveromyces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758750" y="2739503"/>
            <a:ext cx="1371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Yeast</a:t>
            </a:r>
            <a:endParaRPr lang="en-US" b="1" dirty="0"/>
          </a:p>
        </p:txBody>
      </p:sp>
      <p:sp>
        <p:nvSpPr>
          <p:cNvPr id="5" name="Oval 4"/>
          <p:cNvSpPr/>
          <p:nvPr/>
        </p:nvSpPr>
        <p:spPr>
          <a:xfrm>
            <a:off x="2286000" y="4800600"/>
            <a:ext cx="6858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5638800"/>
            <a:ext cx="1828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A49 is bulged out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6138628"/>
            <a:ext cx="20574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 in yeast and </a:t>
            </a:r>
            <a:r>
              <a:rPr lang="en-US" dirty="0" err="1" smtClean="0"/>
              <a:t>K.l</a:t>
            </a:r>
            <a:r>
              <a:rPr lang="en-US" dirty="0" smtClean="0"/>
              <a:t>.  U in Plasmodium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B3B3FF"/>
          </a:solidFill>
        </p:spPr>
        <p:txBody>
          <a:bodyPr/>
          <a:lstStyle/>
          <a:p>
            <a:r>
              <a:rPr lang="en-US" b="1" dirty="0" smtClean="0"/>
              <a:t>A little science 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r>
              <a:rPr lang="en-US" dirty="0" smtClean="0"/>
              <a:t>Across eukaryotes, what base occurs at this position most often?</a:t>
            </a:r>
          </a:p>
          <a:p>
            <a:r>
              <a:rPr lang="en-US" dirty="0" smtClean="0"/>
              <a:t>Are different bases at this position frozen evolutionary accidents, or do they change more freely?</a:t>
            </a:r>
          </a:p>
          <a:p>
            <a:r>
              <a:rPr lang="en-US" dirty="0" smtClean="0"/>
              <a:t>Look at the column of a multiple sequence alignment that corresponds to this nucleotide.</a:t>
            </a:r>
          </a:p>
          <a:p>
            <a:r>
              <a:rPr lang="en-US" dirty="0" smtClean="0"/>
              <a:t>The R3D-2-MSA alignment server retrieves columns of an alignment corresponding to given nucleotide IDs.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12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  <a:solidFill>
            <a:srgbClr val="B3B3FF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Identifiers and servers to facilitate visualization and data exchange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1752600"/>
          </a:xfrm>
        </p:spPr>
        <p:txBody>
          <a:bodyPr/>
          <a:lstStyle/>
          <a:p>
            <a:r>
              <a:rPr lang="en-US" dirty="0" smtClean="0"/>
              <a:t>Craig L. Zirbel</a:t>
            </a:r>
          </a:p>
          <a:p>
            <a:r>
              <a:rPr lang="en-US" dirty="0" smtClean="0"/>
              <a:t>Bowling Green State University</a:t>
            </a:r>
          </a:p>
          <a:p>
            <a:r>
              <a:rPr lang="en-US" dirty="0" smtClean="0"/>
              <a:t>Bowling Green, Ohio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3962400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Services from the BGSU RNA group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New alignment server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“Random access” to data</a:t>
            </a:r>
            <a:endParaRPr lang="en-US" sz="3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80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B3B3FF"/>
          </a:solidFill>
        </p:spPr>
        <p:txBody>
          <a:bodyPr>
            <a:normAutofit/>
          </a:bodyPr>
          <a:lstStyle/>
          <a:p>
            <a:r>
              <a:rPr lang="en-US" sz="4000" b="1" dirty="0" smtClean="0"/>
              <a:t>rna.bgsu.edu/r3d-2-msa alignment server</a:t>
            </a:r>
            <a:endParaRPr lang="en-US" sz="4000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670815" cy="449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36190" y="4966774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Select a 3D structure by its PDB ID</a:t>
            </a:r>
            <a:endParaRPr lang="en-US" b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482152" y="5151440"/>
            <a:ext cx="72674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90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2833"/>
            <a:ext cx="8229600" cy="450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B3B3FF"/>
          </a:solidFill>
        </p:spPr>
        <p:txBody>
          <a:bodyPr>
            <a:normAutofit/>
          </a:bodyPr>
          <a:lstStyle/>
          <a:p>
            <a:r>
              <a:rPr lang="en-US" sz="4000" b="1" dirty="0" smtClean="0"/>
              <a:t>rna.bgsu.edu/r3d-2-msa alignment server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6241239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Select nucleotide range or ranges</a:t>
            </a:r>
            <a:endParaRPr lang="en-US" b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590800" y="6096000"/>
            <a:ext cx="1143000" cy="3209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800600" y="3341132"/>
            <a:ext cx="0" cy="46886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162800" y="2743200"/>
            <a:ext cx="1524000" cy="1066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48200" y="2971800"/>
            <a:ext cx="381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Select chain and/or alignment</a:t>
            </a:r>
            <a:endParaRPr lang="en-US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96000"/>
            <a:ext cx="1590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21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B3B3FF"/>
          </a:solidFill>
        </p:spPr>
        <p:txBody>
          <a:bodyPr/>
          <a:lstStyle/>
          <a:p>
            <a:r>
              <a:rPr lang="en-US" b="1" dirty="0" smtClean="0"/>
              <a:t>BGSU RNA Group – rna.bgsu.edu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Neocles Leontis, Chemistry</a:t>
            </a:r>
          </a:p>
          <a:p>
            <a:pPr marL="0" indent="0">
              <a:buNone/>
            </a:pPr>
            <a:r>
              <a:rPr lang="en-US" sz="2400" dirty="0" smtClean="0"/>
              <a:t>Craig Zirbel, Mathematics and Statistics</a:t>
            </a:r>
          </a:p>
          <a:p>
            <a:pPr marL="0" indent="0">
              <a:buNone/>
            </a:pPr>
            <a:r>
              <a:rPr lang="en-US" sz="2400" dirty="0" smtClean="0"/>
              <a:t>Students from Biology, Chemistry, Computer Science, Statistics</a:t>
            </a:r>
          </a:p>
          <a:p>
            <a:r>
              <a:rPr lang="en-US" dirty="0" smtClean="0"/>
              <a:t>We analyze and annotate RNA 3D structures</a:t>
            </a:r>
          </a:p>
          <a:p>
            <a:pPr lvl="1"/>
            <a:r>
              <a:rPr lang="en-US" dirty="0" smtClean="0"/>
              <a:t>Watson-Crick and non-Watson-Crick basepairs</a:t>
            </a:r>
          </a:p>
          <a:p>
            <a:pPr lvl="1"/>
            <a:r>
              <a:rPr lang="en-US" dirty="0" smtClean="0"/>
              <a:t>Base stacking, base-backbone interactions</a:t>
            </a:r>
          </a:p>
          <a:p>
            <a:pPr lvl="1"/>
            <a:r>
              <a:rPr lang="en-US" dirty="0" smtClean="0"/>
              <a:t>Equivalence classes and non-redundant lists</a:t>
            </a:r>
          </a:p>
          <a:p>
            <a:pPr lvl="1"/>
            <a:r>
              <a:rPr lang="en-US" dirty="0" smtClean="0"/>
              <a:t>3D motif search (FR3D) and the 3D Motif Atlas</a:t>
            </a:r>
            <a:endParaRPr lang="en-US" dirty="0" smtClean="0"/>
          </a:p>
          <a:p>
            <a:r>
              <a:rPr lang="en-US" dirty="0" smtClean="0"/>
              <a:t>Ultimate goal:  predict 3D motifs from sequence</a:t>
            </a:r>
          </a:p>
          <a:p>
            <a:pPr lvl="1"/>
            <a:r>
              <a:rPr lang="en-US" dirty="0" smtClean="0"/>
              <a:t> Wednesday talk (JAR3D)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87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B3B3FF"/>
          </a:solidFill>
        </p:spPr>
        <p:txBody>
          <a:bodyPr>
            <a:normAutofit/>
          </a:bodyPr>
          <a:lstStyle/>
          <a:p>
            <a:r>
              <a:rPr lang="en-US" sz="4000" b="1" dirty="0" smtClean="0"/>
              <a:t>rna.bgsu.edu/r3d-2-msa alignment server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912591" y="5798024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 occurs most often; G occurs least often!</a:t>
            </a:r>
            <a:endParaRPr lang="en-US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65" y="2133600"/>
            <a:ext cx="8656134" cy="286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8499143" y="4953000"/>
            <a:ext cx="1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0" y="13716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Summary of the corresponding column of the alignment from Robin </a:t>
            </a:r>
            <a:r>
              <a:rPr lang="en-US" b="1" dirty="0" err="1" smtClean="0"/>
              <a:t>Gutell’s</a:t>
            </a:r>
            <a:r>
              <a:rPr lang="en-US" b="1" dirty="0" smtClean="0"/>
              <a:t> group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1722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B3B3FF"/>
          </a:solidFill>
        </p:spPr>
        <p:txBody>
          <a:bodyPr>
            <a:normAutofit/>
          </a:bodyPr>
          <a:lstStyle/>
          <a:p>
            <a:r>
              <a:rPr lang="en-US" sz="4000" b="1" dirty="0" smtClean="0"/>
              <a:t>rna.bgsu.edu/r3d-2-msa alignment server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305855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A, G, and U all occur in Fungi.  Similar variety occurs in other phylogenetic groups.</a:t>
            </a:r>
            <a:endParaRPr lang="en-US" b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8" y="2133600"/>
            <a:ext cx="8627499" cy="417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1819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495800" y="1186934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Look only at Fungi</a:t>
            </a:r>
            <a:endParaRPr lang="en-US" b="1" dirty="0"/>
          </a:p>
        </p:txBody>
      </p:sp>
      <p:cxnSp>
        <p:nvCxnSpPr>
          <p:cNvPr id="9" name="Curved Connector 8"/>
          <p:cNvCxnSpPr>
            <a:stCxn id="14" idx="1"/>
          </p:cNvCxnSpPr>
          <p:nvPr/>
        </p:nvCxnSpPr>
        <p:spPr>
          <a:xfrm rot="10800000" flipH="1" flipV="1">
            <a:off x="4495800" y="1371600"/>
            <a:ext cx="199030" cy="457200"/>
          </a:xfrm>
          <a:prstGeom prst="curvedConnector4">
            <a:avLst>
              <a:gd name="adj1" fmla="val -265714"/>
              <a:gd name="adj2" fmla="val 100046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38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  <a:solidFill>
            <a:srgbClr val="B3B3FF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Identifiers and servers to facilitate visualization and data exchange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1752600"/>
          </a:xfrm>
        </p:spPr>
        <p:txBody>
          <a:bodyPr/>
          <a:lstStyle/>
          <a:p>
            <a:r>
              <a:rPr lang="en-US" dirty="0" smtClean="0"/>
              <a:t>Craig L. Zirbel</a:t>
            </a:r>
          </a:p>
          <a:p>
            <a:r>
              <a:rPr lang="en-US" dirty="0" smtClean="0"/>
              <a:t>Bowling Green State University</a:t>
            </a:r>
          </a:p>
          <a:p>
            <a:r>
              <a:rPr lang="en-US" dirty="0" smtClean="0"/>
              <a:t>Bowling Green, Ohio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3962400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Services from the BGSU RNA group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New alignment server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“Random access” to data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580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B3B3FF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Implementation of visualizations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r>
              <a:rPr lang="en-US" dirty="0" smtClean="0"/>
              <a:t>Visualizations are done by JSMol and PV (Protein </a:t>
            </a:r>
            <a:r>
              <a:rPr lang="en-US" dirty="0"/>
              <a:t>V</a:t>
            </a:r>
            <a:r>
              <a:rPr lang="en-US" dirty="0" smtClean="0"/>
              <a:t>iewer)</a:t>
            </a:r>
          </a:p>
          <a:p>
            <a:r>
              <a:rPr lang="en-US" dirty="0" smtClean="0"/>
              <a:t>We do not store PDB fragments for each possible view</a:t>
            </a:r>
          </a:p>
          <a:p>
            <a:r>
              <a:rPr lang="en-US" dirty="0" smtClean="0"/>
              <a:t>3D coordinates are retrieved from the </a:t>
            </a:r>
            <a:r>
              <a:rPr lang="en-US" u="sng" dirty="0" smtClean="0"/>
              <a:t>coordinate server</a:t>
            </a:r>
            <a:r>
              <a:rPr lang="en-US" dirty="0" smtClean="0"/>
              <a:t> hosted at rna.bgsu.edu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38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B3B3FF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Coordinate server URL access</a:t>
            </a:r>
            <a:endParaRPr lang="en-US" b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382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8400" y="1981200"/>
            <a:ext cx="2667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Coordinates of requested nucleotides or amino acid residues are stored in Model 1.</a:t>
            </a:r>
          </a:p>
          <a:p>
            <a:endParaRPr lang="en-US" b="1" dirty="0"/>
          </a:p>
          <a:p>
            <a:r>
              <a:rPr lang="en-US" b="1" dirty="0" smtClean="0"/>
              <a:t>Coordinates of nearby nucleotides, amino acids, ions, etc. are stored in Model 2.</a:t>
            </a:r>
          </a:p>
          <a:p>
            <a:endParaRPr lang="en-US" b="1" dirty="0"/>
          </a:p>
          <a:p>
            <a:r>
              <a:rPr lang="en-US" b="1" dirty="0" smtClean="0"/>
              <a:t>Anton </a:t>
            </a:r>
            <a:r>
              <a:rPr lang="en-US" b="1" dirty="0" err="1" smtClean="0"/>
              <a:t>Petrov’s</a:t>
            </a:r>
            <a:r>
              <a:rPr lang="en-US" b="1" dirty="0" smtClean="0"/>
              <a:t> </a:t>
            </a:r>
            <a:r>
              <a:rPr lang="en-US" b="1" dirty="0" err="1" smtClean="0"/>
              <a:t>jmolTools</a:t>
            </a:r>
            <a:r>
              <a:rPr lang="en-US" b="1" dirty="0" smtClean="0"/>
              <a:t> makes it easy to insert visualizations into web pages using the coordinate server.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2192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B3B3FF"/>
          </a:solidFill>
        </p:spPr>
        <p:txBody>
          <a:bodyPr>
            <a:normAutofit/>
          </a:bodyPr>
          <a:lstStyle/>
          <a:p>
            <a:r>
              <a:rPr lang="en-US" sz="4000" b="1" dirty="0" smtClean="0"/>
              <a:t>Alignment server URL access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2954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Get alignment server results by specifying the right URL.  For example, sequences of the longer strand of the Sarcin-Ricin internal loop can be retrieved from the URL: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http://rna.bgsu.edu/r3d-2-msa?units=3U5H|1|5||45:3U5H|1|5||53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658084"/>
            <a:ext cx="8991600" cy="407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61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B3B3FF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Alignment server programmatic access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Python input</a:t>
            </a:r>
          </a:p>
          <a:p>
            <a:pPr marL="457200" lvl="1" indent="0">
              <a:buNone/>
            </a:pPr>
            <a:r>
              <a:rPr lang="en-US" dirty="0" smtClean="0"/>
              <a:t>response = fetch("http://rna.bgsu.edu/r3d-2-msa",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params</a:t>
            </a:r>
            <a:r>
              <a:rPr lang="en-US" dirty="0" smtClean="0"/>
              <a:t>={'units':	'3U5H|1|5||49'}, headers=headers)</a:t>
            </a:r>
          </a:p>
          <a:p>
            <a:pPr marL="457200" lvl="1" indent="0">
              <a:buNone/>
            </a:pPr>
            <a:r>
              <a:rPr lang="en-US" dirty="0" smtClean="0"/>
              <a:t>data = </a:t>
            </a:r>
            <a:r>
              <a:rPr lang="en-US" dirty="0" err="1" smtClean="0"/>
              <a:t>response.json</a:t>
            </a:r>
            <a:r>
              <a:rPr lang="en-US" dirty="0" smtClean="0"/>
              <a:t>()</a:t>
            </a:r>
          </a:p>
          <a:p>
            <a:r>
              <a:rPr lang="en-US" b="1" dirty="0" smtClean="0"/>
              <a:t>Output in JSON format</a:t>
            </a:r>
          </a:p>
          <a:p>
            <a:pPr marL="457200" lvl="1" indent="0">
              <a:buNone/>
            </a:pPr>
            <a:r>
              <a:rPr lang="en-US" dirty="0" smtClean="0"/>
              <a:t>{'status': 'succeeded', </a:t>
            </a:r>
          </a:p>
          <a:p>
            <a:pPr marL="457200" lvl="1" indent="0">
              <a:buNone/>
            </a:pPr>
            <a:r>
              <a:rPr lang="en-US" dirty="0" smtClean="0"/>
              <a:t>'full': [{'</a:t>
            </a:r>
            <a:r>
              <a:rPr lang="en-US" dirty="0" err="1" smtClean="0"/>
              <a:t>AccessionID</a:t>
            </a:r>
            <a:r>
              <a:rPr lang="en-US" dirty="0" smtClean="0"/>
              <a:t>': 'D17810', '</a:t>
            </a:r>
            <a:r>
              <a:rPr lang="en-US" dirty="0" err="1" smtClean="0"/>
              <a:t>TaxID</a:t>
            </a:r>
            <a:r>
              <a:rPr lang="en-US" dirty="0" smtClean="0"/>
              <a:t>': 3072, '</a:t>
            </a:r>
            <a:r>
              <a:rPr lang="en-US" dirty="0" err="1" smtClean="0"/>
              <a:t>SeqVersion</a:t>
            </a:r>
            <a:r>
              <a:rPr lang="en-US" dirty="0" smtClean="0"/>
              <a:t>': 1, '</a:t>
            </a:r>
            <a:r>
              <a:rPr lang="en-US" dirty="0" err="1" smtClean="0"/>
              <a:t>SeqID</a:t>
            </a:r>
            <a:r>
              <a:rPr lang="en-US" dirty="0" smtClean="0"/>
              <a:t>': 15, '</a:t>
            </a:r>
            <a:r>
              <a:rPr lang="en-US" dirty="0" err="1" smtClean="0"/>
              <a:t>ScientificName</a:t>
            </a:r>
            <a:r>
              <a:rPr lang="en-US" dirty="0" smtClean="0"/>
              <a:t>': '</a:t>
            </a:r>
            <a:r>
              <a:rPr lang="en-US" dirty="0" err="1" smtClean="0"/>
              <a:t>Pseudochlorella</a:t>
            </a:r>
            <a:r>
              <a:rPr lang="en-US" dirty="0" smtClean="0"/>
              <a:t> </a:t>
            </a:r>
            <a:r>
              <a:rPr lang="en-US" dirty="0" err="1" smtClean="0"/>
              <a:t>pringsheimii</a:t>
            </a:r>
            <a:r>
              <a:rPr lang="en-US" dirty="0" smtClean="0"/>
              <a:t>', '</a:t>
            </a:r>
            <a:r>
              <a:rPr lang="en-US" dirty="0" err="1" smtClean="0"/>
              <a:t>LineageName</a:t>
            </a:r>
            <a:r>
              <a:rPr lang="en-US" dirty="0" smtClean="0"/>
              <a:t>': 'root \\ cellular organisms \\ </a:t>
            </a:r>
            <a:r>
              <a:rPr lang="en-US" dirty="0" err="1" smtClean="0"/>
              <a:t>Eukaryota</a:t>
            </a:r>
            <a:r>
              <a:rPr lang="en-US" dirty="0" smtClean="0"/>
              <a:t> \\ </a:t>
            </a:r>
            <a:r>
              <a:rPr lang="en-US" dirty="0" err="1" smtClean="0"/>
              <a:t>Viridiplantae</a:t>
            </a:r>
            <a:r>
              <a:rPr lang="en-US" dirty="0" smtClean="0"/>
              <a:t> \\ </a:t>
            </a:r>
            <a:r>
              <a:rPr lang="en-US" dirty="0" err="1" smtClean="0"/>
              <a:t>Chlorophyta</a:t>
            </a:r>
            <a:r>
              <a:rPr lang="en-US" dirty="0" smtClean="0"/>
              <a:t> \\ </a:t>
            </a:r>
            <a:r>
              <a:rPr lang="en-US" dirty="0" err="1" smtClean="0"/>
              <a:t>Trebouxiophyceae</a:t>
            </a:r>
            <a:r>
              <a:rPr lang="en-US" dirty="0" smtClean="0"/>
              <a:t> \\ </a:t>
            </a:r>
            <a:r>
              <a:rPr lang="en-US" dirty="0" err="1" smtClean="0"/>
              <a:t>Chlorellales</a:t>
            </a:r>
            <a:r>
              <a:rPr lang="en-US" dirty="0" smtClean="0"/>
              <a:t> \\ </a:t>
            </a:r>
            <a:r>
              <a:rPr lang="en-US" dirty="0" err="1" smtClean="0"/>
              <a:t>Chlorellaceae</a:t>
            </a:r>
            <a:r>
              <a:rPr lang="en-US" dirty="0" smtClean="0"/>
              <a:t> \\ </a:t>
            </a:r>
            <a:r>
              <a:rPr lang="en-US" dirty="0" err="1" smtClean="0"/>
              <a:t>Pseudochlorella</a:t>
            </a:r>
            <a:r>
              <a:rPr lang="en-US" dirty="0" smtClean="0"/>
              <a:t> \\ </a:t>
            </a:r>
            <a:r>
              <a:rPr lang="en-US" dirty="0" err="1" smtClean="0"/>
              <a:t>Pseudochlorella</a:t>
            </a:r>
            <a:r>
              <a:rPr lang="en-US" dirty="0" smtClean="0"/>
              <a:t> </a:t>
            </a:r>
            <a:r>
              <a:rPr lang="en-US" dirty="0" err="1" smtClean="0"/>
              <a:t>pringsheimii</a:t>
            </a:r>
            <a:r>
              <a:rPr lang="en-US" dirty="0" smtClean="0"/>
              <a:t> \\ ', '</a:t>
            </a:r>
            <a:r>
              <a:rPr lang="en-US" dirty="0" err="1" smtClean="0"/>
              <a:t>CompleteFragment</a:t>
            </a:r>
            <a:r>
              <a:rPr lang="en-US" dirty="0" smtClean="0"/>
              <a:t>': 'A'}, {'</a:t>
            </a:r>
            <a:r>
              <a:rPr lang="en-US" dirty="0" err="1" smtClean="0"/>
              <a:t>AccessionID</a:t>
            </a:r>
            <a:r>
              <a:rPr lang="en-US" dirty="0" smtClean="0"/>
              <a:t>': 'U34340', '</a:t>
            </a:r>
            <a:r>
              <a:rPr lang="en-US" dirty="0" err="1" smtClean="0"/>
              <a:t>TaxID</a:t>
            </a:r>
            <a:r>
              <a:rPr lang="en-US" dirty="0" smtClean="0"/>
              <a:t>': 7907, '</a:t>
            </a:r>
            <a:r>
              <a:rPr lang="en-US" dirty="0" err="1" smtClean="0"/>
              <a:t>SeqVersion</a:t>
            </a:r>
            <a:r>
              <a:rPr lang="en-US" dirty="0" smtClean="0"/>
              <a:t>': 1, '</a:t>
            </a:r>
            <a:r>
              <a:rPr lang="en-US" dirty="0" err="1" smtClean="0"/>
              <a:t>SeqID</a:t>
            </a:r>
            <a:r>
              <a:rPr lang="en-US" dirty="0" smtClean="0"/>
              <a:t>': 3590, '</a:t>
            </a:r>
            <a:r>
              <a:rPr lang="en-US" dirty="0" err="1" smtClean="0"/>
              <a:t>ScientificName</a:t>
            </a:r>
            <a:r>
              <a:rPr lang="en-US" dirty="0" smtClean="0"/>
              <a:t>': '</a:t>
            </a:r>
            <a:r>
              <a:rPr lang="en-US" dirty="0" err="1" smtClean="0"/>
              <a:t>Acipenser</a:t>
            </a:r>
            <a:r>
              <a:rPr lang="en-US" dirty="0" smtClean="0"/>
              <a:t> </a:t>
            </a:r>
            <a:r>
              <a:rPr lang="en-US" dirty="0" err="1" smtClean="0"/>
              <a:t>brevirostrum</a:t>
            </a:r>
            <a:r>
              <a:rPr lang="en-US" dirty="0" smtClean="0"/>
              <a:t>', '</a:t>
            </a:r>
            <a:r>
              <a:rPr lang="en-US" dirty="0" err="1" smtClean="0"/>
              <a:t>LineageName</a:t>
            </a:r>
            <a:r>
              <a:rPr lang="en-US" dirty="0" smtClean="0"/>
              <a:t>': 'root \\ cellular organisms \\ </a:t>
            </a:r>
            <a:r>
              <a:rPr lang="en-US" dirty="0" err="1" smtClean="0"/>
              <a:t>Eukaryota</a:t>
            </a:r>
            <a:r>
              <a:rPr lang="en-US" dirty="0" smtClean="0"/>
              <a:t> \\ </a:t>
            </a:r>
            <a:r>
              <a:rPr lang="en-US" dirty="0" err="1" smtClean="0"/>
              <a:t>Opisthokonta</a:t>
            </a:r>
            <a:r>
              <a:rPr lang="en-US" dirty="0" smtClean="0"/>
              <a:t> \\ </a:t>
            </a:r>
            <a:r>
              <a:rPr lang="en-US" dirty="0" err="1" smtClean="0"/>
              <a:t>Metazoa</a:t>
            </a:r>
            <a:r>
              <a:rPr lang="en-US" dirty="0" smtClean="0"/>
              <a:t> \\ </a:t>
            </a:r>
            <a:r>
              <a:rPr lang="en-US" dirty="0" err="1" smtClean="0"/>
              <a:t>Eumetazoa</a:t>
            </a:r>
            <a:r>
              <a:rPr lang="en-US" dirty="0" smtClean="0"/>
              <a:t> \\ </a:t>
            </a:r>
            <a:r>
              <a:rPr lang="en-US" dirty="0" err="1" smtClean="0"/>
              <a:t>Bilateria</a:t>
            </a:r>
            <a:r>
              <a:rPr lang="en-US" dirty="0" smtClean="0"/>
              <a:t> \\ </a:t>
            </a:r>
            <a:r>
              <a:rPr lang="en-US" dirty="0" err="1" smtClean="0"/>
              <a:t>Deuterostomia</a:t>
            </a:r>
            <a:r>
              <a:rPr lang="en-US" dirty="0" smtClean="0"/>
              <a:t> \\ Chordata \\ </a:t>
            </a:r>
            <a:r>
              <a:rPr lang="en-US" dirty="0" err="1" smtClean="0"/>
              <a:t>Craniata</a:t>
            </a:r>
            <a:r>
              <a:rPr lang="en-US" dirty="0" smtClean="0"/>
              <a:t> \\ Vertebrata \\ </a:t>
            </a:r>
            <a:r>
              <a:rPr lang="en-US" dirty="0" err="1" smtClean="0"/>
              <a:t>Gnathostomata</a:t>
            </a:r>
            <a:r>
              <a:rPr lang="en-US" dirty="0" smtClean="0"/>
              <a:t> \\ </a:t>
            </a:r>
            <a:r>
              <a:rPr lang="en-US" dirty="0" err="1" smtClean="0"/>
              <a:t>Teleostomi</a:t>
            </a:r>
            <a:r>
              <a:rPr lang="en-US" dirty="0" smtClean="0"/>
              <a:t> \\ </a:t>
            </a:r>
            <a:r>
              <a:rPr lang="en-US" dirty="0" err="1" smtClean="0"/>
              <a:t>Euteleostomi</a:t>
            </a:r>
            <a:r>
              <a:rPr lang="en-US" dirty="0" smtClean="0"/>
              <a:t> \\ </a:t>
            </a:r>
            <a:r>
              <a:rPr lang="en-US" dirty="0" err="1" smtClean="0"/>
              <a:t>Actinopterygii</a:t>
            </a:r>
            <a:r>
              <a:rPr lang="en-US" dirty="0" smtClean="0"/>
              <a:t> \\ </a:t>
            </a:r>
            <a:r>
              <a:rPr lang="en-US" dirty="0" err="1" smtClean="0"/>
              <a:t>Actinopteri</a:t>
            </a:r>
            <a:r>
              <a:rPr lang="en-US" dirty="0" smtClean="0"/>
              <a:t> \\ </a:t>
            </a:r>
            <a:r>
              <a:rPr lang="en-US" dirty="0" err="1" smtClean="0"/>
              <a:t>Chondrostei</a:t>
            </a:r>
            <a:r>
              <a:rPr lang="en-US" dirty="0" smtClean="0"/>
              <a:t> \\ </a:t>
            </a:r>
            <a:r>
              <a:rPr lang="en-US" dirty="0" err="1" smtClean="0"/>
              <a:t>Acipenseriformes</a:t>
            </a:r>
            <a:r>
              <a:rPr lang="en-US" dirty="0" smtClean="0"/>
              <a:t> \\ </a:t>
            </a:r>
            <a:r>
              <a:rPr lang="en-US" dirty="0" err="1" smtClean="0"/>
              <a:t>Acipenseroidei</a:t>
            </a:r>
            <a:r>
              <a:rPr lang="en-US" dirty="0" smtClean="0"/>
              <a:t> \\ </a:t>
            </a:r>
            <a:r>
              <a:rPr lang="en-US" dirty="0" err="1" smtClean="0"/>
              <a:t>Acipenseridae</a:t>
            </a:r>
            <a:r>
              <a:rPr lang="en-US" dirty="0" smtClean="0"/>
              <a:t> \\ </a:t>
            </a:r>
            <a:r>
              <a:rPr lang="en-US" dirty="0" err="1" smtClean="0"/>
              <a:t>Acipenserinae</a:t>
            </a:r>
            <a:r>
              <a:rPr lang="en-US" dirty="0" smtClean="0"/>
              <a:t> \\ </a:t>
            </a:r>
            <a:r>
              <a:rPr lang="en-US" dirty="0" err="1" smtClean="0"/>
              <a:t>Acipenserini</a:t>
            </a:r>
            <a:r>
              <a:rPr lang="en-US" dirty="0" smtClean="0"/>
              <a:t> \\ </a:t>
            </a:r>
            <a:r>
              <a:rPr lang="en-US" dirty="0" err="1" smtClean="0"/>
              <a:t>Acipenser</a:t>
            </a:r>
            <a:r>
              <a:rPr lang="en-US" dirty="0" smtClean="0"/>
              <a:t> \\ </a:t>
            </a:r>
            <a:r>
              <a:rPr lang="en-US" dirty="0" err="1" smtClean="0"/>
              <a:t>Acipenser</a:t>
            </a:r>
            <a:r>
              <a:rPr lang="en-US" dirty="0" smtClean="0"/>
              <a:t> </a:t>
            </a:r>
            <a:r>
              <a:rPr lang="en-US" dirty="0" err="1" smtClean="0"/>
              <a:t>brevirostrum</a:t>
            </a:r>
            <a:r>
              <a:rPr lang="en-US" dirty="0" smtClean="0"/>
              <a:t> \\ ', '</a:t>
            </a:r>
            <a:r>
              <a:rPr lang="en-US" dirty="0" err="1" smtClean="0"/>
              <a:t>CompleteFragment</a:t>
            </a:r>
            <a:r>
              <a:rPr lang="en-US" dirty="0" smtClean="0"/>
              <a:t>': '-'},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03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B3B3FF"/>
          </a:solidFill>
        </p:spPr>
        <p:txBody>
          <a:bodyPr/>
          <a:lstStyle/>
          <a:p>
            <a:r>
              <a:rPr lang="en-US" b="1" dirty="0" smtClean="0"/>
              <a:t>Random access to data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r>
              <a:rPr lang="en-US" dirty="0" smtClean="0"/>
              <a:t>Full PDB/CIF file</a:t>
            </a:r>
          </a:p>
          <a:p>
            <a:pPr lvl="1"/>
            <a:r>
              <a:rPr lang="en-US" dirty="0" smtClean="0"/>
              <a:t>Retrieve 3D coordinates for given Unit IDs via the coordinate server</a:t>
            </a:r>
          </a:p>
          <a:p>
            <a:r>
              <a:rPr lang="en-US" dirty="0" smtClean="0"/>
              <a:t>Full multiple sequence alignment</a:t>
            </a:r>
          </a:p>
          <a:p>
            <a:pPr lvl="1"/>
            <a:r>
              <a:rPr lang="en-US" dirty="0" smtClean="0"/>
              <a:t>Retrieve columns of an alignment for given nucleotide Unit IDs via the R3D-2-MSA server</a:t>
            </a:r>
          </a:p>
          <a:p>
            <a:pPr lvl="1"/>
            <a:r>
              <a:rPr lang="en-US" dirty="0" smtClean="0"/>
              <a:t>Retrieve columns of an alignment for given sequence positions in a secondary-structure diagram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1600200"/>
            <a:ext cx="2819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8200" y="3124200"/>
            <a:ext cx="5715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76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B3B3FF"/>
          </a:solidFill>
        </p:spPr>
        <p:txBody>
          <a:bodyPr/>
          <a:lstStyle/>
          <a:p>
            <a:r>
              <a:rPr lang="en-US" b="1" dirty="0" smtClean="0"/>
              <a:t>Planned services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r>
              <a:rPr lang="en-US" b="1" dirty="0" smtClean="0"/>
              <a:t>Annotations:  </a:t>
            </a:r>
            <a:r>
              <a:rPr lang="en-US" dirty="0" smtClean="0"/>
              <a:t>Retrieve a partial list of annotations of pairwise interactions for given nucleotide IDs</a:t>
            </a:r>
          </a:p>
          <a:p>
            <a:r>
              <a:rPr lang="en-US" b="1" dirty="0" smtClean="0"/>
              <a:t>3D to 3D alignments:  </a:t>
            </a:r>
            <a:r>
              <a:rPr lang="en-US" dirty="0" smtClean="0"/>
              <a:t>Retrieve a list of nucleotides in 3D structure B corresponding to a list of nucleotide IDs in 3D structure A</a:t>
            </a:r>
          </a:p>
          <a:p>
            <a:pPr lvl="1"/>
            <a:r>
              <a:rPr lang="en-US" dirty="0" smtClean="0"/>
              <a:t>First for 3D structures of the same molecule from the same organism</a:t>
            </a:r>
          </a:p>
          <a:p>
            <a:pPr lvl="1"/>
            <a:r>
              <a:rPr lang="en-US" dirty="0" smtClean="0"/>
              <a:t>Later for 3D structures from different organisms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29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B3B3FF"/>
          </a:solidFill>
        </p:spPr>
        <p:txBody>
          <a:bodyPr/>
          <a:lstStyle/>
          <a:p>
            <a:r>
              <a:rPr lang="en-US" b="1" dirty="0" smtClean="0"/>
              <a:t>Possible services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r>
              <a:rPr lang="en-US" dirty="0" smtClean="0"/>
              <a:t>Random access to Rfam, Silva, GreenGenes, and other RNA multiple sequence alignments</a:t>
            </a:r>
          </a:p>
          <a:p>
            <a:r>
              <a:rPr lang="en-US" dirty="0" smtClean="0"/>
              <a:t>Random access to protein alignments</a:t>
            </a:r>
          </a:p>
          <a:p>
            <a:r>
              <a:rPr lang="en-US" dirty="0" smtClean="0"/>
              <a:t>Random access to electron density near given nucleotides and/or amino acids</a:t>
            </a:r>
          </a:p>
          <a:p>
            <a:r>
              <a:rPr lang="en-US" dirty="0" smtClean="0"/>
              <a:t>Your suggestions?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6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B3B3FF"/>
          </a:solidFill>
        </p:spPr>
        <p:txBody>
          <a:bodyPr/>
          <a:lstStyle/>
          <a:p>
            <a:r>
              <a:rPr lang="en-US" b="1" dirty="0" smtClean="0"/>
              <a:t>Annotation pipeline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915400" cy="5334000"/>
          </a:xfrm>
        </p:spPr>
        <p:txBody>
          <a:bodyPr/>
          <a:lstStyle/>
          <a:p>
            <a:r>
              <a:rPr lang="en-US" dirty="0" smtClean="0"/>
              <a:t>Retrieves and annotates new structures each week</a:t>
            </a:r>
          </a:p>
          <a:p>
            <a:r>
              <a:rPr lang="en-US" dirty="0" smtClean="0"/>
              <a:t>On holiday since December 2014 while we re-tool to read and analyze </a:t>
            </a:r>
            <a:r>
              <a:rPr lang="en-US" dirty="0" err="1" smtClean="0"/>
              <a:t>mmCIF</a:t>
            </a:r>
            <a:r>
              <a:rPr lang="en-US" dirty="0" smtClean="0"/>
              <a:t> files</a:t>
            </a:r>
          </a:p>
          <a:p>
            <a:r>
              <a:rPr lang="en-US" dirty="0" smtClean="0"/>
              <a:t>Moving to a new server, nearly done</a:t>
            </a:r>
          </a:p>
          <a:p>
            <a:r>
              <a:rPr lang="en-US" dirty="0" smtClean="0"/>
              <a:t>Improvements to non-redundant lists coming soon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37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B3B3FF"/>
          </a:solidFill>
        </p:spPr>
        <p:txBody>
          <a:bodyPr/>
          <a:lstStyle/>
          <a:p>
            <a:r>
              <a:rPr lang="en-US" b="1" dirty="0" smtClean="0"/>
              <a:t>Acknowledgments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Anton Petrov</a:t>
            </a:r>
          </a:p>
          <a:p>
            <a:pPr lvl="1"/>
            <a:r>
              <a:rPr lang="en-US" dirty="0" smtClean="0"/>
              <a:t>Unit IDs, Coordinate server, </a:t>
            </a:r>
            <a:r>
              <a:rPr lang="en-US" dirty="0" err="1" smtClean="0"/>
              <a:t>jmolTools</a:t>
            </a:r>
            <a:endParaRPr lang="en-US" dirty="0" smtClean="0"/>
          </a:p>
          <a:p>
            <a:r>
              <a:rPr lang="en-US" dirty="0" smtClean="0"/>
              <a:t>Blake Sweeney</a:t>
            </a:r>
          </a:p>
          <a:p>
            <a:pPr lvl="1"/>
            <a:r>
              <a:rPr lang="en-US" dirty="0" smtClean="0"/>
              <a:t>R3D-2-MSA alignment server</a:t>
            </a:r>
          </a:p>
          <a:p>
            <a:pPr lvl="1"/>
            <a:r>
              <a:rPr lang="en-US" dirty="0" smtClean="0"/>
              <a:t>Conversion to </a:t>
            </a:r>
            <a:r>
              <a:rPr lang="en-US" dirty="0" err="1" smtClean="0"/>
              <a:t>mmCIF</a:t>
            </a:r>
            <a:r>
              <a:rPr lang="en-US" dirty="0" smtClean="0"/>
              <a:t>, retooling our pipeline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Looking for a postdoc in the next year</a:t>
            </a:r>
          </a:p>
          <a:p>
            <a:r>
              <a:rPr lang="en-US" dirty="0" smtClean="0"/>
              <a:t>Jamie </a:t>
            </a:r>
            <a:r>
              <a:rPr lang="en-US" dirty="0" err="1" smtClean="0"/>
              <a:t>Cannone</a:t>
            </a:r>
            <a:r>
              <a:rPr lang="en-US" dirty="0" smtClean="0"/>
              <a:t> (Robin </a:t>
            </a:r>
            <a:r>
              <a:rPr lang="en-US" dirty="0" err="1" smtClean="0"/>
              <a:t>Gutell’s</a:t>
            </a:r>
            <a:r>
              <a:rPr lang="en-US" dirty="0" smtClean="0"/>
              <a:t> group)</a:t>
            </a:r>
          </a:p>
          <a:p>
            <a:pPr lvl="1"/>
            <a:r>
              <a:rPr lang="en-US" dirty="0" smtClean="0"/>
              <a:t>Database queries to retrieve alignment slices</a:t>
            </a:r>
          </a:p>
          <a:p>
            <a:pPr lvl="1"/>
            <a:r>
              <a:rPr lang="en-US" dirty="0" smtClean="0"/>
              <a:t>Adding 3D sequences to sequence alignments</a:t>
            </a:r>
          </a:p>
          <a:p>
            <a:r>
              <a:rPr lang="en-US" dirty="0" smtClean="0"/>
              <a:t>Robin Gutell, University of Texas at Austin</a:t>
            </a:r>
          </a:p>
          <a:p>
            <a:r>
              <a:rPr lang="en-US" dirty="0" smtClean="0"/>
              <a:t>Neocles Leontis, BGSU</a:t>
            </a:r>
            <a:endParaRPr lang="en-US" dirty="0"/>
          </a:p>
        </p:txBody>
      </p:sp>
      <p:pic>
        <p:nvPicPr>
          <p:cNvPr id="14338" name="Picture 2" descr="https://encrypted-tbn2.gstatic.com/images?q=tbn:ANd9GcQzL7OQ1Dq9g9NyfuQlfm128QdWBAglq6SM-MOn6diAgrsbCBsw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17765"/>
            <a:ext cx="1428750" cy="89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20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B3B3FF"/>
          </a:solidFill>
        </p:spPr>
        <p:txBody>
          <a:bodyPr/>
          <a:lstStyle/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56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B3B3FF"/>
          </a:solidFill>
        </p:spPr>
        <p:txBody>
          <a:bodyPr/>
          <a:lstStyle/>
          <a:p>
            <a:r>
              <a:rPr lang="en-US" b="1" dirty="0" smtClean="0"/>
              <a:t>Annotations of pairwise interactions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334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Basepairs in 3D structure file 4A1B – Tetrahymena LSU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85429"/>
            <a:ext cx="7696200" cy="497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4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B3B3FF"/>
          </a:solidFill>
        </p:spPr>
        <p:txBody>
          <a:bodyPr/>
          <a:lstStyle/>
          <a:p>
            <a:r>
              <a:rPr lang="en-US" b="1" dirty="0" smtClean="0"/>
              <a:t>Annotations of pairwise interactions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r>
              <a:rPr lang="en-US" dirty="0" smtClean="0"/>
              <a:t>3D structure file 4A1B - Tetrahymena</a:t>
            </a:r>
          </a:p>
          <a:p>
            <a:r>
              <a:rPr lang="en-US" dirty="0" err="1" smtClean="0"/>
              <a:t>cSH</a:t>
            </a:r>
            <a:r>
              <a:rPr lang="en-US" dirty="0" smtClean="0"/>
              <a:t> interaction between G47 and U48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66987"/>
            <a:ext cx="35528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3916484" cy="283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6096000"/>
            <a:ext cx="342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Basepair list for an internal loop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6096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JSMol window for selected basepair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62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B3B3FF"/>
          </a:solidFill>
        </p:spPr>
        <p:txBody>
          <a:bodyPr/>
          <a:lstStyle/>
          <a:p>
            <a:r>
              <a:rPr lang="en-US" b="1" dirty="0" smtClean="0"/>
              <a:t>Annotations of pairwise interactions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r>
              <a:rPr lang="en-US" dirty="0" smtClean="0"/>
              <a:t>3D structure file 4A1B - Tetrahymena</a:t>
            </a:r>
          </a:p>
          <a:p>
            <a:r>
              <a:rPr lang="en-US" dirty="0" err="1" smtClean="0"/>
              <a:t>cSH</a:t>
            </a:r>
            <a:r>
              <a:rPr lang="en-US" dirty="0" smtClean="0"/>
              <a:t> interaction between G47 and U48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3916484" cy="283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6096000"/>
            <a:ext cx="342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Basepair list for an internal loop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6096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Neighborhood of selected basepair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229" y="2590799"/>
            <a:ext cx="35433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99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B3B3FF"/>
          </a:solidFill>
        </p:spPr>
        <p:txBody>
          <a:bodyPr/>
          <a:lstStyle/>
          <a:p>
            <a:r>
              <a:rPr lang="en-US" b="1" dirty="0" smtClean="0"/>
              <a:t>Unit ID is a unique string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r>
              <a:rPr lang="en-US" dirty="0" smtClean="0"/>
              <a:t>3D structure file 4A1B - Tetrahymena</a:t>
            </a:r>
          </a:p>
          <a:p>
            <a:r>
              <a:rPr lang="en-US" dirty="0" err="1" smtClean="0"/>
              <a:t>cSH</a:t>
            </a:r>
            <a:r>
              <a:rPr lang="en-US" dirty="0" smtClean="0"/>
              <a:t> interaction between G47 and U48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3916484" cy="283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6096000"/>
            <a:ext cx="342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Basepair list for an internal loop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6096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Neighborhood of selected basepair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229" y="2590799"/>
            <a:ext cx="35433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 rot="1076184">
            <a:off x="3398203" y="5411651"/>
            <a:ext cx="35052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8600" y="2795660"/>
            <a:ext cx="3383084" cy="33185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4242" y="4162540"/>
            <a:ext cx="2971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4A1B|1|1|G|47</a:t>
            </a:r>
          </a:p>
        </p:txBody>
      </p:sp>
    </p:spTree>
    <p:extLst>
      <p:ext uri="{BB962C8B-B14F-4D97-AF65-F5344CB8AC3E}">
        <p14:creationId xmlns:p14="http://schemas.microsoft.com/office/powerpoint/2010/main" val="198412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B3B3FF"/>
          </a:solidFill>
        </p:spPr>
        <p:txBody>
          <a:bodyPr/>
          <a:lstStyle/>
          <a:p>
            <a:r>
              <a:rPr lang="en-US" b="1" dirty="0" smtClean="0"/>
              <a:t>Annotations of pairwise interactions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839200" cy="5334000"/>
          </a:xfrm>
        </p:spPr>
        <p:txBody>
          <a:bodyPr/>
          <a:lstStyle/>
          <a:p>
            <a:r>
              <a:rPr lang="en-US" dirty="0" smtClean="0"/>
              <a:t>Basepairs in 3D structure file 4A1B – Tetrahymena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85429"/>
            <a:ext cx="7696200" cy="497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315200" y="2362200"/>
            <a:ext cx="12192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24200" y="3429000"/>
            <a:ext cx="5791200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Download all annotations from all structures at: </a:t>
            </a:r>
            <a:r>
              <a:rPr lang="en-US" dirty="0" smtClean="0">
                <a:hlinkClick r:id="rId3"/>
              </a:rPr>
              <a:t>http://rna.bgsu.edu/rna3dhub/data/interactions.csv.gz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7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B3B3FF"/>
          </a:solidFill>
        </p:spPr>
        <p:txBody>
          <a:bodyPr/>
          <a:lstStyle/>
          <a:p>
            <a:r>
              <a:rPr lang="en-US" b="1" dirty="0" smtClean="0"/>
              <a:t>RNA Basepair Catalog at NDB</a:t>
            </a:r>
            <a:endParaRPr lang="en-US" b="1" dirty="0"/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14" y="1222266"/>
            <a:ext cx="7343030" cy="554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65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</TotalTime>
  <Words>1071</Words>
  <Application>Microsoft Office PowerPoint</Application>
  <PresentationFormat>On-screen Show (4:3)</PresentationFormat>
  <Paragraphs>155</Paragraphs>
  <Slides>31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Identifiers and servers to facilitate visualization and data exchange</vt:lpstr>
      <vt:lpstr>BGSU RNA Group – rna.bgsu.edu</vt:lpstr>
      <vt:lpstr>Annotation pipeline</vt:lpstr>
      <vt:lpstr>Annotations of pairwise interactions</vt:lpstr>
      <vt:lpstr>Annotations of pairwise interactions</vt:lpstr>
      <vt:lpstr>Annotations of pairwise interactions</vt:lpstr>
      <vt:lpstr>Unit ID is a unique string</vt:lpstr>
      <vt:lpstr>Annotations of pairwise interactions</vt:lpstr>
      <vt:lpstr>RNA Basepair Catalog at NDB</vt:lpstr>
      <vt:lpstr>RNA Basepair Catalog at NDB</vt:lpstr>
      <vt:lpstr>Equivalence classes and NR lists</vt:lpstr>
      <vt:lpstr>Equivalence classes and NR lists</vt:lpstr>
      <vt:lpstr>RNA 3D Motif Atlas</vt:lpstr>
      <vt:lpstr>RNA 3D Motif Atlas</vt:lpstr>
      <vt:lpstr>Homologous location, different eukaryotes</vt:lpstr>
      <vt:lpstr>A little science …</vt:lpstr>
      <vt:lpstr>Identifiers and servers to facilitate visualization and data exchange</vt:lpstr>
      <vt:lpstr>rna.bgsu.edu/r3d-2-msa alignment server</vt:lpstr>
      <vt:lpstr>rna.bgsu.edu/r3d-2-msa alignment server</vt:lpstr>
      <vt:lpstr>rna.bgsu.edu/r3d-2-msa alignment server</vt:lpstr>
      <vt:lpstr>rna.bgsu.edu/r3d-2-msa alignment server</vt:lpstr>
      <vt:lpstr>Identifiers and servers to facilitate visualization and data exchange</vt:lpstr>
      <vt:lpstr>Implementation of visualizations</vt:lpstr>
      <vt:lpstr>Coordinate server URL access</vt:lpstr>
      <vt:lpstr>Alignment server URL access</vt:lpstr>
      <vt:lpstr>Alignment server programmatic access</vt:lpstr>
      <vt:lpstr>Random access to data</vt:lpstr>
      <vt:lpstr>Planned services</vt:lpstr>
      <vt:lpstr>Possible services</vt:lpstr>
      <vt:lpstr>Acknowledgments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Identifiers and servers to facilitate visualization and data exchange</dc:title>
  <dc:creator>Craig Zirbel</dc:creator>
  <cp:lastModifiedBy>Craig Zirbel</cp:lastModifiedBy>
  <cp:revision>66</cp:revision>
  <dcterms:created xsi:type="dcterms:W3CDTF">2015-07-26T08:41:29Z</dcterms:created>
  <dcterms:modified xsi:type="dcterms:W3CDTF">2015-07-27T14:14:38Z</dcterms:modified>
</cp:coreProperties>
</file>