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328" r:id="rId3"/>
    <p:sldId id="296" r:id="rId4"/>
    <p:sldId id="297" r:id="rId5"/>
    <p:sldId id="313" r:id="rId6"/>
    <p:sldId id="314" r:id="rId7"/>
    <p:sldId id="315" r:id="rId8"/>
    <p:sldId id="316" r:id="rId9"/>
    <p:sldId id="317" r:id="rId10"/>
    <p:sldId id="318" r:id="rId11"/>
    <p:sldId id="325" r:id="rId12"/>
    <p:sldId id="319" r:id="rId13"/>
    <p:sldId id="320" r:id="rId14"/>
    <p:sldId id="321" r:id="rId15"/>
    <p:sldId id="323" r:id="rId16"/>
    <p:sldId id="338" r:id="rId17"/>
    <p:sldId id="324" r:id="rId18"/>
    <p:sldId id="337" r:id="rId19"/>
    <p:sldId id="329" r:id="rId20"/>
    <p:sldId id="330" r:id="rId21"/>
    <p:sldId id="331" r:id="rId22"/>
    <p:sldId id="332" r:id="rId23"/>
    <p:sldId id="339" r:id="rId24"/>
    <p:sldId id="341" r:id="rId25"/>
    <p:sldId id="340" r:id="rId26"/>
    <p:sldId id="334" r:id="rId27"/>
    <p:sldId id="342" r:id="rId28"/>
    <p:sldId id="3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B5B3"/>
    <a:srgbClr val="B3B3FF"/>
    <a:srgbClr val="B1E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0" autoAdjust="0"/>
  </p:normalViewPr>
  <p:slideViewPr>
    <p:cSldViewPr>
      <p:cViewPr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5551-55DA-4A9C-9CAB-B15796CEE8AC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53D64-8CA2-48DF-B79D-3B41DFE0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Strong base-specific interactions with phosphate oxygens</a:t>
            </a:r>
          </a:p>
          <a:p>
            <a:pPr lvl="0"/>
            <a:r>
              <a:rPr lang="en-US" dirty="0" smtClean="0"/>
              <a:t>Base making the interaction tends to be highly conserved in sequence alignments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3D64-8CA2-48DF-B79D-3B41DFE0D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B850-237B-4C1A-BEA0-765A6EBB6F8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4193-5ABD-426E-8F10-04D47A151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GSU-RNA/JAR3D" TargetMode="External"/><Relationship Id="rId2" Type="http://schemas.openxmlformats.org/officeDocument/2006/relationships/hyperlink" Target="http://rna.bgsu.edu/data/jar3d/mode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na.bgsu.edu/jar3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solidFill>
            <a:srgbClr val="FFB5B3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Identifying </a:t>
            </a:r>
            <a:r>
              <a:rPr lang="en-US" b="1" dirty="0"/>
              <a:t>novel sequence variants of RNA 3D motifs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9" y="3429000"/>
            <a:ext cx="763630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8" y="5034945"/>
            <a:ext cx="7315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Goal: Given the sequence and secondary structure of an RNA, identify known 3D motifs in the hairpin and internal loops.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Craig L. Zirbel</a:t>
            </a:r>
          </a:p>
          <a:p>
            <a:r>
              <a:rPr lang="en-US" dirty="0" smtClean="0"/>
              <a:t>Bowling Green State University</a:t>
            </a:r>
          </a:p>
          <a:p>
            <a:r>
              <a:rPr lang="en-US" dirty="0" smtClean="0"/>
              <a:t>Bowling Green, Ohio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Probabilistic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SCFG for nested basepairs, fixed bases, variable-length insertions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2" y="2362200"/>
            <a:ext cx="3169384" cy="421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1" y="2362200"/>
            <a:ext cx="3366202" cy="41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898" y="643642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Instance IL_2AW7_041 from IL_95652.3        Sequence:  GGAGUACG*UAAAAC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Probabilistic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Markov random field / Gibbs ensemble for base triples and locally crossing basepairs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2" y="2362200"/>
            <a:ext cx="3169384" cy="421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1" y="2362200"/>
            <a:ext cx="3366202" cy="41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898" y="643642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Instance IL_2AW7_041 from IL_95652.3        Sequence:  GGAGUACG*UAAAAC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9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Availability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JAR3D (</a:t>
            </a:r>
            <a:r>
              <a:rPr lang="en-US" b="1" u="sng" dirty="0" smtClean="0"/>
              <a:t>J</a:t>
            </a:r>
            <a:r>
              <a:rPr lang="en-US" dirty="0" smtClean="0"/>
              <a:t>ava-based </a:t>
            </a:r>
            <a:r>
              <a:rPr lang="en-US" b="1" u="sng" dirty="0" smtClean="0"/>
              <a:t>A</a:t>
            </a:r>
            <a:r>
              <a:rPr lang="en-US" dirty="0" smtClean="0"/>
              <a:t>lignment using </a:t>
            </a:r>
            <a:r>
              <a:rPr lang="en-US" b="1" u="sng" dirty="0" smtClean="0"/>
              <a:t>R</a:t>
            </a:r>
            <a:r>
              <a:rPr lang="en-US" dirty="0" smtClean="0"/>
              <a:t>NA </a:t>
            </a:r>
            <a:r>
              <a:rPr lang="en-US" b="1" u="sng" dirty="0" smtClean="0"/>
              <a:t>3D</a:t>
            </a:r>
            <a:r>
              <a:rPr lang="en-US" dirty="0" smtClean="0"/>
              <a:t> structure) </a:t>
            </a:r>
            <a:r>
              <a:rPr lang="en-US" dirty="0" smtClean="0"/>
              <a:t>jar file and model files </a:t>
            </a:r>
            <a:r>
              <a:rPr lang="en-US" dirty="0"/>
              <a:t>are available at </a:t>
            </a:r>
            <a:r>
              <a:rPr lang="en-US" dirty="0">
                <a:hlinkClick r:id="rId2"/>
              </a:rPr>
              <a:t>http://rna.bgsu.edu/data/jar3d/models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Source code </a:t>
            </a:r>
            <a:r>
              <a:rPr lang="en-US" dirty="0"/>
              <a:t>is available 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github.com/BGSU-RNA/JAR3D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JAR3D web server </a:t>
            </a:r>
            <a:r>
              <a:rPr lang="en-US" dirty="0"/>
              <a:t>is available at </a:t>
            </a:r>
            <a:r>
              <a:rPr lang="en-US" dirty="0">
                <a:hlinkClick r:id="rId4"/>
              </a:rPr>
              <a:t>http://rna.bgsu.edu/jar3d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2D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28" y="2307770"/>
            <a:ext cx="1754414" cy="17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D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28" y="4267200"/>
            <a:ext cx="19050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Alignments via JAR3D web server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Sequences from a multiple sequence alignment of instance IL_2AW7_041 from motif group IL_95652.3, having 14 nucleotides, aligned to the model for motif group IL_97191.1, a Sarcin-Ricin motif with 13 nucleotides.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74390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Scoring sequences against a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Score sequences against </a:t>
            </a:r>
          </a:p>
          <a:p>
            <a:pPr marL="400050" lvl="1" indent="0">
              <a:buNone/>
            </a:pPr>
            <a:r>
              <a:rPr lang="en-US" dirty="0" smtClean="0"/>
              <a:t>the model for IL_93434.4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620"/>
              </p:ext>
            </p:extLst>
          </p:nvPr>
        </p:nvGraphicFramePr>
        <p:xfrm>
          <a:off x="152400" y="3200400"/>
          <a:ext cx="8915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 3D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CGA</a:t>
                      </a:r>
                      <a:r>
                        <a:rPr lang="en-US" u="none" dirty="0" smtClean="0"/>
                        <a:t>U</a:t>
                      </a:r>
                      <a:r>
                        <a:rPr lang="en-US" dirty="0" smtClean="0"/>
                        <a:t>G*CUA</a:t>
                      </a:r>
                      <a:r>
                        <a:rPr lang="en-US" u="sng" dirty="0" smtClean="0"/>
                        <a:t>A</a:t>
                      </a:r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Novel sequence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dirty="0" smtClean="0"/>
                        <a:t>G*CUA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-12.959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6" y="1278299"/>
            <a:ext cx="1673457" cy="15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55" y="1415316"/>
            <a:ext cx="1059824" cy="14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>
          <a:xfrm rot="16200000">
            <a:off x="3153229" y="3679370"/>
            <a:ext cx="457200" cy="198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5105400"/>
            <a:ext cx="369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Interior edit distance = 1</a:t>
            </a:r>
          </a:p>
          <a:p>
            <a:r>
              <a:rPr lang="en-US" b="1" i="1" dirty="0" smtClean="0"/>
              <a:t>Minimum</a:t>
            </a:r>
            <a:r>
              <a:rPr lang="en-US" b="1" dirty="0" smtClean="0"/>
              <a:t> interior edit distance = 1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Scoring sequences, acceptance region</a:t>
            </a:r>
            <a:endParaRPr lang="en-US" b="1" dirty="0"/>
          </a:p>
        </p:txBody>
      </p:sp>
      <p:pic>
        <p:nvPicPr>
          <p:cNvPr id="10242" name="Picture 2" descr="C:\Users\zirbel\Documents\Motifs\IL\1.13\ModelSpecificCutoffs\Acceptance regions without sequences\IL_93424.4_temp_alignment_random_sequences_method_6_NumNT_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954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4" idx="0"/>
          </p:cNvCxnSpPr>
          <p:nvPr/>
        </p:nvCxnSpPr>
        <p:spPr>
          <a:xfrm flipV="1">
            <a:off x="2940050" y="4381500"/>
            <a:ext cx="0" cy="16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6"/>
          </p:cNvCxnSpPr>
          <p:nvPr/>
        </p:nvCxnSpPr>
        <p:spPr>
          <a:xfrm>
            <a:off x="1966119" y="4419600"/>
            <a:ext cx="1012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901950" y="4381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978151" y="3657600"/>
            <a:ext cx="450849" cy="72390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29000" y="329993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Novel sequence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19200" y="6038850"/>
            <a:ext cx="457200" cy="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0500" y="55626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3D sequence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4243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Cutoff score 6.4 tells how far into the acceptance region the sequence falls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Trouble with alignment sequences</a:t>
            </a:r>
            <a:endParaRPr lang="en-US" b="1" dirty="0"/>
          </a:p>
        </p:txBody>
      </p:sp>
      <p:pic>
        <p:nvPicPr>
          <p:cNvPr id="10242" name="Picture 2" descr="C:\Users\zirbel\Documents\Motifs\IL\1.13\ModelSpecificCutoffs\Acceptance regions without sequences\IL_93424.4_temp_alignment_random_sequences_method_6_NumNT_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954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9436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6000" y="25343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Alignment </a:t>
            </a:r>
            <a:r>
              <a:rPr lang="en-US" b="1" dirty="0"/>
              <a:t>sequence </a:t>
            </a:r>
            <a:r>
              <a:rPr lang="en-US" b="1" u="sng" dirty="0"/>
              <a:t>G</a:t>
            </a:r>
            <a:r>
              <a:rPr lang="en-US" b="1" dirty="0"/>
              <a:t>UCCC*GAAC</a:t>
            </a:r>
            <a:r>
              <a:rPr lang="en-US" b="1" u="sng" dirty="0"/>
              <a:t>G</a:t>
            </a:r>
            <a:endParaRPr lang="en-US" b="1" u="sng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19200" y="6038850"/>
            <a:ext cx="457200" cy="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0500" y="55626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3D sequence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39243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33725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Alignment sequence </a:t>
            </a:r>
            <a:r>
              <a:rPr lang="en-US" b="1" u="sng" dirty="0"/>
              <a:t>C</a:t>
            </a:r>
            <a:r>
              <a:rPr lang="en-US" b="1" dirty="0"/>
              <a:t>AAUG*CUAG</a:t>
            </a:r>
            <a:r>
              <a:rPr lang="en-US" b="1" u="sng" dirty="0"/>
              <a:t>C</a:t>
            </a:r>
            <a:endParaRPr lang="en-US" b="1" u="sng" dirty="0" smtClean="0"/>
          </a:p>
        </p:txBody>
      </p:sp>
      <p:sp>
        <p:nvSpPr>
          <p:cNvPr id="14" name="Oval 13"/>
          <p:cNvSpPr/>
          <p:nvPr/>
        </p:nvSpPr>
        <p:spPr>
          <a:xfrm>
            <a:off x="2901950" y="4381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77029" y="4096433"/>
            <a:ext cx="2971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Alignment </a:t>
            </a:r>
            <a:r>
              <a:rPr lang="en-US" b="1" dirty="0" smtClean="0"/>
              <a:t>sequence</a:t>
            </a:r>
          </a:p>
          <a:p>
            <a:r>
              <a:rPr lang="en-US" b="1" u="sng" dirty="0" smtClean="0"/>
              <a:t>U</a:t>
            </a:r>
            <a:r>
              <a:rPr lang="en-US" b="1" dirty="0" smtClean="0"/>
              <a:t>GAUG*CUAG</a:t>
            </a:r>
            <a:r>
              <a:rPr lang="en-US" b="1" u="sng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70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32" grpId="0"/>
      <p:bldP spid="12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3D</a:t>
            </a:r>
            <a:r>
              <a:rPr lang="en-US" b="1" dirty="0" smtClean="0"/>
              <a:t>, alignment, </a:t>
            </a:r>
            <a:r>
              <a:rPr lang="en-US" b="1" dirty="0" smtClean="0">
                <a:solidFill>
                  <a:srgbClr val="FF0000"/>
                </a:solidFill>
              </a:rPr>
              <a:t>random</a:t>
            </a:r>
            <a:r>
              <a:rPr lang="en-US" b="1" dirty="0" smtClean="0"/>
              <a:t> sequences</a:t>
            </a:r>
            <a:endParaRPr lang="en-US" b="1" dirty="0"/>
          </a:p>
        </p:txBody>
      </p:sp>
      <p:pic>
        <p:nvPicPr>
          <p:cNvPr id="11266" name="Picture 2" descr="C:\Users\zirbel\Documents\Motifs\IL\1.13\ModelSpecificCutoffs\IL_93424.4_alignment_random_sequences_method_6_NumNT_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954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39624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Dots are shifted to the right by uniformly-distributed numbers to aid visualization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3D</a:t>
            </a:r>
            <a:r>
              <a:rPr lang="en-US" b="1" dirty="0" smtClean="0"/>
              <a:t>, alignment, </a:t>
            </a:r>
            <a:r>
              <a:rPr lang="en-US" b="1" dirty="0" smtClean="0">
                <a:solidFill>
                  <a:srgbClr val="FF0000"/>
                </a:solidFill>
              </a:rPr>
              <a:t>random</a:t>
            </a:r>
            <a:r>
              <a:rPr lang="en-US" b="1" dirty="0" smtClean="0"/>
              <a:t> sequences</a:t>
            </a:r>
            <a:endParaRPr lang="en-US" b="1" dirty="0"/>
          </a:p>
        </p:txBody>
      </p:sp>
      <p:pic>
        <p:nvPicPr>
          <p:cNvPr id="11266" name="Picture 2" descr="C:\Users\zirbel\Documents\Motifs\IL\1.13\ModelSpecificCutoffs\IL_93424.4_alignment_random_sequences_method_6_NumNT_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954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39624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Acceptance region is based only on the </a:t>
            </a:r>
            <a:r>
              <a:rPr lang="en-US" b="1" dirty="0" smtClean="0">
                <a:solidFill>
                  <a:srgbClr val="FF0000"/>
                </a:solidFill>
              </a:rPr>
              <a:t>randomly-generated sequences, </a:t>
            </a:r>
          </a:p>
          <a:p>
            <a:r>
              <a:rPr lang="en-US" b="1" dirty="0" smtClean="0"/>
              <a:t>4% match 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5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Match rate of randomly-generated sequences on 200+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High match rate for short sequences, like single base bulges such as </a:t>
            </a:r>
            <a:r>
              <a:rPr lang="en-US" dirty="0" smtClean="0">
                <a:solidFill>
                  <a:srgbClr val="FF0000"/>
                </a:solidFill>
              </a:rPr>
              <a:t>GAC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GC</a:t>
            </a:r>
          </a:p>
          <a:p>
            <a:r>
              <a:rPr lang="en-US" dirty="0" smtClean="0"/>
              <a:t>High match rate for symmetric internal </a:t>
            </a:r>
            <a:r>
              <a:rPr lang="en-US" dirty="0"/>
              <a:t>loops like </a:t>
            </a:r>
            <a:r>
              <a:rPr lang="en-US" dirty="0" smtClean="0">
                <a:solidFill>
                  <a:srgbClr val="FF0000"/>
                </a:solidFill>
              </a:rPr>
              <a:t>CGAAU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B5B3"/>
                </a:solidFill>
              </a:rPr>
              <a:t>ACAAG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atches 16 motif groups</a:t>
            </a:r>
          </a:p>
          <a:p>
            <a:pPr lvl="1"/>
            <a:r>
              <a:rPr lang="en-US" dirty="0" smtClean="0"/>
              <a:t>22 motif groups have sequences this length</a:t>
            </a:r>
          </a:p>
          <a:p>
            <a:pPr lvl="1"/>
            <a:r>
              <a:rPr lang="en-US" dirty="0" smtClean="0"/>
              <a:t>Sequence can also match as </a:t>
            </a:r>
            <a:r>
              <a:rPr lang="en-US" dirty="0" smtClean="0">
                <a:solidFill>
                  <a:srgbClr val="FFB5B3"/>
                </a:solidFill>
              </a:rPr>
              <a:t>ACAAG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CGAAU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So 44 possibilities to match</a:t>
            </a:r>
          </a:p>
          <a:p>
            <a:r>
              <a:rPr lang="en-US" dirty="0" smtClean="0"/>
              <a:t>Low match rate for longer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23838"/>
            <a:ext cx="78771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426966">
            <a:off x="2242458" y="2488604"/>
            <a:ext cx="5029200" cy="1015663"/>
          </a:xfrm>
          <a:prstGeom prst="rect">
            <a:avLst/>
          </a:prstGeom>
          <a:solidFill>
            <a:schemeClr val="bg1"/>
          </a:solidFill>
          <a:ln w="177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All new slides!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896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Comparison to RMDetect acceptance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JAR3D input</a:t>
            </a:r>
          </a:p>
          <a:p>
            <a:r>
              <a:rPr lang="en-US" dirty="0" smtClean="0"/>
              <a:t>RMDetect input</a:t>
            </a:r>
          </a:p>
          <a:p>
            <a:r>
              <a:rPr lang="en-US" dirty="0" smtClean="0"/>
              <a:t>Good agreement on</a:t>
            </a:r>
          </a:p>
          <a:p>
            <a:pPr lvl="1"/>
            <a:r>
              <a:rPr lang="en-US" dirty="0" smtClean="0"/>
              <a:t>G-bulge (Sarcin-Ricin)</a:t>
            </a:r>
          </a:p>
          <a:p>
            <a:pPr lvl="1"/>
            <a:r>
              <a:rPr lang="en-US" dirty="0" smtClean="0"/>
              <a:t>Tandem sheared (</a:t>
            </a:r>
            <a:r>
              <a:rPr lang="en-US" dirty="0" err="1" smtClean="0"/>
              <a:t>tSH-tHS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JAR3D identifies more</a:t>
            </a:r>
          </a:p>
          <a:p>
            <a:pPr lvl="1"/>
            <a:r>
              <a:rPr lang="en-US" dirty="0" smtClean="0"/>
              <a:t>Kink turn</a:t>
            </a:r>
          </a:p>
          <a:p>
            <a:pPr lvl="1"/>
            <a:r>
              <a:rPr lang="en-US" dirty="0" smtClean="0"/>
              <a:t>C-loop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1900" y="124689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CCUAGUAC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GGAACCG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(------(*)-----)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5900" y="189707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GCGC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CCUAGUAC</a:t>
            </a:r>
            <a:r>
              <a:rPr lang="en-US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GCGAGAGC</a:t>
            </a: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GGAACCG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GCGC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(((((------(((----)))-----)))))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4966"/>
            <a:ext cx="3419475" cy="40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Test ability to recognize novel sequences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one 3D instance from motif group G</a:t>
            </a:r>
          </a:p>
          <a:p>
            <a:r>
              <a:rPr lang="en-US" dirty="0" smtClean="0"/>
              <a:t>Retrieve columns of a multiple sequence alignment corresponding to the instance, from Silva, </a:t>
            </a:r>
            <a:r>
              <a:rPr lang="en-US" dirty="0" err="1" smtClean="0"/>
              <a:t>RNAStar</a:t>
            </a:r>
            <a:r>
              <a:rPr lang="en-US" dirty="0" smtClean="0"/>
              <a:t>, GreenGenes</a:t>
            </a:r>
          </a:p>
          <a:p>
            <a:r>
              <a:rPr lang="en-US" dirty="0" smtClean="0"/>
              <a:t>Exclude any rows whose interior sequence exactly matches a known 3D instance from group G</a:t>
            </a:r>
          </a:p>
          <a:p>
            <a:r>
              <a:rPr lang="en-US" dirty="0" smtClean="0"/>
              <a:t>Score sequences against all 200+ motif groups, keep those which accept it, and match to the group having the highest alignment score (log of generation probability)</a:t>
            </a:r>
          </a:p>
          <a:p>
            <a:r>
              <a:rPr lang="en-US" dirty="0" smtClean="0"/>
              <a:t>Record the percentage of novel alignment sequences which are matched to “original motif group”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Test ability to recognize novel sequences</a:t>
            </a:r>
            <a:endParaRPr lang="en-US" b="1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4" y="1514475"/>
            <a:ext cx="56483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172199"/>
            <a:ext cx="3000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46190"/>
            <a:ext cx="327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dot is one alignment extract</a:t>
            </a:r>
          </a:p>
          <a:p>
            <a:endParaRPr lang="en-US" b="1" dirty="0" smtClean="0"/>
          </a:p>
          <a:p>
            <a:r>
              <a:rPr lang="en-US" b="1" dirty="0" smtClean="0"/>
              <a:t>Horizontal tells how many nucleotides are in the motif</a:t>
            </a:r>
          </a:p>
          <a:p>
            <a:endParaRPr lang="en-US" b="1" dirty="0" smtClean="0"/>
          </a:p>
          <a:p>
            <a:r>
              <a:rPr lang="en-US" b="1" dirty="0" smtClean="0"/>
              <a:t>Vertical tells what percentage of rows are matched to the original motif group</a:t>
            </a:r>
          </a:p>
          <a:p>
            <a:endParaRPr lang="en-US" b="1" dirty="0"/>
          </a:p>
          <a:p>
            <a:r>
              <a:rPr lang="en-US" b="1" dirty="0" smtClean="0"/>
              <a:t>Dots are colored by average minimum internal edit distance </a:t>
            </a:r>
          </a:p>
          <a:p>
            <a:endParaRPr lang="en-US" b="1" dirty="0"/>
          </a:p>
          <a:p>
            <a:r>
              <a:rPr lang="en-US" b="1" dirty="0" smtClean="0"/>
              <a:t>Black curve is a running average</a:t>
            </a:r>
          </a:p>
          <a:p>
            <a:endParaRPr lang="en-US" b="1" dirty="0"/>
          </a:p>
          <a:p>
            <a:r>
              <a:rPr lang="en-US" b="1" dirty="0" smtClean="0"/>
              <a:t>All novel sequences – no exact interior sequence matches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30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Test ability to recognize novel sequences</a:t>
            </a:r>
            <a:endParaRPr lang="en-US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172199"/>
            <a:ext cx="3000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812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Matching an equivalent motif is counted as a success</a:t>
            </a:r>
          </a:p>
          <a:p>
            <a:endParaRPr lang="en-US" b="1" dirty="0"/>
          </a:p>
          <a:p>
            <a:r>
              <a:rPr lang="en-US" b="1" dirty="0" smtClean="0"/>
              <a:t>Omit alignment sequences whose flanking pairs are not AU, GC, or GU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46190"/>
            <a:ext cx="54885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Gold standard – percentage accepted</a:t>
            </a:r>
            <a:endParaRPr lang="en-US" b="1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03941" cy="400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Let JAR3D make two guesses</a:t>
            </a:r>
            <a:endParaRPr lang="en-US" b="1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799771"/>
            <a:ext cx="8766608" cy="39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Let JAR3D make five guesses</a:t>
            </a:r>
            <a:endParaRPr lang="en-US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00099" cy="400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Multiple sequences of the same motif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RNA double helices, covariation gives you additional confidence</a:t>
            </a:r>
          </a:p>
          <a:p>
            <a:r>
              <a:rPr lang="en-US" dirty="0" smtClean="0"/>
              <a:t>With internal and hairpin loops, each distinct interior sequence narrows the range of possible motifs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of getting the correct motif relaxes to 1 exponentially quickly as the number of distinct sequences increases</a:t>
            </a:r>
            <a:r>
              <a:rPr lang="en-US" baseline="30000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Michael Sarver (SCFG development)</a:t>
            </a:r>
          </a:p>
          <a:p>
            <a:pPr lvl="1"/>
            <a:r>
              <a:rPr lang="en-US" dirty="0" smtClean="0"/>
              <a:t>Megan Pirrung (Java coding)</a:t>
            </a:r>
          </a:p>
          <a:p>
            <a:pPr lvl="1"/>
            <a:r>
              <a:rPr lang="en-US" dirty="0" smtClean="0"/>
              <a:t>James Roll (SCFG development, Java, webserver)</a:t>
            </a:r>
          </a:p>
          <a:p>
            <a:pPr lvl="1"/>
            <a:r>
              <a:rPr lang="en-US" dirty="0" smtClean="0"/>
              <a:t>Blake Sweeney (webserver)</a:t>
            </a:r>
          </a:p>
          <a:p>
            <a:pPr lvl="1"/>
            <a:r>
              <a:rPr lang="en-US" dirty="0" smtClean="0"/>
              <a:t>Anton Petrov (RNA 3D Motif Atlas)</a:t>
            </a:r>
            <a:endParaRPr lang="en-US" dirty="0" smtClean="0"/>
          </a:p>
          <a:p>
            <a:pPr lvl="1"/>
            <a:r>
              <a:rPr lang="en-US" dirty="0" smtClean="0"/>
              <a:t>Neocles Leontis</a:t>
            </a:r>
            <a:r>
              <a:rPr lang="en-US" dirty="0"/>
              <a:t> </a:t>
            </a:r>
            <a:r>
              <a:rPr lang="en-US" dirty="0" smtClean="0"/>
              <a:t>(inspiration and guidance)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Biao Ding, in memoriam (RNA viroid)</a:t>
            </a:r>
          </a:p>
          <a:p>
            <a:pPr lvl="1"/>
            <a:r>
              <a:rPr lang="en-US" dirty="0" smtClean="0"/>
              <a:t>Corinna Theis, Jan </a:t>
            </a:r>
            <a:r>
              <a:rPr lang="en-US" dirty="0" err="1" smtClean="0"/>
              <a:t>Gorodkin</a:t>
            </a:r>
            <a:r>
              <a:rPr lang="en-US" dirty="0" smtClean="0"/>
              <a:t> (genome scanning)</a:t>
            </a:r>
          </a:p>
          <a:p>
            <a:pPr lvl="1"/>
            <a:r>
              <a:rPr lang="en-US" dirty="0" smtClean="0"/>
              <a:t>Peter </a:t>
            </a:r>
            <a:r>
              <a:rPr lang="en-US" dirty="0" err="1" smtClean="0"/>
              <a:t>Kerepdjiev</a:t>
            </a:r>
            <a:r>
              <a:rPr lang="en-US" dirty="0" smtClean="0"/>
              <a:t> at TBI (3D structure prediction)</a:t>
            </a:r>
          </a:p>
          <a:p>
            <a:pPr lvl="1"/>
            <a:r>
              <a:rPr lang="en-US" dirty="0" err="1" smtClean="0"/>
              <a:t>Rhiju</a:t>
            </a:r>
            <a:r>
              <a:rPr lang="en-US" dirty="0" smtClean="0"/>
              <a:t> Das (loop prediction)</a:t>
            </a:r>
          </a:p>
          <a:p>
            <a:r>
              <a:rPr lang="en-US" dirty="0" smtClean="0"/>
              <a:t>Hosting</a:t>
            </a:r>
          </a:p>
          <a:p>
            <a:pPr lvl="1"/>
            <a:r>
              <a:rPr lang="en-US" dirty="0" smtClean="0"/>
              <a:t>Ivo Hofacker and the TBI (sabbatical 2013-2014)</a:t>
            </a:r>
            <a:endParaRPr lang="en-US" dirty="0"/>
          </a:p>
        </p:txBody>
      </p:sp>
      <p:pic>
        <p:nvPicPr>
          <p:cNvPr id="14338" name="Picture 2" descr="https://encrypted-tbn2.gstatic.com/images?q=tbn:ANd9GcQzL7OQ1Dq9g9NyfuQlfm128QdWBAglq6SM-MOn6diAgrsbCBsw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7765"/>
            <a:ext cx="1428750" cy="8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RNA hairpin and internal loops are structured in 3D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362200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“T-loop with two bulged bases” hairpin loop; </a:t>
            </a:r>
            <a:r>
              <a:rPr lang="en-US" b="1" dirty="0"/>
              <a:t>HL_72498.12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059228"/>
            <a:ext cx="2562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0" y="4269013"/>
            <a:ext cx="1622693" cy="21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0" y="4848298"/>
            <a:ext cx="3657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err="1"/>
              <a:t>tSH</a:t>
            </a:r>
            <a:r>
              <a:rPr lang="en-US" b="1" dirty="0"/>
              <a:t>-inserted-</a:t>
            </a:r>
            <a:r>
              <a:rPr lang="en-US" b="1" dirty="0" err="1"/>
              <a:t>tHW</a:t>
            </a:r>
            <a:r>
              <a:rPr lang="en-US" b="1" dirty="0" smtClean="0"/>
              <a:t>” internal loop; IL_93424.4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366152"/>
            <a:ext cx="2428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21" y="1860141"/>
            <a:ext cx="1664258" cy="16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RNA 3D Motif Atlas</a:t>
            </a:r>
            <a:endParaRPr lang="en-US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57877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1752600"/>
            <a:ext cx="22098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Instances in each motif group share the same overall geometry and the same pattern</a:t>
            </a:r>
            <a:r>
              <a:rPr lang="en-US" b="1" baseline="30000" dirty="0" smtClean="0"/>
              <a:t>*</a:t>
            </a:r>
            <a:r>
              <a:rPr lang="en-US" b="1" dirty="0" smtClean="0"/>
              <a:t> of basepairs.</a:t>
            </a:r>
          </a:p>
          <a:p>
            <a:endParaRPr lang="en-US" b="1" dirty="0"/>
          </a:p>
          <a:p>
            <a:r>
              <a:rPr lang="en-US" b="1" dirty="0" smtClean="0"/>
              <a:t>Updated every four weeks to present the most up to date collection of motifs.</a:t>
            </a:r>
          </a:p>
        </p:txBody>
      </p:sp>
    </p:spTree>
    <p:extLst>
      <p:ext uri="{BB962C8B-B14F-4D97-AF65-F5344CB8AC3E}">
        <p14:creationId xmlns:p14="http://schemas.microsoft.com/office/powerpoint/2010/main" val="9787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Ideal situation – exact sequence match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Occasionally it will happen that the sequence of a loop in a new RNA sequence exactly matches a known RNA loop.</a:t>
            </a:r>
          </a:p>
          <a:p>
            <a:r>
              <a:rPr lang="en-US" dirty="0" smtClean="0"/>
              <a:t>Only about 1500 unique internal loop sequences across 276 motif groups, and fewer still when you pay attention only to the interior (non-Watson-Crick) part of the loop.</a:t>
            </a:r>
          </a:p>
          <a:p>
            <a:r>
              <a:rPr lang="en-US" dirty="0" smtClean="0"/>
              <a:t>Exact sequence matches will be rare.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Finding likely sequence variants of known 3D motifs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RMDetect (Cruz and Westhof, Nature 2011)</a:t>
            </a:r>
          </a:p>
          <a:p>
            <a:pPr lvl="1"/>
            <a:r>
              <a:rPr lang="en-US" dirty="0" smtClean="0"/>
              <a:t>Use sequence variants in trusted alignments</a:t>
            </a:r>
          </a:p>
          <a:p>
            <a:pPr lvl="1"/>
            <a:r>
              <a:rPr lang="en-US" dirty="0" smtClean="0"/>
              <a:t>Limited availability of such alignments, due to</a:t>
            </a:r>
          </a:p>
          <a:p>
            <a:pPr lvl="1"/>
            <a:r>
              <a:rPr lang="en-US" dirty="0" smtClean="0"/>
              <a:t>Circularity challenge:  how to align well, except by understanding the 3D motif the sequences form?</a:t>
            </a:r>
          </a:p>
          <a:p>
            <a:r>
              <a:rPr lang="en-US" dirty="0" smtClean="0"/>
              <a:t>Our approach:</a:t>
            </a:r>
          </a:p>
          <a:p>
            <a:pPr lvl="1"/>
            <a:r>
              <a:rPr lang="en-US" dirty="0" smtClean="0"/>
              <a:t>Use geometric considerations to predict likely sequence variants</a:t>
            </a:r>
          </a:p>
          <a:p>
            <a:pPr lvl="1"/>
            <a:r>
              <a:rPr lang="en-US" dirty="0" smtClean="0"/>
              <a:t>Test our predictions against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Physical basis for predicting variability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334000"/>
          </a:xfrm>
        </p:spPr>
        <p:txBody>
          <a:bodyPr/>
          <a:lstStyle/>
          <a:p>
            <a:r>
              <a:rPr lang="en-US" sz="2400" b="1" dirty="0" smtClean="0"/>
              <a:t>Basepair isostericity </a:t>
            </a:r>
            <a:r>
              <a:rPr lang="en-US" sz="2000" dirty="0" smtClean="0"/>
              <a:t>(Stombaugh, Zirbel, Westhof, Leontis NAR 2009)</a:t>
            </a:r>
          </a:p>
          <a:p>
            <a:pPr lvl="1"/>
            <a:r>
              <a:rPr lang="en-US" sz="2400" dirty="0" smtClean="0"/>
              <a:t>Basepair family tends to be conserved at corresponding positions in homologues</a:t>
            </a:r>
          </a:p>
          <a:p>
            <a:pPr lvl="1"/>
            <a:r>
              <a:rPr lang="en-US" sz="2400" dirty="0" smtClean="0"/>
              <a:t>When base combinations change, the new basepair tends to still have similar backbone connections</a:t>
            </a:r>
          </a:p>
          <a:p>
            <a:pPr lvl="1"/>
            <a:r>
              <a:rPr lang="en-US" sz="2400" dirty="0" smtClean="0"/>
              <a:t>AU, UA, GC, CG cis WC/WC basepairs reign supreme</a:t>
            </a:r>
          </a:p>
          <a:p>
            <a:pPr lvl="1"/>
            <a:r>
              <a:rPr lang="en-US" sz="2400" dirty="0" err="1" smtClean="0"/>
              <a:t>tHS</a:t>
            </a:r>
            <a:r>
              <a:rPr lang="en-US" sz="2400" dirty="0" smtClean="0"/>
              <a:t> AG and AA,</a:t>
            </a:r>
          </a:p>
          <a:p>
            <a:pPr marL="857250" lvl="2" indent="0">
              <a:buNone/>
            </a:pPr>
            <a:r>
              <a:rPr lang="en-US" dirty="0" smtClean="0"/>
              <a:t>Superimposed: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794125"/>
            <a:ext cx="2025274" cy="30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92746"/>
            <a:ext cx="2905125" cy="30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715000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Superposition and heat map from the RNA Basepair Catalog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572000" y="4876800"/>
            <a:ext cx="1295400" cy="1484531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/>
              <a:t>Physical basis for predicting variability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334000"/>
          </a:xfrm>
        </p:spPr>
        <p:txBody>
          <a:bodyPr/>
          <a:lstStyle/>
          <a:p>
            <a:r>
              <a:rPr lang="en-US" dirty="0" smtClean="0"/>
              <a:t>Base-phosphate interactions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0207" y="126945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(Zirbel, </a:t>
            </a:r>
            <a:r>
              <a:rPr lang="en-US" dirty="0" err="1"/>
              <a:t>Sponer</a:t>
            </a:r>
            <a:r>
              <a:rPr lang="en-US" dirty="0"/>
              <a:t>, </a:t>
            </a:r>
            <a:r>
              <a:rPr lang="en-US" dirty="0" err="1"/>
              <a:t>Sponer</a:t>
            </a:r>
            <a:r>
              <a:rPr lang="en-US" dirty="0"/>
              <a:t>, Stombaugh, Leontis NAR 2009)</a:t>
            </a:r>
          </a:p>
          <a:p>
            <a:endParaRPr lang="en-US" dirty="0"/>
          </a:p>
        </p:txBody>
      </p:sp>
      <p:pic>
        <p:nvPicPr>
          <p:cNvPr id="4098" name="Picture 2" descr="C:\Users\zirbel\Documents\RNA\2009 Base phosphate paper\Base_phosphate_Types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399"/>
            <a:ext cx="6030576" cy="46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B5B3"/>
          </a:solidFill>
        </p:spPr>
        <p:txBody>
          <a:bodyPr/>
          <a:lstStyle/>
          <a:p>
            <a:r>
              <a:rPr lang="en-US" b="1" dirty="0" smtClean="0"/>
              <a:t>Physical basis for predicting variability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r>
              <a:rPr lang="en-US" dirty="0" smtClean="0"/>
              <a:t>Location and number of insertions in 3D motif instances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96" y="4420606"/>
            <a:ext cx="4335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Alignment of </a:t>
            </a:r>
            <a:r>
              <a:rPr lang="en-US" sz="2000" b="1" dirty="0" smtClean="0"/>
              <a:t>3D sequences from motif group IL_93424.4 to the 9 conserved positions in the motif group.</a:t>
            </a:r>
          </a:p>
          <a:p>
            <a:endParaRPr lang="en-US" sz="2000" b="1" dirty="0"/>
          </a:p>
          <a:p>
            <a:r>
              <a:rPr lang="en-US" sz="2000" b="1" dirty="0" smtClean="0"/>
              <a:t>Note the variable-length insertions between positions 2 and 3, and between positions 3 and 4.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828800"/>
            <a:ext cx="35909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2890" y="6463945"/>
            <a:ext cx="1262769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Strand 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4125" y="6463945"/>
            <a:ext cx="1842199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Strand 2</a:t>
            </a:r>
            <a:endParaRPr lang="en-US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4" y="2386012"/>
            <a:ext cx="190100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43508"/>
            <a:ext cx="1203933" cy="15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1078</Words>
  <Application>Microsoft Office PowerPoint</Application>
  <PresentationFormat>On-screen Show (4:3)</PresentationFormat>
  <Paragraphs>156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Identifying novel sequence variants of RNA 3D motifs </vt:lpstr>
      <vt:lpstr>PowerPoint Presentation</vt:lpstr>
      <vt:lpstr>RNA hairpin and internal loops are structured in 3D</vt:lpstr>
      <vt:lpstr>RNA 3D Motif Atlas</vt:lpstr>
      <vt:lpstr>Ideal situation – exact sequence match</vt:lpstr>
      <vt:lpstr>Finding likely sequence variants of known 3D motifs</vt:lpstr>
      <vt:lpstr>Physical basis for predicting variability</vt:lpstr>
      <vt:lpstr>Physical basis for predicting variability</vt:lpstr>
      <vt:lpstr>Physical basis for predicting variability</vt:lpstr>
      <vt:lpstr>Probabilistic model</vt:lpstr>
      <vt:lpstr>Probabilistic model</vt:lpstr>
      <vt:lpstr>Availability</vt:lpstr>
      <vt:lpstr>Alignments via JAR3D web server</vt:lpstr>
      <vt:lpstr>Scoring sequences against a model</vt:lpstr>
      <vt:lpstr>Scoring sequences, acceptance region</vt:lpstr>
      <vt:lpstr>Trouble with alignment sequences</vt:lpstr>
      <vt:lpstr>3D, alignment, random sequences</vt:lpstr>
      <vt:lpstr>3D, alignment, random sequences</vt:lpstr>
      <vt:lpstr>Match rate of randomly-generated sequences on 200+ models</vt:lpstr>
      <vt:lpstr>Comparison to RMDetect acceptance</vt:lpstr>
      <vt:lpstr>Test ability to recognize novel sequences</vt:lpstr>
      <vt:lpstr>Test ability to recognize novel sequences</vt:lpstr>
      <vt:lpstr>Test ability to recognize novel sequences</vt:lpstr>
      <vt:lpstr>Gold standard – percentage accepted</vt:lpstr>
      <vt:lpstr>Let JAR3D make two guesses</vt:lpstr>
      <vt:lpstr>Let JAR3D make five guesses</vt:lpstr>
      <vt:lpstr>Multiple sequences of the same motif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Identifiers and servers to facilitate visualization and data exchange</dc:title>
  <dc:creator>Craig Zirbel</dc:creator>
  <cp:lastModifiedBy>Craig Zirbel</cp:lastModifiedBy>
  <cp:revision>132</cp:revision>
  <dcterms:created xsi:type="dcterms:W3CDTF">2015-07-26T08:41:29Z</dcterms:created>
  <dcterms:modified xsi:type="dcterms:W3CDTF">2015-07-29T15:47:44Z</dcterms:modified>
</cp:coreProperties>
</file>