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</p:sldMasterIdLst>
  <p:notesMasterIdLst>
    <p:notesMasterId r:id="rId21"/>
  </p:notesMasterIdLst>
  <p:handoutMasterIdLst>
    <p:handoutMasterId r:id="rId22"/>
  </p:handoutMasterIdLst>
  <p:sldIdLst>
    <p:sldId id="434" r:id="rId3"/>
    <p:sldId id="435" r:id="rId4"/>
    <p:sldId id="406" r:id="rId5"/>
    <p:sldId id="405" r:id="rId6"/>
    <p:sldId id="407" r:id="rId7"/>
    <p:sldId id="408" r:id="rId8"/>
    <p:sldId id="409" r:id="rId9"/>
    <p:sldId id="431" r:id="rId10"/>
    <p:sldId id="426" r:id="rId11"/>
    <p:sldId id="428" r:id="rId12"/>
    <p:sldId id="429" r:id="rId13"/>
    <p:sldId id="437" r:id="rId14"/>
    <p:sldId id="430" r:id="rId15"/>
    <p:sldId id="432" r:id="rId16"/>
    <p:sldId id="438" r:id="rId17"/>
    <p:sldId id="439" r:id="rId18"/>
    <p:sldId id="440" r:id="rId19"/>
    <p:sldId id="433" r:id="rId20"/>
  </p:sldIdLst>
  <p:sldSz cx="9144000" cy="6858000" type="screen4x3"/>
  <p:notesSz cx="6797675" cy="99266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00FF"/>
    <a:srgbClr val="CC9900"/>
    <a:srgbClr val="0070C0"/>
    <a:srgbClr val="000000"/>
    <a:srgbClr val="996600"/>
    <a:srgbClr val="D60093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910" autoAdjust="0"/>
    <p:restoredTop sz="89166" autoAdjust="0"/>
  </p:normalViewPr>
  <p:slideViewPr>
    <p:cSldViewPr>
      <p:cViewPr varScale="1">
        <p:scale>
          <a:sx n="74" d="100"/>
          <a:sy n="74" d="100"/>
        </p:scale>
        <p:origin x="-157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2" d="100"/>
          <a:sy n="72" d="100"/>
        </p:scale>
        <p:origin x="-3420" y="-96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0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0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0593CB-33E8-4C62-8854-7565694F3419}" type="datetimeFigureOut">
              <a:rPr lang="ru-RU" smtClean="0"/>
              <a:t>10.03.2016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242"/>
            <a:ext cx="2946400" cy="49680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8242"/>
            <a:ext cx="2946400" cy="49680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6A677-CEFF-431D-B003-7AC485150D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86261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2D9FCE-F8EB-488F-BC15-8DE1D3DC2C51}" type="datetimeFigureOut">
              <a:rPr lang="en-US" smtClean="0"/>
              <a:pPr/>
              <a:t>3/10/2016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AB96FC-1E32-424B-A40C-DF912B851F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9854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35598E-2369-490B-8B15-E9CA96D0BE8A}" type="datetimeFigureOut">
              <a:rPr lang="ru-RU"/>
              <a:pPr>
                <a:defRPr/>
              </a:pPr>
              <a:t>10.03.2016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AF102E-8B71-4101-8278-FE8A220B4F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77559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76AC4-E1D9-4C8A-8300-F4664253EABB}" type="datetimeFigureOut">
              <a:rPr lang="en-US" smtClean="0"/>
              <a:t>3/10/2016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AA926-D2F0-4AC7-A236-C3FC722496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51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ru-RU" smtClean="0"/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5998EE7-F387-48FA-8486-1B60AA4B7850}" type="datetimeFigureOut">
              <a:rPr lang="ru-RU"/>
              <a:pPr>
                <a:defRPr/>
              </a:pPr>
              <a:t>10.03.2016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da-DK" sz="11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66A6D0B-0233-4DEC-A5C5-D2F575F278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cxnSp>
        <p:nvCxnSpPr>
          <p:cNvPr id="7" name="Straight Connector 15"/>
          <p:cNvCxnSpPr/>
          <p:nvPr/>
        </p:nvCxnSpPr>
        <p:spPr bwMode="auto">
          <a:xfrm>
            <a:off x="828600" y="381992"/>
            <a:ext cx="8316000" cy="1588"/>
          </a:xfrm>
          <a:prstGeom prst="line">
            <a:avLst/>
          </a:prstGeom>
          <a:ln w="28575">
            <a:solidFill>
              <a:srgbClr val="0047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13"/>
          <p:cNvSpPr>
            <a:spLocks noChangeArrowheads="1"/>
          </p:cNvSpPr>
          <p:nvPr/>
        </p:nvSpPr>
        <p:spPr bwMode="auto">
          <a:xfrm>
            <a:off x="7452321" y="62124"/>
            <a:ext cx="169168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rgbClr val="004785"/>
                </a:solidFill>
                <a:latin typeface="Times New Roman" pitchFamily="18" charset="0"/>
                <a:cs typeface="Times New Roman" pitchFamily="18" charset="0"/>
              </a:rPr>
              <a:t>Vladimir Zenin        </a:t>
            </a:r>
            <a:endParaRPr lang="en-US" dirty="0" smtClean="0">
              <a:solidFill>
                <a:srgbClr val="004785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da-DK" dirty="0" smtClean="0">
                <a:solidFill>
                  <a:srgbClr val="004785"/>
                </a:solidFill>
                <a:latin typeface="Times New Roman" pitchFamily="18" charset="0"/>
                <a:cs typeface="Times New Roman" pitchFamily="18" charset="0"/>
              </a:rPr>
              <a:t>09.03.2016</a:t>
            </a:r>
            <a:endParaRPr lang="ru-RU" dirty="0">
              <a:solidFill>
                <a:srgbClr val="00478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3" descr="C:\Users\zenin\Documents\CPP coupler paper\seminar's presentations\Untitled-2 copy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1992"/>
            <a:ext cx="72733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076AC4-E1D9-4C8A-8300-F4664253EABB}" type="datetimeFigureOut">
              <a:rPr lang="en-US" smtClean="0"/>
              <a:t>3/10/2016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9AA926-D2F0-4AC7-A236-C3FC722496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009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zenin@iti.sdu.dk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5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11" Type="http://schemas.openxmlformats.org/officeDocument/2006/relationships/image" Target="../media/image54.tiff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1.png"/><Relationship Id="rId7" Type="http://schemas.openxmlformats.org/officeDocument/2006/relationships/image" Target="../media/image59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12" Type="http://schemas.openxmlformats.org/officeDocument/2006/relationships/image" Target="../media/image74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5" Type="http://schemas.openxmlformats.org/officeDocument/2006/relationships/image" Target="../media/image7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Relationship Id="rId14" Type="http://schemas.openxmlformats.org/officeDocument/2006/relationships/image" Target="../media/image7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tiff"/><Relationship Id="rId3" Type="http://schemas.openxmlformats.org/officeDocument/2006/relationships/image" Target="../media/image84.png"/><Relationship Id="rId7" Type="http://schemas.openxmlformats.org/officeDocument/2006/relationships/image" Target="../media/image88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tiff"/><Relationship Id="rId5" Type="http://schemas.openxmlformats.org/officeDocument/2006/relationships/image" Target="../media/image86.png"/><Relationship Id="rId4" Type="http://schemas.openxmlformats.org/officeDocument/2006/relationships/image" Target="../media/image85.png"/><Relationship Id="rId9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zenin\Dropbox\2015 11 DOPS meeting\images-remove in December\fig_bkg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21"/>
          <a:stretch/>
        </p:blipFill>
        <p:spPr bwMode="auto">
          <a:xfrm>
            <a:off x="1044008" y="3948156"/>
            <a:ext cx="7200000" cy="2937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0" y="44624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</a:rPr>
              <a:t>Boosting local field enhancement </a:t>
            </a:r>
            <a:endParaRPr lang="en-US" sz="3600" b="1" dirty="0" smtClean="0">
              <a:solidFill>
                <a:srgbClr val="7030A0"/>
              </a:solidFill>
            </a:endParaRPr>
          </a:p>
          <a:p>
            <a:pPr algn="ctr"/>
            <a:r>
              <a:rPr lang="en-US" sz="3600" b="1" dirty="0" smtClean="0">
                <a:solidFill>
                  <a:srgbClr val="7030A0"/>
                </a:solidFill>
              </a:rPr>
              <a:t>by </a:t>
            </a:r>
            <a:r>
              <a:rPr lang="en-US" sz="3600" b="1" dirty="0">
                <a:solidFill>
                  <a:srgbClr val="7030A0"/>
                </a:solidFill>
              </a:rPr>
              <a:t>on-chip nanofocusing and impedance-matched plasmonic antennas</a:t>
            </a:r>
            <a:endParaRPr lang="da-DK" sz="3600" dirty="0">
              <a:solidFill>
                <a:srgbClr val="7030A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1916832"/>
            <a:ext cx="9144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1600" b="1" u="sng" dirty="0"/>
              <a:t>Vladimir A. </a:t>
            </a:r>
            <a:r>
              <a:rPr lang="en-US" sz="1600" b="1" u="sng" dirty="0" smtClean="0"/>
              <a:t>Zenin</a:t>
            </a:r>
            <a:r>
              <a:rPr lang="en-US" sz="1600" b="1" dirty="0" smtClean="0"/>
              <a:t>, </a:t>
            </a:r>
            <a:r>
              <a:rPr lang="en-GB" sz="1600" b="1" dirty="0"/>
              <a:t>Ilya P. Radko, Valentyn S. Volkov</a:t>
            </a:r>
            <a:r>
              <a:rPr lang="en-US" sz="1600" b="1" dirty="0" smtClean="0"/>
              <a:t> </a:t>
            </a:r>
            <a:r>
              <a:rPr lang="en-US" sz="1600" b="1" dirty="0"/>
              <a:t>and Sergey I. </a:t>
            </a:r>
            <a:r>
              <a:rPr lang="en-US" sz="1600" b="1" dirty="0" smtClean="0"/>
              <a:t>Bozhevolnyi</a:t>
            </a:r>
            <a:br>
              <a:rPr lang="en-US" sz="1600" b="1" dirty="0" smtClean="0"/>
            </a:br>
            <a:r>
              <a:rPr lang="en-US" sz="1400" i="1" dirty="0" smtClean="0"/>
              <a:t>Centre </a:t>
            </a:r>
            <a:r>
              <a:rPr lang="en-US" sz="1400" i="1" dirty="0"/>
              <a:t>for Nano Optics, University of Southern Denmark, </a:t>
            </a:r>
            <a:r>
              <a:rPr lang="en-US" sz="1400" i="1" dirty="0" err="1" smtClean="0"/>
              <a:t>Campusvej</a:t>
            </a:r>
            <a:r>
              <a:rPr lang="en-US" sz="1400" i="1" dirty="0" smtClean="0"/>
              <a:t> 55, </a:t>
            </a:r>
            <a:r>
              <a:rPr lang="en-US" sz="1400" i="1" dirty="0"/>
              <a:t>5230 Odense M, Denmark</a:t>
            </a:r>
            <a:r>
              <a:rPr lang="en-US" sz="1600" i="1" dirty="0"/>
              <a:t/>
            </a:r>
            <a:br>
              <a:rPr lang="en-US" sz="1600" i="1" dirty="0"/>
            </a:br>
            <a:r>
              <a:rPr lang="en-US" sz="1600" i="1" u="sng" dirty="0" smtClean="0">
                <a:hlinkClick r:id="rId3"/>
              </a:rPr>
              <a:t>zenin@iti.sdu.dk</a:t>
            </a:r>
            <a:endParaRPr lang="en-US" sz="1600" i="1" u="sng" dirty="0" smtClean="0"/>
          </a:p>
          <a:p>
            <a:pPr algn="ctr">
              <a:spcAft>
                <a:spcPts val="1200"/>
              </a:spcAft>
            </a:pPr>
            <a:r>
              <a:rPr lang="en-US" sz="1600" b="1" dirty="0" smtClean="0"/>
              <a:t>Andrei </a:t>
            </a:r>
            <a:r>
              <a:rPr lang="en-US" sz="1600" b="1" dirty="0" err="1"/>
              <a:t>Andryieuski</a:t>
            </a:r>
            <a:r>
              <a:rPr lang="en-US" sz="1600" b="1" dirty="0"/>
              <a:t>, </a:t>
            </a:r>
            <a:r>
              <a:rPr lang="en-US" sz="1600" b="1" dirty="0" err="1"/>
              <a:t>Radu</a:t>
            </a:r>
            <a:r>
              <a:rPr lang="en-US" sz="1600" b="1" dirty="0"/>
              <a:t> </a:t>
            </a:r>
            <a:r>
              <a:rPr lang="en-US" sz="1600" b="1" dirty="0" err="1"/>
              <a:t>Malureanu</a:t>
            </a:r>
            <a:r>
              <a:rPr lang="en-US" sz="1600" b="1" dirty="0"/>
              <a:t> and Andrei V. Lavrinenko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400" i="1" dirty="0"/>
              <a:t>DTU </a:t>
            </a:r>
            <a:r>
              <a:rPr lang="en-US" sz="1400" i="1" dirty="0" err="1"/>
              <a:t>Fotonik</a:t>
            </a:r>
            <a:r>
              <a:rPr lang="en-US" sz="1400" i="1" dirty="0"/>
              <a:t>, Technical University of Denmark, </a:t>
            </a:r>
            <a:r>
              <a:rPr lang="en-US" sz="1400" i="1" dirty="0" err="1"/>
              <a:t>Oersteds</a:t>
            </a:r>
            <a:r>
              <a:rPr lang="en-US" sz="1400" i="1" dirty="0"/>
              <a:t> pl. 343, 2800 </a:t>
            </a:r>
            <a:r>
              <a:rPr lang="en-US" sz="1400" i="1" dirty="0" err="1"/>
              <a:t>Kongens</a:t>
            </a:r>
            <a:r>
              <a:rPr lang="en-US" sz="1400" i="1" dirty="0"/>
              <a:t> </a:t>
            </a:r>
            <a:r>
              <a:rPr lang="en-US" sz="1400" i="1" dirty="0" err="1"/>
              <a:t>Lyngby</a:t>
            </a:r>
            <a:r>
              <a:rPr lang="en-US" sz="1400" i="1" dirty="0"/>
              <a:t>, </a:t>
            </a:r>
            <a:r>
              <a:rPr lang="en-US" sz="1400" i="1" dirty="0" smtClean="0"/>
              <a:t>Denmark</a:t>
            </a:r>
          </a:p>
          <a:p>
            <a:pPr algn="ctr">
              <a:spcAft>
                <a:spcPts val="1200"/>
              </a:spcAft>
            </a:pPr>
            <a:r>
              <a:rPr lang="en-US" sz="1600" b="1" dirty="0"/>
              <a:t>Dmitri K. </a:t>
            </a:r>
            <a:r>
              <a:rPr lang="en-US" sz="1600" b="1" dirty="0" smtClean="0"/>
              <a:t>Gramotnev</a:t>
            </a:r>
            <a:br>
              <a:rPr lang="en-US" sz="1600" b="1" dirty="0" smtClean="0"/>
            </a:br>
            <a:r>
              <a:rPr lang="en-US" sz="1400" i="1" dirty="0" err="1" smtClean="0"/>
              <a:t>Nanophotonics</a:t>
            </a:r>
            <a:r>
              <a:rPr lang="en-US" sz="1400" i="1" dirty="0" smtClean="0"/>
              <a:t> </a:t>
            </a:r>
            <a:r>
              <a:rPr lang="en-US" sz="1400" i="1" dirty="0"/>
              <a:t>Pty. Ltd., GPO Box 786, Albany Creek, Queensland 4035, Australia.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03548" y="6525344"/>
            <a:ext cx="82809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140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Nanolight</a:t>
            </a:r>
            <a:r>
              <a:rPr lang="en-US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2016, </a:t>
            </a:r>
            <a:r>
              <a:rPr lang="en-US" sz="140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Benasque</a:t>
            </a:r>
            <a:endParaRPr lang="da-DK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 rot="2220000">
            <a:off x="3710175" y="4220526"/>
            <a:ext cx="216024" cy="2088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6" name="Explosion 2 15"/>
          <p:cNvSpPr/>
          <p:nvPr/>
        </p:nvSpPr>
        <p:spPr>
          <a:xfrm>
            <a:off x="6444208" y="5589240"/>
            <a:ext cx="288032" cy="216024"/>
          </a:xfrm>
          <a:prstGeom prst="irregularSeal2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497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3.48369E-6 L 0.31129 0.0566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56" y="282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0000" y="1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0" name="Picture 10" descr="C:\Users\zenin\Dropbox\2013-2015 nanofocusers\SNOM data\waveguides\2014-12-12_13-48-03_2D-scan_waveguide_200_1_1500\Results\O3-F-abs_normaliz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6188" y="1343203"/>
            <a:ext cx="992880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9" name="Picture 9" descr="C:\Users\zenin\Dropbox\2013-2015 nanofocusers\SNOM data\waveguides\2014-12-12_13-48-03_2D-scan_waveguide_200_1_1500\Results\O3-F-arg_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007" y="1343203"/>
            <a:ext cx="992880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Picture 8" descr="C:\Users\zenin\Dropbox\2013-2015 nanofocusers\SNOM data\waveguides\2014-12-12_12-32-12_2D-scan_waveguide_60_1_1500\Results\O3-F-abs_normalize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521" y="1345078"/>
            <a:ext cx="987840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C:\Users\zenin\Dropbox\2013-2015 nanofocusers\SNOM data\waveguides\2014-12-09_18-48-08_2D-scan_waveguide_30_1_1500\Results\O3-F-arg_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591" y="1341180"/>
            <a:ext cx="952561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Users\zenin\Dropbox\2013-2015 nanofocusers\SNOM data\waveguides\2014-12-09_18-48-08_2D-scan_waveguide_30_1_1500\Results\MT-F-abs_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3" y="1345078"/>
            <a:ext cx="952561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C:\Users\zenin\Dropbox\2013-2015 nanofocusers\SNOM data\waveguides\2014-12-09_18-48-08_2D-scan_waveguide_30_1_1500\Results\O3-F-abs_normalized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383" y="1345078"/>
            <a:ext cx="952561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8" descr="C:\Users\zenin\Dropbox\2013-2015 nanofocusers\SNOM data\waveguides\2014-12-05_18-22-38_2D-scan_waveguide_100_1_1500nm\Results\O3-F-abs_normalized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422" y="1341328"/>
            <a:ext cx="968400" cy="504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9" descr="C:\Users\zenin\Dropbox\2013-2015 nanofocusers\SNOM data\waveguides\2014-12-05_18-22-38_2D-scan_waveguide_100_1_1500nm\Results\O3-F-arg_1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7105" y="1341328"/>
            <a:ext cx="968400" cy="504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6"/>
          <p:cNvGrpSpPr/>
          <p:nvPr/>
        </p:nvGrpSpPr>
        <p:grpSpPr>
          <a:xfrm rot="16200000">
            <a:off x="-279605" y="3739537"/>
            <a:ext cx="929264" cy="307777"/>
            <a:chOff x="6583989" y="3130449"/>
            <a:chExt cx="929264" cy="307777"/>
          </a:xfrm>
        </p:grpSpPr>
        <p:sp>
          <p:nvSpPr>
            <p:cNvPr id="23" name="TextBox 22"/>
            <p:cNvSpPr txBox="1"/>
            <p:nvPr/>
          </p:nvSpPr>
          <p:spPr>
            <a:xfrm>
              <a:off x="6583989" y="3130449"/>
              <a:ext cx="92926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2 µm</a:t>
              </a:r>
              <a:endParaRPr lang="en-US" sz="1400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24" name="Прямая соединительная линия 22"/>
            <p:cNvCxnSpPr/>
            <p:nvPr/>
          </p:nvCxnSpPr>
          <p:spPr>
            <a:xfrm>
              <a:off x="6793023" y="3435613"/>
              <a:ext cx="504000" cy="1588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>
            <a:off x="35496" y="1000031"/>
            <a:ext cx="94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Topo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032192" y="999778"/>
            <a:ext cx="94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|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|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979712" y="999778"/>
            <a:ext cx="94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Arg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[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]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109008" y="999778"/>
            <a:ext cx="94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|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|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056528" y="999778"/>
            <a:ext cx="94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Arg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[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]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130565" y="999778"/>
            <a:ext cx="94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|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|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097135" y="999778"/>
            <a:ext cx="94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Arg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[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]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141456" y="999778"/>
            <a:ext cx="94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|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|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088976" y="999778"/>
            <a:ext cx="94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Arg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[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]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1152029" y="3435840"/>
            <a:ext cx="708375" cy="929264"/>
            <a:chOff x="888728" y="3435840"/>
            <a:chExt cx="708375" cy="929264"/>
          </a:xfrm>
        </p:grpSpPr>
        <p:cxnSp>
          <p:nvCxnSpPr>
            <p:cNvPr id="35" name="Straight Arrow Connector 34"/>
            <p:cNvCxnSpPr/>
            <p:nvPr/>
          </p:nvCxnSpPr>
          <p:spPr>
            <a:xfrm>
              <a:off x="888728" y="4365104"/>
              <a:ext cx="314102" cy="0"/>
            </a:xfrm>
            <a:prstGeom prst="straightConnector1">
              <a:avLst/>
            </a:prstGeom>
            <a:ln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flipH="1">
              <a:off x="1259632" y="4365104"/>
              <a:ext cx="314102" cy="0"/>
            </a:xfrm>
            <a:prstGeom prst="straightConnector1">
              <a:avLst/>
            </a:prstGeom>
            <a:ln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 rot="16200000">
              <a:off x="978583" y="3746583"/>
              <a:ext cx="92926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30 nm</a:t>
              </a:r>
              <a:endParaRPr lang="en-US" sz="1400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3124495" y="3429000"/>
            <a:ext cx="727425" cy="929264"/>
            <a:chOff x="869678" y="3435840"/>
            <a:chExt cx="727425" cy="929264"/>
          </a:xfrm>
        </p:grpSpPr>
        <p:cxnSp>
          <p:nvCxnSpPr>
            <p:cNvPr id="39" name="Straight Arrow Connector 38"/>
            <p:cNvCxnSpPr/>
            <p:nvPr/>
          </p:nvCxnSpPr>
          <p:spPr>
            <a:xfrm>
              <a:off x="869678" y="4365104"/>
              <a:ext cx="314102" cy="0"/>
            </a:xfrm>
            <a:prstGeom prst="straightConnector1">
              <a:avLst/>
            </a:prstGeom>
            <a:ln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 flipH="1">
              <a:off x="1259632" y="4365104"/>
              <a:ext cx="314102" cy="0"/>
            </a:xfrm>
            <a:prstGeom prst="straightConnector1">
              <a:avLst/>
            </a:prstGeom>
            <a:ln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 rot="16200000">
              <a:off x="978583" y="3746583"/>
              <a:ext cx="92926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60 nm</a:t>
              </a:r>
              <a:endParaRPr lang="en-US" sz="1400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5184152" y="3429000"/>
            <a:ext cx="746475" cy="929264"/>
            <a:chOff x="850628" y="3435840"/>
            <a:chExt cx="746475" cy="929264"/>
          </a:xfrm>
        </p:grpSpPr>
        <p:cxnSp>
          <p:nvCxnSpPr>
            <p:cNvPr id="43" name="Straight Arrow Connector 42"/>
            <p:cNvCxnSpPr/>
            <p:nvPr/>
          </p:nvCxnSpPr>
          <p:spPr>
            <a:xfrm>
              <a:off x="850628" y="4365104"/>
              <a:ext cx="314102" cy="0"/>
            </a:xfrm>
            <a:prstGeom prst="straightConnector1">
              <a:avLst/>
            </a:prstGeom>
            <a:ln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 flipH="1">
              <a:off x="1259632" y="4365104"/>
              <a:ext cx="314102" cy="0"/>
            </a:xfrm>
            <a:prstGeom prst="straightConnector1">
              <a:avLst/>
            </a:prstGeom>
            <a:ln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/>
            <p:cNvSpPr txBox="1"/>
            <p:nvPr/>
          </p:nvSpPr>
          <p:spPr>
            <a:xfrm rot="16200000">
              <a:off x="978583" y="3746583"/>
              <a:ext cx="92926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100 nm</a:t>
              </a:r>
              <a:endParaRPr lang="en-US" sz="1400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7234284" y="3429000"/>
            <a:ext cx="794100" cy="929264"/>
            <a:chOff x="803003" y="3435840"/>
            <a:chExt cx="794100" cy="929264"/>
          </a:xfrm>
        </p:grpSpPr>
        <p:cxnSp>
          <p:nvCxnSpPr>
            <p:cNvPr id="47" name="Straight Arrow Connector 46"/>
            <p:cNvCxnSpPr/>
            <p:nvPr/>
          </p:nvCxnSpPr>
          <p:spPr>
            <a:xfrm>
              <a:off x="803003" y="4365104"/>
              <a:ext cx="314102" cy="0"/>
            </a:xfrm>
            <a:prstGeom prst="straightConnector1">
              <a:avLst/>
            </a:prstGeom>
            <a:ln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 flipH="1">
              <a:off x="1259632" y="4365104"/>
              <a:ext cx="314102" cy="0"/>
            </a:xfrm>
            <a:prstGeom prst="straightConnector1">
              <a:avLst/>
            </a:prstGeom>
            <a:ln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/>
            <p:cNvSpPr txBox="1"/>
            <p:nvPr/>
          </p:nvSpPr>
          <p:spPr>
            <a:xfrm rot="16200000">
              <a:off x="978583" y="3746583"/>
              <a:ext cx="92926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200 nm</a:t>
              </a:r>
              <a:endParaRPr lang="en-US" sz="1400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" name="Up Arrow 2"/>
          <p:cNvSpPr/>
          <p:nvPr/>
        </p:nvSpPr>
        <p:spPr>
          <a:xfrm>
            <a:off x="386096" y="5948511"/>
            <a:ext cx="246320" cy="432048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4" name="TextBox 53"/>
          <p:cNvSpPr txBox="1"/>
          <p:nvPr/>
        </p:nvSpPr>
        <p:spPr>
          <a:xfrm>
            <a:off x="863588" y="0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cs typeface="Arial" panose="020B0604020202020204" pitchFamily="34" charset="0"/>
              </a:rPr>
              <a:t>Nanofocusing to strip waveguides</a:t>
            </a:r>
            <a:endParaRPr lang="da-DK" dirty="0">
              <a:cs typeface="Arial" panose="020B0604020202020204" pitchFamily="34" charset="0"/>
            </a:endParaRPr>
          </a:p>
        </p:txBody>
      </p:sp>
      <p:pic>
        <p:nvPicPr>
          <p:cNvPr id="20487" name="Picture 7" descr="C:\Users\zenin\Dropbox\2013-2015 nanofocusers\SNOM data\waveguides\2014-12-12_12-32-12_2D-scan_waveguide_60_1_1500\Results\O3-F-arg_1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158" y="1345078"/>
            <a:ext cx="987840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63688" y="2299313"/>
            <a:ext cx="8933200" cy="1296000"/>
            <a:chOff x="103296" y="2139839"/>
            <a:chExt cx="8933200" cy="1296000"/>
          </a:xfrm>
        </p:grpSpPr>
        <p:pic>
          <p:nvPicPr>
            <p:cNvPr id="20491" name="Picture 11" descr="C:\Users\zenin\Dropbox\2013-2015 nanofocusers\SEM images\dose10_06.tif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33" t="57269" b="26489"/>
            <a:stretch/>
          </p:blipFill>
          <p:spPr bwMode="auto">
            <a:xfrm>
              <a:off x="103296" y="2139839"/>
              <a:ext cx="8933200" cy="129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6" name="Group 26"/>
            <p:cNvGrpSpPr/>
            <p:nvPr/>
          </p:nvGrpSpPr>
          <p:grpSpPr>
            <a:xfrm>
              <a:off x="4105263" y="2275991"/>
              <a:ext cx="929264" cy="307777"/>
              <a:chOff x="10262822" y="2272077"/>
              <a:chExt cx="929264" cy="307777"/>
            </a:xfrm>
          </p:grpSpPr>
          <p:sp>
            <p:nvSpPr>
              <p:cNvPr id="57" name="TextBox 56"/>
              <p:cNvSpPr txBox="1"/>
              <p:nvPr/>
            </p:nvSpPr>
            <p:spPr>
              <a:xfrm>
                <a:off x="10262822" y="2272077"/>
                <a:ext cx="92926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 smtClean="0">
                    <a:solidFill>
                      <a:schemeClr val="bg1"/>
                    </a:solidFill>
                    <a:cs typeface="Arial" panose="020B0604020202020204" pitchFamily="34" charset="0"/>
                  </a:rPr>
                  <a:t>2 µm</a:t>
                </a:r>
                <a:endParaRPr lang="en-US" sz="1400" dirty="0">
                  <a:solidFill>
                    <a:schemeClr val="bg1"/>
                  </a:solidFill>
                  <a:cs typeface="Arial" panose="020B0604020202020204" pitchFamily="34" charset="0"/>
                </a:endParaRPr>
              </a:p>
            </p:txBody>
          </p:sp>
          <p:cxnSp>
            <p:nvCxnSpPr>
              <p:cNvPr id="58" name="Прямая соединительная линия 22"/>
              <p:cNvCxnSpPr/>
              <p:nvPr/>
            </p:nvCxnSpPr>
            <p:spPr>
              <a:xfrm>
                <a:off x="10518804" y="2567665"/>
                <a:ext cx="468000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9" name="Up Arrow 58"/>
          <p:cNvSpPr/>
          <p:nvPr/>
        </p:nvSpPr>
        <p:spPr>
          <a:xfrm rot="5400000">
            <a:off x="2142295" y="2772346"/>
            <a:ext cx="246320" cy="432048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Oval 4"/>
          <p:cNvSpPr/>
          <p:nvPr/>
        </p:nvSpPr>
        <p:spPr>
          <a:xfrm>
            <a:off x="494168" y="2248457"/>
            <a:ext cx="1440000" cy="1440000"/>
          </a:xfrm>
          <a:prstGeom prst="ellipse">
            <a:avLst/>
          </a:prstGeom>
          <a:solidFill>
            <a:srgbClr val="FF0000">
              <a:alpha val="5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grpSp>
        <p:nvGrpSpPr>
          <p:cNvPr id="60" name="Group 59"/>
          <p:cNvGrpSpPr/>
          <p:nvPr/>
        </p:nvGrpSpPr>
        <p:grpSpPr>
          <a:xfrm>
            <a:off x="7337720" y="3883460"/>
            <a:ext cx="1698776" cy="2497868"/>
            <a:chOff x="7308304" y="1191881"/>
            <a:chExt cx="1698776" cy="2497868"/>
          </a:xfrm>
        </p:grpSpPr>
        <p:pic>
          <p:nvPicPr>
            <p:cNvPr id="61" name="Picture 6" descr="C:\Users\zenin\Dropbox\2015 05 31 SPP7 Jerusalem\Radu.jp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0312" y="1191881"/>
              <a:ext cx="1626768" cy="2163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2" name="TextBox 61"/>
            <p:cNvSpPr txBox="1"/>
            <p:nvPr/>
          </p:nvSpPr>
          <p:spPr>
            <a:xfrm>
              <a:off x="7308304" y="3351195"/>
              <a:ext cx="169877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err="1" smtClean="0">
                  <a:latin typeface="Adobe Caslon Pro Bold" pitchFamily="18" charset="0"/>
                  <a:cs typeface="Times New Roman" panose="02020603050405020304" pitchFamily="18" charset="0"/>
                </a:rPr>
                <a:t>Radu</a:t>
              </a:r>
              <a:r>
                <a:rPr lang="en-US" sz="1600" dirty="0" smtClean="0">
                  <a:latin typeface="Adobe Caslon Pro Bold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dirty="0" err="1" smtClean="0">
                  <a:latin typeface="Adobe Caslon Pro Bold" pitchFamily="18" charset="0"/>
                  <a:cs typeface="Times New Roman" panose="02020603050405020304" pitchFamily="18" charset="0"/>
                </a:rPr>
                <a:t>Malureanu</a:t>
              </a:r>
              <a:endParaRPr lang="da-DK" sz="1600" dirty="0">
                <a:latin typeface="Adobe Caslon Pro Bold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7995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7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6 C -2.5E-6 0.00023 -0.0658 -0.03496 -0.0783 -0.04074 C -0.0908 -0.04607 -0.14739 -0.06389 -0.17986 -0.06135 C -0.21823 -0.0544 -0.26597 -0.03195 -0.30868 0.00092 C -0.35156 0.03356 -0.41007 0.10717 -0.43628 0.13541 " pathEditMode="relative" rAng="0" ptsTypes="fsssf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23" y="3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" grpId="0" animBg="1"/>
      <p:bldP spid="59" grpId="0" animBg="1"/>
      <p:bldP spid="59" grpId="1" animBg="1"/>
      <p:bldP spid="5" grpId="0" animBg="1"/>
      <p:bldP spid="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49" name="Picture 41" descr="C:\Users\zenin\Dropbox\2016 03 Nanolight\Picture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20" y="752946"/>
            <a:ext cx="4833938" cy="73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8" descr="C:\Users\zenin\Dropbox\2013-2015 nanofocusers\SNOM data\waveguides\2014-12-05_18-22-38_2D-scan_waveguide_100_1_1500nm\Results\O3-F-abs_normaliz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422" y="1341328"/>
            <a:ext cx="968400" cy="504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9" descr="C:\Users\zenin\Dropbox\2013-2015 nanofocusers\SNOM data\waveguides\2014-12-05_18-22-38_2D-scan_waveguide_100_1_1500nm\Results\O3-F-arg_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7105" y="1341328"/>
            <a:ext cx="968400" cy="504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2" name="Group 41"/>
          <p:cNvGrpSpPr/>
          <p:nvPr/>
        </p:nvGrpSpPr>
        <p:grpSpPr>
          <a:xfrm>
            <a:off x="5184152" y="3429000"/>
            <a:ext cx="746475" cy="929264"/>
            <a:chOff x="850628" y="3435840"/>
            <a:chExt cx="746475" cy="929264"/>
          </a:xfrm>
        </p:grpSpPr>
        <p:cxnSp>
          <p:nvCxnSpPr>
            <p:cNvPr id="43" name="Straight Arrow Connector 42"/>
            <p:cNvCxnSpPr/>
            <p:nvPr/>
          </p:nvCxnSpPr>
          <p:spPr>
            <a:xfrm>
              <a:off x="850628" y="4365104"/>
              <a:ext cx="314102" cy="0"/>
            </a:xfrm>
            <a:prstGeom prst="straightConnector1">
              <a:avLst/>
            </a:prstGeom>
            <a:ln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 flipH="1">
              <a:off x="1259632" y="4365104"/>
              <a:ext cx="314102" cy="0"/>
            </a:xfrm>
            <a:prstGeom prst="straightConnector1">
              <a:avLst/>
            </a:prstGeom>
            <a:ln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/>
            <p:cNvSpPr txBox="1"/>
            <p:nvPr/>
          </p:nvSpPr>
          <p:spPr>
            <a:xfrm rot="16200000">
              <a:off x="978583" y="3746583"/>
              <a:ext cx="92926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100 nm</a:t>
              </a:r>
              <a:endParaRPr lang="en-US" sz="1400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5076056" y="2422426"/>
            <a:ext cx="947520" cy="252028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0" name="Rectangle 49"/>
          <p:cNvSpPr/>
          <p:nvPr/>
        </p:nvSpPr>
        <p:spPr>
          <a:xfrm>
            <a:off x="6077105" y="2420888"/>
            <a:ext cx="968400" cy="252028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grpSp>
        <p:nvGrpSpPr>
          <p:cNvPr id="8" name="Group 7"/>
          <p:cNvGrpSpPr/>
          <p:nvPr/>
        </p:nvGrpSpPr>
        <p:grpSpPr>
          <a:xfrm>
            <a:off x="7308304" y="2492896"/>
            <a:ext cx="1809807" cy="3816292"/>
            <a:chOff x="7308304" y="2492896"/>
            <a:chExt cx="1809807" cy="3816292"/>
          </a:xfrm>
        </p:grpSpPr>
        <p:pic>
          <p:nvPicPr>
            <p:cNvPr id="17420" name="Picture 12" descr="C:\Users\zenin\Dropbox\2013-2015 nanofocusers\SNOM data\waveguides\2014-12-05_18-22-38_2D-scan_waveguide_100_1_1500nm\Results\O3-F-1D-DFT_sec1_abs1.png"/>
            <p:cNvPicPr>
              <a:picLocks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0424" y="3933188"/>
              <a:ext cx="1008000" cy="237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" name="TextBox 50"/>
            <p:cNvSpPr txBox="1"/>
            <p:nvPr/>
          </p:nvSpPr>
          <p:spPr>
            <a:xfrm>
              <a:off x="7308304" y="2492896"/>
              <a:ext cx="123714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cs typeface="Arial" panose="020B0604020202020204" pitchFamily="34" charset="0"/>
                </a:rPr>
                <a:t>Discrete Fourier Transform (log scale)</a:t>
              </a:r>
            </a:p>
          </p:txBody>
        </p:sp>
        <p:grpSp>
          <p:nvGrpSpPr>
            <p:cNvPr id="52" name="Группа 30"/>
            <p:cNvGrpSpPr/>
            <p:nvPr/>
          </p:nvGrpSpPr>
          <p:grpSpPr>
            <a:xfrm>
              <a:off x="7380424" y="3563724"/>
              <a:ext cx="1737687" cy="2745464"/>
              <a:chOff x="3222179" y="2081768"/>
              <a:chExt cx="1737687" cy="2745464"/>
            </a:xfrm>
          </p:grpSpPr>
          <p:cxnSp>
            <p:nvCxnSpPr>
              <p:cNvPr id="54" name="Прямая со стрелкой 10"/>
              <p:cNvCxnSpPr>
                <a:stCxn id="17420" idx="1"/>
                <a:endCxn id="17420" idx="3"/>
              </p:cNvCxnSpPr>
              <p:nvPr/>
            </p:nvCxnSpPr>
            <p:spPr>
              <a:xfrm>
                <a:off x="3222179" y="3639232"/>
                <a:ext cx="1368000" cy="0"/>
              </a:xfrm>
              <a:prstGeom prst="straightConnector1">
                <a:avLst/>
              </a:prstGeom>
              <a:ln w="19050">
                <a:solidFill>
                  <a:srgbClr val="00B05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Прямая со стрелкой 12"/>
              <p:cNvCxnSpPr>
                <a:stCxn id="17420" idx="2"/>
              </p:cNvCxnSpPr>
              <p:nvPr/>
            </p:nvCxnSpPr>
            <p:spPr>
              <a:xfrm flipV="1">
                <a:off x="3726179" y="2235076"/>
                <a:ext cx="0" cy="2592156"/>
              </a:xfrm>
              <a:prstGeom prst="straightConnector1">
                <a:avLst/>
              </a:prstGeom>
              <a:ln w="19050">
                <a:solidFill>
                  <a:srgbClr val="00B05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TextBox 55"/>
              <p:cNvSpPr txBox="1"/>
              <p:nvPr/>
            </p:nvSpPr>
            <p:spPr>
              <a:xfrm>
                <a:off x="4355976" y="3521928"/>
                <a:ext cx="2872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endParaRPr lang="ru-RU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3294075" y="2081768"/>
                <a:ext cx="3465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i="1" baseline="-25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endParaRPr lang="ru-RU" i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4230179" y="2667124"/>
                <a:ext cx="6527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1.6</a:t>
                </a:r>
                <a:r>
                  <a:rPr lang="en-US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baseline="-25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endParaRPr lang="ru-RU" baseline="-25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4230179" y="4251300"/>
                <a:ext cx="7296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-1.6</a:t>
                </a:r>
                <a:r>
                  <a:rPr lang="en-US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baseline="-25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endParaRPr lang="ru-RU" baseline="-25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60" name="Прямая соединительная линия 28"/>
              <p:cNvCxnSpPr/>
              <p:nvPr/>
            </p:nvCxnSpPr>
            <p:spPr>
              <a:xfrm>
                <a:off x="4017206" y="2999171"/>
                <a:ext cx="465341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Прямая соединительная линия 45"/>
              <p:cNvCxnSpPr/>
              <p:nvPr/>
            </p:nvCxnSpPr>
            <p:spPr>
              <a:xfrm>
                <a:off x="3980862" y="4257991"/>
                <a:ext cx="465341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1" name="Straight Arrow Connector 10"/>
          <p:cNvCxnSpPr/>
          <p:nvPr/>
        </p:nvCxnSpPr>
        <p:spPr>
          <a:xfrm flipH="1">
            <a:off x="1043608" y="1484784"/>
            <a:ext cx="720080" cy="7920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 flipH="1">
            <a:off x="2915816" y="1484784"/>
            <a:ext cx="642751" cy="7920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431540" y="5373216"/>
            <a:ext cx="4485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cs typeface="Arial" panose="020B0604020202020204" pitchFamily="34" charset="0"/>
              </a:rPr>
              <a:t>Global fitting parameters (complex):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r</a:t>
            </a:r>
            <a:endParaRPr lang="en-US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1465014" y="3404029"/>
            <a:ext cx="442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+</a:t>
            </a:r>
            <a:endParaRPr lang="en-US" sz="30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3337223" y="3405567"/>
            <a:ext cx="442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=</a:t>
            </a:r>
            <a:endParaRPr lang="en-US" sz="30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23528" y="2060848"/>
            <a:ext cx="968400" cy="2924555"/>
            <a:chOff x="323528" y="2060848"/>
            <a:chExt cx="968400" cy="2924555"/>
          </a:xfrm>
        </p:grpSpPr>
        <p:pic>
          <p:nvPicPr>
            <p:cNvPr id="17415" name="Picture 7" descr="C:\Users\zenin\Dropbox\2013-2015 nanofocusers\SNOM data\waveguides\2014-12-05_18-22-38_2D-scan_waveguide_100_1_1500nm\Results\O3-F_mode1_transm_sec1-abs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2458484"/>
              <a:ext cx="968400" cy="25269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8" name="TextBox 77"/>
            <p:cNvSpPr txBox="1"/>
            <p:nvPr/>
          </p:nvSpPr>
          <p:spPr>
            <a:xfrm>
              <a:off x="539552" y="2060848"/>
              <a:ext cx="4737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Times New Roman" pitchFamily="18" charset="0"/>
                  <a:cs typeface="Times New Roman" pitchFamily="18" charset="0"/>
                </a:rPr>
                <a:t>|</a:t>
              </a:r>
              <a:r>
                <a:rPr lang="en-US" i="1" dirty="0" smtClean="0">
                  <a:latin typeface="Times New Roman" pitchFamily="18" charset="0"/>
                  <a:cs typeface="Times New Roman" pitchFamily="18" charset="0"/>
                </a:rPr>
                <a:t>E</a:t>
              </a:r>
              <a:r>
                <a:rPr lang="en-US" dirty="0" smtClean="0">
                  <a:latin typeface="Times New Roman" pitchFamily="18" charset="0"/>
                  <a:cs typeface="Times New Roman" pitchFamily="18" charset="0"/>
                </a:rPr>
                <a:t>|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163440" y="2050951"/>
            <a:ext cx="968400" cy="2934452"/>
            <a:chOff x="2163440" y="2050951"/>
            <a:chExt cx="968400" cy="2934452"/>
          </a:xfrm>
        </p:grpSpPr>
        <p:pic>
          <p:nvPicPr>
            <p:cNvPr id="17419" name="Picture 11" descr="C:\Users\zenin\Dropbox\2013-2015 nanofocusers\SNOM data\waveguides\2014-12-05_18-22-38_2D-scan_waveguide_100_1_1500nm\Results\O3-F_mode1_refl_sec1-abs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3440" y="2458484"/>
              <a:ext cx="968400" cy="25269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9" name="TextBox 78"/>
            <p:cNvSpPr txBox="1"/>
            <p:nvPr/>
          </p:nvSpPr>
          <p:spPr>
            <a:xfrm>
              <a:off x="2267744" y="2050951"/>
              <a:ext cx="7200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Times New Roman" pitchFamily="18" charset="0"/>
                  <a:cs typeface="Times New Roman" pitchFamily="18" charset="0"/>
                </a:rPr>
                <a:t>10|</a:t>
              </a:r>
              <a:r>
                <a:rPr lang="en-US" i="1" dirty="0" smtClean="0">
                  <a:latin typeface="Times New Roman" pitchFamily="18" charset="0"/>
                  <a:cs typeface="Times New Roman" pitchFamily="18" charset="0"/>
                </a:rPr>
                <a:t>E</a:t>
              </a:r>
              <a:r>
                <a:rPr lang="en-US" dirty="0" smtClean="0">
                  <a:latin typeface="Times New Roman" pitchFamily="18" charset="0"/>
                  <a:cs typeface="Times New Roman" pitchFamily="18" charset="0"/>
                </a:rPr>
                <a:t>|</a:t>
              </a:r>
            </a:p>
          </p:txBody>
        </p:sp>
      </p:grpSp>
      <p:sp>
        <p:nvSpPr>
          <p:cNvPr id="82" name="TextBox 81"/>
          <p:cNvSpPr txBox="1"/>
          <p:nvPr/>
        </p:nvSpPr>
        <p:spPr>
          <a:xfrm>
            <a:off x="446048" y="5795972"/>
            <a:ext cx="44859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Re[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] = 1.60</a:t>
            </a:r>
          </a:p>
          <a:p>
            <a:pPr algn="ctr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baseline="-25000" dirty="0" err="1" smtClean="0">
                <a:latin typeface="Times New Roman" pitchFamily="18" charset="0"/>
                <a:cs typeface="Times New Roman" pitchFamily="18" charset="0"/>
              </a:rPr>
              <a:t>prop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= 4.5 </a:t>
            </a:r>
            <a:r>
              <a:rPr lang="el-GR" dirty="0" smtClean="0">
                <a:latin typeface="Times New Roman" pitchFamily="18" charset="0"/>
                <a:cs typeface="Times New Roman" pitchFamily="18" charset="0"/>
              </a:rPr>
              <a:t>μ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</a:t>
            </a:r>
          </a:p>
          <a:p>
            <a:pPr algn="ctr"/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= |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|</a:t>
            </a:r>
            <a:r>
              <a:rPr lang="en-US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= 0.10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863588" y="0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cs typeface="Arial" panose="020B0604020202020204" pitchFamily="34" charset="0"/>
              </a:rPr>
              <a:t>Processing data</a:t>
            </a:r>
            <a:endParaRPr lang="da-DK" dirty="0">
              <a:cs typeface="Arial" panose="020B0604020202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991830" y="2051556"/>
            <a:ext cx="968400" cy="2933847"/>
            <a:chOff x="3991830" y="2051556"/>
            <a:chExt cx="968400" cy="2933847"/>
          </a:xfrm>
        </p:grpSpPr>
        <p:pic>
          <p:nvPicPr>
            <p:cNvPr id="17418" name="Picture 10" descr="C:\Users\zenin\Dropbox\2013-2015 nanofocusers\SNOM data\waveguides\2014-12-05_18-22-38_2D-scan_waveguide_100_1_1500nm\Results\O3-F_mode_sum-abs.png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150" b="27750"/>
            <a:stretch/>
          </p:blipFill>
          <p:spPr bwMode="auto">
            <a:xfrm>
              <a:off x="3991830" y="2458484"/>
              <a:ext cx="968400" cy="25269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4" name="TextBox 63"/>
            <p:cNvSpPr txBox="1"/>
            <p:nvPr/>
          </p:nvSpPr>
          <p:spPr>
            <a:xfrm>
              <a:off x="4211960" y="2051556"/>
              <a:ext cx="4737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Times New Roman" pitchFamily="18" charset="0"/>
                  <a:cs typeface="Times New Roman" pitchFamily="18" charset="0"/>
                </a:rPr>
                <a:t>|</a:t>
              </a:r>
              <a:r>
                <a:rPr lang="en-US" i="1" dirty="0" smtClean="0">
                  <a:latin typeface="Times New Roman" pitchFamily="18" charset="0"/>
                  <a:cs typeface="Times New Roman" pitchFamily="18" charset="0"/>
                </a:rPr>
                <a:t>E</a:t>
              </a:r>
              <a:r>
                <a:rPr lang="en-US" dirty="0" smtClean="0">
                  <a:latin typeface="Times New Roman" pitchFamily="18" charset="0"/>
                  <a:cs typeface="Times New Roman" pitchFamily="18" charset="0"/>
                </a:rPr>
                <a:t>|</a:t>
              </a:r>
            </a:p>
          </p:txBody>
        </p:sp>
      </p:grpSp>
      <p:sp>
        <p:nvSpPr>
          <p:cNvPr id="67" name="TextBox 66"/>
          <p:cNvSpPr txBox="1"/>
          <p:nvPr/>
        </p:nvSpPr>
        <p:spPr>
          <a:xfrm>
            <a:off x="5130565" y="999778"/>
            <a:ext cx="94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|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|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6097135" y="999778"/>
            <a:ext cx="94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Arg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[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762117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0" grpId="0" animBg="1"/>
      <p:bldP spid="75" grpId="0"/>
      <p:bldP spid="76" grpId="0"/>
      <p:bldP spid="77" grpId="0"/>
      <p:bldP spid="8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extBox 84"/>
          <p:cNvSpPr txBox="1"/>
          <p:nvPr/>
        </p:nvSpPr>
        <p:spPr>
          <a:xfrm>
            <a:off x="863588" y="0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cs typeface="Arial" panose="020B0604020202020204" pitchFamily="34" charset="0"/>
              </a:rPr>
              <a:t>Fitting with two modes</a:t>
            </a:r>
            <a:endParaRPr lang="da-DK" dirty="0">
              <a:cs typeface="Arial" panose="020B0604020202020204" pitchFamily="34" charset="0"/>
            </a:endParaRPr>
          </a:p>
        </p:txBody>
      </p:sp>
      <p:pic>
        <p:nvPicPr>
          <p:cNvPr id="23554" name="Picture 2" descr="C:\Users\zenin\Dropbox\2015 strip waveguides\for paper\Zenin_fig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96752"/>
            <a:ext cx="8856984" cy="386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0358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extBox 84"/>
          <p:cNvSpPr txBox="1"/>
          <p:nvPr/>
        </p:nvSpPr>
        <p:spPr>
          <a:xfrm>
            <a:off x="863588" y="0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cs typeface="Arial" panose="020B0604020202020204" pitchFamily="34" charset="0"/>
              </a:rPr>
              <a:t>Strip waveguide properties</a:t>
            </a:r>
            <a:endParaRPr lang="da-DK" dirty="0">
              <a:cs typeface="Arial" panose="020B0604020202020204" pitchFamily="34" charset="0"/>
            </a:endParaRPr>
          </a:p>
        </p:txBody>
      </p:sp>
      <p:pic>
        <p:nvPicPr>
          <p:cNvPr id="24580" name="Picture 4" descr="C:\Users\zenin\Dropbox\2016 03 Nanolight\Zenin_fig6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052" y="2204864"/>
            <a:ext cx="4460452" cy="3220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1" name="Picture 5" descr="C:\Users\zenin\Dropbox\2016 03 Nanolight\mode profiles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259728"/>
            <a:ext cx="4114809" cy="3088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67544" y="1913364"/>
            <a:ext cx="3682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cs typeface="Arial" panose="020B0604020202020204" pitchFamily="34" charset="0"/>
              </a:rPr>
              <a:t>Mode profile</a:t>
            </a:r>
            <a:endParaRPr lang="da-DK" dirty="0"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21687" y="1916832"/>
            <a:ext cx="3682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cs typeface="Arial" panose="020B0604020202020204" pitchFamily="34" charset="0"/>
              </a:rPr>
              <a:t>Mode dispersion</a:t>
            </a:r>
            <a:endParaRPr lang="da-DK" dirty="0"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6290156"/>
            <a:ext cx="91085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V</a:t>
            </a:r>
            <a:r>
              <a:rPr lang="en-US" sz="1400" dirty="0"/>
              <a:t>. A. </a:t>
            </a:r>
            <a:r>
              <a:rPr lang="en-US" sz="1400" dirty="0" err="1"/>
              <a:t>Zenin</a:t>
            </a:r>
            <a:r>
              <a:rPr lang="en-US" sz="1400" dirty="0"/>
              <a:t>, R. </a:t>
            </a:r>
            <a:r>
              <a:rPr lang="en-US" sz="1400" dirty="0" err="1"/>
              <a:t>Malureanu</a:t>
            </a:r>
            <a:r>
              <a:rPr lang="en-US" sz="1400" dirty="0"/>
              <a:t>, I. P. </a:t>
            </a:r>
            <a:r>
              <a:rPr lang="en-US" sz="1400" dirty="0" err="1"/>
              <a:t>Radko</a:t>
            </a:r>
            <a:r>
              <a:rPr lang="en-US" sz="1400" dirty="0"/>
              <a:t>, A. V. </a:t>
            </a:r>
            <a:r>
              <a:rPr lang="en-US" sz="1400" dirty="0" err="1"/>
              <a:t>Lavrinenko</a:t>
            </a:r>
            <a:r>
              <a:rPr lang="en-US" sz="1400" dirty="0"/>
              <a:t>, and S. I. </a:t>
            </a:r>
            <a:r>
              <a:rPr lang="en-US" sz="1400" dirty="0" err="1" smtClean="0"/>
              <a:t>Bozhevolnyi</a:t>
            </a:r>
            <a:r>
              <a:rPr lang="en-US" sz="1400" dirty="0"/>
              <a:t>, “Near-field characterization of bound </a:t>
            </a:r>
            <a:r>
              <a:rPr lang="en-US" sz="1400" dirty="0" err="1"/>
              <a:t>plasmonic</a:t>
            </a:r>
            <a:r>
              <a:rPr lang="en-US" sz="1400" dirty="0"/>
              <a:t> modes in metal strip </a:t>
            </a:r>
            <a:r>
              <a:rPr lang="en-US" sz="1400" dirty="0" smtClean="0"/>
              <a:t>waveguides,” Opt</a:t>
            </a:r>
            <a:r>
              <a:rPr lang="en-US" sz="1400" dirty="0"/>
              <a:t>. Express, </a:t>
            </a:r>
            <a:r>
              <a:rPr lang="en-US" sz="1400" b="1" dirty="0" smtClean="0"/>
              <a:t>24</a:t>
            </a:r>
            <a:r>
              <a:rPr lang="en-US" sz="1400" dirty="0" smtClean="0"/>
              <a:t>(5), 4582-4590 (2016).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670473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extBox 84"/>
          <p:cNvSpPr txBox="1"/>
          <p:nvPr/>
        </p:nvSpPr>
        <p:spPr>
          <a:xfrm>
            <a:off x="863588" y="0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cs typeface="Arial" panose="020B0604020202020204" pitchFamily="34" charset="0"/>
              </a:rPr>
              <a:t>Estimation of </a:t>
            </a:r>
            <a:r>
              <a:rPr lang="en-US" dirty="0">
                <a:cs typeface="Arial" panose="020B0604020202020204" pitchFamily="34" charset="0"/>
              </a:rPr>
              <a:t>the transmittance </a:t>
            </a:r>
            <a:endParaRPr lang="da-DK" dirty="0">
              <a:cs typeface="Arial" panose="020B0604020202020204" pitchFamily="34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 rot="5400000">
            <a:off x="5769557" y="18044"/>
            <a:ext cx="2339353" cy="4050510"/>
            <a:chOff x="4618757" y="893356"/>
            <a:chExt cx="2339353" cy="4050510"/>
          </a:xfrm>
        </p:grpSpPr>
        <p:pic>
          <p:nvPicPr>
            <p:cNvPr id="22" name="Picture 3" descr="C:\Users\zenin\Dropbox\2013-2015 nanofocusers\for paper\fig 2\O3-F-arg_1 (2)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23510" y="893866"/>
              <a:ext cx="534600" cy="405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6" descr="C:\Users\zenin\Dropbox\2013-2015 nanofocusers\for paper\fig 2\SEMb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2860596" y="2651517"/>
              <a:ext cx="4050000" cy="5336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7" descr="C:\Users\zenin\Dropbox\2013-2015 nanofocusers\for paper\fig 2\MT-F-abs_1 (2)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1382" y="893866"/>
              <a:ext cx="534600" cy="405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9" descr="C:\Users\zenin\Dropbox\2013-2015 nanofocusers\for paper\fig 2\O3-F-abs_1 (2)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7446" y="893866"/>
              <a:ext cx="534600" cy="405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" name="Group 29"/>
          <p:cNvGrpSpPr/>
          <p:nvPr/>
        </p:nvGrpSpPr>
        <p:grpSpPr>
          <a:xfrm rot="5400000">
            <a:off x="1155773" y="1072"/>
            <a:ext cx="2311398" cy="4089007"/>
            <a:chOff x="2332607" y="893354"/>
            <a:chExt cx="2311398" cy="4089007"/>
          </a:xfrm>
        </p:grpSpPr>
        <p:pic>
          <p:nvPicPr>
            <p:cNvPr id="31" name="Picture 10" descr="C:\Users\zenin\Dropbox\2013-2015 nanofocusers\for paper\fig 2\O3-F-abs_1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566" b="12575"/>
            <a:stretch/>
          </p:blipFill>
          <p:spPr bwMode="auto">
            <a:xfrm>
              <a:off x="3556741" y="893866"/>
              <a:ext cx="511200" cy="40494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4" descr="C:\Users\zenin\Dropbox\2013-2015 nanofocusers\for paper\fig 2\O3-F-arg_1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32" b="12401"/>
            <a:stretch/>
          </p:blipFill>
          <p:spPr bwMode="auto">
            <a:xfrm>
              <a:off x="4132805" y="893354"/>
              <a:ext cx="511200" cy="4050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5" descr="C:\Users\zenin\Dropbox\2013-2015 nanofocusers\for paper\fig 2\SEMa.png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8" r="11405"/>
            <a:stretch/>
          </p:blipFill>
          <p:spPr bwMode="auto">
            <a:xfrm rot="16200000">
              <a:off x="563207" y="2662755"/>
              <a:ext cx="4050000" cy="511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8" descr="C:\Users\zenin\Dropbox\2013-2015 nanofocusers\for paper\fig 2\MT-F-abs_1_corr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40" b="12401"/>
            <a:stretch/>
          </p:blipFill>
          <p:spPr bwMode="auto">
            <a:xfrm>
              <a:off x="2980677" y="893866"/>
              <a:ext cx="511200" cy="40494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Up Arrow 35"/>
            <p:cNvSpPr/>
            <p:nvPr/>
          </p:nvSpPr>
          <p:spPr>
            <a:xfrm>
              <a:off x="2411760" y="1638324"/>
              <a:ext cx="144016" cy="325277"/>
            </a:xfrm>
            <a:prstGeom prst="upArrow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 rot="16200000">
              <a:off x="2428724" y="1473986"/>
              <a:ext cx="5040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T</a:t>
              </a:r>
              <a:r>
                <a:rPr lang="en-US" sz="1600" baseline="-25000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out</a:t>
              </a:r>
              <a:endParaRPr lang="en-US" sz="1600" baseline="-25000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8" name="Up Arrow 37"/>
            <p:cNvSpPr/>
            <p:nvPr/>
          </p:nvSpPr>
          <p:spPr>
            <a:xfrm flipV="1">
              <a:off x="2665884" y="1999234"/>
              <a:ext cx="144016" cy="325277"/>
            </a:xfrm>
            <a:prstGeom prst="upArrow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 rot="16200000">
              <a:off x="2224950" y="2031578"/>
              <a:ext cx="6480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R</a:t>
              </a:r>
              <a:r>
                <a:rPr lang="en-US" sz="1600" baseline="-25000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out</a:t>
              </a:r>
            </a:p>
          </p:txBody>
        </p:sp>
        <p:grpSp>
          <p:nvGrpSpPr>
            <p:cNvPr id="40" name="Group 39"/>
            <p:cNvGrpSpPr/>
            <p:nvPr/>
          </p:nvGrpSpPr>
          <p:grpSpPr>
            <a:xfrm>
              <a:off x="2380382" y="4541117"/>
              <a:ext cx="432000" cy="441244"/>
              <a:chOff x="1588294" y="4478401"/>
              <a:chExt cx="432000" cy="441244"/>
            </a:xfrm>
          </p:grpSpPr>
          <p:sp>
            <p:nvSpPr>
              <p:cNvPr id="49" name="Up Arrow 48"/>
              <p:cNvSpPr/>
              <p:nvPr/>
            </p:nvSpPr>
            <p:spPr>
              <a:xfrm>
                <a:off x="1588294" y="4478401"/>
                <a:ext cx="432000" cy="396000"/>
              </a:xfrm>
              <a:prstGeom prst="upArrow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 rot="16200000">
                <a:off x="1619693" y="4570368"/>
                <a:ext cx="3600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>
                    <a:solidFill>
                      <a:schemeClr val="bg1"/>
                    </a:solidFill>
                    <a:cs typeface="Arial" panose="020B0604020202020204" pitchFamily="34" charset="0"/>
                  </a:rPr>
                  <a:t>In</a:t>
                </a:r>
                <a:endParaRPr lang="en-US" sz="1600" baseline="-25000" dirty="0" smtClean="0">
                  <a:solidFill>
                    <a:schemeClr val="bg1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1" name="Up Arrow 40"/>
            <p:cNvSpPr/>
            <p:nvPr/>
          </p:nvSpPr>
          <p:spPr>
            <a:xfrm flipV="1">
              <a:off x="2670083" y="3807847"/>
              <a:ext cx="144016" cy="325277"/>
            </a:xfrm>
            <a:prstGeom prst="upArrow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 rot="16200000">
              <a:off x="2206478" y="3841014"/>
              <a:ext cx="6480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err="1" smtClean="0">
                  <a:solidFill>
                    <a:schemeClr val="bg1"/>
                  </a:solidFill>
                  <a:cs typeface="Arial" panose="020B0604020202020204" pitchFamily="34" charset="0"/>
                </a:rPr>
                <a:t>R</a:t>
              </a:r>
              <a:r>
                <a:rPr lang="en-US" sz="1600" baseline="-25000" dirty="0" err="1" smtClean="0">
                  <a:solidFill>
                    <a:schemeClr val="bg1"/>
                  </a:solidFill>
                  <a:cs typeface="Arial" panose="020B0604020202020204" pitchFamily="34" charset="0"/>
                </a:rPr>
                <a:t>in</a:t>
              </a:r>
              <a:endParaRPr lang="en-US" sz="1600" baseline="-25000" dirty="0" smtClean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47" name="Straight Connector 46"/>
            <p:cNvCxnSpPr/>
            <p:nvPr/>
          </p:nvCxnSpPr>
          <p:spPr>
            <a:xfrm>
              <a:off x="2332607" y="1979315"/>
              <a:ext cx="511200" cy="0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2332607" y="3789040"/>
              <a:ext cx="511200" cy="0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/>
          <p:cNvGrpSpPr/>
          <p:nvPr/>
        </p:nvGrpSpPr>
        <p:grpSpPr>
          <a:xfrm>
            <a:off x="251520" y="1556792"/>
            <a:ext cx="792088" cy="504056"/>
            <a:chOff x="4912443" y="2555668"/>
            <a:chExt cx="792088" cy="504056"/>
          </a:xfrm>
        </p:grpSpPr>
        <p:cxnSp>
          <p:nvCxnSpPr>
            <p:cNvPr id="52" name="Straight Arrow Connector 51"/>
            <p:cNvCxnSpPr/>
            <p:nvPr/>
          </p:nvCxnSpPr>
          <p:spPr>
            <a:xfrm>
              <a:off x="5200475" y="2699684"/>
              <a:ext cx="0" cy="25200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 flipV="1">
              <a:off x="5200475" y="2699684"/>
              <a:ext cx="252000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/>
            <p:cNvSpPr txBox="1"/>
            <p:nvPr/>
          </p:nvSpPr>
          <p:spPr>
            <a:xfrm>
              <a:off x="4912443" y="2751947"/>
              <a:ext cx="3704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 smtClean="0"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334130" y="2555668"/>
              <a:ext cx="3704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 smtClean="0">
                  <a:cs typeface="Arial" panose="020B0604020202020204" pitchFamily="34" charset="0"/>
                </a:rPr>
                <a:t>z</a:t>
              </a:r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1914544" y="1480094"/>
            <a:ext cx="929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1.5 µm</a:t>
            </a:r>
            <a:endParaRPr lang="en-US" sz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2" name="Straight Arrow Connector 61"/>
          <p:cNvCxnSpPr/>
          <p:nvPr/>
        </p:nvCxnSpPr>
        <p:spPr>
          <a:xfrm>
            <a:off x="2087776" y="1722409"/>
            <a:ext cx="468000" cy="0"/>
          </a:xfrm>
          <a:prstGeom prst="straightConnector1">
            <a:avLst/>
          </a:prstGeom>
          <a:ln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4914489" y="4044728"/>
            <a:ext cx="4050000" cy="1112464"/>
            <a:chOff x="4914489" y="4044728"/>
            <a:chExt cx="4050000" cy="1112464"/>
          </a:xfrm>
        </p:grpSpPr>
        <p:pic>
          <p:nvPicPr>
            <p:cNvPr id="22532" name="Picture 4" descr="C:\Users\zenin\Dropbox\2013-2015 nanofocusers\SNOM data\2x taper\2015-02-18_17-17-04_2D-scan_2xtaper_E10_30_2_1425nm\Results\old\top\2015-02-18_17-17-04_2D-scan_2xtaper_E10_30_2_1425nm_O3-F_mode_sum-arg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8037361" y="4230064"/>
              <a:ext cx="536400" cy="13178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533" name="Picture 5" descr="C:\Users\zenin\Dropbox\2013-2015 nanofocusers\SNOM data\2x taper\2015-02-18_17-17-04_2D-scan_2xtaper_E10_30_2_1425nm\Results\old\top\2015-02-18_17-17-04_2D-scan_2xtaper_E10_30_2_1425nm_O3-F_mode_sum-abs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8036851" y="3654000"/>
              <a:ext cx="536400" cy="13178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534" name="Picture 6" descr="C:\Users\zenin\Dropbox\2013-2015 nanofocusers\SNOM data\2x taper\2015-02-18_17-17-04_2D-scan_2xtaper_E10_30_2_1425nm\Results\old\bottom\2015-02-18_17-17-04_2D-scan_2xtaper_E10_30_2_1425nm_O3-F_mode_sum-arg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305217" y="4222832"/>
              <a:ext cx="536400" cy="13178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535" name="Picture 7" descr="C:\Users\zenin\Dropbox\2013-2015 nanofocusers\SNOM data\2x taper\2015-02-18_17-17-04_2D-scan_2xtaper_E10_30_2_1425nm\Results\old\bottom\2015-02-18_17-17-04_2D-scan_2xtaper_E10_30_2_1425nm_O3-F_mode_sum-abs.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305217" y="3654000"/>
              <a:ext cx="536400" cy="13178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5" name="Group 64"/>
          <p:cNvGrpSpPr/>
          <p:nvPr/>
        </p:nvGrpSpPr>
        <p:grpSpPr>
          <a:xfrm>
            <a:off x="305973" y="4057328"/>
            <a:ext cx="4056242" cy="1080032"/>
            <a:chOff x="305973" y="4057328"/>
            <a:chExt cx="4056242" cy="1080032"/>
          </a:xfrm>
        </p:grpSpPr>
        <p:pic>
          <p:nvPicPr>
            <p:cNvPr id="22531" name="Picture 3" descr="C:\Users\zenin\Dropbox\2013-2015 nanofocusers\SNOM data\2x taper\2015-02-12_18-55-01_2D-scan_2xtaper_E10_30_2_1425nm\Results\old\2015-02-12_18-55-01_2D-scan_2xtaper_E10_30_2_1425nm_O3-F_mode_sum-abs1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396" b="67045"/>
            <a:stretch/>
          </p:blipFill>
          <p:spPr bwMode="auto">
            <a:xfrm rot="5400000">
              <a:off x="3550555" y="3756868"/>
              <a:ext cx="511200" cy="11121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536" name="Picture 8" descr="C:\Users\zenin\Dropbox\2013-2015 nanofocusers\SNOM data\2x taper\2015-02-12_18-55-01_2D-scan_2xtaper_E10_30_2_1425nm\Results\old\2015-02-12_18-55-01_2D-scan_2xtaper_E10_30_2_1425nm_O3--F_mode_sum-arg.png"/>
            <p:cNvPicPr>
              <a:picLocks noChangeAspect="1" noChangeArrowheads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566" b="12451"/>
            <a:stretch/>
          </p:blipFill>
          <p:spPr bwMode="auto">
            <a:xfrm rot="5400000">
              <a:off x="2078494" y="2853639"/>
              <a:ext cx="511200" cy="4056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" name="Picture 3" descr="C:\Users\zenin\Dropbox\2013-2015 nanofocusers\SNOM data\2x taper\2015-02-12_18-55-01_2D-scan_2xtaper_E10_30_2_1425nm\Results\old\2015-02-12_18-55-01_2D-scan_2xtaper_E10_30_2_1425nm_O3-F_mode_sum-abs1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388" b="12736"/>
            <a:stretch/>
          </p:blipFill>
          <p:spPr bwMode="auto">
            <a:xfrm rot="5400000">
              <a:off x="621248" y="3748889"/>
              <a:ext cx="511200" cy="11292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4" name="TextBox 73"/>
          <p:cNvSpPr txBox="1"/>
          <p:nvPr/>
        </p:nvSpPr>
        <p:spPr>
          <a:xfrm>
            <a:off x="4025436" y="3645024"/>
            <a:ext cx="1237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cs typeface="Arial" panose="020B0604020202020204" pitchFamily="34" charset="0"/>
              </a:rPr>
              <a:t>Fit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691679" y="4293096"/>
            <a:ext cx="1356795" cy="58477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aseline="-25000" dirty="0" err="1" smtClean="0">
                <a:cs typeface="Arial" panose="020B0604020202020204" pitchFamily="34" charset="0"/>
              </a:rPr>
              <a:t>total</a:t>
            </a:r>
            <a:r>
              <a:rPr lang="en-US" sz="1600" dirty="0" smtClean="0">
                <a:cs typeface="Arial" panose="020B0604020202020204" pitchFamily="34" charset="0"/>
              </a:rPr>
              <a:t> ≈ 20%</a:t>
            </a:r>
          </a:p>
          <a:p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aseline="-25000" dirty="0" err="1" smtClean="0">
                <a:cs typeface="Arial" panose="020B0604020202020204" pitchFamily="34" charset="0"/>
              </a:rPr>
              <a:t>single</a:t>
            </a:r>
            <a:r>
              <a:rPr lang="en-US" sz="1600" dirty="0" smtClean="0">
                <a:cs typeface="Arial" panose="020B0604020202020204" pitchFamily="34" charset="0"/>
              </a:rPr>
              <a:t> </a:t>
            </a:r>
            <a:r>
              <a:rPr lang="en-US" sz="1600" dirty="0">
                <a:cs typeface="Arial" panose="020B0604020202020204" pitchFamily="34" charset="0"/>
              </a:rPr>
              <a:t>≈ </a:t>
            </a:r>
            <a:r>
              <a:rPr lang="en-US" sz="1600" dirty="0" smtClean="0">
                <a:cs typeface="Arial" panose="020B0604020202020204" pitchFamily="34" charset="0"/>
              </a:rPr>
              <a:t>81%</a:t>
            </a:r>
            <a:endParaRPr lang="en-US" sz="1600" dirty="0"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255892" y="4288740"/>
            <a:ext cx="1356795" cy="58477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aseline="-25000" dirty="0" err="1" smtClean="0">
                <a:cs typeface="Arial" panose="020B0604020202020204" pitchFamily="34" charset="0"/>
              </a:rPr>
              <a:t>total</a:t>
            </a:r>
            <a:r>
              <a:rPr lang="en-US" sz="1600" dirty="0" smtClean="0">
                <a:cs typeface="Arial" panose="020B0604020202020204" pitchFamily="34" charset="0"/>
              </a:rPr>
              <a:t> ≈ 31%</a:t>
            </a:r>
          </a:p>
          <a:p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aseline="-25000" dirty="0" err="1" smtClean="0">
                <a:cs typeface="Arial" panose="020B0604020202020204" pitchFamily="34" charset="0"/>
              </a:rPr>
              <a:t>single</a:t>
            </a:r>
            <a:r>
              <a:rPr lang="en-US" sz="1600" dirty="0" smtClean="0">
                <a:cs typeface="Arial" panose="020B0604020202020204" pitchFamily="34" charset="0"/>
              </a:rPr>
              <a:t> </a:t>
            </a:r>
            <a:r>
              <a:rPr lang="en-US" sz="1600" dirty="0">
                <a:cs typeface="Arial" panose="020B0604020202020204" pitchFamily="34" charset="0"/>
              </a:rPr>
              <a:t>≈ </a:t>
            </a:r>
            <a:r>
              <a:rPr lang="en-US" sz="1600" dirty="0" smtClean="0">
                <a:cs typeface="Arial" panose="020B0604020202020204" pitchFamily="34" charset="0"/>
              </a:rPr>
              <a:t>56%</a:t>
            </a:r>
            <a:endParaRPr lang="en-US" sz="16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052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  <p:bldP spid="56" grpId="0" animBg="1"/>
      <p:bldP spid="4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/>
          <p:cNvSpPr/>
          <p:nvPr/>
        </p:nvSpPr>
        <p:spPr>
          <a:xfrm rot="5400000" flipV="1">
            <a:off x="2280581" y="253462"/>
            <a:ext cx="252000" cy="202902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Flowchart: Document 1"/>
          <p:cNvSpPr/>
          <p:nvPr/>
        </p:nvSpPr>
        <p:spPr>
          <a:xfrm rot="5400000">
            <a:off x="726071" y="727971"/>
            <a:ext cx="252000" cy="1080000"/>
          </a:xfrm>
          <a:prstGeom prst="flowChartDocumen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TextBox 84"/>
          <p:cNvSpPr txBox="1"/>
          <p:nvPr/>
        </p:nvSpPr>
        <p:spPr>
          <a:xfrm>
            <a:off x="863588" y="0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cs typeface="Arial" panose="020B0604020202020204" pitchFamily="34" charset="0"/>
              </a:rPr>
              <a:t>Further increase in FE: gap in the nanowire</a:t>
            </a:r>
            <a:endParaRPr lang="da-DK" dirty="0">
              <a:cs typeface="Arial" panose="020B0604020202020204" pitchFamily="34" charset="0"/>
            </a:endParaRPr>
          </a:p>
        </p:txBody>
      </p:sp>
      <p:sp>
        <p:nvSpPr>
          <p:cNvPr id="76" name="Up Arrow 75"/>
          <p:cNvSpPr/>
          <p:nvPr/>
        </p:nvSpPr>
        <p:spPr>
          <a:xfrm rot="5400000">
            <a:off x="768299" y="955215"/>
            <a:ext cx="190577" cy="625514"/>
          </a:xfrm>
          <a:prstGeom prst="up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7" name="Flowchart: Document 76"/>
          <p:cNvSpPr/>
          <p:nvPr/>
        </p:nvSpPr>
        <p:spPr>
          <a:xfrm rot="16200000">
            <a:off x="4122024" y="727971"/>
            <a:ext cx="252000" cy="1080000"/>
          </a:xfrm>
          <a:prstGeom prst="flowChartDocumen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8" name="Straight Arrow Connector 77"/>
          <p:cNvCxnSpPr>
            <a:stCxn id="58" idx="2"/>
          </p:cNvCxnSpPr>
          <p:nvPr/>
        </p:nvCxnSpPr>
        <p:spPr>
          <a:xfrm flipH="1" flipV="1">
            <a:off x="3205092" y="1266342"/>
            <a:ext cx="216000" cy="0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 flipV="1">
            <a:off x="3439564" y="1267971"/>
            <a:ext cx="216000" cy="1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915816" y="1089680"/>
            <a:ext cx="3786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6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16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3401282" y="930206"/>
            <a:ext cx="3786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6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16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5148064" y="720348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cs typeface="Arial" panose="020B0604020202020204" pitchFamily="34" charset="0"/>
              </a:rPr>
              <a:t>Boundary conditions:</a:t>
            </a:r>
            <a:endParaRPr lang="da-DK" dirty="0"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56176" y="1120326"/>
            <a:ext cx="12025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ε</a:t>
            </a:r>
            <a:r>
              <a:rPr lang="en-US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l-GR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ε</a:t>
            </a:r>
            <a:r>
              <a:rPr lang="en-US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6084168" y="1547500"/>
            <a:ext cx="1266693" cy="369332"/>
          </a:xfrm>
          <a:prstGeom prst="rect">
            <a:avLst/>
          </a:prstGeom>
          <a:ln w="19050">
            <a:solidFill>
              <a:srgbClr val="00B050"/>
            </a:solidFill>
          </a:ln>
        </p:spPr>
        <p:txBody>
          <a:bodyPr wrap="none">
            <a:spAutoFit/>
          </a:bodyPr>
          <a:lstStyle/>
          <a:p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l-G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l-G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602" name="Picture 2" descr="C:\Users\zenin\Dropbox\2015 11 DOPS meeting\images-remove in December\fig 2\Fig 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56" y="2234838"/>
            <a:ext cx="5638635" cy="4506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6591684" y="4953942"/>
            <a:ext cx="2372804" cy="923330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dirty="0">
                <a:cs typeface="Arial" panose="020B0604020202020204" pitchFamily="34" charset="0"/>
              </a:rPr>
              <a:t>For 10 nm gap </a:t>
            </a:r>
            <a:r>
              <a:rPr lang="en-US" dirty="0" smtClean="0">
                <a:cs typeface="Arial" panose="020B0604020202020204" pitchFamily="34" charset="0"/>
              </a:rPr>
              <a:t>longitudinal </a:t>
            </a:r>
            <a:r>
              <a:rPr lang="en-US" dirty="0">
                <a:cs typeface="Arial" panose="020B0604020202020204" pitchFamily="34" charset="0"/>
              </a:rPr>
              <a:t>FE ~ 22; </a:t>
            </a:r>
            <a:r>
              <a:rPr lang="en-US" dirty="0" smtClean="0">
                <a:cs typeface="Arial" panose="020B0604020202020204" pitchFamily="34" charset="0"/>
              </a:rPr>
              <a:t>FE </a:t>
            </a:r>
            <a:r>
              <a:rPr lang="en-US" dirty="0">
                <a:cs typeface="Arial" panose="020B0604020202020204" pitchFamily="34" charset="0"/>
              </a:rPr>
              <a:t>= 22/3.8 ≈ 6.</a:t>
            </a:r>
          </a:p>
        </p:txBody>
      </p:sp>
      <p:cxnSp>
        <p:nvCxnSpPr>
          <p:cNvPr id="11" name="Straight Arrow Connector 10"/>
          <p:cNvCxnSpPr>
            <a:stCxn id="9" idx="1"/>
          </p:cNvCxnSpPr>
          <p:nvPr/>
        </p:nvCxnSpPr>
        <p:spPr>
          <a:xfrm flipH="1">
            <a:off x="2591780" y="5415607"/>
            <a:ext cx="3999904" cy="0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0824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extBox 84"/>
          <p:cNvSpPr txBox="1"/>
          <p:nvPr/>
        </p:nvSpPr>
        <p:spPr>
          <a:xfrm>
            <a:off x="863588" y="0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cs typeface="Arial" panose="020B0604020202020204" pitchFamily="34" charset="0"/>
              </a:rPr>
              <a:t>Further increase in FE: antenna excitation</a:t>
            </a:r>
            <a:endParaRPr lang="da-DK" dirty="0">
              <a:cs typeface="Arial" panose="020B0604020202020204" pitchFamily="34" charset="0"/>
            </a:endParaRPr>
          </a:p>
        </p:txBody>
      </p:sp>
      <p:pic>
        <p:nvPicPr>
          <p:cNvPr id="26626" name="Picture 2" descr="C:\Users\zenin\Dropbox\2015 11 DOPS meeting\images-remove in December\fig 3\fig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72" y="1124744"/>
            <a:ext cx="3933880" cy="3242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14451" y="692696"/>
            <a:ext cx="31470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Antenna-coupled nanowire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4953377" y="692696"/>
            <a:ext cx="36471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Antenna-coupled </a:t>
            </a:r>
            <a:r>
              <a:rPr lang="en-US" b="1" dirty="0" err="1" smtClean="0"/>
              <a:t>nanofocuser</a:t>
            </a:r>
            <a:endParaRPr lang="en-US" dirty="0"/>
          </a:p>
        </p:txBody>
      </p:sp>
      <p:pic>
        <p:nvPicPr>
          <p:cNvPr id="26627" name="Picture 3" descr="C:\Users\zenin\Dropbox\2016 03 Nanolight\Fig_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052736"/>
            <a:ext cx="4846034" cy="3300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206072" y="4869160"/>
            <a:ext cx="3933880" cy="646331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dirty="0">
                <a:cs typeface="Arial" panose="020B0604020202020204" pitchFamily="34" charset="0"/>
              </a:rPr>
              <a:t>For 10 nm gap at resonant antenna length (240 nm) total FE ≈ </a:t>
            </a:r>
            <a:r>
              <a:rPr lang="en-US" dirty="0" smtClean="0">
                <a:cs typeface="Arial" panose="020B0604020202020204" pitchFamily="34" charset="0"/>
              </a:rPr>
              <a:t>9.</a:t>
            </a:r>
            <a:endParaRPr lang="en-US" dirty="0">
              <a:cs typeface="Arial" panose="020B0604020202020204" pitchFamily="34" charset="0"/>
            </a:endParaRPr>
          </a:p>
        </p:txBody>
      </p:sp>
      <p:cxnSp>
        <p:nvCxnSpPr>
          <p:cNvPr id="22" name="Straight Arrow Connector 21"/>
          <p:cNvCxnSpPr>
            <a:stCxn id="21" idx="0"/>
          </p:cNvCxnSpPr>
          <p:nvPr/>
        </p:nvCxnSpPr>
        <p:spPr>
          <a:xfrm flipV="1">
            <a:off x="2173012" y="3140968"/>
            <a:ext cx="382764" cy="1728192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1" r="14202" b="25076"/>
          <a:stretch/>
        </p:blipFill>
        <p:spPr bwMode="auto">
          <a:xfrm>
            <a:off x="4355976" y="4366963"/>
            <a:ext cx="4299332" cy="24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948264" y="4405590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|</a:t>
            </a:r>
            <a:r>
              <a:rPr lang="en-US" i="1" dirty="0" smtClean="0">
                <a:solidFill>
                  <a:schemeClr val="bg1"/>
                </a:solidFill>
              </a:rPr>
              <a:t>E</a:t>
            </a:r>
            <a:r>
              <a:rPr lang="en-US" dirty="0" smtClean="0">
                <a:solidFill>
                  <a:schemeClr val="bg1"/>
                </a:solidFill>
              </a:rPr>
              <a:t>|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355976" y="4365104"/>
            <a:ext cx="6960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100 nm</a:t>
            </a:r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6084168" y="1772816"/>
            <a:ext cx="72008" cy="2632774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3684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 animBg="1"/>
      <p:bldP spid="10" grpId="0"/>
      <p:bldP spid="2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extBox 84"/>
          <p:cNvSpPr txBox="1"/>
          <p:nvPr/>
        </p:nvSpPr>
        <p:spPr>
          <a:xfrm>
            <a:off x="863588" y="0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cs typeface="Arial" panose="020B0604020202020204" pitchFamily="34" charset="0"/>
              </a:rPr>
              <a:t>Experimental comparison</a:t>
            </a:r>
            <a:endParaRPr lang="da-DK" dirty="0">
              <a:cs typeface="Arial" panose="020B0604020202020204" pitchFamily="34" charset="0"/>
            </a:endParaRPr>
          </a:p>
        </p:txBody>
      </p:sp>
      <p:pic>
        <p:nvPicPr>
          <p:cNvPr id="27651" name="Picture 3" descr="C:\Users\zenin\Dropbox\2016 03 Nanolight\Fig_5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251520" y="776810"/>
            <a:ext cx="8604956" cy="2897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zenin\Dropbox\2016 03 Nanolight\Fig_5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51079"/>
          <a:stretch/>
        </p:blipFill>
        <p:spPr bwMode="auto">
          <a:xfrm>
            <a:off x="251520" y="3585895"/>
            <a:ext cx="4209643" cy="2897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zenin\Dropbox\2016 03 Nanolight\Fig_5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49" t="50000"/>
          <a:stretch/>
        </p:blipFill>
        <p:spPr bwMode="auto">
          <a:xfrm>
            <a:off x="4461163" y="3585895"/>
            <a:ext cx="4392895" cy="2897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27584" y="467380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cs typeface="Arial" panose="020B0604020202020204" pitchFamily="34" charset="0"/>
              </a:rPr>
              <a:t>TSNF</a:t>
            </a:r>
            <a:endParaRPr lang="da-DK" dirty="0"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35896" y="467380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cs typeface="Arial" panose="020B0604020202020204" pitchFamily="34" charset="0"/>
              </a:rPr>
              <a:t>t-TSNF</a:t>
            </a:r>
            <a:endParaRPr lang="da-DK" dirty="0"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44208" y="476672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cs typeface="Arial" panose="020B0604020202020204" pitchFamily="34" charset="0"/>
              </a:rPr>
              <a:t>a-TSNF</a:t>
            </a:r>
            <a:endParaRPr lang="da-DK" dirty="0"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6453336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V. A. </a:t>
            </a:r>
            <a:r>
              <a:rPr lang="en-US" sz="1100" dirty="0" err="1"/>
              <a:t>Zenin</a:t>
            </a:r>
            <a:r>
              <a:rPr lang="en-US" sz="1100" dirty="0"/>
              <a:t>, A. </a:t>
            </a:r>
            <a:r>
              <a:rPr lang="en-US" sz="1100" dirty="0" err="1"/>
              <a:t>Andryieuski</a:t>
            </a:r>
            <a:r>
              <a:rPr lang="en-US" sz="1100" dirty="0"/>
              <a:t>, R. </a:t>
            </a:r>
            <a:r>
              <a:rPr lang="en-US" sz="1100" dirty="0" err="1"/>
              <a:t>Malureanu</a:t>
            </a:r>
            <a:r>
              <a:rPr lang="en-US" sz="1100" dirty="0"/>
              <a:t>, I. P. </a:t>
            </a:r>
            <a:r>
              <a:rPr lang="en-US" sz="1100" dirty="0" err="1"/>
              <a:t>Radko</a:t>
            </a:r>
            <a:r>
              <a:rPr lang="en-US" sz="1100" dirty="0"/>
              <a:t>, V. S. </a:t>
            </a:r>
            <a:r>
              <a:rPr lang="en-US" sz="1100" dirty="0" err="1"/>
              <a:t>Volkov</a:t>
            </a:r>
            <a:r>
              <a:rPr lang="en-US" sz="1100" dirty="0"/>
              <a:t>, D. K. </a:t>
            </a:r>
            <a:r>
              <a:rPr lang="en-US" sz="1100" dirty="0" err="1"/>
              <a:t>Gramotnev</a:t>
            </a:r>
            <a:r>
              <a:rPr lang="en-US" sz="1100" dirty="0"/>
              <a:t>, A. V. </a:t>
            </a:r>
            <a:r>
              <a:rPr lang="en-US" sz="1100" dirty="0" err="1"/>
              <a:t>Lavrinenko</a:t>
            </a:r>
            <a:r>
              <a:rPr lang="en-US" sz="1100" dirty="0"/>
              <a:t>, and S. I. </a:t>
            </a:r>
            <a:r>
              <a:rPr lang="en-US" sz="1100" dirty="0" err="1"/>
              <a:t>Bozhevolnyi</a:t>
            </a:r>
            <a:r>
              <a:rPr lang="en-US" sz="1100" dirty="0"/>
              <a:t>, “Boosting local field enhancement by on-chip </a:t>
            </a:r>
            <a:r>
              <a:rPr lang="en-US" sz="1100" dirty="0" err="1"/>
              <a:t>nanofocusing</a:t>
            </a:r>
            <a:r>
              <a:rPr lang="en-US" sz="1100" dirty="0"/>
              <a:t> and impedance-matched </a:t>
            </a:r>
            <a:r>
              <a:rPr lang="en-US" sz="1100" dirty="0" err="1"/>
              <a:t>plasmonic</a:t>
            </a:r>
            <a:r>
              <a:rPr lang="en-US" sz="1100" dirty="0"/>
              <a:t> antennas,” Nano Lett. </a:t>
            </a:r>
            <a:r>
              <a:rPr lang="en-US" sz="1100" b="1" dirty="0"/>
              <a:t>15</a:t>
            </a:r>
            <a:r>
              <a:rPr lang="en-US" sz="1100" dirty="0"/>
              <a:t>, 8148-8154 (2015).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3916055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Box 58"/>
          <p:cNvSpPr txBox="1"/>
          <p:nvPr/>
        </p:nvSpPr>
        <p:spPr>
          <a:xfrm>
            <a:off x="1285852" y="0"/>
            <a:ext cx="6072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cs typeface="Arial" panose="020B0604020202020204" pitchFamily="34" charset="0"/>
              </a:rPr>
              <a:t>Conclusions</a:t>
            </a:r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853837"/>
            <a:ext cx="5940152" cy="4755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3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cs typeface="Arial" panose="020B0604020202020204" pitchFamily="34" charset="0"/>
              </a:rPr>
              <a:t>Dispersion properties of strip waveguides (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dirty="0" smtClean="0">
                <a:cs typeface="Arial" panose="020B0604020202020204" pitchFamily="34" charset="0"/>
              </a:rPr>
              <a:t> = 30, 60, 100, 200, 500, and 1500 nm) are investigated</a:t>
            </a:r>
          </a:p>
          <a:p>
            <a:pPr marL="285750" indent="-285750">
              <a:lnSpc>
                <a:spcPct val="150000"/>
              </a:lnSpc>
              <a:spcAft>
                <a:spcPts val="3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cs typeface="Arial" panose="020B0604020202020204" pitchFamily="34" charset="0"/>
              </a:rPr>
              <a:t>Optimized 2-section taper with </a:t>
            </a:r>
            <a:r>
              <a:rPr lang="en-US" dirty="0">
                <a:cs typeface="Arial" panose="020B0604020202020204" pitchFamily="34" charset="0"/>
              </a:rPr>
              <a:t>t</a:t>
            </a:r>
            <a:r>
              <a:rPr lang="en-US" dirty="0" smtClean="0">
                <a:cs typeface="Arial" panose="020B0604020202020204" pitchFamily="34" charset="0"/>
              </a:rPr>
              <a:t>ransmittance T &gt; </a:t>
            </a:r>
            <a:r>
              <a:rPr lang="en-US" b="1" dirty="0" smtClean="0">
                <a:cs typeface="Arial" panose="020B0604020202020204" pitchFamily="34" charset="0"/>
              </a:rPr>
              <a:t>40%</a:t>
            </a:r>
            <a:r>
              <a:rPr lang="en-US" dirty="0" smtClean="0">
                <a:cs typeface="Arial" panose="020B0604020202020204" pitchFamily="34" charset="0"/>
              </a:rPr>
              <a:t> (sim. + exp.) results in the FE of ~12 (intensity enhancement of ~</a:t>
            </a:r>
            <a:r>
              <a:rPr lang="en-US" b="1" dirty="0" smtClean="0">
                <a:cs typeface="Arial" panose="020B0604020202020204" pitchFamily="34" charset="0"/>
              </a:rPr>
              <a:t>140</a:t>
            </a:r>
            <a:r>
              <a:rPr lang="en-US" dirty="0" smtClean="0">
                <a:cs typeface="Arial" panose="020B0604020202020204" pitchFamily="34" charset="0"/>
              </a:rPr>
              <a:t>)</a:t>
            </a:r>
          </a:p>
          <a:p>
            <a:pPr marL="285750" indent="-285750">
              <a:lnSpc>
                <a:spcPct val="150000"/>
              </a:lnSpc>
              <a:spcAft>
                <a:spcPts val="3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cs typeface="Arial" panose="020B0604020202020204" pitchFamily="34" charset="0"/>
              </a:rPr>
              <a:t>Resonantly coupled antenna further </a:t>
            </a:r>
            <a:r>
              <a:rPr lang="en-US" dirty="0">
                <a:cs typeface="Arial" panose="020B0604020202020204" pitchFamily="34" charset="0"/>
              </a:rPr>
              <a:t>boosts intensity enhancement  up to ~</a:t>
            </a:r>
            <a:r>
              <a:rPr lang="en-US" b="1" dirty="0">
                <a:cs typeface="Arial" panose="020B0604020202020204" pitchFamily="34" charset="0"/>
              </a:rPr>
              <a:t>12000</a:t>
            </a:r>
            <a:r>
              <a:rPr lang="en-US" dirty="0">
                <a:cs typeface="Arial" panose="020B0604020202020204" pitchFamily="34" charset="0"/>
              </a:rPr>
              <a:t>, with the enhanced field being evenly distributed over the gap volume of </a:t>
            </a:r>
            <a:r>
              <a:rPr lang="en-US" b="1" dirty="0" smtClean="0">
                <a:cs typeface="Arial" panose="020B0604020202020204" pitchFamily="34" charset="0"/>
              </a:rPr>
              <a:t>30×30×10 </a:t>
            </a:r>
            <a:r>
              <a:rPr lang="en-US" b="1" dirty="0">
                <a:cs typeface="Arial" panose="020B0604020202020204" pitchFamily="34" charset="0"/>
              </a:rPr>
              <a:t>nm</a:t>
            </a:r>
            <a:r>
              <a:rPr lang="en-US" b="1" baseline="30000" dirty="0">
                <a:cs typeface="Arial" panose="020B0604020202020204" pitchFamily="34" charset="0"/>
              </a:rPr>
              <a:t>3</a:t>
            </a:r>
            <a:r>
              <a:rPr lang="en-US" b="1" dirty="0"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2420260" y="5530006"/>
            <a:ext cx="45195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smtClean="0">
                <a:ln w="0"/>
                <a:solidFill>
                  <a:schemeClr val="accent3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Thank you!</a:t>
            </a:r>
            <a:endParaRPr lang="en-US" sz="5400" b="1" cap="all" spc="0" dirty="0">
              <a:ln w="0"/>
              <a:solidFill>
                <a:schemeClr val="accent3">
                  <a:lumMod val="50000"/>
                </a:schemeClr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5" name="Picture 2" descr="C:\Users\zenin\Dropbox\2013-2015 nanofocusers\SNOM data\waveguides\2014-12-09_18-48-08_2D-scan_waveguide_30_1_1500\Results\O3-F-arg_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252328" y="100920"/>
            <a:ext cx="54432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zenin\Dropbox\2013-2015 nanofocusers\SNOM data\waveguides\2014-12-09_18-48-08_2D-scan_waveguide_30_1_1500\Results\O3-F-abs_normaliz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248430" y="-480822"/>
            <a:ext cx="54432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zenin\Dropbox\2013-2015 nanofocusers\for paper\fig 2\O3-F-arg_1 (2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333897" y="1858049"/>
            <a:ext cx="380159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9" descr="C:\Users\zenin\Dropbox\2013-2015 nanofocusers\for paper\fig 2\O3-F-abs_1 (2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333897" y="1438880"/>
            <a:ext cx="380159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Закалебник\Dropbox\2013-2015 nanofocusers\for paper\fig 5\fig c\c_ABS.t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590" y="4459482"/>
            <a:ext cx="2880000" cy="5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Закалебник\Dropbox\2013-2015 nanofocusers\for paper\fig 5\fig c\c_ARG.t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488" y="5037240"/>
            <a:ext cx="2880000" cy="5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Закалебник\Dropbox\2013-2015 nanofocusers\for paper\fig 5\fig c\c_TOPO.t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590" y="3883405"/>
            <a:ext cx="2880000" cy="5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C:\Users\zenin\Dropbox\2013-2015 nanofocusers\for paper\fig 2\SEMb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488" y="2278566"/>
            <a:ext cx="2880000" cy="379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472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67543" y="764705"/>
            <a:ext cx="4518471" cy="4608512"/>
            <a:chOff x="242565" y="1007591"/>
            <a:chExt cx="4743450" cy="5189389"/>
          </a:xfrm>
        </p:grpSpPr>
        <p:pic>
          <p:nvPicPr>
            <p:cNvPr id="1033" name="Picture 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1007591"/>
              <a:ext cx="4581525" cy="1066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5" name="Picture 1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565" y="2348880"/>
              <a:ext cx="4743450" cy="384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9481" name="Picture 25" descr="C:\Users\zenin\Dropbox\2016 03 Nanolight\Picture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63" y="5373216"/>
            <a:ext cx="2005013" cy="96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80" name="Picture 24" descr="C:\Users\zenin\Dropbox\2016 03 Nanolight\Picture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0881" y="5373215"/>
            <a:ext cx="2176463" cy="96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58"/>
          <p:cNvSpPr txBox="1"/>
          <p:nvPr/>
        </p:nvSpPr>
        <p:spPr>
          <a:xfrm>
            <a:off x="1285852" y="0"/>
            <a:ext cx="6072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cs typeface="Arial" panose="020B0604020202020204" pitchFamily="34" charset="0"/>
              </a:rPr>
              <a:t>Theoretical principles of adiabatic nanofocusing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364088" y="764704"/>
            <a:ext cx="3570556" cy="5616624"/>
            <a:chOff x="5364088" y="1052736"/>
            <a:chExt cx="3570556" cy="5616624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76" t="16826"/>
            <a:stretch/>
          </p:blipFill>
          <p:spPr bwMode="auto">
            <a:xfrm>
              <a:off x="5497344" y="2117076"/>
              <a:ext cx="3364714" cy="23489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0120" y="4493340"/>
              <a:ext cx="3219163" cy="21760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4088" y="1052736"/>
              <a:ext cx="3570556" cy="9765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8" name="Straight Arrow Connector 7"/>
          <p:cNvCxnSpPr>
            <a:stCxn id="19481" idx="3"/>
            <a:endCxn id="19480" idx="1"/>
          </p:cNvCxnSpPr>
          <p:nvPr/>
        </p:nvCxnSpPr>
        <p:spPr>
          <a:xfrm flipV="1">
            <a:off x="2555776" y="5858197"/>
            <a:ext cx="765105" cy="1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7336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Box 58"/>
          <p:cNvSpPr txBox="1"/>
          <p:nvPr/>
        </p:nvSpPr>
        <p:spPr>
          <a:xfrm>
            <a:off x="1285852" y="0"/>
            <a:ext cx="6072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cs typeface="Arial" panose="020B0604020202020204" pitchFamily="34" charset="0"/>
              </a:rPr>
              <a:t>Focusing of </a:t>
            </a:r>
            <a:r>
              <a:rPr lang="en-US" dirty="0" smtClean="0">
                <a:cs typeface="Arial" panose="020B0604020202020204" pitchFamily="34" charset="0"/>
              </a:rPr>
              <a:t>gap-SPP</a:t>
            </a:r>
            <a:endParaRPr lang="en-US" dirty="0"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120" y="2275418"/>
            <a:ext cx="3153924" cy="1886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6" y="4200480"/>
            <a:ext cx="3535680" cy="246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164" y="4200480"/>
            <a:ext cx="3543300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332828"/>
            <a:ext cx="2880360" cy="1859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163" y="620688"/>
            <a:ext cx="3785761" cy="1529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0754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Box 58"/>
          <p:cNvSpPr txBox="1"/>
          <p:nvPr/>
        </p:nvSpPr>
        <p:spPr>
          <a:xfrm>
            <a:off x="1285852" y="0"/>
            <a:ext cx="6072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cs typeface="Arial" panose="020B0604020202020204" pitchFamily="34" charset="0"/>
              </a:rPr>
              <a:t>Focusing of SPP along metal cone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943175" y="436421"/>
            <a:ext cx="5013201" cy="4288723"/>
            <a:chOff x="2627784" y="436421"/>
            <a:chExt cx="5013201" cy="4288723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31"/>
            <a:stretch/>
          </p:blipFill>
          <p:spPr bwMode="auto">
            <a:xfrm>
              <a:off x="2627784" y="1391394"/>
              <a:ext cx="5013201" cy="3333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7784" y="436421"/>
              <a:ext cx="3322315" cy="1378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5989894" y="4005064"/>
            <a:ext cx="3118610" cy="2838902"/>
            <a:chOff x="923861" y="1027224"/>
            <a:chExt cx="3118610" cy="2838902"/>
          </a:xfrm>
        </p:grpSpPr>
        <p:grpSp>
          <p:nvGrpSpPr>
            <p:cNvPr id="2" name="Group 1"/>
            <p:cNvGrpSpPr/>
            <p:nvPr/>
          </p:nvGrpSpPr>
          <p:grpSpPr>
            <a:xfrm>
              <a:off x="923861" y="1124744"/>
              <a:ext cx="3118610" cy="2741382"/>
              <a:chOff x="5328130" y="1612404"/>
              <a:chExt cx="3118610" cy="2741382"/>
            </a:xfrm>
          </p:grpSpPr>
          <p:pic>
            <p:nvPicPr>
              <p:cNvPr id="1030" name="Picture 6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7799"/>
              <a:stretch/>
            </p:blipFill>
            <p:spPr bwMode="auto">
              <a:xfrm>
                <a:off x="5328130" y="2238933"/>
                <a:ext cx="2975734" cy="21148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1" name="Picture 7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95768" y="1612404"/>
                <a:ext cx="3050972" cy="766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032" name="Picture 8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22" t="4" b="-2387"/>
            <a:stretch/>
          </p:blipFill>
          <p:spPr bwMode="auto">
            <a:xfrm>
              <a:off x="2882356" y="1027224"/>
              <a:ext cx="1160115" cy="195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107504" y="1641464"/>
            <a:ext cx="4630901" cy="5173009"/>
            <a:chOff x="107504" y="1641464"/>
            <a:chExt cx="4630901" cy="5173009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 bwMode="auto">
            <a:xfrm>
              <a:off x="107505" y="2534567"/>
              <a:ext cx="2315450" cy="42788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1641464"/>
              <a:ext cx="2749570" cy="923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837" t="66661"/>
            <a:stretch/>
          </p:blipFill>
          <p:spPr bwMode="auto">
            <a:xfrm>
              <a:off x="2276475" y="5387975"/>
              <a:ext cx="2461930" cy="1426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89492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Box 58"/>
          <p:cNvSpPr txBox="1"/>
          <p:nvPr/>
        </p:nvSpPr>
        <p:spPr>
          <a:xfrm>
            <a:off x="1285852" y="0"/>
            <a:ext cx="6072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cs typeface="Arial" panose="020B0604020202020204" pitchFamily="34" charset="0"/>
              </a:rPr>
              <a:t>Focusing of </a:t>
            </a:r>
            <a:r>
              <a:rPr lang="en-US" dirty="0" smtClean="0">
                <a:cs typeface="Arial" panose="020B0604020202020204" pitchFamily="34" charset="0"/>
              </a:rPr>
              <a:t>SPP along metal strip</a:t>
            </a:r>
            <a:endParaRPr lang="en-US" dirty="0"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5496" y="612304"/>
            <a:ext cx="4723415" cy="6201072"/>
            <a:chOff x="40337" y="612304"/>
            <a:chExt cx="4723415" cy="6201072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37" y="3271437"/>
              <a:ext cx="3744511" cy="35419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" name="Group 1"/>
            <p:cNvGrpSpPr>
              <a:grpSpLocks noChangeAspect="1"/>
            </p:cNvGrpSpPr>
            <p:nvPr/>
          </p:nvGrpSpPr>
          <p:grpSpPr>
            <a:xfrm>
              <a:off x="653973" y="612304"/>
              <a:ext cx="4109779" cy="900675"/>
              <a:chOff x="2052638" y="2576035"/>
              <a:chExt cx="5137224" cy="1125843"/>
            </a:xfrm>
          </p:grpSpPr>
          <p:pic>
            <p:nvPicPr>
              <p:cNvPr id="4100" name="Picture 4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1868"/>
              <a:stretch/>
            </p:blipFill>
            <p:spPr bwMode="auto">
              <a:xfrm>
                <a:off x="2052638" y="2676525"/>
                <a:ext cx="5038725" cy="10253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01" name="Picture 5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0000"/>
              <a:stretch/>
            </p:blipFill>
            <p:spPr bwMode="auto">
              <a:xfrm>
                <a:off x="3779912" y="2576035"/>
                <a:ext cx="3409950" cy="190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9348" y="1451992"/>
              <a:ext cx="2514600" cy="190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3559052" y="692696"/>
            <a:ext cx="5492252" cy="5250757"/>
            <a:chOff x="3559052" y="692696"/>
            <a:chExt cx="5492252" cy="5250757"/>
          </a:xfrm>
        </p:grpSpPr>
        <p:pic>
          <p:nvPicPr>
            <p:cNvPr id="4102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5335" y="692696"/>
              <a:ext cx="4245969" cy="861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3" name="Picture 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0568" y="1580273"/>
              <a:ext cx="4272278" cy="2234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5" name="Picture 9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9052" y="3846870"/>
              <a:ext cx="2741140" cy="2096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4" name="Picture 8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9" r="4320"/>
            <a:stretch/>
          </p:blipFill>
          <p:spPr bwMode="auto">
            <a:xfrm>
              <a:off x="6233020" y="3861048"/>
              <a:ext cx="2818284" cy="1943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16503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03" name="Picture 83" descr="C:\Users\zenin\Dropbox\2016 03 Nanolight\Picture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43373"/>
            <a:ext cx="2895600" cy="81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88" name="Picture 68" descr="C:\Users\zenin\Dropbox\2015 strip waveguides\simulations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0" t="7685" r="23118" b="7403"/>
          <a:stretch/>
        </p:blipFill>
        <p:spPr bwMode="auto">
          <a:xfrm>
            <a:off x="371027" y="1909943"/>
            <a:ext cx="3552901" cy="3103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91" name="Picture 71" descr="C:\Users\zenin\Dropbox\2015 strip waveguides\for paper\fig 1\sketch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496" y="769572"/>
            <a:ext cx="2505574" cy="1118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2" name="Picture 32" descr="C:\Users\zenin\Dropbox\2015 05 31 SPP7 Jerusalem\single 30 deg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7"/>
          <a:stretch/>
        </p:blipFill>
        <p:spPr bwMode="auto">
          <a:xfrm>
            <a:off x="4499992" y="1301432"/>
            <a:ext cx="4518773" cy="3279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58"/>
          <p:cNvSpPr txBox="1"/>
          <p:nvPr/>
        </p:nvSpPr>
        <p:spPr>
          <a:xfrm>
            <a:off x="1285852" y="0"/>
            <a:ext cx="6072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cs typeface="Arial" panose="020B0604020202020204" pitchFamily="34" charset="0"/>
              </a:rPr>
              <a:t>Nanofocusing with constant adiabatic parameter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063595" y="2132856"/>
            <a:ext cx="13943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1400" dirty="0" smtClean="0"/>
              <a:t> = </a:t>
            </a:r>
            <a:r>
              <a:rPr lang="en-US" sz="1400" dirty="0"/>
              <a:t>1500 </a:t>
            </a:r>
            <a:r>
              <a:rPr lang="en-US" sz="1400" dirty="0" smtClean="0"/>
              <a:t>nm</a:t>
            </a:r>
            <a:endParaRPr lang="da-DK" sz="1400" dirty="0"/>
          </a:p>
        </p:txBody>
      </p:sp>
      <p:cxnSp>
        <p:nvCxnSpPr>
          <p:cNvPr id="89" name="Straight Arrow Connector 88"/>
          <p:cNvCxnSpPr/>
          <p:nvPr/>
        </p:nvCxnSpPr>
        <p:spPr>
          <a:xfrm>
            <a:off x="971600" y="4674108"/>
            <a:ext cx="0" cy="3809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/>
          <p:nvPr/>
        </p:nvCxnSpPr>
        <p:spPr>
          <a:xfrm>
            <a:off x="3059832" y="4674108"/>
            <a:ext cx="0" cy="3809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5076057" y="4509119"/>
            <a:ext cx="3971960" cy="2102705"/>
            <a:chOff x="5076057" y="4581128"/>
            <a:chExt cx="3971960" cy="2102705"/>
          </a:xfrm>
        </p:grpSpPr>
        <p:grpSp>
          <p:nvGrpSpPr>
            <p:cNvPr id="27" name="Group 26"/>
            <p:cNvGrpSpPr/>
            <p:nvPr/>
          </p:nvGrpSpPr>
          <p:grpSpPr>
            <a:xfrm>
              <a:off x="5436096" y="4607618"/>
              <a:ext cx="3611921" cy="1962877"/>
              <a:chOff x="5148064" y="1520690"/>
              <a:chExt cx="3611921" cy="1962877"/>
            </a:xfrm>
          </p:grpSpPr>
          <p:grpSp>
            <p:nvGrpSpPr>
              <p:cNvPr id="28" name="Group 27"/>
              <p:cNvGrpSpPr/>
              <p:nvPr/>
            </p:nvGrpSpPr>
            <p:grpSpPr>
              <a:xfrm>
                <a:off x="5148064" y="1577156"/>
                <a:ext cx="2880320" cy="1887748"/>
                <a:chOff x="5148064" y="1577156"/>
                <a:chExt cx="2880320" cy="1887748"/>
              </a:xfrm>
            </p:grpSpPr>
            <p:pic>
              <p:nvPicPr>
                <p:cNvPr id="40" name="Picture 9" descr="C:\Users\zenin\Dropbox\2013-2015 nanofocusers\2013 nanofocuser\NeaSpec data\2013-12-02_13-47-09_2D-scan_0dec_col7_row4_1525nm_followed\Results\O3-F-arg_1.png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5400000">
                  <a:off x="6138063" y="1574905"/>
                  <a:ext cx="900000" cy="287999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2" name="Picture 11" descr="C:\Users\zenin\Dropbox\2013-2015 nanofocusers\2013 nanofocuser\NeaSpec data\2013-12-02_13-47-09_2D-scan_0dec_col7_row4_1525nm_followed\Results\O3-F-abs_1.png"/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5400000">
                  <a:off x="6138063" y="602897"/>
                  <a:ext cx="900000" cy="287999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3" name="TextBox 42"/>
                <p:cNvSpPr txBox="1"/>
                <p:nvPr/>
              </p:nvSpPr>
              <p:spPr>
                <a:xfrm>
                  <a:off x="7171127" y="1577156"/>
                  <a:ext cx="857257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l-GR" sz="1400" dirty="0" smtClean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γ</a:t>
                  </a:r>
                  <a:r>
                    <a:rPr lang="en-US" sz="1400" dirty="0" smtClean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= 0.015</a:t>
                  </a:r>
                  <a:endParaRPr lang="da-DK" sz="1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pic>
            <p:nvPicPr>
              <p:cNvPr id="32" name="Picture 9" descr="C:\Users\zenin\Dropbox\!Usefull files\colourbar_arg.PNG"/>
              <p:cNvPicPr>
                <a:picLocks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9921" y="2564905"/>
                <a:ext cx="108000" cy="90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3" name="TextBox 32"/>
              <p:cNvSpPr txBox="1"/>
              <p:nvPr/>
            </p:nvSpPr>
            <p:spPr>
              <a:xfrm>
                <a:off x="8100392" y="3206568"/>
                <a:ext cx="51631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>
                    <a:latin typeface="Symbol" panose="05050102010706020507" pitchFamily="18" charset="2"/>
                    <a:cs typeface="Arial" panose="020B0604020202020204" pitchFamily="34" charset="0"/>
                  </a:rPr>
                  <a:t>-p</a:t>
                </a:r>
                <a:endParaRPr lang="en-US" sz="1200" dirty="0">
                  <a:latin typeface="Symbol" panose="05050102010706020507" pitchFamily="18" charset="2"/>
                  <a:cs typeface="Arial" panose="020B0604020202020204" pitchFamily="34" charset="0"/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8090004" y="2448881"/>
                <a:ext cx="49721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>
                    <a:latin typeface="Symbol" panose="05050102010706020507" pitchFamily="18" charset="2"/>
                    <a:cs typeface="Arial" panose="020B0604020202020204" pitchFamily="34" charset="0"/>
                  </a:rPr>
                  <a:t>p</a:t>
                </a:r>
                <a:endParaRPr lang="en-US" sz="1200" dirty="0">
                  <a:latin typeface="Symbol" panose="05050102010706020507" pitchFamily="18" charset="2"/>
                  <a:cs typeface="Arial" panose="020B0604020202020204" pitchFamily="34" charset="0"/>
                </a:endParaRPr>
              </a:p>
            </p:txBody>
          </p:sp>
          <p:pic>
            <p:nvPicPr>
              <p:cNvPr id="35" name="Picture 8" descr="C:\Users\zenin\Dropbox\!Usefull files\colourbar_amp.PNG"/>
              <p:cNvPicPr>
                <a:picLocks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9314" y="1592896"/>
                <a:ext cx="108000" cy="90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7" name="TextBox 36"/>
              <p:cNvSpPr txBox="1"/>
              <p:nvPr/>
            </p:nvSpPr>
            <p:spPr>
              <a:xfrm>
                <a:off x="8183921" y="2287906"/>
                <a:ext cx="3930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>
                    <a:cs typeface="Arial" panose="020B0604020202020204" pitchFamily="34" charset="0"/>
                  </a:rPr>
                  <a:t>0</a:t>
                </a:r>
                <a:endParaRPr lang="en-US" sz="1200" dirty="0">
                  <a:cs typeface="Arial" panose="020B0604020202020204" pitchFamily="34" charset="0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8183921" y="1520690"/>
                <a:ext cx="57606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>
                    <a:cs typeface="Arial" panose="020B0604020202020204" pitchFamily="34" charset="0"/>
                  </a:rPr>
                  <a:t>max</a:t>
                </a:r>
                <a:endParaRPr lang="en-US" sz="1200" dirty="0">
                  <a:cs typeface="Arial" panose="020B0604020202020204" pitchFamily="34" charset="0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8172400" y="2863969"/>
                <a:ext cx="3930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>
                    <a:cs typeface="Arial" panose="020B0604020202020204" pitchFamily="34" charset="0"/>
                  </a:rPr>
                  <a:t>0</a:t>
                </a:r>
                <a:endParaRPr lang="en-US" sz="1200" dirty="0"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4" name="TextBox 43"/>
            <p:cNvSpPr txBox="1"/>
            <p:nvPr/>
          </p:nvSpPr>
          <p:spPr>
            <a:xfrm>
              <a:off x="7308304" y="5183682"/>
              <a:ext cx="92926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cs typeface="Arial" panose="020B0604020202020204" pitchFamily="34" charset="0"/>
                </a:rPr>
                <a:t>1</a:t>
              </a:r>
              <a:r>
                <a:rPr lang="en-US" sz="1400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 </a:t>
              </a:r>
              <a:r>
                <a:rPr lang="el-GR" sz="1400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μ</a:t>
              </a:r>
              <a:r>
                <a:rPr lang="en-US" sz="1400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m  </a:t>
              </a:r>
              <a:endParaRPr lang="en-US" sz="1400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45" name="Прямая соединительная линия 22"/>
            <p:cNvCxnSpPr/>
            <p:nvPr/>
          </p:nvCxnSpPr>
          <p:spPr>
            <a:xfrm>
              <a:off x="7589298" y="5513378"/>
              <a:ext cx="360000" cy="1588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 rot="16200000">
              <a:off x="4656025" y="5001160"/>
              <a:ext cx="117861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cs typeface="Arial" panose="020B0604020202020204" pitchFamily="34" charset="0"/>
                </a:rPr>
                <a:t>Amplitude</a:t>
              </a:r>
              <a:endParaRPr lang="da-DK" sz="1600" dirty="0">
                <a:cs typeface="Arial" panose="020B0604020202020204" pitchFamily="34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 rot="16200000">
              <a:off x="4716016" y="5925248"/>
              <a:ext cx="117861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cs typeface="Arial" panose="020B0604020202020204" pitchFamily="34" charset="0"/>
                </a:rPr>
                <a:t>P</a:t>
              </a:r>
              <a:r>
                <a:rPr lang="en-US" sz="1600" dirty="0" smtClean="0">
                  <a:cs typeface="Arial" panose="020B0604020202020204" pitchFamily="34" charset="0"/>
                </a:rPr>
                <a:t>hase</a:t>
              </a:r>
              <a:endParaRPr lang="da-DK" sz="1600" dirty="0"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860032" y="6474821"/>
            <a:ext cx="4158732" cy="338555"/>
            <a:chOff x="4860032" y="6474821"/>
            <a:chExt cx="4158732" cy="338555"/>
          </a:xfrm>
        </p:grpSpPr>
        <p:sp>
          <p:nvSpPr>
            <p:cNvPr id="49" name="TextBox 48"/>
            <p:cNvSpPr txBox="1"/>
            <p:nvPr/>
          </p:nvSpPr>
          <p:spPr>
            <a:xfrm>
              <a:off x="4860032" y="6474821"/>
              <a:ext cx="41587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Ohmic losses should be taken into account!</a:t>
              </a:r>
              <a:endParaRPr lang="da-DK" sz="1600" dirty="0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4860032" y="6498486"/>
              <a:ext cx="4158732" cy="314890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1504456" y="4077072"/>
            <a:ext cx="547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1400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Silica</a:t>
            </a:r>
            <a:endParaRPr lang="da-DK" sz="1400" baseline="-25000" dirty="0"/>
          </a:p>
        </p:txBody>
      </p:sp>
      <p:cxnSp>
        <p:nvCxnSpPr>
          <p:cNvPr id="9" name="Straight Arrow Connector 8"/>
          <p:cNvCxnSpPr>
            <a:stCxn id="53" idx="3"/>
          </p:cNvCxnSpPr>
          <p:nvPr/>
        </p:nvCxnSpPr>
        <p:spPr>
          <a:xfrm flipV="1">
            <a:off x="2051720" y="3897992"/>
            <a:ext cx="341568" cy="332969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280786" y="5055046"/>
            <a:ext cx="1715965" cy="1692000"/>
            <a:chOff x="280786" y="5055046"/>
            <a:chExt cx="1715965" cy="1692000"/>
          </a:xfrm>
        </p:grpSpPr>
        <p:pic>
          <p:nvPicPr>
            <p:cNvPr id="5150" name="Picture 30" descr="C:\Users\zenin\Dropbox\2015 05 31 SPP7 Jerusalem\fig_2new_with_text.pn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320"/>
            <a:stretch/>
          </p:blipFill>
          <p:spPr bwMode="auto">
            <a:xfrm>
              <a:off x="280786" y="5055046"/>
              <a:ext cx="1715965" cy="169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2" name="TextBox 61"/>
            <p:cNvSpPr txBox="1"/>
            <p:nvPr/>
          </p:nvSpPr>
          <p:spPr>
            <a:xfrm>
              <a:off x="280786" y="6381328"/>
              <a:ext cx="171596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sz="16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= 30 nm</a:t>
              </a:r>
              <a:endParaRPr lang="da-DK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063595" y="5055046"/>
            <a:ext cx="2292381" cy="1692000"/>
            <a:chOff x="2063595" y="5055046"/>
            <a:chExt cx="2292381" cy="1692000"/>
          </a:xfrm>
        </p:grpSpPr>
        <p:pic>
          <p:nvPicPr>
            <p:cNvPr id="94" name="Picture 30" descr="C:\Users\zenin\Dropbox\2015 05 31 SPP7 Jerusalem\fig_2new_with_text.png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84"/>
            <a:stretch/>
          </p:blipFill>
          <p:spPr bwMode="auto">
            <a:xfrm>
              <a:off x="2063595" y="5055046"/>
              <a:ext cx="2292381" cy="169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" name="TextBox 62"/>
            <p:cNvSpPr txBox="1"/>
            <p:nvPr/>
          </p:nvSpPr>
          <p:spPr>
            <a:xfrm>
              <a:off x="2063595" y="6402814"/>
              <a:ext cx="229238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sz="16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= 1.5 </a:t>
              </a:r>
              <a:r>
                <a:rPr lang="el-GR" sz="16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μ</a:t>
              </a:r>
              <a:r>
                <a:rPr lang="en-US" sz="16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endParaRPr lang="da-DK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4447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C:\Users\zenin\Dropbox\2013-2015 nanofocusers\for paper\S2\Graph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4" t="7396" r="12521" b="6243"/>
          <a:stretch/>
        </p:blipFill>
        <p:spPr bwMode="auto">
          <a:xfrm>
            <a:off x="1304434" y="3212976"/>
            <a:ext cx="4779734" cy="3626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58"/>
          <p:cNvSpPr txBox="1"/>
          <p:nvPr/>
        </p:nvSpPr>
        <p:spPr>
          <a:xfrm>
            <a:off x="1285852" y="0"/>
            <a:ext cx="6072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cs typeface="Arial" panose="020B0604020202020204" pitchFamily="34" charset="0"/>
              </a:rPr>
              <a:t>Optimization of the combined taper</a:t>
            </a:r>
            <a:endParaRPr lang="en-US" dirty="0">
              <a:cs typeface="Arial" panose="020B0604020202020204" pitchFamily="34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699792" y="2564904"/>
            <a:ext cx="144017" cy="3672408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31" idx="5"/>
          </p:cNvCxnSpPr>
          <p:nvPr/>
        </p:nvCxnSpPr>
        <p:spPr>
          <a:xfrm>
            <a:off x="4548733" y="1793572"/>
            <a:ext cx="671339" cy="1995468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Group 47"/>
          <p:cNvGrpSpPr/>
          <p:nvPr/>
        </p:nvGrpSpPr>
        <p:grpSpPr>
          <a:xfrm rot="5400000" flipV="1">
            <a:off x="2160707" y="-435200"/>
            <a:ext cx="2523044" cy="4490804"/>
            <a:chOff x="536788" y="470734"/>
            <a:chExt cx="2523044" cy="4490804"/>
          </a:xfrm>
        </p:grpSpPr>
        <p:sp>
          <p:nvSpPr>
            <p:cNvPr id="40" name="TextBox 39"/>
            <p:cNvSpPr txBox="1"/>
            <p:nvPr/>
          </p:nvSpPr>
          <p:spPr>
            <a:xfrm rot="16200000">
              <a:off x="2335432" y="2245286"/>
              <a:ext cx="109252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latin typeface="Times New Roman" pitchFamily="18" charset="0"/>
                  <a:cs typeface="Times New Roman" pitchFamily="18" charset="0"/>
                </a:rPr>
                <a:t>L</a:t>
              </a:r>
              <a:r>
                <a:rPr lang="en-US" sz="1600" baseline="-25000" dirty="0" smtClean="0">
                  <a:latin typeface="Times New Roman" pitchFamily="18" charset="0"/>
                  <a:cs typeface="Times New Roman" pitchFamily="18" charset="0"/>
                </a:rPr>
                <a:t>1</a:t>
              </a:r>
              <a:endParaRPr lang="en-US" sz="1600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 rot="16200000">
              <a:off x="2339753" y="3435098"/>
              <a:ext cx="109252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latin typeface="Times New Roman" pitchFamily="18" charset="0"/>
                  <a:cs typeface="Times New Roman" pitchFamily="18" charset="0"/>
                </a:rPr>
                <a:t>L</a:t>
              </a:r>
              <a:r>
                <a:rPr lang="en-US" sz="1600" baseline="-25000" dirty="0" smtClean="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sz="1600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46" name="Group 45"/>
            <p:cNvGrpSpPr/>
            <p:nvPr/>
          </p:nvGrpSpPr>
          <p:grpSpPr>
            <a:xfrm>
              <a:off x="536788" y="470734"/>
              <a:ext cx="2523044" cy="4490804"/>
              <a:chOff x="536788" y="453078"/>
              <a:chExt cx="2523044" cy="4490804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536788" y="453078"/>
                <a:ext cx="2304000" cy="1103714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" name="Isosceles Triangle 1"/>
              <p:cNvSpPr/>
              <p:nvPr/>
            </p:nvSpPr>
            <p:spPr>
              <a:xfrm flipV="1">
                <a:off x="539552" y="1556792"/>
                <a:ext cx="2304256" cy="2088232"/>
              </a:xfrm>
              <a:prstGeom prst="triangl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1" name="Isosceles Triangle 30"/>
              <p:cNvSpPr/>
              <p:nvPr/>
            </p:nvSpPr>
            <p:spPr>
              <a:xfrm flipV="1">
                <a:off x="1511680" y="3284984"/>
                <a:ext cx="360000" cy="1080000"/>
              </a:xfrm>
              <a:prstGeom prst="triangl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7" name="Straight Arrow Connector 6"/>
              <p:cNvCxnSpPr>
                <a:stCxn id="31" idx="2"/>
              </p:cNvCxnSpPr>
              <p:nvPr/>
            </p:nvCxnSpPr>
            <p:spPr>
              <a:xfrm>
                <a:off x="1511680" y="3284984"/>
                <a:ext cx="36000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/>
              <p:cNvCxnSpPr/>
              <p:nvPr/>
            </p:nvCxnSpPr>
            <p:spPr>
              <a:xfrm>
                <a:off x="539552" y="1484784"/>
                <a:ext cx="2304256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33"/>
              <p:cNvCxnSpPr/>
              <p:nvPr/>
            </p:nvCxnSpPr>
            <p:spPr>
              <a:xfrm>
                <a:off x="1727644" y="4134137"/>
                <a:ext cx="36000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/>
              <p:cNvCxnSpPr/>
              <p:nvPr/>
            </p:nvCxnSpPr>
            <p:spPr>
              <a:xfrm>
                <a:off x="1287665" y="4131095"/>
                <a:ext cx="36000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TextBox 35"/>
              <p:cNvSpPr txBox="1"/>
              <p:nvPr/>
            </p:nvSpPr>
            <p:spPr>
              <a:xfrm rot="16200000">
                <a:off x="1146122" y="830064"/>
                <a:ext cx="109252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>
                    <a:cs typeface="Arial" panose="020B0604020202020204" pitchFamily="34" charset="0"/>
                  </a:rPr>
                  <a:t>1500 nm</a:t>
                </a:r>
                <a:endParaRPr lang="en-US" sz="1600" dirty="0">
                  <a:cs typeface="Arial" panose="020B0604020202020204" pitchFamily="34" charset="0"/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 rot="16200000">
                <a:off x="1145420" y="2724311"/>
                <a:ext cx="109252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>
                    <a:cs typeface="Arial" panose="020B0604020202020204" pitchFamily="34" charset="0"/>
                  </a:rPr>
                  <a:t>150 nm</a:t>
                </a:r>
                <a:endParaRPr lang="en-US" sz="1600" dirty="0">
                  <a:cs typeface="Arial" panose="020B0604020202020204" pitchFamily="34" charset="0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 rot="16200000">
                <a:off x="570060" y="3996809"/>
                <a:ext cx="109252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>
                    <a:cs typeface="Arial" panose="020B0604020202020204" pitchFamily="34" charset="0"/>
                  </a:rPr>
                  <a:t>30 nm</a:t>
                </a:r>
                <a:endParaRPr lang="en-US" sz="1600" dirty="0">
                  <a:cs typeface="Arial" panose="020B0604020202020204" pitchFamily="34" charset="0"/>
                </a:endParaRPr>
              </a:p>
            </p:txBody>
          </p:sp>
          <p:cxnSp>
            <p:nvCxnSpPr>
              <p:cNvPr id="39" name="Straight Arrow Connector 38"/>
              <p:cNvCxnSpPr/>
              <p:nvPr/>
            </p:nvCxnSpPr>
            <p:spPr>
              <a:xfrm rot="5400000">
                <a:off x="2195831" y="2426758"/>
                <a:ext cx="172800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Arrow Connector 40"/>
              <p:cNvCxnSpPr/>
              <p:nvPr/>
            </p:nvCxnSpPr>
            <p:spPr>
              <a:xfrm rot="5400000">
                <a:off x="2627832" y="3717184"/>
                <a:ext cx="86400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Rectangle 54"/>
              <p:cNvSpPr/>
              <p:nvPr/>
            </p:nvSpPr>
            <p:spPr>
              <a:xfrm>
                <a:off x="1655483" y="4134138"/>
                <a:ext cx="72008" cy="809744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</p:grpSp>
      <p:sp>
        <p:nvSpPr>
          <p:cNvPr id="54" name="Up Arrow 53"/>
          <p:cNvSpPr/>
          <p:nvPr/>
        </p:nvSpPr>
        <p:spPr>
          <a:xfrm rot="5400000">
            <a:off x="154025" y="1410409"/>
            <a:ext cx="799979" cy="604988"/>
          </a:xfrm>
          <a:prstGeom prst="up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1" name="Up Arrow 60"/>
          <p:cNvSpPr/>
          <p:nvPr/>
        </p:nvSpPr>
        <p:spPr>
          <a:xfrm rot="5400000">
            <a:off x="6015386" y="1400145"/>
            <a:ext cx="190577" cy="625514"/>
          </a:xfrm>
          <a:prstGeom prst="up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9458" name="Picture 2" descr="C:\Users\zenin\Dropbox\2015 05 31 SPP7 Jerusalem\Andrei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851" y="938213"/>
            <a:ext cx="1857375" cy="185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Box 51"/>
          <p:cNvSpPr txBox="1"/>
          <p:nvPr/>
        </p:nvSpPr>
        <p:spPr>
          <a:xfrm>
            <a:off x="6948264" y="2790674"/>
            <a:ext cx="19721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dobe Caslon Pro Bold" pitchFamily="18" charset="0"/>
                <a:cs typeface="Times New Roman" panose="02020603050405020304" pitchFamily="18" charset="0"/>
              </a:rPr>
              <a:t>Andrei </a:t>
            </a:r>
            <a:r>
              <a:rPr lang="en-US" sz="1600" dirty="0" err="1" smtClean="0">
                <a:latin typeface="Adobe Caslon Pro Bold" pitchFamily="18" charset="0"/>
                <a:cs typeface="Times New Roman" panose="02020603050405020304" pitchFamily="18" charset="0"/>
              </a:rPr>
              <a:t>Andryieuski</a:t>
            </a:r>
            <a:endParaRPr lang="da-DK" sz="1600" dirty="0">
              <a:latin typeface="Adobe Caslon Pro Bold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444208" y="4538689"/>
            <a:ext cx="2565782" cy="830997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cs typeface="Arial" panose="020B0604020202020204" pitchFamily="34" charset="0"/>
              </a:rPr>
              <a:t>For optimum parameters:</a:t>
            </a:r>
          </a:p>
          <a:p>
            <a:r>
              <a:rPr lang="en-US" sz="1600" dirty="0" smtClean="0">
                <a:cs typeface="Arial" panose="020B0604020202020204" pitchFamily="34" charset="0"/>
              </a:rPr>
              <a:t>Transmittance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aseline="-25000" dirty="0" err="1" smtClean="0">
                <a:cs typeface="Arial" panose="020B0604020202020204" pitchFamily="34" charset="0"/>
              </a:rPr>
              <a:t>total</a:t>
            </a:r>
            <a:r>
              <a:rPr lang="en-US" sz="1600" dirty="0" smtClean="0">
                <a:cs typeface="Arial" panose="020B0604020202020204" pitchFamily="34" charset="0"/>
              </a:rPr>
              <a:t> ≈ 40%</a:t>
            </a:r>
          </a:p>
          <a:p>
            <a:r>
              <a:rPr lang="en-US" sz="1600" dirty="0" smtClean="0">
                <a:cs typeface="Arial" panose="020B0604020202020204" pitchFamily="34" charset="0"/>
              </a:rPr>
              <a:t>Total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</a:t>
            </a:r>
            <a:r>
              <a:rPr lang="en-US" sz="1600" dirty="0" smtClean="0">
                <a:cs typeface="Arial" panose="020B0604020202020204" pitchFamily="34" charset="0"/>
              </a:rPr>
              <a:t> ≈ 12</a:t>
            </a:r>
            <a:endParaRPr lang="en-US" sz="16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691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02" name="Group 4101"/>
          <p:cNvGrpSpPr/>
          <p:nvPr/>
        </p:nvGrpSpPr>
        <p:grpSpPr>
          <a:xfrm>
            <a:off x="1691880" y="2924944"/>
            <a:ext cx="1800000" cy="3168352"/>
            <a:chOff x="1691680" y="2924944"/>
            <a:chExt cx="1800000" cy="3168352"/>
          </a:xfrm>
        </p:grpSpPr>
        <p:sp>
          <p:nvSpPr>
            <p:cNvPr id="29" name="Oval 28"/>
            <p:cNvSpPr/>
            <p:nvPr/>
          </p:nvSpPr>
          <p:spPr>
            <a:xfrm>
              <a:off x="1691680" y="2924944"/>
              <a:ext cx="1800000" cy="1800000"/>
            </a:xfrm>
            <a:prstGeom prst="ellipse">
              <a:avLst/>
            </a:prstGeom>
            <a:solidFill>
              <a:srgbClr val="FF0000">
                <a:alpha val="78000"/>
              </a:srgbClr>
            </a:solidFill>
            <a:ln>
              <a:noFill/>
            </a:ln>
            <a:scene3d>
              <a:camera prst="isometricTopUp"/>
              <a:lightRig rig="threePt" dir="t"/>
            </a:scene3d>
            <a:sp3d>
              <a:bevelT w="381000" h="25400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31" name="Up Arrow 30"/>
            <p:cNvSpPr/>
            <p:nvPr/>
          </p:nvSpPr>
          <p:spPr>
            <a:xfrm>
              <a:off x="2411760" y="5157192"/>
              <a:ext cx="432048" cy="936104"/>
            </a:xfrm>
            <a:prstGeom prst="up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sp>
        <p:nvSpPr>
          <p:cNvPr id="2" name="Rectangle 1"/>
          <p:cNvSpPr/>
          <p:nvPr/>
        </p:nvSpPr>
        <p:spPr>
          <a:xfrm>
            <a:off x="1043608" y="836712"/>
            <a:ext cx="6192688" cy="4464496"/>
          </a:xfrm>
          <a:prstGeom prst="rect">
            <a:avLst/>
          </a:prstGeom>
          <a:solidFill>
            <a:schemeClr val="accent1">
              <a:alpha val="77000"/>
            </a:schemeClr>
          </a:solidFill>
          <a:ln>
            <a:noFill/>
          </a:ln>
          <a:scene3d>
            <a:camera prst="isometricTopUp"/>
            <a:lightRig rig="threePt" dir="t"/>
          </a:scene3d>
          <a:sp3d extrusionH="152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grpSp>
        <p:nvGrpSpPr>
          <p:cNvPr id="6" name="Group 5"/>
          <p:cNvGrpSpPr/>
          <p:nvPr/>
        </p:nvGrpSpPr>
        <p:grpSpPr>
          <a:xfrm>
            <a:off x="1414366" y="2672960"/>
            <a:ext cx="5605906" cy="396000"/>
            <a:chOff x="800112" y="2784118"/>
            <a:chExt cx="5605906" cy="396000"/>
          </a:xfrm>
          <a:scene3d>
            <a:camera prst="isometricTopUp"/>
            <a:lightRig rig="threePt" dir="t"/>
          </a:scene3d>
        </p:grpSpPr>
        <p:sp>
          <p:nvSpPr>
            <p:cNvPr id="3" name="Rectangle 2"/>
            <p:cNvSpPr/>
            <p:nvPr/>
          </p:nvSpPr>
          <p:spPr>
            <a:xfrm>
              <a:off x="1618902" y="2784118"/>
              <a:ext cx="1008000" cy="396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Isosceles Triangle 3"/>
            <p:cNvSpPr/>
            <p:nvPr/>
          </p:nvSpPr>
          <p:spPr>
            <a:xfrm rot="5400000">
              <a:off x="2734902" y="2676118"/>
              <a:ext cx="396000" cy="612000"/>
            </a:xfrm>
            <a:prstGeom prst="triangl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143088" y="2964118"/>
              <a:ext cx="1008000" cy="36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345624" y="2784118"/>
              <a:ext cx="136378" cy="396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072868" y="2784118"/>
              <a:ext cx="136378" cy="396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800112" y="2784118"/>
              <a:ext cx="136378" cy="396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 flipH="1">
              <a:off x="4607936" y="2784118"/>
              <a:ext cx="972000" cy="396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Isosceles Triangle 37"/>
            <p:cNvSpPr/>
            <p:nvPr/>
          </p:nvSpPr>
          <p:spPr>
            <a:xfrm rot="16200000" flipH="1">
              <a:off x="4103936" y="2676118"/>
              <a:ext cx="396000" cy="612000"/>
            </a:xfrm>
            <a:prstGeom prst="triangl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 flipH="1">
              <a:off x="5724128" y="2784118"/>
              <a:ext cx="136378" cy="396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 flipH="1">
              <a:off x="5996884" y="2784118"/>
              <a:ext cx="136378" cy="396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 flipH="1">
              <a:off x="6269640" y="2784118"/>
              <a:ext cx="136378" cy="396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2146181" y="2519572"/>
            <a:ext cx="6719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cs typeface="Arial" panose="020B0604020202020204" pitchFamily="34" charset="0"/>
              </a:rPr>
              <a:t>Silica</a:t>
            </a:r>
            <a:endParaRPr lang="da-DK" sz="1600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863588" y="0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cs typeface="Arial" panose="020B0604020202020204" pitchFamily="34" charset="0"/>
              </a:rPr>
              <a:t>Transmission-mode s-SNOM</a:t>
            </a:r>
            <a:endParaRPr lang="da-DK" dirty="0">
              <a:cs typeface="Arial" panose="020B0604020202020204" pitchFamily="34" charset="0"/>
            </a:endParaRPr>
          </a:p>
        </p:txBody>
      </p:sp>
      <p:sp>
        <p:nvSpPr>
          <p:cNvPr id="72" name="Up Arrow 71"/>
          <p:cNvSpPr/>
          <p:nvPr/>
        </p:nvSpPr>
        <p:spPr>
          <a:xfrm rot="-2700000">
            <a:off x="3124619" y="1457439"/>
            <a:ext cx="228567" cy="1708975"/>
          </a:xfrm>
          <a:prstGeom prst="up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3" name="TextBox 72"/>
          <p:cNvSpPr txBox="1"/>
          <p:nvPr/>
        </p:nvSpPr>
        <p:spPr>
          <a:xfrm>
            <a:off x="1907704" y="1054477"/>
            <a:ext cx="9856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C00000"/>
                </a:solidFill>
                <a:cs typeface="Arial" panose="020B0604020202020204" pitchFamily="34" charset="0"/>
              </a:rPr>
              <a:t>Towards detector</a:t>
            </a:r>
            <a:endParaRPr lang="da-DK" sz="1600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grpSp>
        <p:nvGrpSpPr>
          <p:cNvPr id="4097" name="Group 4096"/>
          <p:cNvGrpSpPr/>
          <p:nvPr/>
        </p:nvGrpSpPr>
        <p:grpSpPr>
          <a:xfrm>
            <a:off x="3419953" y="1700808"/>
            <a:ext cx="2376183" cy="720000"/>
            <a:chOff x="3419953" y="1700808"/>
            <a:chExt cx="2376183" cy="720000"/>
          </a:xfrm>
        </p:grpSpPr>
        <p:grpSp>
          <p:nvGrpSpPr>
            <p:cNvPr id="44" name="Group 43"/>
            <p:cNvGrpSpPr/>
            <p:nvPr/>
          </p:nvGrpSpPr>
          <p:grpSpPr>
            <a:xfrm>
              <a:off x="3419953" y="1700808"/>
              <a:ext cx="2376183" cy="720000"/>
              <a:chOff x="755576" y="1268800"/>
              <a:chExt cx="2376183" cy="720000"/>
            </a:xfrm>
            <a:solidFill>
              <a:schemeClr val="bg1">
                <a:lumMod val="50000"/>
              </a:schemeClr>
            </a:solidFill>
            <a:scene3d>
              <a:camera prst="isometricTopUp"/>
              <a:lightRig rig="threePt" dir="t"/>
            </a:scene3d>
          </p:grpSpPr>
          <p:sp>
            <p:nvSpPr>
              <p:cNvPr id="43" name="Isosceles Triangle 42"/>
              <p:cNvSpPr/>
              <p:nvPr/>
            </p:nvSpPr>
            <p:spPr>
              <a:xfrm rot="16200000">
                <a:off x="755576" y="1268800"/>
                <a:ext cx="720000" cy="720000"/>
              </a:xfrm>
              <a:prstGeom prst="triangle">
                <a:avLst/>
              </a:prstGeom>
              <a:grpFill/>
              <a:ln>
                <a:noFill/>
              </a:ln>
              <a:sp3d extrusionH="635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Isosceles Triangle 40"/>
              <p:cNvSpPr/>
              <p:nvPr/>
            </p:nvSpPr>
            <p:spPr>
              <a:xfrm rot="16200000">
                <a:off x="755576" y="1412776"/>
                <a:ext cx="432048" cy="432048"/>
              </a:xfrm>
              <a:prstGeom prst="triangle">
                <a:avLst/>
              </a:prstGeom>
              <a:grpFill/>
              <a:ln>
                <a:noFill/>
              </a:ln>
              <a:sp3d extrusionH="63500">
                <a:bevelB w="133350" h="60960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1475576" y="1376799"/>
                <a:ext cx="1656183" cy="504000"/>
              </a:xfrm>
              <a:prstGeom prst="rect">
                <a:avLst/>
              </a:prstGeom>
              <a:grpFill/>
              <a:ln>
                <a:noFill/>
              </a:ln>
              <a:sp3d extrusionH="635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4" name="TextBox 73"/>
            <p:cNvSpPr txBox="1"/>
            <p:nvPr/>
          </p:nvSpPr>
          <p:spPr>
            <a:xfrm rot="19800000">
              <a:off x="4385054" y="1729990"/>
              <a:ext cx="8915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cs typeface="Arial" panose="020B0604020202020204" pitchFamily="34" charset="0"/>
                </a:rPr>
                <a:t>AFM tip</a:t>
              </a:r>
              <a:endParaRPr lang="da-DK" sz="1600" dirty="0">
                <a:cs typeface="Arial" panose="020B0604020202020204" pitchFamily="34" charset="0"/>
              </a:endParaRPr>
            </a:p>
          </p:txBody>
        </p:sp>
      </p:grpSp>
      <p:sp>
        <p:nvSpPr>
          <p:cNvPr id="32" name="Right Arrow 31"/>
          <p:cNvSpPr/>
          <p:nvPr/>
        </p:nvSpPr>
        <p:spPr>
          <a:xfrm>
            <a:off x="2771800" y="3266512"/>
            <a:ext cx="864096" cy="360040"/>
          </a:xfrm>
          <a:prstGeom prst="rightArrow">
            <a:avLst/>
          </a:prstGeom>
          <a:solidFill>
            <a:srgbClr val="C00000"/>
          </a:solidFill>
          <a:ln>
            <a:noFill/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27624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5.57483E-7 L -3.88889E-6 -0.01596 L -3.88889E-6 5.57483E-7 Z " pathEditMode="relative" ptsTypes="AAA">
                                      <p:cBhvr>
                                        <p:cTn id="17" dur="10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73" grpId="0"/>
      <p:bldP spid="3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3" descr="C:\Users\zenin\Dropbox\!Usefull files\parabolic mirro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654229" y="4843651"/>
            <a:ext cx="1009659" cy="1147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C:\Users\zenin\Dropbox\2016 03 Nanolight\a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33" y="2144999"/>
            <a:ext cx="4538707" cy="3456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zenin\Dropbox\!Usefull files\parabolic mirro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273" y="874036"/>
            <a:ext cx="1009659" cy="1147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/>
          <p:cNvGrpSpPr/>
          <p:nvPr/>
        </p:nvGrpSpPr>
        <p:grpSpPr>
          <a:xfrm>
            <a:off x="5304875" y="3359334"/>
            <a:ext cx="532624" cy="3094002"/>
            <a:chOff x="5304875" y="2999294"/>
            <a:chExt cx="532624" cy="3094002"/>
          </a:xfrm>
        </p:grpSpPr>
        <p:cxnSp>
          <p:nvCxnSpPr>
            <p:cNvPr id="63" name="Straight Connector 62"/>
            <p:cNvCxnSpPr>
              <a:stCxn id="14342" idx="0"/>
            </p:cNvCxnSpPr>
            <p:nvPr/>
          </p:nvCxnSpPr>
          <p:spPr>
            <a:xfrm flipV="1">
              <a:off x="5571187" y="2999294"/>
              <a:ext cx="0" cy="3010388"/>
            </a:xfrm>
            <a:prstGeom prst="line">
              <a:avLst/>
            </a:prstGeom>
            <a:ln w="76200">
              <a:solidFill>
                <a:srgbClr val="C0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342" name="Rectangle 14341"/>
            <p:cNvSpPr/>
            <p:nvPr/>
          </p:nvSpPr>
          <p:spPr>
            <a:xfrm>
              <a:off x="5304875" y="6009682"/>
              <a:ext cx="532624" cy="83614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tx1"/>
                </a:gs>
              </a:gsLst>
              <a:lin ang="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grpSp>
        <p:nvGrpSpPr>
          <p:cNvPr id="14347" name="Group 14346"/>
          <p:cNvGrpSpPr/>
          <p:nvPr/>
        </p:nvGrpSpPr>
        <p:grpSpPr>
          <a:xfrm>
            <a:off x="1547664" y="1612091"/>
            <a:ext cx="6552728" cy="4156917"/>
            <a:chOff x="1547664" y="1612091"/>
            <a:chExt cx="6552728" cy="4156917"/>
          </a:xfrm>
        </p:grpSpPr>
        <p:cxnSp>
          <p:nvCxnSpPr>
            <p:cNvPr id="14336" name="Straight Connector 14335"/>
            <p:cNvCxnSpPr/>
            <p:nvPr/>
          </p:nvCxnSpPr>
          <p:spPr>
            <a:xfrm flipH="1">
              <a:off x="2146181" y="5496574"/>
              <a:ext cx="5954211" cy="0"/>
            </a:xfrm>
            <a:prstGeom prst="line">
              <a:avLst/>
            </a:prstGeom>
            <a:ln w="76200">
              <a:solidFill>
                <a:srgbClr val="C0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>
              <a:endCxn id="4" idx="1"/>
            </p:cNvCxnSpPr>
            <p:nvPr/>
          </p:nvCxnSpPr>
          <p:spPr>
            <a:xfrm flipV="1">
              <a:off x="1547664" y="1612091"/>
              <a:ext cx="5256584" cy="14810"/>
            </a:xfrm>
            <a:prstGeom prst="line">
              <a:avLst/>
            </a:prstGeom>
            <a:ln w="7620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flipV="1">
              <a:off x="5571187" y="1627480"/>
              <a:ext cx="0" cy="3961760"/>
            </a:xfrm>
            <a:prstGeom prst="line">
              <a:avLst/>
            </a:prstGeom>
            <a:ln w="76200">
              <a:solidFill>
                <a:srgbClr val="C0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flipV="1">
              <a:off x="5571187" y="3501008"/>
              <a:ext cx="0" cy="2268000"/>
            </a:xfrm>
            <a:prstGeom prst="line">
              <a:avLst/>
            </a:prstGeom>
            <a:ln w="7620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flipH="1">
              <a:off x="6228384" y="5498570"/>
              <a:ext cx="1800000" cy="0"/>
            </a:xfrm>
            <a:prstGeom prst="line">
              <a:avLst/>
            </a:prstGeom>
            <a:ln w="7620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flipH="1">
              <a:off x="3852120" y="5498570"/>
              <a:ext cx="1800000" cy="0"/>
            </a:xfrm>
            <a:prstGeom prst="line">
              <a:avLst/>
            </a:prstGeom>
            <a:ln w="7620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1" name="Straight Connector 50"/>
          <p:cNvCxnSpPr/>
          <p:nvPr/>
        </p:nvCxnSpPr>
        <p:spPr>
          <a:xfrm>
            <a:off x="2197340" y="1623520"/>
            <a:ext cx="1800000" cy="0"/>
          </a:xfrm>
          <a:prstGeom prst="line">
            <a:avLst/>
          </a:prstGeom>
          <a:ln w="762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863588" y="0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cs typeface="Arial" panose="020B0604020202020204" pitchFamily="34" charset="0"/>
              </a:rPr>
              <a:t>T</a:t>
            </a:r>
            <a:r>
              <a:rPr lang="en-US" dirty="0" smtClean="0">
                <a:cs typeface="Arial" panose="020B0604020202020204" pitchFamily="34" charset="0"/>
              </a:rPr>
              <a:t>ransmission-mode s-SNOM</a:t>
            </a:r>
            <a:endParaRPr lang="da-DK" dirty="0">
              <a:cs typeface="Arial" panose="020B0604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444208" y="2708920"/>
            <a:ext cx="1787523" cy="580746"/>
          </a:xfrm>
          <a:prstGeom prst="roundRect">
            <a:avLst>
              <a:gd name="adj" fmla="val 43980"/>
            </a:avLst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Demodulation</a:t>
            </a:r>
            <a:endParaRPr lang="da-DK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804248" y="1159428"/>
            <a:ext cx="1386814" cy="936104"/>
            <a:chOff x="6804248" y="1158849"/>
            <a:chExt cx="1386814" cy="936104"/>
          </a:xfrm>
        </p:grpSpPr>
        <p:grpSp>
          <p:nvGrpSpPr>
            <p:cNvPr id="7" name="Group 6"/>
            <p:cNvGrpSpPr/>
            <p:nvPr/>
          </p:nvGrpSpPr>
          <p:grpSpPr>
            <a:xfrm>
              <a:off x="6804248" y="1158849"/>
              <a:ext cx="1376571" cy="936104"/>
              <a:chOff x="6804248" y="1158849"/>
              <a:chExt cx="1376571" cy="936104"/>
            </a:xfrm>
          </p:grpSpPr>
          <p:sp>
            <p:nvSpPr>
              <p:cNvPr id="3" name="Isosceles Triangle 2"/>
              <p:cNvSpPr/>
              <p:nvPr/>
            </p:nvSpPr>
            <p:spPr>
              <a:xfrm rot="5400000">
                <a:off x="7024482" y="938615"/>
                <a:ext cx="936104" cy="1376571"/>
              </a:xfrm>
              <a:prstGeom prst="triangle">
                <a:avLst/>
              </a:prstGeom>
              <a:solidFill>
                <a:schemeClr val="bg1">
                  <a:lumMod val="75000"/>
                </a:schemeClr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6804248" y="1442235"/>
                <a:ext cx="96051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/>
                  <a:t>Detector</a:t>
                </a:r>
                <a:endParaRPr lang="da-DK" sz="1600" dirty="0"/>
              </a:p>
            </p:txBody>
          </p:sp>
        </p:grpSp>
        <p:cxnSp>
          <p:nvCxnSpPr>
            <p:cNvPr id="9" name="Straight Connector 8"/>
            <p:cNvCxnSpPr/>
            <p:nvPr/>
          </p:nvCxnSpPr>
          <p:spPr>
            <a:xfrm>
              <a:off x="8191062" y="1158849"/>
              <a:ext cx="0" cy="936104"/>
            </a:xfrm>
            <a:prstGeom prst="line">
              <a:avLst/>
            </a:prstGeom>
            <a:ln w="571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/>
          <p:cNvGrpSpPr/>
          <p:nvPr/>
        </p:nvGrpSpPr>
        <p:grpSpPr>
          <a:xfrm>
            <a:off x="5868144" y="1303464"/>
            <a:ext cx="504000" cy="648031"/>
            <a:chOff x="5868144" y="1303464"/>
            <a:chExt cx="504000" cy="648031"/>
          </a:xfrm>
        </p:grpSpPr>
        <p:sp>
          <p:nvSpPr>
            <p:cNvPr id="11" name="Oval 10"/>
            <p:cNvSpPr/>
            <p:nvPr/>
          </p:nvSpPr>
          <p:spPr>
            <a:xfrm>
              <a:off x="5868144" y="1303464"/>
              <a:ext cx="504000" cy="648031"/>
            </a:xfrm>
            <a:prstGeom prst="ellipse">
              <a:avLst/>
            </a:prstGeom>
            <a:solidFill>
              <a:schemeClr val="bg1">
                <a:lumMod val="75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cxnSp>
          <p:nvCxnSpPr>
            <p:cNvPr id="13" name="Straight Arrow Connector 12"/>
            <p:cNvCxnSpPr>
              <a:stCxn id="11" idx="0"/>
              <a:endCxn id="11" idx="4"/>
            </p:cNvCxnSpPr>
            <p:nvPr/>
          </p:nvCxnSpPr>
          <p:spPr>
            <a:xfrm>
              <a:off x="6120144" y="1303464"/>
              <a:ext cx="0" cy="648031"/>
            </a:xfrm>
            <a:prstGeom prst="straightConnector1">
              <a:avLst/>
            </a:prstGeom>
            <a:ln w="57150">
              <a:solidFill>
                <a:srgbClr val="7030A0">
                  <a:alpha val="60000"/>
                </a:srgb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" name="Straight Connector 16"/>
          <p:cNvCxnSpPr/>
          <p:nvPr/>
        </p:nvCxnSpPr>
        <p:spPr>
          <a:xfrm flipH="1">
            <a:off x="5337187" y="1392901"/>
            <a:ext cx="468000" cy="468000"/>
          </a:xfrm>
          <a:prstGeom prst="line">
            <a:avLst/>
          </a:prstGeom>
          <a:ln w="38100">
            <a:solidFill>
              <a:schemeClr val="tx2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5337187" y="5262574"/>
            <a:ext cx="468000" cy="468000"/>
          </a:xfrm>
          <a:prstGeom prst="line">
            <a:avLst/>
          </a:prstGeom>
          <a:ln w="38100">
            <a:solidFill>
              <a:schemeClr val="tx2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6090432" y="1951495"/>
            <a:ext cx="1217872" cy="2053569"/>
            <a:chOff x="6120098" y="1951495"/>
            <a:chExt cx="1217872" cy="2053569"/>
          </a:xfrm>
        </p:grpSpPr>
        <p:cxnSp>
          <p:nvCxnSpPr>
            <p:cNvPr id="19" name="Straight Connector 18"/>
            <p:cNvCxnSpPr>
              <a:stCxn id="6" idx="1"/>
            </p:cNvCxnSpPr>
            <p:nvPr/>
          </p:nvCxnSpPr>
          <p:spPr>
            <a:xfrm flipH="1" flipV="1">
              <a:off x="6120144" y="2996952"/>
              <a:ext cx="324064" cy="234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V="1">
              <a:off x="6120144" y="2999294"/>
              <a:ext cx="0" cy="100577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H="1">
              <a:off x="6120098" y="3701236"/>
              <a:ext cx="540088" cy="1"/>
            </a:xfrm>
            <a:prstGeom prst="line">
              <a:avLst/>
            </a:prstGeom>
            <a:ln w="190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H="1">
              <a:off x="6120144" y="4005063"/>
              <a:ext cx="540088" cy="1"/>
            </a:xfrm>
            <a:prstGeom prst="line">
              <a:avLst/>
            </a:prstGeom>
            <a:ln w="190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>
              <a:stCxn id="6" idx="0"/>
            </p:cNvCxnSpPr>
            <p:nvPr/>
          </p:nvCxnSpPr>
          <p:spPr>
            <a:xfrm flipH="1" flipV="1">
              <a:off x="7332598" y="1951495"/>
              <a:ext cx="5372" cy="75742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TextBox 49"/>
          <p:cNvSpPr txBox="1"/>
          <p:nvPr/>
        </p:nvSpPr>
        <p:spPr>
          <a:xfrm>
            <a:off x="5580112" y="1960333"/>
            <a:ext cx="9925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7030A0"/>
                </a:solidFill>
              </a:rPr>
              <a:t>Polarizer</a:t>
            </a:r>
            <a:endParaRPr lang="da-DK" sz="1600" dirty="0">
              <a:solidFill>
                <a:srgbClr val="7030A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076056" y="766445"/>
            <a:ext cx="8980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tx2"/>
                </a:solidFill>
              </a:rPr>
              <a:t>Beam splitter</a:t>
            </a:r>
            <a:endParaRPr lang="da-DK" sz="1600" dirty="0">
              <a:solidFill>
                <a:schemeClr val="tx2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590662" y="4770900"/>
            <a:ext cx="8980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tx2"/>
                </a:solidFill>
              </a:rPr>
              <a:t>Beam splitter</a:t>
            </a:r>
            <a:endParaRPr lang="da-DK" sz="1600" dirty="0">
              <a:solidFill>
                <a:schemeClr val="tx2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444208" y="5013176"/>
            <a:ext cx="18571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C00000"/>
                </a:solidFill>
              </a:rPr>
              <a:t>Telecom laser</a:t>
            </a:r>
            <a:endParaRPr lang="da-DK" sz="1600" dirty="0">
              <a:solidFill>
                <a:srgbClr val="C00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444208" y="5589240"/>
            <a:ext cx="18571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C00000"/>
                </a:solidFill>
              </a:rPr>
              <a:t>1425-1640 nm</a:t>
            </a:r>
            <a:endParaRPr lang="da-DK" sz="1600" dirty="0">
              <a:solidFill>
                <a:srgbClr val="C00000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013543" y="5949280"/>
            <a:ext cx="13834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Oscillating mirror</a:t>
            </a:r>
            <a:endParaRPr lang="da-DK" sz="1600" dirty="0"/>
          </a:p>
        </p:txBody>
      </p:sp>
      <p:sp>
        <p:nvSpPr>
          <p:cNvPr id="58" name="TextBox 57"/>
          <p:cNvSpPr txBox="1"/>
          <p:nvPr/>
        </p:nvSpPr>
        <p:spPr>
          <a:xfrm>
            <a:off x="463168" y="5085184"/>
            <a:ext cx="1228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Parabolic mirror</a:t>
            </a:r>
            <a:endParaRPr lang="da-DK" sz="1600" dirty="0"/>
          </a:p>
        </p:txBody>
      </p:sp>
      <p:sp>
        <p:nvSpPr>
          <p:cNvPr id="59" name="TextBox 58"/>
          <p:cNvSpPr txBox="1"/>
          <p:nvPr/>
        </p:nvSpPr>
        <p:spPr>
          <a:xfrm>
            <a:off x="2191360" y="766445"/>
            <a:ext cx="1228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Parabolic mirror</a:t>
            </a:r>
            <a:endParaRPr lang="da-DK" sz="1600" dirty="0"/>
          </a:p>
        </p:txBody>
      </p:sp>
      <p:sp>
        <p:nvSpPr>
          <p:cNvPr id="60" name="TextBox 59"/>
          <p:cNvSpPr txBox="1"/>
          <p:nvPr/>
        </p:nvSpPr>
        <p:spPr>
          <a:xfrm>
            <a:off x="6588223" y="3491716"/>
            <a:ext cx="16435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Amplitude |</a:t>
            </a:r>
            <a:r>
              <a:rPr lang="en-US" sz="1600" i="1" dirty="0" smtClean="0"/>
              <a:t>E</a:t>
            </a:r>
            <a:r>
              <a:rPr lang="en-US" sz="1600" dirty="0" smtClean="0"/>
              <a:t>| </a:t>
            </a:r>
            <a:endParaRPr lang="da-DK" sz="1600" dirty="0"/>
          </a:p>
        </p:txBody>
      </p:sp>
      <p:sp>
        <p:nvSpPr>
          <p:cNvPr id="61" name="TextBox 60"/>
          <p:cNvSpPr txBox="1"/>
          <p:nvPr/>
        </p:nvSpPr>
        <p:spPr>
          <a:xfrm>
            <a:off x="6600901" y="3789040"/>
            <a:ext cx="16435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Phase </a:t>
            </a:r>
            <a:r>
              <a:rPr lang="en-US" sz="1600" dirty="0" smtClean="0">
                <a:latin typeface="Symbol" panose="05050102010706020507" pitchFamily="18" charset="2"/>
              </a:rPr>
              <a:t>f</a:t>
            </a:r>
            <a:endParaRPr lang="da-DK" sz="1600" dirty="0">
              <a:latin typeface="Symbol" panose="05050102010706020507" pitchFamily="18" charset="2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784233" y="2348880"/>
            <a:ext cx="1283711" cy="1038673"/>
            <a:chOff x="2602709" y="2479956"/>
            <a:chExt cx="1283711" cy="1038673"/>
          </a:xfrm>
        </p:grpSpPr>
        <p:pic>
          <p:nvPicPr>
            <p:cNvPr id="12293" name="Picture 5" descr="C:\Users\zenin\Dropbox\!Usefull files\s-SNOM_tip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2709" y="2479956"/>
              <a:ext cx="1283711" cy="10386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TextBox 47"/>
            <p:cNvSpPr txBox="1"/>
            <p:nvPr/>
          </p:nvSpPr>
          <p:spPr>
            <a:xfrm rot="19800000">
              <a:off x="2939049" y="2634690"/>
              <a:ext cx="80182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cs typeface="Arial" panose="020B0604020202020204" pitchFamily="34" charset="0"/>
                </a:rPr>
                <a:t>AFM tip</a:t>
              </a:r>
              <a:endParaRPr lang="da-DK" sz="1400" dirty="0">
                <a:cs typeface="Arial" panose="020B0604020202020204" pitchFamily="34" charset="0"/>
              </a:endParaRPr>
            </a:p>
          </p:txBody>
        </p:sp>
      </p:grpSp>
      <p:cxnSp>
        <p:nvCxnSpPr>
          <p:cNvPr id="49" name="Straight Connector 48"/>
          <p:cNvCxnSpPr/>
          <p:nvPr/>
        </p:nvCxnSpPr>
        <p:spPr>
          <a:xfrm flipH="1" flipV="1">
            <a:off x="1547664" y="1626902"/>
            <a:ext cx="1464834" cy="1662764"/>
          </a:xfrm>
          <a:prstGeom prst="line">
            <a:avLst/>
          </a:prstGeom>
          <a:ln w="762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5331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48148E-6 L -1.11111E-6 -0.03171 L -1.11111E-6 1.48148E-6 Z " pathEditMode="relative" rAng="0" ptsTypes="AAA">
                                      <p:cBhvr>
                                        <p:cTn id="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2" y="-159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48148E-6 L -1.38889E-6 -0.05856 L -1.38889E-6 1.48148E-6 Z " pathEditMode="relative" ptsTypes="AAA">
                                      <p:cBhvr>
                                        <p:cTn id="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47803</TotalTime>
  <Words>571</Words>
  <Application>Microsoft Office PowerPoint</Application>
  <PresentationFormat>Экран (4:3)</PresentationFormat>
  <Paragraphs>129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18</vt:i4>
      </vt:variant>
    </vt:vector>
  </HeadingPairs>
  <TitlesOfParts>
    <vt:vector size="20" baseType="lpstr">
      <vt:lpstr>Office Theme</vt:lpstr>
      <vt:lpstr>Custom Design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MIPT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Heroldo</dc:creator>
  <cp:lastModifiedBy>Закалебник</cp:lastModifiedBy>
  <cp:revision>880</cp:revision>
  <cp:lastPrinted>2016-03-02T14:38:40Z</cp:lastPrinted>
  <dcterms:created xsi:type="dcterms:W3CDTF">2011-01-24T21:16:45Z</dcterms:created>
  <dcterms:modified xsi:type="dcterms:W3CDTF">2016-03-10T11:18:07Z</dcterms:modified>
</cp:coreProperties>
</file>