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60"/>
  </p:notesMasterIdLst>
  <p:handoutMasterIdLst>
    <p:handoutMasterId r:id="rId61"/>
  </p:handoutMasterIdLst>
  <p:sldIdLst>
    <p:sldId id="286" r:id="rId6"/>
    <p:sldId id="287" r:id="rId7"/>
    <p:sldId id="288" r:id="rId8"/>
    <p:sldId id="289" r:id="rId9"/>
    <p:sldId id="257" r:id="rId10"/>
    <p:sldId id="329" r:id="rId11"/>
    <p:sldId id="330" r:id="rId12"/>
    <p:sldId id="331" r:id="rId13"/>
    <p:sldId id="332" r:id="rId14"/>
    <p:sldId id="294" r:id="rId15"/>
    <p:sldId id="275" r:id="rId16"/>
    <p:sldId id="322" r:id="rId17"/>
    <p:sldId id="323" r:id="rId18"/>
    <p:sldId id="324" r:id="rId19"/>
    <p:sldId id="258" r:id="rId20"/>
    <p:sldId id="272" r:id="rId21"/>
    <p:sldId id="290" r:id="rId22"/>
    <p:sldId id="260" r:id="rId23"/>
    <p:sldId id="282" r:id="rId24"/>
    <p:sldId id="280" r:id="rId25"/>
    <p:sldId id="293" r:id="rId26"/>
    <p:sldId id="274" r:id="rId27"/>
    <p:sldId id="273" r:id="rId28"/>
    <p:sldId id="321" r:id="rId29"/>
    <p:sldId id="292" r:id="rId30"/>
    <p:sldId id="278" r:id="rId31"/>
    <p:sldId id="276" r:id="rId32"/>
    <p:sldId id="313" r:id="rId33"/>
    <p:sldId id="319" r:id="rId34"/>
    <p:sldId id="316" r:id="rId35"/>
    <p:sldId id="317" r:id="rId36"/>
    <p:sldId id="318" r:id="rId37"/>
    <p:sldId id="310" r:id="rId38"/>
    <p:sldId id="311" r:id="rId39"/>
    <p:sldId id="320" r:id="rId40"/>
    <p:sldId id="285" r:id="rId41"/>
    <p:sldId id="297" r:id="rId42"/>
    <p:sldId id="295" r:id="rId43"/>
    <p:sldId id="296" r:id="rId44"/>
    <p:sldId id="298" r:id="rId45"/>
    <p:sldId id="299" r:id="rId46"/>
    <p:sldId id="300" r:id="rId47"/>
    <p:sldId id="301" r:id="rId48"/>
    <p:sldId id="302" r:id="rId49"/>
    <p:sldId id="303" r:id="rId50"/>
    <p:sldId id="327" r:id="rId51"/>
    <p:sldId id="328" r:id="rId52"/>
    <p:sldId id="333" r:id="rId53"/>
    <p:sldId id="305" r:id="rId54"/>
    <p:sldId id="306" r:id="rId55"/>
    <p:sldId id="307" r:id="rId56"/>
    <p:sldId id="325" r:id="rId57"/>
    <p:sldId id="326" r:id="rId58"/>
    <p:sldId id="266" r:id="rId59"/>
  </p:sldIdLst>
  <p:sldSz cx="9144000" cy="6858000" type="screen4x3"/>
  <p:notesSz cx="9874250"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PL"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9900"/>
    <a:srgbClr val="CC00CC"/>
    <a:srgbClr val="9966FF"/>
    <a:srgbClr val="FF505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4660"/>
  </p:normalViewPr>
  <p:slideViewPr>
    <p:cSldViewPr>
      <p:cViewPr>
        <p:scale>
          <a:sx n="65" d="100"/>
          <a:sy n="65" d="100"/>
        </p:scale>
        <p:origin x="-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5-11-06T18:26:26.808" idx="1">
    <p:pos x="956" y="4448"/>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277822" cy="3402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4077" y="2"/>
            <a:ext cx="4277822" cy="340211"/>
          </a:xfrm>
          <a:prstGeom prst="rect">
            <a:avLst/>
          </a:prstGeom>
        </p:spPr>
        <p:txBody>
          <a:bodyPr vert="horz" lIns="91440" tIns="45720" rIns="91440" bIns="45720" rtlCol="0"/>
          <a:lstStyle>
            <a:lvl1pPr algn="r">
              <a:defRPr sz="1200"/>
            </a:lvl1pPr>
          </a:lstStyle>
          <a:p>
            <a:fld id="{7DA08235-2002-4BA7-92CB-679B6D4E6B2C}" type="datetimeFigureOut">
              <a:rPr lang="en-GB" smtClean="0"/>
              <a:t>28/08/2016</a:t>
            </a:fld>
            <a:endParaRPr lang="en-GB"/>
          </a:p>
        </p:txBody>
      </p:sp>
      <p:sp>
        <p:nvSpPr>
          <p:cNvPr id="4" name="Footer Placeholder 3"/>
          <p:cNvSpPr>
            <a:spLocks noGrp="1"/>
          </p:cNvSpPr>
          <p:nvPr>
            <p:ph type="ftr" sz="quarter" idx="2"/>
          </p:nvPr>
        </p:nvSpPr>
        <p:spPr>
          <a:xfrm>
            <a:off x="0" y="6456381"/>
            <a:ext cx="4277822" cy="3402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4077" y="6456381"/>
            <a:ext cx="4277822" cy="340211"/>
          </a:xfrm>
          <a:prstGeom prst="rect">
            <a:avLst/>
          </a:prstGeom>
        </p:spPr>
        <p:txBody>
          <a:bodyPr vert="horz" lIns="91440" tIns="45720" rIns="91440" bIns="45720" rtlCol="0" anchor="b"/>
          <a:lstStyle>
            <a:lvl1pPr algn="r">
              <a:defRPr sz="1200"/>
            </a:lvl1pPr>
          </a:lstStyle>
          <a:p>
            <a:fld id="{AA7B9DCB-5EEF-4ABD-905B-BC7FAC48D234}" type="slidenum">
              <a:rPr lang="en-GB" smtClean="0"/>
              <a:t>‹#›</a:t>
            </a:fld>
            <a:endParaRPr lang="en-GB"/>
          </a:p>
        </p:txBody>
      </p:sp>
    </p:spTree>
    <p:extLst>
      <p:ext uri="{BB962C8B-B14F-4D97-AF65-F5344CB8AC3E}">
        <p14:creationId xmlns:p14="http://schemas.microsoft.com/office/powerpoint/2010/main" val="296206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4279918"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2028" y="3"/>
            <a:ext cx="4279918" cy="339884"/>
          </a:xfrm>
          <a:prstGeom prst="rect">
            <a:avLst/>
          </a:prstGeom>
        </p:spPr>
        <p:txBody>
          <a:bodyPr vert="horz" lIns="91440" tIns="45720" rIns="91440" bIns="45720" rtlCol="0"/>
          <a:lstStyle>
            <a:lvl1pPr algn="r">
              <a:defRPr sz="1200"/>
            </a:lvl1pPr>
          </a:lstStyle>
          <a:p>
            <a:fld id="{5254F4B2-0D93-4A30-9FAC-1533A654A23F}" type="datetimeFigureOut">
              <a:rPr lang="en-GB" smtClean="0"/>
              <a:t>28/08/2016</a:t>
            </a:fld>
            <a:endParaRPr lang="en-GB"/>
          </a:p>
        </p:txBody>
      </p:sp>
      <p:sp>
        <p:nvSpPr>
          <p:cNvPr id="4" name="Slide Image Placeholder 3"/>
          <p:cNvSpPr>
            <a:spLocks noGrp="1" noRot="1" noChangeAspect="1"/>
          </p:cNvSpPr>
          <p:nvPr>
            <p:ph type="sldImg" idx="2"/>
          </p:nvPr>
        </p:nvSpPr>
        <p:spPr>
          <a:xfrm>
            <a:off x="3240088" y="511175"/>
            <a:ext cx="3394075" cy="254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6967" y="3229445"/>
            <a:ext cx="7900322" cy="305895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6456702"/>
            <a:ext cx="4279918"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2028" y="6456702"/>
            <a:ext cx="4279918" cy="339884"/>
          </a:xfrm>
          <a:prstGeom prst="rect">
            <a:avLst/>
          </a:prstGeom>
        </p:spPr>
        <p:txBody>
          <a:bodyPr vert="horz" lIns="91440" tIns="45720" rIns="91440" bIns="45720" rtlCol="0" anchor="b"/>
          <a:lstStyle>
            <a:lvl1pPr algn="r">
              <a:defRPr sz="1200"/>
            </a:lvl1pPr>
          </a:lstStyle>
          <a:p>
            <a:fld id="{9D44E670-EA2F-41AA-8D84-73E9E8F9F252}" type="slidenum">
              <a:rPr lang="en-GB" smtClean="0"/>
              <a:t>‹#›</a:t>
            </a:fld>
            <a:endParaRPr lang="en-GB"/>
          </a:p>
        </p:txBody>
      </p:sp>
    </p:spTree>
    <p:extLst>
      <p:ext uri="{BB962C8B-B14F-4D97-AF65-F5344CB8AC3E}">
        <p14:creationId xmlns:p14="http://schemas.microsoft.com/office/powerpoint/2010/main" val="140321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44E670-EA2F-41AA-8D84-73E9E8F9F252}" type="slidenum">
              <a:rPr lang="en-GB" smtClean="0"/>
              <a:t>1</a:t>
            </a:fld>
            <a:endParaRPr lang="en-GB"/>
          </a:p>
        </p:txBody>
      </p:sp>
    </p:spTree>
    <p:extLst>
      <p:ext uri="{BB962C8B-B14F-4D97-AF65-F5344CB8AC3E}">
        <p14:creationId xmlns:p14="http://schemas.microsoft.com/office/powerpoint/2010/main" val="141592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0A56713-0F85-4DDE-8778-259FB24DE59E}" type="slidenum">
              <a:rPr lang="en-GB" altLang="en-US" smtClean="0"/>
              <a:pPr eaLnBrk="1" hangingPunct="1">
                <a:spcBef>
                  <a:spcPct val="0"/>
                </a:spcBef>
              </a:pPr>
              <a:t>9</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
        <p:nvSpPr>
          <p:cNvPr id="512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84E1E627-D217-442E-979F-DCE6729E7299}" type="slidenum">
              <a:rPr lang="en-GB" altLang="en-US" smtClean="0"/>
              <a:pPr eaLnBrk="1" hangingPunct="1">
                <a:spcBef>
                  <a:spcPct val="0"/>
                </a:spcBef>
              </a:pPr>
              <a:t>14</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
        <p:nvSpPr>
          <p:cNvPr id="542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202FD17-2217-40FD-AFEF-7D1B5CC2085F}" type="slidenum">
              <a:rPr lang="en-GB" altLang="en-US" smtClean="0"/>
              <a:pPr eaLnBrk="1" hangingPunct="1">
                <a:spcBef>
                  <a:spcPct val="0"/>
                </a:spcBef>
              </a:pPr>
              <a:t>53</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0FE69C-8F96-4ACD-8F55-162E65B329C2}" type="datetime1">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24521A-3E4F-4E24-9A84-968FC0EF956D}" type="datetime1">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63FFDB-D7A3-46D0-8355-74C36CC9D7FD}" type="datetime1">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A6AE734-B76A-458A-91C1-7FAD98795A9C}" type="slidenum">
              <a:rPr lang="en-GB"/>
              <a:pPr>
                <a:defRPr/>
              </a:pPr>
              <a:t>‹#›</a:t>
            </a:fld>
            <a:endParaRPr lang="en-GB"/>
          </a:p>
        </p:txBody>
      </p:sp>
    </p:spTree>
    <p:extLst>
      <p:ext uri="{BB962C8B-B14F-4D97-AF65-F5344CB8AC3E}">
        <p14:creationId xmlns:p14="http://schemas.microsoft.com/office/powerpoint/2010/main" val="1057687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D18716-F61E-406F-8008-4CA6F9ACF911}"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580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14FF1-5EF2-4AD4-B20A-B1ED65B1A640}"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391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DC608-B381-48FC-A588-C6EAC7463AED}"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311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5655BA-26D2-488C-AFD6-9ADDAA60D84F}" type="datetime1">
              <a:rPr lang="en-US" smtClean="0">
                <a:solidFill>
                  <a:prstClr val="black">
                    <a:tint val="75000"/>
                  </a:prstClr>
                </a:solidFill>
              </a:rPr>
              <a:t>8/28/2016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145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ACCD25-D524-4E5E-A4D4-B6EEEAC3A270}" type="datetime1">
              <a:rPr lang="en-US" smtClean="0">
                <a:solidFill>
                  <a:prstClr val="black">
                    <a:tint val="75000"/>
                  </a:prstClr>
                </a:solidFill>
              </a:rPr>
              <a:t>8/28/2016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293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5B5EB-20B8-4C68-B46D-A6FF6DBCD889}" type="datetime1">
              <a:rPr lang="en-US" smtClean="0">
                <a:solidFill>
                  <a:prstClr val="black">
                    <a:tint val="75000"/>
                  </a:prstClr>
                </a:solidFill>
              </a:rPr>
              <a:t>8/28/2016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399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7334B-AABE-425D-B853-53EC3DE18405}" type="datetime1">
              <a:rPr lang="en-US" smtClean="0">
                <a:solidFill>
                  <a:prstClr val="black">
                    <a:tint val="75000"/>
                  </a:prstClr>
                </a:solidFill>
              </a:rPr>
              <a:t>8/28/2016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55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3A4C3C-D628-4219-B5AB-B0EF48296E11}" type="datetime1">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4C404-CCD3-420A-8174-A78A8B806998}" type="datetime1">
              <a:rPr lang="en-US" smtClean="0">
                <a:solidFill>
                  <a:prstClr val="black">
                    <a:tint val="75000"/>
                  </a:prstClr>
                </a:solidFill>
              </a:rPr>
              <a:t>8/28/2016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992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6F33A-9863-48EC-B476-48784481AEFC}" type="datetime1">
              <a:rPr lang="en-US" smtClean="0">
                <a:solidFill>
                  <a:prstClr val="black">
                    <a:tint val="75000"/>
                  </a:prstClr>
                </a:solidFill>
              </a:rPr>
              <a:t>8/28/2016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2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18C53-A843-4CBB-A8D1-B2F682EA51F1}"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503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1B780A-436C-4BBB-985D-A235D1F1D0E8}"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418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B6487-89F5-46EF-9AB0-5FD34F7FD6B7}"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138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B5180-B3BD-4E10-951C-CC8B63995AD8}"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403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CEBDF2-6B91-4E2E-BEB9-490B3D68048A}"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152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772C72-7A7B-4052-A508-28CC1136D598}" type="datetime1">
              <a:rPr lang="en-US" smtClean="0">
                <a:solidFill>
                  <a:prstClr val="black">
                    <a:tint val="75000"/>
                  </a:prstClr>
                </a:solidFill>
              </a:rPr>
              <a:t>8/28/2016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328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D4BB4D-52AB-4DC6-AA6E-3B34C82C5049}" type="datetime1">
              <a:rPr lang="en-US" smtClean="0">
                <a:solidFill>
                  <a:prstClr val="black">
                    <a:tint val="75000"/>
                  </a:prstClr>
                </a:solidFill>
              </a:rPr>
              <a:t>8/28/2016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693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A496BF-7020-4233-BF50-4D96440D44D6}" type="datetime1">
              <a:rPr lang="en-US" smtClean="0">
                <a:solidFill>
                  <a:prstClr val="black">
                    <a:tint val="75000"/>
                  </a:prstClr>
                </a:solidFill>
              </a:rPr>
              <a:t>8/28/2016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62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4FE3F-243F-4B8C-8C3C-52D36F3D4C16}" type="datetime1">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62EC5-AD0D-40CA-98B1-FCCE0E34A882}" type="datetime1">
              <a:rPr lang="en-US" smtClean="0">
                <a:solidFill>
                  <a:prstClr val="black">
                    <a:tint val="75000"/>
                  </a:prstClr>
                </a:solidFill>
              </a:rPr>
              <a:t>8/28/2016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934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A5258-749D-4679-9D7B-4A04AB167809}" type="datetime1">
              <a:rPr lang="en-US" smtClean="0">
                <a:solidFill>
                  <a:prstClr val="black">
                    <a:tint val="75000"/>
                  </a:prstClr>
                </a:solidFill>
              </a:rPr>
              <a:t>8/28/2016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431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E0CFBD-DDCE-4990-8013-A3A76492DE67}" type="datetime1">
              <a:rPr lang="en-US" smtClean="0">
                <a:solidFill>
                  <a:prstClr val="black">
                    <a:tint val="75000"/>
                  </a:prstClr>
                </a:solidFill>
              </a:rPr>
              <a:t>8/28/2016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027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AC444-E742-490C-B60E-13AAC1B4E41E}"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559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10961-B8B7-4883-8F71-699FBF232415}"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106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CB26E8-A8BA-4F2E-A686-BDC1010C22A1}"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759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33AAB-1024-461F-8061-ACCEC1262974}"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061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89AC8-B94B-4E78-A7F3-E86849CFA935}"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80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B3D38-D6DE-443C-A5BE-2F90B1B75CAA}" type="datetime1">
              <a:rPr lang="en-US" smtClean="0">
                <a:solidFill>
                  <a:prstClr val="black">
                    <a:tint val="75000"/>
                  </a:prstClr>
                </a:solidFill>
              </a:rPr>
              <a:t>8/28/2016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930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C29354-B880-460B-ADCF-A07966F70D72}" type="datetime1">
              <a:rPr lang="en-US" smtClean="0">
                <a:solidFill>
                  <a:prstClr val="black">
                    <a:tint val="75000"/>
                  </a:prstClr>
                </a:solidFill>
              </a:rPr>
              <a:t>8/28/2016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191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48C89A-FD63-4C0B-872D-A52215F65776}" type="datetime1">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112D46-76DF-4E43-B78B-D103B646215D}" type="datetime1">
              <a:rPr lang="en-US" smtClean="0">
                <a:solidFill>
                  <a:prstClr val="black">
                    <a:tint val="75000"/>
                  </a:prstClr>
                </a:solidFill>
              </a:rPr>
              <a:t>8/28/2016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023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5D6D6-053A-4166-AE7D-C7D82B4ABAE0}" type="datetime1">
              <a:rPr lang="en-US" smtClean="0">
                <a:solidFill>
                  <a:prstClr val="black">
                    <a:tint val="75000"/>
                  </a:prstClr>
                </a:solidFill>
              </a:rPr>
              <a:t>8/28/2016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7509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A5F4C-9FD6-44DC-A0CA-1CDF7A82003F}" type="datetime1">
              <a:rPr lang="en-US" smtClean="0">
                <a:solidFill>
                  <a:prstClr val="black">
                    <a:tint val="75000"/>
                  </a:prstClr>
                </a:solidFill>
              </a:rPr>
              <a:t>8/28/2016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599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FD207-3D38-4179-9036-6E454B72CB11}" type="datetime1">
              <a:rPr lang="en-US" smtClean="0">
                <a:solidFill>
                  <a:prstClr val="black">
                    <a:tint val="75000"/>
                  </a:prstClr>
                </a:solidFill>
              </a:rPr>
              <a:t>8/28/2016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3319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123AB-A7DC-4138-ABE5-57370D98FED1}"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280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312756-046E-498A-9F41-13E76A611D81}"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2904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75E01B-9E6A-41D9-B1D2-645A350CE02F}"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035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BBE483-A039-49BC-8221-8D99AE4DFDC8}"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533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E3B46-4421-4BF5-82DE-F4C3F7ADFB13}"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890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225D87-AFFD-459E-9EA4-1A354AFD54DB}" type="datetime1">
              <a:rPr lang="en-US" smtClean="0">
                <a:solidFill>
                  <a:prstClr val="black">
                    <a:tint val="75000"/>
                  </a:prstClr>
                </a:solidFill>
              </a:rPr>
              <a:t>8/28/2016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98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01D42A-C345-455D-B41A-F9E2CC4DA0E6}" type="datetime1">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1E3C17-B15F-422B-9286-E6ABDA83B54F}" type="datetime1">
              <a:rPr lang="en-US" smtClean="0">
                <a:solidFill>
                  <a:prstClr val="black">
                    <a:tint val="75000"/>
                  </a:prstClr>
                </a:solidFill>
              </a:rPr>
              <a:t>8/28/2016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8693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E192D-584F-4568-BB46-E7AF66EF8016}" type="datetime1">
              <a:rPr lang="en-US" smtClean="0">
                <a:solidFill>
                  <a:prstClr val="black">
                    <a:tint val="75000"/>
                  </a:prstClr>
                </a:solidFill>
              </a:rPr>
              <a:t>8/28/2016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507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7D2A7-C954-436E-BB92-AF1042E92394}" type="datetime1">
              <a:rPr lang="en-US" smtClean="0">
                <a:solidFill>
                  <a:prstClr val="black">
                    <a:tint val="75000"/>
                  </a:prstClr>
                </a:solidFill>
              </a:rPr>
              <a:t>8/28/2016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4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404A1-26DB-48AF-B0AD-DC4EAB629066}" type="datetime1">
              <a:rPr lang="en-US" smtClean="0">
                <a:solidFill>
                  <a:prstClr val="black">
                    <a:tint val="75000"/>
                  </a:prstClr>
                </a:solidFill>
              </a:rPr>
              <a:t>8/28/2016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03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B0E78-2806-4128-91A7-5CFDB6662E9E}" type="datetime1">
              <a:rPr lang="en-US" smtClean="0">
                <a:solidFill>
                  <a:prstClr val="black">
                    <a:tint val="75000"/>
                  </a:prstClr>
                </a:solidFill>
              </a:rPr>
              <a:t>8/28/2016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299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80DFE-8922-418D-9450-9EFD3DD9A017}"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9837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9ED37-6CC1-4465-9E1B-D2D0F14F1DD3}"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09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99D775-84C2-4318-A5C5-90D435221817}" type="datetime1">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BFEAE-AC2A-42B0-9261-D721C72D000A}" type="datetime1">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00976-158D-4B31-8091-780041F273DB}" type="datetime1">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A96B6-F378-4DED-ADFE-B6D37BA94B61}" type="datetime1">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B6A98-2AB0-46A9-9685-30C9CB787BCA}" type="datetime1">
              <a:rPr lang="en-US" smtClean="0"/>
              <a:t>8/28/2016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1F4F4-8452-4E3A-B654-BFDB6D484C09}"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795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D9428-5C41-497B-8340-0280AD794705}"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080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79007-2BCC-4F96-B527-2338A0C4D70B}"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1713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CF03-DB00-48D6-BE45-1E7E8ECAC25F}" type="datetime1">
              <a:rPr lang="en-US" smtClean="0">
                <a:solidFill>
                  <a:prstClr val="black">
                    <a:tint val="75000"/>
                  </a:prstClr>
                </a:solidFill>
              </a:rPr>
              <a:t>8/28/2016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9758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Antiquity_(journal)" TargetMode="External"/><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hyperlink" Target="http://en.wikipedia.org/wiki/Megalithic_yar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hyperlink" Target="http://link.springer.com/article/10.1140/epjc/s10052-011-1554-0" TargetMode="Externa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hyperlink" Target="http://arxiv.org/abs/1408.6865v1" TargetMode="Externa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3B4EAC-B346-45E6-85B5-853239A8B731}" type="slidenum">
              <a:rPr lang="en-GB" altLang="en-US" smtClean="0"/>
              <a:pPr eaLnBrk="1" hangingPunct="1"/>
              <a:t>1</a:t>
            </a:fld>
            <a:endParaRPr lang="en-GB" altLang="en-US" smtClean="0"/>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0"/>
            <a:ext cx="3744913"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Rectangle 3"/>
          <p:cNvSpPr>
            <a:spLocks noGrp="1" noChangeArrowheads="1"/>
          </p:cNvSpPr>
          <p:nvPr>
            <p:ph type="title"/>
          </p:nvPr>
        </p:nvSpPr>
        <p:spPr>
          <a:xfrm>
            <a:off x="457200" y="274638"/>
            <a:ext cx="4619625" cy="1143000"/>
          </a:xfrm>
        </p:spPr>
        <p:txBody>
          <a:bodyPr/>
          <a:lstStyle/>
          <a:p>
            <a:pPr eaLnBrk="1" hangingPunct="1"/>
            <a:r>
              <a:rPr lang="en-GB" altLang="en-US" sz="2400" smtClean="0"/>
              <a:t>Is there evidence for a peak in this data?</a:t>
            </a:r>
          </a:p>
        </p:txBody>
      </p:sp>
      <p:sp>
        <p:nvSpPr>
          <p:cNvPr id="2053" name="Rectangle 4"/>
          <p:cNvSpPr>
            <a:spLocks noGrp="1" noChangeArrowheads="1"/>
          </p:cNvSpPr>
          <p:nvPr>
            <p:ph type="body" idx="1"/>
          </p:nvPr>
        </p:nvSpPr>
        <p:spPr>
          <a:xfrm flipH="1">
            <a:off x="6516688" y="2852738"/>
            <a:ext cx="1152525" cy="173037"/>
          </a:xfrm>
          <a:solidFill>
            <a:schemeClr val="bg1"/>
          </a:solidFill>
          <a:ln>
            <a:solidFill>
              <a:schemeClr val="bg1"/>
            </a:solidFill>
            <a:miter lim="800000"/>
            <a:headEnd/>
            <a:tailEnd/>
          </a:ln>
        </p:spPr>
        <p:txBody>
          <a:bodyPr>
            <a:normAutofit fontScale="92500" lnSpcReduction="10000"/>
          </a:bodyPr>
          <a:lstStyle/>
          <a:p>
            <a:pPr eaLnBrk="1" hangingPunct="1">
              <a:lnSpc>
                <a:spcPct val="80000"/>
              </a:lnSpc>
            </a:pPr>
            <a:endParaRPr lang="en-US" altLang="en-US" sz="800" smtClean="0"/>
          </a:p>
        </p:txBody>
      </p:sp>
      <p:sp>
        <p:nvSpPr>
          <p:cNvPr id="2054" name="Rectangle 5"/>
          <p:cNvSpPr>
            <a:spLocks noChangeArrowheads="1"/>
          </p:cNvSpPr>
          <p:nvPr/>
        </p:nvSpPr>
        <p:spPr bwMode="auto">
          <a:xfrm>
            <a:off x="7451725" y="1341438"/>
            <a:ext cx="914400"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2" name="TextBox 1"/>
          <p:cNvSpPr txBox="1"/>
          <p:nvPr/>
        </p:nvSpPr>
        <p:spPr>
          <a:xfrm>
            <a:off x="7113927" y="47589"/>
            <a:ext cx="1518444" cy="1477328"/>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173122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F4071E5-353D-4C5F-8379-3D376CED1453}" type="slidenum">
              <a:rPr lang="en-GB" altLang="en-US" smtClean="0"/>
              <a:pPr eaLnBrk="1" hangingPunct="1"/>
              <a:t>10</a:t>
            </a:fld>
            <a:endParaRPr lang="en-GB" altLang="en-US" smtClean="0"/>
          </a:p>
        </p:txBody>
      </p:sp>
      <p:sp>
        <p:nvSpPr>
          <p:cNvPr id="52227" name="Rectangle 2"/>
          <p:cNvSpPr>
            <a:spLocks noGrp="1" noChangeArrowheads="1"/>
          </p:cNvSpPr>
          <p:nvPr>
            <p:ph type="title"/>
          </p:nvPr>
        </p:nvSpPr>
        <p:spPr>
          <a:xfrm>
            <a:off x="468313" y="0"/>
            <a:ext cx="8229600" cy="762000"/>
          </a:xfrm>
        </p:spPr>
        <p:txBody>
          <a:bodyPr/>
          <a:lstStyle/>
          <a:p>
            <a:pPr eaLnBrk="1" hangingPunct="1"/>
            <a:r>
              <a:rPr lang="en-GB" altLang="en-US" dirty="0" smtClean="0">
                <a:solidFill>
                  <a:schemeClr val="accent2"/>
                </a:solidFill>
              </a:rPr>
              <a:t>BLIND ANALYSES</a:t>
            </a:r>
          </a:p>
        </p:txBody>
      </p:sp>
      <p:sp>
        <p:nvSpPr>
          <p:cNvPr id="52228" name="Rectangle 3"/>
          <p:cNvSpPr>
            <a:spLocks noGrp="1" noChangeArrowheads="1"/>
          </p:cNvSpPr>
          <p:nvPr>
            <p:ph type="body" idx="1"/>
          </p:nvPr>
        </p:nvSpPr>
        <p:spPr>
          <a:xfrm>
            <a:off x="152400" y="990600"/>
            <a:ext cx="8991600" cy="5400675"/>
          </a:xfrm>
        </p:spPr>
        <p:txBody>
          <a:bodyPr>
            <a:normAutofit fontScale="85000" lnSpcReduction="20000"/>
          </a:bodyPr>
          <a:lstStyle/>
          <a:p>
            <a:pPr eaLnBrk="1" hangingPunct="1">
              <a:lnSpc>
                <a:spcPct val="80000"/>
              </a:lnSpc>
              <a:buFontTx/>
              <a:buNone/>
            </a:pPr>
            <a:r>
              <a:rPr lang="en-GB" altLang="en-US" dirty="0" smtClean="0">
                <a:solidFill>
                  <a:srgbClr val="008000"/>
                </a:solidFill>
              </a:rPr>
              <a:t>Why blind analysis?    </a:t>
            </a:r>
            <a:r>
              <a:rPr lang="en-GB" altLang="en-US" sz="2400" dirty="0" smtClean="0">
                <a:solidFill>
                  <a:srgbClr val="008000"/>
                </a:solidFill>
              </a:rPr>
              <a:t>Data statistic, selections, corrections, method </a:t>
            </a:r>
          </a:p>
          <a:p>
            <a:pPr eaLnBrk="1" hangingPunct="1">
              <a:lnSpc>
                <a:spcPct val="80000"/>
              </a:lnSpc>
              <a:buFontTx/>
              <a:buNone/>
            </a:pPr>
            <a:endParaRPr lang="en-GB" altLang="en-US" sz="2000" dirty="0" smtClean="0">
              <a:solidFill>
                <a:srgbClr val="008000"/>
              </a:solidFill>
            </a:endParaRPr>
          </a:p>
          <a:p>
            <a:pPr eaLnBrk="1" hangingPunct="1">
              <a:lnSpc>
                <a:spcPct val="80000"/>
              </a:lnSpc>
              <a:buFontTx/>
              <a:buNone/>
            </a:pPr>
            <a:r>
              <a:rPr lang="en-GB" altLang="en-US" dirty="0" smtClean="0">
                <a:solidFill>
                  <a:srgbClr val="CC00CC"/>
                </a:solidFill>
              </a:rPr>
              <a:t>Methods of blinding</a:t>
            </a:r>
          </a:p>
          <a:p>
            <a:pPr eaLnBrk="1" hangingPunct="1">
              <a:lnSpc>
                <a:spcPct val="80000"/>
              </a:lnSpc>
              <a:buFontTx/>
              <a:buNone/>
            </a:pPr>
            <a:r>
              <a:rPr lang="en-GB" altLang="en-US" sz="2800" dirty="0" smtClean="0">
                <a:solidFill>
                  <a:srgbClr val="CC00CC"/>
                </a:solidFill>
              </a:rPr>
              <a:t>        Add random number to result *</a:t>
            </a:r>
          </a:p>
          <a:p>
            <a:pPr eaLnBrk="1" hangingPunct="1">
              <a:lnSpc>
                <a:spcPct val="80000"/>
              </a:lnSpc>
              <a:buFontTx/>
              <a:buNone/>
            </a:pPr>
            <a:r>
              <a:rPr lang="en-GB" altLang="en-US" sz="2800" dirty="0" smtClean="0">
                <a:solidFill>
                  <a:srgbClr val="CC00CC"/>
                </a:solidFill>
              </a:rPr>
              <a:t>        Study procedure with simulation only</a:t>
            </a:r>
          </a:p>
          <a:p>
            <a:pPr eaLnBrk="1" hangingPunct="1">
              <a:lnSpc>
                <a:spcPct val="80000"/>
              </a:lnSpc>
              <a:buFontTx/>
              <a:buNone/>
            </a:pPr>
            <a:r>
              <a:rPr lang="en-GB" altLang="en-US" sz="2800" dirty="0" smtClean="0">
                <a:solidFill>
                  <a:srgbClr val="CC00CC"/>
                </a:solidFill>
              </a:rPr>
              <a:t>        Look at only first fraction of data</a:t>
            </a:r>
          </a:p>
          <a:p>
            <a:pPr eaLnBrk="1" hangingPunct="1">
              <a:lnSpc>
                <a:spcPct val="80000"/>
              </a:lnSpc>
              <a:buFontTx/>
              <a:buNone/>
            </a:pPr>
            <a:r>
              <a:rPr lang="en-GB" altLang="en-US" sz="2800" dirty="0" smtClean="0">
                <a:solidFill>
                  <a:srgbClr val="CC00CC"/>
                </a:solidFill>
              </a:rPr>
              <a:t>        Keep the signal box closed</a:t>
            </a:r>
          </a:p>
          <a:p>
            <a:pPr eaLnBrk="1" hangingPunct="1">
              <a:lnSpc>
                <a:spcPct val="80000"/>
              </a:lnSpc>
              <a:buFontTx/>
              <a:buNone/>
            </a:pPr>
            <a:r>
              <a:rPr lang="en-GB" altLang="en-US" sz="2800" dirty="0" smtClean="0">
                <a:solidFill>
                  <a:srgbClr val="CC00CC"/>
                </a:solidFill>
              </a:rPr>
              <a:t>        Keep MC parameters hidden</a:t>
            </a:r>
          </a:p>
          <a:p>
            <a:pPr eaLnBrk="1" hangingPunct="1">
              <a:lnSpc>
                <a:spcPct val="80000"/>
              </a:lnSpc>
              <a:buFontTx/>
              <a:buNone/>
            </a:pPr>
            <a:r>
              <a:rPr lang="en-GB" altLang="en-US" sz="2800" dirty="0" smtClean="0">
                <a:solidFill>
                  <a:srgbClr val="CC00CC"/>
                </a:solidFill>
              </a:rPr>
              <a:t>        Keep unknown fraction visible for each bin </a:t>
            </a:r>
          </a:p>
          <a:p>
            <a:pPr eaLnBrk="1" hangingPunct="1">
              <a:lnSpc>
                <a:spcPct val="80000"/>
              </a:lnSpc>
              <a:buFontTx/>
              <a:buNone/>
            </a:pPr>
            <a:endParaRPr lang="en-GB" altLang="en-US" sz="2800" dirty="0" smtClean="0">
              <a:solidFill>
                <a:srgbClr val="663300"/>
              </a:solidFill>
            </a:endParaRPr>
          </a:p>
          <a:p>
            <a:pPr eaLnBrk="1" hangingPunct="1">
              <a:lnSpc>
                <a:spcPct val="80000"/>
              </a:lnSpc>
              <a:buFontTx/>
              <a:buNone/>
            </a:pPr>
            <a:r>
              <a:rPr lang="en-GB" altLang="en-US" sz="2800" dirty="0" smtClean="0">
                <a:solidFill>
                  <a:srgbClr val="0070C0"/>
                </a:solidFill>
              </a:rPr>
              <a:t>Disadvantages</a:t>
            </a:r>
          </a:p>
          <a:p>
            <a:pPr eaLnBrk="1" hangingPunct="1">
              <a:lnSpc>
                <a:spcPct val="80000"/>
              </a:lnSpc>
              <a:buFontTx/>
              <a:buNone/>
            </a:pPr>
            <a:r>
              <a:rPr lang="en-GB" altLang="en-US" sz="2800" dirty="0">
                <a:solidFill>
                  <a:srgbClr val="0070C0"/>
                </a:solidFill>
              </a:rPr>
              <a:t> </a:t>
            </a:r>
            <a:r>
              <a:rPr lang="en-GB" altLang="en-US" sz="2800" dirty="0" smtClean="0">
                <a:solidFill>
                  <a:srgbClr val="0070C0"/>
                </a:solidFill>
              </a:rPr>
              <a:t>       Takes longer time</a:t>
            </a:r>
          </a:p>
          <a:p>
            <a:pPr eaLnBrk="1" hangingPunct="1">
              <a:lnSpc>
                <a:spcPct val="80000"/>
              </a:lnSpc>
              <a:buFontTx/>
              <a:buNone/>
            </a:pPr>
            <a:r>
              <a:rPr lang="en-GB" altLang="en-US" sz="2800" dirty="0">
                <a:solidFill>
                  <a:srgbClr val="0070C0"/>
                </a:solidFill>
              </a:rPr>
              <a:t> </a:t>
            </a:r>
            <a:r>
              <a:rPr lang="en-GB" altLang="en-US" sz="2800" dirty="0" smtClean="0">
                <a:solidFill>
                  <a:srgbClr val="0070C0"/>
                </a:solidFill>
              </a:rPr>
              <a:t>        Usually not available for searches for unknown</a:t>
            </a:r>
          </a:p>
          <a:p>
            <a:pPr eaLnBrk="1" hangingPunct="1">
              <a:lnSpc>
                <a:spcPct val="80000"/>
              </a:lnSpc>
              <a:buFontTx/>
              <a:buNone/>
            </a:pPr>
            <a:endParaRPr lang="en-GB" altLang="en-US" sz="2800" dirty="0" smtClean="0">
              <a:solidFill>
                <a:srgbClr val="0070C0"/>
              </a:solidFill>
            </a:endParaRPr>
          </a:p>
          <a:p>
            <a:pPr eaLnBrk="1" hangingPunct="1">
              <a:lnSpc>
                <a:spcPct val="80000"/>
              </a:lnSpc>
              <a:buFontTx/>
              <a:buNone/>
            </a:pPr>
            <a:r>
              <a:rPr lang="en-GB" altLang="en-US" dirty="0" smtClean="0">
                <a:solidFill>
                  <a:srgbClr val="FF0066"/>
                </a:solidFill>
              </a:rPr>
              <a:t>After analysis is </a:t>
            </a:r>
            <a:r>
              <a:rPr lang="en-GB" altLang="en-US" dirty="0" err="1" smtClean="0">
                <a:solidFill>
                  <a:srgbClr val="FF0066"/>
                </a:solidFill>
              </a:rPr>
              <a:t>unblinded</a:t>
            </a:r>
            <a:r>
              <a:rPr lang="en-GB" altLang="en-US" dirty="0" smtClean="0">
                <a:solidFill>
                  <a:srgbClr val="FF0066"/>
                </a:solidFill>
              </a:rPr>
              <a:t>, don’t change anything unless ……..</a:t>
            </a:r>
          </a:p>
          <a:p>
            <a:pPr eaLnBrk="1" hangingPunct="1">
              <a:lnSpc>
                <a:spcPct val="80000"/>
              </a:lnSpc>
              <a:buFontTx/>
              <a:buNone/>
            </a:pPr>
            <a:endParaRPr lang="en-GB" altLang="en-US" sz="4000" dirty="0" smtClean="0">
              <a:solidFill>
                <a:srgbClr val="996633"/>
              </a:solidFill>
            </a:endParaRPr>
          </a:p>
          <a:p>
            <a:pPr eaLnBrk="1" hangingPunct="1">
              <a:lnSpc>
                <a:spcPct val="80000"/>
              </a:lnSpc>
              <a:buFontTx/>
              <a:buNone/>
            </a:pPr>
            <a:r>
              <a:rPr lang="en-GB" altLang="en-US" sz="4000" dirty="0" smtClean="0">
                <a:solidFill>
                  <a:srgbClr val="996633"/>
                </a:solidFill>
              </a:rPr>
              <a:t>* </a:t>
            </a:r>
            <a:r>
              <a:rPr lang="en-GB" altLang="en-US" sz="2400" dirty="0" smtClean="0">
                <a:solidFill>
                  <a:srgbClr val="996633"/>
                </a:solidFill>
              </a:rPr>
              <a:t>Luis Alvarez suggestion re “discovery” of free quarks</a:t>
            </a:r>
          </a:p>
        </p:txBody>
      </p:sp>
    </p:spTree>
    <p:extLst>
      <p:ext uri="{BB962C8B-B14F-4D97-AF65-F5344CB8AC3E}">
        <p14:creationId xmlns:p14="http://schemas.microsoft.com/office/powerpoint/2010/main" val="704955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71581D4-FE54-42EB-AFE9-38053E723D2D}" type="slidenum">
              <a:rPr lang="en-GB" altLang="en-US" smtClean="0">
                <a:solidFill>
                  <a:prstClr val="black"/>
                </a:solidFill>
              </a:rPr>
              <a:pPr eaLnBrk="1" hangingPunct="1"/>
              <a:t>11</a:t>
            </a:fld>
            <a:endParaRPr lang="en-GB" altLang="en-US" smtClean="0">
              <a:solidFill>
                <a:prstClr val="black"/>
              </a:solidFill>
            </a:endParaRPr>
          </a:p>
        </p:txBody>
      </p:sp>
      <p:pic>
        <p:nvPicPr>
          <p:cNvPr id="2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52400"/>
            <a:ext cx="3744913"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Rectangle 3"/>
          <p:cNvSpPr>
            <a:spLocks noGrp="1" noChangeArrowheads="1"/>
          </p:cNvSpPr>
          <p:nvPr>
            <p:ph type="title"/>
          </p:nvPr>
        </p:nvSpPr>
        <p:spPr>
          <a:xfrm>
            <a:off x="457200" y="274638"/>
            <a:ext cx="4619625" cy="639762"/>
          </a:xfrm>
        </p:spPr>
        <p:txBody>
          <a:bodyPr/>
          <a:lstStyle/>
          <a:p>
            <a:pPr eaLnBrk="1" hangingPunct="1"/>
            <a:r>
              <a:rPr lang="en-GB" altLang="en-US" sz="2400" dirty="0" smtClean="0"/>
              <a:t>Look Elsewhere Effect  (LEE)</a:t>
            </a:r>
          </a:p>
        </p:txBody>
      </p:sp>
      <p:sp>
        <p:nvSpPr>
          <p:cNvPr id="2053" name="Rectangle 4"/>
          <p:cNvSpPr>
            <a:spLocks noGrp="1" noChangeArrowheads="1"/>
          </p:cNvSpPr>
          <p:nvPr>
            <p:ph type="body" idx="1"/>
          </p:nvPr>
        </p:nvSpPr>
        <p:spPr>
          <a:xfrm flipH="1">
            <a:off x="6516688" y="2852738"/>
            <a:ext cx="1152525" cy="173037"/>
          </a:xfrm>
          <a:solidFill>
            <a:schemeClr val="bg1"/>
          </a:solidFill>
          <a:ln>
            <a:solidFill>
              <a:schemeClr val="bg1"/>
            </a:solidFill>
            <a:miter lim="800000"/>
            <a:headEnd/>
            <a:tailEnd/>
          </a:ln>
        </p:spPr>
        <p:txBody>
          <a:bodyPr>
            <a:normAutofit fontScale="92500" lnSpcReduction="10000"/>
          </a:bodyPr>
          <a:lstStyle/>
          <a:p>
            <a:pPr eaLnBrk="1" hangingPunct="1">
              <a:lnSpc>
                <a:spcPct val="80000"/>
              </a:lnSpc>
            </a:pPr>
            <a:endParaRPr lang="en-US" altLang="en-US" sz="800" smtClean="0"/>
          </a:p>
        </p:txBody>
      </p:sp>
      <p:sp>
        <p:nvSpPr>
          <p:cNvPr id="2054" name="Rectangle 5"/>
          <p:cNvSpPr>
            <a:spLocks noChangeArrowheads="1"/>
          </p:cNvSpPr>
          <p:nvPr/>
        </p:nvSpPr>
        <p:spPr bwMode="auto">
          <a:xfrm>
            <a:off x="7451725" y="1341438"/>
            <a:ext cx="914400"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prstClr val="black"/>
              </a:solidFill>
            </a:endParaRPr>
          </a:p>
        </p:txBody>
      </p:sp>
      <p:sp>
        <p:nvSpPr>
          <p:cNvPr id="2" name="TextBox 1"/>
          <p:cNvSpPr txBox="1"/>
          <p:nvPr/>
        </p:nvSpPr>
        <p:spPr>
          <a:xfrm>
            <a:off x="-20053" y="1341438"/>
            <a:ext cx="8229600" cy="5355312"/>
          </a:xfrm>
          <a:prstGeom prst="rect">
            <a:avLst/>
          </a:prstGeom>
          <a:noFill/>
        </p:spPr>
        <p:txBody>
          <a:bodyPr wrap="square" rtlCol="0">
            <a:spAutoFit/>
          </a:bodyPr>
          <a:lstStyle/>
          <a:p>
            <a:r>
              <a:rPr lang="en-GB" dirty="0" err="1" smtClean="0">
                <a:solidFill>
                  <a:prstClr val="black"/>
                </a:solidFill>
              </a:rPr>
              <a:t>Prob</a:t>
            </a:r>
            <a:r>
              <a:rPr lang="en-GB" dirty="0" smtClean="0">
                <a:solidFill>
                  <a:prstClr val="black"/>
                </a:solidFill>
              </a:rPr>
              <a:t> of </a:t>
            </a:r>
            <a:r>
              <a:rPr lang="en-GB" dirty="0" err="1" smtClean="0">
                <a:solidFill>
                  <a:prstClr val="black"/>
                </a:solidFill>
              </a:rPr>
              <a:t>bgd</a:t>
            </a:r>
            <a:r>
              <a:rPr lang="en-GB" dirty="0" smtClean="0">
                <a:solidFill>
                  <a:prstClr val="black"/>
                </a:solidFill>
              </a:rPr>
              <a:t> fluctuation at that place = local p-value</a:t>
            </a:r>
          </a:p>
          <a:p>
            <a:r>
              <a:rPr lang="en-GB" dirty="0" err="1" smtClean="0">
                <a:solidFill>
                  <a:prstClr val="black"/>
                </a:solidFill>
              </a:rPr>
              <a:t>Prob</a:t>
            </a:r>
            <a:r>
              <a:rPr lang="en-GB" dirty="0" smtClean="0">
                <a:solidFill>
                  <a:prstClr val="black"/>
                </a:solidFill>
              </a:rPr>
              <a:t> of </a:t>
            </a:r>
            <a:r>
              <a:rPr lang="en-GB" dirty="0" err="1" smtClean="0">
                <a:solidFill>
                  <a:prstClr val="black"/>
                </a:solidFill>
              </a:rPr>
              <a:t>bgd</a:t>
            </a:r>
            <a:r>
              <a:rPr lang="en-GB" dirty="0" smtClean="0">
                <a:solidFill>
                  <a:prstClr val="black"/>
                </a:solidFill>
              </a:rPr>
              <a:t> fluctuation </a:t>
            </a:r>
            <a:r>
              <a:rPr lang="en-GB" dirty="0" smtClean="0">
                <a:solidFill>
                  <a:srgbClr val="FF0000"/>
                </a:solidFill>
              </a:rPr>
              <a:t>‘anywhere’   </a:t>
            </a:r>
            <a:r>
              <a:rPr lang="en-GB" dirty="0" smtClean="0">
                <a:solidFill>
                  <a:prstClr val="black"/>
                </a:solidFill>
              </a:rPr>
              <a:t>= global p-value</a:t>
            </a:r>
          </a:p>
          <a:p>
            <a:r>
              <a:rPr lang="en-GB" dirty="0" smtClean="0">
                <a:solidFill>
                  <a:prstClr val="black"/>
                </a:solidFill>
              </a:rPr>
              <a:t>         Global p &gt; Local p</a:t>
            </a:r>
          </a:p>
          <a:p>
            <a:r>
              <a:rPr lang="en-GB" dirty="0" smtClean="0">
                <a:solidFill>
                  <a:prstClr val="black"/>
                </a:solidFill>
              </a:rPr>
              <a:t>Where is </a:t>
            </a:r>
            <a:r>
              <a:rPr lang="en-GB" dirty="0" smtClean="0">
                <a:solidFill>
                  <a:srgbClr val="FF0000"/>
                </a:solidFill>
              </a:rPr>
              <a:t>`anywhere’</a:t>
            </a:r>
            <a:r>
              <a:rPr lang="en-GB" dirty="0" smtClean="0"/>
              <a:t>?</a:t>
            </a:r>
            <a:r>
              <a:rPr lang="en-GB" dirty="0" smtClean="0">
                <a:solidFill>
                  <a:srgbClr val="FF0000"/>
                </a:solidFill>
              </a:rPr>
              <a:t> </a:t>
            </a:r>
          </a:p>
          <a:p>
            <a:pPr marL="342900" indent="-342900">
              <a:buFontTx/>
              <a:buAutoNum type="alphaLcParenR"/>
            </a:pPr>
            <a:r>
              <a:rPr lang="en-GB" dirty="0" smtClean="0">
                <a:solidFill>
                  <a:srgbClr val="FF0000"/>
                </a:solidFill>
              </a:rPr>
              <a:t> Any location in this histogram in sensible range</a:t>
            </a:r>
          </a:p>
          <a:p>
            <a:pPr marL="342900" indent="-342900">
              <a:buFontTx/>
              <a:buAutoNum type="alphaLcParenR"/>
            </a:pPr>
            <a:r>
              <a:rPr lang="en-GB" dirty="0" smtClean="0">
                <a:solidFill>
                  <a:srgbClr val="FF0000"/>
                </a:solidFill>
              </a:rPr>
              <a:t> Any </a:t>
            </a:r>
            <a:r>
              <a:rPr lang="en-GB" dirty="0">
                <a:solidFill>
                  <a:srgbClr val="FF0000"/>
                </a:solidFill>
              </a:rPr>
              <a:t>location in this histogram </a:t>
            </a:r>
            <a:endParaRPr lang="en-GB" dirty="0" smtClean="0">
              <a:solidFill>
                <a:srgbClr val="FF0000"/>
              </a:solidFill>
            </a:endParaRPr>
          </a:p>
          <a:p>
            <a:pPr marL="342900" indent="-342900">
              <a:buFontTx/>
              <a:buAutoNum type="alphaLcParenR"/>
            </a:pPr>
            <a:r>
              <a:rPr lang="en-GB" dirty="0" smtClean="0">
                <a:solidFill>
                  <a:srgbClr val="FF0000"/>
                </a:solidFill>
              </a:rPr>
              <a:t> Also in histogram produced with different cuts, binning, etc. </a:t>
            </a:r>
            <a:endParaRPr lang="en-GB" dirty="0">
              <a:solidFill>
                <a:srgbClr val="FF0000"/>
              </a:solidFill>
            </a:endParaRPr>
          </a:p>
          <a:p>
            <a:pPr marL="342900" indent="-342900">
              <a:buFontTx/>
              <a:buAutoNum type="alphaLcParenR" startAt="4"/>
            </a:pPr>
            <a:r>
              <a:rPr lang="en-GB" dirty="0" smtClean="0">
                <a:solidFill>
                  <a:srgbClr val="FF0000"/>
                </a:solidFill>
              </a:rPr>
              <a:t> Also in other plausible histograms for this analysis</a:t>
            </a:r>
          </a:p>
          <a:p>
            <a:pPr marL="342900" indent="-342900">
              <a:buFontTx/>
              <a:buAutoNum type="alphaLcParenR" startAt="4"/>
            </a:pPr>
            <a:r>
              <a:rPr lang="en-GB" dirty="0">
                <a:solidFill>
                  <a:srgbClr val="FF0000"/>
                </a:solidFill>
              </a:rPr>
              <a:t> </a:t>
            </a:r>
            <a:r>
              <a:rPr lang="en-GB" dirty="0" smtClean="0">
                <a:solidFill>
                  <a:srgbClr val="FF0000"/>
                </a:solidFill>
              </a:rPr>
              <a:t>Also in other searches in this </a:t>
            </a:r>
            <a:r>
              <a:rPr lang="en-GB" dirty="0">
                <a:solidFill>
                  <a:srgbClr val="FF0000"/>
                </a:solidFill>
              </a:rPr>
              <a:t>PHYSICS group (e.g. SUSY at CMS</a:t>
            </a:r>
            <a:r>
              <a:rPr lang="en-GB" dirty="0" smtClean="0">
                <a:solidFill>
                  <a:srgbClr val="FF0000"/>
                </a:solidFill>
              </a:rPr>
              <a:t>)</a:t>
            </a:r>
          </a:p>
          <a:p>
            <a:pPr marL="342900" indent="-342900">
              <a:buFontTx/>
              <a:buAutoNum type="alphaLcParenR" startAt="4"/>
            </a:pPr>
            <a:r>
              <a:rPr lang="en-GB" dirty="0" smtClean="0">
                <a:solidFill>
                  <a:srgbClr val="FF0000"/>
                </a:solidFill>
              </a:rPr>
              <a:t> In any search in this experiment (e.g. CMS)</a:t>
            </a:r>
          </a:p>
          <a:p>
            <a:pPr marL="342900" indent="-342900">
              <a:buFontTx/>
              <a:buAutoNum type="alphaLcParenR" startAt="4"/>
            </a:pPr>
            <a:r>
              <a:rPr lang="en-GB" dirty="0" smtClean="0">
                <a:solidFill>
                  <a:srgbClr val="FF0000"/>
                </a:solidFill>
              </a:rPr>
              <a:t> In all CERN </a:t>
            </a:r>
            <a:r>
              <a:rPr lang="en-GB" dirty="0" err="1" smtClean="0">
                <a:solidFill>
                  <a:srgbClr val="FF0000"/>
                </a:solidFill>
              </a:rPr>
              <a:t>expts</a:t>
            </a:r>
            <a:r>
              <a:rPr lang="en-GB" dirty="0" smtClean="0">
                <a:solidFill>
                  <a:srgbClr val="FF0000"/>
                </a:solidFill>
              </a:rPr>
              <a:t> (e.g. LHC </a:t>
            </a:r>
            <a:r>
              <a:rPr lang="en-GB" dirty="0" err="1" smtClean="0">
                <a:solidFill>
                  <a:srgbClr val="FF0000"/>
                </a:solidFill>
              </a:rPr>
              <a:t>expts</a:t>
            </a:r>
            <a:r>
              <a:rPr lang="en-GB" dirty="0" smtClean="0">
                <a:solidFill>
                  <a:srgbClr val="FF0000"/>
                </a:solidFill>
              </a:rPr>
              <a:t> + NA62 + OPERA + ASACUSA + ….)</a:t>
            </a:r>
          </a:p>
          <a:p>
            <a:pPr marL="342900" indent="-342900">
              <a:buFontTx/>
              <a:buAutoNum type="alphaLcParenR" startAt="4"/>
            </a:pPr>
            <a:r>
              <a:rPr lang="en-GB" dirty="0" smtClean="0">
                <a:solidFill>
                  <a:srgbClr val="FF0000"/>
                </a:solidFill>
              </a:rPr>
              <a:t> In all HEP </a:t>
            </a:r>
            <a:r>
              <a:rPr lang="en-GB" dirty="0" err="1" smtClean="0">
                <a:solidFill>
                  <a:srgbClr val="FF0000"/>
                </a:solidFill>
              </a:rPr>
              <a:t>expts</a:t>
            </a:r>
            <a:r>
              <a:rPr lang="en-GB" dirty="0" smtClean="0">
                <a:solidFill>
                  <a:srgbClr val="FF0000"/>
                </a:solidFill>
              </a:rPr>
              <a:t> </a:t>
            </a:r>
          </a:p>
          <a:p>
            <a:r>
              <a:rPr lang="en-GB" dirty="0" smtClean="0">
                <a:solidFill>
                  <a:srgbClr val="FF0000"/>
                </a:solidFill>
              </a:rPr>
              <a:t>                   etc.</a:t>
            </a:r>
            <a:endParaRPr lang="en-GB" dirty="0">
              <a:solidFill>
                <a:srgbClr val="FF0000"/>
              </a:solidFill>
            </a:endParaRPr>
          </a:p>
          <a:p>
            <a:r>
              <a:rPr lang="en-GB" dirty="0" smtClean="0">
                <a:solidFill>
                  <a:prstClr val="black"/>
                </a:solidFill>
              </a:rPr>
              <a:t>d</a:t>
            </a:r>
            <a:r>
              <a:rPr lang="en-GB" dirty="0">
                <a:solidFill>
                  <a:prstClr val="black"/>
                </a:solidFill>
              </a:rPr>
              <a:t>) relevant for graduate student doing analysis</a:t>
            </a:r>
          </a:p>
          <a:p>
            <a:r>
              <a:rPr lang="en-GB" dirty="0">
                <a:solidFill>
                  <a:prstClr val="black"/>
                </a:solidFill>
              </a:rPr>
              <a:t>f</a:t>
            </a:r>
            <a:r>
              <a:rPr lang="en-GB" dirty="0" smtClean="0">
                <a:solidFill>
                  <a:prstClr val="black"/>
                </a:solidFill>
              </a:rPr>
              <a:t>) relevant for experiment’s Spokesperson</a:t>
            </a:r>
          </a:p>
          <a:p>
            <a:r>
              <a:rPr lang="en-GB" dirty="0" smtClean="0">
                <a:solidFill>
                  <a:prstClr val="black"/>
                </a:solidFill>
              </a:rPr>
              <a:t> </a:t>
            </a:r>
          </a:p>
          <a:p>
            <a:r>
              <a:rPr lang="en-GB" dirty="0" smtClean="0">
                <a:solidFill>
                  <a:prstClr val="black"/>
                </a:solidFill>
              </a:rPr>
              <a:t>             </a:t>
            </a:r>
            <a:r>
              <a:rPr lang="en-GB" dirty="0" smtClean="0">
                <a:solidFill>
                  <a:srgbClr val="00B050"/>
                </a:solidFill>
              </a:rPr>
              <a:t>INFORMAL CONSENSUS:</a:t>
            </a:r>
          </a:p>
          <a:p>
            <a:r>
              <a:rPr lang="en-GB" dirty="0" smtClean="0">
                <a:solidFill>
                  <a:srgbClr val="00B050"/>
                </a:solidFill>
              </a:rPr>
              <a:t>Quote local p, and global p according to a) above.</a:t>
            </a:r>
          </a:p>
          <a:p>
            <a:r>
              <a:rPr lang="en-GB" dirty="0" smtClean="0">
                <a:solidFill>
                  <a:srgbClr val="00B050"/>
                </a:solidFill>
              </a:rPr>
              <a:t>Explain which global p </a:t>
            </a:r>
          </a:p>
        </p:txBody>
      </p:sp>
    </p:spTree>
    <p:extLst>
      <p:ext uri="{BB962C8B-B14F-4D97-AF65-F5344CB8AC3E}">
        <p14:creationId xmlns:p14="http://schemas.microsoft.com/office/powerpoint/2010/main" val="479977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Example of LEE: Stonehenge</a:t>
            </a:r>
          </a:p>
        </p:txBody>
      </p:sp>
      <p:sp>
        <p:nvSpPr>
          <p:cNvPr id="24579"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28EE3E27-71E4-4D65-9AD9-C43682A97E72}" type="slidenum">
              <a:rPr lang="en-GB" altLang="en-US" sz="1400" smtClean="0"/>
              <a:pPr eaLnBrk="1" hangingPunct="1">
                <a:spcBef>
                  <a:spcPct val="0"/>
                </a:spcBef>
                <a:buFontTx/>
                <a:buNone/>
              </a:pPr>
              <a:t>12</a:t>
            </a:fld>
            <a:endParaRPr lang="en-GB" altLang="en-US" sz="1400" smtClean="0"/>
          </a:p>
        </p:txBody>
      </p:sp>
      <p:pic>
        <p:nvPicPr>
          <p:cNvPr id="2458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76338" y="1557338"/>
            <a:ext cx="6856412" cy="4568825"/>
          </a:xfrm>
          <a:noFill/>
        </p:spPr>
      </p:pic>
    </p:spTree>
    <p:extLst>
      <p:ext uri="{BB962C8B-B14F-4D97-AF65-F5344CB8AC3E}">
        <p14:creationId xmlns:p14="http://schemas.microsoft.com/office/powerpoint/2010/main" val="3138741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smtClean="0"/>
          </a:p>
        </p:txBody>
      </p:sp>
      <p:sp>
        <p:nvSpPr>
          <p:cNvPr id="25603" name="Content Placeholder 2"/>
          <p:cNvSpPr>
            <a:spLocks noGrp="1"/>
          </p:cNvSpPr>
          <p:nvPr>
            <p:ph idx="1"/>
          </p:nvPr>
        </p:nvSpPr>
        <p:spPr/>
        <p:txBody>
          <a:bodyPr/>
          <a:lstStyle/>
          <a:p>
            <a:endParaRPr lang="en-US" altLang="en-US" smtClean="0"/>
          </a:p>
        </p:txBody>
      </p:sp>
      <p:sp>
        <p:nvSpPr>
          <p:cNvPr id="2560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1C82DB77-EEBE-4072-87BC-ECECDDF95393}" type="slidenum">
              <a:rPr lang="en-GB" altLang="en-US" sz="1400" smtClean="0"/>
              <a:pPr eaLnBrk="1" hangingPunct="1">
                <a:spcBef>
                  <a:spcPct val="0"/>
                </a:spcBef>
                <a:buFontTx/>
                <a:buNone/>
              </a:pPr>
              <a:t>13</a:t>
            </a:fld>
            <a:endParaRPr lang="en-GB" altLang="en-US" sz="1400" smtClean="0"/>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74638"/>
            <a:ext cx="4824412" cy="632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289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mtClean="0"/>
              <a:t>Are alignments significant?</a:t>
            </a:r>
          </a:p>
        </p:txBody>
      </p:sp>
      <p:sp>
        <p:nvSpPr>
          <p:cNvPr id="26627" name="Content Placeholder 2"/>
          <p:cNvSpPr>
            <a:spLocks noGrp="1"/>
          </p:cNvSpPr>
          <p:nvPr>
            <p:ph idx="1"/>
          </p:nvPr>
        </p:nvSpPr>
        <p:spPr/>
        <p:txBody>
          <a:bodyPr>
            <a:normAutofit lnSpcReduction="10000"/>
          </a:bodyPr>
          <a:lstStyle/>
          <a:p>
            <a:r>
              <a:rPr lang="en-GB" altLang="en-US" sz="2000" smtClean="0">
                <a:solidFill>
                  <a:srgbClr val="252525"/>
                </a:solidFill>
              </a:rPr>
              <a:t>Atkinson replied with his article "Moonshine on Stonehenge" in </a:t>
            </a:r>
            <a:r>
              <a:rPr lang="en-GB" altLang="en-US" sz="2000" i="1" smtClean="0">
                <a:solidFill>
                  <a:srgbClr val="0B0080"/>
                </a:solidFill>
                <a:hlinkClick r:id="rId3" tooltip="Antiquity (journal)"/>
              </a:rPr>
              <a:t>Antiquity</a:t>
            </a:r>
            <a:r>
              <a:rPr lang="en-GB" altLang="en-US" sz="2000" smtClean="0">
                <a:solidFill>
                  <a:srgbClr val="252525"/>
                </a:solidFill>
              </a:rPr>
              <a:t> in 1966, pointing out that some of the pits which ….. had used for his sight lines were more likely to have been natural depressions, and that he had allowed a margin of error of up to 2 degrees in his alignments. Atkinson found that the probability of so many alignments being visible from 165 points to be close to 0.5 rather that the "one in a million" possibility which ….. had claimed.</a:t>
            </a:r>
          </a:p>
          <a:p>
            <a:endParaRPr lang="en-GB" altLang="en-US" sz="2800" smtClean="0">
              <a:solidFill>
                <a:srgbClr val="252525"/>
              </a:solidFill>
            </a:endParaRPr>
          </a:p>
          <a:p>
            <a:r>
              <a:rPr lang="en-GB" altLang="en-US" sz="2000" smtClean="0">
                <a:solidFill>
                  <a:srgbClr val="252525"/>
                </a:solidFill>
              </a:rPr>
              <a:t>….. had been examining stone circles since the 1950s in search of astronomical alignments and the </a:t>
            </a:r>
            <a:r>
              <a:rPr lang="en-GB" altLang="en-US" sz="2000" smtClean="0">
                <a:solidFill>
                  <a:srgbClr val="0B0080"/>
                </a:solidFill>
                <a:hlinkClick r:id="rId4" tooltip="Megalithic yard"/>
              </a:rPr>
              <a:t>megalithic yard</a:t>
            </a:r>
            <a:r>
              <a:rPr lang="en-GB" altLang="en-US" sz="2000" smtClean="0">
                <a:solidFill>
                  <a:srgbClr val="252525"/>
                </a:solidFill>
              </a:rPr>
              <a:t>. It was not until 1973 that he turned his attention to Stonehenge. He chose to ignore alignments between features within the monument, considering them to be too close together to be reliable. He looked for landscape features that could have marked lunar and solar events. However, one of …..'s key sites, Peter's Mound, turned out to be a twentieth-century rubbish dump.</a:t>
            </a:r>
            <a:endParaRPr lang="en-GB" altLang="en-US" sz="2000" smtClean="0"/>
          </a:p>
        </p:txBody>
      </p:sp>
      <p:sp>
        <p:nvSpPr>
          <p:cNvPr id="2662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81E5FB8-2D9D-4882-8886-30AEF05F5D66}" type="slidenum">
              <a:rPr lang="en-GB" altLang="en-US" sz="1400" smtClean="0"/>
              <a:pPr eaLnBrk="1" hangingPunct="1">
                <a:spcBef>
                  <a:spcPct val="0"/>
                </a:spcBef>
                <a:buFontTx/>
                <a:buNone/>
              </a:pPr>
              <a:t>14</a:t>
            </a:fld>
            <a:endParaRPr lang="en-GB" altLang="en-US" sz="1400" smtClean="0"/>
          </a:p>
        </p:txBody>
      </p:sp>
    </p:spTree>
    <p:extLst>
      <p:ext uri="{BB962C8B-B14F-4D97-AF65-F5344CB8AC3E}">
        <p14:creationId xmlns:p14="http://schemas.microsoft.com/office/powerpoint/2010/main" val="2101141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273" y="76200"/>
            <a:ext cx="8229600" cy="914400"/>
          </a:xfrm>
        </p:spPr>
        <p:txBody>
          <a:bodyPr/>
          <a:lstStyle/>
          <a:p>
            <a:r>
              <a:rPr lang="en-GB" dirty="0" smtClean="0"/>
              <a:t>Why 5</a:t>
            </a:r>
            <a:r>
              <a:rPr lang="el-GR" dirty="0" smtClean="0"/>
              <a:t>σ</a:t>
            </a:r>
            <a:r>
              <a:rPr lang="en-GB" dirty="0" smtClean="0"/>
              <a:t> for Discovery?</a:t>
            </a:r>
            <a:endParaRPr lang="en-GB" dirty="0"/>
          </a:p>
        </p:txBody>
      </p:sp>
      <p:sp>
        <p:nvSpPr>
          <p:cNvPr id="3" name="Content Placeholder 2"/>
          <p:cNvSpPr>
            <a:spLocks noGrp="1"/>
          </p:cNvSpPr>
          <p:nvPr>
            <p:ph idx="1"/>
          </p:nvPr>
        </p:nvSpPr>
        <p:spPr>
          <a:xfrm>
            <a:off x="234573" y="1143000"/>
            <a:ext cx="8763000" cy="5562600"/>
          </a:xfrm>
        </p:spPr>
        <p:txBody>
          <a:bodyPr>
            <a:normAutofit fontScale="92500" lnSpcReduction="10000"/>
          </a:bodyPr>
          <a:lstStyle/>
          <a:p>
            <a:pPr marL="0" indent="0">
              <a:buNone/>
            </a:pPr>
            <a:r>
              <a:rPr lang="en-GB" sz="2400" dirty="0" smtClean="0"/>
              <a:t>Statisticians ridicule our belief in extreme tails (esp. for systematics)</a:t>
            </a:r>
          </a:p>
          <a:p>
            <a:pPr marL="0" indent="0">
              <a:buNone/>
            </a:pPr>
            <a:r>
              <a:rPr lang="en-GB" sz="2400" dirty="0" smtClean="0"/>
              <a:t>Our reasons:</a:t>
            </a:r>
          </a:p>
          <a:p>
            <a:pPr marL="0" indent="0">
              <a:buNone/>
            </a:pPr>
            <a:r>
              <a:rPr lang="en-GB" sz="2400" dirty="0" smtClean="0">
                <a:solidFill>
                  <a:srgbClr val="FF0000"/>
                </a:solidFill>
              </a:rPr>
              <a:t>         1) Past history (Many 3</a:t>
            </a:r>
            <a:r>
              <a:rPr lang="el-GR" sz="2400" dirty="0" smtClean="0">
                <a:solidFill>
                  <a:srgbClr val="FF0000"/>
                </a:solidFill>
              </a:rPr>
              <a:t>σ</a:t>
            </a:r>
            <a:r>
              <a:rPr lang="en-GB" sz="2400" dirty="0" smtClean="0">
                <a:solidFill>
                  <a:srgbClr val="FF0000"/>
                </a:solidFill>
              </a:rPr>
              <a:t> and 4</a:t>
            </a:r>
            <a:r>
              <a:rPr lang="el-GR" sz="2400" dirty="0" smtClean="0">
                <a:solidFill>
                  <a:srgbClr val="FF0000"/>
                </a:solidFill>
              </a:rPr>
              <a:t>σ</a:t>
            </a:r>
            <a:r>
              <a:rPr lang="en-GB" sz="2400" dirty="0" smtClean="0">
                <a:solidFill>
                  <a:srgbClr val="FF0000"/>
                </a:solidFill>
              </a:rPr>
              <a:t> effects have gone away)</a:t>
            </a:r>
          </a:p>
          <a:p>
            <a:pPr marL="0" indent="0">
              <a:buNone/>
            </a:pPr>
            <a:r>
              <a:rPr lang="en-GB" sz="2400" dirty="0"/>
              <a:t> </a:t>
            </a:r>
            <a:r>
              <a:rPr lang="en-GB" sz="2400" dirty="0" smtClean="0"/>
              <a:t>        </a:t>
            </a:r>
            <a:r>
              <a:rPr lang="en-GB" sz="2400" dirty="0" smtClean="0">
                <a:solidFill>
                  <a:srgbClr val="00B050"/>
                </a:solidFill>
              </a:rPr>
              <a:t>2) LEE </a:t>
            </a:r>
          </a:p>
          <a:p>
            <a:pPr marL="0" indent="0">
              <a:buNone/>
            </a:pPr>
            <a:r>
              <a:rPr lang="en-GB" sz="2400" dirty="0"/>
              <a:t> </a:t>
            </a:r>
            <a:r>
              <a:rPr lang="en-GB" sz="2400" dirty="0" smtClean="0"/>
              <a:t>        </a:t>
            </a:r>
            <a:r>
              <a:rPr lang="en-GB" sz="2400" dirty="0" smtClean="0">
                <a:solidFill>
                  <a:srgbClr val="0070C0"/>
                </a:solidFill>
              </a:rPr>
              <a:t>3) Worries about underestimated systematics</a:t>
            </a:r>
          </a:p>
          <a:p>
            <a:pPr marL="0" indent="0">
              <a:buNone/>
            </a:pPr>
            <a:r>
              <a:rPr lang="en-GB" sz="2400" b="1" dirty="0"/>
              <a:t> </a:t>
            </a:r>
            <a:r>
              <a:rPr lang="en-GB" sz="2400" b="1" dirty="0" smtClean="0"/>
              <a:t>        </a:t>
            </a:r>
            <a:r>
              <a:rPr lang="en-GB" sz="2400" b="1" dirty="0" smtClean="0">
                <a:solidFill>
                  <a:srgbClr val="CC6600"/>
                </a:solidFill>
              </a:rPr>
              <a:t>4) Subconscious Bayes calculation</a:t>
            </a:r>
          </a:p>
          <a:p>
            <a:pPr marL="0" indent="0">
              <a:buNone/>
            </a:pPr>
            <a:r>
              <a:rPr lang="en-GB" sz="2400" b="1" dirty="0" smtClean="0">
                <a:solidFill>
                  <a:srgbClr val="CC6600"/>
                </a:solidFill>
              </a:rPr>
              <a:t>                       p(H</a:t>
            </a:r>
            <a:r>
              <a:rPr lang="en-GB" sz="2400" b="1" baseline="-25000" dirty="0">
                <a:solidFill>
                  <a:srgbClr val="CC6600"/>
                </a:solidFill>
              </a:rPr>
              <a:t>1</a:t>
            </a:r>
            <a:r>
              <a:rPr lang="en-GB" sz="2400" b="1" dirty="0" smtClean="0">
                <a:solidFill>
                  <a:srgbClr val="CC6600"/>
                </a:solidFill>
              </a:rPr>
              <a:t>|x)  =   p(x|H</a:t>
            </a:r>
            <a:r>
              <a:rPr lang="en-GB" sz="2400" b="1" baseline="-25000" dirty="0">
                <a:solidFill>
                  <a:srgbClr val="CC6600"/>
                </a:solidFill>
              </a:rPr>
              <a:t>1</a:t>
            </a:r>
            <a:r>
              <a:rPr lang="en-GB" sz="2400" b="1" dirty="0" smtClean="0">
                <a:solidFill>
                  <a:srgbClr val="CC6600"/>
                </a:solidFill>
              </a:rPr>
              <a:t>)  *  </a:t>
            </a:r>
            <a:r>
              <a:rPr lang="el-GR" sz="2400" b="1" dirty="0" smtClean="0">
                <a:solidFill>
                  <a:srgbClr val="CC6600"/>
                </a:solidFill>
              </a:rPr>
              <a:t>π</a:t>
            </a:r>
            <a:r>
              <a:rPr lang="en-GB" sz="2400" b="1" dirty="0" smtClean="0">
                <a:solidFill>
                  <a:srgbClr val="CC6600"/>
                </a:solidFill>
              </a:rPr>
              <a:t>(H</a:t>
            </a:r>
            <a:r>
              <a:rPr lang="en-GB" sz="2400" b="1" baseline="-25000" dirty="0">
                <a:solidFill>
                  <a:srgbClr val="CC6600"/>
                </a:solidFill>
              </a:rPr>
              <a:t>1</a:t>
            </a:r>
            <a:r>
              <a:rPr lang="en-GB" sz="2400" b="1" dirty="0" smtClean="0">
                <a:solidFill>
                  <a:srgbClr val="CC6600"/>
                </a:solidFill>
              </a:rPr>
              <a:t>) </a:t>
            </a:r>
          </a:p>
          <a:p>
            <a:pPr marL="0" indent="0">
              <a:buNone/>
            </a:pPr>
            <a:r>
              <a:rPr lang="en-GB" sz="2400" b="1" dirty="0">
                <a:solidFill>
                  <a:srgbClr val="CC6600"/>
                </a:solidFill>
              </a:rPr>
              <a:t> </a:t>
            </a:r>
            <a:r>
              <a:rPr lang="en-GB" sz="2400" b="1" dirty="0" smtClean="0">
                <a:solidFill>
                  <a:srgbClr val="CC6600"/>
                </a:solidFill>
              </a:rPr>
              <a:t>                      p(H</a:t>
            </a:r>
            <a:r>
              <a:rPr lang="en-GB" sz="2400" b="1" baseline="-25000" dirty="0">
                <a:solidFill>
                  <a:srgbClr val="CC6600"/>
                </a:solidFill>
              </a:rPr>
              <a:t>0</a:t>
            </a:r>
            <a:r>
              <a:rPr lang="en-GB" sz="2400" b="1" dirty="0" smtClean="0">
                <a:solidFill>
                  <a:srgbClr val="CC6600"/>
                </a:solidFill>
              </a:rPr>
              <a:t>|x</a:t>
            </a:r>
            <a:r>
              <a:rPr lang="en-GB" sz="2400" b="1" dirty="0">
                <a:solidFill>
                  <a:srgbClr val="CC6600"/>
                </a:solidFill>
              </a:rPr>
              <a:t>)   </a:t>
            </a:r>
            <a:r>
              <a:rPr lang="en-GB" sz="2400" b="1" dirty="0" smtClean="0">
                <a:solidFill>
                  <a:srgbClr val="CC6600"/>
                </a:solidFill>
              </a:rPr>
              <a:t>    p(x|H</a:t>
            </a:r>
            <a:r>
              <a:rPr lang="en-GB" sz="2400" b="1" baseline="-25000" dirty="0">
                <a:solidFill>
                  <a:srgbClr val="CC6600"/>
                </a:solidFill>
              </a:rPr>
              <a:t>0</a:t>
            </a:r>
            <a:r>
              <a:rPr lang="en-GB" sz="2400" b="1" dirty="0" smtClean="0">
                <a:solidFill>
                  <a:srgbClr val="CC6600"/>
                </a:solidFill>
              </a:rPr>
              <a:t>)      </a:t>
            </a:r>
            <a:r>
              <a:rPr lang="el-GR" sz="2400" b="1" dirty="0">
                <a:solidFill>
                  <a:srgbClr val="CC6600"/>
                </a:solidFill>
              </a:rPr>
              <a:t>π</a:t>
            </a:r>
            <a:r>
              <a:rPr lang="en-GB" sz="2400" b="1" dirty="0" smtClean="0">
                <a:solidFill>
                  <a:srgbClr val="CC6600"/>
                </a:solidFill>
              </a:rPr>
              <a:t>(H</a:t>
            </a:r>
            <a:r>
              <a:rPr lang="en-GB" sz="2400" b="1" baseline="-25000" dirty="0">
                <a:solidFill>
                  <a:srgbClr val="CC6600"/>
                </a:solidFill>
              </a:rPr>
              <a:t>0</a:t>
            </a:r>
            <a:r>
              <a:rPr lang="en-GB" sz="2400" b="1" dirty="0" smtClean="0">
                <a:solidFill>
                  <a:srgbClr val="CC6600"/>
                </a:solidFill>
              </a:rPr>
              <a:t>) </a:t>
            </a:r>
          </a:p>
          <a:p>
            <a:pPr marL="0" indent="0">
              <a:buNone/>
            </a:pPr>
            <a:r>
              <a:rPr lang="en-GB" sz="2400" b="1" dirty="0">
                <a:solidFill>
                  <a:srgbClr val="CC6600"/>
                </a:solidFill>
              </a:rPr>
              <a:t> </a:t>
            </a:r>
            <a:r>
              <a:rPr lang="en-GB" sz="2400" b="1" dirty="0" smtClean="0">
                <a:solidFill>
                  <a:srgbClr val="CC6600"/>
                </a:solidFill>
              </a:rPr>
              <a:t>                 Posterior      Likelihood   Priors</a:t>
            </a:r>
          </a:p>
          <a:p>
            <a:pPr marL="0" indent="0">
              <a:buNone/>
            </a:pPr>
            <a:r>
              <a:rPr lang="en-GB" sz="2400" b="1" dirty="0">
                <a:solidFill>
                  <a:srgbClr val="CC6600"/>
                </a:solidFill>
              </a:rPr>
              <a:t> </a:t>
            </a:r>
            <a:r>
              <a:rPr lang="en-GB" sz="2400" b="1" dirty="0" smtClean="0">
                <a:solidFill>
                  <a:srgbClr val="CC6600"/>
                </a:solidFill>
              </a:rPr>
              <a:t>                    </a:t>
            </a:r>
            <a:r>
              <a:rPr lang="en-GB" sz="2400" b="1" dirty="0" err="1" smtClean="0">
                <a:solidFill>
                  <a:srgbClr val="CC6600"/>
                </a:solidFill>
              </a:rPr>
              <a:t>prob</a:t>
            </a:r>
            <a:r>
              <a:rPr lang="en-GB" sz="2400" b="1" dirty="0" smtClean="0">
                <a:solidFill>
                  <a:srgbClr val="CC6600"/>
                </a:solidFill>
              </a:rPr>
              <a:t>                ratio</a:t>
            </a:r>
          </a:p>
          <a:p>
            <a:pPr marL="0" indent="0">
              <a:buNone/>
            </a:pPr>
            <a:r>
              <a:rPr lang="en-GB" sz="2400" b="1" dirty="0" smtClean="0"/>
              <a:t>             </a:t>
            </a:r>
            <a:r>
              <a:rPr lang="en-GB" sz="2400" b="1" dirty="0" smtClean="0">
                <a:solidFill>
                  <a:srgbClr val="CC6600"/>
                </a:solidFill>
              </a:rPr>
              <a:t>“Extraordinary claims require extraordinary evidence”</a:t>
            </a:r>
          </a:p>
          <a:p>
            <a:pPr marL="0" indent="0">
              <a:buNone/>
            </a:pPr>
            <a:endParaRPr lang="en-GB" sz="2400" dirty="0" smtClean="0"/>
          </a:p>
          <a:p>
            <a:pPr marL="0" indent="0">
              <a:buNone/>
            </a:pPr>
            <a:r>
              <a:rPr lang="en-GB" sz="2400" dirty="0" smtClean="0"/>
              <a:t>N.B. Points 2), 3) and 4) are experiment-dependent</a:t>
            </a:r>
          </a:p>
          <a:p>
            <a:pPr marL="0" indent="0">
              <a:buNone/>
            </a:pPr>
            <a:r>
              <a:rPr lang="en-GB" sz="2400" dirty="0" smtClean="0"/>
              <a:t>Alternative suggestion:</a:t>
            </a:r>
          </a:p>
          <a:p>
            <a:pPr marL="0" indent="0">
              <a:buNone/>
            </a:pPr>
            <a:r>
              <a:rPr lang="en-GB" sz="2400" dirty="0" smtClean="0"/>
              <a:t> </a:t>
            </a:r>
            <a:r>
              <a:rPr lang="en-GB" sz="2000" dirty="0">
                <a:solidFill>
                  <a:prstClr val="black"/>
                </a:solidFill>
              </a:rPr>
              <a:t>L.L. </a:t>
            </a:r>
            <a:r>
              <a:rPr lang="en-GB" sz="2000" dirty="0" smtClean="0">
                <a:solidFill>
                  <a:prstClr val="black"/>
                </a:solidFill>
              </a:rPr>
              <a:t>“Discovering </a:t>
            </a:r>
            <a:r>
              <a:rPr lang="en-GB" sz="2000" dirty="0">
                <a:solidFill>
                  <a:prstClr val="black"/>
                </a:solidFill>
              </a:rPr>
              <a:t>the significance of 5</a:t>
            </a:r>
            <a:r>
              <a:rPr lang="en-GB" sz="2000" dirty="0" smtClean="0">
                <a:solidFill>
                  <a:prstClr val="black"/>
                </a:solidFill>
                <a:sym typeface="Symbol"/>
              </a:rPr>
              <a:t>”</a:t>
            </a:r>
            <a:r>
              <a:rPr lang="en-GB" sz="2000" dirty="0" smtClean="0">
                <a:solidFill>
                  <a:prstClr val="black"/>
                </a:solidFill>
              </a:rPr>
              <a:t>        http</a:t>
            </a:r>
            <a:r>
              <a:rPr lang="en-GB" sz="2000" dirty="0">
                <a:solidFill>
                  <a:prstClr val="black"/>
                </a:solidFill>
              </a:rPr>
              <a:t>://</a:t>
            </a:r>
            <a:r>
              <a:rPr lang="en-GB" sz="2000" dirty="0" smtClean="0">
                <a:solidFill>
                  <a:prstClr val="black"/>
                </a:solidFill>
              </a:rPr>
              <a:t>arxiv.org/abs/1310.1284</a:t>
            </a:r>
            <a:endParaRPr lang="en-GB" sz="2400" dirty="0"/>
          </a:p>
        </p:txBody>
      </p:sp>
      <p:cxnSp>
        <p:nvCxnSpPr>
          <p:cNvPr id="5" name="Straight Connector 4"/>
          <p:cNvCxnSpPr/>
          <p:nvPr/>
        </p:nvCxnSpPr>
        <p:spPr>
          <a:xfrm>
            <a:off x="1736103" y="3715732"/>
            <a:ext cx="914400" cy="0"/>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079423" y="3715732"/>
            <a:ext cx="914400" cy="0"/>
          </a:xfrm>
          <a:prstGeom prst="line">
            <a:avLst/>
          </a:prstGeom>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267200" y="3715732"/>
            <a:ext cx="621546" cy="0"/>
          </a:xfrm>
          <a:prstGeom prst="line">
            <a:avLst/>
          </a:prstGeom>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4045947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64512387"/>
              </p:ext>
            </p:extLst>
          </p:nvPr>
        </p:nvGraphicFramePr>
        <p:xfrm>
          <a:off x="228600" y="442942"/>
          <a:ext cx="8534401" cy="5424269"/>
        </p:xfrm>
        <a:graphic>
          <a:graphicData uri="http://schemas.openxmlformats.org/drawingml/2006/table">
            <a:tbl>
              <a:tblPr firstRow="1" firstCol="1" bandRow="1">
                <a:tableStyleId>{5C22544A-7EE6-4342-B048-85BDC9FD1C3A}</a:tableStyleId>
              </a:tblPr>
              <a:tblGrid>
                <a:gridCol w="1691500"/>
                <a:gridCol w="1460845"/>
                <a:gridCol w="1495855"/>
                <a:gridCol w="1348949"/>
                <a:gridCol w="1499286"/>
                <a:gridCol w="1037966"/>
              </a:tblGrid>
              <a:tr h="474042">
                <a:tc>
                  <a:txBody>
                    <a:bodyPr/>
                    <a:lstStyle/>
                    <a:p>
                      <a:r>
                        <a:rPr lang="en-GB" dirty="0" smtClean="0"/>
                        <a:t>SEARCH</a:t>
                      </a:r>
                      <a:endParaRPr lang="en-GB" dirty="0"/>
                    </a:p>
                  </a:txBody>
                  <a:tcPr/>
                </a:tc>
                <a:tc>
                  <a:txBody>
                    <a:bodyPr/>
                    <a:lstStyle/>
                    <a:p>
                      <a:r>
                        <a:rPr lang="en-GB" dirty="0" smtClean="0"/>
                        <a:t>SURPRISE</a:t>
                      </a:r>
                      <a:endParaRPr lang="en-GB" dirty="0"/>
                    </a:p>
                  </a:txBody>
                  <a:tcPr/>
                </a:tc>
                <a:tc>
                  <a:txBody>
                    <a:bodyPr/>
                    <a:lstStyle/>
                    <a:p>
                      <a:r>
                        <a:rPr lang="en-GB" dirty="0" smtClean="0"/>
                        <a:t>IMPACT</a:t>
                      </a:r>
                      <a:endParaRPr lang="en-GB" dirty="0"/>
                    </a:p>
                  </a:txBody>
                  <a:tcPr/>
                </a:tc>
                <a:tc>
                  <a:txBody>
                    <a:bodyPr/>
                    <a:lstStyle/>
                    <a:p>
                      <a:r>
                        <a:rPr lang="en-GB" dirty="0" smtClean="0"/>
                        <a:t>LEE</a:t>
                      </a:r>
                      <a:endParaRPr lang="en-GB" dirty="0"/>
                    </a:p>
                  </a:txBody>
                  <a:tcPr/>
                </a:tc>
                <a:tc>
                  <a:txBody>
                    <a:bodyPr/>
                    <a:lstStyle/>
                    <a:p>
                      <a:r>
                        <a:rPr lang="en-GB" dirty="0" smtClean="0"/>
                        <a:t>SYSTEMATICS</a:t>
                      </a:r>
                      <a:endParaRPr lang="en-GB" dirty="0"/>
                    </a:p>
                  </a:txBody>
                  <a:tcPr/>
                </a:tc>
                <a:tc>
                  <a:txBody>
                    <a:bodyPr/>
                    <a:lstStyle/>
                    <a:p>
                      <a:r>
                        <a:rPr lang="en-GB" dirty="0" smtClean="0"/>
                        <a:t>No. </a:t>
                      </a:r>
                      <a:r>
                        <a:rPr lang="el-GR" dirty="0" smtClean="0"/>
                        <a:t>σ</a:t>
                      </a:r>
                      <a:endParaRPr lang="en-GB" dirty="0"/>
                    </a:p>
                  </a:txBody>
                  <a:tcPr/>
                </a:tc>
              </a:tr>
              <a:tr h="311029">
                <a:tc>
                  <a:txBody>
                    <a:bodyPr/>
                    <a:lstStyle/>
                    <a:p>
                      <a:r>
                        <a:rPr lang="en-GB" dirty="0" smtClean="0"/>
                        <a:t>Higgs search</a:t>
                      </a:r>
                      <a:endParaRPr lang="en-GB" dirty="0"/>
                    </a:p>
                  </a:txBody>
                  <a:tcPr/>
                </a:tc>
                <a:tc>
                  <a:txBody>
                    <a:bodyPr/>
                    <a:lstStyle/>
                    <a:p>
                      <a:r>
                        <a:rPr lang="en-GB" dirty="0" smtClean="0"/>
                        <a:t>Medium</a:t>
                      </a:r>
                      <a:endParaRPr lang="en-GB" dirty="0"/>
                    </a:p>
                  </a:txBody>
                  <a:tcPr/>
                </a:tc>
                <a:tc>
                  <a:txBody>
                    <a:bodyPr/>
                    <a:lstStyle/>
                    <a:p>
                      <a:r>
                        <a:rPr lang="en-GB" dirty="0" smtClean="0"/>
                        <a:t>Very</a:t>
                      </a:r>
                      <a:r>
                        <a:rPr lang="en-GB" baseline="0" dirty="0" smtClean="0"/>
                        <a:t> h</a:t>
                      </a:r>
                      <a:r>
                        <a:rPr lang="en-GB" dirty="0" smtClean="0"/>
                        <a:t>igh</a:t>
                      </a:r>
                      <a:endParaRPr lang="en-GB" dirty="0"/>
                    </a:p>
                  </a:txBody>
                  <a:tcPr/>
                </a:tc>
                <a:tc>
                  <a:txBody>
                    <a:bodyPr/>
                    <a:lstStyle/>
                    <a:p>
                      <a:r>
                        <a:rPr lang="en-GB" dirty="0" smtClean="0"/>
                        <a:t>M</a:t>
                      </a:r>
                      <a:endParaRPr lang="en-GB" dirty="0"/>
                    </a:p>
                  </a:txBody>
                  <a:tcPr/>
                </a:tc>
                <a:tc>
                  <a:txBody>
                    <a:bodyPr/>
                    <a:lstStyle/>
                    <a:p>
                      <a:r>
                        <a:rPr lang="en-GB" dirty="0" smtClean="0"/>
                        <a:t>Medium</a:t>
                      </a:r>
                      <a:endParaRPr lang="en-GB" dirty="0"/>
                    </a:p>
                  </a:txBody>
                  <a:tcPr/>
                </a:tc>
                <a:tc>
                  <a:txBody>
                    <a:bodyPr/>
                    <a:lstStyle/>
                    <a:p>
                      <a:r>
                        <a:rPr lang="en-GB" dirty="0" smtClean="0"/>
                        <a:t>5</a:t>
                      </a:r>
                      <a:endParaRPr lang="en-GB" dirty="0"/>
                    </a:p>
                  </a:txBody>
                  <a:tcPr/>
                </a:tc>
              </a:tr>
              <a:tr h="311029">
                <a:tc>
                  <a:txBody>
                    <a:bodyPr/>
                    <a:lstStyle/>
                    <a:p>
                      <a:r>
                        <a:rPr lang="en-GB" dirty="0" smtClean="0"/>
                        <a:t>Single top</a:t>
                      </a:r>
                      <a:endParaRPr lang="en-GB" dirty="0"/>
                    </a:p>
                  </a:txBody>
                  <a:tcPr/>
                </a:tc>
                <a:tc>
                  <a:txBody>
                    <a:bodyPr/>
                    <a:lstStyle/>
                    <a:p>
                      <a:r>
                        <a:rPr lang="en-GB" dirty="0" smtClean="0"/>
                        <a:t>No</a:t>
                      </a:r>
                      <a:endParaRPr lang="en-GB" dirty="0"/>
                    </a:p>
                  </a:txBody>
                  <a:tcPr/>
                </a:tc>
                <a:tc>
                  <a:txBody>
                    <a:bodyPr/>
                    <a:lstStyle/>
                    <a:p>
                      <a:r>
                        <a:rPr lang="en-GB" dirty="0" smtClean="0"/>
                        <a:t>Low</a:t>
                      </a:r>
                      <a:endParaRPr lang="en-GB" dirty="0"/>
                    </a:p>
                  </a:txBody>
                  <a:tcPr/>
                </a:tc>
                <a:tc>
                  <a:txBody>
                    <a:bodyPr/>
                    <a:lstStyle/>
                    <a:p>
                      <a:r>
                        <a:rPr lang="en-GB" dirty="0" smtClean="0"/>
                        <a:t>No</a:t>
                      </a:r>
                      <a:endParaRPr lang="en-GB" dirty="0"/>
                    </a:p>
                  </a:txBody>
                  <a:tcPr/>
                </a:tc>
                <a:tc>
                  <a:txBody>
                    <a:bodyPr/>
                    <a:lstStyle/>
                    <a:p>
                      <a:r>
                        <a:rPr lang="en-GB" dirty="0" smtClean="0"/>
                        <a:t>No</a:t>
                      </a:r>
                      <a:endParaRPr lang="en-GB" dirty="0"/>
                    </a:p>
                  </a:txBody>
                  <a:tcPr/>
                </a:tc>
                <a:tc>
                  <a:txBody>
                    <a:bodyPr/>
                    <a:lstStyle/>
                    <a:p>
                      <a:r>
                        <a:rPr lang="en-GB" dirty="0" smtClean="0"/>
                        <a:t>3</a:t>
                      </a:r>
                      <a:endParaRPr lang="en-GB" dirty="0"/>
                    </a:p>
                  </a:txBody>
                  <a:tcPr/>
                </a:tc>
              </a:tr>
              <a:tr h="311029">
                <a:tc>
                  <a:txBody>
                    <a:bodyPr/>
                    <a:lstStyle/>
                    <a:p>
                      <a:r>
                        <a:rPr lang="en-GB" dirty="0" smtClean="0"/>
                        <a:t>SUSY</a:t>
                      </a:r>
                      <a:endParaRPr lang="en-GB" dirty="0"/>
                    </a:p>
                  </a:txBody>
                  <a:tcPr/>
                </a:tc>
                <a:tc>
                  <a:txBody>
                    <a:bodyPr/>
                    <a:lstStyle/>
                    <a:p>
                      <a:r>
                        <a:rPr lang="en-GB" dirty="0" smtClean="0"/>
                        <a:t>Yes</a:t>
                      </a:r>
                      <a:endParaRPr lang="en-GB" dirty="0"/>
                    </a:p>
                  </a:txBody>
                  <a:tcPr/>
                </a:tc>
                <a:tc>
                  <a:txBody>
                    <a:bodyPr/>
                    <a:lstStyle/>
                    <a:p>
                      <a:r>
                        <a:rPr lang="en-GB" dirty="0" smtClean="0"/>
                        <a:t>Very high</a:t>
                      </a:r>
                      <a:endParaRPr lang="en-GB" dirty="0"/>
                    </a:p>
                  </a:txBody>
                  <a:tcPr/>
                </a:tc>
                <a:tc>
                  <a:txBody>
                    <a:bodyPr/>
                    <a:lstStyle/>
                    <a:p>
                      <a:r>
                        <a:rPr lang="en-GB" dirty="0" smtClean="0"/>
                        <a:t>Very large</a:t>
                      </a:r>
                      <a:endParaRPr lang="en-GB" dirty="0"/>
                    </a:p>
                  </a:txBody>
                  <a:tcPr/>
                </a:tc>
                <a:tc>
                  <a:txBody>
                    <a:bodyPr/>
                    <a:lstStyle/>
                    <a:p>
                      <a:r>
                        <a:rPr lang="en-GB" dirty="0" smtClean="0"/>
                        <a:t>Yes</a:t>
                      </a:r>
                      <a:endParaRPr lang="en-GB" dirty="0"/>
                    </a:p>
                  </a:txBody>
                  <a:tcPr/>
                </a:tc>
                <a:tc>
                  <a:txBody>
                    <a:bodyPr/>
                    <a:lstStyle/>
                    <a:p>
                      <a:r>
                        <a:rPr lang="en-GB" dirty="0" smtClean="0"/>
                        <a:t>7</a:t>
                      </a:r>
                      <a:endParaRPr lang="en-GB" dirty="0"/>
                    </a:p>
                  </a:txBody>
                  <a:tcPr/>
                </a:tc>
              </a:tr>
              <a:tr h="474042">
                <a:tc>
                  <a:txBody>
                    <a:bodyPr/>
                    <a:lstStyle/>
                    <a:p>
                      <a:r>
                        <a:rPr lang="en-GB" dirty="0" err="1" smtClean="0"/>
                        <a:t>B</a:t>
                      </a:r>
                      <a:r>
                        <a:rPr lang="en-GB" baseline="-25000" dirty="0" err="1" smtClean="0"/>
                        <a:t>s</a:t>
                      </a:r>
                      <a:r>
                        <a:rPr lang="en-GB" baseline="0" dirty="0" smtClean="0"/>
                        <a:t> </a:t>
                      </a:r>
                      <a:r>
                        <a:rPr lang="en-GB" dirty="0" smtClean="0"/>
                        <a:t>oscillations</a:t>
                      </a:r>
                      <a:endParaRPr lang="en-GB" dirty="0"/>
                    </a:p>
                  </a:txBody>
                  <a:tcPr/>
                </a:tc>
                <a:tc>
                  <a:txBody>
                    <a:bodyPr/>
                    <a:lstStyle/>
                    <a:p>
                      <a:r>
                        <a:rPr lang="en-GB" dirty="0" smtClean="0"/>
                        <a:t>Medium/Low</a:t>
                      </a:r>
                      <a:endParaRPr lang="en-GB" dirty="0"/>
                    </a:p>
                  </a:txBody>
                  <a:tcPr/>
                </a:tc>
                <a:tc>
                  <a:txBody>
                    <a:bodyPr/>
                    <a:lstStyle/>
                    <a:p>
                      <a:r>
                        <a:rPr lang="en-GB" dirty="0" smtClean="0"/>
                        <a:t>Medium</a:t>
                      </a:r>
                      <a:endParaRPr lang="en-GB" dirty="0"/>
                    </a:p>
                  </a:txBody>
                  <a:tcPr/>
                </a:tc>
                <a:tc>
                  <a:txBody>
                    <a:bodyPr/>
                    <a:lstStyle/>
                    <a:p>
                      <a:r>
                        <a:rPr lang="en-GB" dirty="0" err="1" smtClean="0">
                          <a:latin typeface="Times New Roman"/>
                          <a:cs typeface="Times New Roman"/>
                        </a:rPr>
                        <a:t>Δ</a:t>
                      </a:r>
                      <a:r>
                        <a:rPr lang="en-GB" dirty="0" err="1" smtClean="0"/>
                        <a:t>m</a:t>
                      </a:r>
                      <a:endParaRPr lang="en-GB" dirty="0"/>
                    </a:p>
                  </a:txBody>
                  <a:tcPr/>
                </a:tc>
                <a:tc>
                  <a:txBody>
                    <a:bodyPr/>
                    <a:lstStyle/>
                    <a:p>
                      <a:r>
                        <a:rPr lang="en-GB" dirty="0" smtClean="0"/>
                        <a:t>No</a:t>
                      </a:r>
                      <a:endParaRPr lang="en-GB" dirty="0"/>
                    </a:p>
                  </a:txBody>
                  <a:tcPr/>
                </a:tc>
                <a:tc>
                  <a:txBody>
                    <a:bodyPr/>
                    <a:lstStyle/>
                    <a:p>
                      <a:r>
                        <a:rPr lang="en-GB" dirty="0" smtClean="0"/>
                        <a:t>4</a:t>
                      </a:r>
                      <a:endParaRPr lang="en-GB" dirty="0"/>
                    </a:p>
                  </a:txBody>
                  <a:tcPr/>
                </a:tc>
              </a:tr>
              <a:tr h="435983">
                <a:tc>
                  <a:txBody>
                    <a:bodyPr/>
                    <a:lstStyle/>
                    <a:p>
                      <a:r>
                        <a:rPr lang="en-GB" dirty="0" smtClean="0"/>
                        <a:t>Neutrino  </a:t>
                      </a:r>
                      <a:r>
                        <a:rPr lang="en-GB" dirty="0" err="1" smtClean="0"/>
                        <a:t>osc</a:t>
                      </a:r>
                      <a:endParaRPr lang="en-GB" dirty="0"/>
                    </a:p>
                  </a:txBody>
                  <a:tcPr/>
                </a:tc>
                <a:tc>
                  <a:txBody>
                    <a:bodyPr/>
                    <a:lstStyle/>
                    <a:p>
                      <a:r>
                        <a:rPr lang="en-GB" dirty="0" smtClean="0"/>
                        <a:t>Medium</a:t>
                      </a:r>
                      <a:endParaRPr lang="en-GB" dirty="0"/>
                    </a:p>
                  </a:txBody>
                  <a:tcPr/>
                </a:tc>
                <a:tc>
                  <a:txBody>
                    <a:bodyPr/>
                    <a:lstStyle/>
                    <a:p>
                      <a:r>
                        <a:rPr lang="en-GB" dirty="0" smtClean="0"/>
                        <a:t>High</a:t>
                      </a:r>
                      <a:endParaRPr lang="en-GB" dirty="0"/>
                    </a:p>
                  </a:txBody>
                  <a:tcPr/>
                </a:tc>
                <a:tc>
                  <a:txBody>
                    <a:bodyPr/>
                    <a:lstStyle/>
                    <a:p>
                      <a:r>
                        <a:rPr lang="en-GB" dirty="0" smtClean="0"/>
                        <a:t>sin</a:t>
                      </a:r>
                      <a:r>
                        <a:rPr lang="en-GB" baseline="30000" dirty="0" smtClean="0"/>
                        <a:t>2</a:t>
                      </a:r>
                      <a:r>
                        <a:rPr lang="en-GB" dirty="0" smtClean="0"/>
                        <a:t>2</a:t>
                      </a:r>
                      <a:r>
                        <a:rPr lang="en-GB" baseline="0" dirty="0" smtClean="0"/>
                        <a:t>ϑ</a:t>
                      </a:r>
                      <a:r>
                        <a:rPr lang="en-GB" dirty="0" smtClean="0"/>
                        <a:t>, </a:t>
                      </a:r>
                      <a:r>
                        <a:rPr lang="el-GR" dirty="0" smtClean="0"/>
                        <a:t>Δ</a:t>
                      </a:r>
                      <a:r>
                        <a:rPr lang="en-GB" dirty="0" smtClean="0"/>
                        <a:t>m</a:t>
                      </a:r>
                      <a:r>
                        <a:rPr lang="en-GB" baseline="30000" dirty="0" smtClean="0"/>
                        <a:t>2</a:t>
                      </a:r>
                      <a:endParaRPr lang="en-GB" baseline="30000" dirty="0"/>
                    </a:p>
                  </a:txBody>
                  <a:tcPr/>
                </a:tc>
                <a:tc>
                  <a:txBody>
                    <a:bodyPr/>
                    <a:lstStyle/>
                    <a:p>
                      <a:r>
                        <a:rPr lang="en-GB" dirty="0" smtClean="0"/>
                        <a:t>No</a:t>
                      </a:r>
                      <a:endParaRPr lang="en-GB" dirty="0"/>
                    </a:p>
                  </a:txBody>
                  <a:tcPr/>
                </a:tc>
                <a:tc>
                  <a:txBody>
                    <a:bodyPr/>
                    <a:lstStyle/>
                    <a:p>
                      <a:r>
                        <a:rPr lang="en-GB" dirty="0" smtClean="0"/>
                        <a:t>4</a:t>
                      </a:r>
                      <a:endParaRPr lang="en-GB" dirty="0"/>
                    </a:p>
                  </a:txBody>
                  <a:tcPr/>
                </a:tc>
              </a:tr>
              <a:tr h="474042">
                <a:tc>
                  <a:txBody>
                    <a:bodyPr/>
                    <a:lstStyle/>
                    <a:p>
                      <a:r>
                        <a:rPr lang="en-GB" dirty="0" err="1" smtClean="0"/>
                        <a:t>B</a:t>
                      </a:r>
                      <a:r>
                        <a:rPr lang="en-GB" baseline="-25000" dirty="0" err="1" smtClean="0"/>
                        <a:t>s</a:t>
                      </a:r>
                      <a:r>
                        <a:rPr lang="en-GB" dirty="0" smtClean="0">
                          <a:sym typeface="Wingdings" pitchFamily="2" charset="2"/>
                        </a:rPr>
                        <a:t> μ </a:t>
                      </a:r>
                      <a:r>
                        <a:rPr lang="el-GR" dirty="0" smtClean="0">
                          <a:sym typeface="Wingdings" pitchFamily="2" charset="2"/>
                        </a:rPr>
                        <a:t>μ</a:t>
                      </a:r>
                      <a:endParaRPr lang="en-GB" dirty="0"/>
                    </a:p>
                  </a:txBody>
                  <a:tcPr/>
                </a:tc>
                <a:tc>
                  <a:txBody>
                    <a:bodyPr/>
                    <a:lstStyle/>
                    <a:p>
                      <a:r>
                        <a:rPr lang="en-GB" dirty="0" smtClean="0"/>
                        <a:t>No</a:t>
                      </a:r>
                      <a:endParaRPr lang="en-GB" dirty="0"/>
                    </a:p>
                  </a:txBody>
                  <a:tcPr/>
                </a:tc>
                <a:tc>
                  <a:txBody>
                    <a:bodyPr/>
                    <a:lstStyle/>
                    <a:p>
                      <a:r>
                        <a:rPr lang="en-GB" dirty="0" smtClean="0"/>
                        <a:t>Low/Medium</a:t>
                      </a:r>
                      <a:endParaRPr lang="en-GB" dirty="0"/>
                    </a:p>
                  </a:txBody>
                  <a:tcPr/>
                </a:tc>
                <a:tc>
                  <a:txBody>
                    <a:bodyPr/>
                    <a:lstStyle/>
                    <a:p>
                      <a:r>
                        <a:rPr lang="en-GB" dirty="0" smtClean="0"/>
                        <a:t>No</a:t>
                      </a:r>
                      <a:endParaRPr lang="en-GB" dirty="0"/>
                    </a:p>
                  </a:txBody>
                  <a:tcPr/>
                </a:tc>
                <a:tc>
                  <a:txBody>
                    <a:bodyPr/>
                    <a:lstStyle/>
                    <a:p>
                      <a:r>
                        <a:rPr lang="en-GB" dirty="0" smtClean="0"/>
                        <a:t>Medium</a:t>
                      </a:r>
                      <a:endParaRPr lang="en-GB" dirty="0"/>
                    </a:p>
                  </a:txBody>
                  <a:tcPr/>
                </a:tc>
                <a:tc>
                  <a:txBody>
                    <a:bodyPr/>
                    <a:lstStyle/>
                    <a:p>
                      <a:r>
                        <a:rPr lang="en-GB" dirty="0" smtClean="0"/>
                        <a:t>3</a:t>
                      </a:r>
                      <a:endParaRPr lang="en-GB" dirty="0"/>
                    </a:p>
                  </a:txBody>
                  <a:tcPr/>
                </a:tc>
              </a:tr>
              <a:tr h="544301">
                <a:tc>
                  <a:txBody>
                    <a:bodyPr/>
                    <a:lstStyle/>
                    <a:p>
                      <a:r>
                        <a:rPr lang="en-GB" dirty="0" err="1" smtClean="0"/>
                        <a:t>Penta</a:t>
                      </a:r>
                      <a:r>
                        <a:rPr lang="en-GB" baseline="0" dirty="0" err="1" smtClean="0"/>
                        <a:t>quark</a:t>
                      </a:r>
                      <a:endParaRPr lang="en-GB" dirty="0"/>
                    </a:p>
                  </a:txBody>
                  <a:tcPr/>
                </a:tc>
                <a:tc>
                  <a:txBody>
                    <a:bodyPr/>
                    <a:lstStyle/>
                    <a:p>
                      <a:r>
                        <a:rPr lang="en-GB" dirty="0" smtClean="0"/>
                        <a:t>Yes</a:t>
                      </a:r>
                      <a:endParaRPr lang="en-GB" dirty="0"/>
                    </a:p>
                  </a:txBody>
                  <a:tcPr/>
                </a:tc>
                <a:tc>
                  <a:txBody>
                    <a:bodyPr/>
                    <a:lstStyle/>
                    <a:p>
                      <a:r>
                        <a:rPr lang="en-GB" dirty="0" smtClean="0"/>
                        <a:t>High/V.</a:t>
                      </a:r>
                      <a:r>
                        <a:rPr lang="en-GB" baseline="0" dirty="0" smtClean="0"/>
                        <a:t> high</a:t>
                      </a:r>
                      <a:endParaRPr lang="en-GB" dirty="0"/>
                    </a:p>
                  </a:txBody>
                  <a:tcPr/>
                </a:tc>
                <a:tc>
                  <a:txBody>
                    <a:bodyPr/>
                    <a:lstStyle/>
                    <a:p>
                      <a:r>
                        <a:rPr lang="en-GB" dirty="0" smtClean="0"/>
                        <a:t>M, decay mode</a:t>
                      </a:r>
                      <a:endParaRPr lang="en-GB" dirty="0"/>
                    </a:p>
                  </a:txBody>
                  <a:tcPr/>
                </a:tc>
                <a:tc>
                  <a:txBody>
                    <a:bodyPr/>
                    <a:lstStyle/>
                    <a:p>
                      <a:r>
                        <a:rPr lang="en-GB" dirty="0" smtClean="0"/>
                        <a:t>Medium</a:t>
                      </a:r>
                      <a:endParaRPr lang="en-GB" dirty="0"/>
                    </a:p>
                  </a:txBody>
                  <a:tcPr/>
                </a:tc>
                <a:tc>
                  <a:txBody>
                    <a:bodyPr/>
                    <a:lstStyle/>
                    <a:p>
                      <a:r>
                        <a:rPr lang="en-GB" dirty="0" smtClean="0"/>
                        <a:t>7</a:t>
                      </a:r>
                      <a:endParaRPr lang="en-GB" dirty="0"/>
                    </a:p>
                  </a:txBody>
                  <a:tcPr/>
                </a:tc>
              </a:tr>
              <a:tr h="311029">
                <a:tc>
                  <a:txBody>
                    <a:bodyPr/>
                    <a:lstStyle/>
                    <a:p>
                      <a:r>
                        <a:rPr lang="en-GB" dirty="0" smtClean="0"/>
                        <a:t>(g-2)</a:t>
                      </a:r>
                      <a:r>
                        <a:rPr lang="el-GR" baseline="-25000" dirty="0" smtClean="0"/>
                        <a:t>μ</a:t>
                      </a:r>
                      <a:r>
                        <a:rPr lang="en-GB" dirty="0" smtClean="0"/>
                        <a:t> </a:t>
                      </a:r>
                      <a:r>
                        <a:rPr lang="en-GB" dirty="0" err="1" smtClean="0"/>
                        <a:t>anom</a:t>
                      </a:r>
                      <a:endParaRPr lang="en-GB" dirty="0"/>
                    </a:p>
                  </a:txBody>
                  <a:tcPr/>
                </a:tc>
                <a:tc>
                  <a:txBody>
                    <a:bodyPr/>
                    <a:lstStyle/>
                    <a:p>
                      <a:r>
                        <a:rPr lang="en-GB" dirty="0" smtClean="0"/>
                        <a:t>Yes</a:t>
                      </a:r>
                      <a:endParaRPr lang="en-GB" dirty="0"/>
                    </a:p>
                  </a:txBody>
                  <a:tcPr/>
                </a:tc>
                <a:tc>
                  <a:txBody>
                    <a:bodyPr/>
                    <a:lstStyle/>
                    <a:p>
                      <a:r>
                        <a:rPr lang="en-GB" dirty="0" smtClean="0"/>
                        <a:t>High</a:t>
                      </a:r>
                      <a:endParaRPr lang="en-GB" dirty="0"/>
                    </a:p>
                  </a:txBody>
                  <a:tcPr/>
                </a:tc>
                <a:tc>
                  <a:txBody>
                    <a:bodyPr/>
                    <a:lstStyle/>
                    <a:p>
                      <a:r>
                        <a:rPr lang="en-GB" dirty="0" smtClean="0"/>
                        <a:t>No</a:t>
                      </a:r>
                      <a:endParaRPr lang="en-GB" dirty="0"/>
                    </a:p>
                  </a:txBody>
                  <a:tcPr/>
                </a:tc>
                <a:tc>
                  <a:txBody>
                    <a:bodyPr/>
                    <a:lstStyle/>
                    <a:p>
                      <a:r>
                        <a:rPr lang="en-GB" dirty="0" smtClean="0"/>
                        <a:t>Yes</a:t>
                      </a:r>
                      <a:endParaRPr lang="en-GB" dirty="0"/>
                    </a:p>
                  </a:txBody>
                  <a:tcPr/>
                </a:tc>
                <a:tc>
                  <a:txBody>
                    <a:bodyPr/>
                    <a:lstStyle/>
                    <a:p>
                      <a:r>
                        <a:rPr lang="en-GB" dirty="0" smtClean="0"/>
                        <a:t>4</a:t>
                      </a:r>
                      <a:endParaRPr lang="en-GB" dirty="0"/>
                    </a:p>
                  </a:txBody>
                  <a:tcPr/>
                </a:tc>
              </a:tr>
              <a:tr h="311029">
                <a:tc>
                  <a:txBody>
                    <a:bodyPr/>
                    <a:lstStyle/>
                    <a:p>
                      <a:r>
                        <a:rPr lang="en-GB" dirty="0" smtClean="0"/>
                        <a:t>H </a:t>
                      </a:r>
                      <a:r>
                        <a:rPr lang="en-GB" smtClean="0"/>
                        <a:t>spin ≠ </a:t>
                      </a:r>
                      <a:r>
                        <a:rPr lang="en-GB" dirty="0" smtClean="0"/>
                        <a:t>0</a:t>
                      </a:r>
                      <a:endParaRPr lang="en-GB" dirty="0"/>
                    </a:p>
                  </a:txBody>
                  <a:tcPr/>
                </a:tc>
                <a:tc>
                  <a:txBody>
                    <a:bodyPr/>
                    <a:lstStyle/>
                    <a:p>
                      <a:r>
                        <a:rPr lang="en-GB" dirty="0" smtClean="0"/>
                        <a:t>Yes</a:t>
                      </a:r>
                      <a:endParaRPr lang="en-GB" dirty="0"/>
                    </a:p>
                  </a:txBody>
                  <a:tcPr/>
                </a:tc>
                <a:tc>
                  <a:txBody>
                    <a:bodyPr/>
                    <a:lstStyle/>
                    <a:p>
                      <a:r>
                        <a:rPr lang="en-GB" dirty="0" smtClean="0"/>
                        <a:t>High</a:t>
                      </a:r>
                      <a:endParaRPr lang="en-GB" dirty="0"/>
                    </a:p>
                  </a:txBody>
                  <a:tcPr/>
                </a:tc>
                <a:tc>
                  <a:txBody>
                    <a:bodyPr/>
                    <a:lstStyle/>
                    <a:p>
                      <a:r>
                        <a:rPr lang="en-GB" dirty="0" smtClean="0"/>
                        <a:t>No</a:t>
                      </a:r>
                      <a:endParaRPr lang="en-GB" dirty="0"/>
                    </a:p>
                  </a:txBody>
                  <a:tcPr/>
                </a:tc>
                <a:tc>
                  <a:txBody>
                    <a:bodyPr/>
                    <a:lstStyle/>
                    <a:p>
                      <a:r>
                        <a:rPr lang="en-GB" dirty="0" smtClean="0"/>
                        <a:t>Medium</a:t>
                      </a:r>
                      <a:endParaRPr lang="en-GB" dirty="0"/>
                    </a:p>
                  </a:txBody>
                  <a:tcPr/>
                </a:tc>
                <a:tc>
                  <a:txBody>
                    <a:bodyPr/>
                    <a:lstStyle/>
                    <a:p>
                      <a:r>
                        <a:rPr lang="en-GB" dirty="0" smtClean="0"/>
                        <a:t>5</a:t>
                      </a:r>
                    </a:p>
                  </a:txBody>
                  <a:tcPr/>
                </a:tc>
              </a:tr>
              <a:tr h="311029">
                <a:tc>
                  <a:txBody>
                    <a:bodyPr/>
                    <a:lstStyle/>
                    <a:p>
                      <a:r>
                        <a:rPr lang="en-GB" dirty="0" smtClean="0"/>
                        <a:t>4</a:t>
                      </a:r>
                      <a:r>
                        <a:rPr lang="en-GB" baseline="30000" dirty="0" smtClean="0"/>
                        <a:t>th</a:t>
                      </a:r>
                      <a:r>
                        <a:rPr lang="en-GB" baseline="0" dirty="0" smtClean="0"/>
                        <a:t> gen q, l, </a:t>
                      </a:r>
                      <a:r>
                        <a:rPr lang="en-GB" baseline="0" dirty="0" smtClean="0">
                          <a:latin typeface="Times New Roman"/>
                          <a:cs typeface="Times New Roman"/>
                        </a:rPr>
                        <a:t>ν</a:t>
                      </a:r>
                      <a:endParaRPr lang="en-GB" dirty="0"/>
                    </a:p>
                  </a:txBody>
                  <a:tcPr/>
                </a:tc>
                <a:tc>
                  <a:txBody>
                    <a:bodyPr/>
                    <a:lstStyle/>
                    <a:p>
                      <a:r>
                        <a:rPr lang="en-GB" dirty="0" smtClean="0"/>
                        <a:t>Yes</a:t>
                      </a:r>
                      <a:endParaRPr lang="en-GB" dirty="0"/>
                    </a:p>
                  </a:txBody>
                  <a:tcPr/>
                </a:tc>
                <a:tc>
                  <a:txBody>
                    <a:bodyPr/>
                    <a:lstStyle/>
                    <a:p>
                      <a:r>
                        <a:rPr lang="en-GB" dirty="0" smtClean="0"/>
                        <a:t>High</a:t>
                      </a:r>
                      <a:endParaRPr lang="en-GB" dirty="0"/>
                    </a:p>
                  </a:txBody>
                  <a:tcPr/>
                </a:tc>
                <a:tc>
                  <a:txBody>
                    <a:bodyPr/>
                    <a:lstStyle/>
                    <a:p>
                      <a:r>
                        <a:rPr lang="en-GB" dirty="0" smtClean="0"/>
                        <a:t>M, mode</a:t>
                      </a:r>
                      <a:endParaRPr lang="en-GB" dirty="0"/>
                    </a:p>
                  </a:txBody>
                  <a:tcPr/>
                </a:tc>
                <a:tc>
                  <a:txBody>
                    <a:bodyPr/>
                    <a:lstStyle/>
                    <a:p>
                      <a:r>
                        <a:rPr lang="en-GB" dirty="0" smtClean="0"/>
                        <a:t>No</a:t>
                      </a:r>
                      <a:endParaRPr lang="en-GB" dirty="0"/>
                    </a:p>
                  </a:txBody>
                  <a:tcPr/>
                </a:tc>
                <a:tc>
                  <a:txBody>
                    <a:bodyPr/>
                    <a:lstStyle/>
                    <a:p>
                      <a:r>
                        <a:rPr lang="en-GB" dirty="0" smtClean="0"/>
                        <a:t>6</a:t>
                      </a:r>
                    </a:p>
                  </a:txBody>
                  <a:tcPr/>
                </a:tc>
              </a:tr>
              <a:tr h="311029">
                <a:tc>
                  <a:txBody>
                    <a:bodyPr/>
                    <a:lstStyle/>
                    <a:p>
                      <a:r>
                        <a:rPr lang="en-GB" dirty="0" smtClean="0"/>
                        <a:t>Dark energy</a:t>
                      </a:r>
                      <a:endParaRPr lang="en-GB" dirty="0"/>
                    </a:p>
                  </a:txBody>
                  <a:tcPr/>
                </a:tc>
                <a:tc>
                  <a:txBody>
                    <a:bodyPr/>
                    <a:lstStyle/>
                    <a:p>
                      <a:r>
                        <a:rPr lang="en-GB" dirty="0" smtClean="0"/>
                        <a:t>Yes</a:t>
                      </a:r>
                      <a:endParaRPr lang="en-GB" dirty="0"/>
                    </a:p>
                  </a:txBody>
                  <a:tcPr/>
                </a:tc>
                <a:tc>
                  <a:txBody>
                    <a:bodyPr/>
                    <a:lstStyle/>
                    <a:p>
                      <a:r>
                        <a:rPr lang="en-GB" dirty="0" smtClean="0"/>
                        <a:t>Very high</a:t>
                      </a:r>
                      <a:endParaRPr lang="en-GB" dirty="0"/>
                    </a:p>
                  </a:txBody>
                  <a:tcPr/>
                </a:tc>
                <a:tc>
                  <a:txBody>
                    <a:bodyPr/>
                    <a:lstStyle/>
                    <a:p>
                      <a:r>
                        <a:rPr lang="en-GB" dirty="0" smtClean="0"/>
                        <a:t>Strength</a:t>
                      </a:r>
                      <a:endParaRPr lang="en-GB" dirty="0"/>
                    </a:p>
                  </a:txBody>
                  <a:tcPr/>
                </a:tc>
                <a:tc>
                  <a:txBody>
                    <a:bodyPr/>
                    <a:lstStyle/>
                    <a:p>
                      <a:r>
                        <a:rPr lang="en-GB" dirty="0" smtClean="0"/>
                        <a:t>Yes</a:t>
                      </a:r>
                      <a:endParaRPr lang="en-GB" dirty="0"/>
                    </a:p>
                  </a:txBody>
                  <a:tcPr/>
                </a:tc>
                <a:tc>
                  <a:txBody>
                    <a:bodyPr/>
                    <a:lstStyle/>
                    <a:p>
                      <a:r>
                        <a:rPr lang="en-GB" dirty="0" smtClean="0"/>
                        <a:t>5</a:t>
                      </a:r>
                    </a:p>
                  </a:txBody>
                  <a:tcPr/>
                </a:tc>
              </a:tr>
              <a:tr h="311029">
                <a:tc>
                  <a:txBody>
                    <a:bodyPr/>
                    <a:lstStyle/>
                    <a:p>
                      <a:r>
                        <a:rPr lang="en-GB" dirty="0" err="1" smtClean="0"/>
                        <a:t>Grav</a:t>
                      </a:r>
                      <a:r>
                        <a:rPr lang="en-GB" baseline="0" dirty="0" smtClean="0"/>
                        <a:t> </a:t>
                      </a:r>
                      <a:r>
                        <a:rPr lang="en-GB" dirty="0" smtClean="0"/>
                        <a:t>Waves</a:t>
                      </a:r>
                      <a:endParaRPr lang="en-GB" dirty="0"/>
                    </a:p>
                  </a:txBody>
                  <a:tcPr/>
                </a:tc>
                <a:tc>
                  <a:txBody>
                    <a:bodyPr/>
                    <a:lstStyle/>
                    <a:p>
                      <a:r>
                        <a:rPr lang="en-GB" dirty="0" smtClean="0"/>
                        <a:t>No</a:t>
                      </a:r>
                      <a:endParaRPr lang="en-GB" dirty="0"/>
                    </a:p>
                  </a:txBody>
                  <a:tcPr/>
                </a:tc>
                <a:tc>
                  <a:txBody>
                    <a:bodyPr/>
                    <a:lstStyle/>
                    <a:p>
                      <a:r>
                        <a:rPr lang="en-GB" dirty="0" smtClean="0"/>
                        <a:t>High</a:t>
                      </a:r>
                      <a:endParaRPr lang="en-GB" dirty="0"/>
                    </a:p>
                  </a:txBody>
                  <a:tcPr/>
                </a:tc>
                <a:tc>
                  <a:txBody>
                    <a:bodyPr/>
                    <a:lstStyle/>
                    <a:p>
                      <a:r>
                        <a:rPr lang="en-GB" dirty="0" smtClean="0"/>
                        <a:t>Enormous</a:t>
                      </a:r>
                      <a:endParaRPr lang="en-GB" dirty="0"/>
                    </a:p>
                  </a:txBody>
                  <a:tcPr/>
                </a:tc>
                <a:tc>
                  <a:txBody>
                    <a:bodyPr/>
                    <a:lstStyle/>
                    <a:p>
                      <a:r>
                        <a:rPr lang="en-GB" dirty="0" smtClean="0"/>
                        <a:t>Yes</a:t>
                      </a:r>
                      <a:endParaRPr lang="en-GB" dirty="0"/>
                    </a:p>
                  </a:txBody>
                  <a:tcPr/>
                </a:tc>
                <a:tc>
                  <a:txBody>
                    <a:bodyPr/>
                    <a:lstStyle/>
                    <a:p>
                      <a:r>
                        <a:rPr lang="en-GB" dirty="0" smtClean="0"/>
                        <a:t>8</a:t>
                      </a:r>
                    </a:p>
                  </a:txBody>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
        <p:nvSpPr>
          <p:cNvPr id="7" name="TextBox 6"/>
          <p:cNvSpPr txBox="1"/>
          <p:nvPr/>
        </p:nvSpPr>
        <p:spPr>
          <a:xfrm>
            <a:off x="1524000" y="6067425"/>
            <a:ext cx="7086600" cy="830997"/>
          </a:xfrm>
          <a:prstGeom prst="rect">
            <a:avLst/>
          </a:prstGeom>
          <a:noFill/>
        </p:spPr>
        <p:txBody>
          <a:bodyPr wrap="square" rtlCol="0">
            <a:spAutoFit/>
          </a:bodyPr>
          <a:lstStyle/>
          <a:p>
            <a:r>
              <a:rPr lang="en-GB" sz="1600" dirty="0" smtClean="0"/>
              <a:t>   Suggestions to provoke discussion, rather than `delivered on Mt. Sinai’</a:t>
            </a:r>
            <a:endParaRPr lang="en-GB" sz="1600" dirty="0"/>
          </a:p>
          <a:p>
            <a:endParaRPr lang="en-GB" sz="1600" dirty="0" smtClean="0"/>
          </a:p>
          <a:p>
            <a:r>
              <a:rPr lang="en-GB" sz="1600" dirty="0" smtClean="0"/>
              <a:t>Bob Cousins: “2 independent </a:t>
            </a:r>
            <a:r>
              <a:rPr lang="en-GB" sz="1600" dirty="0" err="1" smtClean="0"/>
              <a:t>expts</a:t>
            </a:r>
            <a:r>
              <a:rPr lang="en-GB" sz="1600" dirty="0" smtClean="0"/>
              <a:t> each with 3.5</a:t>
            </a:r>
            <a:r>
              <a:rPr lang="el-GR" sz="1600" dirty="0" smtClean="0"/>
              <a:t>σ</a:t>
            </a:r>
            <a:r>
              <a:rPr lang="en-GB" sz="1600" dirty="0" smtClean="0"/>
              <a:t> better than one </a:t>
            </a:r>
            <a:r>
              <a:rPr lang="en-GB" sz="1600" dirty="0" err="1" smtClean="0"/>
              <a:t>expt</a:t>
            </a:r>
            <a:r>
              <a:rPr lang="en-GB" sz="1600" dirty="0" smtClean="0"/>
              <a:t> with 5</a:t>
            </a:r>
            <a:r>
              <a:rPr lang="el-GR" sz="1600" dirty="0" smtClean="0"/>
              <a:t>σ</a:t>
            </a:r>
            <a:r>
              <a:rPr lang="en-GB" sz="1600" dirty="0" smtClean="0"/>
              <a:t>”</a:t>
            </a:r>
            <a:endParaRPr lang="en-GB" sz="1600" dirty="0"/>
          </a:p>
        </p:txBody>
      </p:sp>
      <p:cxnSp>
        <p:nvCxnSpPr>
          <p:cNvPr id="15" name="Straight Arrow Connector 14"/>
          <p:cNvCxnSpPr/>
          <p:nvPr/>
        </p:nvCxnSpPr>
        <p:spPr>
          <a:xfrm flipV="1">
            <a:off x="7543800" y="5863723"/>
            <a:ext cx="304800" cy="39787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2590800" y="0"/>
            <a:ext cx="4038600" cy="400110"/>
          </a:xfrm>
          <a:prstGeom prst="rect">
            <a:avLst/>
          </a:prstGeom>
          <a:noFill/>
        </p:spPr>
        <p:txBody>
          <a:bodyPr wrap="square" rtlCol="0">
            <a:spAutoFit/>
          </a:bodyPr>
          <a:lstStyle/>
          <a:p>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How many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a:rPr>
              <a:t>’s for discovery?</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8663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47DDED6-79F3-451B-89F5-8A38C4A36FD3}" type="slidenum">
              <a:rPr lang="en-GB" altLang="en-US" smtClean="0"/>
              <a:pPr eaLnBrk="1" hangingPunct="1"/>
              <a:t>17</a:t>
            </a:fld>
            <a:endParaRPr lang="en-GB" altLang="en-US" smtClean="0"/>
          </a:p>
        </p:txBody>
      </p:sp>
      <p:sp>
        <p:nvSpPr>
          <p:cNvPr id="23555" name="Rectangle 2"/>
          <p:cNvSpPr>
            <a:spLocks noGrp="1" noChangeArrowheads="1"/>
          </p:cNvSpPr>
          <p:nvPr>
            <p:ph type="title"/>
          </p:nvPr>
        </p:nvSpPr>
        <p:spPr>
          <a:xfrm>
            <a:off x="2514600" y="152400"/>
            <a:ext cx="3124200" cy="762000"/>
          </a:xfrm>
          <a:solidFill>
            <a:srgbClr val="CCCCFF"/>
          </a:solidFill>
        </p:spPr>
        <p:txBody>
          <a:bodyPr/>
          <a:lstStyle/>
          <a:p>
            <a:pPr eaLnBrk="1" hangingPunct="1"/>
            <a:r>
              <a:rPr lang="en-GB" altLang="en-US" sz="2400" smtClean="0"/>
              <a:t>Significance</a:t>
            </a:r>
          </a:p>
        </p:txBody>
      </p:sp>
      <p:sp>
        <p:nvSpPr>
          <p:cNvPr id="23556" name="Text Box 3"/>
          <p:cNvSpPr txBox="1">
            <a:spLocks noChangeArrowheads="1"/>
          </p:cNvSpPr>
          <p:nvPr/>
        </p:nvSpPr>
        <p:spPr bwMode="auto">
          <a:xfrm>
            <a:off x="304800" y="1371600"/>
            <a:ext cx="85344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sz="2400" dirty="0"/>
              <a:t>                       Significance =  S/</a:t>
            </a:r>
            <a:r>
              <a:rPr lang="en-GB" altLang="en-US" sz="2400" dirty="0">
                <a:sym typeface="Symbol" pitchFamily="18" charset="2"/>
              </a:rPr>
              <a:t></a:t>
            </a:r>
            <a:r>
              <a:rPr lang="en-GB" altLang="en-US" sz="2400" dirty="0" smtClean="0">
                <a:sym typeface="Symbol" pitchFamily="18" charset="2"/>
              </a:rPr>
              <a:t>B      or similar</a:t>
            </a:r>
            <a:r>
              <a:rPr lang="en-GB" altLang="en-US" sz="2400" dirty="0" smtClean="0"/>
              <a:t> </a:t>
            </a:r>
            <a:r>
              <a:rPr lang="en-GB" altLang="en-US" sz="2400" dirty="0"/>
              <a:t>?</a:t>
            </a:r>
          </a:p>
          <a:p>
            <a:pPr eaLnBrk="1" hangingPunct="1">
              <a:spcBef>
                <a:spcPct val="50000"/>
              </a:spcBef>
            </a:pPr>
            <a:r>
              <a:rPr lang="en-GB" altLang="en-US" sz="2400" dirty="0">
                <a:solidFill>
                  <a:srgbClr val="FF0000"/>
                </a:solidFill>
              </a:rPr>
              <a:t>Potential Problems:</a:t>
            </a:r>
            <a:r>
              <a:rPr lang="en-GB" altLang="en-US" sz="2400" dirty="0"/>
              <a:t>	</a:t>
            </a:r>
          </a:p>
          <a:p>
            <a:pPr eaLnBrk="1" hangingPunct="1">
              <a:spcBef>
                <a:spcPct val="50000"/>
              </a:spcBef>
              <a:buFontTx/>
              <a:buChar char="•"/>
            </a:pPr>
            <a:r>
              <a:rPr lang="en-GB" altLang="en-US" sz="2400" dirty="0"/>
              <a:t>Uncertainty in B</a:t>
            </a:r>
          </a:p>
          <a:p>
            <a:pPr eaLnBrk="1" hangingPunct="1">
              <a:spcBef>
                <a:spcPct val="50000"/>
              </a:spcBef>
              <a:buFontTx/>
              <a:buChar char="•"/>
            </a:pPr>
            <a:r>
              <a:rPr lang="en-GB" altLang="en-US" sz="2400" dirty="0"/>
              <a:t>Non-Gaussian behaviour of Poisson, especially in tail</a:t>
            </a:r>
          </a:p>
          <a:p>
            <a:pPr eaLnBrk="1" hangingPunct="1">
              <a:spcBef>
                <a:spcPct val="50000"/>
              </a:spcBef>
              <a:buFontTx/>
              <a:buChar char="•"/>
            </a:pPr>
            <a:r>
              <a:rPr lang="en-GB" altLang="en-US" sz="2400" dirty="0"/>
              <a:t>Number of bins in histogram, no. of other histograms [LEE]</a:t>
            </a:r>
          </a:p>
          <a:p>
            <a:pPr eaLnBrk="1" hangingPunct="1">
              <a:spcBef>
                <a:spcPct val="50000"/>
              </a:spcBef>
              <a:buFontTx/>
              <a:buChar char="•"/>
            </a:pPr>
            <a:r>
              <a:rPr lang="en-GB" altLang="en-US" sz="2400" dirty="0"/>
              <a:t>Choice of </a:t>
            </a:r>
            <a:r>
              <a:rPr lang="en-GB" altLang="en-US" sz="2400" dirty="0" smtClean="0"/>
              <a:t>cuts, bins             </a:t>
            </a:r>
            <a:r>
              <a:rPr lang="en-GB" altLang="en-US" sz="2400" dirty="0"/>
              <a:t>(Blind analyses</a:t>
            </a:r>
            <a:r>
              <a:rPr lang="en-GB" altLang="en-US" sz="2400" dirty="0" smtClean="0"/>
              <a:t>)</a:t>
            </a:r>
            <a:endParaRPr lang="en-GB" altLang="en-US" sz="2400" dirty="0"/>
          </a:p>
          <a:p>
            <a:pPr eaLnBrk="1" hangingPunct="1">
              <a:spcBef>
                <a:spcPct val="50000"/>
              </a:spcBef>
            </a:pPr>
            <a:endParaRPr lang="en-GB" altLang="en-US" sz="2400" dirty="0" smtClean="0">
              <a:solidFill>
                <a:srgbClr val="FF0000"/>
              </a:solidFill>
            </a:endParaRPr>
          </a:p>
          <a:p>
            <a:pPr eaLnBrk="1" hangingPunct="1">
              <a:spcBef>
                <a:spcPct val="50000"/>
              </a:spcBef>
            </a:pPr>
            <a:r>
              <a:rPr lang="en-GB" altLang="en-US" sz="2400" dirty="0" smtClean="0">
                <a:solidFill>
                  <a:srgbClr val="FF0000"/>
                </a:solidFill>
              </a:rPr>
              <a:t>For </a:t>
            </a:r>
            <a:r>
              <a:rPr lang="en-GB" altLang="en-US" sz="2400" dirty="0">
                <a:solidFill>
                  <a:srgbClr val="FF0000"/>
                </a:solidFill>
              </a:rPr>
              <a:t>future experiments:</a:t>
            </a:r>
          </a:p>
          <a:p>
            <a:pPr eaLnBrk="1" hangingPunct="1">
              <a:spcBef>
                <a:spcPct val="50000"/>
              </a:spcBef>
              <a:buFontTx/>
              <a:buChar char="•"/>
            </a:pPr>
            <a:r>
              <a:rPr lang="en-GB" altLang="en-US" sz="2400" dirty="0"/>
              <a:t> Optimising:   Could give S =0.1, B = 10</a:t>
            </a:r>
            <a:r>
              <a:rPr lang="en-GB" altLang="en-US" sz="2400" baseline="30000" dirty="0"/>
              <a:t>-4</a:t>
            </a:r>
            <a:r>
              <a:rPr lang="en-GB" altLang="en-US" sz="2400" dirty="0"/>
              <a:t>,   S/</a:t>
            </a:r>
            <a:r>
              <a:rPr lang="en-GB" altLang="en-US" sz="2400" dirty="0">
                <a:sym typeface="Symbol" pitchFamily="18" charset="2"/>
              </a:rPr>
              <a:t>B</a:t>
            </a:r>
            <a:r>
              <a:rPr lang="en-GB" altLang="en-US" sz="2400" dirty="0"/>
              <a:t> =10</a:t>
            </a:r>
            <a:r>
              <a:rPr lang="en-GB" altLang="en-US" sz="2400" baseline="30000" dirty="0"/>
              <a:t>               </a:t>
            </a:r>
            <a:r>
              <a:rPr lang="en-GB" altLang="en-US" sz="2400" dirty="0"/>
              <a:t> </a:t>
            </a:r>
          </a:p>
        </p:txBody>
      </p:sp>
    </p:spTree>
    <p:extLst>
      <p:ext uri="{BB962C8B-B14F-4D97-AF65-F5344CB8AC3E}">
        <p14:creationId xmlns:p14="http://schemas.microsoft.com/office/powerpoint/2010/main" val="2847569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GB" dirty="0" smtClean="0"/>
              <a:t>P(A|B) ≠ P(B|A)</a:t>
            </a:r>
            <a:endParaRPr lang="en-GB" dirty="0"/>
          </a:p>
        </p:txBody>
      </p:sp>
      <p:sp>
        <p:nvSpPr>
          <p:cNvPr id="3" name="Content Placeholder 2"/>
          <p:cNvSpPr>
            <a:spLocks noGrp="1"/>
          </p:cNvSpPr>
          <p:nvPr>
            <p:ph idx="1"/>
          </p:nvPr>
        </p:nvSpPr>
        <p:spPr>
          <a:xfrm>
            <a:off x="685800" y="1143000"/>
            <a:ext cx="7924800" cy="5715000"/>
          </a:xfrm>
        </p:spPr>
        <p:txBody>
          <a:bodyPr>
            <a:normAutofit lnSpcReduction="10000"/>
          </a:bodyPr>
          <a:lstStyle/>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Remind Lab or University media contact person that: </a:t>
            </a: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[data, given H0] is very small </a:t>
            </a:r>
          </a:p>
          <a:p>
            <a:pPr marL="0" indent="0">
              <a:buNone/>
            </a:pPr>
            <a:r>
              <a:rPr lang="en-GB"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does not imply that </a:t>
            </a:r>
          </a:p>
          <a:p>
            <a:pPr marL="0" indent="0">
              <a:buNone/>
            </a:pPr>
            <a:r>
              <a:rPr lang="en-GB"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[H0, given data] is also very small</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e.g.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{data | 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 c}= very small</a:t>
            </a:r>
          </a:p>
          <a:p>
            <a:pPr marL="0" indent="0">
              <a:buNone/>
            </a:pP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does not imply </a:t>
            </a:r>
          </a:p>
          <a:p>
            <a:pPr marL="0" indent="0">
              <a:buNone/>
            </a:pPr>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l-GR"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c | data} = very small</a:t>
            </a:r>
          </a:p>
          <a:p>
            <a:pPr marL="0" indent="0">
              <a:buNone/>
            </a:pPr>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o</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r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&gt;c | data} ~ 1</a:t>
            </a:r>
          </a:p>
          <a:p>
            <a:pPr marL="0" indent="0">
              <a:buNone/>
            </a:pPr>
            <a:endParaRPr lang="en-GB"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Everyday situation, 2</a:t>
            </a:r>
            <a:r>
              <a:rPr lang="en-GB" sz="2400" baseline="30000" dirty="0" smtClean="0">
                <a:latin typeface="Tahoma" panose="020B0604030504040204" pitchFamily="34" charset="0"/>
                <a:ea typeface="Tahoma" panose="020B0604030504040204" pitchFamily="34" charset="0"/>
                <a:cs typeface="Tahoma" panose="020B0604030504040204" pitchFamily="34" charset="0"/>
              </a:rPr>
              <a:t>nd</a:t>
            </a:r>
            <a:r>
              <a:rPr lang="en-GB" sz="2400" dirty="0" smtClean="0">
                <a:latin typeface="Tahoma" panose="020B0604030504040204" pitchFamily="34" charset="0"/>
                <a:ea typeface="Tahoma" panose="020B0604030504040204" pitchFamily="34" charset="0"/>
                <a:cs typeface="Tahoma" panose="020B0604030504040204" pitchFamily="34" charset="0"/>
              </a:rPr>
              <a:t> most convincing example:  </a:t>
            </a: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Pack of playing cards</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spade|king</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1/4</a:t>
            </a:r>
          </a:p>
          <a:p>
            <a:pPr marL="0" indent="0">
              <a:buNone/>
            </a:pP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p(</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king|spade</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1/1</a:t>
            </a: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3</a:t>
            </a:r>
            <a:endPar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113027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GB" dirty="0" smtClean="0"/>
              <a:t>P(A|B) ≠ P(B|A)</a:t>
            </a:r>
            <a:endParaRPr lang="en-GB" dirty="0"/>
          </a:p>
        </p:txBody>
      </p:sp>
      <p:sp>
        <p:nvSpPr>
          <p:cNvPr id="3" name="Content Placeholder 2"/>
          <p:cNvSpPr>
            <a:spLocks noGrp="1"/>
          </p:cNvSpPr>
          <p:nvPr>
            <p:ph idx="1"/>
          </p:nvPr>
        </p:nvSpPr>
        <p:spPr>
          <a:xfrm>
            <a:off x="685800" y="1143000"/>
            <a:ext cx="8305800" cy="5715000"/>
          </a:xfrm>
        </p:spPr>
        <p:txBody>
          <a:bodyPr>
            <a:noAutofit/>
          </a:bodyPr>
          <a:lstStyle/>
          <a:p>
            <a:pPr marL="0" lvl="0" indent="0">
              <a:buNone/>
            </a:pP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Remind </a:t>
            </a: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Lab or University media contact person that: </a:t>
            </a: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[data, given H0] is very small </a:t>
            </a:r>
          </a:p>
          <a:p>
            <a:pPr marL="0" indent="0">
              <a:buNone/>
            </a:pPr>
            <a:r>
              <a:rPr lang="en-GB"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                does not imply that </a:t>
            </a:r>
          </a:p>
          <a:p>
            <a:pPr marL="0" indent="0">
              <a:buNone/>
            </a:pPr>
            <a:r>
              <a:rPr lang="en-GB" sz="2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[H0, given data] is also very small.</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e.g.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{data | 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 c}= very small</a:t>
            </a:r>
          </a:p>
          <a:p>
            <a:pPr marL="0" indent="0">
              <a:buNone/>
            </a:pP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does not imply </a:t>
            </a:r>
          </a:p>
          <a:p>
            <a:pPr marL="0" indent="0">
              <a:buNone/>
            </a:pPr>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l-GR"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c | data} = very small</a:t>
            </a:r>
          </a:p>
          <a:p>
            <a:pPr marL="0" indent="0">
              <a:buNone/>
            </a:pPr>
            <a:r>
              <a:rPr lang="en-GB" sz="2400" dirty="0">
                <a:solidFill>
                  <a:srgbClr val="0070C0"/>
                </a:solidFill>
                <a:latin typeface="Tahoma" panose="020B0604030504040204" pitchFamily="34" charset="0"/>
                <a:ea typeface="Tahoma" panose="020B0604030504040204" pitchFamily="34" charset="0"/>
                <a:cs typeface="Tahoma" panose="020B0604030504040204" pitchFamily="34" charset="0"/>
              </a:rPr>
              <a:t>o</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r     </a:t>
            </a:r>
            <a:r>
              <a:rPr lang="en-GB" sz="24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Prob</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{speed of </a:t>
            </a:r>
            <a:r>
              <a:rPr lang="el-GR" sz="2400"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ν</a:t>
            </a:r>
            <a:r>
              <a:rPr lang="en-GB"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&gt;c | data} ~ 1</a:t>
            </a:r>
          </a:p>
          <a:p>
            <a:pPr marL="0" indent="0">
              <a:buNone/>
            </a:pPr>
            <a:endParaRPr lang="en-GB"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smtClean="0">
                <a:latin typeface="Tahoma" panose="020B0604030504040204" pitchFamily="34" charset="0"/>
                <a:ea typeface="Tahoma" panose="020B0604030504040204" pitchFamily="34" charset="0"/>
                <a:cs typeface="Tahoma" panose="020B0604030504040204" pitchFamily="34" charset="0"/>
              </a:rPr>
              <a:t>Everyday example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pregnant|female</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3%</a:t>
            </a:r>
          </a:p>
          <a:p>
            <a:pPr marL="0" indent="0">
              <a:buNone/>
            </a:pP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p(</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female|pregnant</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&gt;&gt; 3%</a:t>
            </a:r>
            <a:endPar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9813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D0CB16-A1EA-4C29-8C97-373E6A6665B9}" type="slidenum">
              <a:rPr lang="en-GB" altLang="en-US" smtClean="0"/>
              <a:pPr eaLnBrk="1" hangingPunct="1"/>
              <a:t>2</a:t>
            </a:fld>
            <a:endParaRPr lang="en-GB" altLang="en-US" smtClean="0"/>
          </a:p>
        </p:txBody>
      </p:sp>
      <p:sp>
        <p:nvSpPr>
          <p:cNvPr id="3075" name="Rectangle 2"/>
          <p:cNvSpPr>
            <a:spLocks noGrp="1" noChangeArrowheads="1"/>
          </p:cNvSpPr>
          <p:nvPr>
            <p:ph type="body" idx="1"/>
          </p:nvPr>
        </p:nvSpPr>
        <p:spPr>
          <a:xfrm>
            <a:off x="179388" y="2803525"/>
            <a:ext cx="8567737" cy="4130675"/>
          </a:xfrm>
        </p:spPr>
        <p:txBody>
          <a:bodyPr/>
          <a:lstStyle/>
          <a:p>
            <a:pPr eaLnBrk="1" hangingPunct="1">
              <a:buFontTx/>
              <a:buNone/>
            </a:pPr>
            <a:r>
              <a:rPr lang="en-GB" altLang="en-US" sz="2400" smtClean="0">
                <a:solidFill>
                  <a:srgbClr val="FF0000"/>
                </a:solidFill>
              </a:rPr>
              <a:t>“Observation of an Exotic S=+1 </a:t>
            </a:r>
          </a:p>
          <a:p>
            <a:pPr eaLnBrk="1" hangingPunct="1">
              <a:buFontTx/>
              <a:buNone/>
            </a:pPr>
            <a:r>
              <a:rPr lang="en-GB" altLang="en-US" sz="2400" smtClean="0">
                <a:solidFill>
                  <a:srgbClr val="FF0000"/>
                </a:solidFill>
              </a:rPr>
              <a:t>Baryon in Exclusive Photoproduction from the Deuteron”</a:t>
            </a:r>
            <a:r>
              <a:rPr lang="en-GB" altLang="en-US" sz="3600" smtClean="0">
                <a:solidFill>
                  <a:srgbClr val="FF0000"/>
                </a:solidFill>
              </a:rPr>
              <a:t> </a:t>
            </a:r>
          </a:p>
          <a:p>
            <a:pPr eaLnBrk="1" hangingPunct="1">
              <a:buFontTx/>
              <a:buNone/>
            </a:pPr>
            <a:r>
              <a:rPr lang="en-GB" altLang="en-US" sz="1800" smtClean="0">
                <a:solidFill>
                  <a:srgbClr val="FF0000"/>
                </a:solidFill>
              </a:rPr>
              <a:t>S. Stepanyan et al,  CLAS Collab, Phys.Rev.Lett. 91 (2003) 252001</a:t>
            </a:r>
          </a:p>
          <a:p>
            <a:pPr eaLnBrk="1" hangingPunct="1">
              <a:buFontTx/>
              <a:buNone/>
            </a:pPr>
            <a:r>
              <a:rPr lang="en-GB" altLang="en-US" sz="2400" smtClean="0">
                <a:solidFill>
                  <a:srgbClr val="FF0000"/>
                </a:solidFill>
              </a:rPr>
              <a:t>“The statistical significance of the peak is 5.2 </a:t>
            </a:r>
            <a:r>
              <a:rPr lang="en-GB" altLang="en-US" sz="2400" smtClean="0">
                <a:solidFill>
                  <a:srgbClr val="FF0000"/>
                </a:solidFill>
                <a:cs typeface="Times New Roman" pitchFamily="18" charset="0"/>
              </a:rPr>
              <a:t>±</a:t>
            </a:r>
            <a:r>
              <a:rPr lang="en-GB" altLang="en-US" sz="2400" smtClean="0">
                <a:solidFill>
                  <a:srgbClr val="FF0000"/>
                </a:solidFill>
              </a:rPr>
              <a:t> 0.6 </a:t>
            </a:r>
            <a:r>
              <a:rPr lang="el-GR" altLang="en-US" sz="2400" smtClean="0">
                <a:solidFill>
                  <a:srgbClr val="FF0000"/>
                </a:solidFill>
              </a:rPr>
              <a:t>σ</a:t>
            </a:r>
            <a:r>
              <a:rPr lang="en-GB" altLang="en-US" sz="2400" smtClean="0">
                <a:solidFill>
                  <a:srgbClr val="FF0000"/>
                </a:solidFill>
              </a:rPr>
              <a:t>”</a:t>
            </a:r>
            <a:r>
              <a:rPr lang="en-GB" altLang="en-US" sz="3600" smtClean="0">
                <a:solidFill>
                  <a:srgbClr val="FF0000"/>
                </a:solidFill>
              </a:rPr>
              <a:t>     </a:t>
            </a:r>
          </a:p>
          <a:p>
            <a:pPr eaLnBrk="1" hangingPunct="1">
              <a:buFontTx/>
              <a:buNone/>
            </a:pPr>
            <a:endParaRPr lang="el-GR" altLang="en-US" smtClean="0">
              <a:solidFill>
                <a:srgbClr val="0000FF"/>
              </a:solidFill>
            </a:endParaRPr>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0"/>
            <a:ext cx="3744913"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4"/>
          <p:cNvSpPr>
            <a:spLocks noGrp="1" noChangeArrowheads="1"/>
          </p:cNvSpPr>
          <p:nvPr>
            <p:ph type="title"/>
          </p:nvPr>
        </p:nvSpPr>
        <p:spPr>
          <a:xfrm>
            <a:off x="457200" y="274638"/>
            <a:ext cx="4619625" cy="1143000"/>
          </a:xfrm>
        </p:spPr>
        <p:txBody>
          <a:bodyPr/>
          <a:lstStyle/>
          <a:p>
            <a:pPr eaLnBrk="1" hangingPunct="1"/>
            <a:r>
              <a:rPr lang="en-GB" altLang="en-US" sz="2400" smtClean="0"/>
              <a:t>Is there evidence for a peak in this data?</a:t>
            </a:r>
          </a:p>
        </p:txBody>
      </p:sp>
      <p:sp>
        <p:nvSpPr>
          <p:cNvPr id="2" name="TextBox 1"/>
          <p:cNvSpPr txBox="1"/>
          <p:nvPr/>
        </p:nvSpPr>
        <p:spPr>
          <a:xfrm>
            <a:off x="7111206" y="0"/>
            <a:ext cx="1436688" cy="1477328"/>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1168258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GB" dirty="0" smtClean="0"/>
              <a:t>What p-values are (and are not)</a:t>
            </a:r>
            <a:r>
              <a:rPr lang="en-GB" dirty="0">
                <a:sym typeface="Wingdings" panose="05000000000000000000" pitchFamily="2" charset="2"/>
              </a:rPr>
              <a:t> </a:t>
            </a:r>
            <a:r>
              <a:rPr lang="en-GB" dirty="0" smtClean="0">
                <a:sym typeface="Wingdings" panose="05000000000000000000" pitchFamily="2" charset="2"/>
              </a:rPr>
              <a:t> </a:t>
            </a:r>
            <a:endParaRPr lang="en-GB" dirty="0"/>
          </a:p>
        </p:txBody>
      </p:sp>
      <p:sp>
        <p:nvSpPr>
          <p:cNvPr id="3" name="Content Placeholder 2"/>
          <p:cNvSpPr>
            <a:spLocks noGrp="1"/>
          </p:cNvSpPr>
          <p:nvPr>
            <p:ph idx="1"/>
          </p:nvPr>
        </p:nvSpPr>
        <p:spPr>
          <a:xfrm>
            <a:off x="228600" y="2057400"/>
            <a:ext cx="8229600" cy="5029200"/>
          </a:xfrm>
        </p:spPr>
        <p:txBody>
          <a:bodyPr>
            <a:normAutofit/>
          </a:bodyPr>
          <a:lstStyle/>
          <a:p>
            <a:pPr marL="0" indent="0">
              <a:buNone/>
            </a:pPr>
            <a:r>
              <a:rPr lang="en-GB" sz="2000" dirty="0" smtClean="0"/>
              <a:t>Reject H0 if t &gt; </a:t>
            </a:r>
            <a:r>
              <a:rPr lang="en-GB" sz="2000" dirty="0" err="1" smtClean="0"/>
              <a:t>t</a:t>
            </a:r>
            <a:r>
              <a:rPr lang="en-GB" sz="2000" baseline="-25000" dirty="0" err="1" smtClean="0"/>
              <a:t>crit</a:t>
            </a:r>
            <a:r>
              <a:rPr lang="en-GB" sz="2000" dirty="0" smtClean="0"/>
              <a:t>  (p &lt; </a:t>
            </a:r>
            <a:r>
              <a:rPr lang="el-GR" sz="2000" dirty="0" smtClean="0"/>
              <a:t>α</a:t>
            </a:r>
            <a:r>
              <a:rPr lang="en-GB" sz="2000" dirty="0" smtClean="0"/>
              <a:t> )</a:t>
            </a:r>
          </a:p>
          <a:p>
            <a:pPr marL="0" indent="0">
              <a:buNone/>
            </a:pPr>
            <a:r>
              <a:rPr lang="en-GB" sz="2000" dirty="0" smtClean="0"/>
              <a:t>p-value = </a:t>
            </a:r>
            <a:r>
              <a:rPr lang="en-GB" sz="2000" dirty="0" err="1" smtClean="0"/>
              <a:t>prob</a:t>
            </a:r>
            <a:r>
              <a:rPr lang="en-GB" sz="2000" dirty="0"/>
              <a:t> </a:t>
            </a:r>
            <a:r>
              <a:rPr lang="en-GB" sz="2000" dirty="0" smtClean="0"/>
              <a:t>that t </a:t>
            </a:r>
            <a:r>
              <a:rPr lang="en-GB" sz="2000" dirty="0" smtClean="0">
                <a:latin typeface="Verdana"/>
                <a:ea typeface="Verdana"/>
                <a:cs typeface="Verdana"/>
              </a:rPr>
              <a:t>≥</a:t>
            </a:r>
            <a:r>
              <a:rPr lang="en-GB" sz="2000" dirty="0" smtClean="0"/>
              <a:t> </a:t>
            </a:r>
            <a:r>
              <a:rPr lang="en-GB" sz="2000" dirty="0" err="1" smtClean="0"/>
              <a:t>t</a:t>
            </a:r>
            <a:r>
              <a:rPr lang="en-GB" sz="2000" baseline="-25000" dirty="0" err="1" smtClean="0"/>
              <a:t>obs</a:t>
            </a:r>
            <a:endParaRPr lang="en-GB" sz="2000" baseline="-25000" dirty="0" smtClean="0"/>
          </a:p>
          <a:p>
            <a:pPr marL="0" indent="0">
              <a:buNone/>
            </a:pPr>
            <a:r>
              <a:rPr lang="en-GB" sz="2000" dirty="0" smtClean="0"/>
              <a:t>Small p </a:t>
            </a:r>
            <a:r>
              <a:rPr lang="en-GB" sz="2000" dirty="0" smtClean="0">
                <a:sym typeface="Wingdings" panose="05000000000000000000" pitchFamily="2" charset="2"/>
              </a:rPr>
              <a:t> data and theory have poor compatibility</a:t>
            </a:r>
          </a:p>
          <a:p>
            <a:pPr marL="0" indent="0">
              <a:buNone/>
            </a:pPr>
            <a:r>
              <a:rPr lang="en-GB" sz="2000" dirty="0" smtClean="0">
                <a:sym typeface="Wingdings" panose="05000000000000000000" pitchFamily="2" charset="2"/>
              </a:rPr>
              <a:t>Small p-value does </a:t>
            </a:r>
            <a:r>
              <a:rPr lang="en-GB" sz="2000" b="1" dirty="0" smtClean="0">
                <a:sym typeface="Wingdings" panose="05000000000000000000" pitchFamily="2" charset="2"/>
              </a:rPr>
              <a:t>NOT </a:t>
            </a:r>
            <a:r>
              <a:rPr lang="en-GB" sz="2000" dirty="0" smtClean="0">
                <a:sym typeface="Wingdings" panose="05000000000000000000" pitchFamily="2" charset="2"/>
              </a:rPr>
              <a:t>automatically imply that theory is unlikely </a:t>
            </a:r>
          </a:p>
          <a:p>
            <a:pPr marL="0" indent="0">
              <a:buNone/>
            </a:pPr>
            <a:r>
              <a:rPr lang="en-GB" sz="2000" dirty="0" smtClean="0">
                <a:sym typeface="Wingdings" panose="05000000000000000000" pitchFamily="2" charset="2"/>
              </a:rPr>
              <a:t>Bayes </a:t>
            </a:r>
            <a:r>
              <a:rPr lang="en-GB" sz="2000" dirty="0" err="1" smtClean="0">
                <a:sym typeface="Wingdings" panose="05000000000000000000" pitchFamily="2" charset="2"/>
              </a:rPr>
              <a:t>prob</a:t>
            </a:r>
            <a:r>
              <a:rPr lang="en-GB" sz="2000" dirty="0" smtClean="0">
                <a:sym typeface="Wingdings" panose="05000000000000000000" pitchFamily="2" charset="2"/>
              </a:rPr>
              <a:t>(</a:t>
            </a:r>
            <a:r>
              <a:rPr lang="en-GB" sz="2000" dirty="0" err="1" smtClean="0">
                <a:sym typeface="Wingdings" panose="05000000000000000000" pitchFamily="2" charset="2"/>
              </a:rPr>
              <a:t>Theory|data</a:t>
            </a:r>
            <a:r>
              <a:rPr lang="en-GB" sz="2000" dirty="0" smtClean="0">
                <a:sym typeface="Wingdings" panose="05000000000000000000" pitchFamily="2" charset="2"/>
              </a:rPr>
              <a:t>) related to  </a:t>
            </a:r>
            <a:r>
              <a:rPr lang="en-GB" sz="2000" dirty="0" err="1" smtClean="0">
                <a:sym typeface="Wingdings" panose="05000000000000000000" pitchFamily="2" charset="2"/>
              </a:rPr>
              <a:t>prob</a:t>
            </a:r>
            <a:r>
              <a:rPr lang="en-GB" sz="2000" dirty="0" smtClean="0">
                <a:sym typeface="Wingdings" panose="05000000000000000000" pitchFamily="2" charset="2"/>
              </a:rPr>
              <a:t>(</a:t>
            </a:r>
            <a:r>
              <a:rPr lang="en-GB" sz="2000" dirty="0" err="1" smtClean="0">
                <a:sym typeface="Wingdings" panose="05000000000000000000" pitchFamily="2" charset="2"/>
              </a:rPr>
              <a:t>data|Theory</a:t>
            </a:r>
            <a:r>
              <a:rPr lang="en-GB" sz="2000" dirty="0" smtClean="0">
                <a:sym typeface="Wingdings" panose="05000000000000000000" pitchFamily="2" charset="2"/>
              </a:rPr>
              <a:t>)  = Likelihood </a:t>
            </a:r>
          </a:p>
          <a:p>
            <a:pPr marL="0" indent="0">
              <a:buNone/>
            </a:pPr>
            <a:r>
              <a:rPr lang="en-GB" sz="2000" dirty="0">
                <a:sym typeface="Wingdings" panose="05000000000000000000" pitchFamily="2" charset="2"/>
              </a:rPr>
              <a:t> </a:t>
            </a:r>
            <a:r>
              <a:rPr lang="en-GB" sz="2000" dirty="0" smtClean="0">
                <a:sym typeface="Wingdings" panose="05000000000000000000" pitchFamily="2" charset="2"/>
              </a:rPr>
              <a:t>                          by Bayes </a:t>
            </a:r>
            <a:r>
              <a:rPr lang="en-GB" sz="2000" dirty="0" err="1" smtClean="0">
                <a:sym typeface="Wingdings" panose="05000000000000000000" pitchFamily="2" charset="2"/>
              </a:rPr>
              <a:t>Th</a:t>
            </a:r>
            <a:r>
              <a:rPr lang="en-GB" sz="2000" dirty="0" smtClean="0">
                <a:sym typeface="Wingdings" panose="05000000000000000000" pitchFamily="2" charset="2"/>
              </a:rPr>
              <a:t>, including Bayesian prior</a:t>
            </a:r>
            <a:endParaRPr lang="en-GB" sz="2000" dirty="0" smtClean="0"/>
          </a:p>
          <a:p>
            <a:pPr marL="0" indent="0">
              <a:buNone/>
            </a:pPr>
            <a:endParaRPr lang="en-GB" sz="2000" dirty="0"/>
          </a:p>
          <a:p>
            <a:pPr marL="0" indent="0">
              <a:buNone/>
            </a:pPr>
            <a:r>
              <a:rPr lang="en-GB" sz="2000" dirty="0" smtClean="0"/>
              <a:t> p-values are misunderstood.    </a:t>
            </a:r>
            <a:r>
              <a:rPr lang="en-GB" sz="2000" dirty="0"/>
              <a:t>e</a:t>
            </a:r>
            <a:r>
              <a:rPr lang="en-GB" sz="2000" dirty="0" smtClean="0"/>
              <a:t>.g. Anti-HEP jibe:</a:t>
            </a:r>
          </a:p>
          <a:p>
            <a:pPr marL="0" indent="0">
              <a:buNone/>
            </a:pPr>
            <a:r>
              <a:rPr lang="en-GB" sz="2000" dirty="0" smtClean="0">
                <a:solidFill>
                  <a:srgbClr val="FF0000"/>
                </a:solidFill>
              </a:rPr>
              <a:t>“Particle Physicists don’t know what they are doing, because half their</a:t>
            </a:r>
          </a:p>
          <a:p>
            <a:pPr marL="0" indent="0">
              <a:buNone/>
            </a:pPr>
            <a:r>
              <a:rPr lang="en-GB" sz="2000" dirty="0">
                <a:solidFill>
                  <a:srgbClr val="FF0000"/>
                </a:solidFill>
              </a:rPr>
              <a:t>p</a:t>
            </a:r>
            <a:r>
              <a:rPr lang="en-GB" sz="2000" dirty="0" smtClean="0">
                <a:solidFill>
                  <a:srgbClr val="FF0000"/>
                </a:solidFill>
              </a:rPr>
              <a:t> ˂ 0.05 exclusions turn out to be wrong”</a:t>
            </a:r>
          </a:p>
          <a:p>
            <a:pPr marL="0" indent="0">
              <a:buNone/>
            </a:pPr>
            <a:r>
              <a:rPr lang="en-GB" sz="2000" dirty="0" smtClean="0"/>
              <a:t>Demonstrates lack of understanding of p-values</a:t>
            </a:r>
          </a:p>
          <a:p>
            <a:pPr marL="0" indent="0">
              <a:buNone/>
            </a:pPr>
            <a:r>
              <a:rPr lang="en-GB" sz="2000" dirty="0" smtClean="0"/>
              <a:t>[</a:t>
            </a:r>
            <a:r>
              <a:rPr lang="en-GB" sz="2000" b="1" dirty="0" smtClean="0">
                <a:solidFill>
                  <a:srgbClr val="0000FF"/>
                </a:solidFill>
              </a:rPr>
              <a:t>All</a:t>
            </a:r>
            <a:r>
              <a:rPr lang="en-GB" sz="2000" dirty="0" smtClean="0">
                <a:solidFill>
                  <a:srgbClr val="0000FF"/>
                </a:solidFill>
              </a:rPr>
              <a:t> </a:t>
            </a:r>
            <a:r>
              <a:rPr lang="en-GB" sz="2000" dirty="0" smtClean="0"/>
              <a:t>results rejecting energy conservation with p ˂</a:t>
            </a:r>
            <a:r>
              <a:rPr lang="el-GR" sz="2000" dirty="0" smtClean="0"/>
              <a:t>α</a:t>
            </a:r>
            <a:r>
              <a:rPr lang="en-GB" sz="2000" dirty="0" smtClean="0"/>
              <a:t> =.05  cut will turn out to be ‘wrong’]  </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20</a:t>
            </a:fld>
            <a:endParaRPr lang="en-US">
              <a:solidFill>
                <a:prstClr val="black">
                  <a:tint val="75000"/>
                </a:prstClr>
              </a:solidFill>
            </a:endParaRPr>
          </a:p>
        </p:txBody>
      </p:sp>
      <p:cxnSp>
        <p:nvCxnSpPr>
          <p:cNvPr id="7" name="Straight Connector 6"/>
          <p:cNvCxnSpPr/>
          <p:nvPr/>
        </p:nvCxnSpPr>
        <p:spPr>
          <a:xfrm>
            <a:off x="5394158" y="2494549"/>
            <a:ext cx="304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5293895" y="936147"/>
            <a:ext cx="2534652" cy="1582464"/>
          </a:xfrm>
          <a:custGeom>
            <a:avLst/>
            <a:gdLst>
              <a:gd name="connsiteX0" fmla="*/ 0 w 2534652"/>
              <a:gd name="connsiteY0" fmla="*/ 1582464 h 1726842"/>
              <a:gd name="connsiteX1" fmla="*/ 320842 w 2534652"/>
              <a:gd name="connsiteY1" fmla="*/ 1518295 h 1726842"/>
              <a:gd name="connsiteX2" fmla="*/ 609600 w 2534652"/>
              <a:gd name="connsiteY2" fmla="*/ 1293706 h 1726842"/>
              <a:gd name="connsiteX3" fmla="*/ 753979 w 2534652"/>
              <a:gd name="connsiteY3" fmla="*/ 956821 h 1726842"/>
              <a:gd name="connsiteX4" fmla="*/ 818147 w 2534652"/>
              <a:gd name="connsiteY4" fmla="*/ 668064 h 1726842"/>
              <a:gd name="connsiteX5" fmla="*/ 898358 w 2534652"/>
              <a:gd name="connsiteY5" fmla="*/ 331179 h 1726842"/>
              <a:gd name="connsiteX6" fmla="*/ 1106905 w 2534652"/>
              <a:gd name="connsiteY6" fmla="*/ 58464 h 1726842"/>
              <a:gd name="connsiteX7" fmla="*/ 1315452 w 2534652"/>
              <a:gd name="connsiteY7" fmla="*/ 10337 h 1726842"/>
              <a:gd name="connsiteX8" fmla="*/ 1524000 w 2534652"/>
              <a:gd name="connsiteY8" fmla="*/ 202842 h 1726842"/>
              <a:gd name="connsiteX9" fmla="*/ 1636294 w 2534652"/>
              <a:gd name="connsiteY9" fmla="*/ 459516 h 1726842"/>
              <a:gd name="connsiteX10" fmla="*/ 1716505 w 2534652"/>
              <a:gd name="connsiteY10" fmla="*/ 732232 h 1726842"/>
              <a:gd name="connsiteX11" fmla="*/ 1812758 w 2534652"/>
              <a:gd name="connsiteY11" fmla="*/ 1069116 h 1726842"/>
              <a:gd name="connsiteX12" fmla="*/ 1989221 w 2534652"/>
              <a:gd name="connsiteY12" fmla="*/ 1277664 h 1726842"/>
              <a:gd name="connsiteX13" fmla="*/ 1989221 w 2534652"/>
              <a:gd name="connsiteY13" fmla="*/ 1277664 h 1726842"/>
              <a:gd name="connsiteX14" fmla="*/ 1989221 w 2534652"/>
              <a:gd name="connsiteY14" fmla="*/ 1277664 h 1726842"/>
              <a:gd name="connsiteX15" fmla="*/ 2197768 w 2534652"/>
              <a:gd name="connsiteY15" fmla="*/ 1454127 h 1726842"/>
              <a:gd name="connsiteX16" fmla="*/ 2518610 w 2534652"/>
              <a:gd name="connsiteY16" fmla="*/ 1582464 h 1726842"/>
              <a:gd name="connsiteX17" fmla="*/ 2518610 w 2534652"/>
              <a:gd name="connsiteY17" fmla="*/ 1582464 h 1726842"/>
              <a:gd name="connsiteX18" fmla="*/ 2534652 w 2534652"/>
              <a:gd name="connsiteY18" fmla="*/ 1582464 h 1726842"/>
              <a:gd name="connsiteX19" fmla="*/ 2534652 w 2534652"/>
              <a:gd name="connsiteY19" fmla="*/ 1582464 h 1726842"/>
              <a:gd name="connsiteX20" fmla="*/ 2534652 w 2534652"/>
              <a:gd name="connsiteY20" fmla="*/ 1582464 h 1726842"/>
              <a:gd name="connsiteX21" fmla="*/ 2438400 w 2534652"/>
              <a:gd name="connsiteY21" fmla="*/ 1726842 h 1726842"/>
              <a:gd name="connsiteX0" fmla="*/ 0 w 2534652"/>
              <a:gd name="connsiteY0" fmla="*/ 1582464 h 1582464"/>
              <a:gd name="connsiteX1" fmla="*/ 320842 w 2534652"/>
              <a:gd name="connsiteY1" fmla="*/ 1518295 h 1582464"/>
              <a:gd name="connsiteX2" fmla="*/ 609600 w 2534652"/>
              <a:gd name="connsiteY2" fmla="*/ 1293706 h 1582464"/>
              <a:gd name="connsiteX3" fmla="*/ 753979 w 2534652"/>
              <a:gd name="connsiteY3" fmla="*/ 956821 h 1582464"/>
              <a:gd name="connsiteX4" fmla="*/ 818147 w 2534652"/>
              <a:gd name="connsiteY4" fmla="*/ 668064 h 1582464"/>
              <a:gd name="connsiteX5" fmla="*/ 898358 w 2534652"/>
              <a:gd name="connsiteY5" fmla="*/ 331179 h 1582464"/>
              <a:gd name="connsiteX6" fmla="*/ 1106905 w 2534652"/>
              <a:gd name="connsiteY6" fmla="*/ 58464 h 1582464"/>
              <a:gd name="connsiteX7" fmla="*/ 1315452 w 2534652"/>
              <a:gd name="connsiteY7" fmla="*/ 10337 h 1582464"/>
              <a:gd name="connsiteX8" fmla="*/ 1524000 w 2534652"/>
              <a:gd name="connsiteY8" fmla="*/ 202842 h 1582464"/>
              <a:gd name="connsiteX9" fmla="*/ 1636294 w 2534652"/>
              <a:gd name="connsiteY9" fmla="*/ 459516 h 1582464"/>
              <a:gd name="connsiteX10" fmla="*/ 1716505 w 2534652"/>
              <a:gd name="connsiteY10" fmla="*/ 732232 h 1582464"/>
              <a:gd name="connsiteX11" fmla="*/ 1812758 w 2534652"/>
              <a:gd name="connsiteY11" fmla="*/ 1069116 h 1582464"/>
              <a:gd name="connsiteX12" fmla="*/ 1989221 w 2534652"/>
              <a:gd name="connsiteY12" fmla="*/ 1277664 h 1582464"/>
              <a:gd name="connsiteX13" fmla="*/ 1989221 w 2534652"/>
              <a:gd name="connsiteY13" fmla="*/ 1277664 h 1582464"/>
              <a:gd name="connsiteX14" fmla="*/ 1989221 w 2534652"/>
              <a:gd name="connsiteY14" fmla="*/ 1277664 h 1582464"/>
              <a:gd name="connsiteX15" fmla="*/ 2197768 w 2534652"/>
              <a:gd name="connsiteY15" fmla="*/ 1454127 h 1582464"/>
              <a:gd name="connsiteX16" fmla="*/ 2518610 w 2534652"/>
              <a:gd name="connsiteY16" fmla="*/ 1582464 h 1582464"/>
              <a:gd name="connsiteX17" fmla="*/ 2518610 w 2534652"/>
              <a:gd name="connsiteY17" fmla="*/ 1582464 h 1582464"/>
              <a:gd name="connsiteX18" fmla="*/ 2534652 w 2534652"/>
              <a:gd name="connsiteY18" fmla="*/ 1582464 h 1582464"/>
              <a:gd name="connsiteX19" fmla="*/ 2534652 w 2534652"/>
              <a:gd name="connsiteY19" fmla="*/ 1582464 h 1582464"/>
              <a:gd name="connsiteX20" fmla="*/ 2534652 w 2534652"/>
              <a:gd name="connsiteY20" fmla="*/ 1582464 h 1582464"/>
              <a:gd name="connsiteX21" fmla="*/ 2518610 w 2534652"/>
              <a:gd name="connsiteY21" fmla="*/ 1550379 h 15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34652" h="1582464">
                <a:moveTo>
                  <a:pt x="0" y="1582464"/>
                </a:moveTo>
                <a:cubicBezTo>
                  <a:pt x="109621" y="1574442"/>
                  <a:pt x="219242" y="1566421"/>
                  <a:pt x="320842" y="1518295"/>
                </a:cubicBezTo>
                <a:cubicBezTo>
                  <a:pt x="422442" y="1470169"/>
                  <a:pt x="537411" y="1387285"/>
                  <a:pt x="609600" y="1293706"/>
                </a:cubicBezTo>
                <a:cubicBezTo>
                  <a:pt x="681789" y="1200127"/>
                  <a:pt x="719221" y="1061095"/>
                  <a:pt x="753979" y="956821"/>
                </a:cubicBezTo>
                <a:cubicBezTo>
                  <a:pt x="788737" y="852547"/>
                  <a:pt x="794084" y="772338"/>
                  <a:pt x="818147" y="668064"/>
                </a:cubicBezTo>
                <a:cubicBezTo>
                  <a:pt x="842210" y="563790"/>
                  <a:pt x="850232" y="432779"/>
                  <a:pt x="898358" y="331179"/>
                </a:cubicBezTo>
                <a:cubicBezTo>
                  <a:pt x="946484" y="229579"/>
                  <a:pt x="1037389" y="111938"/>
                  <a:pt x="1106905" y="58464"/>
                </a:cubicBezTo>
                <a:cubicBezTo>
                  <a:pt x="1176421" y="4990"/>
                  <a:pt x="1245936" y="-13726"/>
                  <a:pt x="1315452" y="10337"/>
                </a:cubicBezTo>
                <a:cubicBezTo>
                  <a:pt x="1384968" y="34400"/>
                  <a:pt x="1470526" y="127979"/>
                  <a:pt x="1524000" y="202842"/>
                </a:cubicBezTo>
                <a:cubicBezTo>
                  <a:pt x="1577474" y="277705"/>
                  <a:pt x="1604210" y="371284"/>
                  <a:pt x="1636294" y="459516"/>
                </a:cubicBezTo>
                <a:cubicBezTo>
                  <a:pt x="1668378" y="547748"/>
                  <a:pt x="1687094" y="630632"/>
                  <a:pt x="1716505" y="732232"/>
                </a:cubicBezTo>
                <a:cubicBezTo>
                  <a:pt x="1745916" y="833832"/>
                  <a:pt x="1767305" y="978211"/>
                  <a:pt x="1812758" y="1069116"/>
                </a:cubicBezTo>
                <a:cubicBezTo>
                  <a:pt x="1858211" y="1160021"/>
                  <a:pt x="1989221" y="1277664"/>
                  <a:pt x="1989221" y="1277664"/>
                </a:cubicBezTo>
                <a:lnTo>
                  <a:pt x="1989221" y="1277664"/>
                </a:lnTo>
                <a:lnTo>
                  <a:pt x="1989221" y="1277664"/>
                </a:lnTo>
                <a:cubicBezTo>
                  <a:pt x="2023979" y="1307074"/>
                  <a:pt x="2109537" y="1403327"/>
                  <a:pt x="2197768" y="1454127"/>
                </a:cubicBezTo>
                <a:cubicBezTo>
                  <a:pt x="2286000" y="1504927"/>
                  <a:pt x="2518610" y="1582464"/>
                  <a:pt x="2518610" y="1582464"/>
                </a:cubicBezTo>
                <a:lnTo>
                  <a:pt x="2518610" y="1582464"/>
                </a:lnTo>
                <a:lnTo>
                  <a:pt x="2534652" y="1582464"/>
                </a:lnTo>
                <a:lnTo>
                  <a:pt x="2534652" y="1582464"/>
                </a:lnTo>
                <a:lnTo>
                  <a:pt x="2534652" y="1582464"/>
                </a:lnTo>
                <a:lnTo>
                  <a:pt x="2518610" y="1550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6952247" y="1130605"/>
            <a:ext cx="1752600" cy="646331"/>
          </a:xfrm>
          <a:prstGeom prst="rect">
            <a:avLst/>
          </a:prstGeom>
          <a:noFill/>
        </p:spPr>
        <p:txBody>
          <a:bodyPr wrap="square" rtlCol="0">
            <a:spAutoFit/>
          </a:bodyPr>
          <a:lstStyle/>
          <a:p>
            <a:r>
              <a:rPr lang="en-GB" dirty="0" smtClean="0">
                <a:solidFill>
                  <a:prstClr val="black"/>
                </a:solidFill>
              </a:rPr>
              <a:t>H0 pdf</a:t>
            </a:r>
          </a:p>
          <a:p>
            <a:r>
              <a:rPr lang="en-GB" dirty="0">
                <a:solidFill>
                  <a:prstClr val="black"/>
                </a:solidFill>
              </a:rPr>
              <a:t> </a:t>
            </a:r>
            <a:r>
              <a:rPr lang="en-GB" dirty="0" smtClean="0">
                <a:solidFill>
                  <a:prstClr val="black"/>
                </a:solidFill>
              </a:rPr>
              <a:t>               p</a:t>
            </a:r>
            <a:r>
              <a:rPr lang="en-GB" baseline="-25000" dirty="0" smtClean="0">
                <a:solidFill>
                  <a:prstClr val="black"/>
                </a:solidFill>
              </a:rPr>
              <a:t>0</a:t>
            </a:r>
            <a:r>
              <a:rPr lang="en-GB" dirty="0" smtClean="0">
                <a:solidFill>
                  <a:prstClr val="black"/>
                </a:solidFill>
              </a:rPr>
              <a:t> = </a:t>
            </a:r>
            <a:r>
              <a:rPr lang="el-GR" dirty="0" smtClean="0">
                <a:solidFill>
                  <a:prstClr val="black"/>
                </a:solidFill>
              </a:rPr>
              <a:t>α</a:t>
            </a:r>
            <a:endParaRPr lang="en-GB" dirty="0">
              <a:solidFill>
                <a:prstClr val="black"/>
              </a:solidFill>
            </a:endParaRPr>
          </a:p>
        </p:txBody>
      </p:sp>
      <p:cxnSp>
        <p:nvCxnSpPr>
          <p:cNvPr id="14" name="Straight Connector 13"/>
          <p:cNvCxnSpPr>
            <a:stCxn id="11" idx="11"/>
          </p:cNvCxnSpPr>
          <p:nvPr/>
        </p:nvCxnSpPr>
        <p:spPr>
          <a:xfrm flipH="1">
            <a:off x="7086600" y="2005263"/>
            <a:ext cx="20053" cy="489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239000" y="1727379"/>
            <a:ext cx="838200" cy="634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77050" y="2470123"/>
            <a:ext cx="1565108" cy="369332"/>
          </a:xfrm>
          <a:prstGeom prst="rect">
            <a:avLst/>
          </a:prstGeom>
          <a:noFill/>
        </p:spPr>
        <p:txBody>
          <a:bodyPr wrap="square" rtlCol="0">
            <a:spAutoFit/>
          </a:bodyPr>
          <a:lstStyle/>
          <a:p>
            <a:r>
              <a:rPr lang="en-GB" dirty="0" err="1" smtClean="0">
                <a:solidFill>
                  <a:prstClr val="black"/>
                </a:solidFill>
              </a:rPr>
              <a:t>t</a:t>
            </a:r>
            <a:r>
              <a:rPr lang="en-GB" baseline="-25000" dirty="0" err="1" smtClean="0">
                <a:solidFill>
                  <a:prstClr val="black"/>
                </a:solidFill>
              </a:rPr>
              <a:t>crit</a:t>
            </a:r>
            <a:r>
              <a:rPr lang="en-GB" baseline="-25000" dirty="0" smtClean="0">
                <a:solidFill>
                  <a:prstClr val="black"/>
                </a:solidFill>
              </a:rPr>
              <a:t> </a:t>
            </a:r>
            <a:r>
              <a:rPr lang="en-GB" dirty="0" smtClean="0">
                <a:solidFill>
                  <a:prstClr val="black"/>
                </a:solidFill>
              </a:rPr>
              <a:t>                t</a:t>
            </a:r>
            <a:endParaRPr lang="en-GB" dirty="0">
              <a:solidFill>
                <a:prstClr val="black"/>
              </a:solidFill>
            </a:endParaRPr>
          </a:p>
        </p:txBody>
      </p:sp>
      <p:cxnSp>
        <p:nvCxnSpPr>
          <p:cNvPr id="20" name="Straight Arrow Connector 19"/>
          <p:cNvCxnSpPr/>
          <p:nvPr/>
        </p:nvCxnSpPr>
        <p:spPr>
          <a:xfrm>
            <a:off x="8241632" y="2654789"/>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42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xfrm>
            <a:off x="6553200" y="6416675"/>
            <a:ext cx="2133600" cy="365125"/>
          </a:xfrm>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892E630-B6B3-4790-BAFC-953D210D920C}" type="slidenum">
              <a:rPr lang="en-GB" altLang="en-US" smtClean="0"/>
              <a:pPr eaLnBrk="1" hangingPunct="1"/>
              <a:t>21</a:t>
            </a:fld>
            <a:endParaRPr lang="en-GB" altLang="en-US" smtClean="0"/>
          </a:p>
        </p:txBody>
      </p:sp>
      <p:sp>
        <p:nvSpPr>
          <p:cNvPr id="39939" name="Rectangle 2"/>
          <p:cNvSpPr>
            <a:spLocks noGrp="1" noChangeArrowheads="1"/>
          </p:cNvSpPr>
          <p:nvPr>
            <p:ph type="title"/>
          </p:nvPr>
        </p:nvSpPr>
        <p:spPr>
          <a:xfrm>
            <a:off x="385763" y="0"/>
            <a:ext cx="8229600" cy="935038"/>
          </a:xfrm>
        </p:spPr>
        <p:txBody>
          <a:bodyPr/>
          <a:lstStyle/>
          <a:p>
            <a:pPr eaLnBrk="1" hangingPunct="1"/>
            <a:r>
              <a:rPr lang="en-GB" altLang="en-US" smtClean="0">
                <a:solidFill>
                  <a:schemeClr val="accent2"/>
                </a:solidFill>
              </a:rPr>
              <a:t>Combining different p-values</a:t>
            </a:r>
          </a:p>
        </p:txBody>
      </p:sp>
      <p:sp>
        <p:nvSpPr>
          <p:cNvPr id="39940" name="Rectangle 3"/>
          <p:cNvSpPr>
            <a:spLocks noGrp="1" noChangeArrowheads="1"/>
          </p:cNvSpPr>
          <p:nvPr>
            <p:ph type="body" sz="half" idx="1"/>
          </p:nvPr>
        </p:nvSpPr>
        <p:spPr>
          <a:xfrm>
            <a:off x="457200" y="1143000"/>
            <a:ext cx="8435975" cy="5503863"/>
          </a:xfrm>
        </p:spPr>
        <p:txBody>
          <a:bodyPr>
            <a:normAutofit fontScale="85000" lnSpcReduction="20000"/>
          </a:bodyPr>
          <a:lstStyle/>
          <a:p>
            <a:pPr eaLnBrk="1" hangingPunct="1">
              <a:buFontTx/>
              <a:buNone/>
            </a:pPr>
            <a:r>
              <a:rPr lang="en-GB" altLang="en-US" sz="2400" dirty="0" smtClean="0">
                <a:solidFill>
                  <a:srgbClr val="336600"/>
                </a:solidFill>
              </a:rPr>
              <a:t>Several results quote independent p-values for same effect: </a:t>
            </a:r>
          </a:p>
          <a:p>
            <a:pPr eaLnBrk="1" hangingPunct="1">
              <a:buFontTx/>
              <a:buNone/>
            </a:pPr>
            <a:r>
              <a:rPr lang="en-GB" altLang="en-US" sz="2400" dirty="0" smtClean="0">
                <a:solidFill>
                  <a:srgbClr val="336600"/>
                </a:solidFill>
              </a:rPr>
              <a:t>p</a:t>
            </a:r>
            <a:r>
              <a:rPr lang="en-GB" altLang="en-US" sz="2400" baseline="-25000" dirty="0" smtClean="0">
                <a:solidFill>
                  <a:srgbClr val="336600"/>
                </a:solidFill>
              </a:rPr>
              <a:t>1</a:t>
            </a:r>
            <a:r>
              <a:rPr lang="en-GB" altLang="en-US" sz="2400" dirty="0" smtClean="0">
                <a:solidFill>
                  <a:srgbClr val="336600"/>
                </a:solidFill>
              </a:rPr>
              <a:t>, p</a:t>
            </a:r>
            <a:r>
              <a:rPr lang="en-GB" altLang="en-US" sz="2400" baseline="-25000" dirty="0" smtClean="0">
                <a:solidFill>
                  <a:srgbClr val="336600"/>
                </a:solidFill>
              </a:rPr>
              <a:t>2</a:t>
            </a:r>
            <a:r>
              <a:rPr lang="en-GB" altLang="en-US" sz="2400" dirty="0" smtClean="0">
                <a:solidFill>
                  <a:srgbClr val="336600"/>
                </a:solidFill>
              </a:rPr>
              <a:t>, p</a:t>
            </a:r>
            <a:r>
              <a:rPr lang="en-GB" altLang="en-US" sz="2400" baseline="-25000" dirty="0" smtClean="0">
                <a:solidFill>
                  <a:srgbClr val="336600"/>
                </a:solidFill>
              </a:rPr>
              <a:t>3</a:t>
            </a:r>
            <a:r>
              <a:rPr lang="en-GB" altLang="en-US" sz="2400" dirty="0" smtClean="0">
                <a:solidFill>
                  <a:srgbClr val="336600"/>
                </a:solidFill>
              </a:rPr>
              <a:t>…..        e.g. 0.9, 0.001, 0.3 ……..</a:t>
            </a:r>
          </a:p>
          <a:p>
            <a:pPr eaLnBrk="1" hangingPunct="1">
              <a:buFontTx/>
              <a:buNone/>
            </a:pPr>
            <a:r>
              <a:rPr lang="en-GB" altLang="en-US" sz="2400" dirty="0" smtClean="0">
                <a:solidFill>
                  <a:srgbClr val="336600"/>
                </a:solidFill>
              </a:rPr>
              <a:t>What is combined significance?</a:t>
            </a:r>
            <a:r>
              <a:rPr lang="en-GB" altLang="en-US" sz="2400" dirty="0" smtClean="0"/>
              <a:t>       Not just p</a:t>
            </a:r>
            <a:r>
              <a:rPr lang="en-GB" altLang="en-US" sz="2400" baseline="-25000" dirty="0" smtClean="0"/>
              <a:t>1*</a:t>
            </a:r>
            <a:r>
              <a:rPr lang="en-GB" altLang="en-US" sz="2400" dirty="0" smtClean="0"/>
              <a:t>p</a:t>
            </a:r>
            <a:r>
              <a:rPr lang="en-GB" altLang="en-US" sz="2400" baseline="-25000" dirty="0" smtClean="0"/>
              <a:t>2*</a:t>
            </a:r>
            <a:r>
              <a:rPr lang="en-GB" altLang="en-US" sz="2400" dirty="0" smtClean="0"/>
              <a:t>p</a:t>
            </a:r>
            <a:r>
              <a:rPr lang="en-GB" altLang="en-US" sz="2400" baseline="-25000" dirty="0" smtClean="0"/>
              <a:t>3</a:t>
            </a:r>
            <a:r>
              <a:rPr lang="en-GB" altLang="en-US" sz="2400" dirty="0" smtClean="0"/>
              <a:t>…..</a:t>
            </a:r>
          </a:p>
          <a:p>
            <a:pPr eaLnBrk="1" hangingPunct="1">
              <a:buFontTx/>
              <a:buNone/>
            </a:pPr>
            <a:r>
              <a:rPr lang="en-GB" altLang="en-US" sz="2400" dirty="0" smtClean="0"/>
              <a:t>If 10 </a:t>
            </a:r>
            <a:r>
              <a:rPr lang="en-GB" altLang="en-US" sz="2400" dirty="0" err="1" smtClean="0"/>
              <a:t>expts</a:t>
            </a:r>
            <a:r>
              <a:rPr lang="en-GB" altLang="en-US" sz="2400" dirty="0" smtClean="0"/>
              <a:t> each have p ~ 0.5, product ~ 0.001 and is clearly </a:t>
            </a:r>
            <a:r>
              <a:rPr lang="en-GB" altLang="en-US" sz="2400" b="1" dirty="0" smtClean="0"/>
              <a:t>NOT</a:t>
            </a:r>
            <a:r>
              <a:rPr lang="en-GB" altLang="en-US" sz="2400" dirty="0" smtClean="0"/>
              <a:t> correct combined p</a:t>
            </a:r>
          </a:p>
          <a:p>
            <a:pPr eaLnBrk="1" hangingPunct="1">
              <a:buFontTx/>
              <a:buNone/>
            </a:pPr>
            <a:r>
              <a:rPr lang="en-GB" altLang="en-US" sz="2800" dirty="0" smtClean="0"/>
              <a:t>    </a:t>
            </a:r>
            <a:r>
              <a:rPr lang="en-GB" altLang="en-US" sz="3600" dirty="0" smtClean="0"/>
              <a:t>S = </a:t>
            </a:r>
            <a:r>
              <a:rPr lang="en-GB" altLang="en-US" sz="3600" i="1" dirty="0" smtClean="0"/>
              <a:t>z </a:t>
            </a:r>
            <a:r>
              <a:rPr lang="en-GB" altLang="en-US" sz="3600" i="1" baseline="-25000" dirty="0" smtClean="0"/>
              <a:t>*</a:t>
            </a:r>
            <a:r>
              <a:rPr lang="en-GB" altLang="en-US" sz="3600" dirty="0" smtClean="0"/>
              <a:t>     (-ln z)</a:t>
            </a:r>
            <a:r>
              <a:rPr lang="en-GB" altLang="en-US" sz="3600" baseline="30000" dirty="0" smtClean="0"/>
              <a:t>j</a:t>
            </a:r>
            <a:r>
              <a:rPr lang="en-GB" altLang="en-US" sz="2800" dirty="0" smtClean="0"/>
              <a:t> </a:t>
            </a:r>
            <a:r>
              <a:rPr lang="en-GB" altLang="en-US" sz="4000" dirty="0" smtClean="0"/>
              <a:t>/</a:t>
            </a:r>
            <a:r>
              <a:rPr lang="en-GB" altLang="en-US" sz="3600" i="1" dirty="0" smtClean="0"/>
              <a:t>j!</a:t>
            </a:r>
            <a:r>
              <a:rPr lang="en-GB" altLang="en-US" sz="2800" i="1" dirty="0" smtClean="0"/>
              <a:t>  ,        z = p</a:t>
            </a:r>
            <a:r>
              <a:rPr lang="en-GB" altLang="en-US" sz="2800" i="1" baseline="-25000" dirty="0" smtClean="0"/>
              <a:t>1</a:t>
            </a:r>
            <a:r>
              <a:rPr lang="en-GB" altLang="en-US" sz="2800" i="1" dirty="0" smtClean="0"/>
              <a:t>p</a:t>
            </a:r>
            <a:r>
              <a:rPr lang="en-GB" altLang="en-US" sz="2800" i="1" baseline="-25000" dirty="0" smtClean="0"/>
              <a:t>2</a:t>
            </a:r>
            <a:r>
              <a:rPr lang="en-GB" altLang="en-US" sz="2800" i="1" dirty="0" smtClean="0"/>
              <a:t>p</a:t>
            </a:r>
            <a:r>
              <a:rPr lang="en-GB" altLang="en-US" sz="2800" i="1" baseline="-25000" dirty="0" smtClean="0"/>
              <a:t>3</a:t>
            </a:r>
            <a:r>
              <a:rPr lang="en-GB" altLang="en-US" sz="2800" i="1" dirty="0" smtClean="0"/>
              <a:t>…….</a:t>
            </a:r>
            <a:r>
              <a:rPr lang="en-GB" altLang="en-US" sz="2800" dirty="0" smtClean="0"/>
              <a:t> </a:t>
            </a:r>
          </a:p>
          <a:p>
            <a:pPr eaLnBrk="1" hangingPunct="1">
              <a:buFontTx/>
              <a:buNone/>
            </a:pPr>
            <a:r>
              <a:rPr lang="en-GB" altLang="en-US" sz="2800" dirty="0" smtClean="0"/>
              <a:t>        (</a:t>
            </a:r>
            <a:r>
              <a:rPr lang="en-GB" altLang="en-US" sz="2400" dirty="0" smtClean="0"/>
              <a:t>e.g. For 2 measurements, S = z </a:t>
            </a:r>
            <a:r>
              <a:rPr lang="en-GB" altLang="en-US" sz="2400" baseline="-25000" dirty="0" smtClean="0"/>
              <a:t>* </a:t>
            </a:r>
            <a:r>
              <a:rPr lang="en-GB" altLang="en-US" sz="2400" dirty="0" smtClean="0"/>
              <a:t>(1 - </a:t>
            </a:r>
            <a:r>
              <a:rPr lang="en-GB" altLang="en-US" sz="2400" i="1" dirty="0" err="1" smtClean="0"/>
              <a:t>ln</a:t>
            </a:r>
            <a:r>
              <a:rPr lang="en-GB" altLang="en-US" sz="2400" dirty="0" err="1" smtClean="0"/>
              <a:t>z</a:t>
            </a:r>
            <a:r>
              <a:rPr lang="en-GB" altLang="en-US" sz="2400" dirty="0" smtClean="0"/>
              <a:t>) </a:t>
            </a:r>
            <a:r>
              <a:rPr lang="en-GB" altLang="en-US" sz="2400" dirty="0" smtClean="0">
                <a:latin typeface="Times New Roman" pitchFamily="18" charset="0"/>
              </a:rPr>
              <a:t>≥ z  )</a:t>
            </a:r>
            <a:endParaRPr lang="en-GB" altLang="en-US" sz="2400" dirty="0" smtClean="0">
              <a:latin typeface="Times New Roman" pitchFamily="18" charset="0"/>
              <a:cs typeface="Times New Roman" pitchFamily="18" charset="0"/>
            </a:endParaRPr>
          </a:p>
          <a:p>
            <a:pPr eaLnBrk="1" hangingPunct="1">
              <a:buFontTx/>
              <a:buNone/>
            </a:pPr>
            <a:r>
              <a:rPr lang="en-GB" altLang="en-US" sz="2400" dirty="0" smtClean="0"/>
              <a:t>Problems:  </a:t>
            </a:r>
          </a:p>
          <a:p>
            <a:pPr eaLnBrk="1" hangingPunct="1">
              <a:buFontTx/>
              <a:buNone/>
            </a:pPr>
            <a:r>
              <a:rPr lang="en-GB" altLang="en-US" sz="2400" b="1" dirty="0" smtClean="0">
                <a:solidFill>
                  <a:srgbClr val="00B050"/>
                </a:solidFill>
              </a:rPr>
              <a:t>1) Recipe is not unique  (Uniform </a:t>
            </a:r>
            <a:r>
              <a:rPr lang="en-GB" altLang="en-US" sz="2400" b="1" dirty="0" err="1" smtClean="0">
                <a:solidFill>
                  <a:srgbClr val="00B050"/>
                </a:solidFill>
              </a:rPr>
              <a:t>dist</a:t>
            </a:r>
            <a:r>
              <a:rPr lang="en-GB" altLang="en-US" sz="2400" b="1" dirty="0" smtClean="0">
                <a:solidFill>
                  <a:srgbClr val="00B050"/>
                </a:solidFill>
              </a:rPr>
              <a:t> in n-D hypercube </a:t>
            </a:r>
            <a:r>
              <a:rPr lang="en-GB" altLang="en-US" sz="2400" b="1" dirty="0" smtClean="0">
                <a:solidFill>
                  <a:srgbClr val="00B050"/>
                </a:solidFill>
                <a:sym typeface="Wingdings" panose="05000000000000000000" pitchFamily="2" charset="2"/>
              </a:rPr>
              <a:t> uniform in 1-D) </a:t>
            </a:r>
            <a:endParaRPr lang="en-GB" altLang="en-US" sz="2400" b="1" dirty="0" smtClean="0">
              <a:solidFill>
                <a:srgbClr val="00B050"/>
              </a:solidFill>
            </a:endParaRPr>
          </a:p>
          <a:p>
            <a:pPr eaLnBrk="1" hangingPunct="1">
              <a:buFontTx/>
              <a:buNone/>
            </a:pPr>
            <a:r>
              <a:rPr lang="en-GB" altLang="en-US" sz="2400" b="1" dirty="0" smtClean="0">
                <a:solidFill>
                  <a:srgbClr val="CC00CC"/>
                </a:solidFill>
              </a:rPr>
              <a:t>2) Formula is not associative</a:t>
            </a:r>
          </a:p>
          <a:p>
            <a:pPr eaLnBrk="1" hangingPunct="1">
              <a:buFontTx/>
              <a:buNone/>
            </a:pPr>
            <a:r>
              <a:rPr lang="en-GB" altLang="en-US" sz="2400" b="1" dirty="0" smtClean="0">
                <a:solidFill>
                  <a:srgbClr val="CC00CC"/>
                </a:solidFill>
              </a:rPr>
              <a:t>Combining {{p</a:t>
            </a:r>
            <a:r>
              <a:rPr lang="en-GB" altLang="en-US" sz="2400" b="1" baseline="-25000" dirty="0" smtClean="0">
                <a:solidFill>
                  <a:srgbClr val="CC00CC"/>
                </a:solidFill>
              </a:rPr>
              <a:t>1</a:t>
            </a:r>
            <a:r>
              <a:rPr lang="en-GB" altLang="en-US" sz="2400" b="1" dirty="0" smtClean="0">
                <a:solidFill>
                  <a:srgbClr val="CC00CC"/>
                </a:solidFill>
              </a:rPr>
              <a:t> and p</a:t>
            </a:r>
            <a:r>
              <a:rPr lang="en-GB" altLang="en-US" sz="2400" b="1" baseline="-25000" dirty="0" smtClean="0">
                <a:solidFill>
                  <a:srgbClr val="CC00CC"/>
                </a:solidFill>
              </a:rPr>
              <a:t>2</a:t>
            </a:r>
            <a:r>
              <a:rPr lang="en-GB" altLang="en-US" sz="2400" b="1" dirty="0" smtClean="0">
                <a:solidFill>
                  <a:srgbClr val="CC00CC"/>
                </a:solidFill>
              </a:rPr>
              <a:t>}, and then p</a:t>
            </a:r>
            <a:r>
              <a:rPr lang="en-GB" altLang="en-US" sz="2400" b="1" baseline="-25000" dirty="0" smtClean="0">
                <a:solidFill>
                  <a:srgbClr val="CC00CC"/>
                </a:solidFill>
              </a:rPr>
              <a:t>3</a:t>
            </a:r>
            <a:r>
              <a:rPr lang="en-GB" altLang="en-US" sz="2400" b="1" dirty="0" smtClean="0">
                <a:solidFill>
                  <a:srgbClr val="CC00CC"/>
                </a:solidFill>
              </a:rPr>
              <a:t>} gives different answer  </a:t>
            </a:r>
          </a:p>
          <a:p>
            <a:pPr eaLnBrk="1" hangingPunct="1">
              <a:buFontTx/>
              <a:buNone/>
            </a:pPr>
            <a:r>
              <a:rPr lang="en-GB" altLang="en-US" sz="2400" b="1" dirty="0" smtClean="0">
                <a:solidFill>
                  <a:srgbClr val="CC00CC"/>
                </a:solidFill>
              </a:rPr>
              <a:t>          from {{p</a:t>
            </a:r>
            <a:r>
              <a:rPr lang="en-GB" altLang="en-US" sz="2400" b="1" baseline="-25000" dirty="0" smtClean="0">
                <a:solidFill>
                  <a:srgbClr val="CC00CC"/>
                </a:solidFill>
              </a:rPr>
              <a:t>3</a:t>
            </a:r>
            <a:r>
              <a:rPr lang="en-GB" altLang="en-US" sz="2400" b="1" dirty="0" smtClean="0">
                <a:solidFill>
                  <a:srgbClr val="CC00CC"/>
                </a:solidFill>
              </a:rPr>
              <a:t> and p</a:t>
            </a:r>
            <a:r>
              <a:rPr lang="en-GB" altLang="en-US" sz="2400" b="1" baseline="-25000" dirty="0" smtClean="0">
                <a:solidFill>
                  <a:srgbClr val="CC00CC"/>
                </a:solidFill>
              </a:rPr>
              <a:t>2</a:t>
            </a:r>
            <a:r>
              <a:rPr lang="en-GB" altLang="en-US" sz="2400" b="1" dirty="0" smtClean="0">
                <a:solidFill>
                  <a:srgbClr val="CC00CC"/>
                </a:solidFill>
              </a:rPr>
              <a:t>}, and then p</a:t>
            </a:r>
            <a:r>
              <a:rPr lang="en-GB" altLang="en-US" sz="2400" b="1" baseline="-25000" dirty="0" smtClean="0">
                <a:solidFill>
                  <a:srgbClr val="CC00CC"/>
                </a:solidFill>
              </a:rPr>
              <a:t>1</a:t>
            </a:r>
            <a:r>
              <a:rPr lang="en-GB" altLang="en-US" sz="2400" b="1" dirty="0" smtClean="0">
                <a:solidFill>
                  <a:srgbClr val="CC00CC"/>
                </a:solidFill>
              </a:rPr>
              <a:t>} , or all together</a:t>
            </a:r>
          </a:p>
          <a:p>
            <a:pPr eaLnBrk="1" hangingPunct="1">
              <a:buFontTx/>
              <a:buNone/>
            </a:pPr>
            <a:r>
              <a:rPr lang="en-GB" altLang="en-US" sz="2400" b="1" dirty="0" smtClean="0">
                <a:solidFill>
                  <a:srgbClr val="CC00CC"/>
                </a:solidFill>
              </a:rPr>
              <a:t>Due to different options for “more extreme than x</a:t>
            </a:r>
            <a:r>
              <a:rPr lang="en-GB" altLang="en-US" sz="2400" b="1" baseline="-25000" dirty="0" smtClean="0">
                <a:solidFill>
                  <a:srgbClr val="CC00CC"/>
                </a:solidFill>
              </a:rPr>
              <a:t>1</a:t>
            </a:r>
            <a:r>
              <a:rPr lang="en-GB" altLang="en-US" sz="2400" b="1" dirty="0" smtClean="0">
                <a:solidFill>
                  <a:srgbClr val="CC00CC"/>
                </a:solidFill>
              </a:rPr>
              <a:t>, x</a:t>
            </a:r>
            <a:r>
              <a:rPr lang="en-GB" altLang="en-US" sz="2400" b="1" baseline="-25000" dirty="0" smtClean="0">
                <a:solidFill>
                  <a:srgbClr val="CC00CC"/>
                </a:solidFill>
              </a:rPr>
              <a:t>2</a:t>
            </a:r>
            <a:r>
              <a:rPr lang="en-GB" altLang="en-US" sz="2400" b="1" dirty="0" smtClean="0">
                <a:solidFill>
                  <a:srgbClr val="CC00CC"/>
                </a:solidFill>
              </a:rPr>
              <a:t>, x</a:t>
            </a:r>
            <a:r>
              <a:rPr lang="en-GB" altLang="en-US" sz="2400" b="1" baseline="-25000" dirty="0" smtClean="0">
                <a:solidFill>
                  <a:srgbClr val="CC00CC"/>
                </a:solidFill>
              </a:rPr>
              <a:t>3</a:t>
            </a:r>
            <a:r>
              <a:rPr lang="en-GB" altLang="en-US" sz="2400" b="1" dirty="0" smtClean="0">
                <a:solidFill>
                  <a:srgbClr val="CC00CC"/>
                </a:solidFill>
              </a:rPr>
              <a:t>”. </a:t>
            </a:r>
          </a:p>
          <a:p>
            <a:pPr eaLnBrk="1" hangingPunct="1">
              <a:buFontTx/>
              <a:buNone/>
            </a:pPr>
            <a:r>
              <a:rPr lang="en-GB" altLang="en-US" sz="2400" b="1" dirty="0" smtClean="0">
                <a:solidFill>
                  <a:srgbClr val="FF0000"/>
                </a:solidFill>
              </a:rPr>
              <a:t>3) Small p’s due to different discrepancies</a:t>
            </a:r>
          </a:p>
          <a:p>
            <a:pPr eaLnBrk="1" hangingPunct="1">
              <a:buFontTx/>
              <a:buNone/>
            </a:pPr>
            <a:endParaRPr lang="en-GB" altLang="en-US" sz="2400" dirty="0" smtClean="0">
              <a:solidFill>
                <a:srgbClr val="FF0000"/>
              </a:solidFill>
            </a:endParaRPr>
          </a:p>
          <a:p>
            <a:pPr eaLnBrk="1" hangingPunct="1">
              <a:buFontTx/>
              <a:buNone/>
            </a:pPr>
            <a:r>
              <a:rPr lang="en-GB" altLang="en-US" sz="2400" dirty="0" smtClean="0"/>
              <a:t>       </a:t>
            </a:r>
            <a:r>
              <a:rPr lang="en-GB" altLang="en-US" sz="3300" dirty="0" smtClean="0">
                <a:solidFill>
                  <a:srgbClr val="0000FF"/>
                </a:solidFill>
              </a:rPr>
              <a:t>******* Better to combine data ************</a:t>
            </a:r>
          </a:p>
        </p:txBody>
      </p:sp>
      <p:graphicFrame>
        <p:nvGraphicFramePr>
          <p:cNvPr id="39941" name="Object 7"/>
          <p:cNvGraphicFramePr>
            <a:graphicFrameLocks noGrp="1" noChangeAspect="1"/>
          </p:cNvGraphicFramePr>
          <p:nvPr>
            <p:ph sz="half" idx="2"/>
            <p:extLst>
              <p:ext uri="{D42A27DB-BD31-4B8C-83A1-F6EECF244321}">
                <p14:modId xmlns:p14="http://schemas.microsoft.com/office/powerpoint/2010/main" val="1339017695"/>
              </p:ext>
            </p:extLst>
          </p:nvPr>
        </p:nvGraphicFramePr>
        <p:xfrm>
          <a:off x="1828800" y="2514600"/>
          <a:ext cx="514398" cy="784225"/>
        </p:xfrm>
        <a:graphic>
          <a:graphicData uri="http://schemas.openxmlformats.org/presentationml/2006/ole">
            <mc:AlternateContent xmlns:mc="http://schemas.openxmlformats.org/markup-compatibility/2006">
              <mc:Choice xmlns:v="urn:schemas-microsoft-com:vml" Requires="v">
                <p:oleObj spid="_x0000_s2118" name="Equation" r:id="rId3" imgW="291973" imgH="444307" progId="Equation.3">
                  <p:embed/>
                </p:oleObj>
              </mc:Choice>
              <mc:Fallback>
                <p:oleObj name="Equation" r:id="rId3" imgW="291973"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514600"/>
                        <a:ext cx="514398" cy="7842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579271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GB" dirty="0" err="1" smtClean="0">
                <a:solidFill>
                  <a:srgbClr val="FF0000"/>
                </a:solidFill>
              </a:rPr>
              <a:t>Wilks</a:t>
            </a:r>
            <a:r>
              <a:rPr lang="en-GB" dirty="0" smtClean="0">
                <a:solidFill>
                  <a:srgbClr val="FF0000"/>
                </a:solidFill>
              </a:rPr>
              <a:t>’ Theorem</a:t>
            </a:r>
            <a:endParaRPr lang="en-GB" dirty="0">
              <a:solidFill>
                <a:srgbClr val="FF0000"/>
              </a:solidFill>
            </a:endParaRPr>
          </a:p>
        </p:txBody>
      </p:sp>
      <p:sp>
        <p:nvSpPr>
          <p:cNvPr id="3" name="Content Placeholder 2"/>
          <p:cNvSpPr>
            <a:spLocks noGrp="1"/>
          </p:cNvSpPr>
          <p:nvPr>
            <p:ph idx="1"/>
          </p:nvPr>
        </p:nvSpPr>
        <p:spPr>
          <a:xfrm>
            <a:off x="304800" y="838200"/>
            <a:ext cx="8229600" cy="5867400"/>
          </a:xfrm>
        </p:spPr>
        <p:txBody>
          <a:bodyPr>
            <a:noAutofit/>
          </a:bodyPr>
          <a:lstStyle/>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Data = some distribution e.g. mass histogram</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For H0 and H1, calculate best fit weighted sum of squares S</a:t>
            </a:r>
            <a:r>
              <a:rPr lang="en-GB" sz="1800" baseline="-25000" dirty="0" smtClean="0">
                <a:latin typeface="Tahoma" panose="020B0604030504040204" pitchFamily="34" charset="0"/>
                <a:ea typeface="Tahoma" panose="020B0604030504040204" pitchFamily="34" charset="0"/>
                <a:cs typeface="Tahoma" panose="020B0604030504040204" pitchFamily="34" charset="0"/>
              </a:rPr>
              <a:t>0</a:t>
            </a:r>
            <a:r>
              <a:rPr lang="en-GB" sz="1800" dirty="0" smtClean="0">
                <a:latin typeface="Tahoma" panose="020B0604030504040204" pitchFamily="34" charset="0"/>
                <a:ea typeface="Tahoma" panose="020B0604030504040204" pitchFamily="34" charset="0"/>
                <a:cs typeface="Tahoma" panose="020B0604030504040204" pitchFamily="34" charset="0"/>
              </a:rPr>
              <a:t> and S</a:t>
            </a:r>
            <a:r>
              <a:rPr lang="en-GB" sz="1800" baseline="-25000" dirty="0" smtClean="0">
                <a:latin typeface="Tahoma" panose="020B0604030504040204" pitchFamily="34" charset="0"/>
                <a:ea typeface="Tahoma" panose="020B0604030504040204" pitchFamily="34" charset="0"/>
                <a:cs typeface="Tahoma" panose="020B0604030504040204" pitchFamily="34" charset="0"/>
              </a:rPr>
              <a:t>1</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Examples:  1) H0 = polynomial of degree 3</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H1 = polynomial of degree 5</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2) H0 = background only</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H1 = </a:t>
            </a:r>
            <a:r>
              <a:rPr lang="en-GB" sz="1800" dirty="0" err="1" smtClean="0">
                <a:latin typeface="Tahoma" panose="020B0604030504040204" pitchFamily="34" charset="0"/>
                <a:ea typeface="Tahoma" panose="020B0604030504040204" pitchFamily="34" charset="0"/>
                <a:cs typeface="Tahoma" panose="020B0604030504040204" pitchFamily="34" charset="0"/>
              </a:rPr>
              <a:t>bgd+peak</a:t>
            </a:r>
            <a:r>
              <a:rPr lang="en-GB" sz="1800" dirty="0" smtClean="0">
                <a:latin typeface="Tahoma" panose="020B0604030504040204" pitchFamily="34" charset="0"/>
                <a:ea typeface="Tahoma" panose="020B0604030504040204" pitchFamily="34" charset="0"/>
                <a:cs typeface="Tahoma" panose="020B0604030504040204" pitchFamily="34" charset="0"/>
              </a:rPr>
              <a:t> with free M</a:t>
            </a:r>
            <a:r>
              <a:rPr lang="en-GB" sz="1800" baseline="-25000" dirty="0" smtClean="0">
                <a:latin typeface="Tahoma" panose="020B0604030504040204" pitchFamily="34" charset="0"/>
                <a:ea typeface="Tahoma" panose="020B0604030504040204" pitchFamily="34" charset="0"/>
                <a:cs typeface="Tahoma" panose="020B0604030504040204" pitchFamily="34" charset="0"/>
              </a:rPr>
              <a:t>0</a:t>
            </a:r>
            <a:r>
              <a:rPr lang="en-GB" sz="1800" dirty="0" smtClean="0">
                <a:latin typeface="Tahoma" panose="020B0604030504040204" pitchFamily="34" charset="0"/>
                <a:ea typeface="Tahoma" panose="020B0604030504040204" pitchFamily="34" charset="0"/>
                <a:cs typeface="Tahoma" panose="020B0604030504040204" pitchFamily="34" charset="0"/>
              </a:rPr>
              <a:t> and cross-section</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3) H0 = normal neutrino hierarchy</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                     H1 = inverted hierarchy</a:t>
            </a:r>
          </a:p>
          <a:p>
            <a:pPr marL="0" indent="0">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If H0 true, S</a:t>
            </a:r>
            <a:r>
              <a:rPr lang="en-GB" sz="1800" baseline="-25000" dirty="0">
                <a:latin typeface="Tahoma" panose="020B0604030504040204" pitchFamily="34" charset="0"/>
                <a:ea typeface="Tahoma" panose="020B0604030504040204" pitchFamily="34" charset="0"/>
                <a:cs typeface="Tahoma" panose="020B0604030504040204" pitchFamily="34" charset="0"/>
              </a:rPr>
              <a:t>0</a:t>
            </a:r>
            <a:r>
              <a:rPr lang="en-GB" sz="1800" dirty="0">
                <a:latin typeface="Tahoma" panose="020B0604030504040204" pitchFamily="34" charset="0"/>
                <a:ea typeface="Tahoma" panose="020B0604030504040204" pitchFamily="34" charset="0"/>
                <a:cs typeface="Tahoma" panose="020B0604030504040204" pitchFamily="34" charset="0"/>
              </a:rPr>
              <a:t> distributed as </a:t>
            </a:r>
            <a:r>
              <a:rPr lang="el-GR" sz="1800" dirty="0">
                <a:solidFill>
                  <a:prstClr val="black"/>
                </a:solidFill>
                <a:ea typeface="Tahoma" panose="020B0604030504040204" pitchFamily="34" charset="0"/>
                <a:cs typeface="Tahoma" panose="020B0604030504040204" pitchFamily="34" charset="0"/>
              </a:rPr>
              <a:t>χ</a:t>
            </a:r>
            <a:r>
              <a:rPr lang="en-GB" sz="1800" baseline="30000" dirty="0">
                <a:latin typeface="Tahoma" panose="020B0604030504040204" pitchFamily="34" charset="0"/>
                <a:ea typeface="Tahoma" panose="020B0604030504040204" pitchFamily="34" charset="0"/>
                <a:cs typeface="Tahoma" panose="020B0604030504040204" pitchFamily="34" charset="0"/>
              </a:rPr>
              <a:t>2</a:t>
            </a:r>
            <a:r>
              <a:rPr lang="en-GB" sz="1800" dirty="0">
                <a:latin typeface="Tahoma" panose="020B0604030504040204" pitchFamily="34" charset="0"/>
                <a:ea typeface="Tahoma" panose="020B0604030504040204" pitchFamily="34" charset="0"/>
                <a:cs typeface="Tahoma" panose="020B0604030504040204" pitchFamily="34" charset="0"/>
              </a:rPr>
              <a:t> with </a:t>
            </a:r>
            <a:r>
              <a:rPr lang="en-GB" sz="1800" dirty="0" err="1">
                <a:latin typeface="Tahoma" panose="020B0604030504040204" pitchFamily="34" charset="0"/>
                <a:ea typeface="Tahoma" panose="020B0604030504040204" pitchFamily="34" charset="0"/>
                <a:cs typeface="Tahoma" panose="020B0604030504040204" pitchFamily="34" charset="0"/>
              </a:rPr>
              <a:t>ndf</a:t>
            </a:r>
            <a:r>
              <a:rPr lang="en-GB" sz="1800" dirty="0">
                <a:latin typeface="Tahoma" panose="020B0604030504040204" pitchFamily="34" charset="0"/>
                <a:ea typeface="Tahoma" panose="020B0604030504040204" pitchFamily="34" charset="0"/>
                <a:cs typeface="Tahoma" panose="020B0604030504040204" pitchFamily="34" charset="0"/>
              </a:rPr>
              <a:t> = </a:t>
            </a:r>
            <a:r>
              <a:rPr lang="el-GR" sz="1800" dirty="0">
                <a:solidFill>
                  <a:prstClr val="black"/>
                </a:solidFill>
                <a:latin typeface="Times New Roman"/>
                <a:ea typeface="Tahoma" panose="020B0604030504040204" pitchFamily="34" charset="0"/>
                <a:cs typeface="Times New Roman"/>
              </a:rPr>
              <a:t>ν</a:t>
            </a:r>
            <a:r>
              <a:rPr lang="en-GB" sz="1800" baseline="-25000" dirty="0">
                <a:latin typeface="Tahoma" panose="020B0604030504040204" pitchFamily="34" charset="0"/>
                <a:ea typeface="Tahoma" panose="020B0604030504040204" pitchFamily="34" charset="0"/>
                <a:cs typeface="Tahoma" panose="020B0604030504040204" pitchFamily="34" charset="0"/>
              </a:rPr>
              <a:t>0</a:t>
            </a: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If H1 true, S</a:t>
            </a:r>
            <a:r>
              <a:rPr lang="en-GB" sz="1800" baseline="-25000" dirty="0">
                <a:latin typeface="Tahoma" panose="020B0604030504040204" pitchFamily="34" charset="0"/>
                <a:ea typeface="Tahoma" panose="020B0604030504040204" pitchFamily="34" charset="0"/>
                <a:cs typeface="Tahoma" panose="020B0604030504040204" pitchFamily="34" charset="0"/>
              </a:rPr>
              <a:t>1</a:t>
            </a:r>
            <a:r>
              <a:rPr lang="en-GB" sz="1800" dirty="0">
                <a:latin typeface="Tahoma" panose="020B0604030504040204" pitchFamily="34" charset="0"/>
                <a:ea typeface="Tahoma" panose="020B0604030504040204" pitchFamily="34" charset="0"/>
                <a:cs typeface="Tahoma" panose="020B0604030504040204" pitchFamily="34" charset="0"/>
              </a:rPr>
              <a:t> distributed as </a:t>
            </a:r>
            <a:r>
              <a:rPr lang="el-GR" sz="1800" dirty="0">
                <a:solidFill>
                  <a:prstClr val="black"/>
                </a:solidFill>
                <a:ea typeface="Tahoma" panose="020B0604030504040204" pitchFamily="34" charset="0"/>
                <a:cs typeface="Tahoma" panose="020B0604030504040204" pitchFamily="34" charset="0"/>
              </a:rPr>
              <a:t>χ</a:t>
            </a:r>
            <a:r>
              <a:rPr lang="en-GB" sz="1800" baseline="30000" dirty="0">
                <a:latin typeface="Tahoma" panose="020B0604030504040204" pitchFamily="34" charset="0"/>
                <a:ea typeface="Tahoma" panose="020B0604030504040204" pitchFamily="34" charset="0"/>
                <a:cs typeface="Tahoma" panose="020B0604030504040204" pitchFamily="34" charset="0"/>
              </a:rPr>
              <a:t>2</a:t>
            </a:r>
            <a:r>
              <a:rPr lang="en-GB" sz="1800" dirty="0">
                <a:latin typeface="Tahoma" panose="020B0604030504040204" pitchFamily="34" charset="0"/>
                <a:ea typeface="Tahoma" panose="020B0604030504040204" pitchFamily="34" charset="0"/>
                <a:cs typeface="Tahoma" panose="020B0604030504040204" pitchFamily="34" charset="0"/>
              </a:rPr>
              <a:t> with </a:t>
            </a:r>
            <a:r>
              <a:rPr lang="en-GB" sz="1800" dirty="0" err="1">
                <a:latin typeface="Tahoma" panose="020B0604030504040204" pitchFamily="34" charset="0"/>
                <a:ea typeface="Tahoma" panose="020B0604030504040204" pitchFamily="34" charset="0"/>
                <a:cs typeface="Tahoma" panose="020B0604030504040204" pitchFamily="34" charset="0"/>
              </a:rPr>
              <a:t>ndf</a:t>
            </a:r>
            <a:r>
              <a:rPr lang="en-GB" sz="1800" dirty="0">
                <a:latin typeface="Tahoma" panose="020B0604030504040204" pitchFamily="34" charset="0"/>
                <a:ea typeface="Tahoma" panose="020B0604030504040204" pitchFamily="34" charset="0"/>
                <a:cs typeface="Tahoma" panose="020B0604030504040204" pitchFamily="34" charset="0"/>
              </a:rPr>
              <a:t> = </a:t>
            </a:r>
            <a:r>
              <a:rPr lang="el-GR" sz="1800" dirty="0">
                <a:solidFill>
                  <a:prstClr val="black"/>
                </a:solidFill>
                <a:latin typeface="Times New Roman"/>
                <a:ea typeface="Tahoma" panose="020B0604030504040204" pitchFamily="34" charset="0"/>
                <a:cs typeface="Times New Roman"/>
              </a:rPr>
              <a:t>ν</a:t>
            </a:r>
            <a:r>
              <a:rPr lang="en-GB" sz="1800" baseline="-25000" dirty="0">
                <a:latin typeface="Tahoma" panose="020B0604030504040204" pitchFamily="34" charset="0"/>
                <a:ea typeface="Tahoma" panose="020B0604030504040204" pitchFamily="34" charset="0"/>
                <a:cs typeface="Tahoma" panose="020B0604030504040204" pitchFamily="34" charset="0"/>
              </a:rPr>
              <a:t>1</a:t>
            </a: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If H0 true, what </a:t>
            </a:r>
            <a:r>
              <a:rPr lang="en-GB" sz="1800" dirty="0">
                <a:latin typeface="Tahoma" panose="020B0604030504040204" pitchFamily="34" charset="0"/>
                <a:ea typeface="Tahoma" panose="020B0604030504040204" pitchFamily="34" charset="0"/>
                <a:cs typeface="Tahoma" panose="020B0604030504040204" pitchFamily="34" charset="0"/>
              </a:rPr>
              <a:t>is distribution of  </a:t>
            </a:r>
            <a:r>
              <a:rPr lang="el-GR" sz="1800" dirty="0">
                <a:latin typeface="Tahoma" panose="020B0604030504040204" pitchFamily="34" charset="0"/>
                <a:ea typeface="Tahoma" panose="020B0604030504040204" pitchFamily="34" charset="0"/>
                <a:cs typeface="Tahoma" panose="020B0604030504040204" pitchFamily="34" charset="0"/>
              </a:rPr>
              <a:t>Δ</a:t>
            </a:r>
            <a:r>
              <a:rPr lang="en-GB" sz="1800" dirty="0">
                <a:latin typeface="Tahoma" panose="020B0604030504040204" pitchFamily="34" charset="0"/>
                <a:ea typeface="Tahoma" panose="020B0604030504040204" pitchFamily="34" charset="0"/>
                <a:cs typeface="Tahoma" panose="020B0604030504040204" pitchFamily="34" charset="0"/>
              </a:rPr>
              <a:t>S = S</a:t>
            </a:r>
            <a:r>
              <a:rPr lang="en-GB" sz="1800" baseline="-25000" dirty="0">
                <a:latin typeface="Tahoma" panose="020B0604030504040204" pitchFamily="34" charset="0"/>
                <a:ea typeface="Tahoma" panose="020B0604030504040204" pitchFamily="34" charset="0"/>
                <a:cs typeface="Tahoma" panose="020B0604030504040204" pitchFamily="34" charset="0"/>
              </a:rPr>
              <a:t>0</a:t>
            </a:r>
            <a:r>
              <a:rPr lang="en-GB" sz="1800" dirty="0">
                <a:latin typeface="Tahoma" panose="020B0604030504040204" pitchFamily="34" charset="0"/>
                <a:ea typeface="Tahoma" panose="020B0604030504040204" pitchFamily="34" charset="0"/>
                <a:cs typeface="Tahoma" panose="020B0604030504040204" pitchFamily="34" charset="0"/>
              </a:rPr>
              <a:t> – S</a:t>
            </a:r>
            <a:r>
              <a:rPr lang="en-GB" sz="1800" baseline="-25000" dirty="0">
                <a:latin typeface="Tahoma" panose="020B0604030504040204" pitchFamily="34" charset="0"/>
                <a:ea typeface="Tahoma" panose="020B0604030504040204" pitchFamily="34" charset="0"/>
                <a:cs typeface="Tahoma" panose="020B0604030504040204" pitchFamily="34" charset="0"/>
              </a:rPr>
              <a:t>1</a:t>
            </a:r>
            <a:r>
              <a:rPr lang="en-GB" sz="18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 Expect not large.    Is </a:t>
            </a:r>
            <a:r>
              <a:rPr lang="en-GB" sz="1800" dirty="0">
                <a:latin typeface="Tahoma" panose="020B0604030504040204" pitchFamily="34" charset="0"/>
                <a:ea typeface="Tahoma" panose="020B0604030504040204" pitchFamily="34" charset="0"/>
                <a:cs typeface="Tahoma" panose="020B0604030504040204" pitchFamily="34" charset="0"/>
              </a:rPr>
              <a:t>it </a:t>
            </a:r>
            <a:r>
              <a:rPr lang="el-GR" sz="1800" dirty="0">
                <a:solidFill>
                  <a:prstClr val="black"/>
                </a:solidFill>
                <a:ea typeface="Tahoma" panose="020B0604030504040204" pitchFamily="34" charset="0"/>
                <a:cs typeface="Tahoma" panose="020B0604030504040204" pitchFamily="34" charset="0"/>
              </a:rPr>
              <a:t>χ</a:t>
            </a:r>
            <a:r>
              <a:rPr lang="en-GB" sz="1800" baseline="30000" dirty="0">
                <a:latin typeface="Tahoma" panose="020B0604030504040204" pitchFamily="34" charset="0"/>
                <a:ea typeface="Tahoma" panose="020B0604030504040204" pitchFamily="34" charset="0"/>
                <a:cs typeface="Tahoma" panose="020B0604030504040204" pitchFamily="34" charset="0"/>
              </a:rPr>
              <a:t>2</a:t>
            </a:r>
            <a:r>
              <a:rPr lang="en-GB" sz="1800"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Wilks</a:t>
            </a: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Theorem:        </a:t>
            </a:r>
            <a:r>
              <a:rPr lang="el-GR" sz="1800" dirty="0" smtClean="0">
                <a:latin typeface="Tahoma" panose="020B0604030504040204" pitchFamily="34" charset="0"/>
                <a:ea typeface="Tahoma" panose="020B0604030504040204" pitchFamily="34" charset="0"/>
                <a:cs typeface="Tahoma" panose="020B0604030504040204" pitchFamily="34" charset="0"/>
              </a:rPr>
              <a:t>Δ</a:t>
            </a:r>
            <a:r>
              <a:rPr lang="en-GB" sz="1800" dirty="0" smtClean="0">
                <a:latin typeface="Tahoma" panose="020B0604030504040204" pitchFamily="34" charset="0"/>
                <a:ea typeface="Tahoma" panose="020B0604030504040204" pitchFamily="34" charset="0"/>
                <a:cs typeface="Tahoma" panose="020B0604030504040204" pitchFamily="34" charset="0"/>
              </a:rPr>
              <a:t>S</a:t>
            </a:r>
            <a:r>
              <a:rPr lang="en-GB" sz="1800" baseline="-25000" dirty="0">
                <a:latin typeface="Tahoma" panose="020B0604030504040204" pitchFamily="34" charset="0"/>
                <a:ea typeface="Tahoma" panose="020B0604030504040204" pitchFamily="34" charset="0"/>
                <a:cs typeface="Tahoma" panose="020B0604030504040204" pitchFamily="34" charset="0"/>
              </a:rPr>
              <a:t> </a:t>
            </a:r>
            <a:r>
              <a:rPr lang="en-GB" sz="1800" dirty="0" smtClean="0">
                <a:latin typeface="Tahoma" panose="020B0604030504040204" pitchFamily="34" charset="0"/>
                <a:ea typeface="Tahoma" panose="020B0604030504040204" pitchFamily="34" charset="0"/>
                <a:cs typeface="Tahoma" panose="020B0604030504040204" pitchFamily="34" charset="0"/>
              </a:rPr>
              <a:t>distributed as </a:t>
            </a:r>
            <a:r>
              <a:rPr lang="el-GR" sz="1800" dirty="0" smtClean="0">
                <a:latin typeface="Calibri"/>
                <a:ea typeface="Tahoma" panose="020B0604030504040204" pitchFamily="34" charset="0"/>
                <a:cs typeface="Tahoma" panose="020B0604030504040204" pitchFamily="34" charset="0"/>
              </a:rPr>
              <a:t>χ</a:t>
            </a:r>
            <a:r>
              <a:rPr lang="en-GB" sz="1800" baseline="30000" dirty="0" smtClean="0">
                <a:latin typeface="Tahoma" panose="020B0604030504040204" pitchFamily="34" charset="0"/>
                <a:ea typeface="Tahoma" panose="020B0604030504040204" pitchFamily="34" charset="0"/>
                <a:cs typeface="Tahoma" panose="020B0604030504040204" pitchFamily="34" charset="0"/>
              </a:rPr>
              <a:t>2</a:t>
            </a:r>
            <a:r>
              <a:rPr lang="en-GB" sz="1800" dirty="0" smtClean="0">
                <a:latin typeface="Tahoma" panose="020B0604030504040204" pitchFamily="34" charset="0"/>
                <a:ea typeface="Tahoma" panose="020B0604030504040204" pitchFamily="34" charset="0"/>
                <a:cs typeface="Tahoma" panose="020B0604030504040204" pitchFamily="34" charset="0"/>
              </a:rPr>
              <a:t> with </a:t>
            </a:r>
            <a:r>
              <a:rPr lang="en-GB" sz="1800" dirty="0" err="1" smtClean="0">
                <a:latin typeface="Tahoma" panose="020B0604030504040204" pitchFamily="34" charset="0"/>
                <a:ea typeface="Tahoma" panose="020B0604030504040204" pitchFamily="34" charset="0"/>
                <a:cs typeface="Tahoma" panose="020B0604030504040204" pitchFamily="34" charset="0"/>
              </a:rPr>
              <a:t>ndf</a:t>
            </a:r>
            <a:r>
              <a:rPr lang="en-GB" sz="1800" dirty="0" smtClean="0">
                <a:latin typeface="Tahoma" panose="020B0604030504040204" pitchFamily="34" charset="0"/>
                <a:ea typeface="Tahoma" panose="020B0604030504040204" pitchFamily="34" charset="0"/>
                <a:cs typeface="Tahoma" panose="020B0604030504040204" pitchFamily="34" charset="0"/>
              </a:rPr>
              <a:t> = </a:t>
            </a:r>
            <a:r>
              <a:rPr lang="el-GR" sz="1800" dirty="0" smtClean="0">
                <a:latin typeface="Times New Roman"/>
                <a:ea typeface="Tahoma" panose="020B0604030504040204" pitchFamily="34" charset="0"/>
                <a:cs typeface="Times New Roman"/>
              </a:rPr>
              <a:t>ν</a:t>
            </a:r>
            <a:r>
              <a:rPr lang="en-GB" sz="1800" baseline="-25000" dirty="0" smtClean="0">
                <a:latin typeface="Times New Roman"/>
                <a:ea typeface="Tahoma" panose="020B0604030504040204" pitchFamily="34" charset="0"/>
                <a:cs typeface="Times New Roman"/>
              </a:rPr>
              <a:t>0</a:t>
            </a:r>
            <a:r>
              <a:rPr lang="en-GB" sz="1800" dirty="0" smtClean="0">
                <a:latin typeface="Times New Roman"/>
                <a:ea typeface="Tahoma" panose="020B0604030504040204" pitchFamily="34" charset="0"/>
                <a:cs typeface="Times New Roman"/>
              </a:rPr>
              <a:t> – </a:t>
            </a:r>
            <a:r>
              <a:rPr lang="el-GR" sz="1800" dirty="0" smtClean="0">
                <a:latin typeface="Times New Roman"/>
                <a:ea typeface="Tahoma" panose="020B0604030504040204" pitchFamily="34" charset="0"/>
                <a:cs typeface="Times New Roman"/>
              </a:rPr>
              <a:t>ν</a:t>
            </a:r>
            <a:r>
              <a:rPr lang="en-GB" sz="1800" baseline="-25000" dirty="0" smtClean="0">
                <a:latin typeface="Times New Roman"/>
                <a:ea typeface="Tahoma" panose="020B0604030504040204" pitchFamily="34" charset="0"/>
                <a:cs typeface="Times New Roman"/>
              </a:rPr>
              <a:t>1</a:t>
            </a:r>
            <a:r>
              <a:rPr lang="en-GB" sz="1800" dirty="0" smtClean="0">
                <a:latin typeface="Times New Roman"/>
                <a:ea typeface="Tahoma" panose="020B0604030504040204" pitchFamily="34" charset="0"/>
                <a:cs typeface="Times New Roman"/>
              </a:rPr>
              <a:t> </a:t>
            </a:r>
            <a:r>
              <a:rPr lang="en-GB" sz="1800" dirty="0" smtClean="0">
                <a:latin typeface="Tahoma" panose="020B0604030504040204" pitchFamily="34" charset="0"/>
                <a:ea typeface="Tahoma" panose="020B0604030504040204" pitchFamily="34" charset="0"/>
                <a:cs typeface="Tahoma" panose="020B0604030504040204" pitchFamily="34" charset="0"/>
              </a:rPr>
              <a:t>provided:</a:t>
            </a:r>
          </a:p>
          <a:p>
            <a:pPr>
              <a:buAutoNum type="alphaLcParenR"/>
            </a:pPr>
            <a:r>
              <a:rPr lang="en-GB" sz="1800" dirty="0" smtClean="0">
                <a:latin typeface="Tahoma" panose="020B0604030504040204" pitchFamily="34" charset="0"/>
                <a:ea typeface="Tahoma" panose="020B0604030504040204" pitchFamily="34" charset="0"/>
                <a:cs typeface="Tahoma" panose="020B0604030504040204" pitchFamily="34" charset="0"/>
              </a:rPr>
              <a:t>H0 is true</a:t>
            </a:r>
          </a:p>
          <a:p>
            <a:pPr>
              <a:buAutoNum type="alphaLcParenR"/>
            </a:pPr>
            <a:r>
              <a:rPr lang="en-GB" sz="1800" dirty="0" smtClean="0">
                <a:latin typeface="Tahoma" panose="020B0604030504040204" pitchFamily="34" charset="0"/>
                <a:ea typeface="Tahoma" panose="020B0604030504040204" pitchFamily="34" charset="0"/>
                <a:cs typeface="Tahoma" panose="020B0604030504040204" pitchFamily="34" charset="0"/>
              </a:rPr>
              <a:t>H0 and H1 are nested </a:t>
            </a:r>
          </a:p>
          <a:p>
            <a:pPr>
              <a:buAutoNum type="alphaLcParenR"/>
            </a:pPr>
            <a:r>
              <a:rPr lang="en-GB" sz="1800" dirty="0" err="1" smtClean="0">
                <a:latin typeface="Tahoma" panose="020B0604030504040204" pitchFamily="34" charset="0"/>
                <a:ea typeface="Tahoma" panose="020B0604030504040204" pitchFamily="34" charset="0"/>
                <a:cs typeface="Tahoma" panose="020B0604030504040204" pitchFamily="34" charset="0"/>
              </a:rPr>
              <a:t>Params</a:t>
            </a:r>
            <a:r>
              <a:rPr lang="en-GB" sz="1800" dirty="0" smtClean="0">
                <a:latin typeface="Tahoma" panose="020B0604030504040204" pitchFamily="34" charset="0"/>
                <a:ea typeface="Tahoma" panose="020B0604030504040204" pitchFamily="34" charset="0"/>
                <a:cs typeface="Tahoma" panose="020B0604030504040204" pitchFamily="34" charset="0"/>
              </a:rPr>
              <a:t> for H1</a:t>
            </a:r>
            <a:r>
              <a:rPr lang="en-GB" sz="18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H0 are well defined, and not on boundary</a:t>
            </a:r>
          </a:p>
          <a:p>
            <a:pPr>
              <a:buAutoNum type="alphaLcParenR"/>
            </a:pPr>
            <a:r>
              <a:rPr lang="en-GB" sz="18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Data is asymptotic </a:t>
            </a:r>
            <a:endParaRPr lang="en-GB"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smtClean="0">
                <a:latin typeface="Tahoma" panose="020B0604030504040204" pitchFamily="34" charset="0"/>
                <a:ea typeface="Tahoma" panose="020B0604030504040204" pitchFamily="34" charset="0"/>
                <a:cs typeface="Tahoma" panose="020B0604030504040204" pitchFamily="34" charset="0"/>
              </a:rPr>
              <a:t>.</a:t>
            </a:r>
            <a:endParaRPr lang="en-GB" sz="18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22</a:t>
            </a:fld>
            <a:endParaRPr lang="en-US">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799" y="1981200"/>
            <a:ext cx="2563813" cy="216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150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GB" dirty="0" err="1" smtClean="0">
                <a:solidFill>
                  <a:srgbClr val="FF0000"/>
                </a:solidFill>
              </a:rPr>
              <a:t>Wilks</a:t>
            </a:r>
            <a:r>
              <a:rPr lang="en-GB" dirty="0" smtClean="0">
                <a:solidFill>
                  <a:srgbClr val="FF0000"/>
                </a:solidFill>
              </a:rPr>
              <a:t>’ Theorem, </a:t>
            </a:r>
            <a:r>
              <a:rPr lang="en-GB" dirty="0" err="1" smtClean="0">
                <a:solidFill>
                  <a:srgbClr val="FF0000"/>
                </a:solidFill>
              </a:rPr>
              <a:t>contd</a:t>
            </a:r>
            <a:endParaRPr lang="en-GB" dirty="0">
              <a:solidFill>
                <a:srgbClr val="FF0000"/>
              </a:solidFill>
            </a:endParaRPr>
          </a:p>
        </p:txBody>
      </p:sp>
      <p:sp>
        <p:nvSpPr>
          <p:cNvPr id="3" name="Content Placeholder 2"/>
          <p:cNvSpPr>
            <a:spLocks noGrp="1"/>
          </p:cNvSpPr>
          <p:nvPr>
            <p:ph idx="1"/>
          </p:nvPr>
        </p:nvSpPr>
        <p:spPr>
          <a:xfrm>
            <a:off x="381000" y="838200"/>
            <a:ext cx="8229600" cy="6019800"/>
          </a:xfrm>
        </p:spPr>
        <p:txBody>
          <a:bodyPr>
            <a:normAutofit fontScale="92500" lnSpcReduction="10000"/>
          </a:bodyPr>
          <a:lstStyle/>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Examples: </a:t>
            </a:r>
            <a:r>
              <a:rPr lang="en-GB" sz="2000" dirty="0" smtClean="0">
                <a:latin typeface="Tahoma" panose="020B0604030504040204" pitchFamily="34" charset="0"/>
                <a:ea typeface="Tahoma" panose="020B0604030504040204" pitchFamily="34" charset="0"/>
                <a:cs typeface="Tahoma" panose="020B0604030504040204" pitchFamily="34" charset="0"/>
              </a:rPr>
              <a:t> Does </a:t>
            </a:r>
            <a:r>
              <a:rPr lang="en-GB" sz="2000" dirty="0" err="1" smtClean="0">
                <a:latin typeface="Tahoma" panose="020B0604030504040204" pitchFamily="34" charset="0"/>
                <a:ea typeface="Tahoma" panose="020B0604030504040204" pitchFamily="34" charset="0"/>
                <a:cs typeface="Tahoma" panose="020B0604030504040204" pitchFamily="34" charset="0"/>
              </a:rPr>
              <a:t>Wilks</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err="1" smtClean="0">
                <a:latin typeface="Tahoma" panose="020B0604030504040204" pitchFamily="34" charset="0"/>
                <a:ea typeface="Tahoma" panose="020B0604030504040204" pitchFamily="34" charset="0"/>
                <a:cs typeface="Tahoma" panose="020B0604030504040204" pitchFamily="34" charset="0"/>
              </a:rPr>
              <a:t>Th</a:t>
            </a:r>
            <a:r>
              <a:rPr lang="en-GB" sz="2000" dirty="0" smtClean="0">
                <a:latin typeface="Tahoma" panose="020B0604030504040204" pitchFamily="34" charset="0"/>
                <a:ea typeface="Tahoma" panose="020B0604030504040204" pitchFamily="34" charset="0"/>
                <a:cs typeface="Tahoma" panose="020B0604030504040204" pitchFamily="34" charset="0"/>
              </a:rPr>
              <a:t> apply?</a:t>
            </a:r>
          </a:p>
          <a:p>
            <a:pPr marL="0"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1) H0 = polynomial of degree 3</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H1 = polynomial of degree 5</a:t>
            </a:r>
          </a:p>
          <a:p>
            <a:pPr marL="0" indent="0">
              <a:buNone/>
            </a:pP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YES: </a:t>
            </a:r>
            <a:r>
              <a:rPr lang="el-GR"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Δ</a:t>
            </a: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S distributed as </a:t>
            </a: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a:rPr>
              <a:t></a:t>
            </a:r>
            <a:r>
              <a:rPr lang="en-GB" sz="2000" b="1" baseline="3000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a:rPr>
              <a:t>2</a:t>
            </a: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Symbol"/>
              </a:rPr>
              <a:t> with </a:t>
            </a:r>
            <a:r>
              <a:rPr lang="en-GB" sz="2000"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ndf</a:t>
            </a: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 (d-4) – (d-6) = 2</a:t>
            </a:r>
          </a:p>
          <a:p>
            <a:pPr marL="0"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a:latin typeface="Tahoma" panose="020B0604030504040204" pitchFamily="34" charset="0"/>
                <a:ea typeface="Tahoma" panose="020B0604030504040204" pitchFamily="34" charset="0"/>
                <a:cs typeface="Tahoma" panose="020B0604030504040204" pitchFamily="34" charset="0"/>
              </a:rPr>
              <a:t>2) H0 = background only</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H1 </a:t>
            </a: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err="1">
                <a:latin typeface="Tahoma" panose="020B0604030504040204" pitchFamily="34" charset="0"/>
                <a:ea typeface="Tahoma" panose="020B0604030504040204" pitchFamily="34" charset="0"/>
                <a:cs typeface="Tahoma" panose="020B0604030504040204" pitchFamily="34" charset="0"/>
              </a:rPr>
              <a:t>bgd</a:t>
            </a:r>
            <a:r>
              <a:rPr lang="en-GB" sz="2000" dirty="0">
                <a:latin typeface="Tahoma" panose="020B0604030504040204" pitchFamily="34" charset="0"/>
                <a:ea typeface="Tahoma" panose="020B0604030504040204" pitchFamily="34" charset="0"/>
                <a:cs typeface="Tahoma" panose="020B0604030504040204" pitchFamily="34" charset="0"/>
              </a:rPr>
              <a:t> + peak with free M</a:t>
            </a:r>
            <a:r>
              <a:rPr lang="en-GB" sz="2000" baseline="-25000" dirty="0">
                <a:latin typeface="Tahoma" panose="020B0604030504040204" pitchFamily="34" charset="0"/>
                <a:ea typeface="Tahoma" panose="020B0604030504040204" pitchFamily="34" charset="0"/>
                <a:cs typeface="Tahoma" panose="020B0604030504040204" pitchFamily="34" charset="0"/>
              </a:rPr>
              <a:t>0</a:t>
            </a:r>
            <a:r>
              <a:rPr lang="en-GB" sz="2000" dirty="0">
                <a:latin typeface="Tahoma" panose="020B0604030504040204" pitchFamily="34" charset="0"/>
                <a:ea typeface="Tahoma" panose="020B0604030504040204" pitchFamily="34" charset="0"/>
                <a:cs typeface="Tahoma" panose="020B0604030504040204" pitchFamily="34" charset="0"/>
              </a:rPr>
              <a:t> and cross-section</a:t>
            </a:r>
          </a:p>
          <a:p>
            <a:pPr marL="0" indent="0">
              <a:buNone/>
            </a:pP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 NO: H0 and H1 nested, but M</a:t>
            </a:r>
            <a:r>
              <a:rPr lang="en-GB" sz="20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0</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 undefined when H1</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H0.   </a:t>
            </a:r>
            <a:r>
              <a:rPr lang="el-GR"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Δ</a:t>
            </a:r>
            <a:r>
              <a:rPr lang="en-GB" sz="2000" dirty="0">
                <a:solidFill>
                  <a:srgbClr val="0000FF"/>
                </a:solidFill>
                <a:latin typeface="Tahoma" panose="020B0604030504040204" pitchFamily="34" charset="0"/>
                <a:ea typeface="Tahoma" panose="020B0604030504040204" pitchFamily="34" charset="0"/>
                <a:cs typeface="Tahoma" panose="020B0604030504040204" pitchFamily="34" charset="0"/>
              </a:rPr>
              <a:t>S</a:t>
            </a:r>
            <a:r>
              <a:rPr lang="el-GR" sz="2000"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lang="el-GR" sz="20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a:t>
            </a:r>
            <a:r>
              <a:rPr lang="en-GB" sz="2000" baseline="30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2</a:t>
            </a:r>
          </a:p>
          <a:p>
            <a:pPr marL="0" indent="0">
              <a:buNone/>
            </a:pP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(but not too serious for fixed M)</a:t>
            </a:r>
          </a:p>
          <a:p>
            <a:pPr marL="0"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latin typeface="Tahoma" panose="020B0604030504040204" pitchFamily="34" charset="0"/>
                <a:ea typeface="Tahoma" panose="020B0604030504040204" pitchFamily="34" charset="0"/>
                <a:cs typeface="Tahoma" panose="020B0604030504040204" pitchFamily="34" charset="0"/>
              </a:rPr>
              <a:t> 3</a:t>
            </a:r>
            <a:r>
              <a:rPr lang="en-GB" sz="2000" dirty="0">
                <a:latin typeface="Tahoma" panose="020B0604030504040204" pitchFamily="34" charset="0"/>
                <a:ea typeface="Tahoma" panose="020B0604030504040204" pitchFamily="34" charset="0"/>
                <a:cs typeface="Tahoma" panose="020B0604030504040204" pitchFamily="34" charset="0"/>
              </a:rPr>
              <a:t>) H0 = normal neutrino </a:t>
            </a:r>
            <a:r>
              <a:rPr lang="en-GB" sz="2000" dirty="0" smtClean="0">
                <a:latin typeface="Tahoma" panose="020B0604030504040204" pitchFamily="34" charset="0"/>
                <a:ea typeface="Tahoma" panose="020B0604030504040204" pitchFamily="34" charset="0"/>
                <a:cs typeface="Tahoma" panose="020B0604030504040204" pitchFamily="34" charset="0"/>
              </a:rPr>
              <a:t>hierarchy     </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H1 </a:t>
            </a:r>
            <a:r>
              <a:rPr lang="en-GB" sz="2000" dirty="0">
                <a:latin typeface="Tahoma" panose="020B0604030504040204" pitchFamily="34" charset="0"/>
                <a:ea typeface="Tahoma" panose="020B0604030504040204" pitchFamily="34" charset="0"/>
                <a:cs typeface="Tahoma" panose="020B0604030504040204" pitchFamily="34" charset="0"/>
              </a:rPr>
              <a:t>= inverted </a:t>
            </a:r>
            <a:r>
              <a:rPr lang="en-GB" sz="2000" dirty="0" smtClean="0">
                <a:latin typeface="Tahoma" panose="020B0604030504040204" pitchFamily="34" charset="0"/>
                <a:ea typeface="Tahoma" panose="020B0604030504040204" pitchFamily="34" charset="0"/>
                <a:cs typeface="Tahoma" panose="020B0604030504040204" pitchFamily="34" charset="0"/>
              </a:rPr>
              <a:t>hierarchy                 </a:t>
            </a:r>
            <a:endPar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9966FF"/>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NO: Not nested.  </a:t>
            </a:r>
            <a:r>
              <a:rPr lang="el-GR"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Δ</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S</a:t>
            </a:r>
            <a:r>
              <a:rPr lang="el-GR"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a:t>
            </a:r>
            <a:r>
              <a:rPr lang="el-GR" sz="2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a:t>
            </a:r>
            <a:r>
              <a:rPr lang="en-GB" sz="2000" baseline="30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2    </a:t>
            </a:r>
            <a:r>
              <a:rPr lang="en-GB" sz="2000" baseline="30000" dirty="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 </a:t>
            </a:r>
            <a:r>
              <a:rPr lang="en-GB" sz="2000" dirty="0" smtClean="0">
                <a:solidFill>
                  <a:srgbClr val="0000FF"/>
                </a:solidFill>
                <a:latin typeface="Tahoma" panose="020B0604030504040204" pitchFamily="34" charset="0"/>
                <a:ea typeface="Tahoma" panose="020B0604030504040204" pitchFamily="34" charset="0"/>
                <a:cs typeface="Tahoma" panose="020B0604030504040204" pitchFamily="34" charset="0"/>
                <a:sym typeface="Symbol"/>
              </a:rPr>
              <a:t>   </a:t>
            </a:r>
            <a:r>
              <a:rPr lang="en-GB" sz="1700" dirty="0" smtClean="0">
                <a:solidFill>
                  <a:srgbClr val="CC00CC"/>
                </a:solidFill>
                <a:latin typeface="Tahoma" panose="020B0604030504040204" pitchFamily="34" charset="0"/>
                <a:ea typeface="Tahoma" panose="020B0604030504040204" pitchFamily="34" charset="0"/>
                <a:cs typeface="Tahoma" panose="020B0604030504040204" pitchFamily="34" charset="0"/>
              </a:rPr>
              <a:t>(e.g. can have </a:t>
            </a:r>
            <a:r>
              <a:rPr lang="el-GR" sz="1700" dirty="0" smtClean="0">
                <a:solidFill>
                  <a:srgbClr val="CC00CC"/>
                </a:solidFill>
                <a:latin typeface="Tahoma" panose="020B0604030504040204" pitchFamily="34" charset="0"/>
                <a:ea typeface="Tahoma" panose="020B0604030504040204" pitchFamily="34" charset="0"/>
                <a:cs typeface="Tahoma" panose="020B0604030504040204" pitchFamily="34" charset="0"/>
              </a:rPr>
              <a:t>Δ</a:t>
            </a:r>
            <a:r>
              <a:rPr lang="el-GR" sz="1700" dirty="0" smtClean="0">
                <a:solidFill>
                  <a:srgbClr val="CC00CC"/>
                </a:solidFill>
                <a:latin typeface="Tahoma" panose="020B0604030504040204" pitchFamily="34" charset="0"/>
                <a:ea typeface="Tahoma" panose="020B0604030504040204" pitchFamily="34" charset="0"/>
                <a:cs typeface="Tahoma" panose="020B0604030504040204" pitchFamily="34" charset="0"/>
                <a:sym typeface="Symbol"/>
              </a:rPr>
              <a:t></a:t>
            </a:r>
            <a:r>
              <a:rPr lang="en-GB" sz="1700" baseline="30000" dirty="0" smtClean="0">
                <a:solidFill>
                  <a:srgbClr val="CC00CC"/>
                </a:solidFill>
                <a:latin typeface="Tahoma" panose="020B0604030504040204" pitchFamily="34" charset="0"/>
                <a:ea typeface="Tahoma" panose="020B0604030504040204" pitchFamily="34" charset="0"/>
                <a:cs typeface="Tahoma" panose="020B0604030504040204" pitchFamily="34" charset="0"/>
                <a:sym typeface="Symbol"/>
              </a:rPr>
              <a:t>2</a:t>
            </a:r>
            <a:r>
              <a:rPr lang="en-GB" sz="1700" dirty="0" smtClean="0">
                <a:solidFill>
                  <a:srgbClr val="CC00CC"/>
                </a:solidFill>
                <a:latin typeface="Tahoma" panose="020B0604030504040204" pitchFamily="34" charset="0"/>
                <a:ea typeface="Tahoma" panose="020B0604030504040204" pitchFamily="34" charset="0"/>
                <a:cs typeface="Tahoma" panose="020B0604030504040204" pitchFamily="34" charset="0"/>
                <a:sym typeface="Symbol"/>
              </a:rPr>
              <a:t> negative)</a:t>
            </a:r>
          </a:p>
          <a:p>
            <a:pPr marL="0" indent="0">
              <a:buNone/>
            </a:pPr>
            <a:endParaRPr lang="en-GB" sz="17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700" dirty="0" smtClean="0">
                <a:latin typeface="Tahoma" panose="020B0604030504040204" pitchFamily="34" charset="0"/>
                <a:ea typeface="Tahoma" panose="020B0604030504040204" pitchFamily="34" charset="0"/>
                <a:cs typeface="Tahoma" panose="020B0604030504040204" pitchFamily="34" charset="0"/>
              </a:rPr>
              <a:t>N.B. 1: Even when </a:t>
            </a:r>
            <a:r>
              <a:rPr lang="en-GB" sz="1700" dirty="0" smtClean="0">
                <a:solidFill>
                  <a:srgbClr val="FF0000"/>
                </a:solidFill>
                <a:latin typeface="Tahoma" panose="020B0604030504040204" pitchFamily="34" charset="0"/>
                <a:ea typeface="Tahoma" panose="020B0604030504040204" pitchFamily="34" charset="0"/>
                <a:cs typeface="Tahoma" panose="020B0604030504040204" pitchFamily="34" charset="0"/>
              </a:rPr>
              <a:t>W. Th. </a:t>
            </a:r>
            <a:r>
              <a:rPr lang="en-GB" sz="1700" dirty="0" smtClean="0">
                <a:latin typeface="Tahoma" panose="020B0604030504040204" pitchFamily="34" charset="0"/>
                <a:ea typeface="Tahoma" panose="020B0604030504040204" pitchFamily="34" charset="0"/>
                <a:cs typeface="Tahoma" panose="020B0604030504040204" pitchFamily="34" charset="0"/>
              </a:rPr>
              <a:t>does not apply, it does not mean that </a:t>
            </a:r>
            <a:r>
              <a:rPr lang="el-GR" sz="1700" dirty="0" smtClean="0">
                <a:latin typeface="Tahoma" panose="020B0604030504040204" pitchFamily="34" charset="0"/>
                <a:ea typeface="Tahoma" panose="020B0604030504040204" pitchFamily="34" charset="0"/>
                <a:cs typeface="Tahoma" panose="020B0604030504040204" pitchFamily="34" charset="0"/>
              </a:rPr>
              <a:t>Δ</a:t>
            </a:r>
            <a:r>
              <a:rPr lang="en-GB" sz="1700" dirty="0" smtClean="0">
                <a:latin typeface="Tahoma" panose="020B0604030504040204" pitchFamily="34" charset="0"/>
                <a:ea typeface="Tahoma" panose="020B0604030504040204" pitchFamily="34" charset="0"/>
                <a:cs typeface="Tahoma" panose="020B0604030504040204" pitchFamily="34" charset="0"/>
              </a:rPr>
              <a:t>S</a:t>
            </a:r>
          </a:p>
          <a:p>
            <a:pPr marL="0" indent="0">
              <a:buNone/>
            </a:pPr>
            <a:r>
              <a:rPr lang="en-GB" sz="1700" dirty="0">
                <a:latin typeface="Tahoma" panose="020B0604030504040204" pitchFamily="34" charset="0"/>
                <a:ea typeface="Tahoma" panose="020B0604030504040204" pitchFamily="34" charset="0"/>
                <a:cs typeface="Tahoma" panose="020B0604030504040204" pitchFamily="34" charset="0"/>
              </a:rPr>
              <a:t>i</a:t>
            </a:r>
            <a:r>
              <a:rPr lang="en-GB" sz="1700" dirty="0" smtClean="0">
                <a:latin typeface="Tahoma" panose="020B0604030504040204" pitchFamily="34" charset="0"/>
                <a:ea typeface="Tahoma" panose="020B0604030504040204" pitchFamily="34" charset="0"/>
                <a:cs typeface="Tahoma" panose="020B0604030504040204" pitchFamily="34" charset="0"/>
              </a:rPr>
              <a:t>s irrelevant,</a:t>
            </a:r>
            <a:r>
              <a:rPr lang="en-GB" sz="1700" dirty="0">
                <a:latin typeface="Tahoma" panose="020B0604030504040204" pitchFamily="34" charset="0"/>
                <a:ea typeface="Tahoma" panose="020B0604030504040204" pitchFamily="34" charset="0"/>
                <a:cs typeface="Tahoma" panose="020B0604030504040204" pitchFamily="34" charset="0"/>
              </a:rPr>
              <a:t> but you </a:t>
            </a:r>
            <a:r>
              <a:rPr lang="en-GB" sz="1700" dirty="0" smtClean="0">
                <a:latin typeface="Tahoma" panose="020B0604030504040204" pitchFamily="34" charset="0"/>
                <a:ea typeface="Tahoma" panose="020B0604030504040204" pitchFamily="34" charset="0"/>
                <a:cs typeface="Tahoma" panose="020B0604030504040204" pitchFamily="34" charset="0"/>
              </a:rPr>
              <a:t>cannot use </a:t>
            </a:r>
            <a:r>
              <a:rPr lang="en-GB" sz="1700" dirty="0" smtClean="0">
                <a:solidFill>
                  <a:srgbClr val="FF0000"/>
                </a:solidFill>
                <a:latin typeface="Tahoma" panose="020B0604030504040204" pitchFamily="34" charset="0"/>
                <a:ea typeface="Tahoma" panose="020B0604030504040204" pitchFamily="34" charset="0"/>
                <a:cs typeface="Tahoma" panose="020B0604030504040204" pitchFamily="34" charset="0"/>
              </a:rPr>
              <a:t>W. Th. </a:t>
            </a:r>
            <a:r>
              <a:rPr lang="en-GB" sz="1700" dirty="0" smtClean="0">
                <a:latin typeface="Tahoma" panose="020B0604030504040204" pitchFamily="34" charset="0"/>
                <a:ea typeface="Tahoma" panose="020B0604030504040204" pitchFamily="34" charset="0"/>
                <a:cs typeface="Tahoma" panose="020B0604030504040204" pitchFamily="34" charset="0"/>
              </a:rPr>
              <a:t>for its expected distribution.</a:t>
            </a:r>
          </a:p>
          <a:p>
            <a:pPr marL="0" indent="0">
              <a:buNone/>
            </a:pPr>
            <a:endParaRPr lang="en-GB" sz="17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700" dirty="0" smtClean="0">
                <a:latin typeface="Tahoma" panose="020B0604030504040204" pitchFamily="34" charset="0"/>
                <a:ea typeface="Tahoma" panose="020B0604030504040204" pitchFamily="34" charset="0"/>
                <a:cs typeface="Tahoma" panose="020B0604030504040204" pitchFamily="34" charset="0"/>
              </a:rPr>
              <a:t>N.B. 2: For large </a:t>
            </a:r>
            <a:r>
              <a:rPr lang="en-GB" sz="1700" dirty="0" err="1" smtClean="0">
                <a:latin typeface="Tahoma" panose="020B0604030504040204" pitchFamily="34" charset="0"/>
                <a:ea typeface="Tahoma" panose="020B0604030504040204" pitchFamily="34" charset="0"/>
                <a:cs typeface="Tahoma" panose="020B0604030504040204" pitchFamily="34" charset="0"/>
              </a:rPr>
              <a:t>ndf</a:t>
            </a:r>
            <a:r>
              <a:rPr lang="en-GB" sz="1700" dirty="0" smtClean="0">
                <a:latin typeface="Tahoma" panose="020B0604030504040204" pitchFamily="34" charset="0"/>
                <a:ea typeface="Tahoma" panose="020B0604030504040204" pitchFamily="34" charset="0"/>
                <a:cs typeface="Tahoma" panose="020B0604030504040204" pitchFamily="34" charset="0"/>
              </a:rPr>
              <a:t>, better to use </a:t>
            </a:r>
            <a:r>
              <a:rPr lang="el-GR" sz="1700" dirty="0" smtClean="0">
                <a:latin typeface="Tahoma" panose="020B0604030504040204" pitchFamily="34" charset="0"/>
                <a:ea typeface="Tahoma" panose="020B0604030504040204" pitchFamily="34" charset="0"/>
                <a:cs typeface="Tahoma" panose="020B0604030504040204" pitchFamily="34" charset="0"/>
              </a:rPr>
              <a:t>Δ</a:t>
            </a:r>
            <a:r>
              <a:rPr lang="en-GB" sz="1700" dirty="0" smtClean="0">
                <a:latin typeface="Tahoma" panose="020B0604030504040204" pitchFamily="34" charset="0"/>
                <a:ea typeface="Tahoma" panose="020B0604030504040204" pitchFamily="34" charset="0"/>
                <a:cs typeface="Tahoma" panose="020B0604030504040204" pitchFamily="34" charset="0"/>
              </a:rPr>
              <a:t>S, rather than S</a:t>
            </a:r>
            <a:r>
              <a:rPr lang="en-GB" sz="1700" baseline="-25000" dirty="0" smtClean="0">
                <a:latin typeface="Tahoma" panose="020B0604030504040204" pitchFamily="34" charset="0"/>
                <a:ea typeface="Tahoma" panose="020B0604030504040204" pitchFamily="34" charset="0"/>
                <a:cs typeface="Tahoma" panose="020B0604030504040204" pitchFamily="34" charset="0"/>
              </a:rPr>
              <a:t>1</a:t>
            </a:r>
            <a:r>
              <a:rPr lang="en-GB" sz="1700" dirty="0" smtClean="0">
                <a:latin typeface="Tahoma" panose="020B0604030504040204" pitchFamily="34" charset="0"/>
                <a:ea typeface="Tahoma" panose="020B0604030504040204" pitchFamily="34" charset="0"/>
                <a:cs typeface="Tahoma" panose="020B0604030504040204" pitchFamily="34" charset="0"/>
              </a:rPr>
              <a:t> and S</a:t>
            </a:r>
            <a:r>
              <a:rPr lang="en-GB" sz="1700" baseline="-25000" dirty="0" smtClean="0">
                <a:latin typeface="Tahoma" panose="020B0604030504040204" pitchFamily="34" charset="0"/>
                <a:ea typeface="Tahoma" panose="020B0604030504040204" pitchFamily="34" charset="0"/>
                <a:cs typeface="Tahoma" panose="020B0604030504040204" pitchFamily="34" charset="0"/>
              </a:rPr>
              <a:t>0</a:t>
            </a:r>
            <a:r>
              <a:rPr lang="en-GB" sz="1700" dirty="0" smtClean="0">
                <a:latin typeface="Tahoma" panose="020B0604030504040204" pitchFamily="34" charset="0"/>
                <a:ea typeface="Tahoma" panose="020B0604030504040204" pitchFamily="34" charset="0"/>
                <a:cs typeface="Tahoma" panose="020B0604030504040204" pitchFamily="34" charset="0"/>
              </a:rPr>
              <a:t> separately  </a:t>
            </a:r>
          </a:p>
          <a:p>
            <a:pPr marL="0" indent="0">
              <a:buNone/>
            </a:pPr>
            <a:endParaRPr lang="en-GB" sz="1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7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6992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DD7453-6CA9-4F55-8570-F805F797DBE2}" type="slidenum">
              <a:rPr lang="en-GB" altLang="en-US" smtClean="0">
                <a:solidFill>
                  <a:prstClr val="black"/>
                </a:solidFill>
              </a:rPr>
              <a:pPr eaLnBrk="1" hangingPunct="1"/>
              <a:t>24</a:t>
            </a:fld>
            <a:endParaRPr lang="en-GB" altLang="en-US" smtClean="0">
              <a:solidFill>
                <a:prstClr val="black"/>
              </a:solidFill>
            </a:endParaRPr>
          </a:p>
        </p:txBody>
      </p:sp>
      <p:sp>
        <p:nvSpPr>
          <p:cNvPr id="29699" name="Rectangle 2"/>
          <p:cNvSpPr>
            <a:spLocks noGrp="1" noChangeArrowheads="1"/>
          </p:cNvSpPr>
          <p:nvPr>
            <p:ph type="title"/>
          </p:nvPr>
        </p:nvSpPr>
        <p:spPr>
          <a:xfrm>
            <a:off x="468313" y="260350"/>
            <a:ext cx="8229600" cy="706438"/>
          </a:xfrm>
        </p:spPr>
        <p:txBody>
          <a:bodyPr>
            <a:normAutofit fontScale="90000"/>
          </a:bodyPr>
          <a:lstStyle/>
          <a:p>
            <a:pPr eaLnBrk="1" hangingPunct="1"/>
            <a:r>
              <a:rPr lang="en-GB" altLang="en-US" sz="4000" dirty="0" smtClean="0">
                <a:solidFill>
                  <a:srgbClr val="FF0000"/>
                </a:solidFill>
              </a:rPr>
              <a:t>Is difference in </a:t>
            </a:r>
            <a:r>
              <a:rPr lang="en-GB" altLang="en-US" sz="4000" dirty="0">
                <a:solidFill>
                  <a:srgbClr val="FF0000"/>
                </a:solidFill>
                <a:latin typeface="Times New Roman" pitchFamily="18" charset="0"/>
                <a:cs typeface="Times New Roman" pitchFamily="18" charset="0"/>
              </a:rPr>
              <a:t>S</a:t>
            </a:r>
            <a:r>
              <a:rPr lang="en-GB" altLang="en-US" sz="4000" baseline="30000" dirty="0" smtClean="0">
                <a:solidFill>
                  <a:srgbClr val="FF0000"/>
                </a:solidFill>
                <a:latin typeface="Times New Roman" pitchFamily="18" charset="0"/>
                <a:cs typeface="Times New Roman" pitchFamily="18" charset="0"/>
              </a:rPr>
              <a:t> </a:t>
            </a:r>
            <a:r>
              <a:rPr lang="en-GB" altLang="en-US" sz="4000" dirty="0" smtClean="0">
                <a:solidFill>
                  <a:srgbClr val="FF0000"/>
                </a:solidFill>
                <a:latin typeface="Times New Roman" pitchFamily="18" charset="0"/>
                <a:cs typeface="Times New Roman" pitchFamily="18" charset="0"/>
              </a:rPr>
              <a:t> distributed as </a:t>
            </a:r>
            <a:r>
              <a:rPr lang="el-GR" altLang="en-US" sz="4000" dirty="0" smtClean="0">
                <a:solidFill>
                  <a:srgbClr val="FF0000"/>
                </a:solidFill>
                <a:latin typeface="Times New Roman" pitchFamily="18" charset="0"/>
                <a:cs typeface="Times New Roman" pitchFamily="18" charset="0"/>
              </a:rPr>
              <a:t>χ</a:t>
            </a:r>
            <a:r>
              <a:rPr lang="en-GB" altLang="en-US" sz="4000" baseline="30000" dirty="0" smtClean="0">
                <a:solidFill>
                  <a:srgbClr val="FF0000"/>
                </a:solidFill>
                <a:latin typeface="Times New Roman" pitchFamily="18" charset="0"/>
                <a:cs typeface="Times New Roman" pitchFamily="18" charset="0"/>
              </a:rPr>
              <a:t>2</a:t>
            </a:r>
            <a:r>
              <a:rPr lang="en-GB" altLang="en-US" sz="4000" dirty="0" smtClean="0">
                <a:solidFill>
                  <a:srgbClr val="FF0000"/>
                </a:solidFill>
                <a:latin typeface="Times New Roman" pitchFamily="18" charset="0"/>
                <a:cs typeface="Times New Roman" pitchFamily="18" charset="0"/>
              </a:rPr>
              <a:t> ?</a:t>
            </a:r>
            <a:br>
              <a:rPr lang="en-GB" altLang="en-US" sz="4000" dirty="0" smtClean="0">
                <a:solidFill>
                  <a:srgbClr val="FF0000"/>
                </a:solidFill>
                <a:latin typeface="Times New Roman" pitchFamily="18" charset="0"/>
                <a:cs typeface="Times New Roman" pitchFamily="18" charset="0"/>
              </a:rPr>
            </a:br>
            <a:endParaRPr lang="en-GB" altLang="en-US" sz="4000" dirty="0" smtClean="0">
              <a:solidFill>
                <a:srgbClr val="FF0000"/>
              </a:solidFill>
              <a:latin typeface="Times New Roman" pitchFamily="18" charset="0"/>
              <a:cs typeface="Times New Roman" pitchFamily="18" charset="0"/>
            </a:endParaRPr>
          </a:p>
        </p:txBody>
      </p:sp>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64087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5"/>
          <p:cNvSpPr txBox="1">
            <a:spLocks noChangeArrowheads="1"/>
          </p:cNvSpPr>
          <p:nvPr/>
        </p:nvSpPr>
        <p:spPr bwMode="auto">
          <a:xfrm>
            <a:off x="6156325" y="1125538"/>
            <a:ext cx="30543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solidFill>
                  <a:srgbClr val="008000"/>
                </a:solidFill>
              </a:rPr>
              <a:t>Demortier</a:t>
            </a:r>
            <a:r>
              <a:rPr lang="en-GB" altLang="en-US">
                <a:solidFill>
                  <a:prstClr val="black"/>
                </a:solidFill>
              </a:rPr>
              <a:t>:</a:t>
            </a:r>
          </a:p>
          <a:p>
            <a:pPr eaLnBrk="1" hangingPunct="1"/>
            <a:r>
              <a:rPr lang="en-GB" altLang="en-US">
                <a:solidFill>
                  <a:prstClr val="black"/>
                </a:solidFill>
              </a:rPr>
              <a:t>H0 = quadratic bgd</a:t>
            </a:r>
          </a:p>
          <a:p>
            <a:pPr eaLnBrk="1" hangingPunct="1"/>
            <a:r>
              <a:rPr lang="en-GB" altLang="en-US">
                <a:solidFill>
                  <a:prstClr val="black"/>
                </a:solidFill>
              </a:rPr>
              <a:t>H1 = ……………… +</a:t>
            </a:r>
          </a:p>
          <a:p>
            <a:pPr eaLnBrk="1" hangingPunct="1"/>
            <a:r>
              <a:rPr lang="en-GB" altLang="en-US">
                <a:solidFill>
                  <a:prstClr val="black"/>
                </a:solidFill>
              </a:rPr>
              <a:t>       Gaussian of fixed width,</a:t>
            </a:r>
          </a:p>
          <a:p>
            <a:pPr eaLnBrk="1" hangingPunct="1"/>
            <a:r>
              <a:rPr lang="en-GB" altLang="en-US">
                <a:solidFill>
                  <a:prstClr val="black"/>
                </a:solidFill>
              </a:rPr>
              <a:t>       variable location &amp; ampl</a:t>
            </a:r>
          </a:p>
        </p:txBody>
      </p:sp>
      <p:sp>
        <p:nvSpPr>
          <p:cNvPr id="29703" name="Text Box 6"/>
          <p:cNvSpPr txBox="1">
            <a:spLocks noChangeArrowheads="1"/>
          </p:cNvSpPr>
          <p:nvPr/>
        </p:nvSpPr>
        <p:spPr bwMode="auto">
          <a:xfrm>
            <a:off x="5219700" y="3933825"/>
            <a:ext cx="35623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solidFill>
                  <a:srgbClr val="008000"/>
                </a:solidFill>
              </a:rPr>
              <a:t>Protassov, van Dyk, Connors, ….</a:t>
            </a:r>
          </a:p>
          <a:p>
            <a:pPr eaLnBrk="1" hangingPunct="1"/>
            <a:r>
              <a:rPr lang="en-GB" altLang="en-US">
                <a:solidFill>
                  <a:prstClr val="black"/>
                </a:solidFill>
              </a:rPr>
              <a:t>H0 = continuum</a:t>
            </a:r>
          </a:p>
          <a:p>
            <a:pPr eaLnBrk="1" hangingPunct="1">
              <a:buFontTx/>
              <a:buAutoNum type="alphaLcParenBoth"/>
            </a:pPr>
            <a:r>
              <a:rPr lang="en-GB" altLang="en-US">
                <a:solidFill>
                  <a:prstClr val="black"/>
                </a:solidFill>
              </a:rPr>
              <a:t>H1 = narrow emission line</a:t>
            </a:r>
          </a:p>
          <a:p>
            <a:pPr eaLnBrk="1" hangingPunct="1">
              <a:buFontTx/>
              <a:buAutoNum type="alphaLcParenBoth"/>
            </a:pPr>
            <a:r>
              <a:rPr lang="en-GB" altLang="en-US">
                <a:solidFill>
                  <a:prstClr val="black"/>
                </a:solidFill>
              </a:rPr>
              <a:t>H1 = wider emission line</a:t>
            </a:r>
          </a:p>
          <a:p>
            <a:pPr eaLnBrk="1" hangingPunct="1">
              <a:buFontTx/>
              <a:buAutoNum type="alphaLcParenBoth"/>
            </a:pPr>
            <a:r>
              <a:rPr lang="en-GB" altLang="en-US">
                <a:solidFill>
                  <a:prstClr val="black"/>
                </a:solidFill>
              </a:rPr>
              <a:t>H1 = absorption line</a:t>
            </a:r>
          </a:p>
          <a:p>
            <a:pPr eaLnBrk="1" hangingPunct="1"/>
            <a:endParaRPr lang="en-GB" altLang="en-US">
              <a:solidFill>
                <a:prstClr val="black"/>
              </a:solidFill>
            </a:endParaRPr>
          </a:p>
          <a:p>
            <a:pPr eaLnBrk="1" hangingPunct="1"/>
            <a:r>
              <a:rPr lang="en-GB" altLang="en-US">
                <a:solidFill>
                  <a:prstClr val="black"/>
                </a:solidFill>
              </a:rPr>
              <a:t>Nominal significance level = 5%</a:t>
            </a:r>
          </a:p>
        </p:txBody>
      </p:sp>
      <p:pic>
        <p:nvPicPr>
          <p:cNvPr id="3074" name="Picture 2" descr="http://ej.iop.org/images/0004-637X/571/1/545/Full/f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33825"/>
            <a:ext cx="4859302" cy="26741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9600" y="2117074"/>
            <a:ext cx="2895600" cy="646331"/>
          </a:xfrm>
          <a:prstGeom prst="rect">
            <a:avLst/>
          </a:prstGeom>
          <a:noFill/>
        </p:spPr>
        <p:txBody>
          <a:bodyPr wrap="square" rtlCol="0">
            <a:spAutoFit/>
          </a:bodyPr>
          <a:lstStyle/>
          <a:p>
            <a:r>
              <a:rPr lang="en-GB" dirty="0" smtClean="0">
                <a:solidFill>
                  <a:srgbClr val="0000FF"/>
                </a:solidFill>
              </a:rPr>
              <a:t>What is peak at zero?</a:t>
            </a:r>
          </a:p>
          <a:p>
            <a:r>
              <a:rPr lang="en-GB" dirty="0" smtClean="0">
                <a:solidFill>
                  <a:srgbClr val="0000FF"/>
                </a:solidFill>
              </a:rPr>
              <a:t>Why not half  the entries?</a:t>
            </a:r>
          </a:p>
        </p:txBody>
      </p:sp>
    </p:spTree>
    <p:extLst>
      <p:ext uri="{BB962C8B-B14F-4D97-AF65-F5344CB8AC3E}">
        <p14:creationId xmlns:p14="http://schemas.microsoft.com/office/powerpoint/2010/main" val="283761099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D7EB23C-28C5-49AE-9C01-7C974332A564}" type="slidenum">
              <a:rPr lang="en-GB" altLang="en-US" smtClean="0"/>
              <a:pPr eaLnBrk="1" hangingPunct="1"/>
              <a:t>25</a:t>
            </a:fld>
            <a:endParaRPr lang="en-GB" altLang="en-US" smtClean="0"/>
          </a:p>
        </p:txBody>
      </p:sp>
      <p:sp>
        <p:nvSpPr>
          <p:cNvPr id="30723" name="Text Box 2"/>
          <p:cNvSpPr txBox="1">
            <a:spLocks noChangeArrowheads="1"/>
          </p:cNvSpPr>
          <p:nvPr/>
        </p:nvSpPr>
        <p:spPr bwMode="auto">
          <a:xfrm>
            <a:off x="395288" y="1125538"/>
            <a:ext cx="7848600" cy="59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dirty="0"/>
          </a:p>
          <a:p>
            <a:pPr eaLnBrk="1" hangingPunct="1"/>
            <a:endParaRPr lang="en-GB" altLang="en-US" dirty="0"/>
          </a:p>
          <a:p>
            <a:pPr eaLnBrk="1" hangingPunct="1"/>
            <a:r>
              <a:rPr lang="en-GB" altLang="en-US" sz="2400" dirty="0"/>
              <a:t>So need to determine the </a:t>
            </a:r>
            <a:r>
              <a:rPr lang="el-GR" altLang="en-US" sz="2400" dirty="0" smtClean="0">
                <a:latin typeface="Times New Roman" pitchFamily="18" charset="0"/>
                <a:cs typeface="Times New Roman" pitchFamily="18" charset="0"/>
              </a:rPr>
              <a:t>Δ</a:t>
            </a:r>
            <a:r>
              <a:rPr lang="en-GB" altLang="en-US" sz="2400" dirty="0" smtClean="0">
                <a:latin typeface="Times New Roman" pitchFamily="18" charset="0"/>
                <a:cs typeface="Times New Roman" pitchFamily="18" charset="0"/>
              </a:rPr>
              <a:t>S </a:t>
            </a:r>
            <a:r>
              <a:rPr lang="en-GB" altLang="en-US" sz="2400" dirty="0">
                <a:latin typeface="Times New Roman" pitchFamily="18" charset="0"/>
                <a:cs typeface="Times New Roman" pitchFamily="18" charset="0"/>
              </a:rPr>
              <a:t>distribution by Monte Carlo</a:t>
            </a:r>
            <a:endParaRPr lang="el-GR" altLang="en-US" sz="2400" dirty="0">
              <a:latin typeface="Times New Roman" pitchFamily="18" charset="0"/>
              <a:cs typeface="Times New Roman" pitchFamily="18" charset="0"/>
            </a:endParaRPr>
          </a:p>
          <a:p>
            <a:pPr eaLnBrk="1" hangingPunct="1"/>
            <a:endParaRPr lang="en-GB" altLang="en-US" sz="2400" dirty="0"/>
          </a:p>
          <a:p>
            <a:pPr eaLnBrk="1" hangingPunct="1"/>
            <a:r>
              <a:rPr lang="en-GB" altLang="en-US" sz="2400" dirty="0"/>
              <a:t>N.B. </a:t>
            </a:r>
          </a:p>
          <a:p>
            <a:pPr eaLnBrk="1" hangingPunct="1"/>
            <a:endParaRPr lang="en-GB" altLang="en-US" sz="2400" dirty="0"/>
          </a:p>
          <a:p>
            <a:pPr eaLnBrk="1" hangingPunct="1">
              <a:buFontTx/>
              <a:buAutoNum type="arabicParenR"/>
            </a:pPr>
            <a:r>
              <a:rPr lang="en-GB" altLang="en-US" sz="2400" dirty="0" smtClean="0">
                <a:solidFill>
                  <a:srgbClr val="008000"/>
                </a:solidFill>
              </a:rPr>
              <a:t>For mass spectrum, determining </a:t>
            </a:r>
            <a:r>
              <a:rPr lang="el-GR" altLang="en-US" sz="2400" dirty="0" smtClean="0">
                <a:solidFill>
                  <a:srgbClr val="008000"/>
                </a:solidFill>
                <a:latin typeface="Times New Roman" pitchFamily="18" charset="0"/>
                <a:cs typeface="Times New Roman" pitchFamily="18" charset="0"/>
              </a:rPr>
              <a:t>Δ</a:t>
            </a:r>
            <a:r>
              <a:rPr lang="en-GB" altLang="en-US" sz="2400" dirty="0" smtClean="0">
                <a:solidFill>
                  <a:srgbClr val="008000"/>
                </a:solidFill>
                <a:latin typeface="Times New Roman" pitchFamily="18" charset="0"/>
                <a:cs typeface="Times New Roman" pitchFamily="18" charset="0"/>
              </a:rPr>
              <a:t>S </a:t>
            </a:r>
            <a:r>
              <a:rPr lang="en-GB" altLang="en-US" sz="2400" dirty="0">
                <a:solidFill>
                  <a:srgbClr val="008000"/>
                </a:solidFill>
                <a:latin typeface="Times New Roman" pitchFamily="18" charset="0"/>
                <a:cs typeface="Times New Roman" pitchFamily="18" charset="0"/>
              </a:rPr>
              <a:t>for hypothesis H1 when data is generated according to H0 is not trivial, because there will be lots of local minima</a:t>
            </a:r>
          </a:p>
          <a:p>
            <a:pPr eaLnBrk="1" hangingPunct="1">
              <a:buFontTx/>
              <a:buAutoNum type="arabicParenR"/>
            </a:pPr>
            <a:endParaRPr lang="en-GB" altLang="en-US" sz="2400" dirty="0">
              <a:solidFill>
                <a:schemeClr val="accent2"/>
              </a:solidFill>
              <a:latin typeface="Times New Roman" pitchFamily="18" charset="0"/>
              <a:cs typeface="Times New Roman" pitchFamily="18" charset="0"/>
            </a:endParaRPr>
          </a:p>
          <a:p>
            <a:pPr eaLnBrk="1" hangingPunct="1">
              <a:buFontTx/>
              <a:buAutoNum type="arabicParenR"/>
            </a:pPr>
            <a:r>
              <a:rPr lang="en-GB" altLang="en-US" sz="2400" dirty="0">
                <a:solidFill>
                  <a:schemeClr val="accent2"/>
                </a:solidFill>
                <a:latin typeface="Times New Roman" pitchFamily="18" charset="0"/>
                <a:cs typeface="Times New Roman" pitchFamily="18" charset="0"/>
              </a:rPr>
              <a:t> If we are interested in</a:t>
            </a:r>
            <a:r>
              <a:rPr lang="en-GB" altLang="en-US" dirty="0">
                <a:solidFill>
                  <a:schemeClr val="accent2"/>
                </a:solidFill>
                <a:latin typeface="Times New Roman" pitchFamily="18" charset="0"/>
                <a:cs typeface="Times New Roman" pitchFamily="18" charset="0"/>
              </a:rPr>
              <a:t> </a:t>
            </a:r>
            <a:r>
              <a:rPr lang="en-GB" altLang="en-US" sz="2400" dirty="0">
                <a:solidFill>
                  <a:schemeClr val="accent2"/>
                </a:solidFill>
                <a:latin typeface="Times New Roman" pitchFamily="18" charset="0"/>
                <a:cs typeface="Times New Roman" pitchFamily="18" charset="0"/>
              </a:rPr>
              <a:t>5</a:t>
            </a:r>
            <a:r>
              <a:rPr lang="el-GR" altLang="en-US" sz="2400" dirty="0">
                <a:solidFill>
                  <a:schemeClr val="accent2"/>
                </a:solidFill>
                <a:latin typeface="Times New Roman" pitchFamily="18" charset="0"/>
                <a:cs typeface="Times New Roman" pitchFamily="18" charset="0"/>
              </a:rPr>
              <a:t>σ</a:t>
            </a:r>
            <a:r>
              <a:rPr lang="en-GB" altLang="en-US" sz="2400" dirty="0">
                <a:solidFill>
                  <a:schemeClr val="accent2"/>
                </a:solidFill>
                <a:latin typeface="Times New Roman" pitchFamily="18" charset="0"/>
                <a:cs typeface="Times New Roman" pitchFamily="18" charset="0"/>
              </a:rPr>
              <a:t> significance level, needs lots of MC simulations (or intelligent MC generation) </a:t>
            </a:r>
          </a:p>
          <a:p>
            <a:pPr eaLnBrk="1" hangingPunct="1">
              <a:buFontTx/>
              <a:buAutoNum type="arabicParenR"/>
            </a:pPr>
            <a:endParaRPr lang="en-GB" altLang="en-US" sz="2400" dirty="0">
              <a:solidFill>
                <a:schemeClr val="accent2"/>
              </a:solidFill>
              <a:latin typeface="Times New Roman" pitchFamily="18" charset="0"/>
              <a:cs typeface="Times New Roman" pitchFamily="18" charset="0"/>
            </a:endParaRPr>
          </a:p>
          <a:p>
            <a:pPr eaLnBrk="1" hangingPunct="1">
              <a:buFontTx/>
              <a:buAutoNum type="arabicParenR"/>
            </a:pPr>
            <a:r>
              <a:rPr lang="en-GB" altLang="en-US" sz="2400" dirty="0">
                <a:solidFill>
                  <a:schemeClr val="accent2"/>
                </a:solidFill>
                <a:latin typeface="Times New Roman" pitchFamily="18" charset="0"/>
                <a:cs typeface="Times New Roman" pitchFamily="18" charset="0"/>
              </a:rPr>
              <a:t> Asymptotic formulae may be useful </a:t>
            </a:r>
            <a:r>
              <a:rPr lang="en-GB" altLang="en-US" dirty="0">
                <a:solidFill>
                  <a:schemeClr val="accent2"/>
                </a:solidFill>
                <a:latin typeface="Times New Roman" pitchFamily="18" charset="0"/>
                <a:cs typeface="Times New Roman" pitchFamily="18" charset="0"/>
              </a:rPr>
              <a:t>(see </a:t>
            </a:r>
            <a:r>
              <a:rPr lang="en-GB" altLang="en-US" dirty="0">
                <a:latin typeface="Times New Roman" pitchFamily="18" charset="0"/>
                <a:cs typeface="Times New Roman" pitchFamily="18" charset="0"/>
              </a:rPr>
              <a:t>K. Cranmer, G. Cowan, E. Gross and O. </a:t>
            </a:r>
            <a:r>
              <a:rPr lang="en-GB" altLang="en-US" dirty="0" err="1">
                <a:latin typeface="Times New Roman" pitchFamily="18" charset="0"/>
                <a:cs typeface="Times New Roman" pitchFamily="18" charset="0"/>
              </a:rPr>
              <a:t>Vitells</a:t>
            </a:r>
            <a:r>
              <a:rPr lang="en-GB" altLang="en-US" dirty="0">
                <a:latin typeface="Times New Roman" pitchFamily="18" charset="0"/>
                <a:cs typeface="Times New Roman" pitchFamily="18" charset="0"/>
              </a:rPr>
              <a:t>, 'Asymptotic formulae for likelihood-based tests of new physics', </a:t>
            </a:r>
            <a:r>
              <a:rPr lang="en-GB" altLang="en-US" dirty="0">
                <a:latin typeface="Times New Roman" pitchFamily="18" charset="0"/>
                <a:cs typeface="Times New Roman" pitchFamily="18" charset="0"/>
                <a:hlinkClick r:id="rId2"/>
              </a:rPr>
              <a:t>http://link.springer.com/article/10.1140%2Fepjc%2Fs10052-011-1554-0</a:t>
            </a:r>
            <a:r>
              <a:rPr lang="en-GB" altLang="en-US" dirty="0">
                <a:latin typeface="Times New Roman" pitchFamily="18" charset="0"/>
                <a:cs typeface="Times New Roman" pitchFamily="18" charset="0"/>
              </a:rPr>
              <a:t> )</a:t>
            </a:r>
            <a:endParaRPr lang="el-GR" altLang="en-US" dirty="0">
              <a:solidFill>
                <a:schemeClr val="accent2"/>
              </a:solidFill>
              <a:latin typeface="Times New Roman" pitchFamily="18" charset="0"/>
              <a:cs typeface="Times New Roman" pitchFamily="18" charset="0"/>
            </a:endParaRPr>
          </a:p>
        </p:txBody>
      </p:sp>
      <p:sp>
        <p:nvSpPr>
          <p:cNvPr id="30724" name="Text Box 3"/>
          <p:cNvSpPr txBox="1">
            <a:spLocks noChangeArrowheads="1"/>
          </p:cNvSpPr>
          <p:nvPr/>
        </p:nvSpPr>
        <p:spPr bwMode="auto">
          <a:xfrm>
            <a:off x="539750" y="333375"/>
            <a:ext cx="7704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800" dirty="0">
                <a:solidFill>
                  <a:srgbClr val="FF0000"/>
                </a:solidFill>
              </a:rPr>
              <a:t>Is difference in </a:t>
            </a:r>
            <a:r>
              <a:rPr lang="en-GB" altLang="en-US" sz="2800" dirty="0">
                <a:solidFill>
                  <a:srgbClr val="FF0000"/>
                </a:solidFill>
                <a:latin typeface="Times New Roman" pitchFamily="18" charset="0"/>
                <a:cs typeface="Times New Roman" pitchFamily="18" charset="0"/>
              </a:rPr>
              <a:t>S</a:t>
            </a:r>
            <a:r>
              <a:rPr lang="en-GB" altLang="en-US" sz="2800" baseline="30000" dirty="0" smtClean="0">
                <a:solidFill>
                  <a:srgbClr val="FF0000"/>
                </a:solidFill>
              </a:rPr>
              <a:t> </a:t>
            </a:r>
            <a:r>
              <a:rPr lang="en-GB" altLang="en-US" sz="2800" dirty="0" smtClean="0">
                <a:solidFill>
                  <a:srgbClr val="FF0000"/>
                </a:solidFill>
              </a:rPr>
              <a:t> </a:t>
            </a:r>
            <a:r>
              <a:rPr lang="en-GB" altLang="en-US" sz="2800" dirty="0">
                <a:solidFill>
                  <a:srgbClr val="FF0000"/>
                </a:solidFill>
              </a:rPr>
              <a:t>distributed as </a:t>
            </a:r>
            <a:r>
              <a:rPr lang="el-GR" altLang="en-US" sz="2800" dirty="0">
                <a:solidFill>
                  <a:srgbClr val="FF0000"/>
                </a:solidFill>
                <a:latin typeface="Times New Roman" pitchFamily="18" charset="0"/>
                <a:cs typeface="Times New Roman" pitchFamily="18" charset="0"/>
              </a:rPr>
              <a:t>χ</a:t>
            </a:r>
            <a:r>
              <a:rPr lang="en-GB" altLang="en-US" sz="2800" baseline="30000" dirty="0">
                <a:solidFill>
                  <a:srgbClr val="FF0000"/>
                </a:solidFill>
              </a:rPr>
              <a:t>2</a:t>
            </a:r>
            <a:r>
              <a:rPr lang="en-GB" altLang="en-US" sz="2800" dirty="0">
                <a:solidFill>
                  <a:srgbClr val="FF0000"/>
                </a:solidFill>
              </a:rPr>
              <a:t> ?, contd.</a:t>
            </a:r>
          </a:p>
        </p:txBody>
      </p:sp>
    </p:spTree>
    <p:extLst>
      <p:ext uri="{BB962C8B-B14F-4D97-AF65-F5344CB8AC3E}">
        <p14:creationId xmlns:p14="http://schemas.microsoft.com/office/powerpoint/2010/main" val="30902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GB" dirty="0"/>
              <a:t>Background systematics</a:t>
            </a:r>
          </a:p>
        </p:txBody>
      </p:sp>
      <p:sp>
        <p:nvSpPr>
          <p:cNvPr id="3" name="Content Placeholder 2"/>
          <p:cNvSpPr>
            <a:spLocks noGrp="1"/>
          </p:cNvSpPr>
          <p:nvPr>
            <p:ph idx="1"/>
          </p:nvPr>
        </p:nvSpPr>
        <p:spPr>
          <a:xfrm>
            <a:off x="457200" y="1600200"/>
            <a:ext cx="8229600" cy="4525963"/>
          </a:xfrm>
        </p:spPr>
        <p:txBody>
          <a:bodyPr/>
          <a:lstStyle/>
          <a:p>
            <a:pPr marL="0" indent="0">
              <a:buNone/>
            </a:pPr>
            <a:endParaRPr lang="en-GB" dirty="0">
              <a:sym typeface="Wingdings" panose="05000000000000000000" pitchFamily="2" charset="2"/>
            </a:endParaRP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26</a:t>
            </a:fld>
            <a:endParaRPr lang="en-US">
              <a:solidFill>
                <a:prstClr val="black">
                  <a:tint val="75000"/>
                </a:prstClr>
              </a:solidFill>
            </a:endParaRPr>
          </a:p>
        </p:txBody>
      </p:sp>
      <p:pic>
        <p:nvPicPr>
          <p:cNvPr id="1027" name="Picture 3" descr="C:\Users\Louis\Desktop\Fig3-MassFactSoBWeightedMas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59030"/>
            <a:ext cx="6324600" cy="609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857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GB" dirty="0" smtClean="0"/>
              <a:t>Background systematics, </a:t>
            </a:r>
            <a:r>
              <a:rPr lang="en-GB" dirty="0" err="1" smtClean="0"/>
              <a:t>contd</a:t>
            </a:r>
            <a:endParaRPr lang="en-GB" dirty="0"/>
          </a:p>
        </p:txBody>
      </p:sp>
      <p:sp>
        <p:nvSpPr>
          <p:cNvPr id="3" name="Content Placeholder 2"/>
          <p:cNvSpPr>
            <a:spLocks noGrp="1"/>
          </p:cNvSpPr>
          <p:nvPr>
            <p:ph idx="1"/>
          </p:nvPr>
        </p:nvSpPr>
        <p:spPr>
          <a:xfrm>
            <a:off x="309748" y="914400"/>
            <a:ext cx="8839200" cy="5791200"/>
          </a:xfrm>
        </p:spPr>
        <p:txBody>
          <a:bodyPr>
            <a:normAutofit fontScale="92500" lnSpcReduction="20000"/>
          </a:bodyPr>
          <a:lstStyle/>
          <a:p>
            <a:pPr marL="0" indent="0">
              <a:buNone/>
            </a:pPr>
            <a:r>
              <a:rPr lang="en-GB" sz="1900" dirty="0" err="1" smtClean="0">
                <a:sym typeface="Wingdings" panose="05000000000000000000" pitchFamily="2" charset="2"/>
              </a:rPr>
              <a:t>Signif</a:t>
            </a:r>
            <a:r>
              <a:rPr lang="en-GB" sz="1900" dirty="0" smtClean="0">
                <a:sym typeface="Wingdings" panose="05000000000000000000" pitchFamily="2" charset="2"/>
              </a:rPr>
              <a:t> from comparing </a:t>
            </a:r>
            <a:r>
              <a:rPr lang="el-GR" sz="1900" dirty="0" smtClean="0">
                <a:latin typeface="Calibri"/>
                <a:sym typeface="Wingdings" panose="05000000000000000000" pitchFamily="2" charset="2"/>
              </a:rPr>
              <a:t>χ</a:t>
            </a:r>
            <a:r>
              <a:rPr lang="en-GB" sz="1900" baseline="30000" dirty="0" smtClean="0">
                <a:latin typeface="Calibri"/>
                <a:sym typeface="Wingdings" panose="05000000000000000000" pitchFamily="2" charset="2"/>
              </a:rPr>
              <a:t>2</a:t>
            </a:r>
            <a:r>
              <a:rPr lang="en-GB" sz="1900" dirty="0" smtClean="0">
                <a:latin typeface="Calibri"/>
                <a:sym typeface="Wingdings" panose="05000000000000000000" pitchFamily="2" charset="2"/>
              </a:rPr>
              <a:t>’s for H0 (</a:t>
            </a:r>
            <a:r>
              <a:rPr lang="en-GB" sz="1900" dirty="0" err="1" smtClean="0">
                <a:latin typeface="Calibri"/>
                <a:sym typeface="Wingdings" panose="05000000000000000000" pitchFamily="2" charset="2"/>
              </a:rPr>
              <a:t>bgd</a:t>
            </a:r>
            <a:r>
              <a:rPr lang="en-GB" sz="1900" dirty="0" smtClean="0">
                <a:latin typeface="Calibri"/>
                <a:sym typeface="Wingdings" panose="05000000000000000000" pitchFamily="2" charset="2"/>
              </a:rPr>
              <a:t> only) and for H1 (</a:t>
            </a:r>
            <a:r>
              <a:rPr lang="en-GB" sz="1900" dirty="0" err="1" smtClean="0">
                <a:latin typeface="Calibri"/>
                <a:sym typeface="Wingdings" panose="05000000000000000000" pitchFamily="2" charset="2"/>
              </a:rPr>
              <a:t>bgd</a:t>
            </a:r>
            <a:r>
              <a:rPr lang="en-GB" sz="1900" dirty="0" smtClean="0">
                <a:latin typeface="Calibri"/>
                <a:sym typeface="Wingdings" panose="05000000000000000000" pitchFamily="2" charset="2"/>
              </a:rPr>
              <a:t> + signal)</a:t>
            </a:r>
          </a:p>
          <a:p>
            <a:pPr marL="0" indent="0">
              <a:buNone/>
            </a:pPr>
            <a:r>
              <a:rPr lang="en-GB" sz="1900" dirty="0" smtClean="0">
                <a:latin typeface="Calibri"/>
                <a:sym typeface="Wingdings" panose="05000000000000000000" pitchFamily="2" charset="2"/>
              </a:rPr>
              <a:t>Typically, </a:t>
            </a:r>
            <a:r>
              <a:rPr lang="en-GB" sz="1900" dirty="0" err="1" smtClean="0">
                <a:latin typeface="Calibri"/>
                <a:sym typeface="Wingdings" panose="05000000000000000000" pitchFamily="2" charset="2"/>
              </a:rPr>
              <a:t>bgd</a:t>
            </a:r>
            <a:r>
              <a:rPr lang="en-GB" sz="1900" dirty="0" smtClean="0">
                <a:latin typeface="Calibri"/>
                <a:sym typeface="Wingdings" panose="05000000000000000000" pitchFamily="2" charset="2"/>
              </a:rPr>
              <a:t> = functional form </a:t>
            </a:r>
            <a:r>
              <a:rPr lang="en-GB" sz="1900" dirty="0" err="1" smtClean="0">
                <a:latin typeface="Calibri"/>
                <a:sym typeface="Wingdings" panose="05000000000000000000" pitchFamily="2" charset="2"/>
              </a:rPr>
              <a:t>f</a:t>
            </a:r>
            <a:r>
              <a:rPr lang="en-GB" sz="1900" baseline="-25000" dirty="0" err="1" smtClean="0">
                <a:latin typeface="Calibri"/>
                <a:sym typeface="Wingdings" panose="05000000000000000000" pitchFamily="2" charset="2"/>
              </a:rPr>
              <a:t>a</a:t>
            </a:r>
            <a:r>
              <a:rPr lang="en-GB" sz="1900" dirty="0" smtClean="0">
                <a:latin typeface="Calibri"/>
                <a:sym typeface="Wingdings" panose="05000000000000000000" pitchFamily="2" charset="2"/>
              </a:rPr>
              <a:t> with free </a:t>
            </a:r>
            <a:r>
              <a:rPr lang="en-GB" sz="1900" dirty="0" err="1" smtClean="0">
                <a:latin typeface="Calibri"/>
                <a:sym typeface="Wingdings" panose="05000000000000000000" pitchFamily="2" charset="2"/>
              </a:rPr>
              <a:t>params</a:t>
            </a:r>
            <a:r>
              <a:rPr lang="en-GB" sz="1900" dirty="0" smtClean="0">
                <a:latin typeface="Calibri"/>
                <a:sym typeface="Wingdings" panose="05000000000000000000" pitchFamily="2" charset="2"/>
              </a:rPr>
              <a:t>  </a:t>
            </a:r>
          </a:p>
          <a:p>
            <a:pPr marL="0" indent="0">
              <a:buNone/>
            </a:pPr>
            <a:r>
              <a:rPr lang="en-GB" sz="1900" dirty="0">
                <a:latin typeface="Calibri"/>
                <a:sym typeface="Wingdings" panose="05000000000000000000" pitchFamily="2" charset="2"/>
              </a:rPr>
              <a:t> </a:t>
            </a:r>
            <a:r>
              <a:rPr lang="en-GB" sz="1900" dirty="0" smtClean="0">
                <a:latin typeface="Calibri"/>
                <a:sym typeface="Wingdings" panose="05000000000000000000" pitchFamily="2" charset="2"/>
              </a:rPr>
              <a:t>         e.g. 4</a:t>
            </a:r>
            <a:r>
              <a:rPr lang="en-GB" sz="1900" baseline="30000" dirty="0" smtClean="0">
                <a:latin typeface="Calibri"/>
                <a:sym typeface="Wingdings" panose="05000000000000000000" pitchFamily="2" charset="2"/>
              </a:rPr>
              <a:t>th</a:t>
            </a:r>
            <a:r>
              <a:rPr lang="en-GB" sz="1900" dirty="0" smtClean="0">
                <a:latin typeface="Calibri"/>
                <a:sym typeface="Wingdings" panose="05000000000000000000" pitchFamily="2" charset="2"/>
              </a:rPr>
              <a:t> order polynomial</a:t>
            </a:r>
          </a:p>
          <a:p>
            <a:pPr marL="0" indent="0">
              <a:buNone/>
            </a:pPr>
            <a:r>
              <a:rPr lang="en-GB" sz="1900" dirty="0" smtClean="0">
                <a:latin typeface="Calibri"/>
                <a:sym typeface="Wingdings" panose="05000000000000000000" pitchFamily="2" charset="2"/>
              </a:rPr>
              <a:t>Uncertainties in </a:t>
            </a:r>
            <a:r>
              <a:rPr lang="en-GB" sz="1900" dirty="0" err="1" smtClean="0">
                <a:latin typeface="Calibri"/>
                <a:sym typeface="Wingdings" panose="05000000000000000000" pitchFamily="2" charset="2"/>
              </a:rPr>
              <a:t>params</a:t>
            </a:r>
            <a:r>
              <a:rPr lang="en-GB" sz="1900" dirty="0" smtClean="0">
                <a:latin typeface="Calibri"/>
                <a:sym typeface="Wingdings" panose="05000000000000000000" pitchFamily="2" charset="2"/>
              </a:rPr>
              <a:t> included in </a:t>
            </a:r>
            <a:r>
              <a:rPr lang="en-GB" sz="1900" dirty="0" err="1" smtClean="0">
                <a:latin typeface="Calibri"/>
                <a:sym typeface="Wingdings" panose="05000000000000000000" pitchFamily="2" charset="2"/>
              </a:rPr>
              <a:t>signif</a:t>
            </a:r>
            <a:r>
              <a:rPr lang="en-GB" sz="1900" dirty="0" smtClean="0">
                <a:latin typeface="Calibri"/>
                <a:sym typeface="Wingdings" panose="05000000000000000000" pitchFamily="2" charset="2"/>
              </a:rPr>
              <a:t> calculation</a:t>
            </a:r>
          </a:p>
          <a:p>
            <a:pPr marL="0" indent="0">
              <a:buNone/>
            </a:pPr>
            <a:r>
              <a:rPr lang="en-GB" sz="1900" dirty="0">
                <a:latin typeface="Calibri"/>
                <a:sym typeface="Wingdings" panose="05000000000000000000" pitchFamily="2" charset="2"/>
              </a:rPr>
              <a:t> </a:t>
            </a:r>
            <a:r>
              <a:rPr lang="en-GB" sz="1900" dirty="0" smtClean="0">
                <a:latin typeface="Calibri"/>
                <a:sym typeface="Wingdings" panose="05000000000000000000" pitchFamily="2" charset="2"/>
              </a:rPr>
              <a:t>   But what if functional form is different ? e.g. f</a:t>
            </a:r>
            <a:r>
              <a:rPr lang="en-GB" sz="1900" baseline="-25000" dirty="0" smtClean="0">
                <a:latin typeface="Calibri"/>
                <a:sym typeface="Wingdings" panose="05000000000000000000" pitchFamily="2" charset="2"/>
              </a:rPr>
              <a:t>b </a:t>
            </a:r>
          </a:p>
          <a:p>
            <a:pPr marL="0" indent="0">
              <a:buNone/>
            </a:pPr>
            <a:r>
              <a:rPr lang="en-GB" sz="1900" dirty="0" smtClean="0">
                <a:latin typeface="Calibri"/>
                <a:sym typeface="Wingdings" panose="05000000000000000000" pitchFamily="2" charset="2"/>
              </a:rPr>
              <a:t>Typical approach:</a:t>
            </a:r>
          </a:p>
          <a:p>
            <a:pPr marL="0" indent="0">
              <a:buNone/>
            </a:pPr>
            <a:r>
              <a:rPr lang="en-GB" sz="1900" dirty="0">
                <a:solidFill>
                  <a:srgbClr val="00B0F0"/>
                </a:solidFill>
                <a:latin typeface="Calibri"/>
                <a:sym typeface="Wingdings" panose="05000000000000000000" pitchFamily="2" charset="2"/>
              </a:rPr>
              <a:t> </a:t>
            </a:r>
            <a:r>
              <a:rPr lang="en-GB" sz="1900" dirty="0" smtClean="0">
                <a:solidFill>
                  <a:srgbClr val="00B0F0"/>
                </a:solidFill>
                <a:latin typeface="Calibri"/>
                <a:sym typeface="Wingdings" panose="05000000000000000000" pitchFamily="2" charset="2"/>
              </a:rPr>
              <a:t>       If  f</a:t>
            </a:r>
            <a:r>
              <a:rPr lang="en-GB" sz="1900" baseline="-25000" dirty="0" smtClean="0">
                <a:solidFill>
                  <a:srgbClr val="00B0F0"/>
                </a:solidFill>
                <a:latin typeface="Calibri"/>
                <a:sym typeface="Wingdings" panose="05000000000000000000" pitchFamily="2" charset="2"/>
              </a:rPr>
              <a:t>b</a:t>
            </a:r>
            <a:r>
              <a:rPr lang="en-GB" sz="1900" dirty="0" smtClean="0">
                <a:solidFill>
                  <a:srgbClr val="00B0F0"/>
                </a:solidFill>
                <a:latin typeface="Calibri"/>
                <a:sym typeface="Wingdings" panose="05000000000000000000" pitchFamily="2" charset="2"/>
              </a:rPr>
              <a:t> best fit is bad, not relevant for systematics</a:t>
            </a:r>
          </a:p>
          <a:p>
            <a:pPr marL="0" indent="0">
              <a:buNone/>
            </a:pPr>
            <a:r>
              <a:rPr lang="en-GB" sz="1900" dirty="0" smtClean="0">
                <a:solidFill>
                  <a:srgbClr val="00B0F0"/>
                </a:solidFill>
                <a:latin typeface="Calibri"/>
                <a:sym typeface="Wingdings" panose="05000000000000000000" pitchFamily="2" charset="2"/>
              </a:rPr>
              <a:t>        </a:t>
            </a:r>
            <a:r>
              <a:rPr lang="en-GB" sz="1900" dirty="0">
                <a:solidFill>
                  <a:srgbClr val="00B0F0"/>
                </a:solidFill>
                <a:sym typeface="Wingdings" panose="05000000000000000000" pitchFamily="2" charset="2"/>
              </a:rPr>
              <a:t>If  f</a:t>
            </a:r>
            <a:r>
              <a:rPr lang="en-GB" sz="1900" baseline="-25000" dirty="0">
                <a:solidFill>
                  <a:srgbClr val="00B0F0"/>
                </a:solidFill>
                <a:sym typeface="Wingdings" panose="05000000000000000000" pitchFamily="2" charset="2"/>
              </a:rPr>
              <a:t>b</a:t>
            </a:r>
            <a:r>
              <a:rPr lang="en-GB" sz="1900" dirty="0">
                <a:solidFill>
                  <a:srgbClr val="00B0F0"/>
                </a:solidFill>
                <a:sym typeface="Wingdings" panose="05000000000000000000" pitchFamily="2" charset="2"/>
              </a:rPr>
              <a:t> best fit </a:t>
            </a:r>
            <a:r>
              <a:rPr lang="en-GB" sz="1900" dirty="0" smtClean="0">
                <a:solidFill>
                  <a:srgbClr val="00B0F0"/>
                </a:solidFill>
                <a:sym typeface="Wingdings" panose="05000000000000000000" pitchFamily="2" charset="2"/>
              </a:rPr>
              <a:t>is ~comparable to </a:t>
            </a:r>
            <a:r>
              <a:rPr lang="en-GB" sz="1900" dirty="0" err="1" smtClean="0">
                <a:solidFill>
                  <a:srgbClr val="00B0F0"/>
                </a:solidFill>
                <a:sym typeface="Wingdings" panose="05000000000000000000" pitchFamily="2" charset="2"/>
              </a:rPr>
              <a:t>f</a:t>
            </a:r>
            <a:r>
              <a:rPr lang="en-GB" sz="1900" baseline="-25000" dirty="0" err="1" smtClean="0">
                <a:solidFill>
                  <a:srgbClr val="00B0F0"/>
                </a:solidFill>
                <a:sym typeface="Wingdings" panose="05000000000000000000" pitchFamily="2" charset="2"/>
              </a:rPr>
              <a:t>a</a:t>
            </a:r>
            <a:r>
              <a:rPr lang="en-GB" sz="1900" dirty="0" smtClean="0">
                <a:solidFill>
                  <a:srgbClr val="00B0F0"/>
                </a:solidFill>
                <a:sym typeface="Wingdings" panose="05000000000000000000" pitchFamily="2" charset="2"/>
              </a:rPr>
              <a:t> fit, include contribution to systematics</a:t>
            </a:r>
          </a:p>
          <a:p>
            <a:pPr marL="0" indent="0">
              <a:buNone/>
            </a:pPr>
            <a:r>
              <a:rPr lang="en-GB" sz="1900" dirty="0">
                <a:solidFill>
                  <a:srgbClr val="00B0F0"/>
                </a:solidFill>
                <a:sym typeface="Wingdings" panose="05000000000000000000" pitchFamily="2" charset="2"/>
              </a:rPr>
              <a:t> </a:t>
            </a:r>
            <a:r>
              <a:rPr lang="en-GB" sz="1900" dirty="0" smtClean="0">
                <a:solidFill>
                  <a:srgbClr val="00B0F0"/>
                </a:solidFill>
                <a:sym typeface="Wingdings" panose="05000000000000000000" pitchFamily="2" charset="2"/>
              </a:rPr>
              <a:t>       But what is ‘~comparable’? </a:t>
            </a:r>
          </a:p>
          <a:p>
            <a:pPr marL="0" indent="0">
              <a:buNone/>
            </a:pPr>
            <a:r>
              <a:rPr lang="en-GB" sz="1900" dirty="0" smtClean="0">
                <a:sym typeface="Wingdings" panose="05000000000000000000" pitchFamily="2" charset="2"/>
              </a:rPr>
              <a:t>Other approaches:</a:t>
            </a: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smtClean="0">
                <a:solidFill>
                  <a:srgbClr val="FF0000"/>
                </a:solidFill>
                <a:sym typeface="Wingdings" panose="05000000000000000000" pitchFamily="2" charset="2"/>
              </a:rPr>
              <a:t>Profile likelihood over different </a:t>
            </a:r>
            <a:r>
              <a:rPr lang="en-GB" sz="1900" dirty="0" err="1" smtClean="0">
                <a:solidFill>
                  <a:srgbClr val="FF0000"/>
                </a:solidFill>
                <a:sym typeface="Wingdings" panose="05000000000000000000" pitchFamily="2" charset="2"/>
              </a:rPr>
              <a:t>bgd</a:t>
            </a:r>
            <a:r>
              <a:rPr lang="en-GB" sz="1900" dirty="0" smtClean="0">
                <a:solidFill>
                  <a:srgbClr val="FF0000"/>
                </a:solidFill>
                <a:sym typeface="Wingdings" panose="05000000000000000000" pitchFamily="2" charset="2"/>
              </a:rPr>
              <a:t> parametric forms </a:t>
            </a:r>
          </a:p>
          <a:p>
            <a:pPr marL="0" indent="0">
              <a:buNone/>
            </a:pPr>
            <a:r>
              <a:rPr lang="en-GB" sz="1900" dirty="0" smtClean="0">
                <a:solidFill>
                  <a:srgbClr val="FF0000"/>
                </a:solidFill>
                <a:sym typeface="Wingdings" panose="05000000000000000000" pitchFamily="2" charset="2"/>
              </a:rPr>
              <a:t>                                  http</a:t>
            </a:r>
            <a:r>
              <a:rPr lang="en-GB" sz="1900" dirty="0">
                <a:solidFill>
                  <a:srgbClr val="FF0000"/>
                </a:solidFill>
                <a:sym typeface="Wingdings" panose="05000000000000000000" pitchFamily="2" charset="2"/>
              </a:rPr>
              <a:t>://</a:t>
            </a:r>
            <a:r>
              <a:rPr lang="en-GB" sz="1900" dirty="0" smtClean="0">
                <a:solidFill>
                  <a:srgbClr val="FF0000"/>
                </a:solidFill>
                <a:sym typeface="Wingdings" panose="05000000000000000000" pitchFamily="2" charset="2"/>
              </a:rPr>
              <a:t>arxiv.org/pdf/1408.6865v1.pdf?</a:t>
            </a:r>
          </a:p>
          <a:p>
            <a:pPr marL="0" indent="0">
              <a:buNone/>
            </a:pPr>
            <a:r>
              <a:rPr lang="en-GB" sz="1900" dirty="0">
                <a:solidFill>
                  <a:srgbClr val="669900"/>
                </a:solidFill>
                <a:sym typeface="Wingdings" panose="05000000000000000000" pitchFamily="2" charset="2"/>
              </a:rPr>
              <a:t> </a:t>
            </a:r>
            <a:r>
              <a:rPr lang="en-GB" sz="1900" dirty="0" smtClean="0">
                <a:solidFill>
                  <a:srgbClr val="669900"/>
                </a:solidFill>
                <a:sym typeface="Wingdings" panose="05000000000000000000" pitchFamily="2" charset="2"/>
              </a:rPr>
              <a:t>      </a:t>
            </a:r>
            <a:r>
              <a:rPr lang="en-GB" sz="1900" b="1" dirty="0" smtClean="0">
                <a:solidFill>
                  <a:srgbClr val="669900"/>
                </a:solidFill>
                <a:sym typeface="Wingdings" panose="05000000000000000000" pitchFamily="2" charset="2"/>
              </a:rPr>
              <a:t>Background subtraction</a:t>
            </a: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err="1" smtClean="0">
                <a:solidFill>
                  <a:srgbClr val="C00000"/>
                </a:solidFill>
                <a:sym typeface="Wingdings" panose="05000000000000000000" pitchFamily="2" charset="2"/>
              </a:rPr>
              <a:t>sPlots</a:t>
            </a:r>
            <a:endParaRPr lang="en-GB" sz="1900" dirty="0" smtClean="0">
              <a:solidFill>
                <a:srgbClr val="C00000"/>
              </a:solidFill>
              <a:sym typeface="Wingdings" panose="05000000000000000000" pitchFamily="2" charset="2"/>
            </a:endParaRP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smtClean="0">
                <a:solidFill>
                  <a:srgbClr val="CC00CC"/>
                </a:solidFill>
                <a:sym typeface="Wingdings" panose="05000000000000000000" pitchFamily="2" charset="2"/>
              </a:rPr>
              <a:t>Non-parametric background</a:t>
            </a: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smtClean="0">
                <a:solidFill>
                  <a:srgbClr val="0000FF"/>
                </a:solidFill>
                <a:sym typeface="Wingdings" panose="05000000000000000000" pitchFamily="2" charset="2"/>
              </a:rPr>
              <a:t>Bayes</a:t>
            </a:r>
          </a:p>
          <a:p>
            <a:pPr marL="0" indent="0">
              <a:buNone/>
            </a:pPr>
            <a:r>
              <a:rPr lang="en-GB" sz="1900" dirty="0">
                <a:sym typeface="Wingdings" panose="05000000000000000000" pitchFamily="2" charset="2"/>
              </a:rPr>
              <a:t> </a:t>
            </a:r>
            <a:r>
              <a:rPr lang="en-GB" sz="1900" dirty="0" smtClean="0">
                <a:sym typeface="Wingdings" panose="05000000000000000000" pitchFamily="2" charset="2"/>
              </a:rPr>
              <a:t>          </a:t>
            </a:r>
            <a:r>
              <a:rPr lang="en-GB" sz="1900" dirty="0" err="1" smtClean="0">
                <a:sym typeface="Wingdings" panose="05000000000000000000" pitchFamily="2" charset="2"/>
              </a:rPr>
              <a:t>etc</a:t>
            </a:r>
            <a:endParaRPr lang="en-GB" sz="1900" dirty="0" smtClean="0">
              <a:sym typeface="Wingdings" panose="05000000000000000000" pitchFamily="2" charset="2"/>
            </a:endParaRPr>
          </a:p>
          <a:p>
            <a:pPr marL="0" indent="0">
              <a:buNone/>
            </a:pPr>
            <a:endParaRPr lang="en-GB" sz="1900" dirty="0" smtClean="0">
              <a:sym typeface="Wingdings" panose="05000000000000000000" pitchFamily="2" charset="2"/>
            </a:endParaRPr>
          </a:p>
          <a:p>
            <a:pPr marL="0" indent="0">
              <a:buNone/>
            </a:pPr>
            <a:r>
              <a:rPr lang="en-GB" sz="1900" dirty="0" smtClean="0">
                <a:sym typeface="Wingdings" panose="05000000000000000000" pitchFamily="2" charset="2"/>
              </a:rPr>
              <a:t>No common consensus yet among experiments on best approach</a:t>
            </a:r>
          </a:p>
          <a:p>
            <a:pPr marL="0" indent="0">
              <a:buNone/>
            </a:pPr>
            <a:r>
              <a:rPr lang="en-GB" sz="1900" dirty="0">
                <a:sym typeface="Wingdings" panose="05000000000000000000" pitchFamily="2" charset="2"/>
              </a:rPr>
              <a:t>{</a:t>
            </a:r>
            <a:r>
              <a:rPr lang="en-GB" sz="1900" dirty="0" smtClean="0">
                <a:sym typeface="Wingdings" panose="05000000000000000000" pitchFamily="2" charset="2"/>
              </a:rPr>
              <a:t>Spectra with multiple peaks are more difficult}</a:t>
            </a:r>
          </a:p>
          <a:p>
            <a:pPr marL="0" indent="0">
              <a:buNone/>
            </a:pPr>
            <a:endParaRPr lang="en-GB" sz="2200" dirty="0">
              <a:sym typeface="Wingdings" panose="05000000000000000000" pitchFamily="2" charset="2"/>
            </a:endParaRPr>
          </a:p>
          <a:p>
            <a:pPr marL="0" indent="0">
              <a:buNone/>
            </a:pP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1495600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ct val="20000"/>
              </a:spcBef>
            </a:pPr>
            <a:r>
              <a:rPr lang="en-GB" sz="3300" b="1" dirty="0" smtClean="0">
                <a:solidFill>
                  <a:prstClr val="black"/>
                </a:solidFill>
                <a:ea typeface="+mn-ea"/>
                <a:cs typeface="+mn-cs"/>
              </a:rPr>
              <a:t>“Handling </a:t>
            </a:r>
            <a:r>
              <a:rPr lang="en-GB" sz="3300" b="1" dirty="0">
                <a:solidFill>
                  <a:prstClr val="black"/>
                </a:solidFill>
                <a:ea typeface="+mn-ea"/>
                <a:cs typeface="+mn-cs"/>
              </a:rPr>
              <a:t>uncertainties in background shapes: the discrete profiling </a:t>
            </a:r>
            <a:r>
              <a:rPr lang="en-GB" sz="3300" b="1" dirty="0" smtClean="0">
                <a:solidFill>
                  <a:prstClr val="black"/>
                </a:solidFill>
                <a:ea typeface="+mn-ea"/>
                <a:cs typeface="+mn-cs"/>
              </a:rPr>
              <a:t>method”</a:t>
            </a:r>
            <a:endParaRPr lang="en-GB" dirty="0"/>
          </a:p>
        </p:txBody>
      </p:sp>
      <p:sp>
        <p:nvSpPr>
          <p:cNvPr id="3" name="Content Placeholder 2"/>
          <p:cNvSpPr>
            <a:spLocks noGrp="1"/>
          </p:cNvSpPr>
          <p:nvPr>
            <p:ph idx="1"/>
          </p:nvPr>
        </p:nvSpPr>
        <p:spPr>
          <a:xfrm>
            <a:off x="228600" y="1600200"/>
            <a:ext cx="8686800" cy="4525963"/>
          </a:xfrm>
        </p:spPr>
        <p:txBody>
          <a:bodyPr>
            <a:normAutofit fontScale="85000" lnSpcReduction="10000"/>
          </a:bodyPr>
          <a:lstStyle/>
          <a:p>
            <a:pPr marL="0" indent="0">
              <a:buNone/>
            </a:pPr>
            <a:r>
              <a:rPr lang="en-GB" dirty="0" err="1" smtClean="0"/>
              <a:t>Dauncey</a:t>
            </a:r>
            <a:r>
              <a:rPr lang="en-GB" dirty="0"/>
              <a:t>, Kenzie, Wardle and Davies </a:t>
            </a:r>
            <a:r>
              <a:rPr lang="en-GB" dirty="0" smtClean="0"/>
              <a:t>(Imperial College, CMS)</a:t>
            </a:r>
            <a:endParaRPr lang="en-GB" b="1" dirty="0" smtClean="0"/>
          </a:p>
          <a:p>
            <a:pPr marL="0" indent="0">
              <a:buNone/>
            </a:pPr>
            <a:r>
              <a:rPr lang="en-GB" b="1" dirty="0" smtClean="0">
                <a:hlinkClick r:id="rId2"/>
              </a:rPr>
              <a:t>arXiv:1408.6865v1</a:t>
            </a:r>
            <a:r>
              <a:rPr lang="en-GB" b="1" dirty="0"/>
              <a:t> [</a:t>
            </a:r>
            <a:r>
              <a:rPr lang="en-GB" b="1" dirty="0" err="1"/>
              <a:t>physics.data</a:t>
            </a:r>
            <a:r>
              <a:rPr lang="en-GB" b="1" dirty="0"/>
              <a:t>-an</a:t>
            </a:r>
            <a:r>
              <a:rPr lang="en-GB" b="1" dirty="0" smtClean="0"/>
              <a:t>] </a:t>
            </a:r>
            <a:endParaRPr lang="en-GB" b="1" dirty="0"/>
          </a:p>
          <a:p>
            <a:pPr marL="0" indent="0">
              <a:buNone/>
            </a:pPr>
            <a:r>
              <a:rPr lang="en-GB" b="1" dirty="0" smtClean="0"/>
              <a:t>Has been used in CMS analysis of H</a:t>
            </a:r>
            <a:r>
              <a:rPr lang="en-GB" b="1" dirty="0" smtClean="0">
                <a:sym typeface="Wingdings" panose="05000000000000000000" pitchFamily="2" charset="2"/>
              </a:rPr>
              <a:t></a:t>
            </a:r>
            <a:r>
              <a:rPr lang="el-GR" b="1" dirty="0" smtClean="0">
                <a:latin typeface="Times New Roman"/>
                <a:cs typeface="Times New Roman"/>
                <a:sym typeface="Wingdings" panose="05000000000000000000" pitchFamily="2" charset="2"/>
              </a:rPr>
              <a:t>γγ</a:t>
            </a:r>
            <a:endParaRPr lang="en-GB" b="1" dirty="0" smtClean="0">
              <a:latin typeface="Times New Roman"/>
              <a:cs typeface="Times New Roman"/>
              <a:sym typeface="Wingdings" panose="05000000000000000000" pitchFamily="2" charset="2"/>
            </a:endParaRPr>
          </a:p>
          <a:p>
            <a:pPr marL="0" indent="0">
              <a:buNone/>
            </a:pPr>
            <a:endParaRPr lang="en-GB" b="1" dirty="0"/>
          </a:p>
          <a:p>
            <a:pPr marL="0" indent="0">
              <a:buNone/>
            </a:pPr>
            <a:r>
              <a:rPr lang="en-GB" dirty="0" smtClean="0"/>
              <a:t>Problem with ‘Typical approach’: Alternative functional forms do or don’t contribute to systematics by hard cut, so systematics can change discontinuously </a:t>
            </a:r>
            <a:r>
              <a:rPr lang="en-GB" dirty="0" err="1" smtClean="0"/>
              <a:t>wrt</a:t>
            </a:r>
            <a:r>
              <a:rPr lang="en-GB" dirty="0" smtClean="0"/>
              <a:t> ∆</a:t>
            </a:r>
            <a:r>
              <a:rPr lang="el-GR" dirty="0" smtClean="0"/>
              <a:t>χ</a:t>
            </a:r>
            <a:r>
              <a:rPr lang="en-GB" baseline="30000" dirty="0" smtClean="0"/>
              <a:t>2</a:t>
            </a:r>
          </a:p>
          <a:p>
            <a:pPr marL="0" indent="0">
              <a:buNone/>
            </a:pPr>
            <a:endParaRPr lang="en-GB" baseline="30000" dirty="0"/>
          </a:p>
          <a:p>
            <a:pPr marL="0" indent="0">
              <a:buNone/>
            </a:pPr>
            <a:r>
              <a:rPr lang="en-GB" dirty="0" smtClean="0"/>
              <a:t>Method is like profile </a:t>
            </a:r>
            <a:r>
              <a:rPr lang="en-GB" dirty="0" smtClean="0">
                <a:latin typeface="Script MT Bold" panose="03040602040607080904" pitchFamily="66" charset="0"/>
              </a:rPr>
              <a:t>L</a:t>
            </a:r>
            <a:r>
              <a:rPr lang="en-GB" dirty="0" smtClean="0"/>
              <a:t> for continuous nuisance </a:t>
            </a:r>
            <a:r>
              <a:rPr lang="en-GB" dirty="0" err="1" smtClean="0"/>
              <a:t>params</a:t>
            </a:r>
            <a:endParaRPr lang="en-GB" dirty="0" smtClean="0"/>
          </a:p>
          <a:p>
            <a:pPr marL="0" indent="0">
              <a:buNone/>
            </a:pPr>
            <a:r>
              <a:rPr lang="en-GB" dirty="0" smtClean="0"/>
              <a:t>Here ‘profile’ over discrete functional forms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243678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Reminder of Profile </a:t>
            </a:r>
            <a:r>
              <a:rPr lang="en-GB" dirty="0" smtClean="0">
                <a:latin typeface="Script MT Bold" panose="03040602040607080904" pitchFamily="66" charset="0"/>
              </a:rPr>
              <a:t>L</a:t>
            </a:r>
            <a:endParaRPr lang="en-GB" dirty="0">
              <a:latin typeface="Script MT Bold" panose="03040602040607080904" pitchFamily="66"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29</a:t>
            </a:fld>
            <a:endParaRPr lang="en-US">
              <a:solidFill>
                <a:prstClr val="black">
                  <a:tint val="75000"/>
                </a:prstClr>
              </a:solidFill>
            </a:endParaRPr>
          </a:p>
        </p:txBody>
      </p:sp>
      <p:sp>
        <p:nvSpPr>
          <p:cNvPr id="5" name="Oval 4"/>
          <p:cNvSpPr/>
          <p:nvPr/>
        </p:nvSpPr>
        <p:spPr>
          <a:xfrm rot="2814634">
            <a:off x="1989909" y="2590800"/>
            <a:ext cx="6096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idx="1"/>
          </p:nvPr>
        </p:nvSpPr>
        <p:spPr>
          <a:xfrm rot="2561457">
            <a:off x="1723209" y="2145109"/>
            <a:ext cx="1143000" cy="1805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813" y="1879847"/>
            <a:ext cx="2253791" cy="233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01" y="1511424"/>
            <a:ext cx="2964614" cy="307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02771" y="1322614"/>
            <a:ext cx="0" cy="3581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2771" y="4904014"/>
            <a:ext cx="386442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1719" y="5175766"/>
            <a:ext cx="2964614" cy="1200329"/>
          </a:xfrm>
          <a:prstGeom prst="rect">
            <a:avLst/>
          </a:prstGeom>
          <a:noFill/>
        </p:spPr>
        <p:txBody>
          <a:bodyPr wrap="square" rtlCol="0">
            <a:spAutoFit/>
          </a:bodyPr>
          <a:lstStyle/>
          <a:p>
            <a:r>
              <a:rPr lang="en-GB" sz="2400" dirty="0" smtClean="0"/>
              <a:t>Contours of </a:t>
            </a:r>
            <a:r>
              <a:rPr lang="en-GB" sz="2400" dirty="0" err="1" smtClean="0"/>
              <a:t>ln</a:t>
            </a:r>
            <a:r>
              <a:rPr lang="en-GB" sz="2400" dirty="0" err="1" smtClean="0">
                <a:latin typeface="Script MT Bold" panose="03040602040607080904" pitchFamily="66" charset="0"/>
              </a:rPr>
              <a:t>L</a:t>
            </a:r>
            <a:r>
              <a:rPr lang="en-GB" sz="2400" dirty="0" smtClean="0"/>
              <a:t>(s,</a:t>
            </a:r>
            <a:r>
              <a:rPr lang="el-GR" sz="2400" dirty="0" smtClean="0">
                <a:latin typeface="Times New Roman"/>
                <a:cs typeface="Times New Roman"/>
              </a:rPr>
              <a:t>υ</a:t>
            </a:r>
            <a:r>
              <a:rPr lang="en-GB" sz="2400" dirty="0" smtClean="0">
                <a:latin typeface="Times New Roman"/>
                <a:cs typeface="Times New Roman"/>
              </a:rPr>
              <a:t>)</a:t>
            </a:r>
          </a:p>
          <a:p>
            <a:r>
              <a:rPr lang="en-GB" sz="2400" dirty="0" smtClean="0">
                <a:latin typeface="Times New Roman"/>
                <a:cs typeface="Times New Roman"/>
              </a:rPr>
              <a:t>s = physics </a:t>
            </a:r>
            <a:r>
              <a:rPr lang="en-GB" sz="2400" dirty="0" err="1" smtClean="0">
                <a:latin typeface="Times New Roman"/>
                <a:cs typeface="Times New Roman"/>
              </a:rPr>
              <a:t>param</a:t>
            </a:r>
            <a:endParaRPr lang="en-GB" sz="2400" dirty="0" smtClean="0">
              <a:latin typeface="Times New Roman"/>
              <a:cs typeface="Times New Roman"/>
            </a:endParaRPr>
          </a:p>
          <a:p>
            <a:r>
              <a:rPr lang="el-GR" sz="2400" dirty="0">
                <a:latin typeface="Times New Roman"/>
                <a:cs typeface="Times New Roman"/>
              </a:rPr>
              <a:t>υ</a:t>
            </a:r>
            <a:r>
              <a:rPr lang="en-GB" sz="2400" dirty="0" smtClean="0">
                <a:latin typeface="Times New Roman"/>
                <a:cs typeface="Times New Roman"/>
              </a:rPr>
              <a:t> = nuisance </a:t>
            </a:r>
            <a:r>
              <a:rPr lang="en-GB" sz="2400" dirty="0" err="1" smtClean="0">
                <a:latin typeface="Times New Roman"/>
                <a:cs typeface="Times New Roman"/>
              </a:rPr>
              <a:t>param</a:t>
            </a:r>
            <a:endParaRPr lang="en-GB" sz="2400" dirty="0"/>
          </a:p>
        </p:txBody>
      </p:sp>
      <p:sp>
        <p:nvSpPr>
          <p:cNvPr id="15" name="TextBox 14"/>
          <p:cNvSpPr txBox="1"/>
          <p:nvPr/>
        </p:nvSpPr>
        <p:spPr>
          <a:xfrm>
            <a:off x="507601" y="1340298"/>
            <a:ext cx="609600" cy="523220"/>
          </a:xfrm>
          <a:prstGeom prst="rect">
            <a:avLst/>
          </a:prstGeom>
          <a:noFill/>
        </p:spPr>
        <p:txBody>
          <a:bodyPr wrap="square" rtlCol="0">
            <a:spAutoFit/>
          </a:bodyPr>
          <a:lstStyle/>
          <a:p>
            <a:r>
              <a:rPr lang="el-GR" sz="2800" dirty="0" smtClean="0">
                <a:latin typeface="Times New Roman"/>
                <a:cs typeface="Times New Roman"/>
              </a:rPr>
              <a:t>υ</a:t>
            </a:r>
            <a:endParaRPr lang="en-GB" sz="2800" dirty="0"/>
          </a:p>
        </p:txBody>
      </p:sp>
      <p:sp>
        <p:nvSpPr>
          <p:cNvPr id="16" name="TextBox 15"/>
          <p:cNvSpPr txBox="1"/>
          <p:nvPr/>
        </p:nvSpPr>
        <p:spPr>
          <a:xfrm>
            <a:off x="3421604" y="4399910"/>
            <a:ext cx="762000" cy="461665"/>
          </a:xfrm>
          <a:prstGeom prst="rect">
            <a:avLst/>
          </a:prstGeom>
          <a:noFill/>
        </p:spPr>
        <p:txBody>
          <a:bodyPr wrap="square" rtlCol="0">
            <a:spAutoFit/>
          </a:bodyPr>
          <a:lstStyle/>
          <a:p>
            <a:r>
              <a:rPr lang="en-GB" sz="2400" dirty="0" smtClean="0"/>
              <a:t>s</a:t>
            </a:r>
            <a:endParaRPr lang="en-GB" sz="2400" dirty="0"/>
          </a:p>
        </p:txBody>
      </p:sp>
      <p:cxnSp>
        <p:nvCxnSpPr>
          <p:cNvPr id="18" name="Straight Arrow Connector 17"/>
          <p:cNvCxnSpPr/>
          <p:nvPr/>
        </p:nvCxnSpPr>
        <p:spPr>
          <a:xfrm>
            <a:off x="3756333" y="4630742"/>
            <a:ext cx="5108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85800" y="671956"/>
            <a:ext cx="0" cy="668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6-Point Star 21"/>
          <p:cNvSpPr/>
          <p:nvPr/>
        </p:nvSpPr>
        <p:spPr>
          <a:xfrm>
            <a:off x="2182585" y="2939143"/>
            <a:ext cx="304800" cy="217714"/>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p:cNvCxnSpPr/>
          <p:nvPr/>
        </p:nvCxnSpPr>
        <p:spPr>
          <a:xfrm flipV="1">
            <a:off x="593272" y="1863518"/>
            <a:ext cx="4106092" cy="20715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097" name="TextBox 4096"/>
          <p:cNvSpPr txBox="1"/>
          <p:nvPr/>
        </p:nvSpPr>
        <p:spPr>
          <a:xfrm>
            <a:off x="4419600" y="2362200"/>
            <a:ext cx="4419600" cy="5355312"/>
          </a:xfrm>
          <a:prstGeom prst="rect">
            <a:avLst/>
          </a:prstGeom>
          <a:noFill/>
        </p:spPr>
        <p:txBody>
          <a:bodyPr wrap="square" rtlCol="0">
            <a:spAutoFit/>
          </a:bodyPr>
          <a:lstStyle/>
          <a:p>
            <a:r>
              <a:rPr lang="en-GB" sz="2400" dirty="0" smtClean="0"/>
              <a:t>Stat  uncertainty on s from width of</a:t>
            </a:r>
            <a:r>
              <a:rPr lang="en-GB" sz="2400" dirty="0" smtClean="0">
                <a:latin typeface="Script MT Bold" panose="03040602040607080904" pitchFamily="66" charset="0"/>
              </a:rPr>
              <a:t> L </a:t>
            </a:r>
            <a:r>
              <a:rPr lang="en-GB" sz="2400" dirty="0" smtClean="0">
                <a:latin typeface="+mj-lt"/>
              </a:rPr>
              <a:t> fixed </a:t>
            </a:r>
            <a:r>
              <a:rPr lang="en-GB" sz="2400" dirty="0" smtClean="0"/>
              <a:t>at </a:t>
            </a:r>
            <a:r>
              <a:rPr lang="el-GR" sz="2400" dirty="0" smtClean="0">
                <a:latin typeface="Times New Roman"/>
                <a:cs typeface="Times New Roman"/>
              </a:rPr>
              <a:t>υ</a:t>
            </a:r>
            <a:r>
              <a:rPr lang="en-GB" sz="2400" baseline="-25000" dirty="0" smtClean="0">
                <a:latin typeface="Times New Roman"/>
                <a:cs typeface="Times New Roman"/>
              </a:rPr>
              <a:t>best</a:t>
            </a:r>
          </a:p>
          <a:p>
            <a:endParaRPr lang="en-GB" sz="2400" dirty="0">
              <a:latin typeface="Times New Roman"/>
              <a:cs typeface="Times New Roman"/>
            </a:endParaRPr>
          </a:p>
          <a:p>
            <a:r>
              <a:rPr lang="en-GB" sz="2400" dirty="0" smtClean="0">
                <a:latin typeface="Times New Roman"/>
                <a:cs typeface="Times New Roman"/>
              </a:rPr>
              <a:t>Total uncertainty on s from width of </a:t>
            </a:r>
            <a:r>
              <a:rPr lang="en-GB" sz="2400" dirty="0" smtClean="0">
                <a:latin typeface="Script MT Bold" panose="03040602040607080904" pitchFamily="66" charset="0"/>
                <a:cs typeface="Times New Roman"/>
              </a:rPr>
              <a:t>L</a:t>
            </a:r>
            <a:r>
              <a:rPr lang="en-GB" sz="2400" dirty="0" smtClean="0">
                <a:latin typeface="Times New Roman"/>
                <a:cs typeface="Times New Roman"/>
              </a:rPr>
              <a:t>(s,</a:t>
            </a:r>
            <a:r>
              <a:rPr lang="el-GR" sz="2400" dirty="0" smtClean="0">
                <a:latin typeface="Times New Roman"/>
                <a:cs typeface="Times New Roman"/>
              </a:rPr>
              <a:t>υ</a:t>
            </a:r>
            <a:r>
              <a:rPr lang="en-GB" sz="2400" baseline="-25000" dirty="0" smtClean="0">
                <a:latin typeface="Times New Roman"/>
                <a:cs typeface="Times New Roman"/>
              </a:rPr>
              <a:t>prof(s)</a:t>
            </a:r>
            <a:r>
              <a:rPr lang="en-GB" sz="2400" dirty="0" smtClean="0">
                <a:latin typeface="Times New Roman"/>
                <a:cs typeface="Times New Roman"/>
              </a:rPr>
              <a:t>) = </a:t>
            </a:r>
            <a:r>
              <a:rPr lang="en-GB" sz="2400" dirty="0" err="1" smtClean="0">
                <a:latin typeface="Script MT Bold" panose="03040602040607080904" pitchFamily="66" charset="0"/>
                <a:cs typeface="Times New Roman"/>
              </a:rPr>
              <a:t>L</a:t>
            </a:r>
            <a:r>
              <a:rPr lang="en-GB" sz="2400" baseline="-25000" dirty="0" err="1" smtClean="0">
                <a:latin typeface="Times New Roman"/>
                <a:cs typeface="Times New Roman"/>
              </a:rPr>
              <a:t>prof</a:t>
            </a:r>
            <a:endParaRPr lang="en-GB" sz="2400" baseline="-25000" dirty="0" smtClean="0">
              <a:latin typeface="Times New Roman"/>
              <a:cs typeface="Times New Roman"/>
            </a:endParaRPr>
          </a:p>
          <a:p>
            <a:r>
              <a:rPr lang="el-GR" sz="2400" dirty="0">
                <a:latin typeface="Times New Roman"/>
                <a:cs typeface="Times New Roman"/>
              </a:rPr>
              <a:t>υ</a:t>
            </a:r>
            <a:r>
              <a:rPr lang="en-GB" sz="2400" baseline="-25000" dirty="0" smtClean="0">
                <a:latin typeface="Times New Roman"/>
                <a:cs typeface="Times New Roman"/>
              </a:rPr>
              <a:t>prof(s)</a:t>
            </a:r>
            <a:r>
              <a:rPr lang="en-GB" sz="2400" dirty="0" smtClean="0">
                <a:latin typeface="Times New Roman"/>
                <a:cs typeface="Times New Roman"/>
              </a:rPr>
              <a:t> is best value of </a:t>
            </a:r>
            <a:r>
              <a:rPr lang="el-GR" sz="2400" dirty="0" smtClean="0">
                <a:latin typeface="Times New Roman"/>
                <a:cs typeface="Times New Roman"/>
              </a:rPr>
              <a:t>υ</a:t>
            </a:r>
            <a:r>
              <a:rPr lang="en-GB" sz="2400" dirty="0" smtClean="0">
                <a:latin typeface="Times New Roman"/>
                <a:cs typeface="Times New Roman"/>
              </a:rPr>
              <a:t> at that s</a:t>
            </a:r>
          </a:p>
          <a:p>
            <a:r>
              <a:rPr lang="el-GR" sz="2400" dirty="0" smtClean="0">
                <a:latin typeface="Times New Roman"/>
                <a:cs typeface="Times New Roman"/>
              </a:rPr>
              <a:t>υ</a:t>
            </a:r>
            <a:r>
              <a:rPr lang="en-GB" sz="2400" baseline="-25000" dirty="0" smtClean="0">
                <a:latin typeface="Times New Roman"/>
                <a:cs typeface="Times New Roman"/>
              </a:rPr>
              <a:t>prof(s)</a:t>
            </a:r>
            <a:r>
              <a:rPr lang="en-GB" sz="2400" dirty="0" smtClean="0">
                <a:latin typeface="Times New Roman"/>
                <a:cs typeface="Times New Roman"/>
              </a:rPr>
              <a:t> as </a:t>
            </a:r>
            <a:r>
              <a:rPr lang="en-GB" sz="2400" dirty="0" err="1" smtClean="0">
                <a:latin typeface="Times New Roman"/>
                <a:cs typeface="Times New Roman"/>
              </a:rPr>
              <a:t>fn</a:t>
            </a:r>
            <a:r>
              <a:rPr lang="en-GB" sz="2400" dirty="0" smtClean="0">
                <a:latin typeface="Times New Roman"/>
                <a:cs typeface="Times New Roman"/>
              </a:rPr>
              <a:t> of s lies on green line</a:t>
            </a:r>
          </a:p>
          <a:p>
            <a:endParaRPr lang="en-GB" sz="2400" dirty="0">
              <a:latin typeface="Times New Roman"/>
              <a:cs typeface="Times New Roman"/>
            </a:endParaRPr>
          </a:p>
          <a:p>
            <a:r>
              <a:rPr lang="en-GB" sz="2400" dirty="0" smtClean="0">
                <a:latin typeface="Times New Roman"/>
                <a:cs typeface="Times New Roman"/>
              </a:rPr>
              <a:t>Total </a:t>
            </a:r>
            <a:r>
              <a:rPr lang="en-GB" sz="2400" dirty="0" err="1" smtClean="0">
                <a:latin typeface="Times New Roman"/>
                <a:cs typeface="Times New Roman"/>
              </a:rPr>
              <a:t>uncert</a:t>
            </a:r>
            <a:r>
              <a:rPr lang="en-GB" sz="2400" dirty="0" smtClean="0">
                <a:latin typeface="Times New Roman"/>
                <a:cs typeface="Times New Roman"/>
              </a:rPr>
              <a:t> ≥ stat uncertainty</a:t>
            </a:r>
          </a:p>
          <a:p>
            <a:endParaRPr lang="en-GB" dirty="0" smtClean="0">
              <a:latin typeface="Times New Roman"/>
              <a:cs typeface="Times New Roman"/>
            </a:endParaRPr>
          </a:p>
          <a:p>
            <a:endParaRPr lang="en-GB" dirty="0" smtClean="0">
              <a:latin typeface="Times New Roman"/>
              <a:cs typeface="Times New Roman"/>
            </a:endParaRPr>
          </a:p>
          <a:p>
            <a:endParaRPr lang="en-GB" dirty="0">
              <a:latin typeface="Times New Roman"/>
              <a:cs typeface="Times New Roman"/>
            </a:endParaRPr>
          </a:p>
          <a:p>
            <a:endParaRPr lang="en-GB" dirty="0" smtClean="0">
              <a:latin typeface="Times New Roman"/>
              <a:cs typeface="Times New Roman"/>
            </a:endParaRPr>
          </a:p>
          <a:p>
            <a:endParaRPr lang="en-GB" dirty="0">
              <a:latin typeface="Times New Roman"/>
              <a:cs typeface="Times New Roman"/>
            </a:endParaRPr>
          </a:p>
          <a:p>
            <a:endParaRPr lang="en-GB" dirty="0" smtClean="0">
              <a:latin typeface="Times New Roman"/>
              <a:cs typeface="Times New Roman"/>
            </a:endParaRPr>
          </a:p>
          <a:p>
            <a:r>
              <a:rPr lang="en-GB" dirty="0" smtClean="0"/>
              <a:t>  </a:t>
            </a:r>
            <a:endParaRPr lang="en-GB" dirty="0"/>
          </a:p>
        </p:txBody>
      </p:sp>
    </p:spTree>
    <p:extLst>
      <p:ext uri="{BB962C8B-B14F-4D97-AF65-F5344CB8AC3E}">
        <p14:creationId xmlns:p14="http://schemas.microsoft.com/office/powerpoint/2010/main" val="2893435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C703FBC-78BD-44CD-956B-6EDA5994B1ED}" type="slidenum">
              <a:rPr lang="en-GB" altLang="en-US" smtClean="0"/>
              <a:pPr eaLnBrk="1" hangingPunct="1"/>
              <a:t>3</a:t>
            </a:fld>
            <a:endParaRPr lang="en-GB" altLang="en-US" smtClean="0"/>
          </a:p>
        </p:txBody>
      </p:sp>
      <p:sp>
        <p:nvSpPr>
          <p:cNvPr id="4099" name="Rectangle 2"/>
          <p:cNvSpPr>
            <a:spLocks noGrp="1" noChangeArrowheads="1"/>
          </p:cNvSpPr>
          <p:nvPr>
            <p:ph type="body" idx="1"/>
          </p:nvPr>
        </p:nvSpPr>
        <p:spPr>
          <a:xfrm>
            <a:off x="179388" y="2727325"/>
            <a:ext cx="8567737" cy="4130675"/>
          </a:xfrm>
        </p:spPr>
        <p:txBody>
          <a:bodyPr/>
          <a:lstStyle/>
          <a:p>
            <a:pPr eaLnBrk="1" hangingPunct="1">
              <a:lnSpc>
                <a:spcPct val="80000"/>
              </a:lnSpc>
              <a:buFontTx/>
              <a:buNone/>
            </a:pPr>
            <a:r>
              <a:rPr lang="en-GB" altLang="en-US" sz="2400" dirty="0" smtClean="0">
                <a:solidFill>
                  <a:srgbClr val="FF0000"/>
                </a:solidFill>
              </a:rPr>
              <a:t>“Observation of an Exotic S=+1 </a:t>
            </a:r>
          </a:p>
          <a:p>
            <a:pPr eaLnBrk="1" hangingPunct="1">
              <a:lnSpc>
                <a:spcPct val="80000"/>
              </a:lnSpc>
              <a:buFontTx/>
              <a:buNone/>
            </a:pPr>
            <a:r>
              <a:rPr lang="en-GB" altLang="en-US" sz="2400" dirty="0" smtClean="0">
                <a:solidFill>
                  <a:srgbClr val="FF0000"/>
                </a:solidFill>
              </a:rPr>
              <a:t>Baryon in Exclusive </a:t>
            </a:r>
            <a:r>
              <a:rPr lang="en-GB" altLang="en-US" sz="2400" dirty="0" err="1" smtClean="0">
                <a:solidFill>
                  <a:srgbClr val="FF0000"/>
                </a:solidFill>
              </a:rPr>
              <a:t>Photoproduction</a:t>
            </a:r>
            <a:r>
              <a:rPr lang="en-GB" altLang="en-US" sz="2400" dirty="0" smtClean="0">
                <a:solidFill>
                  <a:srgbClr val="FF0000"/>
                </a:solidFill>
              </a:rPr>
              <a:t> from the Deuteron” </a:t>
            </a:r>
          </a:p>
          <a:p>
            <a:pPr eaLnBrk="1" hangingPunct="1">
              <a:lnSpc>
                <a:spcPct val="80000"/>
              </a:lnSpc>
              <a:buFontTx/>
              <a:buNone/>
            </a:pPr>
            <a:r>
              <a:rPr lang="en-GB" altLang="en-US" sz="1800" dirty="0" smtClean="0">
                <a:solidFill>
                  <a:srgbClr val="FF0000"/>
                </a:solidFill>
              </a:rPr>
              <a:t>S. </a:t>
            </a:r>
            <a:r>
              <a:rPr lang="en-GB" altLang="en-US" sz="1800" dirty="0" err="1" smtClean="0">
                <a:solidFill>
                  <a:srgbClr val="FF0000"/>
                </a:solidFill>
              </a:rPr>
              <a:t>Stepanyan</a:t>
            </a:r>
            <a:r>
              <a:rPr lang="en-GB" altLang="en-US" sz="1800" dirty="0" smtClean="0">
                <a:solidFill>
                  <a:srgbClr val="FF0000"/>
                </a:solidFill>
              </a:rPr>
              <a:t> et al,  CLAS </a:t>
            </a:r>
            <a:r>
              <a:rPr lang="en-GB" altLang="en-US" sz="1800" dirty="0" err="1" smtClean="0">
                <a:solidFill>
                  <a:srgbClr val="FF0000"/>
                </a:solidFill>
              </a:rPr>
              <a:t>Collab</a:t>
            </a:r>
            <a:r>
              <a:rPr lang="en-GB" altLang="en-US" sz="1800" dirty="0" smtClean="0">
                <a:solidFill>
                  <a:srgbClr val="FF0000"/>
                </a:solidFill>
              </a:rPr>
              <a:t>, </a:t>
            </a:r>
            <a:r>
              <a:rPr lang="en-GB" altLang="en-US" sz="1800" dirty="0" err="1" smtClean="0">
                <a:solidFill>
                  <a:srgbClr val="FF0000"/>
                </a:solidFill>
              </a:rPr>
              <a:t>Phys.Rev.Lett</a:t>
            </a:r>
            <a:r>
              <a:rPr lang="en-GB" altLang="en-US" sz="1800" dirty="0" smtClean="0">
                <a:solidFill>
                  <a:srgbClr val="FF0000"/>
                </a:solidFill>
              </a:rPr>
              <a:t>. 91 (2003) 252001</a:t>
            </a:r>
          </a:p>
          <a:p>
            <a:pPr eaLnBrk="1" hangingPunct="1">
              <a:lnSpc>
                <a:spcPct val="80000"/>
              </a:lnSpc>
              <a:buFontTx/>
              <a:buNone/>
            </a:pPr>
            <a:r>
              <a:rPr lang="en-GB" altLang="en-US" sz="2400" dirty="0" smtClean="0">
                <a:solidFill>
                  <a:srgbClr val="FF0000"/>
                </a:solidFill>
              </a:rPr>
              <a:t>“The statistical significance of the peak is 5.2 </a:t>
            </a:r>
            <a:r>
              <a:rPr lang="en-GB" altLang="en-US" sz="2400" dirty="0" smtClean="0">
                <a:solidFill>
                  <a:srgbClr val="FF0000"/>
                </a:solidFill>
                <a:cs typeface="Times New Roman" pitchFamily="18" charset="0"/>
              </a:rPr>
              <a:t>±</a:t>
            </a:r>
            <a:r>
              <a:rPr lang="en-GB" altLang="en-US" sz="2400" dirty="0" smtClean="0">
                <a:solidFill>
                  <a:srgbClr val="FF0000"/>
                </a:solidFill>
              </a:rPr>
              <a:t> 0.6 </a:t>
            </a:r>
            <a:r>
              <a:rPr lang="el-GR" altLang="en-US" sz="2400" dirty="0" smtClean="0">
                <a:solidFill>
                  <a:srgbClr val="FF0000"/>
                </a:solidFill>
              </a:rPr>
              <a:t>σ</a:t>
            </a:r>
            <a:r>
              <a:rPr lang="en-GB" altLang="en-US" sz="2400" dirty="0" smtClean="0">
                <a:solidFill>
                  <a:srgbClr val="FF0000"/>
                </a:solidFill>
              </a:rPr>
              <a:t>”     </a:t>
            </a:r>
          </a:p>
          <a:p>
            <a:pPr eaLnBrk="1" hangingPunct="1">
              <a:lnSpc>
                <a:spcPct val="80000"/>
              </a:lnSpc>
              <a:buFontTx/>
              <a:buNone/>
            </a:pPr>
            <a:endParaRPr lang="en-GB" altLang="en-US" sz="2400" dirty="0" smtClean="0">
              <a:solidFill>
                <a:srgbClr val="FF0000"/>
              </a:solidFill>
            </a:endParaRPr>
          </a:p>
          <a:p>
            <a:pPr eaLnBrk="1" hangingPunct="1">
              <a:lnSpc>
                <a:spcPct val="80000"/>
              </a:lnSpc>
              <a:buFontTx/>
              <a:buNone/>
            </a:pPr>
            <a:r>
              <a:rPr lang="en-GB" altLang="en-US" sz="2400" dirty="0" smtClean="0">
                <a:solidFill>
                  <a:srgbClr val="0000FF"/>
                </a:solidFill>
              </a:rPr>
              <a:t>“A Bayesian analysis of </a:t>
            </a:r>
            <a:r>
              <a:rPr lang="en-GB" altLang="en-US" sz="2400" dirty="0" err="1" smtClean="0">
                <a:solidFill>
                  <a:srgbClr val="0000FF"/>
                </a:solidFill>
              </a:rPr>
              <a:t>pentaquark</a:t>
            </a:r>
            <a:r>
              <a:rPr lang="en-GB" altLang="en-US" sz="2400" dirty="0" smtClean="0">
                <a:solidFill>
                  <a:srgbClr val="0000FF"/>
                </a:solidFill>
              </a:rPr>
              <a:t> signals from CLAS data”</a:t>
            </a:r>
          </a:p>
          <a:p>
            <a:pPr eaLnBrk="1" hangingPunct="1">
              <a:lnSpc>
                <a:spcPct val="80000"/>
              </a:lnSpc>
              <a:buFontTx/>
              <a:buNone/>
            </a:pPr>
            <a:r>
              <a:rPr lang="en-GB" altLang="en-US" sz="1800" dirty="0" smtClean="0">
                <a:solidFill>
                  <a:srgbClr val="0000FF"/>
                </a:solidFill>
              </a:rPr>
              <a:t>D. G. Ireland et al, CLAS </a:t>
            </a:r>
            <a:r>
              <a:rPr lang="en-GB" altLang="en-US" sz="1800" dirty="0" err="1" smtClean="0">
                <a:solidFill>
                  <a:srgbClr val="0000FF"/>
                </a:solidFill>
              </a:rPr>
              <a:t>Collab</a:t>
            </a:r>
            <a:r>
              <a:rPr lang="en-GB" altLang="en-US" sz="1800" dirty="0" smtClean="0">
                <a:solidFill>
                  <a:srgbClr val="0000FF"/>
                </a:solidFill>
              </a:rPr>
              <a:t>, Phys. Rev. </a:t>
            </a:r>
            <a:r>
              <a:rPr lang="en-GB" altLang="en-US" sz="1800" dirty="0" err="1" smtClean="0">
                <a:solidFill>
                  <a:srgbClr val="0000FF"/>
                </a:solidFill>
              </a:rPr>
              <a:t>Lett</a:t>
            </a:r>
            <a:r>
              <a:rPr lang="en-GB" altLang="en-US" sz="1800" dirty="0" smtClean="0">
                <a:solidFill>
                  <a:srgbClr val="0000FF"/>
                </a:solidFill>
              </a:rPr>
              <a:t>. 100, 052001 (2008)</a:t>
            </a:r>
          </a:p>
          <a:p>
            <a:pPr eaLnBrk="1" hangingPunct="1">
              <a:lnSpc>
                <a:spcPct val="80000"/>
              </a:lnSpc>
              <a:buFontTx/>
              <a:buNone/>
            </a:pPr>
            <a:r>
              <a:rPr lang="en-GB" altLang="en-US" sz="2400" dirty="0" smtClean="0">
                <a:solidFill>
                  <a:srgbClr val="0000FF"/>
                </a:solidFill>
              </a:rPr>
              <a:t>“</a:t>
            </a:r>
            <a:r>
              <a:rPr lang="el-GR" altLang="en-US" sz="2400" dirty="0" smtClean="0">
                <a:solidFill>
                  <a:srgbClr val="0000FF"/>
                </a:solidFill>
              </a:rPr>
              <a:t>The ln(RE) value for g2a (-0.408) indicates weak evidence</a:t>
            </a:r>
            <a:r>
              <a:rPr lang="en-GB" altLang="en-US" sz="2400" dirty="0" smtClean="0">
                <a:solidFill>
                  <a:srgbClr val="0000FF"/>
                </a:solidFill>
              </a:rPr>
              <a:t> </a:t>
            </a:r>
            <a:r>
              <a:rPr lang="el-GR" altLang="en-US" sz="2400" dirty="0" smtClean="0">
                <a:solidFill>
                  <a:srgbClr val="0000FF"/>
                </a:solidFill>
              </a:rPr>
              <a:t>in favour of the data model without a peak in the</a:t>
            </a:r>
            <a:r>
              <a:rPr lang="en-GB" altLang="en-US" sz="2400" dirty="0" smtClean="0">
                <a:solidFill>
                  <a:srgbClr val="0000FF"/>
                </a:solidFill>
              </a:rPr>
              <a:t> </a:t>
            </a:r>
            <a:r>
              <a:rPr lang="el-GR" altLang="en-US" sz="2400" dirty="0" smtClean="0">
                <a:solidFill>
                  <a:srgbClr val="0000FF"/>
                </a:solidFill>
              </a:rPr>
              <a:t>spectrum.</a:t>
            </a:r>
            <a:r>
              <a:rPr lang="en-GB" altLang="en-US" sz="2400" dirty="0" smtClean="0">
                <a:solidFill>
                  <a:srgbClr val="0000FF"/>
                </a:solidFill>
              </a:rPr>
              <a:t>”</a:t>
            </a:r>
          </a:p>
          <a:p>
            <a:pPr eaLnBrk="1" hangingPunct="1">
              <a:lnSpc>
                <a:spcPct val="80000"/>
              </a:lnSpc>
              <a:buFontTx/>
              <a:buNone/>
            </a:pPr>
            <a:endParaRPr lang="en-GB" altLang="en-US" sz="2400" dirty="0" smtClean="0">
              <a:solidFill>
                <a:srgbClr val="0000FF"/>
              </a:solidFill>
            </a:endParaRPr>
          </a:p>
          <a:p>
            <a:pPr eaLnBrk="1" hangingPunct="1">
              <a:lnSpc>
                <a:spcPct val="80000"/>
              </a:lnSpc>
              <a:buFontTx/>
              <a:buNone/>
            </a:pPr>
            <a:r>
              <a:rPr lang="en-GB" altLang="en-US" sz="2400" dirty="0" smtClean="0"/>
              <a:t>Comment on “Bayesian Analysis of </a:t>
            </a:r>
            <a:r>
              <a:rPr lang="en-GB" altLang="en-US" sz="2400" dirty="0" err="1" smtClean="0"/>
              <a:t>Pentaquark</a:t>
            </a:r>
            <a:r>
              <a:rPr lang="en-GB" altLang="en-US" sz="2400" dirty="0" smtClean="0"/>
              <a:t> Signals from CLAS Data”        </a:t>
            </a:r>
            <a:r>
              <a:rPr lang="en-GB" altLang="en-US" sz="1800" dirty="0" smtClean="0"/>
              <a:t>Bob Cousins, http://arxiv.org/abs/0807.1330</a:t>
            </a:r>
          </a:p>
          <a:p>
            <a:pPr eaLnBrk="1" hangingPunct="1">
              <a:lnSpc>
                <a:spcPct val="80000"/>
              </a:lnSpc>
              <a:buFontTx/>
              <a:buNone/>
            </a:pPr>
            <a:endParaRPr lang="el-GR" altLang="en-US" sz="2000" dirty="0" smtClean="0">
              <a:solidFill>
                <a:srgbClr val="0000FF"/>
              </a:solidFill>
            </a:endParaRPr>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0"/>
            <a:ext cx="3744913"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Rectangle 4"/>
          <p:cNvSpPr>
            <a:spLocks noGrp="1" noChangeArrowheads="1"/>
          </p:cNvSpPr>
          <p:nvPr>
            <p:ph type="title"/>
          </p:nvPr>
        </p:nvSpPr>
        <p:spPr>
          <a:xfrm>
            <a:off x="457200" y="274638"/>
            <a:ext cx="4619625" cy="1143000"/>
          </a:xfrm>
        </p:spPr>
        <p:txBody>
          <a:bodyPr/>
          <a:lstStyle/>
          <a:p>
            <a:pPr eaLnBrk="1" hangingPunct="1"/>
            <a:r>
              <a:rPr lang="en-GB" altLang="en-US" sz="2400" smtClean="0"/>
              <a:t>Is there evidence for a peak in this data?</a:t>
            </a:r>
          </a:p>
        </p:txBody>
      </p:sp>
      <p:sp>
        <p:nvSpPr>
          <p:cNvPr id="2" name="TextBox 1"/>
          <p:cNvSpPr txBox="1"/>
          <p:nvPr/>
        </p:nvSpPr>
        <p:spPr>
          <a:xfrm>
            <a:off x="7113927" y="0"/>
            <a:ext cx="1524000" cy="1477328"/>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7337436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213021" y="6183086"/>
            <a:ext cx="2133600" cy="365125"/>
          </a:xfrm>
        </p:spPr>
        <p:txBody>
          <a:bodyPr/>
          <a:lstStyle/>
          <a:p>
            <a:fld id="{B6F15528-21DE-4FAA-801E-634DDDAF4B2B}" type="slidenum">
              <a:rPr lang="en-US" smtClean="0">
                <a:solidFill>
                  <a:prstClr val="black">
                    <a:tint val="75000"/>
                  </a:prstClr>
                </a:solidFill>
              </a:rPr>
              <a:pPr/>
              <a:t>30</a:t>
            </a:fld>
            <a:endParaRPr lang="en-US">
              <a:solidFill>
                <a:prstClr val="black">
                  <a:tint val="75000"/>
                </a:prstClr>
              </a:solidFill>
            </a:endParaRPr>
          </a:p>
        </p:txBody>
      </p:sp>
      <p:sp>
        <p:nvSpPr>
          <p:cNvPr id="5" name="Content Placeholder 4"/>
          <p:cNvSpPr>
            <a:spLocks noGrp="1"/>
          </p:cNvSpPr>
          <p:nvPr>
            <p:ph idx="1"/>
          </p:nvPr>
        </p:nvSpPr>
        <p:spPr>
          <a:xfrm>
            <a:off x="2590800" y="1143000"/>
            <a:ext cx="4724400" cy="4373563"/>
          </a:xfrm>
          <a:custGeom>
            <a:avLst/>
            <a:gdLst>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327072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5192486 w 5257800"/>
              <a:gd name="connsiteY10" fmla="*/ 1159328 h 3163948"/>
              <a:gd name="connsiteX11" fmla="*/ 5208815 w 5257800"/>
              <a:gd name="connsiteY11" fmla="*/ 195943 h 3163948"/>
              <a:gd name="connsiteX12" fmla="*/ 5257800 w 5257800"/>
              <a:gd name="connsiteY12" fmla="*/ 0 h 3163948"/>
              <a:gd name="connsiteX0" fmla="*/ 0 w 5291109"/>
              <a:gd name="connsiteY0" fmla="*/ 97971 h 3163948"/>
              <a:gd name="connsiteX1" fmla="*/ 228600 w 5291109"/>
              <a:gd name="connsiteY1" fmla="*/ 881743 h 3163948"/>
              <a:gd name="connsiteX2" fmla="*/ 489858 w 5291109"/>
              <a:gd name="connsiteY2" fmla="*/ 1420586 h 3163948"/>
              <a:gd name="connsiteX3" fmla="*/ 963386 w 5291109"/>
              <a:gd name="connsiteY3" fmla="*/ 2106386 h 3163948"/>
              <a:gd name="connsiteX4" fmla="*/ 963386 w 5291109"/>
              <a:gd name="connsiteY4" fmla="*/ 2106386 h 3163948"/>
              <a:gd name="connsiteX5" fmla="*/ 1845129 w 5291109"/>
              <a:gd name="connsiteY5" fmla="*/ 2841171 h 3163948"/>
              <a:gd name="connsiteX6" fmla="*/ 2694215 w 5291109"/>
              <a:gd name="connsiteY6" fmla="*/ 3151414 h 3163948"/>
              <a:gd name="connsiteX7" fmla="*/ 3657600 w 5291109"/>
              <a:gd name="connsiteY7" fmla="*/ 3020786 h 3163948"/>
              <a:gd name="connsiteX8" fmla="*/ 4523014 w 5291109"/>
              <a:gd name="connsiteY8" fmla="*/ 2286000 h 3163948"/>
              <a:gd name="connsiteX9" fmla="*/ 4718958 w 5291109"/>
              <a:gd name="connsiteY9" fmla="*/ 2057400 h 3163948"/>
              <a:gd name="connsiteX10" fmla="*/ 5192486 w 5291109"/>
              <a:gd name="connsiteY10" fmla="*/ 1159328 h 3163948"/>
              <a:gd name="connsiteX11" fmla="*/ 5208815 w 5291109"/>
              <a:gd name="connsiteY11" fmla="*/ 195943 h 3163948"/>
              <a:gd name="connsiteX12" fmla="*/ 5257800 w 5291109"/>
              <a:gd name="connsiteY12" fmla="*/ 0 h 3163948"/>
              <a:gd name="connsiteX0" fmla="*/ 0 w 5666223"/>
              <a:gd name="connsiteY0" fmla="*/ 97971 h 3163948"/>
              <a:gd name="connsiteX1" fmla="*/ 228600 w 5666223"/>
              <a:gd name="connsiteY1" fmla="*/ 881743 h 3163948"/>
              <a:gd name="connsiteX2" fmla="*/ 489858 w 5666223"/>
              <a:gd name="connsiteY2" fmla="*/ 1420586 h 3163948"/>
              <a:gd name="connsiteX3" fmla="*/ 963386 w 5666223"/>
              <a:gd name="connsiteY3" fmla="*/ 2106386 h 3163948"/>
              <a:gd name="connsiteX4" fmla="*/ 963386 w 5666223"/>
              <a:gd name="connsiteY4" fmla="*/ 2106386 h 3163948"/>
              <a:gd name="connsiteX5" fmla="*/ 1845129 w 5666223"/>
              <a:gd name="connsiteY5" fmla="*/ 2841171 h 3163948"/>
              <a:gd name="connsiteX6" fmla="*/ 2694215 w 5666223"/>
              <a:gd name="connsiteY6" fmla="*/ 3151414 h 3163948"/>
              <a:gd name="connsiteX7" fmla="*/ 3657600 w 5666223"/>
              <a:gd name="connsiteY7" fmla="*/ 3020786 h 3163948"/>
              <a:gd name="connsiteX8" fmla="*/ 4523014 w 5666223"/>
              <a:gd name="connsiteY8" fmla="*/ 2286000 h 3163948"/>
              <a:gd name="connsiteX9" fmla="*/ 4718958 w 5666223"/>
              <a:gd name="connsiteY9" fmla="*/ 2057400 h 3163948"/>
              <a:gd name="connsiteX10" fmla="*/ 5192486 w 5666223"/>
              <a:gd name="connsiteY10" fmla="*/ 1159328 h 3163948"/>
              <a:gd name="connsiteX11" fmla="*/ 5666015 w 5666223"/>
              <a:gd name="connsiteY11" fmla="*/ 179615 h 3163948"/>
              <a:gd name="connsiteX12" fmla="*/ 5257800 w 5666223"/>
              <a:gd name="connsiteY12" fmla="*/ 0 h 3163948"/>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718958 w 5812972"/>
              <a:gd name="connsiteY9" fmla="*/ 2237014 h 3343562"/>
              <a:gd name="connsiteX10" fmla="*/ 5192486 w 5812972"/>
              <a:gd name="connsiteY10" fmla="*/ 1338942 h 3343562"/>
              <a:gd name="connsiteX11" fmla="*/ 5666015 w 5812972"/>
              <a:gd name="connsiteY11" fmla="*/ 359229 h 3343562"/>
              <a:gd name="connsiteX12" fmla="*/ 5812972 w 5812972"/>
              <a:gd name="connsiteY12" fmla="*/ 0 h 3343562"/>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669972 w 5812972"/>
              <a:gd name="connsiteY9" fmla="*/ 2220685 h 3343562"/>
              <a:gd name="connsiteX10" fmla="*/ 5192486 w 5812972"/>
              <a:gd name="connsiteY10" fmla="*/ 1338942 h 3343562"/>
              <a:gd name="connsiteX11" fmla="*/ 5666015 w 5812972"/>
              <a:gd name="connsiteY11" fmla="*/ 359229 h 3343562"/>
              <a:gd name="connsiteX12" fmla="*/ 5812972 w 5812972"/>
              <a:gd name="connsiteY12" fmla="*/ 0 h 334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2972" h="3343562">
                <a:moveTo>
                  <a:pt x="0" y="277585"/>
                </a:moveTo>
                <a:cubicBezTo>
                  <a:pt x="73478" y="559253"/>
                  <a:pt x="146957" y="840921"/>
                  <a:pt x="228600" y="1061357"/>
                </a:cubicBezTo>
                <a:cubicBezTo>
                  <a:pt x="310243" y="1281793"/>
                  <a:pt x="367394" y="1396093"/>
                  <a:pt x="489858" y="1600200"/>
                </a:cubicBezTo>
                <a:cubicBezTo>
                  <a:pt x="612322" y="1804307"/>
                  <a:pt x="963386" y="2286000"/>
                  <a:pt x="963386" y="2286000"/>
                </a:cubicBezTo>
                <a:lnTo>
                  <a:pt x="963386" y="2286000"/>
                </a:lnTo>
                <a:cubicBezTo>
                  <a:pt x="1110343" y="2408464"/>
                  <a:pt x="1556658" y="2846614"/>
                  <a:pt x="1845129" y="3020785"/>
                </a:cubicBezTo>
                <a:cubicBezTo>
                  <a:pt x="2133600" y="3194956"/>
                  <a:pt x="2392137" y="3301092"/>
                  <a:pt x="2694215" y="3331028"/>
                </a:cubicBezTo>
                <a:cubicBezTo>
                  <a:pt x="2996293" y="3360964"/>
                  <a:pt x="3352800" y="3344636"/>
                  <a:pt x="3657600" y="3200400"/>
                </a:cubicBezTo>
                <a:cubicBezTo>
                  <a:pt x="3962400" y="3056164"/>
                  <a:pt x="4354285" y="2628900"/>
                  <a:pt x="4523014" y="2465614"/>
                </a:cubicBezTo>
                <a:cubicBezTo>
                  <a:pt x="4691743" y="2302328"/>
                  <a:pt x="4558393" y="2408464"/>
                  <a:pt x="4669972" y="2220685"/>
                </a:cubicBezTo>
                <a:cubicBezTo>
                  <a:pt x="4781551" y="2032906"/>
                  <a:pt x="5026479" y="1649185"/>
                  <a:pt x="5192486" y="1338942"/>
                </a:cubicBezTo>
                <a:cubicBezTo>
                  <a:pt x="5358493" y="1028699"/>
                  <a:pt x="5562601" y="582386"/>
                  <a:pt x="5666015" y="359229"/>
                </a:cubicBezTo>
                <a:cubicBezTo>
                  <a:pt x="5769429" y="136072"/>
                  <a:pt x="5812972" y="4082"/>
                  <a:pt x="581297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cxnSp>
        <p:nvCxnSpPr>
          <p:cNvPr id="7" name="Straight Connector 6"/>
          <p:cNvCxnSpPr/>
          <p:nvPr/>
        </p:nvCxnSpPr>
        <p:spPr>
          <a:xfrm>
            <a:off x="762000" y="381000"/>
            <a:ext cx="76200" cy="579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61722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2057400" y="575295"/>
            <a:ext cx="4191000" cy="4297362"/>
          </a:xfrm>
          <a:custGeom>
            <a:avLst/>
            <a:gdLst>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327072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5192486 w 5257800"/>
              <a:gd name="connsiteY10" fmla="*/ 1159328 h 3163948"/>
              <a:gd name="connsiteX11" fmla="*/ 5208815 w 5257800"/>
              <a:gd name="connsiteY11" fmla="*/ 195943 h 3163948"/>
              <a:gd name="connsiteX12" fmla="*/ 5257800 w 5257800"/>
              <a:gd name="connsiteY12" fmla="*/ 0 h 3163948"/>
              <a:gd name="connsiteX0" fmla="*/ 0 w 5291109"/>
              <a:gd name="connsiteY0" fmla="*/ 97971 h 3163948"/>
              <a:gd name="connsiteX1" fmla="*/ 228600 w 5291109"/>
              <a:gd name="connsiteY1" fmla="*/ 881743 h 3163948"/>
              <a:gd name="connsiteX2" fmla="*/ 489858 w 5291109"/>
              <a:gd name="connsiteY2" fmla="*/ 1420586 h 3163948"/>
              <a:gd name="connsiteX3" fmla="*/ 963386 w 5291109"/>
              <a:gd name="connsiteY3" fmla="*/ 2106386 h 3163948"/>
              <a:gd name="connsiteX4" fmla="*/ 963386 w 5291109"/>
              <a:gd name="connsiteY4" fmla="*/ 2106386 h 3163948"/>
              <a:gd name="connsiteX5" fmla="*/ 1845129 w 5291109"/>
              <a:gd name="connsiteY5" fmla="*/ 2841171 h 3163948"/>
              <a:gd name="connsiteX6" fmla="*/ 2694215 w 5291109"/>
              <a:gd name="connsiteY6" fmla="*/ 3151414 h 3163948"/>
              <a:gd name="connsiteX7" fmla="*/ 3657600 w 5291109"/>
              <a:gd name="connsiteY7" fmla="*/ 3020786 h 3163948"/>
              <a:gd name="connsiteX8" fmla="*/ 4523014 w 5291109"/>
              <a:gd name="connsiteY8" fmla="*/ 2286000 h 3163948"/>
              <a:gd name="connsiteX9" fmla="*/ 4718958 w 5291109"/>
              <a:gd name="connsiteY9" fmla="*/ 2057400 h 3163948"/>
              <a:gd name="connsiteX10" fmla="*/ 5192486 w 5291109"/>
              <a:gd name="connsiteY10" fmla="*/ 1159328 h 3163948"/>
              <a:gd name="connsiteX11" fmla="*/ 5208815 w 5291109"/>
              <a:gd name="connsiteY11" fmla="*/ 195943 h 3163948"/>
              <a:gd name="connsiteX12" fmla="*/ 5257800 w 5291109"/>
              <a:gd name="connsiteY12" fmla="*/ 0 h 3163948"/>
              <a:gd name="connsiteX0" fmla="*/ 0 w 5666223"/>
              <a:gd name="connsiteY0" fmla="*/ 97971 h 3163948"/>
              <a:gd name="connsiteX1" fmla="*/ 228600 w 5666223"/>
              <a:gd name="connsiteY1" fmla="*/ 881743 h 3163948"/>
              <a:gd name="connsiteX2" fmla="*/ 489858 w 5666223"/>
              <a:gd name="connsiteY2" fmla="*/ 1420586 h 3163948"/>
              <a:gd name="connsiteX3" fmla="*/ 963386 w 5666223"/>
              <a:gd name="connsiteY3" fmla="*/ 2106386 h 3163948"/>
              <a:gd name="connsiteX4" fmla="*/ 963386 w 5666223"/>
              <a:gd name="connsiteY4" fmla="*/ 2106386 h 3163948"/>
              <a:gd name="connsiteX5" fmla="*/ 1845129 w 5666223"/>
              <a:gd name="connsiteY5" fmla="*/ 2841171 h 3163948"/>
              <a:gd name="connsiteX6" fmla="*/ 2694215 w 5666223"/>
              <a:gd name="connsiteY6" fmla="*/ 3151414 h 3163948"/>
              <a:gd name="connsiteX7" fmla="*/ 3657600 w 5666223"/>
              <a:gd name="connsiteY7" fmla="*/ 3020786 h 3163948"/>
              <a:gd name="connsiteX8" fmla="*/ 4523014 w 5666223"/>
              <a:gd name="connsiteY8" fmla="*/ 2286000 h 3163948"/>
              <a:gd name="connsiteX9" fmla="*/ 4718958 w 5666223"/>
              <a:gd name="connsiteY9" fmla="*/ 2057400 h 3163948"/>
              <a:gd name="connsiteX10" fmla="*/ 5192486 w 5666223"/>
              <a:gd name="connsiteY10" fmla="*/ 1159328 h 3163948"/>
              <a:gd name="connsiteX11" fmla="*/ 5666015 w 5666223"/>
              <a:gd name="connsiteY11" fmla="*/ 179615 h 3163948"/>
              <a:gd name="connsiteX12" fmla="*/ 5257800 w 5666223"/>
              <a:gd name="connsiteY12" fmla="*/ 0 h 3163948"/>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718958 w 5812972"/>
              <a:gd name="connsiteY9" fmla="*/ 2237014 h 3343562"/>
              <a:gd name="connsiteX10" fmla="*/ 5192486 w 5812972"/>
              <a:gd name="connsiteY10" fmla="*/ 1338942 h 3343562"/>
              <a:gd name="connsiteX11" fmla="*/ 5666015 w 5812972"/>
              <a:gd name="connsiteY11" fmla="*/ 359229 h 3343562"/>
              <a:gd name="connsiteX12" fmla="*/ 5812972 w 5812972"/>
              <a:gd name="connsiteY12" fmla="*/ 0 h 3343562"/>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669972 w 5812972"/>
              <a:gd name="connsiteY9" fmla="*/ 2220685 h 3343562"/>
              <a:gd name="connsiteX10" fmla="*/ 5192486 w 5812972"/>
              <a:gd name="connsiteY10" fmla="*/ 1338942 h 3343562"/>
              <a:gd name="connsiteX11" fmla="*/ 5666015 w 5812972"/>
              <a:gd name="connsiteY11" fmla="*/ 359229 h 3343562"/>
              <a:gd name="connsiteX12" fmla="*/ 5812972 w 5812972"/>
              <a:gd name="connsiteY12" fmla="*/ 0 h 334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2972" h="3343562">
                <a:moveTo>
                  <a:pt x="0" y="277585"/>
                </a:moveTo>
                <a:cubicBezTo>
                  <a:pt x="73478" y="559253"/>
                  <a:pt x="146957" y="840921"/>
                  <a:pt x="228600" y="1061357"/>
                </a:cubicBezTo>
                <a:cubicBezTo>
                  <a:pt x="310243" y="1281793"/>
                  <a:pt x="367394" y="1396093"/>
                  <a:pt x="489858" y="1600200"/>
                </a:cubicBezTo>
                <a:cubicBezTo>
                  <a:pt x="612322" y="1804307"/>
                  <a:pt x="963386" y="2286000"/>
                  <a:pt x="963386" y="2286000"/>
                </a:cubicBezTo>
                <a:lnTo>
                  <a:pt x="963386" y="2286000"/>
                </a:lnTo>
                <a:cubicBezTo>
                  <a:pt x="1110343" y="2408464"/>
                  <a:pt x="1556658" y="2846614"/>
                  <a:pt x="1845129" y="3020785"/>
                </a:cubicBezTo>
                <a:cubicBezTo>
                  <a:pt x="2133600" y="3194956"/>
                  <a:pt x="2392137" y="3301092"/>
                  <a:pt x="2694215" y="3331028"/>
                </a:cubicBezTo>
                <a:cubicBezTo>
                  <a:pt x="2996293" y="3360964"/>
                  <a:pt x="3352800" y="3344636"/>
                  <a:pt x="3657600" y="3200400"/>
                </a:cubicBezTo>
                <a:cubicBezTo>
                  <a:pt x="3962400" y="3056164"/>
                  <a:pt x="4354285" y="2628900"/>
                  <a:pt x="4523014" y="2465614"/>
                </a:cubicBezTo>
                <a:cubicBezTo>
                  <a:pt x="4691743" y="2302328"/>
                  <a:pt x="4558393" y="2408464"/>
                  <a:pt x="4669972" y="2220685"/>
                </a:cubicBezTo>
                <a:cubicBezTo>
                  <a:pt x="4781551" y="2032906"/>
                  <a:pt x="5026479" y="1649185"/>
                  <a:pt x="5192486" y="1338942"/>
                </a:cubicBezTo>
                <a:cubicBezTo>
                  <a:pt x="5358493" y="1028699"/>
                  <a:pt x="5562601" y="582386"/>
                  <a:pt x="5666015" y="359229"/>
                </a:cubicBezTo>
                <a:cubicBezTo>
                  <a:pt x="5769429" y="136072"/>
                  <a:pt x="5812972" y="4082"/>
                  <a:pt x="581297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1" name="Freeform 10"/>
          <p:cNvSpPr/>
          <p:nvPr/>
        </p:nvSpPr>
        <p:spPr>
          <a:xfrm>
            <a:off x="4762501" y="580738"/>
            <a:ext cx="3695699" cy="3343562"/>
          </a:xfrm>
          <a:custGeom>
            <a:avLst/>
            <a:gdLst>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327072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474029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4963886 w 5257800"/>
              <a:gd name="connsiteY10" fmla="*/ 1126671 h 3163948"/>
              <a:gd name="connsiteX11" fmla="*/ 5208815 w 5257800"/>
              <a:gd name="connsiteY11" fmla="*/ 195943 h 3163948"/>
              <a:gd name="connsiteX12" fmla="*/ 5257800 w 5257800"/>
              <a:gd name="connsiteY12" fmla="*/ 0 h 3163948"/>
              <a:gd name="connsiteX0" fmla="*/ 0 w 5257800"/>
              <a:gd name="connsiteY0" fmla="*/ 97971 h 3163948"/>
              <a:gd name="connsiteX1" fmla="*/ 228600 w 5257800"/>
              <a:gd name="connsiteY1" fmla="*/ 881743 h 3163948"/>
              <a:gd name="connsiteX2" fmla="*/ 489858 w 5257800"/>
              <a:gd name="connsiteY2" fmla="*/ 1420586 h 3163948"/>
              <a:gd name="connsiteX3" fmla="*/ 963386 w 5257800"/>
              <a:gd name="connsiteY3" fmla="*/ 2106386 h 3163948"/>
              <a:gd name="connsiteX4" fmla="*/ 963386 w 5257800"/>
              <a:gd name="connsiteY4" fmla="*/ 2106386 h 3163948"/>
              <a:gd name="connsiteX5" fmla="*/ 1845129 w 5257800"/>
              <a:gd name="connsiteY5" fmla="*/ 2841171 h 3163948"/>
              <a:gd name="connsiteX6" fmla="*/ 2694215 w 5257800"/>
              <a:gd name="connsiteY6" fmla="*/ 3151414 h 3163948"/>
              <a:gd name="connsiteX7" fmla="*/ 3657600 w 5257800"/>
              <a:gd name="connsiteY7" fmla="*/ 3020786 h 3163948"/>
              <a:gd name="connsiteX8" fmla="*/ 4523014 w 5257800"/>
              <a:gd name="connsiteY8" fmla="*/ 2286000 h 3163948"/>
              <a:gd name="connsiteX9" fmla="*/ 4718958 w 5257800"/>
              <a:gd name="connsiteY9" fmla="*/ 2057400 h 3163948"/>
              <a:gd name="connsiteX10" fmla="*/ 5192486 w 5257800"/>
              <a:gd name="connsiteY10" fmla="*/ 1159328 h 3163948"/>
              <a:gd name="connsiteX11" fmla="*/ 5208815 w 5257800"/>
              <a:gd name="connsiteY11" fmla="*/ 195943 h 3163948"/>
              <a:gd name="connsiteX12" fmla="*/ 5257800 w 5257800"/>
              <a:gd name="connsiteY12" fmla="*/ 0 h 3163948"/>
              <a:gd name="connsiteX0" fmla="*/ 0 w 5291109"/>
              <a:gd name="connsiteY0" fmla="*/ 97971 h 3163948"/>
              <a:gd name="connsiteX1" fmla="*/ 228600 w 5291109"/>
              <a:gd name="connsiteY1" fmla="*/ 881743 h 3163948"/>
              <a:gd name="connsiteX2" fmla="*/ 489858 w 5291109"/>
              <a:gd name="connsiteY2" fmla="*/ 1420586 h 3163948"/>
              <a:gd name="connsiteX3" fmla="*/ 963386 w 5291109"/>
              <a:gd name="connsiteY3" fmla="*/ 2106386 h 3163948"/>
              <a:gd name="connsiteX4" fmla="*/ 963386 w 5291109"/>
              <a:gd name="connsiteY4" fmla="*/ 2106386 h 3163948"/>
              <a:gd name="connsiteX5" fmla="*/ 1845129 w 5291109"/>
              <a:gd name="connsiteY5" fmla="*/ 2841171 h 3163948"/>
              <a:gd name="connsiteX6" fmla="*/ 2694215 w 5291109"/>
              <a:gd name="connsiteY6" fmla="*/ 3151414 h 3163948"/>
              <a:gd name="connsiteX7" fmla="*/ 3657600 w 5291109"/>
              <a:gd name="connsiteY7" fmla="*/ 3020786 h 3163948"/>
              <a:gd name="connsiteX8" fmla="*/ 4523014 w 5291109"/>
              <a:gd name="connsiteY8" fmla="*/ 2286000 h 3163948"/>
              <a:gd name="connsiteX9" fmla="*/ 4718958 w 5291109"/>
              <a:gd name="connsiteY9" fmla="*/ 2057400 h 3163948"/>
              <a:gd name="connsiteX10" fmla="*/ 5192486 w 5291109"/>
              <a:gd name="connsiteY10" fmla="*/ 1159328 h 3163948"/>
              <a:gd name="connsiteX11" fmla="*/ 5208815 w 5291109"/>
              <a:gd name="connsiteY11" fmla="*/ 195943 h 3163948"/>
              <a:gd name="connsiteX12" fmla="*/ 5257800 w 5291109"/>
              <a:gd name="connsiteY12" fmla="*/ 0 h 3163948"/>
              <a:gd name="connsiteX0" fmla="*/ 0 w 5666223"/>
              <a:gd name="connsiteY0" fmla="*/ 97971 h 3163948"/>
              <a:gd name="connsiteX1" fmla="*/ 228600 w 5666223"/>
              <a:gd name="connsiteY1" fmla="*/ 881743 h 3163948"/>
              <a:gd name="connsiteX2" fmla="*/ 489858 w 5666223"/>
              <a:gd name="connsiteY2" fmla="*/ 1420586 h 3163948"/>
              <a:gd name="connsiteX3" fmla="*/ 963386 w 5666223"/>
              <a:gd name="connsiteY3" fmla="*/ 2106386 h 3163948"/>
              <a:gd name="connsiteX4" fmla="*/ 963386 w 5666223"/>
              <a:gd name="connsiteY4" fmla="*/ 2106386 h 3163948"/>
              <a:gd name="connsiteX5" fmla="*/ 1845129 w 5666223"/>
              <a:gd name="connsiteY5" fmla="*/ 2841171 h 3163948"/>
              <a:gd name="connsiteX6" fmla="*/ 2694215 w 5666223"/>
              <a:gd name="connsiteY6" fmla="*/ 3151414 h 3163948"/>
              <a:gd name="connsiteX7" fmla="*/ 3657600 w 5666223"/>
              <a:gd name="connsiteY7" fmla="*/ 3020786 h 3163948"/>
              <a:gd name="connsiteX8" fmla="*/ 4523014 w 5666223"/>
              <a:gd name="connsiteY8" fmla="*/ 2286000 h 3163948"/>
              <a:gd name="connsiteX9" fmla="*/ 4718958 w 5666223"/>
              <a:gd name="connsiteY9" fmla="*/ 2057400 h 3163948"/>
              <a:gd name="connsiteX10" fmla="*/ 5192486 w 5666223"/>
              <a:gd name="connsiteY10" fmla="*/ 1159328 h 3163948"/>
              <a:gd name="connsiteX11" fmla="*/ 5666015 w 5666223"/>
              <a:gd name="connsiteY11" fmla="*/ 179615 h 3163948"/>
              <a:gd name="connsiteX12" fmla="*/ 5257800 w 5666223"/>
              <a:gd name="connsiteY12" fmla="*/ 0 h 3163948"/>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718958 w 5812972"/>
              <a:gd name="connsiteY9" fmla="*/ 2237014 h 3343562"/>
              <a:gd name="connsiteX10" fmla="*/ 5192486 w 5812972"/>
              <a:gd name="connsiteY10" fmla="*/ 1338942 h 3343562"/>
              <a:gd name="connsiteX11" fmla="*/ 5666015 w 5812972"/>
              <a:gd name="connsiteY11" fmla="*/ 359229 h 3343562"/>
              <a:gd name="connsiteX12" fmla="*/ 5812972 w 5812972"/>
              <a:gd name="connsiteY12" fmla="*/ 0 h 3343562"/>
              <a:gd name="connsiteX0" fmla="*/ 0 w 5812972"/>
              <a:gd name="connsiteY0" fmla="*/ 277585 h 3343562"/>
              <a:gd name="connsiteX1" fmla="*/ 228600 w 5812972"/>
              <a:gd name="connsiteY1" fmla="*/ 1061357 h 3343562"/>
              <a:gd name="connsiteX2" fmla="*/ 489858 w 5812972"/>
              <a:gd name="connsiteY2" fmla="*/ 1600200 h 3343562"/>
              <a:gd name="connsiteX3" fmla="*/ 963386 w 5812972"/>
              <a:gd name="connsiteY3" fmla="*/ 2286000 h 3343562"/>
              <a:gd name="connsiteX4" fmla="*/ 963386 w 5812972"/>
              <a:gd name="connsiteY4" fmla="*/ 2286000 h 3343562"/>
              <a:gd name="connsiteX5" fmla="*/ 1845129 w 5812972"/>
              <a:gd name="connsiteY5" fmla="*/ 3020785 h 3343562"/>
              <a:gd name="connsiteX6" fmla="*/ 2694215 w 5812972"/>
              <a:gd name="connsiteY6" fmla="*/ 3331028 h 3343562"/>
              <a:gd name="connsiteX7" fmla="*/ 3657600 w 5812972"/>
              <a:gd name="connsiteY7" fmla="*/ 3200400 h 3343562"/>
              <a:gd name="connsiteX8" fmla="*/ 4523014 w 5812972"/>
              <a:gd name="connsiteY8" fmla="*/ 2465614 h 3343562"/>
              <a:gd name="connsiteX9" fmla="*/ 4669972 w 5812972"/>
              <a:gd name="connsiteY9" fmla="*/ 2220685 h 3343562"/>
              <a:gd name="connsiteX10" fmla="*/ 5192486 w 5812972"/>
              <a:gd name="connsiteY10" fmla="*/ 1338942 h 3343562"/>
              <a:gd name="connsiteX11" fmla="*/ 5666015 w 5812972"/>
              <a:gd name="connsiteY11" fmla="*/ 359229 h 3343562"/>
              <a:gd name="connsiteX12" fmla="*/ 5812972 w 5812972"/>
              <a:gd name="connsiteY12" fmla="*/ 0 h 334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2972" h="3343562">
                <a:moveTo>
                  <a:pt x="0" y="277585"/>
                </a:moveTo>
                <a:cubicBezTo>
                  <a:pt x="73478" y="559253"/>
                  <a:pt x="146957" y="840921"/>
                  <a:pt x="228600" y="1061357"/>
                </a:cubicBezTo>
                <a:cubicBezTo>
                  <a:pt x="310243" y="1281793"/>
                  <a:pt x="367394" y="1396093"/>
                  <a:pt x="489858" y="1600200"/>
                </a:cubicBezTo>
                <a:cubicBezTo>
                  <a:pt x="612322" y="1804307"/>
                  <a:pt x="963386" y="2286000"/>
                  <a:pt x="963386" y="2286000"/>
                </a:cubicBezTo>
                <a:lnTo>
                  <a:pt x="963386" y="2286000"/>
                </a:lnTo>
                <a:cubicBezTo>
                  <a:pt x="1110343" y="2408464"/>
                  <a:pt x="1556658" y="2846614"/>
                  <a:pt x="1845129" y="3020785"/>
                </a:cubicBezTo>
                <a:cubicBezTo>
                  <a:pt x="2133600" y="3194956"/>
                  <a:pt x="2392137" y="3301092"/>
                  <a:pt x="2694215" y="3331028"/>
                </a:cubicBezTo>
                <a:cubicBezTo>
                  <a:pt x="2996293" y="3360964"/>
                  <a:pt x="3352800" y="3344636"/>
                  <a:pt x="3657600" y="3200400"/>
                </a:cubicBezTo>
                <a:cubicBezTo>
                  <a:pt x="3962400" y="3056164"/>
                  <a:pt x="4354285" y="2628900"/>
                  <a:pt x="4523014" y="2465614"/>
                </a:cubicBezTo>
                <a:cubicBezTo>
                  <a:pt x="4691743" y="2302328"/>
                  <a:pt x="4558393" y="2408464"/>
                  <a:pt x="4669972" y="2220685"/>
                </a:cubicBezTo>
                <a:cubicBezTo>
                  <a:pt x="4781551" y="2032906"/>
                  <a:pt x="5026479" y="1649185"/>
                  <a:pt x="5192486" y="1338942"/>
                </a:cubicBezTo>
                <a:cubicBezTo>
                  <a:pt x="5358493" y="1028699"/>
                  <a:pt x="5562601" y="582386"/>
                  <a:pt x="5666015" y="359229"/>
                </a:cubicBezTo>
                <a:cubicBezTo>
                  <a:pt x="5769429" y="136072"/>
                  <a:pt x="5812972" y="4082"/>
                  <a:pt x="581297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424057" y="5648980"/>
            <a:ext cx="990600" cy="523220"/>
          </a:xfrm>
          <a:prstGeom prst="rect">
            <a:avLst/>
          </a:prstGeom>
          <a:noFill/>
        </p:spPr>
        <p:txBody>
          <a:bodyPr wrap="square" rtlCol="0">
            <a:spAutoFit/>
          </a:bodyPr>
          <a:lstStyle/>
          <a:p>
            <a:r>
              <a:rPr lang="en-GB" sz="2800" dirty="0" smtClean="0"/>
              <a:t>s</a:t>
            </a:r>
            <a:endParaRPr lang="en-GB" sz="2800" dirty="0"/>
          </a:p>
        </p:txBody>
      </p:sp>
      <p:sp>
        <p:nvSpPr>
          <p:cNvPr id="18" name="TextBox 17"/>
          <p:cNvSpPr txBox="1"/>
          <p:nvPr/>
        </p:nvSpPr>
        <p:spPr>
          <a:xfrm>
            <a:off x="838200" y="1219200"/>
            <a:ext cx="990600" cy="461665"/>
          </a:xfrm>
          <a:prstGeom prst="rect">
            <a:avLst/>
          </a:prstGeom>
          <a:noFill/>
        </p:spPr>
        <p:txBody>
          <a:bodyPr wrap="square" rtlCol="0">
            <a:spAutoFit/>
          </a:bodyPr>
          <a:lstStyle/>
          <a:p>
            <a:r>
              <a:rPr lang="en-GB" sz="2400" dirty="0" smtClean="0"/>
              <a:t>-2ln</a:t>
            </a:r>
            <a:r>
              <a:rPr lang="en-GB" sz="2400" dirty="0" smtClean="0">
                <a:latin typeface="Script MT Bold" panose="03040602040607080904" pitchFamily="66" charset="0"/>
              </a:rPr>
              <a:t>L</a:t>
            </a:r>
            <a:endParaRPr lang="en-GB" sz="2400" dirty="0">
              <a:latin typeface="Script MT Bold" panose="03040602040607080904" pitchFamily="66" charset="0"/>
            </a:endParaRPr>
          </a:p>
        </p:txBody>
      </p:sp>
      <p:cxnSp>
        <p:nvCxnSpPr>
          <p:cNvPr id="20" name="Straight Arrow Connector 19"/>
          <p:cNvCxnSpPr/>
          <p:nvPr/>
        </p:nvCxnSpPr>
        <p:spPr>
          <a:xfrm flipV="1">
            <a:off x="1197429" y="753835"/>
            <a:ext cx="0" cy="4408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824107" y="5910590"/>
            <a:ext cx="495300"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00100" y="4038600"/>
            <a:ext cx="8039100" cy="7620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610350" y="4114800"/>
            <a:ext cx="0" cy="1371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610350" y="4431268"/>
            <a:ext cx="451757" cy="523220"/>
          </a:xfrm>
          <a:prstGeom prst="rect">
            <a:avLst/>
          </a:prstGeom>
          <a:noFill/>
        </p:spPr>
        <p:txBody>
          <a:bodyPr wrap="square" rtlCol="0">
            <a:spAutoFit/>
          </a:bodyPr>
          <a:lstStyle/>
          <a:p>
            <a:r>
              <a:rPr lang="en-GB" sz="2800" dirty="0" smtClean="0"/>
              <a:t>∆</a:t>
            </a:r>
            <a:endParaRPr lang="en-GB" sz="2800" dirty="0"/>
          </a:p>
        </p:txBody>
      </p:sp>
    </p:spTree>
    <p:extLst>
      <p:ext uri="{BB962C8B-B14F-4D97-AF65-F5344CB8AC3E}">
        <p14:creationId xmlns:p14="http://schemas.microsoft.com/office/powerpoint/2010/main" val="3908930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534400" cy="6096000"/>
          </a:xfrm>
        </p:spPr>
        <p:txBody>
          <a:bodyPr>
            <a:normAutofit/>
          </a:bodyPr>
          <a:lstStyle/>
          <a:p>
            <a:pPr marL="0" indent="0">
              <a:buNone/>
            </a:pPr>
            <a:r>
              <a:rPr lang="en-GB" sz="2400" dirty="0" smtClean="0">
                <a:solidFill>
                  <a:srgbClr val="FF0000"/>
                </a:solidFill>
              </a:rPr>
              <a:t>Red curve</a:t>
            </a:r>
            <a:r>
              <a:rPr lang="en-GB" sz="2400" dirty="0" smtClean="0"/>
              <a:t>: Best value of nuisance </a:t>
            </a:r>
            <a:r>
              <a:rPr lang="en-GB" sz="2400" dirty="0" err="1" smtClean="0"/>
              <a:t>param</a:t>
            </a:r>
            <a:r>
              <a:rPr lang="en-GB" sz="2400" dirty="0" smtClean="0"/>
              <a:t> </a:t>
            </a:r>
            <a:r>
              <a:rPr lang="el-GR" sz="2400" dirty="0" smtClean="0">
                <a:latin typeface="Times New Roman"/>
                <a:cs typeface="Times New Roman"/>
              </a:rPr>
              <a:t>υ</a:t>
            </a:r>
            <a:endParaRPr lang="en-GB" sz="2400" dirty="0" smtClean="0">
              <a:latin typeface="Times New Roman"/>
              <a:cs typeface="Times New Roman"/>
            </a:endParaRPr>
          </a:p>
          <a:p>
            <a:pPr marL="0" indent="0">
              <a:buNone/>
            </a:pPr>
            <a:r>
              <a:rPr lang="en-GB" sz="2400" dirty="0" smtClean="0">
                <a:solidFill>
                  <a:srgbClr val="0070C0"/>
                </a:solidFill>
                <a:latin typeface="Times New Roman"/>
                <a:cs typeface="Times New Roman"/>
              </a:rPr>
              <a:t>Blue curves</a:t>
            </a:r>
            <a:r>
              <a:rPr lang="en-GB" sz="2400" dirty="0" smtClean="0">
                <a:latin typeface="Times New Roman"/>
                <a:cs typeface="Times New Roman"/>
              </a:rPr>
              <a:t>: Other values of </a:t>
            </a:r>
            <a:r>
              <a:rPr lang="el-GR" sz="2400" dirty="0" smtClean="0">
                <a:latin typeface="Times New Roman"/>
                <a:cs typeface="Times New Roman"/>
              </a:rPr>
              <a:t>υ</a:t>
            </a:r>
            <a:r>
              <a:rPr lang="en-GB" sz="2400" dirty="0" smtClean="0"/>
              <a:t> </a:t>
            </a:r>
          </a:p>
          <a:p>
            <a:pPr marL="0" indent="0">
              <a:buNone/>
            </a:pPr>
            <a:r>
              <a:rPr lang="en-GB" sz="2400" dirty="0" smtClean="0"/>
              <a:t>Horizontal line:   Intersection with red curve</a:t>
            </a:r>
            <a:r>
              <a:rPr lang="en-GB" sz="2400" dirty="0" smtClean="0">
                <a:sym typeface="Wingdings" panose="05000000000000000000" pitchFamily="2" charset="2"/>
              </a:rPr>
              <a:t></a:t>
            </a:r>
          </a:p>
          <a:p>
            <a:pPr marL="0" indent="0">
              <a:buNone/>
            </a:pPr>
            <a:r>
              <a:rPr lang="en-GB" sz="2400" dirty="0">
                <a:sym typeface="Wingdings" panose="05000000000000000000" pitchFamily="2" charset="2"/>
              </a:rPr>
              <a:t> </a:t>
            </a:r>
            <a:r>
              <a:rPr lang="en-GB" sz="2400" dirty="0" smtClean="0">
                <a:sym typeface="Wingdings" panose="05000000000000000000" pitchFamily="2" charset="2"/>
              </a:rPr>
              <a:t>                                         statistical uncertainty</a:t>
            </a:r>
          </a:p>
          <a:p>
            <a:pPr marL="0" indent="0">
              <a:buNone/>
            </a:pPr>
            <a:endParaRPr lang="en-GB" sz="2400" dirty="0" smtClean="0">
              <a:sym typeface="Wingdings" panose="05000000000000000000" pitchFamily="2" charset="2"/>
            </a:endParaRPr>
          </a:p>
          <a:p>
            <a:pPr marL="0" indent="0">
              <a:buNone/>
            </a:pPr>
            <a:r>
              <a:rPr lang="en-GB" sz="2400" dirty="0" smtClean="0">
                <a:sym typeface="Wingdings" panose="05000000000000000000" pitchFamily="2" charset="2"/>
              </a:rPr>
              <a:t>‘Typical approach’: Decide which blue curves have small enough ∆</a:t>
            </a:r>
          </a:p>
          <a:p>
            <a:pPr marL="0" indent="0">
              <a:buNone/>
            </a:pPr>
            <a:r>
              <a:rPr lang="en-GB" sz="2400" dirty="0">
                <a:sym typeface="Wingdings" panose="05000000000000000000" pitchFamily="2" charset="2"/>
              </a:rPr>
              <a:t> </a:t>
            </a:r>
            <a:r>
              <a:rPr lang="en-GB" sz="2400" dirty="0" smtClean="0">
                <a:sym typeface="Wingdings" panose="05000000000000000000" pitchFamily="2" charset="2"/>
              </a:rPr>
              <a:t>                Systematic is largest change in minima </a:t>
            </a:r>
            <a:r>
              <a:rPr lang="en-GB" sz="2400" dirty="0" err="1" smtClean="0">
                <a:sym typeface="Wingdings" panose="05000000000000000000" pitchFamily="2" charset="2"/>
              </a:rPr>
              <a:t>wrt</a:t>
            </a:r>
            <a:r>
              <a:rPr lang="en-GB" sz="2400" dirty="0" smtClean="0">
                <a:sym typeface="Wingdings" panose="05000000000000000000" pitchFamily="2" charset="2"/>
              </a:rPr>
              <a:t> red curves’.</a:t>
            </a:r>
          </a:p>
          <a:p>
            <a:pPr marL="0" indent="0">
              <a:buNone/>
            </a:pPr>
            <a:endParaRPr lang="en-GB" sz="2400" dirty="0" smtClean="0">
              <a:sym typeface="Wingdings" panose="05000000000000000000" pitchFamily="2" charset="2"/>
            </a:endParaRPr>
          </a:p>
          <a:p>
            <a:pPr marL="0" indent="0">
              <a:buNone/>
            </a:pPr>
            <a:r>
              <a:rPr lang="en-GB" sz="2400" dirty="0" smtClean="0">
                <a:sym typeface="Wingdings" panose="05000000000000000000" pitchFamily="2" charset="2"/>
              </a:rPr>
              <a:t>Profile L: Envelope of lots of blue curves </a:t>
            </a:r>
          </a:p>
          <a:p>
            <a:pPr marL="0" indent="0">
              <a:buNone/>
            </a:pPr>
            <a:r>
              <a:rPr lang="en-GB" sz="2400" dirty="0">
                <a:sym typeface="Wingdings" panose="05000000000000000000" pitchFamily="2" charset="2"/>
              </a:rPr>
              <a:t> </a:t>
            </a:r>
            <a:r>
              <a:rPr lang="en-GB" sz="2400" dirty="0" smtClean="0">
                <a:sym typeface="Wingdings" panose="05000000000000000000" pitchFamily="2" charset="2"/>
              </a:rPr>
              <a:t>                Wider than red curve, because of systematics (</a:t>
            </a:r>
            <a:r>
              <a:rPr lang="el-GR" sz="2400" dirty="0" smtClean="0">
                <a:latin typeface="Times New Roman"/>
                <a:cs typeface="Times New Roman"/>
                <a:sym typeface="Wingdings" panose="05000000000000000000" pitchFamily="2" charset="2"/>
              </a:rPr>
              <a:t>υ</a:t>
            </a:r>
            <a:r>
              <a:rPr lang="en-GB" sz="2400" dirty="0" smtClean="0">
                <a:latin typeface="Times New Roman"/>
                <a:cs typeface="Times New Roman"/>
                <a:sym typeface="Wingdings" panose="05000000000000000000" pitchFamily="2" charset="2"/>
              </a:rPr>
              <a:t>)</a:t>
            </a:r>
          </a:p>
          <a:p>
            <a:pPr marL="0" indent="0">
              <a:buNone/>
            </a:pPr>
            <a:r>
              <a:rPr lang="en-GB" sz="2400" dirty="0">
                <a:latin typeface="Times New Roman"/>
                <a:cs typeface="Times New Roman"/>
                <a:sym typeface="Wingdings" panose="05000000000000000000" pitchFamily="2" charset="2"/>
              </a:rPr>
              <a:t> </a:t>
            </a:r>
            <a:r>
              <a:rPr lang="en-GB" sz="2400" dirty="0" smtClean="0">
                <a:latin typeface="Times New Roman"/>
                <a:cs typeface="Times New Roman"/>
                <a:sym typeface="Wingdings" panose="05000000000000000000" pitchFamily="2" charset="2"/>
              </a:rPr>
              <a:t>               For </a:t>
            </a:r>
            <a:r>
              <a:rPr lang="en-GB" sz="2400" dirty="0" smtClean="0">
                <a:latin typeface="Script MT Bold" panose="03040602040607080904" pitchFamily="66" charset="0"/>
                <a:cs typeface="Times New Roman"/>
                <a:sym typeface="Wingdings" panose="05000000000000000000" pitchFamily="2" charset="2"/>
              </a:rPr>
              <a:t>L</a:t>
            </a:r>
            <a:r>
              <a:rPr lang="en-GB" sz="2400" dirty="0" smtClean="0">
                <a:latin typeface="Times New Roman"/>
                <a:cs typeface="Times New Roman"/>
                <a:sym typeface="Wingdings" panose="05000000000000000000" pitchFamily="2" charset="2"/>
              </a:rPr>
              <a:t> = multi-D Gaussian, agrees with ‘Typical approach’</a:t>
            </a:r>
          </a:p>
          <a:p>
            <a:pPr marL="0" indent="0">
              <a:buNone/>
            </a:pPr>
            <a:endParaRPr lang="en-GB" sz="2400" dirty="0" smtClean="0">
              <a:latin typeface="Times New Roman"/>
              <a:cs typeface="Times New Roman"/>
              <a:sym typeface="Wingdings" panose="05000000000000000000" pitchFamily="2" charset="2"/>
            </a:endParaRPr>
          </a:p>
          <a:p>
            <a:pPr marL="0" indent="0">
              <a:buNone/>
            </a:pPr>
            <a:r>
              <a:rPr lang="en-GB" sz="2400" dirty="0" err="1" smtClean="0">
                <a:latin typeface="Times New Roman"/>
                <a:cs typeface="Times New Roman"/>
                <a:sym typeface="Wingdings" panose="05000000000000000000" pitchFamily="2" charset="2"/>
              </a:rPr>
              <a:t>Dauncey</a:t>
            </a:r>
            <a:r>
              <a:rPr lang="en-GB" sz="2400" dirty="0" smtClean="0">
                <a:latin typeface="Times New Roman"/>
                <a:cs typeface="Times New Roman"/>
                <a:sym typeface="Wingdings" panose="05000000000000000000" pitchFamily="2" charset="2"/>
              </a:rPr>
              <a:t> et al use envelope of finite number of  functional forms</a:t>
            </a: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262646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6019800"/>
          </a:xfrm>
        </p:spPr>
        <p:txBody>
          <a:bodyPr>
            <a:normAutofit fontScale="85000" lnSpcReduction="10000"/>
          </a:bodyPr>
          <a:lstStyle/>
          <a:p>
            <a:pPr marL="0" indent="0">
              <a:buNone/>
            </a:pPr>
            <a:r>
              <a:rPr lang="en-GB" dirty="0" smtClean="0"/>
              <a:t>                 Point of controversy!</a:t>
            </a:r>
          </a:p>
          <a:p>
            <a:pPr marL="0" indent="0">
              <a:buNone/>
            </a:pPr>
            <a:r>
              <a:rPr lang="en-GB" dirty="0" smtClean="0"/>
              <a:t>Two types of ‘other functions’:</a:t>
            </a:r>
          </a:p>
          <a:p>
            <a:pPr marL="514350" indent="-514350">
              <a:buAutoNum type="alphaLcParenR"/>
            </a:pPr>
            <a:r>
              <a:rPr lang="en-GB" dirty="0" smtClean="0"/>
              <a:t>Different function types e.g.</a:t>
            </a:r>
          </a:p>
          <a:p>
            <a:pPr marL="0" indent="0">
              <a:buNone/>
            </a:pPr>
            <a:r>
              <a:rPr lang="en-GB" dirty="0"/>
              <a:t> </a:t>
            </a:r>
            <a:r>
              <a:rPr lang="en-GB" dirty="0" smtClean="0"/>
              <a:t>             </a:t>
            </a:r>
            <a:r>
              <a:rPr lang="el-GR" dirty="0" smtClean="0"/>
              <a:t>Σ</a:t>
            </a:r>
            <a:r>
              <a:rPr lang="en-GB" dirty="0" err="1" smtClean="0"/>
              <a:t>a</a:t>
            </a:r>
            <a:r>
              <a:rPr lang="en-GB" baseline="-25000" dirty="0" err="1" smtClean="0"/>
              <a:t>i</a:t>
            </a:r>
            <a:r>
              <a:rPr lang="en-GB" baseline="-25000" dirty="0" smtClean="0"/>
              <a:t> </a:t>
            </a:r>
            <a:r>
              <a:rPr lang="en-GB" dirty="0" smtClean="0"/>
              <a:t>x</a:t>
            </a:r>
            <a:r>
              <a:rPr lang="en-GB" baseline="-25000" dirty="0" smtClean="0"/>
              <a:t>i</a:t>
            </a:r>
            <a:r>
              <a:rPr lang="en-GB" dirty="0" smtClean="0"/>
              <a:t>  versus   </a:t>
            </a:r>
            <a:r>
              <a:rPr lang="el-GR" dirty="0" smtClean="0"/>
              <a:t>Σ</a:t>
            </a:r>
            <a:r>
              <a:rPr lang="en-GB" dirty="0" err="1" smtClean="0"/>
              <a:t>a</a:t>
            </a:r>
            <a:r>
              <a:rPr lang="en-GB" baseline="-25000" dirty="0" err="1" smtClean="0"/>
              <a:t>i</a:t>
            </a:r>
            <a:r>
              <a:rPr lang="en-GB" dirty="0" smtClean="0"/>
              <a:t>/x</a:t>
            </a:r>
            <a:r>
              <a:rPr lang="en-GB" baseline="-25000" dirty="0" smtClean="0"/>
              <a:t>i</a:t>
            </a:r>
            <a:r>
              <a:rPr lang="en-GB" dirty="0" smtClean="0"/>
              <a:t> </a:t>
            </a:r>
          </a:p>
          <a:p>
            <a:pPr marL="0" indent="0">
              <a:buNone/>
            </a:pPr>
            <a:r>
              <a:rPr lang="en-GB" dirty="0" smtClean="0"/>
              <a:t>b) Given </a:t>
            </a:r>
            <a:r>
              <a:rPr lang="en-GB" dirty="0" err="1" smtClean="0"/>
              <a:t>fn</a:t>
            </a:r>
            <a:r>
              <a:rPr lang="en-GB" dirty="0" smtClean="0"/>
              <a:t> form but different number of terms</a:t>
            </a:r>
          </a:p>
          <a:p>
            <a:pPr marL="0" indent="0">
              <a:buNone/>
            </a:pPr>
            <a:r>
              <a:rPr lang="en-GB" dirty="0" smtClean="0"/>
              <a:t>DDKW deal with b) by -2lnL </a:t>
            </a:r>
            <a:r>
              <a:rPr lang="en-GB" dirty="0" smtClean="0">
                <a:sym typeface="Wingdings" panose="05000000000000000000" pitchFamily="2" charset="2"/>
              </a:rPr>
              <a:t> -2lnL + </a:t>
            </a:r>
            <a:r>
              <a:rPr lang="en-GB" dirty="0" err="1" smtClean="0">
                <a:sym typeface="Wingdings" panose="05000000000000000000" pitchFamily="2" charset="2"/>
              </a:rPr>
              <a:t>kn</a:t>
            </a:r>
            <a:endParaRPr lang="en-GB" dirty="0" smtClean="0">
              <a:sym typeface="Wingdings" panose="05000000000000000000" pitchFamily="2" charset="2"/>
            </a:endParaRPr>
          </a:p>
          <a:p>
            <a:pPr marL="0" indent="0">
              <a:buNone/>
            </a:pPr>
            <a:r>
              <a:rPr lang="en-GB" dirty="0">
                <a:sym typeface="Wingdings" panose="05000000000000000000" pitchFamily="2" charset="2"/>
              </a:rPr>
              <a:t> </a:t>
            </a:r>
            <a:r>
              <a:rPr lang="en-GB" dirty="0" smtClean="0">
                <a:sym typeface="Wingdings" panose="05000000000000000000" pitchFamily="2" charset="2"/>
              </a:rPr>
              <a:t>     n = number of extra free </a:t>
            </a:r>
            <a:r>
              <a:rPr lang="en-GB" dirty="0" err="1" smtClean="0">
                <a:sym typeface="Wingdings" panose="05000000000000000000" pitchFamily="2" charset="2"/>
              </a:rPr>
              <a:t>params</a:t>
            </a:r>
            <a:r>
              <a:rPr lang="en-GB" dirty="0" smtClean="0">
                <a:sym typeface="Wingdings" panose="05000000000000000000" pitchFamily="2" charset="2"/>
              </a:rPr>
              <a:t> </a:t>
            </a:r>
            <a:r>
              <a:rPr lang="en-GB" dirty="0" err="1" smtClean="0">
                <a:sym typeface="Wingdings" panose="05000000000000000000" pitchFamily="2" charset="2"/>
              </a:rPr>
              <a:t>wrt</a:t>
            </a:r>
            <a:r>
              <a:rPr lang="en-GB" dirty="0" smtClean="0">
                <a:sym typeface="Wingdings" panose="05000000000000000000" pitchFamily="2" charset="2"/>
              </a:rPr>
              <a:t> best </a:t>
            </a:r>
          </a:p>
          <a:p>
            <a:pPr marL="0" indent="0">
              <a:buNone/>
            </a:pPr>
            <a:r>
              <a:rPr lang="en-GB" dirty="0">
                <a:sym typeface="Wingdings" panose="05000000000000000000" pitchFamily="2" charset="2"/>
              </a:rPr>
              <a:t> </a:t>
            </a:r>
            <a:r>
              <a:rPr lang="en-GB" dirty="0" smtClean="0">
                <a:sym typeface="Wingdings" panose="05000000000000000000" pitchFamily="2" charset="2"/>
              </a:rPr>
              <a:t>     k = 1, as in AIC (= </a:t>
            </a:r>
            <a:r>
              <a:rPr lang="en-GB" dirty="0" err="1" smtClean="0">
                <a:sym typeface="Wingdings" panose="05000000000000000000" pitchFamily="2" charset="2"/>
              </a:rPr>
              <a:t>Akaike</a:t>
            </a:r>
            <a:r>
              <a:rPr lang="en-GB" dirty="0" smtClean="0">
                <a:sym typeface="Wingdings" panose="05000000000000000000" pitchFamily="2" charset="2"/>
              </a:rPr>
              <a:t> Information Criterion)</a:t>
            </a:r>
          </a:p>
          <a:p>
            <a:pPr marL="0" indent="0">
              <a:buNone/>
            </a:pPr>
            <a:endParaRPr lang="en-GB" dirty="0">
              <a:sym typeface="Wingdings" panose="05000000000000000000" pitchFamily="2" charset="2"/>
            </a:endParaRPr>
          </a:p>
          <a:p>
            <a:pPr marL="0" indent="0">
              <a:buNone/>
            </a:pPr>
            <a:r>
              <a:rPr lang="en-GB" dirty="0" smtClean="0">
                <a:sym typeface="Wingdings" panose="05000000000000000000" pitchFamily="2" charset="2"/>
              </a:rPr>
              <a:t>Opposition claim choice k=1 is arbitrary.</a:t>
            </a:r>
          </a:p>
          <a:p>
            <a:pPr marL="0" indent="0">
              <a:buNone/>
            </a:pPr>
            <a:r>
              <a:rPr lang="en-GB" dirty="0" smtClean="0">
                <a:sym typeface="Wingdings" panose="05000000000000000000" pitchFamily="2" charset="2"/>
              </a:rPr>
              <a:t>DDKW agree but have studied different values, and say k =1 is optimal for them.</a:t>
            </a:r>
          </a:p>
          <a:p>
            <a:pPr marL="0" indent="0">
              <a:buNone/>
            </a:pPr>
            <a:r>
              <a:rPr lang="en-GB" dirty="0" smtClean="0">
                <a:sym typeface="Wingdings" panose="05000000000000000000" pitchFamily="2" charset="2"/>
              </a:rPr>
              <a:t>Also, any parametric method needs to make such a choice </a:t>
            </a:r>
          </a:p>
          <a:p>
            <a:pPr marL="0" indent="0">
              <a:buNone/>
            </a:pPr>
            <a:endParaRPr lang="en-GB" dirty="0">
              <a:sym typeface="Wingdings" panose="05000000000000000000" pitchFamily="2" charset="2"/>
            </a:endParaRPr>
          </a:p>
          <a:p>
            <a:pPr marL="0" indent="0">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718900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 of misleading inference</a:t>
            </a:r>
            <a:endParaRPr lang="en-GB" dirty="0"/>
          </a:p>
        </p:txBody>
      </p:sp>
      <p:sp>
        <p:nvSpPr>
          <p:cNvPr id="3" name="Content Placeholder 2"/>
          <p:cNvSpPr>
            <a:spLocks noGrp="1"/>
          </p:cNvSpPr>
          <p:nvPr>
            <p:ph idx="1"/>
          </p:nvPr>
        </p:nvSpPr>
        <p:spPr>
          <a:xfrm>
            <a:off x="457200" y="1600200"/>
            <a:ext cx="8458200" cy="4525963"/>
          </a:xfrm>
        </p:spPr>
        <p:txBody>
          <a:bodyPr>
            <a:normAutofit fontScale="85000" lnSpcReduction="20000"/>
          </a:bodyPr>
          <a:lstStyle/>
          <a:p>
            <a:pPr marL="0" indent="0">
              <a:buNone/>
            </a:pPr>
            <a:r>
              <a:rPr lang="en-GB" dirty="0" err="1" smtClean="0"/>
              <a:t>Ofer</a:t>
            </a:r>
            <a:r>
              <a:rPr lang="en-GB" dirty="0" smtClean="0"/>
              <a:t> </a:t>
            </a:r>
            <a:r>
              <a:rPr lang="en-GB" dirty="0" err="1" smtClean="0"/>
              <a:t>Vitells</a:t>
            </a:r>
            <a:r>
              <a:rPr lang="en-GB" dirty="0" smtClean="0"/>
              <a:t>, Weizmann Institute PhD thesis (2014) </a:t>
            </a:r>
          </a:p>
          <a:p>
            <a:pPr marL="0" indent="0">
              <a:buNone/>
            </a:pPr>
            <a:endParaRPr lang="en-GB" sz="2400" dirty="0"/>
          </a:p>
          <a:p>
            <a:pPr marL="0" indent="0">
              <a:buNone/>
            </a:pPr>
            <a:r>
              <a:rPr lang="en-GB" sz="2400" dirty="0" smtClean="0"/>
              <a:t>On-off problem (signal + </a:t>
            </a:r>
            <a:r>
              <a:rPr lang="en-GB" sz="2400" dirty="0" err="1" smtClean="0"/>
              <a:t>bgd</a:t>
            </a:r>
            <a:r>
              <a:rPr lang="en-GB" sz="2400" dirty="0" smtClean="0"/>
              <a:t>, </a:t>
            </a:r>
            <a:r>
              <a:rPr lang="en-GB" sz="2400" dirty="0" err="1" smtClean="0"/>
              <a:t>bgd</a:t>
            </a:r>
            <a:r>
              <a:rPr lang="en-GB" sz="2400" dirty="0" smtClean="0"/>
              <a:t> only)</a:t>
            </a:r>
          </a:p>
          <a:p>
            <a:pPr marL="0" indent="0">
              <a:buNone/>
            </a:pPr>
            <a:r>
              <a:rPr lang="en-GB" sz="2400" dirty="0" smtClean="0"/>
              <a:t>e.g. n</a:t>
            </a:r>
            <a:r>
              <a:rPr lang="en-GB" sz="2400" baseline="-25000" dirty="0" smtClean="0"/>
              <a:t>on</a:t>
            </a:r>
            <a:r>
              <a:rPr lang="en-GB" sz="2400" dirty="0" smtClean="0"/>
              <a:t> = 10,  </a:t>
            </a:r>
            <a:r>
              <a:rPr lang="en-GB" sz="2400" dirty="0" err="1" smtClean="0"/>
              <a:t>m</a:t>
            </a:r>
            <a:r>
              <a:rPr lang="en-GB" sz="2400" baseline="-25000" dirty="0" err="1" smtClean="0"/>
              <a:t>off</a:t>
            </a:r>
            <a:r>
              <a:rPr lang="en-GB" sz="2400" dirty="0" smtClean="0"/>
              <a:t> = 0</a:t>
            </a:r>
          </a:p>
          <a:p>
            <a:pPr marL="0" indent="0">
              <a:buNone/>
            </a:pPr>
            <a:r>
              <a:rPr lang="en-GB" sz="2400" dirty="0" smtClean="0"/>
              <a:t>i.e. convincing evidence for signal</a:t>
            </a:r>
          </a:p>
          <a:p>
            <a:pPr marL="0" indent="0">
              <a:buNone/>
            </a:pPr>
            <a:endParaRPr lang="en-GB" sz="2400" dirty="0" smtClean="0"/>
          </a:p>
          <a:p>
            <a:pPr marL="0" indent="0">
              <a:buNone/>
            </a:pPr>
            <a:r>
              <a:rPr lang="en-GB" sz="2400" dirty="0" smtClean="0"/>
              <a:t>Now, to improve analysis, look at spectra of events (e.g. in mass) in “on” and “off” regions</a:t>
            </a:r>
          </a:p>
          <a:p>
            <a:pPr marL="0" indent="0">
              <a:buNone/>
            </a:pPr>
            <a:r>
              <a:rPr lang="en-GB" sz="2400" dirty="0" smtClean="0"/>
              <a:t>e.g. Use 100 narrow bins </a:t>
            </a:r>
            <a:r>
              <a:rPr lang="en-GB" sz="2400" dirty="0" smtClean="0">
                <a:sym typeface="Wingdings" panose="05000000000000000000" pitchFamily="2" charset="2"/>
              </a:rPr>
              <a:t> </a:t>
            </a:r>
            <a:r>
              <a:rPr lang="en-GB" sz="2400" dirty="0" err="1" smtClean="0"/>
              <a:t>n</a:t>
            </a:r>
            <a:r>
              <a:rPr lang="en-GB" sz="2400" baseline="-25000" dirty="0" err="1" smtClean="0"/>
              <a:t>i</a:t>
            </a:r>
            <a:r>
              <a:rPr lang="en-GB" sz="2400" baseline="-25000" dirty="0" smtClean="0"/>
              <a:t> </a:t>
            </a:r>
            <a:r>
              <a:rPr lang="en-GB" sz="2400" dirty="0" smtClean="0"/>
              <a:t>= 1 for 10 bins,   m</a:t>
            </a:r>
            <a:r>
              <a:rPr lang="en-GB" sz="2400" baseline="-25000" dirty="0" smtClean="0"/>
              <a:t>i</a:t>
            </a:r>
            <a:r>
              <a:rPr lang="en-GB" sz="2400" dirty="0" smtClean="0"/>
              <a:t> = 0 for all bins </a:t>
            </a:r>
          </a:p>
          <a:p>
            <a:pPr marL="0" indent="0">
              <a:buNone/>
            </a:pPr>
            <a:endParaRPr lang="en-GB" sz="2400" dirty="0" smtClean="0"/>
          </a:p>
          <a:p>
            <a:pPr marL="0" indent="0">
              <a:buNone/>
            </a:pPr>
            <a:r>
              <a:rPr lang="en-GB" sz="2400" dirty="0" smtClean="0"/>
              <a:t>Assume bins are chosen so that signal expectation </a:t>
            </a:r>
            <a:r>
              <a:rPr lang="en-GB" sz="2400" dirty="0" err="1" smtClean="0"/>
              <a:t>s</a:t>
            </a:r>
            <a:r>
              <a:rPr lang="en-GB" sz="2400" baseline="-25000" dirty="0" err="1" smtClean="0"/>
              <a:t>i</a:t>
            </a:r>
            <a:r>
              <a:rPr lang="en-GB" sz="2400" baseline="-25000" dirty="0" smtClean="0"/>
              <a:t> </a:t>
            </a:r>
            <a:r>
              <a:rPr lang="en-GB" sz="2400" dirty="0" smtClean="0"/>
              <a:t>is uniform in all bins</a:t>
            </a:r>
          </a:p>
          <a:p>
            <a:pPr marL="0" indent="0">
              <a:buNone/>
            </a:pPr>
            <a:r>
              <a:rPr lang="en-GB" sz="2400" dirty="0"/>
              <a:t> </a:t>
            </a:r>
            <a:r>
              <a:rPr lang="en-GB" sz="2400" dirty="0" smtClean="0"/>
              <a:t>                                            but       </a:t>
            </a:r>
            <a:r>
              <a:rPr lang="en-GB" sz="2400" dirty="0" err="1" smtClean="0"/>
              <a:t>bgd</a:t>
            </a:r>
            <a:r>
              <a:rPr lang="en-GB" sz="2400" dirty="0" smtClean="0"/>
              <a:t> b</a:t>
            </a:r>
            <a:r>
              <a:rPr lang="en-GB" sz="2400" baseline="-25000" dirty="0" smtClean="0"/>
              <a:t>i</a:t>
            </a:r>
            <a:r>
              <a:rPr lang="en-GB" sz="2400" dirty="0" smtClean="0"/>
              <a:t> is unknown</a:t>
            </a:r>
          </a:p>
          <a:p>
            <a:pPr marL="0" indent="0">
              <a:buNone/>
            </a:pPr>
            <a:r>
              <a:rPr lang="en-GB" dirty="0" smtClean="0"/>
              <a:t> </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61514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0" y="152400"/>
            <a:ext cx="8991600" cy="868362"/>
          </a:xfrm>
        </p:spPr>
        <p:txBody>
          <a:bodyPr>
            <a:normAutofit fontScale="90000"/>
          </a:bodyPr>
          <a:lstStyle/>
          <a:p>
            <a:r>
              <a:rPr lang="en-GB" dirty="0" smtClean="0">
                <a:latin typeface="Script MT Bold" panose="03040602040607080904" pitchFamily="66" charset="0"/>
              </a:rPr>
              <a:t>L</a:t>
            </a:r>
            <a:r>
              <a:rPr lang="en-GB" dirty="0" smtClean="0"/>
              <a:t>ikelihood: </a:t>
            </a:r>
            <a:r>
              <a:rPr lang="en-GB" dirty="0">
                <a:latin typeface="Script MT Bold" panose="03040602040607080904" pitchFamily="66" charset="0"/>
                <a:cs typeface="Times New Roman"/>
              </a:rPr>
              <a:t>L</a:t>
            </a:r>
            <a:r>
              <a:rPr lang="en-GB" dirty="0">
                <a:latin typeface="Times New Roman"/>
                <a:cs typeface="Times New Roman"/>
              </a:rPr>
              <a:t>(</a:t>
            </a:r>
            <a:r>
              <a:rPr lang="en-GB" dirty="0" err="1">
                <a:latin typeface="Times New Roman"/>
                <a:cs typeface="Times New Roman"/>
              </a:rPr>
              <a:t>s,b</a:t>
            </a:r>
            <a:r>
              <a:rPr lang="en-GB" baseline="-25000" dirty="0" err="1">
                <a:latin typeface="Times New Roman"/>
                <a:cs typeface="Times New Roman"/>
              </a:rPr>
              <a:t>i</a:t>
            </a:r>
            <a:r>
              <a:rPr lang="en-GB" dirty="0">
                <a:latin typeface="Times New Roman"/>
                <a:cs typeface="Times New Roman"/>
              </a:rPr>
              <a:t>) = e</a:t>
            </a:r>
            <a:r>
              <a:rPr lang="en-GB" baseline="30000" dirty="0">
                <a:latin typeface="Times New Roman"/>
                <a:cs typeface="Times New Roman"/>
              </a:rPr>
              <a:t>–Ks </a:t>
            </a:r>
            <a:r>
              <a:rPr lang="en-GB" dirty="0">
                <a:latin typeface="Times New Roman"/>
                <a:cs typeface="Times New Roman"/>
              </a:rPr>
              <a:t>e</a:t>
            </a:r>
            <a:r>
              <a:rPr lang="en-GB" baseline="30000" dirty="0">
                <a:latin typeface="Times New Roman"/>
                <a:cs typeface="Times New Roman"/>
              </a:rPr>
              <a:t>–(1+</a:t>
            </a:r>
            <a:r>
              <a:rPr lang="el-GR" baseline="30000" dirty="0">
                <a:latin typeface="Times New Roman"/>
                <a:cs typeface="Times New Roman"/>
              </a:rPr>
              <a:t>τ</a:t>
            </a:r>
            <a:r>
              <a:rPr lang="en-GB" baseline="30000" dirty="0">
                <a:latin typeface="Times New Roman"/>
                <a:cs typeface="Times New Roman"/>
              </a:rPr>
              <a:t>)</a:t>
            </a:r>
            <a:r>
              <a:rPr lang="el-GR" baseline="30000" dirty="0">
                <a:latin typeface="Times New Roman"/>
                <a:cs typeface="Times New Roman"/>
              </a:rPr>
              <a:t>Σ</a:t>
            </a:r>
            <a:r>
              <a:rPr lang="en-GB" baseline="30000" dirty="0">
                <a:latin typeface="Times New Roman"/>
                <a:cs typeface="Times New Roman"/>
              </a:rPr>
              <a:t>bi </a:t>
            </a:r>
            <a:r>
              <a:rPr lang="el-GR" dirty="0">
                <a:latin typeface="Times New Roman"/>
                <a:cs typeface="Times New Roman"/>
              </a:rPr>
              <a:t>Π</a:t>
            </a:r>
            <a:r>
              <a:rPr lang="en-GB" baseline="-25000" dirty="0">
                <a:latin typeface="Tahoma" panose="020B0604030504040204" pitchFamily="34" charset="0"/>
              </a:rPr>
              <a:t>j</a:t>
            </a:r>
            <a:r>
              <a:rPr lang="en-GB" dirty="0">
                <a:latin typeface="Tahoma" panose="020B0604030504040204" pitchFamily="34" charset="0"/>
              </a:rPr>
              <a:t>(</a:t>
            </a:r>
            <a:r>
              <a:rPr lang="en-GB" dirty="0" err="1">
                <a:latin typeface="Tahoma" panose="020B0604030504040204" pitchFamily="34" charset="0"/>
              </a:rPr>
              <a:t>s+b</a:t>
            </a:r>
            <a:r>
              <a:rPr lang="en-GB" baseline="-25000" dirty="0" err="1">
                <a:latin typeface="Tahoma" panose="020B0604030504040204" pitchFamily="34" charset="0"/>
              </a:rPr>
              <a:t>j</a:t>
            </a:r>
            <a:r>
              <a:rPr lang="en-GB" dirty="0" smtClean="0">
                <a:latin typeface="Tahoma" panose="020B0604030504040204" pitchFamily="34" charset="0"/>
              </a:rPr>
              <a:t>)</a:t>
            </a:r>
            <a:endParaRPr lang="en-GB" dirty="0"/>
          </a:p>
        </p:txBody>
      </p:sp>
      <p:sp>
        <p:nvSpPr>
          <p:cNvPr id="3" name="Content Placeholder 2"/>
          <p:cNvSpPr>
            <a:spLocks noGrp="1"/>
          </p:cNvSpPr>
          <p:nvPr>
            <p:ph idx="1"/>
          </p:nvPr>
        </p:nvSpPr>
        <p:spPr>
          <a:xfrm>
            <a:off x="0" y="1066800"/>
            <a:ext cx="8458200" cy="5562600"/>
          </a:xfrm>
        </p:spPr>
        <p:txBody>
          <a:bodyPr>
            <a:noAutofit/>
          </a:bodyPr>
          <a:lstStyle/>
          <a:p>
            <a:pPr marL="0" indent="0">
              <a:buNone/>
            </a:pPr>
            <a:r>
              <a:rPr lang="en-GB" sz="2000" dirty="0">
                <a:latin typeface="Tahoma" panose="020B0604030504040204" pitchFamily="34" charset="0"/>
              </a:rPr>
              <a:t> </a:t>
            </a:r>
            <a:r>
              <a:rPr lang="en-GB" sz="2000" dirty="0" smtClean="0">
                <a:latin typeface="Tahoma" panose="020B0604030504040204" pitchFamily="34" charset="0"/>
              </a:rPr>
              <a:t>          K = number of bins           (e.g. 100)</a:t>
            </a:r>
          </a:p>
          <a:p>
            <a:pPr marL="0" indent="0">
              <a:buNone/>
            </a:pPr>
            <a:r>
              <a:rPr lang="en-GB" sz="2000" dirty="0" smtClean="0">
                <a:latin typeface="Tahoma" panose="020B0604030504040204" pitchFamily="34" charset="0"/>
              </a:rPr>
              <a:t>           </a:t>
            </a:r>
            <a:r>
              <a:rPr lang="el-GR" sz="2000" dirty="0" smtClean="0">
                <a:latin typeface="Times New Roman"/>
                <a:cs typeface="Times New Roman"/>
              </a:rPr>
              <a:t>τ</a:t>
            </a:r>
            <a:r>
              <a:rPr lang="en-GB" sz="2000" dirty="0" smtClean="0">
                <a:latin typeface="Tahoma" panose="020B0604030504040204" pitchFamily="34" charset="0"/>
              </a:rPr>
              <a:t>  = scale factor for </a:t>
            </a:r>
            <a:r>
              <a:rPr lang="en-GB" sz="2000" dirty="0" err="1" smtClean="0">
                <a:latin typeface="Tahoma" panose="020B0604030504040204" pitchFamily="34" charset="0"/>
              </a:rPr>
              <a:t>bgd</a:t>
            </a:r>
            <a:r>
              <a:rPr lang="en-GB" sz="2000" dirty="0" smtClean="0">
                <a:latin typeface="Tahoma" panose="020B0604030504040204" pitchFamily="34" charset="0"/>
              </a:rPr>
              <a:t>     (e.g. 1)</a:t>
            </a:r>
          </a:p>
          <a:p>
            <a:pPr marL="0" indent="0">
              <a:buNone/>
            </a:pPr>
            <a:r>
              <a:rPr lang="en-GB" sz="2000" dirty="0" smtClean="0">
                <a:latin typeface="Tahoma" panose="020B0604030504040204" pitchFamily="34" charset="0"/>
              </a:rPr>
              <a:t>           j  = “on” bins with event     (e.g. 1….. 10)</a:t>
            </a:r>
          </a:p>
          <a:p>
            <a:pPr marL="0" indent="0">
              <a:buNone/>
            </a:pPr>
            <a:r>
              <a:rPr lang="en-GB" sz="2000" dirty="0" smtClean="0">
                <a:latin typeface="Tahoma" panose="020B0604030504040204" pitchFamily="34" charset="0"/>
              </a:rPr>
              <a:t>Profile over background nuisance </a:t>
            </a:r>
            <a:r>
              <a:rPr lang="en-GB" sz="2000" dirty="0" err="1" smtClean="0">
                <a:latin typeface="Tahoma" panose="020B0604030504040204" pitchFamily="34" charset="0"/>
              </a:rPr>
              <a:t>params</a:t>
            </a:r>
            <a:r>
              <a:rPr lang="en-GB" sz="2000" dirty="0" smtClean="0">
                <a:latin typeface="Tahoma" panose="020B0604030504040204" pitchFamily="34" charset="0"/>
              </a:rPr>
              <a:t> b</a:t>
            </a:r>
            <a:r>
              <a:rPr lang="en-GB" sz="2000" baseline="-25000" dirty="0" smtClean="0">
                <a:latin typeface="Tahoma" panose="020B0604030504040204" pitchFamily="34" charset="0"/>
              </a:rPr>
              <a:t>i</a:t>
            </a:r>
          </a:p>
          <a:p>
            <a:pPr marL="0" indent="0">
              <a:buNone/>
            </a:pPr>
            <a:r>
              <a:rPr lang="en-GB" sz="2000" dirty="0" err="1" smtClean="0">
                <a:latin typeface="Script MT Bold" panose="03040602040607080904" pitchFamily="66" charset="0"/>
              </a:rPr>
              <a:t>L</a:t>
            </a:r>
            <a:r>
              <a:rPr lang="en-GB" sz="2000" baseline="-25000" dirty="0" err="1" smtClean="0">
                <a:latin typeface="Tahoma" panose="020B0604030504040204" pitchFamily="34" charset="0"/>
              </a:rPr>
              <a:t>prof</a:t>
            </a:r>
            <a:r>
              <a:rPr lang="en-GB" sz="2000" dirty="0" smtClean="0">
                <a:latin typeface="Tahoma" panose="020B0604030504040204" pitchFamily="34" charset="0"/>
              </a:rPr>
              <a:t>(s)  has largest value at </a:t>
            </a:r>
          </a:p>
          <a:p>
            <a:pPr marL="0" indent="0">
              <a:buNone/>
            </a:pPr>
            <a:r>
              <a:rPr lang="en-GB" sz="2000" dirty="0" smtClean="0">
                <a:latin typeface="Tahoma" panose="020B0604030504040204" pitchFamily="34" charset="0"/>
              </a:rPr>
              <a:t>        s=0           if n</a:t>
            </a:r>
            <a:r>
              <a:rPr lang="en-GB" sz="2000" baseline="-25000" dirty="0" smtClean="0">
                <a:latin typeface="Tahoma" panose="020B0604030504040204" pitchFamily="34" charset="0"/>
              </a:rPr>
              <a:t>on </a:t>
            </a:r>
            <a:r>
              <a:rPr lang="en-GB" sz="2000" dirty="0" smtClean="0">
                <a:latin typeface="Tahoma" panose="020B0604030504040204" pitchFamily="34" charset="0"/>
              </a:rPr>
              <a:t>&lt; K/(1+</a:t>
            </a:r>
            <a:r>
              <a:rPr lang="el-GR" sz="2000" dirty="0" smtClean="0">
                <a:latin typeface="Tahoma" panose="020B0604030504040204" pitchFamily="34" charset="0"/>
              </a:rPr>
              <a:t>τ</a:t>
            </a:r>
            <a:r>
              <a:rPr lang="en-GB" sz="2000" dirty="0" smtClean="0">
                <a:latin typeface="Tahoma" panose="020B0604030504040204" pitchFamily="34" charset="0"/>
              </a:rPr>
              <a:t>)</a:t>
            </a:r>
          </a:p>
          <a:p>
            <a:pPr marL="0" indent="0">
              <a:buNone/>
            </a:pPr>
            <a:r>
              <a:rPr lang="en-GB" sz="2000" dirty="0" smtClean="0">
                <a:latin typeface="Tahoma" panose="020B0604030504040204" pitchFamily="34" charset="0"/>
              </a:rPr>
              <a:t>        s=n</a:t>
            </a:r>
            <a:r>
              <a:rPr lang="en-GB" sz="2000" baseline="-25000" dirty="0" smtClean="0">
                <a:latin typeface="Tahoma" panose="020B0604030504040204" pitchFamily="34" charset="0"/>
              </a:rPr>
              <a:t>on</a:t>
            </a:r>
            <a:r>
              <a:rPr lang="en-GB" sz="2000" dirty="0" smtClean="0">
                <a:latin typeface="Tahoma" panose="020B0604030504040204" pitchFamily="34" charset="0"/>
              </a:rPr>
              <a:t>/K      if n</a:t>
            </a:r>
            <a:r>
              <a:rPr lang="en-GB" sz="2000" baseline="-25000" dirty="0" smtClean="0">
                <a:latin typeface="Tahoma" panose="020B0604030504040204" pitchFamily="34" charset="0"/>
              </a:rPr>
              <a:t>on</a:t>
            </a:r>
            <a:r>
              <a:rPr lang="en-GB" sz="2000" dirty="0" smtClean="0">
                <a:latin typeface="Tahoma" panose="020B0604030504040204" pitchFamily="34" charset="0"/>
              </a:rPr>
              <a:t> ≥ K/(1+</a:t>
            </a:r>
            <a:r>
              <a:rPr lang="el-GR" sz="2000" dirty="0" smtClean="0">
                <a:latin typeface="Tahoma" panose="020B0604030504040204" pitchFamily="34" charset="0"/>
              </a:rPr>
              <a:t>τ</a:t>
            </a:r>
            <a:r>
              <a:rPr lang="en-GB" sz="2000" dirty="0" smtClean="0">
                <a:latin typeface="Tahoma" panose="020B0604030504040204" pitchFamily="34" charset="0"/>
              </a:rPr>
              <a:t>)</a:t>
            </a:r>
          </a:p>
          <a:p>
            <a:pPr marL="0" indent="0">
              <a:buNone/>
            </a:pPr>
            <a:endParaRPr lang="en-GB" sz="2000" dirty="0" smtClean="0">
              <a:latin typeface="Tahoma" panose="020B0604030504040204" pitchFamily="34" charset="0"/>
            </a:endParaRP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Similar result for Bayesian marginalisation of </a:t>
            </a:r>
            <a:r>
              <a:rPr lang="en-GB" sz="2000" dirty="0">
                <a:latin typeface="Script MT Bold" panose="03040602040607080904" pitchFamily="66" charset="0"/>
                <a:ea typeface="Tahoma" panose="020B0604030504040204" pitchFamily="34" charset="0"/>
                <a:cs typeface="Tahoma" panose="020B0604030504040204" pitchFamily="34" charset="0"/>
              </a:rPr>
              <a:t>L</a:t>
            </a:r>
            <a:r>
              <a:rPr lang="en-GB" sz="2000" dirty="0">
                <a:latin typeface="Tahoma" panose="020B0604030504040204" pitchFamily="34" charset="0"/>
                <a:ea typeface="Tahoma" panose="020B0604030504040204" pitchFamily="34" charset="0"/>
                <a:cs typeface="Tahoma" panose="020B0604030504040204" pitchFamily="34" charset="0"/>
              </a:rPr>
              <a:t>(</a:t>
            </a:r>
            <a:r>
              <a:rPr lang="en-GB" sz="2000" dirty="0" err="1">
                <a:latin typeface="Tahoma" panose="020B0604030504040204" pitchFamily="34" charset="0"/>
                <a:ea typeface="Tahoma" panose="020B0604030504040204" pitchFamily="34" charset="0"/>
                <a:cs typeface="Tahoma" panose="020B0604030504040204" pitchFamily="34" charset="0"/>
              </a:rPr>
              <a:t>s,b</a:t>
            </a:r>
            <a:r>
              <a:rPr lang="en-GB" sz="2000" baseline="-25000" dirty="0" err="1">
                <a:latin typeface="Tahoma" panose="020B0604030504040204" pitchFamily="34" charset="0"/>
                <a:ea typeface="Tahoma" panose="020B0604030504040204" pitchFamily="34" charset="0"/>
                <a:cs typeface="Tahoma" panose="020B0604030504040204" pitchFamily="34" charset="0"/>
              </a:rPr>
              <a:t>i</a:t>
            </a:r>
            <a:r>
              <a:rPr lang="en-GB" sz="2000" dirty="0">
                <a:latin typeface="Tahoma" panose="020B0604030504040204" pitchFamily="34" charset="0"/>
                <a:ea typeface="Tahoma" panose="020B0604030504040204" pitchFamily="34" charset="0"/>
                <a:cs typeface="Tahoma" panose="020B0604030504040204" pitchFamily="34" charset="0"/>
              </a:rPr>
              <a:t>) over backgrounds b</a:t>
            </a:r>
            <a:r>
              <a:rPr lang="en-GB" sz="2000" baseline="-25000" dirty="0">
                <a:latin typeface="Tahoma" panose="020B0604030504040204" pitchFamily="34" charset="0"/>
                <a:ea typeface="Tahoma" panose="020B0604030504040204" pitchFamily="34" charset="0"/>
                <a:cs typeface="Tahoma" panose="020B0604030504040204" pitchFamily="34" charset="0"/>
              </a:rPr>
              <a:t>i</a:t>
            </a:r>
            <a:r>
              <a:rPr lang="en-GB" sz="20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GB" sz="2000" dirty="0" smtClean="0">
              <a:latin typeface="Tahoma" panose="020B0604030504040204" pitchFamily="34" charset="0"/>
            </a:endParaRPr>
          </a:p>
          <a:p>
            <a:pPr marL="0" indent="0">
              <a:buNone/>
            </a:pPr>
            <a:r>
              <a:rPr lang="en-GB" sz="2000" dirty="0" smtClean="0">
                <a:latin typeface="Tahoma" panose="020B0604030504040204" pitchFamily="34" charset="0"/>
              </a:rPr>
              <a:t>i.e. </a:t>
            </a:r>
            <a:r>
              <a:rPr lang="en-GB" sz="2000" dirty="0">
                <a:latin typeface="Tahoma" panose="020B0604030504040204" pitchFamily="34" charset="0"/>
              </a:rPr>
              <a:t>W</a:t>
            </a:r>
            <a:r>
              <a:rPr lang="en-GB" sz="2000" dirty="0" smtClean="0">
                <a:latin typeface="Tahoma" panose="020B0604030504040204" pitchFamily="34" charset="0"/>
              </a:rPr>
              <a:t>ith many bins, profile (or marginalised) </a:t>
            </a:r>
            <a:r>
              <a:rPr lang="en-GB" sz="2000" dirty="0" smtClean="0">
                <a:latin typeface="Script MT Bold" panose="03040602040607080904" pitchFamily="66" charset="0"/>
              </a:rPr>
              <a:t>L</a:t>
            </a:r>
            <a:r>
              <a:rPr lang="en-GB" sz="2000" dirty="0">
                <a:latin typeface="Tahoma" panose="020B0604030504040204" pitchFamily="34" charset="0"/>
              </a:rPr>
              <a:t> </a:t>
            </a:r>
            <a:r>
              <a:rPr lang="en-GB" sz="2000" dirty="0" smtClean="0">
                <a:latin typeface="Tahoma" panose="020B0604030504040204" pitchFamily="34" charset="0"/>
              </a:rPr>
              <a:t>has largest value at s=0,</a:t>
            </a:r>
          </a:p>
          <a:p>
            <a:pPr marL="0" indent="0">
              <a:buNone/>
            </a:pPr>
            <a:r>
              <a:rPr lang="en-GB" sz="2000" dirty="0">
                <a:latin typeface="Tahoma" panose="020B0604030504040204" pitchFamily="34" charset="0"/>
              </a:rPr>
              <a:t>e</a:t>
            </a:r>
            <a:r>
              <a:rPr lang="en-GB" sz="2000" dirty="0" smtClean="0">
                <a:latin typeface="Tahoma" panose="020B0604030504040204" pitchFamily="34" charset="0"/>
              </a:rPr>
              <a:t>ven though  n</a:t>
            </a:r>
            <a:r>
              <a:rPr lang="en-GB" sz="2000" baseline="-25000" dirty="0" smtClean="0">
                <a:latin typeface="Tahoma" panose="020B0604030504040204" pitchFamily="34" charset="0"/>
              </a:rPr>
              <a:t>on</a:t>
            </a:r>
            <a:r>
              <a:rPr lang="en-GB" sz="2000" dirty="0" smtClean="0">
                <a:latin typeface="Tahoma" panose="020B0604030504040204" pitchFamily="34" charset="0"/>
              </a:rPr>
              <a:t> = 10 and </a:t>
            </a:r>
            <a:r>
              <a:rPr lang="en-GB" sz="2000" dirty="0" err="1" smtClean="0">
                <a:latin typeface="Tahoma" panose="020B0604030504040204" pitchFamily="34" charset="0"/>
              </a:rPr>
              <a:t>m</a:t>
            </a:r>
            <a:r>
              <a:rPr lang="en-GB" sz="2000" baseline="-25000" dirty="0" err="1" smtClean="0">
                <a:latin typeface="Tahoma" panose="020B0604030504040204" pitchFamily="34" charset="0"/>
              </a:rPr>
              <a:t>off</a:t>
            </a:r>
            <a:r>
              <a:rPr lang="en-GB" sz="2000" dirty="0" smtClean="0">
                <a:latin typeface="Tahoma" panose="020B0604030504040204" pitchFamily="34" charset="0"/>
              </a:rPr>
              <a:t>=0</a:t>
            </a:r>
          </a:p>
          <a:p>
            <a:pPr marL="0" indent="0">
              <a:buNone/>
            </a:pPr>
            <a:r>
              <a:rPr lang="en-GB" sz="2000" dirty="0" smtClean="0">
                <a:latin typeface="Tahoma" panose="020B0604030504040204" pitchFamily="34" charset="0"/>
              </a:rPr>
              <a:t>BUT when mass distribution ignored (i.e. just counting experiment),</a:t>
            </a:r>
          </a:p>
          <a:p>
            <a:pPr marL="0" indent="0">
              <a:buNone/>
            </a:pPr>
            <a:r>
              <a:rPr lang="en-GB" sz="2000" dirty="0" err="1" smtClean="0">
                <a:latin typeface="Tahoma" panose="020B0604030504040204" pitchFamily="34" charset="0"/>
              </a:rPr>
              <a:t>signal+bgd</a:t>
            </a:r>
            <a:r>
              <a:rPr lang="en-GB" sz="2000" dirty="0" smtClean="0">
                <a:latin typeface="Tahoma" panose="020B0604030504040204" pitchFamily="34" charset="0"/>
              </a:rPr>
              <a:t> is favoured over just </a:t>
            </a:r>
            <a:r>
              <a:rPr lang="en-GB" sz="2000" dirty="0" err="1" smtClean="0">
                <a:latin typeface="Tahoma" panose="020B0604030504040204" pitchFamily="34" charset="0"/>
              </a:rPr>
              <a:t>bgd</a:t>
            </a:r>
            <a:endParaRPr lang="en-GB" sz="2000" dirty="0">
              <a:latin typeface="Tahoma" panose="020B060403050404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927444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791200"/>
          </a:xfrm>
        </p:spPr>
        <p:txBody>
          <a:bodyPr>
            <a:normAutofit fontScale="70000" lnSpcReduction="20000"/>
          </a:bodyPr>
          <a:lstStyle/>
          <a:p>
            <a:pPr marL="0" indent="0">
              <a:buNone/>
            </a:pPr>
            <a:r>
              <a:rPr lang="en-GB" sz="5100" dirty="0" smtClean="0">
                <a:solidFill>
                  <a:srgbClr val="FF0000"/>
                </a:solidFill>
              </a:rPr>
              <a:t>                          WHY?</a:t>
            </a:r>
          </a:p>
          <a:p>
            <a:pPr marL="0" indent="0">
              <a:buNone/>
            </a:pPr>
            <a:endParaRPr lang="en-GB" dirty="0"/>
          </a:p>
          <a:p>
            <a:pPr marL="0" indent="0">
              <a:buNone/>
            </a:pPr>
            <a:r>
              <a:rPr lang="en-GB" dirty="0" smtClean="0">
                <a:solidFill>
                  <a:srgbClr val="0000FF"/>
                </a:solidFill>
              </a:rPr>
              <a:t>Background given greater freedom with large number K of nuisance parameters</a:t>
            </a:r>
          </a:p>
          <a:p>
            <a:pPr marL="0" indent="0">
              <a:buNone/>
            </a:pPr>
            <a:endParaRPr lang="en-GB" dirty="0" smtClean="0">
              <a:solidFill>
                <a:srgbClr val="00B050"/>
              </a:solidFill>
            </a:endParaRPr>
          </a:p>
          <a:p>
            <a:pPr marL="0" indent="0">
              <a:buNone/>
            </a:pPr>
            <a:r>
              <a:rPr lang="en-GB" sz="2600" dirty="0" smtClean="0">
                <a:solidFill>
                  <a:srgbClr val="00B050"/>
                </a:solidFill>
              </a:rPr>
              <a:t>Compare: </a:t>
            </a:r>
          </a:p>
          <a:p>
            <a:pPr marL="0" indent="0">
              <a:buNone/>
            </a:pPr>
            <a:r>
              <a:rPr lang="en-GB" sz="2600" dirty="0" err="1" smtClean="0">
                <a:solidFill>
                  <a:srgbClr val="00B050"/>
                </a:solidFill>
              </a:rPr>
              <a:t>Neyman</a:t>
            </a:r>
            <a:r>
              <a:rPr lang="en-GB" sz="2600" dirty="0" smtClean="0">
                <a:solidFill>
                  <a:srgbClr val="00B050"/>
                </a:solidFill>
              </a:rPr>
              <a:t> and Scott, “</a:t>
            </a:r>
            <a:r>
              <a:rPr lang="en-GB" sz="2600" dirty="0">
                <a:solidFill>
                  <a:srgbClr val="00B050"/>
                </a:solidFill>
              </a:rPr>
              <a:t>Consistent estimates based on partially</a:t>
            </a:r>
          </a:p>
          <a:p>
            <a:pPr marL="0" indent="0">
              <a:buNone/>
            </a:pPr>
            <a:r>
              <a:rPr lang="en-GB" sz="2600" dirty="0">
                <a:solidFill>
                  <a:srgbClr val="00B050"/>
                </a:solidFill>
              </a:rPr>
              <a:t>consistent </a:t>
            </a:r>
            <a:r>
              <a:rPr lang="en-GB" sz="2600" dirty="0" smtClean="0">
                <a:solidFill>
                  <a:srgbClr val="00B050"/>
                </a:solidFill>
              </a:rPr>
              <a:t>observations”, </a:t>
            </a:r>
            <a:r>
              <a:rPr lang="en-GB" sz="2600" dirty="0" err="1" smtClean="0">
                <a:solidFill>
                  <a:srgbClr val="00B050"/>
                </a:solidFill>
              </a:rPr>
              <a:t>Econometrica</a:t>
            </a:r>
            <a:r>
              <a:rPr lang="en-GB" sz="2600" dirty="0" smtClean="0">
                <a:solidFill>
                  <a:srgbClr val="00B050"/>
                </a:solidFill>
              </a:rPr>
              <a:t> </a:t>
            </a:r>
            <a:r>
              <a:rPr lang="en-GB" sz="2600" dirty="0">
                <a:solidFill>
                  <a:srgbClr val="00B050"/>
                </a:solidFill>
              </a:rPr>
              <a:t>16: </a:t>
            </a:r>
            <a:r>
              <a:rPr lang="en-GB" sz="2600" dirty="0" smtClean="0">
                <a:solidFill>
                  <a:srgbClr val="00B050"/>
                </a:solidFill>
              </a:rPr>
              <a:t>1-32 </a:t>
            </a:r>
            <a:r>
              <a:rPr lang="en-GB" sz="2600" dirty="0">
                <a:solidFill>
                  <a:srgbClr val="00B050"/>
                </a:solidFill>
              </a:rPr>
              <a:t>(</a:t>
            </a:r>
            <a:r>
              <a:rPr lang="en-GB" sz="2600" dirty="0" smtClean="0">
                <a:solidFill>
                  <a:srgbClr val="00B050"/>
                </a:solidFill>
              </a:rPr>
              <a:t>1948)</a:t>
            </a:r>
          </a:p>
          <a:p>
            <a:pPr marL="0" indent="0">
              <a:buNone/>
            </a:pPr>
            <a:endParaRPr lang="en-GB" sz="2600" dirty="0" smtClean="0">
              <a:solidFill>
                <a:srgbClr val="00B050"/>
              </a:solidFill>
            </a:endParaRPr>
          </a:p>
          <a:p>
            <a:pPr marL="0" indent="0">
              <a:buNone/>
            </a:pPr>
            <a:r>
              <a:rPr lang="en-GB" sz="2600" dirty="0" smtClean="0">
                <a:solidFill>
                  <a:srgbClr val="00B050"/>
                </a:solidFill>
              </a:rPr>
              <a:t>Data = n pairs    X</a:t>
            </a:r>
            <a:r>
              <a:rPr lang="en-GB" sz="2600" baseline="-25000" dirty="0" smtClean="0">
                <a:solidFill>
                  <a:srgbClr val="00B050"/>
                </a:solidFill>
              </a:rPr>
              <a:t>1i</a:t>
            </a:r>
            <a:r>
              <a:rPr lang="en-GB" sz="2600" dirty="0" smtClean="0">
                <a:solidFill>
                  <a:srgbClr val="00B050"/>
                </a:solidFill>
              </a:rPr>
              <a:t> = G(µ</a:t>
            </a:r>
            <a:r>
              <a:rPr lang="en-GB" sz="2600" baseline="-25000" dirty="0" err="1" smtClean="0">
                <a:solidFill>
                  <a:srgbClr val="00B050"/>
                </a:solidFill>
              </a:rPr>
              <a:t>i</a:t>
            </a:r>
            <a:r>
              <a:rPr lang="en-GB" sz="2600" dirty="0" smtClean="0">
                <a:solidFill>
                  <a:srgbClr val="00B050"/>
                </a:solidFill>
              </a:rPr>
              <a:t>, </a:t>
            </a:r>
            <a:r>
              <a:rPr lang="en-GB" sz="2600" dirty="0" smtClean="0">
                <a:solidFill>
                  <a:srgbClr val="00B050"/>
                </a:solidFill>
                <a:sym typeface="Symbol"/>
              </a:rPr>
              <a:t></a:t>
            </a:r>
            <a:r>
              <a:rPr lang="en-GB" sz="2600" baseline="30000" dirty="0" smtClean="0">
                <a:solidFill>
                  <a:srgbClr val="00B050"/>
                </a:solidFill>
                <a:sym typeface="Symbol"/>
              </a:rPr>
              <a:t>2</a:t>
            </a:r>
            <a:r>
              <a:rPr lang="en-GB" sz="2600" dirty="0" smtClean="0">
                <a:solidFill>
                  <a:srgbClr val="00B050"/>
                </a:solidFill>
                <a:sym typeface="Symbol"/>
              </a:rPr>
              <a:t>)</a:t>
            </a:r>
          </a:p>
          <a:p>
            <a:pPr marL="0" indent="0">
              <a:buNone/>
            </a:pPr>
            <a:r>
              <a:rPr lang="en-GB" sz="2600" dirty="0">
                <a:solidFill>
                  <a:srgbClr val="00B050"/>
                </a:solidFill>
                <a:sym typeface="Symbol"/>
              </a:rPr>
              <a:t> </a:t>
            </a:r>
            <a:r>
              <a:rPr lang="en-GB" sz="2600" dirty="0" smtClean="0">
                <a:solidFill>
                  <a:srgbClr val="00B050"/>
                </a:solidFill>
                <a:sym typeface="Symbol"/>
              </a:rPr>
              <a:t>                            X</a:t>
            </a:r>
            <a:r>
              <a:rPr lang="en-GB" sz="2600" baseline="-25000" dirty="0" smtClean="0">
                <a:solidFill>
                  <a:srgbClr val="00B050"/>
                </a:solidFill>
                <a:sym typeface="Symbol"/>
              </a:rPr>
              <a:t>2i</a:t>
            </a:r>
            <a:r>
              <a:rPr lang="en-GB" sz="2600" dirty="0" smtClean="0">
                <a:solidFill>
                  <a:srgbClr val="00B050"/>
                </a:solidFill>
                <a:sym typeface="Symbol"/>
              </a:rPr>
              <a:t> = G(µ</a:t>
            </a:r>
            <a:r>
              <a:rPr lang="en-GB" sz="2600" baseline="-25000" dirty="0" err="1" smtClean="0">
                <a:solidFill>
                  <a:srgbClr val="00B050"/>
                </a:solidFill>
                <a:sym typeface="Symbol"/>
              </a:rPr>
              <a:t>i</a:t>
            </a:r>
            <a:r>
              <a:rPr lang="en-GB" sz="2600" dirty="0" smtClean="0">
                <a:solidFill>
                  <a:srgbClr val="00B050"/>
                </a:solidFill>
                <a:sym typeface="Symbol"/>
              </a:rPr>
              <a:t>, </a:t>
            </a:r>
            <a:r>
              <a:rPr lang="en-GB" sz="2600" baseline="30000" dirty="0" smtClean="0">
                <a:solidFill>
                  <a:srgbClr val="00B050"/>
                </a:solidFill>
                <a:sym typeface="Symbol"/>
              </a:rPr>
              <a:t>2</a:t>
            </a:r>
            <a:r>
              <a:rPr lang="en-GB" sz="2600" dirty="0" smtClean="0">
                <a:solidFill>
                  <a:srgbClr val="00B050"/>
                </a:solidFill>
                <a:sym typeface="Symbol"/>
              </a:rPr>
              <a:t>)</a:t>
            </a:r>
          </a:p>
          <a:p>
            <a:pPr marL="0" indent="0">
              <a:buNone/>
            </a:pPr>
            <a:r>
              <a:rPr lang="en-GB" sz="2600" dirty="0" err="1" smtClean="0">
                <a:solidFill>
                  <a:srgbClr val="00B050"/>
                </a:solidFill>
                <a:sym typeface="Symbol"/>
              </a:rPr>
              <a:t>Param</a:t>
            </a:r>
            <a:r>
              <a:rPr lang="en-GB" sz="2600" dirty="0" smtClean="0">
                <a:solidFill>
                  <a:srgbClr val="00B050"/>
                </a:solidFill>
                <a:sym typeface="Symbol"/>
              </a:rPr>
              <a:t> of interest = </a:t>
            </a:r>
            <a:r>
              <a:rPr lang="en-GB" sz="2600" baseline="30000" dirty="0" smtClean="0">
                <a:solidFill>
                  <a:srgbClr val="00B050"/>
                </a:solidFill>
                <a:sym typeface="Symbol"/>
              </a:rPr>
              <a:t>2</a:t>
            </a:r>
          </a:p>
          <a:p>
            <a:pPr marL="0" indent="0">
              <a:buNone/>
            </a:pPr>
            <a:r>
              <a:rPr lang="en-GB" sz="2600" dirty="0" smtClean="0">
                <a:solidFill>
                  <a:srgbClr val="00B050"/>
                </a:solidFill>
                <a:sym typeface="Symbol"/>
              </a:rPr>
              <a:t>Nuisance </a:t>
            </a:r>
            <a:r>
              <a:rPr lang="en-GB" sz="2600" dirty="0" err="1" smtClean="0">
                <a:solidFill>
                  <a:srgbClr val="00B050"/>
                </a:solidFill>
                <a:sym typeface="Symbol"/>
              </a:rPr>
              <a:t>params</a:t>
            </a:r>
            <a:r>
              <a:rPr lang="en-GB" sz="2600" dirty="0" smtClean="0">
                <a:solidFill>
                  <a:srgbClr val="00B050"/>
                </a:solidFill>
                <a:sym typeface="Symbol"/>
              </a:rPr>
              <a:t> = µ</a:t>
            </a:r>
            <a:r>
              <a:rPr lang="en-GB" sz="2600" baseline="-25000" dirty="0" err="1" smtClean="0">
                <a:solidFill>
                  <a:srgbClr val="00B050"/>
                </a:solidFill>
                <a:sym typeface="Symbol"/>
              </a:rPr>
              <a:t>i</a:t>
            </a:r>
            <a:r>
              <a:rPr lang="en-GB" sz="2600" dirty="0" smtClean="0">
                <a:solidFill>
                  <a:srgbClr val="00B050"/>
                </a:solidFill>
                <a:sym typeface="Symbol"/>
              </a:rPr>
              <a:t>.     Number increases with n</a:t>
            </a:r>
          </a:p>
          <a:p>
            <a:pPr marL="0" indent="0">
              <a:buNone/>
            </a:pPr>
            <a:r>
              <a:rPr lang="en-GB" sz="2600" dirty="0" smtClean="0">
                <a:solidFill>
                  <a:srgbClr val="00B050"/>
                </a:solidFill>
                <a:sym typeface="Symbol"/>
              </a:rPr>
              <a:t>Profile </a:t>
            </a:r>
            <a:r>
              <a:rPr lang="en-GB" sz="2600" dirty="0" smtClean="0">
                <a:solidFill>
                  <a:srgbClr val="00B050"/>
                </a:solidFill>
                <a:latin typeface="Script MT Bold" panose="03040602040607080904" pitchFamily="66" charset="0"/>
                <a:sym typeface="Symbol"/>
              </a:rPr>
              <a:t>L</a:t>
            </a:r>
            <a:r>
              <a:rPr lang="en-GB" sz="2600" dirty="0" smtClean="0">
                <a:solidFill>
                  <a:srgbClr val="00B050"/>
                </a:solidFill>
                <a:sym typeface="Symbol"/>
              </a:rPr>
              <a:t> estimate of </a:t>
            </a:r>
            <a:r>
              <a:rPr lang="en-GB" sz="2600" baseline="30000" dirty="0" smtClean="0">
                <a:solidFill>
                  <a:srgbClr val="00B050"/>
                </a:solidFill>
                <a:sym typeface="Symbol"/>
              </a:rPr>
              <a:t>2</a:t>
            </a:r>
            <a:r>
              <a:rPr lang="en-GB" sz="2600" dirty="0" smtClean="0">
                <a:solidFill>
                  <a:srgbClr val="00B050"/>
                </a:solidFill>
                <a:sym typeface="Symbol"/>
              </a:rPr>
              <a:t> are </a:t>
            </a:r>
            <a:r>
              <a:rPr lang="en-GB" sz="2600" dirty="0" err="1" smtClean="0">
                <a:solidFill>
                  <a:srgbClr val="00B050"/>
                </a:solidFill>
                <a:sym typeface="Symbol"/>
              </a:rPr>
              <a:t>biassed</a:t>
            </a:r>
            <a:r>
              <a:rPr lang="en-GB" sz="2600" dirty="0" smtClean="0">
                <a:solidFill>
                  <a:srgbClr val="00B050"/>
                </a:solidFill>
                <a:sym typeface="Symbol"/>
              </a:rPr>
              <a:t>   E = </a:t>
            </a:r>
            <a:r>
              <a:rPr lang="en-GB" sz="2600" baseline="30000" dirty="0" smtClean="0">
                <a:solidFill>
                  <a:srgbClr val="00B050"/>
                </a:solidFill>
                <a:sym typeface="Symbol"/>
              </a:rPr>
              <a:t>2</a:t>
            </a:r>
            <a:r>
              <a:rPr lang="en-GB" sz="2600" dirty="0" smtClean="0">
                <a:solidFill>
                  <a:srgbClr val="00B050"/>
                </a:solidFill>
                <a:sym typeface="Symbol"/>
              </a:rPr>
              <a:t>/2</a:t>
            </a:r>
          </a:p>
          <a:p>
            <a:pPr marL="0" indent="0">
              <a:buNone/>
            </a:pPr>
            <a:r>
              <a:rPr lang="en-GB" sz="2600" dirty="0">
                <a:solidFill>
                  <a:srgbClr val="00B050"/>
                </a:solidFill>
                <a:sym typeface="Symbol"/>
              </a:rPr>
              <a:t> </a:t>
            </a:r>
            <a:r>
              <a:rPr lang="en-GB" sz="2600" dirty="0" smtClean="0">
                <a:solidFill>
                  <a:srgbClr val="00B050"/>
                </a:solidFill>
                <a:sym typeface="Symbol"/>
              </a:rPr>
              <a:t>                                and inconsistent (bias does not tend to 0 as n </a:t>
            </a:r>
            <a:r>
              <a:rPr lang="en-GB" sz="2600" dirty="0" smtClean="0">
                <a:solidFill>
                  <a:srgbClr val="00B050"/>
                </a:solidFill>
                <a:sym typeface="Wingdings" panose="05000000000000000000" pitchFamily="2" charset="2"/>
              </a:rPr>
              <a:t> </a:t>
            </a:r>
            <a:r>
              <a:rPr lang="en-GB" sz="2600" dirty="0" smtClean="0">
                <a:solidFill>
                  <a:srgbClr val="00B050"/>
                </a:solidFill>
                <a:sym typeface="Symbol"/>
              </a:rPr>
              <a:t>)</a:t>
            </a:r>
          </a:p>
          <a:p>
            <a:pPr marL="0" indent="0">
              <a:buNone/>
            </a:pPr>
            <a:endParaRPr lang="en-GB" dirty="0" smtClean="0"/>
          </a:p>
          <a:p>
            <a:pPr marL="0" indent="0">
              <a:buNone/>
            </a:pPr>
            <a:endParaRPr lang="en-GB" dirty="0"/>
          </a:p>
          <a:p>
            <a:pPr marL="0" indent="0">
              <a:buNone/>
            </a:pPr>
            <a:r>
              <a:rPr lang="en-GB" sz="5100" dirty="0" smtClean="0">
                <a:solidFill>
                  <a:srgbClr val="FF0000"/>
                </a:solidFill>
              </a:rPr>
              <a:t>                 MORAL:   Beware!</a:t>
            </a:r>
            <a:endParaRPr lang="en-GB" sz="5100"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162566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36</a:t>
            </a:fld>
            <a:endParaRPr lang="en-US">
              <a:solidFill>
                <a:prstClr val="black">
                  <a:tint val="75000"/>
                </a:prstClr>
              </a:solidFill>
            </a:endParaRPr>
          </a:p>
        </p:txBody>
      </p:sp>
      <p:pic>
        <p:nvPicPr>
          <p:cNvPr id="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562600" y="2133600"/>
            <a:ext cx="3195137" cy="4525963"/>
          </a:xfrm>
        </p:spPr>
      </p:pic>
      <p:sp>
        <p:nvSpPr>
          <p:cNvPr id="7" name="TextBox 6"/>
          <p:cNvSpPr txBox="1"/>
          <p:nvPr/>
        </p:nvSpPr>
        <p:spPr>
          <a:xfrm>
            <a:off x="914400" y="4953000"/>
            <a:ext cx="2895600" cy="14496276"/>
          </a:xfrm>
          <a:prstGeom prst="rect">
            <a:avLst/>
          </a:prstGeom>
          <a:noFill/>
        </p:spPr>
        <p:txBody>
          <a:bodyPr wrap="square" rtlCol="0">
            <a:spAutoFit/>
          </a:bodyPr>
          <a:lstStyle/>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p:txBody>
      </p:sp>
      <p:sp>
        <p:nvSpPr>
          <p:cNvPr id="8" name="TextBox 7"/>
          <p:cNvSpPr txBox="1"/>
          <p:nvPr/>
        </p:nvSpPr>
        <p:spPr>
          <a:xfrm>
            <a:off x="609600" y="304800"/>
            <a:ext cx="4267200" cy="6155531"/>
          </a:xfrm>
          <a:prstGeom prst="rect">
            <a:avLst/>
          </a:prstGeom>
          <a:noFill/>
        </p:spPr>
        <p:txBody>
          <a:bodyPr wrap="square" rtlCol="0">
            <a:spAutoFit/>
          </a:bodyPr>
          <a:lstStyle/>
          <a:p>
            <a:r>
              <a:rPr lang="en-GB" sz="3600" dirty="0" smtClean="0">
                <a:solidFill>
                  <a:prstClr val="black"/>
                </a:solidFill>
              </a:rPr>
              <a:t>      p</a:t>
            </a:r>
            <a:r>
              <a:rPr lang="en-GB" sz="3600" baseline="-25000" dirty="0" smtClean="0">
                <a:solidFill>
                  <a:prstClr val="black"/>
                </a:solidFill>
              </a:rPr>
              <a:t>0</a:t>
            </a:r>
            <a:r>
              <a:rPr lang="en-GB" sz="3600" dirty="0" smtClean="0">
                <a:solidFill>
                  <a:prstClr val="black"/>
                </a:solidFill>
              </a:rPr>
              <a:t> v p</a:t>
            </a:r>
            <a:r>
              <a:rPr lang="en-GB" sz="3600" baseline="-25000" dirty="0" smtClean="0">
                <a:solidFill>
                  <a:prstClr val="black"/>
                </a:solidFill>
              </a:rPr>
              <a:t>1</a:t>
            </a:r>
            <a:r>
              <a:rPr lang="en-GB" sz="3600" dirty="0" smtClean="0">
                <a:solidFill>
                  <a:prstClr val="black"/>
                </a:solidFill>
              </a:rPr>
              <a:t> plots</a:t>
            </a:r>
          </a:p>
          <a:p>
            <a:endParaRPr lang="en-GB" sz="2000" dirty="0" smtClean="0">
              <a:solidFill>
                <a:prstClr val="black"/>
              </a:solidFill>
            </a:endParaRPr>
          </a:p>
          <a:p>
            <a:r>
              <a:rPr lang="en-GB" sz="2000" dirty="0" smtClean="0">
                <a:solidFill>
                  <a:prstClr val="black"/>
                </a:solidFill>
              </a:rPr>
              <a:t>Preprint by Luc </a:t>
            </a:r>
            <a:r>
              <a:rPr lang="en-GB" sz="2000" dirty="0" err="1" smtClean="0">
                <a:solidFill>
                  <a:prstClr val="black"/>
                </a:solidFill>
              </a:rPr>
              <a:t>Demortier</a:t>
            </a:r>
            <a:r>
              <a:rPr lang="en-GB" sz="2000" dirty="0" smtClean="0">
                <a:solidFill>
                  <a:prstClr val="black"/>
                </a:solidFill>
              </a:rPr>
              <a:t> and LL,</a:t>
            </a:r>
          </a:p>
          <a:p>
            <a:r>
              <a:rPr lang="en-GB" sz="2000" dirty="0" smtClean="0">
                <a:solidFill>
                  <a:prstClr val="black"/>
                </a:solidFill>
              </a:rPr>
              <a:t>“Testing Hypotheses in Particle Physics: Plots of p</a:t>
            </a:r>
            <a:r>
              <a:rPr lang="en-GB" sz="2000" baseline="-25000" dirty="0" smtClean="0">
                <a:solidFill>
                  <a:prstClr val="black"/>
                </a:solidFill>
              </a:rPr>
              <a:t>0</a:t>
            </a:r>
            <a:r>
              <a:rPr lang="en-GB" sz="2000" dirty="0" smtClean="0">
                <a:solidFill>
                  <a:prstClr val="black"/>
                </a:solidFill>
              </a:rPr>
              <a:t> versus p</a:t>
            </a:r>
            <a:r>
              <a:rPr lang="en-GB" sz="2000" baseline="-25000" dirty="0" smtClean="0">
                <a:solidFill>
                  <a:prstClr val="black"/>
                </a:solidFill>
              </a:rPr>
              <a:t>1</a:t>
            </a:r>
            <a:r>
              <a:rPr lang="en-GB" sz="2000" dirty="0" smtClean="0">
                <a:solidFill>
                  <a:prstClr val="black"/>
                </a:solidFill>
              </a:rPr>
              <a:t>”</a:t>
            </a:r>
          </a:p>
          <a:p>
            <a:r>
              <a:rPr lang="en-GB" sz="2000" dirty="0" smtClean="0">
                <a:solidFill>
                  <a:prstClr val="black"/>
                </a:solidFill>
              </a:rPr>
              <a:t>http</a:t>
            </a:r>
            <a:r>
              <a:rPr lang="en-GB" sz="2000" dirty="0">
                <a:solidFill>
                  <a:prstClr val="black"/>
                </a:solidFill>
              </a:rPr>
              <a:t>://arxiv.org/abs/1408.6123</a:t>
            </a:r>
            <a:endParaRPr lang="en-GB" sz="2000" dirty="0" smtClean="0">
              <a:solidFill>
                <a:prstClr val="black"/>
              </a:solidFill>
            </a:endParaRPr>
          </a:p>
          <a:p>
            <a:endParaRPr lang="en-GB" sz="2000" dirty="0">
              <a:solidFill>
                <a:prstClr val="black"/>
              </a:solidFill>
            </a:endParaRPr>
          </a:p>
          <a:p>
            <a:r>
              <a:rPr lang="en-GB" sz="2000" dirty="0" smtClean="0">
                <a:solidFill>
                  <a:prstClr val="black"/>
                </a:solidFill>
              </a:rPr>
              <a:t>For hypotheses H0 and H1, p</a:t>
            </a:r>
            <a:r>
              <a:rPr lang="en-GB" sz="2000" baseline="-25000" dirty="0" smtClean="0">
                <a:solidFill>
                  <a:prstClr val="black"/>
                </a:solidFill>
              </a:rPr>
              <a:t>0</a:t>
            </a:r>
            <a:r>
              <a:rPr lang="en-GB" sz="2000" dirty="0" smtClean="0">
                <a:solidFill>
                  <a:prstClr val="black"/>
                </a:solidFill>
              </a:rPr>
              <a:t> and p</a:t>
            </a:r>
            <a:r>
              <a:rPr lang="en-GB" sz="2000" baseline="-25000" dirty="0" smtClean="0">
                <a:solidFill>
                  <a:prstClr val="black"/>
                </a:solidFill>
              </a:rPr>
              <a:t>1</a:t>
            </a:r>
            <a:r>
              <a:rPr lang="en-GB" sz="2000" dirty="0" smtClean="0">
                <a:solidFill>
                  <a:prstClr val="black"/>
                </a:solidFill>
              </a:rPr>
              <a:t> are the tail probabilities for data statistic t</a:t>
            </a:r>
          </a:p>
          <a:p>
            <a:endParaRPr lang="en-GB" sz="2000" dirty="0">
              <a:solidFill>
                <a:prstClr val="black"/>
              </a:solidFill>
            </a:endParaRPr>
          </a:p>
          <a:p>
            <a:r>
              <a:rPr lang="en-GB" sz="2000" dirty="0" smtClean="0">
                <a:solidFill>
                  <a:prstClr val="black"/>
                </a:solidFill>
              </a:rPr>
              <a:t>Provide insights on:</a:t>
            </a:r>
          </a:p>
          <a:p>
            <a:r>
              <a:rPr lang="en-GB" sz="2000" dirty="0" smtClean="0">
                <a:solidFill>
                  <a:prstClr val="black"/>
                </a:solidFill>
              </a:rPr>
              <a:t>     </a:t>
            </a:r>
            <a:r>
              <a:rPr lang="en-GB" sz="2000" dirty="0" smtClean="0">
                <a:solidFill>
                  <a:srgbClr val="FF0000"/>
                </a:solidFill>
              </a:rPr>
              <a:t>CLs for exclusion </a:t>
            </a:r>
          </a:p>
          <a:p>
            <a:r>
              <a:rPr lang="en-GB" sz="2000" dirty="0" smtClean="0">
                <a:solidFill>
                  <a:srgbClr val="002060"/>
                </a:solidFill>
              </a:rPr>
              <a:t>     </a:t>
            </a:r>
            <a:r>
              <a:rPr lang="en-GB" sz="2000" dirty="0" err="1" smtClean="0">
                <a:solidFill>
                  <a:srgbClr val="0070C0"/>
                </a:solidFill>
              </a:rPr>
              <a:t>Punzi</a:t>
            </a:r>
            <a:r>
              <a:rPr lang="en-GB" sz="2000" dirty="0" smtClean="0">
                <a:solidFill>
                  <a:srgbClr val="0070C0"/>
                </a:solidFill>
              </a:rPr>
              <a:t> definition of sensitivity</a:t>
            </a:r>
          </a:p>
          <a:p>
            <a:r>
              <a:rPr lang="en-GB" sz="2000" b="1" dirty="0" smtClean="0">
                <a:solidFill>
                  <a:srgbClr val="47E232"/>
                </a:solidFill>
              </a:rPr>
              <a:t>     Relation of p-values and Likelihoods</a:t>
            </a:r>
          </a:p>
          <a:p>
            <a:r>
              <a:rPr lang="en-GB" sz="2000" dirty="0" smtClean="0">
                <a:solidFill>
                  <a:prstClr val="black"/>
                </a:solidFill>
              </a:rPr>
              <a:t>     </a:t>
            </a:r>
            <a:r>
              <a:rPr lang="en-GB" sz="2000" dirty="0" smtClean="0">
                <a:solidFill>
                  <a:srgbClr val="FF0000"/>
                </a:solidFill>
              </a:rPr>
              <a:t>Probability of misleading evidence</a:t>
            </a:r>
          </a:p>
          <a:p>
            <a:r>
              <a:rPr lang="en-GB" sz="2000" dirty="0" smtClean="0">
                <a:solidFill>
                  <a:prstClr val="black"/>
                </a:solidFill>
              </a:rPr>
              <a:t>     </a:t>
            </a:r>
            <a:r>
              <a:rPr lang="en-GB" sz="2000" dirty="0" smtClean="0">
                <a:solidFill>
                  <a:srgbClr val="0070C0"/>
                </a:solidFill>
              </a:rPr>
              <a:t>Sampling to foregone conclusion</a:t>
            </a:r>
          </a:p>
          <a:p>
            <a:r>
              <a:rPr lang="en-GB" sz="2000" dirty="0" smtClean="0">
                <a:solidFill>
                  <a:srgbClr val="47E232"/>
                </a:solidFill>
              </a:rPr>
              <a:t>     </a:t>
            </a:r>
            <a:r>
              <a:rPr lang="en-GB" sz="2000" b="1" dirty="0" err="1" smtClean="0">
                <a:solidFill>
                  <a:srgbClr val="47E232"/>
                </a:solidFill>
              </a:rPr>
              <a:t>Jeffreys</a:t>
            </a:r>
            <a:r>
              <a:rPr lang="en-GB" sz="2000" b="1" dirty="0" smtClean="0">
                <a:solidFill>
                  <a:srgbClr val="47E232"/>
                </a:solidFill>
              </a:rPr>
              <a:t>-Lindley paradox</a:t>
            </a:r>
          </a:p>
          <a:p>
            <a:endParaRPr lang="en-GB" dirty="0">
              <a:solidFill>
                <a:prstClr val="black"/>
              </a:solidFill>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685800"/>
            <a:ext cx="2938609" cy="284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20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pic>
        <p:nvPicPr>
          <p:cNvPr id="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114800" y="23812"/>
            <a:ext cx="4749827" cy="6728206"/>
          </a:xfrm>
        </p:spPr>
      </p:pic>
      <p:sp>
        <p:nvSpPr>
          <p:cNvPr id="6" name="TextBox 5"/>
          <p:cNvSpPr txBox="1"/>
          <p:nvPr/>
        </p:nvSpPr>
        <p:spPr>
          <a:xfrm>
            <a:off x="838200" y="243840"/>
            <a:ext cx="7162800" cy="1477328"/>
          </a:xfrm>
          <a:prstGeom prst="rect">
            <a:avLst/>
          </a:prstGeom>
          <a:noFill/>
        </p:spPr>
        <p:txBody>
          <a:bodyPr wrap="square" rtlCol="0">
            <a:spAutoFit/>
          </a:bodyPr>
          <a:lstStyle/>
          <a:p>
            <a:r>
              <a:rPr lang="en-GB" dirty="0" smtClean="0">
                <a:solidFill>
                  <a:srgbClr val="FF0000"/>
                </a:solidFill>
              </a:rPr>
              <a:t>CLs = p</a:t>
            </a:r>
            <a:r>
              <a:rPr lang="en-GB" baseline="-25000" dirty="0" smtClean="0">
                <a:solidFill>
                  <a:srgbClr val="FF0000"/>
                </a:solidFill>
              </a:rPr>
              <a:t>1</a:t>
            </a:r>
            <a:r>
              <a:rPr lang="en-GB" dirty="0" smtClean="0">
                <a:solidFill>
                  <a:srgbClr val="FF0000"/>
                </a:solidFill>
              </a:rPr>
              <a:t>/(1-p</a:t>
            </a:r>
            <a:r>
              <a:rPr lang="en-GB" baseline="-25000" dirty="0" smtClean="0">
                <a:solidFill>
                  <a:srgbClr val="FF0000"/>
                </a:solidFill>
              </a:rPr>
              <a:t>0</a:t>
            </a:r>
            <a:r>
              <a:rPr lang="en-GB" dirty="0" smtClean="0">
                <a:solidFill>
                  <a:srgbClr val="FF0000"/>
                </a:solidFill>
              </a:rPr>
              <a:t>)  </a:t>
            </a:r>
            <a:r>
              <a:rPr lang="en-GB" dirty="0" smtClean="0">
                <a:solidFill>
                  <a:srgbClr val="FF0000"/>
                </a:solidFill>
                <a:sym typeface="Wingdings" panose="05000000000000000000" pitchFamily="2" charset="2"/>
              </a:rPr>
              <a:t> diagonal line</a:t>
            </a:r>
          </a:p>
          <a:p>
            <a:r>
              <a:rPr lang="en-GB" dirty="0" smtClean="0">
                <a:solidFill>
                  <a:srgbClr val="FF0000"/>
                </a:solidFill>
                <a:sym typeface="Wingdings" panose="05000000000000000000" pitchFamily="2" charset="2"/>
              </a:rPr>
              <a:t>Provides protection against excluding H</a:t>
            </a:r>
            <a:r>
              <a:rPr lang="en-GB" baseline="-25000" dirty="0" smtClean="0">
                <a:solidFill>
                  <a:srgbClr val="FF0000"/>
                </a:solidFill>
                <a:sym typeface="Wingdings" panose="05000000000000000000" pitchFamily="2" charset="2"/>
              </a:rPr>
              <a:t>1</a:t>
            </a:r>
            <a:r>
              <a:rPr lang="en-GB" dirty="0" smtClean="0">
                <a:solidFill>
                  <a:srgbClr val="FF0000"/>
                </a:solidFill>
                <a:sym typeface="Wingdings" panose="05000000000000000000" pitchFamily="2" charset="2"/>
              </a:rPr>
              <a:t> when little  or no sensitivity</a:t>
            </a:r>
          </a:p>
          <a:p>
            <a:endParaRPr lang="en-GB" dirty="0">
              <a:sym typeface="Wingdings" panose="05000000000000000000" pitchFamily="2" charset="2"/>
            </a:endParaRPr>
          </a:p>
          <a:p>
            <a:r>
              <a:rPr lang="en-GB" dirty="0" err="1" smtClean="0">
                <a:solidFill>
                  <a:srgbClr val="0000FF"/>
                </a:solidFill>
                <a:sym typeface="Wingdings" panose="05000000000000000000" pitchFamily="2" charset="2"/>
              </a:rPr>
              <a:t>Punzi</a:t>
            </a:r>
            <a:r>
              <a:rPr lang="en-GB" dirty="0" smtClean="0">
                <a:solidFill>
                  <a:srgbClr val="0000FF"/>
                </a:solidFill>
                <a:sym typeface="Wingdings" panose="05000000000000000000" pitchFamily="2" charset="2"/>
              </a:rPr>
              <a:t> definition of sensitivity:  </a:t>
            </a:r>
          </a:p>
          <a:p>
            <a:r>
              <a:rPr lang="en-GB" dirty="0" smtClean="0">
                <a:solidFill>
                  <a:srgbClr val="0000FF"/>
                </a:solidFill>
                <a:sym typeface="Wingdings" panose="05000000000000000000" pitchFamily="2" charset="2"/>
              </a:rPr>
              <a:t>Enough separation of pdf’s for no chance of ambiguity</a:t>
            </a:r>
            <a:endParaRPr lang="en-GB" dirty="0">
              <a:solidFill>
                <a:srgbClr val="0000FF"/>
              </a:solidFill>
            </a:endParaRPr>
          </a:p>
        </p:txBody>
      </p:sp>
      <p:sp>
        <p:nvSpPr>
          <p:cNvPr id="7" name="Freeform 8"/>
          <p:cNvSpPr>
            <a:spLocks/>
          </p:cNvSpPr>
          <p:nvPr/>
        </p:nvSpPr>
        <p:spPr bwMode="auto">
          <a:xfrm>
            <a:off x="685800" y="2438400"/>
            <a:ext cx="1825625" cy="18494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Freeform 8"/>
          <p:cNvSpPr>
            <a:spLocks/>
          </p:cNvSpPr>
          <p:nvPr/>
        </p:nvSpPr>
        <p:spPr bwMode="auto">
          <a:xfrm>
            <a:off x="2055812" y="2438401"/>
            <a:ext cx="1754188" cy="1849436"/>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10" name="Straight Connector 9"/>
          <p:cNvCxnSpPr/>
          <p:nvPr/>
        </p:nvCxnSpPr>
        <p:spPr>
          <a:xfrm>
            <a:off x="381000" y="4287837"/>
            <a:ext cx="3657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1000" y="1981200"/>
            <a:ext cx="0" cy="2306637"/>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65199" y="2433638"/>
            <a:ext cx="2181225" cy="369332"/>
          </a:xfrm>
          <a:prstGeom prst="rect">
            <a:avLst/>
          </a:prstGeom>
          <a:noFill/>
        </p:spPr>
        <p:txBody>
          <a:bodyPr wrap="square" rtlCol="0">
            <a:spAutoFit/>
          </a:bodyPr>
          <a:lstStyle/>
          <a:p>
            <a:r>
              <a:rPr lang="en-GB" dirty="0" smtClean="0">
                <a:solidFill>
                  <a:srgbClr val="FF0000"/>
                </a:solidFill>
              </a:rPr>
              <a:t>H</a:t>
            </a:r>
            <a:r>
              <a:rPr lang="en-GB" baseline="-25000" dirty="0" smtClean="0">
                <a:solidFill>
                  <a:srgbClr val="FF0000"/>
                </a:solidFill>
              </a:rPr>
              <a:t>0</a:t>
            </a:r>
            <a:r>
              <a:rPr lang="en-GB" dirty="0" smtClean="0"/>
              <a:t>                      </a:t>
            </a:r>
            <a:r>
              <a:rPr lang="en-GB" dirty="0" smtClean="0">
                <a:solidFill>
                  <a:srgbClr val="0000FF"/>
                </a:solidFill>
              </a:rPr>
              <a:t>H</a:t>
            </a:r>
            <a:r>
              <a:rPr lang="en-GB" baseline="-25000" dirty="0" smtClean="0">
                <a:solidFill>
                  <a:srgbClr val="0000FF"/>
                </a:solidFill>
              </a:rPr>
              <a:t>1</a:t>
            </a:r>
            <a:endParaRPr lang="en-GB" baseline="-25000" dirty="0">
              <a:solidFill>
                <a:srgbClr val="0000FF"/>
              </a:solidFill>
            </a:endParaRPr>
          </a:p>
        </p:txBody>
      </p:sp>
      <p:sp>
        <p:nvSpPr>
          <p:cNvPr id="14" name="TextBox 13"/>
          <p:cNvSpPr txBox="1"/>
          <p:nvPr/>
        </p:nvSpPr>
        <p:spPr>
          <a:xfrm>
            <a:off x="2690811" y="4402693"/>
            <a:ext cx="455613" cy="369332"/>
          </a:xfrm>
          <a:prstGeom prst="rect">
            <a:avLst/>
          </a:prstGeom>
          <a:noFill/>
        </p:spPr>
        <p:txBody>
          <a:bodyPr wrap="square" rtlCol="0">
            <a:spAutoFit/>
          </a:bodyPr>
          <a:lstStyle/>
          <a:p>
            <a:r>
              <a:rPr lang="en-GB" dirty="0" smtClean="0"/>
              <a:t>t</a:t>
            </a:r>
            <a:endParaRPr lang="en-GB" dirty="0"/>
          </a:p>
        </p:txBody>
      </p:sp>
      <p:cxnSp>
        <p:nvCxnSpPr>
          <p:cNvPr id="16" name="Straight Arrow Connector 15"/>
          <p:cNvCxnSpPr/>
          <p:nvPr/>
        </p:nvCxnSpPr>
        <p:spPr>
          <a:xfrm>
            <a:off x="2960686" y="4587359"/>
            <a:ext cx="381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528763" y="2286000"/>
            <a:ext cx="136207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33575" y="1916668"/>
            <a:ext cx="533399" cy="369332"/>
          </a:xfrm>
          <a:prstGeom prst="rect">
            <a:avLst/>
          </a:prstGeom>
          <a:noFill/>
        </p:spPr>
        <p:txBody>
          <a:bodyPr wrap="square" rtlCol="0">
            <a:spAutoFit/>
          </a:bodyPr>
          <a:lstStyle/>
          <a:p>
            <a:r>
              <a:rPr lang="el-GR" dirty="0" smtClean="0"/>
              <a:t>Δµ</a:t>
            </a:r>
            <a:endParaRPr lang="en-GB" dirty="0"/>
          </a:p>
        </p:txBody>
      </p:sp>
      <p:sp>
        <p:nvSpPr>
          <p:cNvPr id="20" name="TextBox 19"/>
          <p:cNvSpPr txBox="1"/>
          <p:nvPr/>
        </p:nvSpPr>
        <p:spPr>
          <a:xfrm>
            <a:off x="685800" y="5029200"/>
            <a:ext cx="2655886" cy="1754326"/>
          </a:xfrm>
          <a:prstGeom prst="rect">
            <a:avLst/>
          </a:prstGeom>
          <a:noFill/>
        </p:spPr>
        <p:txBody>
          <a:bodyPr wrap="square" rtlCol="0">
            <a:spAutoFit/>
          </a:bodyPr>
          <a:lstStyle/>
          <a:p>
            <a:r>
              <a:rPr lang="en-GB" dirty="0" smtClean="0">
                <a:solidFill>
                  <a:srgbClr val="00B050"/>
                </a:solidFill>
              </a:rPr>
              <a:t>Can read off power of test</a:t>
            </a:r>
          </a:p>
          <a:p>
            <a:r>
              <a:rPr lang="en-GB" dirty="0" smtClean="0">
                <a:solidFill>
                  <a:srgbClr val="00B050"/>
                </a:solidFill>
              </a:rPr>
              <a:t>e.g. If H</a:t>
            </a:r>
            <a:r>
              <a:rPr lang="en-GB" baseline="-25000" dirty="0" smtClean="0">
                <a:solidFill>
                  <a:srgbClr val="00B050"/>
                </a:solidFill>
              </a:rPr>
              <a:t>0</a:t>
            </a:r>
            <a:r>
              <a:rPr lang="en-GB" dirty="0" smtClean="0">
                <a:solidFill>
                  <a:srgbClr val="00B050"/>
                </a:solidFill>
              </a:rPr>
              <a:t> is true, what is </a:t>
            </a:r>
            <a:r>
              <a:rPr lang="en-GB" dirty="0" err="1" smtClean="0">
                <a:solidFill>
                  <a:srgbClr val="00B050"/>
                </a:solidFill>
              </a:rPr>
              <a:t>prob</a:t>
            </a:r>
            <a:r>
              <a:rPr lang="en-GB" dirty="0" smtClean="0">
                <a:solidFill>
                  <a:srgbClr val="00B050"/>
                </a:solidFill>
              </a:rPr>
              <a:t> of rejecting H</a:t>
            </a:r>
            <a:r>
              <a:rPr lang="en-GB" baseline="-25000" dirty="0" smtClean="0">
                <a:solidFill>
                  <a:srgbClr val="00B050"/>
                </a:solidFill>
              </a:rPr>
              <a:t>1</a:t>
            </a:r>
            <a:r>
              <a:rPr lang="en-GB" dirty="0" smtClean="0">
                <a:solidFill>
                  <a:srgbClr val="00B050"/>
                </a:solidFill>
              </a:rPr>
              <a:t>?</a:t>
            </a:r>
          </a:p>
          <a:p>
            <a:endParaRPr lang="en-GB" dirty="0">
              <a:solidFill>
                <a:srgbClr val="00B050"/>
              </a:solidFill>
            </a:endParaRPr>
          </a:p>
          <a:p>
            <a:r>
              <a:rPr lang="en-GB" b="1" dirty="0" smtClean="0"/>
              <a:t>N.B. p</a:t>
            </a:r>
            <a:r>
              <a:rPr lang="en-GB" b="1" baseline="-25000" dirty="0" smtClean="0"/>
              <a:t>0</a:t>
            </a:r>
            <a:r>
              <a:rPr lang="en-GB" b="1" dirty="0" smtClean="0"/>
              <a:t> = tail towards H</a:t>
            </a:r>
            <a:r>
              <a:rPr lang="en-GB" b="1" baseline="-25000" dirty="0" smtClean="0"/>
              <a:t>1</a:t>
            </a:r>
          </a:p>
          <a:p>
            <a:r>
              <a:rPr lang="en-GB" b="1" dirty="0"/>
              <a:t> </a:t>
            </a:r>
            <a:r>
              <a:rPr lang="en-GB" b="1" dirty="0" smtClean="0"/>
              <a:t>        p</a:t>
            </a:r>
            <a:r>
              <a:rPr lang="en-GB" b="1" baseline="-25000" dirty="0" smtClean="0"/>
              <a:t>1</a:t>
            </a:r>
            <a:r>
              <a:rPr lang="en-GB" b="1" dirty="0" smtClean="0"/>
              <a:t> = tail towards H</a:t>
            </a:r>
            <a:r>
              <a:rPr lang="en-GB" b="1" baseline="-25000" dirty="0" smtClean="0"/>
              <a:t>0</a:t>
            </a:r>
            <a:endParaRPr lang="en-GB" b="1" baseline="-25000" dirty="0"/>
          </a:p>
        </p:txBody>
      </p:sp>
    </p:spTree>
    <p:extLst>
      <p:ext uri="{BB962C8B-B14F-4D97-AF65-F5344CB8AC3E}">
        <p14:creationId xmlns:p14="http://schemas.microsoft.com/office/powerpoint/2010/main" val="1275547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F9BB593-4052-4079-8949-34BAE558EBF9}" type="slidenum">
              <a:rPr lang="en-GB" altLang="en-US" smtClean="0"/>
              <a:pPr eaLnBrk="1" hangingPunct="1"/>
              <a:t>38</a:t>
            </a:fld>
            <a:endParaRPr lang="en-GB" altLang="en-US" smtClean="0"/>
          </a:p>
        </p:txBody>
      </p:sp>
      <p:sp>
        <p:nvSpPr>
          <p:cNvPr id="58371" name="Rectangle 2"/>
          <p:cNvSpPr>
            <a:spLocks noGrp="1" noChangeArrowheads="1"/>
          </p:cNvSpPr>
          <p:nvPr>
            <p:ph type="title"/>
          </p:nvPr>
        </p:nvSpPr>
        <p:spPr>
          <a:xfrm>
            <a:off x="76200" y="228600"/>
            <a:ext cx="5029200" cy="1143000"/>
          </a:xfrm>
        </p:spPr>
        <p:txBody>
          <a:bodyPr>
            <a:normAutofit/>
          </a:bodyPr>
          <a:lstStyle/>
          <a:p>
            <a:pPr eaLnBrk="1" hangingPunct="1"/>
            <a:r>
              <a:rPr lang="en-GB" altLang="en-US" sz="3600" dirty="0" smtClean="0"/>
              <a:t>Why p </a:t>
            </a:r>
            <a:r>
              <a:rPr lang="en-GB" altLang="en-US" sz="3600" dirty="0" smtClean="0">
                <a:latin typeface="Times New Roman" pitchFamily="18" charset="0"/>
              </a:rPr>
              <a:t>≠ </a:t>
            </a:r>
            <a:r>
              <a:rPr lang="en-GB" altLang="en-US" sz="3600" dirty="0" smtClean="0"/>
              <a:t>Likelihood ratio</a:t>
            </a:r>
            <a:endParaRPr lang="en-GB" altLang="en-US" sz="3600" dirty="0" smtClean="0">
              <a:cs typeface="Times New Roman" pitchFamily="18" charset="0"/>
            </a:endParaRPr>
          </a:p>
        </p:txBody>
      </p:sp>
      <p:sp>
        <p:nvSpPr>
          <p:cNvPr id="58372" name="Rectangle 3"/>
          <p:cNvSpPr>
            <a:spLocks noGrp="1" noChangeArrowheads="1"/>
          </p:cNvSpPr>
          <p:nvPr>
            <p:ph type="body" idx="1"/>
          </p:nvPr>
        </p:nvSpPr>
        <p:spPr>
          <a:xfrm>
            <a:off x="76200" y="2057400"/>
            <a:ext cx="8229600" cy="4191000"/>
          </a:xfrm>
        </p:spPr>
        <p:txBody>
          <a:bodyPr>
            <a:normAutofit/>
          </a:bodyPr>
          <a:lstStyle/>
          <a:p>
            <a:pPr eaLnBrk="1" hangingPunct="1">
              <a:buFontTx/>
              <a:buNone/>
            </a:pPr>
            <a:r>
              <a:rPr lang="en-GB" altLang="en-US" sz="2000" dirty="0" smtClean="0">
                <a:solidFill>
                  <a:srgbClr val="FF0000"/>
                </a:solidFill>
              </a:rPr>
              <a:t>Measure different things:</a:t>
            </a:r>
          </a:p>
          <a:p>
            <a:pPr eaLnBrk="1" hangingPunct="1">
              <a:buFontTx/>
              <a:buNone/>
            </a:pPr>
            <a:r>
              <a:rPr lang="en-GB" altLang="en-US" sz="2000" dirty="0" smtClean="0">
                <a:solidFill>
                  <a:srgbClr val="FF0000"/>
                </a:solidFill>
              </a:rPr>
              <a:t>p</a:t>
            </a:r>
            <a:r>
              <a:rPr lang="en-GB" altLang="en-US" sz="2000" baseline="-25000" dirty="0" smtClean="0">
                <a:solidFill>
                  <a:srgbClr val="FF0000"/>
                </a:solidFill>
              </a:rPr>
              <a:t>0</a:t>
            </a:r>
            <a:r>
              <a:rPr lang="en-GB" altLang="en-US" sz="2000" dirty="0" smtClean="0">
                <a:solidFill>
                  <a:srgbClr val="FF0000"/>
                </a:solidFill>
              </a:rPr>
              <a:t> refers just to H0; </a:t>
            </a:r>
            <a:r>
              <a:rPr lang="en-GB" altLang="en-US" sz="2000" dirty="0" smtClean="0">
                <a:solidFill>
                  <a:srgbClr val="FF0000"/>
                </a:solidFill>
                <a:latin typeface="Script MT Bold" panose="03040602040607080904" pitchFamily="66" charset="0"/>
              </a:rPr>
              <a:t>L</a:t>
            </a:r>
            <a:r>
              <a:rPr lang="en-GB" altLang="en-US" sz="2000" baseline="-25000" dirty="0" smtClean="0">
                <a:solidFill>
                  <a:srgbClr val="FF0000"/>
                </a:solidFill>
              </a:rPr>
              <a:t>01</a:t>
            </a:r>
            <a:r>
              <a:rPr lang="en-GB" altLang="en-US" sz="2000" dirty="0" smtClean="0">
                <a:solidFill>
                  <a:srgbClr val="FF0000"/>
                </a:solidFill>
              </a:rPr>
              <a:t> compares H0 and H1</a:t>
            </a:r>
          </a:p>
          <a:p>
            <a:pPr eaLnBrk="1" hangingPunct="1">
              <a:buFontTx/>
              <a:buNone/>
            </a:pPr>
            <a:endParaRPr lang="en-GB" altLang="en-US" sz="2000" dirty="0">
              <a:solidFill>
                <a:srgbClr val="FF0000"/>
              </a:solidFill>
            </a:endParaRPr>
          </a:p>
          <a:p>
            <a:pPr eaLnBrk="1" hangingPunct="1">
              <a:buFontTx/>
              <a:buNone/>
            </a:pPr>
            <a:endParaRPr lang="en-GB" altLang="en-US" sz="2000" dirty="0" smtClean="0">
              <a:solidFill>
                <a:srgbClr val="FF0000"/>
              </a:solidFill>
            </a:endParaRPr>
          </a:p>
          <a:p>
            <a:pPr eaLnBrk="1" hangingPunct="1">
              <a:buFontTx/>
              <a:buNone/>
            </a:pPr>
            <a:endParaRPr lang="en-GB" altLang="en-US" sz="2000" dirty="0" smtClean="0"/>
          </a:p>
          <a:p>
            <a:pPr eaLnBrk="1" hangingPunct="1">
              <a:buFontTx/>
              <a:buNone/>
            </a:pPr>
            <a:r>
              <a:rPr lang="en-GB" altLang="en-US" sz="2000" dirty="0" smtClean="0">
                <a:solidFill>
                  <a:srgbClr val="0000FF"/>
                </a:solidFill>
              </a:rPr>
              <a:t>Depends on amount of data:</a:t>
            </a:r>
          </a:p>
          <a:p>
            <a:pPr eaLnBrk="1" hangingPunct="1">
              <a:buFontTx/>
              <a:buNone/>
            </a:pPr>
            <a:r>
              <a:rPr lang="en-GB" altLang="en-US" sz="2000" dirty="0" smtClean="0">
                <a:solidFill>
                  <a:srgbClr val="0000FF"/>
                </a:solidFill>
              </a:rPr>
              <a:t>e.g. Poisson counting </a:t>
            </a:r>
            <a:r>
              <a:rPr lang="en-GB" altLang="en-US" sz="2000" dirty="0" err="1" smtClean="0">
                <a:solidFill>
                  <a:srgbClr val="0000FF"/>
                </a:solidFill>
              </a:rPr>
              <a:t>expt</a:t>
            </a:r>
            <a:r>
              <a:rPr lang="en-GB" altLang="en-US" sz="2000" dirty="0" smtClean="0">
                <a:solidFill>
                  <a:srgbClr val="0000FF"/>
                </a:solidFill>
              </a:rPr>
              <a:t> little data:</a:t>
            </a:r>
          </a:p>
          <a:p>
            <a:pPr eaLnBrk="1" hangingPunct="1">
              <a:buFontTx/>
              <a:buNone/>
            </a:pPr>
            <a:r>
              <a:rPr lang="en-GB" altLang="en-US" sz="2000" dirty="0" smtClean="0">
                <a:solidFill>
                  <a:srgbClr val="0000FF"/>
                </a:solidFill>
              </a:rPr>
              <a:t>     For H0,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     For H1,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=10.0        </a:t>
            </a:r>
          </a:p>
          <a:p>
            <a:pPr eaLnBrk="1" hangingPunct="1">
              <a:buFontTx/>
              <a:buNone/>
            </a:pPr>
            <a:r>
              <a:rPr lang="en-GB" altLang="en-US" sz="2000" dirty="0" smtClean="0">
                <a:solidFill>
                  <a:srgbClr val="0000FF"/>
                </a:solidFill>
                <a:cs typeface="Times New Roman" pitchFamily="18" charset="0"/>
              </a:rPr>
              <a:t>     Observe n = 10     p</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a:t>
            </a:r>
            <a:r>
              <a:rPr lang="en-GB" altLang="en-US" sz="2000" baseline="30000" dirty="0" smtClean="0">
                <a:solidFill>
                  <a:srgbClr val="0000FF"/>
                </a:solidFill>
                <a:cs typeface="Times New Roman" pitchFamily="18" charset="0"/>
              </a:rPr>
              <a:t>-7</a:t>
            </a:r>
            <a:r>
              <a:rPr lang="en-GB" altLang="en-US" sz="2000" dirty="0" smtClean="0">
                <a:solidFill>
                  <a:srgbClr val="0000FF"/>
                </a:solidFill>
                <a:cs typeface="Times New Roman" pitchFamily="18" charset="0"/>
              </a:rPr>
              <a:t>      </a:t>
            </a:r>
            <a:r>
              <a:rPr lang="en-GB" altLang="en-US" sz="2000" dirty="0" smtClean="0">
                <a:solidFill>
                  <a:srgbClr val="0000FF"/>
                </a:solidFill>
                <a:latin typeface="Script MT Bold" panose="03040602040607080904" pitchFamily="66" charset="0"/>
                <a:cs typeface="Times New Roman" pitchFamily="18" charset="0"/>
              </a:rPr>
              <a:t>L</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~10</a:t>
            </a:r>
            <a:r>
              <a:rPr lang="en-GB" altLang="en-US" sz="2000" baseline="30000" dirty="0" smtClean="0">
                <a:solidFill>
                  <a:srgbClr val="0000FF"/>
                </a:solidFill>
                <a:cs typeface="Times New Roman" pitchFamily="18" charset="0"/>
              </a:rPr>
              <a:t>-5</a:t>
            </a:r>
          </a:p>
          <a:p>
            <a:pPr eaLnBrk="1" hangingPunct="1">
              <a:buFontTx/>
              <a:buNone/>
            </a:pPr>
            <a:r>
              <a:rPr lang="en-GB" altLang="en-US" sz="2000" dirty="0" smtClean="0">
                <a:solidFill>
                  <a:srgbClr val="0000FF"/>
                </a:solidFill>
                <a:cs typeface="Times New Roman" pitchFamily="18" charset="0"/>
              </a:rPr>
              <a:t>Now with 100 times as much data,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100.0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=1000.0</a:t>
            </a:r>
            <a:r>
              <a:rPr lang="en-GB" altLang="en-US" sz="2000" dirty="0" smtClean="0">
                <a:solidFill>
                  <a:srgbClr val="0000FF"/>
                </a:solidFill>
                <a:latin typeface="Times New Roman" pitchFamily="18" charset="0"/>
                <a:cs typeface="Times New Roman" pitchFamily="18" charset="0"/>
              </a:rPr>
              <a:t> </a:t>
            </a:r>
          </a:p>
          <a:p>
            <a:pPr eaLnBrk="1" hangingPunct="1">
              <a:buFontTx/>
              <a:buNone/>
            </a:pPr>
            <a:r>
              <a:rPr lang="en-GB" altLang="en-US" sz="2000" dirty="0" smtClean="0">
                <a:solidFill>
                  <a:srgbClr val="0000FF"/>
                </a:solidFill>
                <a:cs typeface="Times New Roman" pitchFamily="18" charset="0"/>
              </a:rPr>
              <a:t>     Observe n = 160    p</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a:t>
            </a:r>
            <a:r>
              <a:rPr lang="en-GB" altLang="en-US" sz="2000" baseline="30000" dirty="0" smtClean="0">
                <a:solidFill>
                  <a:srgbClr val="0000FF"/>
                </a:solidFill>
                <a:cs typeface="Times New Roman" pitchFamily="18" charset="0"/>
              </a:rPr>
              <a:t>-7</a:t>
            </a:r>
            <a:r>
              <a:rPr lang="en-GB" altLang="en-US" sz="2000" dirty="0" smtClean="0">
                <a:solidFill>
                  <a:srgbClr val="0000FF"/>
                </a:solidFill>
                <a:cs typeface="Times New Roman" pitchFamily="18" charset="0"/>
              </a:rPr>
              <a:t>      </a:t>
            </a:r>
            <a:r>
              <a:rPr lang="en-GB" altLang="en-US" sz="2000" dirty="0" smtClean="0">
                <a:solidFill>
                  <a:srgbClr val="0000FF"/>
                </a:solidFill>
                <a:latin typeface="Script MT Bold" panose="03040602040607080904" pitchFamily="66" charset="0"/>
                <a:cs typeface="Times New Roman" pitchFamily="18" charset="0"/>
              </a:rPr>
              <a:t>L</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~10</a:t>
            </a:r>
            <a:r>
              <a:rPr lang="en-GB" altLang="en-US" sz="2000" baseline="30000" dirty="0" smtClean="0">
                <a:solidFill>
                  <a:srgbClr val="0000FF"/>
                </a:solidFill>
                <a:cs typeface="Times New Roman" pitchFamily="18" charset="0"/>
              </a:rPr>
              <a:t>+14</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3020" y="228600"/>
            <a:ext cx="393298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57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F9BB593-4052-4079-8949-34BAE558EBF9}" type="slidenum">
              <a:rPr lang="en-GB" altLang="en-US" smtClean="0">
                <a:solidFill>
                  <a:prstClr val="black"/>
                </a:solidFill>
              </a:rPr>
              <a:pPr eaLnBrk="1" hangingPunct="1"/>
              <a:t>39</a:t>
            </a:fld>
            <a:endParaRPr lang="en-GB" altLang="en-US" smtClean="0">
              <a:solidFill>
                <a:prstClr val="black"/>
              </a:solidFill>
            </a:endParaRPr>
          </a:p>
        </p:txBody>
      </p:sp>
      <p:sp>
        <p:nvSpPr>
          <p:cNvPr id="58371" name="Rectangle 2"/>
          <p:cNvSpPr>
            <a:spLocks noGrp="1" noChangeArrowheads="1"/>
          </p:cNvSpPr>
          <p:nvPr>
            <p:ph type="title"/>
          </p:nvPr>
        </p:nvSpPr>
        <p:spPr>
          <a:xfrm>
            <a:off x="0" y="228600"/>
            <a:ext cx="4891087" cy="1143000"/>
          </a:xfrm>
        </p:spPr>
        <p:txBody>
          <a:bodyPr>
            <a:normAutofit/>
          </a:bodyPr>
          <a:lstStyle/>
          <a:p>
            <a:pPr eaLnBrk="1" hangingPunct="1"/>
            <a:r>
              <a:rPr lang="en-GB" altLang="en-US" sz="3600" dirty="0" err="1" smtClean="0">
                <a:cs typeface="Times New Roman" pitchFamily="18" charset="0"/>
              </a:rPr>
              <a:t>Jeffreys</a:t>
            </a:r>
            <a:r>
              <a:rPr lang="en-GB" altLang="en-US" sz="3600" dirty="0" smtClean="0">
                <a:cs typeface="Times New Roman" pitchFamily="18" charset="0"/>
              </a:rPr>
              <a:t>-Lindley Paradox</a:t>
            </a:r>
          </a:p>
        </p:txBody>
      </p:sp>
      <p:sp>
        <p:nvSpPr>
          <p:cNvPr id="58372" name="Rectangle 3"/>
          <p:cNvSpPr>
            <a:spLocks noGrp="1" noChangeArrowheads="1"/>
          </p:cNvSpPr>
          <p:nvPr>
            <p:ph type="body" idx="1"/>
          </p:nvPr>
        </p:nvSpPr>
        <p:spPr>
          <a:xfrm>
            <a:off x="304800" y="1219200"/>
            <a:ext cx="8229600" cy="5334000"/>
          </a:xfrm>
        </p:spPr>
        <p:txBody>
          <a:bodyPr>
            <a:normAutofit fontScale="92500" lnSpcReduction="20000"/>
          </a:bodyPr>
          <a:lstStyle/>
          <a:p>
            <a:pPr eaLnBrk="1" hangingPunct="1">
              <a:buFontTx/>
              <a:buNone/>
            </a:pPr>
            <a:r>
              <a:rPr lang="en-GB" altLang="en-US" sz="2000" dirty="0" smtClean="0">
                <a:solidFill>
                  <a:srgbClr val="FF0000"/>
                </a:solidFill>
              </a:rPr>
              <a:t>H0 = simple,       H1 has </a:t>
            </a:r>
            <a:r>
              <a:rPr lang="el-GR" altLang="en-US" sz="2000" dirty="0" smtClean="0">
                <a:solidFill>
                  <a:srgbClr val="FF0000"/>
                </a:solidFill>
                <a:latin typeface="Verdana"/>
                <a:ea typeface="Verdana"/>
                <a:cs typeface="Verdana"/>
              </a:rPr>
              <a:t>μ</a:t>
            </a:r>
            <a:r>
              <a:rPr lang="en-GB" altLang="en-US" sz="2000" dirty="0" smtClean="0">
                <a:solidFill>
                  <a:srgbClr val="FF0000"/>
                </a:solidFill>
                <a:latin typeface="Verdana"/>
                <a:ea typeface="Verdana"/>
                <a:cs typeface="Verdana"/>
              </a:rPr>
              <a:t> </a:t>
            </a:r>
            <a:r>
              <a:rPr lang="en-GB" altLang="en-US" sz="2000" dirty="0" smtClean="0">
                <a:solidFill>
                  <a:srgbClr val="FF0000"/>
                </a:solidFill>
                <a:ea typeface="Verdana"/>
                <a:cs typeface="Verdana"/>
              </a:rPr>
              <a:t>free</a:t>
            </a:r>
            <a:r>
              <a:rPr lang="en-GB" altLang="en-US" sz="2000" dirty="0" smtClean="0">
                <a:solidFill>
                  <a:srgbClr val="FF0000"/>
                </a:solidFill>
              </a:rPr>
              <a:t> </a:t>
            </a:r>
          </a:p>
          <a:p>
            <a:pPr eaLnBrk="1" hangingPunct="1">
              <a:buFontTx/>
              <a:buNone/>
            </a:pPr>
            <a:r>
              <a:rPr lang="en-GB" altLang="en-US" sz="2000" dirty="0" smtClean="0">
                <a:solidFill>
                  <a:srgbClr val="FF0000"/>
                </a:solidFill>
              </a:rPr>
              <a:t>p</a:t>
            </a:r>
            <a:r>
              <a:rPr lang="en-GB" altLang="en-US" sz="2000" baseline="-25000" dirty="0" smtClean="0">
                <a:solidFill>
                  <a:srgbClr val="FF0000"/>
                </a:solidFill>
              </a:rPr>
              <a:t>0</a:t>
            </a:r>
            <a:r>
              <a:rPr lang="en-GB" altLang="en-US" sz="2000" dirty="0" smtClean="0">
                <a:solidFill>
                  <a:srgbClr val="FF0000"/>
                </a:solidFill>
              </a:rPr>
              <a:t> can favour H</a:t>
            </a:r>
            <a:r>
              <a:rPr lang="en-GB" altLang="en-US" sz="2000" baseline="-25000" dirty="0" smtClean="0">
                <a:solidFill>
                  <a:srgbClr val="FF0000"/>
                </a:solidFill>
              </a:rPr>
              <a:t>1</a:t>
            </a:r>
            <a:r>
              <a:rPr lang="en-GB" altLang="en-US" sz="2000" dirty="0" smtClean="0">
                <a:solidFill>
                  <a:srgbClr val="FF0000"/>
                </a:solidFill>
              </a:rPr>
              <a:t>, while B</a:t>
            </a:r>
            <a:r>
              <a:rPr lang="en-GB" altLang="en-US" sz="2000" baseline="-25000" dirty="0" smtClean="0">
                <a:solidFill>
                  <a:srgbClr val="FF0000"/>
                </a:solidFill>
              </a:rPr>
              <a:t>01</a:t>
            </a:r>
            <a:r>
              <a:rPr lang="en-GB" altLang="en-US" sz="2000" dirty="0" smtClean="0">
                <a:solidFill>
                  <a:srgbClr val="FF0000"/>
                </a:solidFill>
              </a:rPr>
              <a:t> can favour H</a:t>
            </a:r>
            <a:r>
              <a:rPr lang="en-GB" altLang="en-US" sz="2000" baseline="-25000" dirty="0" smtClean="0">
                <a:solidFill>
                  <a:srgbClr val="FF0000"/>
                </a:solidFill>
              </a:rPr>
              <a:t>0</a:t>
            </a:r>
            <a:r>
              <a:rPr lang="en-GB" altLang="en-US" sz="2000" dirty="0" smtClean="0">
                <a:solidFill>
                  <a:srgbClr val="0000FF"/>
                </a:solidFill>
              </a:rPr>
              <a:t>     </a:t>
            </a:r>
          </a:p>
          <a:p>
            <a:pPr eaLnBrk="1" hangingPunct="1">
              <a:buFontTx/>
              <a:buNone/>
            </a:pPr>
            <a:r>
              <a:rPr lang="en-GB" altLang="en-US" sz="2000" dirty="0" smtClean="0">
                <a:solidFill>
                  <a:srgbClr val="0000FF"/>
                </a:solidFill>
              </a:rPr>
              <a:t>    B</a:t>
            </a:r>
            <a:r>
              <a:rPr lang="en-GB" altLang="en-US" sz="2000" baseline="-25000" dirty="0" smtClean="0">
                <a:solidFill>
                  <a:srgbClr val="0000FF"/>
                </a:solidFill>
              </a:rPr>
              <a:t>01</a:t>
            </a:r>
            <a:r>
              <a:rPr lang="en-GB" altLang="en-US" sz="2000" dirty="0" smtClean="0">
                <a:solidFill>
                  <a:srgbClr val="0000FF"/>
                </a:solidFill>
              </a:rPr>
              <a:t> = L</a:t>
            </a:r>
            <a:r>
              <a:rPr lang="en-GB" altLang="en-US" sz="2000" baseline="-25000" dirty="0" smtClean="0">
                <a:solidFill>
                  <a:srgbClr val="0000FF"/>
                </a:solidFill>
              </a:rPr>
              <a:t>0  </a:t>
            </a:r>
            <a:r>
              <a:rPr lang="en-GB" altLang="en-US" sz="2000" dirty="0" smtClean="0">
                <a:solidFill>
                  <a:srgbClr val="0000FF"/>
                </a:solidFill>
              </a:rPr>
              <a:t>/ </a:t>
            </a:r>
            <a:r>
              <a:rPr lang="en-GB" altLang="en-US" sz="2000" dirty="0" smtClean="0">
                <a:solidFill>
                  <a:srgbClr val="0000FF"/>
                </a:solidFill>
                <a:sym typeface="Symbol"/>
              </a:rPr>
              <a:t>L</a:t>
            </a:r>
            <a:r>
              <a:rPr lang="en-GB" altLang="en-US" sz="2000" baseline="-25000" dirty="0" smtClean="0">
                <a:solidFill>
                  <a:srgbClr val="0000FF"/>
                </a:solidFill>
                <a:sym typeface="Symbol"/>
              </a:rPr>
              <a:t>1</a:t>
            </a:r>
            <a:r>
              <a:rPr lang="en-GB" altLang="en-US" sz="2000" dirty="0" smtClean="0">
                <a:solidFill>
                  <a:srgbClr val="0000FF"/>
                </a:solidFill>
                <a:sym typeface="Symbol"/>
              </a:rPr>
              <a:t>(s) (s) ds</a:t>
            </a:r>
          </a:p>
          <a:p>
            <a:pPr eaLnBrk="1" hangingPunct="1">
              <a:buFontTx/>
              <a:buNone/>
            </a:pPr>
            <a:endParaRPr lang="en-GB" altLang="en-US" sz="2000" dirty="0" smtClean="0">
              <a:solidFill>
                <a:srgbClr val="0000FF"/>
              </a:solidFill>
            </a:endParaRPr>
          </a:p>
          <a:p>
            <a:pPr eaLnBrk="1" hangingPunct="1">
              <a:buFontTx/>
              <a:buNone/>
            </a:pPr>
            <a:endParaRPr lang="en-GB" altLang="en-US" sz="2000" dirty="0" smtClean="0">
              <a:solidFill>
                <a:srgbClr val="0000FF"/>
              </a:solidFill>
            </a:endParaRPr>
          </a:p>
          <a:p>
            <a:pPr eaLnBrk="1" hangingPunct="1">
              <a:buFontTx/>
              <a:buNone/>
            </a:pPr>
            <a:endParaRPr lang="en-GB" altLang="en-US" sz="2000" dirty="0" smtClean="0">
              <a:solidFill>
                <a:srgbClr val="0000FF"/>
              </a:solidFill>
            </a:endParaRPr>
          </a:p>
          <a:p>
            <a:pPr eaLnBrk="1" hangingPunct="1">
              <a:buFontTx/>
              <a:buNone/>
            </a:pPr>
            <a:endParaRPr lang="en-GB" altLang="en-US" sz="2000" dirty="0" smtClean="0">
              <a:solidFill>
                <a:srgbClr val="0000FF"/>
              </a:solidFill>
            </a:endParaRPr>
          </a:p>
          <a:p>
            <a:pPr eaLnBrk="1" hangingPunct="1">
              <a:buFontTx/>
              <a:buNone/>
            </a:pPr>
            <a:r>
              <a:rPr lang="en-GB" altLang="en-US" sz="2000" dirty="0" smtClean="0">
                <a:solidFill>
                  <a:srgbClr val="0000FF"/>
                </a:solidFill>
              </a:rPr>
              <a:t>Likelihood ratio depends on signal :</a:t>
            </a:r>
          </a:p>
          <a:p>
            <a:pPr eaLnBrk="1" hangingPunct="1">
              <a:buFontTx/>
              <a:buNone/>
            </a:pPr>
            <a:r>
              <a:rPr lang="en-GB" altLang="en-US" sz="2000" dirty="0" smtClean="0">
                <a:solidFill>
                  <a:srgbClr val="0000FF"/>
                </a:solidFill>
              </a:rPr>
              <a:t>e.g. Poisson counting </a:t>
            </a:r>
            <a:r>
              <a:rPr lang="en-GB" altLang="en-US" sz="2000" dirty="0" err="1" smtClean="0">
                <a:solidFill>
                  <a:srgbClr val="0000FF"/>
                </a:solidFill>
              </a:rPr>
              <a:t>expt</a:t>
            </a:r>
            <a:r>
              <a:rPr lang="en-GB" altLang="en-US" sz="2000" dirty="0" smtClean="0">
                <a:solidFill>
                  <a:srgbClr val="0000FF"/>
                </a:solidFill>
              </a:rPr>
              <a:t> small signal s:</a:t>
            </a:r>
          </a:p>
          <a:p>
            <a:pPr eaLnBrk="1" hangingPunct="1">
              <a:buFontTx/>
              <a:buNone/>
            </a:pPr>
            <a:r>
              <a:rPr lang="en-GB" altLang="en-US" sz="2000" dirty="0" smtClean="0">
                <a:solidFill>
                  <a:srgbClr val="0000FF"/>
                </a:solidFill>
              </a:rPr>
              <a:t>     For H</a:t>
            </a:r>
            <a:r>
              <a:rPr lang="en-GB" altLang="en-US" sz="2000" baseline="-25000" dirty="0" smtClean="0">
                <a:solidFill>
                  <a:srgbClr val="0000FF"/>
                </a:solidFill>
              </a:rPr>
              <a:t>0</a:t>
            </a:r>
            <a:r>
              <a:rPr lang="en-GB" altLang="en-US" sz="2000" dirty="0" smtClean="0">
                <a:solidFill>
                  <a:srgbClr val="0000FF"/>
                </a:solidFill>
              </a:rPr>
              <a:t>,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     For H</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=10.0        </a:t>
            </a:r>
          </a:p>
          <a:p>
            <a:pPr eaLnBrk="1" hangingPunct="1">
              <a:buFontTx/>
              <a:buNone/>
            </a:pPr>
            <a:r>
              <a:rPr lang="en-GB" altLang="en-US" sz="2000" dirty="0" smtClean="0">
                <a:solidFill>
                  <a:srgbClr val="0000FF"/>
                </a:solidFill>
                <a:cs typeface="Times New Roman" pitchFamily="18" charset="0"/>
              </a:rPr>
              <a:t>     Observe n = 10     p</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a:t>
            </a:r>
            <a:r>
              <a:rPr lang="en-GB" altLang="en-US" sz="2000" baseline="30000" dirty="0" smtClean="0">
                <a:solidFill>
                  <a:srgbClr val="0000FF"/>
                </a:solidFill>
                <a:cs typeface="Times New Roman" pitchFamily="18" charset="0"/>
              </a:rPr>
              <a:t>-7</a:t>
            </a:r>
            <a:r>
              <a:rPr lang="en-GB" altLang="en-US" sz="2000" dirty="0" smtClean="0">
                <a:solidFill>
                  <a:srgbClr val="0000FF"/>
                </a:solidFill>
                <a:cs typeface="Times New Roman" pitchFamily="18" charset="0"/>
              </a:rPr>
              <a:t>         L</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~10</a:t>
            </a:r>
            <a:r>
              <a:rPr lang="en-GB" altLang="en-US" sz="2000" baseline="30000" dirty="0" smtClean="0">
                <a:solidFill>
                  <a:srgbClr val="0000FF"/>
                </a:solidFill>
                <a:cs typeface="Times New Roman" pitchFamily="18" charset="0"/>
              </a:rPr>
              <a:t>-5   </a:t>
            </a:r>
            <a:r>
              <a:rPr lang="en-GB" altLang="en-US" sz="2000" baseline="-25000" dirty="0" smtClean="0">
                <a:solidFill>
                  <a:srgbClr val="0000FF"/>
                </a:solidFill>
                <a:cs typeface="Times New Roman" pitchFamily="18" charset="0"/>
              </a:rPr>
              <a:t> </a:t>
            </a:r>
            <a:r>
              <a:rPr lang="en-GB" altLang="en-US" sz="2000" dirty="0" smtClean="0">
                <a:solidFill>
                  <a:srgbClr val="FF0000"/>
                </a:solidFill>
                <a:cs typeface="Times New Roman" pitchFamily="18" charset="0"/>
              </a:rPr>
              <a:t>and favours H</a:t>
            </a:r>
            <a:r>
              <a:rPr lang="en-GB" altLang="en-US" sz="2000" baseline="-25000" dirty="0" smtClean="0">
                <a:solidFill>
                  <a:srgbClr val="FF0000"/>
                </a:solidFill>
                <a:cs typeface="Times New Roman" pitchFamily="18" charset="0"/>
              </a:rPr>
              <a:t>1</a:t>
            </a:r>
            <a:endParaRPr lang="en-GB" altLang="en-US" sz="2000" dirty="0" smtClean="0">
              <a:solidFill>
                <a:srgbClr val="FF0000"/>
              </a:solidFill>
              <a:cs typeface="Times New Roman" pitchFamily="18" charset="0"/>
            </a:endParaRPr>
          </a:p>
          <a:p>
            <a:pPr eaLnBrk="1" hangingPunct="1">
              <a:buFontTx/>
              <a:buNone/>
            </a:pPr>
            <a:r>
              <a:rPr lang="en-GB" altLang="en-US" sz="2000" dirty="0" smtClean="0">
                <a:solidFill>
                  <a:srgbClr val="0000FF"/>
                </a:solidFill>
                <a:cs typeface="Times New Roman" pitchFamily="18" charset="0"/>
              </a:rPr>
              <a:t>Now with 100 times as much signal s,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100.0    </a:t>
            </a:r>
            <a:r>
              <a:rPr lang="el-GR" altLang="en-US" sz="2000" dirty="0" smtClean="0">
                <a:solidFill>
                  <a:srgbClr val="0000FF"/>
                </a:solidFill>
                <a:cs typeface="Times New Roman" pitchFamily="18" charset="0"/>
              </a:rPr>
              <a:t>μ</a:t>
            </a:r>
            <a:r>
              <a:rPr lang="en-GB" altLang="en-US" sz="2000" baseline="-25000" dirty="0" smtClean="0">
                <a:solidFill>
                  <a:srgbClr val="0000FF"/>
                </a:solidFill>
                <a:cs typeface="Times New Roman" pitchFamily="18" charset="0"/>
              </a:rPr>
              <a:t>1</a:t>
            </a:r>
            <a:r>
              <a:rPr lang="en-GB" altLang="en-US" sz="2000" dirty="0" smtClean="0">
                <a:solidFill>
                  <a:srgbClr val="0000FF"/>
                </a:solidFill>
                <a:cs typeface="Times New Roman" pitchFamily="18" charset="0"/>
              </a:rPr>
              <a:t> =1000.0</a:t>
            </a:r>
            <a:r>
              <a:rPr lang="en-GB" altLang="en-US" sz="2000" dirty="0" smtClean="0">
                <a:solidFill>
                  <a:srgbClr val="0000FF"/>
                </a:solidFill>
                <a:latin typeface="Times New Roman" pitchFamily="18" charset="0"/>
                <a:cs typeface="Times New Roman" pitchFamily="18" charset="0"/>
              </a:rPr>
              <a:t> </a:t>
            </a:r>
          </a:p>
          <a:p>
            <a:pPr>
              <a:buNone/>
            </a:pPr>
            <a:r>
              <a:rPr lang="en-GB" altLang="en-US" sz="2000" dirty="0" smtClean="0">
                <a:solidFill>
                  <a:srgbClr val="0000FF"/>
                </a:solidFill>
                <a:cs typeface="Times New Roman" pitchFamily="18" charset="0"/>
              </a:rPr>
              <a:t>     Observe n = 160    p</a:t>
            </a:r>
            <a:r>
              <a:rPr lang="en-GB" altLang="en-US" sz="2000" baseline="-25000" dirty="0" smtClean="0">
                <a:solidFill>
                  <a:srgbClr val="0000FF"/>
                </a:solidFill>
                <a:cs typeface="Times New Roman" pitchFamily="18" charset="0"/>
              </a:rPr>
              <a:t>0</a:t>
            </a:r>
            <a:r>
              <a:rPr lang="en-GB" altLang="en-US" sz="2000" dirty="0" smtClean="0">
                <a:solidFill>
                  <a:srgbClr val="0000FF"/>
                </a:solidFill>
                <a:cs typeface="Times New Roman" pitchFamily="18" charset="0"/>
              </a:rPr>
              <a:t> ~ 10</a:t>
            </a:r>
            <a:r>
              <a:rPr lang="en-GB" altLang="en-US" sz="2000" baseline="30000" dirty="0" smtClean="0">
                <a:solidFill>
                  <a:srgbClr val="0000FF"/>
                </a:solidFill>
                <a:cs typeface="Times New Roman" pitchFamily="18" charset="0"/>
              </a:rPr>
              <a:t>-7</a:t>
            </a:r>
            <a:r>
              <a:rPr lang="en-GB" altLang="en-US" sz="2000" dirty="0" smtClean="0">
                <a:solidFill>
                  <a:srgbClr val="0000FF"/>
                </a:solidFill>
                <a:cs typeface="Times New Roman" pitchFamily="18" charset="0"/>
              </a:rPr>
              <a:t>        L</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~10</a:t>
            </a:r>
            <a:r>
              <a:rPr lang="en-GB" altLang="en-US" sz="2000" baseline="30000" dirty="0" smtClean="0">
                <a:solidFill>
                  <a:srgbClr val="0000FF"/>
                </a:solidFill>
                <a:cs typeface="Times New Roman" pitchFamily="18" charset="0"/>
              </a:rPr>
              <a:t>+14 </a:t>
            </a:r>
            <a:r>
              <a:rPr lang="en-GB" altLang="en-US" sz="2000" dirty="0">
                <a:solidFill>
                  <a:srgbClr val="FF0000"/>
                </a:solidFill>
                <a:cs typeface="Times New Roman" pitchFamily="18" charset="0"/>
              </a:rPr>
              <a:t>and favours </a:t>
            </a:r>
            <a:r>
              <a:rPr lang="en-GB" altLang="en-US" sz="2000" dirty="0" smtClean="0">
                <a:solidFill>
                  <a:srgbClr val="FF0000"/>
                </a:solidFill>
                <a:cs typeface="Times New Roman" pitchFamily="18" charset="0"/>
              </a:rPr>
              <a:t>H</a:t>
            </a:r>
            <a:r>
              <a:rPr lang="en-GB" altLang="en-US" sz="2000" baseline="-25000" dirty="0" smtClean="0">
                <a:solidFill>
                  <a:srgbClr val="FF0000"/>
                </a:solidFill>
                <a:cs typeface="Times New Roman" pitchFamily="18" charset="0"/>
              </a:rPr>
              <a:t>0</a:t>
            </a:r>
            <a:endParaRPr lang="en-GB" altLang="en-US" sz="2000" baseline="30000" dirty="0" smtClean="0">
              <a:solidFill>
                <a:srgbClr val="FF0000"/>
              </a:solidFill>
              <a:cs typeface="Times New Roman" pitchFamily="18" charset="0"/>
            </a:endParaRPr>
          </a:p>
          <a:p>
            <a:pPr eaLnBrk="1" hangingPunct="1">
              <a:buFontTx/>
              <a:buNone/>
            </a:pPr>
            <a:endParaRPr lang="en-GB" altLang="en-US" sz="2000" baseline="30000" dirty="0">
              <a:solidFill>
                <a:srgbClr val="0000FF"/>
              </a:solidFill>
              <a:cs typeface="Times New Roman" pitchFamily="18" charset="0"/>
            </a:endParaRPr>
          </a:p>
          <a:p>
            <a:pPr eaLnBrk="1" hangingPunct="1">
              <a:buFontTx/>
              <a:buNone/>
            </a:pPr>
            <a:r>
              <a:rPr lang="en-GB" altLang="en-US" sz="2000" dirty="0" smtClean="0">
                <a:solidFill>
                  <a:srgbClr val="0000FF"/>
                </a:solidFill>
                <a:cs typeface="Times New Roman" pitchFamily="18" charset="0"/>
              </a:rPr>
              <a:t>B</a:t>
            </a:r>
            <a:r>
              <a:rPr lang="en-GB" altLang="en-US" sz="2000" baseline="-25000" dirty="0" smtClean="0">
                <a:solidFill>
                  <a:srgbClr val="0000FF"/>
                </a:solidFill>
                <a:cs typeface="Times New Roman" pitchFamily="18" charset="0"/>
              </a:rPr>
              <a:t>01</a:t>
            </a:r>
            <a:r>
              <a:rPr lang="en-GB" altLang="en-US" sz="2000" dirty="0" smtClean="0">
                <a:solidFill>
                  <a:srgbClr val="0000FF"/>
                </a:solidFill>
                <a:cs typeface="Times New Roman" pitchFamily="18" charset="0"/>
              </a:rPr>
              <a:t> involves </a:t>
            </a:r>
            <a:r>
              <a:rPr lang="en-GB" altLang="en-US" sz="2000" dirty="0" err="1" smtClean="0">
                <a:solidFill>
                  <a:srgbClr val="0000FF"/>
                </a:solidFill>
                <a:cs typeface="Times New Roman" pitchFamily="18" charset="0"/>
              </a:rPr>
              <a:t>intergration</a:t>
            </a:r>
            <a:r>
              <a:rPr lang="en-GB" altLang="en-US" sz="2000" dirty="0" smtClean="0">
                <a:solidFill>
                  <a:srgbClr val="0000FF"/>
                </a:solidFill>
                <a:cs typeface="Times New Roman" pitchFamily="18" charset="0"/>
              </a:rPr>
              <a:t> over s in denominator, so a wide enough range </a:t>
            </a:r>
          </a:p>
          <a:p>
            <a:pPr eaLnBrk="1" hangingPunct="1">
              <a:buFontTx/>
              <a:buNone/>
            </a:pPr>
            <a:r>
              <a:rPr lang="en-GB" altLang="en-US" sz="2000" dirty="0">
                <a:solidFill>
                  <a:srgbClr val="0000FF"/>
                </a:solidFill>
                <a:cs typeface="Times New Roman" pitchFamily="18" charset="0"/>
              </a:rPr>
              <a:t>w</a:t>
            </a:r>
            <a:r>
              <a:rPr lang="en-GB" altLang="en-US" sz="2000" dirty="0" smtClean="0">
                <a:solidFill>
                  <a:srgbClr val="0000FF"/>
                </a:solidFill>
                <a:cs typeface="Times New Roman" pitchFamily="18" charset="0"/>
              </a:rPr>
              <a:t>ill result in </a:t>
            </a:r>
            <a:r>
              <a:rPr lang="en-GB" altLang="en-US" sz="2000" dirty="0" smtClean="0">
                <a:solidFill>
                  <a:srgbClr val="FF0000"/>
                </a:solidFill>
                <a:cs typeface="Times New Roman" pitchFamily="18" charset="0"/>
              </a:rPr>
              <a:t>favouring H</a:t>
            </a:r>
            <a:r>
              <a:rPr lang="en-GB" altLang="en-US" sz="2000" baseline="-25000" dirty="0" smtClean="0">
                <a:solidFill>
                  <a:srgbClr val="FF0000"/>
                </a:solidFill>
                <a:cs typeface="Times New Roman" pitchFamily="18" charset="0"/>
              </a:rPr>
              <a:t>0</a:t>
            </a:r>
            <a:r>
              <a:rPr lang="en-GB" altLang="en-US" sz="2000" dirty="0" smtClean="0">
                <a:solidFill>
                  <a:srgbClr val="FF0000"/>
                </a:solidFill>
                <a:cs typeface="Times New Roman" pitchFamily="18" charset="0"/>
              </a:rPr>
              <a:t>    </a:t>
            </a:r>
          </a:p>
          <a:p>
            <a:pPr eaLnBrk="1" hangingPunct="1">
              <a:buFontTx/>
              <a:buNone/>
            </a:pPr>
            <a:r>
              <a:rPr lang="en-GB" altLang="en-US" sz="2000" dirty="0" smtClean="0">
                <a:solidFill>
                  <a:srgbClr val="00B050"/>
                </a:solidFill>
                <a:cs typeface="Times New Roman" pitchFamily="18" charset="0"/>
              </a:rPr>
              <a:t>However, for  B</a:t>
            </a:r>
            <a:r>
              <a:rPr lang="en-GB" altLang="en-US" sz="2000" baseline="-25000" dirty="0" smtClean="0">
                <a:solidFill>
                  <a:srgbClr val="00B050"/>
                </a:solidFill>
                <a:cs typeface="Times New Roman" pitchFamily="18" charset="0"/>
              </a:rPr>
              <a:t>01</a:t>
            </a:r>
            <a:r>
              <a:rPr lang="en-GB" altLang="en-US" sz="2000" dirty="0" smtClean="0">
                <a:solidFill>
                  <a:srgbClr val="00B050"/>
                </a:solidFill>
                <a:cs typeface="Times New Roman" pitchFamily="18" charset="0"/>
              </a:rPr>
              <a:t> to favour H</a:t>
            </a:r>
            <a:r>
              <a:rPr lang="en-GB" altLang="en-US" sz="2000" baseline="-25000" dirty="0" smtClean="0">
                <a:solidFill>
                  <a:srgbClr val="00B050"/>
                </a:solidFill>
                <a:cs typeface="Times New Roman" pitchFamily="18" charset="0"/>
              </a:rPr>
              <a:t>0</a:t>
            </a:r>
            <a:r>
              <a:rPr lang="en-GB" altLang="en-US" sz="2000" dirty="0" smtClean="0">
                <a:solidFill>
                  <a:srgbClr val="00B050"/>
                </a:solidFill>
                <a:cs typeface="Times New Roman" pitchFamily="18" charset="0"/>
              </a:rPr>
              <a:t> when p</a:t>
            </a:r>
            <a:r>
              <a:rPr lang="en-GB" altLang="en-US" sz="2000" baseline="-25000" dirty="0" smtClean="0">
                <a:solidFill>
                  <a:srgbClr val="00B050"/>
                </a:solidFill>
                <a:cs typeface="Times New Roman" pitchFamily="18" charset="0"/>
              </a:rPr>
              <a:t>0</a:t>
            </a:r>
            <a:r>
              <a:rPr lang="en-GB" altLang="en-US" sz="2000" dirty="0" smtClean="0">
                <a:solidFill>
                  <a:srgbClr val="00B050"/>
                </a:solidFill>
                <a:cs typeface="Times New Roman" pitchFamily="18" charset="0"/>
              </a:rPr>
              <a:t> is equivalent to 5</a:t>
            </a:r>
            <a:r>
              <a:rPr lang="en-GB" altLang="en-US" sz="2000" dirty="0" smtClean="0">
                <a:solidFill>
                  <a:srgbClr val="00B050"/>
                </a:solidFill>
                <a:cs typeface="Times New Roman" pitchFamily="18" charset="0"/>
                <a:sym typeface="Symbol"/>
              </a:rPr>
              <a:t>, integration </a:t>
            </a:r>
          </a:p>
          <a:p>
            <a:pPr eaLnBrk="1" hangingPunct="1">
              <a:buFontTx/>
              <a:buNone/>
            </a:pPr>
            <a:r>
              <a:rPr lang="en-GB" altLang="en-US" sz="2000" dirty="0" smtClean="0">
                <a:solidFill>
                  <a:srgbClr val="00B050"/>
                </a:solidFill>
                <a:cs typeface="Times New Roman" pitchFamily="18" charset="0"/>
                <a:sym typeface="Symbol"/>
              </a:rPr>
              <a:t>range for s has to be O(10</a:t>
            </a:r>
            <a:r>
              <a:rPr lang="en-GB" altLang="en-US" sz="2000" baseline="30000" dirty="0" smtClean="0">
                <a:solidFill>
                  <a:srgbClr val="00B050"/>
                </a:solidFill>
                <a:cs typeface="Times New Roman" pitchFamily="18" charset="0"/>
                <a:sym typeface="Symbol"/>
              </a:rPr>
              <a:t>6</a:t>
            </a:r>
            <a:r>
              <a:rPr lang="en-GB" altLang="en-US" sz="2000" dirty="0" smtClean="0">
                <a:solidFill>
                  <a:srgbClr val="00B050"/>
                </a:solidFill>
                <a:cs typeface="Times New Roman" pitchFamily="18" charset="0"/>
                <a:sym typeface="Symbol"/>
              </a:rPr>
              <a:t>) times Gaussian widths</a:t>
            </a:r>
            <a:endParaRPr lang="en-GB" altLang="en-US" sz="2000" baseline="30000" dirty="0" smtClean="0">
              <a:solidFill>
                <a:srgbClr val="0000FF"/>
              </a:solidFill>
              <a:cs typeface="Times New Roman" pitchFamily="18" charset="0"/>
            </a:endParaRPr>
          </a:p>
          <a:p>
            <a:pPr eaLnBrk="1" hangingPunct="1">
              <a:buFontTx/>
              <a:buNone/>
            </a:pPr>
            <a:endParaRPr lang="en-GB" altLang="en-US" sz="2000" dirty="0" smtClean="0">
              <a:solidFill>
                <a:srgbClr val="0000FF"/>
              </a:solidFill>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3020" y="228600"/>
            <a:ext cx="393298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700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772400" cy="1470025"/>
          </a:xfrm>
        </p:spPr>
        <p:txBody>
          <a:bodyPr/>
          <a:lstStyle/>
          <a:p>
            <a:r>
              <a:rPr lang="en-GB" dirty="0" smtClean="0">
                <a:solidFill>
                  <a:srgbClr val="0070C0"/>
                </a:solidFill>
              </a:rPr>
              <a:t>Statistical Issues in Searches for New Physics</a:t>
            </a:r>
            <a:endParaRPr lang="en-GB" dirty="0">
              <a:solidFill>
                <a:srgbClr val="0070C0"/>
              </a:solidFill>
            </a:endParaRPr>
          </a:p>
        </p:txBody>
      </p:sp>
      <p:sp>
        <p:nvSpPr>
          <p:cNvPr id="3" name="Subtitle 2"/>
          <p:cNvSpPr>
            <a:spLocks noGrp="1"/>
          </p:cNvSpPr>
          <p:nvPr>
            <p:ph type="subTitle" idx="1"/>
          </p:nvPr>
        </p:nvSpPr>
        <p:spPr>
          <a:xfrm>
            <a:off x="1524000" y="3505200"/>
            <a:ext cx="6400800" cy="1752600"/>
          </a:xfrm>
        </p:spPr>
        <p:txBody>
          <a:bodyPr>
            <a:normAutofit fontScale="85000" lnSpcReduction="20000"/>
          </a:bodyPr>
          <a:lstStyle/>
          <a:p>
            <a:r>
              <a:rPr lang="en-GB" dirty="0" smtClean="0">
                <a:solidFill>
                  <a:srgbClr val="FF0000"/>
                </a:solidFill>
              </a:rPr>
              <a:t>Louis Lyons</a:t>
            </a:r>
          </a:p>
          <a:p>
            <a:r>
              <a:rPr lang="en-GB" dirty="0" smtClean="0">
                <a:solidFill>
                  <a:schemeClr val="tx1"/>
                </a:solidFill>
              </a:rPr>
              <a:t>Imperial College, London</a:t>
            </a:r>
          </a:p>
          <a:p>
            <a:r>
              <a:rPr lang="en-GB" dirty="0" smtClean="0">
                <a:solidFill>
                  <a:schemeClr val="tx1"/>
                </a:solidFill>
              </a:rPr>
              <a:t> and </a:t>
            </a:r>
          </a:p>
          <a:p>
            <a:r>
              <a:rPr lang="en-GB" dirty="0" smtClean="0">
                <a:solidFill>
                  <a:schemeClr val="tx1"/>
                </a:solidFill>
              </a:rPr>
              <a:t>Oxford</a:t>
            </a:r>
            <a:endParaRPr lang="en-GB" dirty="0">
              <a:solidFill>
                <a:schemeClr val="tx1"/>
              </a:solidFill>
            </a:endParaRPr>
          </a:p>
        </p:txBody>
      </p:sp>
      <p:sp>
        <p:nvSpPr>
          <p:cNvPr id="4" name="TextBox 3"/>
          <p:cNvSpPr txBox="1"/>
          <p:nvPr/>
        </p:nvSpPr>
        <p:spPr>
          <a:xfrm>
            <a:off x="6774426" y="6123709"/>
            <a:ext cx="1828800" cy="646331"/>
          </a:xfrm>
          <a:prstGeom prst="rect">
            <a:avLst/>
          </a:prstGeom>
          <a:noFill/>
        </p:spPr>
        <p:txBody>
          <a:bodyPr wrap="square" rtlCol="0">
            <a:spAutoFit/>
          </a:bodyPr>
          <a:lstStyle/>
          <a:p>
            <a:r>
              <a:rPr lang="en-GB" dirty="0" smtClean="0"/>
              <a:t>  </a:t>
            </a:r>
            <a:r>
              <a:rPr lang="en-GB" dirty="0" err="1" smtClean="0"/>
              <a:t>Benasque</a:t>
            </a:r>
            <a:endParaRPr lang="en-GB" dirty="0" smtClean="0"/>
          </a:p>
          <a:p>
            <a:r>
              <a:rPr lang="en-GB" dirty="0"/>
              <a:t> </a:t>
            </a:r>
            <a:r>
              <a:rPr lang="en-GB" dirty="0" smtClean="0"/>
              <a:t>Sept</a:t>
            </a:r>
            <a:r>
              <a:rPr lang="en-GB" dirty="0" smtClean="0"/>
              <a:t> 2016</a:t>
            </a:r>
            <a:endParaRPr lang="en-GB" dirty="0" smtClean="0"/>
          </a:p>
        </p:txBody>
      </p:sp>
      <p:sp>
        <p:nvSpPr>
          <p:cNvPr id="5" name="Slide Number Placeholder 4"/>
          <p:cNvSpPr>
            <a:spLocks noGrp="1"/>
          </p:cNvSpPr>
          <p:nvPr>
            <p:ph type="sldNum" sz="quarter" idx="12"/>
          </p:nvPr>
        </p:nvSpPr>
        <p:spPr>
          <a:xfrm>
            <a:off x="6172200" y="6019801"/>
            <a:ext cx="2133600" cy="624334"/>
          </a:xfrm>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2703948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4F26D6-825E-400F-86C6-D73247C5F517}" type="slidenum">
              <a:rPr lang="en-GB" altLang="en-US" smtClean="0"/>
              <a:pPr eaLnBrk="1" hangingPunct="1"/>
              <a:t>40</a:t>
            </a:fld>
            <a:endParaRPr lang="en-GB" altLang="en-US" smtClean="0"/>
          </a:p>
        </p:txBody>
      </p:sp>
      <p:sp>
        <p:nvSpPr>
          <p:cNvPr id="63491" name="Rectangle 2"/>
          <p:cNvSpPr>
            <a:spLocks noGrp="1" noChangeArrowheads="1"/>
          </p:cNvSpPr>
          <p:nvPr>
            <p:ph type="title"/>
          </p:nvPr>
        </p:nvSpPr>
        <p:spPr/>
        <p:txBody>
          <a:bodyPr/>
          <a:lstStyle/>
          <a:p>
            <a:pPr eaLnBrk="1" hangingPunct="1"/>
            <a:r>
              <a:rPr lang="en-US" altLang="en-US" smtClean="0"/>
              <a:t>WHY LIMITS?</a:t>
            </a:r>
          </a:p>
        </p:txBody>
      </p:sp>
      <p:sp>
        <p:nvSpPr>
          <p:cNvPr id="63492" name="Rectangle 3"/>
          <p:cNvSpPr>
            <a:spLocks noGrp="1" noChangeArrowheads="1"/>
          </p:cNvSpPr>
          <p:nvPr>
            <p:ph type="body" idx="1"/>
          </p:nvPr>
        </p:nvSpPr>
        <p:spPr/>
        <p:txBody>
          <a:bodyPr/>
          <a:lstStyle/>
          <a:p>
            <a:pPr eaLnBrk="1" hangingPunct="1">
              <a:buFontTx/>
              <a:buNone/>
            </a:pPr>
            <a:r>
              <a:rPr lang="en-US" altLang="en-US" sz="2800" smtClean="0"/>
              <a:t>Michelson-Morley experiment </a:t>
            </a:r>
            <a:r>
              <a:rPr lang="en-US" altLang="en-US" sz="2800" smtClean="0">
                <a:sym typeface="Wingdings" pitchFamily="2" charset="2"/>
              </a:rPr>
              <a:t> death of aether</a:t>
            </a:r>
          </a:p>
          <a:p>
            <a:pPr eaLnBrk="1" hangingPunct="1">
              <a:buFontTx/>
              <a:buNone/>
            </a:pPr>
            <a:endParaRPr lang="en-US" altLang="en-US" sz="2800" smtClean="0">
              <a:sym typeface="Wingdings" pitchFamily="2" charset="2"/>
            </a:endParaRPr>
          </a:p>
          <a:p>
            <a:pPr eaLnBrk="1" hangingPunct="1">
              <a:buFontTx/>
              <a:buNone/>
            </a:pPr>
            <a:r>
              <a:rPr lang="en-US" altLang="en-US" sz="2800" smtClean="0">
                <a:sym typeface="Wingdings" pitchFamily="2" charset="2"/>
              </a:rPr>
              <a:t>HEP experiments: If UL on expected rate for new particle </a:t>
            </a:r>
            <a:r>
              <a:rPr lang="en-US" altLang="en-US" sz="3000" smtClean="0">
                <a:sym typeface="Symbol" pitchFamily="18" charset="2"/>
              </a:rPr>
              <a:t></a:t>
            </a:r>
            <a:r>
              <a:rPr lang="en-US" altLang="en-US" sz="2800" smtClean="0">
                <a:sym typeface="Symbol" pitchFamily="18" charset="2"/>
              </a:rPr>
              <a:t> expected, exclude particle</a:t>
            </a:r>
            <a:endParaRPr lang="en-US" altLang="en-US" sz="2800" smtClean="0">
              <a:sym typeface="Wingdings" pitchFamily="2" charset="2"/>
            </a:endParaRPr>
          </a:p>
          <a:p>
            <a:pPr eaLnBrk="1" hangingPunct="1">
              <a:buFontTx/>
              <a:buNone/>
            </a:pPr>
            <a:endParaRPr lang="en-US" altLang="en-US" sz="2800" smtClean="0">
              <a:sym typeface="Wingdings" pitchFamily="2" charset="2"/>
            </a:endParaRPr>
          </a:p>
          <a:p>
            <a:pPr eaLnBrk="1" hangingPunct="1">
              <a:buFontTx/>
              <a:buNone/>
            </a:pPr>
            <a:r>
              <a:rPr lang="en-US" altLang="en-US" sz="2800" smtClean="0">
                <a:sym typeface="Wingdings" pitchFamily="2" charset="2"/>
              </a:rPr>
              <a:t>CERN CLW (Jan 2000)</a:t>
            </a:r>
          </a:p>
          <a:p>
            <a:pPr eaLnBrk="1" hangingPunct="1">
              <a:buFontTx/>
              <a:buNone/>
            </a:pPr>
            <a:r>
              <a:rPr lang="en-US" altLang="en-US" sz="2800" smtClean="0">
                <a:sym typeface="Wingdings" pitchFamily="2" charset="2"/>
              </a:rPr>
              <a:t>FNAL CLW (March 2000)</a:t>
            </a:r>
          </a:p>
          <a:p>
            <a:pPr eaLnBrk="1" hangingPunct="1">
              <a:buFontTx/>
              <a:buNone/>
            </a:pPr>
            <a:r>
              <a:rPr lang="en-US" altLang="en-US" sz="2800" smtClean="0">
                <a:sym typeface="Wingdings" pitchFamily="2" charset="2"/>
              </a:rPr>
              <a:t>Heinrich, PHYSTAT-LHC, “Review of Banff Challenge”</a:t>
            </a:r>
            <a:endParaRPr lang="en-US" altLang="en-US" sz="2800" smtClean="0"/>
          </a:p>
        </p:txBody>
      </p:sp>
    </p:spTree>
    <p:extLst>
      <p:ext uri="{BB962C8B-B14F-4D97-AF65-F5344CB8AC3E}">
        <p14:creationId xmlns:p14="http://schemas.microsoft.com/office/powerpoint/2010/main" val="32933987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A2D8982-0D12-47B9-A561-1D890871C477}" type="slidenum">
              <a:rPr lang="en-GB" altLang="en-US" smtClean="0"/>
              <a:pPr eaLnBrk="1" hangingPunct="1"/>
              <a:t>41</a:t>
            </a:fld>
            <a:endParaRPr lang="en-GB" altLang="en-US" smtClean="0"/>
          </a:p>
        </p:txBody>
      </p:sp>
      <p:sp>
        <p:nvSpPr>
          <p:cNvPr id="65539" name="Rectangle 3"/>
          <p:cNvSpPr>
            <a:spLocks noGrp="1" noChangeArrowheads="1"/>
          </p:cNvSpPr>
          <p:nvPr>
            <p:ph type="body" idx="1"/>
          </p:nvPr>
        </p:nvSpPr>
        <p:spPr/>
        <p:txBody>
          <a:bodyPr/>
          <a:lstStyle/>
          <a:p>
            <a:pPr eaLnBrk="1" hangingPunct="1">
              <a:lnSpc>
                <a:spcPct val="90000"/>
              </a:lnSpc>
              <a:buFontTx/>
              <a:buNone/>
            </a:pPr>
            <a:r>
              <a:rPr lang="en-US" altLang="en-US" sz="2800" dirty="0" smtClean="0"/>
              <a:t>Bayes (needs priors e.g. </a:t>
            </a:r>
            <a:r>
              <a:rPr lang="en-US" altLang="en-US" sz="2800" dirty="0" err="1" smtClean="0"/>
              <a:t>const</a:t>
            </a:r>
            <a:r>
              <a:rPr lang="en-US" altLang="en-US" sz="2800" dirty="0" smtClean="0"/>
              <a:t>, 1/</a:t>
            </a:r>
            <a:r>
              <a:rPr lang="el-GR" altLang="en-US" sz="2800" dirty="0" smtClean="0"/>
              <a:t>μ</a:t>
            </a:r>
            <a:r>
              <a:rPr lang="en-US" altLang="en-US" sz="2800" dirty="0" smtClean="0"/>
              <a:t>,  1/</a:t>
            </a:r>
            <a:r>
              <a:rPr lang="en-US" altLang="en-US" sz="2800" dirty="0" smtClean="0">
                <a:latin typeface="Times New Roman" pitchFamily="18" charset="0"/>
              </a:rPr>
              <a:t>√</a:t>
            </a:r>
            <a:r>
              <a:rPr lang="el-GR" altLang="en-US" sz="2800" dirty="0" smtClean="0"/>
              <a:t>μ</a:t>
            </a:r>
            <a:r>
              <a:rPr lang="en-US" altLang="en-US" sz="2800" dirty="0" smtClean="0"/>
              <a:t>,  </a:t>
            </a:r>
            <a:r>
              <a:rPr lang="el-GR" altLang="en-US" sz="2800" dirty="0" smtClean="0"/>
              <a:t>μ</a:t>
            </a:r>
            <a:r>
              <a:rPr lang="en-US" altLang="en-US" sz="2800" dirty="0" smtClean="0"/>
              <a:t>, …..)</a:t>
            </a:r>
          </a:p>
          <a:p>
            <a:pPr eaLnBrk="1" hangingPunct="1">
              <a:lnSpc>
                <a:spcPct val="90000"/>
              </a:lnSpc>
              <a:buFontTx/>
              <a:buNone/>
            </a:pPr>
            <a:r>
              <a:rPr lang="en-US" altLang="en-US" sz="2800" dirty="0" err="1" smtClean="0"/>
              <a:t>Frequentist</a:t>
            </a:r>
            <a:r>
              <a:rPr lang="en-US" altLang="en-US" sz="2800" dirty="0" smtClean="0"/>
              <a:t> (needs ordering rule, </a:t>
            </a:r>
          </a:p>
          <a:p>
            <a:pPr eaLnBrk="1" hangingPunct="1">
              <a:lnSpc>
                <a:spcPct val="90000"/>
              </a:lnSpc>
              <a:buFontTx/>
              <a:buNone/>
            </a:pPr>
            <a:r>
              <a:rPr lang="en-US" altLang="en-US" sz="2800" dirty="0" smtClean="0"/>
              <a:t>                   possible empty intervals, F-C)</a:t>
            </a:r>
          </a:p>
          <a:p>
            <a:pPr eaLnBrk="1" hangingPunct="1">
              <a:lnSpc>
                <a:spcPct val="90000"/>
              </a:lnSpc>
              <a:buFontTx/>
              <a:buNone/>
            </a:pPr>
            <a:r>
              <a:rPr lang="en-US" altLang="en-US" sz="2800" dirty="0" smtClean="0"/>
              <a:t>Likelihood (DON’T integrate your L)</a:t>
            </a:r>
          </a:p>
          <a:p>
            <a:pPr eaLnBrk="1" hangingPunct="1">
              <a:lnSpc>
                <a:spcPct val="90000"/>
              </a:lnSpc>
              <a:buFontTx/>
              <a:buNone/>
            </a:pPr>
            <a:r>
              <a:rPr lang="el-GR" altLang="en-US" sz="2800" dirty="0" smtClean="0">
                <a:latin typeface="Times New Roman" pitchFamily="18" charset="0"/>
                <a:cs typeface="Times New Roman" pitchFamily="18" charset="0"/>
              </a:rPr>
              <a:t>χ</a:t>
            </a:r>
            <a:r>
              <a:rPr lang="en-US" altLang="en-US" sz="2800" baseline="30000" dirty="0" smtClean="0">
                <a:latin typeface="Times New Roman" pitchFamily="18" charset="0"/>
                <a:cs typeface="Times New Roman" pitchFamily="18" charset="0"/>
              </a:rPr>
              <a:t>2 </a:t>
            </a:r>
            <a:r>
              <a:rPr lang="en-US" altLang="en-US" sz="2800" dirty="0" smtClean="0">
                <a:latin typeface="Times New Roman" pitchFamily="18" charset="0"/>
                <a:cs typeface="Times New Roman" pitchFamily="18" charset="0"/>
              </a:rPr>
              <a:t>(</a:t>
            </a:r>
            <a:r>
              <a:rPr lang="el-GR" altLang="en-US" sz="2800" dirty="0" smtClean="0"/>
              <a:t>σ</a:t>
            </a:r>
            <a:r>
              <a:rPr lang="en-US" altLang="en-US" sz="2800" baseline="30000" dirty="0" smtClean="0"/>
              <a:t>2</a:t>
            </a:r>
            <a:r>
              <a:rPr lang="en-US" altLang="en-US" sz="2800" dirty="0" smtClean="0"/>
              <a:t> =</a:t>
            </a:r>
            <a:r>
              <a:rPr lang="el-GR" altLang="en-US" sz="2800" dirty="0" smtClean="0"/>
              <a:t>μ</a:t>
            </a:r>
            <a:r>
              <a:rPr lang="en-US" altLang="en-US" sz="2800" dirty="0" smtClean="0"/>
              <a:t>)</a:t>
            </a:r>
          </a:p>
          <a:p>
            <a:pPr eaLnBrk="1" hangingPunct="1">
              <a:lnSpc>
                <a:spcPct val="90000"/>
              </a:lnSpc>
              <a:buFontTx/>
              <a:buNone/>
            </a:pPr>
            <a:r>
              <a:rPr lang="el-GR" altLang="en-US" sz="2800" dirty="0" smtClean="0">
                <a:latin typeface="Times New Roman" pitchFamily="18" charset="0"/>
                <a:cs typeface="Times New Roman" pitchFamily="18" charset="0"/>
              </a:rPr>
              <a:t>χ</a:t>
            </a:r>
            <a:r>
              <a:rPr lang="en-US" altLang="en-US" sz="2800" baseline="30000" dirty="0" smtClean="0">
                <a:latin typeface="Times New Roman" pitchFamily="18" charset="0"/>
                <a:cs typeface="Times New Roman" pitchFamily="18" charset="0"/>
              </a:rPr>
              <a:t>2</a:t>
            </a:r>
            <a:r>
              <a:rPr lang="en-US" altLang="en-US" sz="2800" dirty="0" smtClean="0">
                <a:latin typeface="Times New Roman" pitchFamily="18" charset="0"/>
                <a:cs typeface="Times New Roman" pitchFamily="18" charset="0"/>
              </a:rPr>
              <a:t>(</a:t>
            </a:r>
            <a:r>
              <a:rPr lang="el-GR" altLang="en-US" sz="2800" dirty="0" smtClean="0"/>
              <a:t>σ</a:t>
            </a:r>
            <a:r>
              <a:rPr lang="en-US" altLang="en-US" sz="2800" baseline="30000" dirty="0" smtClean="0"/>
              <a:t>2</a:t>
            </a:r>
            <a:r>
              <a:rPr lang="en-US" altLang="en-US" sz="2800" dirty="0" smtClean="0"/>
              <a:t> = n)</a:t>
            </a:r>
          </a:p>
          <a:p>
            <a:pPr eaLnBrk="1" hangingPunct="1">
              <a:lnSpc>
                <a:spcPct val="90000"/>
              </a:lnSpc>
              <a:buFontTx/>
              <a:buNone/>
            </a:pPr>
            <a:endParaRPr lang="en-US" altLang="en-US" sz="2800" dirty="0" smtClean="0"/>
          </a:p>
          <a:p>
            <a:pPr eaLnBrk="1" hangingPunct="1">
              <a:lnSpc>
                <a:spcPct val="90000"/>
              </a:lnSpc>
              <a:buFontTx/>
              <a:buNone/>
            </a:pPr>
            <a:r>
              <a:rPr lang="en-US" altLang="en-US" sz="2400" dirty="0" smtClean="0"/>
              <a:t>Recommendation 7 from CERN CLW: </a:t>
            </a:r>
            <a:r>
              <a:rPr lang="en-GB" altLang="en-US" sz="2400" dirty="0" smtClean="0">
                <a:solidFill>
                  <a:srgbClr val="0000FF"/>
                </a:solidFill>
              </a:rPr>
              <a:t>“Show your</a:t>
            </a:r>
            <a:r>
              <a:rPr lang="en-GB" altLang="en-US" sz="2400" b="1" dirty="0" smtClean="0">
                <a:solidFill>
                  <a:srgbClr val="0000FF"/>
                </a:solidFill>
              </a:rPr>
              <a:t> L</a:t>
            </a:r>
            <a:r>
              <a:rPr lang="en-GB" altLang="en-US" sz="2400" dirty="0" smtClean="0">
                <a:solidFill>
                  <a:srgbClr val="0000FF"/>
                </a:solidFill>
              </a:rPr>
              <a:t>”</a:t>
            </a:r>
          </a:p>
          <a:p>
            <a:pPr eaLnBrk="1" hangingPunct="1">
              <a:lnSpc>
                <a:spcPct val="90000"/>
              </a:lnSpc>
              <a:buFontTx/>
              <a:buNone/>
            </a:pPr>
            <a:r>
              <a:rPr lang="en-GB" altLang="en-US" sz="2400" dirty="0" smtClean="0"/>
              <a:t>       </a:t>
            </a:r>
            <a:r>
              <a:rPr lang="en-GB" altLang="en-US" sz="2400" dirty="0" smtClean="0">
                <a:solidFill>
                  <a:srgbClr val="FF0000"/>
                </a:solidFill>
              </a:rPr>
              <a:t>1) Not always practical</a:t>
            </a:r>
          </a:p>
          <a:p>
            <a:pPr eaLnBrk="1" hangingPunct="1">
              <a:lnSpc>
                <a:spcPct val="90000"/>
              </a:lnSpc>
              <a:buFontTx/>
              <a:buNone/>
            </a:pPr>
            <a:r>
              <a:rPr lang="en-GB" altLang="en-US" sz="2400" dirty="0" smtClean="0">
                <a:solidFill>
                  <a:srgbClr val="FF0000"/>
                </a:solidFill>
              </a:rPr>
              <a:t>       2) Not sufficient for </a:t>
            </a:r>
            <a:r>
              <a:rPr lang="en-GB" altLang="en-US" sz="2400" dirty="0" err="1" smtClean="0">
                <a:solidFill>
                  <a:srgbClr val="FF0000"/>
                </a:solidFill>
              </a:rPr>
              <a:t>frequentist</a:t>
            </a:r>
            <a:r>
              <a:rPr lang="en-GB" altLang="en-US" sz="2400" dirty="0" smtClean="0">
                <a:solidFill>
                  <a:srgbClr val="FF0000"/>
                </a:solidFill>
              </a:rPr>
              <a:t> methods </a:t>
            </a:r>
            <a:endParaRPr lang="en-US" altLang="en-US" sz="2400" dirty="0" smtClean="0"/>
          </a:p>
        </p:txBody>
      </p:sp>
      <p:sp>
        <p:nvSpPr>
          <p:cNvPr id="65540" name="Rectangle 4"/>
          <p:cNvSpPr>
            <a:spLocks noGrp="1" noChangeArrowheads="1"/>
          </p:cNvSpPr>
          <p:nvPr>
            <p:ph type="title"/>
          </p:nvPr>
        </p:nvSpPr>
        <p:spPr/>
        <p:txBody>
          <a:bodyPr/>
          <a:lstStyle/>
          <a:p>
            <a:pPr eaLnBrk="1" hangingPunct="1"/>
            <a:r>
              <a:rPr lang="en-US" altLang="en-US" smtClean="0"/>
              <a:t>Methods (no systematics)</a:t>
            </a:r>
          </a:p>
        </p:txBody>
      </p:sp>
    </p:spTree>
    <p:extLst>
      <p:ext uri="{BB962C8B-B14F-4D97-AF65-F5344CB8AC3E}">
        <p14:creationId xmlns:p14="http://schemas.microsoft.com/office/powerpoint/2010/main" val="3184590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77A1B30-B147-4D83-8CDF-D9D25FA0B533}" type="slidenum">
              <a:rPr lang="en-GB" altLang="en-US" smtClean="0"/>
              <a:pPr eaLnBrk="1" hangingPunct="1"/>
              <a:t>42</a:t>
            </a:fld>
            <a:endParaRPr lang="en-GB" altLang="en-US" smtClean="0"/>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25538"/>
            <a:ext cx="6551612"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3"/>
          <p:cNvSpPr txBox="1">
            <a:spLocks noChangeArrowheads="1"/>
          </p:cNvSpPr>
          <p:nvPr/>
        </p:nvSpPr>
        <p:spPr bwMode="auto">
          <a:xfrm>
            <a:off x="2268538" y="476250"/>
            <a:ext cx="489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sz="2400">
                <a:solidFill>
                  <a:srgbClr val="3333FF"/>
                </a:solidFill>
              </a:rPr>
              <a:t>Ilya Narsky, FNAL CLW 2000</a:t>
            </a:r>
          </a:p>
        </p:txBody>
      </p:sp>
    </p:spTree>
    <p:extLst>
      <p:ext uri="{BB962C8B-B14F-4D97-AF65-F5344CB8AC3E}">
        <p14:creationId xmlns:p14="http://schemas.microsoft.com/office/powerpoint/2010/main" val="2740182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60217E-1E41-49A0-980E-5435891774B1}" type="slidenum">
              <a:rPr lang="en-GB" altLang="en-US" smtClean="0"/>
              <a:pPr eaLnBrk="1" hangingPunct="1"/>
              <a:t>43</a:t>
            </a:fld>
            <a:endParaRPr lang="en-GB" altLang="en-US" smtClean="0"/>
          </a:p>
        </p:txBody>
      </p:sp>
      <p:sp>
        <p:nvSpPr>
          <p:cNvPr id="70659" name="Rectangle 2"/>
          <p:cNvSpPr>
            <a:spLocks noGrp="1" noChangeArrowheads="1"/>
          </p:cNvSpPr>
          <p:nvPr>
            <p:ph type="title"/>
          </p:nvPr>
        </p:nvSpPr>
        <p:spPr/>
        <p:txBody>
          <a:bodyPr/>
          <a:lstStyle/>
          <a:p>
            <a:pPr eaLnBrk="1" hangingPunct="1"/>
            <a:r>
              <a:rPr lang="en-US" altLang="en-US" smtClean="0">
                <a:solidFill>
                  <a:srgbClr val="FF0000"/>
                </a:solidFill>
              </a:rPr>
              <a:t>DESIRABLE PROPERTIES</a:t>
            </a:r>
          </a:p>
        </p:txBody>
      </p:sp>
      <p:sp>
        <p:nvSpPr>
          <p:cNvPr id="70660" name="Rectangle 3"/>
          <p:cNvSpPr>
            <a:spLocks noGrp="1" noChangeArrowheads="1"/>
          </p:cNvSpPr>
          <p:nvPr>
            <p:ph type="body" idx="1"/>
          </p:nvPr>
        </p:nvSpPr>
        <p:spPr>
          <a:xfrm>
            <a:off x="285750" y="1600200"/>
            <a:ext cx="8643938" cy="4525963"/>
          </a:xfrm>
        </p:spPr>
        <p:txBody>
          <a:bodyPr/>
          <a:lstStyle/>
          <a:p>
            <a:pPr eaLnBrk="1" hangingPunct="1"/>
            <a:r>
              <a:rPr lang="en-US" altLang="en-US" dirty="0" smtClean="0"/>
              <a:t>Coverage</a:t>
            </a:r>
          </a:p>
          <a:p>
            <a:pPr eaLnBrk="1" hangingPunct="1"/>
            <a:r>
              <a:rPr lang="en-US" altLang="en-US" dirty="0" smtClean="0"/>
              <a:t>Interval length</a:t>
            </a:r>
          </a:p>
          <a:p>
            <a:pPr eaLnBrk="1" hangingPunct="1"/>
            <a:r>
              <a:rPr lang="en-US" altLang="en-US" dirty="0" err="1" smtClean="0"/>
              <a:t>Behaviour</a:t>
            </a:r>
            <a:r>
              <a:rPr lang="en-US" altLang="en-US" dirty="0" smtClean="0"/>
              <a:t> when n &lt; b</a:t>
            </a:r>
          </a:p>
          <a:p>
            <a:pPr eaLnBrk="1" hangingPunct="1"/>
            <a:r>
              <a:rPr lang="en-US" altLang="en-US" dirty="0" smtClean="0"/>
              <a:t>Limit increases as </a:t>
            </a:r>
            <a:r>
              <a:rPr lang="el-GR" altLang="en-US" dirty="0" smtClean="0"/>
              <a:t>σ</a:t>
            </a:r>
            <a:r>
              <a:rPr lang="en-US" altLang="en-US" baseline="-25000" dirty="0" smtClean="0"/>
              <a:t>b</a:t>
            </a:r>
            <a:r>
              <a:rPr lang="en-US" altLang="en-US" dirty="0" smtClean="0"/>
              <a:t> increases  </a:t>
            </a:r>
          </a:p>
          <a:p>
            <a:pPr eaLnBrk="1" hangingPunct="1"/>
            <a:r>
              <a:rPr lang="en-GB" altLang="en-US" dirty="0" smtClean="0"/>
              <a:t>Unified with discovery and interval estimation</a:t>
            </a:r>
            <a:endParaRPr lang="en-US" altLang="en-US" dirty="0" smtClean="0"/>
          </a:p>
        </p:txBody>
      </p:sp>
    </p:spTree>
    <p:extLst>
      <p:ext uri="{BB962C8B-B14F-4D97-AF65-F5344CB8AC3E}">
        <p14:creationId xmlns:p14="http://schemas.microsoft.com/office/powerpoint/2010/main" val="995960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F46DA99-0A33-4A76-999A-7B15CD00386F}" type="slidenum">
              <a:rPr lang="en-GB" altLang="en-US" smtClean="0"/>
              <a:pPr eaLnBrk="1" hangingPunct="1"/>
              <a:t>44</a:t>
            </a:fld>
            <a:endParaRPr lang="en-GB" altLang="en-US" smtClean="0"/>
          </a:p>
        </p:txBody>
      </p:sp>
      <p:pic>
        <p:nvPicPr>
          <p:cNvPr id="727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1365">
            <a:off x="2722563" y="1279525"/>
            <a:ext cx="4570412"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3"/>
          <p:cNvSpPr txBox="1">
            <a:spLocks noChangeArrowheads="1"/>
          </p:cNvSpPr>
          <p:nvPr/>
        </p:nvSpPr>
        <p:spPr bwMode="auto">
          <a:xfrm>
            <a:off x="2555875" y="188913"/>
            <a:ext cx="511175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sz="2400">
                <a:solidFill>
                  <a:srgbClr val="008000"/>
                </a:solidFill>
              </a:rPr>
              <a:t>90% Classical interval for Gaussian</a:t>
            </a:r>
          </a:p>
          <a:p>
            <a:pPr eaLnBrk="1" hangingPunct="1">
              <a:spcBef>
                <a:spcPct val="50000"/>
              </a:spcBef>
            </a:pPr>
            <a:r>
              <a:rPr lang="el-GR" altLang="en-US" sz="2400">
                <a:solidFill>
                  <a:srgbClr val="008000"/>
                </a:solidFill>
              </a:rPr>
              <a:t>σ</a:t>
            </a:r>
            <a:r>
              <a:rPr lang="en-GB" altLang="en-US" sz="2400">
                <a:solidFill>
                  <a:srgbClr val="008000"/>
                </a:solidFill>
                <a:latin typeface="Arial Unicode MS" pitchFamily="34" charset="-128"/>
                <a:ea typeface="Arial Unicode MS" pitchFamily="34" charset="-128"/>
                <a:cs typeface="Arial Unicode MS" pitchFamily="34" charset="-128"/>
              </a:rPr>
              <a:t> = 1     </a:t>
            </a:r>
            <a:r>
              <a:rPr lang="el-GR" altLang="en-US" sz="2400">
                <a:solidFill>
                  <a:srgbClr val="008000"/>
                </a:solidFill>
                <a:latin typeface="Times" pitchFamily="18" charset="0"/>
                <a:ea typeface="Arial Unicode MS" pitchFamily="34" charset="-128"/>
                <a:cs typeface="Arial Unicode MS" pitchFamily="34" charset="-128"/>
              </a:rPr>
              <a:t>μ</a:t>
            </a:r>
            <a:r>
              <a:rPr lang="en-GB" altLang="en-US" sz="2400">
                <a:solidFill>
                  <a:srgbClr val="008000"/>
                </a:solidFill>
                <a:latin typeface="Times" pitchFamily="18" charset="0"/>
                <a:ea typeface="Arial Unicode MS" pitchFamily="34" charset="-128"/>
                <a:cs typeface="Arial Unicode MS" pitchFamily="34" charset="-128"/>
              </a:rPr>
              <a:t> </a:t>
            </a:r>
            <a:r>
              <a:rPr lang="el-GR" altLang="en-US" sz="2400">
                <a:solidFill>
                  <a:srgbClr val="008000"/>
                </a:solidFill>
                <a:latin typeface="Times New Roman" pitchFamily="18" charset="0"/>
                <a:ea typeface="Arial Unicode MS" pitchFamily="34" charset="-128"/>
                <a:cs typeface="Times New Roman" pitchFamily="18" charset="0"/>
                <a:sym typeface="Mathematica1"/>
              </a:rPr>
              <a:t>≥</a:t>
            </a:r>
            <a:r>
              <a:rPr lang="en-GB" altLang="en-US" sz="2400">
                <a:solidFill>
                  <a:srgbClr val="008000"/>
                </a:solidFill>
                <a:latin typeface="Times" pitchFamily="18" charset="0"/>
                <a:ea typeface="Arial Unicode MS" pitchFamily="34" charset="-128"/>
                <a:cs typeface="Arial Unicode MS" pitchFamily="34" charset="-128"/>
                <a:sym typeface="Mathematica1"/>
              </a:rPr>
              <a:t> 0      e.g. m</a:t>
            </a:r>
            <a:r>
              <a:rPr lang="en-GB" altLang="en-US" sz="2400" baseline="30000">
                <a:solidFill>
                  <a:srgbClr val="008000"/>
                </a:solidFill>
                <a:latin typeface="Times" pitchFamily="18" charset="0"/>
                <a:ea typeface="Arial Unicode MS" pitchFamily="34" charset="-128"/>
                <a:cs typeface="Arial Unicode MS" pitchFamily="34" charset="-128"/>
                <a:sym typeface="Mathematica1"/>
              </a:rPr>
              <a:t>2</a:t>
            </a:r>
            <a:r>
              <a:rPr lang="en-GB" altLang="en-US" sz="2400">
                <a:solidFill>
                  <a:srgbClr val="008000"/>
                </a:solidFill>
                <a:latin typeface="Times" pitchFamily="18" charset="0"/>
                <a:ea typeface="Arial Unicode MS" pitchFamily="34" charset="-128"/>
                <a:cs typeface="Arial Unicode MS" pitchFamily="34" charset="-128"/>
                <a:sym typeface="Mathematica1"/>
              </a:rPr>
              <a:t>(</a:t>
            </a:r>
            <a:r>
              <a:rPr lang="el-GR" altLang="en-US" sz="2400">
                <a:solidFill>
                  <a:srgbClr val="008000"/>
                </a:solidFill>
                <a:latin typeface="Times" pitchFamily="18" charset="0"/>
                <a:ea typeface="Arial Unicode MS" pitchFamily="34" charset="-128"/>
                <a:cs typeface="Arial Unicode MS" pitchFamily="34" charset="-128"/>
                <a:sym typeface="Mathematica1"/>
              </a:rPr>
              <a:t>ν</a:t>
            </a:r>
            <a:r>
              <a:rPr lang="en-GB" altLang="en-US" sz="2400" baseline="-25000">
                <a:solidFill>
                  <a:srgbClr val="008000"/>
                </a:solidFill>
                <a:latin typeface="Times" pitchFamily="18" charset="0"/>
                <a:ea typeface="Arial Unicode MS" pitchFamily="34" charset="-128"/>
                <a:cs typeface="Arial Unicode MS" pitchFamily="34" charset="-128"/>
                <a:sym typeface="Mathematica1"/>
              </a:rPr>
              <a:t>e</a:t>
            </a:r>
            <a:r>
              <a:rPr lang="en-GB" altLang="en-US" sz="2400">
                <a:solidFill>
                  <a:srgbClr val="008000"/>
                </a:solidFill>
                <a:latin typeface="Times" pitchFamily="18" charset="0"/>
                <a:ea typeface="Arial Unicode MS" pitchFamily="34" charset="-128"/>
                <a:cs typeface="Arial Unicode MS" pitchFamily="34" charset="-128"/>
                <a:sym typeface="Mathematica1"/>
              </a:rPr>
              <a:t>)</a:t>
            </a:r>
            <a:endParaRPr lang="el-GR" altLang="en-US" sz="2400">
              <a:solidFill>
                <a:srgbClr val="008000"/>
              </a:solidFill>
              <a:latin typeface="Times" pitchFamily="18" charset="0"/>
              <a:ea typeface="Arial Unicode MS" pitchFamily="34" charset="-128"/>
              <a:cs typeface="Arial Unicode MS" pitchFamily="34" charset="-128"/>
              <a:sym typeface="Mathematica1"/>
            </a:endParaRPr>
          </a:p>
        </p:txBody>
      </p:sp>
      <p:sp>
        <p:nvSpPr>
          <p:cNvPr id="2" name="TextBox 1"/>
          <p:cNvSpPr txBox="1"/>
          <p:nvPr/>
        </p:nvSpPr>
        <p:spPr>
          <a:xfrm>
            <a:off x="2819400" y="5359573"/>
            <a:ext cx="3429000" cy="1323439"/>
          </a:xfrm>
          <a:prstGeom prst="rect">
            <a:avLst/>
          </a:prstGeom>
          <a:solidFill>
            <a:schemeClr val="bg1"/>
          </a:solidFill>
        </p:spPr>
        <p:txBody>
          <a:bodyPr wrap="square" rtlCol="0">
            <a:spAutoFit/>
          </a:bodyPr>
          <a:lstStyle/>
          <a:p>
            <a:r>
              <a:rPr lang="en-GB" sz="2000" dirty="0" err="1" smtClean="0"/>
              <a:t>X</a:t>
            </a:r>
            <a:r>
              <a:rPr lang="en-GB" sz="2000" baseline="-25000" dirty="0" err="1" smtClean="0"/>
              <a:t>obs</a:t>
            </a:r>
            <a:r>
              <a:rPr lang="en-GB" sz="2000" dirty="0" smtClean="0"/>
              <a:t> = 3      Two-sided range</a:t>
            </a:r>
          </a:p>
          <a:p>
            <a:r>
              <a:rPr lang="en-GB" sz="2000" dirty="0" err="1" smtClean="0"/>
              <a:t>X</a:t>
            </a:r>
            <a:r>
              <a:rPr lang="en-GB" sz="2000" baseline="-25000" dirty="0" err="1" smtClean="0"/>
              <a:t>obs</a:t>
            </a:r>
            <a:r>
              <a:rPr lang="en-GB" sz="2000" dirty="0" smtClean="0"/>
              <a:t> = 1      Upper limit</a:t>
            </a:r>
          </a:p>
          <a:p>
            <a:r>
              <a:rPr lang="en-GB" sz="2000" dirty="0" err="1" smtClean="0"/>
              <a:t>X</a:t>
            </a:r>
            <a:r>
              <a:rPr lang="en-GB" sz="2000" baseline="-25000" dirty="0" err="1" smtClean="0"/>
              <a:t>obs</a:t>
            </a:r>
            <a:r>
              <a:rPr lang="en-GB" sz="2000" dirty="0" smtClean="0"/>
              <a:t> =-2      No region for </a:t>
            </a:r>
            <a:r>
              <a:rPr lang="el-GR" sz="2000" dirty="0" smtClean="0">
                <a:latin typeface="Verdana"/>
                <a:ea typeface="Verdana"/>
                <a:cs typeface="Verdana"/>
              </a:rPr>
              <a:t>μ</a:t>
            </a:r>
            <a:endParaRPr lang="en-GB" sz="2000" dirty="0" smtClean="0">
              <a:latin typeface="Verdana"/>
              <a:ea typeface="Verdana"/>
              <a:cs typeface="Verdana"/>
            </a:endParaRPr>
          </a:p>
          <a:p>
            <a:r>
              <a:rPr lang="en-GB" sz="2000" dirty="0" smtClean="0"/>
              <a:t> </a:t>
            </a:r>
            <a:endParaRPr lang="en-GB" sz="2000" dirty="0"/>
          </a:p>
        </p:txBody>
      </p:sp>
    </p:spTree>
    <p:extLst>
      <p:ext uri="{BB962C8B-B14F-4D97-AF65-F5344CB8AC3E}">
        <p14:creationId xmlns:p14="http://schemas.microsoft.com/office/powerpoint/2010/main" val="31531303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6B1DA2C-9C90-4854-8E7D-BFD2A9515771}" type="slidenum">
              <a:rPr lang="en-GB" altLang="en-US" smtClean="0"/>
              <a:pPr eaLnBrk="1" hangingPunct="1"/>
              <a:t>45</a:t>
            </a:fld>
            <a:endParaRPr lang="en-GB" altLang="en-US" smtClean="0"/>
          </a:p>
        </p:txBody>
      </p:sp>
      <p:sp>
        <p:nvSpPr>
          <p:cNvPr id="74755" name="Rectangle 2"/>
          <p:cNvSpPr>
            <a:spLocks noGrp="1" noChangeArrowheads="1"/>
          </p:cNvSpPr>
          <p:nvPr>
            <p:ph type="title"/>
          </p:nvPr>
        </p:nvSpPr>
        <p:spPr>
          <a:xfrm>
            <a:off x="684213" y="260350"/>
            <a:ext cx="7772400" cy="874713"/>
          </a:xfrm>
        </p:spPr>
        <p:txBody>
          <a:bodyPr/>
          <a:lstStyle/>
          <a:p>
            <a:pPr eaLnBrk="1" hangingPunct="1"/>
            <a:r>
              <a:rPr lang="en-GB" altLang="en-US" sz="3600" smtClean="0"/>
              <a:t>FELDMAN - COUSINS</a:t>
            </a:r>
            <a:r>
              <a:rPr lang="en-GB" altLang="en-US" smtClean="0"/>
              <a:t> </a:t>
            </a:r>
          </a:p>
        </p:txBody>
      </p:sp>
      <p:sp>
        <p:nvSpPr>
          <p:cNvPr id="74756" name="Rectangle 3"/>
          <p:cNvSpPr>
            <a:spLocks noGrp="1" noChangeArrowheads="1"/>
          </p:cNvSpPr>
          <p:nvPr>
            <p:ph type="body" idx="1"/>
          </p:nvPr>
        </p:nvSpPr>
        <p:spPr>
          <a:xfrm>
            <a:off x="684213" y="1341438"/>
            <a:ext cx="8280400" cy="5183187"/>
          </a:xfrm>
        </p:spPr>
        <p:txBody>
          <a:bodyPr/>
          <a:lstStyle/>
          <a:p>
            <a:pPr eaLnBrk="1" hangingPunct="1">
              <a:buFontTx/>
              <a:buNone/>
            </a:pPr>
            <a:r>
              <a:rPr lang="en-GB" altLang="en-US" dirty="0" smtClean="0">
                <a:solidFill>
                  <a:srgbClr val="FF0000"/>
                </a:solidFill>
              </a:rPr>
              <a:t>Wants to avoid empty classical intervals    </a:t>
            </a:r>
            <a:r>
              <a:rPr lang="en-GB" altLang="en-US" dirty="0" smtClean="0">
                <a:solidFill>
                  <a:srgbClr val="FF0000"/>
                </a:solidFill>
                <a:sym typeface="Wingdings" pitchFamily="2" charset="2"/>
              </a:rPr>
              <a:t></a:t>
            </a:r>
          </a:p>
          <a:p>
            <a:pPr eaLnBrk="1" hangingPunct="1">
              <a:buFontTx/>
              <a:buNone/>
            </a:pPr>
            <a:endParaRPr lang="en-GB" altLang="en-US" dirty="0" smtClean="0">
              <a:sym typeface="Wingdings" pitchFamily="2" charset="2"/>
            </a:endParaRPr>
          </a:p>
          <a:p>
            <a:pPr eaLnBrk="1" hangingPunct="1">
              <a:buFontTx/>
              <a:buNone/>
            </a:pPr>
            <a:r>
              <a:rPr lang="en-GB" altLang="en-US" dirty="0" smtClean="0">
                <a:solidFill>
                  <a:srgbClr val="3333FF"/>
                </a:solidFill>
                <a:sym typeface="Wingdings" pitchFamily="2" charset="2"/>
              </a:rPr>
              <a:t>Uses “</a:t>
            </a:r>
            <a:r>
              <a:rPr lang="en-GB" altLang="en-US" b="1" dirty="0" smtClean="0">
                <a:solidFill>
                  <a:srgbClr val="3333FF"/>
                </a:solidFill>
                <a:latin typeface="Script MT Bold" pitchFamily="66" charset="0"/>
                <a:sym typeface="Wingdings" pitchFamily="2" charset="2"/>
              </a:rPr>
              <a:t>L</a:t>
            </a:r>
            <a:r>
              <a:rPr lang="en-GB" altLang="en-US" dirty="0" smtClean="0">
                <a:solidFill>
                  <a:srgbClr val="3333FF"/>
                </a:solidFill>
                <a:sym typeface="Wingdings" pitchFamily="2" charset="2"/>
              </a:rPr>
              <a:t>-ratio ordering principle” to resolve ambiguity about “which 90% region?”    </a:t>
            </a:r>
          </a:p>
          <a:p>
            <a:pPr eaLnBrk="1" hangingPunct="1">
              <a:buFontTx/>
              <a:buNone/>
            </a:pPr>
            <a:r>
              <a:rPr lang="en-GB" altLang="en-US" dirty="0" smtClean="0">
                <a:solidFill>
                  <a:srgbClr val="3333FF"/>
                </a:solidFill>
                <a:sym typeface="Wingdings" pitchFamily="2" charset="2"/>
              </a:rPr>
              <a:t>   [</a:t>
            </a:r>
            <a:r>
              <a:rPr lang="en-GB" altLang="en-US" dirty="0" err="1" smtClean="0">
                <a:solidFill>
                  <a:srgbClr val="3333FF"/>
                </a:solidFill>
                <a:sym typeface="Wingdings" pitchFamily="2" charset="2"/>
              </a:rPr>
              <a:t>Neyman</a:t>
            </a:r>
            <a:r>
              <a:rPr lang="en-GB" altLang="en-US" dirty="0" smtClean="0">
                <a:solidFill>
                  <a:srgbClr val="3333FF"/>
                </a:solidFill>
                <a:sym typeface="Wingdings" pitchFamily="2" charset="2"/>
              </a:rPr>
              <a:t> + Pearson say </a:t>
            </a:r>
            <a:r>
              <a:rPr lang="en-GB" altLang="en-US" b="1" dirty="0" smtClean="0">
                <a:solidFill>
                  <a:srgbClr val="3333FF"/>
                </a:solidFill>
                <a:latin typeface="Script MT Bold" pitchFamily="66" charset="0"/>
                <a:sym typeface="Wingdings" pitchFamily="2" charset="2"/>
              </a:rPr>
              <a:t>L</a:t>
            </a:r>
            <a:r>
              <a:rPr lang="en-GB" altLang="en-US" dirty="0" smtClean="0">
                <a:solidFill>
                  <a:srgbClr val="3333FF"/>
                </a:solidFill>
                <a:sym typeface="Wingdings" pitchFamily="2" charset="2"/>
              </a:rPr>
              <a:t>-ratio is best for hypothesis testing]</a:t>
            </a:r>
          </a:p>
          <a:p>
            <a:pPr eaLnBrk="1" hangingPunct="1">
              <a:buFontTx/>
              <a:buNone/>
            </a:pPr>
            <a:endParaRPr lang="en-GB" altLang="en-US" dirty="0" smtClean="0">
              <a:solidFill>
                <a:srgbClr val="3333FF"/>
              </a:solidFill>
              <a:sym typeface="Wingdings" pitchFamily="2" charset="2"/>
            </a:endParaRPr>
          </a:p>
          <a:p>
            <a:pPr eaLnBrk="1" hangingPunct="1">
              <a:buFontTx/>
              <a:buNone/>
            </a:pPr>
            <a:r>
              <a:rPr lang="en-GB" altLang="en-US" dirty="0" smtClean="0">
                <a:solidFill>
                  <a:srgbClr val="006600"/>
                </a:solidFill>
                <a:sym typeface="Wingdings" pitchFamily="2" charset="2"/>
              </a:rPr>
              <a:t>Unified  No ‘Flip-Flop’ problem</a:t>
            </a:r>
          </a:p>
          <a:p>
            <a:pPr eaLnBrk="1" hangingPunct="1">
              <a:buFontTx/>
              <a:buNone/>
            </a:pPr>
            <a:endParaRPr lang="en-GB" altLang="en-US" dirty="0" smtClean="0">
              <a:solidFill>
                <a:srgbClr val="006600"/>
              </a:solidFill>
            </a:endParaRPr>
          </a:p>
        </p:txBody>
      </p:sp>
    </p:spTree>
    <p:extLst>
      <p:ext uri="{BB962C8B-B14F-4D97-AF65-F5344CB8AC3E}">
        <p14:creationId xmlns:p14="http://schemas.microsoft.com/office/powerpoint/2010/main" val="5645154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A84B4E41-872D-45A2-8AA5-8ED113EF38D2}" type="slidenum">
              <a:rPr lang="en-GB" altLang="en-US" sz="1200" smtClean="0">
                <a:solidFill>
                  <a:srgbClr val="898989"/>
                </a:solidFill>
                <a:latin typeface="Arial" pitchFamily="34" charset="0"/>
              </a:rPr>
              <a:pPr eaLnBrk="1" hangingPunct="1">
                <a:spcBef>
                  <a:spcPct val="0"/>
                </a:spcBef>
                <a:buFontTx/>
                <a:buNone/>
              </a:pPr>
              <a:t>46</a:t>
            </a:fld>
            <a:endParaRPr lang="en-GB" altLang="en-US" sz="1200" smtClean="0">
              <a:solidFill>
                <a:srgbClr val="898989"/>
              </a:solidFill>
              <a:latin typeface="Arial" pitchFamily="34" charset="0"/>
            </a:endParaRPr>
          </a:p>
        </p:txBody>
      </p:sp>
      <p:pic>
        <p:nvPicPr>
          <p:cNvPr id="901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5" y="188913"/>
            <a:ext cx="5110163"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 Box 5"/>
          <p:cNvSpPr txBox="1">
            <a:spLocks noChangeArrowheads="1"/>
          </p:cNvSpPr>
          <p:nvPr/>
        </p:nvSpPr>
        <p:spPr bwMode="auto">
          <a:xfrm>
            <a:off x="755650" y="6156325"/>
            <a:ext cx="7993063" cy="701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l-GR" altLang="en-US" sz="2400">
                <a:solidFill>
                  <a:srgbClr val="000000"/>
                </a:solidFill>
                <a:latin typeface="Times New Roman" pitchFamily="18" charset="0"/>
                <a:cs typeface="Times New Roman" pitchFamily="18" charset="0"/>
              </a:rPr>
              <a:t>μ≥</a:t>
            </a:r>
            <a:r>
              <a:rPr lang="en-GB" altLang="en-US" sz="2400">
                <a:solidFill>
                  <a:srgbClr val="000000"/>
                </a:solidFill>
                <a:latin typeface="Times New Roman" pitchFamily="18" charset="0"/>
                <a:cs typeface="Times New Roman" pitchFamily="18" charset="0"/>
              </a:rPr>
              <a:t>0</a:t>
            </a:r>
            <a:r>
              <a:rPr lang="en-GB" altLang="en-US" sz="4000">
                <a:solidFill>
                  <a:srgbClr val="000000"/>
                </a:solidFill>
                <a:latin typeface="Times New Roman" pitchFamily="18" charset="0"/>
                <a:cs typeface="Times New Roman" pitchFamily="18" charset="0"/>
              </a:rPr>
              <a:t>                                No prior for </a:t>
            </a:r>
            <a:r>
              <a:rPr lang="el-GR" altLang="en-US" sz="4000">
                <a:solidFill>
                  <a:srgbClr val="000000"/>
                </a:solidFill>
                <a:latin typeface="Times New Roman" pitchFamily="18" charset="0"/>
                <a:cs typeface="Times New Roman" pitchFamily="18" charset="0"/>
              </a:rPr>
              <a:t>μ</a:t>
            </a:r>
          </a:p>
        </p:txBody>
      </p:sp>
      <p:sp>
        <p:nvSpPr>
          <p:cNvPr id="90117" name="TextBox 1"/>
          <p:cNvSpPr txBox="1">
            <a:spLocks noChangeArrowheads="1"/>
          </p:cNvSpPr>
          <p:nvPr/>
        </p:nvSpPr>
        <p:spPr bwMode="auto">
          <a:xfrm>
            <a:off x="973138" y="188913"/>
            <a:ext cx="7056437" cy="1262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800">
                <a:solidFill>
                  <a:srgbClr val="000000"/>
                </a:solidFill>
                <a:latin typeface="Arial" pitchFamily="34" charset="0"/>
              </a:rPr>
              <a:t>    Classical (Neyman) Confidence Intervals</a:t>
            </a:r>
          </a:p>
          <a:p>
            <a:pPr eaLnBrk="1" hangingPunct="1">
              <a:spcBef>
                <a:spcPct val="0"/>
              </a:spcBef>
              <a:buFontTx/>
              <a:buNone/>
            </a:pPr>
            <a:endParaRPr lang="en-GB" altLang="en-US" sz="2400">
              <a:solidFill>
                <a:srgbClr val="000000"/>
              </a:solidFill>
              <a:latin typeface="Arial" pitchFamily="34" charset="0"/>
            </a:endParaRPr>
          </a:p>
          <a:p>
            <a:pPr eaLnBrk="1" hangingPunct="1">
              <a:spcBef>
                <a:spcPct val="0"/>
              </a:spcBef>
              <a:buFontTx/>
              <a:buNone/>
            </a:pPr>
            <a:r>
              <a:rPr lang="en-GB" altLang="en-US" sz="2400">
                <a:solidFill>
                  <a:srgbClr val="000000"/>
                </a:solidFill>
                <a:latin typeface="Arial" pitchFamily="34" charset="0"/>
              </a:rPr>
              <a:t>                    </a:t>
            </a:r>
            <a:r>
              <a:rPr lang="en-GB" altLang="en-US" sz="2400">
                <a:solidFill>
                  <a:srgbClr val="FF0000"/>
                </a:solidFill>
                <a:latin typeface="Arial" pitchFamily="34" charset="0"/>
              </a:rPr>
              <a:t> Uses only P(data|theory)</a:t>
            </a:r>
          </a:p>
        </p:txBody>
      </p:sp>
      <p:sp>
        <p:nvSpPr>
          <p:cNvPr id="2" name="TextBox 1"/>
          <p:cNvSpPr txBox="1"/>
          <p:nvPr/>
        </p:nvSpPr>
        <p:spPr>
          <a:xfrm>
            <a:off x="0" y="5232400"/>
            <a:ext cx="4394200" cy="923925"/>
          </a:xfrm>
          <a:prstGeom prst="rect">
            <a:avLst/>
          </a:prstGeom>
          <a:noFill/>
        </p:spPr>
        <p:txBody>
          <a:bodyPr>
            <a:spAutoFit/>
          </a:bodyPr>
          <a:lstStyle/>
          <a:p>
            <a:pPr>
              <a:defRPr/>
            </a:pPr>
            <a:r>
              <a:rPr lang="en-GB" dirty="0">
                <a:latin typeface="Arial" charset="0"/>
              </a:rPr>
              <a:t>    Example:</a:t>
            </a:r>
          </a:p>
          <a:p>
            <a:pPr>
              <a:defRPr/>
            </a:pPr>
            <a:r>
              <a:rPr lang="en-GB" b="1" dirty="0" err="1">
                <a:solidFill>
                  <a:schemeClr val="tx2">
                    <a:lumMod val="40000"/>
                    <a:lumOff val="60000"/>
                  </a:schemeClr>
                </a:solidFill>
                <a:latin typeface="Arial" charset="0"/>
              </a:rPr>
              <a:t>Param</a:t>
            </a:r>
            <a:r>
              <a:rPr lang="en-GB" b="1" dirty="0">
                <a:solidFill>
                  <a:schemeClr val="tx2">
                    <a:lumMod val="40000"/>
                    <a:lumOff val="60000"/>
                  </a:schemeClr>
                </a:solidFill>
                <a:latin typeface="Arial" charset="0"/>
              </a:rPr>
              <a:t> = Temp at centre of Sun</a:t>
            </a:r>
          </a:p>
          <a:p>
            <a:pPr>
              <a:defRPr/>
            </a:pPr>
            <a:r>
              <a:rPr lang="en-GB" b="1" dirty="0">
                <a:solidFill>
                  <a:srgbClr val="00CC00"/>
                </a:solidFill>
                <a:latin typeface="Arial" charset="0"/>
              </a:rPr>
              <a:t>Data    =  Est. flux of solar neutrinos</a:t>
            </a:r>
          </a:p>
        </p:txBody>
      </p:sp>
      <p:sp>
        <p:nvSpPr>
          <p:cNvPr id="90119" name="TextBox 2"/>
          <p:cNvSpPr txBox="1">
            <a:spLocks noChangeArrowheads="1"/>
          </p:cNvSpPr>
          <p:nvPr/>
        </p:nvSpPr>
        <p:spPr bwMode="auto">
          <a:xfrm>
            <a:off x="1946275" y="2322513"/>
            <a:ext cx="1350963"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solidFill>
                  <a:srgbClr val="00B0F0"/>
                </a:solidFill>
                <a:latin typeface="Arial" pitchFamily="34" charset="0"/>
              </a:rPr>
              <a:t>Theoretical Parameter</a:t>
            </a:r>
          </a:p>
          <a:p>
            <a:pPr eaLnBrk="1" hangingPunct="1">
              <a:spcBef>
                <a:spcPct val="0"/>
              </a:spcBef>
              <a:buFontTx/>
              <a:buNone/>
            </a:pPr>
            <a:r>
              <a:rPr lang="en-GB" altLang="en-US" sz="1800">
                <a:solidFill>
                  <a:srgbClr val="00B0F0"/>
                </a:solidFill>
                <a:latin typeface="Arial" pitchFamily="34" charset="0"/>
              </a:rPr>
              <a:t>       µ</a:t>
            </a:r>
          </a:p>
          <a:p>
            <a:pPr eaLnBrk="1" hangingPunct="1">
              <a:spcBef>
                <a:spcPct val="0"/>
              </a:spcBef>
              <a:buFontTx/>
              <a:buNone/>
            </a:pPr>
            <a:endParaRPr lang="en-GB" altLang="en-US" sz="1800">
              <a:latin typeface="Arial" pitchFamily="34" charset="0"/>
            </a:endParaRPr>
          </a:p>
        </p:txBody>
      </p:sp>
      <p:sp>
        <p:nvSpPr>
          <p:cNvPr id="90120" name="TextBox 4"/>
          <p:cNvSpPr txBox="1">
            <a:spLocks noChangeArrowheads="1"/>
          </p:cNvSpPr>
          <p:nvPr/>
        </p:nvSpPr>
        <p:spPr bwMode="auto">
          <a:xfrm>
            <a:off x="4537075" y="4649788"/>
            <a:ext cx="20875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400">
                <a:solidFill>
                  <a:srgbClr val="00CC00"/>
                </a:solidFill>
                <a:latin typeface="Arial" pitchFamily="34" charset="0"/>
              </a:rPr>
              <a:t>Data x</a:t>
            </a:r>
          </a:p>
        </p:txBody>
      </p:sp>
      <p:cxnSp>
        <p:nvCxnSpPr>
          <p:cNvPr id="7" name="Straight Arrow Connector 6"/>
          <p:cNvCxnSpPr/>
          <p:nvPr/>
        </p:nvCxnSpPr>
        <p:spPr>
          <a:xfrm>
            <a:off x="5292725" y="4803775"/>
            <a:ext cx="431800" cy="0"/>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11438" y="1890713"/>
            <a:ext cx="0" cy="43180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24525" y="5509696"/>
            <a:ext cx="3024188" cy="523220"/>
          </a:xfrm>
          <a:prstGeom prst="rect">
            <a:avLst/>
          </a:prstGeom>
          <a:noFill/>
        </p:spPr>
        <p:txBody>
          <a:bodyPr wrap="square" rtlCol="0">
            <a:spAutoFit/>
          </a:bodyPr>
          <a:lstStyle/>
          <a:p>
            <a:r>
              <a:rPr lang="en-GB" sz="2800" dirty="0" err="1" smtClean="0">
                <a:solidFill>
                  <a:srgbClr val="FF0000"/>
                </a:solidFill>
              </a:rPr>
              <a:t>Prob</a:t>
            </a:r>
            <a:r>
              <a:rPr lang="en-GB" sz="2800" dirty="0" smtClean="0">
                <a:solidFill>
                  <a:srgbClr val="FF0000"/>
                </a:solidFill>
              </a:rPr>
              <a:t>(µ</a:t>
            </a:r>
            <a:r>
              <a:rPr lang="en-GB" sz="2800" baseline="-25000" dirty="0" smtClean="0">
                <a:solidFill>
                  <a:srgbClr val="FF0000"/>
                </a:solidFill>
              </a:rPr>
              <a:t>l</a:t>
            </a:r>
            <a:r>
              <a:rPr lang="en-GB" sz="2800" dirty="0" smtClean="0">
                <a:solidFill>
                  <a:srgbClr val="FF0000"/>
                </a:solidFill>
              </a:rPr>
              <a:t>&lt;µ&lt;µ</a:t>
            </a:r>
            <a:r>
              <a:rPr lang="en-GB" sz="2800" baseline="-25000" dirty="0" smtClean="0">
                <a:solidFill>
                  <a:srgbClr val="FF0000"/>
                </a:solidFill>
              </a:rPr>
              <a:t>u</a:t>
            </a:r>
            <a:r>
              <a:rPr lang="en-GB" sz="2800" dirty="0" smtClean="0">
                <a:solidFill>
                  <a:srgbClr val="FF0000"/>
                </a:solidFill>
              </a:rPr>
              <a:t>) = </a:t>
            </a:r>
            <a:r>
              <a:rPr lang="el-GR" sz="2800" dirty="0" smtClean="0">
                <a:solidFill>
                  <a:srgbClr val="FF0000"/>
                </a:solidFill>
              </a:rPr>
              <a:t>α</a:t>
            </a:r>
            <a:endParaRPr lang="en-GB" sz="2800" dirty="0">
              <a:solidFill>
                <a:srgbClr val="FF0000"/>
              </a:solidFill>
            </a:endParaRPr>
          </a:p>
        </p:txBody>
      </p:sp>
    </p:spTree>
    <p:extLst>
      <p:ext uri="{BB962C8B-B14F-4D97-AF65-F5344CB8AC3E}">
        <p14:creationId xmlns:p14="http://schemas.microsoft.com/office/powerpoint/2010/main" val="18727006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5E1A5115-2771-49D0-960D-E37F25AD9683}" type="slidenum">
              <a:rPr lang="en-GB" altLang="en-US" sz="1200" smtClean="0">
                <a:solidFill>
                  <a:srgbClr val="898989"/>
                </a:solidFill>
                <a:latin typeface="Arial" pitchFamily="34" charset="0"/>
              </a:rPr>
              <a:pPr eaLnBrk="1" hangingPunct="1">
                <a:spcBef>
                  <a:spcPct val="0"/>
                </a:spcBef>
                <a:buFontTx/>
                <a:buNone/>
              </a:pPr>
              <a:t>47</a:t>
            </a:fld>
            <a:endParaRPr lang="en-GB" altLang="en-US" sz="1200" smtClean="0">
              <a:solidFill>
                <a:srgbClr val="898989"/>
              </a:solidFill>
              <a:latin typeface="Arial" pitchFamily="34" charset="0"/>
            </a:endParaRPr>
          </a:p>
        </p:txBody>
      </p:sp>
      <p:pic>
        <p:nvPicPr>
          <p:cNvPr id="911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5" y="188913"/>
            <a:ext cx="5110163"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 Box 5"/>
          <p:cNvSpPr txBox="1">
            <a:spLocks noChangeArrowheads="1"/>
          </p:cNvSpPr>
          <p:nvPr/>
        </p:nvSpPr>
        <p:spPr bwMode="auto">
          <a:xfrm>
            <a:off x="755650" y="6156325"/>
            <a:ext cx="7993063" cy="7016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l-GR" altLang="en-US" sz="2400">
                <a:solidFill>
                  <a:srgbClr val="000000"/>
                </a:solidFill>
                <a:latin typeface="Times New Roman" pitchFamily="18" charset="0"/>
                <a:cs typeface="Times New Roman" pitchFamily="18" charset="0"/>
              </a:rPr>
              <a:t>μ≥</a:t>
            </a:r>
            <a:r>
              <a:rPr lang="en-GB" altLang="en-US" sz="2400">
                <a:solidFill>
                  <a:srgbClr val="000000"/>
                </a:solidFill>
                <a:latin typeface="Times New Roman" pitchFamily="18" charset="0"/>
                <a:cs typeface="Times New Roman" pitchFamily="18" charset="0"/>
              </a:rPr>
              <a:t>0</a:t>
            </a:r>
            <a:r>
              <a:rPr lang="en-GB" altLang="en-US" sz="4000">
                <a:solidFill>
                  <a:srgbClr val="000000"/>
                </a:solidFill>
                <a:latin typeface="Times New Roman" pitchFamily="18" charset="0"/>
                <a:cs typeface="Times New Roman" pitchFamily="18" charset="0"/>
              </a:rPr>
              <a:t>                                No prior for </a:t>
            </a:r>
            <a:r>
              <a:rPr lang="el-GR" altLang="en-US" sz="4000">
                <a:solidFill>
                  <a:srgbClr val="000000"/>
                </a:solidFill>
                <a:latin typeface="Times New Roman" pitchFamily="18" charset="0"/>
                <a:cs typeface="Times New Roman" pitchFamily="18" charset="0"/>
              </a:rPr>
              <a:t>μ</a:t>
            </a:r>
          </a:p>
        </p:txBody>
      </p:sp>
      <p:sp>
        <p:nvSpPr>
          <p:cNvPr id="91141" name="TextBox 1"/>
          <p:cNvSpPr txBox="1">
            <a:spLocks noChangeArrowheads="1"/>
          </p:cNvSpPr>
          <p:nvPr/>
        </p:nvSpPr>
        <p:spPr bwMode="auto">
          <a:xfrm>
            <a:off x="973138" y="188913"/>
            <a:ext cx="7056437" cy="1262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800">
                <a:solidFill>
                  <a:srgbClr val="000000"/>
                </a:solidFill>
                <a:latin typeface="Arial" pitchFamily="34" charset="0"/>
              </a:rPr>
              <a:t>    Classical (Neyman) Confidence Intervals</a:t>
            </a:r>
          </a:p>
          <a:p>
            <a:pPr eaLnBrk="1" hangingPunct="1">
              <a:spcBef>
                <a:spcPct val="0"/>
              </a:spcBef>
              <a:buFontTx/>
              <a:buNone/>
            </a:pPr>
            <a:endParaRPr lang="en-GB" altLang="en-US" sz="2400">
              <a:solidFill>
                <a:srgbClr val="000000"/>
              </a:solidFill>
              <a:latin typeface="Arial" pitchFamily="34" charset="0"/>
            </a:endParaRPr>
          </a:p>
          <a:p>
            <a:pPr eaLnBrk="1" hangingPunct="1">
              <a:spcBef>
                <a:spcPct val="0"/>
              </a:spcBef>
              <a:buFontTx/>
              <a:buNone/>
            </a:pPr>
            <a:r>
              <a:rPr lang="en-GB" altLang="en-US" sz="2400">
                <a:solidFill>
                  <a:srgbClr val="000000"/>
                </a:solidFill>
                <a:latin typeface="Arial" pitchFamily="34" charset="0"/>
              </a:rPr>
              <a:t>                    </a:t>
            </a:r>
            <a:r>
              <a:rPr lang="en-GB" altLang="en-US" sz="2400">
                <a:solidFill>
                  <a:srgbClr val="FF0000"/>
                </a:solidFill>
                <a:latin typeface="Arial" pitchFamily="34" charset="0"/>
              </a:rPr>
              <a:t> Uses only P(data|theory)</a:t>
            </a:r>
          </a:p>
        </p:txBody>
      </p:sp>
      <p:sp>
        <p:nvSpPr>
          <p:cNvPr id="91142" name="TextBox 1"/>
          <p:cNvSpPr txBox="1">
            <a:spLocks noChangeArrowheads="1"/>
          </p:cNvSpPr>
          <p:nvPr/>
        </p:nvSpPr>
        <p:spPr bwMode="auto">
          <a:xfrm>
            <a:off x="0" y="5232400"/>
            <a:ext cx="439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solidFill>
                  <a:srgbClr val="000000"/>
                </a:solidFill>
                <a:latin typeface="Arial" pitchFamily="34" charset="0"/>
              </a:rPr>
              <a:t>    Example:</a:t>
            </a:r>
          </a:p>
          <a:p>
            <a:pPr eaLnBrk="1" hangingPunct="1">
              <a:spcBef>
                <a:spcPct val="0"/>
              </a:spcBef>
              <a:buFontTx/>
              <a:buNone/>
            </a:pPr>
            <a:r>
              <a:rPr lang="en-GB" altLang="en-US" sz="1800" b="1">
                <a:solidFill>
                  <a:srgbClr val="8EB4E3"/>
                </a:solidFill>
                <a:latin typeface="Arial" pitchFamily="34" charset="0"/>
              </a:rPr>
              <a:t>Param = Temp at centre of Sun</a:t>
            </a:r>
          </a:p>
          <a:p>
            <a:pPr eaLnBrk="1" hangingPunct="1">
              <a:spcBef>
                <a:spcPct val="0"/>
              </a:spcBef>
              <a:buFontTx/>
              <a:buNone/>
            </a:pPr>
            <a:r>
              <a:rPr lang="en-GB" altLang="en-US" sz="1800" b="1">
                <a:solidFill>
                  <a:srgbClr val="00CC00"/>
                </a:solidFill>
                <a:latin typeface="Arial" pitchFamily="34" charset="0"/>
              </a:rPr>
              <a:t>Data = est. flux of solar neutrinos</a:t>
            </a:r>
          </a:p>
        </p:txBody>
      </p:sp>
      <p:sp>
        <p:nvSpPr>
          <p:cNvPr id="91143" name="TextBox 2"/>
          <p:cNvSpPr txBox="1">
            <a:spLocks noChangeArrowheads="1"/>
          </p:cNvSpPr>
          <p:nvPr/>
        </p:nvSpPr>
        <p:spPr bwMode="auto">
          <a:xfrm>
            <a:off x="1946275" y="2322513"/>
            <a:ext cx="1350963"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solidFill>
                  <a:srgbClr val="00B0F0"/>
                </a:solidFill>
                <a:latin typeface="Arial" pitchFamily="34" charset="0"/>
              </a:rPr>
              <a:t>Theoretical Parameter</a:t>
            </a:r>
          </a:p>
          <a:p>
            <a:pPr eaLnBrk="1" hangingPunct="1">
              <a:spcBef>
                <a:spcPct val="0"/>
              </a:spcBef>
              <a:buFontTx/>
              <a:buNone/>
            </a:pPr>
            <a:r>
              <a:rPr lang="en-GB" altLang="en-US" sz="1800">
                <a:solidFill>
                  <a:srgbClr val="00B0F0"/>
                </a:solidFill>
                <a:latin typeface="Arial" pitchFamily="34" charset="0"/>
              </a:rPr>
              <a:t>       µ</a:t>
            </a:r>
          </a:p>
          <a:p>
            <a:pPr eaLnBrk="1" hangingPunct="1">
              <a:spcBef>
                <a:spcPct val="0"/>
              </a:spcBef>
              <a:buFontTx/>
              <a:buNone/>
            </a:pPr>
            <a:endParaRPr lang="en-GB" altLang="en-US" sz="1800">
              <a:solidFill>
                <a:srgbClr val="000000"/>
              </a:solidFill>
              <a:latin typeface="Arial" pitchFamily="34" charset="0"/>
            </a:endParaRPr>
          </a:p>
        </p:txBody>
      </p:sp>
      <p:sp>
        <p:nvSpPr>
          <p:cNvPr id="91144" name="TextBox 4"/>
          <p:cNvSpPr txBox="1">
            <a:spLocks noChangeArrowheads="1"/>
          </p:cNvSpPr>
          <p:nvPr/>
        </p:nvSpPr>
        <p:spPr bwMode="auto">
          <a:xfrm>
            <a:off x="4537075" y="4649788"/>
            <a:ext cx="20875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400">
                <a:solidFill>
                  <a:srgbClr val="00CC00"/>
                </a:solidFill>
                <a:latin typeface="Arial" pitchFamily="34" charset="0"/>
              </a:rPr>
              <a:t>Data x</a:t>
            </a:r>
          </a:p>
        </p:txBody>
      </p:sp>
      <p:cxnSp>
        <p:nvCxnSpPr>
          <p:cNvPr id="7" name="Straight Arrow Connector 6"/>
          <p:cNvCxnSpPr/>
          <p:nvPr/>
        </p:nvCxnSpPr>
        <p:spPr>
          <a:xfrm>
            <a:off x="5292725" y="4803775"/>
            <a:ext cx="431800" cy="0"/>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11438" y="1890713"/>
            <a:ext cx="0" cy="43180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1147" name="TextBox 3"/>
          <p:cNvSpPr txBox="1">
            <a:spLocks noChangeArrowheads="1"/>
          </p:cNvSpPr>
          <p:nvPr/>
        </p:nvSpPr>
        <p:spPr bwMode="auto">
          <a:xfrm>
            <a:off x="6542088" y="2322513"/>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b="1">
                <a:solidFill>
                  <a:srgbClr val="00CC00"/>
                </a:solidFill>
                <a:latin typeface="Arial" pitchFamily="34" charset="0"/>
              </a:rPr>
              <a:t>Data x        </a:t>
            </a:r>
            <a:r>
              <a:rPr lang="en-GB" altLang="en-US" sz="1800" b="1">
                <a:solidFill>
                  <a:srgbClr val="0070C0"/>
                </a:solidFill>
                <a:latin typeface="Arial" pitchFamily="34" charset="0"/>
              </a:rPr>
              <a:t>µ range</a:t>
            </a:r>
          </a:p>
          <a:p>
            <a:pPr eaLnBrk="1" hangingPunct="1">
              <a:spcBef>
                <a:spcPct val="0"/>
              </a:spcBef>
              <a:buFontTx/>
              <a:buNone/>
            </a:pPr>
            <a:r>
              <a:rPr lang="en-GB" altLang="en-US" sz="1800">
                <a:solidFill>
                  <a:srgbClr val="00CC00"/>
                </a:solidFill>
                <a:latin typeface="Arial" pitchFamily="34" charset="0"/>
              </a:rPr>
              <a:t>&lt;1.5            </a:t>
            </a:r>
            <a:r>
              <a:rPr lang="en-GB" altLang="en-US" sz="1800">
                <a:solidFill>
                  <a:srgbClr val="0070C0"/>
                </a:solidFill>
                <a:latin typeface="Arial" pitchFamily="34" charset="0"/>
              </a:rPr>
              <a:t>Empty</a:t>
            </a:r>
          </a:p>
          <a:p>
            <a:pPr eaLnBrk="1" hangingPunct="1">
              <a:spcBef>
                <a:spcPct val="0"/>
              </a:spcBef>
              <a:buFontTx/>
              <a:buNone/>
            </a:pPr>
            <a:r>
              <a:rPr lang="en-GB" altLang="en-US" sz="1800">
                <a:solidFill>
                  <a:srgbClr val="00CC00"/>
                </a:solidFill>
                <a:latin typeface="Arial" pitchFamily="34" charset="0"/>
              </a:rPr>
              <a:t>1.5 – 2.2     </a:t>
            </a:r>
            <a:r>
              <a:rPr lang="en-GB" altLang="en-US" sz="1800">
                <a:solidFill>
                  <a:srgbClr val="0033CC"/>
                </a:solidFill>
                <a:latin typeface="Arial" pitchFamily="34" charset="0"/>
              </a:rPr>
              <a:t>Upper limit</a:t>
            </a:r>
          </a:p>
          <a:p>
            <a:pPr eaLnBrk="1" hangingPunct="1">
              <a:spcBef>
                <a:spcPct val="0"/>
              </a:spcBef>
              <a:buFontTx/>
              <a:buNone/>
            </a:pPr>
            <a:r>
              <a:rPr lang="en-GB" altLang="en-US" sz="1800">
                <a:solidFill>
                  <a:srgbClr val="00CC00"/>
                </a:solidFill>
                <a:latin typeface="Arial" pitchFamily="34" charset="0"/>
              </a:rPr>
              <a:t>&gt;2.2            </a:t>
            </a:r>
            <a:r>
              <a:rPr lang="en-GB" altLang="en-US" sz="1800">
                <a:solidFill>
                  <a:srgbClr val="0033CC"/>
                </a:solidFill>
                <a:latin typeface="Arial" pitchFamily="34" charset="0"/>
              </a:rPr>
              <a:t>2-sided</a:t>
            </a:r>
          </a:p>
        </p:txBody>
      </p:sp>
    </p:spTree>
    <p:extLst>
      <p:ext uri="{BB962C8B-B14F-4D97-AF65-F5344CB8AC3E}">
        <p14:creationId xmlns:p14="http://schemas.microsoft.com/office/powerpoint/2010/main" val="30950777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AA82493-8968-4277-ACEF-2AE2E22160B3}" type="slidenum">
              <a:rPr lang="en-GB" altLang="en-US" smtClean="0"/>
              <a:pPr eaLnBrk="1" hangingPunct="1"/>
              <a:t>48</a:t>
            </a:fld>
            <a:endParaRPr lang="en-GB" altLang="en-US" smtClean="0"/>
          </a:p>
        </p:txBody>
      </p:sp>
      <p:pic>
        <p:nvPicPr>
          <p:cNvPr id="757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60350"/>
            <a:ext cx="7561262"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3"/>
          <p:cNvSpPr txBox="1">
            <a:spLocks noChangeArrowheads="1"/>
          </p:cNvSpPr>
          <p:nvPr/>
        </p:nvSpPr>
        <p:spPr bwMode="auto">
          <a:xfrm>
            <a:off x="1493837" y="5697538"/>
            <a:ext cx="55165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altLang="en-US" sz="2400" dirty="0" err="1">
                <a:solidFill>
                  <a:srgbClr val="CC0000"/>
                </a:solidFill>
              </a:rPr>
              <a:t>X</a:t>
            </a:r>
            <a:r>
              <a:rPr lang="en-GB" altLang="en-US" sz="2400" baseline="-25000" dirty="0" err="1">
                <a:solidFill>
                  <a:srgbClr val="CC0000"/>
                </a:solidFill>
              </a:rPr>
              <a:t>obs</a:t>
            </a:r>
            <a:r>
              <a:rPr lang="en-GB" altLang="en-US" sz="2400" dirty="0">
                <a:solidFill>
                  <a:srgbClr val="CC0000"/>
                </a:solidFill>
              </a:rPr>
              <a:t> = -2 now gives upper </a:t>
            </a:r>
            <a:r>
              <a:rPr lang="en-GB" altLang="en-US" sz="2400" dirty="0" smtClean="0">
                <a:solidFill>
                  <a:srgbClr val="CC0000"/>
                </a:solidFill>
              </a:rPr>
              <a:t>limit</a:t>
            </a:r>
          </a:p>
          <a:p>
            <a:pPr eaLnBrk="1" hangingPunct="1">
              <a:spcBef>
                <a:spcPct val="50000"/>
              </a:spcBef>
            </a:pPr>
            <a:r>
              <a:rPr lang="en-GB" altLang="en-US" sz="2400" dirty="0" smtClean="0">
                <a:solidFill>
                  <a:srgbClr val="CC0000"/>
                </a:solidFill>
              </a:rPr>
              <a:t>                </a:t>
            </a:r>
            <a:r>
              <a:rPr lang="en-GB" altLang="en-US" sz="2400" dirty="0" smtClean="0">
                <a:solidFill>
                  <a:srgbClr val="0000FF"/>
                </a:solidFill>
              </a:rPr>
              <a:t>central confidence region</a:t>
            </a:r>
            <a:endParaRPr lang="en-GB" altLang="en-US" sz="2400" dirty="0">
              <a:solidFill>
                <a:srgbClr val="0000FF"/>
              </a:solidFill>
            </a:endParaRPr>
          </a:p>
        </p:txBody>
      </p:sp>
      <p:sp>
        <p:nvSpPr>
          <p:cNvPr id="75782" name="TextBox 2"/>
          <p:cNvSpPr txBox="1">
            <a:spLocks noChangeArrowheads="1"/>
          </p:cNvSpPr>
          <p:nvPr/>
        </p:nvSpPr>
        <p:spPr bwMode="auto">
          <a:xfrm>
            <a:off x="0" y="722313"/>
            <a:ext cx="2555875" cy="708025"/>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000" b="1" dirty="0"/>
              <a:t>Feldman-Cousins 90% </a:t>
            </a:r>
            <a:r>
              <a:rPr lang="en-GB" altLang="en-US" sz="2000" b="1" dirty="0" err="1"/>
              <a:t>conf</a:t>
            </a:r>
            <a:r>
              <a:rPr lang="en-GB" altLang="en-US" sz="2000" b="1" dirty="0"/>
              <a:t> intervals</a:t>
            </a:r>
          </a:p>
        </p:txBody>
      </p:sp>
      <p:sp>
        <p:nvSpPr>
          <p:cNvPr id="75783" name="TextBox 3"/>
          <p:cNvSpPr txBox="1">
            <a:spLocks noChangeArrowheads="1"/>
          </p:cNvSpPr>
          <p:nvPr/>
        </p:nvSpPr>
        <p:spPr bwMode="auto">
          <a:xfrm>
            <a:off x="539750" y="1989138"/>
            <a:ext cx="1908175" cy="3138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a:p>
            <a:pPr eaLnBrk="1" hangingPunct="1"/>
            <a:endParaRPr lang="en-GB" altLang="en-US"/>
          </a:p>
        </p:txBody>
      </p:sp>
      <p:sp>
        <p:nvSpPr>
          <p:cNvPr id="3" name="TextBox 2"/>
          <p:cNvSpPr txBox="1"/>
          <p:nvPr/>
        </p:nvSpPr>
        <p:spPr>
          <a:xfrm>
            <a:off x="990600" y="260350"/>
            <a:ext cx="990600" cy="577850"/>
          </a:xfrm>
          <a:prstGeom prst="rect">
            <a:avLst/>
          </a:prstGeom>
          <a:solidFill>
            <a:schemeClr val="bg1"/>
          </a:solidFill>
        </p:spPr>
        <p:txBody>
          <a:bodyPr wrap="square" rtlCol="0">
            <a:spAutoFit/>
          </a:bodyPr>
          <a:lstStyle/>
          <a:p>
            <a:endParaRPr lang="en-GB" dirty="0"/>
          </a:p>
        </p:txBody>
      </p:sp>
      <p:cxnSp>
        <p:nvCxnSpPr>
          <p:cNvPr id="4" name="Straight Connector 3"/>
          <p:cNvCxnSpPr/>
          <p:nvPr/>
        </p:nvCxnSpPr>
        <p:spPr>
          <a:xfrm flipH="1">
            <a:off x="3276600" y="3276600"/>
            <a:ext cx="1219200" cy="11430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486400" y="3781425"/>
            <a:ext cx="609600"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76400" y="6477000"/>
            <a:ext cx="10668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6727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1D1210-CF81-48C5-9E22-58CF37EDED12}" type="slidenum">
              <a:rPr lang="en-GB" altLang="en-US" smtClean="0"/>
              <a:pPr eaLnBrk="1" hangingPunct="1"/>
              <a:t>49</a:t>
            </a:fld>
            <a:endParaRPr lang="en-GB" altLang="en-US" smtClean="0"/>
          </a:p>
        </p:txBody>
      </p:sp>
      <p:pic>
        <p:nvPicPr>
          <p:cNvPr id="89091" name="Picture 2" descr="https://twiki.cern.ch/twiki/pub/CMSPublic/Hig12028TWiki/fig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413" y="1520825"/>
            <a:ext cx="5122862"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Box 2"/>
          <p:cNvSpPr txBox="1">
            <a:spLocks noChangeArrowheads="1"/>
          </p:cNvSpPr>
          <p:nvPr/>
        </p:nvSpPr>
        <p:spPr bwMode="auto">
          <a:xfrm>
            <a:off x="1876424" y="304800"/>
            <a:ext cx="61928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3200" dirty="0" smtClean="0"/>
              <a:t>        Search for Higgs:</a:t>
            </a:r>
          </a:p>
          <a:p>
            <a:pPr eaLnBrk="1" hangingPunct="1"/>
            <a:r>
              <a:rPr lang="en-GB" altLang="en-US" sz="3200" dirty="0" smtClean="0"/>
              <a:t>H</a:t>
            </a:r>
            <a:r>
              <a:rPr lang="en-GB" altLang="en-US" sz="3200" dirty="0">
                <a:sym typeface="Wingdings" pitchFamily="2" charset="2"/>
              </a:rPr>
              <a:t> </a:t>
            </a:r>
            <a:r>
              <a:rPr lang="en-GB" altLang="en-US" sz="3200" dirty="0">
                <a:sym typeface="Symbol" pitchFamily="18" charset="2"/>
              </a:rPr>
              <a:t> : low S/B, high statistics</a:t>
            </a:r>
            <a:endParaRPr lang="en-GB" altLang="en-US" sz="3200" dirty="0"/>
          </a:p>
        </p:txBody>
      </p:sp>
    </p:spTree>
    <p:extLst>
      <p:ext uri="{BB962C8B-B14F-4D97-AF65-F5344CB8AC3E}">
        <p14:creationId xmlns:p14="http://schemas.microsoft.com/office/powerpoint/2010/main" val="3019807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lnSpcReduction="10000"/>
          </a:bodyPr>
          <a:lstStyle/>
          <a:p>
            <a:pPr marL="0" indent="0">
              <a:buNone/>
            </a:pP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Theme:</a:t>
            </a:r>
            <a:r>
              <a:rPr lang="en-GB" sz="16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           Using data to make judgements about H1 (New Physics) versus </a:t>
            </a:r>
          </a:p>
          <a:p>
            <a:pPr marL="0" indent="0">
              <a:buNone/>
            </a:pPr>
            <a:r>
              <a:rPr lang="en-GB"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                       H0 (S.M. with nothing new)</a:t>
            </a:r>
          </a:p>
          <a:p>
            <a:pPr marL="0" indent="0">
              <a:buNone/>
            </a:pPr>
            <a:endParaRPr lang="en-GB"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Why?</a:t>
            </a:r>
          </a:p>
          <a:p>
            <a:pPr marL="0" indent="0">
              <a:buNone/>
            </a:pPr>
            <a:r>
              <a:rPr lang="en-GB" sz="1600" dirty="0" smtClean="0">
                <a:solidFill>
                  <a:srgbClr val="0070C0"/>
                </a:solidFill>
                <a:latin typeface="Tahoma" panose="020B0604030504040204" pitchFamily="34" charset="0"/>
                <a:ea typeface="Tahoma" panose="020B0604030504040204" pitchFamily="34" charset="0"/>
                <a:cs typeface="Tahoma" panose="020B0604030504040204" pitchFamily="34" charset="0"/>
              </a:rPr>
              <a:t>Experiments are expensive and time-consuming </a:t>
            </a:r>
          </a:p>
          <a:p>
            <a:pPr marL="0" indent="0">
              <a:buNone/>
            </a:pPr>
            <a:r>
              <a:rPr lang="en-GB" sz="1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so</a:t>
            </a:r>
          </a:p>
          <a:p>
            <a:pPr marL="0" indent="0">
              <a:buNone/>
            </a:pPr>
            <a:r>
              <a:rPr lang="en-GB" sz="1600" dirty="0" smtClean="0">
                <a:solidFill>
                  <a:srgbClr val="0070C0"/>
                </a:solidFill>
                <a:latin typeface="Tahoma" panose="020B0604030504040204" pitchFamily="34" charset="0"/>
                <a:ea typeface="Tahoma" panose="020B0604030504040204" pitchFamily="34" charset="0"/>
                <a:cs typeface="Tahoma" panose="020B0604030504040204" pitchFamily="34" charset="0"/>
              </a:rPr>
              <a:t>Worth investing effort in statistical analysis </a:t>
            </a:r>
          </a:p>
          <a:p>
            <a:pPr marL="0" indent="0">
              <a:buNone/>
            </a:pPr>
            <a:r>
              <a:rPr lang="en-GB" sz="1600" dirty="0">
                <a:solidFill>
                  <a:srgbClr val="0070C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GB" sz="1600" dirty="0" smtClean="0">
                <a:solidFill>
                  <a:srgbClr val="0070C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GB" sz="1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better information from data</a:t>
            </a:r>
          </a:p>
          <a:p>
            <a:pPr marL="0" indent="0">
              <a:buNone/>
            </a:pPr>
            <a:endParaRPr lang="en-GB"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Topics:</a:t>
            </a:r>
            <a:endPar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Blind Analysis</a:t>
            </a:r>
            <a:endParaRPr lang="en-GB" sz="1500"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GB" sz="1500" dirty="0">
                <a:solidFill>
                  <a:srgbClr val="00B050"/>
                </a:solidFill>
                <a:latin typeface="Tahoma" panose="020B0604030504040204" pitchFamily="34" charset="0"/>
                <a:ea typeface="Tahoma" panose="020B0604030504040204" pitchFamily="34" charset="0"/>
                <a:cs typeface="Tahoma" panose="020B0604030504040204" pitchFamily="34" charset="0"/>
              </a:rPr>
              <a:t>       LEE = Look Elsewhere </a:t>
            </a:r>
            <a:r>
              <a:rPr lang="en-GB" sz="1500" dirty="0" smtClean="0">
                <a:solidFill>
                  <a:srgbClr val="00B050"/>
                </a:solidFill>
                <a:latin typeface="Tahoma" panose="020B0604030504040204" pitchFamily="34" charset="0"/>
                <a:ea typeface="Tahoma" panose="020B0604030504040204" pitchFamily="34" charset="0"/>
                <a:cs typeface="Tahoma" panose="020B0604030504040204" pitchFamily="34" charset="0"/>
              </a:rPr>
              <a:t>Effect</a:t>
            </a:r>
            <a:endPar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Why 5</a:t>
            </a:r>
            <a:r>
              <a:rPr lang="el-GR"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σ</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for discovery?</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Significance</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P(A|B) ≠ P(B|A)</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Meaning of p-values</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Wilks’ Theorem</a:t>
            </a:r>
          </a:p>
          <a:p>
            <a:pPr marL="0" indent="0">
              <a:buNone/>
            </a:pP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Background Systematics</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Coverage </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p</a:t>
            </a:r>
            <a:r>
              <a:rPr lang="en-GB" sz="1600" baseline="-25000" dirty="0" smtClean="0">
                <a:solidFill>
                  <a:srgbClr val="00B050"/>
                </a:solidFill>
                <a:latin typeface="Tahoma" panose="020B0604030504040204" pitchFamily="34" charset="0"/>
                <a:ea typeface="Tahoma" panose="020B0604030504040204" pitchFamily="34" charset="0"/>
                <a:cs typeface="Tahoma" panose="020B0604030504040204" pitchFamily="34" charset="0"/>
              </a:rPr>
              <a:t>0</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v p</a:t>
            </a:r>
            <a:r>
              <a:rPr lang="en-GB" sz="1600" baseline="-25000" dirty="0" smtClean="0">
                <a:solidFill>
                  <a:srgbClr val="00B050"/>
                </a:solidFill>
                <a:latin typeface="Tahoma" panose="020B0604030504040204" pitchFamily="34" charset="0"/>
                <a:ea typeface="Tahoma" panose="020B0604030504040204" pitchFamily="34" charset="0"/>
                <a:cs typeface="Tahoma" panose="020B0604030504040204" pitchFamily="34" charset="0"/>
              </a:rPr>
              <a:t>1</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plots</a:t>
            </a:r>
          </a:p>
          <a:p>
            <a:pPr marL="0" indent="0">
              <a:buNone/>
            </a:pPr>
            <a:r>
              <a:rPr lang="en-GB" sz="16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      Higgs search: Discovery and spin</a:t>
            </a:r>
          </a:p>
          <a:p>
            <a:pPr marL="0" lvl="0" indent="0">
              <a:buNone/>
            </a:pPr>
            <a:r>
              <a:rPr lang="en-GB" sz="1600" dirty="0">
                <a:latin typeface="Tahoma" panose="020B0604030504040204" pitchFamily="34" charset="0"/>
                <a:ea typeface="Tahoma" panose="020B0604030504040204" pitchFamily="34" charset="0"/>
                <a:cs typeface="Tahoma" panose="020B0604030504040204" pitchFamily="34" charset="0"/>
              </a:rPr>
              <a:t> </a:t>
            </a:r>
            <a:r>
              <a:rPr lang="en-GB" sz="1600" dirty="0" smtClean="0">
                <a:latin typeface="Tahoma" panose="020B0604030504040204" pitchFamily="34" charset="0"/>
                <a:ea typeface="Tahoma" panose="020B0604030504040204" pitchFamily="34" charset="0"/>
                <a:cs typeface="Tahoma" panose="020B0604030504040204" pitchFamily="34" charset="0"/>
              </a:rPr>
              <a:t>      (</a:t>
            </a:r>
            <a:r>
              <a:rPr lang="en-GB" sz="1600" dirty="0">
                <a:latin typeface="Tahoma" panose="020B0604030504040204" pitchFamily="34" charset="0"/>
                <a:ea typeface="Tahoma" panose="020B0604030504040204" pitchFamily="34" charset="0"/>
                <a:cs typeface="Tahoma" panose="020B0604030504040204" pitchFamily="34" charset="0"/>
              </a:rPr>
              <a:t>N.B. Several of these topics have no unique solutions from Statisticians</a:t>
            </a:r>
            <a:r>
              <a:rPr lang="en-GB" sz="1600" dirty="0" smtClean="0">
                <a:latin typeface="Tahoma" panose="020B0604030504040204" pitchFamily="34" charset="0"/>
                <a:ea typeface="Tahoma" panose="020B0604030504040204" pitchFamily="34" charset="0"/>
                <a:cs typeface="Tahoma" panose="020B0604030504040204" pitchFamily="34" charset="0"/>
              </a:rPr>
              <a:t>)</a:t>
            </a:r>
          </a:p>
          <a:p>
            <a:pPr marL="0" lvl="0" indent="0">
              <a:buNone/>
            </a:pPr>
            <a:endParaRPr lang="en-GB" sz="1600" dirty="0"/>
          </a:p>
          <a:p>
            <a:pPr marL="0" lvl="0" indent="0">
              <a:buNone/>
            </a:pPr>
            <a:r>
              <a:rPr lang="en-GB" sz="1600" dirty="0" smtClean="0">
                <a:latin typeface="Tahoma" panose="020B0604030504040204" pitchFamily="34" charset="0"/>
                <a:ea typeface="Tahoma" panose="020B0604030504040204" pitchFamily="34" charset="0"/>
                <a:cs typeface="Tahoma" panose="020B0604030504040204" pitchFamily="34" charset="0"/>
              </a:rPr>
              <a:t> </a:t>
            </a: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Conclusions</a:t>
            </a:r>
          </a:p>
          <a:p>
            <a:pPr marL="0" indent="0">
              <a:buNone/>
            </a:pPr>
            <a:endParaRPr lang="en-GB"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p>
        </p:txBody>
      </p:sp>
      <p:sp>
        <p:nvSpPr>
          <p:cNvPr id="2" name="Slide Number Placeholder 1"/>
          <p:cNvSpPr>
            <a:spLocks noGrp="1"/>
          </p:cNvSpPr>
          <p:nvPr>
            <p:ph type="sldNum" sz="quarter" idx="12"/>
          </p:nvPr>
        </p:nvSpPr>
        <p:spPr>
          <a:xfrm>
            <a:off x="6477000" y="6248400"/>
            <a:ext cx="2133600" cy="365125"/>
          </a:xfrm>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13001091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6F3F2D6-A690-4DE6-A6AD-F4826D228290}" type="slidenum">
              <a:rPr lang="en-GB" altLang="en-US" smtClean="0"/>
              <a:pPr eaLnBrk="1" hangingPunct="1"/>
              <a:t>50</a:t>
            </a:fld>
            <a:endParaRPr lang="en-GB" altLang="en-US" smtClean="0"/>
          </a:p>
        </p:txBody>
      </p:sp>
      <p:pic>
        <p:nvPicPr>
          <p:cNvPr id="91139" name="Picture 2" descr="https://twiki.cern.ch/twiki/pub/CMSPublic/Hig12028TWiki/fig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050" y="1700213"/>
            <a:ext cx="5459413"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Box 2"/>
          <p:cNvSpPr txBox="1">
            <a:spLocks noChangeArrowheads="1"/>
          </p:cNvSpPr>
          <p:nvPr/>
        </p:nvSpPr>
        <p:spPr bwMode="auto">
          <a:xfrm>
            <a:off x="900113" y="352425"/>
            <a:ext cx="7272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3200"/>
              <a:t>H</a:t>
            </a:r>
            <a:r>
              <a:rPr lang="en-GB" altLang="en-US" sz="3200">
                <a:sym typeface="Wingdings" pitchFamily="2" charset="2"/>
              </a:rPr>
              <a:t>Z Z  4 l: high S/B, low statistics</a:t>
            </a:r>
            <a:endParaRPr lang="en-GB" altLang="en-US" sz="3200"/>
          </a:p>
        </p:txBody>
      </p:sp>
    </p:spTree>
    <p:extLst>
      <p:ext uri="{BB962C8B-B14F-4D97-AF65-F5344CB8AC3E}">
        <p14:creationId xmlns:p14="http://schemas.microsoft.com/office/powerpoint/2010/main" val="15292331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C798E17-B62A-424E-90DA-07D216AC4455}" type="slidenum">
              <a:rPr lang="en-GB" altLang="en-US" smtClean="0"/>
              <a:pPr eaLnBrk="1" hangingPunct="1"/>
              <a:t>51</a:t>
            </a:fld>
            <a:endParaRPr lang="en-GB" altLang="en-US" smtClean="0"/>
          </a:p>
        </p:txBody>
      </p:sp>
      <p:pic>
        <p:nvPicPr>
          <p:cNvPr id="95235" name="Picture 2" descr="https://twiki.cern.ch/twiki/pub/CMSPublic/Hig12028TWiki/fig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2025650"/>
            <a:ext cx="700881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Box 1"/>
          <p:cNvSpPr txBox="1">
            <a:spLocks noChangeArrowheads="1"/>
          </p:cNvSpPr>
          <p:nvPr/>
        </p:nvSpPr>
        <p:spPr bwMode="auto">
          <a:xfrm>
            <a:off x="1476375" y="642938"/>
            <a:ext cx="6167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3200"/>
              <a:t>p-value for ‘No Higgs’ versus m</a:t>
            </a:r>
            <a:r>
              <a:rPr lang="en-GB" altLang="en-US" sz="3200" baseline="-25000"/>
              <a:t>H</a:t>
            </a:r>
            <a:r>
              <a:rPr lang="en-GB" altLang="en-US" sz="3200"/>
              <a:t> </a:t>
            </a:r>
          </a:p>
        </p:txBody>
      </p:sp>
    </p:spTree>
    <p:extLst>
      <p:ext uri="{BB962C8B-B14F-4D97-AF65-F5344CB8AC3E}">
        <p14:creationId xmlns:p14="http://schemas.microsoft.com/office/powerpoint/2010/main" val="377728793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ABD74E35-5F4D-46D6-95F4-93C06E93F914}" type="slidenum">
              <a:rPr lang="en-GB" altLang="en-US" sz="1400" smtClean="0"/>
              <a:pPr eaLnBrk="1" hangingPunct="1">
                <a:spcBef>
                  <a:spcPct val="0"/>
                </a:spcBef>
                <a:buFontTx/>
                <a:buNone/>
              </a:pPr>
              <a:t>52</a:t>
            </a:fld>
            <a:endParaRPr lang="en-GB" altLang="en-US" sz="1400" smtClean="0"/>
          </a:p>
        </p:txBody>
      </p:sp>
      <p:pic>
        <p:nvPicPr>
          <p:cNvPr id="46083" name="Picture 2" descr="http://cms-higgs-results.web.cern.ch/cms-higgs-results/Comb/HIG-12-045/sqr_mass_scan_1d_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404813"/>
            <a:ext cx="4208462"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http://cms-higgs-results.web.cern.ch/cms-higgs-results/Comb/HIG-12-045/sqr_mass_scan_1d_hires_co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950" y="2101850"/>
            <a:ext cx="48783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2"/>
          <p:cNvSpPr txBox="1">
            <a:spLocks noChangeArrowheads="1"/>
          </p:cNvSpPr>
          <p:nvPr/>
        </p:nvSpPr>
        <p:spPr bwMode="auto">
          <a:xfrm>
            <a:off x="4732338" y="620713"/>
            <a:ext cx="41608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2800" dirty="0" smtClean="0">
                <a:solidFill>
                  <a:srgbClr val="FF0000"/>
                </a:solidFill>
              </a:rPr>
              <a:t>      Mass of Higgs:</a:t>
            </a:r>
          </a:p>
          <a:p>
            <a:pPr eaLnBrk="1" hangingPunct="1">
              <a:spcBef>
                <a:spcPct val="0"/>
              </a:spcBef>
              <a:buFontTx/>
              <a:buNone/>
            </a:pPr>
            <a:r>
              <a:rPr lang="en-GB" altLang="en-US" sz="2800" dirty="0" smtClean="0">
                <a:solidFill>
                  <a:srgbClr val="FF0000"/>
                </a:solidFill>
              </a:rPr>
              <a:t>Likelihood  </a:t>
            </a:r>
            <a:r>
              <a:rPr lang="en-GB" altLang="en-US" sz="2800" dirty="0">
                <a:solidFill>
                  <a:srgbClr val="FF0000"/>
                </a:solidFill>
              </a:rPr>
              <a:t>versus mass</a:t>
            </a:r>
          </a:p>
        </p:txBody>
      </p:sp>
    </p:spTree>
    <p:extLst>
      <p:ext uri="{BB962C8B-B14F-4D97-AF65-F5344CB8AC3E}">
        <p14:creationId xmlns:p14="http://schemas.microsoft.com/office/powerpoint/2010/main" val="22868896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507413" cy="1143000"/>
          </a:xfrm>
        </p:spPr>
        <p:txBody>
          <a:bodyPr>
            <a:normAutofit fontScale="90000"/>
          </a:bodyPr>
          <a:lstStyle/>
          <a:p>
            <a:r>
              <a:rPr lang="en-US" altLang="en-US" dirty="0" smtClean="0"/>
              <a:t>Comparing 0</a:t>
            </a:r>
            <a:r>
              <a:rPr lang="en-US" altLang="en-US" baseline="30000" dirty="0" smtClean="0"/>
              <a:t>+</a:t>
            </a:r>
            <a:r>
              <a:rPr lang="en-US" altLang="en-US" dirty="0" smtClean="0"/>
              <a:t> versus 0</a:t>
            </a:r>
            <a:r>
              <a:rPr lang="en-US" altLang="en-US" baseline="30000" dirty="0" smtClean="0"/>
              <a:t>-</a:t>
            </a:r>
            <a:r>
              <a:rPr lang="en-US" altLang="en-US" dirty="0" smtClean="0"/>
              <a:t> for Higgs</a:t>
            </a:r>
            <a:br>
              <a:rPr lang="en-US" altLang="en-US" dirty="0" smtClean="0"/>
            </a:br>
            <a:r>
              <a:rPr lang="en-US" altLang="en-US" sz="3600" dirty="0" smtClean="0">
                <a:solidFill>
                  <a:srgbClr val="FF0000"/>
                </a:solidFill>
              </a:rPr>
              <a:t>(like Neutrino Mass Hierarchy)</a:t>
            </a:r>
          </a:p>
        </p:txBody>
      </p:sp>
      <p:sp>
        <p:nvSpPr>
          <p:cNvPr id="47107" name="Content Placeholder 2"/>
          <p:cNvSpPr>
            <a:spLocks noGrp="1"/>
          </p:cNvSpPr>
          <p:nvPr>
            <p:ph idx="1"/>
          </p:nvPr>
        </p:nvSpPr>
        <p:spPr>
          <a:xfrm>
            <a:off x="465138" y="1625600"/>
            <a:ext cx="8229600" cy="4525963"/>
          </a:xfrm>
        </p:spPr>
        <p:txBody>
          <a:bodyPr/>
          <a:lstStyle/>
          <a:p>
            <a:pPr marL="0" indent="0">
              <a:buFontTx/>
              <a:buNone/>
            </a:pPr>
            <a:endParaRPr lang="en-US" altLang="en-US" dirty="0" smtClean="0"/>
          </a:p>
        </p:txBody>
      </p:sp>
      <p:sp>
        <p:nvSpPr>
          <p:cNvPr id="4710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97317537-7961-43DC-8E8F-666410155007}" type="slidenum">
              <a:rPr lang="en-GB" altLang="en-US" sz="1400" smtClean="0"/>
              <a:pPr eaLnBrk="1" hangingPunct="1">
                <a:spcBef>
                  <a:spcPct val="0"/>
                </a:spcBef>
                <a:buFontTx/>
                <a:buNone/>
              </a:pPr>
              <a:t>53</a:t>
            </a:fld>
            <a:endParaRPr lang="en-GB" altLang="en-US" sz="1400" smtClean="0"/>
          </a:p>
        </p:txBody>
      </p:sp>
      <p:pic>
        <p:nvPicPr>
          <p:cNvPr id="47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738" y="1625600"/>
            <a:ext cx="47244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10" name="TextBox 4"/>
          <p:cNvSpPr txBox="1">
            <a:spLocks noChangeArrowheads="1"/>
          </p:cNvSpPr>
          <p:nvPr/>
        </p:nvSpPr>
        <p:spPr bwMode="auto">
          <a:xfrm>
            <a:off x="1187450" y="6140450"/>
            <a:ext cx="6913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t>http://cms.web.cern.ch/news/highlights-cms-results-presented-hcp</a:t>
            </a:r>
          </a:p>
        </p:txBody>
      </p:sp>
    </p:spTree>
    <p:extLst>
      <p:ext uri="{BB962C8B-B14F-4D97-AF65-F5344CB8AC3E}">
        <p14:creationId xmlns:p14="http://schemas.microsoft.com/office/powerpoint/2010/main" val="5000324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smtClean="0"/>
              <a:t>Conclusions</a:t>
            </a:r>
            <a:endParaRPr lang="en-GB" dirty="0"/>
          </a:p>
        </p:txBody>
      </p:sp>
      <p:sp>
        <p:nvSpPr>
          <p:cNvPr id="3" name="Content Placeholder 2"/>
          <p:cNvSpPr>
            <a:spLocks noGrp="1"/>
          </p:cNvSpPr>
          <p:nvPr>
            <p:ph idx="1"/>
          </p:nvPr>
        </p:nvSpPr>
        <p:spPr>
          <a:xfrm>
            <a:off x="304800" y="1295400"/>
            <a:ext cx="8229600" cy="5410200"/>
          </a:xfrm>
        </p:spPr>
        <p:txBody>
          <a:bodyPr>
            <a:normAutofit/>
          </a:bodyPr>
          <a:lstStyle/>
          <a:p>
            <a:pPr marL="0" indent="0">
              <a:buNone/>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Resources:</a:t>
            </a:r>
          </a:p>
          <a:p>
            <a:pPr marL="0" indent="0">
              <a:buNone/>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Software exists:     e.g.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RooStats</a:t>
            </a:r>
            <a:endPar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Books exist: Barlow, Cowan, James,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Lista</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Lyons, Roe,…..</a:t>
            </a:r>
          </a:p>
          <a:p>
            <a:pPr marL="0" indent="0">
              <a:buNone/>
            </a:pP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New: `Data </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Analysis in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HEP: </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A Practical Guide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to   </a:t>
            </a:r>
          </a:p>
          <a:p>
            <a:pPr marL="0" indent="0">
              <a:buNone/>
            </a:pP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Statistical Methods’ ,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Behnke</a:t>
            </a:r>
            <a:r>
              <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et al. </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PDG sections on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Prob</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Statistics, Monte Carlo</a:t>
            </a:r>
            <a:endParaRPr lang="en-GB"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CMS and ATLAS have Statistics Committees (and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BaBar</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and CDF earlier) – see their websites</a:t>
            </a:r>
          </a:p>
          <a:p>
            <a:pPr marL="0" indent="0">
              <a:buNone/>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Before re-inventing the wheel, try to see if Statisticians have already found a solution to your statistics analysis problem. </a:t>
            </a:r>
          </a:p>
          <a:p>
            <a:pPr marL="0" indent="0">
              <a:buNone/>
            </a:pPr>
            <a:r>
              <a:rPr lang="en-GB"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Don’t use a square wheel if a circular one already exists.</a:t>
            </a: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“Good luck”</a:t>
            </a:r>
            <a:endPar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400" dirty="0" smtClean="0"/>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1969118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8A58F33C-A30F-4555-9B17-F4A8AD57B14F}" type="slidenum">
              <a:rPr lang="en-GB" altLang="en-US" sz="1400" smtClean="0"/>
              <a:pPr eaLnBrk="1" hangingPunct="1">
                <a:spcBef>
                  <a:spcPct val="0"/>
                </a:spcBef>
                <a:buFontTx/>
                <a:buNone/>
              </a:pPr>
              <a:t>6</a:t>
            </a:fld>
            <a:endParaRPr lang="en-GB" altLang="en-US" sz="1400" smtClean="0"/>
          </a:p>
        </p:txBody>
      </p:sp>
      <p:sp>
        <p:nvSpPr>
          <p:cNvPr id="30723" name="Rectangle 2"/>
          <p:cNvSpPr>
            <a:spLocks noGrp="1" noChangeArrowheads="1"/>
          </p:cNvSpPr>
          <p:nvPr>
            <p:ph type="title"/>
          </p:nvPr>
        </p:nvSpPr>
        <p:spPr>
          <a:xfrm>
            <a:off x="466725" y="188913"/>
            <a:ext cx="8353425" cy="863600"/>
          </a:xfrm>
        </p:spPr>
        <p:txBody>
          <a:bodyPr/>
          <a:lstStyle/>
          <a:p>
            <a:pPr eaLnBrk="1" hangingPunct="1"/>
            <a:r>
              <a:rPr lang="en-GB" altLang="en-US" smtClean="0">
                <a:solidFill>
                  <a:srgbClr val="0066FF"/>
                </a:solidFill>
              </a:rPr>
              <a:t>Choosing between 2 hypotheses</a:t>
            </a:r>
          </a:p>
        </p:txBody>
      </p:sp>
      <p:sp>
        <p:nvSpPr>
          <p:cNvPr id="30724" name="Text Box 3"/>
          <p:cNvSpPr txBox="1">
            <a:spLocks noChangeArrowheads="1"/>
          </p:cNvSpPr>
          <p:nvPr/>
        </p:nvSpPr>
        <p:spPr bwMode="auto">
          <a:xfrm>
            <a:off x="466725" y="1196975"/>
            <a:ext cx="82089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2400">
                <a:solidFill>
                  <a:srgbClr val="FF0000"/>
                </a:solidFill>
              </a:rPr>
              <a:t>Hypothesis testing: New particle or statistical fluctuation?</a:t>
            </a:r>
          </a:p>
          <a:p>
            <a:pPr eaLnBrk="1" hangingPunct="1">
              <a:spcBef>
                <a:spcPct val="0"/>
              </a:spcBef>
              <a:buFontTx/>
              <a:buNone/>
            </a:pPr>
            <a:r>
              <a:rPr lang="en-GB" altLang="en-US" sz="2400"/>
              <a:t>                          </a:t>
            </a:r>
            <a:r>
              <a:rPr lang="en-GB" altLang="en-US" sz="2400">
                <a:solidFill>
                  <a:srgbClr val="00B050"/>
                </a:solidFill>
              </a:rPr>
              <a:t>H0 = b        H1 = b + s</a:t>
            </a:r>
          </a:p>
        </p:txBody>
      </p:sp>
      <p:pic>
        <p:nvPicPr>
          <p:cNvPr id="3072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24075" y="2303463"/>
            <a:ext cx="5327650" cy="4487862"/>
          </a:xfrm>
          <a:noFill/>
        </p:spPr>
      </p:pic>
    </p:spTree>
    <p:extLst>
      <p:ext uri="{BB962C8B-B14F-4D97-AF65-F5344CB8AC3E}">
        <p14:creationId xmlns:p14="http://schemas.microsoft.com/office/powerpoint/2010/main" val="3265005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BE07A95A-CE1D-4A5A-BCB0-47B7D88A9838}" type="slidenum">
              <a:rPr lang="en-GB" altLang="en-US" sz="1400" smtClean="0"/>
              <a:pPr eaLnBrk="1" hangingPunct="1">
                <a:spcBef>
                  <a:spcPct val="0"/>
                </a:spcBef>
                <a:buFontTx/>
                <a:buNone/>
              </a:pPr>
              <a:t>7</a:t>
            </a:fld>
            <a:endParaRPr lang="en-GB" altLang="en-US" sz="1400" smtClean="0"/>
          </a:p>
        </p:txBody>
      </p:sp>
      <p:sp>
        <p:nvSpPr>
          <p:cNvPr id="31747" name="Rectangle 2"/>
          <p:cNvSpPr>
            <a:spLocks noGrp="1" noChangeArrowheads="1"/>
          </p:cNvSpPr>
          <p:nvPr>
            <p:ph type="title"/>
          </p:nvPr>
        </p:nvSpPr>
        <p:spPr>
          <a:xfrm>
            <a:off x="457200" y="274638"/>
            <a:ext cx="8229600" cy="850900"/>
          </a:xfrm>
        </p:spPr>
        <p:txBody>
          <a:bodyPr/>
          <a:lstStyle/>
          <a:p>
            <a:pPr eaLnBrk="1" hangingPunct="1"/>
            <a:r>
              <a:rPr lang="en-GB" altLang="en-US" sz="4000" smtClean="0">
                <a:solidFill>
                  <a:srgbClr val="0000FF"/>
                </a:solidFill>
              </a:rPr>
              <a:t>Choosing between 2 hypotheses</a:t>
            </a:r>
          </a:p>
        </p:txBody>
      </p:sp>
      <p:sp>
        <p:nvSpPr>
          <p:cNvPr id="27652" name="Rectangle 3"/>
          <p:cNvSpPr>
            <a:spLocks noGrp="1" noChangeArrowheads="1"/>
          </p:cNvSpPr>
          <p:nvPr>
            <p:ph type="body" idx="1"/>
          </p:nvPr>
        </p:nvSpPr>
        <p:spPr>
          <a:xfrm>
            <a:off x="395288" y="1268413"/>
            <a:ext cx="8229600" cy="5473700"/>
          </a:xfrm>
        </p:spPr>
        <p:txBody>
          <a:bodyPr>
            <a:normAutofit/>
          </a:bodyPr>
          <a:lstStyle/>
          <a:p>
            <a:pPr eaLnBrk="1" hangingPunct="1">
              <a:lnSpc>
                <a:spcPct val="80000"/>
              </a:lnSpc>
              <a:buFontTx/>
              <a:buNone/>
              <a:defRPr/>
            </a:pPr>
            <a:r>
              <a:rPr lang="en-GB" altLang="en-US" sz="2800" dirty="0" smtClean="0"/>
              <a:t>Possible methods:</a:t>
            </a:r>
          </a:p>
          <a:p>
            <a:pPr eaLnBrk="1" hangingPunct="1">
              <a:lnSpc>
                <a:spcPct val="80000"/>
              </a:lnSpc>
              <a:buFontTx/>
              <a:buNone/>
              <a:defRPr/>
            </a:pPr>
            <a:r>
              <a:rPr lang="en-GB" altLang="en-US" sz="2800" dirty="0" smtClean="0"/>
              <a:t>                 </a:t>
            </a:r>
            <a:r>
              <a:rPr lang="el-GR" altLang="en-US" sz="2800" dirty="0" smtClean="0">
                <a:solidFill>
                  <a:srgbClr val="FF0000"/>
                </a:solidFill>
                <a:latin typeface="Times New Roman" pitchFamily="18" charset="0"/>
                <a:cs typeface="Times New Roman" pitchFamily="18" charset="0"/>
              </a:rPr>
              <a:t>Δχ</a:t>
            </a:r>
            <a:r>
              <a:rPr lang="en-GB" altLang="en-US" sz="2800" baseline="30000" dirty="0" smtClean="0">
                <a:solidFill>
                  <a:srgbClr val="FF0000"/>
                </a:solidFill>
                <a:latin typeface="Times New Roman" pitchFamily="18" charset="0"/>
                <a:cs typeface="Times New Roman" pitchFamily="18" charset="0"/>
              </a:rPr>
              <a:t>2</a:t>
            </a:r>
          </a:p>
          <a:p>
            <a:pPr eaLnBrk="1" hangingPunct="1">
              <a:lnSpc>
                <a:spcPct val="80000"/>
              </a:lnSpc>
              <a:buFontTx/>
              <a:buNone/>
              <a:defRPr/>
            </a:pPr>
            <a:r>
              <a:rPr lang="en-GB" altLang="en-US" sz="2800" i="1" dirty="0" smtClean="0">
                <a:solidFill>
                  <a:srgbClr val="FF0000"/>
                </a:solidFill>
                <a:latin typeface="Times New Roman" pitchFamily="18" charset="0"/>
                <a:cs typeface="Times New Roman" pitchFamily="18" charset="0"/>
              </a:rPr>
              <a:t>                </a:t>
            </a:r>
            <a:r>
              <a:rPr lang="en-GB" altLang="en-US" sz="2800" dirty="0" smtClean="0">
                <a:solidFill>
                  <a:srgbClr val="FF0000"/>
                </a:solidFill>
                <a:latin typeface="Times New Roman" pitchFamily="18" charset="0"/>
                <a:cs typeface="Times New Roman" pitchFamily="18" charset="0"/>
              </a:rPr>
              <a:t>p-value of statistic    </a:t>
            </a:r>
            <a:r>
              <a:rPr lang="en-GB" altLang="en-US" sz="2800" dirty="0" smtClean="0">
                <a:solidFill>
                  <a:srgbClr val="FF0000"/>
                </a:solidFill>
                <a:latin typeface="Times New Roman" pitchFamily="18" charset="0"/>
                <a:cs typeface="Times New Roman" pitchFamily="18" charset="0"/>
                <a:sym typeface="Wingdings" pitchFamily="2" charset="2"/>
              </a:rPr>
              <a:t></a:t>
            </a:r>
            <a:endParaRPr lang="en-GB" altLang="en-US" sz="2800" dirty="0" smtClean="0">
              <a:solidFill>
                <a:srgbClr val="FF0000"/>
              </a:solidFill>
              <a:latin typeface="Times New Roman" pitchFamily="18" charset="0"/>
              <a:cs typeface="Times New Roman" pitchFamily="18" charset="0"/>
            </a:endParaRPr>
          </a:p>
          <a:p>
            <a:pPr eaLnBrk="1" hangingPunct="1">
              <a:lnSpc>
                <a:spcPct val="80000"/>
              </a:lnSpc>
              <a:buFontTx/>
              <a:buNone/>
              <a:defRPr/>
            </a:pPr>
            <a:r>
              <a:rPr lang="en-GB" altLang="en-US" sz="2800" i="1" dirty="0" smtClean="0">
                <a:solidFill>
                  <a:srgbClr val="FF0000"/>
                </a:solidFill>
                <a:latin typeface="Times New Roman" pitchFamily="18" charset="0"/>
                <a:cs typeface="Times New Roman" pitchFamily="18" charset="0"/>
              </a:rPr>
              <a:t>                </a:t>
            </a:r>
            <a:r>
              <a:rPr lang="en-GB" altLang="en-US" sz="2800" i="1" dirty="0" err="1" smtClean="0">
                <a:solidFill>
                  <a:srgbClr val="FF0000"/>
                </a:solidFill>
                <a:latin typeface="Times New Roman" pitchFamily="18" charset="0"/>
                <a:cs typeface="Times New Roman" pitchFamily="18" charset="0"/>
              </a:rPr>
              <a:t>ln</a:t>
            </a:r>
            <a:r>
              <a:rPr lang="en-GB" altLang="en-US" sz="2800" b="1" dirty="0" err="1" smtClean="0">
                <a:solidFill>
                  <a:srgbClr val="FF0000"/>
                </a:solidFill>
                <a:latin typeface="Script MT Bold" pitchFamily="66" charset="0"/>
                <a:cs typeface="Times New Roman" pitchFamily="18" charset="0"/>
              </a:rPr>
              <a:t>L</a:t>
            </a:r>
            <a:r>
              <a:rPr lang="en-GB" altLang="en-US" sz="2800" dirty="0" smtClean="0">
                <a:solidFill>
                  <a:srgbClr val="FF0000"/>
                </a:solidFill>
                <a:latin typeface="Times New Roman" pitchFamily="18" charset="0"/>
                <a:cs typeface="Times New Roman" pitchFamily="18" charset="0"/>
              </a:rPr>
              <a:t>–ratio</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Bayesian:</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Posterior odds</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Bayes factor</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Bayes information criterion (BIC)</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a:t>
            </a:r>
            <a:r>
              <a:rPr lang="en-GB" altLang="en-US" sz="2800" dirty="0" err="1" smtClean="0">
                <a:solidFill>
                  <a:srgbClr val="FF0000"/>
                </a:solidFill>
                <a:latin typeface="Times New Roman" pitchFamily="18" charset="0"/>
                <a:cs typeface="Times New Roman" pitchFamily="18" charset="0"/>
              </a:rPr>
              <a:t>Akaike</a:t>
            </a:r>
            <a:r>
              <a:rPr lang="en-GB" altLang="en-US" sz="2800" dirty="0" smtClean="0">
                <a:solidFill>
                  <a:srgbClr val="FF0000"/>
                </a:solidFill>
                <a:latin typeface="Times New Roman" pitchFamily="18" charset="0"/>
                <a:cs typeface="Times New Roman" pitchFamily="18" charset="0"/>
              </a:rPr>
              <a:t> ……..                       (AIC)</a:t>
            </a:r>
          </a:p>
          <a:p>
            <a:pPr eaLnBrk="1" hangingPunct="1">
              <a:lnSpc>
                <a:spcPct val="80000"/>
              </a:lnSpc>
              <a:buFontTx/>
              <a:buNone/>
              <a:defRPr/>
            </a:pPr>
            <a:r>
              <a:rPr lang="en-GB" altLang="en-US" sz="2800" dirty="0" smtClean="0">
                <a:solidFill>
                  <a:srgbClr val="FF0000"/>
                </a:solidFill>
                <a:latin typeface="Times New Roman" pitchFamily="18" charset="0"/>
                <a:cs typeface="Times New Roman" pitchFamily="18" charset="0"/>
              </a:rPr>
              <a:t>                Minimise “cost”</a:t>
            </a:r>
          </a:p>
          <a:p>
            <a:pPr eaLnBrk="1" hangingPunct="1">
              <a:lnSpc>
                <a:spcPct val="80000"/>
              </a:lnSpc>
              <a:buFontTx/>
              <a:buNone/>
              <a:defRPr/>
            </a:pPr>
            <a:endParaRPr lang="en-GB" altLang="en-US" sz="2800" dirty="0" smtClean="0">
              <a:solidFill>
                <a:srgbClr val="FF0000"/>
              </a:solidFill>
              <a:latin typeface="Times New Roman" pitchFamily="18" charset="0"/>
              <a:cs typeface="Times New Roman" pitchFamily="18" charset="0"/>
            </a:endParaRPr>
          </a:p>
          <a:p>
            <a:pPr marL="0" indent="0" algn="ctr" eaLnBrk="1" hangingPunct="1">
              <a:buFontTx/>
              <a:buNone/>
              <a:defRPr/>
            </a:pPr>
            <a:r>
              <a:rPr lang="en-GB" altLang="en-US" sz="2000" dirty="0">
                <a:solidFill>
                  <a:srgbClr val="000000"/>
                </a:solidFill>
              </a:rPr>
              <a:t>See ‘Comparing two hypotheses</a:t>
            </a:r>
            <a:r>
              <a:rPr lang="en-GB" altLang="en-US" sz="2000" dirty="0" smtClean="0">
                <a:solidFill>
                  <a:srgbClr val="000000"/>
                </a:solidFill>
              </a:rPr>
              <a:t>’</a:t>
            </a:r>
          </a:p>
          <a:p>
            <a:pPr marL="0" indent="0" algn="ctr">
              <a:buNone/>
              <a:defRPr/>
            </a:pPr>
            <a:r>
              <a:rPr lang="en-GB" altLang="en-US" sz="2000" dirty="0">
                <a:solidFill>
                  <a:srgbClr val="000000"/>
                </a:solidFill>
              </a:rPr>
              <a:t>http://www-cdf.fnal.gov/physics/statistics/notes/H0H1.pdf</a:t>
            </a:r>
          </a:p>
          <a:p>
            <a:pPr eaLnBrk="1" hangingPunct="1">
              <a:lnSpc>
                <a:spcPct val="80000"/>
              </a:lnSpc>
              <a:buFontTx/>
              <a:buNone/>
              <a:defRPr/>
            </a:pPr>
            <a:endParaRPr lang="en-GB" altLang="en-US" sz="2800" dirty="0" smtClean="0">
              <a:solidFill>
                <a:srgbClr val="FF0000"/>
              </a:solidFill>
              <a:latin typeface="Times New Roman" pitchFamily="18" charset="0"/>
              <a:cs typeface="Times New Roman" pitchFamily="18" charset="0"/>
            </a:endParaRPr>
          </a:p>
          <a:p>
            <a:pPr eaLnBrk="1" hangingPunct="1">
              <a:lnSpc>
                <a:spcPct val="80000"/>
              </a:lnSpc>
              <a:buFontTx/>
              <a:buNone/>
              <a:defRPr/>
            </a:pPr>
            <a:endParaRPr lang="el-GR" altLang="en-US" sz="28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28950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34671732-0CAB-49B2-B83E-CEB329F60729}" type="slidenum">
              <a:rPr lang="en-GB" altLang="en-US" sz="1400" smtClean="0">
                <a:solidFill>
                  <a:srgbClr val="000000"/>
                </a:solidFill>
              </a:rPr>
              <a:pPr eaLnBrk="1" hangingPunct="1">
                <a:spcBef>
                  <a:spcPct val="0"/>
                </a:spcBef>
                <a:buFontTx/>
                <a:buNone/>
              </a:pPr>
              <a:t>8</a:t>
            </a:fld>
            <a:endParaRPr lang="en-GB" altLang="en-US" sz="1400" smtClean="0">
              <a:solidFill>
                <a:srgbClr val="000000"/>
              </a:solidFill>
            </a:endParaRPr>
          </a:p>
        </p:txBody>
      </p:sp>
      <p:sp>
        <p:nvSpPr>
          <p:cNvPr id="32771" name="Line 2"/>
          <p:cNvSpPr>
            <a:spLocks noChangeShapeType="1"/>
          </p:cNvSpPr>
          <p:nvPr/>
        </p:nvSpPr>
        <p:spPr bwMode="auto">
          <a:xfrm>
            <a:off x="611188" y="692150"/>
            <a:ext cx="0" cy="2305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2" name="Line 3"/>
          <p:cNvSpPr>
            <a:spLocks noChangeShapeType="1"/>
          </p:cNvSpPr>
          <p:nvPr/>
        </p:nvSpPr>
        <p:spPr bwMode="auto">
          <a:xfrm>
            <a:off x="611188" y="2997200"/>
            <a:ext cx="28082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3" name="Line 4"/>
          <p:cNvSpPr>
            <a:spLocks noChangeShapeType="1"/>
          </p:cNvSpPr>
          <p:nvPr/>
        </p:nvSpPr>
        <p:spPr bwMode="auto">
          <a:xfrm>
            <a:off x="5292725" y="692150"/>
            <a:ext cx="0" cy="2305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4" name="Line 5"/>
          <p:cNvSpPr>
            <a:spLocks noChangeShapeType="1"/>
          </p:cNvSpPr>
          <p:nvPr/>
        </p:nvSpPr>
        <p:spPr bwMode="auto">
          <a:xfrm>
            <a:off x="5292725" y="2997200"/>
            <a:ext cx="3527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5" name="Line 6"/>
          <p:cNvSpPr>
            <a:spLocks noChangeShapeType="1"/>
          </p:cNvSpPr>
          <p:nvPr/>
        </p:nvSpPr>
        <p:spPr bwMode="auto">
          <a:xfrm>
            <a:off x="2411413" y="3860800"/>
            <a:ext cx="0" cy="2305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6" name="Line 7"/>
          <p:cNvSpPr>
            <a:spLocks noChangeShapeType="1"/>
          </p:cNvSpPr>
          <p:nvPr/>
        </p:nvSpPr>
        <p:spPr bwMode="auto">
          <a:xfrm>
            <a:off x="2411413" y="6165850"/>
            <a:ext cx="52562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7" name="Freeform 8"/>
          <p:cNvSpPr>
            <a:spLocks/>
          </p:cNvSpPr>
          <p:nvPr/>
        </p:nvSpPr>
        <p:spPr bwMode="auto">
          <a:xfrm>
            <a:off x="5364163" y="981075"/>
            <a:ext cx="2232025" cy="2038350"/>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8" name="Freeform 9"/>
          <p:cNvSpPr>
            <a:spLocks/>
          </p:cNvSpPr>
          <p:nvPr/>
        </p:nvSpPr>
        <p:spPr bwMode="auto">
          <a:xfrm>
            <a:off x="684213" y="1052513"/>
            <a:ext cx="2232025" cy="1966912"/>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9" name="Freeform 10"/>
          <p:cNvSpPr>
            <a:spLocks/>
          </p:cNvSpPr>
          <p:nvPr/>
        </p:nvSpPr>
        <p:spPr bwMode="auto">
          <a:xfrm>
            <a:off x="2411413" y="4005263"/>
            <a:ext cx="2303462" cy="2182812"/>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0" name="Freeform 11"/>
          <p:cNvSpPr>
            <a:spLocks/>
          </p:cNvSpPr>
          <p:nvPr/>
        </p:nvSpPr>
        <p:spPr bwMode="auto">
          <a:xfrm>
            <a:off x="755650" y="1052513"/>
            <a:ext cx="2303463" cy="1966912"/>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cap="flat">
            <a:solidFill>
              <a:srgbClr val="FF00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1" name="Freeform 12"/>
          <p:cNvSpPr>
            <a:spLocks/>
          </p:cNvSpPr>
          <p:nvPr/>
        </p:nvSpPr>
        <p:spPr bwMode="auto">
          <a:xfrm>
            <a:off x="6156325" y="981075"/>
            <a:ext cx="2376488" cy="1966913"/>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cap="flat">
            <a:solidFill>
              <a:srgbClr val="FF00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2" name="Freeform 13"/>
          <p:cNvSpPr>
            <a:spLocks/>
          </p:cNvSpPr>
          <p:nvPr/>
        </p:nvSpPr>
        <p:spPr bwMode="auto">
          <a:xfrm>
            <a:off x="4787900" y="4005263"/>
            <a:ext cx="2520950" cy="210978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cap="flat">
            <a:solidFill>
              <a:srgbClr val="FF0000"/>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3" name="Text Box 14"/>
          <p:cNvSpPr txBox="1">
            <a:spLocks noChangeArrowheads="1"/>
          </p:cNvSpPr>
          <p:nvPr/>
        </p:nvSpPr>
        <p:spPr bwMode="auto">
          <a:xfrm>
            <a:off x="971550" y="333375"/>
            <a:ext cx="70564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(a)                                                                                    (b)</a:t>
            </a:r>
          </a:p>
        </p:txBody>
      </p:sp>
      <p:sp>
        <p:nvSpPr>
          <p:cNvPr id="32784" name="Text Box 15"/>
          <p:cNvSpPr txBox="1">
            <a:spLocks noChangeArrowheads="1"/>
          </p:cNvSpPr>
          <p:nvPr/>
        </p:nvSpPr>
        <p:spPr bwMode="auto">
          <a:xfrm>
            <a:off x="4572000" y="3789363"/>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(c)</a:t>
            </a:r>
          </a:p>
        </p:txBody>
      </p:sp>
      <p:sp>
        <p:nvSpPr>
          <p:cNvPr id="32785" name="Text Box 16"/>
          <p:cNvSpPr txBox="1">
            <a:spLocks noChangeArrowheads="1"/>
          </p:cNvSpPr>
          <p:nvPr/>
        </p:nvSpPr>
        <p:spPr bwMode="auto">
          <a:xfrm>
            <a:off x="5580063" y="1412875"/>
            <a:ext cx="2881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H0                             </a:t>
            </a:r>
            <a:r>
              <a:rPr lang="en-GB" altLang="en-US" sz="1800">
                <a:solidFill>
                  <a:srgbClr val="FF3300"/>
                </a:solidFill>
              </a:rPr>
              <a:t>H1</a:t>
            </a:r>
          </a:p>
        </p:txBody>
      </p:sp>
      <p:sp>
        <p:nvSpPr>
          <p:cNvPr id="32786" name="Line 18"/>
          <p:cNvSpPr>
            <a:spLocks noChangeShapeType="1"/>
          </p:cNvSpPr>
          <p:nvPr/>
        </p:nvSpPr>
        <p:spPr bwMode="auto">
          <a:xfrm>
            <a:off x="6732588" y="1412875"/>
            <a:ext cx="0" cy="1584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87" name="Text Box 19"/>
          <p:cNvSpPr txBox="1">
            <a:spLocks noChangeArrowheads="1"/>
          </p:cNvSpPr>
          <p:nvPr/>
        </p:nvSpPr>
        <p:spPr bwMode="auto">
          <a:xfrm>
            <a:off x="5724525" y="3346450"/>
            <a:ext cx="2447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   </a:t>
            </a:r>
            <a:r>
              <a:rPr lang="en-GB" altLang="en-US" sz="1800">
                <a:solidFill>
                  <a:srgbClr val="FF0000"/>
                </a:solidFill>
              </a:rPr>
              <a:t>p</a:t>
            </a:r>
            <a:r>
              <a:rPr lang="en-GB" altLang="en-US" sz="1800" baseline="-25000">
                <a:solidFill>
                  <a:srgbClr val="FF0000"/>
                </a:solidFill>
              </a:rPr>
              <a:t>1</a:t>
            </a:r>
            <a:r>
              <a:rPr lang="en-GB" altLang="en-US" sz="1800">
                <a:solidFill>
                  <a:srgbClr val="000000"/>
                </a:solidFill>
              </a:rPr>
              <a:t>                  p</a:t>
            </a:r>
            <a:r>
              <a:rPr lang="en-GB" altLang="en-US" sz="1800" baseline="-25000">
                <a:solidFill>
                  <a:srgbClr val="000000"/>
                </a:solidFill>
              </a:rPr>
              <a:t>0</a:t>
            </a:r>
          </a:p>
        </p:txBody>
      </p:sp>
      <p:sp>
        <p:nvSpPr>
          <p:cNvPr id="32788" name="Text Box 22"/>
          <p:cNvSpPr txBox="1">
            <a:spLocks noChangeArrowheads="1"/>
          </p:cNvSpPr>
          <p:nvPr/>
        </p:nvSpPr>
        <p:spPr bwMode="auto">
          <a:xfrm>
            <a:off x="7272338" y="6308725"/>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a:solidFill>
                  <a:srgbClr val="000000"/>
                </a:solidFill>
              </a:rPr>
              <a:t>t</a:t>
            </a:r>
          </a:p>
        </p:txBody>
      </p:sp>
      <p:sp>
        <p:nvSpPr>
          <p:cNvPr id="32789" name="Text Box 23"/>
          <p:cNvSpPr txBox="1">
            <a:spLocks noChangeArrowheads="1"/>
          </p:cNvSpPr>
          <p:nvPr/>
        </p:nvSpPr>
        <p:spPr bwMode="auto">
          <a:xfrm>
            <a:off x="2751138" y="3016250"/>
            <a:ext cx="2492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p>
        </p:txBody>
      </p:sp>
      <p:sp>
        <p:nvSpPr>
          <p:cNvPr id="32790" name="Text Box 24"/>
          <p:cNvSpPr txBox="1">
            <a:spLocks noChangeArrowheads="1"/>
          </p:cNvSpPr>
          <p:nvPr/>
        </p:nvSpPr>
        <p:spPr bwMode="auto">
          <a:xfrm>
            <a:off x="8316913" y="3068638"/>
            <a:ext cx="2492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p>
        </p:txBody>
      </p:sp>
      <p:sp>
        <p:nvSpPr>
          <p:cNvPr id="32791" name="Line 25"/>
          <p:cNvSpPr>
            <a:spLocks noChangeShapeType="1"/>
          </p:cNvSpPr>
          <p:nvPr/>
        </p:nvSpPr>
        <p:spPr bwMode="auto">
          <a:xfrm>
            <a:off x="8532813" y="328453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2" name="Line 26"/>
          <p:cNvSpPr>
            <a:spLocks noChangeShapeType="1"/>
          </p:cNvSpPr>
          <p:nvPr/>
        </p:nvSpPr>
        <p:spPr bwMode="auto">
          <a:xfrm>
            <a:off x="7524750" y="6484938"/>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3" name="Line 27"/>
          <p:cNvSpPr>
            <a:spLocks noChangeShapeType="1"/>
          </p:cNvSpPr>
          <p:nvPr/>
        </p:nvSpPr>
        <p:spPr bwMode="auto">
          <a:xfrm>
            <a:off x="3059113" y="3213100"/>
            <a:ext cx="433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4" name="Line 28"/>
          <p:cNvSpPr>
            <a:spLocks noChangeShapeType="1"/>
          </p:cNvSpPr>
          <p:nvPr/>
        </p:nvSpPr>
        <p:spPr bwMode="auto">
          <a:xfrm flipV="1">
            <a:off x="6084888" y="2852738"/>
            <a:ext cx="503237"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5" name="Line 29"/>
          <p:cNvSpPr>
            <a:spLocks noChangeShapeType="1"/>
          </p:cNvSpPr>
          <p:nvPr/>
        </p:nvSpPr>
        <p:spPr bwMode="auto">
          <a:xfrm flipH="1" flipV="1">
            <a:off x="6948488" y="2852738"/>
            <a:ext cx="43180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6" name="Text Box 30"/>
          <p:cNvSpPr txBox="1">
            <a:spLocks noChangeArrowheads="1"/>
          </p:cNvSpPr>
          <p:nvPr/>
        </p:nvSpPr>
        <p:spPr bwMode="auto">
          <a:xfrm>
            <a:off x="1800225" y="3100388"/>
            <a:ext cx="5969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r>
              <a:rPr lang="en-GB" altLang="en-US" sz="1800" baseline="-25000">
                <a:solidFill>
                  <a:srgbClr val="000000"/>
                </a:solidFill>
              </a:rPr>
              <a:t>obs</a:t>
            </a:r>
          </a:p>
        </p:txBody>
      </p:sp>
      <p:sp>
        <p:nvSpPr>
          <p:cNvPr id="32797" name="Text Box 31"/>
          <p:cNvSpPr txBox="1">
            <a:spLocks noChangeArrowheads="1"/>
          </p:cNvSpPr>
          <p:nvPr/>
        </p:nvSpPr>
        <p:spPr bwMode="auto">
          <a:xfrm>
            <a:off x="6588125" y="2997200"/>
            <a:ext cx="5762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r>
              <a:rPr lang="en-GB" altLang="en-US" sz="1800" baseline="-25000">
                <a:solidFill>
                  <a:srgbClr val="000000"/>
                </a:solidFill>
              </a:rPr>
              <a:t>obs</a:t>
            </a:r>
          </a:p>
        </p:txBody>
      </p:sp>
      <p:sp>
        <p:nvSpPr>
          <p:cNvPr id="32798" name="Text Box 32"/>
          <p:cNvSpPr txBox="1">
            <a:spLocks noChangeArrowheads="1"/>
          </p:cNvSpPr>
          <p:nvPr/>
        </p:nvSpPr>
        <p:spPr bwMode="auto">
          <a:xfrm>
            <a:off x="3571875" y="6115050"/>
            <a:ext cx="4953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t</a:t>
            </a:r>
            <a:r>
              <a:rPr lang="en-GB" altLang="en-US" sz="1800" baseline="-25000">
                <a:solidFill>
                  <a:srgbClr val="000000"/>
                </a:solidFill>
              </a:rPr>
              <a:t>obs</a:t>
            </a:r>
          </a:p>
        </p:txBody>
      </p:sp>
      <p:sp>
        <p:nvSpPr>
          <p:cNvPr id="32799" name="Text Box 34"/>
          <p:cNvSpPr txBox="1">
            <a:spLocks noChangeArrowheads="1"/>
          </p:cNvSpPr>
          <p:nvPr/>
        </p:nvSpPr>
        <p:spPr bwMode="auto">
          <a:xfrm>
            <a:off x="2751138" y="4240213"/>
            <a:ext cx="506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0000"/>
                </a:solidFill>
              </a:rPr>
              <a:t>H0                                                       </a:t>
            </a:r>
            <a:r>
              <a:rPr lang="en-GB" altLang="en-US" sz="1800">
                <a:solidFill>
                  <a:srgbClr val="FF3300"/>
                </a:solidFill>
              </a:rPr>
              <a:t>H1</a:t>
            </a:r>
          </a:p>
        </p:txBody>
      </p:sp>
      <p:cxnSp>
        <p:nvCxnSpPr>
          <p:cNvPr id="3" name="Straight Connector 2"/>
          <p:cNvCxnSpPr/>
          <p:nvPr/>
        </p:nvCxnSpPr>
        <p:spPr>
          <a:xfrm flipV="1">
            <a:off x="2014538" y="1268413"/>
            <a:ext cx="0" cy="17287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3779838" y="4240213"/>
            <a:ext cx="71437" cy="19256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802" name="TextBox 1"/>
          <p:cNvSpPr txBox="1">
            <a:spLocks noChangeArrowheads="1"/>
          </p:cNvSpPr>
          <p:nvPr/>
        </p:nvSpPr>
        <p:spPr bwMode="auto">
          <a:xfrm>
            <a:off x="107950" y="3860800"/>
            <a:ext cx="21605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800">
                <a:solidFill>
                  <a:srgbClr val="008000"/>
                </a:solidFill>
              </a:rPr>
              <a:t>With 2 hypotheses, each with own pdf, p-values are defined as tail areas, pointing in towards each other</a:t>
            </a:r>
          </a:p>
        </p:txBody>
      </p:sp>
    </p:spTree>
    <p:extLst>
      <p:ext uri="{BB962C8B-B14F-4D97-AF65-F5344CB8AC3E}">
        <p14:creationId xmlns:p14="http://schemas.microsoft.com/office/powerpoint/2010/main" val="3372058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C8F114C1-7853-4CEA-89B8-94AEEB902C85}" type="slidenum">
              <a:rPr lang="en-GB" altLang="en-US" sz="1400" smtClean="0"/>
              <a:pPr eaLnBrk="1" hangingPunct="1">
                <a:spcBef>
                  <a:spcPct val="0"/>
                </a:spcBef>
                <a:buFontTx/>
                <a:buNone/>
              </a:pPr>
              <a:t>9</a:t>
            </a:fld>
            <a:endParaRPr lang="en-GB" altLang="en-US" sz="1400" smtClean="0"/>
          </a:p>
        </p:txBody>
      </p:sp>
      <p:sp>
        <p:nvSpPr>
          <p:cNvPr id="33795" name="Line 2"/>
          <p:cNvSpPr>
            <a:spLocks noChangeShapeType="1"/>
          </p:cNvSpPr>
          <p:nvPr/>
        </p:nvSpPr>
        <p:spPr bwMode="auto">
          <a:xfrm>
            <a:off x="250825" y="981075"/>
            <a:ext cx="0" cy="172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6" name="Line 3"/>
          <p:cNvSpPr>
            <a:spLocks noChangeShapeType="1"/>
          </p:cNvSpPr>
          <p:nvPr/>
        </p:nvSpPr>
        <p:spPr bwMode="auto">
          <a:xfrm>
            <a:off x="250825" y="2708275"/>
            <a:ext cx="2376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7" name="Line 4"/>
          <p:cNvSpPr>
            <a:spLocks noChangeShapeType="1"/>
          </p:cNvSpPr>
          <p:nvPr/>
        </p:nvSpPr>
        <p:spPr bwMode="auto">
          <a:xfrm>
            <a:off x="3132138" y="908050"/>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8" name="Line 5"/>
          <p:cNvSpPr>
            <a:spLocks noChangeShapeType="1"/>
          </p:cNvSpPr>
          <p:nvPr/>
        </p:nvSpPr>
        <p:spPr bwMode="auto">
          <a:xfrm>
            <a:off x="3179763" y="270827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9" name="Rectangle 6"/>
          <p:cNvSpPr>
            <a:spLocks noGrp="1" noTextEdit="1"/>
          </p:cNvSpPr>
          <p:nvPr>
            <p:ph type="body" idx="1"/>
          </p:nvPr>
        </p:nvSpPr>
        <p:spPr>
          <a:xfrm>
            <a:off x="457200" y="1196975"/>
            <a:ext cx="1368425" cy="1511300"/>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a:solidFill>
              <a:srgbClr val="FF0000"/>
            </a:solidFill>
            <a:round/>
            <a:headEnd/>
            <a:tailEnd/>
          </a:ln>
        </p:spPr>
        <p:txBody>
          <a:bodyPr/>
          <a:lstStyle/>
          <a:p>
            <a:endParaRPr lang="en-GB"/>
          </a:p>
        </p:txBody>
      </p:sp>
      <p:sp>
        <p:nvSpPr>
          <p:cNvPr id="33800" name="Freeform 7"/>
          <p:cNvSpPr>
            <a:spLocks/>
          </p:cNvSpPr>
          <p:nvPr/>
        </p:nvSpPr>
        <p:spPr bwMode="auto">
          <a:xfrm>
            <a:off x="4067175" y="1268413"/>
            <a:ext cx="1368425" cy="13922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1" name="Freeform 8"/>
          <p:cNvSpPr>
            <a:spLocks/>
          </p:cNvSpPr>
          <p:nvPr/>
        </p:nvSpPr>
        <p:spPr bwMode="auto">
          <a:xfrm>
            <a:off x="3419475" y="1268413"/>
            <a:ext cx="1368425" cy="13922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2" name="Freeform 9"/>
          <p:cNvSpPr>
            <a:spLocks/>
          </p:cNvSpPr>
          <p:nvPr/>
        </p:nvSpPr>
        <p:spPr bwMode="auto">
          <a:xfrm>
            <a:off x="539750" y="1196975"/>
            <a:ext cx="1441450" cy="1535113"/>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3" name="Line 10"/>
          <p:cNvSpPr>
            <a:spLocks noChangeShapeType="1"/>
          </p:cNvSpPr>
          <p:nvPr/>
        </p:nvSpPr>
        <p:spPr bwMode="auto">
          <a:xfrm>
            <a:off x="1331913" y="2997200"/>
            <a:ext cx="5032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4" name="Freeform 11"/>
          <p:cNvSpPr>
            <a:spLocks/>
          </p:cNvSpPr>
          <p:nvPr/>
        </p:nvSpPr>
        <p:spPr bwMode="auto">
          <a:xfrm>
            <a:off x="6156325" y="1268413"/>
            <a:ext cx="1368425" cy="13922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5" name="Freeform 12"/>
          <p:cNvSpPr>
            <a:spLocks/>
          </p:cNvSpPr>
          <p:nvPr/>
        </p:nvSpPr>
        <p:spPr bwMode="auto">
          <a:xfrm>
            <a:off x="7775575" y="1268413"/>
            <a:ext cx="1368425" cy="1392237"/>
          </a:xfrm>
          <a:custGeom>
            <a:avLst/>
            <a:gdLst>
              <a:gd name="T0" fmla="*/ 0 w 1179"/>
              <a:gd name="T1" fmla="*/ 2147483647 h 876"/>
              <a:gd name="T2" fmla="*/ 2147483647 w 1179"/>
              <a:gd name="T3" fmla="*/ 2147483647 h 876"/>
              <a:gd name="T4" fmla="*/ 2147483647 w 1179"/>
              <a:gd name="T5" fmla="*/ 2147483647 h 876"/>
              <a:gd name="T6" fmla="*/ 2147483647 w 1179"/>
              <a:gd name="T7" fmla="*/ 2147483647 h 876"/>
              <a:gd name="T8" fmla="*/ 2147483647 w 1179"/>
              <a:gd name="T9" fmla="*/ 2147483647 h 876"/>
              <a:gd name="T10" fmla="*/ 2147483647 w 1179"/>
              <a:gd name="T11" fmla="*/ 2147483647 h 876"/>
              <a:gd name="T12" fmla="*/ 2147483647 w 1179"/>
              <a:gd name="T13" fmla="*/ 2147483647 h 876"/>
              <a:gd name="T14" fmla="*/ 2147483647 w 1179"/>
              <a:gd name="T15" fmla="*/ 2147483647 h 876"/>
              <a:gd name="T16" fmla="*/ 2147483647 w 1179"/>
              <a:gd name="T17" fmla="*/ 2147483647 h 876"/>
              <a:gd name="T18" fmla="*/ 2147483647 w 1179"/>
              <a:gd name="T19" fmla="*/ 2147483647 h 876"/>
              <a:gd name="T20" fmla="*/ 2147483647 w 1179"/>
              <a:gd name="T21" fmla="*/ 2147483647 h 876"/>
              <a:gd name="T22" fmla="*/ 2147483647 w 1179"/>
              <a:gd name="T23" fmla="*/ 2147483647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79" h="876">
                <a:moveTo>
                  <a:pt x="0" y="869"/>
                </a:moveTo>
                <a:cubicBezTo>
                  <a:pt x="11" y="872"/>
                  <a:pt x="22" y="876"/>
                  <a:pt x="45" y="869"/>
                </a:cubicBezTo>
                <a:cubicBezTo>
                  <a:pt x="68" y="862"/>
                  <a:pt x="91" y="862"/>
                  <a:pt x="136" y="824"/>
                </a:cubicBezTo>
                <a:cubicBezTo>
                  <a:pt x="181" y="786"/>
                  <a:pt x="272" y="726"/>
                  <a:pt x="317" y="643"/>
                </a:cubicBezTo>
                <a:cubicBezTo>
                  <a:pt x="362" y="560"/>
                  <a:pt x="385" y="416"/>
                  <a:pt x="408" y="325"/>
                </a:cubicBezTo>
                <a:cubicBezTo>
                  <a:pt x="431" y="234"/>
                  <a:pt x="424" y="151"/>
                  <a:pt x="454" y="98"/>
                </a:cubicBezTo>
                <a:cubicBezTo>
                  <a:pt x="484" y="45"/>
                  <a:pt x="545" y="0"/>
                  <a:pt x="590" y="8"/>
                </a:cubicBezTo>
                <a:cubicBezTo>
                  <a:pt x="635" y="16"/>
                  <a:pt x="696" y="61"/>
                  <a:pt x="726" y="144"/>
                </a:cubicBezTo>
                <a:cubicBezTo>
                  <a:pt x="756" y="227"/>
                  <a:pt x="748" y="416"/>
                  <a:pt x="771" y="507"/>
                </a:cubicBezTo>
                <a:cubicBezTo>
                  <a:pt x="794" y="598"/>
                  <a:pt x="817" y="635"/>
                  <a:pt x="862" y="688"/>
                </a:cubicBezTo>
                <a:cubicBezTo>
                  <a:pt x="907" y="741"/>
                  <a:pt x="990" y="794"/>
                  <a:pt x="1043" y="824"/>
                </a:cubicBezTo>
                <a:cubicBezTo>
                  <a:pt x="1096" y="854"/>
                  <a:pt x="1137" y="861"/>
                  <a:pt x="1179" y="869"/>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6" name="Line 13"/>
          <p:cNvSpPr>
            <a:spLocks noChangeShapeType="1"/>
          </p:cNvSpPr>
          <p:nvPr/>
        </p:nvSpPr>
        <p:spPr bwMode="auto">
          <a:xfrm flipV="1">
            <a:off x="6011863" y="2636838"/>
            <a:ext cx="3132137"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7" name="Text Box 14"/>
          <p:cNvSpPr txBox="1">
            <a:spLocks noChangeArrowheads="1"/>
          </p:cNvSpPr>
          <p:nvPr/>
        </p:nvSpPr>
        <p:spPr bwMode="auto">
          <a:xfrm>
            <a:off x="180975" y="692150"/>
            <a:ext cx="8785225"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GB" altLang="en-US" sz="1800" dirty="0"/>
              <a:t>      1)  No sensitivity                        2) Maybe                             3) Easy separation</a:t>
            </a:r>
          </a:p>
          <a:p>
            <a:pPr eaLnBrk="1" hangingPunct="1">
              <a:spcBef>
                <a:spcPct val="50000"/>
              </a:spcBef>
              <a:buFontTx/>
              <a:buNone/>
            </a:pPr>
            <a:r>
              <a:rPr lang="en-GB" altLang="en-US" sz="1800" dirty="0"/>
              <a:t>      </a:t>
            </a:r>
            <a:r>
              <a:rPr lang="en-GB" altLang="en-US" sz="1800" dirty="0">
                <a:solidFill>
                  <a:srgbClr val="FF0000"/>
                </a:solidFill>
              </a:rPr>
              <a:t>H0</a:t>
            </a:r>
            <a:r>
              <a:rPr lang="en-GB" altLang="en-US" sz="1800" dirty="0"/>
              <a:t>        </a:t>
            </a:r>
            <a:r>
              <a:rPr lang="en-GB" altLang="en-US" sz="1800" dirty="0">
                <a:solidFill>
                  <a:srgbClr val="0066CC"/>
                </a:solidFill>
              </a:rPr>
              <a:t>H1</a:t>
            </a:r>
          </a:p>
          <a:p>
            <a:pPr eaLnBrk="1" hangingPunct="1">
              <a:spcBef>
                <a:spcPct val="50000"/>
              </a:spcBef>
              <a:buFontTx/>
              <a:buNone/>
            </a:pPr>
            <a:endParaRPr lang="en-GB" altLang="en-US" sz="1800" dirty="0"/>
          </a:p>
          <a:p>
            <a:pPr eaLnBrk="1" hangingPunct="1">
              <a:spcBef>
                <a:spcPct val="50000"/>
              </a:spcBef>
              <a:buFontTx/>
              <a:buNone/>
            </a:pPr>
            <a:endParaRPr lang="en-GB" altLang="en-US" sz="1800" dirty="0"/>
          </a:p>
          <a:p>
            <a:pPr eaLnBrk="1" hangingPunct="1">
              <a:spcBef>
                <a:spcPct val="50000"/>
              </a:spcBef>
              <a:buFontTx/>
              <a:buNone/>
            </a:pPr>
            <a:r>
              <a:rPr lang="en-GB" altLang="en-US" sz="1800" dirty="0"/>
              <a:t>   </a:t>
            </a:r>
          </a:p>
          <a:p>
            <a:pPr eaLnBrk="1" hangingPunct="1">
              <a:spcBef>
                <a:spcPct val="50000"/>
              </a:spcBef>
              <a:buFontTx/>
              <a:buNone/>
            </a:pPr>
            <a:r>
              <a:rPr lang="en-GB" altLang="en-US" sz="1800" dirty="0"/>
              <a:t>              t</a:t>
            </a:r>
          </a:p>
          <a:p>
            <a:pPr eaLnBrk="1" hangingPunct="1">
              <a:spcBef>
                <a:spcPct val="50000"/>
              </a:spcBef>
              <a:buFontTx/>
              <a:buNone/>
            </a:pPr>
            <a:r>
              <a:rPr lang="en-GB" altLang="en-US" sz="1800" dirty="0"/>
              <a:t>                                                       </a:t>
            </a:r>
            <a:r>
              <a:rPr lang="el-GR" altLang="en-US" sz="2000" dirty="0">
                <a:solidFill>
                  <a:srgbClr val="0000FF"/>
                </a:solidFill>
                <a:latin typeface="Times New Roman" pitchFamily="18" charset="0"/>
                <a:cs typeface="Times New Roman" pitchFamily="18" charset="0"/>
              </a:rPr>
              <a:t>β</a:t>
            </a:r>
            <a:r>
              <a:rPr lang="en-GB" altLang="en-US" sz="2000" dirty="0">
                <a:solidFill>
                  <a:srgbClr val="0000FF"/>
                </a:solidFill>
                <a:latin typeface="Times New Roman" pitchFamily="18" charset="0"/>
                <a:cs typeface="Times New Roman" pitchFamily="18" charset="0"/>
              </a:rPr>
              <a:t> </a:t>
            </a:r>
            <a:r>
              <a:rPr lang="en-GB" altLang="en-US" sz="2000" dirty="0">
                <a:latin typeface="Times New Roman" pitchFamily="18" charset="0"/>
                <a:cs typeface="Times New Roman" pitchFamily="18" charset="0"/>
              </a:rPr>
              <a:t>      </a:t>
            </a:r>
            <a:r>
              <a:rPr lang="en-GB" altLang="en-US" sz="2000" dirty="0" err="1">
                <a:latin typeface="Times New Roman" pitchFamily="18" charset="0"/>
                <a:cs typeface="Times New Roman" pitchFamily="18" charset="0"/>
              </a:rPr>
              <a:t>t</a:t>
            </a:r>
            <a:r>
              <a:rPr lang="en-GB" altLang="en-US" sz="2000" baseline="-25000" dirty="0" err="1">
                <a:latin typeface="Times New Roman" pitchFamily="18" charset="0"/>
                <a:cs typeface="Times New Roman" pitchFamily="18" charset="0"/>
              </a:rPr>
              <a:t>crit</a:t>
            </a:r>
            <a:r>
              <a:rPr lang="en-GB" altLang="en-US" sz="2000" dirty="0">
                <a:latin typeface="Times New Roman" pitchFamily="18" charset="0"/>
                <a:cs typeface="Times New Roman" pitchFamily="18" charset="0"/>
              </a:rPr>
              <a:t>   </a:t>
            </a:r>
            <a:r>
              <a:rPr lang="el-GR" altLang="en-US" sz="2000" dirty="0">
                <a:solidFill>
                  <a:srgbClr val="FF0000"/>
                </a:solidFill>
                <a:latin typeface="Times New Roman" pitchFamily="18" charset="0"/>
                <a:cs typeface="Times New Roman" pitchFamily="18" charset="0"/>
              </a:rPr>
              <a:t>α</a:t>
            </a:r>
          </a:p>
          <a:p>
            <a:pPr eaLnBrk="1" hangingPunct="1">
              <a:spcBef>
                <a:spcPct val="50000"/>
              </a:spcBef>
              <a:buFontTx/>
              <a:buNone/>
            </a:pPr>
            <a:r>
              <a:rPr lang="en-GB" altLang="en-US" sz="1800" dirty="0">
                <a:latin typeface="Times New Roman" pitchFamily="18" charset="0"/>
                <a:cs typeface="Times New Roman" pitchFamily="18" charset="0"/>
              </a:rPr>
              <a:t>Procedure:    </a:t>
            </a:r>
            <a:r>
              <a:rPr lang="en-GB" altLang="en-US" sz="1800" dirty="0" smtClean="0">
                <a:latin typeface="Times New Roman" pitchFamily="18" charset="0"/>
                <a:cs typeface="Times New Roman" pitchFamily="18" charset="0"/>
              </a:rPr>
              <a:t>Obtain expected distributions for data statistic (e.g. </a:t>
            </a:r>
            <a:r>
              <a:rPr lang="en-GB" altLang="en-US" sz="1800" dirty="0" smtClean="0">
                <a:latin typeface="Script MT Bold" panose="03040602040607080904" pitchFamily="66" charset="0"/>
                <a:ea typeface="Tahoma" panose="020B0604030504040204" pitchFamily="34" charset="0"/>
                <a:cs typeface="Times New Roman" panose="02020603050405020304" pitchFamily="18" charset="0"/>
              </a:rPr>
              <a:t>L</a:t>
            </a:r>
            <a:r>
              <a:rPr lang="en-GB" altLang="en-US" sz="1800" dirty="0" smtClean="0">
                <a:latin typeface="Times New Roman" panose="02020603050405020304" pitchFamily="18" charset="0"/>
                <a:ea typeface="Tahoma" panose="020B0604030504040204" pitchFamily="34" charset="0"/>
                <a:cs typeface="Times New Roman" panose="02020603050405020304" pitchFamily="18" charset="0"/>
              </a:rPr>
              <a:t>-ratio) for H0 and H1</a:t>
            </a:r>
          </a:p>
          <a:p>
            <a:pPr eaLnBrk="1" hangingPunct="1">
              <a:spcBef>
                <a:spcPct val="50000"/>
              </a:spcBef>
              <a:buFontTx/>
              <a:buNone/>
            </a:pPr>
            <a:r>
              <a:rPr lang="en-GB" altLang="en-US" sz="1800" dirty="0">
                <a:latin typeface="Times New Roman" pitchFamily="18" charset="0"/>
                <a:cs typeface="Times New Roman" pitchFamily="18" charset="0"/>
              </a:rPr>
              <a:t> </a:t>
            </a:r>
            <a:r>
              <a:rPr lang="en-GB" altLang="en-US" sz="1800" dirty="0" smtClean="0">
                <a:latin typeface="Times New Roman" pitchFamily="18" charset="0"/>
                <a:cs typeface="Times New Roman" pitchFamily="18" charset="0"/>
              </a:rPr>
              <a:t>                     </a:t>
            </a:r>
            <a:r>
              <a:rPr lang="en-GB" altLang="en-US" sz="1800" dirty="0">
                <a:latin typeface="Times New Roman" pitchFamily="18" charset="0"/>
                <a:cs typeface="Times New Roman" pitchFamily="18" charset="0"/>
              </a:rPr>
              <a:t>Choose  </a:t>
            </a:r>
            <a:r>
              <a:rPr lang="el-GR" altLang="en-US" sz="1800" dirty="0">
                <a:latin typeface="Times New Roman" pitchFamily="18" charset="0"/>
                <a:cs typeface="Times New Roman" pitchFamily="18" charset="0"/>
              </a:rPr>
              <a:t>α</a:t>
            </a:r>
            <a:r>
              <a:rPr lang="en-GB" altLang="en-US" sz="1800" dirty="0">
                <a:latin typeface="Times New Roman" pitchFamily="18" charset="0"/>
                <a:cs typeface="Times New Roman" pitchFamily="18" charset="0"/>
              </a:rPr>
              <a:t> (e.g. 95%, 3</a:t>
            </a:r>
            <a:r>
              <a:rPr lang="el-GR" altLang="en-US" sz="1800" dirty="0">
                <a:latin typeface="Times New Roman" pitchFamily="18" charset="0"/>
                <a:cs typeface="Times New Roman" pitchFamily="18" charset="0"/>
              </a:rPr>
              <a:t>σ</a:t>
            </a:r>
            <a:r>
              <a:rPr lang="en-GB" altLang="en-US" sz="1800" dirty="0">
                <a:latin typeface="Times New Roman" pitchFamily="18" charset="0"/>
                <a:cs typeface="Times New Roman" pitchFamily="18" charset="0"/>
              </a:rPr>
              <a:t>, 5</a:t>
            </a:r>
            <a:r>
              <a:rPr lang="el-GR" altLang="en-US" sz="1800" dirty="0">
                <a:latin typeface="Times New Roman" pitchFamily="18" charset="0"/>
                <a:cs typeface="Times New Roman" pitchFamily="18" charset="0"/>
              </a:rPr>
              <a:t>σ</a:t>
            </a:r>
            <a:r>
              <a:rPr lang="en-GB" altLang="en-US" sz="1800" dirty="0">
                <a:latin typeface="Times New Roman" pitchFamily="18" charset="0"/>
                <a:cs typeface="Times New Roman" pitchFamily="18" charset="0"/>
              </a:rPr>
              <a:t> ?) and CL for </a:t>
            </a:r>
            <a:r>
              <a:rPr lang="en-GB" altLang="en-US" sz="1800" dirty="0" smtClean="0">
                <a:latin typeface="Times New Roman" pitchFamily="18" charset="0"/>
                <a:cs typeface="Times New Roman" pitchFamily="18" charset="0"/>
              </a:rPr>
              <a:t>p</a:t>
            </a:r>
            <a:r>
              <a:rPr lang="en-GB" altLang="en-US" sz="1800" baseline="-25000" dirty="0" smtClean="0">
                <a:latin typeface="Times New Roman" pitchFamily="18" charset="0"/>
                <a:cs typeface="Times New Roman" pitchFamily="18" charset="0"/>
              </a:rPr>
              <a:t>1</a:t>
            </a:r>
            <a:r>
              <a:rPr lang="en-GB" altLang="en-US" sz="1800" dirty="0" smtClean="0">
                <a:latin typeface="Times New Roman" pitchFamily="18" charset="0"/>
                <a:cs typeface="Times New Roman" pitchFamily="18" charset="0"/>
              </a:rPr>
              <a:t>  </a:t>
            </a:r>
            <a:r>
              <a:rPr lang="en-GB" altLang="en-US" sz="1800" dirty="0">
                <a:latin typeface="Times New Roman" pitchFamily="18" charset="0"/>
                <a:cs typeface="Times New Roman" pitchFamily="18" charset="0"/>
              </a:rPr>
              <a:t>(e.g. 95%)  </a:t>
            </a:r>
          </a:p>
          <a:p>
            <a:pPr eaLnBrk="1" hangingPunct="1">
              <a:spcBef>
                <a:spcPct val="50000"/>
              </a:spcBef>
              <a:buFontTx/>
              <a:buNone/>
            </a:pPr>
            <a:r>
              <a:rPr lang="en-GB" altLang="en-US" sz="1800" dirty="0"/>
              <a:t>                    </a:t>
            </a:r>
            <a:r>
              <a:rPr lang="en-GB" altLang="en-US" sz="1800" dirty="0">
                <a:latin typeface="Times New Roman" pitchFamily="18" charset="0"/>
                <a:cs typeface="Times New Roman" pitchFamily="18" charset="0"/>
              </a:rPr>
              <a:t>Given b,</a:t>
            </a:r>
            <a:r>
              <a:rPr lang="en-GB" altLang="en-US" sz="1800" dirty="0"/>
              <a:t> </a:t>
            </a:r>
            <a:r>
              <a:rPr lang="el-GR" altLang="en-US" sz="1800" dirty="0">
                <a:latin typeface="Times New Roman" pitchFamily="18" charset="0"/>
                <a:cs typeface="Times New Roman" pitchFamily="18" charset="0"/>
              </a:rPr>
              <a:t>α</a:t>
            </a:r>
            <a:r>
              <a:rPr lang="en-GB" altLang="en-US" sz="1800" dirty="0">
                <a:latin typeface="Times New Roman" pitchFamily="18" charset="0"/>
                <a:cs typeface="Times New Roman" pitchFamily="18" charset="0"/>
              </a:rPr>
              <a:t> determines </a:t>
            </a:r>
            <a:r>
              <a:rPr lang="en-GB" altLang="en-US" sz="1800" dirty="0" err="1">
                <a:latin typeface="Times New Roman" pitchFamily="18" charset="0"/>
                <a:cs typeface="Times New Roman" pitchFamily="18" charset="0"/>
              </a:rPr>
              <a:t>t</a:t>
            </a:r>
            <a:r>
              <a:rPr lang="en-GB" altLang="en-US" sz="1800" baseline="-25000" dirty="0" err="1">
                <a:latin typeface="Times New Roman" pitchFamily="18" charset="0"/>
                <a:cs typeface="Times New Roman" pitchFamily="18" charset="0"/>
              </a:rPr>
              <a:t>crit</a:t>
            </a:r>
            <a:endParaRPr lang="en-GB" altLang="en-US" sz="1800" baseline="-25000" dirty="0">
              <a:latin typeface="Times New Roman" pitchFamily="18" charset="0"/>
              <a:cs typeface="Times New Roman" pitchFamily="18" charset="0"/>
            </a:endParaRPr>
          </a:p>
          <a:p>
            <a:pPr eaLnBrk="1" hangingPunct="1">
              <a:spcBef>
                <a:spcPct val="50000"/>
              </a:spcBef>
              <a:buFontTx/>
              <a:buNone/>
            </a:pPr>
            <a:r>
              <a:rPr lang="en-GB" altLang="en-US" sz="1800" dirty="0">
                <a:latin typeface="Times New Roman" pitchFamily="18" charset="0"/>
                <a:cs typeface="Times New Roman" pitchFamily="18" charset="0"/>
              </a:rPr>
              <a:t>                      </a:t>
            </a:r>
            <a:r>
              <a:rPr lang="en-GB" altLang="en-US" sz="1800" dirty="0" err="1" smtClean="0">
                <a:latin typeface="Times New Roman" pitchFamily="18" charset="0"/>
                <a:cs typeface="Times New Roman" pitchFamily="18" charset="0"/>
              </a:rPr>
              <a:t>b+s</a:t>
            </a:r>
            <a:r>
              <a:rPr lang="en-GB" altLang="en-US" sz="1800" dirty="0" smtClean="0">
                <a:latin typeface="Times New Roman" pitchFamily="18" charset="0"/>
                <a:cs typeface="Times New Roman" pitchFamily="18" charset="0"/>
              </a:rPr>
              <a:t> </a:t>
            </a:r>
            <a:r>
              <a:rPr lang="en-GB" altLang="en-US" sz="1800" dirty="0">
                <a:latin typeface="Times New Roman" pitchFamily="18" charset="0"/>
                <a:cs typeface="Times New Roman" pitchFamily="18" charset="0"/>
              </a:rPr>
              <a:t>defines  </a:t>
            </a:r>
            <a:r>
              <a:rPr lang="el-GR" altLang="en-US" sz="1800" dirty="0">
                <a:latin typeface="Times New Roman" pitchFamily="18" charset="0"/>
                <a:cs typeface="Times New Roman" pitchFamily="18" charset="0"/>
              </a:rPr>
              <a:t>β</a:t>
            </a:r>
            <a:r>
              <a:rPr lang="en-GB" altLang="en-US" sz="1800" dirty="0">
                <a:latin typeface="Times New Roman" pitchFamily="18" charset="0"/>
                <a:cs typeface="Times New Roman" pitchFamily="18" charset="0"/>
              </a:rPr>
              <a:t>.    For s </a:t>
            </a:r>
            <a:r>
              <a:rPr lang="en-US" altLang="en-US" sz="1800" dirty="0">
                <a:latin typeface="Times New Roman" pitchFamily="18" charset="0"/>
                <a:cs typeface="Times New Roman" pitchFamily="18" charset="0"/>
              </a:rPr>
              <a:t>&gt; </a:t>
            </a:r>
            <a:r>
              <a:rPr lang="en-US" altLang="en-US" sz="1800" dirty="0" err="1">
                <a:latin typeface="Times New Roman" pitchFamily="18" charset="0"/>
                <a:cs typeface="Times New Roman" pitchFamily="18" charset="0"/>
              </a:rPr>
              <a:t>s</a:t>
            </a:r>
            <a:r>
              <a:rPr lang="en-US" altLang="en-US" sz="1800" baseline="-25000" dirty="0" err="1">
                <a:latin typeface="Times New Roman" pitchFamily="18" charset="0"/>
                <a:cs typeface="Times New Roman" pitchFamily="18" charset="0"/>
              </a:rPr>
              <a:t>min</a:t>
            </a:r>
            <a:r>
              <a:rPr lang="en-US" altLang="en-US" sz="1800" dirty="0">
                <a:latin typeface="Times New Roman" pitchFamily="18" charset="0"/>
                <a:cs typeface="Times New Roman" pitchFamily="18" charset="0"/>
              </a:rPr>
              <a:t>, separation of curves </a:t>
            </a:r>
            <a:r>
              <a:rPr lang="en-US" altLang="en-US" sz="1800" dirty="0">
                <a:latin typeface="Times New Roman" pitchFamily="18" charset="0"/>
                <a:cs typeface="Times New Roman" pitchFamily="18" charset="0"/>
                <a:sym typeface="Wingdings" pitchFamily="2" charset="2"/>
              </a:rPr>
              <a:t> discovery or </a:t>
            </a:r>
            <a:r>
              <a:rPr lang="en-US" altLang="en-US" sz="1800" dirty="0" err="1">
                <a:latin typeface="Times New Roman" pitchFamily="18" charset="0"/>
                <a:cs typeface="Times New Roman" pitchFamily="18" charset="0"/>
                <a:sym typeface="Wingdings" pitchFamily="2" charset="2"/>
              </a:rPr>
              <a:t>excln</a:t>
            </a:r>
            <a:endParaRPr lang="en-US" altLang="en-US" sz="1800" dirty="0">
              <a:latin typeface="Times New Roman" pitchFamily="18" charset="0"/>
              <a:cs typeface="Times New Roman" pitchFamily="18" charset="0"/>
              <a:sym typeface="Wingdings" pitchFamily="2" charset="2"/>
            </a:endParaRPr>
          </a:p>
          <a:p>
            <a:pPr eaLnBrk="1" hangingPunct="1">
              <a:spcBef>
                <a:spcPct val="50000"/>
              </a:spcBef>
              <a:buFontTx/>
              <a:buNone/>
            </a:pPr>
            <a:r>
              <a:rPr lang="en-US" altLang="en-US" sz="1800" dirty="0">
                <a:latin typeface="Times New Roman" pitchFamily="18" charset="0"/>
                <a:cs typeface="Times New Roman" pitchFamily="18" charset="0"/>
                <a:sym typeface="Wingdings" pitchFamily="2" charset="2"/>
              </a:rPr>
              <a:t>                      </a:t>
            </a:r>
            <a:r>
              <a:rPr lang="en-US" altLang="en-US" sz="1800" dirty="0">
                <a:solidFill>
                  <a:srgbClr val="008000"/>
                </a:solidFill>
                <a:latin typeface="Times New Roman" pitchFamily="18" charset="0"/>
                <a:cs typeface="Times New Roman" pitchFamily="18" charset="0"/>
                <a:sym typeface="Wingdings" pitchFamily="2" charset="2"/>
              </a:rPr>
              <a:t>1-</a:t>
            </a:r>
            <a:r>
              <a:rPr lang="el-GR" altLang="en-US" sz="1800" dirty="0">
                <a:solidFill>
                  <a:srgbClr val="008000"/>
                </a:solidFill>
                <a:latin typeface="Times New Roman" pitchFamily="18" charset="0"/>
                <a:cs typeface="Times New Roman" pitchFamily="18" charset="0"/>
                <a:sym typeface="Wingdings" pitchFamily="2" charset="2"/>
              </a:rPr>
              <a:t>β</a:t>
            </a:r>
            <a:r>
              <a:rPr lang="en-GB" altLang="en-US" sz="1800" dirty="0">
                <a:solidFill>
                  <a:srgbClr val="008000"/>
                </a:solidFill>
                <a:latin typeface="Times New Roman" pitchFamily="18" charset="0"/>
                <a:cs typeface="Times New Roman" pitchFamily="18" charset="0"/>
                <a:sym typeface="Wingdings" pitchFamily="2" charset="2"/>
              </a:rPr>
              <a:t> = Power of </a:t>
            </a:r>
            <a:r>
              <a:rPr lang="en-GB" altLang="en-US" sz="1800" dirty="0" smtClean="0">
                <a:solidFill>
                  <a:srgbClr val="008000"/>
                </a:solidFill>
                <a:latin typeface="Times New Roman" pitchFamily="18" charset="0"/>
                <a:cs typeface="Times New Roman" pitchFamily="18" charset="0"/>
                <a:sym typeface="Wingdings" pitchFamily="2" charset="2"/>
              </a:rPr>
              <a:t>test</a:t>
            </a:r>
            <a:endParaRPr lang="en-US" altLang="en-US" sz="1800" dirty="0">
              <a:solidFill>
                <a:srgbClr val="008000"/>
              </a:solidFill>
              <a:latin typeface="Times New Roman" pitchFamily="18" charset="0"/>
              <a:cs typeface="Times New Roman" pitchFamily="18" charset="0"/>
              <a:sym typeface="Wingdings" pitchFamily="2" charset="2"/>
            </a:endParaRPr>
          </a:p>
          <a:p>
            <a:pPr eaLnBrk="1" hangingPunct="1">
              <a:spcBef>
                <a:spcPct val="50000"/>
              </a:spcBef>
              <a:buFontTx/>
              <a:buNone/>
            </a:pPr>
            <a:r>
              <a:rPr lang="en-US" altLang="en-US" sz="1800" dirty="0">
                <a:latin typeface="Times New Roman" pitchFamily="18" charset="0"/>
                <a:cs typeface="Times New Roman" pitchFamily="18" charset="0"/>
                <a:sym typeface="Wingdings" pitchFamily="2" charset="2"/>
              </a:rPr>
              <a:t>Now data:      If </a:t>
            </a:r>
            <a:r>
              <a:rPr lang="en-US" altLang="en-US" sz="1800" dirty="0" err="1">
                <a:latin typeface="Times New Roman" pitchFamily="18" charset="0"/>
                <a:cs typeface="Times New Roman" pitchFamily="18" charset="0"/>
                <a:sym typeface="Wingdings" pitchFamily="2" charset="2"/>
              </a:rPr>
              <a:t>t</a:t>
            </a:r>
            <a:r>
              <a:rPr lang="en-US" altLang="en-US" sz="1800" baseline="-25000" dirty="0" err="1">
                <a:latin typeface="Times New Roman" pitchFamily="18" charset="0"/>
                <a:cs typeface="Times New Roman" pitchFamily="18" charset="0"/>
                <a:sym typeface="Wingdings" pitchFamily="2" charset="2"/>
              </a:rPr>
              <a:t>obs</a:t>
            </a:r>
            <a:r>
              <a:rPr lang="en-US" altLang="en-US" sz="1800" dirty="0">
                <a:latin typeface="Times New Roman" pitchFamily="18" charset="0"/>
                <a:cs typeface="Times New Roman" pitchFamily="18" charset="0"/>
                <a:sym typeface="Wingdings" pitchFamily="2" charset="2"/>
              </a:rPr>
              <a:t> ≥ </a:t>
            </a:r>
            <a:r>
              <a:rPr lang="en-US" altLang="en-US" sz="1800" dirty="0" err="1">
                <a:latin typeface="Times New Roman" pitchFamily="18" charset="0"/>
                <a:cs typeface="Times New Roman" pitchFamily="18" charset="0"/>
                <a:sym typeface="Wingdings" pitchFamily="2" charset="2"/>
              </a:rPr>
              <a:t>t</a:t>
            </a:r>
            <a:r>
              <a:rPr lang="en-US" altLang="en-US" sz="1800" baseline="-25000" dirty="0" err="1">
                <a:latin typeface="Times New Roman" pitchFamily="18" charset="0"/>
                <a:cs typeface="Times New Roman" pitchFamily="18" charset="0"/>
                <a:sym typeface="Wingdings" pitchFamily="2" charset="2"/>
              </a:rPr>
              <a:t>crit</a:t>
            </a:r>
            <a:r>
              <a:rPr lang="en-US" altLang="en-US" sz="1800" baseline="-25000" dirty="0">
                <a:latin typeface="Times New Roman" pitchFamily="18" charset="0"/>
                <a:cs typeface="Times New Roman" pitchFamily="18" charset="0"/>
                <a:sym typeface="Wingdings" pitchFamily="2" charset="2"/>
              </a:rPr>
              <a:t>   </a:t>
            </a:r>
            <a:r>
              <a:rPr lang="en-US" altLang="en-US" sz="1800" dirty="0">
                <a:latin typeface="Times New Roman" pitchFamily="18" charset="0"/>
                <a:cs typeface="Times New Roman" pitchFamily="18" charset="0"/>
                <a:sym typeface="Wingdings" pitchFamily="2" charset="2"/>
              </a:rPr>
              <a:t>(i.e. p</a:t>
            </a:r>
            <a:r>
              <a:rPr lang="en-US" altLang="en-US" sz="1800" baseline="-25000" dirty="0">
                <a:latin typeface="Times New Roman" pitchFamily="18" charset="0"/>
                <a:cs typeface="Times New Roman" pitchFamily="18" charset="0"/>
                <a:sym typeface="Wingdings" pitchFamily="2" charset="2"/>
              </a:rPr>
              <a:t>0</a:t>
            </a:r>
            <a:r>
              <a:rPr lang="en-US" altLang="en-US" sz="1800" dirty="0">
                <a:latin typeface="Times New Roman" pitchFamily="18" charset="0"/>
                <a:cs typeface="Times New Roman" pitchFamily="18" charset="0"/>
                <a:sym typeface="Wingdings" pitchFamily="2" charset="2"/>
              </a:rPr>
              <a:t> ≤ </a:t>
            </a:r>
            <a:r>
              <a:rPr lang="el-GR" altLang="en-US" sz="1800" dirty="0">
                <a:latin typeface="Times New Roman" pitchFamily="18" charset="0"/>
                <a:cs typeface="Times New Roman" pitchFamily="18" charset="0"/>
                <a:sym typeface="Wingdings" pitchFamily="2" charset="2"/>
              </a:rPr>
              <a:t>α</a:t>
            </a:r>
            <a:r>
              <a:rPr lang="en-GB" altLang="en-US" sz="1800" dirty="0">
                <a:latin typeface="Times New Roman" pitchFamily="18" charset="0"/>
                <a:cs typeface="Times New Roman" pitchFamily="18" charset="0"/>
                <a:sym typeface="Wingdings" pitchFamily="2" charset="2"/>
              </a:rPr>
              <a:t>)</a:t>
            </a:r>
            <a:r>
              <a:rPr lang="en-US" altLang="en-US" sz="1800" dirty="0">
                <a:latin typeface="Times New Roman" pitchFamily="18" charset="0"/>
                <a:cs typeface="Times New Roman" pitchFamily="18" charset="0"/>
                <a:sym typeface="Wingdings" pitchFamily="2" charset="2"/>
              </a:rPr>
              <a:t>, </a:t>
            </a:r>
            <a:r>
              <a:rPr lang="en-US" altLang="en-US" sz="1800" dirty="0">
                <a:solidFill>
                  <a:srgbClr val="000099"/>
                </a:solidFill>
                <a:latin typeface="Times New Roman" pitchFamily="18" charset="0"/>
                <a:cs typeface="Times New Roman" pitchFamily="18" charset="0"/>
                <a:sym typeface="Wingdings" pitchFamily="2" charset="2"/>
              </a:rPr>
              <a:t>discovery at level </a:t>
            </a:r>
            <a:r>
              <a:rPr lang="el-GR" altLang="en-US" sz="1800" dirty="0">
                <a:solidFill>
                  <a:srgbClr val="000099"/>
                </a:solidFill>
                <a:latin typeface="Times New Roman" pitchFamily="18" charset="0"/>
                <a:cs typeface="Times New Roman" pitchFamily="18" charset="0"/>
                <a:sym typeface="Wingdings" pitchFamily="2" charset="2"/>
              </a:rPr>
              <a:t>α</a:t>
            </a:r>
            <a:endParaRPr lang="en-GB" altLang="en-US" sz="1800" dirty="0">
              <a:solidFill>
                <a:srgbClr val="000099"/>
              </a:solidFill>
              <a:latin typeface="Times New Roman" pitchFamily="18" charset="0"/>
              <a:cs typeface="Times New Roman" pitchFamily="18" charset="0"/>
              <a:sym typeface="Wingdings" pitchFamily="2" charset="2"/>
            </a:endParaRPr>
          </a:p>
          <a:p>
            <a:pPr eaLnBrk="1" hangingPunct="1">
              <a:spcBef>
                <a:spcPct val="50000"/>
              </a:spcBef>
              <a:buFontTx/>
              <a:buNone/>
            </a:pPr>
            <a:r>
              <a:rPr lang="en-GB" altLang="en-US" sz="1800" dirty="0">
                <a:latin typeface="Times New Roman" pitchFamily="18" charset="0"/>
                <a:cs typeface="Times New Roman" pitchFamily="18" charset="0"/>
                <a:sym typeface="Wingdings" pitchFamily="2" charset="2"/>
              </a:rPr>
              <a:t>                      If </a:t>
            </a:r>
            <a:r>
              <a:rPr lang="en-GB" altLang="en-US" sz="1800" dirty="0" err="1">
                <a:latin typeface="Times New Roman" pitchFamily="18" charset="0"/>
                <a:cs typeface="Times New Roman" pitchFamily="18" charset="0"/>
                <a:sym typeface="Wingdings" pitchFamily="2" charset="2"/>
              </a:rPr>
              <a:t>t</a:t>
            </a:r>
            <a:r>
              <a:rPr lang="en-GB" altLang="en-US" sz="1800" baseline="-25000" dirty="0" err="1">
                <a:latin typeface="Times New Roman" pitchFamily="18" charset="0"/>
                <a:cs typeface="Times New Roman" pitchFamily="18" charset="0"/>
                <a:sym typeface="Wingdings" pitchFamily="2" charset="2"/>
              </a:rPr>
              <a:t>obs</a:t>
            </a:r>
            <a:r>
              <a:rPr lang="en-GB" altLang="en-US" sz="1800" dirty="0">
                <a:latin typeface="Times New Roman" pitchFamily="18" charset="0"/>
                <a:cs typeface="Times New Roman" pitchFamily="18" charset="0"/>
                <a:sym typeface="Wingdings" pitchFamily="2" charset="2"/>
              </a:rPr>
              <a:t> </a:t>
            </a:r>
            <a:r>
              <a:rPr lang="en-US" altLang="en-US" sz="1800" dirty="0">
                <a:latin typeface="Times New Roman" pitchFamily="18" charset="0"/>
                <a:cs typeface="Times New Roman" pitchFamily="18" charset="0"/>
                <a:sym typeface="Wingdings" pitchFamily="2" charset="2"/>
              </a:rPr>
              <a:t>&lt; </a:t>
            </a:r>
            <a:r>
              <a:rPr lang="en-US" altLang="en-US" sz="1800" dirty="0" err="1">
                <a:latin typeface="Times New Roman" pitchFamily="18" charset="0"/>
                <a:cs typeface="Times New Roman" pitchFamily="18" charset="0"/>
                <a:sym typeface="Wingdings" pitchFamily="2" charset="2"/>
              </a:rPr>
              <a:t>t</a:t>
            </a:r>
            <a:r>
              <a:rPr lang="en-US" altLang="en-US" sz="1800" baseline="-25000" dirty="0" err="1">
                <a:latin typeface="Times New Roman" pitchFamily="18" charset="0"/>
                <a:cs typeface="Times New Roman" pitchFamily="18" charset="0"/>
                <a:sym typeface="Wingdings" pitchFamily="2" charset="2"/>
              </a:rPr>
              <a:t>crit</a:t>
            </a:r>
            <a:r>
              <a:rPr lang="en-US" altLang="en-US" sz="1800" dirty="0">
                <a:latin typeface="Times New Roman" pitchFamily="18" charset="0"/>
                <a:cs typeface="Times New Roman" pitchFamily="18" charset="0"/>
                <a:sym typeface="Wingdings" pitchFamily="2" charset="2"/>
              </a:rPr>
              <a:t>, no discovery.       If p</a:t>
            </a:r>
            <a:r>
              <a:rPr lang="en-GB" altLang="en-US" sz="1800" baseline="-25000" dirty="0">
                <a:latin typeface="Times New Roman" pitchFamily="18" charset="0"/>
                <a:cs typeface="Times New Roman" pitchFamily="18" charset="0"/>
                <a:sym typeface="Wingdings" pitchFamily="2" charset="2"/>
              </a:rPr>
              <a:t>1 </a:t>
            </a:r>
            <a:r>
              <a:rPr lang="en-US" altLang="en-US" sz="1800" dirty="0">
                <a:latin typeface="Times New Roman" pitchFamily="18" charset="0"/>
                <a:cs typeface="Times New Roman" pitchFamily="18" charset="0"/>
                <a:sym typeface="Wingdings" pitchFamily="2" charset="2"/>
              </a:rPr>
              <a:t>&lt;  1– CL, </a:t>
            </a:r>
            <a:r>
              <a:rPr lang="en-US" altLang="en-US" sz="1800" dirty="0">
                <a:solidFill>
                  <a:srgbClr val="000099"/>
                </a:solidFill>
                <a:latin typeface="Times New Roman" pitchFamily="18" charset="0"/>
                <a:cs typeface="Times New Roman" pitchFamily="18" charset="0"/>
                <a:sym typeface="Wingdings" pitchFamily="2" charset="2"/>
              </a:rPr>
              <a:t>exclude H1</a:t>
            </a:r>
            <a:endParaRPr lang="en-GB" altLang="en-US" sz="1800" dirty="0">
              <a:solidFill>
                <a:srgbClr val="000099"/>
              </a:solidFill>
              <a:latin typeface="Times New Roman" pitchFamily="18" charset="0"/>
              <a:cs typeface="Times New Roman" pitchFamily="18" charset="0"/>
              <a:sym typeface="Wingdings" pitchFamily="2" charset="2"/>
            </a:endParaRPr>
          </a:p>
        </p:txBody>
      </p:sp>
      <p:sp>
        <p:nvSpPr>
          <p:cNvPr id="33808" name="Line 15"/>
          <p:cNvSpPr>
            <a:spLocks noChangeShapeType="1"/>
          </p:cNvSpPr>
          <p:nvPr/>
        </p:nvSpPr>
        <p:spPr bwMode="auto">
          <a:xfrm flipV="1">
            <a:off x="4500563" y="2781300"/>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9" name="Line 16"/>
          <p:cNvSpPr>
            <a:spLocks noChangeShapeType="1"/>
          </p:cNvSpPr>
          <p:nvPr/>
        </p:nvSpPr>
        <p:spPr bwMode="auto">
          <a:xfrm flipV="1">
            <a:off x="4500563" y="2060575"/>
            <a:ext cx="0" cy="719138"/>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0" name="Line 17"/>
          <p:cNvSpPr>
            <a:spLocks noChangeShapeType="1"/>
          </p:cNvSpPr>
          <p:nvPr/>
        </p:nvSpPr>
        <p:spPr bwMode="auto">
          <a:xfrm flipH="1" flipV="1">
            <a:off x="4573588" y="2632075"/>
            <a:ext cx="287337" cy="647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1" name="Line 18"/>
          <p:cNvSpPr>
            <a:spLocks noChangeShapeType="1"/>
          </p:cNvSpPr>
          <p:nvPr/>
        </p:nvSpPr>
        <p:spPr bwMode="auto">
          <a:xfrm flipV="1">
            <a:off x="3924300" y="2565400"/>
            <a:ext cx="501650" cy="6477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2" name="Line 19"/>
          <p:cNvSpPr>
            <a:spLocks noChangeShapeType="1"/>
          </p:cNvSpPr>
          <p:nvPr/>
        </p:nvSpPr>
        <p:spPr bwMode="auto">
          <a:xfrm>
            <a:off x="6011863" y="981075"/>
            <a:ext cx="0" cy="1655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13" name="TextBox 1"/>
          <p:cNvSpPr txBox="1">
            <a:spLocks noChangeArrowheads="1"/>
          </p:cNvSpPr>
          <p:nvPr/>
        </p:nvSpPr>
        <p:spPr bwMode="auto">
          <a:xfrm>
            <a:off x="539750" y="139700"/>
            <a:ext cx="78501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2800">
                <a:solidFill>
                  <a:srgbClr val="00B050"/>
                </a:solidFill>
              </a:rPr>
              <a:t>Procedure for choosing between 2 hypotheses</a:t>
            </a:r>
          </a:p>
        </p:txBody>
      </p:sp>
    </p:spTree>
    <p:extLst>
      <p:ext uri="{BB962C8B-B14F-4D97-AF65-F5344CB8AC3E}">
        <p14:creationId xmlns:p14="http://schemas.microsoft.com/office/powerpoint/2010/main" val="2435468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2613</TotalTime>
  <Words>3953</Words>
  <Application>Microsoft Office PowerPoint</Application>
  <PresentationFormat>On-screen Show (4:3)</PresentationFormat>
  <Paragraphs>773</Paragraphs>
  <Slides>54</Slides>
  <Notes>4</Notes>
  <HiddenSlides>3</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54</vt:i4>
      </vt:variant>
    </vt:vector>
  </HeadingPairs>
  <TitlesOfParts>
    <vt:vector size="60" baseType="lpstr">
      <vt:lpstr>Office Theme</vt:lpstr>
      <vt:lpstr>1_Office Theme</vt:lpstr>
      <vt:lpstr>2_Office Theme</vt:lpstr>
      <vt:lpstr>3_Office Theme</vt:lpstr>
      <vt:lpstr>4_Office Theme</vt:lpstr>
      <vt:lpstr>Equation</vt:lpstr>
      <vt:lpstr>Is there evidence for a peak in this data?</vt:lpstr>
      <vt:lpstr>Is there evidence for a peak in this data?</vt:lpstr>
      <vt:lpstr>Is there evidence for a peak in this data?</vt:lpstr>
      <vt:lpstr>Statistical Issues in Searches for New Physics</vt:lpstr>
      <vt:lpstr>PowerPoint Presentation</vt:lpstr>
      <vt:lpstr>Choosing between 2 hypotheses</vt:lpstr>
      <vt:lpstr>Choosing between 2 hypotheses</vt:lpstr>
      <vt:lpstr>PowerPoint Presentation</vt:lpstr>
      <vt:lpstr>PowerPoint Presentation</vt:lpstr>
      <vt:lpstr>BLIND ANALYSES</vt:lpstr>
      <vt:lpstr>Look Elsewhere Effect  (LEE)</vt:lpstr>
      <vt:lpstr>Example of LEE: Stonehenge</vt:lpstr>
      <vt:lpstr>PowerPoint Presentation</vt:lpstr>
      <vt:lpstr>Are alignments significant?</vt:lpstr>
      <vt:lpstr>Why 5σ for Discovery?</vt:lpstr>
      <vt:lpstr>PowerPoint Presentation</vt:lpstr>
      <vt:lpstr>Significance</vt:lpstr>
      <vt:lpstr>P(A|B) ≠ P(B|A)</vt:lpstr>
      <vt:lpstr>P(A|B) ≠ P(B|A)</vt:lpstr>
      <vt:lpstr>What p-values are (and are not)  </vt:lpstr>
      <vt:lpstr>Combining different p-values</vt:lpstr>
      <vt:lpstr>Wilks’ Theorem</vt:lpstr>
      <vt:lpstr>Wilks’ Theorem, contd</vt:lpstr>
      <vt:lpstr>Is difference in S  distributed as χ2 ? </vt:lpstr>
      <vt:lpstr>PowerPoint Presentation</vt:lpstr>
      <vt:lpstr>Background systematics</vt:lpstr>
      <vt:lpstr>Background systematics, contd</vt:lpstr>
      <vt:lpstr>“Handling uncertainties in background shapes: the discrete profiling method”</vt:lpstr>
      <vt:lpstr>Reminder of Profile L</vt:lpstr>
      <vt:lpstr>PowerPoint Presentation</vt:lpstr>
      <vt:lpstr>PowerPoint Presentation</vt:lpstr>
      <vt:lpstr>PowerPoint Presentation</vt:lpstr>
      <vt:lpstr>Example of misleading inference</vt:lpstr>
      <vt:lpstr>Likelihood: L(s,bi) = e–Ks e–(1+τ)Σbi Πj(s+bj)</vt:lpstr>
      <vt:lpstr>PowerPoint Presentation</vt:lpstr>
      <vt:lpstr>PowerPoint Presentation</vt:lpstr>
      <vt:lpstr>PowerPoint Presentation</vt:lpstr>
      <vt:lpstr>Why p ≠ Likelihood ratio</vt:lpstr>
      <vt:lpstr>Jeffreys-Lindley Paradox</vt:lpstr>
      <vt:lpstr>WHY LIMITS?</vt:lpstr>
      <vt:lpstr>Methods (no systematics)</vt:lpstr>
      <vt:lpstr>PowerPoint Presentation</vt:lpstr>
      <vt:lpstr>DESIRABLE PROPERTIES</vt:lpstr>
      <vt:lpstr>PowerPoint Presentation</vt:lpstr>
      <vt:lpstr>FELDMAN - COUSINS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Comparing 0+ versus 0- for Higgs (like Neutrino Mass Hierarchy)</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Issues in Searches for New Physics</dc:title>
  <dc:creator>Louis</dc:creator>
  <cp:lastModifiedBy>Louis</cp:lastModifiedBy>
  <cp:revision>155</cp:revision>
  <cp:lastPrinted>2014-10-29T19:26:40Z</cp:lastPrinted>
  <dcterms:created xsi:type="dcterms:W3CDTF">2006-08-16T00:00:00Z</dcterms:created>
  <dcterms:modified xsi:type="dcterms:W3CDTF">2016-08-28T19:48:01Z</dcterms:modified>
</cp:coreProperties>
</file>