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7" r:id="rId2"/>
    <p:sldId id="258" r:id="rId3"/>
    <p:sldId id="259" r:id="rId4"/>
    <p:sldId id="288" r:id="rId5"/>
    <p:sldId id="308" r:id="rId6"/>
    <p:sldId id="309" r:id="rId7"/>
    <p:sldId id="313" r:id="rId8"/>
    <p:sldId id="315" r:id="rId9"/>
    <p:sldId id="311" r:id="rId10"/>
    <p:sldId id="310" r:id="rId11"/>
    <p:sldId id="316" r:id="rId12"/>
    <p:sldId id="317" r:id="rId13"/>
    <p:sldId id="269" r:id="rId14"/>
    <p:sldId id="289" r:id="rId15"/>
    <p:sldId id="291" r:id="rId16"/>
    <p:sldId id="297" r:id="rId17"/>
    <p:sldId id="298" r:id="rId18"/>
    <p:sldId id="303" r:id="rId19"/>
    <p:sldId id="265" r:id="rId20"/>
    <p:sldId id="318" r:id="rId21"/>
    <p:sldId id="306" r:id="rId22"/>
    <p:sldId id="319" r:id="rId23"/>
    <p:sldId id="320" r:id="rId24"/>
    <p:sldId id="321" r:id="rId25"/>
    <p:sldId id="322" r:id="rId26"/>
    <p:sldId id="27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0000"/>
    <a:srgbClr val="0080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FDAEE-C901-4035-A461-A10011728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1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4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9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06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71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AEAF0-7D5B-4267-9ABA-A25585B80F03}" type="slidenum">
              <a:rPr lang="en-US"/>
              <a:pPr/>
              <a:t>15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time-</a:t>
            </a:r>
            <a:r>
              <a:rPr lang="en-US" baseline="0" dirty="0" err="1" smtClean="0"/>
              <a:t>evol</a:t>
            </a:r>
            <a:r>
              <a:rPr lang="en-US" baseline="0" dirty="0" smtClean="0"/>
              <a:t> of the one-body </a:t>
            </a:r>
            <a:r>
              <a:rPr lang="en-US" baseline="0" dirty="0" err="1" smtClean="0"/>
              <a:t>denity</a:t>
            </a:r>
            <a:r>
              <a:rPr lang="en-US" baseline="0" dirty="0" smtClean="0"/>
              <a:t> actually contain a lot of information – could it be that the ay it evolve actually tell u all about the initial </a:t>
            </a:r>
            <a:r>
              <a:rPr lang="en-US" baseline="0" dirty="0" err="1" smtClean="0"/>
              <a:t>tate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itelf</a:t>
            </a:r>
            <a:r>
              <a:rPr lang="en-US" baseline="0" dirty="0" smtClean="0"/>
              <a:t>? If o, then no ID. Even at the initial time alone, there I a limited </a:t>
            </a:r>
            <a:r>
              <a:rPr lang="en-US" baseline="0" dirty="0" err="1" smtClean="0"/>
              <a:t>cla</a:t>
            </a:r>
            <a:r>
              <a:rPr lang="en-US" baseline="0" dirty="0" smtClean="0"/>
              <a:t> of initial </a:t>
            </a:r>
            <a:r>
              <a:rPr lang="en-US" baseline="0" dirty="0" err="1" smtClean="0"/>
              <a:t>tate</a:t>
            </a:r>
            <a:r>
              <a:rPr lang="en-US" baseline="0" dirty="0" smtClean="0"/>
              <a:t> that integrate to the initial </a:t>
            </a:r>
            <a:r>
              <a:rPr lang="en-US" baseline="0" dirty="0" err="1" smtClean="0"/>
              <a:t>denity</a:t>
            </a:r>
            <a:r>
              <a:rPr lang="en-US" baseline="0" dirty="0" smtClean="0"/>
              <a:t> – then if e are </a:t>
            </a:r>
            <a:r>
              <a:rPr lang="en-US" baseline="0" dirty="0" err="1" smtClean="0"/>
              <a:t>alo</a:t>
            </a:r>
            <a:r>
              <a:rPr lang="en-US" baseline="0" dirty="0" smtClean="0"/>
              <a:t> prescribing that the </a:t>
            </a:r>
            <a:r>
              <a:rPr lang="en-US" baseline="0" dirty="0" err="1" smtClean="0"/>
              <a:t>tate</a:t>
            </a:r>
            <a:r>
              <a:rPr lang="en-US" baseline="0" dirty="0" smtClean="0"/>
              <a:t> evolve </a:t>
            </a:r>
            <a:r>
              <a:rPr lang="en-US" baseline="0" dirty="0" err="1" smtClean="0"/>
              <a:t>ith</a:t>
            </a:r>
            <a:r>
              <a:rPr lang="en-US" baseline="0" dirty="0" smtClean="0"/>
              <a:t> a certain </a:t>
            </a:r>
            <a:r>
              <a:rPr lang="en-US" baseline="0" dirty="0" err="1" smtClean="0"/>
              <a:t>denity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evoln</a:t>
            </a:r>
            <a:r>
              <a:rPr lang="en-US" baseline="0" dirty="0" smtClean="0"/>
              <a:t> under </a:t>
            </a:r>
            <a:r>
              <a:rPr lang="en-US" baseline="0" dirty="0" err="1" smtClean="0"/>
              <a:t>ome</a:t>
            </a:r>
            <a:r>
              <a:rPr lang="en-US" baseline="0" dirty="0" smtClean="0"/>
              <a:t> form for H, that rule out even more </a:t>
            </a:r>
            <a:r>
              <a:rPr lang="en-US" baseline="0" dirty="0" err="1" smtClean="0"/>
              <a:t>poible</a:t>
            </a:r>
            <a:r>
              <a:rPr lang="en-US" baseline="0" dirty="0" smtClean="0"/>
              <a:t> initial </a:t>
            </a:r>
            <a:r>
              <a:rPr lang="en-US" baseline="0" dirty="0" err="1" smtClean="0"/>
              <a:t>tate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04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8956C-0195-4E3E-8673-7C62897D3066}" type="slidenum">
              <a:rPr lang="en-US"/>
              <a:pPr/>
              <a:t>16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Initial State </a:t>
            </a:r>
            <a:r>
              <a:rPr lang="en-US" baseline="0" dirty="0" err="1" smtClean="0"/>
              <a:t>Dep</a:t>
            </a:r>
            <a:r>
              <a:rPr lang="en-US" baseline="0" dirty="0" smtClean="0"/>
              <a:t> in TDDFT arises because the 1-1 density potential map depends on the initial state of the system. The xc potential then depends on both the initial interacting state and the choice of initial KS state used.</a:t>
            </a:r>
          </a:p>
          <a:p>
            <a:r>
              <a:rPr lang="en-US" baseline="0" dirty="0" smtClean="0"/>
              <a:t>If begin in the ground-state (both true and KS) as in linear response, then by HK, there is no ISD – the states are themselves </a:t>
            </a:r>
            <a:r>
              <a:rPr lang="en-US" baseline="0" dirty="0" err="1" smtClean="0"/>
              <a:t>functionals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gs</a:t>
            </a:r>
            <a:r>
              <a:rPr lang="en-US" baseline="0" dirty="0" smtClean="0"/>
              <a:t> density. But more generally, this dependence needs to be accounted for. </a:t>
            </a:r>
          </a:p>
          <a:p>
            <a:r>
              <a:rPr lang="en-US" baseline="0" dirty="0" smtClean="0"/>
              <a:t>An </a:t>
            </a:r>
            <a:r>
              <a:rPr lang="en-US" baseline="0" dirty="0" err="1" smtClean="0"/>
              <a:t>adiab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fnal</a:t>
            </a:r>
            <a:r>
              <a:rPr lang="en-US" baseline="0" dirty="0" smtClean="0"/>
              <a:t> is designed to work for ground-states, so if you start in initial excited state, these use a </a:t>
            </a:r>
            <a:r>
              <a:rPr lang="en-US" baseline="0" dirty="0" err="1" smtClean="0"/>
              <a:t>vxc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corresp</a:t>
            </a:r>
            <a:r>
              <a:rPr lang="en-US" baseline="0" dirty="0" smtClean="0"/>
              <a:t> to a ground-state of the same initial density. How big is the resulting error?</a:t>
            </a:r>
          </a:p>
        </p:txBody>
      </p:sp>
    </p:spTree>
    <p:extLst>
      <p:ext uri="{BB962C8B-B14F-4D97-AF65-F5344CB8AC3E}">
        <p14:creationId xmlns:p14="http://schemas.microsoft.com/office/powerpoint/2010/main" val="1072356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8956C-0195-4E3E-8673-7C62897D3066}" type="slidenum">
              <a:rPr lang="en-US"/>
              <a:pPr/>
              <a:t>17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30675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43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AA85D-EF55-4641-992B-88F6E04E156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Say what the example is </a:t>
            </a:r>
          </a:p>
        </p:txBody>
      </p:sp>
    </p:spTree>
    <p:extLst>
      <p:ext uri="{BB962C8B-B14F-4D97-AF65-F5344CB8AC3E}">
        <p14:creationId xmlns:p14="http://schemas.microsoft.com/office/powerpoint/2010/main" val="1348114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AA85D-EF55-4641-992B-88F6E04E156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Say what the example is </a:t>
            </a:r>
          </a:p>
        </p:txBody>
      </p:sp>
    </p:spTree>
    <p:extLst>
      <p:ext uri="{BB962C8B-B14F-4D97-AF65-F5344CB8AC3E}">
        <p14:creationId xmlns:p14="http://schemas.microsoft.com/office/powerpoint/2010/main" val="258288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8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6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9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GK assumes</a:t>
            </a:r>
            <a:r>
              <a:rPr lang="en-US" baseline="0" dirty="0" smtClean="0"/>
              <a:t> slowly varying GS density (so can use </a:t>
            </a:r>
            <a:r>
              <a:rPr lang="en-US" baseline="0" dirty="0" err="1" smtClean="0"/>
              <a:t>hom</a:t>
            </a:r>
            <a:r>
              <a:rPr lang="en-US" baseline="0" dirty="0" smtClean="0"/>
              <a:t> kernel) as well as slowly varying density-response (q=0)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2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HPT violation: Dobson</a:t>
            </a:r>
            <a:r>
              <a:rPr lang="en-US" baseline="0" dirty="0" smtClean="0"/>
              <a:t> found GK gives an n-dep shift in the CM motion which becomes damped. Problem is because local density can’t distinguish </a:t>
            </a:r>
            <a:r>
              <a:rPr lang="en-US" baseline="0" dirty="0" err="1" smtClean="0"/>
              <a:t>btn</a:t>
            </a:r>
            <a:r>
              <a:rPr lang="en-US" baseline="0" dirty="0" smtClean="0"/>
              <a:t> compression/rarefaction (squeezing, breathing, as in a long-wavelength </a:t>
            </a:r>
            <a:r>
              <a:rPr lang="en-US" baseline="0" dirty="0" err="1" smtClean="0"/>
              <a:t>plasmon</a:t>
            </a:r>
            <a:r>
              <a:rPr lang="en-US" baseline="0" dirty="0" smtClean="0"/>
              <a:t>) and global translation (sloshing). GK “chooses” breathing, so get dissipation where there is none.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18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Ultranonloc</a:t>
            </a:r>
            <a:r>
              <a:rPr lang="en-US" baseline="0" dirty="0" smtClean="0"/>
              <a:t> also regardless of range of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1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8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193E8-1DFF-4655-ABB5-BE7F9E196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4752-3C14-455A-A89F-49C200343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D88AC-988E-4836-98F9-0332B06B7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D78746-9582-489E-9B6C-47A351776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C586A-FDC0-47AB-BE21-4AD553F4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6E5AF-AAD6-4EE6-8A15-9AAFCA8A7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5268A-FC90-45E3-B3F2-52F24D0A2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C1116-9F0B-4EAD-8D83-9DEFB584B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28A42-897C-4A5A-B6CC-33ADCAC0F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483B6-4E4C-4B40-9B81-9356BA0E3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2FBB7-E048-4280-966E-539B0549D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0CE2E-36B5-4D6F-A41F-7D26CD185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2A46FC-824B-4759-91A9-61F5492494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w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91725" y="4749114"/>
            <a:ext cx="5029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</a:rPr>
              <a:t>Neepa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</a:rPr>
              <a:t> T.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</a:rPr>
              <a:t>Maitra</a:t>
            </a:r>
            <a:endParaRPr lang="en-US" sz="2000" i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</a:rPr>
              <a:t>Hunter College and the Graduate Center of the City University of New York</a:t>
            </a:r>
          </a:p>
        </p:txBody>
      </p:sp>
      <p:pic>
        <p:nvPicPr>
          <p:cNvPr id="3077" name="Picture 5" descr="Hunt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4800600"/>
            <a:ext cx="926496" cy="1219200"/>
          </a:xfrm>
          <a:prstGeom prst="rect">
            <a:avLst/>
          </a:prstGeom>
          <a:noFill/>
        </p:spPr>
      </p:pic>
      <p:pic>
        <p:nvPicPr>
          <p:cNvPr id="3078" name="Picture 6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6224" y="4648200"/>
            <a:ext cx="1066801" cy="1155033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92212" y="533400"/>
            <a:ext cx="8077200" cy="13872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4636" y="636183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Memory in TDDFT :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History and Initial-State Dependence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2166092"/>
            <a:ext cx="3243799" cy="240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… </a:t>
            </a: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 little more about </a:t>
            </a:r>
            <a:r>
              <a:rPr lang="en-US" sz="24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Vignale</a:t>
            </a: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-Kohn and TDCDFT…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84222" y="5993669"/>
            <a:ext cx="8458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</a:rPr>
              <a:t>Vignale</a:t>
            </a:r>
            <a:r>
              <a:rPr lang="en-US" sz="2000" dirty="0" smtClean="0">
                <a:latin typeface="Calibri" panose="020F0502020204030204" pitchFamily="34" charset="0"/>
              </a:rPr>
              <a:t>-Ullrich-Conti </a:t>
            </a:r>
            <a:r>
              <a:rPr lang="en-US" sz="2000" dirty="0">
                <a:latin typeface="Calibri" panose="020F0502020204030204" pitchFamily="34" charset="0"/>
              </a:rPr>
              <a:t>(1997) – </a:t>
            </a:r>
            <a:r>
              <a:rPr lang="en-US" sz="2000" dirty="0" smtClean="0">
                <a:latin typeface="Calibri" panose="020F0502020204030204" pitchFamily="34" charset="0"/>
              </a:rPr>
              <a:t>extended </a:t>
            </a:r>
            <a:r>
              <a:rPr lang="en-US" sz="2000" dirty="0">
                <a:latin typeface="Calibri" panose="020F0502020204030204" pitchFamily="34" charset="0"/>
              </a:rPr>
              <a:t>VK to non-linear regime.  </a:t>
            </a:r>
          </a:p>
          <a:p>
            <a:r>
              <a:rPr lang="en-US" i="1" dirty="0">
                <a:latin typeface="Calibri" panose="020F0502020204030204" pitchFamily="34" charset="0"/>
              </a:rPr>
              <a:t>G. </a:t>
            </a:r>
            <a:r>
              <a:rPr lang="en-US" i="1" dirty="0" err="1">
                <a:latin typeface="Calibri" panose="020F0502020204030204" pitchFamily="34" charset="0"/>
              </a:rPr>
              <a:t>Vignale</a:t>
            </a:r>
            <a:r>
              <a:rPr lang="en-US" i="1" dirty="0">
                <a:latin typeface="Calibri" panose="020F0502020204030204" pitchFamily="34" charset="0"/>
              </a:rPr>
              <a:t>, C.A. Ullrich, and S. Conti, PRL </a:t>
            </a:r>
            <a:r>
              <a:rPr lang="en-US" b="1" i="1" dirty="0">
                <a:latin typeface="Calibri" panose="020F0502020204030204" pitchFamily="34" charset="0"/>
              </a:rPr>
              <a:t>79</a:t>
            </a:r>
            <a:r>
              <a:rPr lang="en-US" i="1" dirty="0">
                <a:latin typeface="Calibri" panose="020F0502020204030204" pitchFamily="34" charset="0"/>
              </a:rPr>
              <a:t>, 4878 (1997</a:t>
            </a:r>
            <a:r>
              <a:rPr lang="en-US" i="1" dirty="0" smtClean="0">
                <a:latin typeface="Calibri" panose="020F0502020204030204" pitchFamily="34" charset="0"/>
              </a:rPr>
              <a:t>)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851" y="808181"/>
            <a:ext cx="849694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Note that RG’s 1</a:t>
            </a:r>
            <a:r>
              <a:rPr lang="en-US" sz="2000" baseline="30000" dirty="0" smtClean="0">
                <a:latin typeface="Calibri" panose="020F0502020204030204" pitchFamily="34" charset="0"/>
              </a:rPr>
              <a:t>st</a:t>
            </a:r>
            <a:r>
              <a:rPr lang="en-US" sz="2000" dirty="0" smtClean="0">
                <a:latin typeface="Calibri" panose="020F0502020204030204" pitchFamily="34" charset="0"/>
              </a:rPr>
              <a:t> step was j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 </a:t>
            </a:r>
            <a:r>
              <a:rPr lang="en-US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v</a:t>
            </a:r>
            <a:r>
              <a:rPr lang="en-US" sz="2000" baseline="-25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ext</a:t>
            </a:r>
            <a:endParaRPr lang="en-US" sz="2000" baseline="-25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2000" baseline="-25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Using </a:t>
            </a:r>
            <a:r>
              <a:rPr lang="en-US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instead of v makes it easier to satisfy non-interacting representability: many currents of interacting systems in </a:t>
            </a:r>
            <a:r>
              <a:rPr lang="en-US" sz="20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scalar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potentials can only be reproduced by a non-interacting systems in </a:t>
            </a:r>
            <a:r>
              <a:rPr lang="en-US" sz="20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vector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potentials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123" y="2652380"/>
            <a:ext cx="8644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Note that spatially </a:t>
            </a:r>
            <a:r>
              <a:rPr lang="en-US" sz="2000" dirty="0">
                <a:latin typeface="Calibri" panose="020F0502020204030204" pitchFamily="34" charset="0"/>
              </a:rPr>
              <a:t>local </a:t>
            </a:r>
            <a:r>
              <a:rPr lang="en-US" sz="2000" dirty="0" smtClean="0">
                <a:latin typeface="Calibri" panose="020F0502020204030204" pitchFamily="34" charset="0"/>
              </a:rPr>
              <a:t>knowledge of </a:t>
            </a:r>
            <a:r>
              <a:rPr lang="en-US" sz="2000" dirty="0">
                <a:latin typeface="Calibri" panose="020F0502020204030204" pitchFamily="34" charset="0"/>
              </a:rPr>
              <a:t>current </a:t>
            </a:r>
            <a:r>
              <a:rPr lang="en-US" sz="2000" b="1" i="1" dirty="0">
                <a:latin typeface="Calibri" panose="020F0502020204030204" pitchFamily="34" charset="0"/>
              </a:rPr>
              <a:t>j </a:t>
            </a:r>
            <a:r>
              <a:rPr lang="en-US" sz="2000" dirty="0">
                <a:latin typeface="Calibri" panose="020F0502020204030204" pitchFamily="34" charset="0"/>
                <a:sym typeface="Wingdings" pitchFamily="2" charset="2"/>
              </a:rPr>
              <a:t> spatially </a:t>
            </a:r>
            <a:r>
              <a:rPr lang="en-US" sz="2000" dirty="0" smtClean="0">
                <a:latin typeface="Calibri" panose="020F0502020204030204" pitchFamily="34" charset="0"/>
                <a:sym typeface="Wingdings" pitchFamily="2" charset="2"/>
              </a:rPr>
              <a:t>ultra-nonlocal dependence on </a:t>
            </a:r>
            <a:r>
              <a:rPr lang="en-US" sz="2000" dirty="0">
                <a:latin typeface="Calibri" panose="020F0502020204030204" pitchFamily="34" charset="0"/>
              </a:rPr>
              <a:t>density </a:t>
            </a:r>
            <a:r>
              <a:rPr lang="en-US" sz="2000" i="1" dirty="0">
                <a:latin typeface="Calibri" panose="020F0502020204030204" pitchFamily="34" charset="0"/>
              </a:rPr>
              <a:t>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33812" y="4662431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Seen some success for: correcting overestimate of LDA polarizabilities in long-chain polymers, dissipation in extended systems, spin-Coulomb drag, stopping power in metals….BUT problems for finite systems due to spurious damping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542" y="3407633"/>
            <a:ext cx="4111561" cy="69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7" y="3532715"/>
            <a:ext cx="75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899" y="4107233"/>
            <a:ext cx="861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So even for static response (no memory), VK can help when spatial-non-locality important. 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6332223"/>
            <a:ext cx="275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Ch. 24 of TDDFT book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/>
      <p:bldP spid="8" grpId="0"/>
      <p:bldP spid="9" grpId="0"/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… </a:t>
            </a: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Other Memory-Dependent </a:t>
            </a:r>
            <a:r>
              <a:rPr lang="en-US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Functionals</a:t>
            </a: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84584" y="1971328"/>
            <a:ext cx="8382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Tokatly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(2005, 2007</a:t>
            </a:r>
            <a:r>
              <a:rPr lang="en-US" sz="2000" dirty="0">
                <a:latin typeface="Calibri" panose="020F0502020204030204" pitchFamily="34" charset="0"/>
              </a:rPr>
              <a:t>) –TD-deformation-FT</a:t>
            </a:r>
          </a:p>
          <a:p>
            <a:r>
              <a:rPr lang="en-US" i="1" dirty="0" smtClean="0">
                <a:latin typeface="Calibri" panose="020F0502020204030204" pitchFamily="34" charset="0"/>
              </a:rPr>
              <a:t>Ch. 25 in “Fundamentals of TDDFT” book, I.V</a:t>
            </a:r>
            <a:r>
              <a:rPr lang="en-US" i="1" dirty="0">
                <a:latin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</a:rPr>
              <a:t>Tokatly</a:t>
            </a:r>
            <a:r>
              <a:rPr lang="en-US" i="1" dirty="0">
                <a:latin typeface="Calibri" panose="020F0502020204030204" pitchFamily="34" charset="0"/>
              </a:rPr>
              <a:t>, PRB </a:t>
            </a:r>
            <a:r>
              <a:rPr lang="en-US" b="1" i="1" dirty="0">
                <a:latin typeface="Calibri" panose="020F0502020204030204" pitchFamily="34" charset="0"/>
              </a:rPr>
              <a:t>71</a:t>
            </a:r>
            <a:r>
              <a:rPr lang="en-US" i="1" dirty="0">
                <a:latin typeface="Calibri" panose="020F0502020204030204" pitchFamily="34" charset="0"/>
              </a:rPr>
              <a:t>, 165104 and 165105 (2005); PRB </a:t>
            </a:r>
            <a:r>
              <a:rPr lang="en-US" b="1" dirty="0">
                <a:latin typeface="Calibri" panose="020F0502020204030204" pitchFamily="34" charset="0"/>
              </a:rPr>
              <a:t>75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</a:rPr>
              <a:t>125105 (2007)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Formulate density &amp; current dynamics in a </a:t>
            </a:r>
            <a:r>
              <a:rPr lang="en-US" sz="2000" dirty="0" err="1">
                <a:latin typeface="Calibri" panose="020F0502020204030204" pitchFamily="34" charset="0"/>
              </a:rPr>
              <a:t>Lagrangian</a:t>
            </a:r>
            <a:r>
              <a:rPr lang="en-US" sz="2000" dirty="0">
                <a:latin typeface="Calibri" panose="020F0502020204030204" pitchFamily="34" charset="0"/>
              </a:rPr>
              <a:t> frame. Since </a:t>
            </a:r>
            <a:r>
              <a:rPr lang="en-US" sz="2000" dirty="0" smtClean="0">
                <a:latin typeface="Calibri" panose="020F0502020204030204" pitchFamily="34" charset="0"/>
              </a:rPr>
              <a:t>moving </a:t>
            </a:r>
            <a:r>
              <a:rPr lang="en-US" sz="2000" dirty="0">
                <a:latin typeface="Calibri" panose="020F0502020204030204" pitchFamily="34" charset="0"/>
              </a:rPr>
              <a:t>with the flow, spatially local xc </a:t>
            </a:r>
            <a:r>
              <a:rPr lang="en-US" sz="2000" dirty="0" smtClean="0">
                <a:latin typeface="Calibri" panose="020F0502020204030204" pitchFamily="34" charset="0"/>
              </a:rPr>
              <a:t>is sensible </a:t>
            </a:r>
            <a:r>
              <a:rPr lang="en-US" sz="2000" dirty="0">
                <a:latin typeface="Calibri" panose="020F0502020204030204" pitchFamily="34" charset="0"/>
              </a:rPr>
              <a:t>&amp; all complications including memory are contained in Green’s deformation tensor </a:t>
            </a:r>
            <a:r>
              <a:rPr lang="en-US" sz="2000" i="1" dirty="0" err="1">
                <a:latin typeface="Calibri" panose="020F0502020204030204" pitchFamily="34" charset="0"/>
              </a:rPr>
              <a:t>g</a:t>
            </a:r>
            <a:r>
              <a:rPr lang="en-US" sz="2000" i="1" baseline="-25000" dirty="0" err="1">
                <a:latin typeface="Calibri" panose="020F0502020204030204" pitchFamily="34" charset="0"/>
              </a:rPr>
              <a:t>i</a:t>
            </a:r>
            <a:r>
              <a:rPr lang="en-US" sz="2000" i="1" baseline="-25000" dirty="0">
                <a:latin typeface="Calibri" panose="020F0502020204030204" pitchFamily="34" charset="0"/>
              </a:rPr>
              <a:t> </a:t>
            </a:r>
            <a:r>
              <a:rPr lang="en-US" sz="2000" i="1" baseline="-25000" dirty="0" smtClean="0">
                <a:latin typeface="Calibri" panose="020F0502020204030204" pitchFamily="34" charset="0"/>
              </a:rPr>
              <a:t>j   </a:t>
            </a:r>
            <a:endParaRPr lang="en-US" sz="2000" i="1" baseline="-25000" dirty="0">
              <a:latin typeface="Calibri" panose="020F0502020204030204" pitchFamily="34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34937" y="4360243"/>
            <a:ext cx="8874125" cy="22006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Orbital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functionals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Calibri" panose="020F0502020204030204" pitchFamily="34" charset="0"/>
              </a:rPr>
              <a:t>v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xc</a:t>
            </a:r>
            <a:r>
              <a:rPr lang="en-US" sz="2000" dirty="0" smtClean="0">
                <a:latin typeface="Calibri" panose="020F0502020204030204" pitchFamily="34" charset="0"/>
              </a:rPr>
              <a:t>[{</a:t>
            </a:r>
            <a:r>
              <a:rPr lang="en-US" sz="2000" i="1" dirty="0" smtClean="0">
                <a:latin typeface="Symbol" panose="05050102010706020507" pitchFamily="18" charset="2"/>
              </a:rPr>
              <a:t>f</a:t>
            </a:r>
            <a:r>
              <a:rPr lang="en-US" sz="2000" i="1" baseline="-25000" dirty="0" smtClean="0">
                <a:latin typeface="Calibri" panose="020F0502020204030204" pitchFamily="34" charset="0"/>
              </a:rPr>
              <a:t>i</a:t>
            </a:r>
            <a:r>
              <a:rPr lang="en-US" sz="2000" i="1" dirty="0" smtClean="0">
                <a:latin typeface="Calibri" panose="020F0502020204030204" pitchFamily="34" charset="0"/>
              </a:rPr>
              <a:t>(t)</a:t>
            </a:r>
            <a:r>
              <a:rPr lang="en-US" sz="2000" dirty="0" smtClean="0">
                <a:latin typeface="Calibri" panose="020F0502020204030204" pitchFamily="34" charset="0"/>
              </a:rPr>
              <a:t>}]</a:t>
            </a: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– </a:t>
            </a:r>
            <a:r>
              <a:rPr lang="en-US" sz="2000" dirty="0" smtClean="0">
                <a:latin typeface="Calibri" panose="020F0502020204030204" pitchFamily="34" charset="0"/>
              </a:rPr>
              <a:t>instantaneous KS </a:t>
            </a:r>
            <a:r>
              <a:rPr lang="en-US" sz="2000" dirty="0">
                <a:latin typeface="Calibri" panose="020F0502020204030204" pitchFamily="34" charset="0"/>
              </a:rPr>
              <a:t>orbitals incorporate “infinite KS </a:t>
            </a:r>
            <a:r>
              <a:rPr lang="en-US" sz="2000" dirty="0" smtClean="0">
                <a:latin typeface="Calibri" panose="020F0502020204030204" pitchFamily="34" charset="0"/>
              </a:rPr>
              <a:t>memory”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latin typeface="Calibri" panose="020F0502020204030204" pitchFamily="34" charset="0"/>
              </a:rPr>
              <a:t>Computationally more involved: TDOEP</a:t>
            </a: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Development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of true ISD-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Functionals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?</a:t>
            </a:r>
            <a:r>
              <a:rPr lang="en-US" sz="2000" dirty="0">
                <a:latin typeface="Calibri" panose="020F0502020204030204" pitchFamily="34" charset="0"/>
              </a:rPr>
              <a:t>  none yet!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Nevertheless, ISD and history-dependence are intimately entangled….next slide..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60784" y="980728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Kurzweil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&amp; Baer (2004, 2005, 2006)</a:t>
            </a:r>
            <a:r>
              <a:rPr lang="en-US" sz="2000" dirty="0">
                <a:latin typeface="Calibri" panose="020F0502020204030204" pitchFamily="34" charset="0"/>
              </a:rPr>
              <a:t> – </a:t>
            </a:r>
            <a:r>
              <a:rPr lang="en-US" sz="2000" dirty="0" smtClean="0">
                <a:latin typeface="Calibri" panose="020F0502020204030204" pitchFamily="34" charset="0"/>
              </a:rPr>
              <a:t>Galilean- invariant  “memory action functional”, </a:t>
            </a:r>
            <a:r>
              <a:rPr lang="en-US" i="1" dirty="0">
                <a:latin typeface="Calibri" panose="020F0502020204030204" pitchFamily="34" charset="0"/>
              </a:rPr>
              <a:t>J. Chem. Phys. </a:t>
            </a:r>
            <a:r>
              <a:rPr lang="en-US" b="1" i="1" dirty="0">
                <a:latin typeface="Calibri" panose="020F0502020204030204" pitchFamily="34" charset="0"/>
              </a:rPr>
              <a:t>121</a:t>
            </a:r>
            <a:r>
              <a:rPr lang="en-US" i="1" dirty="0">
                <a:latin typeface="Calibri" panose="020F0502020204030204" pitchFamily="34" charset="0"/>
              </a:rPr>
              <a:t>, 8731 (2004).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5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064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alibri" panose="020F0502020204030204" pitchFamily="34" charset="0"/>
              </a:rPr>
              <a:t>“Memory” condition</a:t>
            </a:r>
            <a:endParaRPr 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History and initial-state dependence are entangled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636" y="1672854"/>
            <a:ext cx="716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Vxc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[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n</a:t>
            </a:r>
            <a:r>
              <a:rPr lang="en-US" sz="2000" baseline="-25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US" sz="2000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’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; </a:t>
            </a:r>
            <a:r>
              <a:rPr lang="en-US" sz="2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= </a:t>
            </a:r>
            <a:r>
              <a:rPr lang="en-US" sz="2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Y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(t’), </a:t>
            </a:r>
            <a:r>
              <a:rPr lang="en-US" sz="2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= </a:t>
            </a:r>
            <a:r>
              <a:rPr lang="en-US" sz="2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(t’) ] (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r,t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)  independent of t’   (for t&gt;t’)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flipV="1">
            <a:off x="2843808" y="255652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1396008" y="362332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reeform 18"/>
          <p:cNvSpPr>
            <a:spLocks/>
          </p:cNvSpPr>
          <p:nvPr/>
        </p:nvSpPr>
        <p:spPr bwMode="auto">
          <a:xfrm>
            <a:off x="2843808" y="2708920"/>
            <a:ext cx="2286000" cy="6604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144" y="72"/>
              </a:cxn>
              <a:cxn ang="0">
                <a:pos x="240" y="24"/>
              </a:cxn>
              <a:cxn ang="0">
                <a:pos x="384" y="24"/>
              </a:cxn>
              <a:cxn ang="0">
                <a:pos x="576" y="168"/>
              </a:cxn>
              <a:cxn ang="0">
                <a:pos x="672" y="264"/>
              </a:cxn>
              <a:cxn ang="0">
                <a:pos x="864" y="360"/>
              </a:cxn>
              <a:cxn ang="0">
                <a:pos x="1056" y="408"/>
              </a:cxn>
              <a:cxn ang="0">
                <a:pos x="1152" y="408"/>
              </a:cxn>
              <a:cxn ang="0">
                <a:pos x="1248" y="408"/>
              </a:cxn>
              <a:cxn ang="0">
                <a:pos x="1344" y="360"/>
              </a:cxn>
              <a:cxn ang="0">
                <a:pos x="1440" y="264"/>
              </a:cxn>
            </a:cxnLst>
            <a:rect l="0" t="0" r="r" b="b"/>
            <a:pathLst>
              <a:path w="1440" h="416">
                <a:moveTo>
                  <a:pt x="0" y="216"/>
                </a:moveTo>
                <a:cubicBezTo>
                  <a:pt x="52" y="160"/>
                  <a:pt x="104" y="104"/>
                  <a:pt x="144" y="72"/>
                </a:cubicBezTo>
                <a:cubicBezTo>
                  <a:pt x="184" y="40"/>
                  <a:pt x="200" y="32"/>
                  <a:pt x="240" y="24"/>
                </a:cubicBezTo>
                <a:cubicBezTo>
                  <a:pt x="280" y="16"/>
                  <a:pt x="328" y="0"/>
                  <a:pt x="384" y="24"/>
                </a:cubicBezTo>
                <a:cubicBezTo>
                  <a:pt x="440" y="48"/>
                  <a:pt x="528" y="128"/>
                  <a:pt x="576" y="168"/>
                </a:cubicBezTo>
                <a:cubicBezTo>
                  <a:pt x="624" y="208"/>
                  <a:pt x="624" y="232"/>
                  <a:pt x="672" y="264"/>
                </a:cubicBezTo>
                <a:cubicBezTo>
                  <a:pt x="720" y="296"/>
                  <a:pt x="800" y="336"/>
                  <a:pt x="864" y="360"/>
                </a:cubicBezTo>
                <a:cubicBezTo>
                  <a:pt x="928" y="384"/>
                  <a:pt x="1008" y="400"/>
                  <a:pt x="1056" y="408"/>
                </a:cubicBezTo>
                <a:cubicBezTo>
                  <a:pt x="1104" y="416"/>
                  <a:pt x="1120" y="408"/>
                  <a:pt x="1152" y="408"/>
                </a:cubicBezTo>
                <a:cubicBezTo>
                  <a:pt x="1184" y="408"/>
                  <a:pt x="1216" y="416"/>
                  <a:pt x="1248" y="408"/>
                </a:cubicBezTo>
                <a:cubicBezTo>
                  <a:pt x="1280" y="400"/>
                  <a:pt x="1312" y="384"/>
                  <a:pt x="1344" y="360"/>
                </a:cubicBezTo>
                <a:cubicBezTo>
                  <a:pt x="1376" y="336"/>
                  <a:pt x="1408" y="300"/>
                  <a:pt x="1440" y="2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9992" y="37170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626331" y="2582282"/>
            <a:ext cx="0" cy="113475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35896" y="2582282"/>
            <a:ext cx="0" cy="1134750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8655" y="3717032"/>
            <a:ext cx="31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’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152339" y="2621851"/>
            <a:ext cx="0" cy="1134750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5098" y="3756601"/>
            <a:ext cx="31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’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43808" y="2683919"/>
            <a:ext cx="0" cy="1134750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26567" y="3818669"/>
            <a:ext cx="31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2348880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density </a:t>
            </a:r>
            <a:r>
              <a:rPr lang="en-US" dirty="0" err="1">
                <a:latin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</a:rPr>
              <a:t>’</a:t>
            </a:r>
            <a:r>
              <a:rPr lang="en-US" dirty="0" smtClean="0">
                <a:latin typeface="Calibri" panose="020F0502020204030204" pitchFamily="34" charset="0"/>
              </a:rPr>
              <a:t> defined only from t’ onward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619672" y="2072964"/>
            <a:ext cx="288032" cy="27591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3568" y="494116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This is a very hard condition to satisfy for non-adiabatic </a:t>
            </a:r>
            <a:r>
              <a:rPr lang="en-US" dirty="0" err="1" smtClean="0"/>
              <a:t>functionals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Exercise! Does ALDA satisfy this? Do you think VK satisfies this?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795601" y="2625427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n </a:t>
            </a:r>
            <a:r>
              <a:rPr lang="en-US" dirty="0" smtClean="0">
                <a:cs typeface="Arial" charset="0"/>
              </a:rPr>
              <a:t>(t</a:t>
            </a:r>
            <a:r>
              <a:rPr lang="en-US" dirty="0">
                <a:cs typeface="Arial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2510" y="1214197"/>
            <a:ext cx="505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Maitra, Burke, Woodward, PRL </a:t>
            </a:r>
            <a:r>
              <a:rPr lang="en-US" b="1" i="1" dirty="0" smtClean="0">
                <a:latin typeface="Calibri" panose="020F0502020204030204" pitchFamily="34" charset="0"/>
              </a:rPr>
              <a:t>89</a:t>
            </a:r>
            <a:r>
              <a:rPr lang="en-US" i="1" dirty="0" smtClean="0">
                <a:latin typeface="Calibri" panose="020F0502020204030204" pitchFamily="34" charset="0"/>
              </a:rPr>
              <a:t>, 023002 (2002)</a:t>
            </a:r>
            <a:endParaRPr lang="en-US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2800" b="1" u="sng" dirty="0">
                <a:latin typeface="Calibri" panose="020F0502020204030204" pitchFamily="34" charset="0"/>
              </a:rPr>
              <a:t>Trading ISD for more history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" y="725488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  <a:cs typeface="Arial" charset="0"/>
              </a:rPr>
              <a:t>Evolve initial states backward in time, in some potential, to a </a:t>
            </a:r>
            <a:r>
              <a:rPr lang="en-US" sz="2000" i="1" dirty="0">
                <a:latin typeface="Calibri" panose="020F0502020204030204" pitchFamily="34" charset="0"/>
                <a:cs typeface="Arial" charset="0"/>
              </a:rPr>
              <a:t>ground-state</a:t>
            </a:r>
            <a:r>
              <a:rPr lang="en-US" sz="20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Arial" charset="0"/>
                <a:sym typeface="Wingdings" pitchFamily="2" charset="2"/>
              </a:rPr>
              <a:t> no ISD due to </a:t>
            </a:r>
            <a:r>
              <a:rPr lang="en-US" sz="2000" dirty="0" err="1" smtClean="0">
                <a:latin typeface="Calibri" panose="020F0502020204030204" pitchFamily="34" charset="0"/>
                <a:cs typeface="Arial" charset="0"/>
                <a:sym typeface="Wingdings" pitchFamily="2" charset="2"/>
              </a:rPr>
              <a:t>Hohenberg</a:t>
            </a:r>
            <a:r>
              <a:rPr lang="en-US" sz="2000" dirty="0" smtClean="0">
                <a:latin typeface="Calibri" panose="020F0502020204030204" pitchFamily="34" charset="0"/>
                <a:cs typeface="Arial" charset="0"/>
                <a:sym typeface="Wingdings" pitchFamily="2" charset="2"/>
              </a:rPr>
              <a:t>-Kohn </a:t>
            </a:r>
            <a:r>
              <a:rPr lang="en-US" sz="2000" dirty="0">
                <a:latin typeface="Calibri" panose="020F0502020204030204" pitchFamily="34" charset="0"/>
                <a:cs typeface="Arial" charset="0"/>
                <a:sym typeface="Wingdings" pitchFamily="2" charset="2"/>
              </a:rPr>
              <a:t> instead, must tack on extra piece of “pseudo pre-history”</a:t>
            </a:r>
            <a:endParaRPr lang="en-US" sz="20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6324600" y="3429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029200" y="4648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2057400" y="1673682"/>
            <a:ext cx="5943600" cy="642938"/>
            <a:chOff x="1056" y="1134"/>
            <a:chExt cx="3744" cy="405"/>
          </a:xfrm>
        </p:grpSpPr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1056" y="1248"/>
              <a:ext cx="37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009900"/>
                  </a:solidFill>
                  <a:cs typeface="Arial" charset="0"/>
                </a:rPr>
                <a:t>V</a:t>
              </a:r>
              <a:r>
                <a:rPr lang="en-US" sz="2400" baseline="-25000" dirty="0" err="1">
                  <a:solidFill>
                    <a:srgbClr val="009900"/>
                  </a:solidFill>
                  <a:cs typeface="Arial" charset="0"/>
                </a:rPr>
                <a:t>xc</a:t>
              </a:r>
              <a:r>
                <a:rPr lang="en-US" sz="2400" dirty="0">
                  <a:solidFill>
                    <a:srgbClr val="009900"/>
                  </a:solidFill>
                  <a:cs typeface="Arial" charset="0"/>
                </a:rPr>
                <a:t>[n;</a:t>
              </a:r>
              <a:r>
                <a:rPr lang="en-US" sz="2400" dirty="0">
                  <a:solidFill>
                    <a:srgbClr val="009900"/>
                  </a:solidFill>
                  <a:latin typeface="Symbol" pitchFamily="18" charset="2"/>
                  <a:cs typeface="Arial" charset="0"/>
                </a:rPr>
                <a:t>Y</a:t>
              </a:r>
              <a:r>
                <a:rPr lang="en-US" sz="2400" baseline="-25000" dirty="0">
                  <a:solidFill>
                    <a:srgbClr val="009900"/>
                  </a:solidFill>
                  <a:cs typeface="Arial" charset="0"/>
                </a:rPr>
                <a:t>0</a:t>
              </a:r>
              <a:r>
                <a:rPr lang="en-US" sz="2400" dirty="0">
                  <a:solidFill>
                    <a:srgbClr val="009900"/>
                  </a:solidFill>
                  <a:cs typeface="Arial" charset="0"/>
                </a:rPr>
                <a:t>,</a:t>
              </a:r>
              <a:r>
                <a:rPr lang="en-US" sz="2400" dirty="0">
                  <a:solidFill>
                    <a:srgbClr val="009900"/>
                  </a:solidFill>
                  <a:latin typeface="Symbol" pitchFamily="18" charset="2"/>
                  <a:cs typeface="Arial" charset="0"/>
                </a:rPr>
                <a:t>F</a:t>
              </a:r>
              <a:r>
                <a:rPr lang="en-US" sz="2400" baseline="-25000" dirty="0">
                  <a:solidFill>
                    <a:srgbClr val="009900"/>
                  </a:solidFill>
                  <a:cs typeface="Arial" charset="0"/>
                </a:rPr>
                <a:t>0</a:t>
              </a:r>
              <a:r>
                <a:rPr lang="en-US" sz="2400" dirty="0">
                  <a:solidFill>
                    <a:srgbClr val="009900"/>
                  </a:solidFill>
                  <a:cs typeface="Arial" charset="0"/>
                </a:rPr>
                <a:t>](</a:t>
              </a:r>
              <a:r>
                <a:rPr lang="en-US" sz="2400" b="1" dirty="0">
                  <a:solidFill>
                    <a:srgbClr val="009900"/>
                  </a:solidFill>
                  <a:cs typeface="Arial" charset="0"/>
                </a:rPr>
                <a:t>r</a:t>
              </a:r>
              <a:r>
                <a:rPr lang="en-US" sz="2400" dirty="0">
                  <a:solidFill>
                    <a:srgbClr val="009900"/>
                  </a:solidFill>
                  <a:cs typeface="Arial" charset="0"/>
                </a:rPr>
                <a:t> t)</a:t>
              </a:r>
              <a:r>
                <a:rPr lang="en-US" sz="2400" dirty="0">
                  <a:solidFill>
                    <a:schemeClr val="accent2"/>
                  </a:solidFill>
                  <a:cs typeface="Arial" charset="0"/>
                </a:rPr>
                <a:t> = </a:t>
              </a:r>
              <a:r>
                <a:rPr lang="en-US" sz="2400" dirty="0" err="1">
                  <a:solidFill>
                    <a:srgbClr val="CC0099"/>
                  </a:solidFill>
                  <a:cs typeface="Arial" charset="0"/>
                </a:rPr>
                <a:t>V</a:t>
              </a:r>
              <a:r>
                <a:rPr lang="en-US" sz="2400" baseline="-25000" dirty="0" err="1">
                  <a:solidFill>
                    <a:srgbClr val="CC0099"/>
                  </a:solidFill>
                  <a:cs typeface="Arial" charset="0"/>
                </a:rPr>
                <a:t>xc</a:t>
              </a:r>
              <a:r>
                <a:rPr lang="en-US" sz="2400" dirty="0">
                  <a:solidFill>
                    <a:srgbClr val="CC0099"/>
                  </a:solidFill>
                  <a:cs typeface="Arial" charset="0"/>
                </a:rPr>
                <a:t>[n](</a:t>
              </a:r>
              <a:r>
                <a:rPr lang="en-US" sz="2400" b="1" dirty="0">
                  <a:solidFill>
                    <a:srgbClr val="CC0099"/>
                  </a:solidFill>
                  <a:cs typeface="Arial" charset="0"/>
                </a:rPr>
                <a:t>r</a:t>
              </a:r>
              <a:r>
                <a:rPr lang="en-US" sz="2400" dirty="0">
                  <a:solidFill>
                    <a:srgbClr val="CC0099"/>
                  </a:solidFill>
                  <a:cs typeface="Arial" charset="0"/>
                </a:rPr>
                <a:t> t)</a:t>
              </a: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2912" y="1134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C0099"/>
                  </a:solidFill>
                  <a:cs typeface="Arial" charset="0"/>
                </a:rPr>
                <a:t>~</a:t>
              </a:r>
            </a:p>
          </p:txBody>
        </p:sp>
      </p:grpSp>
      <p:sp>
        <p:nvSpPr>
          <p:cNvPr id="21513" name="Freeform 9"/>
          <p:cNvSpPr>
            <a:spLocks/>
          </p:cNvSpPr>
          <p:nvPr/>
        </p:nvSpPr>
        <p:spPr bwMode="auto">
          <a:xfrm>
            <a:off x="6400800" y="3619500"/>
            <a:ext cx="2286000" cy="6604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144" y="72"/>
              </a:cxn>
              <a:cxn ang="0">
                <a:pos x="240" y="24"/>
              </a:cxn>
              <a:cxn ang="0">
                <a:pos x="384" y="24"/>
              </a:cxn>
              <a:cxn ang="0">
                <a:pos x="576" y="168"/>
              </a:cxn>
              <a:cxn ang="0">
                <a:pos x="672" y="264"/>
              </a:cxn>
              <a:cxn ang="0">
                <a:pos x="864" y="360"/>
              </a:cxn>
              <a:cxn ang="0">
                <a:pos x="1056" y="408"/>
              </a:cxn>
              <a:cxn ang="0">
                <a:pos x="1152" y="408"/>
              </a:cxn>
              <a:cxn ang="0">
                <a:pos x="1248" y="408"/>
              </a:cxn>
              <a:cxn ang="0">
                <a:pos x="1344" y="360"/>
              </a:cxn>
              <a:cxn ang="0">
                <a:pos x="1440" y="264"/>
              </a:cxn>
            </a:cxnLst>
            <a:rect l="0" t="0" r="r" b="b"/>
            <a:pathLst>
              <a:path w="1440" h="416">
                <a:moveTo>
                  <a:pt x="0" y="216"/>
                </a:moveTo>
                <a:cubicBezTo>
                  <a:pt x="52" y="160"/>
                  <a:pt x="104" y="104"/>
                  <a:pt x="144" y="72"/>
                </a:cubicBezTo>
                <a:cubicBezTo>
                  <a:pt x="184" y="40"/>
                  <a:pt x="200" y="32"/>
                  <a:pt x="240" y="24"/>
                </a:cubicBezTo>
                <a:cubicBezTo>
                  <a:pt x="280" y="16"/>
                  <a:pt x="328" y="0"/>
                  <a:pt x="384" y="24"/>
                </a:cubicBezTo>
                <a:cubicBezTo>
                  <a:pt x="440" y="48"/>
                  <a:pt x="528" y="128"/>
                  <a:pt x="576" y="168"/>
                </a:cubicBezTo>
                <a:cubicBezTo>
                  <a:pt x="624" y="208"/>
                  <a:pt x="624" y="232"/>
                  <a:pt x="672" y="264"/>
                </a:cubicBezTo>
                <a:cubicBezTo>
                  <a:pt x="720" y="296"/>
                  <a:pt x="800" y="336"/>
                  <a:pt x="864" y="360"/>
                </a:cubicBezTo>
                <a:cubicBezTo>
                  <a:pt x="928" y="384"/>
                  <a:pt x="1008" y="400"/>
                  <a:pt x="1056" y="408"/>
                </a:cubicBezTo>
                <a:cubicBezTo>
                  <a:pt x="1104" y="416"/>
                  <a:pt x="1120" y="408"/>
                  <a:pt x="1152" y="408"/>
                </a:cubicBezTo>
                <a:cubicBezTo>
                  <a:pt x="1184" y="408"/>
                  <a:pt x="1216" y="416"/>
                  <a:pt x="1248" y="408"/>
                </a:cubicBezTo>
                <a:cubicBezTo>
                  <a:pt x="1280" y="400"/>
                  <a:pt x="1312" y="384"/>
                  <a:pt x="1344" y="360"/>
                </a:cubicBezTo>
                <a:cubicBezTo>
                  <a:pt x="1376" y="336"/>
                  <a:pt x="1408" y="300"/>
                  <a:pt x="1440" y="2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629400" y="3276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n (r t)</a:t>
            </a:r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5181600" y="3962400"/>
            <a:ext cx="1219200" cy="609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672" y="48"/>
              </a:cxn>
              <a:cxn ang="0">
                <a:pos x="528" y="48"/>
              </a:cxn>
              <a:cxn ang="0">
                <a:pos x="432" y="96"/>
              </a:cxn>
              <a:cxn ang="0">
                <a:pos x="336" y="144"/>
              </a:cxn>
              <a:cxn ang="0">
                <a:pos x="192" y="144"/>
              </a:cxn>
              <a:cxn ang="0">
                <a:pos x="48" y="240"/>
              </a:cxn>
              <a:cxn ang="0">
                <a:pos x="0" y="384"/>
              </a:cxn>
            </a:cxnLst>
            <a:rect l="0" t="0" r="r" b="b"/>
            <a:pathLst>
              <a:path w="768" h="384">
                <a:moveTo>
                  <a:pt x="768" y="0"/>
                </a:moveTo>
                <a:cubicBezTo>
                  <a:pt x="740" y="20"/>
                  <a:pt x="712" y="40"/>
                  <a:pt x="672" y="48"/>
                </a:cubicBezTo>
                <a:cubicBezTo>
                  <a:pt x="632" y="56"/>
                  <a:pt x="568" y="40"/>
                  <a:pt x="528" y="48"/>
                </a:cubicBezTo>
                <a:cubicBezTo>
                  <a:pt x="488" y="56"/>
                  <a:pt x="464" y="80"/>
                  <a:pt x="432" y="96"/>
                </a:cubicBezTo>
                <a:cubicBezTo>
                  <a:pt x="400" y="112"/>
                  <a:pt x="376" y="136"/>
                  <a:pt x="336" y="144"/>
                </a:cubicBezTo>
                <a:cubicBezTo>
                  <a:pt x="296" y="152"/>
                  <a:pt x="240" y="128"/>
                  <a:pt x="192" y="144"/>
                </a:cubicBezTo>
                <a:cubicBezTo>
                  <a:pt x="144" y="160"/>
                  <a:pt x="80" y="200"/>
                  <a:pt x="48" y="240"/>
                </a:cubicBezTo>
                <a:cubicBezTo>
                  <a:pt x="16" y="280"/>
                  <a:pt x="16" y="352"/>
                  <a:pt x="0" y="38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5715000" y="3962400"/>
            <a:ext cx="685800" cy="7620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384" y="48"/>
              </a:cxn>
              <a:cxn ang="0">
                <a:pos x="336" y="144"/>
              </a:cxn>
              <a:cxn ang="0">
                <a:pos x="192" y="192"/>
              </a:cxn>
              <a:cxn ang="0">
                <a:pos x="96" y="288"/>
              </a:cxn>
              <a:cxn ang="0">
                <a:pos x="0" y="480"/>
              </a:cxn>
            </a:cxnLst>
            <a:rect l="0" t="0" r="r" b="b"/>
            <a:pathLst>
              <a:path w="432" h="480">
                <a:moveTo>
                  <a:pt x="432" y="0"/>
                </a:moveTo>
                <a:cubicBezTo>
                  <a:pt x="416" y="12"/>
                  <a:pt x="400" y="24"/>
                  <a:pt x="384" y="48"/>
                </a:cubicBezTo>
                <a:cubicBezTo>
                  <a:pt x="368" y="72"/>
                  <a:pt x="368" y="120"/>
                  <a:pt x="336" y="144"/>
                </a:cubicBezTo>
                <a:cubicBezTo>
                  <a:pt x="304" y="168"/>
                  <a:pt x="232" y="168"/>
                  <a:pt x="192" y="192"/>
                </a:cubicBezTo>
                <a:cubicBezTo>
                  <a:pt x="152" y="216"/>
                  <a:pt x="128" y="240"/>
                  <a:pt x="96" y="288"/>
                </a:cubicBezTo>
                <a:cubicBezTo>
                  <a:pt x="64" y="336"/>
                  <a:pt x="16" y="456"/>
                  <a:pt x="0" y="48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8610600" y="4343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t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486400" y="4724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-T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876800" y="4724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-T’</a:t>
            </a: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1752600" y="3505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304800" y="4572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2" name="Freeform 18"/>
          <p:cNvSpPr>
            <a:spLocks/>
          </p:cNvSpPr>
          <p:nvPr/>
        </p:nvSpPr>
        <p:spPr bwMode="auto">
          <a:xfrm>
            <a:off x="1752600" y="3657600"/>
            <a:ext cx="2286000" cy="6604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144" y="72"/>
              </a:cxn>
              <a:cxn ang="0">
                <a:pos x="240" y="24"/>
              </a:cxn>
              <a:cxn ang="0">
                <a:pos x="384" y="24"/>
              </a:cxn>
              <a:cxn ang="0">
                <a:pos x="576" y="168"/>
              </a:cxn>
              <a:cxn ang="0">
                <a:pos x="672" y="264"/>
              </a:cxn>
              <a:cxn ang="0">
                <a:pos x="864" y="360"/>
              </a:cxn>
              <a:cxn ang="0">
                <a:pos x="1056" y="408"/>
              </a:cxn>
              <a:cxn ang="0">
                <a:pos x="1152" y="408"/>
              </a:cxn>
              <a:cxn ang="0">
                <a:pos x="1248" y="408"/>
              </a:cxn>
              <a:cxn ang="0">
                <a:pos x="1344" y="360"/>
              </a:cxn>
              <a:cxn ang="0">
                <a:pos x="1440" y="264"/>
              </a:cxn>
            </a:cxnLst>
            <a:rect l="0" t="0" r="r" b="b"/>
            <a:pathLst>
              <a:path w="1440" h="416">
                <a:moveTo>
                  <a:pt x="0" y="216"/>
                </a:moveTo>
                <a:cubicBezTo>
                  <a:pt x="52" y="160"/>
                  <a:pt x="104" y="104"/>
                  <a:pt x="144" y="72"/>
                </a:cubicBezTo>
                <a:cubicBezTo>
                  <a:pt x="184" y="40"/>
                  <a:pt x="200" y="32"/>
                  <a:pt x="240" y="24"/>
                </a:cubicBezTo>
                <a:cubicBezTo>
                  <a:pt x="280" y="16"/>
                  <a:pt x="328" y="0"/>
                  <a:pt x="384" y="24"/>
                </a:cubicBezTo>
                <a:cubicBezTo>
                  <a:pt x="440" y="48"/>
                  <a:pt x="528" y="128"/>
                  <a:pt x="576" y="168"/>
                </a:cubicBezTo>
                <a:cubicBezTo>
                  <a:pt x="624" y="208"/>
                  <a:pt x="624" y="232"/>
                  <a:pt x="672" y="264"/>
                </a:cubicBezTo>
                <a:cubicBezTo>
                  <a:pt x="720" y="296"/>
                  <a:pt x="800" y="336"/>
                  <a:pt x="864" y="360"/>
                </a:cubicBezTo>
                <a:cubicBezTo>
                  <a:pt x="928" y="384"/>
                  <a:pt x="1008" y="400"/>
                  <a:pt x="1056" y="408"/>
                </a:cubicBezTo>
                <a:cubicBezTo>
                  <a:pt x="1104" y="416"/>
                  <a:pt x="1120" y="408"/>
                  <a:pt x="1152" y="408"/>
                </a:cubicBezTo>
                <a:cubicBezTo>
                  <a:pt x="1184" y="408"/>
                  <a:pt x="1216" y="416"/>
                  <a:pt x="1248" y="408"/>
                </a:cubicBezTo>
                <a:cubicBezTo>
                  <a:pt x="1280" y="400"/>
                  <a:pt x="1312" y="384"/>
                  <a:pt x="1344" y="360"/>
                </a:cubicBezTo>
                <a:cubicBezTo>
                  <a:pt x="1376" y="336"/>
                  <a:pt x="1408" y="300"/>
                  <a:pt x="1440" y="2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886200" y="4267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t</a:t>
            </a: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2438400" y="34290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n (r t)</a:t>
            </a: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V="1">
            <a:off x="1828800" y="3276600"/>
            <a:ext cx="22860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295400" y="2667000"/>
            <a:ext cx="342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cs typeface="Arial" charset="0"/>
              </a:rPr>
              <a:t>Starts at t=0 in initial true state </a:t>
            </a:r>
            <a:r>
              <a:rPr lang="en-US" sz="1600">
                <a:solidFill>
                  <a:srgbClr val="009900"/>
                </a:solidFill>
                <a:latin typeface="Symbol" pitchFamily="18" charset="2"/>
                <a:cs typeface="Arial" charset="0"/>
              </a:rPr>
              <a:t>Y</a:t>
            </a:r>
            <a:r>
              <a:rPr lang="en-US" sz="1600" baseline="-25000">
                <a:solidFill>
                  <a:srgbClr val="009900"/>
                </a:solidFill>
                <a:cs typeface="Arial" charset="0"/>
              </a:rPr>
              <a:t>0 </a:t>
            </a:r>
            <a:r>
              <a:rPr lang="en-US" sz="1600">
                <a:solidFill>
                  <a:srgbClr val="009900"/>
                </a:solidFill>
                <a:cs typeface="Arial" charset="0"/>
              </a:rPr>
              <a:t>and KS evolves from initial state </a:t>
            </a:r>
            <a:r>
              <a:rPr lang="en-US" sz="1600">
                <a:solidFill>
                  <a:srgbClr val="009900"/>
                </a:solidFill>
                <a:latin typeface="Symbol" pitchFamily="18" charset="2"/>
                <a:cs typeface="Arial" charset="0"/>
              </a:rPr>
              <a:t>F</a:t>
            </a:r>
            <a:r>
              <a:rPr lang="en-US" sz="1600" baseline="-25000">
                <a:solidFill>
                  <a:srgbClr val="009900"/>
                </a:solidFill>
                <a:cs typeface="Arial" charset="0"/>
              </a:rPr>
              <a:t>0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629400" y="3124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~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6324600" y="26670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3366"/>
                </a:solidFill>
                <a:cs typeface="Arial" charset="0"/>
              </a:rPr>
              <a:t>Starts at some time –T from some ground state: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096000" y="48006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3366"/>
                </a:solidFill>
                <a:cs typeface="Arial" charset="0"/>
              </a:rPr>
              <a:t>“initial” ground-state (any)</a:t>
            </a: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H="1" flipV="1">
            <a:off x="5791200" y="4724400"/>
            <a:ext cx="457200" cy="762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4724400" y="36576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993366"/>
                </a:solidFill>
                <a:cs typeface="Arial" charset="0"/>
              </a:rPr>
              <a:t>pseudoprehistory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228600" y="5241925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Calibri" panose="020F0502020204030204" pitchFamily="34" charset="0"/>
                <a:cs typeface="Arial" charset="0"/>
              </a:rPr>
              <a:t> The </a:t>
            </a:r>
            <a:r>
              <a:rPr lang="en-US" sz="2000" dirty="0" err="1">
                <a:latin typeface="Calibri" panose="020F0502020204030204" pitchFamily="34" charset="0"/>
                <a:cs typeface="Arial" charset="0"/>
              </a:rPr>
              <a:t>pseudoprehistory</a:t>
            </a:r>
            <a:r>
              <a:rPr lang="en-US" sz="2000" dirty="0">
                <a:latin typeface="Calibri" panose="020F0502020204030204" pitchFamily="34" charset="0"/>
                <a:cs typeface="Arial" charset="0"/>
              </a:rPr>
              <a:t> is not unique – may find many ground-states that evolve to the same state at t=0, in different amounts of time, in different v’s. </a:t>
            </a:r>
          </a:p>
          <a:p>
            <a:endParaRPr lang="en-US" sz="2000" dirty="0">
              <a:latin typeface="Calibri" panose="020F0502020204030204" pitchFamily="34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charset="0"/>
              </a:rPr>
              <a:t>Eqn</a:t>
            </a:r>
            <a:r>
              <a:rPr lang="en-US" sz="2000" dirty="0">
                <a:latin typeface="Calibri" panose="020F0502020204030204" pitchFamily="34" charset="0"/>
                <a:cs typeface="Arial" charset="0"/>
              </a:rPr>
              <a:t> applies to all </a:t>
            </a:r>
            <a:r>
              <a:rPr lang="en-US" sz="2000" dirty="0" smtClean="0">
                <a:latin typeface="Calibri" panose="020F0502020204030204" pitchFamily="34" charset="0"/>
                <a:cs typeface="Arial" charset="0"/>
              </a:rPr>
              <a:t>– gives </a:t>
            </a:r>
            <a:r>
              <a:rPr lang="en-US" sz="2000" dirty="0">
                <a:latin typeface="Calibri" panose="020F0502020204030204" pitchFamily="34" charset="0"/>
                <a:cs typeface="Arial" charset="0"/>
              </a:rPr>
              <a:t>a strict exact test for approximate </a:t>
            </a:r>
            <a:r>
              <a:rPr lang="en-US" sz="2000" dirty="0" err="1" smtClean="0">
                <a:latin typeface="Calibri" panose="020F0502020204030204" pitchFamily="34" charset="0"/>
                <a:cs typeface="Arial" charset="0"/>
              </a:rPr>
              <a:t>functionals</a:t>
            </a:r>
            <a:r>
              <a:rPr lang="en-US" sz="2000" dirty="0">
                <a:latin typeface="Calibri" panose="020F0502020204030204" pitchFamily="34" charset="0"/>
                <a:cs typeface="Arial" charset="0"/>
              </a:rPr>
              <a:t>. 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520700" y="1776076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“memory condition”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 animBg="1"/>
      <p:bldP spid="21509" grpId="0" animBg="1"/>
      <p:bldP spid="21513" grpId="0" animBg="1"/>
      <p:bldP spid="21514" grpId="0"/>
      <p:bldP spid="21515" grpId="0" animBg="1"/>
      <p:bldP spid="21516" grpId="0" animBg="1"/>
      <p:bldP spid="21518" grpId="0"/>
      <p:bldP spid="21519" grpId="0"/>
      <p:bldP spid="21527" grpId="0"/>
      <p:bldP spid="21528" grpId="0"/>
      <p:bldP spid="21529" grpId="0"/>
      <p:bldP spid="21530" grpId="0" animBg="1"/>
      <p:bldP spid="21531" grpId="0"/>
      <p:bldP spid="21532" grpId="0"/>
      <p:bldP spid="215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7281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 far, have done a lot of formalism.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Now let’s take a look at some </a:t>
            </a:r>
            <a:r>
              <a:rPr lang="en-US" sz="2400" dirty="0" smtClean="0">
                <a:latin typeface="Calibri" panose="020F0502020204030204" pitchFamily="34" charset="0"/>
              </a:rPr>
              <a:t>examples</a:t>
            </a:r>
            <a:r>
              <a:rPr lang="en-US" sz="2400" dirty="0" smtClean="0"/>
              <a:t> where memory is at play.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19022"/>
            <a:ext cx="2514600" cy="695528"/>
          </a:xfrm>
          <a:noFill/>
          <a:ln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28600" y="2526268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cs typeface="Arial" charset="0"/>
              </a:rPr>
              <a:t>But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is </a:t>
            </a:r>
            <a:r>
              <a:rPr lang="en-US" sz="2000" b="1" dirty="0">
                <a:solidFill>
                  <a:srgbClr val="0070C0"/>
                </a:solidFill>
                <a:cs typeface="Arial" charset="0"/>
              </a:rPr>
              <a:t>there </a:t>
            </a:r>
            <a:r>
              <a:rPr lang="en-US" sz="2000" b="1" dirty="0" smtClean="0">
                <a:solidFill>
                  <a:srgbClr val="0070C0"/>
                </a:solidFill>
                <a:cs typeface="Arial" charset="0"/>
              </a:rPr>
              <a:t>ISD in actuality?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 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1295400" y="1371600"/>
            <a:ext cx="10668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133600" y="0"/>
            <a:ext cx="517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u="sng" dirty="0">
                <a:solidFill>
                  <a:srgbClr val="7030A0"/>
                </a:solidFill>
              </a:rPr>
              <a:t>Initial-state dependence (ISD)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/>
          <a:srcRect l="4124" t="76723" r="76512" b="3386"/>
          <a:stretch>
            <a:fillRect/>
          </a:stretch>
        </p:blipFill>
        <p:spPr bwMode="auto">
          <a:xfrm>
            <a:off x="6629400" y="1331850"/>
            <a:ext cx="1905000" cy="9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7391400" y="1600200"/>
            <a:ext cx="533400" cy="457200"/>
          </a:xfrm>
          <a:prstGeom prst="ellips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3581400" y="1524000"/>
            <a:ext cx="2362200" cy="685800"/>
            <a:chOff x="2256" y="624"/>
            <a:chExt cx="1488" cy="432"/>
          </a:xfrm>
        </p:grpSpPr>
        <p:pic>
          <p:nvPicPr>
            <p:cNvPr id="44041" name="Picture 9"/>
            <p:cNvPicPr>
              <a:picLocks noChangeAspect="1" noChangeArrowheads="1"/>
            </p:cNvPicPr>
            <p:nvPr/>
          </p:nvPicPr>
          <p:blipFill>
            <a:blip r:embed="rId5"/>
            <a:srcRect r="44118" b="-1819"/>
            <a:stretch>
              <a:fillRect/>
            </a:stretch>
          </p:blipFill>
          <p:spPr bwMode="auto">
            <a:xfrm>
              <a:off x="2256" y="624"/>
              <a:ext cx="91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42" name="Picture 10"/>
            <p:cNvPicPr>
              <a:picLocks noChangeAspect="1" noChangeArrowheads="1"/>
            </p:cNvPicPr>
            <p:nvPr/>
          </p:nvPicPr>
          <p:blipFill>
            <a:blip r:embed="rId3"/>
            <a:srcRect l="68085" t="20512" r="-2127" b="-2563"/>
            <a:stretch>
              <a:fillRect/>
            </a:stretch>
          </p:blipFill>
          <p:spPr bwMode="auto">
            <a:xfrm>
              <a:off x="3168" y="672"/>
              <a:ext cx="5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4495800" y="1676400"/>
            <a:ext cx="76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4572000" y="1524000"/>
            <a:ext cx="685800" cy="609600"/>
          </a:xfrm>
          <a:prstGeom prst="ellips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54" name="Group 22"/>
          <p:cNvGrpSpPr>
            <a:grpSpLocks/>
          </p:cNvGrpSpPr>
          <p:nvPr/>
        </p:nvGrpSpPr>
        <p:grpSpPr bwMode="auto">
          <a:xfrm>
            <a:off x="1632397" y="3479452"/>
            <a:ext cx="4038600" cy="1371600"/>
            <a:chOff x="192" y="2160"/>
            <a:chExt cx="2544" cy="864"/>
          </a:xfrm>
        </p:grpSpPr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 flipV="1">
              <a:off x="1104" y="220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>
              <a:off x="192" y="2880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auto">
            <a:xfrm>
              <a:off x="1104" y="2304"/>
              <a:ext cx="1440" cy="416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144" y="72"/>
                </a:cxn>
                <a:cxn ang="0">
                  <a:pos x="240" y="24"/>
                </a:cxn>
                <a:cxn ang="0">
                  <a:pos x="384" y="24"/>
                </a:cxn>
                <a:cxn ang="0">
                  <a:pos x="576" y="168"/>
                </a:cxn>
                <a:cxn ang="0">
                  <a:pos x="672" y="264"/>
                </a:cxn>
                <a:cxn ang="0">
                  <a:pos x="864" y="360"/>
                </a:cxn>
                <a:cxn ang="0">
                  <a:pos x="1056" y="408"/>
                </a:cxn>
                <a:cxn ang="0">
                  <a:pos x="1152" y="408"/>
                </a:cxn>
                <a:cxn ang="0">
                  <a:pos x="1248" y="408"/>
                </a:cxn>
                <a:cxn ang="0">
                  <a:pos x="1344" y="360"/>
                </a:cxn>
                <a:cxn ang="0">
                  <a:pos x="1440" y="264"/>
                </a:cxn>
              </a:cxnLst>
              <a:rect l="0" t="0" r="r" b="b"/>
              <a:pathLst>
                <a:path w="1440" h="416">
                  <a:moveTo>
                    <a:pt x="0" y="216"/>
                  </a:moveTo>
                  <a:cubicBezTo>
                    <a:pt x="52" y="160"/>
                    <a:pt x="104" y="104"/>
                    <a:pt x="144" y="72"/>
                  </a:cubicBezTo>
                  <a:cubicBezTo>
                    <a:pt x="184" y="40"/>
                    <a:pt x="200" y="32"/>
                    <a:pt x="240" y="24"/>
                  </a:cubicBezTo>
                  <a:cubicBezTo>
                    <a:pt x="280" y="16"/>
                    <a:pt x="328" y="0"/>
                    <a:pt x="384" y="24"/>
                  </a:cubicBezTo>
                  <a:cubicBezTo>
                    <a:pt x="440" y="48"/>
                    <a:pt x="528" y="128"/>
                    <a:pt x="576" y="168"/>
                  </a:cubicBezTo>
                  <a:cubicBezTo>
                    <a:pt x="624" y="208"/>
                    <a:pt x="624" y="232"/>
                    <a:pt x="672" y="264"/>
                  </a:cubicBezTo>
                  <a:cubicBezTo>
                    <a:pt x="720" y="296"/>
                    <a:pt x="800" y="336"/>
                    <a:pt x="864" y="360"/>
                  </a:cubicBezTo>
                  <a:cubicBezTo>
                    <a:pt x="928" y="384"/>
                    <a:pt x="1008" y="400"/>
                    <a:pt x="1056" y="408"/>
                  </a:cubicBezTo>
                  <a:cubicBezTo>
                    <a:pt x="1104" y="416"/>
                    <a:pt x="1120" y="408"/>
                    <a:pt x="1152" y="408"/>
                  </a:cubicBezTo>
                  <a:cubicBezTo>
                    <a:pt x="1184" y="408"/>
                    <a:pt x="1216" y="416"/>
                    <a:pt x="1248" y="408"/>
                  </a:cubicBezTo>
                  <a:cubicBezTo>
                    <a:pt x="1280" y="400"/>
                    <a:pt x="1312" y="384"/>
                    <a:pt x="1344" y="360"/>
                  </a:cubicBezTo>
                  <a:cubicBezTo>
                    <a:pt x="1376" y="336"/>
                    <a:pt x="1408" y="300"/>
                    <a:pt x="1440" y="2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Rectangle 26"/>
            <p:cNvSpPr>
              <a:spLocks noChangeArrowheads="1"/>
            </p:cNvSpPr>
            <p:nvPr/>
          </p:nvSpPr>
          <p:spPr bwMode="auto">
            <a:xfrm>
              <a:off x="1536" y="2160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n (r t)</a:t>
              </a:r>
            </a:p>
          </p:txBody>
        </p:sp>
      </p:grp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260797" y="3327052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Evolve </a:t>
            </a:r>
            <a:r>
              <a:rPr lang="en-US" sz="2000" b="1" dirty="0">
                <a:latin typeface="Symbol" pitchFamily="18" charset="2"/>
              </a:rPr>
              <a:t>Y</a:t>
            </a:r>
            <a:r>
              <a:rPr lang="en-US" sz="2000" b="1" baseline="-25000" dirty="0"/>
              <a:t>0</a:t>
            </a:r>
            <a:r>
              <a:rPr lang="en-US" sz="2000" b="1" dirty="0"/>
              <a:t> in v(t)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</a:t>
            </a:r>
            <a:endParaRPr lang="en-US" sz="2400" b="1" dirty="0"/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190500" y="596345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If no, then  ISD redundant, i.e. the functional dependence on the density is enough. </a:t>
            </a:r>
          </a:p>
        </p:txBody>
      </p:sp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6744147" y="3784252"/>
            <a:ext cx="2590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993366"/>
                </a:solidFill>
              </a:rPr>
              <a:t>The answer is</a:t>
            </a:r>
            <a:r>
              <a:rPr lang="en-US" sz="2000" dirty="0">
                <a:solidFill>
                  <a:srgbClr val="993366"/>
                </a:solidFill>
              </a:rPr>
              <a:t>:     </a:t>
            </a:r>
          </a:p>
          <a:p>
            <a:r>
              <a:rPr lang="en-US" sz="2000" dirty="0">
                <a:solidFill>
                  <a:srgbClr val="993366"/>
                </a:solidFill>
              </a:rPr>
              <a:t>No! for one electron, but,  </a:t>
            </a:r>
          </a:p>
          <a:p>
            <a:r>
              <a:rPr lang="en-US" sz="2000" dirty="0">
                <a:solidFill>
                  <a:srgbClr val="993366"/>
                </a:solidFill>
              </a:rPr>
              <a:t>Yes! for 2 or more electrons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5213797" y="4622452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002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" y="762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1-1 </a:t>
            </a:r>
            <a:r>
              <a:rPr lang="en-US" i="1" dirty="0" smtClean="0"/>
              <a:t>n-v</a:t>
            </a:r>
            <a:r>
              <a:rPr lang="en-US" dirty="0" smtClean="0"/>
              <a:t> mapping formally depends on the initial-state.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65832" y="4851052"/>
            <a:ext cx="6200329" cy="1002237"/>
            <a:chOff x="756096" y="4710158"/>
            <a:chExt cx="6200329" cy="1002237"/>
          </a:xfrm>
        </p:grpSpPr>
        <p:grpSp>
          <p:nvGrpSpPr>
            <p:cNvPr id="44064" name="Group 32"/>
            <p:cNvGrpSpPr>
              <a:grpSpLocks/>
            </p:cNvGrpSpPr>
            <p:nvPr/>
          </p:nvGrpSpPr>
          <p:grpSpPr bwMode="auto">
            <a:xfrm>
              <a:off x="2111375" y="5131370"/>
              <a:ext cx="4845050" cy="581025"/>
              <a:chOff x="1824" y="3744"/>
              <a:chExt cx="3052" cy="366"/>
            </a:xfrm>
          </p:grpSpPr>
          <p:sp>
            <p:nvSpPr>
              <p:cNvPr id="44061" name="Text Box 29"/>
              <p:cNvSpPr txBox="1">
                <a:spLocks noChangeArrowheads="1"/>
              </p:cNvSpPr>
              <p:nvPr/>
            </p:nvSpPr>
            <p:spPr bwMode="auto">
              <a:xfrm>
                <a:off x="1824" y="3860"/>
                <a:ext cx="30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evolving </a:t>
                </a:r>
                <a:r>
                  <a:rPr lang="en-US" sz="2000" b="1" dirty="0">
                    <a:solidFill>
                      <a:srgbClr val="0070C0"/>
                    </a:solidFill>
                    <a:latin typeface="Symbol" pitchFamily="18" charset="2"/>
                  </a:rPr>
                  <a:t>Y</a:t>
                </a:r>
                <a:r>
                  <a:rPr lang="en-US" sz="2000" b="1" baseline="-25000" dirty="0">
                    <a:solidFill>
                      <a:srgbClr val="0070C0"/>
                    </a:solidFill>
                  </a:rPr>
                  <a:t>0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in v (t) </a:t>
                </a:r>
                <a:r>
                  <a:rPr lang="en-US" sz="2000" b="1" dirty="0">
                    <a:solidFill>
                      <a:srgbClr val="0070C0"/>
                    </a:solidFill>
                    <a:sym typeface="Wingdings" pitchFamily="2" charset="2"/>
                  </a:rPr>
                  <a:t> same n ?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4062" name="Text Box 30"/>
              <p:cNvSpPr txBox="1">
                <a:spLocks noChangeArrowheads="1"/>
              </p:cNvSpPr>
              <p:nvPr/>
            </p:nvSpPr>
            <p:spPr bwMode="auto">
              <a:xfrm rot="21215103" flipH="1">
                <a:off x="2928" y="3744"/>
                <a:ext cx="495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70C0"/>
                    </a:solidFill>
                  </a:rPr>
                  <a:t>~</a:t>
                </a:r>
                <a:r>
                  <a:rPr lang="en-US" sz="2400">
                    <a:solidFill>
                      <a:srgbClr val="0070C0"/>
                    </a:solidFill>
                  </a:rPr>
                  <a:t> </a:t>
                </a:r>
              </a:p>
            </p:txBody>
          </p:sp>
          <p:sp>
            <p:nvSpPr>
              <p:cNvPr id="44063" name="Text Box 31"/>
              <p:cNvSpPr txBox="1">
                <a:spLocks noChangeArrowheads="1"/>
              </p:cNvSpPr>
              <p:nvPr/>
            </p:nvSpPr>
            <p:spPr bwMode="auto">
              <a:xfrm rot="21477326">
                <a:off x="2496" y="3744"/>
                <a:ext cx="65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~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56096" y="4931315"/>
              <a:ext cx="52637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</a:rPr>
                <a:t>? Does there </a:t>
              </a:r>
              <a:r>
                <a:rPr lang="en-US" sz="2000" b="1" dirty="0">
                  <a:solidFill>
                    <a:srgbClr val="0070C0"/>
                  </a:solidFill>
                </a:rPr>
                <a:t>even 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exist another </a:t>
              </a:r>
              <a:r>
                <a:rPr lang="en-US" sz="2000" b="1" dirty="0" smtClean="0">
                  <a:solidFill>
                    <a:srgbClr val="0070C0"/>
                  </a:solidFill>
                  <a:latin typeface="Symbol" panose="05050102010706020507" pitchFamily="18" charset="2"/>
                </a:rPr>
                <a:t>Y</a:t>
              </a:r>
              <a:r>
                <a:rPr lang="en-US" sz="2000" b="1" baseline="-25000" dirty="0" smtClean="0">
                  <a:solidFill>
                    <a:srgbClr val="0070C0"/>
                  </a:solidFill>
                </a:rPr>
                <a:t>0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s.t.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endParaRPr lang="en-US" sz="2000" b="1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2958" y="4710158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~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1239838" y="6521450"/>
            <a:ext cx="7937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N.T. </a:t>
            </a:r>
            <a:r>
              <a:rPr lang="en-US" i="1" dirty="0" err="1">
                <a:latin typeface="Calibri" panose="020F0502020204030204" pitchFamily="34" charset="0"/>
              </a:rPr>
              <a:t>Maitra</a:t>
            </a:r>
            <a:r>
              <a:rPr lang="en-US" i="1" dirty="0">
                <a:latin typeface="Calibri" panose="020F0502020204030204" pitchFamily="34" charset="0"/>
              </a:rPr>
              <a:t> and K. Burke, Phys. Rev. A. </a:t>
            </a:r>
            <a:r>
              <a:rPr lang="en-US" b="1" i="1" dirty="0">
                <a:latin typeface="Calibri" panose="020F0502020204030204" pitchFamily="34" charset="0"/>
              </a:rPr>
              <a:t>63</a:t>
            </a:r>
            <a:r>
              <a:rPr lang="en-US" i="1" dirty="0">
                <a:latin typeface="Calibri" panose="020F0502020204030204" pitchFamily="34" charset="0"/>
              </a:rPr>
              <a:t> 042501 (2001); ibid. </a:t>
            </a:r>
            <a:r>
              <a:rPr lang="en-US" b="1" i="1" dirty="0">
                <a:latin typeface="Calibri" panose="020F0502020204030204" pitchFamily="34" charset="0"/>
              </a:rPr>
              <a:t>64</a:t>
            </a:r>
            <a:r>
              <a:rPr lang="en-US" i="1" dirty="0">
                <a:latin typeface="Calibri" panose="020F0502020204030204" pitchFamily="34" charset="0"/>
              </a:rPr>
              <a:t> 039901 (E)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9" grpId="0"/>
      <p:bldP spid="44065" grpId="0"/>
      <p:bldP spid="44066" grpId="0"/>
      <p:bldP spid="440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46980" y="1046409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9900CC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9900CC"/>
                </a:solidFill>
                <a:latin typeface="Calibri" panose="020F0502020204030204" pitchFamily="34" charset="0"/>
              </a:rPr>
              <a:t>Im</a:t>
            </a:r>
            <a:r>
              <a:rPr lang="en-US" sz="2000" b="1" dirty="0" smtClean="0">
                <a:solidFill>
                  <a:srgbClr val="990099"/>
                </a:solidFill>
                <a:latin typeface="Calibri" panose="020F0502020204030204" pitchFamily="34" charset="0"/>
              </a:rPr>
              <a:t>pli</a:t>
            </a:r>
            <a:r>
              <a:rPr lang="en-US" sz="2000" b="1" dirty="0" smtClean="0">
                <a:solidFill>
                  <a:srgbClr val="9900CC"/>
                </a:solidFill>
                <a:latin typeface="Calibri" panose="020F0502020204030204" pitchFamily="34" charset="0"/>
              </a:rPr>
              <a:t>cati</a:t>
            </a:r>
            <a:r>
              <a:rPr lang="en-US" sz="2000" b="1" dirty="0" smtClean="0">
                <a:solidFill>
                  <a:srgbClr val="990099"/>
                </a:solidFill>
                <a:latin typeface="Calibri" panose="020F0502020204030204" pitchFamily="34" charset="0"/>
              </a:rPr>
              <a:t>on</a:t>
            </a:r>
            <a:r>
              <a:rPr lang="en-US" sz="2000" b="1" dirty="0">
                <a:solidFill>
                  <a:srgbClr val="990099"/>
                </a:solidFill>
                <a:latin typeface="Calibri" panose="020F0502020204030204" pitchFamily="34" charset="0"/>
              </a:rPr>
              <a:t>s</a:t>
            </a:r>
            <a:r>
              <a:rPr lang="en-US" sz="2000" b="1" dirty="0" smtClean="0">
                <a:solidFill>
                  <a:srgbClr val="990099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9900CC"/>
                </a:solidFill>
                <a:latin typeface="Calibri" panose="020F0502020204030204" pitchFamily="34" charset="0"/>
              </a:rPr>
              <a:t>for the Adiabatic Approximation:</a:t>
            </a:r>
            <a:endParaRPr lang="en-US" sz="2000" b="1" dirty="0">
              <a:solidFill>
                <a:srgbClr val="9900CC"/>
              </a:solidFill>
              <a:latin typeface="Calibri" panose="020F0502020204030204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728755" y="522895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/>
              <a:t>v</a:t>
            </a:r>
            <a:r>
              <a:rPr lang="en-US" sz="2000" b="1" baseline="-25000" dirty="0" err="1" smtClean="0"/>
              <a:t>xc</a:t>
            </a:r>
            <a:r>
              <a:rPr lang="en-US" sz="2000" b="1" dirty="0" smtClean="0"/>
              <a:t>[n;</a:t>
            </a:r>
            <a:r>
              <a:rPr lang="en-US" sz="2000" b="1" dirty="0" smtClean="0">
                <a:latin typeface="Symbol" pitchFamily="18" charset="2"/>
              </a:rPr>
              <a:t>Y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,</a:t>
            </a:r>
            <a:r>
              <a:rPr lang="en-US" sz="2000" b="1" dirty="0" smtClean="0">
                <a:latin typeface="Symbol" pitchFamily="18" charset="2"/>
              </a:rPr>
              <a:t>F</a:t>
            </a:r>
            <a:r>
              <a:rPr lang="en-US" sz="2000" b="1" baseline="-25000" dirty="0" smtClean="0"/>
              <a:t>0</a:t>
            </a:r>
            <a:r>
              <a:rPr lang="en-US" sz="2000" b="1" dirty="0"/>
              <a:t>](</a:t>
            </a:r>
            <a:r>
              <a:rPr lang="en-US" sz="2000" b="1" i="1" dirty="0" err="1"/>
              <a:t>r,t</a:t>
            </a:r>
            <a:r>
              <a:rPr lang="en-US" sz="2000" b="1" i="1" dirty="0"/>
              <a:t>)</a:t>
            </a:r>
            <a:endParaRPr lang="en-US" sz="2000" dirty="0">
              <a:cs typeface="Arial" charset="0"/>
            </a:endParaRP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85980" y="454632"/>
            <a:ext cx="762000" cy="533400"/>
          </a:xfrm>
          <a:prstGeom prst="ellipse">
            <a:avLst/>
          </a:prstGeom>
          <a:noFill/>
          <a:ln w="9525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37468" y="1488355"/>
            <a:ext cx="8686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Adiabatic </a:t>
            </a:r>
            <a:r>
              <a:rPr lang="en-US" sz="2000" dirty="0" err="1" smtClean="0">
                <a:latin typeface="Calibri" panose="020F0502020204030204" pitchFamily="34" charset="0"/>
              </a:rPr>
              <a:t>approx</a:t>
            </a:r>
            <a:r>
              <a:rPr lang="en-US" sz="2000" dirty="0" smtClean="0">
                <a:latin typeface="Calibri" panose="020F0502020204030204" pitchFamily="34" charset="0"/>
              </a:rPr>
              <a:t> designed </a:t>
            </a:r>
            <a:r>
              <a:rPr lang="en-US" sz="2000" dirty="0">
                <a:latin typeface="Calibri" panose="020F0502020204030204" pitchFamily="34" charset="0"/>
              </a:rPr>
              <a:t>to work for initial </a:t>
            </a:r>
            <a:r>
              <a:rPr lang="en-US" sz="2000" i="1" dirty="0">
                <a:latin typeface="Calibri" panose="020F0502020204030204" pitchFamily="34" charset="0"/>
              </a:rPr>
              <a:t>ground-</a:t>
            </a:r>
            <a:r>
              <a:rPr lang="en-US" sz="2000" dirty="0">
                <a:latin typeface="Calibri" panose="020F0502020204030204" pitchFamily="34" charset="0"/>
              </a:rPr>
              <a:t>states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     -- </a:t>
            </a:r>
            <a:r>
              <a:rPr lang="en-US" sz="2000" dirty="0" smtClean="0">
                <a:latin typeface="Calibri" panose="020F0502020204030204" pitchFamily="34" charset="0"/>
              </a:rPr>
              <a:t>For initial </a:t>
            </a:r>
            <a:r>
              <a:rPr lang="en-US" sz="2000" dirty="0" smtClean="0">
                <a:latin typeface="Symbol" panose="05050102010706020507" pitchFamily="18" charset="2"/>
              </a:rPr>
              <a:t>Y</a:t>
            </a:r>
            <a:r>
              <a:rPr lang="en-US" sz="2000" baseline="-25000" dirty="0" smtClean="0"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latin typeface="Calibri" panose="020F0502020204030204" pitchFamily="34" charset="0"/>
              </a:rPr>
              <a:t> an </a:t>
            </a:r>
            <a:r>
              <a:rPr lang="en-US" sz="2000" i="1" dirty="0" smtClean="0">
                <a:latin typeface="Calibri" panose="020F0502020204030204" pitchFamily="34" charset="0"/>
              </a:rPr>
              <a:t>excited</a:t>
            </a:r>
            <a:r>
              <a:rPr lang="en-US" sz="2000" i="1" dirty="0"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latin typeface="Calibri" panose="020F0502020204030204" pitchFamily="34" charset="0"/>
              </a:rPr>
              <a:t>state</a:t>
            </a:r>
            <a:r>
              <a:rPr lang="en-US" sz="2000" dirty="0" smtClean="0">
                <a:latin typeface="Calibri" panose="020F0502020204030204" pitchFamily="34" charset="0"/>
              </a:rPr>
              <a:t>, say, these use </a:t>
            </a:r>
            <a:r>
              <a:rPr lang="en-US" sz="2000" dirty="0" err="1" smtClean="0">
                <a:latin typeface="Calibri" panose="020F0502020204030204" pitchFamily="34" charset="0"/>
              </a:rPr>
              <a:t>v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xc</a:t>
            </a:r>
            <a:r>
              <a:rPr lang="en-US" sz="2000" dirty="0" smtClean="0">
                <a:latin typeface="Calibri" panose="020F0502020204030204" pitchFamily="34" charset="0"/>
              </a:rPr>
              <a:t> derived for a  </a:t>
            </a:r>
            <a:r>
              <a:rPr lang="en-US" sz="2000" i="1" dirty="0">
                <a:latin typeface="Calibri" panose="020F0502020204030204" pitchFamily="34" charset="0"/>
              </a:rPr>
              <a:t>ground-state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</a:rPr>
              <a:t>of the same initial </a:t>
            </a:r>
            <a:r>
              <a:rPr lang="en-US" sz="2000" i="1" dirty="0" smtClean="0">
                <a:latin typeface="Calibri" panose="020F0502020204030204" pitchFamily="34" charset="0"/>
              </a:rPr>
              <a:t>n(r). </a:t>
            </a:r>
            <a:endParaRPr lang="en-US" sz="20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290355" y="3669857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Important in </a:t>
            </a:r>
            <a:r>
              <a:rPr lang="en-US" sz="2000" dirty="0" err="1" smtClean="0">
                <a:latin typeface="Calibri" panose="020F0502020204030204" pitchFamily="34" charset="0"/>
              </a:rPr>
              <a:t>photoinduced</a:t>
            </a:r>
            <a:r>
              <a:rPr lang="en-US" sz="2000" dirty="0" smtClean="0">
                <a:latin typeface="Calibri" panose="020F0502020204030204" pitchFamily="34" charset="0"/>
              </a:rPr>
              <a:t> dynamics </a:t>
            </a:r>
            <a:r>
              <a:rPr lang="en-US" sz="2000" dirty="0">
                <a:latin typeface="Calibri" panose="020F0502020204030204" pitchFamily="34" charset="0"/>
              </a:rPr>
              <a:t>generally: start the actual </a:t>
            </a:r>
            <a:r>
              <a:rPr lang="en-US" sz="2000" dirty="0" smtClean="0">
                <a:latin typeface="Calibri" panose="020F0502020204030204" pitchFamily="34" charset="0"/>
              </a:rPr>
              <a:t>dynamics simulation </a:t>
            </a:r>
            <a:r>
              <a:rPr lang="en-US" sz="2000" i="1" dirty="0">
                <a:latin typeface="Calibri" panose="020F0502020204030204" pitchFamily="34" charset="0"/>
              </a:rPr>
              <a:t>after</a:t>
            </a:r>
            <a:r>
              <a:rPr lang="en-US" sz="2000" dirty="0">
                <a:latin typeface="Calibri" panose="020F0502020204030204" pitchFamily="34" charset="0"/>
              </a:rPr>
              <a:t> initial photo-excitation.</a:t>
            </a:r>
          </a:p>
        </p:txBody>
      </p:sp>
      <p:graphicFrame>
        <p:nvGraphicFramePr>
          <p:cNvPr id="55314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5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8" name="Picture 12" descr="pesrhowei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880" y="2939607"/>
            <a:ext cx="3152775" cy="24590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14850" y="602579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9900"/>
                </a:solidFill>
              </a:rPr>
              <a:t>d</a:t>
            </a:r>
            <a:r>
              <a:rPr lang="en-US" sz="2000" u="sng" dirty="0" smtClean="0">
                <a:solidFill>
                  <a:srgbClr val="009900"/>
                </a:solidFill>
              </a:rPr>
              <a:t>epends on the choice of the initial KS state</a:t>
            </a:r>
            <a:endParaRPr lang="en-US" sz="2000" u="sng" dirty="0">
              <a:solidFill>
                <a:srgbClr val="0099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195762" y="6025791"/>
            <a:ext cx="161925" cy="18699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9880" y="5703790"/>
            <a:ext cx="471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big is the resulting error?</a:t>
            </a: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37791" y="89694"/>
            <a:ext cx="85537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7030A0"/>
                </a:solidFill>
                <a:latin typeface="Calibri" panose="020F0502020204030204" pitchFamily="34" charset="0"/>
              </a:rPr>
              <a:t>More than one </a:t>
            </a:r>
            <a:r>
              <a:rPr lang="en-US" sz="2000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electron: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r,t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does </a:t>
            </a:r>
            <a:r>
              <a:rPr lang="en-US" sz="2000" i="1" dirty="0">
                <a:latin typeface="Calibri" panose="020F0502020204030204" pitchFamily="34" charset="0"/>
              </a:rPr>
              <a:t>not </a:t>
            </a:r>
            <a:r>
              <a:rPr lang="en-US" sz="2000" dirty="0">
                <a:latin typeface="Calibri" panose="020F0502020204030204" pitchFamily="34" charset="0"/>
              </a:rPr>
              <a:t>uniquely define the </a:t>
            </a:r>
            <a:r>
              <a:rPr lang="en-US" sz="2000" dirty="0" smtClean="0">
                <a:latin typeface="Calibri" panose="020F0502020204030204" pitchFamily="34" charset="0"/>
              </a:rPr>
              <a:t>potential, need ISD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81809" y="312195"/>
            <a:ext cx="888682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For a </a:t>
            </a:r>
            <a:r>
              <a:rPr lang="en-US" sz="2000" i="1" dirty="0" smtClean="0">
                <a:latin typeface="Calibri" panose="020F0502020204030204" pitchFamily="34" charset="0"/>
              </a:rPr>
              <a:t>given</a:t>
            </a:r>
            <a:r>
              <a:rPr lang="en-US" sz="2000" dirty="0" smtClean="0">
                <a:latin typeface="Calibri" panose="020F0502020204030204" pitchFamily="34" charset="0"/>
              </a:rPr>
              <a:t> initial excited </a:t>
            </a:r>
            <a:r>
              <a:rPr lang="en-US" sz="2000" dirty="0" smtClean="0">
                <a:latin typeface="Symbol" panose="05050102010706020507" pitchFamily="18" charset="2"/>
              </a:rPr>
              <a:t>Y</a:t>
            </a:r>
            <a:r>
              <a:rPr lang="en-US" sz="2000" baseline="-25000" dirty="0" smtClean="0"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latin typeface="Calibri" panose="020F0502020204030204" pitchFamily="34" charset="0"/>
              </a:rPr>
              <a:t>, how different are the </a:t>
            </a:r>
            <a:r>
              <a:rPr lang="en-US" sz="2000" i="1" dirty="0" smtClean="0">
                <a:latin typeface="Calibri" panose="020F0502020204030204" pitchFamily="34" charset="0"/>
              </a:rPr>
              <a:t>exact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Vxc</a:t>
            </a:r>
            <a:r>
              <a:rPr lang="en-US" sz="2000" dirty="0" smtClean="0">
                <a:latin typeface="Calibri" panose="020F0502020204030204" pitchFamily="34" charset="0"/>
              </a:rPr>
              <a:t>’ s for different choices of KS initial </a:t>
            </a:r>
            <a:r>
              <a:rPr lang="en-US" sz="2000" dirty="0" smtClean="0">
                <a:latin typeface="Symbol" panose="05050102010706020507" pitchFamily="18" charset="2"/>
              </a:rPr>
              <a:t>F</a:t>
            </a:r>
            <a:r>
              <a:rPr lang="en-US" sz="2000" baseline="-25000" dirty="0" smtClean="0">
                <a:latin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Is there a “best choice” of KS initial state to use if stuck with an adiabatic </a:t>
            </a:r>
            <a:r>
              <a:rPr lang="en-US" sz="2000" dirty="0" err="1" smtClean="0">
                <a:latin typeface="Calibri" panose="020F0502020204030204" pitchFamily="34" charset="0"/>
              </a:rPr>
              <a:t>approx</a:t>
            </a:r>
            <a:r>
              <a:rPr lang="en-US" sz="2000" dirty="0" smtClean="0">
                <a:latin typeface="Calibri" panose="020F0502020204030204" pitchFamily="34" charset="0"/>
              </a:rPr>
              <a:t>?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212197" y="1524859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e.g.</a:t>
            </a:r>
          </a:p>
        </p:txBody>
      </p:sp>
      <p:graphicFrame>
        <p:nvGraphicFramePr>
          <p:cNvPr id="553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585997"/>
              </p:ext>
            </p:extLst>
          </p:nvPr>
        </p:nvGraphicFramePr>
        <p:xfrm>
          <a:off x="4460347" y="297693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347" y="297693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536047" y="1855757"/>
            <a:ext cx="3981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Start in 1st interacting excited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state 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of 1D He</a:t>
            </a: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2737" y="1657964"/>
            <a:ext cx="3047748" cy="346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16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826" y="2677943"/>
            <a:ext cx="2362200" cy="14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236626" y="2830343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ensity, n*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2084226" y="2906543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47134" y="1686556"/>
            <a:ext cx="1709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Initial </a:t>
            </a:r>
            <a:r>
              <a:rPr lang="en-US" i="1" dirty="0" smtClean="0">
                <a:solidFill>
                  <a:schemeClr val="accent2"/>
                </a:solidFill>
              </a:rPr>
              <a:t>exact </a:t>
            </a:r>
            <a:r>
              <a:rPr lang="en-US" i="1" dirty="0" err="1" smtClean="0">
                <a:solidFill>
                  <a:schemeClr val="accent2"/>
                </a:solidFill>
              </a:rPr>
              <a:t>v</a:t>
            </a:r>
            <a:r>
              <a:rPr lang="en-US" baseline="-25000" dirty="0" err="1" smtClean="0">
                <a:solidFill>
                  <a:schemeClr val="accent2"/>
                </a:solidFill>
              </a:rPr>
              <a:t>xc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for </a:t>
            </a:r>
            <a:r>
              <a:rPr lang="en-US" dirty="0" err="1" smtClean="0">
                <a:solidFill>
                  <a:srgbClr val="0070C0"/>
                </a:solidFill>
                <a:latin typeface="Symbol" pitchFamily="18" charset="2"/>
              </a:rPr>
              <a:t>F</a:t>
            </a:r>
            <a:r>
              <a:rPr lang="en-US" baseline="30000" dirty="0" err="1" smtClean="0">
                <a:solidFill>
                  <a:srgbClr val="0070C0"/>
                </a:solidFill>
              </a:rPr>
              <a:t>gs</a:t>
            </a:r>
            <a:r>
              <a:rPr lang="en-US" baseline="30000" dirty="0" smtClean="0"/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dirty="0"/>
              <a:t>*</a:t>
            </a:r>
            <a:endParaRPr lang="en-US" baseline="300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935508" y="2615968"/>
            <a:ext cx="511625" cy="5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6380335" y="2168227"/>
            <a:ext cx="106680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38619" y="3312967"/>
            <a:ext cx="187551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A-ex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quite wrong</a:t>
            </a:r>
          </a:p>
          <a:p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But it’s closer to  </a:t>
            </a:r>
          </a:p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hoice of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baseline="30000" dirty="0">
                <a:solidFill>
                  <a:srgbClr val="FF0000"/>
                </a:solidFill>
              </a:rPr>
              <a:t>*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than 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baseline="30000" dirty="0" err="1" smtClean="0">
                <a:solidFill>
                  <a:srgbClr val="FF0000"/>
                </a:solidFill>
              </a:rPr>
              <a:t>g</a:t>
            </a:r>
            <a:r>
              <a:rPr lang="en-US" baseline="30000" dirty="0" err="1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227935" y="2921328"/>
            <a:ext cx="1219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51026" y="6201853"/>
            <a:ext cx="6248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i="1" dirty="0" smtClean="0">
                <a:solidFill>
                  <a:srgbClr val="00B050"/>
                </a:solidFill>
              </a:rPr>
              <a:t>P. Elliott and N. T. </a:t>
            </a:r>
            <a:r>
              <a:rPr lang="en-US" sz="1600" i="1" dirty="0" err="1" smtClean="0">
                <a:solidFill>
                  <a:srgbClr val="00B050"/>
                </a:solidFill>
              </a:rPr>
              <a:t>Maitra</a:t>
            </a:r>
            <a:r>
              <a:rPr lang="en-US" sz="1600" i="1" dirty="0" smtClean="0">
                <a:solidFill>
                  <a:srgbClr val="00B050"/>
                </a:solidFill>
              </a:rPr>
              <a:t>, PRA </a:t>
            </a:r>
            <a:r>
              <a:rPr lang="en-US" sz="1600" b="1" i="1" dirty="0" smtClean="0">
                <a:solidFill>
                  <a:srgbClr val="00B050"/>
                </a:solidFill>
              </a:rPr>
              <a:t>85, </a:t>
            </a:r>
            <a:r>
              <a:rPr lang="en-US" sz="16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052510</a:t>
            </a:r>
            <a:r>
              <a:rPr lang="en-US" sz="1600" i="1" dirty="0" smtClean="0">
                <a:solidFill>
                  <a:srgbClr val="00B050"/>
                </a:solidFill>
              </a:rPr>
              <a:t> (2012) 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197" y="4273710"/>
            <a:ext cx="4580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Many different choices of initial KS state: </a:t>
            </a:r>
            <a:r>
              <a:rPr lang="en-US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e.g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en-US" sz="2000" dirty="0" smtClean="0">
                <a:latin typeface="Symbol" panose="05050102010706020507" pitchFamily="18" charset="2"/>
              </a:rPr>
              <a:t>F</a:t>
            </a:r>
            <a:r>
              <a:rPr lang="en-US" sz="2000" dirty="0" smtClean="0">
                <a:latin typeface="Calibri" panose="020F0502020204030204" pitchFamily="34" charset="0"/>
              </a:rPr>
              <a:t>* = singlet excited state (two orbitals)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30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gs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= singlet ground state (one orbital)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must have density n*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2361" y="4020990"/>
            <a:ext cx="87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KS potential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1972" y="177079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x</a:t>
            </a:r>
            <a:r>
              <a:rPr lang="en-US" sz="1400" dirty="0" smtClean="0">
                <a:latin typeface="Calibri" panose="020F0502020204030204" pitchFamily="34" charset="0"/>
              </a:rPr>
              <a:t>c potential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829865" y="3939048"/>
            <a:ext cx="216024" cy="211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/>
      <p:bldP spid="55315" grpId="0"/>
      <p:bldP spid="19" grpId="0"/>
      <p:bldP spid="23" grpId="0"/>
      <p:bldP spid="28" grpId="0"/>
      <p:bldP spid="20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More </a:t>
            </a:r>
            <a:r>
              <a:rPr lang="en-US" sz="2000" dirty="0" smtClean="0">
                <a:latin typeface="Calibri" panose="020F0502020204030204" pitchFamily="34" charset="0"/>
                <a:cs typeface="Arial" charset="0"/>
              </a:rPr>
              <a:t>examples, including ensuing time-development, </a:t>
            </a:r>
            <a:r>
              <a:rPr lang="en-US" sz="2000" dirty="0">
                <a:latin typeface="Calibri" panose="020F0502020204030204" pitchFamily="34" charset="0"/>
                <a:cs typeface="Arial" charset="0"/>
              </a:rPr>
              <a:t>recently </a:t>
            </a:r>
            <a:r>
              <a:rPr lang="en-US" sz="2000" dirty="0" smtClean="0">
                <a:latin typeface="Calibri" panose="020F0502020204030204" pitchFamily="34" charset="0"/>
                <a:cs typeface="Arial" charset="0"/>
              </a:rPr>
              <a:t>demonstrated</a:t>
            </a:r>
            <a:r>
              <a:rPr lang="en-US" sz="20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using a ne</a:t>
            </a:r>
            <a:r>
              <a:rPr lang="en-US" sz="2000" dirty="0">
                <a:latin typeface="Calibri" panose="020F0502020204030204" pitchFamily="34" charset="0"/>
              </a:rPr>
              <a:t>w</a:t>
            </a:r>
            <a:r>
              <a:rPr lang="en-US" sz="2000" dirty="0" smtClean="0">
                <a:latin typeface="Calibri" panose="020F0502020204030204" pitchFamily="34" charset="0"/>
              </a:rPr>
              <a:t> fi</a:t>
            </a:r>
            <a:r>
              <a:rPr lang="en-US" sz="2000" dirty="0">
                <a:latin typeface="Calibri" panose="020F0502020204030204" pitchFamily="34" charset="0"/>
                <a:cs typeface="Arial" charset="0"/>
              </a:rPr>
              <a:t>x</a:t>
            </a:r>
            <a:r>
              <a:rPr lang="en-US" sz="2000" dirty="0" smtClean="0">
                <a:latin typeface="Calibri" panose="020F0502020204030204" pitchFamily="34" charset="0"/>
              </a:rPr>
              <a:t>ed-point </a:t>
            </a:r>
            <a:r>
              <a:rPr lang="en-US" sz="2000" dirty="0">
                <a:latin typeface="Calibri" panose="020F0502020204030204" pitchFamily="34" charset="0"/>
              </a:rPr>
              <a:t>iteration </a:t>
            </a:r>
            <a:r>
              <a:rPr lang="en-US" sz="2000" dirty="0" smtClean="0">
                <a:latin typeface="Calibri" panose="020F0502020204030204" pitchFamily="34" charset="0"/>
              </a:rPr>
              <a:t>method to </a:t>
            </a:r>
            <a:r>
              <a:rPr lang="en-US" sz="2000" dirty="0">
                <a:latin typeface="Calibri" panose="020F0502020204030204" pitchFamily="34" charset="0"/>
              </a:rPr>
              <a:t>find </a:t>
            </a:r>
            <a:r>
              <a:rPr lang="en-US" sz="2000" dirty="0" smtClean="0">
                <a:latin typeface="Calibri" panose="020F0502020204030204" pitchFamily="34" charset="0"/>
              </a:rPr>
              <a:t>the v(</a:t>
            </a:r>
            <a:r>
              <a:rPr lang="en-US" sz="2000" dirty="0" err="1" smtClean="0">
                <a:latin typeface="Calibri" panose="020F0502020204030204" pitchFamily="34" charset="0"/>
              </a:rPr>
              <a:t>r,t</a:t>
            </a:r>
            <a:r>
              <a:rPr lang="en-US" sz="2000" dirty="0" smtClean="0">
                <a:latin typeface="Calibri" panose="020F0502020204030204" pitchFamily="34" charset="0"/>
              </a:rPr>
              <a:t>) for a given n(</a:t>
            </a:r>
            <a:r>
              <a:rPr lang="en-US" sz="2000" dirty="0" err="1" smtClean="0">
                <a:latin typeface="Calibri" panose="020F0502020204030204" pitchFamily="34" charset="0"/>
              </a:rPr>
              <a:t>r,t</a:t>
            </a:r>
            <a:r>
              <a:rPr lang="en-US" sz="2000" dirty="0" smtClean="0">
                <a:latin typeface="Calibri" panose="020F0502020204030204" pitchFamily="34" charset="0"/>
              </a:rPr>
              <a:t>) &amp; </a:t>
            </a:r>
            <a:r>
              <a:rPr lang="en-US" sz="2000" dirty="0" smtClean="0">
                <a:latin typeface="Symbol" panose="05050102010706020507" pitchFamily="18" charset="2"/>
              </a:rPr>
              <a:t>Y</a:t>
            </a:r>
            <a:r>
              <a:rPr lang="en-US" sz="2000" baseline="-25000" dirty="0" smtClean="0">
                <a:latin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and different choices of </a:t>
            </a:r>
            <a:r>
              <a:rPr lang="en-US" sz="2000" dirty="0" smtClean="0">
                <a:latin typeface="Symbol" panose="05050102010706020507" pitchFamily="18" charset="2"/>
              </a:rPr>
              <a:t>F</a:t>
            </a:r>
            <a:r>
              <a:rPr lang="en-US" baseline="-25000" dirty="0" smtClean="0"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latin typeface="Calibri" panose="020F0502020204030204" pitchFamily="34" charset="0"/>
              </a:rPr>
              <a:t>: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M. </a:t>
            </a:r>
            <a:r>
              <a:rPr lang="en-US" i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Ruggenthaler</a:t>
            </a:r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</a:rPr>
              <a:t>S. E. B. </a:t>
            </a:r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Nielsen, R. van </a:t>
            </a:r>
            <a:r>
              <a:rPr lang="en-US" i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Leeu</a:t>
            </a:r>
            <a:r>
              <a:rPr lang="en-US" i="1" dirty="0" err="1">
                <a:solidFill>
                  <a:srgbClr val="00B050"/>
                </a:solidFill>
                <a:latin typeface="Calibri" panose="020F0502020204030204" pitchFamily="34" charset="0"/>
              </a:rPr>
              <a:t>w</a:t>
            </a:r>
            <a:r>
              <a:rPr lang="en-US" i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en</a:t>
            </a:r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, PRA </a:t>
            </a:r>
            <a:r>
              <a:rPr lang="en-US" b="1" i="1" dirty="0">
                <a:solidFill>
                  <a:srgbClr val="00B050"/>
                </a:solidFill>
                <a:latin typeface="Calibri" panose="020F0502020204030204" pitchFamily="34" charset="0"/>
              </a:rPr>
              <a:t>88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</a:rPr>
              <a:t>, 022512 (2013</a:t>
            </a:r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).</a:t>
            </a:r>
          </a:p>
          <a:p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</a:rPr>
              <a:t>. E. B. Nielsen, </a:t>
            </a:r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M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</a:rPr>
              <a:t>. </a:t>
            </a:r>
            <a:r>
              <a:rPr lang="en-US" i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Ruggenthaler</a:t>
            </a:r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, R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</a:rPr>
              <a:t>. van </a:t>
            </a:r>
            <a:r>
              <a:rPr lang="en-US" i="1" dirty="0" err="1">
                <a:solidFill>
                  <a:srgbClr val="00B050"/>
                </a:solidFill>
                <a:latin typeface="Calibri" panose="020F0502020204030204" pitchFamily="34" charset="0"/>
              </a:rPr>
              <a:t>Leeuwen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</a:rPr>
              <a:t>, </a:t>
            </a:r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EPL, </a:t>
            </a:r>
            <a:r>
              <a:rPr lang="en-US" b="1" i="1" dirty="0">
                <a:solidFill>
                  <a:srgbClr val="00B050"/>
                </a:solidFill>
                <a:latin typeface="Calibri" panose="020F0502020204030204" pitchFamily="34" charset="0"/>
              </a:rPr>
              <a:t>101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</a:rPr>
              <a:t> (2013) </a:t>
            </a:r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33001</a:t>
            </a:r>
          </a:p>
          <a:p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J. I. </a:t>
            </a:r>
            <a:r>
              <a:rPr lang="en-US" i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Fuks</a:t>
            </a:r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, S. E. B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</a:rPr>
              <a:t>. </a:t>
            </a:r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Nielsen, M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</a:rPr>
              <a:t>. </a:t>
            </a:r>
            <a:r>
              <a:rPr lang="en-US" i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Ruggenthaler</a:t>
            </a:r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, N. T. Maitra, PCCP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18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, 20976 (2016)</a:t>
            </a:r>
            <a:endParaRPr lang="en-US" i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 smtClean="0"/>
              <a:t>Next an example illustrating </a:t>
            </a:r>
            <a:r>
              <a:rPr lang="en-US" sz="2000" dirty="0" smtClean="0">
                <a:solidFill>
                  <a:srgbClr val="0070C0"/>
                </a:solidFill>
              </a:rPr>
              <a:t>history-dependence</a:t>
            </a:r>
            <a:r>
              <a:rPr lang="en-US" sz="2000" dirty="0" smtClean="0"/>
              <a:t>; we’ll </a:t>
            </a:r>
            <a:r>
              <a:rPr lang="en-US" sz="2000" dirty="0"/>
              <a:t>look at this now </a:t>
            </a:r>
            <a:r>
              <a:rPr lang="en-US" sz="2000" dirty="0" smtClean="0"/>
              <a:t>starting </a:t>
            </a:r>
            <a:r>
              <a:rPr lang="en-US" sz="2000" dirty="0"/>
              <a:t>in </a:t>
            </a:r>
            <a:r>
              <a:rPr lang="en-US" sz="2000" dirty="0" smtClean="0"/>
              <a:t>ground-state in both the interacting and KS systems.</a:t>
            </a: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Plan</a:t>
            </a:r>
            <a:endParaRPr lang="en-US" sz="320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33800" y="304800"/>
            <a:ext cx="1524000" cy="609600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0099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8229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introduction </a:t>
            </a:r>
            <a:r>
              <a:rPr lang="en-US" sz="2000" dirty="0"/>
              <a:t>to what is </a:t>
            </a:r>
            <a:r>
              <a:rPr lang="en-US" sz="2000" dirty="0" smtClean="0"/>
              <a:t>memory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 -- adiabatic &amp; non-adiabatic approximations and a few exact conditions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 </a:t>
            </a:r>
            <a:r>
              <a:rPr lang="en-US" sz="2000" dirty="0"/>
              <a:t>-- initial-state </a:t>
            </a:r>
            <a:r>
              <a:rPr lang="en-US" sz="2000" dirty="0" smtClean="0"/>
              <a:t>dependence example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 </a:t>
            </a:r>
            <a:r>
              <a:rPr lang="en-US" sz="2000" dirty="0"/>
              <a:t>-- </a:t>
            </a:r>
            <a:r>
              <a:rPr lang="en-US" sz="2000" dirty="0" smtClean="0"/>
              <a:t>history-dependence example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1736" y="5805264"/>
            <a:ext cx="599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See Ch. 8 and Ch. 24 in “Fundamentals of TDDFT” book; </a:t>
            </a:r>
          </a:p>
          <a:p>
            <a:r>
              <a:rPr lang="en-US" i="1" dirty="0" smtClean="0">
                <a:latin typeface="Calibri" panose="020F0502020204030204" pitchFamily="34" charset="0"/>
              </a:rPr>
              <a:t>Also, Perspective article in J. Chem. Phys. </a:t>
            </a:r>
            <a:r>
              <a:rPr lang="en-US" b="1" dirty="0">
                <a:latin typeface="Calibri" panose="020F0502020204030204" pitchFamily="34" charset="0"/>
              </a:rPr>
              <a:t>144</a:t>
            </a:r>
            <a:r>
              <a:rPr lang="en-US" dirty="0">
                <a:latin typeface="Calibri" panose="020F0502020204030204" pitchFamily="34" charset="0"/>
              </a:rPr>
              <a:t>, 220901 (2016</a:t>
            </a:r>
            <a:r>
              <a:rPr lang="en-US" dirty="0" smtClean="0">
                <a:latin typeface="Calibri" panose="020F0502020204030204" pitchFamily="34" charset="0"/>
              </a:rPr>
              <a:t>).</a:t>
            </a:r>
            <a:endParaRPr lang="en-US" i="1" dirty="0" smtClean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7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ChangeArrowheads="1"/>
          </p:cNvSpPr>
          <p:nvPr/>
        </p:nvSpPr>
        <p:spPr bwMode="auto">
          <a:xfrm>
            <a:off x="309563" y="779463"/>
            <a:ext cx="81803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 </a:t>
            </a:r>
          </a:p>
        </p:txBody>
      </p:sp>
      <p:sp>
        <p:nvSpPr>
          <p:cNvPr id="100364" name="Text Box 13"/>
          <p:cNvSpPr txBox="1">
            <a:spLocks noChangeArrowheads="1"/>
          </p:cNvSpPr>
          <p:nvPr/>
        </p:nvSpPr>
        <p:spPr bwMode="auto">
          <a:xfrm>
            <a:off x="263539" y="84346"/>
            <a:ext cx="857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Finding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the exact xc potential for a given </a:t>
            </a:r>
            <a:r>
              <a:rPr lang="en-US" sz="2400" b="1" i="1" dirty="0">
                <a:solidFill>
                  <a:srgbClr val="7030A0"/>
                </a:solidFill>
                <a:latin typeface="Calibri" panose="020F0502020204030204" pitchFamily="34" charset="0"/>
              </a:rPr>
              <a:t>known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 density-evolution</a:t>
            </a:r>
          </a:p>
          <a:p>
            <a:pPr eaLnBrk="0" hangingPunct="0"/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950" y="889732"/>
            <a:ext cx="795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O</a:t>
            </a:r>
            <a:r>
              <a:rPr lang="en-US" sz="2000" dirty="0" smtClean="0">
                <a:latin typeface="Calibri" panose="020F0502020204030204" pitchFamily="34" charset="0"/>
              </a:rPr>
              <a:t>ne can show: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950" y="2744636"/>
            <a:ext cx="69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5292" y="4835326"/>
            <a:ext cx="8737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So, problem becomes finding the exact KS orbitals -- generally difficult, but possible,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 	</a:t>
            </a:r>
            <a:r>
              <a:rPr lang="en-US" i="1" dirty="0" smtClean="0">
                <a:latin typeface="Calibri" panose="020F0502020204030204" pitchFamily="34" charset="0"/>
              </a:rPr>
              <a:t>Nielsen</a:t>
            </a:r>
            <a:r>
              <a:rPr lang="en-US" i="1" dirty="0">
                <a:latin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</a:rPr>
              <a:t>Ruggenthaler</a:t>
            </a:r>
            <a:r>
              <a:rPr lang="en-US" i="1" dirty="0">
                <a:latin typeface="Calibri" panose="020F0502020204030204" pitchFamily="34" charset="0"/>
              </a:rPr>
              <a:t>, van </a:t>
            </a:r>
            <a:r>
              <a:rPr lang="en-US" i="1" dirty="0" err="1" smtClean="0">
                <a:latin typeface="Calibri" panose="020F0502020204030204" pitchFamily="34" charset="0"/>
              </a:rPr>
              <a:t>Leeuwen</a:t>
            </a:r>
            <a:r>
              <a:rPr lang="en-US" i="1" dirty="0" smtClean="0">
                <a:latin typeface="Calibri" panose="020F0502020204030204" pitchFamily="34" charset="0"/>
              </a:rPr>
              <a:t>, </a:t>
            </a:r>
            <a:r>
              <a:rPr lang="en-US" i="1" dirty="0" err="1" smtClean="0">
                <a:latin typeface="Calibri" panose="020F0502020204030204" pitchFamily="34" charset="0"/>
              </a:rPr>
              <a:t>Europhys</a:t>
            </a:r>
            <a:r>
              <a:rPr lang="en-US" i="1" dirty="0" smtClean="0">
                <a:latin typeface="Calibri" panose="020F0502020204030204" pitchFamily="34" charset="0"/>
              </a:rPr>
              <a:t>. Lett. </a:t>
            </a:r>
            <a:r>
              <a:rPr lang="en-US" b="1" i="1" dirty="0" smtClean="0">
                <a:latin typeface="Calibri" panose="020F0502020204030204" pitchFamily="34" charset="0"/>
              </a:rPr>
              <a:t>101,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33001 (2013</a:t>
            </a:r>
            <a:r>
              <a:rPr lang="en-US" i="1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O</a:t>
            </a:r>
            <a:r>
              <a:rPr lang="en-US" sz="2000" dirty="0" smtClean="0">
                <a:latin typeface="Calibri" panose="020F0502020204030204" pitchFamily="34" charset="0"/>
              </a:rPr>
              <a:t>ne  easy case:  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2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electrons 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spin-singlet in 1D</a:t>
            </a:r>
            <a:r>
              <a:rPr lang="en-US" sz="2000" dirty="0" smtClean="0">
                <a:latin typeface="Calibri" panose="020F0502020204030204" pitchFamily="34" charset="0"/>
              </a:rPr>
              <a:t>, in </a:t>
            </a:r>
            <a:r>
              <a:rPr lang="en-US" sz="2000" dirty="0">
                <a:latin typeface="Calibri" panose="020F0502020204030204" pitchFamily="34" charset="0"/>
              </a:rPr>
              <a:t>a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doubly-occupied 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KS orbital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410" y="6158765"/>
            <a:ext cx="909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Calibri" panose="020F0502020204030204" pitchFamily="34" charset="0"/>
              </a:rPr>
              <a:t>n</a:t>
            </a:r>
            <a:r>
              <a:rPr lang="en-US" i="1" baseline="-25000" dirty="0" err="1" smtClean="0">
                <a:latin typeface="Calibri" panose="020F0502020204030204" pitchFamily="34" charset="0"/>
              </a:rPr>
              <a:t>i</a:t>
            </a:r>
            <a:r>
              <a:rPr lang="en-US" i="1" dirty="0" smtClean="0">
                <a:latin typeface="Calibri" panose="020F0502020204030204" pitchFamily="34" charset="0"/>
              </a:rPr>
              <a:t>(</a:t>
            </a:r>
            <a:r>
              <a:rPr lang="en-US" i="1" dirty="0" err="1" smtClean="0">
                <a:latin typeface="Calibri" panose="020F0502020204030204" pitchFamily="34" charset="0"/>
              </a:rPr>
              <a:t>x,t</a:t>
            </a:r>
            <a:r>
              <a:rPr lang="en-US" i="1" dirty="0" smtClean="0">
                <a:latin typeface="Calibri" panose="020F0502020204030204" pitchFamily="34" charset="0"/>
              </a:rPr>
              <a:t>) </a:t>
            </a:r>
            <a:r>
              <a:rPr lang="en-US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½ n(</a:t>
            </a:r>
            <a:r>
              <a:rPr lang="en-US" i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x,t</a:t>
            </a:r>
            <a:r>
              <a:rPr lang="en-US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), the exact density,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and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</a:rPr>
              <a:t>u</a:t>
            </a:r>
            <a:r>
              <a:rPr lang="en-US" i="1" baseline="-25000" dirty="0" err="1" smtClean="0">
                <a:latin typeface="Calibri" panose="020F0502020204030204" pitchFamily="34" charset="0"/>
              </a:rPr>
              <a:t>i</a:t>
            </a:r>
            <a:r>
              <a:rPr lang="en-US" i="1" dirty="0" smtClean="0">
                <a:latin typeface="Calibri" panose="020F0502020204030204" pitchFamily="34" charset="0"/>
              </a:rPr>
              <a:t>(</a:t>
            </a:r>
            <a:r>
              <a:rPr lang="en-US" i="1" dirty="0" err="1" smtClean="0">
                <a:latin typeface="Calibri" panose="020F0502020204030204" pitchFamily="34" charset="0"/>
              </a:rPr>
              <a:t>x,t</a:t>
            </a:r>
            <a:r>
              <a:rPr lang="en-US" i="1" dirty="0" smtClean="0">
                <a:latin typeface="Calibri" panose="020F0502020204030204" pitchFamily="34" charset="0"/>
              </a:rPr>
              <a:t>)</a:t>
            </a:r>
            <a:r>
              <a:rPr lang="en-US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j(</a:t>
            </a:r>
            <a:r>
              <a:rPr lang="en-US" i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x,t</a:t>
            </a:r>
            <a:r>
              <a:rPr lang="en-US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)/n(</a:t>
            </a:r>
            <a:r>
              <a:rPr lang="en-US" i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x,t</a:t>
            </a:r>
            <a:r>
              <a:rPr lang="en-US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), where j is the exact</a:t>
            </a:r>
            <a:r>
              <a:rPr lang="en-US" i="1" dirty="0" smtClean="0">
                <a:latin typeface="Calibri" panose="020F0502020204030204" pitchFamily="34" charset="0"/>
              </a:rPr>
              <a:t> current-density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950" y="567697"/>
            <a:ext cx="513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Generally, not so easy. 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709" y="988707"/>
            <a:ext cx="3451681" cy="4197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39" y="1725227"/>
            <a:ext cx="5279041" cy="8140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134" y="2770846"/>
            <a:ext cx="3654721" cy="4324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98524" y="1509201"/>
            <a:ext cx="2775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o</a:t>
            </a:r>
            <a:r>
              <a:rPr lang="en-US" dirty="0" smtClean="0">
                <a:latin typeface="Calibri" panose="020F0502020204030204" pitchFamily="34" charset="0"/>
              </a:rPr>
              <a:t>rbital-density and orbital-phase of </a:t>
            </a:r>
            <a:r>
              <a:rPr lang="en-US" i="1" dirty="0" smtClean="0">
                <a:latin typeface="Calibri" panose="020F0502020204030204" pitchFamily="34" charset="0"/>
              </a:rPr>
              <a:t>any one </a:t>
            </a:r>
            <a:r>
              <a:rPr lang="en-US" dirty="0" smtClean="0">
                <a:latin typeface="Calibri" panose="020F0502020204030204" pitchFamily="34" charset="0"/>
              </a:rPr>
              <a:t>of the occupied orbitals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077148" y="1322398"/>
            <a:ext cx="170514" cy="27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340798" y="1279433"/>
            <a:ext cx="121016" cy="272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5291" y="3444240"/>
            <a:ext cx="8737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In 1D, can express in terms of orbital-density and orbital-”velocity”, </a:t>
            </a:r>
            <a:r>
              <a:rPr lang="en-US" sz="2000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000" i="1" baseline="-25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000" i="1" baseline="-25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i="1" baseline="-25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21" y="3833667"/>
            <a:ext cx="6220970" cy="771742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4220192" y="1387106"/>
            <a:ext cx="1431841" cy="20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964022">
            <a:off x="4229507" y="1098007"/>
            <a:ext cx="131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nto TDKS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Curved Left Arrow 32"/>
          <p:cNvSpPr/>
          <p:nvPr/>
        </p:nvSpPr>
        <p:spPr>
          <a:xfrm rot="11876761">
            <a:off x="186972" y="4358974"/>
            <a:ext cx="435971" cy="17860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523979">
            <a:off x="4855159" y="2584558"/>
            <a:ext cx="231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Exercise: show this!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148064" y="2432531"/>
            <a:ext cx="503969" cy="2043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716016" y="2744636"/>
            <a:ext cx="649324" cy="35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5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6" grpId="0"/>
      <p:bldP spid="29" grpId="0"/>
      <p:bldP spid="32" grpId="0"/>
      <p:bldP spid="33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741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</a:rPr>
              <a:t>Expression directly for the exact exchange-correlation potential …</a:t>
            </a:r>
            <a:endParaRPr lang="en-US" sz="2000" b="1" u="sng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71" y="2492896"/>
            <a:ext cx="6202622" cy="549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5" t="20165" r="34763" b="-20165"/>
          <a:stretch/>
        </p:blipFill>
        <p:spPr>
          <a:xfrm>
            <a:off x="401791" y="4505141"/>
            <a:ext cx="7753349" cy="796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5414" y="382120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TD one-body density-matrix: interacting,      KS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632" y="2092238"/>
                <a:ext cx="8628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</a:rPr>
                  <a:t>Equate equation of motion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 smtClean="0">
                    <a:latin typeface="Calibri" panose="020F0502020204030204" pitchFamily="34" charset="0"/>
                  </a:rPr>
                  <a:t>n(</a:t>
                </a:r>
                <a:r>
                  <a:rPr lang="en-US" sz="2000" i="1" dirty="0" err="1" smtClean="0">
                    <a:latin typeface="Calibri" panose="020F0502020204030204" pitchFamily="34" charset="0"/>
                  </a:rPr>
                  <a:t>r,t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)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coming from interacting system, 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32" y="2092238"/>
                <a:ext cx="862885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70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35631" y="3187401"/>
            <a:ext cx="8944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with that of the KS system,   and then subtract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5040"/>
          <a:stretch/>
        </p:blipFill>
        <p:spPr>
          <a:xfrm>
            <a:off x="4821392" y="5335217"/>
            <a:ext cx="3959739" cy="75423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162794" y="4382069"/>
            <a:ext cx="381000" cy="15290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305794" y="4415669"/>
            <a:ext cx="133350" cy="25878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80564" y="5969021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TD exchange-correlation hole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799" y="836712"/>
            <a:ext cx="8659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Those expressions are directly for v</a:t>
            </a:r>
            <a:r>
              <a:rPr lang="en-US" sz="2000" baseline="-25000" dirty="0" smtClean="0">
                <a:latin typeface="Calibri" panose="020F0502020204030204" pitchFamily="34" charset="0"/>
              </a:rPr>
              <a:t>s</a:t>
            </a:r>
            <a:r>
              <a:rPr lang="en-US" sz="2000" dirty="0" smtClean="0">
                <a:latin typeface="Calibri" panose="020F0502020204030204" pitchFamily="34" charset="0"/>
              </a:rPr>
              <a:t>; to find </a:t>
            </a:r>
            <a:r>
              <a:rPr lang="en-US" sz="2000" dirty="0" err="1" smtClean="0">
                <a:latin typeface="Calibri" panose="020F0502020204030204" pitchFamily="34" charset="0"/>
              </a:rPr>
              <a:t>v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xc</a:t>
            </a:r>
            <a:r>
              <a:rPr lang="en-US" sz="2000" dirty="0" smtClean="0">
                <a:latin typeface="Calibri" panose="020F0502020204030204" pitchFamily="34" charset="0"/>
              </a:rPr>
              <a:t> we must subtract </a:t>
            </a:r>
            <a:r>
              <a:rPr lang="en-US" sz="2000" dirty="0" err="1" smtClean="0">
                <a:latin typeface="Calibri" panose="020F0502020204030204" pitchFamily="34" charset="0"/>
              </a:rPr>
              <a:t>Hartree</a:t>
            </a:r>
            <a:r>
              <a:rPr lang="en-US" sz="2000" dirty="0" smtClean="0">
                <a:latin typeface="Calibri" panose="020F0502020204030204" pitchFamily="34" charset="0"/>
              </a:rPr>
              <a:t> and </a:t>
            </a:r>
            <a:r>
              <a:rPr lang="en-US" sz="2000" dirty="0" err="1" smtClean="0">
                <a:latin typeface="Calibri" panose="020F0502020204030204" pitchFamily="34" charset="0"/>
              </a:rPr>
              <a:t>v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ext</a:t>
            </a:r>
            <a:endParaRPr lang="en-US" sz="2000" baseline="-25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Note there is also an expression directly for </a:t>
            </a:r>
            <a:r>
              <a:rPr lang="en-US" sz="2000" dirty="0" err="1" smtClean="0">
                <a:latin typeface="Calibri" panose="020F0502020204030204" pitchFamily="34" charset="0"/>
              </a:rPr>
              <a:t>v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xc</a:t>
            </a:r>
            <a:r>
              <a:rPr lang="en-US" sz="2000" dirty="0" smtClean="0">
                <a:latin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2"/>
          <p:cNvSpPr txBox="1">
            <a:spLocks noChangeArrowheads="1"/>
          </p:cNvSpPr>
          <p:nvPr/>
        </p:nvSpPr>
        <p:spPr bwMode="auto">
          <a:xfrm>
            <a:off x="2306105" y="53340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 </a:t>
            </a:r>
            <a:endParaRPr lang="en-US">
              <a:latin typeface="Symbol" pitchFamily="18" charset="2"/>
              <a:cs typeface="Arial" charset="0"/>
            </a:endParaRPr>
          </a:p>
        </p:txBody>
      </p:sp>
      <p:sp>
        <p:nvSpPr>
          <p:cNvPr id="101391" name="Text Box 25"/>
          <p:cNvSpPr txBox="1">
            <a:spLocks noChangeArrowheads="1"/>
          </p:cNvSpPr>
          <p:nvPr/>
        </p:nvSpPr>
        <p:spPr bwMode="auto">
          <a:xfrm>
            <a:off x="461963" y="123825"/>
            <a:ext cx="6277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7030A0"/>
                </a:solidFill>
              </a:rPr>
              <a:t>		An example </a:t>
            </a:r>
            <a:r>
              <a:rPr lang="en-US" sz="2000" b="1" dirty="0">
                <a:solidFill>
                  <a:srgbClr val="7030A0"/>
                </a:solidFill>
              </a:rPr>
              <a:t>of history dependence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8865" y="763560"/>
            <a:ext cx="467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soft-Coulomb interacting fermions living in and subject to   </a:t>
            </a:r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5641" y="806654"/>
            <a:ext cx="1962150" cy="2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4159" y="1132188"/>
            <a:ext cx="1828800" cy="27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524000"/>
            <a:ext cx="550918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5943600" y="1676400"/>
            <a:ext cx="2895600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exact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c</a:t>
            </a:r>
            <a:endParaRPr lang="en-US" sz="1600" baseline="-25000" dirty="0" smtClean="0"/>
          </a:p>
          <a:p>
            <a:endParaRPr lang="en-US" sz="1600" baseline="-250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“adiabatically-exact”              </a:t>
            </a:r>
            <a:r>
              <a:rPr lang="en-US" sz="1600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1600" baseline="30000" dirty="0" err="1" smtClean="0">
                <a:solidFill>
                  <a:srgbClr val="FF0000"/>
                </a:solidFill>
              </a:rPr>
              <a:t>adia</a:t>
            </a:r>
            <a:r>
              <a:rPr lang="en-US" sz="1600" baseline="30000" dirty="0" smtClean="0">
                <a:solidFill>
                  <a:srgbClr val="FF0000"/>
                </a:solidFill>
              </a:rPr>
              <a:t>-ex</a:t>
            </a:r>
            <a:r>
              <a:rPr lang="en-US" sz="1600" dirty="0" smtClean="0">
                <a:solidFill>
                  <a:srgbClr val="FF0000"/>
                </a:solidFill>
              </a:rPr>
              <a:t>=</a:t>
            </a:r>
            <a:r>
              <a:rPr lang="en-US" sz="1600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1600" baseline="30000" dirty="0" err="1" smtClean="0">
                <a:solidFill>
                  <a:srgbClr val="FF0000"/>
                </a:solidFill>
              </a:rPr>
              <a:t>exact-gs</a:t>
            </a:r>
            <a:r>
              <a:rPr lang="en-US" sz="1600" dirty="0" smtClean="0">
                <a:solidFill>
                  <a:srgbClr val="FF0000"/>
                </a:solidFill>
              </a:rPr>
              <a:t>[n(t)]</a:t>
            </a:r>
          </a:p>
          <a:p>
            <a:endParaRPr lang="en-US" sz="1600" baseline="-25000" dirty="0" smtClean="0"/>
          </a:p>
          <a:p>
            <a:r>
              <a:rPr lang="en-US" sz="1600" dirty="0" smtClean="0">
                <a:solidFill>
                  <a:srgbClr val="0070C0"/>
                </a:solidFill>
              </a:rPr>
              <a:t>density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5037" y="483595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Movie, directed by </a:t>
            </a:r>
            <a:r>
              <a:rPr lang="en-US" dirty="0" smtClean="0">
                <a:solidFill>
                  <a:srgbClr val="00B050"/>
                </a:solidFill>
              </a:rPr>
              <a:t>Peter Elliott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4" name="Picture 33" descr="TSL-movie-camer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5410200"/>
            <a:ext cx="895350" cy="1119188"/>
          </a:xfrm>
          <a:prstGeom prst="rect">
            <a:avLst/>
          </a:prstGeom>
        </p:spPr>
      </p:pic>
      <p:pic>
        <p:nvPicPr>
          <p:cNvPr id="35" name="locex_rab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29304" y="1629578"/>
            <a:ext cx="5338510" cy="37077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28700" y="607763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ensity</a:t>
            </a:r>
          </a:p>
          <a:p>
            <a:r>
              <a:rPr lang="en-US" dirty="0" err="1" smtClean="0"/>
              <a:t>Vc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93" y="583252"/>
            <a:ext cx="2073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Weak on-resonant driving of 1D He atom: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1143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</a:t>
            </a:r>
            <a:r>
              <a:rPr lang="en-US" sz="1400" dirty="0" smtClean="0"/>
              <a:t> = 0.00667 au</a:t>
            </a:r>
          </a:p>
          <a:p>
            <a:r>
              <a:rPr lang="en-US" sz="1400" i="1" dirty="0" smtClean="0">
                <a:latin typeface="Symbol" pitchFamily="18" charset="2"/>
              </a:rPr>
              <a:t>w</a:t>
            </a:r>
            <a:r>
              <a:rPr lang="en-US" sz="1400" dirty="0" smtClean="0"/>
              <a:t> = 0.533 au (1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en-US" sz="1400" dirty="0" err="1" smtClean="0"/>
              <a:t>excn</a:t>
            </a:r>
            <a:r>
              <a:rPr lang="en-US" sz="1400" dirty="0" smtClean="0"/>
              <a:t>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76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32" grpId="0"/>
      <p:bldP spid="33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/>
          <p:nvPr/>
        </p:nvSpPr>
        <p:spPr>
          <a:xfrm>
            <a:off x="210605" y="817460"/>
            <a:ext cx="8877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on-adiabatic features in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c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appear generically in non-perturbative dynamics: resonantly-driven processes, charge-transfer dynamics, field-free evolution of non-stationary states, quasiparticle propagation in wires…</a:t>
            </a:r>
          </a:p>
          <a:p>
            <a:r>
              <a:rPr lang="en-US" sz="2000" dirty="0" smtClean="0"/>
              <a:t>			…but missing in all adiabatic approximations</a:t>
            </a:r>
          </a:p>
          <a:p>
            <a:endParaRPr lang="en-US" sz="20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10605" y="2507280"/>
            <a:ext cx="937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E.g.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Elliott, 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Fuks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Rubio, Maitra, 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PRL </a:t>
            </a:r>
            <a:r>
              <a:rPr lang="en-US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109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266404 (2012)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Ramsden, 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Godby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PRL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109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, 036402 (2012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Fuks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, E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lliott,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Rubio,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Maitra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J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. Phys. Chem. </a:t>
            </a:r>
            <a:r>
              <a:rPr lang="en-US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Lett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r>
              <a:rPr lang="en-US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4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735 (2013)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Hodgson, Ramsden, Chapman,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Lillystone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Godby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PRB </a:t>
            </a:r>
            <a:r>
              <a:rPr lang="en-US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88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, 241102(R) (2013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Hessler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Maitra, Burke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J. Chem. Phys. 117, 72 (2002). 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Ullrich, 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J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. 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Chem. </a:t>
            </a:r>
            <a:r>
              <a:rPr lang="nl-NL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Phys</a:t>
            </a:r>
            <a:r>
              <a:rPr lang="nl-NL" i="1" dirty="0">
                <a:solidFill>
                  <a:srgbClr val="0070C0"/>
                </a:solidFill>
                <a:latin typeface="Calibri" panose="020F0502020204030204" pitchFamily="34" charset="0"/>
              </a:rPr>
              <a:t>. </a:t>
            </a:r>
            <a:r>
              <a:rPr lang="nl-NL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nl-NL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125</a:t>
            </a:r>
            <a:r>
              <a:rPr lang="nl-NL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,234108 (2006).</a:t>
            </a:r>
            <a:endParaRPr lang="en-US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Wijewadarne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Ullrich, 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PRL </a:t>
            </a:r>
            <a:r>
              <a:rPr lang="en-US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100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056404 (2008).</a:t>
            </a:r>
          </a:p>
          <a:p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….</a:t>
            </a:r>
          </a:p>
          <a:p>
            <a:endParaRPr lang="en-US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605" y="5154334"/>
            <a:ext cx="833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the impact on dynamics?? Propagate with adiabatically-exact approximation to compare…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ChangeArrowheads="1"/>
          </p:cNvSpPr>
          <p:nvPr/>
        </p:nvSpPr>
        <p:spPr bwMode="auto">
          <a:xfrm>
            <a:off x="309563" y="779463"/>
            <a:ext cx="81803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 </a:t>
            </a:r>
          </a:p>
        </p:txBody>
      </p:sp>
      <p:sp>
        <p:nvSpPr>
          <p:cNvPr id="100364" name="Text Box 13"/>
          <p:cNvSpPr txBox="1">
            <a:spLocks noChangeArrowheads="1"/>
          </p:cNvSpPr>
          <p:nvPr/>
        </p:nvSpPr>
        <p:spPr bwMode="auto">
          <a:xfrm>
            <a:off x="461963" y="123825"/>
            <a:ext cx="70310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7030A0"/>
                </a:solidFill>
              </a:rPr>
              <a:t>	Example: Propagating with the adiabatically-exact functional</a:t>
            </a:r>
            <a:endParaRPr lang="en-US" sz="2000" b="1" dirty="0">
              <a:solidFill>
                <a:srgbClr val="7030A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51654" y="2388953"/>
            <a:ext cx="4457177" cy="3112275"/>
            <a:chOff x="4593483" y="3238500"/>
            <a:chExt cx="4457177" cy="3112275"/>
          </a:xfrm>
        </p:grpSpPr>
        <p:grpSp>
          <p:nvGrpSpPr>
            <p:cNvPr id="8" name="Group 7"/>
            <p:cNvGrpSpPr/>
            <p:nvPr/>
          </p:nvGrpSpPr>
          <p:grpSpPr>
            <a:xfrm>
              <a:off x="4593483" y="3238500"/>
              <a:ext cx="4457177" cy="3112275"/>
              <a:chOff x="4588040" y="3188405"/>
              <a:chExt cx="4457177" cy="311227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88040" y="3188405"/>
                <a:ext cx="4457177" cy="3112275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167886" y="3494358"/>
                <a:ext cx="1219200" cy="1632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173329" y="3423166"/>
              <a:ext cx="1009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AEXX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5347" y="1974697"/>
            <a:ext cx="342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 in real-space molecule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02396" y="208429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 in Hubbard molecule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77604" y="535420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Dipole Moments versus Time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235" y="863192"/>
            <a:ext cx="3434921" cy="12296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5867400"/>
            <a:ext cx="862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De</a:t>
            </a:r>
            <a:r>
              <a:rPr lang="en-US" sz="2000" dirty="0">
                <a:latin typeface="Calibri" panose="020F0502020204030204" pitchFamily="34" charset="0"/>
              </a:rPr>
              <a:t>s</a:t>
            </a:r>
            <a:r>
              <a:rPr lang="en-US" sz="2000" dirty="0" smtClean="0">
                <a:latin typeface="Calibri" panose="020F0502020204030204" pitchFamily="34" charset="0"/>
              </a:rPr>
              <a:t>pite extremely accurate CT e</a:t>
            </a:r>
            <a:r>
              <a:rPr lang="en-US" sz="2000" dirty="0">
                <a:latin typeface="Calibri" panose="020F0502020204030204" pitchFamily="34" charset="0"/>
              </a:rPr>
              <a:t>x</a:t>
            </a:r>
            <a:r>
              <a:rPr lang="en-US" sz="2000" dirty="0" smtClean="0">
                <a:latin typeface="Calibri" panose="020F0502020204030204" pitchFamily="34" charset="0"/>
              </a:rPr>
              <a:t>citation energie</a:t>
            </a:r>
            <a:r>
              <a:rPr lang="en-US" sz="2000" dirty="0">
                <a:latin typeface="Calibri" panose="020F0502020204030204" pitchFamily="34" charset="0"/>
              </a:rPr>
              <a:t>s</a:t>
            </a:r>
            <a:r>
              <a:rPr lang="en-US" sz="2000" dirty="0" smtClean="0">
                <a:latin typeface="Calibri" panose="020F0502020204030204" pitchFamily="34" charset="0"/>
              </a:rPr>
              <a:t>, CT i</a:t>
            </a:r>
            <a:r>
              <a:rPr lang="en-US" sz="2000" dirty="0">
                <a:latin typeface="Calibri" panose="020F0502020204030204" pitchFamily="34" charset="0"/>
              </a:rPr>
              <a:t>s</a:t>
            </a:r>
            <a:r>
              <a:rPr lang="en-US" sz="2000" dirty="0" smtClean="0">
                <a:latin typeface="Calibri" panose="020F0502020204030204" pitchFamily="34" charset="0"/>
              </a:rPr>
              <a:t> not achieved by the adiabatically-e</a:t>
            </a:r>
            <a:r>
              <a:rPr lang="en-US" sz="2000" dirty="0">
                <a:latin typeface="Calibri" panose="020F0502020204030204" pitchFamily="34" charset="0"/>
              </a:rPr>
              <a:t>x</a:t>
            </a:r>
            <a:r>
              <a:rPr lang="en-US" sz="2000" dirty="0" smtClean="0">
                <a:latin typeface="Calibri" panose="020F0502020204030204" pitchFamily="34" charset="0"/>
              </a:rPr>
              <a:t>act  approximation. 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13113" b="14078"/>
          <a:stretch/>
        </p:blipFill>
        <p:spPr>
          <a:xfrm>
            <a:off x="5093851" y="4614495"/>
            <a:ext cx="1764149" cy="2623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344" y="4275762"/>
            <a:ext cx="913680" cy="2035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39804" y="4248323"/>
            <a:ext cx="73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59748" y="4104458"/>
            <a:ext cx="627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w</a:t>
            </a: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18678" y="721387"/>
            <a:ext cx="453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2-site asymmetric Hubbard model:</a:t>
            </a:r>
            <a:endParaRPr lang="en-US" sz="2000" dirty="0">
              <a:solidFill>
                <a:srgbClr val="0066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" y="1227584"/>
            <a:ext cx="5234387" cy="4543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2" y="2418696"/>
            <a:ext cx="4666193" cy="30725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27009" y="6518827"/>
            <a:ext cx="939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J.I.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Fuks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and Maitra, PRA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89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, 062502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(2014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);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Phys. Chem. Chem. Phys.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16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, 14504 (2014)</a:t>
            </a:r>
          </a:p>
        </p:txBody>
      </p:sp>
    </p:spTree>
    <p:extLst>
      <p:ext uri="{BB962C8B-B14F-4D97-AF65-F5344CB8AC3E}">
        <p14:creationId xmlns:p14="http://schemas.microsoft.com/office/powerpoint/2010/main" val="10422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21" grpId="0"/>
      <p:bldP spid="27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ChangeArrowheads="1"/>
          </p:cNvSpPr>
          <p:nvPr/>
        </p:nvSpPr>
        <p:spPr bwMode="auto">
          <a:xfrm>
            <a:off x="309563" y="779463"/>
            <a:ext cx="81803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 </a:t>
            </a:r>
          </a:p>
        </p:txBody>
      </p:sp>
      <p:sp>
        <p:nvSpPr>
          <p:cNvPr id="100364" name="Text Box 13"/>
          <p:cNvSpPr txBox="1">
            <a:spLocks noChangeArrowheads="1"/>
          </p:cNvSpPr>
          <p:nvPr/>
        </p:nvSpPr>
        <p:spPr bwMode="auto">
          <a:xfrm>
            <a:off x="461963" y="123825"/>
            <a:ext cx="70310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7030A0"/>
                </a:solidFill>
              </a:rPr>
              <a:t>	Example: Propagating with the adiabatically-exact functional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153" y="1687462"/>
            <a:ext cx="342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 in real-space molecule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77604" y="535420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Dipole Moments versus Time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39804" y="4248323"/>
            <a:ext cx="73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8678" y="721387"/>
            <a:ext cx="453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Comparison for a real molecule: </a:t>
            </a:r>
            <a:r>
              <a:rPr lang="en-US" sz="2000" dirty="0" err="1" smtClean="0">
                <a:solidFill>
                  <a:srgbClr val="006600"/>
                </a:solidFill>
              </a:rPr>
              <a:t>LiCN</a:t>
            </a:r>
            <a:endParaRPr lang="en-US" sz="2000" dirty="0">
              <a:solidFill>
                <a:srgbClr val="0066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990" y="2013088"/>
            <a:ext cx="4568401" cy="310368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39804" y="982224"/>
            <a:ext cx="390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S.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Ragunathan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M. Ne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US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J. Chem. Th.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libri" panose="020F0502020204030204" pitchFamily="34" charset="0"/>
              </a:rPr>
              <a:t>Comput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.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7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 2492 (2011). 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53845" y="164375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LiCN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2" y="2104952"/>
            <a:ext cx="4608132" cy="30343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963" y="6040540"/>
            <a:ext cx="821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Charge-transfer dynamics beginning in the ground-state is particularly difficult for TDDFT approximations to capture.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3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7" grpId="0"/>
      <p:bldP spid="30" grpId="0"/>
      <p:bldP spid="31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Summary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01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Exact xc </a:t>
            </a:r>
            <a:r>
              <a:rPr lang="en-US" sz="2000" dirty="0" err="1"/>
              <a:t>functionals</a:t>
            </a:r>
            <a:r>
              <a:rPr lang="en-US" sz="2000" dirty="0"/>
              <a:t> in TDDFT are generally memory-dependent – but adiabatic approximations are not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There are a number of known exact conditions related to memory.</a:t>
            </a: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Several </a:t>
            </a:r>
            <a:r>
              <a:rPr lang="en-US" sz="2000" dirty="0"/>
              <a:t>recent attempts to develop history-dependent </a:t>
            </a:r>
            <a:r>
              <a:rPr lang="en-US" sz="2000" dirty="0" err="1"/>
              <a:t>functionals</a:t>
            </a:r>
            <a:r>
              <a:rPr lang="en-US" sz="2000" dirty="0"/>
              <a:t>, </a:t>
            </a:r>
            <a:r>
              <a:rPr lang="en-US" sz="2000" dirty="0" smtClean="0"/>
              <a:t>but none are </a:t>
            </a:r>
            <a:r>
              <a:rPr lang="en-US" sz="2000" dirty="0"/>
              <a:t>commonly used.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History-dependence and initial-state dependence are entangled with each other.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Memory appears to be an important feature to capture in </a:t>
            </a:r>
            <a:r>
              <a:rPr lang="en-US" sz="2000"/>
              <a:t>many </a:t>
            </a:r>
            <a:r>
              <a:rPr lang="en-US" sz="2000" smtClean="0"/>
              <a:t>applications – </a:t>
            </a:r>
            <a:r>
              <a:rPr lang="en-US" sz="2000" dirty="0"/>
              <a:t>orbital </a:t>
            </a:r>
            <a:r>
              <a:rPr lang="en-US" sz="2000" dirty="0" err="1"/>
              <a:t>functionals</a:t>
            </a:r>
            <a:r>
              <a:rPr lang="en-US" sz="2000" dirty="0"/>
              <a:t> may be a good approach – but more study needed.</a:t>
            </a: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6856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smtClean="0">
                <a:solidFill>
                  <a:srgbClr val="7030A0"/>
                </a:solidFill>
              </a:rPr>
              <a:t>Whence </a:t>
            </a:r>
            <a:r>
              <a:rPr lang="en-US" sz="2400" b="1" u="sng" dirty="0">
                <a:solidFill>
                  <a:srgbClr val="7030A0"/>
                </a:solidFill>
              </a:rPr>
              <a:t>Memory?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4124" t="76723" r="6186"/>
          <a:stretch>
            <a:fillRect/>
          </a:stretch>
        </p:blipFill>
        <p:spPr bwMode="auto">
          <a:xfrm>
            <a:off x="1295400" y="3048000"/>
            <a:ext cx="71437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680200" y="3124200"/>
            <a:ext cx="1228725" cy="614363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25598" y="4148831"/>
            <a:ext cx="4003675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History</a:t>
            </a:r>
            <a:r>
              <a:rPr lang="en-US" sz="2000" b="1" dirty="0">
                <a:solidFill>
                  <a:srgbClr val="008000"/>
                </a:solidFill>
              </a:rPr>
              <a:t>: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400" b="1" i="1" dirty="0">
                <a:solidFill>
                  <a:srgbClr val="008000"/>
                </a:solidFill>
                <a:latin typeface="Times New Roman" pitchFamily="18" charset="0"/>
              </a:rPr>
              <a:t>n(r t’&lt;t),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and, </a:t>
            </a:r>
            <a:r>
              <a:rPr lang="en-US" sz="2000" b="1" dirty="0">
                <a:solidFill>
                  <a:srgbClr val="008000"/>
                </a:solidFill>
              </a:rPr>
              <a:t>initial states</a:t>
            </a:r>
            <a:r>
              <a:rPr lang="en-US" sz="2000" dirty="0">
                <a:solidFill>
                  <a:srgbClr val="008000"/>
                </a:solidFill>
                <a:latin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 smtClean="0">
                <a:solidFill>
                  <a:srgbClr val="008000"/>
                </a:solidFill>
                <a:latin typeface="Symbol" panose="05050102010706020507" pitchFamily="18" charset="2"/>
              </a:rPr>
              <a:t>0</a:t>
            </a:r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, and </a:t>
            </a:r>
            <a:r>
              <a:rPr lang="en-US" sz="2000" dirty="0" smtClean="0">
                <a:solidFill>
                  <a:srgbClr val="00800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-25000" dirty="0" smtClean="0">
                <a:solidFill>
                  <a:srgbClr val="008000"/>
                </a:solidFill>
                <a:latin typeface="Symbol" panose="05050102010706020507" pitchFamily="18" charset="2"/>
              </a:rPr>
              <a:t>0</a:t>
            </a:r>
            <a:r>
              <a:rPr lang="en-US" sz="2000" dirty="0" smtClean="0">
                <a:solidFill>
                  <a:srgbClr val="008000"/>
                </a:solidFill>
                <a:latin typeface="Symbol" panose="05050102010706020507" pitchFamily="18" charset="2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of </a:t>
            </a:r>
            <a:r>
              <a:rPr lang="en-US" sz="2000" b="1" dirty="0">
                <a:solidFill>
                  <a:srgbClr val="008000"/>
                </a:solidFill>
              </a:rPr>
              <a:t>true and KS systems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5562600" y="2514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019800" y="21336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70C0"/>
                </a:solidFill>
              </a:rPr>
              <a:t>Hartree</a:t>
            </a:r>
            <a:r>
              <a:rPr lang="en-US" dirty="0">
                <a:solidFill>
                  <a:srgbClr val="0070C0"/>
                </a:solidFill>
              </a:rPr>
              <a:t> is naturally </a:t>
            </a:r>
            <a:r>
              <a:rPr lang="en-US" i="1" dirty="0">
                <a:solidFill>
                  <a:srgbClr val="0070C0"/>
                </a:solidFill>
              </a:rPr>
              <a:t>adiabatic</a:t>
            </a:r>
            <a:r>
              <a:rPr lang="en-US" dirty="0">
                <a:solidFill>
                  <a:srgbClr val="0070C0"/>
                </a:solidFill>
              </a:rPr>
              <a:t> – depends only on instantaneous density 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5994400" y="3810000"/>
            <a:ext cx="83820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2362200" y="3609627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421159" y="3950494"/>
            <a:ext cx="4114800" cy="1277938"/>
            <a:chOff x="240" y="2321"/>
            <a:chExt cx="2592" cy="805"/>
          </a:xfrm>
        </p:grpSpPr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327" y="2321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70C0"/>
                  </a:solidFill>
                </a:rPr>
                <a:t>Actually, </a:t>
              </a:r>
              <a:r>
                <a:rPr lang="en-US" dirty="0" err="1">
                  <a:solidFill>
                    <a:srgbClr val="0070C0"/>
                  </a:solidFill>
                </a:rPr>
                <a:t>v</a:t>
              </a:r>
              <a:r>
                <a:rPr lang="en-US" sz="2000" baseline="-25000" dirty="0" err="1">
                  <a:solidFill>
                    <a:srgbClr val="0070C0"/>
                  </a:solidFill>
                </a:rPr>
                <a:t>ext</a:t>
              </a:r>
              <a:r>
                <a:rPr lang="en-US" dirty="0">
                  <a:solidFill>
                    <a:srgbClr val="0070C0"/>
                  </a:solidFill>
                </a:rPr>
                <a:t> [n,</a:t>
              </a:r>
              <a:r>
                <a:rPr lang="en-US" dirty="0">
                  <a:solidFill>
                    <a:srgbClr val="0070C0"/>
                  </a:solidFill>
                  <a:latin typeface="Symbol" pitchFamily="18" charset="2"/>
                </a:rPr>
                <a:t>Y</a:t>
              </a:r>
              <a:r>
                <a:rPr lang="en-US" sz="2000" baseline="-25000" dirty="0">
                  <a:solidFill>
                    <a:srgbClr val="0070C0"/>
                  </a:solidFill>
                </a:rPr>
                <a:t>0</a:t>
              </a:r>
              <a:r>
                <a:rPr lang="en-US" dirty="0">
                  <a:solidFill>
                    <a:srgbClr val="0070C0"/>
                  </a:solidFill>
                </a:rPr>
                <a:t>] (</a:t>
              </a:r>
              <a:r>
                <a:rPr lang="en-US" dirty="0" err="1">
                  <a:solidFill>
                    <a:srgbClr val="0070C0"/>
                  </a:solidFill>
                </a:rPr>
                <a:t>rt</a:t>
              </a:r>
              <a:r>
                <a:rPr lang="en-US" dirty="0" smtClean="0">
                  <a:solidFill>
                    <a:srgbClr val="0070C0"/>
                  </a:solidFill>
                </a:rPr>
                <a:t>) 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240" y="2544"/>
              <a:ext cx="25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70C0"/>
                  </a:solidFill>
                </a:rPr>
                <a:t>but </a:t>
              </a:r>
              <a:r>
                <a:rPr lang="en-US" dirty="0" err="1">
                  <a:solidFill>
                    <a:srgbClr val="0070C0"/>
                  </a:solidFill>
                </a:rPr>
                <a:t>v</a:t>
              </a:r>
              <a:r>
                <a:rPr lang="en-US" sz="2000" baseline="-25000" dirty="0" err="1">
                  <a:solidFill>
                    <a:srgbClr val="0070C0"/>
                  </a:solidFill>
                </a:rPr>
                <a:t>ext</a:t>
              </a:r>
              <a:r>
                <a:rPr lang="en-US" dirty="0">
                  <a:solidFill>
                    <a:srgbClr val="0070C0"/>
                  </a:solidFill>
                </a:rPr>
                <a:t> is </a:t>
              </a:r>
              <a:r>
                <a:rPr lang="en-US" dirty="0" smtClean="0">
                  <a:solidFill>
                    <a:srgbClr val="0070C0"/>
                  </a:solidFill>
                </a:rPr>
                <a:t> prescribed by problem at hand, so functional </a:t>
              </a:r>
              <a:r>
                <a:rPr lang="en-US" dirty="0">
                  <a:solidFill>
                    <a:srgbClr val="0070C0"/>
                  </a:solidFill>
                </a:rPr>
                <a:t>dependence not </a:t>
              </a:r>
              <a:r>
                <a:rPr lang="en-US" dirty="0" smtClean="0">
                  <a:solidFill>
                    <a:srgbClr val="0070C0"/>
                  </a:solidFill>
                </a:rPr>
                <a:t>so important.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2514600" y="685800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smtClean="0"/>
              <a:t>   n </a:t>
            </a:r>
            <a:r>
              <a:rPr lang="en-US" sz="2400" dirty="0" smtClean="0"/>
              <a:t>  </a:t>
            </a:r>
            <a:r>
              <a:rPr lang="en-US" sz="2400" dirty="0"/>
              <a:t>		  </a:t>
            </a:r>
            <a:r>
              <a:rPr lang="en-US" sz="2400" i="1" dirty="0" err="1" smtClean="0"/>
              <a:t>v</a:t>
            </a:r>
            <a:r>
              <a:rPr lang="en-US" sz="2400" baseline="-25000" dirty="0" err="1" smtClean="0"/>
              <a:t>ext</a:t>
            </a:r>
            <a:r>
              <a:rPr lang="en-US" sz="2400" dirty="0"/>
              <a:t>		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581400" y="914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1-1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228600" y="6858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Runge</a:t>
            </a:r>
            <a:r>
              <a:rPr lang="en-US" sz="2000" dirty="0" smtClean="0"/>
              <a:t>-Gross:</a:t>
            </a:r>
            <a:endParaRPr lang="en-US" sz="2000" dirty="0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3276600" y="914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3581400" y="457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ymbol" pitchFamily="18" charset="2"/>
                <a:cs typeface="Arial" charset="0"/>
              </a:rPr>
              <a:t>Y</a:t>
            </a:r>
            <a:r>
              <a:rPr lang="en-US" sz="2400" baseline="-25000" dirty="0">
                <a:latin typeface="Symbol" pitchFamily="18" charset="2"/>
                <a:cs typeface="Arial" charset="0"/>
              </a:rPr>
              <a:t>0</a:t>
            </a:r>
          </a:p>
        </p:txBody>
      </p:sp>
      <p:grpSp>
        <p:nvGrpSpPr>
          <p:cNvPr id="5154" name="Group 34"/>
          <p:cNvGrpSpPr>
            <a:grpSpLocks/>
          </p:cNvGrpSpPr>
          <p:nvPr/>
        </p:nvGrpSpPr>
        <p:grpSpPr bwMode="auto">
          <a:xfrm>
            <a:off x="299083" y="5226049"/>
            <a:ext cx="8686800" cy="1384301"/>
            <a:chOff x="104" y="4298"/>
            <a:chExt cx="5472" cy="872"/>
          </a:xfrm>
        </p:grpSpPr>
        <p:sp>
          <p:nvSpPr>
            <p:cNvPr id="5144" name="Text Box 24"/>
            <p:cNvSpPr txBox="1">
              <a:spLocks noChangeArrowheads="1"/>
            </p:cNvSpPr>
            <p:nvPr/>
          </p:nvSpPr>
          <p:spPr bwMode="auto">
            <a:xfrm>
              <a:off x="104" y="4298"/>
              <a:ext cx="5472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Symbol" pitchFamily="18" charset="2"/>
                </a:rPr>
                <a:t>Y</a:t>
              </a:r>
              <a:r>
                <a:rPr lang="en-US" sz="2400" baseline="-25000" dirty="0">
                  <a:latin typeface="Symbol" pitchFamily="18" charset="2"/>
                </a:rPr>
                <a:t>0</a:t>
              </a:r>
              <a:r>
                <a:rPr lang="en-US" sz="2400" dirty="0">
                  <a:latin typeface="Symbol" pitchFamily="18" charset="2"/>
                </a:rPr>
                <a:t>: </a:t>
              </a:r>
              <a:r>
                <a:rPr lang="en-US" dirty="0"/>
                <a:t>the true initial state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latin typeface="Symbol" pitchFamily="18" charset="2"/>
                </a:rPr>
                <a:t>F</a:t>
              </a:r>
              <a:r>
                <a:rPr lang="en-US" sz="2400" baseline="-25000" dirty="0"/>
                <a:t>0</a:t>
              </a:r>
              <a:r>
                <a:rPr lang="en-US" dirty="0"/>
                <a:t>: the initial state to start the KS calculation in  -- essentially any </a:t>
              </a:r>
              <a:r>
                <a:rPr lang="en-US" dirty="0" smtClean="0"/>
                <a:t>state</a:t>
              </a:r>
              <a:r>
                <a:rPr lang="en-US" dirty="0"/>
                <a:t> </a:t>
              </a:r>
              <a:r>
                <a:rPr lang="en-US" dirty="0" smtClean="0"/>
                <a:t>that </a:t>
              </a:r>
              <a:r>
                <a:rPr lang="en-US" dirty="0"/>
                <a:t>has same </a:t>
              </a:r>
              <a:r>
                <a:rPr lang="en-US" i="1" dirty="0"/>
                <a:t>n(r,0</a:t>
              </a:r>
              <a:r>
                <a:rPr lang="en-US" dirty="0"/>
                <a:t>) and </a:t>
              </a:r>
              <a:r>
                <a:rPr lang="en-US" i="1" dirty="0" smtClean="0"/>
                <a:t>n(r,0)</a:t>
              </a:r>
              <a:r>
                <a:rPr lang="en-US" dirty="0" smtClean="0"/>
                <a:t> as </a:t>
              </a:r>
              <a:r>
                <a:rPr lang="en-US" sz="2400" dirty="0" smtClean="0">
                  <a:latin typeface="Symbol" pitchFamily="18" charset="2"/>
                </a:rPr>
                <a:t>Y</a:t>
              </a:r>
              <a:r>
                <a:rPr lang="en-US" sz="2400" baseline="-25000" dirty="0" smtClean="0"/>
                <a:t>0</a:t>
              </a:r>
              <a:endParaRPr lang="en-US" i="1" dirty="0"/>
            </a:p>
          </p:txBody>
        </p:sp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1212" y="4775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/>
                <a:t>.</a:t>
              </a:r>
              <a:endParaRPr lang="en-US" sz="2400" b="1" dirty="0"/>
            </a:p>
          </p:txBody>
        </p:sp>
      </p:grp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2514600" y="1600200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smtClean="0"/>
              <a:t>   n </a:t>
            </a:r>
            <a:r>
              <a:rPr lang="en-US" sz="2400" dirty="0" smtClean="0"/>
              <a:t>  </a:t>
            </a:r>
            <a:r>
              <a:rPr lang="en-US" sz="2400" dirty="0"/>
              <a:t>		 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s</a:t>
            </a:r>
            <a:r>
              <a:rPr lang="en-US" sz="2400" dirty="0"/>
              <a:t>		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581400" y="182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1-1</a:t>
            </a:r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3352800" y="1828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581400" y="13716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Symbol" pitchFamily="18" charset="2"/>
                <a:cs typeface="Arial" charset="0"/>
              </a:rPr>
              <a:t>F</a:t>
            </a:r>
            <a:r>
              <a:rPr lang="en-US" sz="2400" baseline="-25000" dirty="0" smtClean="0">
                <a:latin typeface="Symbol" pitchFamily="18" charset="2"/>
                <a:cs typeface="Arial" charset="0"/>
              </a:rPr>
              <a:t>0</a:t>
            </a:r>
            <a:endParaRPr lang="en-US" sz="2400" baseline="-25000" dirty="0">
              <a:latin typeface="Symbol" pitchFamily="18" charset="2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4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system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674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KS system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6152248"/>
            <a:ext cx="354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 smtClean="0">
                <a:solidFill>
                  <a:srgbClr val="0070C0"/>
                </a:solidFill>
              </a:rPr>
              <a:t>sually choose Slater determinant but not necessary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/>
      <p:bldP spid="5131" grpId="0" animBg="1"/>
      <p:bldP spid="5132" grpId="0"/>
      <p:bldP spid="5133" grpId="0" animBg="1"/>
      <p:bldP spid="5140" grpId="0" animBg="1"/>
      <p:bldP spid="22" grpId="0"/>
      <p:bldP spid="23" grpId="0"/>
      <p:bldP spid="24" grpId="0" animBg="1"/>
      <p:bldP spid="25" grpId="0"/>
      <p:bldP spid="2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Memory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Memory can be thought to arise from using </a:t>
            </a:r>
            <a:r>
              <a:rPr lang="en-US" sz="2000" dirty="0">
                <a:latin typeface="Calibri" panose="020F0502020204030204" pitchFamily="34" charset="0"/>
              </a:rPr>
              <a:t>a </a:t>
            </a:r>
            <a:r>
              <a:rPr lang="en-US" sz="2000" i="1" dirty="0">
                <a:latin typeface="Calibri" panose="020F0502020204030204" pitchFamily="34" charset="0"/>
              </a:rPr>
              <a:t>reduced </a:t>
            </a:r>
            <a:r>
              <a:rPr lang="en-US" sz="2000" dirty="0">
                <a:latin typeface="Calibri" panose="020F0502020204030204" pitchFamily="34" charset="0"/>
              </a:rPr>
              <a:t>variable, </a:t>
            </a:r>
            <a:r>
              <a:rPr lang="en-US" sz="2000" i="1" dirty="0">
                <a:latin typeface="Calibri" panose="020F0502020204030204" pitchFamily="34" charset="0"/>
              </a:rPr>
              <a:t>n</a:t>
            </a:r>
            <a:r>
              <a:rPr lang="en-US" sz="2000" dirty="0">
                <a:latin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</a:rPr>
              <a:t>r,t</a:t>
            </a:r>
            <a:r>
              <a:rPr lang="en-US" sz="2000" dirty="0" smtClean="0">
                <a:latin typeface="Calibri" panose="020F0502020204030204" pitchFamily="34" charset="0"/>
              </a:rPr>
              <a:t>): 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 tracing </a:t>
            </a:r>
            <a:r>
              <a:rPr lang="en-US" sz="2000" dirty="0">
                <a:latin typeface="Calibri" panose="020F0502020204030204" pitchFamily="34" charset="0"/>
              </a:rPr>
              <a:t>over N-1 spatial variables </a:t>
            </a:r>
            <a:r>
              <a:rPr lang="en-US" sz="2000" dirty="0">
                <a:latin typeface="Calibri" panose="020F0502020204030204" pitchFamily="34" charset="0"/>
                <a:sym typeface="Wingdings" pitchFamily="2" charset="2"/>
              </a:rPr>
              <a:t> memory-dependence.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 rotWithShape="1">
          <a:blip r:embed="rId3"/>
          <a:srcRect l="67506" t="78415" r="5246" b="4099"/>
          <a:stretch/>
        </p:blipFill>
        <p:spPr bwMode="auto">
          <a:xfrm>
            <a:off x="685800" y="9906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1066800" y="914400"/>
            <a:ext cx="1304925" cy="762000"/>
          </a:xfrm>
          <a:prstGeom prst="ellips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429000" y="838200"/>
            <a:ext cx="5715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functional </a:t>
            </a:r>
            <a:r>
              <a:rPr lang="en-US" sz="2000" b="1" dirty="0" smtClean="0">
                <a:solidFill>
                  <a:srgbClr val="0070C0"/>
                </a:solidFill>
              </a:rPr>
              <a:t>depend</a:t>
            </a:r>
            <a:r>
              <a:rPr lang="en-US" sz="2000" b="1" dirty="0">
                <a:solidFill>
                  <a:srgbClr val="0070C0"/>
                </a:solidFill>
              </a:rPr>
              <a:t>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on history,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</a:rPr>
              <a:t>n(r t’&lt;t),</a:t>
            </a:r>
            <a:r>
              <a:rPr lang="en-US" sz="2000" b="1" dirty="0">
                <a:solidFill>
                  <a:srgbClr val="0070C0"/>
                </a:solidFill>
              </a:rPr>
              <a:t> and on initial states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of true and KS systems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2362200" y="990600"/>
            <a:ext cx="990600" cy="762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04800" y="1981200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Also, for </a:t>
            </a:r>
            <a:r>
              <a:rPr lang="en-US" sz="2000" dirty="0" smtClean="0">
                <a:latin typeface="Calibri" panose="020F0502020204030204" pitchFamily="34" charset="0"/>
              </a:rPr>
              <a:t>a general observable: A[</a:t>
            </a:r>
            <a:r>
              <a:rPr lang="en-US" sz="2000" i="1" dirty="0" smtClean="0">
                <a:latin typeface="Calibri" panose="020F0502020204030204" pitchFamily="34" charset="0"/>
              </a:rPr>
              <a:t>n</a:t>
            </a:r>
            <a:r>
              <a:rPr lang="en-US" sz="2000" dirty="0" smtClean="0">
                <a:latin typeface="Calibri" panose="020F0502020204030204" pitchFamily="34" charset="0"/>
              </a:rPr>
              <a:t>; </a:t>
            </a:r>
            <a:r>
              <a:rPr lang="en-US" sz="2000" dirty="0" smtClean="0">
                <a:latin typeface="Symbol" panose="05050102010706020507" pitchFamily="18" charset="2"/>
              </a:rPr>
              <a:t>F</a:t>
            </a:r>
            <a:r>
              <a:rPr lang="en-US" sz="2000" baseline="-25000" dirty="0" smtClean="0">
                <a:latin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</a:rPr>
              <a:t>] 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4343400" y="1676400"/>
            <a:ext cx="609600" cy="3048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3861048"/>
            <a:ext cx="76431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Special, and common, case: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solidFill>
                  <a:srgbClr val="00B05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=</a:t>
            </a: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GS</a:t>
            </a:r>
          </a:p>
          <a:p>
            <a:r>
              <a:rPr lang="en-US" sz="2000" baseline="-25000" dirty="0">
                <a:solidFill>
                  <a:srgbClr val="00B050"/>
                </a:solidFill>
                <a:latin typeface="Calibri" panose="020F0502020204030204" pitchFamily="34" charset="0"/>
              </a:rPr>
              <a:t>	</a:t>
            </a:r>
            <a:r>
              <a:rPr lang="en-US" sz="2000" baseline="-25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-25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= 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-25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GS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Then, by the </a:t>
            </a:r>
            <a:r>
              <a:rPr lang="en-US" sz="2000" dirty="0" err="1">
                <a:latin typeface="Calibri" panose="020F0502020204030204" pitchFamily="34" charset="0"/>
              </a:rPr>
              <a:t>Hohenberg</a:t>
            </a:r>
            <a:r>
              <a:rPr lang="en-US" sz="2000" dirty="0">
                <a:latin typeface="Calibri" panose="020F0502020204030204" pitchFamily="34" charset="0"/>
              </a:rPr>
              <a:t>-Kohn </a:t>
            </a:r>
            <a:r>
              <a:rPr lang="en-US" sz="2000" dirty="0" smtClean="0">
                <a:latin typeface="Calibri" panose="020F0502020204030204" pitchFamily="34" charset="0"/>
              </a:rPr>
              <a:t>theorem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dirty="0"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latin typeface="Calibri" panose="020F0502020204030204" pitchFamily="34" charset="0"/>
              </a:rPr>
              <a:t>0 </a:t>
            </a:r>
            <a:r>
              <a:rPr lang="en-US" sz="2000" dirty="0">
                <a:latin typeface="Calibri" panose="020F0502020204030204" pitchFamily="34" charset="0"/>
              </a:rPr>
              <a:t>= </a:t>
            </a:r>
            <a:r>
              <a:rPr lang="en-US" sz="2000" dirty="0"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latin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</a:rPr>
              <a:t>[n(0)] and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latin typeface="Calibri" panose="020F0502020204030204" pitchFamily="34" charset="0"/>
              </a:rPr>
              <a:t>0 </a:t>
            </a:r>
            <a:r>
              <a:rPr lang="en-US" sz="2000" dirty="0">
                <a:latin typeface="Calibri" panose="020F0502020204030204" pitchFamily="34" charset="0"/>
              </a:rPr>
              <a:t>=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latin typeface="Calibri" panose="020F0502020204030204" pitchFamily="34" charset="0"/>
              </a:rPr>
              <a:t>0 </a:t>
            </a:r>
            <a:r>
              <a:rPr lang="en-US" sz="2000" dirty="0">
                <a:latin typeface="Calibri" panose="020F0502020204030204" pitchFamily="34" charset="0"/>
              </a:rPr>
              <a:t>[n(0)] 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  -- </a:t>
            </a:r>
            <a:r>
              <a:rPr lang="en-US" sz="2000" dirty="0">
                <a:latin typeface="Calibri" panose="020F0502020204030204" pitchFamily="34" charset="0"/>
              </a:rPr>
              <a:t>no </a:t>
            </a:r>
            <a:r>
              <a:rPr lang="en-US" sz="2000" dirty="0" smtClean="0">
                <a:latin typeface="Calibri" panose="020F0502020204030204" pitchFamily="34" charset="0"/>
              </a:rPr>
              <a:t>explicit initial-state-dependence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v</a:t>
            </a:r>
            <a:r>
              <a:rPr lang="en-US" sz="2000" baseline="-25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xc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[n](</a:t>
            </a:r>
            <a:r>
              <a:rPr lang="en-US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r,t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e.g. linear response regime. 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73" grpId="0"/>
      <p:bldP spid="4097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smtClean="0">
                <a:latin typeface="Calibri" panose="020F0502020204030204" pitchFamily="34" charset="0"/>
              </a:rPr>
              <a:t>The Adiabatic Approximation</a:t>
            </a:r>
            <a:endParaRPr 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74639" y="980728"/>
            <a:ext cx="9144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Almost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all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calculations today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ignore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memory,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and use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an</a:t>
            </a:r>
          </a:p>
          <a:p>
            <a:pPr eaLnBrk="0" hangingPunct="0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		 </a:t>
            </a:r>
            <a:r>
              <a:rPr lang="en-US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adiabatic approximation</a:t>
            </a:r>
            <a:r>
              <a:rPr lang="en-US" sz="20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:</a:t>
            </a:r>
          </a:p>
          <a:p>
            <a:pPr eaLnBrk="0" hangingPunct="0"/>
            <a:r>
              <a:rPr lang="en-US" sz="2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        input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</a:rPr>
              <a:t>instantaneous </a:t>
            </a:r>
            <a:r>
              <a:rPr lang="en-US" sz="2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density into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</a:rPr>
              <a:t>a ground-state approximation</a:t>
            </a: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1019" y="2063583"/>
            <a:ext cx="50704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806684" y="2736442"/>
            <a:ext cx="6875463" cy="1492250"/>
            <a:chOff x="920" y="2208"/>
            <a:chExt cx="4331" cy="940"/>
          </a:xfrm>
        </p:grpSpPr>
        <p:pic>
          <p:nvPicPr>
            <p:cNvPr id="40971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0" y="2208"/>
              <a:ext cx="3823" cy="5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0972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1" y="2620"/>
              <a:ext cx="404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extBox 1"/>
          <p:cNvSpPr txBox="1"/>
          <p:nvPr/>
        </p:nvSpPr>
        <p:spPr>
          <a:xfrm>
            <a:off x="611560" y="4285193"/>
            <a:ext cx="72657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Two sources of error:</a:t>
            </a:r>
          </a:p>
          <a:p>
            <a:pPr marL="400050" indent="-400050">
              <a:buAutoNum type="romanLcParenBoth"/>
            </a:pPr>
            <a:r>
              <a:rPr lang="en-US" sz="2000" dirty="0" smtClean="0">
                <a:latin typeface="Calibri" panose="020F0502020204030204" pitchFamily="34" charset="0"/>
              </a:rPr>
              <a:t>Adiabatic approximation itself</a:t>
            </a:r>
          </a:p>
          <a:p>
            <a:pPr marL="400050" indent="-400050">
              <a:buAutoNum type="romanLcParenBoth"/>
            </a:pPr>
            <a:r>
              <a:rPr lang="en-US" sz="2000" dirty="0" smtClean="0">
                <a:latin typeface="Calibri" panose="020F0502020204030204" pitchFamily="34" charset="0"/>
              </a:rPr>
              <a:t>Ground-state functional approximation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To disentangle, study 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“adiabatically-exact” </a:t>
            </a:r>
            <a:r>
              <a:rPr lang="en-US" sz="2000" dirty="0" smtClean="0">
                <a:latin typeface="Calibri" panose="020F0502020204030204" pitchFamily="34" charset="0"/>
              </a:rPr>
              <a:t>potential: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3768" y="5889131"/>
            <a:ext cx="453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/>
              <a:t>xc</a:t>
            </a:r>
            <a:r>
              <a:rPr lang="en-US" sz="2800" baseline="30000" dirty="0" err="1" smtClean="0"/>
              <a:t>A</a:t>
            </a:r>
            <a:r>
              <a:rPr lang="en-US" sz="2800" baseline="30000" dirty="0" smtClean="0"/>
              <a:t>-ex </a:t>
            </a:r>
            <a:r>
              <a:rPr lang="en-US" sz="2800" dirty="0" smtClean="0"/>
              <a:t>(</a:t>
            </a:r>
            <a:r>
              <a:rPr lang="en-US" sz="2800" dirty="0" err="1" smtClean="0"/>
              <a:t>r,t</a:t>
            </a:r>
            <a:r>
              <a:rPr lang="en-US" sz="2800" dirty="0" smtClean="0"/>
              <a:t>) =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xc</a:t>
            </a:r>
            <a:r>
              <a:rPr lang="en-US" sz="2800" baseline="30000" dirty="0" err="1" smtClean="0"/>
              <a:t>exact-gs</a:t>
            </a:r>
            <a:r>
              <a:rPr lang="en-US" sz="2800" dirty="0" smtClean="0"/>
              <a:t>[n(t)](r)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14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</a:rPr>
              <a:t>Development of Memory-Dependent </a:t>
            </a:r>
            <a:r>
              <a:rPr lang="en-US" sz="2800" b="1" dirty="0" err="1">
                <a:latin typeface="Calibri" panose="020F0502020204030204" pitchFamily="34" charset="0"/>
              </a:rPr>
              <a:t>Functionals</a:t>
            </a:r>
            <a:r>
              <a:rPr lang="en-US" sz="2800" b="1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Gross-Kohn (1985)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i="1" dirty="0">
                <a:latin typeface="Calibri" panose="020F0502020204030204" pitchFamily="34" charset="0"/>
              </a:rPr>
              <a:t>Phys. Rev. </a:t>
            </a:r>
            <a:r>
              <a:rPr lang="en-US" sz="2000" i="1" dirty="0" err="1">
                <a:latin typeface="Calibri" panose="020F0502020204030204" pitchFamily="34" charset="0"/>
              </a:rPr>
              <a:t>Lett</a:t>
            </a:r>
            <a:r>
              <a:rPr lang="en-US" sz="2000" i="1" dirty="0">
                <a:latin typeface="Calibri" panose="020F0502020204030204" pitchFamily="34" charset="0"/>
              </a:rPr>
              <a:t>. </a:t>
            </a:r>
            <a:r>
              <a:rPr lang="en-US" sz="2000" b="1" i="1" dirty="0">
                <a:latin typeface="Calibri" panose="020F0502020204030204" pitchFamily="34" charset="0"/>
              </a:rPr>
              <a:t>55,</a:t>
            </a:r>
            <a:r>
              <a:rPr lang="en-US" sz="2000" i="1" dirty="0">
                <a:latin typeface="Calibri" panose="020F0502020204030204" pitchFamily="34" charset="0"/>
              </a:rPr>
              <a:t> 2850 (1985)</a:t>
            </a:r>
          </a:p>
          <a:p>
            <a:pPr>
              <a:buFont typeface="Wingdings" pitchFamily="2" charset="2"/>
              <a:buNone/>
            </a:pP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426230" y="872992"/>
            <a:ext cx="358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panose="020F0502020204030204" pitchFamily="34" charset="0"/>
              </a:rPr>
              <a:t>linear-response kernel of </a:t>
            </a:r>
            <a:r>
              <a:rPr lang="en-US" dirty="0">
                <a:latin typeface="Calibri" panose="020F0502020204030204" pitchFamily="34" charset="0"/>
              </a:rPr>
              <a:t>the homogeneous electron </a:t>
            </a:r>
            <a:r>
              <a:rPr lang="en-US" dirty="0" smtClean="0">
                <a:latin typeface="Calibri" panose="020F0502020204030204" pitchFamily="34" charset="0"/>
              </a:rPr>
              <a:t>gas at finite frequency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4800" y="3415524"/>
            <a:ext cx="87484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</a:rPr>
              <a:t>Non-adiabatic -- time-non-local although spatially local; “finite-frequency LDA”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      Violates exact conditions: harmonic </a:t>
            </a:r>
            <a:r>
              <a:rPr lang="en-US" sz="2000" dirty="0">
                <a:latin typeface="Calibri" panose="020F0502020204030204" pitchFamily="34" charset="0"/>
              </a:rPr>
              <a:t>potential </a:t>
            </a:r>
            <a:r>
              <a:rPr lang="en-US" sz="2000" dirty="0" smtClean="0">
                <a:latin typeface="Calibri" panose="020F0502020204030204" pitchFamily="34" charset="0"/>
              </a:rPr>
              <a:t>theorem, zero-force theorem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60032" y="1707037"/>
            <a:ext cx="571838" cy="2750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1" y="1982120"/>
            <a:ext cx="4824536" cy="399082"/>
          </a:xfrm>
          <a:prstGeom prst="rect">
            <a:avLst/>
          </a:prstGeom>
        </p:spPr>
      </p:pic>
      <p:pic>
        <p:nvPicPr>
          <p:cNvPr id="13" name="Picture 19" descr="MCj043388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9" y="3827323"/>
            <a:ext cx="449756" cy="4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47664" y="2554040"/>
            <a:ext cx="4536504" cy="553207"/>
            <a:chOff x="1920347" y="2587438"/>
            <a:chExt cx="4536504" cy="553207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5"/>
            <a:srcRect r="1292"/>
            <a:stretch/>
          </p:blipFill>
          <p:spPr bwMode="auto">
            <a:xfrm>
              <a:off x="1920347" y="2587438"/>
              <a:ext cx="4536504" cy="553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Rectangle 1"/>
            <p:cNvSpPr/>
            <p:nvPr/>
          </p:nvSpPr>
          <p:spPr>
            <a:xfrm>
              <a:off x="4067945" y="2924944"/>
              <a:ext cx="108014" cy="20275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47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alibri" panose="020F0502020204030204" pitchFamily="34" charset="0"/>
              </a:rPr>
              <a:t>A couple of exact conditions in TDDFT: </a:t>
            </a:r>
            <a:endParaRPr lang="en-US" sz="2400" b="1" u="sng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3268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Harmonic Potential Theorem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(Dobson </a:t>
            </a: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</a:rPr>
              <a:t>PRL </a:t>
            </a:r>
            <a:r>
              <a:rPr lang="en-US" b="1" i="1" dirty="0">
                <a:latin typeface="Calibri" panose="020F0502020204030204" pitchFamily="34" charset="0"/>
              </a:rPr>
              <a:t>73</a:t>
            </a:r>
            <a:r>
              <a:rPr lang="en-US" i="1" dirty="0">
                <a:latin typeface="Calibri" panose="020F0502020204030204" pitchFamily="34" charset="0"/>
              </a:rPr>
              <a:t>, 2244, </a:t>
            </a:r>
            <a:r>
              <a:rPr lang="en-US" i="1" dirty="0" smtClean="0">
                <a:latin typeface="Calibri" panose="020F0502020204030204" pitchFamily="34" charset="0"/>
              </a:rPr>
              <a:t>(1994</a:t>
            </a:r>
            <a:r>
              <a:rPr lang="en-US" dirty="0" smtClean="0">
                <a:latin typeface="Calibri" panose="020F0502020204030204" pitchFamily="34" charset="0"/>
              </a:rPr>
              <a:t>); </a:t>
            </a:r>
            <a:r>
              <a:rPr lang="en-US" dirty="0" err="1" smtClean="0">
                <a:latin typeface="Calibri" panose="020F0502020204030204" pitchFamily="34" charset="0"/>
              </a:rPr>
              <a:t>Vignale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PRL </a:t>
            </a:r>
            <a:r>
              <a:rPr lang="en-US" b="1" i="1" dirty="0" smtClean="0">
                <a:latin typeface="Calibri" panose="020F0502020204030204" pitchFamily="34" charset="0"/>
              </a:rPr>
              <a:t>74</a:t>
            </a:r>
            <a:r>
              <a:rPr lang="en-US" i="1" dirty="0" smtClean="0">
                <a:latin typeface="Calibri" panose="020F0502020204030204" pitchFamily="34" charset="0"/>
              </a:rPr>
              <a:t>, 3233, (1995</a:t>
            </a:r>
            <a:r>
              <a:rPr lang="en-US" dirty="0" smtClean="0">
                <a:latin typeface="Calibri" panose="020F0502020204030204" pitchFamily="34" charset="0"/>
              </a:rPr>
              <a:t>))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9675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 panose="020F0502020204030204" pitchFamily="34" charset="0"/>
              </a:rPr>
              <a:t>N</a:t>
            </a:r>
            <a:r>
              <a:rPr lang="en-US" sz="2000" dirty="0" smtClean="0">
                <a:latin typeface="Calibri" panose="020F0502020204030204" pitchFamily="34" charset="0"/>
              </a:rPr>
              <a:t> electrons in a harmonic well subject to a TD uniform electric field, E(t)</a:t>
            </a:r>
          </a:p>
          <a:p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density rigidly sloshes back and forth following classical center of mass oscillations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35699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Zero Force Theorem </a:t>
            </a:r>
            <a:r>
              <a:rPr lang="en-US" sz="2000" dirty="0" smtClean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Vignale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PRL </a:t>
            </a:r>
            <a:r>
              <a:rPr lang="en-US" b="1" i="1" dirty="0">
                <a:latin typeface="Calibri" panose="020F0502020204030204" pitchFamily="34" charset="0"/>
              </a:rPr>
              <a:t>74</a:t>
            </a:r>
            <a:r>
              <a:rPr lang="en-US" i="1" dirty="0">
                <a:latin typeface="Calibri" panose="020F0502020204030204" pitchFamily="34" charset="0"/>
              </a:rPr>
              <a:t>, 3233, (1995</a:t>
            </a:r>
            <a:r>
              <a:rPr lang="en-US" dirty="0" smtClean="0">
                <a:latin typeface="Calibri" panose="020F0502020204030204" pitchFamily="34" charset="0"/>
              </a:rPr>
              <a:t>); </a:t>
            </a:r>
            <a:r>
              <a:rPr lang="en-US" i="1" dirty="0" smtClean="0">
                <a:latin typeface="Calibri" panose="020F0502020204030204" pitchFamily="34" charset="0"/>
              </a:rPr>
              <a:t>Phys. Lett. A, </a:t>
            </a:r>
            <a:r>
              <a:rPr lang="en-US" b="1" i="1" dirty="0" smtClean="0">
                <a:latin typeface="Calibri" panose="020F0502020204030204" pitchFamily="34" charset="0"/>
              </a:rPr>
              <a:t>209</a:t>
            </a:r>
            <a:r>
              <a:rPr lang="en-US" i="1" dirty="0" smtClean="0">
                <a:latin typeface="Calibri" panose="020F0502020204030204" pitchFamily="34" charset="0"/>
              </a:rPr>
              <a:t>, 206 (1995) 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xc field cannot exert a net force on itself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994194"/>
            <a:ext cx="3265450" cy="3784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4864" y="4426980"/>
                <a:ext cx="5293864" cy="1151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Exercise!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Prove this! </a:t>
                </a:r>
                <a:endParaRPr lang="en-US" sz="2000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2000" i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Hint: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evaluate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baseline="30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sz="2000" b="0" i="1" baseline="30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&lt;r&gt; using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Y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(t) and then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F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(t); then subtract…  </a:t>
                </a:r>
                <a:endParaRPr lang="en-US" sz="2000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64" y="4426980"/>
                <a:ext cx="5293864" cy="1151213"/>
              </a:xfrm>
              <a:prstGeom prst="rect">
                <a:avLst/>
              </a:prstGeom>
              <a:blipFill rotWithShape="0">
                <a:blip r:embed="rId4"/>
                <a:stretch>
                  <a:fillRect l="-1267" t="-2646" b="-8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59720" y="207412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,t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172" y="5727734"/>
            <a:ext cx="4628976" cy="642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5858215"/>
            <a:ext cx="402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L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inear response regime: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5400000">
            <a:off x="5796551" y="4511188"/>
            <a:ext cx="1113584" cy="1064578"/>
          </a:xfrm>
          <a:prstGeom prst="curved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4048" y="6258325"/>
            <a:ext cx="437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Another exercise! </a:t>
            </a:r>
            <a:r>
              <a:rPr lang="en-US" dirty="0" smtClean="0">
                <a:solidFill>
                  <a:srgbClr val="C00000"/>
                </a:solidFill>
              </a:rPr>
              <a:t>Prove this too!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2" grpId="0"/>
      <p:bldP spid="11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Returning now to Memory-Dependent </a:t>
            </a:r>
            <a:r>
              <a:rPr lang="en-US" sz="2800" b="1" dirty="0" err="1">
                <a:latin typeface="Calibri" panose="020F0502020204030204" pitchFamily="34" charset="0"/>
              </a:rPr>
              <a:t>Functionals</a:t>
            </a:r>
            <a:r>
              <a:rPr lang="en-US" sz="2800" b="1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Gross-Kohn (1985)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i="1" dirty="0">
                <a:latin typeface="Calibri" panose="020F0502020204030204" pitchFamily="34" charset="0"/>
              </a:rPr>
              <a:t>Phys. Rev. </a:t>
            </a:r>
            <a:r>
              <a:rPr lang="en-US" sz="2000" i="1" dirty="0" err="1">
                <a:latin typeface="Calibri" panose="020F0502020204030204" pitchFamily="34" charset="0"/>
              </a:rPr>
              <a:t>Lett</a:t>
            </a:r>
            <a:r>
              <a:rPr lang="en-US" sz="2000" i="1" dirty="0">
                <a:latin typeface="Calibri" panose="020F0502020204030204" pitchFamily="34" charset="0"/>
              </a:rPr>
              <a:t>. </a:t>
            </a:r>
            <a:r>
              <a:rPr lang="en-US" sz="2000" b="1" i="1" dirty="0">
                <a:latin typeface="Calibri" panose="020F0502020204030204" pitchFamily="34" charset="0"/>
              </a:rPr>
              <a:t>55,</a:t>
            </a:r>
            <a:r>
              <a:rPr lang="en-US" sz="2000" i="1" dirty="0">
                <a:latin typeface="Calibri" panose="020F0502020204030204" pitchFamily="34" charset="0"/>
              </a:rPr>
              <a:t> 2850 (1985)</a:t>
            </a:r>
          </a:p>
          <a:p>
            <a:pPr>
              <a:buFont typeface="Wingdings" pitchFamily="2" charset="2"/>
              <a:buNone/>
            </a:pP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426230" y="872992"/>
            <a:ext cx="358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panose="020F0502020204030204" pitchFamily="34" charset="0"/>
              </a:rPr>
              <a:t>linear-response kernel of </a:t>
            </a:r>
            <a:r>
              <a:rPr lang="en-US" dirty="0">
                <a:latin typeface="Calibri" panose="020F0502020204030204" pitchFamily="34" charset="0"/>
              </a:rPr>
              <a:t>the homogeneous electron </a:t>
            </a:r>
            <a:r>
              <a:rPr lang="en-US" dirty="0" smtClean="0">
                <a:latin typeface="Calibri" panose="020F0502020204030204" pitchFamily="34" charset="0"/>
              </a:rPr>
              <a:t>liquid at finite frequency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95536" y="3011166"/>
            <a:ext cx="87484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</a:rPr>
              <a:t>Non-adiabatic -- time-non-local although spatially local; “finite-frequency LDA”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      Violates exact conditions: harmonic </a:t>
            </a:r>
            <a:r>
              <a:rPr lang="en-US" sz="2000" dirty="0">
                <a:latin typeface="Calibri" panose="020F0502020204030204" pitchFamily="34" charset="0"/>
              </a:rPr>
              <a:t>potential </a:t>
            </a:r>
            <a:r>
              <a:rPr lang="en-US" sz="2000" dirty="0" smtClean="0">
                <a:latin typeface="Calibri" panose="020F0502020204030204" pitchFamily="34" charset="0"/>
              </a:rPr>
              <a:t>theorem, zero-force theorem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20585" y="5405831"/>
            <a:ext cx="89234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anose="020F0502020204030204" pitchFamily="34" charset="0"/>
              </a:rPr>
              <a:t>The exact conditions imply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time-non-locality </a:t>
            </a:r>
            <a:r>
              <a:rPr lang="en-US" sz="2000" i="1" dirty="0">
                <a:solidFill>
                  <a:srgbClr val="7030A0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2000" i="1" dirty="0" smtClean="0">
                <a:solidFill>
                  <a:srgbClr val="7030A0"/>
                </a:solidFill>
                <a:latin typeface="Calibri" panose="020F0502020204030204" pitchFamily="34" charset="0"/>
                <a:sym typeface="Wingdings" pitchFamily="2" charset="2"/>
              </a:rPr>
              <a:t>spatially </a:t>
            </a:r>
            <a:r>
              <a:rPr lang="en-US" sz="2000" i="1" dirty="0">
                <a:solidFill>
                  <a:srgbClr val="7030A0"/>
                </a:solidFill>
                <a:latin typeface="Calibri" panose="020F0502020204030204" pitchFamily="34" charset="0"/>
                <a:sym typeface="Wingdings" pitchFamily="2" charset="2"/>
              </a:rPr>
              <a:t>non-local </a:t>
            </a:r>
            <a:r>
              <a:rPr lang="en-US" sz="2000" i="1" dirty="0" smtClean="0">
                <a:solidFill>
                  <a:srgbClr val="7030A0"/>
                </a:solidFill>
                <a:latin typeface="Calibri" panose="020F0502020204030204" pitchFamily="34" charset="0"/>
                <a:sym typeface="Wingdings" pitchFamily="2" charset="2"/>
              </a:rPr>
              <a:t>n-dependence</a:t>
            </a:r>
            <a:r>
              <a:rPr lang="en-US" sz="2000" i="1" dirty="0" smtClean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n-US" sz="2000" dirty="0" smtClean="0">
                <a:latin typeface="Calibri" panose="020F0502020204030204" pitchFamily="34" charset="0"/>
                <a:sym typeface="Wingdings" pitchFamily="2" charset="2"/>
              </a:rPr>
              <a:t>i.e. a local density approximation with memory does not exist.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23622" y="1707037"/>
            <a:ext cx="308248" cy="14674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9" descr="MCj043388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5" y="3422965"/>
            <a:ext cx="449756" cy="4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6070327"/>
            <a:ext cx="362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  <a:sym typeface="Wingdings" pitchFamily="2" charset="2"/>
              </a:rPr>
              <a:t>even in limit of slowly-varying </a:t>
            </a:r>
            <a:r>
              <a:rPr lang="en-US" dirty="0" smtClean="0">
                <a:latin typeface="Calibri" panose="020F0502020204030204" pitchFamily="34" charset="0"/>
                <a:sym typeface="Wingdings" pitchFamily="2" charset="2"/>
              </a:rPr>
              <a:t>densities  “ultra-non-locality”</a:t>
            </a:r>
            <a:endParaRPr lang="en-US" dirty="0">
              <a:latin typeface="Calibri" panose="020F0502020204030204" pitchFamily="34" charset="0"/>
              <a:sym typeface="Wingdings" pitchFamily="2" charset="2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652120" y="6070327"/>
            <a:ext cx="792088" cy="51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31640" y="414908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zero-force: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823" y="4075128"/>
            <a:ext cx="4197176" cy="582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5889" y="4877580"/>
            <a:ext cx="144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Using GK: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2678" y="476461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r>
              <a:rPr lang="en-US" baseline="30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)](q=0,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w</a:t>
            </a:r>
            <a:r>
              <a:rPr lang="en-US" dirty="0" smtClean="0">
                <a:solidFill>
                  <a:srgbClr val="00B050"/>
                </a:solidFill>
              </a:rPr>
              <a:t>-dependent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7268" y="477561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</a:rPr>
              <a:t>w</a:t>
            </a:r>
            <a:r>
              <a:rPr lang="en-US" dirty="0" smtClean="0">
                <a:solidFill>
                  <a:srgbClr val="00B050"/>
                </a:solidFill>
              </a:rPr>
              <a:t>-independent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6720053" y="4154957"/>
            <a:ext cx="319607" cy="99000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4511007" y="3407543"/>
            <a:ext cx="319607" cy="2664297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44" name="Picture 4" descr="Scared Smiley Face Tex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67" y="4843865"/>
            <a:ext cx="518738" cy="56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421" y="1895192"/>
            <a:ext cx="4824536" cy="39908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966259" y="2287422"/>
            <a:ext cx="4536504" cy="553207"/>
            <a:chOff x="1920347" y="2587438"/>
            <a:chExt cx="4536504" cy="553207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7"/>
            <a:srcRect r="1292"/>
            <a:stretch/>
          </p:blipFill>
          <p:spPr bwMode="auto">
            <a:xfrm>
              <a:off x="1920347" y="2587438"/>
              <a:ext cx="4536504" cy="553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4067945" y="2924944"/>
              <a:ext cx="108014" cy="20275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11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  <p:bldP spid="2" grpId="0"/>
      <p:bldP spid="7" grpId="0"/>
      <p:bldP spid="8" grpId="0"/>
      <p:bldP spid="14" grpId="0"/>
      <p:bldP spid="15" grpId="0"/>
      <p:bldP spid="18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Development </a:t>
            </a:r>
            <a:r>
              <a:rPr lang="en-US" sz="2800" b="1" dirty="0">
                <a:latin typeface="Calibri" panose="020F0502020204030204" pitchFamily="34" charset="0"/>
              </a:rPr>
              <a:t>of Memory-Dependent </a:t>
            </a:r>
            <a:r>
              <a:rPr lang="en-US" sz="2800" b="1" dirty="0" err="1" smtClean="0">
                <a:latin typeface="Calibri" panose="020F0502020204030204" pitchFamily="34" charset="0"/>
              </a:rPr>
              <a:t>Functionals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24360" y="3668841"/>
            <a:ext cx="86681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Vignale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-Kohn (VK) (1996)</a:t>
            </a:r>
            <a:r>
              <a:rPr lang="en-US" sz="2000" dirty="0">
                <a:latin typeface="Calibri" panose="020F0502020204030204" pitchFamily="34" charset="0"/>
              </a:rPr>
              <a:t> – </a:t>
            </a:r>
            <a:r>
              <a:rPr lang="en-US" sz="2000" dirty="0" smtClean="0">
                <a:latin typeface="Calibri" panose="020F0502020204030204" pitchFamily="34" charset="0"/>
              </a:rPr>
              <a:t>spatially local </a:t>
            </a:r>
            <a:r>
              <a:rPr lang="en-US" sz="2000" dirty="0" err="1" smtClean="0">
                <a:latin typeface="Calibri" panose="020F0502020204030204" pitchFamily="34" charset="0"/>
              </a:rPr>
              <a:t>approx</a:t>
            </a:r>
            <a:r>
              <a:rPr lang="en-US" sz="2000" dirty="0" smtClean="0">
                <a:latin typeface="Calibri" panose="020F0502020204030204" pitchFamily="34" charset="0"/>
              </a:rPr>
              <a:t> in terms of the current-density, </a:t>
            </a:r>
            <a:r>
              <a:rPr lang="en-US" sz="2000" b="1" i="1" dirty="0" smtClean="0">
                <a:latin typeface="Calibri" panose="020F0502020204030204" pitchFamily="34" charset="0"/>
              </a:rPr>
              <a:t>j</a:t>
            </a:r>
            <a:r>
              <a:rPr lang="en-US" sz="2000" i="1" dirty="0" smtClean="0">
                <a:latin typeface="Calibri" panose="020F0502020204030204" pitchFamily="34" charset="0"/>
              </a:rPr>
              <a:t>(</a:t>
            </a:r>
            <a:r>
              <a:rPr lang="en-US" sz="2000" b="1" i="1" dirty="0" err="1" smtClean="0">
                <a:latin typeface="Calibri" panose="020F0502020204030204" pitchFamily="34" charset="0"/>
              </a:rPr>
              <a:t>r</a:t>
            </a:r>
            <a:r>
              <a:rPr lang="en-US" sz="2000" i="1" dirty="0" err="1" smtClean="0">
                <a:latin typeface="Calibri" panose="020F0502020204030204" pitchFamily="34" charset="0"/>
              </a:rPr>
              <a:t>,t</a:t>
            </a:r>
            <a:r>
              <a:rPr lang="en-US" sz="2000" i="1" dirty="0" smtClean="0">
                <a:latin typeface="Calibri" panose="020F0502020204030204" pitchFamily="34" charset="0"/>
              </a:rPr>
              <a:t>) 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Calibri" panose="020F0502020204030204" pitchFamily="34" charset="0"/>
              </a:rPr>
              <a:t>TD-current-density-FT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                                                                                                               </a:t>
            </a:r>
            <a:r>
              <a:rPr lang="en-US" i="1" dirty="0" smtClean="0">
                <a:latin typeface="Calibri" panose="020F0502020204030204" pitchFamily="34" charset="0"/>
              </a:rPr>
              <a:t>Phys</a:t>
            </a:r>
            <a:r>
              <a:rPr lang="en-US" i="1" dirty="0">
                <a:latin typeface="Calibri" panose="020F0502020204030204" pitchFamily="34" charset="0"/>
              </a:rPr>
              <a:t>. Rev. </a:t>
            </a:r>
            <a:r>
              <a:rPr lang="en-US" i="1" dirty="0" err="1">
                <a:latin typeface="Calibri" panose="020F0502020204030204" pitchFamily="34" charset="0"/>
              </a:rPr>
              <a:t>Lett</a:t>
            </a:r>
            <a:r>
              <a:rPr lang="en-US" i="1" dirty="0">
                <a:latin typeface="Calibri" panose="020F0502020204030204" pitchFamily="34" charset="0"/>
              </a:rPr>
              <a:t>. </a:t>
            </a:r>
            <a:r>
              <a:rPr lang="en-US" b="1" i="1" dirty="0">
                <a:latin typeface="Calibri" panose="020F0502020204030204" pitchFamily="34" charset="0"/>
              </a:rPr>
              <a:t>77</a:t>
            </a:r>
            <a:r>
              <a:rPr lang="en-US" i="1" dirty="0">
                <a:latin typeface="Calibri" panose="020F0502020204030204" pitchFamily="34" charset="0"/>
              </a:rPr>
              <a:t>, 2037 (1996)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Calibri" panose="020F0502020204030204" pitchFamily="34" charset="0"/>
              </a:rPr>
              <a:t>   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36192" y="920833"/>
            <a:ext cx="901632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Dobson-</a:t>
            </a:r>
            <a:r>
              <a:rPr lang="en-US" sz="20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B</a:t>
            </a:r>
            <a:r>
              <a:rPr lang="en-US" sz="20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Arial" charset="0"/>
              </a:rPr>
              <a:t>ü</a:t>
            </a:r>
            <a:r>
              <a:rPr lang="en-US" sz="20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nner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-Gross (1997)</a:t>
            </a: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r>
              <a:rPr lang="en-US" i="1" dirty="0">
                <a:latin typeface="Calibri" panose="020F0502020204030204" pitchFamily="34" charset="0"/>
              </a:rPr>
              <a:t>Phys. Rev. </a:t>
            </a:r>
            <a:r>
              <a:rPr lang="en-US" i="1" dirty="0" err="1">
                <a:latin typeface="Calibri" panose="020F0502020204030204" pitchFamily="34" charset="0"/>
              </a:rPr>
              <a:t>Lett</a:t>
            </a:r>
            <a:r>
              <a:rPr lang="en-US" i="1" dirty="0">
                <a:latin typeface="Calibri" panose="020F0502020204030204" pitchFamily="34" charset="0"/>
              </a:rPr>
              <a:t>. </a:t>
            </a:r>
            <a:r>
              <a:rPr lang="en-US" b="1" i="1" dirty="0">
                <a:latin typeface="Calibri" panose="020F0502020204030204" pitchFamily="34" charset="0"/>
              </a:rPr>
              <a:t>79</a:t>
            </a:r>
            <a:r>
              <a:rPr lang="en-US" i="1" dirty="0">
                <a:latin typeface="Calibri" panose="020F0502020204030204" pitchFamily="34" charset="0"/>
              </a:rPr>
              <a:t>, 1905 (1997)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latin typeface="Calibri" panose="020F0502020204030204" pitchFamily="34" charset="0"/>
              </a:rPr>
              <a:t>Apply Gross-Kohn in frame that moves along with local velocity of electron </a:t>
            </a:r>
            <a:r>
              <a:rPr lang="en-US" sz="2000" dirty="0" smtClean="0">
                <a:latin typeface="Calibri" panose="020F0502020204030204" pitchFamily="34" charset="0"/>
              </a:rPr>
              <a:t>fluid: memory resides with the fluid element.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Spatially-local relative to where a fluid element at </a:t>
            </a:r>
            <a:r>
              <a:rPr lang="en-US" sz="2000" i="1" dirty="0">
                <a:latin typeface="Calibri" panose="020F0502020204030204" pitchFamily="34" charset="0"/>
              </a:rPr>
              <a:t>(</a:t>
            </a:r>
            <a:r>
              <a:rPr lang="en-US" sz="2000" i="1" dirty="0" err="1">
                <a:latin typeface="Calibri" panose="020F0502020204030204" pitchFamily="34" charset="0"/>
              </a:rPr>
              <a:t>r,t</a:t>
            </a:r>
            <a:r>
              <a:rPr lang="en-US" sz="2000" i="1" dirty="0">
                <a:latin typeface="Calibri" panose="020F0502020204030204" pitchFamily="34" charset="0"/>
              </a:rPr>
              <a:t>) </a:t>
            </a:r>
            <a:r>
              <a:rPr lang="en-US" sz="2000" dirty="0">
                <a:latin typeface="Calibri" panose="020F0502020204030204" pitchFamily="34" charset="0"/>
              </a:rPr>
              <a:t>was at earlier times </a:t>
            </a:r>
            <a:r>
              <a:rPr lang="en-US" sz="2000" i="1" dirty="0">
                <a:latin typeface="Calibri" panose="020F0502020204030204" pitchFamily="34" charset="0"/>
              </a:rPr>
              <a:t>t’, R’(</a:t>
            </a:r>
            <a:r>
              <a:rPr lang="en-US" sz="2000" i="1" dirty="0" err="1">
                <a:latin typeface="Calibri" panose="020F0502020204030204" pitchFamily="34" charset="0"/>
              </a:rPr>
              <a:t>t’|r,t</a:t>
            </a:r>
            <a:r>
              <a:rPr lang="en-US" sz="2000" i="1" dirty="0"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3" name="Cube 2"/>
          <p:cNvSpPr/>
          <p:nvPr/>
        </p:nvSpPr>
        <p:spPr>
          <a:xfrm>
            <a:off x="5469223" y="1144762"/>
            <a:ext cx="381000" cy="3779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7094193" y="707058"/>
            <a:ext cx="228600" cy="41468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3" idx="5"/>
            <a:endCxn id="4" idx="2"/>
          </p:cNvCxnSpPr>
          <p:nvPr/>
        </p:nvCxnSpPr>
        <p:spPr>
          <a:xfrm flipV="1">
            <a:off x="5850223" y="942975"/>
            <a:ext cx="1243970" cy="343519"/>
          </a:xfrm>
          <a:prstGeom prst="curvedConnector3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24393" y="72896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r,t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13673" y="752995"/>
            <a:ext cx="71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R’,t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95536" y="3011166"/>
            <a:ext cx="8748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</a:rPr>
              <a:t>Non-adiabatic, and satisfies harmonic </a:t>
            </a:r>
            <a:r>
              <a:rPr lang="en-US" sz="2000" dirty="0">
                <a:latin typeface="Calibri" panose="020F0502020204030204" pitchFamily="34" charset="0"/>
              </a:rPr>
              <a:t>potential </a:t>
            </a:r>
            <a:r>
              <a:rPr lang="en-US" sz="2000" dirty="0" smtClean="0">
                <a:latin typeface="Calibri" panose="020F0502020204030204" pitchFamily="34" charset="0"/>
              </a:rPr>
              <a:t>theorem, zero-force theorem</a:t>
            </a:r>
            <a:endParaRPr lang="en-US" sz="2000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16208" y="4552761"/>
            <a:ext cx="3877985" cy="854075"/>
            <a:chOff x="3216208" y="4552761"/>
            <a:chExt cx="3877985" cy="854075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3216208" y="4781361"/>
              <a:ext cx="38779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  </a:t>
              </a:r>
              <a:r>
                <a:rPr lang="en-US" sz="2400" b="1" i="1" dirty="0" smtClean="0"/>
                <a:t> j </a:t>
              </a:r>
              <a:r>
                <a:rPr lang="en-US" sz="2400" b="1" dirty="0" smtClean="0"/>
                <a:t>  </a:t>
              </a:r>
              <a:r>
                <a:rPr lang="en-US" sz="2400" dirty="0"/>
                <a:t>		  </a:t>
              </a:r>
              <a:r>
                <a:rPr lang="en-US" sz="2400" b="1" i="1" dirty="0" err="1"/>
                <a:t>A</a:t>
              </a:r>
              <a:r>
                <a:rPr lang="en-US" sz="2400" baseline="-25000" dirty="0" err="1" smtClean="0"/>
                <a:t>ext</a:t>
              </a:r>
              <a:r>
                <a:rPr lang="en-US" sz="2400" dirty="0"/>
                <a:t>		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83008" y="5009961"/>
              <a:ext cx="609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1-1</a:t>
              </a: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3978208" y="5009961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4283008" y="4552761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Symbol" pitchFamily="18" charset="2"/>
                  <a:cs typeface="Arial" charset="0"/>
                </a:rPr>
                <a:t>Y</a:t>
              </a:r>
              <a:r>
                <a:rPr lang="en-US" sz="2400" baseline="-25000" dirty="0">
                  <a:latin typeface="Symbol" pitchFamily="18" charset="2"/>
                  <a:cs typeface="Arial" charset="0"/>
                </a:rPr>
                <a:t>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73564" y="484291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Based on map: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1456" y="6352182"/>
            <a:ext cx="8748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</a:rPr>
              <a:t>Non-adiabatic, and satisfies harmonic </a:t>
            </a:r>
            <a:r>
              <a:rPr lang="en-US" sz="2000" dirty="0">
                <a:latin typeface="Calibri" panose="020F0502020204030204" pitchFamily="34" charset="0"/>
              </a:rPr>
              <a:t>potential </a:t>
            </a:r>
            <a:r>
              <a:rPr lang="en-US" sz="2000" dirty="0" smtClean="0">
                <a:latin typeface="Calibri" panose="020F0502020204030204" pitchFamily="34" charset="0"/>
              </a:rPr>
              <a:t>theorem, zero-force theorems…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36519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VK constructed from dynamical longitudinal and transverse responses to slowly-varying perturbations of uniform electron liquid; involves </a:t>
            </a:r>
            <a:r>
              <a:rPr lang="en-US" sz="2000" dirty="0" err="1" smtClean="0">
                <a:latin typeface="Calibri" panose="020F0502020204030204" pitchFamily="34" charset="0"/>
              </a:rPr>
              <a:t>Navier</a:t>
            </a:r>
            <a:r>
              <a:rPr lang="en-US" sz="2000" dirty="0" smtClean="0">
                <a:latin typeface="Calibri" panose="020F0502020204030204" pitchFamily="34" charset="0"/>
              </a:rPr>
              <a:t>-Stokes-like </a:t>
            </a:r>
            <a:r>
              <a:rPr lang="en-US" sz="2000" dirty="0" err="1" smtClean="0">
                <a:latin typeface="Calibri" panose="020F0502020204030204" pitchFamily="34" charset="0"/>
              </a:rPr>
              <a:t>eqn</a:t>
            </a:r>
            <a:r>
              <a:rPr lang="en-US" sz="2000" dirty="0" smtClean="0">
                <a:latin typeface="Calibri" panose="020F0502020204030204" pitchFamily="34" charset="0"/>
              </a:rPr>
              <a:t> with  complex viscosity coefficients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77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32" grpId="0"/>
      <p:bldP spid="3" grpId="0" animBg="1"/>
      <p:bldP spid="4" grpId="0" animBg="1"/>
      <p:bldP spid="12" grpId="0"/>
      <p:bldP spid="21" grpId="0"/>
      <p:bldP spid="13" grpId="0"/>
      <p:bldP spid="5" grpId="0"/>
      <p:bldP spid="20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15213</TotalTime>
  <Words>2689</Words>
  <Application>Microsoft Office PowerPoint</Application>
  <PresentationFormat>On-screen Show (4:3)</PresentationFormat>
  <Paragraphs>313</Paragraphs>
  <Slides>26</Slides>
  <Notes>20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of Memory-Dependent Functionals…</vt:lpstr>
      <vt:lpstr>PowerPoint Presentation</vt:lpstr>
      <vt:lpstr>Returning now to Memory-Dependent Functionals…</vt:lpstr>
      <vt:lpstr>… Development of Memory-Dependent Functionals</vt:lpstr>
      <vt:lpstr>PowerPoint Presentation</vt:lpstr>
      <vt:lpstr>PowerPoint Presentation</vt:lpstr>
      <vt:lpstr>PowerPoint Presentation</vt:lpstr>
      <vt:lpstr>Trading ISD for more history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Neepa</dc:creator>
  <cp:lastModifiedBy>Neepa</cp:lastModifiedBy>
  <cp:revision>725</cp:revision>
  <dcterms:created xsi:type="dcterms:W3CDTF">2008-09-04T15:58:00Z</dcterms:created>
  <dcterms:modified xsi:type="dcterms:W3CDTF">2016-09-15T21:20:51Z</dcterms:modified>
</cp:coreProperties>
</file>