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99" r:id="rId2"/>
    <p:sldId id="352" r:id="rId3"/>
    <p:sldId id="350" r:id="rId4"/>
    <p:sldId id="351" r:id="rId5"/>
    <p:sldId id="300" r:id="rId6"/>
    <p:sldId id="285" r:id="rId7"/>
    <p:sldId id="258" r:id="rId8"/>
    <p:sldId id="261" r:id="rId9"/>
    <p:sldId id="286" r:id="rId10"/>
    <p:sldId id="264" r:id="rId11"/>
    <p:sldId id="263" r:id="rId12"/>
    <p:sldId id="298" r:id="rId13"/>
    <p:sldId id="265" r:id="rId14"/>
    <p:sldId id="292" r:id="rId15"/>
    <p:sldId id="267" r:id="rId16"/>
    <p:sldId id="268" r:id="rId17"/>
    <p:sldId id="345" r:id="rId18"/>
    <p:sldId id="342" r:id="rId19"/>
    <p:sldId id="344" r:id="rId20"/>
    <p:sldId id="346" r:id="rId21"/>
    <p:sldId id="347" r:id="rId22"/>
    <p:sldId id="343" r:id="rId23"/>
    <p:sldId id="317" r:id="rId24"/>
    <p:sldId id="318" r:id="rId25"/>
    <p:sldId id="319" r:id="rId26"/>
    <p:sldId id="320" r:id="rId27"/>
    <p:sldId id="321" r:id="rId28"/>
    <p:sldId id="324" r:id="rId29"/>
    <p:sldId id="326" r:id="rId30"/>
    <p:sldId id="329" r:id="rId31"/>
    <p:sldId id="330" r:id="rId32"/>
    <p:sldId id="335" r:id="rId33"/>
    <p:sldId id="336" r:id="rId34"/>
    <p:sldId id="337" r:id="rId35"/>
    <p:sldId id="338" r:id="rId36"/>
    <p:sldId id="341" r:id="rId37"/>
    <p:sldId id="349" r:id="rId38"/>
    <p:sldId id="272" r:id="rId39"/>
    <p:sldId id="273" r:id="rId40"/>
    <p:sldId id="282" r:id="rId41"/>
    <p:sldId id="266" r:id="rId42"/>
    <p:sldId id="269" r:id="rId4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99CC00"/>
    <a:srgbClr val="FF0000"/>
    <a:srgbClr val="33CC33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97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2548A0F6-D7DB-48B2-8C4F-1643E0CC24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800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0F6-D7DB-48B2-8C4F-1643E0CC246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18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0F6-D7DB-48B2-8C4F-1643E0CC246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95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0F6-D7DB-48B2-8C4F-1643E0CC246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08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0F6-D7DB-48B2-8C4F-1643E0CC246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883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F1122E-DE7A-4E9F-B1F8-EC33DC7DCD02}" type="slidenum">
              <a:rPr lang="en-US"/>
              <a:pPr/>
              <a:t>15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6471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C10542-E14C-4E97-AD78-4DA5875007D0}" type="slidenum">
              <a:rPr lang="en-US"/>
              <a:pPr/>
              <a:t>16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0357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92886C-3691-4C1C-B6B1-BC1808C88265}" type="slidenum">
              <a:rPr lang="en-US"/>
              <a:pPr/>
              <a:t>18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Should I put the energies??</a:t>
            </a:r>
          </a:p>
          <a:p>
            <a:r>
              <a:rPr lang="en-US" dirty="0"/>
              <a:t>I(</a:t>
            </a:r>
            <a:r>
              <a:rPr lang="en-US" dirty="0" err="1"/>
              <a:t>ZnBC</a:t>
            </a:r>
            <a:r>
              <a:rPr lang="en-US" dirty="0"/>
              <a:t>) = 5.57eV; A(BC) = -0.42eV;expect </a:t>
            </a:r>
            <a:r>
              <a:rPr lang="en-US" dirty="0" err="1"/>
              <a:t>w_CT</a:t>
            </a:r>
            <a:r>
              <a:rPr lang="en-US" dirty="0"/>
              <a:t> = 2.69eV</a:t>
            </a:r>
          </a:p>
          <a:p>
            <a:r>
              <a:rPr lang="en-US" dirty="0"/>
              <a:t>B3LYP TDDFT gives w = 1.33eV so error at least 1.36 </a:t>
            </a:r>
            <a:r>
              <a:rPr lang="en-US" dirty="0" err="1"/>
              <a:t>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0376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4DA47-4E3B-47AA-A498-9BE73A9AEA6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716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4DA47-4E3B-47AA-A498-9BE73A9AEA6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2813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4DA47-4E3B-47AA-A498-9BE73A9AEA6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822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4DA47-4E3B-47AA-A498-9BE73A9AEA6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29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0F6-D7DB-48B2-8C4F-1643E0CC246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132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4DA47-4E3B-47AA-A498-9BE73A9AEA6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372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4DA47-4E3B-47AA-A498-9BE73A9AEA6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148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4DA47-4E3B-47AA-A498-9BE73A9AEA6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108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4DA47-4E3B-47AA-A498-9BE73A9AEA6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97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4DA47-4E3B-47AA-A498-9BE73A9AEA6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562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4DA47-4E3B-47AA-A498-9BE73A9AEA6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906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4DA47-4E3B-47AA-A498-9BE73A9AEA6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716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4DA47-4E3B-47AA-A498-9BE73A9AEA6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851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46EE23-344F-4851-8548-68A0C27F3B6F}" type="slidenum">
              <a:rPr lang="en-US"/>
              <a:pPr/>
              <a:t>32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3112" cy="4321175"/>
          </a:xfrm>
        </p:spPr>
        <p:txBody>
          <a:bodyPr/>
          <a:lstStyle/>
          <a:p>
            <a:r>
              <a:rPr lang="en-US"/>
              <a:t>Haven’t define phi_H, or Vee, or Hs…but no time.</a:t>
            </a:r>
          </a:p>
          <a:p>
            <a:r>
              <a:rPr lang="en-US"/>
              <a:t>“States rotate…”</a:t>
            </a:r>
          </a:p>
        </p:txBody>
      </p:sp>
    </p:spTree>
    <p:extLst>
      <p:ext uri="{BB962C8B-B14F-4D97-AF65-F5344CB8AC3E}">
        <p14:creationId xmlns:p14="http://schemas.microsoft.com/office/powerpoint/2010/main" val="20473382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4DA47-4E3B-47AA-A498-9BE73A9AEA6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75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25C4A1-28D9-4F42-B9E2-E50A1A818FC6}" type="slidenum">
              <a:rPr lang="en-US"/>
              <a:pPr/>
              <a:t>5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Actually, poles of chi and zeros of chi_inverse etc. </a:t>
            </a:r>
          </a:p>
          <a:p>
            <a:endParaRPr lang="en-US"/>
          </a:p>
          <a:p>
            <a:r>
              <a:rPr lang="en-US"/>
              <a:t>Approxs – in particular, adiabatic, where memory dep negelected entirely, or, in freq domain, this fhxc is constant</a:t>
            </a:r>
          </a:p>
        </p:txBody>
      </p:sp>
    </p:spTree>
    <p:extLst>
      <p:ext uri="{BB962C8B-B14F-4D97-AF65-F5344CB8AC3E}">
        <p14:creationId xmlns:p14="http://schemas.microsoft.com/office/powerpoint/2010/main" val="12457537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4DA47-4E3B-47AA-A498-9BE73A9AEA6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577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4DA47-4E3B-47AA-A498-9BE73A9AEA6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3231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4DA47-4E3B-47AA-A498-9BE73A9AEA65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340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0F6-D7DB-48B2-8C4F-1643E0CC246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281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0F6-D7DB-48B2-8C4F-1643E0CC246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09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0F6-D7DB-48B2-8C4F-1643E0CC246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800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82BD39-EABE-480D-A0FE-2B3CA1D9C945}" type="slidenum">
              <a:rPr lang="en-US"/>
              <a:pPr/>
              <a:t>41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813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0F6-D7DB-48B2-8C4F-1643E0CC2460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171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0F6-D7DB-48B2-8C4F-1643E0CC246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03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0F6-D7DB-48B2-8C4F-1643E0CC246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659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0F6-D7DB-48B2-8C4F-1643E0CC246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96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5EFF75-1464-4DA8-A5FF-D1C5BD093A5F}" type="slidenum">
              <a:rPr lang="en-US"/>
              <a:pPr/>
              <a:t>9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an eqn for Psi i.t.o Phi?</a:t>
            </a:r>
          </a:p>
        </p:txBody>
      </p:sp>
    </p:spTree>
    <p:extLst>
      <p:ext uri="{BB962C8B-B14F-4D97-AF65-F5344CB8AC3E}">
        <p14:creationId xmlns:p14="http://schemas.microsoft.com/office/powerpoint/2010/main" val="3865773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0F6-D7DB-48B2-8C4F-1643E0CC246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01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0F6-D7DB-48B2-8C4F-1643E0CC246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72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FF874-E8DE-4DC6-B1EB-2A53939699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60DB8-6174-48E4-83A2-8F4EFFEFC1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30FBB8-8FC6-4546-9C1B-777110D584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C1F8F91-5E04-45B2-B52C-730EB269DB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2912008-CBC3-45C6-B925-21FDE48455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C2F2354-B222-4AEE-B281-4424BE2760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6C8A8-596B-4EF6-9413-B429F93611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19C85-3C96-4473-8C36-AC4AB7C01F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157C4-682B-4F9C-87DF-5645D98F0F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EF059-3DED-402E-9521-CFDC5F3362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2996C-EC4B-4D15-AC35-4F3EF36F41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75433-26DE-4A4E-AA8B-9863E9D625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B4EE1-54A3-46F5-9BCA-FA9E7D83AF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06654-3B11-45EC-93C5-9C551F8894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098B342-2345-4885-9E8B-173CC9E0D46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wm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27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5.png"/><Relationship Id="rId10" Type="http://schemas.openxmlformats.org/officeDocument/2006/relationships/image" Target="../media/image58.png"/><Relationship Id="rId4" Type="http://schemas.openxmlformats.org/officeDocument/2006/relationships/image" Target="../media/image54.png"/><Relationship Id="rId9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7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5" Type="http://schemas.openxmlformats.org/officeDocument/2006/relationships/image" Target="../media/image59.png"/><Relationship Id="rId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2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wmf"/><Relationship Id="rId5" Type="http://schemas.openxmlformats.org/officeDocument/2006/relationships/image" Target="../media/image72.png"/><Relationship Id="rId4" Type="http://schemas.openxmlformats.org/officeDocument/2006/relationships/image" Target="../media/image7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5.wmf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1981200" y="5410200"/>
            <a:ext cx="50292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>
                <a:latin typeface="Times New Roman" pitchFamily="18" charset="0"/>
              </a:rPr>
              <a:t>Neepa T. Maitra</a:t>
            </a:r>
          </a:p>
          <a:p>
            <a:pPr algn="ctr">
              <a:spcBef>
                <a:spcPct val="50000"/>
              </a:spcBef>
            </a:pPr>
            <a:r>
              <a:rPr lang="en-US" sz="2000" i="1">
                <a:latin typeface="Times New Roman" pitchFamily="18" charset="0"/>
              </a:rPr>
              <a:t>Hunter College and the Graduate Center of the City University of New York</a:t>
            </a:r>
          </a:p>
        </p:txBody>
      </p:sp>
      <p:pic>
        <p:nvPicPr>
          <p:cNvPr id="61444" name="Picture 4" descr="Hunter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257800"/>
            <a:ext cx="1216025" cy="1600200"/>
          </a:xfrm>
          <a:prstGeom prst="rect">
            <a:avLst/>
          </a:prstGeom>
          <a:noFill/>
        </p:spPr>
      </p:pic>
      <p:pic>
        <p:nvPicPr>
          <p:cNvPr id="61445" name="Picture 5" descr="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73913" y="5257800"/>
            <a:ext cx="1477962" cy="1600200"/>
          </a:xfrm>
          <a:prstGeom prst="rect">
            <a:avLst/>
          </a:prstGeom>
          <a:noFill/>
        </p:spPr>
      </p:pic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838200" y="15240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507943" y="523391"/>
            <a:ext cx="814393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/>
              <a:t>Beyond Standard Approximations in Linear Response</a:t>
            </a:r>
          </a:p>
          <a:p>
            <a:pPr marL="457200" indent="-457200" algn="ctr">
              <a:spcBef>
                <a:spcPct val="50000"/>
              </a:spcBef>
            </a:pPr>
            <a:r>
              <a:rPr lang="en-US" sz="2400" b="1" dirty="0" smtClean="0"/>
              <a:t>a. Double Excitations  b. Charge Transfer Excitations </a:t>
            </a:r>
            <a:endParaRPr lang="en-US" sz="2400" b="1" dirty="0"/>
          </a:p>
        </p:txBody>
      </p:sp>
      <p:grpSp>
        <p:nvGrpSpPr>
          <p:cNvPr id="61452" name="Group 12"/>
          <p:cNvGrpSpPr>
            <a:grpSpLocks/>
          </p:cNvGrpSpPr>
          <p:nvPr/>
        </p:nvGrpSpPr>
        <p:grpSpPr bwMode="auto">
          <a:xfrm>
            <a:off x="3276600" y="3505200"/>
            <a:ext cx="2438400" cy="1555750"/>
            <a:chOff x="2064" y="1920"/>
            <a:chExt cx="1536" cy="980"/>
          </a:xfrm>
        </p:grpSpPr>
        <p:sp>
          <p:nvSpPr>
            <p:cNvPr id="61453" name="Text Box 13"/>
            <p:cNvSpPr txBox="1">
              <a:spLocks noChangeArrowheads="1"/>
            </p:cNvSpPr>
            <p:nvPr/>
          </p:nvSpPr>
          <p:spPr bwMode="auto">
            <a:xfrm>
              <a:off x="2640" y="1920"/>
              <a:ext cx="960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600" i="1">
                  <a:latin typeface="Times New Roman" pitchFamily="18" charset="0"/>
                </a:rPr>
                <a:t>f</a:t>
              </a:r>
              <a:r>
                <a:rPr lang="en-US" sz="9600" i="1" baseline="-25000">
                  <a:latin typeface="Times New Roman" pitchFamily="18" charset="0"/>
                </a:rPr>
                <a:t>xc</a:t>
              </a:r>
            </a:p>
          </p:txBody>
        </p:sp>
        <p:sp>
          <p:nvSpPr>
            <p:cNvPr id="61454" name="Line 14"/>
            <p:cNvSpPr>
              <a:spLocks noChangeShapeType="1"/>
            </p:cNvSpPr>
            <p:nvPr/>
          </p:nvSpPr>
          <p:spPr bwMode="auto">
            <a:xfrm>
              <a:off x="2064" y="2304"/>
              <a:ext cx="1488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55" name="AutoShape 15"/>
          <p:cNvSpPr>
            <a:spLocks noChangeArrowheads="1"/>
          </p:cNvSpPr>
          <p:nvPr/>
        </p:nvSpPr>
        <p:spPr bwMode="auto">
          <a:xfrm rot="392198">
            <a:off x="5181600" y="4191000"/>
            <a:ext cx="1447800" cy="2286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1456" name="Picture 16" descr="j029976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2514600"/>
            <a:ext cx="1066800" cy="877888"/>
          </a:xfrm>
          <a:prstGeom prst="rect">
            <a:avLst/>
          </a:prstGeom>
          <a:noFill/>
        </p:spPr>
      </p:pic>
      <p:pic>
        <p:nvPicPr>
          <p:cNvPr id="61457" name="Picture 17" descr="j029976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0" y="2819400"/>
            <a:ext cx="1066800" cy="877888"/>
          </a:xfrm>
          <a:prstGeom prst="rect">
            <a:avLst/>
          </a:prstGeom>
          <a:noFill/>
        </p:spPr>
      </p:pic>
      <p:sp>
        <p:nvSpPr>
          <p:cNvPr id="61458" name="AutoShape 18"/>
          <p:cNvSpPr>
            <a:spLocks noChangeArrowheads="1"/>
          </p:cNvSpPr>
          <p:nvPr/>
        </p:nvSpPr>
        <p:spPr bwMode="auto">
          <a:xfrm rot="309513" flipH="1">
            <a:off x="2362200" y="3886200"/>
            <a:ext cx="1447800" cy="2286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85720" y="407503"/>
            <a:ext cx="8553480" cy="1814506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2438400"/>
            <a:ext cx="36576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33400" y="5105400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This kernel matrix element, by construction, yields the</a:t>
            </a:r>
            <a:r>
              <a:rPr lang="en-US" sz="2000" i="1">
                <a:solidFill>
                  <a:schemeClr val="accent2"/>
                </a:solidFill>
              </a:rPr>
              <a:t> </a:t>
            </a:r>
            <a:r>
              <a:rPr lang="en-US" sz="2000" i="1" u="sng">
                <a:solidFill>
                  <a:schemeClr val="accent2"/>
                </a:solidFill>
              </a:rPr>
              <a:t>exact</a:t>
            </a:r>
            <a:r>
              <a:rPr lang="en-US" sz="2000" i="1">
                <a:solidFill>
                  <a:schemeClr val="accent2"/>
                </a:solidFill>
              </a:rPr>
              <a:t> </a:t>
            </a:r>
            <a:r>
              <a:rPr lang="en-US" sz="2000">
                <a:solidFill>
                  <a:schemeClr val="accent2"/>
                </a:solidFill>
              </a:rPr>
              <a:t>true 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</a:rPr>
              <a:t>w</a:t>
            </a:r>
            <a:r>
              <a:rPr lang="en-US" sz="2000">
                <a:solidFill>
                  <a:schemeClr val="accent2"/>
                </a:solidFill>
              </a:rPr>
              <a:t>’s when used in the Dressed SPA,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858000" y="3352800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chemeClr val="accent2"/>
                </a:solidFill>
                <a:latin typeface="Times New Roman" pitchFamily="18" charset="0"/>
              </a:rPr>
              <a:t>strong non-adiabaticity!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5943600"/>
            <a:ext cx="36337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191000"/>
            <a:ext cx="31384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4572000"/>
            <a:ext cx="31845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228600" y="457200"/>
            <a:ext cx="864235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Invert and insert into Dyson-like eqn for kernel </a:t>
            </a:r>
            <a:r>
              <a:rPr lang="en-US" sz="2000">
                <a:sym typeface="Wingdings" pitchFamily="2" charset="2"/>
              </a:rPr>
              <a:t></a:t>
            </a:r>
            <a:r>
              <a:rPr lang="en-US" sz="2000" b="1" i="1"/>
              <a:t>dressed</a:t>
            </a:r>
            <a:r>
              <a:rPr lang="en-US" sz="2000" b="1"/>
              <a:t> SPA</a:t>
            </a:r>
            <a:r>
              <a:rPr lang="en-US" sz="2000"/>
              <a:t> (i.e. </a:t>
            </a:r>
            <a:r>
              <a:rPr lang="en-US" sz="2000">
                <a:latin typeface="Symbol" pitchFamily="18" charset="2"/>
              </a:rPr>
              <a:t>w</a:t>
            </a:r>
            <a:r>
              <a:rPr lang="en-US" sz="2000"/>
              <a:t>-dependent):</a:t>
            </a:r>
          </a:p>
        </p:txBody>
      </p:sp>
      <p:grpSp>
        <p:nvGrpSpPr>
          <p:cNvPr id="12306" name="Group 18"/>
          <p:cNvGrpSpPr>
            <a:grpSpLocks/>
          </p:cNvGrpSpPr>
          <p:nvPr/>
        </p:nvGrpSpPr>
        <p:grpSpPr bwMode="auto">
          <a:xfrm>
            <a:off x="1447800" y="1524000"/>
            <a:ext cx="5638800" cy="457200"/>
            <a:chOff x="768" y="1440"/>
            <a:chExt cx="3552" cy="288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68" y="1440"/>
              <a:ext cx="355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303" name="Line 15"/>
            <p:cNvSpPr>
              <a:spLocks noChangeShapeType="1"/>
            </p:cNvSpPr>
            <p:nvPr/>
          </p:nvSpPr>
          <p:spPr bwMode="auto">
            <a:xfrm>
              <a:off x="1152" y="1728"/>
              <a:ext cx="528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04" name="Line 16"/>
            <p:cNvSpPr>
              <a:spLocks noChangeShapeType="1"/>
            </p:cNvSpPr>
            <p:nvPr/>
          </p:nvSpPr>
          <p:spPr bwMode="auto">
            <a:xfrm>
              <a:off x="2640" y="1728"/>
              <a:ext cx="336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05" name="Line 17"/>
            <p:cNvSpPr>
              <a:spLocks noChangeShapeType="1"/>
            </p:cNvSpPr>
            <p:nvPr/>
          </p:nvSpPr>
          <p:spPr bwMode="auto">
            <a:xfrm>
              <a:off x="3600" y="1728"/>
              <a:ext cx="288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07" name="Line 19"/>
          <p:cNvSpPr>
            <a:spLocks noChangeShapeType="1"/>
          </p:cNvSpPr>
          <p:nvPr/>
        </p:nvSpPr>
        <p:spPr bwMode="auto">
          <a:xfrm flipH="1" flipV="1">
            <a:off x="6019800" y="3276600"/>
            <a:ext cx="685800" cy="533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3" grpId="0"/>
      <p:bldP spid="1230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838200"/>
            <a:ext cx="5794375" cy="37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09600" y="47244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latin typeface="Symbol" pitchFamily="18" charset="2"/>
              </a:rPr>
              <a:t>c </a:t>
            </a:r>
            <a:r>
              <a:rPr lang="en-US" sz="2400" baseline="30000"/>
              <a:t>-1</a:t>
            </a:r>
            <a:r>
              <a:rPr lang="en-US" sz="2400"/>
              <a:t> = </a:t>
            </a:r>
            <a:r>
              <a:rPr lang="en-US" sz="2400">
                <a:latin typeface="Symbol" pitchFamily="18" charset="2"/>
              </a:rPr>
              <a:t>c</a:t>
            </a:r>
            <a:r>
              <a:rPr lang="en-US" sz="2400" baseline="-25000"/>
              <a:t>s</a:t>
            </a:r>
            <a:r>
              <a:rPr lang="en-US" sz="2400" baseline="30000"/>
              <a:t>-1</a:t>
            </a:r>
            <a:r>
              <a:rPr lang="en-US" sz="2400"/>
              <a:t> - </a:t>
            </a:r>
            <a:r>
              <a:rPr lang="en-US" sz="2400" i="1">
                <a:latin typeface="Times New Roman" pitchFamily="18" charset="0"/>
              </a:rPr>
              <a:t>f</a:t>
            </a:r>
            <a:r>
              <a:rPr lang="en-US" sz="2400" baseline="-25000"/>
              <a:t>Hxc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6070600"/>
            <a:ext cx="36576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269" name="Group 5"/>
          <p:cNvGrpSpPr>
            <a:grpSpLocks/>
          </p:cNvGrpSpPr>
          <p:nvPr/>
        </p:nvGrpSpPr>
        <p:grpSpPr bwMode="auto">
          <a:xfrm>
            <a:off x="3505200" y="5562600"/>
            <a:ext cx="5638800" cy="457200"/>
            <a:chOff x="768" y="1440"/>
            <a:chExt cx="3552" cy="288"/>
          </a:xfrm>
        </p:grpSpPr>
        <p:pic>
          <p:nvPicPr>
            <p:cNvPr id="11270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68" y="1440"/>
              <a:ext cx="355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271" name="Line 7"/>
            <p:cNvSpPr>
              <a:spLocks noChangeShapeType="1"/>
            </p:cNvSpPr>
            <p:nvPr/>
          </p:nvSpPr>
          <p:spPr bwMode="auto">
            <a:xfrm>
              <a:off x="1152" y="1728"/>
              <a:ext cx="528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72" name="Line 8"/>
            <p:cNvSpPr>
              <a:spLocks noChangeShapeType="1"/>
            </p:cNvSpPr>
            <p:nvPr/>
          </p:nvSpPr>
          <p:spPr bwMode="auto">
            <a:xfrm>
              <a:off x="2640" y="1728"/>
              <a:ext cx="336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73" name="Line 9"/>
            <p:cNvSpPr>
              <a:spLocks noChangeShapeType="1"/>
            </p:cNvSpPr>
            <p:nvPr/>
          </p:nvSpPr>
          <p:spPr bwMode="auto">
            <a:xfrm>
              <a:off x="3600" y="1728"/>
              <a:ext cx="288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3" name="Straight Arrow Connector 2"/>
          <p:cNvCxnSpPr/>
          <p:nvPr/>
        </p:nvCxnSpPr>
        <p:spPr>
          <a:xfrm>
            <a:off x="2339752" y="1700808"/>
            <a:ext cx="1165448" cy="21602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457200" y="9144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993300"/>
                </a:solidFill>
              </a:rPr>
              <a:t>An Exercise!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381000" y="990600"/>
            <a:ext cx="79248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endParaRPr lang="en-US" dirty="0"/>
          </a:p>
          <a:p>
            <a:pPr marL="342900" indent="-342900">
              <a:spcBef>
                <a:spcPct val="50000"/>
              </a:spcBef>
            </a:pPr>
            <a:r>
              <a:rPr lang="en-US" dirty="0"/>
              <a:t> </a:t>
            </a:r>
            <a:r>
              <a:rPr lang="en-US" sz="2000" dirty="0"/>
              <a:t>Deduce something about the frequency-dependence required for capturing states of triple excitation character – say, one triple excitation coupled to a single excitation.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04800" y="914400"/>
            <a:ext cx="845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 smtClean="0"/>
              <a:t>Diagonalize</a:t>
            </a:r>
            <a:r>
              <a:rPr lang="en-US" sz="2000" dirty="0" smtClean="0"/>
              <a:t> </a:t>
            </a:r>
            <a:r>
              <a:rPr lang="en-US" sz="2000" dirty="0"/>
              <a:t>many-body H in KS subspace near the </a:t>
            </a:r>
            <a:r>
              <a:rPr lang="en-US" sz="2000" dirty="0" smtClean="0"/>
              <a:t>double-ex </a:t>
            </a:r>
            <a:r>
              <a:rPr lang="en-US" sz="2000" dirty="0"/>
              <a:t>of interest, and require reduction to adiabatic TDDFT in the limit of weak coupling of the single to the double: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572000" y="5715000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1" dirty="0"/>
              <a:t>N.T. </a:t>
            </a:r>
            <a:r>
              <a:rPr lang="en-US" i="1" dirty="0" err="1"/>
              <a:t>Maitra</a:t>
            </a:r>
            <a:r>
              <a:rPr lang="en-US" i="1" dirty="0"/>
              <a:t>, F. Zhang, R. Cave, &amp; K. Burke JCP </a:t>
            </a:r>
            <a:r>
              <a:rPr lang="en-US" b="1" i="1" dirty="0"/>
              <a:t>120</a:t>
            </a:r>
            <a:r>
              <a:rPr lang="en-US" i="1" dirty="0"/>
              <a:t>, 5932 (2004)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438400"/>
            <a:ext cx="7373938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7" name="Line 5"/>
          <p:cNvSpPr>
            <a:spLocks noChangeShapeType="1"/>
          </p:cNvSpPr>
          <p:nvPr/>
        </p:nvSpPr>
        <p:spPr bwMode="auto">
          <a:xfrm flipH="1">
            <a:off x="4038600" y="2286000"/>
            <a:ext cx="654050" cy="344488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065463" y="1939925"/>
            <a:ext cx="50038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008000"/>
                </a:solidFill>
              </a:rPr>
              <a:t>usual adiabatic matrix element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5332413" y="3897313"/>
            <a:ext cx="3033712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</a:rPr>
              <a:t>dynamical (non-adiabatic) correction</a:t>
            </a:r>
          </a:p>
        </p:txBody>
      </p:sp>
      <p:sp>
        <p:nvSpPr>
          <p:cNvPr id="13320" name="AutoShape 8"/>
          <p:cNvSpPr>
            <a:spLocks/>
          </p:cNvSpPr>
          <p:nvPr/>
        </p:nvSpPr>
        <p:spPr bwMode="auto">
          <a:xfrm rot="16200000">
            <a:off x="6599237" y="2400301"/>
            <a:ext cx="307975" cy="2533650"/>
          </a:xfrm>
          <a:prstGeom prst="leftBrace">
            <a:avLst>
              <a:gd name="adj1" fmla="val 68557"/>
              <a:gd name="adj2" fmla="val 50000"/>
            </a:avLst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04800" y="3048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Practical Approximation for the Dressed Kernel 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04800" y="4267200"/>
            <a:ext cx="4114800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71475" indent="-371475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So: (i) scan KS orbital energies to see if a double lies near a single, </a:t>
            </a:r>
          </a:p>
          <a:p>
            <a:pPr marL="371475" indent="-371475">
              <a:spcBef>
                <a:spcPct val="50000"/>
              </a:spcBef>
              <a:buFontTx/>
              <a:buAutoNum type="romanLcParenBoth" startAt="2"/>
            </a:pPr>
            <a:r>
              <a:rPr lang="en-US">
                <a:solidFill>
                  <a:schemeClr val="accent2"/>
                </a:solidFill>
              </a:rPr>
              <a:t>apply this kernel just to that pair</a:t>
            </a:r>
          </a:p>
          <a:p>
            <a:pPr marL="371475" indent="-371475">
              <a:spcBef>
                <a:spcPct val="50000"/>
              </a:spcBef>
              <a:buFontTx/>
              <a:buAutoNum type="romanLcParenBoth" startAt="2"/>
            </a:pPr>
            <a:r>
              <a:rPr lang="en-US">
                <a:solidFill>
                  <a:schemeClr val="accent2"/>
                </a:solidFill>
              </a:rPr>
              <a:t>apply usual ATDDFT to all other excitations</a:t>
            </a:r>
          </a:p>
        </p:txBody>
      </p:sp>
      <p:sp>
        <p:nvSpPr>
          <p:cNvPr id="13324" name="AutoShape 12"/>
          <p:cNvSpPr>
            <a:spLocks noChangeArrowheads="1"/>
          </p:cNvSpPr>
          <p:nvPr/>
        </p:nvSpPr>
        <p:spPr bwMode="auto">
          <a:xfrm>
            <a:off x="0" y="1600200"/>
            <a:ext cx="304800" cy="1524000"/>
          </a:xfrm>
          <a:prstGeom prst="curvedRightArrow">
            <a:avLst>
              <a:gd name="adj1" fmla="val 100000"/>
              <a:gd name="adj2" fmla="val 200000"/>
              <a:gd name="adj3" fmla="val 33333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04800" y="2286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Alternate Derivations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57200" y="762000"/>
            <a:ext cx="85344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 M.E</a:t>
            </a:r>
            <a:r>
              <a:rPr 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. </a:t>
            </a:r>
            <a:r>
              <a:rPr lang="en-US" sz="2000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Casida</a:t>
            </a:r>
            <a:r>
              <a:rPr lang="en-US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, </a:t>
            </a:r>
            <a:r>
              <a:rPr lang="en-US" sz="2000" i="1" dirty="0" smtClean="0">
                <a:latin typeface="Calibri" panose="020F0502020204030204" pitchFamily="34" charset="0"/>
              </a:rPr>
              <a:t>JCP </a:t>
            </a:r>
            <a:r>
              <a:rPr lang="en-US" sz="2000" b="1" i="1" dirty="0">
                <a:latin typeface="Calibri" panose="020F0502020204030204" pitchFamily="34" charset="0"/>
              </a:rPr>
              <a:t>122</a:t>
            </a:r>
            <a:r>
              <a:rPr lang="en-US" sz="2000" i="1" dirty="0">
                <a:latin typeface="Calibri" panose="020F0502020204030204" pitchFamily="34" charset="0"/>
              </a:rPr>
              <a:t>, 054111 (2005)</a:t>
            </a:r>
          </a:p>
          <a:p>
            <a:r>
              <a:rPr lang="en-US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    M. </a:t>
            </a:r>
            <a:r>
              <a:rPr lang="en-US" sz="2000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Huix-Rotllant</a:t>
            </a:r>
            <a:r>
              <a:rPr lang="en-US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&amp; M.E. </a:t>
            </a:r>
            <a:r>
              <a:rPr lang="en-US" sz="2000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Casida</a:t>
            </a:r>
            <a:r>
              <a:rPr lang="en-US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, </a:t>
            </a:r>
            <a:r>
              <a:rPr lang="en-US" sz="2000" dirty="0">
                <a:latin typeface="Calibri" panose="020F0502020204030204" pitchFamily="34" charset="0"/>
              </a:rPr>
              <a:t>in </a:t>
            </a:r>
            <a:r>
              <a:rPr lang="en-US" i="1" dirty="0">
                <a:latin typeface="Calibri" panose="020F0502020204030204" pitchFamily="34" charset="0"/>
              </a:rPr>
              <a:t>Density-Functional </a:t>
            </a:r>
            <a:r>
              <a:rPr lang="en-US" i="1" dirty="0" smtClean="0">
                <a:latin typeface="Calibri" panose="020F0502020204030204" pitchFamily="34" charset="0"/>
              </a:rPr>
              <a:t>Methods for </a:t>
            </a:r>
            <a:r>
              <a:rPr lang="en-US" i="1" dirty="0">
                <a:latin typeface="Calibri" panose="020F0502020204030204" pitchFamily="34" charset="0"/>
              </a:rPr>
              <a:t>Excited States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 smtClean="0">
                <a:latin typeface="Calibri" panose="020F0502020204030204" pitchFamily="34" charset="0"/>
              </a:rPr>
              <a:t>ed</a:t>
            </a:r>
            <a:r>
              <a:rPr lang="en-US" dirty="0">
                <a:latin typeface="Calibri" panose="020F0502020204030204" pitchFamily="34" charset="0"/>
              </a:rPr>
              <a:t>.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N. </a:t>
            </a:r>
            <a:r>
              <a:rPr lang="en-US" dirty="0" err="1">
                <a:latin typeface="Calibri" panose="020F0502020204030204" pitchFamily="34" charset="0"/>
              </a:rPr>
              <a:t>Ferre</a:t>
            </a:r>
            <a:r>
              <a:rPr lang="en-US" dirty="0">
                <a:latin typeface="Calibri" panose="020F0502020204030204" pitchFamily="34" charset="0"/>
              </a:rPr>
              <a:t>, M. </a:t>
            </a:r>
            <a:r>
              <a:rPr lang="en-US" dirty="0" err="1">
                <a:latin typeface="Calibri" panose="020F0502020204030204" pitchFamily="34" charset="0"/>
              </a:rPr>
              <a:t>Filatov</a:t>
            </a:r>
            <a:r>
              <a:rPr lang="en-US" dirty="0">
                <a:latin typeface="Calibri" panose="020F0502020204030204" pitchFamily="34" charset="0"/>
              </a:rPr>
              <a:t>, and M. </a:t>
            </a:r>
            <a:r>
              <a:rPr lang="en-US" dirty="0" err="1" smtClean="0">
                <a:latin typeface="Calibri" panose="020F0502020204030204" pitchFamily="34" charset="0"/>
              </a:rPr>
              <a:t>Huix</a:t>
            </a:r>
            <a:r>
              <a:rPr lang="en-US" dirty="0" smtClean="0">
                <a:latin typeface="Calibri" panose="020F0502020204030204" pitchFamily="34" charset="0"/>
              </a:rPr>
              <a:t>- </a:t>
            </a:r>
            <a:r>
              <a:rPr lang="en-US" dirty="0" err="1" smtClean="0">
                <a:latin typeface="Calibri" panose="020F0502020204030204" pitchFamily="34" charset="0"/>
              </a:rPr>
              <a:t>Rotllant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(</a:t>
            </a:r>
            <a:r>
              <a:rPr lang="en-US" dirty="0" smtClean="0">
                <a:latin typeface="Calibri" panose="020F0502020204030204" pitchFamily="34" charset="0"/>
              </a:rPr>
              <a:t>Springer 2016)</a:t>
            </a:r>
          </a:p>
          <a:p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sz="2000" dirty="0" smtClean="0">
                <a:latin typeface="Calibri" panose="020F0502020204030204" pitchFamily="34" charset="0"/>
              </a:rPr>
              <a:t> -- from second-order polarization propagator (SOPPA) correction to ATDDFT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 P</a:t>
            </a:r>
            <a:r>
              <a:rPr 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. </a:t>
            </a:r>
            <a:r>
              <a:rPr lang="en-US" sz="2000" dirty="0" err="1">
                <a:solidFill>
                  <a:schemeClr val="accent2"/>
                </a:solidFill>
                <a:latin typeface="Calibri" panose="020F0502020204030204" pitchFamily="34" charset="0"/>
              </a:rPr>
              <a:t>Romaniello</a:t>
            </a:r>
            <a:r>
              <a:rPr 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, </a:t>
            </a:r>
            <a:r>
              <a:rPr lang="en-US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D. </a:t>
            </a:r>
            <a:r>
              <a:rPr lang="en-US" sz="2000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Sangalli</a:t>
            </a:r>
            <a:r>
              <a:rPr lang="en-US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, J. A. Berger, F. </a:t>
            </a:r>
            <a:r>
              <a:rPr lang="en-US" sz="2000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Sottile</a:t>
            </a:r>
            <a:r>
              <a:rPr lang="en-US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, L. G. Molinari, L. Reining, and G. </a:t>
            </a:r>
            <a:r>
              <a:rPr lang="en-US" sz="2000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Onida</a:t>
            </a:r>
            <a:r>
              <a:rPr lang="en-US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, </a:t>
            </a:r>
            <a:r>
              <a:rPr lang="en-US" sz="2000" i="1" dirty="0" smtClean="0">
                <a:latin typeface="Calibri" panose="020F0502020204030204" pitchFamily="34" charset="0"/>
              </a:rPr>
              <a:t>JCP </a:t>
            </a:r>
            <a:r>
              <a:rPr lang="en-US" sz="2000" b="1" i="1" dirty="0">
                <a:latin typeface="Calibri" panose="020F0502020204030204" pitchFamily="34" charset="0"/>
              </a:rPr>
              <a:t>130</a:t>
            </a:r>
            <a:r>
              <a:rPr lang="en-US" sz="2000" i="1" dirty="0">
                <a:latin typeface="Calibri" panose="020F0502020204030204" pitchFamily="34" charset="0"/>
              </a:rPr>
              <a:t>, 044108 (2009)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latin typeface="Calibri" panose="020F0502020204030204" pitchFamily="34" charset="0"/>
              </a:rPr>
              <a:t> -- </a:t>
            </a:r>
            <a:r>
              <a:rPr lang="en-US" sz="2000" dirty="0" smtClean="0">
                <a:latin typeface="Calibri" panose="020F0502020204030204" pitchFamily="34" charset="0"/>
              </a:rPr>
              <a:t>from Bethe-</a:t>
            </a:r>
            <a:r>
              <a:rPr lang="en-US" sz="2000" dirty="0" err="1" smtClean="0">
                <a:latin typeface="Calibri" panose="020F0502020204030204" pitchFamily="34" charset="0"/>
              </a:rPr>
              <a:t>Salpeter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</a:rPr>
              <a:t>equation with dynamically screened interaction W(</a:t>
            </a:r>
            <a:r>
              <a:rPr lang="en-US" sz="2000" dirty="0">
                <a:latin typeface="Symbol" panose="05050102010706020507" pitchFamily="18" charset="2"/>
              </a:rPr>
              <a:t>w</a:t>
            </a:r>
            <a:r>
              <a:rPr lang="en-US" sz="2000" dirty="0" smtClean="0">
                <a:latin typeface="Calibri" panose="020F0502020204030204" pitchFamily="34" charset="0"/>
              </a:rPr>
              <a:t>)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 O</a:t>
            </a:r>
            <a:r>
              <a:rPr 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. </a:t>
            </a:r>
            <a:r>
              <a:rPr lang="en-US" sz="2000" dirty="0" err="1">
                <a:solidFill>
                  <a:schemeClr val="accent2"/>
                </a:solidFill>
                <a:latin typeface="Calibri" panose="020F0502020204030204" pitchFamily="34" charset="0"/>
              </a:rPr>
              <a:t>Gritsenko</a:t>
            </a:r>
            <a:r>
              <a:rPr 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 &amp; E.J. </a:t>
            </a:r>
            <a:r>
              <a:rPr lang="en-US" sz="2000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Baerends</a:t>
            </a:r>
            <a:r>
              <a:rPr lang="en-US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, </a:t>
            </a:r>
            <a:r>
              <a:rPr lang="en-US" sz="2000" i="1" dirty="0" smtClean="0">
                <a:latin typeface="Calibri" panose="020F0502020204030204" pitchFamily="34" charset="0"/>
              </a:rPr>
              <a:t>PCCP </a:t>
            </a:r>
            <a:r>
              <a:rPr lang="en-US" sz="2000" b="1" i="1" dirty="0">
                <a:latin typeface="Calibri" panose="020F0502020204030204" pitchFamily="34" charset="0"/>
              </a:rPr>
              <a:t>11</a:t>
            </a:r>
            <a:r>
              <a:rPr lang="en-US" sz="2000" i="1" dirty="0">
                <a:latin typeface="Calibri" panose="020F0502020204030204" pitchFamily="34" charset="0"/>
              </a:rPr>
              <a:t>, 4640, (2009).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latin typeface="Calibri" panose="020F0502020204030204" pitchFamily="34" charset="0"/>
              </a:rPr>
              <a:t> -- </a:t>
            </a:r>
            <a:r>
              <a:rPr lang="en-US" sz="2000" dirty="0" smtClean="0">
                <a:latin typeface="Calibri" panose="020F0502020204030204" pitchFamily="34" charset="0"/>
              </a:rPr>
              <a:t>use </a:t>
            </a:r>
            <a:r>
              <a:rPr lang="en-US" sz="2000" dirty="0">
                <a:latin typeface="Calibri" panose="020F0502020204030204" pitchFamily="34" charset="0"/>
              </a:rPr>
              <a:t>CEDA (Common Energy Denominator Approximation) to account for the effect of the other states on the inverse kernels, and obtain spatial dependence of </a:t>
            </a:r>
            <a:r>
              <a:rPr lang="en-US" sz="2000" i="1" dirty="0" err="1">
                <a:latin typeface="Calibri" panose="020F0502020204030204" pitchFamily="34" charset="0"/>
                <a:cs typeface="Times New Roman" pitchFamily="18" charset="0"/>
              </a:rPr>
              <a:t>f</a:t>
            </a:r>
            <a:r>
              <a:rPr lang="en-US" sz="2000" baseline="-25000" dirty="0" err="1">
                <a:latin typeface="Calibri" panose="020F0502020204030204" pitchFamily="34" charset="0"/>
              </a:rPr>
              <a:t>xc</a:t>
            </a:r>
            <a:r>
              <a:rPr lang="en-US" sz="2000" dirty="0">
                <a:latin typeface="Calibri" panose="020F0502020204030204" pitchFamily="34" charset="0"/>
              </a:rPr>
              <a:t>-kernel as well.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81000" y="838200"/>
            <a:ext cx="792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(</a:t>
            </a:r>
            <a:r>
              <a:rPr lang="en-US" sz="20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i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) Some molecules </a:t>
            </a:r>
            <a:r>
              <a:rPr lang="en-US" sz="20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eg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 short-chain </a:t>
            </a:r>
            <a:r>
              <a:rPr lang="en-US" sz="20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polyenes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28600" y="1295400"/>
            <a:ext cx="838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panose="020F0502020204030204" pitchFamily="34" charset="0"/>
              </a:rPr>
              <a:t>Lowest-lying excitations notoriously difficult to calculate due to significant double-excitation character.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133600"/>
            <a:ext cx="5334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28600" y="228600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>
                <a:latin typeface="Calibri" panose="020F0502020204030204" pitchFamily="34" charset="0"/>
              </a:rPr>
              <a:t>When are states of double-excitation character important?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1752600"/>
            <a:ext cx="3505200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2667000" y="4800600"/>
            <a:ext cx="6934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 dirty="0"/>
              <a:t>R. Cave, F. Zhang, N.T. </a:t>
            </a:r>
            <a:r>
              <a:rPr lang="en-US" sz="1600" i="1" dirty="0" err="1"/>
              <a:t>Maitra</a:t>
            </a:r>
            <a:r>
              <a:rPr lang="en-US" sz="1600" i="1" dirty="0"/>
              <a:t>, K. Burke, CPL </a:t>
            </a:r>
            <a:r>
              <a:rPr lang="en-US" sz="1600" b="1" i="1" dirty="0"/>
              <a:t>389</a:t>
            </a:r>
            <a:r>
              <a:rPr lang="en-US" sz="1600" i="1" dirty="0"/>
              <a:t>, 39 (2004</a:t>
            </a:r>
            <a:r>
              <a:rPr lang="en-US" sz="1600" i="1" dirty="0" smtClean="0"/>
              <a:t>);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0" y="5562600"/>
            <a:ext cx="91440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latin typeface="Calibri" panose="020F0502020204030204" pitchFamily="34" charset="0"/>
              </a:rPr>
              <a:t>G. Mazur, R. </a:t>
            </a:r>
            <a:r>
              <a:rPr lang="en-US" i="1" dirty="0" err="1">
                <a:latin typeface="Calibri" panose="020F0502020204030204" pitchFamily="34" charset="0"/>
              </a:rPr>
              <a:t>Wlodarczyk</a:t>
            </a:r>
            <a:r>
              <a:rPr lang="en-US" i="1" dirty="0">
                <a:latin typeface="Calibri" panose="020F0502020204030204" pitchFamily="34" charset="0"/>
              </a:rPr>
              <a:t>, J. Comp. Chem. </a:t>
            </a:r>
            <a:r>
              <a:rPr lang="en-US" b="1" i="1" dirty="0">
                <a:latin typeface="Calibri" panose="020F0502020204030204" pitchFamily="34" charset="0"/>
              </a:rPr>
              <a:t>30</a:t>
            </a:r>
            <a:r>
              <a:rPr lang="en-US" i="1" dirty="0">
                <a:latin typeface="Calibri" panose="020F0502020204030204" pitchFamily="34" charset="0"/>
              </a:rPr>
              <a:t>, 811, (</a:t>
            </a:r>
            <a:r>
              <a:rPr lang="en-US" i="1" dirty="0" smtClean="0">
                <a:latin typeface="Calibri" panose="020F0502020204030204" pitchFamily="34" charset="0"/>
              </a:rPr>
              <a:t>2008);</a:t>
            </a:r>
            <a:r>
              <a:rPr lang="pl-PL" dirty="0" smtClean="0">
                <a:latin typeface="Calibri" panose="020F0502020204030204" pitchFamily="34" charset="0"/>
              </a:rPr>
              <a:t> </a:t>
            </a:r>
            <a:r>
              <a:rPr lang="pl-PL" i="1" dirty="0" smtClean="0">
                <a:latin typeface="Calibri" panose="020F0502020204030204" pitchFamily="34" charset="0"/>
              </a:rPr>
              <a:t>Mazur, G., M. Makowski, R. Wlodarcyk, Y. Aoki, </a:t>
            </a:r>
            <a:r>
              <a:rPr lang="en-US" i="1" dirty="0" smtClean="0">
                <a:latin typeface="Calibri" panose="020F0502020204030204" pitchFamily="34" charset="0"/>
              </a:rPr>
              <a:t>IJQC </a:t>
            </a:r>
            <a:r>
              <a:rPr lang="en-US" b="1" i="1" dirty="0" smtClean="0">
                <a:latin typeface="Calibri" panose="020F0502020204030204" pitchFamily="34" charset="0"/>
              </a:rPr>
              <a:t>111</a:t>
            </a:r>
            <a:r>
              <a:rPr lang="en-US" i="1" dirty="0" smtClean="0">
                <a:latin typeface="Calibri" panose="020F0502020204030204" pitchFamily="34" charset="0"/>
              </a:rPr>
              <a:t>, 819 (2010); </a:t>
            </a:r>
            <a:endParaRPr lang="en-US" dirty="0" smtClean="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i="1" dirty="0" smtClean="0">
                <a:latin typeface="Calibri" panose="020F0502020204030204" pitchFamily="34" charset="0"/>
              </a:rPr>
              <a:t> </a:t>
            </a:r>
            <a:endParaRPr lang="en-US" i="1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211669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Calibri" panose="020F0502020204030204" pitchFamily="34" charset="0"/>
              </a:rPr>
              <a:t>M. </a:t>
            </a:r>
            <a:r>
              <a:rPr lang="en-US" i="1" dirty="0" err="1" smtClean="0">
                <a:latin typeface="Calibri" panose="020F0502020204030204" pitchFamily="34" charset="0"/>
              </a:rPr>
              <a:t>Huix-Rotllant</a:t>
            </a:r>
            <a:r>
              <a:rPr lang="en-US" i="1" dirty="0" smtClean="0">
                <a:latin typeface="Calibri" panose="020F0502020204030204" pitchFamily="34" charset="0"/>
              </a:rPr>
              <a:t>, A. </a:t>
            </a:r>
            <a:r>
              <a:rPr lang="en-US" i="1" dirty="0" err="1" smtClean="0">
                <a:latin typeface="Calibri" panose="020F0502020204030204" pitchFamily="34" charset="0"/>
              </a:rPr>
              <a:t>Ipatov</a:t>
            </a:r>
            <a:r>
              <a:rPr lang="en-US" i="1" dirty="0" smtClean="0">
                <a:latin typeface="Calibri" panose="020F0502020204030204" pitchFamily="34" charset="0"/>
              </a:rPr>
              <a:t>, A. Rubio, M. E. </a:t>
            </a:r>
            <a:r>
              <a:rPr lang="en-US" i="1" dirty="0" err="1" smtClean="0">
                <a:latin typeface="Calibri" panose="020F0502020204030204" pitchFamily="34" charset="0"/>
              </a:rPr>
              <a:t>Casida</a:t>
            </a:r>
            <a:r>
              <a:rPr lang="en-US" i="1" dirty="0" smtClean="0">
                <a:latin typeface="Calibri" panose="020F0502020204030204" pitchFamily="34" charset="0"/>
              </a:rPr>
              <a:t>, Chem. Phys. </a:t>
            </a:r>
            <a:r>
              <a:rPr lang="en-US" b="1" i="1" dirty="0" smtClean="0">
                <a:latin typeface="Calibri" panose="020F0502020204030204" pitchFamily="34" charset="0"/>
              </a:rPr>
              <a:t>391</a:t>
            </a:r>
            <a:r>
              <a:rPr lang="en-US" i="1" dirty="0" smtClean="0">
                <a:latin typeface="Calibri" panose="020F0502020204030204" pitchFamily="34" charset="0"/>
              </a:rPr>
              <a:t>, 120 (2011) – extensive testing on 28 organic molecules.</a:t>
            </a:r>
            <a:endParaRPr lang="en-US" i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5181600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70C0"/>
                </a:solidFill>
              </a:rPr>
              <a:t>More  implementations and tests:</a:t>
            </a:r>
            <a:endParaRPr lang="en-US" sz="2000" b="1" u="sng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31840" y="2854762"/>
            <a:ext cx="144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/>
      <p:bldP spid="16391" grpId="0"/>
      <p:bldP spid="16392" grpId="0"/>
      <p:bldP spid="9" grpId="0"/>
      <p:bldP spid="10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57200" y="762001"/>
            <a:ext cx="815340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6600"/>
                </a:solidFill>
              </a:rPr>
              <a:t>(ii) Coupled electron-ion dynamics </a:t>
            </a:r>
            <a:endParaRPr lang="en-US" sz="2000" b="1" dirty="0" smtClean="0">
              <a:solidFill>
                <a:srgbClr val="FF66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FF6600"/>
                </a:solidFill>
              </a:rPr>
              <a:t>		</a:t>
            </a:r>
            <a:r>
              <a:rPr lang="en-US" b="1" dirty="0" smtClean="0">
                <a:solidFill>
                  <a:srgbClr val="FF6600"/>
                </a:solidFill>
                <a:latin typeface="Calibri" panose="020F0502020204030204" pitchFamily="34" charset="0"/>
              </a:rPr>
              <a:t>- </a:t>
            </a:r>
            <a:r>
              <a:rPr lang="en-US" dirty="0" smtClean="0">
                <a:latin typeface="Calibri" panose="020F0502020204030204" pitchFamily="34" charset="0"/>
              </a:rPr>
              <a:t>propensity </a:t>
            </a:r>
            <a:r>
              <a:rPr lang="en-US" dirty="0">
                <a:latin typeface="Calibri" panose="020F0502020204030204" pitchFamily="34" charset="0"/>
              </a:rPr>
              <a:t>for curve-crossing means need accurate double-excitation description for global </a:t>
            </a:r>
            <a:r>
              <a:rPr lang="en-US" dirty="0" smtClean="0">
                <a:latin typeface="Calibri" panose="020F0502020204030204" pitchFamily="34" charset="0"/>
              </a:rPr>
              <a:t>potential energy surfaces </a:t>
            </a:r>
            <a:endParaRPr lang="en-US" dirty="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1600" i="1" dirty="0"/>
              <a:t>	</a:t>
            </a:r>
            <a:r>
              <a:rPr lang="en-US" i="1" dirty="0">
                <a:latin typeface="Calibri" panose="020F0502020204030204" pitchFamily="34" charset="0"/>
              </a:rPr>
              <a:t>Levine, </a:t>
            </a:r>
            <a:r>
              <a:rPr lang="en-US" i="1" dirty="0" err="1">
                <a:latin typeface="Calibri" panose="020F0502020204030204" pitchFamily="34" charset="0"/>
              </a:rPr>
              <a:t>Ko</a:t>
            </a:r>
            <a:r>
              <a:rPr lang="en-US" i="1" dirty="0">
                <a:latin typeface="Calibri" panose="020F0502020204030204" pitchFamily="34" charset="0"/>
              </a:rPr>
              <a:t>, </a:t>
            </a:r>
            <a:r>
              <a:rPr lang="en-US" i="1" dirty="0" err="1">
                <a:latin typeface="Calibri" panose="020F0502020204030204" pitchFamily="34" charset="0"/>
              </a:rPr>
              <a:t>Quenneville</a:t>
            </a:r>
            <a:r>
              <a:rPr lang="en-US" i="1" dirty="0">
                <a:latin typeface="Calibri" panose="020F0502020204030204" pitchFamily="34" charset="0"/>
              </a:rPr>
              <a:t>, Martinez, Mol. Phys. </a:t>
            </a:r>
            <a:r>
              <a:rPr lang="en-US" b="1" i="1" dirty="0">
                <a:latin typeface="Calibri" panose="020F0502020204030204" pitchFamily="34" charset="0"/>
              </a:rPr>
              <a:t>104,</a:t>
            </a:r>
            <a:r>
              <a:rPr lang="en-US" i="1" dirty="0">
                <a:latin typeface="Calibri" panose="020F0502020204030204" pitchFamily="34" charset="0"/>
              </a:rPr>
              <a:t> 1039 (2006</a:t>
            </a:r>
            <a:r>
              <a:rPr lang="en-US" i="1" dirty="0" smtClean="0">
                <a:latin typeface="Calibri" panose="020F0502020204030204" pitchFamily="34" charset="0"/>
              </a:rPr>
              <a:t>)</a:t>
            </a:r>
            <a:endParaRPr lang="en-US" i="1" dirty="0">
              <a:latin typeface="Calibri" panose="020F0502020204030204" pitchFamily="34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28600" y="3929066"/>
            <a:ext cx="89154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(iv</a:t>
            </a:r>
            <a:r>
              <a:rPr lang="en-US" b="1" dirty="0" smtClean="0">
                <a:solidFill>
                  <a:schemeClr val="accent2"/>
                </a:solidFill>
              </a:rPr>
              <a:t>) </a:t>
            </a:r>
            <a:r>
              <a:rPr lang="en-US" sz="2000" b="1" dirty="0" smtClean="0">
                <a:solidFill>
                  <a:schemeClr val="accent2"/>
                </a:solidFill>
              </a:rPr>
              <a:t>Near conical intersections</a:t>
            </a:r>
          </a:p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accent2"/>
                </a:solidFill>
              </a:rPr>
              <a:t>		</a:t>
            </a:r>
            <a:r>
              <a:rPr lang="en-US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- </a:t>
            </a:r>
            <a:r>
              <a:rPr lang="en-US" dirty="0" smtClean="0">
                <a:latin typeface="Calibri" panose="020F0502020204030204" pitchFamily="34" charset="0"/>
              </a:rPr>
              <a:t>near-degeneracy with ground-state (static correlation) gives double-excitation character to all excitations</a:t>
            </a:r>
            <a:r>
              <a:rPr lang="en-US" sz="2000" dirty="0" smtClean="0"/>
              <a:t>		</a:t>
            </a:r>
            <a:r>
              <a:rPr lang="en-US" dirty="0"/>
              <a:t>	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85720" y="2714620"/>
            <a:ext cx="83058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9900"/>
                </a:solidFill>
              </a:rPr>
              <a:t>(iii) Certain long-range charge transfer states! </a:t>
            </a:r>
          </a:p>
          <a:p>
            <a:pPr>
              <a:spcBef>
                <a:spcPct val="50000"/>
              </a:spcBef>
            </a:pPr>
            <a:r>
              <a:rPr lang="en-US" dirty="0"/>
              <a:t>			</a:t>
            </a:r>
            <a:r>
              <a:rPr lang="en-US" i="1" dirty="0"/>
              <a:t>Stay </a:t>
            </a:r>
            <a:r>
              <a:rPr lang="en-US" i="1" dirty="0" smtClean="0"/>
              <a:t>tuned!</a:t>
            </a:r>
            <a:endParaRPr lang="en-US" i="1" dirty="0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52400" y="228600"/>
            <a:ext cx="883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/>
              <a:t>When are states of double-excitation character important?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357158" y="5500702"/>
            <a:ext cx="810327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993300"/>
                </a:solidFill>
              </a:rPr>
              <a:t>(v) Certain </a:t>
            </a:r>
            <a:r>
              <a:rPr lang="en-US" sz="2000" b="1" dirty="0" err="1">
                <a:solidFill>
                  <a:srgbClr val="993300"/>
                </a:solidFill>
              </a:rPr>
              <a:t>autoionizing</a:t>
            </a:r>
            <a:r>
              <a:rPr lang="en-US" sz="2000" b="1" dirty="0">
                <a:solidFill>
                  <a:srgbClr val="993300"/>
                </a:solidFill>
              </a:rPr>
              <a:t> </a:t>
            </a:r>
            <a:r>
              <a:rPr lang="en-US" sz="2000" b="1" dirty="0" err="1" smtClean="0">
                <a:solidFill>
                  <a:srgbClr val="993300"/>
                </a:solidFill>
              </a:rPr>
              <a:t>Fano</a:t>
            </a:r>
            <a:r>
              <a:rPr lang="en-US" sz="2000" b="1" dirty="0" smtClean="0">
                <a:solidFill>
                  <a:srgbClr val="993300"/>
                </a:solidFill>
              </a:rPr>
              <a:t> resonances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993300"/>
                </a:solidFill>
              </a:rPr>
              <a:t>	</a:t>
            </a:r>
            <a:r>
              <a:rPr lang="en-US" sz="2000" b="1" dirty="0" smtClean="0">
                <a:solidFill>
                  <a:srgbClr val="993300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e</a:t>
            </a:r>
            <a:r>
              <a:rPr lang="en-US" dirty="0" smtClean="0">
                <a:latin typeface="Calibri" panose="020F0502020204030204" pitchFamily="34" charset="0"/>
              </a:rPr>
              <a:t>-e.g. even in simple He atom, lowest double-excitation lies in the continuum</a:t>
            </a:r>
            <a:r>
              <a:rPr lang="en-US" b="1" dirty="0" smtClean="0">
                <a:solidFill>
                  <a:srgbClr val="993300"/>
                </a:solidFill>
                <a:latin typeface="Calibri" panose="020F0502020204030204" pitchFamily="34" charset="0"/>
              </a:rPr>
              <a:t>   </a:t>
            </a:r>
            <a:endParaRPr lang="en-US" b="1" dirty="0">
              <a:solidFill>
                <a:srgbClr val="993300"/>
              </a:solidFill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</a:pPr>
            <a:endParaRPr lang="en-US" sz="2000" i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/>
      <p:bldP spid="18436" grpId="0"/>
      <p:bldP spid="184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57224" y="1142984"/>
            <a:ext cx="7715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rgbClr val="7030A0"/>
                </a:solidFill>
              </a:rPr>
              <a:t>Long-</a:t>
            </a:r>
            <a:r>
              <a:rPr lang="es-ES" sz="3200" dirty="0" err="1" smtClean="0">
                <a:solidFill>
                  <a:srgbClr val="7030A0"/>
                </a:solidFill>
              </a:rPr>
              <a:t>Range</a:t>
            </a:r>
            <a:r>
              <a:rPr lang="es-ES" sz="3200" dirty="0" smtClean="0">
                <a:solidFill>
                  <a:srgbClr val="7030A0"/>
                </a:solidFill>
              </a:rPr>
              <a:t> </a:t>
            </a:r>
            <a:r>
              <a:rPr lang="es-ES" sz="3200" dirty="0" err="1" smtClean="0">
                <a:solidFill>
                  <a:srgbClr val="7030A0"/>
                </a:solidFill>
              </a:rPr>
              <a:t>Charge</a:t>
            </a:r>
            <a:r>
              <a:rPr lang="es-ES" sz="3200" dirty="0" smtClean="0">
                <a:solidFill>
                  <a:srgbClr val="7030A0"/>
                </a:solidFill>
              </a:rPr>
              <a:t>-Transfer </a:t>
            </a:r>
            <a:r>
              <a:rPr lang="es-ES" sz="3200" dirty="0" err="1" smtClean="0">
                <a:solidFill>
                  <a:srgbClr val="7030A0"/>
                </a:solidFill>
              </a:rPr>
              <a:t>Excitations</a:t>
            </a:r>
            <a:endParaRPr lang="es-ES" sz="3200" dirty="0" smtClean="0">
              <a:solidFill>
                <a:srgbClr val="7030A0"/>
              </a:solidFill>
            </a:endParaRPr>
          </a:p>
          <a:p>
            <a:pPr algn="ctr"/>
            <a:endParaRPr lang="es-ES" sz="3200" dirty="0">
              <a:solidFill>
                <a:srgbClr val="7030A0"/>
              </a:solidFill>
            </a:endParaRPr>
          </a:p>
          <a:p>
            <a:pPr algn="ctr"/>
            <a:r>
              <a:rPr lang="es-ES" sz="3200" dirty="0" smtClean="0">
                <a:solidFill>
                  <a:srgbClr val="7030A0"/>
                </a:solidFill>
              </a:rPr>
              <a:t>(&amp; Molecular </a:t>
            </a:r>
            <a:r>
              <a:rPr lang="es-ES" sz="3200" dirty="0" err="1" smtClean="0">
                <a:solidFill>
                  <a:srgbClr val="7030A0"/>
                </a:solidFill>
              </a:rPr>
              <a:t>Dissociation</a:t>
            </a:r>
            <a:r>
              <a:rPr lang="es-ES" sz="3200" dirty="0" smtClean="0">
                <a:solidFill>
                  <a:srgbClr val="7030A0"/>
                </a:solidFill>
              </a:rPr>
              <a:t>)</a:t>
            </a:r>
            <a:endParaRPr lang="es-ES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376363"/>
            <a:ext cx="8294687" cy="706437"/>
          </a:xfrm>
        </p:spPr>
        <p:txBody>
          <a:bodyPr/>
          <a:lstStyle/>
          <a:p>
            <a:pPr algn="l"/>
            <a:r>
              <a:rPr lang="en-US" sz="1800" dirty="0" err="1"/>
              <a:t>Eg</a:t>
            </a:r>
            <a:r>
              <a:rPr lang="en-US" sz="1800" dirty="0"/>
              <a:t>. </a:t>
            </a:r>
            <a:r>
              <a:rPr lang="en-US" sz="1800" dirty="0" err="1"/>
              <a:t>Zincbacteriochlorin-Bacteriochlorin</a:t>
            </a:r>
            <a:r>
              <a:rPr lang="en-US" sz="1800" dirty="0"/>
              <a:t> complex (light-harvesting in plants and purple bacteria)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5791200"/>
            <a:ext cx="8305800" cy="762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400" dirty="0"/>
              <a:t> </a:t>
            </a:r>
            <a:r>
              <a:rPr lang="en-US" sz="1800" i="1" dirty="0" err="1"/>
              <a:t>Dreuw</a:t>
            </a:r>
            <a:r>
              <a:rPr lang="en-US" sz="1800" i="1" dirty="0"/>
              <a:t> &amp; Head-Gordon, JACS </a:t>
            </a:r>
            <a:r>
              <a:rPr lang="en-US" sz="1800" b="1" i="1" dirty="0"/>
              <a:t>126</a:t>
            </a:r>
            <a:r>
              <a:rPr lang="en-US" sz="1800" i="1" dirty="0"/>
              <a:t> 4007, (2004).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62000" y="4114800"/>
            <a:ext cx="7940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n-US">
              <a:cs typeface="Arial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 rot="10800000" flipV="1">
            <a:off x="838200" y="4419600"/>
            <a:ext cx="7902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>
              <a:cs typeface="Arial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81000" y="4800600"/>
            <a:ext cx="83058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>
                <a:cs typeface="Arial" charset="0"/>
              </a:rPr>
              <a:t>TDDFT predicts CT states energetically well below local fluorescing states. Predicts CT quenching of the fluorescence.</a:t>
            </a:r>
          </a:p>
          <a:p>
            <a:pPr algn="l"/>
            <a:r>
              <a:rPr lang="en-US">
                <a:cs typeface="Arial" charset="0"/>
              </a:rPr>
              <a:t>			</a:t>
            </a:r>
            <a:r>
              <a:rPr lang="en-US">
                <a:solidFill>
                  <a:srgbClr val="FF0000"/>
                </a:solidFill>
                <a:cs typeface="Arial" charset="0"/>
              </a:rPr>
              <a:t>! Not observed !</a:t>
            </a:r>
          </a:p>
          <a:p>
            <a:pPr algn="l"/>
            <a:r>
              <a:rPr lang="en-US" sz="1600">
                <a:solidFill>
                  <a:srgbClr val="000066"/>
                </a:solidFill>
                <a:cs typeface="Arial" charset="0"/>
              </a:rPr>
              <a:t>			TDDFT error ~ 1.4eV</a:t>
            </a:r>
            <a:endParaRPr lang="en-US" sz="1600" i="1">
              <a:cs typeface="Arial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0" y="26035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cs typeface="Arial" charset="0"/>
              </a:rPr>
              <a:t>TDDFT typically severely underestimates Long-Range CT energies</a:t>
            </a:r>
            <a:r>
              <a:rPr lang="en-US" sz="3200" b="1" dirty="0">
                <a:cs typeface="Arial" charset="0"/>
              </a:rPr>
              <a:t> </a:t>
            </a:r>
          </a:p>
        </p:txBody>
      </p:sp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905000"/>
            <a:ext cx="4926013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0" y="6673850"/>
            <a:ext cx="6477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228600" y="6216650"/>
            <a:ext cx="86868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But also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note</a:t>
            </a:r>
            <a:r>
              <a:rPr lang="en-US" dirty="0" smtClean="0"/>
              <a:t>: </a:t>
            </a:r>
            <a:r>
              <a:rPr lang="en-US" dirty="0"/>
              <a:t>excited state properties (</a:t>
            </a:r>
            <a:r>
              <a:rPr lang="en-US" dirty="0" err="1"/>
              <a:t>eg</a:t>
            </a:r>
            <a:r>
              <a:rPr lang="en-US" dirty="0"/>
              <a:t> </a:t>
            </a:r>
            <a:r>
              <a:rPr lang="en-US" dirty="0" err="1" smtClean="0"/>
              <a:t>vibrational</a:t>
            </a:r>
            <a:r>
              <a:rPr lang="en-US" dirty="0" smtClean="0"/>
              <a:t> </a:t>
            </a:r>
            <a:r>
              <a:rPr lang="en-US" dirty="0" err="1"/>
              <a:t>freqs</a:t>
            </a:r>
            <a:r>
              <a:rPr lang="en-US" dirty="0"/>
              <a:t>) might be quite ok even if absolute energies are </a:t>
            </a:r>
            <a:r>
              <a:rPr lang="en-US" dirty="0" smtClean="0"/>
              <a:t>off (</a:t>
            </a:r>
            <a:r>
              <a:rPr lang="en-US" dirty="0" err="1" smtClean="0"/>
              <a:t>eg</a:t>
            </a:r>
            <a:r>
              <a:rPr lang="en-US" dirty="0" smtClean="0"/>
              <a:t> DMABN, </a:t>
            </a:r>
            <a:r>
              <a:rPr lang="en-US" i="1" dirty="0" err="1" smtClean="0"/>
              <a:t>Rappoport</a:t>
            </a:r>
            <a:r>
              <a:rPr lang="en-US" i="1" dirty="0" smtClean="0"/>
              <a:t> and </a:t>
            </a:r>
            <a:r>
              <a:rPr lang="en-US" i="1" dirty="0" err="1" smtClean="0"/>
              <a:t>Furche</a:t>
            </a:r>
            <a:r>
              <a:rPr lang="en-US" i="1" dirty="0" smtClean="0"/>
              <a:t>, JACS 2005)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  <p:bldP spid="6150" grpId="0"/>
      <p:bldP spid="615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 t="58952"/>
          <a:stretch>
            <a:fillRect/>
          </a:stretch>
        </p:blipFill>
        <p:spPr bwMode="auto">
          <a:xfrm>
            <a:off x="304800" y="1828800"/>
            <a:ext cx="42672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5" name="Freeform 3"/>
          <p:cNvSpPr>
            <a:spLocks/>
          </p:cNvSpPr>
          <p:nvPr/>
        </p:nvSpPr>
        <p:spPr bwMode="auto">
          <a:xfrm>
            <a:off x="1143000" y="1828800"/>
            <a:ext cx="25908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40" y="48"/>
              </a:cxn>
              <a:cxn ang="0">
                <a:pos x="576" y="0"/>
              </a:cxn>
              <a:cxn ang="0">
                <a:pos x="1152" y="48"/>
              </a:cxn>
              <a:cxn ang="0">
                <a:pos x="1632" y="144"/>
              </a:cxn>
            </a:cxnLst>
            <a:rect l="0" t="0" r="r" b="b"/>
            <a:pathLst>
              <a:path w="1632" h="144">
                <a:moveTo>
                  <a:pt x="0" y="144"/>
                </a:moveTo>
                <a:cubicBezTo>
                  <a:pt x="72" y="108"/>
                  <a:pt x="144" y="72"/>
                  <a:pt x="240" y="48"/>
                </a:cubicBezTo>
                <a:cubicBezTo>
                  <a:pt x="336" y="24"/>
                  <a:pt x="424" y="0"/>
                  <a:pt x="576" y="0"/>
                </a:cubicBezTo>
                <a:cubicBezTo>
                  <a:pt x="728" y="0"/>
                  <a:pt x="976" y="24"/>
                  <a:pt x="1152" y="48"/>
                </a:cubicBezTo>
                <a:cubicBezTo>
                  <a:pt x="1328" y="72"/>
                  <a:pt x="1552" y="128"/>
                  <a:pt x="1632" y="144"/>
                </a:cubicBezTo>
              </a:path>
            </a:pathLst>
          </a:custGeom>
          <a:noFill/>
          <a:ln w="9525" cap="flat">
            <a:solidFill>
              <a:srgbClr val="990099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990600" y="19812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990099"/>
                </a:solidFill>
                <a:cs typeface="Arial" charset="0"/>
              </a:rPr>
              <a:t>e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/>
          <a:srcRect r="9891" b="13623"/>
          <a:stretch>
            <a:fillRect/>
          </a:stretch>
        </p:blipFill>
        <p:spPr bwMode="auto">
          <a:xfrm>
            <a:off x="4419600" y="1828800"/>
            <a:ext cx="47244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04800" y="892175"/>
            <a:ext cx="8377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cs typeface="Arial" charset="0"/>
              </a:rPr>
              <a:t>First, we know what the </a:t>
            </a:r>
            <a:r>
              <a:rPr lang="en-US" sz="2000" i="1">
                <a:latin typeface="Times New Roman" pitchFamily="18" charset="0"/>
                <a:cs typeface="Arial" charset="0"/>
              </a:rPr>
              <a:t>exact</a:t>
            </a:r>
            <a:r>
              <a:rPr lang="en-US">
                <a:cs typeface="Arial" charset="0"/>
              </a:rPr>
              <a:t> energy for charge transfer at long range should be:</a:t>
            </a: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0413" y="4522788"/>
            <a:ext cx="1752600" cy="374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15900" y="3200400"/>
            <a:ext cx="8928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>
                <a:cs typeface="Arial" charset="0"/>
              </a:rPr>
              <a:t>Now to analyse TDDFT, use single-pole approximation (SPA):</a:t>
            </a:r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3733800"/>
            <a:ext cx="6553200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381000" y="3810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dirty="0" smtClean="0">
                <a:cs typeface="Arial" charset="0"/>
              </a:rPr>
              <a:t>Why </a:t>
            </a:r>
            <a:r>
              <a:rPr lang="en-US" sz="2400" b="1" dirty="0">
                <a:cs typeface="Arial" charset="0"/>
              </a:rPr>
              <a:t>usual TDDFT </a:t>
            </a:r>
            <a:r>
              <a:rPr lang="en-US" sz="2400" b="1" dirty="0" err="1">
                <a:cs typeface="Arial" charset="0"/>
              </a:rPr>
              <a:t>approx’s</a:t>
            </a:r>
            <a:r>
              <a:rPr lang="en-US" sz="2400" b="1" dirty="0">
                <a:cs typeface="Arial" charset="0"/>
              </a:rPr>
              <a:t> fail for long-range CT: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217613" y="4065588"/>
            <a:ext cx="762000" cy="457200"/>
            <a:chOff x="768" y="3072"/>
            <a:chExt cx="432" cy="288"/>
          </a:xfrm>
        </p:grpSpPr>
        <p:sp>
          <p:nvSpPr>
            <p:cNvPr id="8207" name="Text Box 15"/>
            <p:cNvSpPr txBox="1">
              <a:spLocks noChangeArrowheads="1"/>
            </p:cNvSpPr>
            <p:nvPr/>
          </p:nvSpPr>
          <p:spPr bwMode="auto">
            <a:xfrm>
              <a:off x="768" y="3168"/>
              <a:ext cx="432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 b="1">
                  <a:solidFill>
                    <a:srgbClr val="800080"/>
                  </a:solidFill>
                  <a:cs typeface="Arial" charset="0"/>
                </a:rPr>
                <a:t>-</a:t>
              </a:r>
              <a:r>
                <a:rPr lang="en-US" sz="1400" b="1" i="1">
                  <a:solidFill>
                    <a:srgbClr val="800080"/>
                  </a:solidFill>
                  <a:cs typeface="Arial" charset="0"/>
                </a:rPr>
                <a:t>A</a:t>
              </a:r>
              <a:r>
                <a:rPr lang="en-US" sz="1400" b="1" i="1" baseline="-25000">
                  <a:solidFill>
                    <a:srgbClr val="800080"/>
                  </a:solidFill>
                  <a:cs typeface="Arial" charset="0"/>
                </a:rPr>
                <a:t>s,2</a:t>
              </a:r>
            </a:p>
          </p:txBody>
        </p:sp>
        <p:sp>
          <p:nvSpPr>
            <p:cNvPr id="8208" name="Line 16"/>
            <p:cNvSpPr>
              <a:spLocks noChangeShapeType="1"/>
            </p:cNvSpPr>
            <p:nvPr/>
          </p:nvSpPr>
          <p:spPr bwMode="auto">
            <a:xfrm flipH="1" flipV="1">
              <a:off x="816" y="3072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828800" y="4114800"/>
            <a:ext cx="457200" cy="381000"/>
            <a:chOff x="1152" y="3072"/>
            <a:chExt cx="288" cy="240"/>
          </a:xfrm>
        </p:grpSpPr>
        <p:sp>
          <p:nvSpPr>
            <p:cNvPr id="8210" name="Text Box 18"/>
            <p:cNvSpPr txBox="1">
              <a:spLocks noChangeArrowheads="1"/>
            </p:cNvSpPr>
            <p:nvPr/>
          </p:nvSpPr>
          <p:spPr bwMode="auto">
            <a:xfrm>
              <a:off x="1200" y="3120"/>
              <a:ext cx="240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 b="1">
                  <a:solidFill>
                    <a:srgbClr val="800080"/>
                  </a:solidFill>
                  <a:cs typeface="Arial" charset="0"/>
                </a:rPr>
                <a:t>-</a:t>
              </a:r>
              <a:r>
                <a:rPr lang="en-US" sz="1400" b="1" i="1">
                  <a:solidFill>
                    <a:srgbClr val="800080"/>
                  </a:solidFill>
                  <a:cs typeface="Arial" charset="0"/>
                </a:rPr>
                <a:t>I</a:t>
              </a:r>
              <a:r>
                <a:rPr lang="en-US" sz="1400" b="1" i="1" baseline="-25000">
                  <a:solidFill>
                    <a:srgbClr val="800080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8211" name="Line 19"/>
            <p:cNvSpPr>
              <a:spLocks noChangeShapeType="1"/>
            </p:cNvSpPr>
            <p:nvPr/>
          </p:nvSpPr>
          <p:spPr bwMode="auto">
            <a:xfrm flipH="1" flipV="1">
              <a:off x="1152" y="307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pic>
        <p:nvPicPr>
          <p:cNvPr id="8213" name="Picture 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0" y="2743200"/>
            <a:ext cx="3352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14" name="Line 22"/>
          <p:cNvSpPr>
            <a:spLocks noChangeShapeType="1"/>
          </p:cNvSpPr>
          <p:nvPr/>
        </p:nvSpPr>
        <p:spPr bwMode="auto">
          <a:xfrm flipH="1">
            <a:off x="4724400" y="29718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7010400" y="1219200"/>
            <a:ext cx="1371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solidFill>
                  <a:schemeClr val="accent2"/>
                </a:solidFill>
              </a:rPr>
              <a:t>Ionization energy of donor</a:t>
            </a:r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7543800" y="2209800"/>
            <a:ext cx="1600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solidFill>
                  <a:schemeClr val="accent2"/>
                </a:solidFill>
              </a:rPr>
              <a:t>Electron affinity of acceptor</a:t>
            </a:r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304800" y="6078538"/>
            <a:ext cx="8839200" cy="779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</a:rPr>
              <a:t>Dreuw</a:t>
            </a:r>
            <a:r>
              <a:rPr lang="en-US" i="1" dirty="0">
                <a:latin typeface="Calibri" panose="020F0502020204030204" pitchFamily="34" charset="0"/>
              </a:rPr>
              <a:t>, J. Weisman, and M. Head-Gordon, JCP </a:t>
            </a:r>
            <a:r>
              <a:rPr lang="en-US" b="1" i="1" dirty="0">
                <a:latin typeface="Calibri" panose="020F0502020204030204" pitchFamily="34" charset="0"/>
              </a:rPr>
              <a:t>119</a:t>
            </a:r>
            <a:r>
              <a:rPr lang="en-US" i="1" dirty="0">
                <a:latin typeface="Calibri" panose="020F0502020204030204" pitchFamily="34" charset="0"/>
              </a:rPr>
              <a:t>, 2943 (2003)</a:t>
            </a:r>
          </a:p>
          <a:p>
            <a:pPr algn="r">
              <a:spcBef>
                <a:spcPct val="50000"/>
              </a:spcBef>
            </a:pPr>
            <a:r>
              <a:rPr lang="en-US" i="1" dirty="0">
                <a:latin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</a:rPr>
              <a:t>Tozer</a:t>
            </a:r>
            <a:r>
              <a:rPr lang="en-US" i="1" dirty="0">
                <a:latin typeface="Calibri" panose="020F0502020204030204" pitchFamily="34" charset="0"/>
              </a:rPr>
              <a:t>, JCP </a:t>
            </a:r>
            <a:r>
              <a:rPr lang="en-US" b="1" i="1" dirty="0">
                <a:latin typeface="Calibri" panose="020F0502020204030204" pitchFamily="34" charset="0"/>
              </a:rPr>
              <a:t>119</a:t>
            </a:r>
            <a:r>
              <a:rPr lang="en-US" i="1" dirty="0">
                <a:latin typeface="Calibri" panose="020F0502020204030204" pitchFamily="34" charset="0"/>
              </a:rPr>
              <a:t>, 12697 (2003)</a:t>
            </a:r>
          </a:p>
        </p:txBody>
      </p:sp>
      <p:sp>
        <p:nvSpPr>
          <p:cNvPr id="8218" name="Rectangle 26"/>
          <p:cNvSpPr>
            <a:spLocks noChangeArrowheads="1"/>
          </p:cNvSpPr>
          <p:nvPr/>
        </p:nvSpPr>
        <p:spPr bwMode="auto">
          <a:xfrm>
            <a:off x="304800" y="5715000"/>
            <a:ext cx="61125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b="1" dirty="0">
                <a:solidFill>
                  <a:srgbClr val="3333CC"/>
                </a:solidFill>
                <a:cs typeface="Arial" charset="0"/>
              </a:rPr>
              <a:t> </a:t>
            </a:r>
            <a:r>
              <a:rPr lang="en-US" dirty="0">
                <a:cs typeface="Arial" charset="0"/>
              </a:rPr>
              <a:t>Also, usual </a:t>
            </a:r>
            <a:r>
              <a:rPr lang="en-US" dirty="0" smtClean="0">
                <a:cs typeface="Arial" charset="0"/>
              </a:rPr>
              <a:t>ground-state approximations </a:t>
            </a:r>
            <a:r>
              <a:rPr lang="en-US" dirty="0">
                <a:cs typeface="Arial" charset="0"/>
              </a:rPr>
              <a:t>underestimate </a:t>
            </a:r>
            <a:r>
              <a:rPr lang="en-US" i="1" dirty="0">
                <a:latin typeface="Times New Roman" pitchFamily="18" charset="0"/>
                <a:cs typeface="Arial" charset="0"/>
              </a:rPr>
              <a:t>I</a:t>
            </a:r>
          </a:p>
        </p:txBody>
      </p:sp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381000" y="5105400"/>
            <a:ext cx="8334375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buFontTx/>
              <a:buChar char="•"/>
            </a:pP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i.e. get just the </a:t>
            </a:r>
            <a:r>
              <a:rPr lang="en-US" b="1" dirty="0">
                <a:solidFill>
                  <a:srgbClr val="0070C0"/>
                </a:solidFill>
              </a:rPr>
              <a:t>bare KS orbital energy difference</a:t>
            </a:r>
            <a:r>
              <a:rPr lang="en-US" dirty="0">
                <a:solidFill>
                  <a:srgbClr val="0070C0"/>
                </a:solidFill>
              </a:rPr>
              <a:t>: </a:t>
            </a:r>
            <a:r>
              <a:rPr lang="en-US" u="sng" dirty="0">
                <a:solidFill>
                  <a:srgbClr val="0070C0"/>
                </a:solidFill>
              </a:rPr>
              <a:t>missing </a:t>
            </a:r>
            <a:r>
              <a:rPr lang="en-US" u="sng" dirty="0" err="1">
                <a:solidFill>
                  <a:srgbClr val="0070C0"/>
                </a:solidFill>
              </a:rPr>
              <a:t>xc</a:t>
            </a:r>
            <a:r>
              <a:rPr lang="en-US" u="sng" dirty="0">
                <a:solidFill>
                  <a:srgbClr val="0070C0"/>
                </a:solidFill>
              </a:rPr>
              <a:t> contribution to acceptor’s electron affinity, A</a:t>
            </a:r>
            <a:r>
              <a:rPr lang="en-US" sz="2400" u="sng" baseline="-25000" dirty="0">
                <a:solidFill>
                  <a:srgbClr val="0070C0"/>
                </a:solidFill>
              </a:rPr>
              <a:t>xc,2</a:t>
            </a:r>
            <a:r>
              <a:rPr lang="en-US" u="sng" dirty="0">
                <a:solidFill>
                  <a:srgbClr val="0070C0"/>
                </a:solidFill>
              </a:rPr>
              <a:t>,  and -1/R</a:t>
            </a:r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6248400" y="1828800"/>
            <a:ext cx="2895600" cy="38100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21" name="Line 29"/>
          <p:cNvSpPr>
            <a:spLocks noChangeShapeType="1"/>
          </p:cNvSpPr>
          <p:nvPr/>
        </p:nvSpPr>
        <p:spPr bwMode="auto">
          <a:xfrm>
            <a:off x="3200400" y="1219200"/>
            <a:ext cx="297180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  <p:bldP spid="8214" grpId="0" animBg="1"/>
      <p:bldP spid="8218" grpId="0"/>
      <p:bldP spid="8219" grpId="0"/>
      <p:bldP spid="8220" grpId="0" animBg="1"/>
      <p:bldP spid="82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435" y="2245508"/>
            <a:ext cx="2992485" cy="43408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78692" y="2308086"/>
            <a:ext cx="51578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Calibri" panose="020F0502020204030204" pitchFamily="34" charset="0"/>
              </a:rPr>
              <a:t>E.g. a </a:t>
            </a:r>
            <a:r>
              <a:rPr lang="en-US" u="sng" dirty="0">
                <a:latin typeface="Calibri" panose="020F0502020204030204" pitchFamily="34" charset="0"/>
              </a:rPr>
              <a:t>n</a:t>
            </a:r>
            <a:r>
              <a:rPr lang="en-US" u="sng" dirty="0" smtClean="0">
                <a:latin typeface="Calibri" panose="020F0502020204030204" pitchFamily="34" charset="0"/>
              </a:rPr>
              <a:t>ovel </a:t>
            </a:r>
            <a:r>
              <a:rPr lang="en-US" u="sng" dirty="0">
                <a:latin typeface="Calibri" panose="020F0502020204030204" pitchFamily="34" charset="0"/>
              </a:rPr>
              <a:t>a</a:t>
            </a:r>
            <a:r>
              <a:rPr lang="en-US" u="sng" dirty="0" smtClean="0">
                <a:latin typeface="Calibri" panose="020F0502020204030204" pitchFamily="34" charset="0"/>
              </a:rPr>
              <a:t>pplication: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Visual degradation in Leonardo da Vinci’s self-portrait:</a:t>
            </a:r>
          </a:p>
          <a:p>
            <a:r>
              <a:rPr lang="en-US" i="1" dirty="0" smtClean="0">
                <a:latin typeface="Calibri" panose="020F0502020204030204" pitchFamily="34" charset="0"/>
              </a:rPr>
              <a:t>A. </a:t>
            </a:r>
            <a:r>
              <a:rPr lang="en-US" i="1" dirty="0" err="1" smtClean="0">
                <a:latin typeface="Calibri" panose="020F0502020204030204" pitchFamily="34" charset="0"/>
              </a:rPr>
              <a:t>Mosca</a:t>
            </a:r>
            <a:r>
              <a:rPr lang="en-US" i="1" dirty="0" smtClean="0">
                <a:latin typeface="Calibri" panose="020F0502020204030204" pitchFamily="34" charset="0"/>
              </a:rPr>
              <a:t> </a:t>
            </a:r>
            <a:r>
              <a:rPr lang="en-US" i="1" dirty="0" err="1" smtClean="0">
                <a:latin typeface="Calibri" panose="020F0502020204030204" pitchFamily="34" charset="0"/>
              </a:rPr>
              <a:t>Conta</a:t>
            </a:r>
            <a:r>
              <a:rPr lang="en-US" i="1" dirty="0" smtClean="0">
                <a:latin typeface="Calibri" panose="020F0502020204030204" pitchFamily="34" charset="0"/>
              </a:rPr>
              <a:t> et al, App. Phys. </a:t>
            </a:r>
            <a:r>
              <a:rPr lang="en-US" i="1" dirty="0" err="1" smtClean="0">
                <a:latin typeface="Calibri" panose="020F0502020204030204" pitchFamily="34" charset="0"/>
              </a:rPr>
              <a:t>Lett</a:t>
            </a:r>
            <a:r>
              <a:rPr lang="en-US" i="1" dirty="0" smtClean="0">
                <a:latin typeface="Calibri" panose="020F0502020204030204" pitchFamily="34" charset="0"/>
              </a:rPr>
              <a:t>. </a:t>
            </a:r>
            <a:r>
              <a:rPr lang="en-US" b="1" i="1" dirty="0" smtClean="0">
                <a:latin typeface="Calibri" panose="020F0502020204030204" pitchFamily="34" charset="0"/>
              </a:rPr>
              <a:t>104</a:t>
            </a:r>
            <a:r>
              <a:rPr lang="en-US" i="1" dirty="0" smtClean="0">
                <a:latin typeface="Calibri" panose="020F0502020204030204" pitchFamily="34" charset="0"/>
              </a:rPr>
              <a:t>, 224101 (2014).</a:t>
            </a:r>
            <a:endParaRPr lang="en-US" i="1" dirty="0">
              <a:latin typeface="Calibri" panose="020F0502020204030204" pitchFamily="34" charset="0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2057400" y="1143000"/>
            <a:ext cx="7086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SzPct val="75000"/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</a:rPr>
              <a:t>U</a:t>
            </a: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nprecedented 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</a:rPr>
              <a:t>balance between accuracy and efficiency for electronic </a:t>
            </a: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excitations</a:t>
            </a:r>
            <a:endParaRPr lang="en-US" sz="20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11" descr="MPj0433104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5" r="-1457" b="17596"/>
          <a:stretch>
            <a:fillRect/>
          </a:stretch>
        </p:blipFill>
        <p:spPr bwMode="auto">
          <a:xfrm>
            <a:off x="304800" y="762000"/>
            <a:ext cx="1752600" cy="93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304800" y="2286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latin typeface="Calibri" panose="020F0502020204030204" pitchFamily="34" charset="0"/>
              </a:rPr>
              <a:t>TDDFT for Linear Response</a:t>
            </a:r>
            <a:endParaRPr lang="en-US" sz="3200" b="1" baseline="-25000" dirty="0">
              <a:latin typeface="Calibri" panose="020F0502020204030204" pitchFamily="34" charset="0"/>
            </a:endParaRPr>
          </a:p>
        </p:txBody>
      </p:sp>
      <p:pic>
        <p:nvPicPr>
          <p:cNvPr id="7" name="Picture 19" descr="MCj0433883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97152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24128" y="486916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But it doesn’t always work!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6462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57158" y="500042"/>
            <a:ext cx="838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b="1" dirty="0" smtClean="0"/>
              <a:t>E.g</a:t>
            </a:r>
            <a:r>
              <a:rPr lang="en-US" b="1" dirty="0"/>
              <a:t>.</a:t>
            </a:r>
            <a:r>
              <a:rPr lang="en-US" dirty="0"/>
              <a:t> </a:t>
            </a:r>
            <a:r>
              <a:rPr lang="en-US" i="1" dirty="0" err="1" smtClean="0"/>
              <a:t>Tawada</a:t>
            </a:r>
            <a:r>
              <a:rPr lang="en-US" i="1" dirty="0" smtClean="0"/>
              <a:t>, </a:t>
            </a:r>
            <a:r>
              <a:rPr lang="en-US" i="1" dirty="0" err="1" smtClean="0"/>
              <a:t>Tsuneda</a:t>
            </a:r>
            <a:r>
              <a:rPr lang="en-US" i="1" dirty="0" smtClean="0"/>
              <a:t>, S. Yanagisawa, T. </a:t>
            </a:r>
            <a:r>
              <a:rPr lang="en-US" i="1" dirty="0" err="1" smtClean="0"/>
              <a:t>Yanai</a:t>
            </a:r>
            <a:r>
              <a:rPr lang="en-US" i="1" dirty="0" smtClean="0"/>
              <a:t>, &amp; K. </a:t>
            </a:r>
            <a:r>
              <a:rPr lang="en-US" i="1" dirty="0" err="1" smtClean="0"/>
              <a:t>Hirao</a:t>
            </a:r>
            <a:r>
              <a:rPr lang="en-US" i="1" dirty="0" smtClean="0"/>
              <a:t>, J. Chem. Phys. (2004):</a:t>
            </a:r>
            <a:r>
              <a:rPr lang="en-US" dirty="0" smtClean="0"/>
              <a:t> “</a:t>
            </a:r>
            <a:r>
              <a:rPr lang="en-US" dirty="0" smtClean="0">
                <a:solidFill>
                  <a:srgbClr val="0070C0"/>
                </a:solidFill>
              </a:rPr>
              <a:t>Range-separated hybrid</a:t>
            </a:r>
            <a:r>
              <a:rPr lang="en-US" dirty="0" smtClean="0"/>
              <a:t>” </a:t>
            </a:r>
            <a:r>
              <a:rPr lang="en-US" dirty="0"/>
              <a:t>with </a:t>
            </a:r>
            <a:r>
              <a:rPr lang="en-US" dirty="0" smtClean="0"/>
              <a:t>empirical parameter </a:t>
            </a:r>
            <a:r>
              <a:rPr lang="en-US" dirty="0">
                <a:latin typeface="Symbol" pitchFamily="18" charset="2"/>
              </a:rPr>
              <a:t>m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609600" y="4038600"/>
            <a:ext cx="822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pic>
        <p:nvPicPr>
          <p:cNvPr id="28683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285860"/>
            <a:ext cx="3733800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2071670" y="2143116"/>
            <a:ext cx="25717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latin typeface="Calibri" pitchFamily="34" charset="0"/>
                <a:cs typeface="Calibri" pitchFamily="34" charset="0"/>
              </a:rPr>
              <a:t>Short-ranged, use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GGA for exchange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5000628" y="2157410"/>
            <a:ext cx="31432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latin typeface="Calibri" pitchFamily="34" charset="0"/>
                <a:cs typeface="Calibri" pitchFamily="34" charset="0"/>
              </a:rPr>
              <a:t>Long-ranged, use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Hartree-Fock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exchange  (gives </a:t>
            </a:r>
            <a:r>
              <a:rPr lang="en-US" dirty="0">
                <a:latin typeface="Calibri" pitchFamily="34" charset="0"/>
                <a:cs typeface="Calibri" pitchFamily="34" charset="0"/>
              </a:rPr>
              <a:t>-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1/R)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 flipV="1">
            <a:off x="2847956" y="189546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 flipH="1" flipV="1">
            <a:off x="5438756" y="1971660"/>
            <a:ext cx="419128" cy="1714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214282" y="3327069"/>
            <a:ext cx="8534400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dirty="0" smtClean="0"/>
              <a:t>E.g</a:t>
            </a:r>
            <a:r>
              <a:rPr lang="en-US" b="1" u="sng" dirty="0"/>
              <a:t>.</a:t>
            </a:r>
            <a:r>
              <a:rPr lang="en-US" b="1" i="1" u="sng" dirty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Optimally-tuned range-separated hybrid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choose </a:t>
            </a:r>
            <a:r>
              <a:rPr lang="en-US" dirty="0" smtClean="0">
                <a:latin typeface="Symbol" pitchFamily="18" charset="2"/>
              </a:rPr>
              <a:t>m:</a:t>
            </a:r>
            <a:r>
              <a:rPr lang="en-US" b="1" dirty="0" smtClean="0">
                <a:solidFill>
                  <a:srgbClr val="0070C0"/>
                </a:solidFill>
                <a:latin typeface="Symbol" pitchFamily="18" charset="2"/>
              </a:rPr>
              <a:t> </a:t>
            </a:r>
            <a:r>
              <a:rPr lang="en-US" dirty="0" smtClean="0">
                <a:latin typeface="+mj-lt"/>
              </a:rPr>
              <a:t>system-dependent, chosen non-empirically to give </a:t>
            </a:r>
            <a:r>
              <a:rPr lang="en-US" dirty="0" smtClean="0"/>
              <a:t>closest fit of donor’s HOMO to it’s ionization energy, and acceptor anion’s HOMO to it’s ionization energy., i.e. minimize</a:t>
            </a:r>
            <a:endParaRPr lang="en-US" dirty="0" smtClean="0">
              <a:latin typeface="+mj-lt"/>
            </a:endParaRPr>
          </a:p>
          <a:p>
            <a:pPr>
              <a:spcBef>
                <a:spcPct val="50000"/>
              </a:spcBef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spcBef>
                <a:spcPct val="50000"/>
              </a:spcBef>
            </a:pPr>
            <a:r>
              <a:rPr lang="en-US" i="1" dirty="0" smtClean="0"/>
              <a:t>Stein</a:t>
            </a:r>
            <a:r>
              <a:rPr lang="en-US" i="1" dirty="0"/>
              <a:t>, </a:t>
            </a:r>
            <a:r>
              <a:rPr lang="en-US" i="1" dirty="0" err="1"/>
              <a:t>Kronik</a:t>
            </a:r>
            <a:r>
              <a:rPr lang="en-US" i="1" dirty="0"/>
              <a:t>, and Baer, JACS </a:t>
            </a:r>
            <a:r>
              <a:rPr lang="en-US" b="1" i="1" dirty="0"/>
              <a:t>131</a:t>
            </a:r>
            <a:r>
              <a:rPr lang="en-US" i="1" dirty="0"/>
              <a:t>, 2818 (2009</a:t>
            </a:r>
            <a:r>
              <a:rPr lang="en-US" i="1" dirty="0" smtClean="0"/>
              <a:t>); </a:t>
            </a:r>
          </a:p>
          <a:p>
            <a:pPr>
              <a:spcBef>
                <a:spcPct val="50000"/>
              </a:spcBef>
            </a:pPr>
            <a:r>
              <a:rPr lang="en-US" i="1" dirty="0" smtClean="0"/>
              <a:t>Baer, </a:t>
            </a:r>
            <a:r>
              <a:rPr lang="en-US" i="1" dirty="0" err="1" smtClean="0"/>
              <a:t>Livshitz</a:t>
            </a:r>
            <a:r>
              <a:rPr lang="en-US" i="1" dirty="0" smtClean="0"/>
              <a:t>, </a:t>
            </a:r>
            <a:r>
              <a:rPr lang="en-US" i="1" dirty="0" err="1" smtClean="0"/>
              <a:t>Salzner</a:t>
            </a:r>
            <a:r>
              <a:rPr lang="en-US" i="1" dirty="0" smtClean="0"/>
              <a:t>, </a:t>
            </a:r>
            <a:r>
              <a:rPr lang="en-US" i="1" dirty="0" err="1" smtClean="0"/>
              <a:t>Annu</a:t>
            </a:r>
            <a:r>
              <a:rPr lang="en-US" i="1" dirty="0" smtClean="0"/>
              <a:t>. Rev. Phys. Chem. </a:t>
            </a:r>
            <a:r>
              <a:rPr lang="en-US" b="1" i="1" dirty="0" smtClean="0"/>
              <a:t>61</a:t>
            </a:r>
            <a:r>
              <a:rPr lang="en-US" i="1" dirty="0" smtClean="0"/>
              <a:t>, 85 (2010)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70C0"/>
                </a:solidFill>
                <a:latin typeface="+mj-lt"/>
              </a:rPr>
              <a:t>Gives reliable, robust results. Some issues, </a:t>
            </a:r>
            <a:r>
              <a:rPr lang="en-US" dirty="0" err="1" smtClean="0">
                <a:solidFill>
                  <a:srgbClr val="0070C0"/>
                </a:solidFill>
                <a:latin typeface="+mj-lt"/>
              </a:rPr>
              <a:t>e,g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. size-consistency</a:t>
            </a:r>
          </a:p>
          <a:p>
            <a:pPr>
              <a:spcBef>
                <a:spcPct val="50000"/>
              </a:spcBef>
            </a:pPr>
            <a:r>
              <a:rPr lang="en-US" i="1" dirty="0" err="1" smtClean="0">
                <a:latin typeface="+mj-lt"/>
              </a:rPr>
              <a:t>Karolweski</a:t>
            </a:r>
            <a:r>
              <a:rPr lang="en-US" i="1" dirty="0" smtClean="0">
                <a:latin typeface="+mj-lt"/>
              </a:rPr>
              <a:t>, </a:t>
            </a:r>
            <a:r>
              <a:rPr lang="en-US" i="1" dirty="0" err="1" smtClean="0">
                <a:latin typeface="+mj-lt"/>
              </a:rPr>
              <a:t>Kronik</a:t>
            </a:r>
            <a:r>
              <a:rPr lang="en-US" i="1" dirty="0" smtClean="0">
                <a:latin typeface="+mj-lt"/>
              </a:rPr>
              <a:t>, K</a:t>
            </a:r>
            <a:r>
              <a:rPr lang="hu-HU" i="1" dirty="0" smtClean="0">
                <a:latin typeface="+mj-lt"/>
              </a:rPr>
              <a:t>ű</a:t>
            </a:r>
            <a:r>
              <a:rPr lang="es-ES" i="1" dirty="0" err="1" smtClean="0">
                <a:latin typeface="+mj-lt"/>
              </a:rPr>
              <a:t>mmel</a:t>
            </a:r>
            <a:r>
              <a:rPr lang="es-ES" i="1" dirty="0" smtClean="0">
                <a:latin typeface="+mj-lt"/>
              </a:rPr>
              <a:t>, JCP </a:t>
            </a:r>
            <a:r>
              <a:rPr lang="es-ES" b="1" i="1" dirty="0" smtClean="0">
                <a:latin typeface="+mj-lt"/>
              </a:rPr>
              <a:t>138</a:t>
            </a:r>
            <a:r>
              <a:rPr lang="es-ES" i="1" dirty="0" smtClean="0">
                <a:latin typeface="+mj-lt"/>
              </a:rPr>
              <a:t>, 204115 (2013)</a:t>
            </a:r>
            <a:endParaRPr lang="en-US" i="1" dirty="0" smtClean="0">
              <a:latin typeface="+mj-lt"/>
            </a:endParaRPr>
          </a:p>
          <a:p>
            <a:pPr>
              <a:spcBef>
                <a:spcPct val="50000"/>
              </a:spcBef>
            </a:pPr>
            <a:endParaRPr lang="en-US" dirty="0" smtClean="0">
              <a:latin typeface="Symbol" pitchFamily="18" charset="2"/>
            </a:endParaRPr>
          </a:p>
        </p:txBody>
      </p:sp>
      <p:sp>
        <p:nvSpPr>
          <p:cNvPr id="28695" name="Text Box 23"/>
          <p:cNvSpPr txBox="1">
            <a:spLocks noChangeArrowheads="1"/>
          </p:cNvSpPr>
          <p:nvPr/>
        </p:nvSpPr>
        <p:spPr bwMode="auto">
          <a:xfrm>
            <a:off x="1357290" y="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/>
              <a:t>Functional Development for CT…</a:t>
            </a:r>
            <a:endParaRPr lang="en-US" sz="2400" b="1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 rot="16200000" flipH="1">
            <a:off x="1476356" y="1133460"/>
            <a:ext cx="381000" cy="381000"/>
          </a:xfrm>
          <a:prstGeom prst="straightConnector1">
            <a:avLst/>
          </a:prstGeom>
          <a:solidFill>
            <a:srgbClr val="FFBE7D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13 CuadroTexto"/>
          <p:cNvSpPr txBox="1"/>
          <p:nvPr/>
        </p:nvSpPr>
        <p:spPr>
          <a:xfrm>
            <a:off x="2857488" y="2800352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latin typeface="Calibri" pitchFamily="34" charset="0"/>
                <a:cs typeface="Calibri" pitchFamily="34" charset="0"/>
              </a:rPr>
              <a:t>Correlation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dirty="0" err="1" smtClean="0">
                <a:latin typeface="Calibri" pitchFamily="34" charset="0"/>
                <a:cs typeface="Calibri" pitchFamily="34" charset="0"/>
              </a:rPr>
              <a:t>treated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dirty="0" err="1" smtClean="0">
                <a:latin typeface="Calibri" pitchFamily="34" charset="0"/>
                <a:cs typeface="Calibri" pitchFamily="34" charset="0"/>
              </a:rPr>
              <a:t>with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 GGA, no </a:t>
            </a:r>
            <a:r>
              <a:rPr lang="es-ES" dirty="0" err="1" smtClean="0">
                <a:latin typeface="Calibri" pitchFamily="34" charset="0"/>
                <a:cs typeface="Calibri" pitchFamily="34" charset="0"/>
              </a:rPr>
              <a:t>splitting</a:t>
            </a:r>
            <a:endParaRPr lang="es-E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595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784" y="4395021"/>
            <a:ext cx="5170325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17 Rectángulo"/>
          <p:cNvSpPr/>
          <p:nvPr/>
        </p:nvSpPr>
        <p:spPr>
          <a:xfrm>
            <a:off x="214282" y="3214686"/>
            <a:ext cx="8715436" cy="36433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TextBox 2"/>
          <p:cNvSpPr txBox="1"/>
          <p:nvPr/>
        </p:nvSpPr>
        <p:spPr>
          <a:xfrm>
            <a:off x="6866484" y="4962555"/>
            <a:ext cx="19727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 Sivan </a:t>
            </a:r>
            <a:r>
              <a:rPr lang="en-US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Refaely</a:t>
            </a:r>
            <a:r>
              <a:rPr lang="en-US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-Abramson’s talk next week!</a:t>
            </a:r>
            <a:endParaRPr lang="en-US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1" grpId="0"/>
      <p:bldP spid="18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609600" y="4038600"/>
            <a:ext cx="822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28695" name="Text Box 23"/>
          <p:cNvSpPr txBox="1">
            <a:spLocks noChangeArrowheads="1"/>
          </p:cNvSpPr>
          <p:nvPr/>
        </p:nvSpPr>
        <p:spPr bwMode="auto">
          <a:xfrm>
            <a:off x="762000" y="3048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/>
              <a:t>…Functional Development  </a:t>
            </a:r>
            <a:r>
              <a:rPr lang="en-US" sz="2400" b="1" dirty="0"/>
              <a:t>for CT:</a:t>
            </a:r>
          </a:p>
        </p:txBody>
      </p:sp>
      <p:sp>
        <p:nvSpPr>
          <p:cNvPr id="28696" name="Text Box 24"/>
          <p:cNvSpPr txBox="1">
            <a:spLocks noChangeArrowheads="1"/>
          </p:cNvSpPr>
          <p:nvPr/>
        </p:nvSpPr>
        <p:spPr bwMode="auto">
          <a:xfrm>
            <a:off x="533400" y="1785926"/>
            <a:ext cx="86106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smtClean="0"/>
              <a:t>Others, are not, e.g.  </a:t>
            </a:r>
            <a:r>
              <a:rPr lang="en-US" i="1" dirty="0" err="1"/>
              <a:t>He</a:t>
            </a:r>
            <a:r>
              <a:rPr lang="en-US" i="1" dirty="0" err="1">
                <a:cs typeface="Arial" charset="0"/>
              </a:rPr>
              <a:t>ßelmann</a:t>
            </a:r>
            <a:r>
              <a:rPr lang="en-US" i="1" dirty="0">
                <a:cs typeface="Arial" charset="0"/>
              </a:rPr>
              <a:t>, </a:t>
            </a:r>
            <a:r>
              <a:rPr lang="en-US" i="1" dirty="0" err="1">
                <a:cs typeface="Arial" charset="0"/>
              </a:rPr>
              <a:t>Ipatov</a:t>
            </a:r>
            <a:r>
              <a:rPr lang="en-US" i="1" dirty="0">
                <a:cs typeface="Arial" charset="0"/>
              </a:rPr>
              <a:t>, </a:t>
            </a:r>
            <a:r>
              <a:rPr lang="en-US" i="1" dirty="0" err="1">
                <a:cs typeface="Arial" charset="0"/>
              </a:rPr>
              <a:t>Görling</a:t>
            </a:r>
            <a:r>
              <a:rPr lang="en-US" i="1" dirty="0">
                <a:cs typeface="Arial" charset="0"/>
              </a:rPr>
              <a:t>, PRA </a:t>
            </a:r>
            <a:r>
              <a:rPr lang="en-US" b="1" i="1" dirty="0"/>
              <a:t>80</a:t>
            </a:r>
            <a:r>
              <a:rPr lang="en-US" i="1" dirty="0"/>
              <a:t>, 012507 (2009) – </a:t>
            </a:r>
            <a:r>
              <a:rPr lang="en-US" i="1" dirty="0" smtClean="0"/>
              <a:t>using </a:t>
            </a:r>
            <a:r>
              <a:rPr lang="en-US" dirty="0" smtClean="0"/>
              <a:t>exact-exchange (EXX)  kernel .</a:t>
            </a:r>
            <a:endParaRPr lang="en-US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357158" y="378619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/>
              <a:t>E.g</a:t>
            </a:r>
            <a:r>
              <a:rPr lang="en-US" dirty="0" smtClean="0"/>
              <a:t>. </a:t>
            </a:r>
            <a:r>
              <a:rPr lang="en-US" i="1" dirty="0" err="1" smtClean="0"/>
              <a:t>Gritsenko</a:t>
            </a:r>
            <a:r>
              <a:rPr lang="en-US" i="1" dirty="0" smtClean="0"/>
              <a:t> &amp; </a:t>
            </a:r>
            <a:r>
              <a:rPr lang="en-US" i="1" dirty="0" err="1" smtClean="0"/>
              <a:t>Baerends</a:t>
            </a:r>
            <a:r>
              <a:rPr lang="en-US" dirty="0" smtClean="0"/>
              <a:t> </a:t>
            </a:r>
            <a:r>
              <a:rPr lang="en-US" i="1" dirty="0" smtClean="0"/>
              <a:t>JCP </a:t>
            </a:r>
            <a:r>
              <a:rPr lang="en-US" b="1" i="1" dirty="0" smtClean="0"/>
              <a:t>121</a:t>
            </a:r>
            <a:r>
              <a:rPr lang="en-US" i="1" dirty="0" smtClean="0"/>
              <a:t>, 655, (2004) – </a:t>
            </a:r>
            <a:r>
              <a:rPr lang="en-US" dirty="0" smtClean="0"/>
              <a:t>model asymptotic kernel to get closed—closed CT correct, switches on when donor-acceptor overlap becomes smaller than a chosen parameter</a:t>
            </a:r>
            <a:endParaRPr lang="en-US" dirty="0"/>
          </a:p>
        </p:txBody>
      </p:sp>
      <p:graphicFrame>
        <p:nvGraphicFramePr>
          <p:cNvPr id="74753" name="Object 1"/>
          <p:cNvGraphicFramePr>
            <a:graphicFrameLocks noChangeAspect="1"/>
          </p:cNvGraphicFramePr>
          <p:nvPr/>
        </p:nvGraphicFramePr>
        <p:xfrm>
          <a:off x="5305460" y="4343424"/>
          <a:ext cx="1811338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53" name="Equation" r:id="rId4" imgW="1295400" imgH="431800" progId="Equation.3">
                  <p:embed/>
                </p:oleObj>
              </mc:Choice>
              <mc:Fallback>
                <p:oleObj name="Equation" r:id="rId4" imgW="1295400" imgH="431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5460" y="4343424"/>
                        <a:ext cx="1811338" cy="60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85720" y="5214950"/>
            <a:ext cx="86344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E.g. </a:t>
            </a:r>
            <a:r>
              <a:rPr lang="en-US" i="1" dirty="0" err="1" smtClean="0"/>
              <a:t>Hellgren</a:t>
            </a:r>
            <a:r>
              <a:rPr lang="en-US" i="1" dirty="0" smtClean="0"/>
              <a:t> &amp; Gross, PRA </a:t>
            </a:r>
            <a:r>
              <a:rPr lang="en-US" b="1" i="1" dirty="0" smtClean="0"/>
              <a:t>85</a:t>
            </a:r>
            <a:r>
              <a:rPr lang="en-US" i="1" dirty="0" smtClean="0"/>
              <a:t>, 022514 (2012): exact</a:t>
            </a:r>
            <a:r>
              <a:rPr lang="en-US" dirty="0" smtClean="0"/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err="1" smtClean="0"/>
              <a:t>xc</a:t>
            </a:r>
            <a:r>
              <a:rPr lang="en-US" dirty="0" smtClean="0"/>
              <a:t> has a 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dirty="0" smtClean="0"/>
              <a:t>-dep. spatial step in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err="1" smtClean="0"/>
              <a:t>xc</a:t>
            </a:r>
            <a:r>
              <a:rPr lang="en-US" dirty="0" smtClean="0"/>
              <a:t> whose size grows exponentially with separation (latter demonstrated with EXX)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214282" y="857232"/>
            <a:ext cx="861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 smtClean="0"/>
              <a:t>E.g</a:t>
            </a:r>
            <a:r>
              <a:rPr lang="en-US" b="1" dirty="0"/>
              <a:t>.</a:t>
            </a:r>
            <a:r>
              <a:rPr lang="en-US" dirty="0"/>
              <a:t>  </a:t>
            </a:r>
            <a:r>
              <a:rPr lang="en-US" dirty="0" smtClean="0"/>
              <a:t>Many others…some extremely empirical, like</a:t>
            </a:r>
            <a:endParaRPr lang="en-US" dirty="0"/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571472" y="1214422"/>
            <a:ext cx="830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1" dirty="0" smtClean="0"/>
              <a:t>Zhao </a:t>
            </a:r>
            <a:r>
              <a:rPr lang="en-US" i="1" dirty="0"/>
              <a:t>&amp; </a:t>
            </a:r>
            <a:r>
              <a:rPr lang="en-US" i="1" dirty="0" err="1"/>
              <a:t>Truhlar</a:t>
            </a:r>
            <a:r>
              <a:rPr lang="en-US" i="1" dirty="0"/>
              <a:t> (2006)</a:t>
            </a:r>
            <a:r>
              <a:rPr lang="en-US" dirty="0"/>
              <a:t> M06-HF – empirical functional with 35 parameters</a:t>
            </a:r>
            <a:r>
              <a:rPr lang="en-US" dirty="0" smtClean="0"/>
              <a:t>!!!.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14282" y="6211669"/>
            <a:ext cx="8429684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cs typeface="Arial" charset="0"/>
              </a:rPr>
              <a:t>E.g</a:t>
            </a:r>
            <a:r>
              <a:rPr lang="en-US" sz="1600" i="1" dirty="0" smtClean="0">
                <a:cs typeface="Arial" charset="0"/>
              </a:rPr>
              <a:t>. </a:t>
            </a:r>
            <a:r>
              <a:rPr lang="en-US" i="1" dirty="0" err="1" smtClean="0">
                <a:cs typeface="Arial" charset="0"/>
              </a:rPr>
              <a:t>Maitra</a:t>
            </a:r>
            <a:r>
              <a:rPr lang="en-US" i="1" dirty="0" smtClean="0">
                <a:cs typeface="Arial" charset="0"/>
              </a:rPr>
              <a:t> </a:t>
            </a:r>
            <a:r>
              <a:rPr lang="en-US" i="1" dirty="0">
                <a:cs typeface="Arial" charset="0"/>
              </a:rPr>
              <a:t>JCP</a:t>
            </a:r>
            <a:r>
              <a:rPr lang="en-US" b="1" i="1" dirty="0">
                <a:cs typeface="Arial" charset="0"/>
              </a:rPr>
              <a:t>  </a:t>
            </a:r>
            <a:r>
              <a:rPr lang="en-US" b="1" dirty="0"/>
              <a:t>122</a:t>
            </a:r>
            <a:r>
              <a:rPr lang="en-US" dirty="0"/>
              <a:t>, 234104</a:t>
            </a:r>
            <a:r>
              <a:rPr lang="en-US" i="1" dirty="0">
                <a:cs typeface="Arial" charset="0"/>
              </a:rPr>
              <a:t> (2005</a:t>
            </a:r>
            <a:r>
              <a:rPr lang="en-US" i="1" dirty="0" smtClean="0">
                <a:cs typeface="Arial" charset="0"/>
              </a:rPr>
              <a:t>) – </a:t>
            </a:r>
            <a:r>
              <a:rPr lang="en-US" dirty="0" smtClean="0">
                <a:cs typeface="Arial" charset="0"/>
              </a:rPr>
              <a:t>form of exact kernel for open-shell---open-shell CT </a:t>
            </a:r>
            <a:endParaRPr lang="en-US" i="1" dirty="0">
              <a:cs typeface="Arial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71472" y="3071810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rgbClr val="0070C0"/>
                </a:solidFill>
              </a:rPr>
              <a:t>What</a:t>
            </a:r>
            <a:r>
              <a:rPr lang="es-ES" dirty="0" smtClean="0">
                <a:solidFill>
                  <a:srgbClr val="0070C0"/>
                </a:solidFill>
              </a:rPr>
              <a:t> has </a:t>
            </a:r>
            <a:r>
              <a:rPr lang="es-ES" dirty="0" err="1" smtClean="0">
                <a:solidFill>
                  <a:srgbClr val="0070C0"/>
                </a:solidFill>
              </a:rPr>
              <a:t>been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found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out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about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the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exact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behavior</a:t>
            </a:r>
            <a:r>
              <a:rPr lang="es-ES" dirty="0" smtClean="0">
                <a:solidFill>
                  <a:srgbClr val="0070C0"/>
                </a:solidFill>
              </a:rPr>
              <a:t> of </a:t>
            </a:r>
            <a:r>
              <a:rPr lang="es-ES" dirty="0" err="1" smtClean="0">
                <a:solidFill>
                  <a:srgbClr val="0070C0"/>
                </a:solidFill>
              </a:rPr>
              <a:t>the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kernel</a:t>
            </a:r>
            <a:r>
              <a:rPr lang="es-ES" dirty="0" smtClean="0">
                <a:solidFill>
                  <a:srgbClr val="0070C0"/>
                </a:solidFill>
              </a:rPr>
              <a:t>?</a:t>
            </a:r>
            <a:endParaRPr lang="es-E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4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28596" y="1285860"/>
            <a:ext cx="87154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 smtClean="0">
                <a:latin typeface="Calibri" panose="020F0502020204030204" pitchFamily="34" charset="0"/>
              </a:rPr>
              <a:t>Let´s</a:t>
            </a:r>
            <a:r>
              <a:rPr lang="es-ES" sz="2800" dirty="0" smtClean="0">
                <a:latin typeface="Calibri" panose="020F0502020204030204" pitchFamily="34" charset="0"/>
              </a:rPr>
              <a:t> look at </a:t>
            </a:r>
            <a:r>
              <a:rPr lang="es-ES" sz="2800" dirty="0" err="1" smtClean="0">
                <a:latin typeface="Calibri" panose="020F0502020204030204" pitchFamily="34" charset="0"/>
              </a:rPr>
              <a:t>the</a:t>
            </a:r>
            <a:r>
              <a:rPr lang="es-ES" sz="2800" dirty="0" smtClean="0">
                <a:latin typeface="Calibri" panose="020F0502020204030204" pitchFamily="34" charset="0"/>
              </a:rPr>
              <a:t> </a:t>
            </a:r>
            <a:r>
              <a:rPr lang="es-ES" sz="2800" dirty="0" err="1" smtClean="0">
                <a:latin typeface="Calibri" panose="020F0502020204030204" pitchFamily="34" charset="0"/>
              </a:rPr>
              <a:t>simplest</a:t>
            </a:r>
            <a:r>
              <a:rPr lang="es-ES" sz="2800" dirty="0" smtClean="0">
                <a:latin typeface="Calibri" panose="020F0502020204030204" pitchFamily="34" charset="0"/>
              </a:rPr>
              <a:t> </a:t>
            </a:r>
            <a:r>
              <a:rPr lang="es-ES" sz="2800" dirty="0" err="1" smtClean="0">
                <a:latin typeface="Calibri" panose="020F0502020204030204" pitchFamily="34" charset="0"/>
              </a:rPr>
              <a:t>model</a:t>
            </a:r>
            <a:r>
              <a:rPr lang="es-ES" sz="2800" dirty="0" smtClean="0">
                <a:latin typeface="Calibri" panose="020F0502020204030204" pitchFamily="34" charset="0"/>
              </a:rPr>
              <a:t> of CT in a </a:t>
            </a:r>
            <a:r>
              <a:rPr lang="es-ES" sz="2800" dirty="0" err="1" smtClean="0">
                <a:latin typeface="Calibri" panose="020F0502020204030204" pitchFamily="34" charset="0"/>
              </a:rPr>
              <a:t>diatomic</a:t>
            </a:r>
            <a:r>
              <a:rPr lang="es-ES" sz="2800" dirty="0" smtClean="0">
                <a:latin typeface="Calibri" panose="020F0502020204030204" pitchFamily="34" charset="0"/>
              </a:rPr>
              <a:t> </a:t>
            </a:r>
            <a:r>
              <a:rPr lang="es-ES" sz="2800" dirty="0" err="1" smtClean="0">
                <a:latin typeface="Calibri" panose="020F0502020204030204" pitchFamily="34" charset="0"/>
              </a:rPr>
              <a:t>molecule</a:t>
            </a:r>
            <a:r>
              <a:rPr lang="es-ES" sz="2800" dirty="0" smtClean="0">
                <a:latin typeface="Calibri" panose="020F0502020204030204" pitchFamily="34" charset="0"/>
              </a:rPr>
              <a:t> </a:t>
            </a:r>
          </a:p>
          <a:p>
            <a:r>
              <a:rPr lang="es-ES" sz="2800" dirty="0" smtClean="0">
                <a:latin typeface="Calibri" panose="020F0502020204030204" pitchFamily="34" charset="0"/>
                <a:sym typeface="Wingdings" pitchFamily="2" charset="2"/>
              </a:rPr>
              <a:t></a:t>
            </a:r>
            <a:r>
              <a:rPr lang="es-ES" sz="2800" dirty="0" smtClean="0">
                <a:latin typeface="Calibri" panose="020F0502020204030204" pitchFamily="34" charset="0"/>
              </a:rPr>
              <a:t> try </a:t>
            </a:r>
            <a:r>
              <a:rPr lang="es-ES" sz="2800" dirty="0" err="1" smtClean="0">
                <a:latin typeface="Calibri" panose="020F0502020204030204" pitchFamily="34" charset="0"/>
              </a:rPr>
              <a:t>to</a:t>
            </a:r>
            <a:r>
              <a:rPr lang="es-ES" sz="2800" dirty="0" smtClean="0">
                <a:latin typeface="Calibri" panose="020F0502020204030204" pitchFamily="34" charset="0"/>
              </a:rPr>
              <a:t> deduce </a:t>
            </a:r>
            <a:r>
              <a:rPr lang="es-ES" sz="2800" dirty="0" err="1" smtClean="0">
                <a:latin typeface="Calibri" panose="020F0502020204030204" pitchFamily="34" charset="0"/>
              </a:rPr>
              <a:t>the</a:t>
            </a:r>
            <a:r>
              <a:rPr lang="es-ES" sz="2800" dirty="0" smtClean="0">
                <a:latin typeface="Calibri" panose="020F0502020204030204" pitchFamily="34" charset="0"/>
              </a:rPr>
              <a:t> </a:t>
            </a:r>
            <a:r>
              <a:rPr lang="es-ES" sz="2800" dirty="0" err="1" smtClean="0">
                <a:latin typeface="Calibri" panose="020F0502020204030204" pitchFamily="34" charset="0"/>
              </a:rPr>
              <a:t>exact</a:t>
            </a:r>
            <a:r>
              <a:rPr lang="es-ES" sz="2800" dirty="0" smtClean="0">
                <a:latin typeface="Calibri" panose="020F0502020204030204" pitchFamily="34" charset="0"/>
              </a:rPr>
              <a:t> </a:t>
            </a:r>
            <a:r>
              <a:rPr lang="es-ES" sz="2800" i="1" dirty="0" err="1" smtClean="0">
                <a:latin typeface="Calibri" panose="020F0502020204030204" pitchFamily="34" charset="0"/>
              </a:rPr>
              <a:t>f</a:t>
            </a:r>
            <a:r>
              <a:rPr lang="es-ES" sz="2800" i="1" baseline="-25000" dirty="0" err="1" smtClean="0">
                <a:latin typeface="Calibri" panose="020F0502020204030204" pitchFamily="34" charset="0"/>
              </a:rPr>
              <a:t>xc</a:t>
            </a:r>
            <a:r>
              <a:rPr lang="es-ES" sz="2800" i="1" dirty="0" smtClean="0">
                <a:latin typeface="Calibri" panose="020F0502020204030204" pitchFamily="34" charset="0"/>
              </a:rPr>
              <a:t>  </a:t>
            </a:r>
            <a:r>
              <a:rPr lang="es-ES" sz="2800" dirty="0" err="1" smtClean="0">
                <a:latin typeface="Calibri" panose="020F0502020204030204" pitchFamily="34" charset="0"/>
              </a:rPr>
              <a:t>to</a:t>
            </a:r>
            <a:r>
              <a:rPr lang="es-ES" sz="2800" dirty="0" smtClean="0">
                <a:latin typeface="Calibri" panose="020F0502020204030204" pitchFamily="34" charset="0"/>
              </a:rPr>
              <a:t> </a:t>
            </a:r>
            <a:r>
              <a:rPr lang="es-ES" sz="2800" dirty="0" err="1" smtClean="0">
                <a:latin typeface="Calibri" panose="020F0502020204030204" pitchFamily="34" charset="0"/>
              </a:rPr>
              <a:t>understand</a:t>
            </a:r>
            <a:r>
              <a:rPr lang="es-ES" sz="2800" dirty="0" smtClean="0">
                <a:latin typeface="Calibri" panose="020F0502020204030204" pitchFamily="34" charset="0"/>
              </a:rPr>
              <a:t> </a:t>
            </a:r>
            <a:r>
              <a:rPr lang="es-ES" sz="2800" dirty="0" err="1" smtClean="0">
                <a:latin typeface="Calibri" panose="020F0502020204030204" pitchFamily="34" charset="0"/>
              </a:rPr>
              <a:t>what´s</a:t>
            </a:r>
            <a:r>
              <a:rPr lang="es-ES" sz="2800" dirty="0" smtClean="0">
                <a:latin typeface="Calibri" panose="020F0502020204030204" pitchFamily="34" charset="0"/>
              </a:rPr>
              <a:t> </a:t>
            </a:r>
            <a:r>
              <a:rPr lang="es-ES" sz="2800" dirty="0" err="1" smtClean="0">
                <a:latin typeface="Calibri" panose="020F0502020204030204" pitchFamily="34" charset="0"/>
              </a:rPr>
              <a:t>needed</a:t>
            </a:r>
            <a:r>
              <a:rPr lang="es-ES" sz="2800" dirty="0" smtClean="0">
                <a:latin typeface="Calibri" panose="020F0502020204030204" pitchFamily="34" charset="0"/>
              </a:rPr>
              <a:t> in </a:t>
            </a:r>
            <a:r>
              <a:rPr lang="es-ES" sz="2800" dirty="0" err="1" smtClean="0">
                <a:latin typeface="Calibri" panose="020F0502020204030204" pitchFamily="34" charset="0"/>
              </a:rPr>
              <a:t>the</a:t>
            </a:r>
            <a:r>
              <a:rPr lang="es-ES" sz="2800" dirty="0" smtClean="0">
                <a:latin typeface="Calibri" panose="020F0502020204030204" pitchFamily="34" charset="0"/>
              </a:rPr>
              <a:t> </a:t>
            </a:r>
            <a:r>
              <a:rPr lang="es-ES" sz="2800" dirty="0" err="1" smtClean="0">
                <a:latin typeface="Calibri" panose="020F0502020204030204" pitchFamily="34" charset="0"/>
              </a:rPr>
              <a:t>approximations</a:t>
            </a:r>
            <a:r>
              <a:rPr lang="es-ES" sz="2800" dirty="0" smtClean="0">
                <a:latin typeface="Calibri" panose="020F0502020204030204" pitchFamily="34" charset="0"/>
              </a:rPr>
              <a:t>.</a:t>
            </a:r>
          </a:p>
          <a:p>
            <a:endParaRPr lang="es-ES" sz="2800" dirty="0" smtClean="0">
              <a:latin typeface="Calibri" panose="020F0502020204030204" pitchFamily="34" charset="0"/>
            </a:endParaRPr>
          </a:p>
          <a:p>
            <a:endParaRPr lang="es-ES" sz="2800" dirty="0" smtClean="0">
              <a:latin typeface="Calibri" panose="020F050202020403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357686" y="571480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s-ES" sz="24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electrons</a:t>
            </a:r>
            <a:r>
              <a:rPr lang="es-ES" sz="2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in 1D</a:t>
            </a:r>
            <a:endParaRPr lang="es-ES" sz="24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4 Conector recto de flecha"/>
          <p:cNvCxnSpPr/>
          <p:nvPr/>
        </p:nvCxnSpPr>
        <p:spPr>
          <a:xfrm rot="10800000" flipV="1">
            <a:off x="4429124" y="1000108"/>
            <a:ext cx="642942" cy="35719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762000" y="3048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/>
              <a:t>	Simple </a:t>
            </a:r>
            <a:r>
              <a:rPr lang="en-US" sz="2400" b="1" dirty="0"/>
              <a:t>Model of a Diatomic </a:t>
            </a:r>
            <a:r>
              <a:rPr lang="en-US" sz="2400" b="1" dirty="0" smtClean="0"/>
              <a:t>Molecule</a:t>
            </a:r>
            <a:endParaRPr lang="en-US" sz="2400" b="1" dirty="0"/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457200" y="1066800"/>
            <a:ext cx="830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smtClean="0"/>
              <a:t>Model a </a:t>
            </a:r>
            <a:r>
              <a:rPr lang="en-US" dirty="0"/>
              <a:t>hetero-atomic diatomic molecule composed of open-shell fragments (</a:t>
            </a:r>
            <a:r>
              <a:rPr lang="en-US" dirty="0" err="1"/>
              <a:t>eg</a:t>
            </a:r>
            <a:r>
              <a:rPr lang="en-US" dirty="0"/>
              <a:t>. </a:t>
            </a:r>
            <a:r>
              <a:rPr lang="en-US" dirty="0" err="1"/>
              <a:t>LiH</a:t>
            </a:r>
            <a:r>
              <a:rPr lang="en-US" dirty="0"/>
              <a:t>) with two “one-electron atoms” </a:t>
            </a:r>
            <a:r>
              <a:rPr lang="en-US" dirty="0" smtClean="0"/>
              <a:t>in 1D:</a:t>
            </a:r>
            <a:endParaRPr lang="en-US" dirty="0"/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20" y="5221287"/>
            <a:ext cx="175895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7320" y="5907087"/>
            <a:ext cx="2667000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2286000"/>
            <a:ext cx="3032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1828800"/>
            <a:ext cx="61531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8200" y="3733800"/>
            <a:ext cx="3273425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7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0" y="2743200"/>
            <a:ext cx="534352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5486400" y="3657600"/>
            <a:ext cx="36576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“softening parameters”</a:t>
            </a:r>
          </a:p>
          <a:p>
            <a:pPr algn="l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(choose to reproduce eg. IP’s of different real atoms…)</a:t>
            </a:r>
          </a:p>
        </p:txBody>
      </p:sp>
      <p:sp>
        <p:nvSpPr>
          <p:cNvPr id="68619" name="Line 11"/>
          <p:cNvSpPr>
            <a:spLocks noChangeShapeType="1"/>
          </p:cNvSpPr>
          <p:nvPr/>
        </p:nvSpPr>
        <p:spPr bwMode="auto">
          <a:xfrm flipH="1" flipV="1">
            <a:off x="4495800" y="3505200"/>
            <a:ext cx="838200" cy="304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620" name="Line 12"/>
          <p:cNvSpPr>
            <a:spLocks noChangeShapeType="1"/>
          </p:cNvSpPr>
          <p:nvPr/>
        </p:nvSpPr>
        <p:spPr bwMode="auto">
          <a:xfrm flipH="1" flipV="1">
            <a:off x="2362200" y="3505200"/>
            <a:ext cx="297180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621" name="Line 13"/>
          <p:cNvSpPr>
            <a:spLocks noChangeShapeType="1"/>
          </p:cNvSpPr>
          <p:nvPr/>
        </p:nvSpPr>
        <p:spPr bwMode="auto">
          <a:xfrm flipH="1">
            <a:off x="2514600" y="3886200"/>
            <a:ext cx="28956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622" name="Text Box 14"/>
          <p:cNvSpPr txBox="1">
            <a:spLocks noChangeArrowheads="1"/>
          </p:cNvSpPr>
          <p:nvPr/>
        </p:nvSpPr>
        <p:spPr bwMode="auto">
          <a:xfrm>
            <a:off x="285720" y="5373687"/>
            <a:ext cx="815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Can simply solve exactly numerically </a:t>
            </a:r>
            <a:r>
              <a:rPr lang="en-US" sz="2000" dirty="0">
                <a:latin typeface="Symbol" pitchFamily="18" charset="2"/>
              </a:rPr>
              <a:t>Y</a:t>
            </a:r>
            <a:r>
              <a:rPr lang="en-US" dirty="0"/>
              <a:t>(r</a:t>
            </a:r>
            <a:r>
              <a:rPr lang="en-US" sz="2000" baseline="-25000" dirty="0"/>
              <a:t>1</a:t>
            </a:r>
            <a:r>
              <a:rPr lang="en-US" dirty="0"/>
              <a:t>,r</a:t>
            </a:r>
            <a:r>
              <a:rPr lang="en-US" sz="2000" baseline="-25000" dirty="0"/>
              <a:t>2</a:t>
            </a:r>
            <a:r>
              <a:rPr lang="en-US" dirty="0"/>
              <a:t>) </a:t>
            </a:r>
            <a:r>
              <a:rPr lang="en-US" dirty="0">
                <a:sym typeface="Wingdings" pitchFamily="2" charset="2"/>
              </a:rPr>
              <a:t> extract </a:t>
            </a:r>
            <a:r>
              <a:rPr lang="en-US" sz="2000" dirty="0">
                <a:latin typeface="Symbol" pitchFamily="18" charset="2"/>
                <a:sym typeface="Wingdings" pitchFamily="2" charset="2"/>
              </a:rPr>
              <a:t>r</a:t>
            </a:r>
            <a:r>
              <a:rPr lang="en-US" dirty="0">
                <a:sym typeface="Wingdings" pitchFamily="2" charset="2"/>
              </a:rPr>
              <a:t>(r)  </a:t>
            </a:r>
            <a:endParaRPr lang="en-US" dirty="0"/>
          </a:p>
        </p:txBody>
      </p:sp>
      <p:sp>
        <p:nvSpPr>
          <p:cNvPr id="68623" name="Text Box 15"/>
          <p:cNvSpPr txBox="1">
            <a:spLocks noChangeArrowheads="1"/>
          </p:cNvSpPr>
          <p:nvPr/>
        </p:nvSpPr>
        <p:spPr bwMode="auto">
          <a:xfrm>
            <a:off x="514320" y="6135687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ym typeface="Wingdings" pitchFamily="2" charset="2"/>
              </a:rPr>
              <a:t> exact</a:t>
            </a:r>
            <a:endParaRPr lang="en-US"/>
          </a:p>
        </p:txBody>
      </p:sp>
      <p:sp>
        <p:nvSpPr>
          <p:cNvPr id="16" name="15 Rectángulo"/>
          <p:cNvSpPr/>
          <p:nvPr/>
        </p:nvSpPr>
        <p:spPr>
          <a:xfrm>
            <a:off x="428596" y="4929198"/>
            <a:ext cx="41633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u="sng" dirty="0" err="1" smtClean="0">
                <a:solidFill>
                  <a:srgbClr val="0070C0"/>
                </a:solidFill>
              </a:rPr>
              <a:t>First</a:t>
            </a:r>
            <a:r>
              <a:rPr lang="es-ES" u="sng" dirty="0" smtClean="0">
                <a:solidFill>
                  <a:srgbClr val="0070C0"/>
                </a:solidFill>
              </a:rPr>
              <a:t>: </a:t>
            </a:r>
            <a:r>
              <a:rPr lang="es-ES" dirty="0" err="1" smtClean="0">
                <a:solidFill>
                  <a:srgbClr val="0070C0"/>
                </a:solidFill>
              </a:rPr>
              <a:t>find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exact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gs</a:t>
            </a:r>
            <a:r>
              <a:rPr lang="es-ES" dirty="0" smtClean="0">
                <a:solidFill>
                  <a:srgbClr val="0070C0"/>
                </a:solidFill>
              </a:rPr>
              <a:t> KS </a:t>
            </a:r>
            <a:r>
              <a:rPr lang="es-ES" dirty="0" err="1" smtClean="0">
                <a:solidFill>
                  <a:srgbClr val="0070C0"/>
                </a:solidFill>
              </a:rPr>
              <a:t>potential</a:t>
            </a:r>
            <a:r>
              <a:rPr lang="es-ES" dirty="0" smtClean="0">
                <a:solidFill>
                  <a:srgbClr val="0070C0"/>
                </a:solidFill>
              </a:rPr>
              <a:t> (</a:t>
            </a:r>
            <a:r>
              <a:rPr lang="es-ES" dirty="0" smtClean="0">
                <a:solidFill>
                  <a:srgbClr val="0070C0"/>
                </a:solidFill>
                <a:sym typeface="Wingdings" pitchFamily="2" charset="2"/>
              </a:rPr>
              <a:t></a:t>
            </a:r>
            <a:r>
              <a:rPr lang="es-ES" sz="2000" dirty="0" err="1" smtClean="0">
                <a:solidFill>
                  <a:srgbClr val="0070C0"/>
                </a:solidFill>
                <a:latin typeface="Symbol" pitchFamily="18" charset="2"/>
                <a:sym typeface="Wingdings" pitchFamily="2" charset="2"/>
              </a:rPr>
              <a:t>c</a:t>
            </a:r>
            <a:r>
              <a:rPr lang="es-ES" sz="2000" baseline="-25000" dirty="0" err="1" smtClean="0">
                <a:solidFill>
                  <a:srgbClr val="0070C0"/>
                </a:solidFill>
                <a:sym typeface="Wingdings" pitchFamily="2" charset="2"/>
              </a:rPr>
              <a:t>s</a:t>
            </a:r>
            <a:r>
              <a:rPr lang="es-ES" dirty="0" smtClean="0">
                <a:solidFill>
                  <a:srgbClr val="0070C0"/>
                </a:solidFill>
                <a:sym typeface="Wingdings" pitchFamily="2" charset="2"/>
              </a:rPr>
              <a:t>) </a:t>
            </a:r>
            <a:endParaRPr lang="es-E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0" y="5334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/>
              <a:t>Molecular Dissociation (1d “LiH”)</a:t>
            </a:r>
            <a:endParaRPr lang="en-US" sz="2400"/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4632325" y="6284913"/>
            <a:ext cx="4130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n-US"/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7543800" y="3735388"/>
            <a:ext cx="1600200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“</a:t>
            </a:r>
            <a:r>
              <a:rPr lang="en-US" dirty="0">
                <a:solidFill>
                  <a:srgbClr val="FF0000"/>
                </a:solidFill>
              </a:rPr>
              <a:t>Peak</a:t>
            </a:r>
            <a:r>
              <a:rPr lang="en-US" dirty="0"/>
              <a:t>” and “</a:t>
            </a:r>
            <a:r>
              <a:rPr lang="en-US" dirty="0">
                <a:solidFill>
                  <a:srgbClr val="9900CC"/>
                </a:solidFill>
              </a:rPr>
              <a:t>Step</a:t>
            </a:r>
            <a:r>
              <a:rPr lang="en-US" dirty="0"/>
              <a:t>” </a:t>
            </a:r>
            <a:r>
              <a:rPr lang="en-US" dirty="0" smtClean="0"/>
              <a:t>structures. </a:t>
            </a:r>
          </a:p>
          <a:p>
            <a:pPr algn="l">
              <a:spcBef>
                <a:spcPct val="50000"/>
              </a:spcBef>
            </a:pPr>
            <a:r>
              <a:rPr lang="en-US" dirty="0" smtClean="0"/>
              <a:t>(step goes back down at large R)</a:t>
            </a:r>
            <a:endParaRPr lang="en-US" dirty="0"/>
          </a:p>
        </p:txBody>
      </p:sp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47800"/>
            <a:ext cx="73152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087" name="Oval 7"/>
          <p:cNvSpPr>
            <a:spLocks noChangeArrowheads="1"/>
          </p:cNvSpPr>
          <p:nvPr/>
        </p:nvSpPr>
        <p:spPr bwMode="auto">
          <a:xfrm>
            <a:off x="5715000" y="3659188"/>
            <a:ext cx="228600" cy="838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46088" name="Line 8"/>
          <p:cNvSpPr>
            <a:spLocks noChangeShapeType="1"/>
          </p:cNvSpPr>
          <p:nvPr/>
        </p:nvSpPr>
        <p:spPr bwMode="auto">
          <a:xfrm>
            <a:off x="7315200" y="4038600"/>
            <a:ext cx="0" cy="381000"/>
          </a:xfrm>
          <a:prstGeom prst="line">
            <a:avLst/>
          </a:prstGeom>
          <a:noFill/>
          <a:ln w="9525">
            <a:solidFill>
              <a:srgbClr val="9900CC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2133600" y="24399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/>
              <a:t>Vext</a:t>
            </a: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2514600" y="16002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Vs</a:t>
            </a: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1600200" y="1676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009900"/>
                </a:solidFill>
              </a:rPr>
              <a:t>n</a:t>
            </a:r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6172200" y="4725988"/>
            <a:ext cx="83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Vext</a:t>
            </a:r>
          </a:p>
        </p:txBody>
      </p:sp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2514600" y="33528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1"/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/>
      <p:bldP spid="46087" grpId="0" animBg="1"/>
      <p:bldP spid="4608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533400"/>
            <a:ext cx="632460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4953000" y="9906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 R=10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581400" y="685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peak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7162800" y="2667000"/>
            <a:ext cx="914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step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2362200" y="4953000"/>
            <a:ext cx="4130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n-US"/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4876800" y="25908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asymptotic</a:t>
            </a:r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 flipH="1">
            <a:off x="4876800" y="13716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 flipH="1" flipV="1">
            <a:off x="4953000" y="24384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6400800" y="3733800"/>
            <a:ext cx="838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5791200" y="3352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latin typeface="Times New Roman" pitchFamily="18" charset="0"/>
              </a:rPr>
              <a:t>x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1676400" y="83820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/>
              <a:t>V</a:t>
            </a:r>
            <a:r>
              <a:rPr lang="en-US" sz="3200" baseline="-25000"/>
              <a:t>Hxc</a:t>
            </a:r>
          </a:p>
        </p:txBody>
      </p:sp>
      <p:sp>
        <p:nvSpPr>
          <p:cNvPr id="47117" name="Line 13"/>
          <p:cNvSpPr>
            <a:spLocks noChangeShapeType="1"/>
          </p:cNvSpPr>
          <p:nvPr/>
        </p:nvSpPr>
        <p:spPr bwMode="auto">
          <a:xfrm>
            <a:off x="7162800" y="2438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381000" y="4019550"/>
            <a:ext cx="8001000" cy="283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i="1" dirty="0">
                <a:latin typeface="Calibri" panose="020F0502020204030204" pitchFamily="34" charset="0"/>
              </a:rPr>
              <a:t>J.P. </a:t>
            </a:r>
            <a:r>
              <a:rPr lang="en-US" i="1" dirty="0" err="1">
                <a:latin typeface="Calibri" panose="020F0502020204030204" pitchFamily="34" charset="0"/>
              </a:rPr>
              <a:t>Perdew</a:t>
            </a:r>
            <a:r>
              <a:rPr lang="en-US" i="1" dirty="0">
                <a:latin typeface="Calibri" panose="020F0502020204030204" pitchFamily="34" charset="0"/>
              </a:rPr>
              <a:t>, in Density Functional Methods in Physics, ed. R.M. </a:t>
            </a:r>
            <a:r>
              <a:rPr lang="en-US" i="1" dirty="0" err="1">
                <a:latin typeface="Calibri" panose="020F0502020204030204" pitchFamily="34" charset="0"/>
              </a:rPr>
              <a:t>Dreizler</a:t>
            </a:r>
            <a:r>
              <a:rPr lang="en-US" i="1" dirty="0">
                <a:latin typeface="Calibri" panose="020F0502020204030204" pitchFamily="34" charset="0"/>
              </a:rPr>
              <a:t> and J. </a:t>
            </a:r>
            <a:r>
              <a:rPr lang="en-US" i="1" dirty="0" err="1">
                <a:latin typeface="Calibri" panose="020F0502020204030204" pitchFamily="34" charset="0"/>
              </a:rPr>
              <a:t>da</a:t>
            </a:r>
            <a:r>
              <a:rPr lang="en-US" i="1" dirty="0">
                <a:latin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</a:rPr>
              <a:t>Providencia</a:t>
            </a:r>
            <a:r>
              <a:rPr lang="en-US" i="1" dirty="0">
                <a:latin typeface="Calibri" panose="020F0502020204030204" pitchFamily="34" charset="0"/>
              </a:rPr>
              <a:t> (Plenum, NY, 1985), p. 265. </a:t>
            </a:r>
          </a:p>
          <a:p>
            <a:pPr algn="l"/>
            <a:r>
              <a:rPr lang="en-US" i="1" dirty="0">
                <a:latin typeface="Calibri" panose="020F0502020204030204" pitchFamily="34" charset="0"/>
              </a:rPr>
              <a:t>C-O </a:t>
            </a:r>
            <a:r>
              <a:rPr lang="en-US" i="1" dirty="0" err="1">
                <a:latin typeface="Calibri" panose="020F0502020204030204" pitchFamily="34" charset="0"/>
              </a:rPr>
              <a:t>Almbladh</a:t>
            </a:r>
            <a:r>
              <a:rPr lang="en-US" i="1" dirty="0">
                <a:latin typeface="Calibri" panose="020F0502020204030204" pitchFamily="34" charset="0"/>
              </a:rPr>
              <a:t> and U. von Barth, PRB. </a:t>
            </a:r>
            <a:r>
              <a:rPr lang="en-US" b="1" i="1" dirty="0">
                <a:latin typeface="Calibri" panose="020F0502020204030204" pitchFamily="34" charset="0"/>
              </a:rPr>
              <a:t>31</a:t>
            </a:r>
            <a:r>
              <a:rPr lang="en-US" i="1" dirty="0">
                <a:latin typeface="Calibri" panose="020F0502020204030204" pitchFamily="34" charset="0"/>
              </a:rPr>
              <a:t>, 3231, (1985)</a:t>
            </a:r>
          </a:p>
          <a:p>
            <a:pPr algn="l"/>
            <a:endParaRPr lang="en-US" i="1" dirty="0">
              <a:latin typeface="Calibri" panose="020F0502020204030204" pitchFamily="34" charset="0"/>
            </a:endParaRPr>
          </a:p>
          <a:p>
            <a:pPr algn="l"/>
            <a:r>
              <a:rPr lang="en-US" i="1" dirty="0">
                <a:latin typeface="Calibri" panose="020F0502020204030204" pitchFamily="34" charset="0"/>
              </a:rPr>
              <a:t>O. V. </a:t>
            </a:r>
            <a:r>
              <a:rPr lang="en-US" i="1" dirty="0" err="1">
                <a:latin typeface="Calibri" panose="020F0502020204030204" pitchFamily="34" charset="0"/>
              </a:rPr>
              <a:t>Gritsenko</a:t>
            </a:r>
            <a:r>
              <a:rPr lang="en-US" i="1" dirty="0">
                <a:latin typeface="Calibri" panose="020F0502020204030204" pitchFamily="34" charset="0"/>
              </a:rPr>
              <a:t> &amp; E.J. </a:t>
            </a:r>
            <a:r>
              <a:rPr lang="en-US" i="1" dirty="0" err="1">
                <a:latin typeface="Calibri" panose="020F0502020204030204" pitchFamily="34" charset="0"/>
              </a:rPr>
              <a:t>Baerends</a:t>
            </a:r>
            <a:r>
              <a:rPr lang="en-US" i="1" dirty="0">
                <a:latin typeface="Calibri" panose="020F0502020204030204" pitchFamily="34" charset="0"/>
              </a:rPr>
              <a:t>, PRA </a:t>
            </a:r>
            <a:r>
              <a:rPr lang="en-US" b="1" i="1" dirty="0">
                <a:latin typeface="Calibri" panose="020F0502020204030204" pitchFamily="34" charset="0"/>
              </a:rPr>
              <a:t>54</a:t>
            </a:r>
            <a:r>
              <a:rPr lang="en-US" i="1" dirty="0">
                <a:latin typeface="Calibri" panose="020F0502020204030204" pitchFamily="34" charset="0"/>
              </a:rPr>
              <a:t>, 1957 (1996)</a:t>
            </a:r>
          </a:p>
          <a:p>
            <a:pPr algn="l"/>
            <a:r>
              <a:rPr lang="en-US" i="1" dirty="0" err="1">
                <a:latin typeface="Calibri" panose="020F0502020204030204" pitchFamily="34" charset="0"/>
              </a:rPr>
              <a:t>O.V.Gritsenko</a:t>
            </a:r>
            <a:r>
              <a:rPr lang="en-US" i="1" dirty="0">
                <a:latin typeface="Calibri" panose="020F0502020204030204" pitchFamily="34" charset="0"/>
              </a:rPr>
              <a:t> &amp; E.J. </a:t>
            </a:r>
            <a:r>
              <a:rPr lang="en-US" i="1" dirty="0" err="1">
                <a:latin typeface="Calibri" panose="020F0502020204030204" pitchFamily="34" charset="0"/>
              </a:rPr>
              <a:t>Baerends</a:t>
            </a:r>
            <a:r>
              <a:rPr lang="en-US" i="1" dirty="0">
                <a:latin typeface="Calibri" panose="020F0502020204030204" pitchFamily="34" charset="0"/>
              </a:rPr>
              <a:t>, </a:t>
            </a:r>
            <a:r>
              <a:rPr lang="en-US" i="1" dirty="0" err="1">
                <a:latin typeface="Calibri" panose="020F0502020204030204" pitchFamily="34" charset="0"/>
              </a:rPr>
              <a:t>Theor.Chem</a:t>
            </a:r>
            <a:r>
              <a:rPr lang="en-US" i="1" dirty="0">
                <a:latin typeface="Calibri" panose="020F0502020204030204" pitchFamily="34" charset="0"/>
              </a:rPr>
              <a:t>. Acc. </a:t>
            </a:r>
            <a:r>
              <a:rPr lang="en-US" b="1" i="1" dirty="0">
                <a:latin typeface="Calibri" panose="020F0502020204030204" pitchFamily="34" charset="0"/>
              </a:rPr>
              <a:t>96</a:t>
            </a:r>
            <a:r>
              <a:rPr lang="en-US" i="1" dirty="0">
                <a:latin typeface="Calibri" panose="020F0502020204030204" pitchFamily="34" charset="0"/>
              </a:rPr>
              <a:t> 44 (1997). </a:t>
            </a:r>
          </a:p>
          <a:p>
            <a:pPr algn="l"/>
            <a:endParaRPr lang="en-US" i="1" dirty="0">
              <a:latin typeface="Calibri" panose="020F0502020204030204" pitchFamily="34" charset="0"/>
            </a:endParaRPr>
          </a:p>
          <a:p>
            <a:pPr algn="l"/>
            <a:r>
              <a:rPr lang="en-US" i="1" dirty="0">
                <a:latin typeface="Calibri" panose="020F0502020204030204" pitchFamily="34" charset="0"/>
              </a:rPr>
              <a:t>D. G. </a:t>
            </a:r>
            <a:r>
              <a:rPr lang="en-US" i="1" dirty="0" err="1">
                <a:latin typeface="Calibri" panose="020F0502020204030204" pitchFamily="34" charset="0"/>
              </a:rPr>
              <a:t>Tempel</a:t>
            </a:r>
            <a:r>
              <a:rPr lang="en-US" i="1" dirty="0">
                <a:latin typeface="Calibri" panose="020F0502020204030204" pitchFamily="34" charset="0"/>
              </a:rPr>
              <a:t>, T. J. Martinez, N.T. </a:t>
            </a:r>
            <a:r>
              <a:rPr lang="en-US" i="1" dirty="0" err="1">
                <a:latin typeface="Calibri" panose="020F0502020204030204" pitchFamily="34" charset="0"/>
              </a:rPr>
              <a:t>Maitra</a:t>
            </a:r>
            <a:r>
              <a:rPr lang="en-US" i="1" dirty="0">
                <a:latin typeface="Calibri" panose="020F0502020204030204" pitchFamily="34" charset="0"/>
              </a:rPr>
              <a:t>, J. Chem. Th. Comp. </a:t>
            </a:r>
            <a:r>
              <a:rPr lang="en-US" b="1" i="1" dirty="0">
                <a:latin typeface="Calibri" panose="020F0502020204030204" pitchFamily="34" charset="0"/>
              </a:rPr>
              <a:t>5</a:t>
            </a:r>
            <a:r>
              <a:rPr lang="en-US" i="1" dirty="0">
                <a:latin typeface="Calibri" panose="020F0502020204030204" pitchFamily="34" charset="0"/>
              </a:rPr>
              <a:t>, 770 (2009)     &amp; citations within.       </a:t>
            </a:r>
          </a:p>
          <a:p>
            <a:pPr algn="l"/>
            <a:r>
              <a:rPr lang="en-US" i="1" dirty="0">
                <a:latin typeface="Calibri" panose="020F0502020204030204" pitchFamily="34" charset="0"/>
              </a:rPr>
              <a:t>N. </a:t>
            </a:r>
            <a:r>
              <a:rPr lang="en-US" i="1" dirty="0" err="1">
                <a:latin typeface="Calibri" panose="020F0502020204030204" pitchFamily="34" charset="0"/>
              </a:rPr>
              <a:t>Helbig</a:t>
            </a:r>
            <a:r>
              <a:rPr lang="en-US" i="1" dirty="0">
                <a:latin typeface="Calibri" panose="020F0502020204030204" pitchFamily="34" charset="0"/>
              </a:rPr>
              <a:t>, I. </a:t>
            </a:r>
            <a:r>
              <a:rPr lang="en-US" i="1" dirty="0" err="1">
                <a:latin typeface="Calibri" panose="020F0502020204030204" pitchFamily="34" charset="0"/>
              </a:rPr>
              <a:t>Tokatly</a:t>
            </a:r>
            <a:r>
              <a:rPr lang="en-US" i="1" dirty="0">
                <a:latin typeface="Calibri" panose="020F0502020204030204" pitchFamily="34" charset="0"/>
              </a:rPr>
              <a:t>, A. Rubio, JCP </a:t>
            </a:r>
            <a:r>
              <a:rPr lang="en-US" b="1" i="1" dirty="0">
                <a:latin typeface="Calibri" panose="020F0502020204030204" pitchFamily="34" charset="0"/>
              </a:rPr>
              <a:t>131</a:t>
            </a:r>
            <a:r>
              <a:rPr lang="en-US" i="1" dirty="0">
                <a:latin typeface="Calibri" panose="020F0502020204030204" pitchFamily="34" charset="0"/>
              </a:rPr>
              <a:t>, 224105 (2009).</a:t>
            </a:r>
            <a:r>
              <a:rPr lang="en-US" dirty="0">
                <a:latin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4267200"/>
            <a:ext cx="4648200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627063"/>
            <a:ext cx="5791200" cy="363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4267200" y="24384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009900"/>
                </a:solidFill>
              </a:rPr>
              <a:t>n(r)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4572000" y="14478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v</a:t>
            </a:r>
            <a:r>
              <a:rPr lang="en-US" baseline="-25000">
                <a:solidFill>
                  <a:schemeClr val="accent2"/>
                </a:solidFill>
              </a:rPr>
              <a:t>s</a:t>
            </a:r>
            <a:r>
              <a:rPr lang="en-US">
                <a:solidFill>
                  <a:schemeClr val="accent2"/>
                </a:solidFill>
              </a:rPr>
              <a:t>(r) 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0" y="762000"/>
            <a:ext cx="37338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/>
              <a:t> </a:t>
            </a:r>
            <a:r>
              <a:rPr lang="en-US" sz="2000"/>
              <a:t>Step has size </a:t>
            </a:r>
            <a:r>
              <a:rPr lang="en-US" sz="2000">
                <a:latin typeface="Symbol" pitchFamily="18" charset="2"/>
              </a:rPr>
              <a:t>D</a:t>
            </a:r>
            <a:r>
              <a:rPr lang="en-US" sz="2000"/>
              <a:t>I and aligns the atomic HOMOs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2000"/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000"/>
              <a:t> Prevents dissociation to unphysical fractional charges.</a:t>
            </a:r>
          </a:p>
          <a:p>
            <a:pPr algn="l">
              <a:spcBef>
                <a:spcPct val="50000"/>
              </a:spcBef>
            </a:pPr>
            <a:endParaRPr lang="en-US" sz="2000"/>
          </a:p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6324600" y="2590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8305800" y="13716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5029200" y="533400"/>
            <a:ext cx="1600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bond midpoint peak</a:t>
            </a:r>
          </a:p>
        </p:txBody>
      </p:sp>
      <p:sp>
        <p:nvSpPr>
          <p:cNvPr id="48138" name="Line 10"/>
          <p:cNvSpPr>
            <a:spLocks noChangeShapeType="1"/>
          </p:cNvSpPr>
          <p:nvPr/>
        </p:nvSpPr>
        <p:spPr bwMode="auto">
          <a:xfrm>
            <a:off x="5791200" y="1076325"/>
            <a:ext cx="68580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7467600" y="4572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step, size </a:t>
            </a:r>
            <a:r>
              <a:rPr lang="en-US">
                <a:solidFill>
                  <a:schemeClr val="accent2"/>
                </a:solidFill>
                <a:latin typeface="Symbol" pitchFamily="18" charset="2"/>
              </a:rPr>
              <a:t>D</a:t>
            </a:r>
            <a:r>
              <a:rPr lang="en-US">
                <a:solidFill>
                  <a:schemeClr val="accent2"/>
                </a:solidFill>
              </a:rPr>
              <a:t>I</a:t>
            </a:r>
          </a:p>
        </p:txBody>
      </p:sp>
      <p:sp>
        <p:nvSpPr>
          <p:cNvPr id="48140" name="Line 12"/>
          <p:cNvSpPr>
            <a:spLocks noChangeShapeType="1"/>
          </p:cNvSpPr>
          <p:nvPr/>
        </p:nvSpPr>
        <p:spPr bwMode="auto">
          <a:xfrm>
            <a:off x="8001000" y="9144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5334000" y="2905125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“Li”</a:t>
            </a:r>
          </a:p>
        </p:txBody>
      </p:sp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7086600" y="3505200"/>
            <a:ext cx="68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“H”</a:t>
            </a:r>
          </a:p>
        </p:txBody>
      </p:sp>
      <p:sp>
        <p:nvSpPr>
          <p:cNvPr id="48143" name="Text Box 15"/>
          <p:cNvSpPr txBox="1">
            <a:spLocks noChangeArrowheads="1"/>
          </p:cNvSpPr>
          <p:nvPr/>
        </p:nvSpPr>
        <p:spPr bwMode="auto">
          <a:xfrm>
            <a:off x="6934200" y="44196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v</a:t>
            </a:r>
            <a:r>
              <a:rPr lang="en-US" baseline="-25000"/>
              <a:t>H</a:t>
            </a:r>
            <a:r>
              <a:rPr lang="en-US" sz="2000" baseline="-25000"/>
              <a:t>xc </a:t>
            </a:r>
            <a:r>
              <a:rPr lang="en-US"/>
              <a:t>at R=10</a:t>
            </a:r>
          </a:p>
        </p:txBody>
      </p:sp>
      <p:sp>
        <p:nvSpPr>
          <p:cNvPr id="48144" name="Text Box 16"/>
          <p:cNvSpPr txBox="1">
            <a:spLocks noChangeArrowheads="1"/>
          </p:cNvSpPr>
          <p:nvPr/>
        </p:nvSpPr>
        <p:spPr bwMode="auto">
          <a:xfrm>
            <a:off x="5943600" y="42672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peak</a:t>
            </a:r>
          </a:p>
        </p:txBody>
      </p:sp>
      <p:sp>
        <p:nvSpPr>
          <p:cNvPr id="48145" name="Text Box 17"/>
          <p:cNvSpPr txBox="1">
            <a:spLocks noChangeArrowheads="1"/>
          </p:cNvSpPr>
          <p:nvPr/>
        </p:nvSpPr>
        <p:spPr bwMode="auto">
          <a:xfrm>
            <a:off x="6934200" y="49530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step</a:t>
            </a:r>
          </a:p>
        </p:txBody>
      </p:sp>
      <p:sp>
        <p:nvSpPr>
          <p:cNvPr id="48146" name="Text Box 18"/>
          <p:cNvSpPr txBox="1">
            <a:spLocks noChangeArrowheads="1"/>
          </p:cNvSpPr>
          <p:nvPr/>
        </p:nvSpPr>
        <p:spPr bwMode="auto">
          <a:xfrm>
            <a:off x="4632325" y="6284913"/>
            <a:ext cx="4130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n-US"/>
          </a:p>
        </p:txBody>
      </p:sp>
      <p:sp>
        <p:nvSpPr>
          <p:cNvPr id="48147" name="Line 19"/>
          <p:cNvSpPr>
            <a:spLocks noChangeShapeType="1"/>
          </p:cNvSpPr>
          <p:nvPr/>
        </p:nvSpPr>
        <p:spPr bwMode="auto">
          <a:xfrm>
            <a:off x="5410200" y="2514600"/>
            <a:ext cx="6858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48" name="Line 20"/>
          <p:cNvSpPr>
            <a:spLocks noChangeShapeType="1"/>
          </p:cNvSpPr>
          <p:nvPr/>
        </p:nvSpPr>
        <p:spPr bwMode="auto">
          <a:xfrm>
            <a:off x="7010400" y="2971800"/>
            <a:ext cx="7620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49" name="Line 21"/>
          <p:cNvSpPr>
            <a:spLocks noChangeShapeType="1"/>
          </p:cNvSpPr>
          <p:nvPr/>
        </p:nvSpPr>
        <p:spPr bwMode="auto">
          <a:xfrm>
            <a:off x="6781800" y="2514600"/>
            <a:ext cx="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50" name="Line 22"/>
          <p:cNvSpPr>
            <a:spLocks noChangeShapeType="1"/>
          </p:cNvSpPr>
          <p:nvPr/>
        </p:nvSpPr>
        <p:spPr bwMode="auto">
          <a:xfrm>
            <a:off x="8686800" y="1371600"/>
            <a:ext cx="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51" name="Text Box 23"/>
          <p:cNvSpPr txBox="1">
            <a:spLocks noChangeArrowheads="1"/>
          </p:cNvSpPr>
          <p:nvPr/>
        </p:nvSpPr>
        <p:spPr bwMode="auto">
          <a:xfrm>
            <a:off x="1066800" y="2819400"/>
            <a:ext cx="2209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</a:rPr>
              <a:t>LDA/GGA – wrong, because no step!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8152" name="Line 24"/>
          <p:cNvSpPr>
            <a:spLocks noChangeShapeType="1"/>
          </p:cNvSpPr>
          <p:nvPr/>
        </p:nvSpPr>
        <p:spPr bwMode="auto">
          <a:xfrm flipH="1" flipV="1">
            <a:off x="838200" y="2743200"/>
            <a:ext cx="3048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53" name="Rectangle 25"/>
          <p:cNvSpPr>
            <a:spLocks noChangeArrowheads="1"/>
          </p:cNvSpPr>
          <p:nvPr/>
        </p:nvSpPr>
        <p:spPr bwMode="auto">
          <a:xfrm>
            <a:off x="4343400" y="3276600"/>
            <a:ext cx="15240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54" name="Text Box 26"/>
          <p:cNvSpPr txBox="1">
            <a:spLocks noChangeArrowheads="1"/>
          </p:cNvSpPr>
          <p:nvPr/>
        </p:nvSpPr>
        <p:spPr bwMode="auto">
          <a:xfrm>
            <a:off x="6934200" y="55626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asymptotic</a:t>
            </a:r>
          </a:p>
        </p:txBody>
      </p:sp>
      <p:sp>
        <p:nvSpPr>
          <p:cNvPr id="48155" name="Line 27"/>
          <p:cNvSpPr>
            <a:spLocks noChangeShapeType="1"/>
          </p:cNvSpPr>
          <p:nvPr/>
        </p:nvSpPr>
        <p:spPr bwMode="auto">
          <a:xfrm flipH="1">
            <a:off x="6858000" y="48006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56" name="Text Box 28"/>
          <p:cNvSpPr txBox="1">
            <a:spLocks noChangeArrowheads="1"/>
          </p:cNvSpPr>
          <p:nvPr/>
        </p:nvSpPr>
        <p:spPr bwMode="auto">
          <a:xfrm>
            <a:off x="7543800" y="24384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Vext</a:t>
            </a:r>
          </a:p>
        </p:txBody>
      </p:sp>
      <p:sp>
        <p:nvSpPr>
          <p:cNvPr id="48157" name="Text Box 29"/>
          <p:cNvSpPr txBox="1">
            <a:spLocks noChangeArrowheads="1"/>
          </p:cNvSpPr>
          <p:nvPr/>
        </p:nvSpPr>
        <p:spPr bwMode="auto">
          <a:xfrm>
            <a:off x="304800" y="2286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u="sng" dirty="0" smtClean="0"/>
              <a:t>The </a:t>
            </a:r>
            <a:r>
              <a:rPr lang="en-US" sz="2400" b="1" u="sng" dirty="0"/>
              <a:t>Step</a:t>
            </a:r>
          </a:p>
        </p:txBody>
      </p:sp>
      <p:sp>
        <p:nvSpPr>
          <p:cNvPr id="48158" name="Text Box 30"/>
          <p:cNvSpPr txBox="1">
            <a:spLocks noChangeArrowheads="1"/>
          </p:cNvSpPr>
          <p:nvPr/>
        </p:nvSpPr>
        <p:spPr bwMode="auto">
          <a:xfrm>
            <a:off x="214282" y="4286256"/>
            <a:ext cx="3505200" cy="19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000" dirty="0"/>
              <a:t> At which separation is the step onset? </a:t>
            </a:r>
          </a:p>
          <a:p>
            <a:pPr algn="l">
              <a:spcBef>
                <a:spcPct val="50000"/>
              </a:spcBef>
            </a:pPr>
            <a:r>
              <a:rPr lang="en-US" dirty="0"/>
              <a:t>Step marks location and sharpness of avoided crossing </a:t>
            </a:r>
            <a:r>
              <a:rPr lang="en-US" dirty="0" smtClean="0"/>
              <a:t>between ground </a:t>
            </a:r>
            <a:r>
              <a:rPr lang="en-US" dirty="0"/>
              <a:t>and lowest CT state</a:t>
            </a:r>
            <a:r>
              <a:rPr lang="en-US" dirty="0" smtClean="0"/>
              <a:t>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5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381000" y="1524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 smtClean="0">
                <a:solidFill>
                  <a:srgbClr val="7030A0"/>
                </a:solidFill>
              </a:rPr>
              <a:t>A Useful </a:t>
            </a:r>
            <a:r>
              <a:rPr lang="en-US" sz="2400" b="1" u="sng" dirty="0">
                <a:solidFill>
                  <a:srgbClr val="7030A0"/>
                </a:solidFill>
              </a:rPr>
              <a:t>Exercise!</a:t>
            </a: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11738" y="2681288"/>
            <a:ext cx="1565275" cy="552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381000" y="685800"/>
            <a:ext cx="8763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 smtClean="0"/>
              <a:t>To </a:t>
            </a:r>
            <a:r>
              <a:rPr lang="en-US" dirty="0"/>
              <a:t>deduce the step in the potential in the bonding region between two open-shell fragments at large separation: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Take a model molecule consisting of two different “one-electron atoms</a:t>
            </a:r>
            <a:r>
              <a:rPr lang="en-US" dirty="0" smtClean="0"/>
              <a:t>” (1 and 2) at large separation. </a:t>
            </a:r>
            <a:r>
              <a:rPr lang="en-US" dirty="0"/>
              <a:t>The KS ground-state is the doubly-occupied bonding orbital: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/>
              <a:t>where     </a:t>
            </a:r>
            <a:r>
              <a:rPr lang="en-US" sz="2400" i="1" dirty="0">
                <a:latin typeface="Symbol" pitchFamily="18" charset="2"/>
              </a:rPr>
              <a:t>f</a:t>
            </a:r>
            <a:r>
              <a:rPr lang="en-US" sz="2400" baseline="-25000" dirty="0">
                <a:latin typeface="Symbol" pitchFamily="18" charset="2"/>
              </a:rPr>
              <a:t>0</a:t>
            </a:r>
            <a:r>
              <a:rPr lang="en-US" dirty="0">
                <a:latin typeface="Symbol" pitchFamily="18" charset="2"/>
              </a:rPr>
              <a:t>(</a:t>
            </a:r>
            <a:r>
              <a:rPr lang="en-US" dirty="0"/>
              <a:t>r)                         and  </a:t>
            </a:r>
            <a:r>
              <a:rPr lang="en-US" sz="2400" i="1" dirty="0">
                <a:latin typeface="Times New Roman" pitchFamily="18" charset="0"/>
              </a:rPr>
              <a:t>n(r</a:t>
            </a:r>
            <a:r>
              <a:rPr lang="en-US" sz="2400" i="1" dirty="0"/>
              <a:t>) =</a:t>
            </a:r>
            <a:r>
              <a:rPr lang="en-US" dirty="0"/>
              <a:t> </a:t>
            </a:r>
            <a:r>
              <a:rPr lang="en-US" sz="2400" i="1" dirty="0">
                <a:latin typeface="Symbol" pitchFamily="18" charset="2"/>
              </a:rPr>
              <a:t> f</a:t>
            </a:r>
            <a:r>
              <a:rPr lang="en-US" sz="2400" baseline="-25000" dirty="0"/>
              <a:t>1</a:t>
            </a:r>
            <a:r>
              <a:rPr lang="en-US" sz="2400" baseline="30000" dirty="0"/>
              <a:t>2</a:t>
            </a:r>
            <a:r>
              <a:rPr lang="en-US" dirty="0"/>
              <a:t>(r) + </a:t>
            </a:r>
            <a:r>
              <a:rPr lang="en-US" sz="2400" i="1" dirty="0">
                <a:latin typeface="Symbol" pitchFamily="18" charset="2"/>
              </a:rPr>
              <a:t>f</a:t>
            </a:r>
            <a:r>
              <a:rPr lang="en-US" sz="2400" baseline="-25000" dirty="0"/>
              <a:t>2</a:t>
            </a:r>
            <a:r>
              <a:rPr lang="en-US" sz="2400" baseline="30000" dirty="0"/>
              <a:t>2</a:t>
            </a:r>
            <a:r>
              <a:rPr lang="en-US" dirty="0"/>
              <a:t>(r)     is the sum of the 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atomic densities. </a:t>
            </a:r>
            <a:r>
              <a:rPr lang="en-US" dirty="0" smtClean="0"/>
              <a:t>The KS </a:t>
            </a:r>
            <a:r>
              <a:rPr lang="en-US" dirty="0" err="1" smtClean="0"/>
              <a:t>eigenvalue</a:t>
            </a:r>
            <a:r>
              <a:rPr lang="en-US" dirty="0" smtClean="0"/>
              <a:t> </a:t>
            </a:r>
            <a:r>
              <a:rPr lang="en-US" sz="2400" dirty="0" smtClean="0">
                <a:latin typeface="Symbol" pitchFamily="18" charset="2"/>
              </a:rPr>
              <a:t>e</a:t>
            </a:r>
            <a:r>
              <a:rPr lang="en-US" baseline="-25000" dirty="0" smtClean="0"/>
              <a:t>0</a:t>
            </a:r>
            <a:r>
              <a:rPr lang="en-US" dirty="0" smtClean="0"/>
              <a:t> must = </a:t>
            </a:r>
            <a:r>
              <a:rPr lang="en-US" sz="2400" dirty="0" smtClean="0">
                <a:latin typeface="Symbol" pitchFamily="18" charset="2"/>
              </a:rPr>
              <a:t>e</a:t>
            </a:r>
            <a:r>
              <a:rPr lang="en-US" sz="2400" baseline="-25000" dirty="0" smtClean="0">
                <a:latin typeface="Symbol" pitchFamily="18" charset="2"/>
              </a:rPr>
              <a:t>1</a:t>
            </a:r>
            <a:r>
              <a:rPr lang="en-US" dirty="0" smtClean="0"/>
              <a:t> = </a:t>
            </a:r>
            <a:r>
              <a:rPr lang="en-US" dirty="0" smtClean="0">
                <a:latin typeface="Symbol" pitchFamily="18" charset="2"/>
              </a:rPr>
              <a:t>-</a:t>
            </a:r>
            <a:r>
              <a:rPr lang="en-US" i="1" dirty="0" smtClean="0">
                <a:latin typeface="+mj-lt"/>
              </a:rPr>
              <a:t>I</a:t>
            </a:r>
            <a:r>
              <a:rPr lang="en-US" baseline="-25000" dirty="0" smtClean="0">
                <a:latin typeface="Symbol" pitchFamily="18" charset="2"/>
              </a:rPr>
              <a:t>1</a:t>
            </a:r>
            <a:r>
              <a:rPr lang="en-US" dirty="0" smtClean="0"/>
              <a:t> where </a:t>
            </a:r>
            <a:r>
              <a:rPr lang="en-US" i="1" dirty="0" smtClean="0"/>
              <a:t>I</a:t>
            </a:r>
            <a:r>
              <a:rPr lang="en-US" baseline="-25000" dirty="0" smtClean="0"/>
              <a:t>1</a:t>
            </a:r>
            <a:r>
              <a:rPr lang="en-US" dirty="0" smtClean="0"/>
              <a:t> is the smaller ionization potential of the two atoms. </a:t>
            </a:r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 smtClean="0"/>
              <a:t>Consider  now the </a:t>
            </a:r>
            <a:r>
              <a:rPr lang="en-US" dirty="0"/>
              <a:t>KS </a:t>
            </a:r>
            <a:r>
              <a:rPr lang="en-US" dirty="0" smtClean="0"/>
              <a:t>equation </a:t>
            </a:r>
          </a:p>
          <a:p>
            <a:pPr algn="l"/>
            <a:r>
              <a:rPr lang="en-US" dirty="0" smtClean="0"/>
              <a:t>for </a:t>
            </a:r>
            <a:r>
              <a:rPr lang="en-US" i="1" dirty="0" smtClean="0"/>
              <a:t>r</a:t>
            </a:r>
            <a:r>
              <a:rPr lang="en-US" dirty="0" smtClean="0"/>
              <a:t> near atom 1, where                      and again for </a:t>
            </a:r>
            <a:r>
              <a:rPr lang="en-US" i="1" dirty="0" smtClean="0"/>
              <a:t>r</a:t>
            </a:r>
            <a:r>
              <a:rPr lang="en-US" dirty="0" smtClean="0"/>
              <a:t> near atom 2, where 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Noting that the KS equation must reduce to the respective atomic KS equations in these regions,  show that </a:t>
            </a:r>
            <a:r>
              <a:rPr lang="en-US" sz="2400" i="1" dirty="0" err="1" smtClean="0"/>
              <a:t>v</a:t>
            </a:r>
            <a:r>
              <a:rPr lang="en-US" sz="2400" baseline="-25000" dirty="0" err="1" smtClean="0"/>
              <a:t>s</a:t>
            </a:r>
            <a:r>
              <a:rPr lang="en-US" dirty="0" smtClean="0"/>
              <a:t>, must </a:t>
            </a:r>
            <a:r>
              <a:rPr lang="en-US" dirty="0"/>
              <a:t>have a  step of size </a:t>
            </a:r>
            <a:r>
              <a:rPr lang="en-US" sz="2400" dirty="0" smtClean="0">
                <a:latin typeface="Symbol" pitchFamily="18" charset="2"/>
              </a:rPr>
              <a:t>e</a:t>
            </a:r>
            <a:r>
              <a:rPr lang="en-US" baseline="-25000" dirty="0" smtClean="0">
                <a:latin typeface="Symbol" pitchFamily="18" charset="2"/>
              </a:rPr>
              <a:t>1</a:t>
            </a:r>
            <a:r>
              <a:rPr lang="en-US" dirty="0" smtClean="0">
                <a:latin typeface="Symbol" pitchFamily="18" charset="2"/>
              </a:rPr>
              <a:t> - </a:t>
            </a:r>
            <a:r>
              <a:rPr lang="en-US" sz="2400" dirty="0" smtClean="0">
                <a:latin typeface="Symbol" pitchFamily="18" charset="2"/>
              </a:rPr>
              <a:t>e</a:t>
            </a:r>
            <a:r>
              <a:rPr lang="en-US" baseline="-25000" dirty="0" smtClean="0">
                <a:latin typeface="Symbol" pitchFamily="18" charset="2"/>
              </a:rPr>
              <a:t>2</a:t>
            </a:r>
            <a:r>
              <a:rPr lang="en-US" dirty="0" smtClean="0">
                <a:latin typeface="Symbol" pitchFamily="18" charset="2"/>
              </a:rPr>
              <a:t> </a:t>
            </a:r>
            <a:r>
              <a:rPr lang="en-US" dirty="0" smtClean="0"/>
              <a:t>= </a:t>
            </a:r>
            <a:r>
              <a:rPr lang="en-US" i="1" dirty="0" smtClean="0"/>
              <a:t>I</a:t>
            </a:r>
            <a:r>
              <a:rPr lang="en-US" sz="2000" i="1" baseline="-25000" dirty="0" smtClean="0"/>
              <a:t>2</a:t>
            </a:r>
            <a:r>
              <a:rPr lang="en-US" i="1" dirty="0" smtClean="0"/>
              <a:t> </a:t>
            </a:r>
            <a:r>
              <a:rPr lang="en-US" i="1" dirty="0"/>
              <a:t>–I</a:t>
            </a:r>
            <a:r>
              <a:rPr lang="en-US" sz="2000" i="1" baseline="-25000" dirty="0"/>
              <a:t>1</a:t>
            </a:r>
            <a:r>
              <a:rPr lang="en-US" dirty="0"/>
              <a:t> between the atoms. </a:t>
            </a:r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5"/>
          <a:srcRect t="11111"/>
          <a:stretch>
            <a:fillRect/>
          </a:stretch>
        </p:blipFill>
        <p:spPr bwMode="auto">
          <a:xfrm>
            <a:off x="0" y="2362200"/>
            <a:ext cx="4876800" cy="534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aphicFrame>
        <p:nvGraphicFramePr>
          <p:cNvPr id="59398" name="Object 6"/>
          <p:cNvGraphicFramePr>
            <a:graphicFrameLocks noChangeAspect="1"/>
          </p:cNvGraphicFramePr>
          <p:nvPr/>
        </p:nvGraphicFramePr>
        <p:xfrm>
          <a:off x="1981200" y="3200400"/>
          <a:ext cx="1385888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81" name="Equation" r:id="rId6" imgW="710891" imgH="253890" progId="Equation.3">
                  <p:embed/>
                </p:oleObj>
              </mc:Choice>
              <mc:Fallback>
                <p:oleObj name="Equation" r:id="rId6" imgW="710891" imgH="25389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200400"/>
                        <a:ext cx="1385888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939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38600" y="4648200"/>
            <a:ext cx="311996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400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71800" y="5029200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401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24800" y="5029200"/>
            <a:ext cx="10572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4632325" y="6284913"/>
            <a:ext cx="4130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n-US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4343400" y="3276600"/>
            <a:ext cx="15240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214282" y="228600"/>
            <a:ext cx="8929718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u="sng" dirty="0"/>
              <a:t>So </a:t>
            </a:r>
            <a:r>
              <a:rPr lang="en-US" sz="2400" b="1" u="sng" dirty="0" smtClean="0"/>
              <a:t>far for our model:</a:t>
            </a:r>
            <a:endParaRPr lang="en-US" sz="2400" b="1" u="sng" dirty="0"/>
          </a:p>
          <a:p>
            <a:endParaRPr lang="en-US" sz="2400" b="1" u="sng" dirty="0"/>
          </a:p>
          <a:p>
            <a:pPr algn="l">
              <a:buFontTx/>
              <a:buChar char="•"/>
            </a:pPr>
            <a:r>
              <a:rPr lang="en-US" sz="2400" dirty="0"/>
              <a:t> </a:t>
            </a:r>
            <a:r>
              <a:rPr lang="en-US" sz="2000" dirty="0">
                <a:latin typeface="+mj-lt"/>
                <a:cs typeface="Calibri" pitchFamily="34" charset="0"/>
              </a:rPr>
              <a:t>Discussed step and peak structures in the ground-state potential of a dissociating </a:t>
            </a:r>
            <a:r>
              <a:rPr lang="en-US" sz="2000" dirty="0" smtClean="0">
                <a:latin typeface="+mj-lt"/>
                <a:cs typeface="Calibri" pitchFamily="34" charset="0"/>
              </a:rPr>
              <a:t>molecule : hard to model, spatially non-local</a:t>
            </a:r>
            <a:endParaRPr lang="en-US" sz="2000" dirty="0">
              <a:latin typeface="+mj-lt"/>
              <a:cs typeface="Calibri" pitchFamily="34" charset="0"/>
            </a:endParaRPr>
          </a:p>
          <a:p>
            <a:pPr algn="l">
              <a:buFontTx/>
              <a:buChar char="•"/>
            </a:pPr>
            <a:endParaRPr lang="en-US" sz="2000" dirty="0">
              <a:latin typeface="+mj-lt"/>
              <a:cs typeface="Calibri" pitchFamily="34" charset="0"/>
            </a:endParaRPr>
          </a:p>
          <a:p>
            <a:pPr algn="l">
              <a:buFontTx/>
              <a:buChar char="•"/>
            </a:pPr>
            <a:r>
              <a:rPr lang="en-US" sz="2000" dirty="0">
                <a:latin typeface="+mj-lt"/>
                <a:cs typeface="Calibri" pitchFamily="34" charset="0"/>
              </a:rPr>
              <a:t> Fundamentally, these </a:t>
            </a:r>
            <a:r>
              <a:rPr lang="en-US" sz="2000" dirty="0" smtClean="0">
                <a:latin typeface="+mj-lt"/>
                <a:cs typeface="Calibri" pitchFamily="34" charset="0"/>
              </a:rPr>
              <a:t>arise </a:t>
            </a:r>
            <a:r>
              <a:rPr lang="en-US" sz="2000" dirty="0">
                <a:latin typeface="+mj-lt"/>
                <a:cs typeface="Calibri" pitchFamily="34" charset="0"/>
              </a:rPr>
              <a:t>due to the </a:t>
            </a:r>
            <a:r>
              <a:rPr lang="en-US" sz="2000" dirty="0" smtClean="0">
                <a:latin typeface="+mj-lt"/>
                <a:cs typeface="Calibri" pitchFamily="34" charset="0"/>
              </a:rPr>
              <a:t>single-Slater-determinant  </a:t>
            </a:r>
            <a:r>
              <a:rPr lang="en-US" sz="2000" dirty="0">
                <a:latin typeface="+mj-lt"/>
                <a:cs typeface="Calibri" pitchFamily="34" charset="0"/>
              </a:rPr>
              <a:t>description of KS </a:t>
            </a:r>
            <a:r>
              <a:rPr lang="en-US" sz="2000" dirty="0" smtClean="0">
                <a:latin typeface="+mj-lt"/>
                <a:cs typeface="Calibri" pitchFamily="34" charset="0"/>
              </a:rPr>
              <a:t>(one doubly-occupied orbital) – </a:t>
            </a:r>
            <a:r>
              <a:rPr lang="en-US" sz="2000" dirty="0">
                <a:latin typeface="+mj-lt"/>
                <a:cs typeface="Calibri" pitchFamily="34" charset="0"/>
              </a:rPr>
              <a:t>the </a:t>
            </a:r>
            <a:r>
              <a:rPr lang="en-US" sz="2000" i="1" dirty="0">
                <a:latin typeface="+mj-lt"/>
                <a:cs typeface="Calibri" pitchFamily="34" charset="0"/>
              </a:rPr>
              <a:t>true </a:t>
            </a:r>
            <a:r>
              <a:rPr lang="en-US" sz="2000" dirty="0" err="1">
                <a:latin typeface="+mj-lt"/>
                <a:cs typeface="Calibri" pitchFamily="34" charset="0"/>
              </a:rPr>
              <a:t>wavefunction</a:t>
            </a:r>
            <a:r>
              <a:rPr lang="en-US" sz="2000" dirty="0">
                <a:latin typeface="+mj-lt"/>
                <a:cs typeface="Calibri" pitchFamily="34" charset="0"/>
              </a:rPr>
              <a:t>, </a:t>
            </a:r>
            <a:r>
              <a:rPr lang="en-US" sz="2000" dirty="0" smtClean="0">
                <a:latin typeface="+mj-lt"/>
                <a:cs typeface="Calibri" pitchFamily="34" charset="0"/>
              </a:rPr>
              <a:t> </a:t>
            </a:r>
            <a:r>
              <a:rPr lang="en-US" sz="2000" dirty="0">
                <a:latin typeface="+mj-lt"/>
                <a:cs typeface="Calibri" pitchFamily="34" charset="0"/>
              </a:rPr>
              <a:t>requires </a:t>
            </a:r>
            <a:r>
              <a:rPr lang="en-US" sz="2000" dirty="0" smtClean="0">
                <a:latin typeface="+mj-lt"/>
                <a:cs typeface="Calibri" pitchFamily="34" charset="0"/>
              </a:rPr>
              <a:t>minimally 2 determinants (</a:t>
            </a:r>
            <a:r>
              <a:rPr lang="en-US" sz="2000" dirty="0" err="1" smtClean="0">
                <a:latin typeface="+mj-lt"/>
                <a:cs typeface="Calibri" pitchFamily="34" charset="0"/>
              </a:rPr>
              <a:t>Heitler</a:t>
            </a:r>
            <a:r>
              <a:rPr lang="en-US" sz="2000" dirty="0" smtClean="0">
                <a:latin typeface="+mj-lt"/>
                <a:cs typeface="Calibri" pitchFamily="34" charset="0"/>
              </a:rPr>
              <a:t>-London form)</a:t>
            </a:r>
          </a:p>
          <a:p>
            <a:pPr algn="l">
              <a:buFontTx/>
              <a:buChar char="•"/>
            </a:pPr>
            <a:endParaRPr lang="en-US" sz="2000" dirty="0">
              <a:latin typeface="+mj-lt"/>
              <a:cs typeface="Calibri" pitchFamily="34" charset="0"/>
            </a:endParaRPr>
          </a:p>
          <a:p>
            <a:endParaRPr lang="en-US" sz="2000" dirty="0">
              <a:latin typeface="+mj-lt"/>
              <a:cs typeface="Calibri" pitchFamily="34" charset="0"/>
            </a:endParaRPr>
          </a:p>
          <a:p>
            <a:r>
              <a:rPr lang="en-US" sz="2000" dirty="0">
                <a:latin typeface="+mj-lt"/>
                <a:cs typeface="Calibri" pitchFamily="34" charset="0"/>
              </a:rPr>
              <a:t> </a:t>
            </a:r>
            <a:endParaRPr lang="en-US" sz="2000" dirty="0" smtClean="0">
              <a:latin typeface="+mj-lt"/>
              <a:cs typeface="Calibri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Calibri" pitchFamily="34" charset="0"/>
              </a:rPr>
              <a:t> In </a:t>
            </a:r>
            <a:r>
              <a:rPr lang="en-US" sz="2000" dirty="0" err="1" smtClean="0">
                <a:latin typeface="+mj-lt"/>
                <a:cs typeface="Calibri" pitchFamily="34" charset="0"/>
              </a:rPr>
              <a:t>practise</a:t>
            </a:r>
            <a:r>
              <a:rPr lang="en-US" sz="2000" dirty="0" smtClean="0">
                <a:latin typeface="+mj-lt"/>
                <a:cs typeface="Calibri" pitchFamily="34" charset="0"/>
              </a:rPr>
              <a:t>, could treat ground-state by spin-symmetry breaking</a:t>
            </a:r>
            <a:r>
              <a:rPr lang="en-US" sz="2000" dirty="0" smtClean="0">
                <a:latin typeface="+mj-lt"/>
                <a:cs typeface="Calibri" pitchFamily="34" charset="0"/>
                <a:sym typeface="Wingdings" pitchFamily="2" charset="2"/>
              </a:rPr>
              <a:t> good ground-state energies but wrong spin-densities</a:t>
            </a:r>
          </a:p>
          <a:p>
            <a:pPr algn="l">
              <a:buFont typeface="Arial" pitchFamily="34" charset="0"/>
              <a:buChar char="•"/>
            </a:pPr>
            <a:endParaRPr lang="en-US" sz="2000" dirty="0" smtClean="0">
              <a:latin typeface="+mj-lt"/>
              <a:cs typeface="Calibri" pitchFamily="34" charset="0"/>
              <a:sym typeface="Wingdings" pitchFamily="2" charset="2"/>
            </a:endParaRPr>
          </a:p>
          <a:p>
            <a:endParaRPr lang="en-US" sz="2000" dirty="0">
              <a:latin typeface="+mj-lt"/>
              <a:cs typeface="Calibri" pitchFamily="34" charset="0"/>
            </a:endParaRPr>
          </a:p>
          <a:p>
            <a:r>
              <a:rPr lang="en-US" sz="2000" b="1" i="1" u="sng" dirty="0">
                <a:solidFill>
                  <a:srgbClr val="993366"/>
                </a:solidFill>
                <a:latin typeface="+mj-lt"/>
                <a:cs typeface="Calibri" pitchFamily="34" charset="0"/>
              </a:rPr>
              <a:t>Next: </a:t>
            </a:r>
            <a:r>
              <a:rPr lang="en-US" sz="2000" b="1" i="1" dirty="0">
                <a:solidFill>
                  <a:srgbClr val="993366"/>
                </a:solidFill>
                <a:latin typeface="+mj-lt"/>
                <a:cs typeface="Calibri" pitchFamily="34" charset="0"/>
              </a:rPr>
              <a:t>What are the consequences of the peak and step beyond the ground state</a:t>
            </a:r>
            <a:r>
              <a:rPr lang="en-US" sz="2000" b="1" i="1" dirty="0" smtClean="0">
                <a:solidFill>
                  <a:srgbClr val="993366"/>
                </a:solidFill>
                <a:latin typeface="+mj-lt"/>
                <a:cs typeface="Calibri" pitchFamily="34" charset="0"/>
              </a:rPr>
              <a:t>?</a:t>
            </a:r>
            <a:endParaRPr lang="en-US" sz="2000" b="1" i="1" dirty="0">
              <a:solidFill>
                <a:srgbClr val="993366"/>
              </a:solidFill>
              <a:latin typeface="+mj-lt"/>
              <a:cs typeface="Calibri" pitchFamily="34" charset="0"/>
            </a:endParaRPr>
          </a:p>
          <a:p>
            <a:r>
              <a:rPr lang="en-US" sz="2000" b="1" i="1" dirty="0" smtClean="0">
                <a:solidFill>
                  <a:srgbClr val="993366"/>
                </a:solidFill>
                <a:latin typeface="+mj-lt"/>
                <a:cs typeface="Calibri" pitchFamily="34" charset="0"/>
              </a:rPr>
              <a:t>		Response </a:t>
            </a:r>
            <a:r>
              <a:rPr lang="en-US" sz="2000" b="1" i="1" dirty="0">
                <a:solidFill>
                  <a:srgbClr val="993366"/>
                </a:solidFill>
                <a:latin typeface="+mj-lt"/>
                <a:cs typeface="Calibri" pitchFamily="34" charset="0"/>
              </a:rPr>
              <a:t>and Excitations</a:t>
            </a:r>
          </a:p>
        </p:txBody>
      </p:sp>
      <p:pic>
        <p:nvPicPr>
          <p:cNvPr id="5" name="Picture 20"/>
          <p:cNvPicPr>
            <a:picLocks noChangeAspect="1" noChangeArrowheads="1"/>
          </p:cNvPicPr>
          <p:nvPr/>
        </p:nvPicPr>
        <p:blipFill>
          <a:blip r:embed="rId3"/>
          <a:srcRect t="-6611" b="73554"/>
          <a:stretch>
            <a:fillRect/>
          </a:stretch>
        </p:blipFill>
        <p:spPr>
          <a:xfrm>
            <a:off x="2000232" y="3000372"/>
            <a:ext cx="5735956" cy="4572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533400" y="609600"/>
            <a:ext cx="8077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dirty="0">
                <a:solidFill>
                  <a:srgbClr val="800080"/>
                </a:solidFill>
              </a:rPr>
              <a:t>What about </a:t>
            </a:r>
            <a:r>
              <a:rPr lang="en-US" sz="2000" b="1" dirty="0" smtClean="0">
                <a:solidFill>
                  <a:srgbClr val="800080"/>
                </a:solidFill>
              </a:rPr>
              <a:t>TDDFT excitations </a:t>
            </a:r>
            <a:r>
              <a:rPr lang="en-US" sz="2000" b="1" dirty="0">
                <a:solidFill>
                  <a:srgbClr val="800080"/>
                </a:solidFill>
              </a:rPr>
              <a:t>of the dissociating molecule?</a:t>
            </a:r>
          </a:p>
          <a:p>
            <a:pPr algn="l">
              <a:spcBef>
                <a:spcPct val="50000"/>
              </a:spcBef>
            </a:pPr>
            <a:r>
              <a:rPr lang="en-US" sz="2000" dirty="0" smtClean="0"/>
              <a:t>Recall </a:t>
            </a:r>
            <a:r>
              <a:rPr lang="en-US" sz="2000" dirty="0"/>
              <a:t>the KS excitations are the starting point; these then get corrected via </a:t>
            </a:r>
            <a:r>
              <a:rPr lang="en-US" sz="2000" i="1" dirty="0" err="1">
                <a:latin typeface="Times New Roman" pitchFamily="18" charset="0"/>
              </a:rPr>
              <a:t>f</a:t>
            </a:r>
            <a:r>
              <a:rPr lang="en-US" sz="2000" baseline="-25000" dirty="0" err="1"/>
              <a:t>xc</a:t>
            </a:r>
            <a:r>
              <a:rPr lang="en-US" sz="2000" dirty="0"/>
              <a:t> to the true ones.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3048000" y="2895600"/>
            <a:ext cx="1600200" cy="1192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800080"/>
                </a:solidFill>
                <a:cs typeface="Arial" charset="0"/>
              </a:rPr>
              <a:t>LUMO</a:t>
            </a:r>
          </a:p>
          <a:p>
            <a:pPr algn="l">
              <a:spcBef>
                <a:spcPct val="50000"/>
              </a:spcBef>
            </a:pPr>
            <a:endParaRPr lang="en-US">
              <a:solidFill>
                <a:srgbClr val="800080"/>
              </a:solidFill>
              <a:cs typeface="Arial" charset="0"/>
            </a:endParaRPr>
          </a:p>
          <a:p>
            <a:pPr algn="l">
              <a:spcBef>
                <a:spcPct val="50000"/>
              </a:spcBef>
            </a:pPr>
            <a:r>
              <a:rPr lang="en-US">
                <a:solidFill>
                  <a:srgbClr val="800080"/>
                </a:solidFill>
                <a:cs typeface="Arial" charset="0"/>
              </a:rPr>
              <a:t>HOMO</a:t>
            </a: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429000"/>
            <a:ext cx="1981200" cy="1090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800600" y="2667000"/>
            <a:ext cx="1828800" cy="914400"/>
            <a:chOff x="3504" y="2976"/>
            <a:chExt cx="1584" cy="816"/>
          </a:xfrm>
        </p:grpSpPr>
        <p:pic>
          <p:nvPicPr>
            <p:cNvPr id="55302" name="Picture 6"/>
            <p:cNvPicPr>
              <a:picLocks noChangeAspect="1" noChangeArrowheads="1"/>
            </p:cNvPicPr>
            <p:nvPr/>
          </p:nvPicPr>
          <p:blipFill>
            <a:blip r:embed="rId3"/>
            <a:srcRect l="48387" t="-5869"/>
            <a:stretch>
              <a:fillRect/>
            </a:stretch>
          </p:blipFill>
          <p:spPr bwMode="auto">
            <a:xfrm rot="10800000" flipH="1">
              <a:off x="4176" y="3024"/>
              <a:ext cx="912" cy="7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55303" name="Picture 7"/>
            <p:cNvPicPr>
              <a:picLocks noChangeAspect="1" noChangeArrowheads="1"/>
            </p:cNvPicPr>
            <p:nvPr/>
          </p:nvPicPr>
          <p:blipFill>
            <a:blip r:embed="rId3"/>
            <a:srcRect r="48589" b="6111"/>
            <a:stretch>
              <a:fillRect/>
            </a:stretch>
          </p:blipFill>
          <p:spPr bwMode="auto">
            <a:xfrm>
              <a:off x="3504" y="2976"/>
              <a:ext cx="720" cy="7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7162800" y="3048000"/>
            <a:ext cx="2209800" cy="1158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rgbClr val="800080"/>
                </a:solidFill>
                <a:latin typeface="Symbol" pitchFamily="18" charset="2"/>
                <a:cs typeface="Arial" charset="0"/>
              </a:rPr>
              <a:t>De</a:t>
            </a:r>
            <a:r>
              <a:rPr lang="en-US" sz="2000" dirty="0">
                <a:solidFill>
                  <a:srgbClr val="800080"/>
                </a:solidFill>
                <a:cs typeface="Arial" charset="0"/>
              </a:rPr>
              <a:t>~ e</a:t>
            </a:r>
            <a:r>
              <a:rPr lang="en-US" sz="2000" baseline="30000" dirty="0">
                <a:solidFill>
                  <a:srgbClr val="800080"/>
                </a:solidFill>
                <a:cs typeface="Arial" charset="0"/>
              </a:rPr>
              <a:t>-</a:t>
            </a:r>
            <a:r>
              <a:rPr lang="en-US" sz="2000" baseline="30000" dirty="0" err="1">
                <a:solidFill>
                  <a:srgbClr val="800080"/>
                </a:solidFill>
                <a:cs typeface="Arial" charset="0"/>
              </a:rPr>
              <a:t>cR</a:t>
            </a:r>
            <a:endParaRPr lang="en-US" sz="2000" baseline="30000" dirty="0">
              <a:solidFill>
                <a:srgbClr val="800080"/>
              </a:solidFill>
              <a:cs typeface="Arial" charset="0"/>
            </a:endParaRPr>
          </a:p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rgbClr val="800080"/>
                </a:solidFill>
                <a:cs typeface="Arial" charset="0"/>
              </a:rPr>
              <a:t>Near-degenerate in KS energy</a:t>
            </a: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5029200" y="23622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“Li”</a:t>
            </a: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5943600" y="23622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“H”</a:t>
            </a: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609600" y="2362200"/>
            <a:ext cx="24384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/>
              <a:t>Step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/>
              <a:t> KS molecular HOMO and LUMO delocalized and near-degenerate </a:t>
            </a:r>
          </a:p>
          <a:p>
            <a:pPr algn="l">
              <a:spcBef>
                <a:spcPct val="50000"/>
              </a:spcBef>
            </a:pPr>
            <a:r>
              <a:rPr lang="en-US" sz="2000" i="1" dirty="0">
                <a:solidFill>
                  <a:srgbClr val="993366"/>
                </a:solidFill>
              </a:rPr>
              <a:t>But the true excitations are not!</a:t>
            </a: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609600" y="5791200"/>
            <a:ext cx="8534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u="sng" dirty="0">
                <a:solidFill>
                  <a:srgbClr val="800080"/>
                </a:solidFill>
              </a:rPr>
              <a:t>Find</a:t>
            </a:r>
            <a:r>
              <a:rPr lang="en-US" sz="2400" dirty="0">
                <a:solidFill>
                  <a:srgbClr val="800080"/>
                </a:solidFill>
              </a:rPr>
              <a:t>: </a:t>
            </a:r>
            <a:r>
              <a:rPr lang="en-US" sz="2400" i="1" dirty="0">
                <a:solidFill>
                  <a:srgbClr val="800080"/>
                </a:solidFill>
              </a:rPr>
              <a:t>The step induces dramatic structure in the exact TDDFT kernel ! Implications for </a:t>
            </a:r>
            <a:r>
              <a:rPr lang="en-US" sz="2400" b="1" i="1" dirty="0">
                <a:solidFill>
                  <a:srgbClr val="800080"/>
                </a:solidFill>
              </a:rPr>
              <a:t>long-range charge-transfer</a:t>
            </a:r>
            <a:r>
              <a:rPr lang="en-US" sz="2400" i="1" dirty="0"/>
              <a:t>.</a:t>
            </a:r>
            <a:endParaRPr lang="en-US" sz="2400" dirty="0"/>
          </a:p>
        </p:txBody>
      </p:sp>
      <p:sp>
        <p:nvSpPr>
          <p:cNvPr id="55309" name="AutoShape 13"/>
          <p:cNvSpPr>
            <a:spLocks/>
          </p:cNvSpPr>
          <p:nvPr/>
        </p:nvSpPr>
        <p:spPr bwMode="auto">
          <a:xfrm>
            <a:off x="6781800" y="2590800"/>
            <a:ext cx="457200" cy="1524000"/>
          </a:xfrm>
          <a:prstGeom prst="rightBrace">
            <a:avLst>
              <a:gd name="adj1" fmla="val 27778"/>
              <a:gd name="adj2" fmla="val 50000"/>
            </a:avLst>
          </a:prstGeom>
          <a:noFill/>
          <a:ln w="9525">
            <a:solidFill>
              <a:srgbClr val="99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1143000" y="4953000"/>
            <a:ext cx="541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</a:rPr>
              <a:t>Static correlation induced by the step!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/>
      <p:bldP spid="55304" grpId="0"/>
      <p:bldP spid="55305" grpId="0"/>
      <p:bldP spid="55306" grpId="0"/>
      <p:bldP spid="55307" grpId="0"/>
      <p:bldP spid="55308" grpId="0"/>
      <p:bldP spid="55309" grpId="0" animBg="1"/>
      <p:bldP spid="553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8" name="Rectangle 10"/>
          <p:cNvSpPr>
            <a:spLocks noChangeArrowheads="1"/>
          </p:cNvSpPr>
          <p:nvPr/>
        </p:nvSpPr>
        <p:spPr bwMode="auto">
          <a:xfrm>
            <a:off x="251031" y="1556792"/>
            <a:ext cx="5181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20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Rydberg states</a:t>
            </a:r>
            <a:endParaRPr lang="en-US" sz="2000" dirty="0"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 smtClean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 smtClean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 smtClean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</a:rPr>
              <a:t>Polarizabilities of long-chain </a:t>
            </a:r>
            <a:r>
              <a:rPr lang="en-US" sz="20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molecules</a:t>
            </a:r>
            <a:r>
              <a:rPr lang="en-US" sz="2000" dirty="0">
                <a:latin typeface="Calibri" panose="020F0502020204030204" pitchFamily="34" charset="0"/>
              </a:rPr>
              <a:t>	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latin typeface="Calibri" panose="020F0502020204030204" pitchFamily="34" charset="0"/>
              </a:rPr>
              <a:t>	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latin typeface="Calibri" panose="020F0502020204030204" pitchFamily="34" charset="0"/>
              </a:rPr>
              <a:t>	 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 smtClean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 smtClean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000" dirty="0">
                <a:solidFill>
                  <a:srgbClr val="00B050"/>
                </a:solidFill>
                <a:latin typeface="Calibri" panose="020F0502020204030204" pitchFamily="34" charset="0"/>
              </a:rPr>
              <a:t>Optical response of </a:t>
            </a:r>
            <a:r>
              <a:rPr lang="en-US" sz="2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solids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73739" name="Text Box 11"/>
          <p:cNvSpPr txBox="1">
            <a:spLocks noChangeArrowheads="1"/>
          </p:cNvSpPr>
          <p:nvPr/>
        </p:nvSpPr>
        <p:spPr bwMode="auto">
          <a:xfrm>
            <a:off x="4843196" y="3168023"/>
            <a:ext cx="44177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0000FF"/>
                </a:solidFill>
                <a:latin typeface="Calibri" panose="020F0502020204030204" pitchFamily="34" charset="0"/>
                <a:cs typeface="Arial" charset="0"/>
              </a:rPr>
              <a:t>GS </a:t>
            </a:r>
            <a:r>
              <a:rPr lang="en-US" dirty="0" err="1" smtClean="0">
                <a:solidFill>
                  <a:srgbClr val="0000FF"/>
                </a:solidFill>
                <a:latin typeface="Calibri" panose="020F0502020204030204" pitchFamily="34" charset="0"/>
                <a:cs typeface="Arial" charset="0"/>
              </a:rPr>
              <a:t>fnal</a:t>
            </a:r>
            <a:r>
              <a:rPr lang="en-US" dirty="0" smtClean="0">
                <a:solidFill>
                  <a:srgbClr val="0000FF"/>
                </a:solidFill>
                <a:latin typeface="Calibri" panose="020F0502020204030204" pitchFamily="34" charset="0"/>
                <a:cs typeface="Arial" charset="0"/>
              </a:rPr>
              <a:t> needs non-local density-dependence</a:t>
            </a:r>
          </a:p>
          <a:p>
            <a:endParaRPr lang="en-US" dirty="0" smtClean="0">
              <a:solidFill>
                <a:srgbClr val="0000FF"/>
              </a:solidFill>
              <a:latin typeface="Calibri" panose="020F0502020204030204" pitchFamily="34" charset="0"/>
              <a:cs typeface="Arial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00FF"/>
                </a:solidFill>
                <a:latin typeface="Calibri" panose="020F0502020204030204" pitchFamily="34" charset="0"/>
                <a:cs typeface="Arial" charset="0"/>
              </a:rPr>
              <a:t>EXX, SIC-LDA, 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Arial" charset="0"/>
              </a:rPr>
              <a:t>TD </a:t>
            </a:r>
            <a:r>
              <a:rPr lang="en-US" dirty="0" smtClean="0">
                <a:solidFill>
                  <a:srgbClr val="0000FF"/>
                </a:solidFill>
                <a:latin typeface="Calibri" panose="020F0502020204030204" pitchFamily="34" charset="0"/>
                <a:cs typeface="Arial" charset="0"/>
              </a:rPr>
              <a:t>current-DFT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13026" y="5727243"/>
            <a:ext cx="4721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alibri" panose="020F0502020204030204" pitchFamily="34" charset="0"/>
              </a:rPr>
              <a:t>Need “ultra-long-ranged” kernel ~ 1/q</a:t>
            </a:r>
            <a:r>
              <a:rPr lang="en-US" baseline="30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Calibri" panose="020F0502020204030204" pitchFamily="34" charset="0"/>
              </a:rPr>
              <a:t> to reveal excitons and to open the gap. </a:t>
            </a:r>
            <a:endParaRPr lang="en-US" baseline="30000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r>
              <a:rPr lang="en-US" dirty="0" smtClean="0">
                <a:solidFill>
                  <a:srgbClr val="00B050"/>
                </a:solidFill>
                <a:latin typeface="Calibri" panose="020F0502020204030204" pitchFamily="34" charset="0"/>
              </a:rPr>
              <a:t>More in Carsten Ullrich’s lectures.</a:t>
            </a:r>
            <a:endParaRPr lang="en-US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55777" y="1249986"/>
                <a:ext cx="6444496" cy="1495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n-US" dirty="0" smtClean="0">
                    <a:solidFill>
                      <a:srgbClr val="7030A0"/>
                    </a:solidFill>
                    <a:latin typeface="Calibri" panose="020F0502020204030204" pitchFamily="34" charset="0"/>
                  </a:rPr>
                  <a:t>GS potential decays ~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rad>
                      </m:sup>
                    </m:sSup>
                    <m:r>
                      <a:rPr lang="en-US" b="0" i="1" baseline="3000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  <a:latin typeface="Calibri" panose="020F0502020204030204" pitchFamily="34" charset="0"/>
                  </a:rPr>
                  <a:t> instead of </a:t>
                </a:r>
                <a:r>
                  <a:rPr lang="en-US" i="1" dirty="0" smtClean="0">
                    <a:solidFill>
                      <a:srgbClr val="7030A0"/>
                    </a:solidFill>
                    <a:latin typeface="Calibri" panose="020F0502020204030204" pitchFamily="34" charset="0"/>
                  </a:rPr>
                  <a:t>-1/r </a:t>
                </a:r>
                <a:r>
                  <a:rPr lang="en-US" dirty="0" smtClean="0">
                    <a:solidFill>
                      <a:srgbClr val="7030A0"/>
                    </a:solidFill>
                    <a:latin typeface="Calibri" panose="020F0502020204030204" pitchFamily="34" charset="0"/>
                  </a:rPr>
                  <a:t>at large </a:t>
                </a:r>
                <a:r>
                  <a:rPr lang="en-US" i="1" dirty="0" smtClean="0">
                    <a:solidFill>
                      <a:srgbClr val="7030A0"/>
                    </a:solidFill>
                    <a:latin typeface="Calibri" panose="020F0502020204030204" pitchFamily="34" charset="0"/>
                  </a:rPr>
                  <a:t>r</a:t>
                </a:r>
              </a:p>
              <a:p>
                <a:endParaRPr lang="en-US" i="1" dirty="0" smtClean="0">
                  <a:solidFill>
                    <a:srgbClr val="7030A0"/>
                  </a:solidFill>
                  <a:latin typeface="Calibri" panose="020F050202020403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dirty="0">
                    <a:solidFill>
                      <a:srgbClr val="7030A0"/>
                    </a:solidFill>
                    <a:latin typeface="Calibri" panose="020F0502020204030204" pitchFamily="34" charset="0"/>
                  </a:rPr>
                  <a:t>A</a:t>
                </a:r>
                <a:r>
                  <a:rPr lang="en-US" dirty="0" smtClean="0">
                    <a:solidFill>
                      <a:srgbClr val="7030A0"/>
                    </a:solidFill>
                    <a:latin typeface="Calibri" panose="020F0502020204030204" pitchFamily="34" charset="0"/>
                  </a:rPr>
                  <a:t>symptotically corrected (“cut &amp; splice”) </a:t>
                </a:r>
                <a:r>
                  <a:rPr lang="en-US" dirty="0" err="1" smtClean="0">
                    <a:solidFill>
                      <a:srgbClr val="7030A0"/>
                    </a:solidFill>
                    <a:latin typeface="Calibri" panose="020F0502020204030204" pitchFamily="34" charset="0"/>
                  </a:rPr>
                  <a:t>functionals</a:t>
                </a:r>
                <a:r>
                  <a:rPr lang="en-US" dirty="0" smtClean="0">
                    <a:solidFill>
                      <a:srgbClr val="7030A0"/>
                    </a:solidFill>
                    <a:latin typeface="Calibri" panose="020F0502020204030204" pitchFamily="34" charset="0"/>
                  </a:rPr>
                  <a:t>, (e.g. LB94, HCTH(AC)), EXX, or range-separated hybrids (</a:t>
                </a:r>
                <a:r>
                  <a:rPr lang="en-US" dirty="0" err="1" smtClean="0">
                    <a:solidFill>
                      <a:srgbClr val="7030A0"/>
                    </a:solidFill>
                    <a:latin typeface="Calibri" panose="020F0502020204030204" pitchFamily="34" charset="0"/>
                  </a:rPr>
                  <a:t>eg</a:t>
                </a:r>
                <a:r>
                  <a:rPr lang="en-US" dirty="0" smtClean="0">
                    <a:solidFill>
                      <a:srgbClr val="7030A0"/>
                    </a:solidFill>
                    <a:latin typeface="Calibri" panose="020F0502020204030204" pitchFamily="34" charset="0"/>
                  </a:rPr>
                  <a:t> CAM-B3LYP)…</a:t>
                </a:r>
                <a:endParaRPr lang="en-US" dirty="0">
                  <a:solidFill>
                    <a:srgbClr val="7030A0"/>
                  </a:solidFill>
                  <a:latin typeface="Calibri" panose="020F0502020204030204" pitchFamily="34" charset="0"/>
                </a:endParaRPr>
              </a:p>
              <a:p>
                <a:r>
                  <a:rPr lang="en-US" sz="1600" dirty="0" smtClean="0">
                    <a:latin typeface="Calibri" panose="020F0502020204030204" pitchFamily="34" charset="0"/>
                  </a:rPr>
                  <a:t>e.g. Tozer &amp; Handy </a:t>
                </a:r>
                <a:r>
                  <a:rPr lang="en-US" sz="1600" i="1" dirty="0" smtClean="0">
                    <a:latin typeface="Calibri" panose="020F0502020204030204" pitchFamily="34" charset="0"/>
                  </a:rPr>
                  <a:t>Phys</a:t>
                </a:r>
                <a:r>
                  <a:rPr lang="en-US" sz="1600" i="1" dirty="0">
                    <a:latin typeface="Calibri" panose="020F0502020204030204" pitchFamily="34" charset="0"/>
                  </a:rPr>
                  <a:t>. Chem. Chem. Phys</a:t>
                </a:r>
                <a:r>
                  <a:rPr lang="en-US" sz="1600" i="1" dirty="0" smtClean="0">
                    <a:latin typeface="Calibri" panose="020F0502020204030204" pitchFamily="34" charset="0"/>
                  </a:rPr>
                  <a:t>.</a:t>
                </a:r>
                <a:r>
                  <a:rPr lang="en-US" sz="1600" b="1" i="1" dirty="0" smtClean="0">
                    <a:latin typeface="Calibri" panose="020F0502020204030204" pitchFamily="34" charset="0"/>
                  </a:rPr>
                  <a:t> </a:t>
                </a:r>
                <a:r>
                  <a:rPr lang="en-US" sz="1600" b="1" i="1" dirty="0">
                    <a:latin typeface="Calibri" panose="020F0502020204030204" pitchFamily="34" charset="0"/>
                  </a:rPr>
                  <a:t>2</a:t>
                </a:r>
                <a:r>
                  <a:rPr lang="en-US" sz="1600" i="1" dirty="0" smtClean="0">
                    <a:latin typeface="Calibri" panose="020F0502020204030204" pitchFamily="34" charset="0"/>
                  </a:rPr>
                  <a:t>, 2117, (2000)</a:t>
                </a:r>
                <a:endParaRPr lang="en-US" sz="1600" i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7" y="1249986"/>
                <a:ext cx="6444496" cy="1495346"/>
              </a:xfrm>
              <a:prstGeom prst="rect">
                <a:avLst/>
              </a:prstGeom>
              <a:blipFill rotWithShape="0">
                <a:blip r:embed="rId4"/>
                <a:stretch>
                  <a:fillRect l="-662" r="-757" b="-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251031" y="44033"/>
            <a:ext cx="77242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 smtClean="0"/>
              <a:t>		Where the usual </a:t>
            </a:r>
            <a:r>
              <a:rPr lang="en-US" sz="2400" b="1" dirty="0" err="1" smtClean="0">
                <a:latin typeface="Calibri" panose="020F0502020204030204" pitchFamily="34" charset="0"/>
              </a:rPr>
              <a:t>approxs</a:t>
            </a:r>
            <a:r>
              <a:rPr lang="en-US" sz="2000" b="1" dirty="0" smtClean="0"/>
              <a:t> give poor excitations</a:t>
            </a:r>
            <a:endParaRPr lang="en-US" sz="2000" b="1" dirty="0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37775" y="884607"/>
            <a:ext cx="856501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 smtClean="0"/>
              <a:t>i.e. the usual xc </a:t>
            </a:r>
            <a:r>
              <a:rPr lang="en-US" dirty="0" err="1" smtClean="0"/>
              <a:t>approxs</a:t>
            </a:r>
            <a:r>
              <a:rPr lang="en-US" dirty="0" smtClean="0"/>
              <a:t> that are semi-local </a:t>
            </a:r>
            <a:r>
              <a:rPr lang="en-US" dirty="0"/>
              <a:t>in space and local in </a:t>
            </a:r>
            <a:r>
              <a:rPr lang="en-US" dirty="0" smtClean="0"/>
              <a:t>time </a:t>
            </a:r>
            <a:endParaRPr lang="en-US" dirty="0"/>
          </a:p>
        </p:txBody>
      </p:sp>
      <p:cxnSp>
        <p:nvCxnSpPr>
          <p:cNvPr id="15" name="AutoShape 9"/>
          <p:cNvCxnSpPr>
            <a:cxnSpLocks noChangeShapeType="1"/>
          </p:cNvCxnSpPr>
          <p:nvPr/>
        </p:nvCxnSpPr>
        <p:spPr bwMode="auto">
          <a:xfrm rot="10800000" flipV="1">
            <a:off x="2555777" y="406957"/>
            <a:ext cx="1709109" cy="529841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" name="TextBox 2"/>
          <p:cNvSpPr txBox="1"/>
          <p:nvPr/>
        </p:nvSpPr>
        <p:spPr>
          <a:xfrm>
            <a:off x="203558" y="4924687"/>
            <a:ext cx="8122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Calibri" panose="020F0502020204030204" pitchFamily="34" charset="0"/>
              </a:rPr>
              <a:t>P</a:t>
            </a:r>
            <a:r>
              <a:rPr lang="en-US" sz="2000" dirty="0" smtClean="0">
                <a:latin typeface="Calibri" panose="020F0502020204030204" pitchFamily="34" charset="0"/>
              </a:rPr>
              <a:t>rimary problem above is the ground-state xc potential….what about cases where the problem is the </a:t>
            </a:r>
            <a:r>
              <a:rPr lang="en-US" sz="2000" i="1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2000" i="1" baseline="-250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xc</a:t>
            </a:r>
            <a:r>
              <a:rPr lang="en-US" sz="2000" dirty="0" smtClean="0">
                <a:latin typeface="Calibri" panose="020F0502020204030204" pitchFamily="34" charset="0"/>
              </a:rPr>
              <a:t> ? We have…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7946" y="4309055"/>
            <a:ext cx="3812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Arial" charset="0"/>
              </a:rPr>
              <a:t>e.g. van </a:t>
            </a:r>
            <a:r>
              <a:rPr lang="en-US" sz="1600" dirty="0" err="1">
                <a:latin typeface="Calibri" panose="020F0502020204030204" pitchFamily="34" charset="0"/>
                <a:cs typeface="Arial" charset="0"/>
              </a:rPr>
              <a:t>Gisbergen</a:t>
            </a:r>
            <a:r>
              <a:rPr lang="en-US" sz="1600" dirty="0">
                <a:latin typeface="Calibri" panose="020F0502020204030204" pitchFamily="34" charset="0"/>
                <a:cs typeface="Arial" charset="0"/>
              </a:rPr>
              <a:t> et al. PRL </a:t>
            </a:r>
            <a:r>
              <a:rPr lang="en-US" sz="1600" b="1" dirty="0">
                <a:latin typeface="Calibri" panose="020F0502020204030204" pitchFamily="34" charset="0"/>
                <a:cs typeface="Arial" charset="0"/>
              </a:rPr>
              <a:t>83</a:t>
            </a:r>
            <a:r>
              <a:rPr lang="en-US" sz="1600" dirty="0">
                <a:latin typeface="Calibri" panose="020F0502020204030204" pitchFamily="34" charset="0"/>
                <a:cs typeface="Arial" charset="0"/>
              </a:rPr>
              <a:t>, 694 (1999), van </a:t>
            </a:r>
            <a:r>
              <a:rPr lang="en-US" sz="1600" dirty="0" err="1">
                <a:latin typeface="Calibri" panose="020F0502020204030204" pitchFamily="34" charset="0"/>
                <a:cs typeface="Arial" charset="0"/>
              </a:rPr>
              <a:t>Faassen</a:t>
            </a:r>
            <a:r>
              <a:rPr lang="en-US" sz="1600" dirty="0">
                <a:latin typeface="Calibri" panose="020F0502020204030204" pitchFamily="34" charset="0"/>
                <a:cs typeface="Arial" charset="0"/>
              </a:rPr>
              <a:t> et al. PRL </a:t>
            </a:r>
            <a:r>
              <a:rPr lang="en-US" sz="1600" b="1" dirty="0">
                <a:latin typeface="Calibri" panose="020F0502020204030204" pitchFamily="34" charset="0"/>
                <a:cs typeface="Arial" charset="0"/>
              </a:rPr>
              <a:t>88</a:t>
            </a:r>
            <a:r>
              <a:rPr lang="en-US" sz="1600" dirty="0">
                <a:latin typeface="Calibri" panose="020F0502020204030204" pitchFamily="34" charset="0"/>
                <a:cs typeface="Arial" charset="0"/>
              </a:rPr>
              <a:t>, 186401 (2002).  </a:t>
            </a:r>
          </a:p>
          <a:p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50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9" grpId="0"/>
      <p:bldP spid="2" grpId="0"/>
      <p:bldP spid="4" grpId="0"/>
      <p:bldP spid="3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 t="58952"/>
          <a:stretch>
            <a:fillRect/>
          </a:stretch>
        </p:blipFill>
        <p:spPr bwMode="auto">
          <a:xfrm>
            <a:off x="304800" y="1828800"/>
            <a:ext cx="42672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5" name="Freeform 3"/>
          <p:cNvSpPr>
            <a:spLocks/>
          </p:cNvSpPr>
          <p:nvPr/>
        </p:nvSpPr>
        <p:spPr bwMode="auto">
          <a:xfrm>
            <a:off x="1143000" y="1828800"/>
            <a:ext cx="25908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40" y="48"/>
              </a:cxn>
              <a:cxn ang="0">
                <a:pos x="576" y="0"/>
              </a:cxn>
              <a:cxn ang="0">
                <a:pos x="1152" y="48"/>
              </a:cxn>
              <a:cxn ang="0">
                <a:pos x="1632" y="144"/>
              </a:cxn>
            </a:cxnLst>
            <a:rect l="0" t="0" r="r" b="b"/>
            <a:pathLst>
              <a:path w="1632" h="144">
                <a:moveTo>
                  <a:pt x="0" y="144"/>
                </a:moveTo>
                <a:cubicBezTo>
                  <a:pt x="72" y="108"/>
                  <a:pt x="144" y="72"/>
                  <a:pt x="240" y="48"/>
                </a:cubicBezTo>
                <a:cubicBezTo>
                  <a:pt x="336" y="24"/>
                  <a:pt x="424" y="0"/>
                  <a:pt x="576" y="0"/>
                </a:cubicBezTo>
                <a:cubicBezTo>
                  <a:pt x="728" y="0"/>
                  <a:pt x="976" y="24"/>
                  <a:pt x="1152" y="48"/>
                </a:cubicBezTo>
                <a:cubicBezTo>
                  <a:pt x="1328" y="72"/>
                  <a:pt x="1552" y="128"/>
                  <a:pt x="1632" y="144"/>
                </a:cubicBezTo>
              </a:path>
            </a:pathLst>
          </a:custGeom>
          <a:noFill/>
          <a:ln w="9525" cap="flat">
            <a:solidFill>
              <a:srgbClr val="990099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990600" y="19812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990099"/>
                </a:solidFill>
                <a:cs typeface="Arial" charset="0"/>
              </a:rPr>
              <a:t>e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/>
          <a:srcRect r="9891" b="13623"/>
          <a:stretch>
            <a:fillRect/>
          </a:stretch>
        </p:blipFill>
        <p:spPr bwMode="auto">
          <a:xfrm>
            <a:off x="4419600" y="1828800"/>
            <a:ext cx="47244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04800" y="892175"/>
            <a:ext cx="8377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cs typeface="Arial" charset="0"/>
              </a:rPr>
              <a:t>First, we know what the </a:t>
            </a:r>
            <a:r>
              <a:rPr lang="en-US" sz="2000" i="1">
                <a:latin typeface="Times New Roman" pitchFamily="18" charset="0"/>
                <a:cs typeface="Arial" charset="0"/>
              </a:rPr>
              <a:t>exact</a:t>
            </a:r>
            <a:r>
              <a:rPr lang="en-US">
                <a:cs typeface="Arial" charset="0"/>
              </a:rPr>
              <a:t> energy for charge transfer at long range should be:</a:t>
            </a: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0413" y="4522788"/>
            <a:ext cx="1752600" cy="374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15900" y="3200400"/>
            <a:ext cx="8928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>
                <a:cs typeface="Arial" charset="0"/>
              </a:rPr>
              <a:t>Now to analyse TDDFT, use single-pole approximation (SPA):</a:t>
            </a:r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3733800"/>
            <a:ext cx="6553200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381000" y="3810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dirty="0" smtClean="0">
                <a:cs typeface="Arial" charset="0"/>
              </a:rPr>
              <a:t>Recall, why </a:t>
            </a:r>
            <a:r>
              <a:rPr lang="en-US" sz="2400" b="1" dirty="0">
                <a:cs typeface="Arial" charset="0"/>
              </a:rPr>
              <a:t>usual TDDFT </a:t>
            </a:r>
            <a:r>
              <a:rPr lang="en-US" sz="2400" b="1" dirty="0" err="1">
                <a:cs typeface="Arial" charset="0"/>
              </a:rPr>
              <a:t>approx’s</a:t>
            </a:r>
            <a:r>
              <a:rPr lang="en-US" sz="2400" b="1" dirty="0">
                <a:cs typeface="Arial" charset="0"/>
              </a:rPr>
              <a:t> fail for long-range CT: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217613" y="4065588"/>
            <a:ext cx="762000" cy="457200"/>
            <a:chOff x="768" y="3072"/>
            <a:chExt cx="432" cy="288"/>
          </a:xfrm>
        </p:grpSpPr>
        <p:sp>
          <p:nvSpPr>
            <p:cNvPr id="8207" name="Text Box 15"/>
            <p:cNvSpPr txBox="1">
              <a:spLocks noChangeArrowheads="1"/>
            </p:cNvSpPr>
            <p:nvPr/>
          </p:nvSpPr>
          <p:spPr bwMode="auto">
            <a:xfrm>
              <a:off x="768" y="3168"/>
              <a:ext cx="432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 b="1">
                  <a:solidFill>
                    <a:srgbClr val="800080"/>
                  </a:solidFill>
                  <a:cs typeface="Arial" charset="0"/>
                </a:rPr>
                <a:t>-</a:t>
              </a:r>
              <a:r>
                <a:rPr lang="en-US" sz="1400" b="1" i="1">
                  <a:solidFill>
                    <a:srgbClr val="800080"/>
                  </a:solidFill>
                  <a:cs typeface="Arial" charset="0"/>
                </a:rPr>
                <a:t>A</a:t>
              </a:r>
              <a:r>
                <a:rPr lang="en-US" sz="1400" b="1" i="1" baseline="-25000">
                  <a:solidFill>
                    <a:srgbClr val="800080"/>
                  </a:solidFill>
                  <a:cs typeface="Arial" charset="0"/>
                </a:rPr>
                <a:t>s,2</a:t>
              </a:r>
            </a:p>
          </p:txBody>
        </p:sp>
        <p:sp>
          <p:nvSpPr>
            <p:cNvPr id="8208" name="Line 16"/>
            <p:cNvSpPr>
              <a:spLocks noChangeShapeType="1"/>
            </p:cNvSpPr>
            <p:nvPr/>
          </p:nvSpPr>
          <p:spPr bwMode="auto">
            <a:xfrm flipH="1" flipV="1">
              <a:off x="816" y="3072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828800" y="4114800"/>
            <a:ext cx="457200" cy="381000"/>
            <a:chOff x="1152" y="3072"/>
            <a:chExt cx="288" cy="240"/>
          </a:xfrm>
        </p:grpSpPr>
        <p:sp>
          <p:nvSpPr>
            <p:cNvPr id="8210" name="Text Box 18"/>
            <p:cNvSpPr txBox="1">
              <a:spLocks noChangeArrowheads="1"/>
            </p:cNvSpPr>
            <p:nvPr/>
          </p:nvSpPr>
          <p:spPr bwMode="auto">
            <a:xfrm>
              <a:off x="1200" y="3120"/>
              <a:ext cx="240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 b="1">
                  <a:solidFill>
                    <a:srgbClr val="800080"/>
                  </a:solidFill>
                  <a:cs typeface="Arial" charset="0"/>
                </a:rPr>
                <a:t>-</a:t>
              </a:r>
              <a:r>
                <a:rPr lang="en-US" sz="1400" b="1" i="1">
                  <a:solidFill>
                    <a:srgbClr val="800080"/>
                  </a:solidFill>
                  <a:cs typeface="Arial" charset="0"/>
                </a:rPr>
                <a:t>I</a:t>
              </a:r>
              <a:r>
                <a:rPr lang="en-US" sz="1400" b="1" i="1" baseline="-25000">
                  <a:solidFill>
                    <a:srgbClr val="800080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8211" name="Line 19"/>
            <p:cNvSpPr>
              <a:spLocks noChangeShapeType="1"/>
            </p:cNvSpPr>
            <p:nvPr/>
          </p:nvSpPr>
          <p:spPr bwMode="auto">
            <a:xfrm flipH="1" flipV="1">
              <a:off x="1152" y="307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pic>
        <p:nvPicPr>
          <p:cNvPr id="8213" name="Picture 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0" y="2743200"/>
            <a:ext cx="3352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14" name="Line 22"/>
          <p:cNvSpPr>
            <a:spLocks noChangeShapeType="1"/>
          </p:cNvSpPr>
          <p:nvPr/>
        </p:nvSpPr>
        <p:spPr bwMode="auto">
          <a:xfrm flipH="1">
            <a:off x="4724400" y="29718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7010400" y="1219200"/>
            <a:ext cx="1371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solidFill>
                  <a:schemeClr val="accent2"/>
                </a:solidFill>
              </a:rPr>
              <a:t>Ionization energy of donor</a:t>
            </a:r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7543800" y="2209800"/>
            <a:ext cx="1600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solidFill>
                  <a:schemeClr val="accent2"/>
                </a:solidFill>
              </a:rPr>
              <a:t>Electron affinity of acceptor</a:t>
            </a:r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304800" y="6078538"/>
            <a:ext cx="8839200" cy="779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/>
              <a:t> </a:t>
            </a:r>
            <a:r>
              <a:rPr lang="en-US" i="1" dirty="0" err="1"/>
              <a:t>Dreuw</a:t>
            </a:r>
            <a:r>
              <a:rPr lang="en-US" i="1" dirty="0"/>
              <a:t>, J. Weisman, and M. Head-Gordon, JCP </a:t>
            </a:r>
            <a:r>
              <a:rPr lang="en-US" b="1" i="1" dirty="0"/>
              <a:t>119</a:t>
            </a:r>
            <a:r>
              <a:rPr lang="en-US" i="1" dirty="0"/>
              <a:t>, 2943 (2003)</a:t>
            </a:r>
          </a:p>
          <a:p>
            <a:pPr algn="r">
              <a:spcBef>
                <a:spcPct val="50000"/>
              </a:spcBef>
            </a:pPr>
            <a:r>
              <a:rPr lang="en-US" i="1" dirty="0"/>
              <a:t> </a:t>
            </a:r>
            <a:r>
              <a:rPr lang="en-US" i="1" dirty="0" err="1"/>
              <a:t>Tozer</a:t>
            </a:r>
            <a:r>
              <a:rPr lang="en-US" i="1" dirty="0"/>
              <a:t>, JCP </a:t>
            </a:r>
            <a:r>
              <a:rPr lang="en-US" b="1" i="1" dirty="0"/>
              <a:t>119</a:t>
            </a:r>
            <a:r>
              <a:rPr lang="en-US" i="1" dirty="0"/>
              <a:t>, 12697 (2003)</a:t>
            </a:r>
          </a:p>
        </p:txBody>
      </p:sp>
      <p:sp>
        <p:nvSpPr>
          <p:cNvPr id="8218" name="Rectangle 26"/>
          <p:cNvSpPr>
            <a:spLocks noChangeArrowheads="1"/>
          </p:cNvSpPr>
          <p:nvPr/>
        </p:nvSpPr>
        <p:spPr bwMode="auto">
          <a:xfrm>
            <a:off x="304800" y="5715000"/>
            <a:ext cx="61125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b="1" dirty="0">
                <a:solidFill>
                  <a:srgbClr val="3333CC"/>
                </a:solidFill>
                <a:cs typeface="Arial" charset="0"/>
              </a:rPr>
              <a:t> </a:t>
            </a:r>
            <a:r>
              <a:rPr lang="en-US" dirty="0">
                <a:cs typeface="Arial" charset="0"/>
              </a:rPr>
              <a:t>Also, usual </a:t>
            </a:r>
            <a:r>
              <a:rPr lang="en-US" dirty="0" smtClean="0">
                <a:cs typeface="Arial" charset="0"/>
              </a:rPr>
              <a:t>ground-state approximations </a:t>
            </a:r>
            <a:r>
              <a:rPr lang="en-US" dirty="0">
                <a:cs typeface="Arial" charset="0"/>
              </a:rPr>
              <a:t>underestimate </a:t>
            </a:r>
            <a:r>
              <a:rPr lang="en-US" i="1" dirty="0">
                <a:latin typeface="Times New Roman" pitchFamily="18" charset="0"/>
                <a:cs typeface="Arial" charset="0"/>
              </a:rPr>
              <a:t>I</a:t>
            </a:r>
          </a:p>
        </p:txBody>
      </p:sp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381000" y="5105400"/>
            <a:ext cx="8334375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buFontTx/>
              <a:buChar char="•"/>
            </a:pP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i.e. get just the bare KS orbital energy difference: </a:t>
            </a:r>
            <a:r>
              <a:rPr lang="en-US" u="sng" dirty="0">
                <a:solidFill>
                  <a:srgbClr val="0070C0"/>
                </a:solidFill>
              </a:rPr>
              <a:t>missing </a:t>
            </a:r>
            <a:r>
              <a:rPr lang="en-US" u="sng" dirty="0" err="1">
                <a:solidFill>
                  <a:srgbClr val="0070C0"/>
                </a:solidFill>
              </a:rPr>
              <a:t>xc</a:t>
            </a:r>
            <a:r>
              <a:rPr lang="en-US" u="sng" dirty="0">
                <a:solidFill>
                  <a:srgbClr val="0070C0"/>
                </a:solidFill>
              </a:rPr>
              <a:t> contribution to acceptor’s electron affinity, A</a:t>
            </a:r>
            <a:r>
              <a:rPr lang="en-US" sz="2400" u="sng" baseline="-25000" dirty="0">
                <a:solidFill>
                  <a:srgbClr val="0070C0"/>
                </a:solidFill>
              </a:rPr>
              <a:t>xc,2</a:t>
            </a:r>
            <a:r>
              <a:rPr lang="en-US" u="sng" dirty="0">
                <a:solidFill>
                  <a:srgbClr val="0070C0"/>
                </a:solidFill>
              </a:rPr>
              <a:t>,  and -1/R</a:t>
            </a:r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6248400" y="1828800"/>
            <a:ext cx="2895600" cy="38100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21" name="Line 29"/>
          <p:cNvSpPr>
            <a:spLocks noChangeShapeType="1"/>
          </p:cNvSpPr>
          <p:nvPr/>
        </p:nvSpPr>
        <p:spPr bwMode="auto">
          <a:xfrm>
            <a:off x="3200400" y="1219200"/>
            <a:ext cx="297180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457200" y="1981200"/>
            <a:ext cx="78486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71475" indent="-371475" algn="l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>
                <a:cs typeface="Arial" charset="0"/>
              </a:rPr>
              <a:t>Important difference between (closed-shell) molecules composed of </a:t>
            </a:r>
          </a:p>
          <a:p>
            <a:pPr marL="371475" indent="-371475" algn="l">
              <a:spcBef>
                <a:spcPct val="50000"/>
              </a:spcBef>
              <a:buFontTx/>
              <a:buAutoNum type="romanLcParenBoth"/>
            </a:pPr>
            <a:r>
              <a:rPr lang="en-US">
                <a:cs typeface="Arial" charset="0"/>
              </a:rPr>
              <a:t>open-shell fragments, and </a:t>
            </a:r>
          </a:p>
          <a:p>
            <a:pPr marL="371475" indent="-371475" algn="l">
              <a:spcBef>
                <a:spcPct val="50000"/>
              </a:spcBef>
              <a:buFontTx/>
              <a:buAutoNum type="romanLcParenBoth"/>
            </a:pPr>
            <a:r>
              <a:rPr lang="en-US">
                <a:cs typeface="Arial" charset="0"/>
              </a:rPr>
              <a:t>those composed of closed-shell fragments.</a:t>
            </a: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5181600" y="2286000"/>
            <a:ext cx="2819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  <a:cs typeface="Arial" charset="0"/>
              </a:rPr>
              <a:t>HOMO delocalized over both fragments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5562600" y="2971800"/>
            <a:ext cx="2209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  <a:cs typeface="Arial" charset="0"/>
              </a:rPr>
              <a:t>HOMO localized on one or other</a:t>
            </a: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304800" y="3810000"/>
            <a:ext cx="822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660033"/>
              </a:buClr>
              <a:buFont typeface="Wingdings" pitchFamily="2" charset="2"/>
              <a:buChar char="Ø"/>
            </a:pPr>
            <a:r>
              <a:rPr lang="en-US">
                <a:cs typeface="Arial" charset="0"/>
              </a:rPr>
              <a:t>  Revisit the previous analysis of CT problem for open-shell fragments:</a:t>
            </a:r>
          </a:p>
        </p:txBody>
      </p:sp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4419600"/>
            <a:ext cx="3657600" cy="588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457200" y="4343400"/>
            <a:ext cx="2667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cs typeface="Arial" charset="0"/>
              </a:rPr>
              <a:t>Eg. apply SMA (or SPA) to </a:t>
            </a:r>
            <a:r>
              <a:rPr lang="en-US">
                <a:solidFill>
                  <a:srgbClr val="009900"/>
                </a:solidFill>
                <a:cs typeface="Arial" charset="0"/>
              </a:rPr>
              <a:t>HOMO</a:t>
            </a:r>
            <a:r>
              <a:rPr lang="en-US">
                <a:solidFill>
                  <a:srgbClr val="009900"/>
                </a:solidFill>
                <a:cs typeface="Arial" charset="0"/>
                <a:sym typeface="Wingdings" pitchFamily="2" charset="2"/>
              </a:rPr>
              <a:t></a:t>
            </a:r>
            <a:r>
              <a:rPr lang="en-US">
                <a:solidFill>
                  <a:srgbClr val="009900"/>
                </a:solidFill>
                <a:cs typeface="Arial" charset="0"/>
              </a:rPr>
              <a:t>LUMO</a:t>
            </a:r>
            <a:r>
              <a:rPr lang="en-US">
                <a:cs typeface="Arial" charset="0"/>
              </a:rPr>
              <a:t> transition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3657600" y="5181600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cs typeface="Arial" charset="0"/>
              </a:rPr>
              <a:t>But this is now zero !</a:t>
            </a: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5410200" y="5181600"/>
            <a:ext cx="33528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i="1">
                <a:latin typeface="Times New Roman" pitchFamily="18" charset="0"/>
                <a:cs typeface="Arial" charset="0"/>
              </a:rPr>
              <a:t>q</a:t>
            </a:r>
            <a:r>
              <a:rPr lang="en-US">
                <a:cs typeface="Arial" charset="0"/>
              </a:rPr>
              <a:t>= </a:t>
            </a:r>
            <a:r>
              <a:rPr lang="en-US">
                <a:solidFill>
                  <a:srgbClr val="009900"/>
                </a:solidFill>
                <a:cs typeface="Arial" charset="0"/>
              </a:rPr>
              <a:t>bonding </a:t>
            </a:r>
            <a:r>
              <a:rPr lang="en-US">
                <a:solidFill>
                  <a:srgbClr val="009900"/>
                </a:solidFill>
                <a:cs typeface="Arial" charset="0"/>
                <a:sym typeface="Wingdings" pitchFamily="2" charset="2"/>
              </a:rPr>
              <a:t> antibonding</a:t>
            </a:r>
          </a:p>
          <a:p>
            <a:pPr algn="l">
              <a:spcBef>
                <a:spcPct val="50000"/>
              </a:spcBef>
            </a:pPr>
            <a:r>
              <a:rPr lang="en-US">
                <a:cs typeface="Arial" charset="0"/>
                <a:sym typeface="Wingdings" pitchFamily="2" charset="2"/>
              </a:rPr>
              <a:t>Now no longer zero – substantial overlap on both atoms. But still wrong.</a:t>
            </a:r>
            <a:endParaRPr lang="en-US">
              <a:cs typeface="Arial" charset="0"/>
            </a:endParaRP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381000" y="6216650"/>
            <a:ext cx="845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>
              <a:cs typeface="Arial" charset="0"/>
            </a:endParaRPr>
          </a:p>
        </p:txBody>
      </p:sp>
      <p:sp>
        <p:nvSpPr>
          <p:cNvPr id="61451" name="Line 11"/>
          <p:cNvSpPr>
            <a:spLocks noChangeShapeType="1"/>
          </p:cNvSpPr>
          <p:nvPr/>
        </p:nvSpPr>
        <p:spPr bwMode="auto">
          <a:xfrm flipV="1">
            <a:off x="4267200" y="48768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52" name="Line 12"/>
          <p:cNvSpPr>
            <a:spLocks noChangeShapeType="1"/>
          </p:cNvSpPr>
          <p:nvPr/>
        </p:nvSpPr>
        <p:spPr bwMode="auto">
          <a:xfrm flipH="1">
            <a:off x="4038600" y="2438400"/>
            <a:ext cx="1143000" cy="76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53" name="Line 13"/>
          <p:cNvSpPr>
            <a:spLocks noChangeShapeType="1"/>
          </p:cNvSpPr>
          <p:nvPr/>
        </p:nvSpPr>
        <p:spPr bwMode="auto">
          <a:xfrm flipH="1" flipV="1">
            <a:off x="4038600" y="3124200"/>
            <a:ext cx="1524000" cy="152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54" name="Text Box 14"/>
          <p:cNvSpPr txBox="1">
            <a:spLocks noChangeArrowheads="1"/>
          </p:cNvSpPr>
          <p:nvPr/>
        </p:nvSpPr>
        <p:spPr bwMode="auto">
          <a:xfrm>
            <a:off x="381000" y="304800"/>
            <a:ext cx="87630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i="1" dirty="0">
                <a:solidFill>
                  <a:srgbClr val="CC0000"/>
                </a:solidFill>
                <a:latin typeface="Times New Roman" pitchFamily="18" charset="0"/>
              </a:rPr>
              <a:t>Wait!!</a:t>
            </a:r>
            <a:r>
              <a:rPr lang="en-US" b="1" dirty="0"/>
              <a:t> </a:t>
            </a:r>
          </a:p>
          <a:p>
            <a:pPr algn="l"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</a:rPr>
              <a:t>!!</a:t>
            </a:r>
            <a:r>
              <a:rPr lang="en-US" dirty="0"/>
              <a:t> We just saw that for dissociating </a:t>
            </a:r>
            <a:r>
              <a:rPr lang="en-US" dirty="0" err="1"/>
              <a:t>LiH</a:t>
            </a:r>
            <a:r>
              <a:rPr lang="en-US" dirty="0"/>
              <a:t>-type molecules, the HOMO and LUMO are delocalized over both Li and H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i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</a:t>
            </a:r>
            <a:r>
              <a:rPr lang="en-US" i="1" baseline="-250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xc</a:t>
            </a:r>
            <a:r>
              <a:rPr lang="en-US" dirty="0">
                <a:solidFill>
                  <a:srgbClr val="CC0000"/>
                </a:solidFill>
                <a:sym typeface="Wingdings" pitchFamily="2" charset="2"/>
              </a:rPr>
              <a:t> contribution will </a:t>
            </a:r>
            <a:r>
              <a:rPr lang="en-US" i="1" dirty="0">
                <a:solidFill>
                  <a:srgbClr val="CC0000"/>
                </a:solidFill>
                <a:sym typeface="Wingdings" pitchFamily="2" charset="2"/>
              </a:rPr>
              <a:t>not</a:t>
            </a:r>
            <a:r>
              <a:rPr lang="en-US" dirty="0">
                <a:solidFill>
                  <a:srgbClr val="CC0000"/>
                </a:solidFill>
                <a:sym typeface="Wingdings" pitchFamily="2" charset="2"/>
              </a:rPr>
              <a:t> be zero!</a:t>
            </a:r>
            <a:endParaRPr lang="en-US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3" grpId="0"/>
      <p:bldP spid="61444" grpId="0"/>
      <p:bldP spid="61445" grpId="0"/>
      <p:bldP spid="61447" grpId="0"/>
      <p:bldP spid="61448" grpId="0"/>
      <p:bldP spid="61449" grpId="0"/>
      <p:bldP spid="61451" grpId="0" animBg="1"/>
      <p:bldP spid="61452" grpId="0" animBg="1"/>
      <p:bldP spid="6145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5715000" cy="762000"/>
          </a:xfrm>
        </p:spPr>
        <p:txBody>
          <a:bodyPr/>
          <a:lstStyle/>
          <a:p>
            <a:r>
              <a:rPr lang="en-US" sz="2400" b="1" i="1"/>
              <a:t>Undoing KS static correlation…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285720" y="1071546"/>
            <a:ext cx="50990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Blip>
                <a:blip r:embed="rId3"/>
              </a:buBlip>
            </a:pPr>
            <a:r>
              <a:rPr lang="en-US">
                <a:cs typeface="Arial" charset="0"/>
              </a:rPr>
              <a:t> These three KS states are nearly degenerate: </a:t>
            </a:r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183" y="1503346"/>
            <a:ext cx="5257800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533400" y="1752600"/>
            <a:ext cx="1981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>
              <a:solidFill>
                <a:srgbClr val="800080"/>
              </a:solidFill>
              <a:cs typeface="Arial" charset="0"/>
            </a:endParaRPr>
          </a:p>
        </p:txBody>
      </p:sp>
      <p:sp>
        <p:nvSpPr>
          <p:cNvPr id="63494" name="AutoShape 6"/>
          <p:cNvSpPr>
            <a:spLocks/>
          </p:cNvSpPr>
          <p:nvPr/>
        </p:nvSpPr>
        <p:spPr bwMode="auto">
          <a:xfrm>
            <a:off x="2667000" y="2057400"/>
            <a:ext cx="381000" cy="1143000"/>
          </a:xfrm>
          <a:prstGeom prst="rightBrace">
            <a:avLst>
              <a:gd name="adj1" fmla="val 25000"/>
              <a:gd name="adj2" fmla="val 5000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5" name="AutoShape 7"/>
          <p:cNvSpPr>
            <a:spLocks/>
          </p:cNvSpPr>
          <p:nvPr/>
        </p:nvSpPr>
        <p:spPr bwMode="auto">
          <a:xfrm>
            <a:off x="2819400" y="2438400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6" name="AutoShape 8"/>
          <p:cNvSpPr>
            <a:spLocks/>
          </p:cNvSpPr>
          <p:nvPr/>
        </p:nvSpPr>
        <p:spPr bwMode="auto">
          <a:xfrm>
            <a:off x="2743200" y="2133600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7" name="AutoShape 9"/>
          <p:cNvSpPr>
            <a:spLocks/>
          </p:cNvSpPr>
          <p:nvPr/>
        </p:nvSpPr>
        <p:spPr bwMode="auto">
          <a:xfrm>
            <a:off x="3124200" y="2514600"/>
            <a:ext cx="76200" cy="762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8" name="AutoShape 10"/>
          <p:cNvSpPr>
            <a:spLocks noChangeArrowheads="1"/>
          </p:cNvSpPr>
          <p:nvPr/>
        </p:nvSpPr>
        <p:spPr bwMode="auto">
          <a:xfrm>
            <a:off x="2905132" y="4867276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9" name="AutoShape 11"/>
          <p:cNvSpPr>
            <a:spLocks/>
          </p:cNvSpPr>
          <p:nvPr/>
        </p:nvSpPr>
        <p:spPr bwMode="auto">
          <a:xfrm flipH="1">
            <a:off x="3590932" y="3114676"/>
            <a:ext cx="1295400" cy="2133600"/>
          </a:xfrm>
          <a:prstGeom prst="rightBrace">
            <a:avLst>
              <a:gd name="adj1" fmla="val 13725"/>
              <a:gd name="adj2" fmla="val 5000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3500" name="AutoShape 12"/>
          <p:cNvSpPr>
            <a:spLocks/>
          </p:cNvSpPr>
          <p:nvPr/>
        </p:nvSpPr>
        <p:spPr bwMode="auto">
          <a:xfrm>
            <a:off x="4657732" y="4867276"/>
            <a:ext cx="304800" cy="609600"/>
          </a:xfrm>
          <a:prstGeom prst="rightBrace">
            <a:avLst>
              <a:gd name="adj1" fmla="val 16667"/>
              <a:gd name="adj2" fmla="val 5000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501" name="Oval 13"/>
          <p:cNvSpPr>
            <a:spLocks noChangeArrowheads="1"/>
          </p:cNvSpPr>
          <p:nvPr/>
        </p:nvSpPr>
        <p:spPr bwMode="auto">
          <a:xfrm>
            <a:off x="3133732" y="4638676"/>
            <a:ext cx="914400" cy="9144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502" name="AutoShape 14"/>
          <p:cNvSpPr>
            <a:spLocks/>
          </p:cNvSpPr>
          <p:nvPr/>
        </p:nvSpPr>
        <p:spPr bwMode="auto">
          <a:xfrm>
            <a:off x="2667000" y="1981200"/>
            <a:ext cx="533400" cy="1143000"/>
          </a:xfrm>
          <a:prstGeom prst="rightBrace">
            <a:avLst>
              <a:gd name="adj1" fmla="val 17857"/>
              <a:gd name="adj2" fmla="val 5000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503" name="AutoShape 15"/>
          <p:cNvSpPr>
            <a:spLocks/>
          </p:cNvSpPr>
          <p:nvPr/>
        </p:nvSpPr>
        <p:spPr bwMode="auto">
          <a:xfrm>
            <a:off x="2828932" y="3952876"/>
            <a:ext cx="1143000" cy="1600200"/>
          </a:xfrm>
          <a:prstGeom prst="rightBrace">
            <a:avLst>
              <a:gd name="adj1" fmla="val 11667"/>
              <a:gd name="adj2" fmla="val 5000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504" name="Text Box 16"/>
          <p:cNvSpPr txBox="1">
            <a:spLocks noChangeArrowheads="1"/>
          </p:cNvSpPr>
          <p:nvPr/>
        </p:nvSpPr>
        <p:spPr bwMode="auto">
          <a:xfrm>
            <a:off x="5638800" y="533400"/>
            <a:ext cx="1600200" cy="779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1">
                <a:solidFill>
                  <a:srgbClr val="800080"/>
                </a:solidFill>
                <a:latin typeface="Symbol" pitchFamily="18" charset="2"/>
                <a:cs typeface="Arial" charset="0"/>
              </a:rPr>
              <a:t>f</a:t>
            </a:r>
            <a:r>
              <a:rPr lang="en-US" i="1" baseline="-25000">
                <a:solidFill>
                  <a:srgbClr val="800080"/>
                </a:solidFill>
                <a:cs typeface="Arial" charset="0"/>
              </a:rPr>
              <a:t>0</a:t>
            </a:r>
            <a:r>
              <a:rPr lang="en-US">
                <a:solidFill>
                  <a:srgbClr val="800080"/>
                </a:solidFill>
                <a:cs typeface="Arial" charset="0"/>
              </a:rPr>
              <a:t> LUMO</a:t>
            </a:r>
          </a:p>
          <a:p>
            <a:pPr algn="l">
              <a:spcBef>
                <a:spcPct val="50000"/>
              </a:spcBef>
            </a:pPr>
            <a:r>
              <a:rPr lang="en-US" i="1">
                <a:solidFill>
                  <a:srgbClr val="800080"/>
                </a:solidFill>
                <a:latin typeface="Symbol" pitchFamily="18" charset="2"/>
                <a:cs typeface="Arial" charset="0"/>
              </a:rPr>
              <a:t>f</a:t>
            </a:r>
            <a:r>
              <a:rPr lang="en-US" i="1" baseline="-25000">
                <a:solidFill>
                  <a:srgbClr val="800080"/>
                </a:solidFill>
                <a:cs typeface="Arial" charset="0"/>
              </a:rPr>
              <a:t>0</a:t>
            </a:r>
            <a:r>
              <a:rPr lang="en-US">
                <a:solidFill>
                  <a:srgbClr val="800080"/>
                </a:solidFill>
                <a:cs typeface="Arial" charset="0"/>
              </a:rPr>
              <a:t> HOMO</a:t>
            </a:r>
          </a:p>
        </p:txBody>
      </p:sp>
      <p:sp>
        <p:nvSpPr>
          <p:cNvPr id="63505" name="Line 17"/>
          <p:cNvSpPr>
            <a:spLocks noChangeShapeType="1"/>
          </p:cNvSpPr>
          <p:nvPr/>
        </p:nvSpPr>
        <p:spPr bwMode="auto">
          <a:xfrm flipV="1">
            <a:off x="3057532" y="4562476"/>
            <a:ext cx="914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3506" name="Line 18"/>
          <p:cNvSpPr>
            <a:spLocks noChangeShapeType="1"/>
          </p:cNvSpPr>
          <p:nvPr/>
        </p:nvSpPr>
        <p:spPr bwMode="auto">
          <a:xfrm>
            <a:off x="3133732" y="4791076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3507" name="Text Box 19"/>
          <p:cNvSpPr txBox="1">
            <a:spLocks noChangeArrowheads="1"/>
          </p:cNvSpPr>
          <p:nvPr/>
        </p:nvSpPr>
        <p:spPr bwMode="auto">
          <a:xfrm>
            <a:off x="695332" y="3495676"/>
            <a:ext cx="31607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cs typeface="Arial" charset="0"/>
              </a:rPr>
              <a:t>in this basis to get:</a:t>
            </a:r>
          </a:p>
        </p:txBody>
      </p:sp>
      <p:pic>
        <p:nvPicPr>
          <p:cNvPr id="63508" name="Picture 2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4048132" y="4029076"/>
            <a:ext cx="4779963" cy="1152525"/>
          </a:xfrm>
          <a:noFill/>
          <a:ln/>
        </p:spPr>
      </p:pic>
      <p:sp>
        <p:nvSpPr>
          <p:cNvPr id="63509" name="Line 21"/>
          <p:cNvSpPr>
            <a:spLocks noChangeShapeType="1"/>
          </p:cNvSpPr>
          <p:nvPr/>
        </p:nvSpPr>
        <p:spPr bwMode="auto">
          <a:xfrm>
            <a:off x="3035307" y="5100639"/>
            <a:ext cx="1101725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3510" name="Text Box 22"/>
          <p:cNvSpPr txBox="1">
            <a:spLocks noChangeArrowheads="1"/>
          </p:cNvSpPr>
          <p:nvPr/>
        </p:nvSpPr>
        <p:spPr bwMode="auto">
          <a:xfrm>
            <a:off x="314332" y="3114676"/>
            <a:ext cx="79406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dirty="0">
                <a:cs typeface="Arial" charset="0"/>
              </a:rPr>
              <a:t> The electron-electron interaction splits the degeneracy: </a:t>
            </a:r>
            <a:r>
              <a:rPr lang="en-US" dirty="0" err="1">
                <a:cs typeface="Arial" charset="0"/>
              </a:rPr>
              <a:t>Diagonalize</a:t>
            </a:r>
            <a:r>
              <a:rPr lang="en-US" dirty="0">
                <a:solidFill>
                  <a:srgbClr val="800080"/>
                </a:solidFill>
                <a:cs typeface="Arial" charset="0"/>
              </a:rPr>
              <a:t> </a:t>
            </a:r>
            <a:r>
              <a:rPr lang="en-US" dirty="0">
                <a:cs typeface="Arial" charset="0"/>
              </a:rPr>
              <a:t>true H </a:t>
            </a:r>
          </a:p>
        </p:txBody>
      </p:sp>
      <p:pic>
        <p:nvPicPr>
          <p:cNvPr id="63511" name="Picture 2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/>
          <a:srcRect/>
          <a:stretch>
            <a:fillRect/>
          </a:stretch>
        </p:blipFill>
        <p:spPr>
          <a:xfrm>
            <a:off x="2147878" y="5253054"/>
            <a:ext cx="5146675" cy="771525"/>
          </a:xfrm>
          <a:noFill/>
          <a:ln/>
        </p:spPr>
      </p:pic>
      <p:sp>
        <p:nvSpPr>
          <p:cNvPr id="63512" name="Text Box 24"/>
          <p:cNvSpPr txBox="1">
            <a:spLocks noChangeArrowheads="1"/>
          </p:cNvSpPr>
          <p:nvPr/>
        </p:nvSpPr>
        <p:spPr bwMode="auto">
          <a:xfrm>
            <a:off x="5572132" y="3571876"/>
            <a:ext cx="30146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solidFill>
                  <a:srgbClr val="800080"/>
                </a:solidFill>
                <a:cs typeface="Arial" charset="0"/>
              </a:rPr>
              <a:t>atomic orbital on atom2 or 1</a:t>
            </a:r>
          </a:p>
        </p:txBody>
      </p:sp>
      <p:sp>
        <p:nvSpPr>
          <p:cNvPr id="63513" name="Line 25"/>
          <p:cNvSpPr>
            <a:spLocks noChangeShapeType="1"/>
          </p:cNvSpPr>
          <p:nvPr/>
        </p:nvSpPr>
        <p:spPr bwMode="auto">
          <a:xfrm flipH="1">
            <a:off x="6234120" y="3892551"/>
            <a:ext cx="1028700" cy="147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3514" name="Line 26"/>
          <p:cNvSpPr>
            <a:spLocks noChangeShapeType="1"/>
          </p:cNvSpPr>
          <p:nvPr/>
        </p:nvSpPr>
        <p:spPr bwMode="auto">
          <a:xfrm flipH="1">
            <a:off x="6748470" y="3967164"/>
            <a:ext cx="955675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3515" name="Text Box 27"/>
          <p:cNvSpPr txBox="1">
            <a:spLocks noChangeArrowheads="1"/>
          </p:cNvSpPr>
          <p:nvPr/>
        </p:nvSpPr>
        <p:spPr bwMode="auto">
          <a:xfrm>
            <a:off x="1711332" y="4000501"/>
            <a:ext cx="36766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800080"/>
                </a:solidFill>
                <a:cs typeface="Arial" charset="0"/>
              </a:rPr>
              <a:t>Heitler-London gs</a:t>
            </a:r>
          </a:p>
        </p:txBody>
      </p:sp>
      <p:sp>
        <p:nvSpPr>
          <p:cNvPr id="63516" name="Text Box 28"/>
          <p:cNvSpPr txBox="1">
            <a:spLocks noChangeArrowheads="1"/>
          </p:cNvSpPr>
          <p:nvPr/>
        </p:nvSpPr>
        <p:spPr bwMode="auto">
          <a:xfrm>
            <a:off x="1782770" y="4514851"/>
            <a:ext cx="1987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800080"/>
                </a:solidFill>
                <a:cs typeface="Arial" charset="0"/>
              </a:rPr>
              <a:t>CT states</a:t>
            </a:r>
          </a:p>
        </p:txBody>
      </p:sp>
      <p:sp>
        <p:nvSpPr>
          <p:cNvPr id="63517" name="Text Box 29"/>
          <p:cNvSpPr txBox="1">
            <a:spLocks noChangeArrowheads="1"/>
          </p:cNvSpPr>
          <p:nvPr/>
        </p:nvSpPr>
        <p:spPr bwMode="auto">
          <a:xfrm>
            <a:off x="790556" y="5395930"/>
            <a:ext cx="8112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cs typeface="Arial" charset="0"/>
              </a:rPr>
              <a:t>where</a:t>
            </a:r>
          </a:p>
        </p:txBody>
      </p:sp>
      <p:pic>
        <p:nvPicPr>
          <p:cNvPr id="63518" name="Picture 3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/>
          <a:srcRect/>
          <a:stretch>
            <a:fillRect/>
          </a:stretch>
        </p:blipFill>
        <p:spPr>
          <a:xfrm>
            <a:off x="6781800" y="990600"/>
            <a:ext cx="762000" cy="419100"/>
          </a:xfrm>
          <a:noFill/>
          <a:ln/>
        </p:spPr>
      </p:pic>
      <p:sp>
        <p:nvSpPr>
          <p:cNvPr id="63519" name="AutoShape 31"/>
          <p:cNvSpPr>
            <a:spLocks/>
          </p:cNvSpPr>
          <p:nvPr/>
        </p:nvSpPr>
        <p:spPr bwMode="auto">
          <a:xfrm>
            <a:off x="1609732" y="3876676"/>
            <a:ext cx="228600" cy="1295400"/>
          </a:xfrm>
          <a:prstGeom prst="leftBrace">
            <a:avLst>
              <a:gd name="adj1" fmla="val 47222"/>
              <a:gd name="adj2" fmla="val 50000"/>
            </a:avLst>
          </a:prstGeom>
          <a:noFill/>
          <a:ln w="9525">
            <a:solidFill>
              <a:srgbClr val="00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6781800" y="533400"/>
            <a:ext cx="762000" cy="452438"/>
            <a:chOff x="3504" y="2976"/>
            <a:chExt cx="1584" cy="816"/>
          </a:xfrm>
        </p:grpSpPr>
        <p:pic>
          <p:nvPicPr>
            <p:cNvPr id="63521" name="Picture 33"/>
            <p:cNvPicPr>
              <a:picLocks noChangeAspect="1" noChangeArrowheads="1"/>
            </p:cNvPicPr>
            <p:nvPr/>
          </p:nvPicPr>
          <p:blipFill>
            <a:blip r:embed="rId7"/>
            <a:srcRect l="48387" t="-5869"/>
            <a:stretch>
              <a:fillRect/>
            </a:stretch>
          </p:blipFill>
          <p:spPr bwMode="auto">
            <a:xfrm rot="10800000" flipH="1">
              <a:off x="4176" y="3024"/>
              <a:ext cx="912" cy="7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63522" name="Picture 34"/>
            <p:cNvPicPr>
              <a:picLocks noChangeAspect="1" noChangeArrowheads="1"/>
            </p:cNvPicPr>
            <p:nvPr/>
          </p:nvPicPr>
          <p:blipFill>
            <a:blip r:embed="rId7"/>
            <a:srcRect r="48589" b="6111"/>
            <a:stretch>
              <a:fillRect/>
            </a:stretch>
          </p:blipFill>
          <p:spPr bwMode="auto">
            <a:xfrm>
              <a:off x="3504" y="2976"/>
              <a:ext cx="720" cy="7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sp>
        <p:nvSpPr>
          <p:cNvPr id="63523" name="Line 35"/>
          <p:cNvSpPr>
            <a:spLocks noChangeShapeType="1"/>
          </p:cNvSpPr>
          <p:nvPr/>
        </p:nvSpPr>
        <p:spPr bwMode="auto">
          <a:xfrm>
            <a:off x="5715000" y="609600"/>
            <a:ext cx="228600" cy="0"/>
          </a:xfrm>
          <a:prstGeom prst="line">
            <a:avLst/>
          </a:prstGeom>
          <a:noFill/>
          <a:ln w="9525">
            <a:solidFill>
              <a:srgbClr val="8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524" name="Text Box 36"/>
          <p:cNvSpPr txBox="1">
            <a:spLocks noChangeArrowheads="1"/>
          </p:cNvSpPr>
          <p:nvPr/>
        </p:nvSpPr>
        <p:spPr bwMode="auto">
          <a:xfrm>
            <a:off x="7772400" y="762000"/>
            <a:ext cx="13716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800080"/>
                </a:solidFill>
                <a:latin typeface="Symbol" pitchFamily="18" charset="2"/>
                <a:cs typeface="Arial" charset="0"/>
              </a:rPr>
              <a:t>De</a:t>
            </a:r>
            <a:r>
              <a:rPr lang="en-US">
                <a:solidFill>
                  <a:srgbClr val="800080"/>
                </a:solidFill>
                <a:cs typeface="Arial" charset="0"/>
              </a:rPr>
              <a:t>~ e</a:t>
            </a:r>
            <a:r>
              <a:rPr lang="en-US" baseline="30000">
                <a:solidFill>
                  <a:srgbClr val="800080"/>
                </a:solidFill>
                <a:cs typeface="Arial" charset="0"/>
              </a:rPr>
              <a:t>-cR</a:t>
            </a:r>
          </a:p>
        </p:txBody>
      </p:sp>
      <p:sp>
        <p:nvSpPr>
          <p:cNvPr id="63525" name="AutoShape 37"/>
          <p:cNvSpPr>
            <a:spLocks/>
          </p:cNvSpPr>
          <p:nvPr/>
        </p:nvSpPr>
        <p:spPr bwMode="auto">
          <a:xfrm>
            <a:off x="379383" y="1579546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526" name="Text Box 38"/>
          <p:cNvSpPr txBox="1">
            <a:spLocks noChangeArrowheads="1"/>
          </p:cNvSpPr>
          <p:nvPr/>
        </p:nvSpPr>
        <p:spPr bwMode="auto">
          <a:xfrm>
            <a:off x="6781800" y="2286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“Li”</a:t>
            </a:r>
          </a:p>
        </p:txBody>
      </p:sp>
      <p:sp>
        <p:nvSpPr>
          <p:cNvPr id="63527" name="Text Box 39"/>
          <p:cNvSpPr txBox="1">
            <a:spLocks noChangeArrowheads="1"/>
          </p:cNvSpPr>
          <p:nvPr/>
        </p:nvSpPr>
        <p:spPr bwMode="auto">
          <a:xfrm>
            <a:off x="7239000" y="2286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“H”</a:t>
            </a:r>
          </a:p>
        </p:txBody>
      </p:sp>
      <p:pic>
        <p:nvPicPr>
          <p:cNvPr id="40" name="Picture 1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8"/>
          <a:srcRect/>
          <a:stretch>
            <a:fillRect/>
          </a:stretch>
        </p:blipFill>
        <p:spPr>
          <a:xfrm>
            <a:off x="3643306" y="6437312"/>
            <a:ext cx="4038600" cy="420688"/>
          </a:xfrm>
          <a:noFill/>
          <a:ln/>
        </p:spPr>
      </p:pic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214306" y="6437312"/>
            <a:ext cx="3886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rgbClr val="800080"/>
                </a:solidFill>
                <a:cs typeface="Arial" charset="0"/>
              </a:rPr>
              <a:t>   </a:t>
            </a:r>
            <a:r>
              <a:rPr lang="en-US" b="1" dirty="0">
                <a:solidFill>
                  <a:srgbClr val="800080"/>
                </a:solidFill>
                <a:cs typeface="Arial" charset="0"/>
              </a:rPr>
              <a:t>Extract the </a:t>
            </a:r>
            <a:r>
              <a:rPr lang="en-US" b="1" dirty="0" err="1">
                <a:solidFill>
                  <a:srgbClr val="800080"/>
                </a:solidFill>
                <a:cs typeface="Arial" charset="0"/>
              </a:rPr>
              <a:t>xc</a:t>
            </a:r>
            <a:r>
              <a:rPr lang="en-US" b="1" dirty="0">
                <a:solidFill>
                  <a:srgbClr val="800080"/>
                </a:solidFill>
                <a:cs typeface="Arial" charset="0"/>
              </a:rPr>
              <a:t> kernel from: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5" grpId="0" animBg="1"/>
      <p:bldP spid="63506" grpId="0" animBg="1"/>
      <p:bldP spid="63507" grpId="0"/>
      <p:bldP spid="63510" grpId="0"/>
      <p:bldP spid="63512" grpId="0"/>
      <p:bldP spid="63513" grpId="0" animBg="1"/>
      <p:bldP spid="63514" grpId="0" animBg="1"/>
      <p:bldP spid="63515" grpId="0"/>
      <p:bldP spid="63516" grpId="0"/>
      <p:bldP spid="63517" grpId="0"/>
      <p:bldP spid="63519" grpId="0" animBg="1"/>
      <p:bldP spid="4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066800" y="228600"/>
            <a:ext cx="7543800" cy="457200"/>
          </a:xfrm>
        </p:spPr>
        <p:txBody>
          <a:bodyPr/>
          <a:lstStyle/>
          <a:p>
            <a:r>
              <a:rPr lang="en-US" sz="2400" b="1" u="sng" dirty="0"/>
              <a:t>What does the exact </a:t>
            </a:r>
            <a:r>
              <a:rPr lang="en-US" sz="2400" b="1" u="sng" dirty="0" err="1"/>
              <a:t>fxc</a:t>
            </a:r>
            <a:r>
              <a:rPr lang="en-US" sz="2400" b="1" u="sng" dirty="0"/>
              <a:t> looks like? </a:t>
            </a:r>
            <a:br>
              <a:rPr lang="en-US" sz="2400" b="1" u="sng" dirty="0"/>
            </a:br>
            <a:endParaRPr lang="en-US" sz="2000" dirty="0"/>
          </a:p>
        </p:txBody>
      </p:sp>
      <p:pic>
        <p:nvPicPr>
          <p:cNvPr id="6656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1752600"/>
            <a:ext cx="8001000" cy="785813"/>
          </a:xfrm>
          <a:noFill/>
          <a:ln/>
        </p:spPr>
      </p:pic>
      <p:pic>
        <p:nvPicPr>
          <p:cNvPr id="66564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2057400" y="2514600"/>
            <a:ext cx="3733800" cy="863600"/>
          </a:xfrm>
          <a:noFill/>
          <a:ln/>
        </p:spPr>
      </p:pic>
      <p:pic>
        <p:nvPicPr>
          <p:cNvPr id="66565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457200" y="4810125"/>
            <a:ext cx="7696200" cy="844550"/>
          </a:xfrm>
          <a:noFill/>
          <a:ln/>
        </p:spPr>
      </p:pic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669925" y="1331913"/>
            <a:ext cx="43624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rgbClr val="800080"/>
                </a:solidFill>
                <a:cs typeface="Arial" charset="0"/>
              </a:rPr>
              <a:t>KS density-density response function:</a:t>
            </a: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533400" y="4267200"/>
            <a:ext cx="44196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800080"/>
                </a:solidFill>
                <a:cs typeface="Arial" charset="0"/>
              </a:rPr>
              <a:t>Interacting response function: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267200" y="3124200"/>
            <a:ext cx="3886200" cy="517525"/>
            <a:chOff x="2640" y="1968"/>
            <a:chExt cx="2448" cy="326"/>
          </a:xfrm>
        </p:grpSpPr>
        <p:sp>
          <p:nvSpPr>
            <p:cNvPr id="66569" name="Line 9"/>
            <p:cNvSpPr>
              <a:spLocks noChangeShapeType="1"/>
            </p:cNvSpPr>
            <p:nvPr/>
          </p:nvSpPr>
          <p:spPr bwMode="auto">
            <a:xfrm>
              <a:off x="2640" y="1968"/>
              <a:ext cx="480" cy="144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round/>
              <a:headEnd type="triangle" w="med" len="med"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6570" name="Text Box 10"/>
            <p:cNvSpPr txBox="1">
              <a:spLocks noChangeArrowheads="1"/>
            </p:cNvSpPr>
            <p:nvPr/>
          </p:nvSpPr>
          <p:spPr bwMode="auto">
            <a:xfrm>
              <a:off x="3072" y="1968"/>
              <a:ext cx="2016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>
                  <a:solidFill>
                    <a:srgbClr val="3333CC"/>
                  </a:solidFill>
                  <a:cs typeface="Arial" charset="0"/>
                </a:rPr>
                <a:t>Finite overlap between occ. (bonding) and unocc. (antibonding)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667000" y="2743200"/>
            <a:ext cx="2743200" cy="1143000"/>
            <a:chOff x="1728" y="1728"/>
            <a:chExt cx="1728" cy="720"/>
          </a:xfrm>
        </p:grpSpPr>
        <p:sp>
          <p:nvSpPr>
            <p:cNvPr id="66572" name="Line 12"/>
            <p:cNvSpPr>
              <a:spLocks noChangeShapeType="1"/>
            </p:cNvSpPr>
            <p:nvPr/>
          </p:nvSpPr>
          <p:spPr bwMode="auto">
            <a:xfrm>
              <a:off x="2160" y="1728"/>
              <a:ext cx="288" cy="52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6573" name="Text Box 13"/>
            <p:cNvSpPr txBox="1">
              <a:spLocks noChangeArrowheads="1"/>
            </p:cNvSpPr>
            <p:nvPr/>
          </p:nvSpPr>
          <p:spPr bwMode="auto">
            <a:xfrm>
              <a:off x="1728" y="2256"/>
              <a:ext cx="1728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>
                  <a:solidFill>
                    <a:srgbClr val="FF0000"/>
                  </a:solidFill>
                  <a:cs typeface="Arial" charset="0"/>
                </a:rPr>
                <a:t>Vanishes with separation as </a:t>
              </a:r>
              <a:r>
                <a:rPr lang="en-US" sz="1400" i="1">
                  <a:solidFill>
                    <a:srgbClr val="FF0000"/>
                  </a:solidFill>
                  <a:cs typeface="Arial" charset="0"/>
                </a:rPr>
                <a:t>e</a:t>
              </a:r>
              <a:r>
                <a:rPr lang="en-US" sz="1400" i="1" baseline="30000">
                  <a:solidFill>
                    <a:srgbClr val="FF0000"/>
                  </a:solidFill>
                  <a:cs typeface="Arial" charset="0"/>
                </a:rPr>
                <a:t>-R</a:t>
              </a:r>
            </a:p>
          </p:txBody>
        </p:sp>
      </p:grpSp>
      <p:pic>
        <p:nvPicPr>
          <p:cNvPr id="66574" name="Picture 1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>
          <a:xfrm>
            <a:off x="3657600" y="6248400"/>
            <a:ext cx="4038600" cy="420688"/>
          </a:xfrm>
          <a:noFill/>
          <a:ln/>
        </p:spPr>
      </p:pic>
      <p:sp>
        <p:nvSpPr>
          <p:cNvPr id="66575" name="Text Box 15"/>
          <p:cNvSpPr txBox="1">
            <a:spLocks noChangeArrowheads="1"/>
          </p:cNvSpPr>
          <p:nvPr/>
        </p:nvSpPr>
        <p:spPr bwMode="auto">
          <a:xfrm>
            <a:off x="228600" y="6248400"/>
            <a:ext cx="3886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rgbClr val="800080"/>
                </a:solidFill>
                <a:cs typeface="Arial" charset="0"/>
              </a:rPr>
              <a:t>   </a:t>
            </a:r>
            <a:r>
              <a:rPr lang="en-US" b="1" dirty="0">
                <a:solidFill>
                  <a:srgbClr val="800080"/>
                </a:solidFill>
                <a:cs typeface="Arial" charset="0"/>
              </a:rPr>
              <a:t>Extract the </a:t>
            </a:r>
            <a:r>
              <a:rPr lang="en-US" b="1" dirty="0" err="1">
                <a:solidFill>
                  <a:srgbClr val="800080"/>
                </a:solidFill>
                <a:cs typeface="Arial" charset="0"/>
              </a:rPr>
              <a:t>xc</a:t>
            </a:r>
            <a:r>
              <a:rPr lang="en-US" b="1" dirty="0">
                <a:solidFill>
                  <a:srgbClr val="800080"/>
                </a:solidFill>
                <a:cs typeface="Arial" charset="0"/>
              </a:rPr>
              <a:t> kernel from:</a:t>
            </a: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733800" y="4419600"/>
            <a:ext cx="5584825" cy="533400"/>
            <a:chOff x="2352" y="2784"/>
            <a:chExt cx="3518" cy="336"/>
          </a:xfrm>
        </p:grpSpPr>
        <p:sp>
          <p:nvSpPr>
            <p:cNvPr id="66577" name="Line 17"/>
            <p:cNvSpPr>
              <a:spLocks noChangeShapeType="1"/>
            </p:cNvSpPr>
            <p:nvPr/>
          </p:nvSpPr>
          <p:spPr bwMode="auto">
            <a:xfrm flipH="1">
              <a:off x="2352" y="2976"/>
              <a:ext cx="624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6578" name="Line 18"/>
            <p:cNvSpPr>
              <a:spLocks noChangeShapeType="1"/>
            </p:cNvSpPr>
            <p:nvPr/>
          </p:nvSpPr>
          <p:spPr bwMode="auto">
            <a:xfrm>
              <a:off x="3792" y="2928"/>
              <a:ext cx="384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6579" name="Text Box 19"/>
            <p:cNvSpPr txBox="1">
              <a:spLocks noChangeArrowheads="1"/>
            </p:cNvSpPr>
            <p:nvPr/>
          </p:nvSpPr>
          <p:spPr bwMode="auto">
            <a:xfrm>
              <a:off x="2880" y="2784"/>
              <a:ext cx="2990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1400">
                  <a:solidFill>
                    <a:srgbClr val="FF0000"/>
                  </a:solidFill>
                  <a:cs typeface="Arial" charset="0"/>
                </a:rPr>
                <a:t>Vanishing overlap between interacting wavefn on donor and acceptor </a:t>
              </a: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2743200" y="5105400"/>
            <a:ext cx="3048000" cy="990600"/>
            <a:chOff x="1728" y="3216"/>
            <a:chExt cx="1920" cy="624"/>
          </a:xfrm>
        </p:grpSpPr>
        <p:sp>
          <p:nvSpPr>
            <p:cNvPr id="66581" name="Line 21"/>
            <p:cNvSpPr>
              <a:spLocks noChangeShapeType="1"/>
            </p:cNvSpPr>
            <p:nvPr/>
          </p:nvSpPr>
          <p:spPr bwMode="auto">
            <a:xfrm>
              <a:off x="1728" y="3264"/>
              <a:ext cx="528" cy="432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round/>
              <a:headEnd type="triangle" w="med" len="med"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6582" name="Line 22"/>
            <p:cNvSpPr>
              <a:spLocks noChangeShapeType="1"/>
            </p:cNvSpPr>
            <p:nvPr/>
          </p:nvSpPr>
          <p:spPr bwMode="auto">
            <a:xfrm flipH="1">
              <a:off x="3216" y="3216"/>
              <a:ext cx="432" cy="48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round/>
              <a:headEnd type="triangle" w="med" len="med"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6583" name="Text Box 23"/>
            <p:cNvSpPr txBox="1">
              <a:spLocks noChangeArrowheads="1"/>
            </p:cNvSpPr>
            <p:nvPr/>
          </p:nvSpPr>
          <p:spPr bwMode="auto">
            <a:xfrm>
              <a:off x="2160" y="3648"/>
              <a:ext cx="1248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>
                  <a:solidFill>
                    <a:srgbClr val="3333CC"/>
                  </a:solidFill>
                  <a:cs typeface="Arial" charset="0"/>
                </a:rPr>
                <a:t>Finite CT frequencies</a:t>
              </a:r>
            </a:p>
          </p:txBody>
        </p:sp>
      </p:grpSp>
      <p:sp>
        <p:nvSpPr>
          <p:cNvPr id="66584" name="Text Box 24"/>
          <p:cNvSpPr txBox="1">
            <a:spLocks noChangeArrowheads="1"/>
          </p:cNvSpPr>
          <p:nvPr/>
        </p:nvSpPr>
        <p:spPr bwMode="auto">
          <a:xfrm>
            <a:off x="381000" y="2438400"/>
            <a:ext cx="16002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i="1">
                <a:cs typeface="Arial" charset="0"/>
              </a:rPr>
              <a:t>only single excitations contribute to this sum</a:t>
            </a:r>
          </a:p>
        </p:txBody>
      </p:sp>
      <p:sp>
        <p:nvSpPr>
          <p:cNvPr id="66585" name="Line 25"/>
          <p:cNvSpPr>
            <a:spLocks noChangeShapeType="1"/>
          </p:cNvSpPr>
          <p:nvPr/>
        </p:nvSpPr>
        <p:spPr bwMode="auto">
          <a:xfrm flipV="1">
            <a:off x="1676400" y="23622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586" name="Rectangle 26"/>
          <p:cNvSpPr>
            <a:spLocks noChangeArrowheads="1"/>
          </p:cNvSpPr>
          <p:nvPr/>
        </p:nvSpPr>
        <p:spPr bwMode="auto">
          <a:xfrm>
            <a:off x="228600" y="685800"/>
            <a:ext cx="853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err="1"/>
              <a:t>Diagonalization</a:t>
            </a:r>
            <a:r>
              <a:rPr lang="en-US" dirty="0"/>
              <a:t> is (thankfully) NOT TDDFT! Rather, mixing of excitations is done via the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-25000" dirty="0" err="1"/>
              <a:t>xc</a:t>
            </a:r>
            <a:r>
              <a:rPr lang="en-US" dirty="0"/>
              <a:t> kernel...recall double excitations lecture…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2927350"/>
            <a:ext cx="7391400" cy="860425"/>
          </a:xfrm>
        </p:spPr>
      </p:pic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304800" y="2851150"/>
            <a:ext cx="8153400" cy="1039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884238"/>
          </a:xfrm>
        </p:spPr>
        <p:txBody>
          <a:bodyPr/>
          <a:lstStyle/>
          <a:p>
            <a:r>
              <a:rPr lang="en-US" sz="2400" b="1" u="sng" dirty="0"/>
              <a:t>Exact</a:t>
            </a:r>
            <a:r>
              <a:rPr lang="en-US" b="1" u="sng" dirty="0"/>
              <a:t> </a:t>
            </a:r>
            <a:r>
              <a:rPr lang="en-US" u="sng" dirty="0"/>
              <a:t>     </a:t>
            </a:r>
            <a:r>
              <a:rPr lang="en-US" sz="2400" b="1" u="sng" dirty="0"/>
              <a:t>matrix </a:t>
            </a:r>
            <a:r>
              <a:rPr lang="en-US" sz="2400" b="1" u="sng" dirty="0" err="1"/>
              <a:t>elt</a:t>
            </a:r>
            <a:r>
              <a:rPr lang="en-US" sz="2400" b="1" u="sng" dirty="0"/>
              <a:t> for CT between open-shells</a:t>
            </a:r>
          </a:p>
        </p:txBody>
      </p:sp>
      <p:pic>
        <p:nvPicPr>
          <p:cNvPr id="6758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981200" y="322263"/>
            <a:ext cx="771525" cy="477837"/>
          </a:xfrm>
          <a:noFill/>
          <a:ln/>
        </p:spPr>
      </p:pic>
      <p:pic>
        <p:nvPicPr>
          <p:cNvPr id="67590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3352800" y="914400"/>
            <a:ext cx="3886200" cy="625475"/>
          </a:xfrm>
          <a:noFill/>
          <a:ln/>
        </p:spPr>
      </p:pic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152400" y="6248400"/>
            <a:ext cx="34290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i="1" dirty="0" err="1">
                <a:cs typeface="Arial" charset="0"/>
              </a:rPr>
              <a:t>Maitra</a:t>
            </a:r>
            <a:r>
              <a:rPr lang="en-US" sz="1600" i="1" dirty="0">
                <a:cs typeface="Arial" charset="0"/>
              </a:rPr>
              <a:t> JCP</a:t>
            </a:r>
            <a:r>
              <a:rPr lang="en-US" sz="1600" b="1" i="1" dirty="0">
                <a:cs typeface="Arial" charset="0"/>
              </a:rPr>
              <a:t>  </a:t>
            </a:r>
            <a:r>
              <a:rPr lang="en-US" sz="1600" b="1" dirty="0"/>
              <a:t>122</a:t>
            </a:r>
            <a:r>
              <a:rPr lang="en-US" sz="1600" dirty="0"/>
              <a:t>, 234104</a:t>
            </a:r>
            <a:r>
              <a:rPr lang="en-US" sz="1600" i="1" dirty="0">
                <a:cs typeface="Arial" charset="0"/>
              </a:rPr>
              <a:t> (2005)</a:t>
            </a: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2819400" y="1905000"/>
            <a:ext cx="41549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dirty="0">
                <a:cs typeface="Arial" charset="0"/>
              </a:rPr>
              <a:t>…</a:t>
            </a:r>
          </a:p>
          <a:p>
            <a:pPr algn="l"/>
            <a:r>
              <a:rPr lang="en-US" b="1" dirty="0" smtClean="0">
                <a:cs typeface="Arial" charset="0"/>
              </a:rPr>
              <a:t>…</a:t>
            </a:r>
            <a:endParaRPr lang="en-US" b="1" dirty="0">
              <a:cs typeface="Arial" charset="0"/>
            </a:endParaRPr>
          </a:p>
        </p:txBody>
      </p:sp>
      <p:sp>
        <p:nvSpPr>
          <p:cNvPr id="67593" name="Line 9"/>
          <p:cNvSpPr>
            <a:spLocks noChangeShapeType="1"/>
          </p:cNvSpPr>
          <p:nvPr/>
        </p:nvSpPr>
        <p:spPr bwMode="auto">
          <a:xfrm flipV="1">
            <a:off x="2743200" y="3689350"/>
            <a:ext cx="479425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181600" y="3841750"/>
            <a:ext cx="3657600" cy="519113"/>
            <a:chOff x="3456" y="3312"/>
            <a:chExt cx="2304" cy="327"/>
          </a:xfrm>
        </p:grpSpPr>
        <p:sp>
          <p:nvSpPr>
            <p:cNvPr id="67595" name="Text Box 11"/>
            <p:cNvSpPr txBox="1">
              <a:spLocks noChangeArrowheads="1"/>
            </p:cNvSpPr>
            <p:nvPr/>
          </p:nvSpPr>
          <p:spPr bwMode="auto">
            <a:xfrm>
              <a:off x="3456" y="3408"/>
              <a:ext cx="230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>
                  <a:solidFill>
                    <a:srgbClr val="800080"/>
                  </a:solidFill>
                  <a:cs typeface="Arial" charset="0"/>
                </a:rPr>
                <a:t>Note: </a:t>
              </a:r>
              <a:r>
                <a:rPr lang="en-US" b="1">
                  <a:solidFill>
                    <a:srgbClr val="800080"/>
                  </a:solidFill>
                  <a:cs typeface="Arial" charset="0"/>
                </a:rPr>
                <a:t>strong non-adiabaticity!</a:t>
              </a:r>
            </a:p>
          </p:txBody>
        </p:sp>
        <p:sp>
          <p:nvSpPr>
            <p:cNvPr id="67596" name="Line 12"/>
            <p:cNvSpPr>
              <a:spLocks noChangeShapeType="1"/>
            </p:cNvSpPr>
            <p:nvPr/>
          </p:nvSpPr>
          <p:spPr bwMode="auto">
            <a:xfrm flipH="1" flipV="1">
              <a:off x="4464" y="3312"/>
              <a:ext cx="288" cy="96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67597" name="Line 13"/>
          <p:cNvSpPr>
            <a:spLocks noChangeShapeType="1"/>
          </p:cNvSpPr>
          <p:nvPr/>
        </p:nvSpPr>
        <p:spPr bwMode="auto">
          <a:xfrm flipH="1">
            <a:off x="4495800" y="2687638"/>
            <a:ext cx="319088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7598" name="Text Box 14"/>
          <p:cNvSpPr txBox="1">
            <a:spLocks noChangeArrowheads="1"/>
          </p:cNvSpPr>
          <p:nvPr/>
        </p:nvSpPr>
        <p:spPr bwMode="auto">
          <a:xfrm>
            <a:off x="5029200" y="2209800"/>
            <a:ext cx="4318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cs typeface="Arial" charset="0"/>
              </a:rPr>
              <a:t>Interacting CT transition from 2 to 1, (eg in the approx  found earlier)</a:t>
            </a:r>
          </a:p>
        </p:txBody>
      </p:sp>
      <p:sp>
        <p:nvSpPr>
          <p:cNvPr id="67599" name="Line 15"/>
          <p:cNvSpPr>
            <a:spLocks noChangeShapeType="1"/>
          </p:cNvSpPr>
          <p:nvPr/>
        </p:nvSpPr>
        <p:spPr bwMode="auto">
          <a:xfrm>
            <a:off x="762000" y="2755900"/>
            <a:ext cx="160338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7600" name="Text Box 16"/>
          <p:cNvSpPr txBox="1">
            <a:spLocks noChangeArrowheads="1"/>
          </p:cNvSpPr>
          <p:nvPr/>
        </p:nvSpPr>
        <p:spPr bwMode="auto">
          <a:xfrm>
            <a:off x="0" y="3917950"/>
            <a:ext cx="1828800" cy="825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solidFill>
                  <a:srgbClr val="800080"/>
                </a:solidFill>
                <a:cs typeface="Arial" charset="0"/>
              </a:rPr>
              <a:t>KS antibonding transition freq, goes like </a:t>
            </a:r>
            <a:r>
              <a:rPr lang="en-US" sz="1600" i="1">
                <a:solidFill>
                  <a:srgbClr val="800080"/>
                </a:solidFill>
                <a:cs typeface="Arial" charset="0"/>
              </a:rPr>
              <a:t>e</a:t>
            </a:r>
            <a:r>
              <a:rPr lang="en-US" sz="1600" i="1" baseline="30000">
                <a:solidFill>
                  <a:srgbClr val="800080"/>
                </a:solidFill>
                <a:cs typeface="Arial" charset="0"/>
              </a:rPr>
              <a:t>-cR</a:t>
            </a:r>
          </a:p>
        </p:txBody>
      </p:sp>
      <p:sp>
        <p:nvSpPr>
          <p:cNvPr id="67601" name="Text Box 17"/>
          <p:cNvSpPr txBox="1">
            <a:spLocks noChangeArrowheads="1"/>
          </p:cNvSpPr>
          <p:nvPr/>
        </p:nvSpPr>
        <p:spPr bwMode="auto">
          <a:xfrm>
            <a:off x="0" y="2757488"/>
            <a:ext cx="22352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>
              <a:solidFill>
                <a:srgbClr val="800080"/>
              </a:solidFill>
              <a:cs typeface="Arial" charset="0"/>
            </a:endParaRP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28600" y="2286000"/>
            <a:ext cx="2322513" cy="606425"/>
            <a:chOff x="144" y="2112"/>
            <a:chExt cx="1392" cy="364"/>
          </a:xfrm>
        </p:grpSpPr>
        <p:sp>
          <p:nvSpPr>
            <p:cNvPr id="67603" name="Text Box 19"/>
            <p:cNvSpPr txBox="1">
              <a:spLocks noChangeArrowheads="1"/>
            </p:cNvSpPr>
            <p:nvPr/>
          </p:nvSpPr>
          <p:spPr bwMode="auto">
            <a:xfrm>
              <a:off x="144" y="2256"/>
              <a:ext cx="1392" cy="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i="1" dirty="0">
                  <a:latin typeface="Symbol" pitchFamily="18" charset="2"/>
                  <a:cs typeface="Arial" charset="0"/>
                </a:rPr>
                <a:t>f</a:t>
              </a:r>
              <a:r>
                <a:rPr lang="en-US" i="1" baseline="-25000" dirty="0">
                  <a:cs typeface="Arial" charset="0"/>
                </a:rPr>
                <a:t>0</a:t>
              </a:r>
              <a:r>
                <a:rPr lang="en-US" i="1" dirty="0">
                  <a:latin typeface="Symbol" pitchFamily="18" charset="2"/>
                  <a:cs typeface="Arial" charset="0"/>
                </a:rPr>
                <a:t>f</a:t>
              </a:r>
              <a:r>
                <a:rPr lang="en-US" i="1" baseline="-25000" dirty="0">
                  <a:cs typeface="Arial" charset="0"/>
                </a:rPr>
                <a:t>0</a:t>
              </a:r>
              <a:r>
                <a:rPr lang="en-US" dirty="0">
                  <a:cs typeface="Arial" charset="0"/>
                </a:rPr>
                <a:t>  - </a:t>
              </a:r>
              <a:r>
                <a:rPr lang="en-US" sz="1400" dirty="0">
                  <a:cs typeface="Arial" charset="0"/>
                </a:rPr>
                <a:t>nonzero overlap</a:t>
              </a:r>
            </a:p>
          </p:txBody>
        </p:sp>
        <p:sp>
          <p:nvSpPr>
            <p:cNvPr id="67604" name="Text Box 20"/>
            <p:cNvSpPr txBox="1">
              <a:spLocks noChangeArrowheads="1"/>
            </p:cNvSpPr>
            <p:nvPr/>
          </p:nvSpPr>
          <p:spPr bwMode="auto">
            <a:xfrm>
              <a:off x="288" y="2112"/>
              <a:ext cx="186" cy="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cs typeface="Arial" charset="0"/>
                </a:rPr>
                <a:t>_</a:t>
              </a:r>
            </a:p>
          </p:txBody>
        </p:sp>
      </p:grpSp>
      <p:sp>
        <p:nvSpPr>
          <p:cNvPr id="67605" name="Text Box 21"/>
          <p:cNvSpPr txBox="1">
            <a:spLocks noChangeArrowheads="1"/>
          </p:cNvSpPr>
          <p:nvPr/>
        </p:nvSpPr>
        <p:spPr bwMode="auto">
          <a:xfrm>
            <a:off x="2133600" y="4048125"/>
            <a:ext cx="3036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latin typeface="Symbol" pitchFamily="18" charset="2"/>
                <a:cs typeface="Arial" charset="0"/>
              </a:rPr>
              <a:t>d</a:t>
            </a:r>
            <a:r>
              <a:rPr lang="en-US" sz="2400" i="1" baseline="-25000">
                <a:latin typeface="Symbol" pitchFamily="18" charset="2"/>
                <a:cs typeface="Arial" charset="0"/>
              </a:rPr>
              <a:t> </a:t>
            </a:r>
            <a:r>
              <a:rPr lang="en-US" i="1">
                <a:latin typeface="Symbol" pitchFamily="18" charset="2"/>
                <a:cs typeface="Arial" charset="0"/>
              </a:rPr>
              <a:t>= </a:t>
            </a:r>
            <a:r>
              <a:rPr lang="en-US" sz="2400" i="1">
                <a:latin typeface="Symbol" pitchFamily="18" charset="2"/>
                <a:cs typeface="Arial" charset="0"/>
              </a:rPr>
              <a:t>(w</a:t>
            </a:r>
            <a:r>
              <a:rPr lang="en-US" sz="2400" i="1" baseline="-25000">
                <a:latin typeface="Symbol" pitchFamily="18" charset="2"/>
                <a:cs typeface="Arial" charset="0"/>
              </a:rPr>
              <a:t>1</a:t>
            </a:r>
            <a:r>
              <a:rPr lang="en-US" sz="2400" i="1">
                <a:latin typeface="Symbol" pitchFamily="18" charset="2"/>
                <a:cs typeface="Arial" charset="0"/>
              </a:rPr>
              <a:t> - w</a:t>
            </a:r>
            <a:r>
              <a:rPr lang="en-US" sz="2400" i="1" baseline="-25000">
                <a:latin typeface="Symbol" pitchFamily="18" charset="2"/>
                <a:cs typeface="Arial" charset="0"/>
              </a:rPr>
              <a:t>2</a:t>
            </a:r>
            <a:r>
              <a:rPr lang="en-US" sz="2400">
                <a:latin typeface="Symbol" pitchFamily="18" charset="2"/>
                <a:cs typeface="Arial" charset="0"/>
              </a:rPr>
              <a:t>)/2</a:t>
            </a:r>
          </a:p>
        </p:txBody>
      </p:sp>
      <p:sp>
        <p:nvSpPr>
          <p:cNvPr id="67606" name="Line 22"/>
          <p:cNvSpPr>
            <a:spLocks noChangeShapeType="1"/>
          </p:cNvSpPr>
          <p:nvPr/>
        </p:nvSpPr>
        <p:spPr bwMode="auto">
          <a:xfrm flipH="1" flipV="1">
            <a:off x="685800" y="3673475"/>
            <a:ext cx="80963" cy="320675"/>
          </a:xfrm>
          <a:prstGeom prst="line">
            <a:avLst/>
          </a:prstGeom>
          <a:noFill/>
          <a:ln w="9525">
            <a:solidFill>
              <a:srgbClr val="660033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7607" name="Text Box 23"/>
          <p:cNvSpPr txBox="1">
            <a:spLocks noChangeArrowheads="1"/>
          </p:cNvSpPr>
          <p:nvPr/>
        </p:nvSpPr>
        <p:spPr bwMode="auto">
          <a:xfrm>
            <a:off x="304800" y="4908550"/>
            <a:ext cx="7315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u="sng" dirty="0">
                <a:solidFill>
                  <a:schemeClr val="accent2"/>
                </a:solidFill>
              </a:rPr>
              <a:t>Upshot:</a:t>
            </a:r>
            <a:r>
              <a:rPr lang="en-US" sz="2000" dirty="0"/>
              <a:t> </a:t>
            </a:r>
            <a:r>
              <a:rPr lang="en-US" sz="2000" b="1" dirty="0"/>
              <a:t>(</a:t>
            </a:r>
            <a:r>
              <a:rPr lang="en-US" sz="2000" b="1" dirty="0" err="1"/>
              <a:t>i</a:t>
            </a:r>
            <a:r>
              <a:rPr lang="en-US" sz="2000" b="1" dirty="0"/>
              <a:t>) </a:t>
            </a:r>
            <a:r>
              <a:rPr lang="en-US" sz="2000" b="1" i="1" dirty="0" err="1">
                <a:latin typeface="Times New Roman" pitchFamily="18" charset="0"/>
              </a:rPr>
              <a:t>f</a:t>
            </a:r>
            <a:r>
              <a:rPr lang="en-US" sz="2000" b="1" baseline="-25000" dirty="0" err="1">
                <a:latin typeface="Times New Roman" pitchFamily="18" charset="0"/>
              </a:rPr>
              <a:t>xc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dirty="0"/>
              <a:t>blows up exponentially with R, </a:t>
            </a:r>
            <a:r>
              <a:rPr lang="en-US" sz="2000" b="1" i="1" dirty="0" err="1">
                <a:latin typeface="Times New Roman" pitchFamily="18" charset="0"/>
              </a:rPr>
              <a:t>fxc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dirty="0"/>
              <a:t>~ exp(</a:t>
            </a:r>
            <a:r>
              <a:rPr lang="en-US" sz="2000" b="1" dirty="0" err="1"/>
              <a:t>cR</a:t>
            </a:r>
            <a:r>
              <a:rPr lang="en-US" sz="2000" b="1" dirty="0"/>
              <a:t>)   (ii) </a:t>
            </a:r>
            <a:r>
              <a:rPr lang="en-US" sz="2000" b="1" i="1" dirty="0" err="1">
                <a:latin typeface="Times New Roman" pitchFamily="18" charset="0"/>
              </a:rPr>
              <a:t>f</a:t>
            </a:r>
            <a:r>
              <a:rPr lang="en-US" sz="2000" b="1" baseline="-25000" dirty="0" err="1">
                <a:latin typeface="Times New Roman" pitchFamily="18" charset="0"/>
              </a:rPr>
              <a:t>xc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dirty="0"/>
              <a:t>strongly frequency-dependent</a:t>
            </a:r>
            <a:r>
              <a:rPr lang="en-US" dirty="0"/>
              <a:t>	</a:t>
            </a:r>
          </a:p>
        </p:txBody>
      </p:sp>
      <p:sp>
        <p:nvSpPr>
          <p:cNvPr id="67608" name="Rectangle 24"/>
          <p:cNvSpPr>
            <a:spLocks noChangeArrowheads="1"/>
          </p:cNvSpPr>
          <p:nvPr/>
        </p:nvSpPr>
        <p:spPr bwMode="auto">
          <a:xfrm>
            <a:off x="152400" y="4953000"/>
            <a:ext cx="7239000" cy="685800"/>
          </a:xfrm>
          <a:prstGeom prst="rect">
            <a:avLst/>
          </a:prstGeom>
          <a:noFill/>
          <a:ln w="28575">
            <a:solidFill>
              <a:srgbClr val="99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10" name="Line 26"/>
          <p:cNvSpPr>
            <a:spLocks noChangeShapeType="1"/>
          </p:cNvSpPr>
          <p:nvPr/>
        </p:nvSpPr>
        <p:spPr bwMode="auto">
          <a:xfrm flipH="1">
            <a:off x="7010400" y="475615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611" name="Text Box 27"/>
          <p:cNvSpPr txBox="1">
            <a:spLocks noChangeArrowheads="1"/>
          </p:cNvSpPr>
          <p:nvPr/>
        </p:nvSpPr>
        <p:spPr bwMode="auto">
          <a:xfrm>
            <a:off x="228600" y="990600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/>
              <a:t>Within the dressed SMA</a:t>
            </a:r>
          </a:p>
        </p:txBody>
      </p:sp>
      <p:sp>
        <p:nvSpPr>
          <p:cNvPr id="67612" name="Text Box 28"/>
          <p:cNvSpPr txBox="1">
            <a:spLocks noChangeArrowheads="1"/>
          </p:cNvSpPr>
          <p:nvPr/>
        </p:nvSpPr>
        <p:spPr bwMode="auto">
          <a:xfrm>
            <a:off x="914400" y="1600200"/>
            <a:ext cx="701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/>
              <a:t>the exact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baseline="-25000" dirty="0" err="1"/>
              <a:t>xc</a:t>
            </a:r>
            <a:r>
              <a:rPr lang="en-US" sz="2000" dirty="0"/>
              <a:t> is:…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04800" y="304800"/>
            <a:ext cx="8839200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dirty="0"/>
              <a:t>How about higher excitations of the stretched molecule?</a:t>
            </a:r>
          </a:p>
          <a:p>
            <a:endParaRPr lang="en-US" sz="2400" b="1" dirty="0"/>
          </a:p>
          <a:p>
            <a:pPr algn="l">
              <a:buFontTx/>
              <a:buChar char="•"/>
            </a:pPr>
            <a:r>
              <a:rPr lang="en-US" dirty="0"/>
              <a:t> </a:t>
            </a:r>
            <a:r>
              <a:rPr lang="en-US" sz="2000" dirty="0"/>
              <a:t>Since </a:t>
            </a:r>
            <a:r>
              <a:rPr lang="en-US" sz="2000" dirty="0" err="1"/>
              <a:t>antibonding</a:t>
            </a:r>
            <a:r>
              <a:rPr lang="en-US" sz="2000" dirty="0"/>
              <a:t> KS state is near-degenerate with ground, any single excitation</a:t>
            </a:r>
            <a:r>
              <a:rPr lang="en-US" sz="2000" dirty="0">
                <a:latin typeface="Symbol" pitchFamily="18" charset="2"/>
              </a:rPr>
              <a:t> f</a:t>
            </a:r>
            <a:r>
              <a:rPr lang="en-US" sz="2000" baseline="-25000" dirty="0"/>
              <a:t>0</a:t>
            </a:r>
            <a:r>
              <a:rPr lang="en-US" sz="2000" dirty="0"/>
              <a:t>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 err="1">
                <a:latin typeface="Symbol" pitchFamily="18" charset="2"/>
                <a:sym typeface="Wingdings" pitchFamily="2" charset="2"/>
              </a:rPr>
              <a:t>f</a:t>
            </a:r>
            <a:r>
              <a:rPr lang="en-US" sz="2000" baseline="-25000" dirty="0" err="1">
                <a:sym typeface="Wingdings" pitchFamily="2" charset="2"/>
              </a:rPr>
              <a:t>a</a:t>
            </a:r>
            <a:r>
              <a:rPr lang="en-US" sz="2000" dirty="0">
                <a:sym typeface="Wingdings" pitchFamily="2" charset="2"/>
              </a:rPr>
              <a:t> is near-generate with double excitation (</a:t>
            </a:r>
            <a:r>
              <a:rPr lang="en-US" dirty="0">
                <a:latin typeface="Symbol" pitchFamily="18" charset="2"/>
              </a:rPr>
              <a:t>f</a:t>
            </a:r>
            <a:r>
              <a:rPr lang="en-US" baseline="-25000" dirty="0"/>
              <a:t>0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sz="2000" dirty="0" err="1">
                <a:latin typeface="Symbol" pitchFamily="18" charset="2"/>
                <a:sym typeface="Wingdings" pitchFamily="2" charset="2"/>
              </a:rPr>
              <a:t>f</a:t>
            </a:r>
            <a:r>
              <a:rPr lang="en-US" sz="2000" baseline="-25000" dirty="0" err="1">
                <a:sym typeface="Wingdings" pitchFamily="2" charset="2"/>
              </a:rPr>
              <a:t>a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dirty="0">
                <a:latin typeface="Symbol" pitchFamily="18" charset="2"/>
              </a:rPr>
              <a:t>f</a:t>
            </a:r>
            <a:r>
              <a:rPr lang="en-US" sz="2000" baseline="-25000" dirty="0"/>
              <a:t>0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latin typeface="Symbol" pitchFamily="18" charset="2"/>
                <a:sym typeface="Wingdings" pitchFamily="2" charset="2"/>
              </a:rPr>
              <a:t>f</a:t>
            </a:r>
            <a:r>
              <a:rPr lang="en-US" sz="2000" baseline="-25000" dirty="0" err="1">
                <a:sym typeface="Wingdings" pitchFamily="2" charset="2"/>
              </a:rPr>
              <a:t>a</a:t>
            </a:r>
            <a:r>
              <a:rPr lang="en-US" dirty="0">
                <a:sym typeface="Wingdings" pitchFamily="2" charset="2"/>
              </a:rPr>
              <a:t>)</a:t>
            </a:r>
          </a:p>
          <a:p>
            <a:pPr algn="l"/>
            <a:endParaRPr lang="en-US" sz="2000" dirty="0"/>
          </a:p>
          <a:p>
            <a:pPr algn="l">
              <a:buFontTx/>
              <a:buChar char="•"/>
            </a:pPr>
            <a:r>
              <a:rPr lang="en-US" sz="2000" dirty="0"/>
              <a:t> Ubiquitous doubles – ubiquitous poles in</a:t>
            </a:r>
            <a:r>
              <a:rPr lang="en-US" sz="2000" i="1" dirty="0"/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baseline="-25000" dirty="0" err="1"/>
              <a:t>xc</a:t>
            </a:r>
            <a:r>
              <a:rPr lang="en-US" sz="2000" dirty="0"/>
              <a:t>(</a:t>
            </a:r>
            <a:r>
              <a:rPr lang="en-US" sz="2000" dirty="0">
                <a:latin typeface="Symbol" pitchFamily="18" charset="2"/>
              </a:rPr>
              <a:t>w</a:t>
            </a:r>
            <a:r>
              <a:rPr lang="en-US" sz="2000" dirty="0"/>
              <a:t>)</a:t>
            </a:r>
          </a:p>
          <a:p>
            <a:pPr algn="l">
              <a:buFontTx/>
              <a:buChar char="•"/>
            </a:pPr>
            <a:endParaRPr lang="en-US" sz="2000" dirty="0"/>
          </a:p>
          <a:p>
            <a:pPr algn="l">
              <a:buFontTx/>
              <a:buChar char="•"/>
            </a:pPr>
            <a:r>
              <a:rPr lang="en-US" sz="2000" dirty="0"/>
              <a:t> Complicated form for kernel for accurate excited molecular dissociation curves </a:t>
            </a:r>
          </a:p>
          <a:p>
            <a:pPr algn="l">
              <a:buFontTx/>
              <a:buChar char="•"/>
            </a:pPr>
            <a:endParaRPr lang="en-US" sz="2000" dirty="0"/>
          </a:p>
          <a:p>
            <a:pPr algn="l">
              <a:buFontTx/>
              <a:buChar char="•"/>
            </a:pPr>
            <a:r>
              <a:rPr lang="en-US" sz="2000" dirty="0"/>
              <a:t> Even </a:t>
            </a:r>
            <a:r>
              <a:rPr lang="en-US" dirty="0"/>
              <a:t>for </a:t>
            </a:r>
            <a:r>
              <a:rPr lang="en-US" b="1" i="1" dirty="0"/>
              <a:t>local </a:t>
            </a:r>
            <a:r>
              <a:rPr lang="en-US" b="1" dirty="0"/>
              <a:t>excitations, need strong frequency-dependence</a:t>
            </a:r>
            <a:r>
              <a:rPr lang="en-US" dirty="0"/>
              <a:t>.</a:t>
            </a:r>
          </a:p>
          <a:p>
            <a:pPr algn="l"/>
            <a:r>
              <a:rPr lang="en-US" dirty="0"/>
              <a:t>				</a:t>
            </a:r>
          </a:p>
        </p:txBody>
      </p:sp>
      <p:pic>
        <p:nvPicPr>
          <p:cNvPr id="31750" name="Picture 6" descr="picasso_acrob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4495800"/>
            <a:ext cx="13414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1905000" y="6248400"/>
            <a:ext cx="69786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N. T. Maitra and D. G. Tempel, J. Chem. Phys. </a:t>
            </a:r>
            <a:r>
              <a:rPr lang="en-US" b="1" i="1"/>
              <a:t>125 </a:t>
            </a:r>
            <a:r>
              <a:rPr lang="en-US" i="1"/>
              <a:t>184111 (2006).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1124744"/>
            <a:ext cx="8534400" cy="5943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r>
              <a:rPr lang="en-US" sz="2000" dirty="0">
                <a:latin typeface="Calibri" panose="020F0502020204030204" pitchFamily="34" charset="0"/>
              </a:rPr>
              <a:t> Long-range </a:t>
            </a:r>
            <a:r>
              <a:rPr lang="en-US" sz="2000" dirty="0" smtClean="0">
                <a:latin typeface="Calibri" panose="020F0502020204030204" pitchFamily="34" charset="0"/>
              </a:rPr>
              <a:t>CT </a:t>
            </a:r>
            <a:r>
              <a:rPr lang="en-US" sz="2000" dirty="0">
                <a:latin typeface="Calibri" panose="020F0502020204030204" pitchFamily="34" charset="0"/>
              </a:rPr>
              <a:t>excitations are particularly challenging for TDDFT approximations to model, due to vanishing overlap between the occupied and unoccupied </a:t>
            </a:r>
            <a:r>
              <a:rPr lang="en-US" sz="2000" dirty="0" smtClean="0">
                <a:latin typeface="Calibri" panose="020F0502020204030204" pitchFamily="34" charset="0"/>
              </a:rPr>
              <a:t>states; optimism with non-empirically tuned hybrids</a:t>
            </a:r>
            <a:endParaRPr lang="en-US" sz="2000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r>
              <a:rPr lang="en-US" sz="2000" dirty="0">
                <a:latin typeface="Calibri" panose="020F0502020204030204" pitchFamily="34" charset="0"/>
              </a:rPr>
              <a:t>Require exponential dependence of the kernel on fragment separation for frequencies near the CT </a:t>
            </a:r>
            <a:r>
              <a:rPr lang="en-US" sz="2000" dirty="0" smtClean="0">
                <a:latin typeface="Calibri" panose="020F0502020204030204" pitchFamily="34" charset="0"/>
              </a:rPr>
              <a:t>ones (in non-hybrid TDDFT); </a:t>
            </a:r>
            <a:r>
              <a:rPr lang="en-US" sz="2000" dirty="0" smtClean="0">
                <a:latin typeface="Calibri" panose="020F0502020204030204" pitchFamily="34" charset="0"/>
              </a:rPr>
              <a:t>Range-separated  hybrids </a:t>
            </a:r>
            <a:r>
              <a:rPr lang="en-US" sz="2000" dirty="0" smtClean="0">
                <a:latin typeface="Calibri" panose="020F0502020204030204" pitchFamily="34" charset="0"/>
              </a:rPr>
              <a:t>work </a:t>
            </a:r>
            <a:r>
              <a:rPr lang="en-US" sz="2000" dirty="0" smtClean="0">
                <a:latin typeface="Calibri" panose="020F0502020204030204" pitchFamily="34" charset="0"/>
              </a:rPr>
              <a:t>for CT between closed-shell fragments.</a:t>
            </a:r>
            <a:endParaRPr lang="en-US" sz="2000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endParaRPr lang="en-US" sz="1800" i="1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r>
              <a:rPr lang="en-US" sz="2000" dirty="0">
                <a:latin typeface="Calibri" panose="020F0502020204030204" pitchFamily="34" charset="0"/>
              </a:rPr>
              <a:t>Strong frequency-dependence in the exact </a:t>
            </a:r>
            <a:r>
              <a:rPr lang="en-US" sz="2000" dirty="0" err="1">
                <a:latin typeface="Calibri" panose="020F0502020204030204" pitchFamily="34" charset="0"/>
              </a:rPr>
              <a:t>xc</a:t>
            </a:r>
            <a:r>
              <a:rPr lang="en-US" sz="2000" dirty="0">
                <a:latin typeface="Calibri" panose="020F0502020204030204" pitchFamily="34" charset="0"/>
              </a:rPr>
              <a:t> kernel </a:t>
            </a:r>
            <a:r>
              <a:rPr lang="en-US" sz="2000" dirty="0" smtClean="0">
                <a:latin typeface="Calibri" panose="020F0502020204030204" pitchFamily="34" charset="0"/>
              </a:rPr>
              <a:t>enables it to accurately </a:t>
            </a:r>
            <a:r>
              <a:rPr lang="en-US" sz="2000" dirty="0">
                <a:latin typeface="Calibri" panose="020F0502020204030204" pitchFamily="34" charset="0"/>
              </a:rPr>
              <a:t>capture long-range </a:t>
            </a:r>
            <a:r>
              <a:rPr lang="en-US" sz="2000" dirty="0" smtClean="0">
                <a:latin typeface="Calibri" panose="020F0502020204030204" pitchFamily="34" charset="0"/>
              </a:rPr>
              <a:t>CT excitations</a:t>
            </a:r>
            <a:endParaRPr lang="en-US" sz="1800" i="1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endParaRPr lang="en-US" sz="1800" i="1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r>
              <a:rPr lang="en-US" sz="2000" dirty="0">
                <a:latin typeface="Calibri" panose="020F0502020204030204" pitchFamily="34" charset="0"/>
              </a:rPr>
              <a:t>Origin of complicated </a:t>
            </a:r>
            <a:r>
              <a:rPr lang="en-US" sz="2400" dirty="0">
                <a:latin typeface="Symbol" panose="05050102010706020507" pitchFamily="18" charset="2"/>
              </a:rPr>
              <a:t>w</a:t>
            </a:r>
            <a:r>
              <a:rPr lang="en-US" sz="2000" dirty="0">
                <a:latin typeface="Calibri" panose="020F0502020204030204" pitchFamily="34" charset="0"/>
              </a:rPr>
              <a:t>-structure of kernel is the step in the ground-state potential – making the bare KS description a poor one. </a:t>
            </a:r>
            <a:r>
              <a:rPr lang="en-US" sz="2000" b="1" dirty="0">
                <a:latin typeface="Calibri" panose="020F0502020204030204" pitchFamily="34" charset="0"/>
              </a:rPr>
              <a:t>Static correlation.</a:t>
            </a:r>
          </a:p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endParaRPr lang="en-US" sz="2000" b="1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r>
              <a:rPr lang="en-US" sz="2000" dirty="0">
                <a:latin typeface="Calibri" panose="020F0502020204030204" pitchFamily="34" charset="0"/>
              </a:rPr>
              <a:t>Static correlation </a:t>
            </a:r>
            <a:r>
              <a:rPr lang="en-US" sz="2000" dirty="0" smtClean="0">
                <a:latin typeface="Calibri" panose="020F0502020204030204" pitchFamily="34" charset="0"/>
              </a:rPr>
              <a:t>problems </a:t>
            </a:r>
            <a:r>
              <a:rPr lang="en-US" sz="2000" dirty="0">
                <a:latin typeface="Calibri" panose="020F0502020204030204" pitchFamily="34" charset="0"/>
              </a:rPr>
              <a:t>also in conical intersections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000" dirty="0" smtClean="0">
              <a:latin typeface="Calibri" panose="020F0502020204030204" pitchFamily="34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571428" y="188640"/>
            <a:ext cx="403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cs typeface="Arial" charset="0"/>
              </a:rPr>
              <a:t>Summary of CT</a:t>
            </a:r>
            <a:endParaRPr lang="en-US" sz="32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0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533400" y="228600"/>
            <a:ext cx="762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 err="1"/>
              <a:t>Autoionizing</a:t>
            </a:r>
            <a:r>
              <a:rPr lang="en-US" sz="2400" b="1" u="sng" dirty="0"/>
              <a:t> Resonances</a:t>
            </a:r>
          </a:p>
        </p:txBody>
      </p:sp>
      <p:grpSp>
        <p:nvGrpSpPr>
          <p:cNvPr id="23555" name="Group 3"/>
          <p:cNvGrpSpPr>
            <a:grpSpLocks/>
          </p:cNvGrpSpPr>
          <p:nvPr/>
        </p:nvGrpSpPr>
        <p:grpSpPr bwMode="auto">
          <a:xfrm>
            <a:off x="1905000" y="1905000"/>
            <a:ext cx="2133600" cy="1905000"/>
            <a:chOff x="960" y="1536"/>
            <a:chExt cx="1344" cy="1200"/>
          </a:xfrm>
        </p:grpSpPr>
        <p:grpSp>
          <p:nvGrpSpPr>
            <p:cNvPr id="23556" name="Group 4"/>
            <p:cNvGrpSpPr>
              <a:grpSpLocks/>
            </p:cNvGrpSpPr>
            <p:nvPr/>
          </p:nvGrpSpPr>
          <p:grpSpPr bwMode="auto">
            <a:xfrm>
              <a:off x="960" y="1536"/>
              <a:ext cx="1344" cy="1200"/>
              <a:chOff x="960" y="1536"/>
              <a:chExt cx="1344" cy="1200"/>
            </a:xfrm>
          </p:grpSpPr>
          <p:sp>
            <p:nvSpPr>
              <p:cNvPr id="23557" name="Freeform 5"/>
              <p:cNvSpPr>
                <a:spLocks/>
              </p:cNvSpPr>
              <p:nvPr/>
            </p:nvSpPr>
            <p:spPr bwMode="auto">
              <a:xfrm>
                <a:off x="960" y="1536"/>
                <a:ext cx="1344" cy="12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288"/>
                  </a:cxn>
                  <a:cxn ang="0">
                    <a:pos x="96" y="576"/>
                  </a:cxn>
                  <a:cxn ang="0">
                    <a:pos x="144" y="672"/>
                  </a:cxn>
                  <a:cxn ang="0">
                    <a:pos x="192" y="864"/>
                  </a:cxn>
                  <a:cxn ang="0">
                    <a:pos x="336" y="960"/>
                  </a:cxn>
                  <a:cxn ang="0">
                    <a:pos x="528" y="960"/>
                  </a:cxn>
                  <a:cxn ang="0">
                    <a:pos x="720" y="768"/>
                  </a:cxn>
                  <a:cxn ang="0">
                    <a:pos x="816" y="672"/>
                  </a:cxn>
                  <a:cxn ang="0">
                    <a:pos x="1104" y="432"/>
                  </a:cxn>
                  <a:cxn ang="0">
                    <a:pos x="1728" y="384"/>
                  </a:cxn>
                </a:cxnLst>
                <a:rect l="0" t="0" r="r" b="b"/>
                <a:pathLst>
                  <a:path w="1728" h="992">
                    <a:moveTo>
                      <a:pt x="0" y="0"/>
                    </a:moveTo>
                    <a:cubicBezTo>
                      <a:pt x="16" y="96"/>
                      <a:pt x="32" y="192"/>
                      <a:pt x="48" y="288"/>
                    </a:cubicBezTo>
                    <a:cubicBezTo>
                      <a:pt x="64" y="384"/>
                      <a:pt x="80" y="512"/>
                      <a:pt x="96" y="576"/>
                    </a:cubicBezTo>
                    <a:cubicBezTo>
                      <a:pt x="112" y="640"/>
                      <a:pt x="128" y="624"/>
                      <a:pt x="144" y="672"/>
                    </a:cubicBezTo>
                    <a:cubicBezTo>
                      <a:pt x="160" y="720"/>
                      <a:pt x="160" y="816"/>
                      <a:pt x="192" y="864"/>
                    </a:cubicBezTo>
                    <a:cubicBezTo>
                      <a:pt x="224" y="912"/>
                      <a:pt x="280" y="944"/>
                      <a:pt x="336" y="960"/>
                    </a:cubicBezTo>
                    <a:cubicBezTo>
                      <a:pt x="392" y="976"/>
                      <a:pt x="464" y="992"/>
                      <a:pt x="528" y="960"/>
                    </a:cubicBezTo>
                    <a:cubicBezTo>
                      <a:pt x="592" y="928"/>
                      <a:pt x="672" y="816"/>
                      <a:pt x="720" y="768"/>
                    </a:cubicBezTo>
                    <a:cubicBezTo>
                      <a:pt x="768" y="720"/>
                      <a:pt x="752" y="728"/>
                      <a:pt x="816" y="672"/>
                    </a:cubicBezTo>
                    <a:cubicBezTo>
                      <a:pt x="880" y="616"/>
                      <a:pt x="952" y="480"/>
                      <a:pt x="1104" y="432"/>
                    </a:cubicBezTo>
                    <a:cubicBezTo>
                      <a:pt x="1256" y="384"/>
                      <a:pt x="1624" y="392"/>
                      <a:pt x="1728" y="384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58" name="Line 6"/>
              <p:cNvSpPr>
                <a:spLocks noChangeShapeType="1"/>
              </p:cNvSpPr>
              <p:nvPr/>
            </p:nvSpPr>
            <p:spPr bwMode="auto">
              <a:xfrm>
                <a:off x="1104" y="2592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59" name="Line 7"/>
              <p:cNvSpPr>
                <a:spLocks noChangeShapeType="1"/>
              </p:cNvSpPr>
              <p:nvPr/>
            </p:nvSpPr>
            <p:spPr bwMode="auto">
              <a:xfrm>
                <a:off x="1056" y="2064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0" name="Line 8"/>
              <p:cNvSpPr>
                <a:spLocks noChangeShapeType="1"/>
              </p:cNvSpPr>
              <p:nvPr/>
            </p:nvSpPr>
            <p:spPr bwMode="auto">
              <a:xfrm>
                <a:off x="1104" y="2352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61" name="Line 9"/>
            <p:cNvSpPr>
              <a:spLocks noChangeShapeType="1"/>
            </p:cNvSpPr>
            <p:nvPr/>
          </p:nvSpPr>
          <p:spPr bwMode="auto">
            <a:xfrm flipV="1">
              <a:off x="1248" y="249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62" name="Line 10"/>
            <p:cNvSpPr>
              <a:spLocks noChangeShapeType="1"/>
            </p:cNvSpPr>
            <p:nvPr/>
          </p:nvSpPr>
          <p:spPr bwMode="auto">
            <a:xfrm flipV="1">
              <a:off x="1248" y="225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63" name="Line 11"/>
            <p:cNvSpPr>
              <a:spLocks noChangeShapeType="1"/>
            </p:cNvSpPr>
            <p:nvPr/>
          </p:nvSpPr>
          <p:spPr bwMode="auto">
            <a:xfrm>
              <a:off x="1440" y="230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64" name="Line 12"/>
            <p:cNvSpPr>
              <a:spLocks noChangeShapeType="1"/>
            </p:cNvSpPr>
            <p:nvPr/>
          </p:nvSpPr>
          <p:spPr bwMode="auto">
            <a:xfrm>
              <a:off x="1344" y="1968"/>
              <a:ext cx="0" cy="192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65" name="Oval 13"/>
            <p:cNvSpPr>
              <a:spLocks noChangeArrowheads="1"/>
            </p:cNvSpPr>
            <p:nvPr/>
          </p:nvSpPr>
          <p:spPr bwMode="auto">
            <a:xfrm>
              <a:off x="1296" y="2448"/>
              <a:ext cx="96" cy="240"/>
            </a:xfrm>
            <a:prstGeom prst="ellips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6858000" y="2209800"/>
            <a:ext cx="0" cy="30480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381000" y="914400"/>
            <a:ext cx="822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When energy of a bound excitation lies in the continuum:</a:t>
            </a:r>
          </a:p>
        </p:txBody>
      </p:sp>
      <p:grpSp>
        <p:nvGrpSpPr>
          <p:cNvPr id="23568" name="Group 16"/>
          <p:cNvGrpSpPr>
            <a:grpSpLocks/>
          </p:cNvGrpSpPr>
          <p:nvPr/>
        </p:nvGrpSpPr>
        <p:grpSpPr bwMode="auto">
          <a:xfrm>
            <a:off x="5943600" y="1905000"/>
            <a:ext cx="2133600" cy="1905000"/>
            <a:chOff x="960" y="1536"/>
            <a:chExt cx="1344" cy="1200"/>
          </a:xfrm>
        </p:grpSpPr>
        <p:sp>
          <p:nvSpPr>
            <p:cNvPr id="23569" name="Freeform 17"/>
            <p:cNvSpPr>
              <a:spLocks/>
            </p:cNvSpPr>
            <p:nvPr/>
          </p:nvSpPr>
          <p:spPr bwMode="auto">
            <a:xfrm>
              <a:off x="960" y="1536"/>
              <a:ext cx="1344" cy="1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288"/>
                </a:cxn>
                <a:cxn ang="0">
                  <a:pos x="96" y="576"/>
                </a:cxn>
                <a:cxn ang="0">
                  <a:pos x="144" y="672"/>
                </a:cxn>
                <a:cxn ang="0">
                  <a:pos x="192" y="864"/>
                </a:cxn>
                <a:cxn ang="0">
                  <a:pos x="336" y="960"/>
                </a:cxn>
                <a:cxn ang="0">
                  <a:pos x="528" y="960"/>
                </a:cxn>
                <a:cxn ang="0">
                  <a:pos x="720" y="768"/>
                </a:cxn>
                <a:cxn ang="0">
                  <a:pos x="816" y="672"/>
                </a:cxn>
                <a:cxn ang="0">
                  <a:pos x="1104" y="432"/>
                </a:cxn>
                <a:cxn ang="0">
                  <a:pos x="1728" y="384"/>
                </a:cxn>
              </a:cxnLst>
              <a:rect l="0" t="0" r="r" b="b"/>
              <a:pathLst>
                <a:path w="1728" h="992">
                  <a:moveTo>
                    <a:pt x="0" y="0"/>
                  </a:moveTo>
                  <a:cubicBezTo>
                    <a:pt x="16" y="96"/>
                    <a:pt x="32" y="192"/>
                    <a:pt x="48" y="288"/>
                  </a:cubicBezTo>
                  <a:cubicBezTo>
                    <a:pt x="64" y="384"/>
                    <a:pt x="80" y="512"/>
                    <a:pt x="96" y="576"/>
                  </a:cubicBezTo>
                  <a:cubicBezTo>
                    <a:pt x="112" y="640"/>
                    <a:pt x="128" y="624"/>
                    <a:pt x="144" y="672"/>
                  </a:cubicBezTo>
                  <a:cubicBezTo>
                    <a:pt x="160" y="720"/>
                    <a:pt x="160" y="816"/>
                    <a:pt x="192" y="864"/>
                  </a:cubicBezTo>
                  <a:cubicBezTo>
                    <a:pt x="224" y="912"/>
                    <a:pt x="280" y="944"/>
                    <a:pt x="336" y="960"/>
                  </a:cubicBezTo>
                  <a:cubicBezTo>
                    <a:pt x="392" y="976"/>
                    <a:pt x="464" y="992"/>
                    <a:pt x="528" y="960"/>
                  </a:cubicBezTo>
                  <a:cubicBezTo>
                    <a:pt x="592" y="928"/>
                    <a:pt x="672" y="816"/>
                    <a:pt x="720" y="768"/>
                  </a:cubicBezTo>
                  <a:cubicBezTo>
                    <a:pt x="768" y="720"/>
                    <a:pt x="752" y="728"/>
                    <a:pt x="816" y="672"/>
                  </a:cubicBezTo>
                  <a:cubicBezTo>
                    <a:pt x="880" y="616"/>
                    <a:pt x="952" y="480"/>
                    <a:pt x="1104" y="432"/>
                  </a:cubicBezTo>
                  <a:cubicBezTo>
                    <a:pt x="1256" y="384"/>
                    <a:pt x="1624" y="392"/>
                    <a:pt x="1728" y="384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70" name="Line 18"/>
            <p:cNvSpPr>
              <a:spLocks noChangeShapeType="1"/>
            </p:cNvSpPr>
            <p:nvPr/>
          </p:nvSpPr>
          <p:spPr bwMode="auto">
            <a:xfrm>
              <a:off x="1104" y="259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Line 19"/>
            <p:cNvSpPr>
              <a:spLocks noChangeShapeType="1"/>
            </p:cNvSpPr>
            <p:nvPr/>
          </p:nvSpPr>
          <p:spPr bwMode="auto">
            <a:xfrm>
              <a:off x="1056" y="2064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72" name="Line 20"/>
            <p:cNvSpPr>
              <a:spLocks noChangeShapeType="1"/>
            </p:cNvSpPr>
            <p:nvPr/>
          </p:nvSpPr>
          <p:spPr bwMode="auto">
            <a:xfrm>
              <a:off x="1104" y="235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73" name="Line 21"/>
          <p:cNvSpPr>
            <a:spLocks noChangeShapeType="1"/>
          </p:cNvSpPr>
          <p:nvPr/>
        </p:nvSpPr>
        <p:spPr bwMode="auto">
          <a:xfrm flipV="1">
            <a:off x="6400800" y="3352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74" name="Line 22"/>
          <p:cNvSpPr>
            <a:spLocks noChangeShapeType="1"/>
          </p:cNvSpPr>
          <p:nvPr/>
        </p:nvSpPr>
        <p:spPr bwMode="auto">
          <a:xfrm flipV="1">
            <a:off x="6324600" y="3048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>
            <a:off x="6553200" y="3429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76" name="Oval 24"/>
          <p:cNvSpPr>
            <a:spLocks noChangeArrowheads="1"/>
          </p:cNvSpPr>
          <p:nvPr/>
        </p:nvSpPr>
        <p:spPr bwMode="auto">
          <a:xfrm>
            <a:off x="6477000" y="2971800"/>
            <a:ext cx="152400" cy="457200"/>
          </a:xfrm>
          <a:prstGeom prst="ellips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Line 25"/>
          <p:cNvSpPr>
            <a:spLocks noChangeShapeType="1"/>
          </p:cNvSpPr>
          <p:nvPr/>
        </p:nvSpPr>
        <p:spPr bwMode="auto">
          <a:xfrm>
            <a:off x="6096000" y="23622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78" name="Text Box 26"/>
          <p:cNvSpPr txBox="1">
            <a:spLocks noChangeArrowheads="1"/>
          </p:cNvSpPr>
          <p:nvPr/>
        </p:nvSpPr>
        <p:spPr bwMode="auto">
          <a:xfrm>
            <a:off x="914400" y="3962400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bound, localized excitation </a:t>
            </a:r>
          </a:p>
        </p:txBody>
      </p:sp>
      <p:sp>
        <p:nvSpPr>
          <p:cNvPr id="23579" name="Text Box 27"/>
          <p:cNvSpPr txBox="1">
            <a:spLocks noChangeArrowheads="1"/>
          </p:cNvSpPr>
          <p:nvPr/>
        </p:nvSpPr>
        <p:spPr bwMode="auto">
          <a:xfrm>
            <a:off x="5257800" y="3962400"/>
            <a:ext cx="411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continuum excitation</a:t>
            </a:r>
          </a:p>
        </p:txBody>
      </p:sp>
      <p:sp>
        <p:nvSpPr>
          <p:cNvPr id="23580" name="Line 28"/>
          <p:cNvSpPr>
            <a:spLocks noChangeShapeType="1"/>
          </p:cNvSpPr>
          <p:nvPr/>
        </p:nvSpPr>
        <p:spPr bwMode="auto">
          <a:xfrm flipH="1">
            <a:off x="3657600" y="2743200"/>
            <a:ext cx="0" cy="914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81" name="Line 29"/>
          <p:cNvSpPr>
            <a:spLocks noChangeShapeType="1"/>
          </p:cNvSpPr>
          <p:nvPr/>
        </p:nvSpPr>
        <p:spPr bwMode="auto">
          <a:xfrm flipH="1">
            <a:off x="5715000" y="2362200"/>
            <a:ext cx="0" cy="914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82" name="Text Box 30"/>
          <p:cNvSpPr txBox="1">
            <a:spLocks noChangeArrowheads="1"/>
          </p:cNvSpPr>
          <p:nvPr/>
        </p:nvSpPr>
        <p:spPr bwMode="auto">
          <a:xfrm>
            <a:off x="5257800" y="25908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  <a:latin typeface="Symbol" pitchFamily="18" charset="2"/>
              </a:rPr>
              <a:t>w</a:t>
            </a:r>
          </a:p>
        </p:txBody>
      </p:sp>
      <p:sp>
        <p:nvSpPr>
          <p:cNvPr id="23583" name="Text Box 31"/>
          <p:cNvSpPr txBox="1">
            <a:spLocks noChangeArrowheads="1"/>
          </p:cNvSpPr>
          <p:nvPr/>
        </p:nvSpPr>
        <p:spPr bwMode="auto">
          <a:xfrm>
            <a:off x="3657600" y="29718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  <a:latin typeface="Symbol" pitchFamily="18" charset="2"/>
              </a:rPr>
              <a:t>w</a:t>
            </a:r>
          </a:p>
        </p:txBody>
      </p:sp>
      <p:sp>
        <p:nvSpPr>
          <p:cNvPr id="23584" name="Line 32"/>
          <p:cNvSpPr>
            <a:spLocks noChangeShapeType="1"/>
          </p:cNvSpPr>
          <p:nvPr/>
        </p:nvSpPr>
        <p:spPr bwMode="auto">
          <a:xfrm>
            <a:off x="2133600" y="4343400"/>
            <a:ext cx="609600" cy="304800"/>
          </a:xfrm>
          <a:prstGeom prst="line">
            <a:avLst/>
          </a:prstGeom>
          <a:noFill/>
          <a:ln w="9525">
            <a:solidFill>
              <a:srgbClr val="6600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85" name="Line 33"/>
          <p:cNvSpPr>
            <a:spLocks noChangeShapeType="1"/>
          </p:cNvSpPr>
          <p:nvPr/>
        </p:nvSpPr>
        <p:spPr bwMode="auto">
          <a:xfrm flipH="1">
            <a:off x="5562600" y="4419600"/>
            <a:ext cx="685800" cy="152400"/>
          </a:xfrm>
          <a:prstGeom prst="line">
            <a:avLst/>
          </a:prstGeom>
          <a:noFill/>
          <a:ln w="9525">
            <a:solidFill>
              <a:srgbClr val="6600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86" name="Text Box 34"/>
          <p:cNvSpPr txBox="1">
            <a:spLocks noChangeArrowheads="1"/>
          </p:cNvSpPr>
          <p:nvPr/>
        </p:nvSpPr>
        <p:spPr bwMode="auto">
          <a:xfrm>
            <a:off x="1600200" y="4648200"/>
            <a:ext cx="655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 dirty="0">
                <a:solidFill>
                  <a:srgbClr val="6600CC"/>
                </a:solidFill>
              </a:rPr>
              <a:t>Electron-interaction mixes these states </a:t>
            </a:r>
            <a:r>
              <a:rPr lang="en-US" u="sng" dirty="0">
                <a:solidFill>
                  <a:srgbClr val="6600CC"/>
                </a:solidFill>
                <a:sym typeface="Wingdings" pitchFamily="2" charset="2"/>
              </a:rPr>
              <a:t> </a:t>
            </a:r>
            <a:r>
              <a:rPr lang="en-US" u="sng" dirty="0" err="1">
                <a:solidFill>
                  <a:srgbClr val="6600CC"/>
                </a:solidFill>
                <a:sym typeface="Wingdings" pitchFamily="2" charset="2"/>
              </a:rPr>
              <a:t>Fano</a:t>
            </a:r>
            <a:r>
              <a:rPr lang="en-US" u="sng" dirty="0">
                <a:solidFill>
                  <a:srgbClr val="6600CC"/>
                </a:solidFill>
                <a:sym typeface="Wingdings" pitchFamily="2" charset="2"/>
              </a:rPr>
              <a:t> resonance </a:t>
            </a:r>
            <a:endParaRPr lang="en-US" u="sng" dirty="0">
              <a:solidFill>
                <a:srgbClr val="6600CC"/>
              </a:solidFill>
            </a:endParaRPr>
          </a:p>
        </p:txBody>
      </p:sp>
      <p:sp>
        <p:nvSpPr>
          <p:cNvPr id="23587" name="Rectangle 35"/>
          <p:cNvSpPr>
            <a:spLocks noChangeArrowheads="1"/>
          </p:cNvSpPr>
          <p:nvPr/>
        </p:nvSpPr>
        <p:spPr bwMode="auto">
          <a:xfrm>
            <a:off x="6019800" y="2286000"/>
            <a:ext cx="2209800" cy="152400"/>
          </a:xfrm>
          <a:prstGeom prst="rect">
            <a:avLst/>
          </a:prstGeom>
          <a:solidFill>
            <a:srgbClr val="009999">
              <a:alpha val="1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304800" y="1371600"/>
            <a:ext cx="426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 dirty="0"/>
              <a:t>KS (or another orbital) picture</a:t>
            </a:r>
          </a:p>
        </p:txBody>
      </p:sp>
      <p:sp>
        <p:nvSpPr>
          <p:cNvPr id="23589" name="Text Box 37"/>
          <p:cNvSpPr txBox="1">
            <a:spLocks noChangeArrowheads="1"/>
          </p:cNvSpPr>
          <p:nvPr/>
        </p:nvSpPr>
        <p:spPr bwMode="auto">
          <a:xfrm>
            <a:off x="2955925" y="5029200"/>
            <a:ext cx="6188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rgbClr val="FF5050"/>
                </a:solidFill>
              </a:rPr>
              <a:t> ATDDFT gets these – mixtures of single-ex’s</a:t>
            </a:r>
          </a:p>
        </p:txBody>
      </p:sp>
      <p:sp>
        <p:nvSpPr>
          <p:cNvPr id="23590" name="Text Box 38"/>
          <p:cNvSpPr txBox="1">
            <a:spLocks noChangeArrowheads="1"/>
          </p:cNvSpPr>
          <p:nvPr/>
        </p:nvSpPr>
        <p:spPr bwMode="auto">
          <a:xfrm>
            <a:off x="0" y="46482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 dirty="0"/>
              <a:t>True system:</a:t>
            </a:r>
          </a:p>
        </p:txBody>
      </p:sp>
      <p:sp>
        <p:nvSpPr>
          <p:cNvPr id="23591" name="Text Box 39"/>
          <p:cNvSpPr txBox="1">
            <a:spLocks noChangeArrowheads="1"/>
          </p:cNvSpPr>
          <p:nvPr/>
        </p:nvSpPr>
        <p:spPr bwMode="auto">
          <a:xfrm>
            <a:off x="152400" y="5486400"/>
            <a:ext cx="876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i="1" dirty="0" smtClean="0"/>
              <a:t> M</a:t>
            </a:r>
            <a:r>
              <a:rPr lang="en-US" i="1" dirty="0"/>
              <a:t>. </a:t>
            </a:r>
            <a:r>
              <a:rPr lang="en-US" i="1" dirty="0" err="1"/>
              <a:t>Hellgren</a:t>
            </a:r>
            <a:r>
              <a:rPr lang="en-US" i="1" dirty="0"/>
              <a:t> </a:t>
            </a:r>
            <a:r>
              <a:rPr lang="en-US" i="1" dirty="0" smtClean="0"/>
              <a:t>&amp; </a:t>
            </a:r>
            <a:r>
              <a:rPr lang="en-US" i="1" dirty="0"/>
              <a:t>U. van Barth, JCP </a:t>
            </a:r>
            <a:r>
              <a:rPr lang="en-US" b="1" i="1" dirty="0"/>
              <a:t>131</a:t>
            </a:r>
            <a:r>
              <a:rPr lang="en-US" i="1" dirty="0"/>
              <a:t>, 044110 (2009)</a:t>
            </a:r>
            <a:r>
              <a:rPr lang="en-US" dirty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err="1"/>
              <a:t>Fano</a:t>
            </a:r>
            <a:r>
              <a:rPr lang="en-US" dirty="0"/>
              <a:t> parameters directly implied by Adiabatic TDDFT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52400" y="6059269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(Also note </a:t>
            </a:r>
            <a:r>
              <a:rPr lang="en-US" i="1" dirty="0" smtClean="0"/>
              <a:t>Wasserman &amp; </a:t>
            </a:r>
            <a:r>
              <a:rPr lang="en-US" i="1" dirty="0" err="1" smtClean="0"/>
              <a:t>Moiseyev</a:t>
            </a:r>
            <a:r>
              <a:rPr lang="en-US" i="1" dirty="0" smtClean="0"/>
              <a:t>, PRL </a:t>
            </a:r>
            <a:r>
              <a:rPr lang="en-US" b="1" i="1" dirty="0" smtClean="0"/>
              <a:t>98,</a:t>
            </a:r>
            <a:r>
              <a:rPr lang="en-US" i="1" dirty="0" smtClean="0"/>
              <a:t>093003 (2007), </a:t>
            </a:r>
            <a:r>
              <a:rPr lang="en-US" i="1" dirty="0" err="1" smtClean="0"/>
              <a:t>Whitenack</a:t>
            </a:r>
            <a:r>
              <a:rPr lang="en-US" i="1" dirty="0" smtClean="0"/>
              <a:t> &amp; Wasserman, PRL </a:t>
            </a:r>
            <a:r>
              <a:rPr lang="en-US" b="1" i="1" dirty="0" smtClean="0"/>
              <a:t>107,</a:t>
            </a:r>
            <a:r>
              <a:rPr lang="en-US" i="1" dirty="0" smtClean="0"/>
              <a:t>163002 (2011)</a:t>
            </a:r>
            <a:r>
              <a:rPr lang="en-US" dirty="0" smtClean="0"/>
              <a:t> -- complex-scaled DFT for lowest-energy resonance 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91" grpId="0"/>
      <p:bldP spid="4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533400" y="2286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Auto-ionizing Resonances in TDDFT</a:t>
            </a:r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838200" y="1143000"/>
            <a:ext cx="7315200" cy="3352800"/>
            <a:chOff x="2010" y="1629"/>
            <a:chExt cx="1740" cy="1083"/>
          </a:xfrm>
        </p:grpSpPr>
        <p:pic>
          <p:nvPicPr>
            <p:cNvPr id="24581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10" y="1629"/>
              <a:ext cx="1740" cy="1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582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15" y="2661"/>
              <a:ext cx="1378" cy="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457200" y="7620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1"/>
              <a:t>Eg. Acetylene: G. Fronzoni, M. Stener, P. Decleva, Chem. Phys. </a:t>
            </a:r>
            <a:r>
              <a:rPr lang="en-US" b="1" i="1"/>
              <a:t>298</a:t>
            </a:r>
            <a:r>
              <a:rPr lang="en-US" i="1"/>
              <a:t>, 141 (2004)</a:t>
            </a: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228600" y="4953000"/>
            <a:ext cx="388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But here’s a resonance that ATDDFT misses:</a:t>
            </a:r>
          </a:p>
        </p:txBody>
      </p:sp>
      <p:grpSp>
        <p:nvGrpSpPr>
          <p:cNvPr id="24592" name="Group 16"/>
          <p:cNvGrpSpPr>
            <a:grpSpLocks/>
          </p:cNvGrpSpPr>
          <p:nvPr/>
        </p:nvGrpSpPr>
        <p:grpSpPr bwMode="auto">
          <a:xfrm>
            <a:off x="3810000" y="3962400"/>
            <a:ext cx="5334000" cy="2895600"/>
            <a:chOff x="768" y="-384"/>
            <a:chExt cx="2352" cy="1632"/>
          </a:xfrm>
        </p:grpSpPr>
        <p:grpSp>
          <p:nvGrpSpPr>
            <p:cNvPr id="24593" name="Group 17"/>
            <p:cNvGrpSpPr>
              <a:grpSpLocks/>
            </p:cNvGrpSpPr>
            <p:nvPr/>
          </p:nvGrpSpPr>
          <p:grpSpPr bwMode="auto">
            <a:xfrm>
              <a:off x="768" y="-384"/>
              <a:ext cx="2352" cy="1632"/>
              <a:chOff x="3026" y="960"/>
              <a:chExt cx="1582" cy="1264"/>
            </a:xfrm>
          </p:grpSpPr>
          <p:pic>
            <p:nvPicPr>
              <p:cNvPr id="24594" name="Picture 18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026" y="960"/>
                <a:ext cx="1582" cy="1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4595" name="Picture 19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185" y="2167"/>
                <a:ext cx="1423" cy="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24596" name="Oval 20"/>
            <p:cNvSpPr>
              <a:spLocks noChangeArrowheads="1"/>
            </p:cNvSpPr>
            <p:nvPr/>
          </p:nvSpPr>
          <p:spPr bwMode="auto">
            <a:xfrm>
              <a:off x="1104" y="48"/>
              <a:ext cx="240" cy="624"/>
            </a:xfrm>
            <a:prstGeom prst="ellipse">
              <a:avLst/>
            </a:prstGeom>
            <a:noFill/>
            <a:ln w="9525">
              <a:solidFill>
                <a:srgbClr val="FF505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228600" y="5791200"/>
            <a:ext cx="342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Why? It is due to a double excitation.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1" grpId="0"/>
      <p:bldP spid="2459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8" name="Rectangle 10"/>
          <p:cNvSpPr>
            <a:spLocks noChangeArrowheads="1"/>
          </p:cNvSpPr>
          <p:nvPr/>
        </p:nvSpPr>
        <p:spPr bwMode="auto">
          <a:xfrm>
            <a:off x="342599" y="628968"/>
            <a:ext cx="5181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en-US" dirty="0">
              <a:solidFill>
                <a:srgbClr val="00660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endParaRPr lang="en-US" dirty="0">
              <a:solidFill>
                <a:srgbClr val="00660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sz="2000" dirty="0">
                <a:solidFill>
                  <a:srgbClr val="006600"/>
                </a:solidFill>
                <a:latin typeface="Calibri" panose="020F0502020204030204" pitchFamily="34" charset="0"/>
              </a:rPr>
              <a:t>Long-range charge transfer </a:t>
            </a:r>
            <a:r>
              <a:rPr lang="en-US" sz="2000" dirty="0">
                <a:latin typeface="Calibri" panose="020F0502020204030204" pitchFamily="34" charset="0"/>
              </a:rPr>
              <a:t>	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 smtClean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sz="2000" dirty="0" smtClean="0">
                <a:solidFill>
                  <a:srgbClr val="993366"/>
                </a:solidFill>
                <a:latin typeface="Calibri" panose="020F0502020204030204" pitchFamily="34" charset="0"/>
              </a:rPr>
              <a:t>Double excitations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endParaRPr lang="en-US" sz="2000" dirty="0" smtClean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endParaRPr lang="en-US" sz="20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Conical intersections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endParaRPr lang="en-US" sz="20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endParaRPr lang="en-US" sz="20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endParaRPr lang="en-US" sz="20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sz="2000" dirty="0" smtClean="0">
                <a:solidFill>
                  <a:srgbClr val="CC6600"/>
                </a:solidFill>
                <a:latin typeface="Calibri" panose="020F0502020204030204" pitchFamily="34" charset="0"/>
              </a:rPr>
              <a:t>Derivative Couplings</a:t>
            </a:r>
            <a:endParaRPr lang="en-US" sz="2000" dirty="0">
              <a:solidFill>
                <a:srgbClr val="CC6600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endParaRPr lang="en-US" sz="20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endParaRPr lang="en-US" dirty="0"/>
          </a:p>
        </p:txBody>
      </p:sp>
      <p:sp>
        <p:nvSpPr>
          <p:cNvPr id="73741" name="Text Box 13"/>
          <p:cNvSpPr txBox="1">
            <a:spLocks noChangeArrowheads="1"/>
          </p:cNvSpPr>
          <p:nvPr/>
        </p:nvSpPr>
        <p:spPr bwMode="auto">
          <a:xfrm>
            <a:off x="3923939" y="2489603"/>
            <a:ext cx="4287171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660033"/>
                </a:solidFill>
                <a:latin typeface="Calibri" panose="020F0502020204030204" pitchFamily="34" charset="0"/>
                <a:cs typeface="Arial" charset="0"/>
              </a:rPr>
              <a:t>Adiabatic </a:t>
            </a:r>
            <a:r>
              <a:rPr lang="en-US" dirty="0" err="1">
                <a:solidFill>
                  <a:srgbClr val="660033"/>
                </a:solidFill>
                <a:latin typeface="Calibri" panose="020F0502020204030204" pitchFamily="34" charset="0"/>
                <a:cs typeface="Arial" charset="0"/>
              </a:rPr>
              <a:t>approx</a:t>
            </a:r>
            <a:r>
              <a:rPr lang="en-US" dirty="0">
                <a:solidFill>
                  <a:srgbClr val="660033"/>
                </a:solidFill>
                <a:latin typeface="Calibri" panose="020F0502020204030204" pitchFamily="34" charset="0"/>
                <a:cs typeface="Arial" charset="0"/>
              </a:rPr>
              <a:t> for </a:t>
            </a:r>
            <a:r>
              <a:rPr lang="en-US" dirty="0" err="1">
                <a:solidFill>
                  <a:srgbClr val="660033"/>
                </a:solidFill>
                <a:latin typeface="Calibri" panose="020F0502020204030204" pitchFamily="34" charset="0"/>
                <a:cs typeface="Arial" charset="0"/>
              </a:rPr>
              <a:t>fxc</a:t>
            </a:r>
            <a:r>
              <a:rPr lang="en-US" dirty="0">
                <a:solidFill>
                  <a:srgbClr val="660033"/>
                </a:solidFill>
                <a:latin typeface="Calibri" panose="020F0502020204030204" pitchFamily="34" charset="0"/>
                <a:cs typeface="Arial" charset="0"/>
              </a:rPr>
              <a:t> fails</a:t>
            </a:r>
            <a:r>
              <a:rPr lang="en-US" dirty="0" smtClean="0">
                <a:solidFill>
                  <a:srgbClr val="660033"/>
                </a:solidFill>
                <a:latin typeface="Calibri" panose="020F0502020204030204" pitchFamily="34" charset="0"/>
                <a:cs typeface="Arial" charset="0"/>
              </a:rPr>
              <a:t>. </a:t>
            </a:r>
            <a:r>
              <a:rPr lang="en-US" dirty="0">
                <a:solidFill>
                  <a:srgbClr val="660033"/>
                </a:solidFill>
                <a:latin typeface="Calibri" panose="020F0502020204030204" pitchFamily="34" charset="0"/>
                <a:cs typeface="Arial" charset="0"/>
              </a:rPr>
              <a:t> </a:t>
            </a:r>
            <a:endParaRPr lang="en-US" dirty="0">
              <a:latin typeface="Calibri" panose="020F0502020204030204" pitchFamily="34" charset="0"/>
              <a:cs typeface="Arial" charset="0"/>
            </a:endParaRPr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660033"/>
                </a:solidFill>
                <a:latin typeface="Calibri" panose="020F0502020204030204" pitchFamily="34" charset="0"/>
                <a:cs typeface="Arial" charset="0"/>
              </a:rPr>
              <a:t>Frequency-dependent </a:t>
            </a:r>
            <a:r>
              <a:rPr lang="en-US" dirty="0" smtClean="0">
                <a:solidFill>
                  <a:srgbClr val="660033"/>
                </a:solidFill>
                <a:latin typeface="Calibri" panose="020F0502020204030204" pitchFamily="34" charset="0"/>
                <a:cs typeface="Arial" charset="0"/>
              </a:rPr>
              <a:t>kernel developed </a:t>
            </a:r>
            <a:r>
              <a:rPr lang="en-US" dirty="0" smtClean="0">
                <a:solidFill>
                  <a:srgbClr val="660033"/>
                </a:solidFill>
                <a:latin typeface="Calibri" panose="020F0502020204030204" pitchFamily="34" charset="0"/>
                <a:cs typeface="Arial" charset="0"/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660033"/>
                </a:solidFill>
                <a:latin typeface="Calibri" panose="020F0502020204030204" pitchFamily="34" charset="0"/>
                <a:cs typeface="Arial" charset="0"/>
              </a:rPr>
              <a:t> “dressed TDDFT”                           </a:t>
            </a:r>
            <a:r>
              <a:rPr lang="en-US" dirty="0" smtClean="0">
                <a:latin typeface="Calibri" panose="020F0502020204030204" pitchFamily="34" charset="0"/>
                <a:cs typeface="Arial" charset="0"/>
              </a:rPr>
              <a:t>More shortly </a:t>
            </a:r>
            <a:endParaRPr lang="en-US" dirty="0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215047" name="Rectangle 15"/>
          <p:cNvSpPr>
            <a:spLocks noChangeArrowheads="1"/>
          </p:cNvSpPr>
          <p:nvPr/>
        </p:nvSpPr>
        <p:spPr bwMode="auto">
          <a:xfrm>
            <a:off x="1259632" y="91400"/>
            <a:ext cx="679166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smtClean="0">
                <a:latin typeface="Calibri" panose="020F0502020204030204" pitchFamily="34" charset="0"/>
              </a:rPr>
              <a:t>Where the usual </a:t>
            </a:r>
            <a:r>
              <a:rPr lang="en-US" sz="2400" b="1" dirty="0" err="1" smtClean="0">
                <a:latin typeface="Calibri" panose="020F0502020204030204" pitchFamily="34" charset="0"/>
              </a:rPr>
              <a:t>approxs</a:t>
            </a:r>
            <a:r>
              <a:rPr lang="en-US" sz="2400" b="1" dirty="0" smtClean="0">
                <a:latin typeface="Calibri" panose="020F0502020204030204" pitchFamily="34" charset="0"/>
              </a:rPr>
              <a:t> give poor excitations cont.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76139" name="Text Box 13"/>
          <p:cNvSpPr txBox="1">
            <a:spLocks noChangeArrowheads="1"/>
          </p:cNvSpPr>
          <p:nvPr/>
        </p:nvSpPr>
        <p:spPr bwMode="auto">
          <a:xfrm>
            <a:off x="3375491" y="3987414"/>
            <a:ext cx="55321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Both the GS </a:t>
            </a:r>
            <a:r>
              <a:rPr lang="en-US" sz="20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fnal</a:t>
            </a:r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is poor due to near-degeneracy – static correlation – and adiabatic </a:t>
            </a:r>
            <a:r>
              <a:rPr lang="en-US" sz="20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fxc</a:t>
            </a:r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fails</a:t>
            </a:r>
            <a:r>
              <a:rPr lang="en-US" sz="20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Calibri" panose="020F0502020204030204" pitchFamily="34" charset="0"/>
              </a:rPr>
              <a:t>Levine et al. Mol. Phys. </a:t>
            </a:r>
            <a:r>
              <a:rPr lang="en-US" sz="1600" b="1" dirty="0" smtClean="0">
                <a:latin typeface="Calibri" panose="020F0502020204030204" pitchFamily="34" charset="0"/>
              </a:rPr>
              <a:t>104</a:t>
            </a:r>
            <a:r>
              <a:rPr lang="en-US" sz="1600" dirty="0" smtClean="0">
                <a:latin typeface="Calibri" panose="020F0502020204030204" pitchFamily="34" charset="0"/>
              </a:rPr>
              <a:t>, 1039 (2006);                                 </a:t>
            </a:r>
            <a:r>
              <a:rPr lang="en-US" sz="1600" dirty="0" err="1" smtClean="0">
                <a:latin typeface="Calibri" panose="020F0502020204030204" pitchFamily="34" charset="0"/>
              </a:rPr>
              <a:t>Tapavicza</a:t>
            </a:r>
            <a:r>
              <a:rPr lang="en-US" sz="1600" dirty="0" smtClean="0">
                <a:latin typeface="Calibri" panose="020F0502020204030204" pitchFamily="34" charset="0"/>
              </a:rPr>
              <a:t> et al, J. Chem. Phys. </a:t>
            </a:r>
            <a:r>
              <a:rPr lang="en-US" sz="1600" b="1" dirty="0" smtClean="0">
                <a:latin typeface="Calibri" panose="020F0502020204030204" pitchFamily="34" charset="0"/>
              </a:rPr>
              <a:t>129</a:t>
            </a:r>
            <a:r>
              <a:rPr lang="en-US" sz="1600" dirty="0" smtClean="0">
                <a:latin typeface="Calibri" panose="020F0502020204030204" pitchFamily="34" charset="0"/>
              </a:rPr>
              <a:t>., 124108 (2008)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3939" y="817460"/>
            <a:ext cx="52094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006600"/>
                </a:solidFill>
                <a:latin typeface="Calibri" panose="020F0502020204030204" pitchFamily="34" charset="0"/>
              </a:rPr>
              <a:t>Exponentially-small overlap between donor and acceptor orbitals </a:t>
            </a:r>
            <a:r>
              <a:rPr lang="en-US" dirty="0" smtClean="0">
                <a:solidFill>
                  <a:srgbClr val="0066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olidFill>
                  <a:srgbClr val="0066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fxc</a:t>
            </a:r>
            <a:r>
              <a:rPr lang="en-US" dirty="0" smtClean="0">
                <a:solidFill>
                  <a:srgbClr val="0066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correction vanishes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66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Range-separated hybrids and other approaches for </a:t>
            </a:r>
            <a:r>
              <a:rPr lang="en-US" i="1" dirty="0" smtClean="0">
                <a:solidFill>
                  <a:srgbClr val="0066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some </a:t>
            </a:r>
            <a:r>
              <a:rPr lang="en-US" dirty="0" smtClean="0">
                <a:solidFill>
                  <a:srgbClr val="0066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cases. </a:t>
            </a:r>
            <a:endParaRPr lang="en-US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US" dirty="0" smtClean="0">
                <a:latin typeface="Calibri" panose="020F0502020204030204" pitchFamily="34" charset="0"/>
                <a:sym typeface="Wingdings" panose="05000000000000000000" pitchFamily="2" charset="2"/>
              </a:rPr>
              <a:t>More shortly</a:t>
            </a:r>
            <a:endParaRPr lang="en-US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endParaRPr lang="en-US" dirty="0">
              <a:solidFill>
                <a:srgbClr val="0066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1858" y="5338426"/>
            <a:ext cx="633066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C6600"/>
                </a:solidFill>
                <a:latin typeface="Calibri" panose="020F0502020204030204" pitchFamily="34" charset="0"/>
              </a:rPr>
              <a:t>Needed in coupled electron-ion dynamics using surface-hopping – excited-to-excited non-adiabatic couplings are not accessible in linear </a:t>
            </a:r>
            <a:r>
              <a:rPr lang="en-US" dirty="0" err="1" smtClean="0">
                <a:solidFill>
                  <a:srgbClr val="CC6600"/>
                </a:solidFill>
                <a:latin typeface="Calibri" panose="020F0502020204030204" pitchFamily="34" charset="0"/>
              </a:rPr>
              <a:t>resp</a:t>
            </a:r>
            <a:r>
              <a:rPr lang="en-US" dirty="0" smtClean="0">
                <a:solidFill>
                  <a:srgbClr val="CC6600"/>
                </a:solidFill>
                <a:latin typeface="Calibri" panose="020F0502020204030204" pitchFamily="34" charset="0"/>
              </a:rPr>
              <a:t>, but adiabatic quadratic response gives divergences.</a:t>
            </a:r>
          </a:p>
          <a:p>
            <a:r>
              <a:rPr lang="en-US" sz="1600" dirty="0" err="1" smtClean="0">
                <a:latin typeface="Calibri" panose="020F0502020204030204" pitchFamily="34" charset="0"/>
              </a:rPr>
              <a:t>Ou</a:t>
            </a:r>
            <a:r>
              <a:rPr lang="en-US" sz="1600" dirty="0" smtClean="0">
                <a:latin typeface="Calibri" panose="020F0502020204030204" pitchFamily="34" charset="0"/>
              </a:rPr>
              <a:t>, </a:t>
            </a:r>
            <a:r>
              <a:rPr lang="en-US" sz="1600" dirty="0" err="1" smtClean="0">
                <a:latin typeface="Calibri" panose="020F0502020204030204" pitchFamily="34" charset="0"/>
              </a:rPr>
              <a:t>Bellchambers</a:t>
            </a:r>
            <a:r>
              <a:rPr lang="en-US" sz="1600" dirty="0" smtClean="0">
                <a:latin typeface="Calibri" panose="020F0502020204030204" pitchFamily="34" charset="0"/>
              </a:rPr>
              <a:t>, </a:t>
            </a:r>
            <a:r>
              <a:rPr lang="en-US" sz="1600" dirty="0" err="1" smtClean="0">
                <a:latin typeface="Calibri" panose="020F0502020204030204" pitchFamily="34" charset="0"/>
              </a:rPr>
              <a:t>Furche</a:t>
            </a:r>
            <a:r>
              <a:rPr lang="en-US" sz="1600" dirty="0" smtClean="0">
                <a:latin typeface="Calibri" panose="020F0502020204030204" pitchFamily="34" charset="0"/>
              </a:rPr>
              <a:t>, </a:t>
            </a:r>
            <a:r>
              <a:rPr lang="en-US" sz="1600" dirty="0" err="1" smtClean="0">
                <a:latin typeface="Calibri" panose="020F0502020204030204" pitchFamily="34" charset="0"/>
              </a:rPr>
              <a:t>Subotnik</a:t>
            </a:r>
            <a:r>
              <a:rPr lang="en-US" sz="1600" dirty="0" smtClean="0">
                <a:latin typeface="Calibri" panose="020F0502020204030204" pitchFamily="34" charset="0"/>
              </a:rPr>
              <a:t>, J. Chem. Phys. </a:t>
            </a:r>
            <a:r>
              <a:rPr lang="en-US" sz="1600" b="1" dirty="0" smtClean="0">
                <a:latin typeface="Calibri" panose="020F0502020204030204" pitchFamily="34" charset="0"/>
              </a:rPr>
              <a:t>142</a:t>
            </a:r>
            <a:r>
              <a:rPr lang="en-US" sz="1600" dirty="0" smtClean="0">
                <a:latin typeface="Calibri" panose="020F0502020204030204" pitchFamily="34" charset="0"/>
              </a:rPr>
              <a:t>, 064114 (2015); Li, Liu, JCP </a:t>
            </a:r>
            <a:r>
              <a:rPr lang="en-US" sz="1600" b="1" dirty="0" smtClean="0">
                <a:latin typeface="Calibri" panose="020F0502020204030204" pitchFamily="34" charset="0"/>
              </a:rPr>
              <a:t>141</a:t>
            </a:r>
            <a:r>
              <a:rPr lang="en-US" sz="1600" dirty="0" smtClean="0">
                <a:latin typeface="Calibri" panose="020F0502020204030204" pitchFamily="34" charset="0"/>
              </a:rPr>
              <a:t>, 244105 (2014); Zhang, Herbert JCP </a:t>
            </a:r>
            <a:r>
              <a:rPr lang="en-US" sz="1600" b="1" dirty="0" smtClean="0">
                <a:latin typeface="Calibri" panose="020F0502020204030204" pitchFamily="34" charset="0"/>
              </a:rPr>
              <a:t>142</a:t>
            </a:r>
            <a:r>
              <a:rPr lang="en-US" sz="1600" dirty="0" smtClean="0">
                <a:latin typeface="Calibri" panose="020F0502020204030204" pitchFamily="34" charset="0"/>
              </a:rPr>
              <a:t>, 064109 (2015)</a:t>
            </a:r>
            <a:endParaRPr lang="en-US" sz="1600" dirty="0">
              <a:latin typeface="Calibri" panose="020F0502020204030204" pitchFamily="34" charset="0"/>
            </a:endParaRPr>
          </a:p>
        </p:txBody>
      </p:sp>
      <p:pic>
        <p:nvPicPr>
          <p:cNvPr id="8" name="Picture 9" descr="ey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9431" y="138073"/>
            <a:ext cx="1058862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79512" y="707575"/>
            <a:ext cx="3744427" cy="2623349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23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1" grpId="0"/>
      <p:bldP spid="176139" grpId="0"/>
      <p:bldP spid="3" grpId="0"/>
      <p:bldP spid="7" grpId="0"/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4" name="Line 12"/>
          <p:cNvSpPr>
            <a:spLocks noChangeShapeType="1"/>
          </p:cNvSpPr>
          <p:nvPr/>
        </p:nvSpPr>
        <p:spPr bwMode="auto">
          <a:xfrm>
            <a:off x="5638800" y="13716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304800" y="3048000"/>
            <a:ext cx="426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bound, localized</a:t>
            </a:r>
            <a:r>
              <a:rPr lang="en-US" b="1"/>
              <a:t> double </a:t>
            </a:r>
            <a:r>
              <a:rPr lang="en-US"/>
              <a:t>excitation with energy in the continuum</a:t>
            </a:r>
          </a:p>
        </p:txBody>
      </p:sp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5257800" y="31242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single excitation to continuum</a:t>
            </a:r>
          </a:p>
        </p:txBody>
      </p:sp>
      <p:sp>
        <p:nvSpPr>
          <p:cNvPr id="38931" name="Line 19"/>
          <p:cNvSpPr>
            <a:spLocks noChangeShapeType="1"/>
          </p:cNvSpPr>
          <p:nvPr/>
        </p:nvSpPr>
        <p:spPr bwMode="auto">
          <a:xfrm>
            <a:off x="2133600" y="3795713"/>
            <a:ext cx="533400" cy="166687"/>
          </a:xfrm>
          <a:prstGeom prst="line">
            <a:avLst/>
          </a:prstGeom>
          <a:noFill/>
          <a:ln w="9525">
            <a:solidFill>
              <a:srgbClr val="6600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32" name="Line 20"/>
          <p:cNvSpPr>
            <a:spLocks noChangeShapeType="1"/>
          </p:cNvSpPr>
          <p:nvPr/>
        </p:nvSpPr>
        <p:spPr bwMode="auto">
          <a:xfrm flipH="1">
            <a:off x="5029200" y="3505200"/>
            <a:ext cx="762000" cy="457200"/>
          </a:xfrm>
          <a:prstGeom prst="line">
            <a:avLst/>
          </a:prstGeom>
          <a:noFill/>
          <a:ln w="9525">
            <a:solidFill>
              <a:srgbClr val="6600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33" name="Text Box 21"/>
          <p:cNvSpPr txBox="1">
            <a:spLocks noChangeArrowheads="1"/>
          </p:cNvSpPr>
          <p:nvPr/>
        </p:nvSpPr>
        <p:spPr bwMode="auto">
          <a:xfrm>
            <a:off x="1295400" y="3962400"/>
            <a:ext cx="655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6600CC"/>
                </a:solidFill>
              </a:rPr>
              <a:t>Electron-interaction mixes these states </a:t>
            </a:r>
            <a:r>
              <a:rPr lang="en-US">
                <a:solidFill>
                  <a:srgbClr val="6600CC"/>
                </a:solidFill>
                <a:sym typeface="Wingdings" pitchFamily="2" charset="2"/>
              </a:rPr>
              <a:t> Fano resonance </a:t>
            </a:r>
            <a:endParaRPr lang="en-US">
              <a:solidFill>
                <a:srgbClr val="6600CC"/>
              </a:solidFill>
            </a:endParaRPr>
          </a:p>
        </p:txBody>
      </p:sp>
      <p:sp>
        <p:nvSpPr>
          <p:cNvPr id="38914" name="Line 2"/>
          <p:cNvSpPr>
            <a:spLocks noChangeShapeType="1"/>
          </p:cNvSpPr>
          <p:nvPr/>
        </p:nvSpPr>
        <p:spPr bwMode="auto">
          <a:xfrm>
            <a:off x="6324600" y="1219200"/>
            <a:ext cx="0" cy="30480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8915" name="Group 3"/>
          <p:cNvGrpSpPr>
            <a:grpSpLocks/>
          </p:cNvGrpSpPr>
          <p:nvPr/>
        </p:nvGrpSpPr>
        <p:grpSpPr bwMode="auto">
          <a:xfrm>
            <a:off x="5562600" y="1066800"/>
            <a:ext cx="2133600" cy="1905000"/>
            <a:chOff x="960" y="1536"/>
            <a:chExt cx="1344" cy="1200"/>
          </a:xfrm>
        </p:grpSpPr>
        <p:sp>
          <p:nvSpPr>
            <p:cNvPr id="38916" name="Freeform 4"/>
            <p:cNvSpPr>
              <a:spLocks/>
            </p:cNvSpPr>
            <p:nvPr/>
          </p:nvSpPr>
          <p:spPr bwMode="auto">
            <a:xfrm>
              <a:off x="960" y="1536"/>
              <a:ext cx="1344" cy="1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288"/>
                </a:cxn>
                <a:cxn ang="0">
                  <a:pos x="96" y="576"/>
                </a:cxn>
                <a:cxn ang="0">
                  <a:pos x="144" y="672"/>
                </a:cxn>
                <a:cxn ang="0">
                  <a:pos x="192" y="864"/>
                </a:cxn>
                <a:cxn ang="0">
                  <a:pos x="336" y="960"/>
                </a:cxn>
                <a:cxn ang="0">
                  <a:pos x="528" y="960"/>
                </a:cxn>
                <a:cxn ang="0">
                  <a:pos x="720" y="768"/>
                </a:cxn>
                <a:cxn ang="0">
                  <a:pos x="816" y="672"/>
                </a:cxn>
                <a:cxn ang="0">
                  <a:pos x="1104" y="432"/>
                </a:cxn>
                <a:cxn ang="0">
                  <a:pos x="1728" y="384"/>
                </a:cxn>
              </a:cxnLst>
              <a:rect l="0" t="0" r="r" b="b"/>
              <a:pathLst>
                <a:path w="1728" h="992">
                  <a:moveTo>
                    <a:pt x="0" y="0"/>
                  </a:moveTo>
                  <a:cubicBezTo>
                    <a:pt x="16" y="96"/>
                    <a:pt x="32" y="192"/>
                    <a:pt x="48" y="288"/>
                  </a:cubicBezTo>
                  <a:cubicBezTo>
                    <a:pt x="64" y="384"/>
                    <a:pt x="80" y="512"/>
                    <a:pt x="96" y="576"/>
                  </a:cubicBezTo>
                  <a:cubicBezTo>
                    <a:pt x="112" y="640"/>
                    <a:pt x="128" y="624"/>
                    <a:pt x="144" y="672"/>
                  </a:cubicBezTo>
                  <a:cubicBezTo>
                    <a:pt x="160" y="720"/>
                    <a:pt x="160" y="816"/>
                    <a:pt x="192" y="864"/>
                  </a:cubicBezTo>
                  <a:cubicBezTo>
                    <a:pt x="224" y="912"/>
                    <a:pt x="280" y="944"/>
                    <a:pt x="336" y="960"/>
                  </a:cubicBezTo>
                  <a:cubicBezTo>
                    <a:pt x="392" y="976"/>
                    <a:pt x="464" y="992"/>
                    <a:pt x="528" y="960"/>
                  </a:cubicBezTo>
                  <a:cubicBezTo>
                    <a:pt x="592" y="928"/>
                    <a:pt x="672" y="816"/>
                    <a:pt x="720" y="768"/>
                  </a:cubicBezTo>
                  <a:cubicBezTo>
                    <a:pt x="768" y="720"/>
                    <a:pt x="752" y="728"/>
                    <a:pt x="816" y="672"/>
                  </a:cubicBezTo>
                  <a:cubicBezTo>
                    <a:pt x="880" y="616"/>
                    <a:pt x="952" y="480"/>
                    <a:pt x="1104" y="432"/>
                  </a:cubicBezTo>
                  <a:cubicBezTo>
                    <a:pt x="1256" y="384"/>
                    <a:pt x="1624" y="392"/>
                    <a:pt x="1728" y="384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917" name="Line 5"/>
            <p:cNvSpPr>
              <a:spLocks noChangeShapeType="1"/>
            </p:cNvSpPr>
            <p:nvPr/>
          </p:nvSpPr>
          <p:spPr bwMode="auto">
            <a:xfrm>
              <a:off x="1104" y="259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918" name="Line 6"/>
            <p:cNvSpPr>
              <a:spLocks noChangeShapeType="1"/>
            </p:cNvSpPr>
            <p:nvPr/>
          </p:nvSpPr>
          <p:spPr bwMode="auto">
            <a:xfrm>
              <a:off x="1056" y="2064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919" name="Line 7"/>
            <p:cNvSpPr>
              <a:spLocks noChangeShapeType="1"/>
            </p:cNvSpPr>
            <p:nvPr/>
          </p:nvSpPr>
          <p:spPr bwMode="auto">
            <a:xfrm>
              <a:off x="1104" y="235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20" name="Line 8"/>
          <p:cNvSpPr>
            <a:spLocks noChangeShapeType="1"/>
          </p:cNvSpPr>
          <p:nvPr/>
        </p:nvSpPr>
        <p:spPr bwMode="auto">
          <a:xfrm flipV="1">
            <a:off x="5943600" y="2514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 flipV="1">
            <a:off x="6019800" y="2133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>
            <a:off x="6172200" y="2590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3" name="Oval 11"/>
          <p:cNvSpPr>
            <a:spLocks noChangeArrowheads="1"/>
          </p:cNvSpPr>
          <p:nvPr/>
        </p:nvSpPr>
        <p:spPr bwMode="auto">
          <a:xfrm>
            <a:off x="6172200" y="2133600"/>
            <a:ext cx="152400" cy="457200"/>
          </a:xfrm>
          <a:prstGeom prst="ellips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28" name="Line 16"/>
          <p:cNvSpPr>
            <a:spLocks noChangeShapeType="1"/>
          </p:cNvSpPr>
          <p:nvPr/>
        </p:nvSpPr>
        <p:spPr bwMode="auto">
          <a:xfrm flipH="1">
            <a:off x="5334000" y="1371600"/>
            <a:ext cx="0" cy="990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4724400" y="16002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  <a:latin typeface="Symbol" pitchFamily="18" charset="2"/>
              </a:rPr>
              <a:t>w</a:t>
            </a:r>
          </a:p>
        </p:txBody>
      </p:sp>
      <p:sp>
        <p:nvSpPr>
          <p:cNvPr id="38934" name="Rectangle 22"/>
          <p:cNvSpPr>
            <a:spLocks noChangeArrowheads="1"/>
          </p:cNvSpPr>
          <p:nvPr/>
        </p:nvSpPr>
        <p:spPr bwMode="auto">
          <a:xfrm>
            <a:off x="5638800" y="1295400"/>
            <a:ext cx="2209800" cy="152400"/>
          </a:xfrm>
          <a:prstGeom prst="rect">
            <a:avLst/>
          </a:prstGeom>
          <a:solidFill>
            <a:srgbClr val="009999">
              <a:alpha val="1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35" name="Text Box 23"/>
          <p:cNvSpPr txBox="1">
            <a:spLocks noChangeArrowheads="1"/>
          </p:cNvSpPr>
          <p:nvPr/>
        </p:nvSpPr>
        <p:spPr bwMode="auto">
          <a:xfrm>
            <a:off x="2209800" y="4495800"/>
            <a:ext cx="6188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Blip>
                <a:blip r:embed="rId3"/>
              </a:buBlip>
            </a:pPr>
            <a:r>
              <a:rPr lang="en-US" dirty="0">
                <a:solidFill>
                  <a:srgbClr val="FF5050"/>
                </a:solidFill>
              </a:rPr>
              <a:t> ATDDFT does not get these – </a:t>
            </a:r>
            <a:r>
              <a:rPr lang="en-US" dirty="0" smtClean="0">
                <a:solidFill>
                  <a:srgbClr val="FF5050"/>
                </a:solidFill>
              </a:rPr>
              <a:t>double-excitation</a:t>
            </a:r>
            <a:endParaRPr lang="en-US" dirty="0">
              <a:solidFill>
                <a:srgbClr val="FF5050"/>
              </a:solidFill>
            </a:endParaRPr>
          </a:p>
        </p:txBody>
      </p:sp>
      <p:sp>
        <p:nvSpPr>
          <p:cNvPr id="38927" name="Line 15"/>
          <p:cNvSpPr>
            <a:spLocks noChangeShapeType="1"/>
          </p:cNvSpPr>
          <p:nvPr/>
        </p:nvSpPr>
        <p:spPr bwMode="auto">
          <a:xfrm flipH="1">
            <a:off x="2133600" y="1371600"/>
            <a:ext cx="0" cy="1066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2209800" y="1905000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  <a:latin typeface="Symbol" pitchFamily="18" charset="2"/>
              </a:rPr>
              <a:t>w = 2(e</a:t>
            </a:r>
            <a:r>
              <a:rPr lang="en-US" sz="2000" baseline="-25000">
                <a:solidFill>
                  <a:schemeClr val="accent2"/>
                </a:solidFill>
                <a:latin typeface="Times New Roman" pitchFamily="18" charset="0"/>
              </a:rPr>
              <a:t>a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</a:rPr>
              <a:t>-e</a:t>
            </a:r>
            <a:r>
              <a:rPr lang="en-US" sz="2000" baseline="-25000">
                <a:solidFill>
                  <a:schemeClr val="accent2"/>
                </a:solidFill>
                <a:latin typeface="Times New Roman" pitchFamily="18" charset="0"/>
              </a:rPr>
              <a:t>i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</a:rPr>
              <a:t>)</a:t>
            </a:r>
          </a:p>
        </p:txBody>
      </p:sp>
      <p:grpSp>
        <p:nvGrpSpPr>
          <p:cNvPr id="38944" name="Group 32"/>
          <p:cNvGrpSpPr>
            <a:grpSpLocks/>
          </p:cNvGrpSpPr>
          <p:nvPr/>
        </p:nvGrpSpPr>
        <p:grpSpPr bwMode="auto">
          <a:xfrm>
            <a:off x="685800" y="1066800"/>
            <a:ext cx="2133600" cy="1905000"/>
            <a:chOff x="384" y="2256"/>
            <a:chExt cx="1344" cy="1200"/>
          </a:xfrm>
        </p:grpSpPr>
        <p:grpSp>
          <p:nvGrpSpPr>
            <p:cNvPr id="38945" name="Group 33"/>
            <p:cNvGrpSpPr>
              <a:grpSpLocks/>
            </p:cNvGrpSpPr>
            <p:nvPr/>
          </p:nvGrpSpPr>
          <p:grpSpPr bwMode="auto">
            <a:xfrm>
              <a:off x="384" y="2256"/>
              <a:ext cx="1344" cy="1200"/>
              <a:chOff x="960" y="1536"/>
              <a:chExt cx="1344" cy="1200"/>
            </a:xfrm>
          </p:grpSpPr>
          <p:sp>
            <p:nvSpPr>
              <p:cNvPr id="38946" name="Freeform 34"/>
              <p:cNvSpPr>
                <a:spLocks/>
              </p:cNvSpPr>
              <p:nvPr/>
            </p:nvSpPr>
            <p:spPr bwMode="auto">
              <a:xfrm>
                <a:off x="960" y="1536"/>
                <a:ext cx="1344" cy="12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288"/>
                  </a:cxn>
                  <a:cxn ang="0">
                    <a:pos x="96" y="576"/>
                  </a:cxn>
                  <a:cxn ang="0">
                    <a:pos x="144" y="672"/>
                  </a:cxn>
                  <a:cxn ang="0">
                    <a:pos x="192" y="864"/>
                  </a:cxn>
                  <a:cxn ang="0">
                    <a:pos x="336" y="960"/>
                  </a:cxn>
                  <a:cxn ang="0">
                    <a:pos x="528" y="960"/>
                  </a:cxn>
                  <a:cxn ang="0">
                    <a:pos x="720" y="768"/>
                  </a:cxn>
                  <a:cxn ang="0">
                    <a:pos x="816" y="672"/>
                  </a:cxn>
                  <a:cxn ang="0">
                    <a:pos x="1104" y="432"/>
                  </a:cxn>
                  <a:cxn ang="0">
                    <a:pos x="1728" y="384"/>
                  </a:cxn>
                </a:cxnLst>
                <a:rect l="0" t="0" r="r" b="b"/>
                <a:pathLst>
                  <a:path w="1728" h="992">
                    <a:moveTo>
                      <a:pt x="0" y="0"/>
                    </a:moveTo>
                    <a:cubicBezTo>
                      <a:pt x="16" y="96"/>
                      <a:pt x="32" y="192"/>
                      <a:pt x="48" y="288"/>
                    </a:cubicBezTo>
                    <a:cubicBezTo>
                      <a:pt x="64" y="384"/>
                      <a:pt x="80" y="512"/>
                      <a:pt x="96" y="576"/>
                    </a:cubicBezTo>
                    <a:cubicBezTo>
                      <a:pt x="112" y="640"/>
                      <a:pt x="128" y="624"/>
                      <a:pt x="144" y="672"/>
                    </a:cubicBezTo>
                    <a:cubicBezTo>
                      <a:pt x="160" y="720"/>
                      <a:pt x="160" y="816"/>
                      <a:pt x="192" y="864"/>
                    </a:cubicBezTo>
                    <a:cubicBezTo>
                      <a:pt x="224" y="912"/>
                      <a:pt x="280" y="944"/>
                      <a:pt x="336" y="960"/>
                    </a:cubicBezTo>
                    <a:cubicBezTo>
                      <a:pt x="392" y="976"/>
                      <a:pt x="464" y="992"/>
                      <a:pt x="528" y="960"/>
                    </a:cubicBezTo>
                    <a:cubicBezTo>
                      <a:pt x="592" y="928"/>
                      <a:pt x="672" y="816"/>
                      <a:pt x="720" y="768"/>
                    </a:cubicBezTo>
                    <a:cubicBezTo>
                      <a:pt x="768" y="720"/>
                      <a:pt x="752" y="728"/>
                      <a:pt x="816" y="672"/>
                    </a:cubicBezTo>
                    <a:cubicBezTo>
                      <a:pt x="880" y="616"/>
                      <a:pt x="952" y="480"/>
                      <a:pt x="1104" y="432"/>
                    </a:cubicBezTo>
                    <a:cubicBezTo>
                      <a:pt x="1256" y="384"/>
                      <a:pt x="1624" y="392"/>
                      <a:pt x="1728" y="384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7" name="Line 35"/>
              <p:cNvSpPr>
                <a:spLocks noChangeShapeType="1"/>
              </p:cNvSpPr>
              <p:nvPr/>
            </p:nvSpPr>
            <p:spPr bwMode="auto">
              <a:xfrm>
                <a:off x="1104" y="2592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8" name="Line 36"/>
              <p:cNvSpPr>
                <a:spLocks noChangeShapeType="1"/>
              </p:cNvSpPr>
              <p:nvPr/>
            </p:nvSpPr>
            <p:spPr bwMode="auto">
              <a:xfrm>
                <a:off x="1056" y="2064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9" name="Line 37"/>
              <p:cNvSpPr>
                <a:spLocks noChangeShapeType="1"/>
              </p:cNvSpPr>
              <p:nvPr/>
            </p:nvSpPr>
            <p:spPr bwMode="auto">
              <a:xfrm>
                <a:off x="1104" y="2352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950" name="Line 38"/>
            <p:cNvSpPr>
              <a:spLocks noChangeShapeType="1"/>
            </p:cNvSpPr>
            <p:nvPr/>
          </p:nvSpPr>
          <p:spPr bwMode="auto">
            <a:xfrm flipV="1">
              <a:off x="624" y="32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951" name="Line 39"/>
            <p:cNvSpPr>
              <a:spLocks noChangeShapeType="1"/>
            </p:cNvSpPr>
            <p:nvPr/>
          </p:nvSpPr>
          <p:spPr bwMode="auto">
            <a:xfrm flipV="1">
              <a:off x="624" y="2688"/>
              <a:ext cx="0" cy="192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952" name="Line 40"/>
            <p:cNvSpPr>
              <a:spLocks noChangeShapeType="1"/>
            </p:cNvSpPr>
            <p:nvPr/>
          </p:nvSpPr>
          <p:spPr bwMode="auto">
            <a:xfrm>
              <a:off x="768" y="32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953" name="Line 41"/>
            <p:cNvSpPr>
              <a:spLocks noChangeShapeType="1"/>
            </p:cNvSpPr>
            <p:nvPr/>
          </p:nvSpPr>
          <p:spPr bwMode="auto">
            <a:xfrm>
              <a:off x="864" y="2688"/>
              <a:ext cx="0" cy="192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954" name="Oval 42"/>
            <p:cNvSpPr>
              <a:spLocks noChangeArrowheads="1"/>
            </p:cNvSpPr>
            <p:nvPr/>
          </p:nvSpPr>
          <p:spPr bwMode="auto">
            <a:xfrm>
              <a:off x="768" y="2928"/>
              <a:ext cx="96" cy="240"/>
            </a:xfrm>
            <a:prstGeom prst="ellips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5" name="Oval 43"/>
            <p:cNvSpPr>
              <a:spLocks noChangeArrowheads="1"/>
            </p:cNvSpPr>
            <p:nvPr/>
          </p:nvSpPr>
          <p:spPr bwMode="auto">
            <a:xfrm>
              <a:off x="576" y="2928"/>
              <a:ext cx="96" cy="240"/>
            </a:xfrm>
            <a:prstGeom prst="ellips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962" name="Text Box 50"/>
          <p:cNvSpPr txBox="1">
            <a:spLocks noChangeArrowheads="1"/>
          </p:cNvSpPr>
          <p:nvPr/>
        </p:nvSpPr>
        <p:spPr bwMode="auto">
          <a:xfrm>
            <a:off x="381000" y="1752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</a:t>
            </a:r>
          </a:p>
        </p:txBody>
      </p:sp>
      <p:sp>
        <p:nvSpPr>
          <p:cNvPr id="38963" name="Text Box 51"/>
          <p:cNvSpPr txBox="1">
            <a:spLocks noChangeArrowheads="1"/>
          </p:cNvSpPr>
          <p:nvPr/>
        </p:nvSpPr>
        <p:spPr bwMode="auto">
          <a:xfrm>
            <a:off x="457200" y="22098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662" y="5000636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e.g. the lowest double-excitation in the He atom (1s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2s</a:t>
            </a:r>
            <a:r>
              <a:rPr lang="en-US" baseline="30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)  </a:t>
            </a:r>
            <a:endParaRPr lang="en-US" dirty="0"/>
          </a:p>
        </p:txBody>
      </p:sp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642910" y="5857892"/>
            <a:ext cx="85010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1600" i="1" dirty="0" smtClean="0"/>
              <a:t> A. Krueger </a:t>
            </a:r>
            <a:r>
              <a:rPr lang="en-US" sz="1600" i="1" dirty="0"/>
              <a:t>&amp; N. T. </a:t>
            </a:r>
            <a:r>
              <a:rPr lang="en-US" sz="1600" i="1" dirty="0" err="1"/>
              <a:t>Maitra</a:t>
            </a:r>
            <a:r>
              <a:rPr lang="en-US" sz="1600" i="1" dirty="0"/>
              <a:t>, PCCP </a:t>
            </a:r>
            <a:r>
              <a:rPr lang="en-US" sz="1600" b="1" i="1" dirty="0"/>
              <a:t>11</a:t>
            </a:r>
            <a:r>
              <a:rPr lang="en-US" sz="1600" i="1" dirty="0"/>
              <a:t>, </a:t>
            </a:r>
            <a:r>
              <a:rPr lang="en-US" sz="1600" i="1" dirty="0" smtClean="0"/>
              <a:t>4655 (2009); </a:t>
            </a:r>
          </a:p>
          <a:p>
            <a:pPr marL="342900" indent="-342900">
              <a:spcBef>
                <a:spcPct val="50000"/>
              </a:spcBef>
            </a:pPr>
            <a:r>
              <a:rPr lang="en-US" sz="1600" i="1" dirty="0" smtClean="0"/>
              <a:t>P. Elliott, S. </a:t>
            </a:r>
            <a:r>
              <a:rPr lang="en-US" sz="1600" i="1" dirty="0" err="1" smtClean="0"/>
              <a:t>Goldson</a:t>
            </a:r>
            <a:r>
              <a:rPr lang="en-US" sz="1600" i="1" dirty="0" smtClean="0"/>
              <a:t>, C. </a:t>
            </a:r>
            <a:r>
              <a:rPr lang="en-US" sz="1600" i="1" dirty="0" err="1" smtClean="0"/>
              <a:t>Canahui</a:t>
            </a:r>
            <a:r>
              <a:rPr lang="en-US" sz="1600" i="1" dirty="0" smtClean="0"/>
              <a:t>, N. T. </a:t>
            </a:r>
            <a:r>
              <a:rPr lang="en-US" sz="1600" i="1" dirty="0" err="1" smtClean="0"/>
              <a:t>Maitra</a:t>
            </a:r>
            <a:r>
              <a:rPr lang="en-US" sz="1600" i="1" dirty="0" smtClean="0"/>
              <a:t>, Chem. Phys. </a:t>
            </a:r>
            <a:r>
              <a:rPr lang="en-US" sz="1600" b="1" dirty="0" smtClean="0"/>
              <a:t>135,</a:t>
            </a:r>
            <a:r>
              <a:rPr lang="en-US" sz="1600" dirty="0" smtClean="0"/>
              <a:t>  104110 (2011).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/>
              <a:t>Simple Model System: 2 el. in 1d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438400" y="1219200"/>
            <a:ext cx="1066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495800" y="838200"/>
            <a:ext cx="1981200" cy="854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Vext = </a:t>
            </a:r>
            <a:r>
              <a:rPr lang="en-US" sz="2000"/>
              <a:t>x</a:t>
            </a:r>
            <a:r>
              <a:rPr lang="en-US" sz="2000" baseline="30000"/>
              <a:t>2</a:t>
            </a:r>
            <a:r>
              <a:rPr lang="en-US" sz="2000"/>
              <a:t>/2</a:t>
            </a:r>
          </a:p>
          <a:p>
            <a:pPr>
              <a:spcBef>
                <a:spcPct val="50000"/>
              </a:spcBef>
            </a:pPr>
            <a:r>
              <a:rPr lang="en-US"/>
              <a:t>Vee = </a:t>
            </a:r>
            <a:r>
              <a:rPr lang="en-US" sz="2000">
                <a:latin typeface="Symbol" pitchFamily="18" charset="2"/>
              </a:rPr>
              <a:t>l d</a:t>
            </a:r>
            <a:r>
              <a:rPr lang="en-US" sz="2000"/>
              <a:t>(x-x’)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/>
          <a:srcRect l="41417" t="20110" r="6509" b="57742"/>
          <a:stretch>
            <a:fillRect/>
          </a:stretch>
        </p:blipFill>
        <p:spPr bwMode="auto">
          <a:xfrm>
            <a:off x="0" y="1066800"/>
            <a:ext cx="4038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343" name="Group 7"/>
          <p:cNvGrpSpPr>
            <a:grpSpLocks/>
          </p:cNvGrpSpPr>
          <p:nvPr/>
        </p:nvGrpSpPr>
        <p:grpSpPr bwMode="auto">
          <a:xfrm>
            <a:off x="6324600" y="304800"/>
            <a:ext cx="2819400" cy="2430463"/>
            <a:chOff x="3984" y="192"/>
            <a:chExt cx="1776" cy="1531"/>
          </a:xfrm>
        </p:grpSpPr>
        <p:pic>
          <p:nvPicPr>
            <p:cNvPr id="14344" name="Picture 8"/>
            <p:cNvPicPr>
              <a:picLocks noChangeAspect="1" noChangeArrowheads="1"/>
            </p:cNvPicPr>
            <p:nvPr/>
          </p:nvPicPr>
          <p:blipFill>
            <a:blip r:embed="rId3"/>
            <a:srcRect t="20110" r="58583" b="53917"/>
            <a:stretch>
              <a:fillRect/>
            </a:stretch>
          </p:blipFill>
          <p:spPr bwMode="auto">
            <a:xfrm>
              <a:off x="3984" y="192"/>
              <a:ext cx="1776" cy="1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>
              <a:off x="4128" y="1008"/>
              <a:ext cx="384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6" name="Rectangle 10"/>
            <p:cNvSpPr>
              <a:spLocks noChangeArrowheads="1"/>
            </p:cNvSpPr>
            <p:nvPr/>
          </p:nvSpPr>
          <p:spPr bwMode="auto">
            <a:xfrm>
              <a:off x="4560" y="432"/>
              <a:ext cx="864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7" name="Rectangle 11"/>
            <p:cNvSpPr>
              <a:spLocks noChangeArrowheads="1"/>
            </p:cNvSpPr>
            <p:nvPr/>
          </p:nvSpPr>
          <p:spPr bwMode="auto">
            <a:xfrm>
              <a:off x="4608" y="1440"/>
              <a:ext cx="576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4953000" y="3048000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Symbol" pitchFamily="18" charset="2"/>
              </a:rPr>
              <a:t>l</a:t>
            </a:r>
            <a:r>
              <a:rPr lang="en-US"/>
              <a:t> = 0.2</a:t>
            </a:r>
          </a:p>
        </p:txBody>
      </p:sp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6232525"/>
            <a:ext cx="29718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7239000" y="6156325"/>
            <a:ext cx="190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Dressed TDDFT</a:t>
            </a:r>
            <a:r>
              <a:rPr lang="en-US" sz="2000" i="1">
                <a:latin typeface="Times New Roman" pitchFamily="18" charset="0"/>
              </a:rPr>
              <a:t> </a:t>
            </a:r>
            <a:r>
              <a:rPr lang="en-US" sz="2000">
                <a:latin typeface="Times New Roman" pitchFamily="18" charset="0"/>
              </a:rPr>
              <a:t>in SPA,</a:t>
            </a:r>
            <a:r>
              <a:rPr lang="en-US" sz="2000" i="1">
                <a:latin typeface="Times New Roman" pitchFamily="18" charset="0"/>
              </a:rPr>
              <a:t>   f</a:t>
            </a:r>
            <a:r>
              <a:rPr lang="en-US" sz="2000" baseline="-25000"/>
              <a:t>xc</a:t>
            </a:r>
            <a:r>
              <a:rPr lang="en-US"/>
              <a:t>(</a:t>
            </a:r>
            <a:r>
              <a:rPr lang="en-US">
                <a:latin typeface="Symbol" pitchFamily="18" charset="2"/>
              </a:rPr>
              <a:t>w</a:t>
            </a:r>
            <a:r>
              <a:rPr lang="en-US"/>
              <a:t>)</a:t>
            </a:r>
          </a:p>
        </p:txBody>
      </p:sp>
      <p:grpSp>
        <p:nvGrpSpPr>
          <p:cNvPr id="14355" name="Group 19"/>
          <p:cNvGrpSpPr>
            <a:grpSpLocks/>
          </p:cNvGrpSpPr>
          <p:nvPr/>
        </p:nvGrpSpPr>
        <p:grpSpPr bwMode="auto">
          <a:xfrm>
            <a:off x="4038600" y="3429000"/>
            <a:ext cx="5562600" cy="2727325"/>
            <a:chOff x="2304" y="1728"/>
            <a:chExt cx="3456" cy="1680"/>
          </a:xfrm>
        </p:grpSpPr>
        <p:pic>
          <p:nvPicPr>
            <p:cNvPr id="14341" name="Picture 5"/>
            <p:cNvPicPr>
              <a:picLocks noChangeAspect="1" noChangeArrowheads="1"/>
            </p:cNvPicPr>
            <p:nvPr/>
          </p:nvPicPr>
          <p:blipFill>
            <a:blip r:embed="rId3"/>
            <a:srcRect t="46056" b="19586"/>
            <a:stretch>
              <a:fillRect/>
            </a:stretch>
          </p:blipFill>
          <p:spPr bwMode="auto">
            <a:xfrm>
              <a:off x="2304" y="1728"/>
              <a:ext cx="3456" cy="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354" name="Line 18"/>
            <p:cNvSpPr>
              <a:spLocks noChangeShapeType="1"/>
            </p:cNvSpPr>
            <p:nvPr/>
          </p:nvSpPr>
          <p:spPr bwMode="auto">
            <a:xfrm flipV="1">
              <a:off x="3888" y="3360"/>
              <a:ext cx="48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3429000" y="3657600"/>
            <a:ext cx="2286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2286000" y="3505200"/>
            <a:ext cx="17526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Exact: 1/3: 2/3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           2/3: 1/3</a:t>
            </a: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5105400" y="2286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304800" y="3505200"/>
            <a:ext cx="16764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Exact: ½ : ½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           ½: ½</a:t>
            </a:r>
          </a:p>
          <a:p>
            <a:pPr>
              <a:spcBef>
                <a:spcPct val="50000"/>
              </a:spcBef>
            </a:pP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4362" name="AutoShape 26"/>
          <p:cNvSpPr>
            <a:spLocks/>
          </p:cNvSpPr>
          <p:nvPr/>
        </p:nvSpPr>
        <p:spPr bwMode="auto">
          <a:xfrm>
            <a:off x="914400" y="3581400"/>
            <a:ext cx="228600" cy="609600"/>
          </a:xfrm>
          <a:prstGeom prst="leftBrace">
            <a:avLst>
              <a:gd name="adj1" fmla="val 22222"/>
              <a:gd name="adj2" fmla="val 50000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AutoShape 27"/>
          <p:cNvSpPr>
            <a:spLocks/>
          </p:cNvSpPr>
          <p:nvPr/>
        </p:nvSpPr>
        <p:spPr bwMode="auto">
          <a:xfrm>
            <a:off x="2895600" y="3581400"/>
            <a:ext cx="228600" cy="609600"/>
          </a:xfrm>
          <a:prstGeom prst="leftBrace">
            <a:avLst>
              <a:gd name="adj1" fmla="val 22222"/>
              <a:gd name="adj2" fmla="val 50000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4800" y="1066800"/>
            <a:ext cx="85344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Blip>
                <a:blip r:embed="rId4"/>
              </a:buBlip>
            </a:pPr>
            <a:r>
              <a:rPr lang="en-US" sz="2000" dirty="0"/>
              <a:t>ATDDFT fundamentally fails to describe </a:t>
            </a:r>
            <a:r>
              <a:rPr lang="en-US" sz="2000" dirty="0" smtClean="0"/>
              <a:t>double-excitations: </a:t>
            </a:r>
            <a:r>
              <a:rPr lang="en-US" sz="2000" dirty="0"/>
              <a:t>strong frequency-dependence is essential.</a:t>
            </a:r>
          </a:p>
          <a:p>
            <a:pPr marL="342900" indent="-342900">
              <a:spcBef>
                <a:spcPct val="50000"/>
              </a:spcBef>
              <a:buFontTx/>
              <a:buBlip>
                <a:blip r:embed="rId4"/>
              </a:buBlip>
            </a:pPr>
            <a:endParaRPr lang="en-US" sz="2000" dirty="0"/>
          </a:p>
          <a:p>
            <a:pPr marL="342900" indent="-342900">
              <a:spcBef>
                <a:spcPct val="50000"/>
              </a:spcBef>
              <a:buFontTx/>
              <a:buBlip>
                <a:blip r:embed="rId4"/>
              </a:buBlip>
            </a:pPr>
            <a:r>
              <a:rPr lang="en-US" sz="2000" dirty="0" err="1"/>
              <a:t>Diagonalizing</a:t>
            </a:r>
            <a:r>
              <a:rPr lang="en-US" sz="2000" dirty="0"/>
              <a:t> in the (small) subspace where double excitations mix with singles, we can derive a practical frequency-dependent kernel that does the job. Shown to work well for simple model systems, as well as real </a:t>
            </a:r>
            <a:r>
              <a:rPr lang="en-US" sz="2000" dirty="0" smtClean="0"/>
              <a:t>molecules. </a:t>
            </a:r>
            <a:endParaRPr lang="en-US" sz="2000" dirty="0"/>
          </a:p>
          <a:p>
            <a:pPr marL="342900" indent="-342900">
              <a:spcBef>
                <a:spcPct val="50000"/>
              </a:spcBef>
            </a:pPr>
            <a:endParaRPr lang="en-US" sz="2000" dirty="0"/>
          </a:p>
          <a:p>
            <a:pPr marL="342900" indent="-342900">
              <a:spcBef>
                <a:spcPct val="50000"/>
              </a:spcBef>
              <a:buFontTx/>
              <a:buBlip>
                <a:blip r:embed="rId4"/>
              </a:buBlip>
            </a:pPr>
            <a:r>
              <a:rPr lang="en-US" sz="2000" dirty="0"/>
              <a:t> Likewise, in </a:t>
            </a:r>
            <a:r>
              <a:rPr lang="en-US" sz="2000" dirty="0" err="1"/>
              <a:t>autoionization</a:t>
            </a:r>
            <a:r>
              <a:rPr lang="en-US" sz="2000" dirty="0"/>
              <a:t>, resonances due to </a:t>
            </a:r>
            <a:r>
              <a:rPr lang="en-US" sz="2000" dirty="0" smtClean="0"/>
              <a:t>double-excitations </a:t>
            </a:r>
            <a:r>
              <a:rPr lang="en-US" sz="2000" dirty="0"/>
              <a:t>are missed in ATDDFT. 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143000" y="304800"/>
            <a:ext cx="708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/>
              <a:t>Summary on Doubles** </a:t>
            </a:r>
            <a:endParaRPr lang="en-US" sz="3200" dirty="0"/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0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428728" y="5214950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>
                <a:solidFill>
                  <a:srgbClr val="0070C0"/>
                </a:solidFill>
              </a:rPr>
              <a:t>Next</a:t>
            </a:r>
            <a:r>
              <a:rPr lang="es-ES" sz="2400" b="1" dirty="0" smtClean="0">
                <a:solidFill>
                  <a:srgbClr val="0070C0"/>
                </a:solidFill>
              </a:rPr>
              <a:t>: Long-</a:t>
            </a:r>
            <a:r>
              <a:rPr lang="es-ES" sz="2400" b="1" dirty="0" err="1" smtClean="0">
                <a:solidFill>
                  <a:srgbClr val="0070C0"/>
                </a:solidFill>
              </a:rPr>
              <a:t>Range</a:t>
            </a:r>
            <a:r>
              <a:rPr lang="es-ES" sz="2400" b="1" dirty="0" smtClean="0">
                <a:solidFill>
                  <a:srgbClr val="0070C0"/>
                </a:solidFill>
              </a:rPr>
              <a:t> </a:t>
            </a:r>
            <a:r>
              <a:rPr lang="es-ES" sz="2400" b="1" dirty="0" err="1" smtClean="0">
                <a:solidFill>
                  <a:srgbClr val="0070C0"/>
                </a:solidFill>
              </a:rPr>
              <a:t>Charge</a:t>
            </a:r>
            <a:r>
              <a:rPr lang="es-ES" sz="2400" b="1" dirty="0" smtClean="0">
                <a:solidFill>
                  <a:srgbClr val="0070C0"/>
                </a:solidFill>
              </a:rPr>
              <a:t>-Transfer </a:t>
            </a:r>
            <a:r>
              <a:rPr lang="es-ES" sz="2400" b="1" dirty="0" err="1" smtClean="0">
                <a:solidFill>
                  <a:srgbClr val="0070C0"/>
                </a:solidFill>
              </a:rPr>
              <a:t>Excitations</a:t>
            </a:r>
            <a:endParaRPr lang="es-E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/>
          <a:srcRect t="7465" r="2899" b="64508"/>
          <a:stretch>
            <a:fillRect/>
          </a:stretch>
        </p:blipFill>
        <p:spPr bwMode="auto">
          <a:xfrm>
            <a:off x="693738" y="2852738"/>
            <a:ext cx="4648200" cy="762000"/>
          </a:xfrm>
          <a:prstGeom prst="rect">
            <a:avLst/>
          </a:prstGeom>
          <a:noFill/>
          <a:ln w="9525">
            <a:solidFill>
              <a:srgbClr val="3333CC"/>
            </a:solidFill>
            <a:miter lim="800000"/>
            <a:headEnd/>
            <a:tailEnd/>
          </a:ln>
          <a:effectLst/>
        </p:spPr>
      </p:pic>
      <p:grpSp>
        <p:nvGrpSpPr>
          <p:cNvPr id="62467" name="Group 3"/>
          <p:cNvGrpSpPr>
            <a:grpSpLocks/>
          </p:cNvGrpSpPr>
          <p:nvPr/>
        </p:nvGrpSpPr>
        <p:grpSpPr bwMode="auto">
          <a:xfrm>
            <a:off x="4313238" y="2433638"/>
            <a:ext cx="2743200" cy="457200"/>
            <a:chOff x="3552" y="1632"/>
            <a:chExt cx="1728" cy="288"/>
          </a:xfrm>
        </p:grpSpPr>
        <p:grpSp>
          <p:nvGrpSpPr>
            <p:cNvPr id="62468" name="Group 4"/>
            <p:cNvGrpSpPr>
              <a:grpSpLocks/>
            </p:cNvGrpSpPr>
            <p:nvPr/>
          </p:nvGrpSpPr>
          <p:grpSpPr bwMode="auto">
            <a:xfrm>
              <a:off x="3552" y="1632"/>
              <a:ext cx="1728" cy="172"/>
              <a:chOff x="3552" y="1632"/>
              <a:chExt cx="1728" cy="172"/>
            </a:xfrm>
          </p:grpSpPr>
          <p:pic>
            <p:nvPicPr>
              <p:cNvPr id="62469" name="Picture 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552" y="1632"/>
                <a:ext cx="528" cy="163"/>
              </a:xfrm>
              <a:prstGeom prst="rect">
                <a:avLst/>
              </a:prstGeom>
              <a:solidFill>
                <a:srgbClr val="FFFF0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2470" name="Picture 6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128" y="1632"/>
                <a:ext cx="1152" cy="172"/>
              </a:xfrm>
              <a:prstGeom prst="rect">
                <a:avLst/>
              </a:prstGeom>
              <a:solidFill>
                <a:srgbClr val="FFFF0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62471" name="Line 7"/>
            <p:cNvSpPr>
              <a:spLocks noChangeShapeType="1"/>
            </p:cNvSpPr>
            <p:nvPr/>
          </p:nvSpPr>
          <p:spPr bwMode="auto">
            <a:xfrm flipH="1">
              <a:off x="3696" y="1824"/>
              <a:ext cx="38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62472" name="Group 8"/>
          <p:cNvGrpSpPr>
            <a:grpSpLocks/>
          </p:cNvGrpSpPr>
          <p:nvPr/>
        </p:nvGrpSpPr>
        <p:grpSpPr bwMode="auto">
          <a:xfrm>
            <a:off x="2547938" y="2238375"/>
            <a:ext cx="1524000" cy="762000"/>
            <a:chOff x="2304" y="624"/>
            <a:chExt cx="960" cy="480"/>
          </a:xfrm>
        </p:grpSpPr>
        <p:sp>
          <p:nvSpPr>
            <p:cNvPr id="62473" name="Rectangle 9"/>
            <p:cNvSpPr>
              <a:spLocks noChangeArrowheads="1"/>
            </p:cNvSpPr>
            <p:nvPr/>
          </p:nvSpPr>
          <p:spPr bwMode="auto">
            <a:xfrm>
              <a:off x="2304" y="624"/>
              <a:ext cx="960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1400">
                  <a:solidFill>
                    <a:srgbClr val="800080"/>
                  </a:solidFill>
                  <a:cs typeface="Arial" charset="0"/>
                </a:rPr>
                <a:t>Poles at KS excitations</a:t>
              </a:r>
              <a:endParaRPr lang="en-US" sz="1400">
                <a:cs typeface="Arial" charset="0"/>
              </a:endParaRPr>
            </a:p>
          </p:txBody>
        </p:sp>
        <p:sp>
          <p:nvSpPr>
            <p:cNvPr id="62474" name="Line 10"/>
            <p:cNvSpPr>
              <a:spLocks noChangeShapeType="1"/>
            </p:cNvSpPr>
            <p:nvPr/>
          </p:nvSpPr>
          <p:spPr bwMode="auto">
            <a:xfrm flipH="1">
              <a:off x="2496" y="91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62475" name="Group 11"/>
          <p:cNvGrpSpPr>
            <a:grpSpLocks/>
          </p:cNvGrpSpPr>
          <p:nvPr/>
        </p:nvGrpSpPr>
        <p:grpSpPr bwMode="auto">
          <a:xfrm>
            <a:off x="319088" y="2238375"/>
            <a:ext cx="1447800" cy="762000"/>
            <a:chOff x="912" y="624"/>
            <a:chExt cx="912" cy="480"/>
          </a:xfrm>
        </p:grpSpPr>
        <p:sp>
          <p:nvSpPr>
            <p:cNvPr id="62476" name="Rectangle 12"/>
            <p:cNvSpPr>
              <a:spLocks noChangeArrowheads="1"/>
            </p:cNvSpPr>
            <p:nvPr/>
          </p:nvSpPr>
          <p:spPr bwMode="auto">
            <a:xfrm>
              <a:off x="912" y="624"/>
              <a:ext cx="912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1400">
                  <a:solidFill>
                    <a:srgbClr val="800080"/>
                  </a:solidFill>
                  <a:cs typeface="Arial" charset="0"/>
                </a:rPr>
                <a:t>Poles at true excitations</a:t>
              </a:r>
            </a:p>
          </p:txBody>
        </p:sp>
        <p:sp>
          <p:nvSpPr>
            <p:cNvPr id="62477" name="Line 13"/>
            <p:cNvSpPr>
              <a:spLocks noChangeShapeType="1"/>
            </p:cNvSpPr>
            <p:nvPr/>
          </p:nvSpPr>
          <p:spPr bwMode="auto">
            <a:xfrm>
              <a:off x="1392" y="912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62478" name="Text Box 14"/>
          <p:cNvSpPr txBox="1">
            <a:spLocks noChangeArrowheads="1"/>
          </p:cNvSpPr>
          <p:nvPr/>
        </p:nvSpPr>
        <p:spPr bwMode="auto">
          <a:xfrm>
            <a:off x="539750" y="3929063"/>
            <a:ext cx="6699250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  <a:cs typeface="Arial" charset="0"/>
              </a:rPr>
              <a:t>Need (1) ground-state </a:t>
            </a:r>
            <a:r>
              <a:rPr lang="en-US" sz="2000" i="1">
                <a:solidFill>
                  <a:srgbClr val="3333CC"/>
                </a:solidFill>
                <a:latin typeface="Times New Roman" pitchFamily="18" charset="0"/>
                <a:cs typeface="Arial" charset="0"/>
              </a:rPr>
              <a:t>v</a:t>
            </a:r>
            <a:r>
              <a:rPr lang="en-US" sz="2000" i="1" baseline="-25000">
                <a:solidFill>
                  <a:srgbClr val="3333CC"/>
                </a:solidFill>
                <a:latin typeface="Times New Roman" pitchFamily="18" charset="0"/>
                <a:cs typeface="Arial" charset="0"/>
              </a:rPr>
              <a:t>S</a:t>
            </a:r>
            <a:r>
              <a:rPr lang="en-US" sz="2000" i="1" baseline="-25000">
                <a:solidFill>
                  <a:srgbClr val="3333CC"/>
                </a:solidFill>
                <a:cs typeface="Arial" charset="0"/>
              </a:rPr>
              <a:t>,0</a:t>
            </a:r>
            <a:r>
              <a:rPr lang="en-US" sz="2000" i="1">
                <a:solidFill>
                  <a:srgbClr val="3333CC"/>
                </a:solidFill>
                <a:cs typeface="Arial" charset="0"/>
              </a:rPr>
              <a:t>[n</a:t>
            </a:r>
            <a:r>
              <a:rPr lang="en-US" sz="2000" i="1" baseline="-25000">
                <a:solidFill>
                  <a:srgbClr val="3333CC"/>
                </a:solidFill>
                <a:cs typeface="Arial" charset="0"/>
              </a:rPr>
              <a:t>0</a:t>
            </a:r>
            <a:r>
              <a:rPr lang="en-US" sz="2000" i="1">
                <a:solidFill>
                  <a:srgbClr val="3333CC"/>
                </a:solidFill>
                <a:cs typeface="Arial" charset="0"/>
              </a:rPr>
              <a:t>](r), </a:t>
            </a:r>
            <a:r>
              <a:rPr lang="en-US" sz="2000">
                <a:solidFill>
                  <a:srgbClr val="3333CC"/>
                </a:solidFill>
                <a:cs typeface="Arial" charset="0"/>
              </a:rPr>
              <a:t>and its bare excitations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  <a:cs typeface="Arial" charset="0"/>
              </a:rPr>
              <a:t>          (2) XC kernel </a:t>
            </a:r>
          </a:p>
        </p:txBody>
      </p:sp>
      <p:sp>
        <p:nvSpPr>
          <p:cNvPr id="62479" name="AutoShape 15"/>
          <p:cNvSpPr>
            <a:spLocks noChangeArrowheads="1"/>
          </p:cNvSpPr>
          <p:nvPr/>
        </p:nvSpPr>
        <p:spPr bwMode="auto">
          <a:xfrm>
            <a:off x="269875" y="3505200"/>
            <a:ext cx="307975" cy="576263"/>
          </a:xfrm>
          <a:prstGeom prst="curvedRightArrow">
            <a:avLst>
              <a:gd name="adj1" fmla="val 37423"/>
              <a:gd name="adj2" fmla="val 74845"/>
              <a:gd name="adj3" fmla="val 33333"/>
            </a:avLst>
          </a:prstGeom>
          <a:solidFill>
            <a:srgbClr val="3333CC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2480" name="Text Box 16"/>
          <p:cNvSpPr txBox="1">
            <a:spLocks noChangeArrowheads="1"/>
          </p:cNvSpPr>
          <p:nvPr/>
        </p:nvSpPr>
        <p:spPr bwMode="auto">
          <a:xfrm>
            <a:off x="3505200" y="4876800"/>
            <a:ext cx="51054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993366"/>
                </a:solidFill>
                <a:cs typeface="Arial" charset="0"/>
              </a:rPr>
              <a:t>Yields exact spectra in principle; in practice, approxs needed in (1) and (2). </a:t>
            </a:r>
          </a:p>
        </p:txBody>
      </p:sp>
      <p:sp>
        <p:nvSpPr>
          <p:cNvPr id="62481" name="Line 17"/>
          <p:cNvSpPr>
            <a:spLocks noChangeShapeType="1"/>
          </p:cNvSpPr>
          <p:nvPr/>
        </p:nvSpPr>
        <p:spPr bwMode="auto">
          <a:xfrm flipV="1">
            <a:off x="1905000" y="5334000"/>
            <a:ext cx="2209800" cy="2286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62482" name="Group 18"/>
          <p:cNvGrpSpPr>
            <a:grpSpLocks/>
          </p:cNvGrpSpPr>
          <p:nvPr/>
        </p:nvGrpSpPr>
        <p:grpSpPr bwMode="auto">
          <a:xfrm>
            <a:off x="5638800" y="2438400"/>
            <a:ext cx="3200400" cy="747713"/>
            <a:chOff x="3744" y="816"/>
            <a:chExt cx="2016" cy="471"/>
          </a:xfrm>
        </p:grpSpPr>
        <p:sp>
          <p:nvSpPr>
            <p:cNvPr id="62483" name="Text Box 19"/>
            <p:cNvSpPr txBox="1">
              <a:spLocks noChangeArrowheads="1"/>
            </p:cNvSpPr>
            <p:nvPr/>
          </p:nvSpPr>
          <p:spPr bwMode="auto">
            <a:xfrm>
              <a:off x="3744" y="1056"/>
              <a:ext cx="201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33CC33"/>
                  </a:solidFill>
                  <a:cs typeface="Arial" charset="0"/>
                </a:rPr>
                <a:t> adiabatic approx: no </a:t>
              </a:r>
              <a:r>
                <a:rPr lang="en-US" b="1">
                  <a:solidFill>
                    <a:srgbClr val="33CC33"/>
                  </a:solidFill>
                  <a:latin typeface="Symbol" pitchFamily="18" charset="2"/>
                  <a:cs typeface="Arial" charset="0"/>
                </a:rPr>
                <a:t>w</a:t>
              </a:r>
              <a:r>
                <a:rPr lang="en-US" b="1">
                  <a:solidFill>
                    <a:srgbClr val="33CC33"/>
                  </a:solidFill>
                  <a:cs typeface="Arial" charset="0"/>
                </a:rPr>
                <a:t>-dep </a:t>
              </a:r>
            </a:p>
          </p:txBody>
        </p:sp>
        <p:sp>
          <p:nvSpPr>
            <p:cNvPr id="62484" name="Line 20"/>
            <p:cNvSpPr>
              <a:spLocks noChangeShapeType="1"/>
            </p:cNvSpPr>
            <p:nvPr/>
          </p:nvSpPr>
          <p:spPr bwMode="auto">
            <a:xfrm>
              <a:off x="4464" y="816"/>
              <a:ext cx="240" cy="288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pic>
        <p:nvPicPr>
          <p:cNvPr id="62485" name="Picture 2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/>
          <a:srcRect/>
          <a:stretch>
            <a:fillRect/>
          </a:stretch>
        </p:blipFill>
        <p:spPr>
          <a:xfrm>
            <a:off x="2819400" y="4495800"/>
            <a:ext cx="3962400" cy="252413"/>
          </a:xfrm>
          <a:noFill/>
          <a:ln/>
        </p:spPr>
      </p:pic>
      <p:sp>
        <p:nvSpPr>
          <p:cNvPr id="62486" name="Text Box 22"/>
          <p:cNvSpPr txBox="1">
            <a:spLocks noChangeArrowheads="1"/>
          </p:cNvSpPr>
          <p:nvPr/>
        </p:nvSpPr>
        <p:spPr bwMode="auto">
          <a:xfrm>
            <a:off x="6858000" y="44196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CC00"/>
                </a:solidFill>
                <a:cs typeface="Arial" charset="0"/>
              </a:rPr>
              <a:t>~  </a:t>
            </a:r>
            <a:r>
              <a:rPr lang="en-US" sz="2000">
                <a:solidFill>
                  <a:srgbClr val="00CC00"/>
                </a:solidFill>
                <a:latin typeface="Symbol" pitchFamily="18" charset="2"/>
                <a:cs typeface="Arial" charset="0"/>
              </a:rPr>
              <a:t>d</a:t>
            </a:r>
            <a:r>
              <a:rPr lang="en-US">
                <a:solidFill>
                  <a:srgbClr val="00CC00"/>
                </a:solidFill>
                <a:cs typeface="Arial" charset="0"/>
              </a:rPr>
              <a:t>(t-t’)</a:t>
            </a:r>
          </a:p>
        </p:txBody>
      </p:sp>
      <p:sp>
        <p:nvSpPr>
          <p:cNvPr id="62487" name="Line 23"/>
          <p:cNvSpPr>
            <a:spLocks noChangeShapeType="1"/>
          </p:cNvSpPr>
          <p:nvPr/>
        </p:nvSpPr>
        <p:spPr bwMode="auto">
          <a:xfrm flipH="1">
            <a:off x="7315200" y="3352800"/>
            <a:ext cx="76200" cy="83820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488" name="Text Box 24"/>
          <p:cNvSpPr txBox="1">
            <a:spLocks noChangeArrowheads="1"/>
          </p:cNvSpPr>
          <p:nvPr/>
        </p:nvSpPr>
        <p:spPr bwMode="auto">
          <a:xfrm>
            <a:off x="0" y="228600"/>
            <a:ext cx="8964488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Calibri" panose="020F0502020204030204" pitchFamily="34" charset="0"/>
                <a:cs typeface="Arial" charset="0"/>
              </a:rPr>
              <a:t>First, quick recall of how we get excitations in TDDFT: Linear response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Calibri" panose="020F0502020204030204" pitchFamily="34" charset="0"/>
                <a:cs typeface="Arial" charset="0"/>
              </a:rPr>
              <a:t>	</a:t>
            </a:r>
            <a:r>
              <a:rPr lang="en-US" i="1" dirty="0" err="1">
                <a:latin typeface="Calibri" panose="020F0502020204030204" pitchFamily="34" charset="0"/>
                <a:cs typeface="Arial" charset="0"/>
              </a:rPr>
              <a:t>Petersilka</a:t>
            </a:r>
            <a:r>
              <a:rPr lang="en-US" i="1" dirty="0">
                <a:latin typeface="Calibri" panose="020F0502020204030204" pitchFamily="34" charset="0"/>
                <a:cs typeface="Arial" charset="0"/>
              </a:rPr>
              <a:t>, </a:t>
            </a:r>
            <a:r>
              <a:rPr lang="en-US" i="1" dirty="0" err="1">
                <a:latin typeface="Calibri" panose="020F0502020204030204" pitchFamily="34" charset="0"/>
                <a:cs typeface="Arial" charset="0"/>
              </a:rPr>
              <a:t>Gossmann</a:t>
            </a:r>
            <a:r>
              <a:rPr lang="en-US" i="1" dirty="0">
                <a:latin typeface="Calibri" panose="020F0502020204030204" pitchFamily="34" charset="0"/>
                <a:cs typeface="Arial" charset="0"/>
              </a:rPr>
              <a:t> &amp; </a:t>
            </a:r>
            <a:r>
              <a:rPr lang="en-US" i="1" dirty="0" smtClean="0">
                <a:latin typeface="Calibri" panose="020F0502020204030204" pitchFamily="34" charset="0"/>
                <a:cs typeface="Arial" charset="0"/>
              </a:rPr>
              <a:t>Gross, PRL </a:t>
            </a:r>
            <a:r>
              <a:rPr lang="en-US" b="1" i="1" dirty="0">
                <a:latin typeface="Calibri" panose="020F0502020204030204" pitchFamily="34" charset="0"/>
                <a:cs typeface="Arial" charset="0"/>
              </a:rPr>
              <a:t>76</a:t>
            </a:r>
            <a:r>
              <a:rPr lang="en-US" i="1" dirty="0">
                <a:latin typeface="Calibri" panose="020F0502020204030204" pitchFamily="34" charset="0"/>
                <a:cs typeface="Arial" charset="0"/>
              </a:rPr>
              <a:t>, 1212 (1996)</a:t>
            </a:r>
          </a:p>
          <a:p>
            <a:pPr>
              <a:spcBef>
                <a:spcPct val="50000"/>
              </a:spcBef>
            </a:pPr>
            <a:r>
              <a:rPr lang="en-US" i="1" dirty="0">
                <a:latin typeface="Calibri" panose="020F0502020204030204" pitchFamily="34" charset="0"/>
                <a:cs typeface="Arial" charset="0"/>
              </a:rPr>
              <a:t>	</a:t>
            </a:r>
            <a:r>
              <a:rPr lang="en-US" i="1" dirty="0" err="1">
                <a:latin typeface="Calibri" panose="020F0502020204030204" pitchFamily="34" charset="0"/>
                <a:cs typeface="Arial" charset="0"/>
              </a:rPr>
              <a:t>Casida</a:t>
            </a:r>
            <a:r>
              <a:rPr lang="en-US" i="1" dirty="0">
                <a:latin typeface="Calibri" panose="020F0502020204030204" pitchFamily="34" charset="0"/>
                <a:cs typeface="Arial" charset="0"/>
              </a:rPr>
              <a:t>, in </a:t>
            </a:r>
            <a:r>
              <a:rPr lang="en-US" i="1" dirty="0" smtClean="0">
                <a:latin typeface="Calibri" panose="020F0502020204030204" pitchFamily="34" charset="0"/>
                <a:cs typeface="Arial" charset="0"/>
              </a:rPr>
              <a:t>Recent Advances in </a:t>
            </a:r>
            <a:r>
              <a:rPr lang="en-US" i="1" dirty="0" err="1" smtClean="0">
                <a:latin typeface="Calibri" panose="020F0502020204030204" pitchFamily="34" charset="0"/>
                <a:cs typeface="Arial" charset="0"/>
              </a:rPr>
              <a:t>Comput</a:t>
            </a:r>
            <a:r>
              <a:rPr lang="en-US" i="1" dirty="0" smtClean="0">
                <a:latin typeface="Calibri" panose="020F0502020204030204" pitchFamily="34" charset="0"/>
                <a:cs typeface="Arial" charset="0"/>
              </a:rPr>
              <a:t>. Chem. </a:t>
            </a:r>
            <a:r>
              <a:rPr lang="en-US" b="1" i="1" dirty="0" smtClean="0">
                <a:latin typeface="Calibri" panose="020F0502020204030204" pitchFamily="34" charset="0"/>
                <a:cs typeface="Arial" charset="0"/>
              </a:rPr>
              <a:t>1</a:t>
            </a:r>
            <a:r>
              <a:rPr lang="en-US" i="1" dirty="0" smtClean="0">
                <a:latin typeface="Calibri" panose="020F0502020204030204" pitchFamily="34" charset="0"/>
                <a:cs typeface="Arial" charset="0"/>
              </a:rPr>
              <a:t>,155, ed. Chong (1995)</a:t>
            </a:r>
            <a:endParaRPr lang="en-US" i="1" dirty="0">
              <a:latin typeface="Calibri" panose="020F0502020204030204" pitchFamily="34" charset="0"/>
              <a:cs typeface="Arial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315200" y="2286000"/>
            <a:ext cx="1828800" cy="647700"/>
            <a:chOff x="7315200" y="2286000"/>
            <a:chExt cx="1828800" cy="647700"/>
          </a:xfrm>
        </p:grpSpPr>
        <p:pic>
          <p:nvPicPr>
            <p:cNvPr id="76801" name="Picture 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315200" y="2286000"/>
              <a:ext cx="1571625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" name="TextBox 25"/>
            <p:cNvSpPr txBox="1"/>
            <p:nvPr/>
          </p:nvSpPr>
          <p:spPr>
            <a:xfrm>
              <a:off x="8610600" y="2590800"/>
              <a:ext cx="5334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1400" i="1" baseline="-250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1400" baseline="-25000" dirty="0"/>
            </a:p>
          </p:txBody>
        </p:sp>
      </p:grp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740400"/>
            <a:ext cx="5843588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43600" y="6324600"/>
            <a:ext cx="2533650" cy="354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8" grpId="0"/>
      <p:bldP spid="62479" grpId="0" animBg="1"/>
      <p:bldP spid="62480" grpId="0"/>
      <p:bldP spid="62486" grpId="0"/>
      <p:bldP spid="6248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457200" y="5562600"/>
            <a:ext cx="46482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 Well-separated single excitations: SMA</a:t>
            </a:r>
          </a:p>
          <a:p>
            <a:pPr>
              <a:spcBef>
                <a:spcPct val="50000"/>
              </a:spcBef>
            </a:pPr>
            <a:endParaRPr lang="en-US"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When shift from bare KS small:        SPA 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5562600"/>
            <a:ext cx="3657600" cy="588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6324600"/>
            <a:ext cx="3352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4038600" y="5486400"/>
            <a:ext cx="4724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038" name="Group 6"/>
          <p:cNvGrpSpPr>
            <a:grpSpLocks/>
          </p:cNvGrpSpPr>
          <p:nvPr/>
        </p:nvGrpSpPr>
        <p:grpSpPr bwMode="auto">
          <a:xfrm>
            <a:off x="990600" y="2590800"/>
            <a:ext cx="8153400" cy="609600"/>
            <a:chOff x="144" y="2064"/>
            <a:chExt cx="5472" cy="441"/>
          </a:xfrm>
        </p:grpSpPr>
        <p:pic>
          <p:nvPicPr>
            <p:cNvPr id="44039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4" y="2064"/>
              <a:ext cx="3072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4040" name="Picture 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216" y="2112"/>
              <a:ext cx="2400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533400" y="4419600"/>
            <a:ext cx="6553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u="sng"/>
              <a:t>Useful tool for analysis</a:t>
            </a:r>
          </a:p>
          <a:p>
            <a:endParaRPr lang="en-US" u="sng"/>
          </a:p>
          <a:p>
            <a:r>
              <a:rPr lang="en-US"/>
              <a:t>Zoom in on a single KS excitation, q = i</a:t>
            </a:r>
            <a:r>
              <a:rPr lang="en-US">
                <a:sym typeface="Wingdings" pitchFamily="2" charset="2"/>
              </a:rPr>
              <a:t> a</a:t>
            </a:r>
            <a:endParaRPr lang="en-US"/>
          </a:p>
        </p:txBody>
      </p:sp>
      <p:pic>
        <p:nvPicPr>
          <p:cNvPr id="44042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3000" y="609600"/>
            <a:ext cx="670560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457200" y="228600"/>
            <a:ext cx="7620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TDDFT linear response  in quantum chemistry codes: </a:t>
            </a: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838200" y="1676400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latin typeface="Times New Roman" pitchFamily="18" charset="0"/>
                <a:cs typeface="Arial" charset="0"/>
              </a:rPr>
              <a:t>q</a:t>
            </a:r>
            <a:r>
              <a:rPr lang="en-US" i="1">
                <a:latin typeface="Times New Roman" pitchFamily="18" charset="0"/>
                <a:cs typeface="Arial" charset="0"/>
              </a:rPr>
              <a:t> </a:t>
            </a:r>
            <a:r>
              <a:rPr lang="en-US">
                <a:cs typeface="Arial" charset="0"/>
              </a:rPr>
              <a:t>=(</a:t>
            </a:r>
            <a:r>
              <a:rPr lang="en-US" i="1">
                <a:cs typeface="Arial" charset="0"/>
              </a:rPr>
              <a:t>i</a:t>
            </a:r>
            <a:r>
              <a:rPr lang="en-US" i="1">
                <a:cs typeface="Arial" charset="0"/>
                <a:sym typeface="Wingdings" pitchFamily="2" charset="2"/>
              </a:rPr>
              <a:t> </a:t>
            </a:r>
            <a:r>
              <a:rPr lang="en-US" i="1">
                <a:cs typeface="Arial" charset="0"/>
              </a:rPr>
              <a:t>a</a:t>
            </a:r>
            <a:r>
              <a:rPr lang="en-US">
                <a:cs typeface="Arial" charset="0"/>
              </a:rPr>
              <a:t>) labels a </a:t>
            </a:r>
            <a:r>
              <a:rPr lang="en-US">
                <a:solidFill>
                  <a:schemeClr val="accent2"/>
                </a:solidFill>
                <a:cs typeface="Arial" charset="0"/>
              </a:rPr>
              <a:t>single</a:t>
            </a:r>
            <a:r>
              <a:rPr lang="en-US">
                <a:cs typeface="Arial" charset="0"/>
              </a:rPr>
              <a:t> excitation of the KS system, with transition frequency 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  <a:cs typeface="Arial" charset="0"/>
              </a:rPr>
              <a:t>w</a:t>
            </a:r>
            <a:r>
              <a:rPr lang="en-US" sz="2000" i="1" baseline="-25000">
                <a:solidFill>
                  <a:schemeClr val="accent2"/>
                </a:solidFill>
                <a:cs typeface="Arial" charset="0"/>
              </a:rPr>
              <a:t>q</a:t>
            </a:r>
            <a:r>
              <a:rPr lang="en-US">
                <a:solidFill>
                  <a:schemeClr val="accent2"/>
                </a:solidFill>
                <a:cs typeface="Arial" charset="0"/>
              </a:rPr>
              <a:t> = 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  <a:cs typeface="Arial" charset="0"/>
              </a:rPr>
              <a:t>e</a:t>
            </a:r>
            <a:r>
              <a:rPr lang="en-US" sz="2000" baseline="-25000">
                <a:solidFill>
                  <a:schemeClr val="accent2"/>
                </a:solidFill>
                <a:cs typeface="Arial" charset="0"/>
              </a:rPr>
              <a:t>a</a:t>
            </a:r>
            <a:r>
              <a:rPr lang="en-US" sz="2000">
                <a:solidFill>
                  <a:schemeClr val="accent2"/>
                </a:solidFill>
                <a:cs typeface="Arial" charset="0"/>
              </a:rPr>
              <a:t> - 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  <a:cs typeface="Arial" charset="0"/>
              </a:rPr>
              <a:t>e</a:t>
            </a:r>
            <a:r>
              <a:rPr lang="en-US" sz="2000" baseline="-25000">
                <a:solidFill>
                  <a:schemeClr val="accent2"/>
                </a:solidFill>
                <a:cs typeface="Arial" charset="0"/>
              </a:rPr>
              <a:t>i</a:t>
            </a:r>
            <a:r>
              <a:rPr lang="en-US">
                <a:cs typeface="Arial" charset="0"/>
              </a:rPr>
              <a:t> , and</a:t>
            </a: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381000" y="3276600"/>
            <a:ext cx="70104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Eigenvalues </a:t>
            </a:r>
            <a:r>
              <a:rPr lang="en-US">
                <a:cs typeface="Arial" charset="0"/>
                <a:sym typeface="Wingdings" pitchFamily="2" charset="2"/>
              </a:rPr>
              <a:t> true frequencies of interacting system</a:t>
            </a:r>
          </a:p>
          <a:p>
            <a:pPr>
              <a:spcBef>
                <a:spcPct val="50000"/>
              </a:spcBef>
            </a:pPr>
            <a:r>
              <a:rPr lang="en-US">
                <a:cs typeface="Arial" charset="0"/>
                <a:sym typeface="Wingdings" pitchFamily="2" charset="2"/>
              </a:rPr>
              <a:t>Eigenvectors  oscillator strengths</a:t>
            </a:r>
          </a:p>
          <a:p>
            <a:pPr>
              <a:spcBef>
                <a:spcPct val="50000"/>
              </a:spcBef>
            </a:pPr>
            <a:endParaRPr lang="en-US">
              <a:cs typeface="Arial" charset="0"/>
            </a:endParaRPr>
          </a:p>
        </p:txBody>
      </p:sp>
      <p:sp>
        <p:nvSpPr>
          <p:cNvPr id="44046" name="AutoShape 14"/>
          <p:cNvSpPr>
            <a:spLocks noChangeArrowheads="1"/>
          </p:cNvSpPr>
          <p:nvPr/>
        </p:nvSpPr>
        <p:spPr bwMode="auto">
          <a:xfrm>
            <a:off x="0" y="990600"/>
            <a:ext cx="381000" cy="3124200"/>
          </a:xfrm>
          <a:prstGeom prst="curvedRightArrow">
            <a:avLst>
              <a:gd name="adj1" fmla="val 164000"/>
              <a:gd name="adj2" fmla="val 328000"/>
              <a:gd name="adj3" fmla="val 33333"/>
            </a:avLst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7" grpId="0" animBg="1"/>
      <p:bldP spid="440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04800" y="5715000"/>
            <a:ext cx="85344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u="sng" dirty="0">
                <a:solidFill>
                  <a:srgbClr val="7030A0"/>
                </a:solidFill>
              </a:rPr>
              <a:t>Interacting systems: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/>
              <a:t>generally involve </a:t>
            </a:r>
            <a:r>
              <a:rPr lang="en-US" sz="2000" dirty="0" smtClean="0"/>
              <a:t>combinations </a:t>
            </a:r>
            <a:r>
              <a:rPr lang="en-US" sz="2000" dirty="0"/>
              <a:t>of (KS</a:t>
            </a:r>
            <a:r>
              <a:rPr lang="en-US" sz="2000" dirty="0" smtClean="0"/>
              <a:t>) determinants </a:t>
            </a:r>
            <a:r>
              <a:rPr lang="en-US" sz="2000" dirty="0"/>
              <a:t>that may have  1,2,3…electrons in excited orbitals.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524000" y="6505576"/>
            <a:ext cx="35718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/>
              <a:t>single-, double-, triple- excitations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 flipV="1">
            <a:off x="1981200" y="6308726"/>
            <a:ext cx="152400" cy="2270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H="1" flipV="1">
            <a:off x="2362200" y="6308726"/>
            <a:ext cx="20638" cy="2270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 flipH="1" flipV="1">
            <a:off x="2743200" y="6308726"/>
            <a:ext cx="323850" cy="265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57200" y="609600"/>
            <a:ext cx="792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 dirty="0">
                <a:solidFill>
                  <a:srgbClr val="7030A0"/>
                </a:solidFill>
              </a:rPr>
              <a:t>Non-interacting systems </a:t>
            </a:r>
            <a:r>
              <a:rPr lang="en-US" sz="2000" dirty="0" err="1"/>
              <a:t>eg</a:t>
            </a:r>
            <a:r>
              <a:rPr lang="en-US" sz="2000" dirty="0"/>
              <a:t>. 4-electron atom</a:t>
            </a:r>
          </a:p>
        </p:txBody>
      </p:sp>
      <p:grpSp>
        <p:nvGrpSpPr>
          <p:cNvPr id="4104" name="Group 8"/>
          <p:cNvGrpSpPr>
            <a:grpSpLocks/>
          </p:cNvGrpSpPr>
          <p:nvPr/>
        </p:nvGrpSpPr>
        <p:grpSpPr bwMode="auto">
          <a:xfrm>
            <a:off x="609600" y="1676400"/>
            <a:ext cx="2133600" cy="1905000"/>
            <a:chOff x="480" y="624"/>
            <a:chExt cx="1344" cy="1200"/>
          </a:xfrm>
        </p:grpSpPr>
        <p:sp>
          <p:nvSpPr>
            <p:cNvPr id="4105" name="Freeform 9"/>
            <p:cNvSpPr>
              <a:spLocks/>
            </p:cNvSpPr>
            <p:nvPr/>
          </p:nvSpPr>
          <p:spPr bwMode="auto">
            <a:xfrm>
              <a:off x="480" y="624"/>
              <a:ext cx="1344" cy="1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288"/>
                </a:cxn>
                <a:cxn ang="0">
                  <a:pos x="96" y="576"/>
                </a:cxn>
                <a:cxn ang="0">
                  <a:pos x="144" y="672"/>
                </a:cxn>
                <a:cxn ang="0">
                  <a:pos x="192" y="864"/>
                </a:cxn>
                <a:cxn ang="0">
                  <a:pos x="336" y="960"/>
                </a:cxn>
                <a:cxn ang="0">
                  <a:pos x="528" y="960"/>
                </a:cxn>
                <a:cxn ang="0">
                  <a:pos x="720" y="768"/>
                </a:cxn>
                <a:cxn ang="0">
                  <a:pos x="816" y="672"/>
                </a:cxn>
                <a:cxn ang="0">
                  <a:pos x="1104" y="432"/>
                </a:cxn>
                <a:cxn ang="0">
                  <a:pos x="1728" y="384"/>
                </a:cxn>
              </a:cxnLst>
              <a:rect l="0" t="0" r="r" b="b"/>
              <a:pathLst>
                <a:path w="1728" h="992">
                  <a:moveTo>
                    <a:pt x="0" y="0"/>
                  </a:moveTo>
                  <a:cubicBezTo>
                    <a:pt x="16" y="96"/>
                    <a:pt x="32" y="192"/>
                    <a:pt x="48" y="288"/>
                  </a:cubicBezTo>
                  <a:cubicBezTo>
                    <a:pt x="64" y="384"/>
                    <a:pt x="80" y="512"/>
                    <a:pt x="96" y="576"/>
                  </a:cubicBezTo>
                  <a:cubicBezTo>
                    <a:pt x="112" y="640"/>
                    <a:pt x="128" y="624"/>
                    <a:pt x="144" y="672"/>
                  </a:cubicBezTo>
                  <a:cubicBezTo>
                    <a:pt x="160" y="720"/>
                    <a:pt x="160" y="816"/>
                    <a:pt x="192" y="864"/>
                  </a:cubicBezTo>
                  <a:cubicBezTo>
                    <a:pt x="224" y="912"/>
                    <a:pt x="280" y="944"/>
                    <a:pt x="336" y="960"/>
                  </a:cubicBezTo>
                  <a:cubicBezTo>
                    <a:pt x="392" y="976"/>
                    <a:pt x="464" y="992"/>
                    <a:pt x="528" y="960"/>
                  </a:cubicBezTo>
                  <a:cubicBezTo>
                    <a:pt x="592" y="928"/>
                    <a:pt x="672" y="816"/>
                    <a:pt x="720" y="768"/>
                  </a:cubicBezTo>
                  <a:cubicBezTo>
                    <a:pt x="768" y="720"/>
                    <a:pt x="752" y="728"/>
                    <a:pt x="816" y="672"/>
                  </a:cubicBezTo>
                  <a:cubicBezTo>
                    <a:pt x="880" y="616"/>
                    <a:pt x="952" y="480"/>
                    <a:pt x="1104" y="432"/>
                  </a:cubicBezTo>
                  <a:cubicBezTo>
                    <a:pt x="1256" y="384"/>
                    <a:pt x="1624" y="392"/>
                    <a:pt x="1728" y="384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06" name="Line 10"/>
            <p:cNvSpPr>
              <a:spLocks noChangeShapeType="1"/>
            </p:cNvSpPr>
            <p:nvPr/>
          </p:nvSpPr>
          <p:spPr bwMode="auto">
            <a:xfrm>
              <a:off x="624" y="168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07" name="Line 11"/>
            <p:cNvSpPr>
              <a:spLocks noChangeShapeType="1"/>
            </p:cNvSpPr>
            <p:nvPr/>
          </p:nvSpPr>
          <p:spPr bwMode="auto">
            <a:xfrm>
              <a:off x="528" y="120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Line 12"/>
            <p:cNvSpPr>
              <a:spLocks noChangeShapeType="1"/>
            </p:cNvSpPr>
            <p:nvPr/>
          </p:nvSpPr>
          <p:spPr bwMode="auto">
            <a:xfrm>
              <a:off x="624" y="144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9" name="Line 13"/>
          <p:cNvSpPr>
            <a:spLocks noChangeShapeType="1"/>
          </p:cNvSpPr>
          <p:nvPr/>
        </p:nvSpPr>
        <p:spPr bwMode="auto">
          <a:xfrm flipV="1">
            <a:off x="1066800" y="3200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>
            <a:off x="1219200" y="3200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 flipV="1">
            <a:off x="990600" y="284003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12" name="Line 16"/>
          <p:cNvSpPr>
            <a:spLocks noChangeShapeType="1"/>
          </p:cNvSpPr>
          <p:nvPr/>
        </p:nvSpPr>
        <p:spPr bwMode="auto">
          <a:xfrm>
            <a:off x="1371600" y="2459038"/>
            <a:ext cx="0" cy="30480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13" name="Oval 17"/>
          <p:cNvSpPr>
            <a:spLocks noChangeArrowheads="1"/>
          </p:cNvSpPr>
          <p:nvPr/>
        </p:nvSpPr>
        <p:spPr bwMode="auto">
          <a:xfrm>
            <a:off x="1143000" y="2819400"/>
            <a:ext cx="152400" cy="304800"/>
          </a:xfrm>
          <a:prstGeom prst="ellips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04800" y="12192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Eg. single excitations</a:t>
            </a: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5486400" y="1752600"/>
            <a:ext cx="2133600" cy="1905000"/>
            <a:chOff x="480" y="624"/>
            <a:chExt cx="1344" cy="1200"/>
          </a:xfrm>
        </p:grpSpPr>
        <p:sp>
          <p:nvSpPr>
            <p:cNvPr id="4116" name="Freeform 20"/>
            <p:cNvSpPr>
              <a:spLocks/>
            </p:cNvSpPr>
            <p:nvPr/>
          </p:nvSpPr>
          <p:spPr bwMode="auto">
            <a:xfrm>
              <a:off x="480" y="624"/>
              <a:ext cx="1344" cy="1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288"/>
                </a:cxn>
                <a:cxn ang="0">
                  <a:pos x="96" y="576"/>
                </a:cxn>
                <a:cxn ang="0">
                  <a:pos x="144" y="672"/>
                </a:cxn>
                <a:cxn ang="0">
                  <a:pos x="192" y="864"/>
                </a:cxn>
                <a:cxn ang="0">
                  <a:pos x="336" y="960"/>
                </a:cxn>
                <a:cxn ang="0">
                  <a:pos x="528" y="960"/>
                </a:cxn>
                <a:cxn ang="0">
                  <a:pos x="720" y="768"/>
                </a:cxn>
                <a:cxn ang="0">
                  <a:pos x="816" y="672"/>
                </a:cxn>
                <a:cxn ang="0">
                  <a:pos x="1104" y="432"/>
                </a:cxn>
                <a:cxn ang="0">
                  <a:pos x="1728" y="384"/>
                </a:cxn>
              </a:cxnLst>
              <a:rect l="0" t="0" r="r" b="b"/>
              <a:pathLst>
                <a:path w="1728" h="992">
                  <a:moveTo>
                    <a:pt x="0" y="0"/>
                  </a:moveTo>
                  <a:cubicBezTo>
                    <a:pt x="16" y="96"/>
                    <a:pt x="32" y="192"/>
                    <a:pt x="48" y="288"/>
                  </a:cubicBezTo>
                  <a:cubicBezTo>
                    <a:pt x="64" y="384"/>
                    <a:pt x="80" y="512"/>
                    <a:pt x="96" y="576"/>
                  </a:cubicBezTo>
                  <a:cubicBezTo>
                    <a:pt x="112" y="640"/>
                    <a:pt x="128" y="624"/>
                    <a:pt x="144" y="672"/>
                  </a:cubicBezTo>
                  <a:cubicBezTo>
                    <a:pt x="160" y="720"/>
                    <a:pt x="160" y="816"/>
                    <a:pt x="192" y="864"/>
                  </a:cubicBezTo>
                  <a:cubicBezTo>
                    <a:pt x="224" y="912"/>
                    <a:pt x="280" y="944"/>
                    <a:pt x="336" y="960"/>
                  </a:cubicBezTo>
                  <a:cubicBezTo>
                    <a:pt x="392" y="976"/>
                    <a:pt x="464" y="992"/>
                    <a:pt x="528" y="960"/>
                  </a:cubicBezTo>
                  <a:cubicBezTo>
                    <a:pt x="592" y="928"/>
                    <a:pt x="672" y="816"/>
                    <a:pt x="720" y="768"/>
                  </a:cubicBezTo>
                  <a:cubicBezTo>
                    <a:pt x="768" y="720"/>
                    <a:pt x="752" y="728"/>
                    <a:pt x="816" y="672"/>
                  </a:cubicBezTo>
                  <a:cubicBezTo>
                    <a:pt x="880" y="616"/>
                    <a:pt x="952" y="480"/>
                    <a:pt x="1104" y="432"/>
                  </a:cubicBezTo>
                  <a:cubicBezTo>
                    <a:pt x="1256" y="384"/>
                    <a:pt x="1624" y="392"/>
                    <a:pt x="1728" y="384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Line 21"/>
            <p:cNvSpPr>
              <a:spLocks noChangeShapeType="1"/>
            </p:cNvSpPr>
            <p:nvPr/>
          </p:nvSpPr>
          <p:spPr bwMode="auto">
            <a:xfrm>
              <a:off x="624" y="168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Line 22"/>
            <p:cNvSpPr>
              <a:spLocks noChangeShapeType="1"/>
            </p:cNvSpPr>
            <p:nvPr/>
          </p:nvSpPr>
          <p:spPr bwMode="auto">
            <a:xfrm>
              <a:off x="528" y="120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9" name="Line 23"/>
            <p:cNvSpPr>
              <a:spLocks noChangeShapeType="1"/>
            </p:cNvSpPr>
            <p:nvPr/>
          </p:nvSpPr>
          <p:spPr bwMode="auto">
            <a:xfrm>
              <a:off x="624" y="144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20" name="Group 24"/>
          <p:cNvGrpSpPr>
            <a:grpSpLocks/>
          </p:cNvGrpSpPr>
          <p:nvPr/>
        </p:nvGrpSpPr>
        <p:grpSpPr bwMode="auto">
          <a:xfrm>
            <a:off x="5486400" y="3733800"/>
            <a:ext cx="2133600" cy="1905000"/>
            <a:chOff x="480" y="624"/>
            <a:chExt cx="1344" cy="1200"/>
          </a:xfrm>
        </p:grpSpPr>
        <p:sp>
          <p:nvSpPr>
            <p:cNvPr id="4121" name="Freeform 25"/>
            <p:cNvSpPr>
              <a:spLocks/>
            </p:cNvSpPr>
            <p:nvPr/>
          </p:nvSpPr>
          <p:spPr bwMode="auto">
            <a:xfrm>
              <a:off x="480" y="624"/>
              <a:ext cx="1344" cy="1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288"/>
                </a:cxn>
                <a:cxn ang="0">
                  <a:pos x="96" y="576"/>
                </a:cxn>
                <a:cxn ang="0">
                  <a:pos x="144" y="672"/>
                </a:cxn>
                <a:cxn ang="0">
                  <a:pos x="192" y="864"/>
                </a:cxn>
                <a:cxn ang="0">
                  <a:pos x="336" y="960"/>
                </a:cxn>
                <a:cxn ang="0">
                  <a:pos x="528" y="960"/>
                </a:cxn>
                <a:cxn ang="0">
                  <a:pos x="720" y="768"/>
                </a:cxn>
                <a:cxn ang="0">
                  <a:pos x="816" y="672"/>
                </a:cxn>
                <a:cxn ang="0">
                  <a:pos x="1104" y="432"/>
                </a:cxn>
                <a:cxn ang="0">
                  <a:pos x="1728" y="384"/>
                </a:cxn>
              </a:cxnLst>
              <a:rect l="0" t="0" r="r" b="b"/>
              <a:pathLst>
                <a:path w="1728" h="992">
                  <a:moveTo>
                    <a:pt x="0" y="0"/>
                  </a:moveTo>
                  <a:cubicBezTo>
                    <a:pt x="16" y="96"/>
                    <a:pt x="32" y="192"/>
                    <a:pt x="48" y="288"/>
                  </a:cubicBezTo>
                  <a:cubicBezTo>
                    <a:pt x="64" y="384"/>
                    <a:pt x="80" y="512"/>
                    <a:pt x="96" y="576"/>
                  </a:cubicBezTo>
                  <a:cubicBezTo>
                    <a:pt x="112" y="640"/>
                    <a:pt x="128" y="624"/>
                    <a:pt x="144" y="672"/>
                  </a:cubicBezTo>
                  <a:cubicBezTo>
                    <a:pt x="160" y="720"/>
                    <a:pt x="160" y="816"/>
                    <a:pt x="192" y="864"/>
                  </a:cubicBezTo>
                  <a:cubicBezTo>
                    <a:pt x="224" y="912"/>
                    <a:pt x="280" y="944"/>
                    <a:pt x="336" y="960"/>
                  </a:cubicBezTo>
                  <a:cubicBezTo>
                    <a:pt x="392" y="976"/>
                    <a:pt x="464" y="992"/>
                    <a:pt x="528" y="960"/>
                  </a:cubicBezTo>
                  <a:cubicBezTo>
                    <a:pt x="592" y="928"/>
                    <a:pt x="672" y="816"/>
                    <a:pt x="720" y="768"/>
                  </a:cubicBezTo>
                  <a:cubicBezTo>
                    <a:pt x="768" y="720"/>
                    <a:pt x="752" y="728"/>
                    <a:pt x="816" y="672"/>
                  </a:cubicBezTo>
                  <a:cubicBezTo>
                    <a:pt x="880" y="616"/>
                    <a:pt x="952" y="480"/>
                    <a:pt x="1104" y="432"/>
                  </a:cubicBezTo>
                  <a:cubicBezTo>
                    <a:pt x="1256" y="384"/>
                    <a:pt x="1624" y="392"/>
                    <a:pt x="1728" y="384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2" name="Line 26"/>
            <p:cNvSpPr>
              <a:spLocks noChangeShapeType="1"/>
            </p:cNvSpPr>
            <p:nvPr/>
          </p:nvSpPr>
          <p:spPr bwMode="auto">
            <a:xfrm>
              <a:off x="624" y="168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3" name="Line 27"/>
            <p:cNvSpPr>
              <a:spLocks noChangeShapeType="1"/>
            </p:cNvSpPr>
            <p:nvPr/>
          </p:nvSpPr>
          <p:spPr bwMode="auto">
            <a:xfrm>
              <a:off x="528" y="120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4" name="Line 28"/>
            <p:cNvSpPr>
              <a:spLocks noChangeShapeType="1"/>
            </p:cNvSpPr>
            <p:nvPr/>
          </p:nvSpPr>
          <p:spPr bwMode="auto">
            <a:xfrm>
              <a:off x="624" y="144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25" name="Line 29"/>
          <p:cNvSpPr>
            <a:spLocks noChangeShapeType="1"/>
          </p:cNvSpPr>
          <p:nvPr/>
        </p:nvSpPr>
        <p:spPr bwMode="auto">
          <a:xfrm flipV="1">
            <a:off x="5867400" y="3276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26" name="Line 30"/>
          <p:cNvSpPr>
            <a:spLocks noChangeShapeType="1"/>
          </p:cNvSpPr>
          <p:nvPr/>
        </p:nvSpPr>
        <p:spPr bwMode="auto">
          <a:xfrm flipV="1">
            <a:off x="5867400" y="2438400"/>
            <a:ext cx="0" cy="30480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27" name="Oval 31"/>
          <p:cNvSpPr>
            <a:spLocks noChangeArrowheads="1"/>
          </p:cNvSpPr>
          <p:nvPr/>
        </p:nvSpPr>
        <p:spPr bwMode="auto">
          <a:xfrm>
            <a:off x="5791200" y="2895600"/>
            <a:ext cx="152400" cy="304800"/>
          </a:xfrm>
          <a:prstGeom prst="ellips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8" name="Line 32"/>
          <p:cNvSpPr>
            <a:spLocks noChangeShapeType="1"/>
          </p:cNvSpPr>
          <p:nvPr/>
        </p:nvSpPr>
        <p:spPr bwMode="auto">
          <a:xfrm>
            <a:off x="6172200" y="2895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29" name="Line 33"/>
          <p:cNvSpPr>
            <a:spLocks noChangeShapeType="1"/>
          </p:cNvSpPr>
          <p:nvPr/>
        </p:nvSpPr>
        <p:spPr bwMode="auto">
          <a:xfrm>
            <a:off x="6324600" y="2514600"/>
            <a:ext cx="0" cy="30480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0" name="Oval 34"/>
          <p:cNvSpPr>
            <a:spLocks noChangeArrowheads="1"/>
          </p:cNvSpPr>
          <p:nvPr/>
        </p:nvSpPr>
        <p:spPr bwMode="auto">
          <a:xfrm>
            <a:off x="6019800" y="3276600"/>
            <a:ext cx="152400" cy="304800"/>
          </a:xfrm>
          <a:prstGeom prst="ellips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31" name="Group 35"/>
          <p:cNvGrpSpPr>
            <a:grpSpLocks/>
          </p:cNvGrpSpPr>
          <p:nvPr/>
        </p:nvGrpSpPr>
        <p:grpSpPr bwMode="auto">
          <a:xfrm>
            <a:off x="533400" y="3657600"/>
            <a:ext cx="2133600" cy="1905000"/>
            <a:chOff x="288" y="2064"/>
            <a:chExt cx="1344" cy="1200"/>
          </a:xfrm>
        </p:grpSpPr>
        <p:grpSp>
          <p:nvGrpSpPr>
            <p:cNvPr id="4132" name="Group 36"/>
            <p:cNvGrpSpPr>
              <a:grpSpLocks/>
            </p:cNvGrpSpPr>
            <p:nvPr/>
          </p:nvGrpSpPr>
          <p:grpSpPr bwMode="auto">
            <a:xfrm>
              <a:off x="288" y="2064"/>
              <a:ext cx="1344" cy="1200"/>
              <a:chOff x="480" y="624"/>
              <a:chExt cx="1344" cy="1200"/>
            </a:xfrm>
          </p:grpSpPr>
          <p:sp>
            <p:nvSpPr>
              <p:cNvPr id="4133" name="Freeform 37"/>
              <p:cNvSpPr>
                <a:spLocks/>
              </p:cNvSpPr>
              <p:nvPr/>
            </p:nvSpPr>
            <p:spPr bwMode="auto">
              <a:xfrm>
                <a:off x="480" y="624"/>
                <a:ext cx="1344" cy="12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288"/>
                  </a:cxn>
                  <a:cxn ang="0">
                    <a:pos x="96" y="576"/>
                  </a:cxn>
                  <a:cxn ang="0">
                    <a:pos x="144" y="672"/>
                  </a:cxn>
                  <a:cxn ang="0">
                    <a:pos x="192" y="864"/>
                  </a:cxn>
                  <a:cxn ang="0">
                    <a:pos x="336" y="960"/>
                  </a:cxn>
                  <a:cxn ang="0">
                    <a:pos x="528" y="960"/>
                  </a:cxn>
                  <a:cxn ang="0">
                    <a:pos x="720" y="768"/>
                  </a:cxn>
                  <a:cxn ang="0">
                    <a:pos x="816" y="672"/>
                  </a:cxn>
                  <a:cxn ang="0">
                    <a:pos x="1104" y="432"/>
                  </a:cxn>
                  <a:cxn ang="0">
                    <a:pos x="1728" y="384"/>
                  </a:cxn>
                </a:cxnLst>
                <a:rect l="0" t="0" r="r" b="b"/>
                <a:pathLst>
                  <a:path w="1728" h="992">
                    <a:moveTo>
                      <a:pt x="0" y="0"/>
                    </a:moveTo>
                    <a:cubicBezTo>
                      <a:pt x="16" y="96"/>
                      <a:pt x="32" y="192"/>
                      <a:pt x="48" y="288"/>
                    </a:cubicBezTo>
                    <a:cubicBezTo>
                      <a:pt x="64" y="384"/>
                      <a:pt x="80" y="512"/>
                      <a:pt x="96" y="576"/>
                    </a:cubicBezTo>
                    <a:cubicBezTo>
                      <a:pt x="112" y="640"/>
                      <a:pt x="128" y="624"/>
                      <a:pt x="144" y="672"/>
                    </a:cubicBezTo>
                    <a:cubicBezTo>
                      <a:pt x="160" y="720"/>
                      <a:pt x="160" y="816"/>
                      <a:pt x="192" y="864"/>
                    </a:cubicBezTo>
                    <a:cubicBezTo>
                      <a:pt x="224" y="912"/>
                      <a:pt x="280" y="944"/>
                      <a:pt x="336" y="960"/>
                    </a:cubicBezTo>
                    <a:cubicBezTo>
                      <a:pt x="392" y="976"/>
                      <a:pt x="464" y="992"/>
                      <a:pt x="528" y="960"/>
                    </a:cubicBezTo>
                    <a:cubicBezTo>
                      <a:pt x="592" y="928"/>
                      <a:pt x="672" y="816"/>
                      <a:pt x="720" y="768"/>
                    </a:cubicBezTo>
                    <a:cubicBezTo>
                      <a:pt x="768" y="720"/>
                      <a:pt x="752" y="728"/>
                      <a:pt x="816" y="672"/>
                    </a:cubicBezTo>
                    <a:cubicBezTo>
                      <a:pt x="880" y="616"/>
                      <a:pt x="952" y="480"/>
                      <a:pt x="1104" y="432"/>
                    </a:cubicBezTo>
                    <a:cubicBezTo>
                      <a:pt x="1256" y="384"/>
                      <a:pt x="1624" y="392"/>
                      <a:pt x="1728" y="384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4" name="Line 38"/>
              <p:cNvSpPr>
                <a:spLocks noChangeShapeType="1"/>
              </p:cNvSpPr>
              <p:nvPr/>
            </p:nvSpPr>
            <p:spPr bwMode="auto">
              <a:xfrm>
                <a:off x="624" y="1680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5" name="Line 39"/>
              <p:cNvSpPr>
                <a:spLocks noChangeShapeType="1"/>
              </p:cNvSpPr>
              <p:nvPr/>
            </p:nvSpPr>
            <p:spPr bwMode="auto">
              <a:xfrm>
                <a:off x="528" y="1200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6" name="Line 40"/>
              <p:cNvSpPr>
                <a:spLocks noChangeShapeType="1"/>
              </p:cNvSpPr>
              <p:nvPr/>
            </p:nvSpPr>
            <p:spPr bwMode="auto">
              <a:xfrm>
                <a:off x="624" y="1440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37" name="Line 41"/>
            <p:cNvSpPr>
              <a:spLocks noChangeShapeType="1"/>
            </p:cNvSpPr>
            <p:nvPr/>
          </p:nvSpPr>
          <p:spPr bwMode="auto">
            <a:xfrm flipV="1">
              <a:off x="528" y="302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8" name="Line 42"/>
            <p:cNvSpPr>
              <a:spLocks noChangeShapeType="1"/>
            </p:cNvSpPr>
            <p:nvPr/>
          </p:nvSpPr>
          <p:spPr bwMode="auto">
            <a:xfrm flipV="1">
              <a:off x="528" y="27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9" name="Line 43"/>
            <p:cNvSpPr>
              <a:spLocks noChangeShapeType="1"/>
            </p:cNvSpPr>
            <p:nvPr/>
          </p:nvSpPr>
          <p:spPr bwMode="auto">
            <a:xfrm>
              <a:off x="720" y="28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0" name="Line 44"/>
            <p:cNvSpPr>
              <a:spLocks noChangeShapeType="1"/>
            </p:cNvSpPr>
            <p:nvPr/>
          </p:nvSpPr>
          <p:spPr bwMode="auto">
            <a:xfrm>
              <a:off x="672" y="2544"/>
              <a:ext cx="0" cy="192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1" name="Oval 45"/>
            <p:cNvSpPr>
              <a:spLocks noChangeArrowheads="1"/>
            </p:cNvSpPr>
            <p:nvPr/>
          </p:nvSpPr>
          <p:spPr bwMode="auto">
            <a:xfrm>
              <a:off x="576" y="2976"/>
              <a:ext cx="96" cy="240"/>
            </a:xfrm>
            <a:prstGeom prst="ellips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42" name="Line 46"/>
          <p:cNvSpPr>
            <a:spLocks noChangeShapeType="1"/>
          </p:cNvSpPr>
          <p:nvPr/>
        </p:nvSpPr>
        <p:spPr bwMode="auto">
          <a:xfrm>
            <a:off x="3962400" y="13716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43" name="Line 47"/>
          <p:cNvSpPr>
            <a:spLocks noChangeShapeType="1"/>
          </p:cNvSpPr>
          <p:nvPr/>
        </p:nvSpPr>
        <p:spPr bwMode="auto">
          <a:xfrm>
            <a:off x="2590800" y="4876800"/>
            <a:ext cx="2667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44" name="Text Box 48"/>
          <p:cNvSpPr txBox="1">
            <a:spLocks noChangeArrowheads="1"/>
          </p:cNvSpPr>
          <p:nvPr/>
        </p:nvSpPr>
        <p:spPr bwMode="auto">
          <a:xfrm>
            <a:off x="2895600" y="49530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near-degenerate</a:t>
            </a:r>
          </a:p>
        </p:txBody>
      </p: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4343400" y="12192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Eg. double excitations</a:t>
            </a:r>
          </a:p>
        </p:txBody>
      </p:sp>
      <p:sp>
        <p:nvSpPr>
          <p:cNvPr id="4146" name="Line 50"/>
          <p:cNvSpPr>
            <a:spLocks noChangeShapeType="1"/>
          </p:cNvSpPr>
          <p:nvPr/>
        </p:nvSpPr>
        <p:spPr bwMode="auto">
          <a:xfrm flipV="1">
            <a:off x="5943600" y="5257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47" name="Line 51"/>
          <p:cNvSpPr>
            <a:spLocks noChangeShapeType="1"/>
          </p:cNvSpPr>
          <p:nvPr/>
        </p:nvSpPr>
        <p:spPr bwMode="auto">
          <a:xfrm flipV="1">
            <a:off x="5867400" y="4495800"/>
            <a:ext cx="0" cy="30480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48" name="Line 52"/>
          <p:cNvSpPr>
            <a:spLocks noChangeShapeType="1"/>
          </p:cNvSpPr>
          <p:nvPr/>
        </p:nvSpPr>
        <p:spPr bwMode="auto">
          <a:xfrm>
            <a:off x="6096000" y="5257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49" name="Line 53"/>
          <p:cNvSpPr>
            <a:spLocks noChangeShapeType="1"/>
          </p:cNvSpPr>
          <p:nvPr/>
        </p:nvSpPr>
        <p:spPr bwMode="auto">
          <a:xfrm>
            <a:off x="6172200" y="4495800"/>
            <a:ext cx="0" cy="30480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50" name="Oval 54"/>
          <p:cNvSpPr>
            <a:spLocks noChangeArrowheads="1"/>
          </p:cNvSpPr>
          <p:nvPr/>
        </p:nvSpPr>
        <p:spPr bwMode="auto">
          <a:xfrm>
            <a:off x="5867400" y="4876800"/>
            <a:ext cx="152400" cy="304800"/>
          </a:xfrm>
          <a:prstGeom prst="ellips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51" name="Oval 55"/>
          <p:cNvSpPr>
            <a:spLocks noChangeArrowheads="1"/>
          </p:cNvSpPr>
          <p:nvPr/>
        </p:nvSpPr>
        <p:spPr bwMode="auto">
          <a:xfrm>
            <a:off x="6096000" y="4876800"/>
            <a:ext cx="152400" cy="304800"/>
          </a:xfrm>
          <a:prstGeom prst="ellips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52" name="Line 56"/>
          <p:cNvSpPr>
            <a:spLocks noChangeShapeType="1"/>
          </p:cNvSpPr>
          <p:nvPr/>
        </p:nvSpPr>
        <p:spPr bwMode="auto">
          <a:xfrm>
            <a:off x="3962400" y="4724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53" name="Text Box 57"/>
          <p:cNvSpPr txBox="1">
            <a:spLocks noChangeArrowheads="1"/>
          </p:cNvSpPr>
          <p:nvPr/>
        </p:nvSpPr>
        <p:spPr bwMode="auto">
          <a:xfrm>
            <a:off x="838200" y="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/>
              <a:t>Types of Excitations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Double (Or Multiple) Excitations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057400"/>
            <a:ext cx="5843588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04800" y="3429000"/>
            <a:ext cx="883920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Symbol" pitchFamily="18" charset="2"/>
              <a:buNone/>
            </a:pPr>
            <a:r>
              <a:rPr lang="en-US" sz="2400">
                <a:latin typeface="Symbol" pitchFamily="18" charset="2"/>
              </a:rPr>
              <a:t>c </a:t>
            </a:r>
            <a:r>
              <a:rPr lang="en-US" sz="2000">
                <a:latin typeface="Times New Roman" pitchFamily="18" charset="0"/>
              </a:rPr>
              <a:t>– </a:t>
            </a:r>
            <a:r>
              <a:rPr lang="en-US" sz="2000">
                <a:latin typeface="Arial Unicode MS" pitchFamily="34" charset="-128"/>
              </a:rPr>
              <a:t>poles at true states that are mixtures of singles, doubles, and higher excitations</a:t>
            </a:r>
          </a:p>
          <a:p>
            <a:pPr>
              <a:spcBef>
                <a:spcPct val="50000"/>
              </a:spcBef>
              <a:buFont typeface="Symbol" pitchFamily="18" charset="2"/>
              <a:buNone/>
            </a:pPr>
            <a:r>
              <a:rPr lang="en-US" sz="2400">
                <a:latin typeface="Symbol" pitchFamily="18" charset="2"/>
              </a:rPr>
              <a:t>c</a:t>
            </a:r>
            <a:r>
              <a:rPr lang="en-US" sz="2000" baseline="-25000"/>
              <a:t>S</a:t>
            </a:r>
            <a:r>
              <a:rPr lang="en-US" sz="2000"/>
              <a:t>  --  poles at </a:t>
            </a:r>
            <a:r>
              <a:rPr lang="en-US" sz="2000" i="1"/>
              <a:t>single</a:t>
            </a:r>
            <a:r>
              <a:rPr lang="en-US" sz="2000"/>
              <a:t> KS excitations </a:t>
            </a:r>
            <a:r>
              <a:rPr lang="en-US" sz="2000" i="1"/>
              <a:t>only</a:t>
            </a:r>
            <a:r>
              <a:rPr lang="en-US" sz="2000"/>
              <a:t>, since one-body operator             can’t connect Slater determinants differing by more than one orbital.</a:t>
            </a:r>
            <a:endParaRPr lang="en-US" sz="2000">
              <a:latin typeface="Arial Unicode MS" pitchFamily="34" charset="-128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600200" y="51054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4"/>
              </a:buBlip>
            </a:pPr>
            <a:r>
              <a:rPr lang="en-US" sz="2000">
                <a:latin typeface="Symbol" pitchFamily="18" charset="2"/>
              </a:rPr>
              <a:t> </a:t>
            </a:r>
            <a:r>
              <a:rPr lang="en-US" sz="2400">
                <a:latin typeface="Symbol" pitchFamily="18" charset="2"/>
              </a:rPr>
              <a:t>c</a:t>
            </a:r>
            <a:r>
              <a:rPr lang="en-US" sz="2000">
                <a:latin typeface="Symbol" pitchFamily="18" charset="2"/>
              </a:rPr>
              <a:t> </a:t>
            </a:r>
            <a:r>
              <a:rPr lang="en-US" sz="2000"/>
              <a:t>has more poles than </a:t>
            </a:r>
            <a:r>
              <a:rPr lang="en-US" sz="2400">
                <a:latin typeface="Symbol" pitchFamily="18" charset="2"/>
              </a:rPr>
              <a:t>c</a:t>
            </a:r>
            <a:r>
              <a:rPr lang="en-US" sz="2400" baseline="-25000"/>
              <a:t>s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0" y="579120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008000"/>
                </a:solidFill>
                <a:latin typeface="Times New Roman" pitchFamily="18" charset="0"/>
              </a:rPr>
              <a:t>   </a:t>
            </a:r>
            <a:r>
              <a:rPr lang="en-US" sz="2400" b="1" i="1">
                <a:solidFill>
                  <a:srgbClr val="33CC33"/>
                </a:solidFill>
                <a:latin typeface="Times New Roman" pitchFamily="18" charset="0"/>
              </a:rPr>
              <a:t>? How does f</a:t>
            </a:r>
            <a:r>
              <a:rPr lang="en-US" sz="2400" b="1" i="1" baseline="-25000">
                <a:solidFill>
                  <a:srgbClr val="33CC33"/>
                </a:solidFill>
                <a:latin typeface="Times New Roman" pitchFamily="18" charset="0"/>
              </a:rPr>
              <a:t>xc</a:t>
            </a:r>
            <a:r>
              <a:rPr lang="en-US" sz="2400" b="1" i="1">
                <a:solidFill>
                  <a:srgbClr val="33CC33"/>
                </a:solidFill>
                <a:latin typeface="Times New Roman" pitchFamily="18" charset="0"/>
              </a:rPr>
              <a:t> generate more poles to get states of multiple excitation character? </a:t>
            </a: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2438400"/>
            <a:ext cx="2533650" cy="354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81000" y="1828800"/>
            <a:ext cx="5951538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Consider:</a:t>
            </a:r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4800" y="4343400"/>
            <a:ext cx="576263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381000" y="990600"/>
            <a:ext cx="815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How do these different types of excitations appear in the TDDFT response functions?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  <p:bldP spid="7174" grpId="0"/>
      <p:bldP spid="71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381000" y="700088"/>
            <a:ext cx="8569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Exactly solve one KS single (q) mixing with a nearby double (D)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143000"/>
            <a:ext cx="3962400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648200"/>
            <a:ext cx="38100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61" name="Line 5"/>
          <p:cNvSpPr>
            <a:spLocks noChangeShapeType="1"/>
          </p:cNvSpPr>
          <p:nvPr/>
        </p:nvSpPr>
        <p:spPr bwMode="auto">
          <a:xfrm>
            <a:off x="4343400" y="3657600"/>
            <a:ext cx="1219200" cy="1600200"/>
          </a:xfrm>
          <a:prstGeom prst="line">
            <a:avLst/>
          </a:prstGeom>
          <a:noFill/>
          <a:ln w="22225">
            <a:solidFill>
              <a:srgbClr val="993366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 flipH="1">
            <a:off x="838200" y="3505200"/>
            <a:ext cx="533400" cy="10668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5070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5486400"/>
            <a:ext cx="6019800" cy="996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1600200" y="2286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/>
              <a:t>Simplest Model</a:t>
            </a:r>
            <a:r>
              <a:rPr lang="en-US" sz="2400" u="sng"/>
              <a:t>:</a:t>
            </a:r>
          </a:p>
        </p:txBody>
      </p:sp>
      <p:pic>
        <p:nvPicPr>
          <p:cNvPr id="45075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5400" y="1922463"/>
            <a:ext cx="4038600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nimBg="1"/>
      <p:bldP spid="45069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14148</TotalTime>
  <Words>3516</Words>
  <Application>Microsoft Office PowerPoint</Application>
  <PresentationFormat>On-screen Show (4:3)</PresentationFormat>
  <Paragraphs>457</Paragraphs>
  <Slides>42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Arial Unicode MS</vt:lpstr>
      <vt:lpstr>Arial</vt:lpstr>
      <vt:lpstr>Calibri</vt:lpstr>
      <vt:lpstr>Cambria Math</vt:lpstr>
      <vt:lpstr>Courier New</vt:lpstr>
      <vt:lpstr>Symbol</vt:lpstr>
      <vt:lpstr>Times New Roman</vt:lpstr>
      <vt:lpstr>Wingdings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Eg. Zincbacteriochlorin-Bacteriochlorin complex (light-harvesting in plants and purple bacteria)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Undoing KS static correlation…</vt:lpstr>
      <vt:lpstr>What does the exact fxc looks like?  </vt:lpstr>
      <vt:lpstr>Exact      matrix elt for CT between open-shells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Neepa</dc:creator>
  <cp:lastModifiedBy>Neepa</cp:lastModifiedBy>
  <cp:revision>556</cp:revision>
  <dcterms:created xsi:type="dcterms:W3CDTF">2008-09-04T16:50:08Z</dcterms:created>
  <dcterms:modified xsi:type="dcterms:W3CDTF">2016-09-15T22:14:15Z</dcterms:modified>
</cp:coreProperties>
</file>