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8" r:id="rId3"/>
    <p:sldId id="289" r:id="rId4"/>
    <p:sldId id="290" r:id="rId5"/>
    <p:sldId id="286" r:id="rId6"/>
    <p:sldId id="280" r:id="rId7"/>
    <p:sldId id="285" r:id="rId8"/>
    <p:sldId id="292" r:id="rId9"/>
    <p:sldId id="293" r:id="rId10"/>
    <p:sldId id="277" r:id="rId11"/>
    <p:sldId id="279" r:id="rId12"/>
    <p:sldId id="276" r:id="rId13"/>
    <p:sldId id="282" r:id="rId14"/>
    <p:sldId id="258" r:id="rId15"/>
    <p:sldId id="272" r:id="rId16"/>
    <p:sldId id="268" r:id="rId17"/>
    <p:sldId id="269" r:id="rId18"/>
    <p:sldId id="270" r:id="rId19"/>
    <p:sldId id="271" r:id="rId20"/>
    <p:sldId id="294" r:id="rId21"/>
    <p:sldId id="296" r:id="rId22"/>
    <p:sldId id="297" r:id="rId23"/>
    <p:sldId id="295" r:id="rId24"/>
    <p:sldId id="259" r:id="rId2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1359-5BFB-476C-A829-2C590B7E4507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9DDA-D339-4E8E-92E5-4B777A3E22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27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>
                <a:solidFill>
                  <a:prstClr val="black"/>
                </a:solidFill>
                <a:latin typeface="Georgia"/>
              </a:rPr>
              <a:pPr/>
              <a:t>1</a:t>
            </a:fld>
            <a:endParaRPr lang="es-ES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937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6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1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7437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81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47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4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75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031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33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507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128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98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32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9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>
                <a:solidFill>
                  <a:prstClr val="black"/>
                </a:solidFill>
              </a:rPr>
              <a:pPr/>
              <a:t>9/13/2016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>
                <a:solidFill>
                  <a:prstClr val="black"/>
                </a:solidFill>
              </a:rPr>
              <a:pPr/>
              <a:t>‹Nº›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4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67" y="575620"/>
            <a:ext cx="12191999" cy="1796878"/>
          </a:xfrm>
        </p:spPr>
        <p:txBody>
          <a:bodyPr/>
          <a:lstStyle/>
          <a:p>
            <a:pPr algn="l"/>
            <a:r>
              <a:rPr lang="en-US" sz="5400" noProof="1">
                <a:latin typeface="Arial" panose="020B0604020202020204" pitchFamily="34" charset="0"/>
                <a:cs typeface="Arial" panose="020B0604020202020204" pitchFamily="34" charset="0"/>
              </a:rPr>
              <a:t>The Universe had (probably) an origin</a:t>
            </a:r>
            <a:r>
              <a:rPr lang="en-US" sz="54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5400" noProof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noProof="1" smtClean="0">
                <a:latin typeface="Arial" panose="020B0604020202020204" pitchFamily="34" charset="0"/>
                <a:cs typeface="Arial" panose="020B0604020202020204" pitchFamily="34" charset="0"/>
              </a:rPr>
              <a:t>  on </a:t>
            </a:r>
            <a:r>
              <a:rPr lang="en-US" sz="5400" noProof="1">
                <a:latin typeface="Arial" panose="020B0604020202020204" pitchFamily="34" charset="0"/>
                <a:cs typeface="Arial" panose="020B0604020202020204" pitchFamily="34" charset="0"/>
              </a:rPr>
              <a:t>singularity theorems </a:t>
            </a:r>
            <a:r>
              <a:rPr lang="en-US" sz="5400" noProof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noProof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noProof="1" smtClean="0">
                <a:latin typeface="Arial" panose="020B0604020202020204" pitchFamily="34" charset="0"/>
                <a:cs typeface="Arial" panose="020B0604020202020204" pitchFamily="34" charset="0"/>
              </a:rPr>
              <a:t>  &amp; </a:t>
            </a:r>
            <a:r>
              <a:rPr lang="en-US" sz="5400" noProof="1">
                <a:latin typeface="Arial" panose="020B0604020202020204" pitchFamily="34" charset="0"/>
                <a:cs typeface="Arial" panose="020B0604020202020204" pitchFamily="34" charset="0"/>
              </a:rPr>
              <a:t>quantum fluctuations</a:t>
            </a:r>
            <a:endParaRPr lang="es-ES_tradnl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63578"/>
            <a:ext cx="12072551" cy="4686846"/>
          </a:xfrm>
        </p:spPr>
        <p:txBody>
          <a:bodyPr>
            <a:normAutofit/>
          </a:bodyPr>
          <a:lstStyle/>
          <a:p>
            <a:endParaRPr lang="es-ES" sz="32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60000"/>
              </a:lnSpc>
            </a:pPr>
            <a:r>
              <a:rPr lang="es-ES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ES" sz="32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Emilio Elizalde</a:t>
            </a:r>
          </a:p>
          <a:p>
            <a:pPr algn="l">
              <a:lnSpc>
                <a:spcPct val="160000"/>
              </a:lnSpc>
            </a:pPr>
            <a:r>
              <a:rPr lang="es-ES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ICE/CSIC &amp; IEEC</a:t>
            </a:r>
          </a:p>
          <a:p>
            <a:pPr algn="l"/>
            <a:r>
              <a:rPr lang="es-ES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Campus UAB, Barcelona	</a:t>
            </a:r>
          </a:p>
          <a:p>
            <a:pPr algn="l"/>
            <a:r>
              <a:rPr lang="es-ES" sz="2400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algn="l"/>
            <a:endParaRPr lang="es-ES" sz="2400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800" i="1" cap="none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	</a:t>
            </a:r>
            <a:endParaRPr lang="en-US" sz="2800" i="1" cap="none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i="1" cap="none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Cosmology </a:t>
            </a:r>
            <a:r>
              <a:rPr lang="en-US" sz="2800" i="1" cap="none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Quantum </a:t>
            </a:r>
            <a:r>
              <a:rPr lang="en-US" sz="2800" i="1" cap="none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III, </a:t>
            </a:r>
            <a:r>
              <a:rPr lang="es-ES" sz="2800" i="1" cap="none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Benasque</a:t>
            </a:r>
            <a:r>
              <a:rPr lang="es-ES" sz="2800" i="1" cap="none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i="1" cap="none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4-10, 2016</a:t>
            </a:r>
            <a:r>
              <a:rPr lang="es-ES" sz="2400" i="1" cap="none" noProof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s-ES" sz="2400" i="1" cap="none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400" i="1" cap="none" noProof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0" i="1" cap="none" noProof="1">
              <a:solidFill>
                <a:srgbClr val="369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b="0" i="0" cap="none" noProof="1" smtClean="0">
                <a:solidFill>
                  <a:srgbClr val="369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endParaRPr lang="es-ES" sz="2800" b="0" i="0" cap="none" noProof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14">
        <p:fade/>
      </p:transition>
    </mc:Choice>
    <mc:Fallback xmlns="">
      <p:transition spd="med" advTm="81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0"/>
            <a:ext cx="10589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u="sng" dirty="0" err="1" smtClean="0">
                <a:solidFill>
                  <a:srgbClr val="C00000"/>
                </a:solidFill>
              </a:rPr>
              <a:t>Singularity</a:t>
            </a:r>
            <a:r>
              <a:rPr lang="es-ES_tradnl" sz="2400" b="1" u="sng" dirty="0" smtClean="0">
                <a:solidFill>
                  <a:srgbClr val="C00000"/>
                </a:solidFill>
              </a:rPr>
              <a:t> </a:t>
            </a:r>
            <a:r>
              <a:rPr lang="es-ES_tradnl" sz="2400" b="1" u="sng" dirty="0" err="1" smtClean="0">
                <a:solidFill>
                  <a:srgbClr val="C00000"/>
                </a:solidFill>
              </a:rPr>
              <a:t>Theorems</a:t>
            </a:r>
            <a:r>
              <a:rPr lang="es-ES_tradnl" sz="2400" b="1" u="sng" dirty="0" smtClean="0">
                <a:solidFill>
                  <a:srgbClr val="C00000"/>
                </a:solidFill>
              </a:rPr>
              <a:t>: </a:t>
            </a:r>
            <a:r>
              <a:rPr lang="es-ES_tradnl" sz="2400" b="1" u="sng" dirty="0">
                <a:solidFill>
                  <a:srgbClr val="C00000"/>
                </a:solidFill>
              </a:rPr>
              <a:t>Roger </a:t>
            </a:r>
            <a:r>
              <a:rPr lang="es-ES_tradnl" sz="2400" b="1" u="sng" dirty="0" err="1" smtClean="0">
                <a:solidFill>
                  <a:srgbClr val="C00000"/>
                </a:solidFill>
              </a:rPr>
              <a:t>Penrose</a:t>
            </a:r>
            <a:r>
              <a:rPr lang="es-ES_tradnl" sz="2400" b="1" u="sng" dirty="0">
                <a:solidFill>
                  <a:srgbClr val="C00000"/>
                </a:solidFill>
              </a:rPr>
              <a:t>,</a:t>
            </a:r>
            <a:r>
              <a:rPr lang="es-ES_tradnl" sz="2400" b="1" u="sng" dirty="0" smtClean="0">
                <a:solidFill>
                  <a:srgbClr val="C00000"/>
                </a:solidFill>
              </a:rPr>
              <a:t> </a:t>
            </a:r>
            <a:r>
              <a:rPr lang="es-ES_tradnl" sz="2400" b="1" u="sng" dirty="0">
                <a:solidFill>
                  <a:srgbClr val="C00000"/>
                </a:solidFill>
              </a:rPr>
              <a:t>Stephen </a:t>
            </a:r>
            <a:r>
              <a:rPr lang="es-ES_tradnl" sz="2400" b="1" u="sng" dirty="0" smtClean="0">
                <a:solidFill>
                  <a:srgbClr val="C00000"/>
                </a:solidFill>
              </a:rPr>
              <a:t>Hawking, … </a:t>
            </a:r>
            <a:endParaRPr lang="es-ES_tradnl" sz="2400" b="1" u="sng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" y="1557194"/>
            <a:ext cx="952705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2000" b="1" dirty="0" err="1" smtClean="0">
                <a:solidFill>
                  <a:srgbClr val="002060"/>
                </a:solidFill>
              </a:rPr>
              <a:t>Theorem</a:t>
            </a:r>
            <a:r>
              <a:rPr lang="es-ES_tradnl" sz="2000" b="1" dirty="0" smtClean="0">
                <a:solidFill>
                  <a:srgbClr val="002060"/>
                </a:solidFill>
              </a:rPr>
              <a:t> 1 (Big </a:t>
            </a:r>
            <a:r>
              <a:rPr lang="es-ES_tradnl" sz="2000" b="1" dirty="0" err="1" smtClean="0">
                <a:solidFill>
                  <a:srgbClr val="002060"/>
                </a:solidFill>
              </a:rPr>
              <a:t>Bang</a:t>
            </a:r>
            <a:r>
              <a:rPr lang="es-ES_tradnl" sz="2000" b="1" dirty="0" smtClean="0">
                <a:solidFill>
                  <a:srgbClr val="002060"/>
                </a:solidFill>
              </a:rPr>
              <a:t>).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/>
              <a:t>Let</a:t>
            </a:r>
            <a:r>
              <a:rPr lang="es-ES_tradnl" sz="2000" dirty="0" smtClean="0"/>
              <a:t> </a:t>
            </a:r>
            <a:r>
              <a:rPr lang="es-ES_tradnl" sz="2000" dirty="0"/>
              <a:t>(</a:t>
            </a:r>
            <a:r>
              <a:rPr lang="es-ES_tradnl" sz="2000" dirty="0" err="1"/>
              <a:t>M,g</a:t>
            </a:r>
            <a:r>
              <a:rPr lang="es-ES_tradnl" sz="2000" dirty="0"/>
              <a:t>) </a:t>
            </a:r>
            <a:r>
              <a:rPr lang="es-ES_tradnl" sz="2000" dirty="0" smtClean="0"/>
              <a:t>a global </a:t>
            </a:r>
            <a:r>
              <a:rPr lang="es-ES_tradnl" sz="2000" dirty="0" err="1" smtClean="0"/>
              <a:t>hyperbolic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spacetime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satisfying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</a:t>
            </a:r>
            <a:r>
              <a:rPr lang="es-ES_tradnl" sz="2000" baseline="-25000" dirty="0" err="1" smtClean="0"/>
              <a:t>ab</a:t>
            </a:r>
            <a:r>
              <a:rPr lang="es-ES_tradnl" sz="2000" baseline="-25000" dirty="0" smtClean="0"/>
              <a:t> </a:t>
            </a:r>
            <a:r>
              <a:rPr lang="el-GR" sz="2000" dirty="0" smtClean="0"/>
              <a:t>χ</a:t>
            </a:r>
            <a:r>
              <a:rPr lang="es-ES_tradnl" sz="2000" baseline="30000" dirty="0" smtClean="0"/>
              <a:t>a</a:t>
            </a:r>
            <a:r>
              <a:rPr lang="el-GR" sz="2000" dirty="0" smtClean="0"/>
              <a:t>χ</a:t>
            </a:r>
            <a:r>
              <a:rPr lang="es-ES_tradnl" sz="2000" baseline="30000" dirty="0" smtClean="0"/>
              <a:t>b</a:t>
            </a:r>
            <a:r>
              <a:rPr lang="es-ES_tradnl" sz="2000" dirty="0" smtClean="0"/>
              <a:t> ≥ 0 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all</a:t>
            </a:r>
            <a:r>
              <a:rPr lang="es-ES_tradnl" sz="2000" dirty="0" smtClean="0"/>
              <a:t> temporal </a:t>
            </a:r>
            <a:r>
              <a:rPr lang="es-ES_tradnl" sz="2000" dirty="0" err="1" smtClean="0"/>
              <a:t>vectors</a:t>
            </a:r>
            <a:r>
              <a:rPr lang="es-ES_tradnl" sz="2000" dirty="0" smtClean="0"/>
              <a:t> </a:t>
            </a:r>
            <a:r>
              <a:rPr lang="el-GR" sz="2000" dirty="0"/>
              <a:t>χ</a:t>
            </a:r>
            <a:r>
              <a:rPr lang="es-ES_tradnl" sz="2000" baseline="30000" dirty="0" smtClean="0"/>
              <a:t>a   </a:t>
            </a:r>
            <a:r>
              <a:rPr lang="es-ES_tradnl" sz="2000" dirty="0" smtClean="0"/>
              <a:t>(</a:t>
            </a:r>
            <a:r>
              <a:rPr lang="es-ES_tradnl" sz="2000" dirty="0" err="1" smtClean="0"/>
              <a:t>Einstein’s</a:t>
            </a:r>
            <a:r>
              <a:rPr lang="es-ES_tradnl" sz="2000" dirty="0" smtClean="0"/>
              <a:t> </a:t>
            </a:r>
            <a:r>
              <a:rPr lang="es-ES_tradnl" sz="2000" dirty="0" err="1"/>
              <a:t>E</a:t>
            </a:r>
            <a:r>
              <a:rPr lang="es-ES_tradnl" sz="2000" dirty="0" err="1" smtClean="0"/>
              <a:t>qs</a:t>
            </a:r>
            <a:r>
              <a:rPr lang="es-ES_tradnl" sz="2000" dirty="0" smtClean="0"/>
              <a:t>. </a:t>
            </a:r>
            <a:r>
              <a:rPr lang="es-ES_tradnl" sz="2000" dirty="0" err="1"/>
              <a:t>w</a:t>
            </a:r>
            <a:r>
              <a:rPr lang="es-ES_tradnl" sz="2000" dirty="0" err="1" smtClean="0"/>
              <a:t>ith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strong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energy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condit</a:t>
            </a:r>
            <a:r>
              <a:rPr lang="es-ES_tradnl" sz="2000" dirty="0" smtClean="0">
                <a:solidFill>
                  <a:srgbClr val="7030A0"/>
                </a:solidFill>
              </a:rPr>
              <a:t>.</a:t>
            </a:r>
            <a:r>
              <a:rPr lang="es-ES_tradnl" sz="2000" dirty="0" smtClean="0"/>
              <a:t>) </a:t>
            </a:r>
            <a:r>
              <a:rPr lang="es-ES_tradnl" sz="2000" dirty="0" err="1" smtClean="0"/>
              <a:t>If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exists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spatial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Cauchy</a:t>
            </a:r>
            <a:r>
              <a:rPr lang="es-ES_tradnl" sz="2000" dirty="0" smtClean="0"/>
              <a:t> </a:t>
            </a:r>
            <a:r>
              <a:rPr lang="es-ES_tradnl" sz="2000" dirty="0" smtClean="0">
                <a:solidFill>
                  <a:prstClr val="black"/>
                </a:solidFill>
              </a:rPr>
              <a:t>C² </a:t>
            </a:r>
            <a:r>
              <a:rPr lang="es-ES_tradnl" sz="2000" dirty="0" err="1">
                <a:solidFill>
                  <a:prstClr val="black"/>
                </a:solidFill>
              </a:rPr>
              <a:t>hypersurface</a:t>
            </a:r>
            <a:r>
              <a:rPr lang="es-ES_tradnl" sz="2000" dirty="0" smtClean="0"/>
              <a:t>, Σ,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which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trace of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intrinsic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curvature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satisfies</a:t>
            </a:r>
            <a:r>
              <a:rPr lang="es-ES_tradnl" sz="2000" dirty="0" smtClean="0"/>
              <a:t> K&lt;C&lt;0, C </a:t>
            </a:r>
            <a:r>
              <a:rPr lang="es-ES_tradnl" sz="2000" dirty="0" err="1" smtClean="0"/>
              <a:t>const.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then</a:t>
            </a:r>
            <a:r>
              <a:rPr lang="es-ES_tradnl" sz="2000" dirty="0" smtClean="0"/>
              <a:t> no temporal curve </a:t>
            </a:r>
            <a:r>
              <a:rPr lang="es-ES_tradnl" sz="2000" dirty="0" err="1" smtClean="0"/>
              <a:t>starting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from</a:t>
            </a:r>
            <a:r>
              <a:rPr lang="es-ES_tradnl" sz="2000" dirty="0" smtClean="0"/>
              <a:t> Σ and </a:t>
            </a:r>
            <a:r>
              <a:rPr lang="es-ES_tradnl" sz="2000" dirty="0" err="1" smtClean="0"/>
              <a:t>going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towards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past</a:t>
            </a:r>
            <a:r>
              <a:rPr lang="es-ES_tradnl" sz="2000" dirty="0" smtClean="0"/>
              <a:t> can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a </a:t>
            </a:r>
            <a:r>
              <a:rPr lang="es-ES_tradnl" sz="2000" dirty="0" err="1" smtClean="0"/>
              <a:t>length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that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larger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than</a:t>
            </a:r>
            <a:r>
              <a:rPr lang="es-ES_tradnl" sz="2000" dirty="0" smtClean="0"/>
              <a:t> 3</a:t>
            </a:r>
            <a:r>
              <a:rPr lang="es-ES_tradnl" sz="2000" dirty="0"/>
              <a:t>/|C|. </a:t>
            </a:r>
            <a:r>
              <a:rPr lang="es-ES_tradnl" sz="2000" dirty="0" smtClean="0"/>
              <a:t>                                </a:t>
            </a:r>
            <a:r>
              <a:rPr lang="es-ES_tradnl" sz="2000" dirty="0" err="1" smtClean="0">
                <a:solidFill>
                  <a:srgbClr val="7030A0"/>
                </a:solidFill>
              </a:rPr>
              <a:t>All</a:t>
            </a:r>
            <a:r>
              <a:rPr lang="es-ES_tradnl" sz="2000" dirty="0" smtClean="0">
                <a:solidFill>
                  <a:srgbClr val="7030A0"/>
                </a:solidFill>
              </a:rPr>
              <a:t> temporal </a:t>
            </a:r>
            <a:r>
              <a:rPr lang="es-ES_tradnl" sz="2000" dirty="0" err="1" smtClean="0">
                <a:solidFill>
                  <a:srgbClr val="7030A0"/>
                </a:solidFill>
              </a:rPr>
              <a:t>geodesics</a:t>
            </a:r>
            <a:r>
              <a:rPr lang="es-ES_tradnl" sz="2000" dirty="0" smtClean="0">
                <a:solidFill>
                  <a:srgbClr val="7030A0"/>
                </a:solidFill>
              </a:rPr>
              <a:t> to </a:t>
            </a:r>
            <a:r>
              <a:rPr lang="es-ES_tradnl" sz="2000" dirty="0" err="1" smtClean="0">
                <a:solidFill>
                  <a:srgbClr val="7030A0"/>
                </a:solidFill>
              </a:rPr>
              <a:t>the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past</a:t>
            </a:r>
            <a:r>
              <a:rPr lang="es-ES_tradnl" sz="2000" dirty="0" smtClean="0">
                <a:solidFill>
                  <a:srgbClr val="7030A0"/>
                </a:solidFill>
              </a:rPr>
              <a:t> are </a:t>
            </a:r>
            <a:r>
              <a:rPr lang="es-ES_tradnl" sz="2000" dirty="0" err="1" smtClean="0">
                <a:solidFill>
                  <a:srgbClr val="7030A0"/>
                </a:solidFill>
              </a:rPr>
              <a:t>incomplete</a:t>
            </a:r>
            <a:r>
              <a:rPr lang="es-ES_tradnl" sz="2000" dirty="0" smtClean="0">
                <a:solidFill>
                  <a:srgbClr val="7030A0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s-ES" dirty="0" smtClean="0"/>
              <a:t>[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to </a:t>
            </a:r>
            <a:r>
              <a:rPr lang="es-ES" dirty="0" err="1" smtClean="0"/>
              <a:t>say</a:t>
            </a:r>
            <a:r>
              <a:rPr lang="es-ES" dirty="0" smtClean="0"/>
              <a:t>,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</a:t>
            </a:r>
            <a:r>
              <a:rPr lang="es-ES" dirty="0" err="1" smtClean="0"/>
              <a:t>observed</a:t>
            </a:r>
            <a:r>
              <a:rPr lang="es-ES" dirty="0" smtClean="0"/>
              <a:t>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Universe</a:t>
            </a:r>
            <a:r>
              <a:rPr lang="es-ES" dirty="0" smtClean="0"/>
              <a:t> (</a:t>
            </a:r>
            <a:r>
              <a:rPr lang="es-ES" dirty="0" err="1" smtClean="0"/>
              <a:t>Hubble’s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) and </a:t>
            </a:r>
            <a:r>
              <a:rPr lang="es-ES" dirty="0" err="1" smtClean="0"/>
              <a:t>admitting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validity</a:t>
            </a:r>
            <a:r>
              <a:rPr lang="es-ES" dirty="0" smtClean="0"/>
              <a:t> of General </a:t>
            </a:r>
            <a:r>
              <a:rPr lang="es-ES" dirty="0" err="1" smtClean="0"/>
              <a:t>Relativity</a:t>
            </a:r>
            <a:r>
              <a:rPr lang="es-ES" dirty="0" smtClean="0"/>
              <a:t>, </a:t>
            </a:r>
            <a:r>
              <a:rPr lang="es-ES" dirty="0" err="1" smtClean="0">
                <a:solidFill>
                  <a:srgbClr val="7030A0"/>
                </a:solidFill>
              </a:rPr>
              <a:t>our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Universe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had</a:t>
            </a:r>
            <a:r>
              <a:rPr lang="es-ES" dirty="0" smtClean="0">
                <a:solidFill>
                  <a:srgbClr val="7030A0"/>
                </a:solidFill>
              </a:rPr>
              <a:t> a </a:t>
            </a:r>
            <a:r>
              <a:rPr lang="es-ES" dirty="0" err="1" smtClean="0">
                <a:solidFill>
                  <a:srgbClr val="7030A0"/>
                </a:solidFill>
              </a:rPr>
              <a:t>begining</a:t>
            </a:r>
            <a:r>
              <a:rPr lang="es-ES" dirty="0" smtClean="0"/>
              <a:t>]</a:t>
            </a:r>
            <a:endParaRPr lang="es-ES_tradnl" sz="200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-12358" y="4080962"/>
            <a:ext cx="12204357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2000" b="1" dirty="0" err="1">
                <a:solidFill>
                  <a:srgbClr val="002060"/>
                </a:solidFill>
              </a:rPr>
              <a:t>Theorem</a:t>
            </a:r>
            <a:r>
              <a:rPr lang="es-ES_tradnl" sz="2000" b="1" dirty="0">
                <a:solidFill>
                  <a:srgbClr val="002060"/>
                </a:solidFill>
              </a:rPr>
              <a:t> </a:t>
            </a:r>
            <a:r>
              <a:rPr lang="es-ES_tradnl" sz="2000" b="1" dirty="0" smtClean="0">
                <a:solidFill>
                  <a:srgbClr val="002060"/>
                </a:solidFill>
              </a:rPr>
              <a:t>2 (</a:t>
            </a:r>
            <a:r>
              <a:rPr lang="es-ES_tradnl" sz="2000" b="1" dirty="0">
                <a:solidFill>
                  <a:srgbClr val="002060"/>
                </a:solidFill>
              </a:rPr>
              <a:t>B</a:t>
            </a:r>
            <a:r>
              <a:rPr lang="es-ES_tradnl" sz="2000" b="1" dirty="0" smtClean="0">
                <a:solidFill>
                  <a:srgbClr val="002060"/>
                </a:solidFill>
              </a:rPr>
              <a:t>lack </a:t>
            </a:r>
            <a:r>
              <a:rPr lang="es-ES_tradnl" sz="2000" b="1" dirty="0" err="1">
                <a:solidFill>
                  <a:srgbClr val="002060"/>
                </a:solidFill>
              </a:rPr>
              <a:t>H</a:t>
            </a:r>
            <a:r>
              <a:rPr lang="es-ES_tradnl" sz="2000" b="1" dirty="0" err="1" smtClean="0">
                <a:solidFill>
                  <a:srgbClr val="002060"/>
                </a:solidFill>
              </a:rPr>
              <a:t>oles</a:t>
            </a:r>
            <a:r>
              <a:rPr lang="es-ES_tradnl" sz="2000" b="1" dirty="0" smtClean="0">
                <a:solidFill>
                  <a:srgbClr val="002060"/>
                </a:solidFill>
              </a:rPr>
              <a:t>). </a:t>
            </a:r>
            <a:r>
              <a:rPr lang="es-ES_tradnl" sz="2000" dirty="0" err="1">
                <a:solidFill>
                  <a:prstClr val="black"/>
                </a:solidFill>
              </a:rPr>
              <a:t>Let</a:t>
            </a:r>
            <a:r>
              <a:rPr lang="es-ES_tradnl" sz="2000" dirty="0">
                <a:solidFill>
                  <a:prstClr val="black"/>
                </a:solidFill>
              </a:rPr>
              <a:t> (</a:t>
            </a:r>
            <a:r>
              <a:rPr lang="es-ES_tradnl" sz="2000" dirty="0" err="1">
                <a:solidFill>
                  <a:prstClr val="black"/>
                </a:solidFill>
              </a:rPr>
              <a:t>M,g</a:t>
            </a:r>
            <a:r>
              <a:rPr lang="es-ES_tradnl" sz="2000" dirty="0">
                <a:solidFill>
                  <a:prstClr val="black"/>
                </a:solidFill>
              </a:rPr>
              <a:t>) a global </a:t>
            </a:r>
            <a:r>
              <a:rPr lang="es-ES_tradnl" sz="2000" dirty="0" err="1">
                <a:solidFill>
                  <a:prstClr val="black"/>
                </a:solidFill>
              </a:rPr>
              <a:t>hyperbolic</a:t>
            </a:r>
            <a:r>
              <a:rPr lang="es-ES_tradnl" sz="2000" dirty="0">
                <a:solidFill>
                  <a:prstClr val="black"/>
                </a:solidFill>
              </a:rPr>
              <a:t> </a:t>
            </a:r>
            <a:r>
              <a:rPr lang="es-ES_tradnl" sz="2000" dirty="0" err="1">
                <a:solidFill>
                  <a:prstClr val="black"/>
                </a:solidFill>
              </a:rPr>
              <a:t>space</a:t>
            </a:r>
            <a:r>
              <a:rPr lang="es-ES_tradnl" sz="2000" dirty="0">
                <a:solidFill>
                  <a:prstClr val="black"/>
                </a:solidFill>
              </a:rPr>
              <a:t>-time </a:t>
            </a:r>
            <a:r>
              <a:rPr lang="es-ES_tradnl" sz="2000" dirty="0" err="1">
                <a:solidFill>
                  <a:prstClr val="black"/>
                </a:solidFill>
              </a:rPr>
              <a:t>satisfying</a:t>
            </a:r>
            <a:r>
              <a:rPr lang="es-ES_tradnl" sz="2000" dirty="0">
                <a:solidFill>
                  <a:prstClr val="black"/>
                </a:solidFill>
              </a:rPr>
              <a:t> </a:t>
            </a:r>
            <a:r>
              <a:rPr lang="es-ES_tradnl" sz="2000" dirty="0" err="1" smtClean="0">
                <a:solidFill>
                  <a:prstClr val="black"/>
                </a:solidFill>
              </a:rPr>
              <a:t>R</a:t>
            </a:r>
            <a:r>
              <a:rPr lang="es-ES_tradnl" sz="2000" baseline="-25000" dirty="0" err="1" smtClean="0">
                <a:solidFill>
                  <a:prstClr val="black"/>
                </a:solidFill>
              </a:rPr>
              <a:t>ab</a:t>
            </a:r>
            <a:r>
              <a:rPr lang="es-ES_tradnl" sz="2000" baseline="-25000" dirty="0" smtClean="0">
                <a:solidFill>
                  <a:prstClr val="black"/>
                </a:solidFill>
              </a:rPr>
              <a:t> </a:t>
            </a:r>
            <a:r>
              <a:rPr lang="es-ES" sz="2000" dirty="0">
                <a:solidFill>
                  <a:prstClr val="black"/>
                </a:solidFill>
              </a:rPr>
              <a:t>k</a:t>
            </a:r>
            <a:r>
              <a:rPr lang="es-ES_tradnl" sz="2000" baseline="30000" dirty="0" smtClean="0">
                <a:solidFill>
                  <a:prstClr val="black"/>
                </a:solidFill>
              </a:rPr>
              <a:t>a</a:t>
            </a:r>
            <a:r>
              <a:rPr lang="es-ES" sz="2000" dirty="0" smtClean="0">
                <a:solidFill>
                  <a:prstClr val="black"/>
                </a:solidFill>
              </a:rPr>
              <a:t>k</a:t>
            </a:r>
            <a:r>
              <a:rPr lang="es-ES_tradnl" sz="2000" baseline="30000" dirty="0" smtClean="0">
                <a:solidFill>
                  <a:prstClr val="black"/>
                </a:solidFill>
              </a:rPr>
              <a:t>b</a:t>
            </a:r>
            <a:r>
              <a:rPr lang="es-ES_tradnl" sz="2000" dirty="0" smtClean="0">
                <a:solidFill>
                  <a:prstClr val="black"/>
                </a:solidFill>
              </a:rPr>
              <a:t> </a:t>
            </a:r>
            <a:r>
              <a:rPr lang="es-ES_tradnl" sz="2000" dirty="0">
                <a:solidFill>
                  <a:prstClr val="black"/>
                </a:solidFill>
              </a:rPr>
              <a:t>≥ 0 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lightlike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vectors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k</a:t>
            </a:r>
            <a:r>
              <a:rPr lang="es-ES_tradnl" sz="2000" baseline="30000" dirty="0" err="1" smtClean="0"/>
              <a:t>a</a:t>
            </a:r>
            <a:r>
              <a:rPr lang="es-ES_tradnl" sz="2000" dirty="0" smtClean="0"/>
              <a:t> (</a:t>
            </a:r>
            <a:r>
              <a:rPr lang="es-ES_tradnl" sz="2000" dirty="0" err="1" smtClean="0">
                <a:solidFill>
                  <a:prstClr val="black"/>
                </a:solidFill>
              </a:rPr>
              <a:t>Einstein’s</a:t>
            </a:r>
            <a:r>
              <a:rPr lang="es-ES_tradnl" sz="2000" dirty="0" smtClean="0">
                <a:solidFill>
                  <a:prstClr val="black"/>
                </a:solidFill>
              </a:rPr>
              <a:t> </a:t>
            </a:r>
            <a:r>
              <a:rPr lang="es-ES_tradnl" sz="2000" dirty="0" err="1">
                <a:solidFill>
                  <a:prstClr val="black"/>
                </a:solidFill>
              </a:rPr>
              <a:t>Eqs</a:t>
            </a:r>
            <a:r>
              <a:rPr lang="es-ES_tradnl" sz="2000" dirty="0">
                <a:solidFill>
                  <a:prstClr val="black"/>
                </a:solidFill>
              </a:rPr>
              <a:t>. </a:t>
            </a:r>
            <a:r>
              <a:rPr lang="es-ES_tradnl" sz="2000" dirty="0" err="1">
                <a:solidFill>
                  <a:prstClr val="black"/>
                </a:solidFill>
              </a:rPr>
              <a:t>with</a:t>
            </a:r>
            <a:r>
              <a:rPr lang="es-ES_tradnl" sz="2000" dirty="0">
                <a:solidFill>
                  <a:prstClr val="black"/>
                </a:solidFill>
              </a:rPr>
              <a:t> </a:t>
            </a:r>
            <a:r>
              <a:rPr lang="es-ES_tradnl" sz="2000" dirty="0" err="1">
                <a:solidFill>
                  <a:prstClr val="black"/>
                </a:solidFill>
              </a:rPr>
              <a:t>the</a:t>
            </a:r>
            <a:r>
              <a:rPr lang="es-ES_tradnl" sz="2000" dirty="0">
                <a:solidFill>
                  <a:prstClr val="black"/>
                </a:solidFill>
              </a:rPr>
              <a:t> </a:t>
            </a:r>
            <a:r>
              <a:rPr lang="es-ES_tradnl" sz="2000" dirty="0" err="1">
                <a:solidFill>
                  <a:srgbClr val="7030A0"/>
                </a:solidFill>
              </a:rPr>
              <a:t>strong</a:t>
            </a:r>
            <a:r>
              <a:rPr lang="es-ES_tradnl" sz="2000" dirty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or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the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weak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energy</a:t>
            </a:r>
            <a:r>
              <a:rPr lang="es-ES_tradnl" sz="2000" dirty="0" smtClean="0">
                <a:solidFill>
                  <a:srgbClr val="7030A0"/>
                </a:solidFill>
              </a:rPr>
              <a:t> </a:t>
            </a:r>
            <a:r>
              <a:rPr lang="es-ES_tradnl" sz="2000" dirty="0" err="1" smtClean="0">
                <a:solidFill>
                  <a:srgbClr val="7030A0"/>
                </a:solidFill>
              </a:rPr>
              <a:t>condit’s</a:t>
            </a:r>
            <a:r>
              <a:rPr lang="es-ES_tradnl" sz="2000" dirty="0" smtClean="0">
                <a:solidFill>
                  <a:srgbClr val="7030A0"/>
                </a:solidFill>
              </a:rPr>
              <a:t>.</a:t>
            </a:r>
            <a:r>
              <a:rPr lang="es-ES_tradnl" sz="2000" dirty="0" smtClean="0">
                <a:solidFill>
                  <a:prstClr val="black"/>
                </a:solidFill>
              </a:rPr>
              <a:t>). </a:t>
            </a:r>
            <a:r>
              <a:rPr lang="es-ES_tradnl" sz="2000" dirty="0" err="1" smtClean="0"/>
              <a:t>Let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assume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that</a:t>
            </a:r>
            <a:r>
              <a:rPr lang="es-ES_tradnl" sz="2000" dirty="0" smtClean="0"/>
              <a:t> </a:t>
            </a:r>
            <a:r>
              <a:rPr lang="es-ES_tradnl" sz="2000" dirty="0" err="1">
                <a:solidFill>
                  <a:prstClr val="black"/>
                </a:solidFill>
              </a:rPr>
              <a:t>there</a:t>
            </a:r>
            <a:r>
              <a:rPr lang="es-ES_tradnl" sz="2000" dirty="0">
                <a:solidFill>
                  <a:prstClr val="black"/>
                </a:solidFill>
              </a:rPr>
              <a:t> </a:t>
            </a:r>
            <a:r>
              <a:rPr lang="es-ES_tradnl" sz="2000" dirty="0" err="1">
                <a:solidFill>
                  <a:prstClr val="black"/>
                </a:solidFill>
              </a:rPr>
              <a:t>exists</a:t>
            </a:r>
            <a:r>
              <a:rPr lang="es-ES_tradnl" sz="2000" dirty="0">
                <a:solidFill>
                  <a:prstClr val="black"/>
                </a:solidFill>
              </a:rPr>
              <a:t> a </a:t>
            </a:r>
            <a:r>
              <a:rPr lang="es-ES_tradnl" sz="2000" dirty="0" err="1">
                <a:solidFill>
                  <a:prstClr val="black"/>
                </a:solidFill>
              </a:rPr>
              <a:t>spatial</a:t>
            </a:r>
            <a:r>
              <a:rPr lang="es-ES_tradnl" sz="2000" dirty="0">
                <a:solidFill>
                  <a:prstClr val="black"/>
                </a:solidFill>
              </a:rPr>
              <a:t> </a:t>
            </a:r>
            <a:r>
              <a:rPr lang="es-ES_tradnl" sz="2000" dirty="0" err="1">
                <a:solidFill>
                  <a:prstClr val="black"/>
                </a:solidFill>
              </a:rPr>
              <a:t>Cauchy</a:t>
            </a:r>
            <a:r>
              <a:rPr lang="es-ES_tradnl" sz="2000" dirty="0">
                <a:solidFill>
                  <a:prstClr val="black"/>
                </a:solidFill>
              </a:rPr>
              <a:t> C² </a:t>
            </a:r>
            <a:r>
              <a:rPr lang="es-ES_tradnl" sz="2000" dirty="0" err="1">
                <a:solidFill>
                  <a:prstClr val="black"/>
                </a:solidFill>
              </a:rPr>
              <a:t>hypersurface</a:t>
            </a:r>
            <a:r>
              <a:rPr lang="es-ES_tradnl" sz="2000" dirty="0" smtClean="0"/>
              <a:t>, Σ, and a </a:t>
            </a:r>
            <a:r>
              <a:rPr lang="es-ES_tradnl" sz="2000" dirty="0" err="1" smtClean="0"/>
              <a:t>trapped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surface</a:t>
            </a:r>
            <a:r>
              <a:rPr lang="es-ES_tradnl" sz="2000" dirty="0" smtClean="0"/>
              <a:t>, and </a:t>
            </a:r>
            <a:r>
              <a:rPr lang="es-ES_tradnl" sz="2000" dirty="0" err="1" smtClean="0"/>
              <a:t>let</a:t>
            </a:r>
            <a:r>
              <a:rPr lang="es-ES_tradnl" sz="2000" dirty="0" smtClean="0"/>
              <a:t> </a:t>
            </a:r>
            <a:r>
              <a:rPr lang="es-ES_tradnl" sz="2000" dirty="0"/>
              <a:t>θ</a:t>
            </a:r>
            <a:r>
              <a:rPr lang="es-ES_tradnl" sz="2000" baseline="-25000" dirty="0"/>
              <a:t>0</a:t>
            </a:r>
            <a:r>
              <a:rPr lang="es-ES_tradnl" sz="2000" dirty="0"/>
              <a:t> </a:t>
            </a:r>
            <a:r>
              <a:rPr lang="es-ES_tradnl" sz="2000" dirty="0" smtClean="0"/>
              <a:t>be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maximum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value</a:t>
            </a:r>
            <a:r>
              <a:rPr lang="es-ES_tradnl" sz="2000" dirty="0" smtClean="0"/>
              <a:t> of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expansion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over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it</a:t>
            </a:r>
            <a:r>
              <a:rPr lang="es-ES_tradnl" sz="2000" dirty="0" smtClean="0"/>
              <a:t>. </a:t>
            </a:r>
            <a:r>
              <a:rPr lang="es-ES_tradnl" sz="2000" dirty="0" err="1" smtClean="0"/>
              <a:t>If</a:t>
            </a:r>
            <a:r>
              <a:rPr lang="es-ES_tradnl" sz="2000" dirty="0" smtClean="0"/>
              <a:t> </a:t>
            </a:r>
            <a:r>
              <a:rPr lang="es-ES_tradnl" sz="2000" dirty="0"/>
              <a:t>θ</a:t>
            </a:r>
            <a:r>
              <a:rPr lang="es-ES_tradnl" sz="2000" baseline="-25000" dirty="0"/>
              <a:t>0</a:t>
            </a:r>
            <a:r>
              <a:rPr lang="es-ES_tradnl" sz="2000" dirty="0"/>
              <a:t> &lt; </a:t>
            </a:r>
            <a:r>
              <a:rPr lang="es-ES_tradnl" sz="2000" dirty="0" smtClean="0"/>
              <a:t>0, </a:t>
            </a:r>
            <a:r>
              <a:rPr lang="es-ES_tradnl" sz="2000" dirty="0" err="1" smtClean="0"/>
              <a:t>then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exists</a:t>
            </a:r>
            <a:r>
              <a:rPr lang="es-ES_tradnl" sz="2000" dirty="0" smtClean="0"/>
              <a:t> at </a:t>
            </a:r>
            <a:r>
              <a:rPr lang="es-ES_tradnl" sz="2000" dirty="0" err="1" smtClean="0"/>
              <a:t>least</a:t>
            </a:r>
            <a:r>
              <a:rPr lang="es-ES_tradnl" sz="2000" dirty="0" smtClean="0"/>
              <a:t> a </a:t>
            </a:r>
            <a:r>
              <a:rPr lang="es-ES_tradnl" sz="2000" dirty="0" err="1" smtClean="0">
                <a:solidFill>
                  <a:prstClr val="black"/>
                </a:solidFill>
              </a:rPr>
              <a:t>lightlike</a:t>
            </a:r>
            <a:r>
              <a:rPr lang="es-ES_tradnl" sz="2000" dirty="0" smtClean="0">
                <a:solidFill>
                  <a:prstClr val="black"/>
                </a:solidFill>
              </a:rPr>
              <a:t> </a:t>
            </a:r>
            <a:r>
              <a:rPr lang="es-ES_tradnl" sz="2000" dirty="0" err="1" smtClean="0">
                <a:solidFill>
                  <a:prstClr val="black"/>
                </a:solidFill>
              </a:rPr>
              <a:t>geodesic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which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cannot</a:t>
            </a:r>
            <a:r>
              <a:rPr lang="es-ES_tradnl" sz="2000" dirty="0" smtClean="0"/>
              <a:t> be extended to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future</a:t>
            </a:r>
            <a:r>
              <a:rPr lang="es-ES_tradnl" sz="2000" dirty="0" smtClean="0"/>
              <a:t>, and </a:t>
            </a:r>
            <a:r>
              <a:rPr lang="es-ES_tradnl" sz="2000" dirty="0" err="1" smtClean="0"/>
              <a:t>which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orthogonal</a:t>
            </a:r>
            <a:r>
              <a:rPr lang="es-ES_tradnl" sz="2000" dirty="0" smtClean="0"/>
              <a:t> to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trapped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surface</a:t>
            </a:r>
            <a:r>
              <a:rPr lang="es-ES_tradnl" sz="2000" dirty="0" smtClean="0"/>
              <a:t>. </a:t>
            </a:r>
            <a:r>
              <a:rPr lang="es-ES_tradnl" sz="2000" dirty="0" err="1" smtClean="0"/>
              <a:t>Moreover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value</a:t>
            </a:r>
            <a:r>
              <a:rPr lang="es-ES_tradnl" sz="2000" dirty="0" smtClean="0"/>
              <a:t> of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affine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parameter</a:t>
            </a:r>
            <a:r>
              <a:rPr lang="es-ES_tradnl" sz="2000" dirty="0" smtClean="0"/>
              <a:t>, up to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point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geodesic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no </a:t>
            </a:r>
            <a:r>
              <a:rPr lang="es-ES_tradnl" sz="2000" dirty="0" err="1" smtClean="0"/>
              <a:t>further</a:t>
            </a:r>
            <a:r>
              <a:rPr lang="es-ES_tradnl" sz="2000" dirty="0" smtClean="0"/>
              <a:t> extensible,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less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than</a:t>
            </a:r>
            <a:r>
              <a:rPr lang="es-ES_tradnl" sz="2000" dirty="0" smtClean="0"/>
              <a:t> 2/|</a:t>
            </a:r>
            <a:r>
              <a:rPr lang="es-ES_tradnl" sz="2000" dirty="0" smtClean="0">
                <a:solidFill>
                  <a:prstClr val="black"/>
                </a:solidFill>
              </a:rPr>
              <a:t>θ</a:t>
            </a:r>
            <a:r>
              <a:rPr lang="es-ES_tradnl" sz="2000" baseline="-25000" dirty="0" smtClean="0"/>
              <a:t>0</a:t>
            </a:r>
            <a:r>
              <a:rPr lang="es-ES_tradnl" sz="2000" dirty="0" smtClean="0"/>
              <a:t>|.                                                                                                   </a:t>
            </a:r>
            <a:r>
              <a:rPr lang="es-ES" dirty="0" smtClean="0"/>
              <a:t>[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existence</a:t>
            </a:r>
            <a:r>
              <a:rPr lang="es-ES_tradnl" dirty="0" smtClean="0"/>
              <a:t> of </a:t>
            </a:r>
            <a:r>
              <a:rPr lang="es-ES_tradnl" dirty="0"/>
              <a:t>a </a:t>
            </a:r>
            <a:r>
              <a:rPr lang="es-ES_tradnl" dirty="0" smtClean="0"/>
              <a:t>non-extensible </a:t>
            </a:r>
            <a:r>
              <a:rPr lang="es-ES_tradnl" dirty="0" err="1" smtClean="0"/>
              <a:t>lightlike</a:t>
            </a:r>
            <a:r>
              <a:rPr lang="es-ES_tradnl" dirty="0" smtClean="0"/>
              <a:t> </a:t>
            </a:r>
            <a:r>
              <a:rPr lang="es-ES_tradnl" dirty="0" err="1" smtClean="0"/>
              <a:t>geodesic</a:t>
            </a:r>
            <a:r>
              <a:rPr lang="es-ES_tradnl" dirty="0" smtClean="0"/>
              <a:t> </a:t>
            </a:r>
            <a:r>
              <a:rPr lang="es-ES_tradnl" dirty="0" err="1" smtClean="0"/>
              <a:t>implies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a </a:t>
            </a:r>
            <a:r>
              <a:rPr lang="es-ES_tradnl" dirty="0" err="1" smtClean="0"/>
              <a:t>photon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 smtClean="0"/>
              <a:t>, </a:t>
            </a:r>
            <a:r>
              <a:rPr lang="es-ES_tradnl" dirty="0" err="1" smtClean="0"/>
              <a:t>starting</a:t>
            </a:r>
            <a:r>
              <a:rPr lang="es-ES_tradnl" dirty="0" smtClean="0"/>
              <a:t>                     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surface</a:t>
            </a:r>
            <a:r>
              <a:rPr lang="es-ES_tradnl" dirty="0" smtClean="0"/>
              <a:t> and </a:t>
            </a:r>
            <a:r>
              <a:rPr lang="es-ES_tradnl" dirty="0" err="1" smtClean="0"/>
              <a:t>after</a:t>
            </a:r>
            <a:r>
              <a:rPr lang="es-ES_tradnl" dirty="0" smtClean="0"/>
              <a:t> a time of </a:t>
            </a:r>
            <a:r>
              <a:rPr lang="es-ES_tradnl" dirty="0" err="1" smtClean="0"/>
              <a:t>travel</a:t>
            </a:r>
            <a:r>
              <a:rPr lang="es-ES_tradnl" dirty="0" smtClean="0"/>
              <a:t> </a:t>
            </a:r>
            <a:r>
              <a:rPr lang="es-ES_tradnl" dirty="0" err="1" smtClean="0"/>
              <a:t>proportional</a:t>
            </a:r>
            <a:r>
              <a:rPr lang="es-ES_tradnl" dirty="0" smtClean="0"/>
              <a:t> to 2/c|θ</a:t>
            </a:r>
            <a:r>
              <a:rPr lang="es-ES_tradnl" baseline="-25000" dirty="0" smtClean="0"/>
              <a:t>0</a:t>
            </a:r>
            <a:r>
              <a:rPr lang="es-ES_tradnl" dirty="0" smtClean="0"/>
              <a:t>|,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fall</a:t>
            </a:r>
            <a:r>
              <a:rPr lang="es-ES_tradnl" dirty="0" smtClean="0"/>
              <a:t> </a:t>
            </a:r>
            <a:r>
              <a:rPr lang="es-ES_tradnl" dirty="0" err="1" smtClean="0"/>
              <a:t>into</a:t>
            </a:r>
            <a:r>
              <a:rPr lang="es-ES_tradnl" dirty="0" smtClean="0"/>
              <a:t> a </a:t>
            </a:r>
            <a:r>
              <a:rPr lang="es-ES_tradnl" dirty="0" err="1" smtClean="0"/>
              <a:t>future</a:t>
            </a:r>
            <a:r>
              <a:rPr lang="es-ES_tradnl" dirty="0" smtClean="0"/>
              <a:t> time </a:t>
            </a:r>
            <a:r>
              <a:rPr lang="es-ES_tradnl" dirty="0" err="1" smtClean="0"/>
              <a:t>singularity</a:t>
            </a:r>
            <a:r>
              <a:rPr lang="es-ES_tradnl" dirty="0" smtClean="0"/>
              <a:t>.                                         </a:t>
            </a:r>
            <a:r>
              <a:rPr lang="es-ES_tradnl" dirty="0" smtClean="0">
                <a:solidFill>
                  <a:srgbClr val="7030A0"/>
                </a:solidFill>
              </a:rPr>
              <a:t>In </a:t>
            </a:r>
            <a:r>
              <a:rPr lang="es-ES_tradnl" dirty="0" err="1" smtClean="0">
                <a:solidFill>
                  <a:srgbClr val="7030A0"/>
                </a:solidFill>
              </a:rPr>
              <a:t>absence</a:t>
            </a:r>
            <a:r>
              <a:rPr lang="es-ES_tradnl" dirty="0" smtClean="0">
                <a:solidFill>
                  <a:srgbClr val="7030A0"/>
                </a:solidFill>
              </a:rPr>
              <a:t> of </a:t>
            </a:r>
            <a:r>
              <a:rPr lang="en-US" dirty="0">
                <a:solidFill>
                  <a:srgbClr val="7030A0"/>
                </a:solidFill>
              </a:rPr>
              <a:t>a theory of quantum </a:t>
            </a:r>
            <a:r>
              <a:rPr lang="en-US" dirty="0" smtClean="0">
                <a:solidFill>
                  <a:srgbClr val="7030A0"/>
                </a:solidFill>
              </a:rPr>
              <a:t>gravity </a:t>
            </a:r>
            <a:r>
              <a:rPr lang="es-ES_tradnl" dirty="0" err="1" smtClean="0">
                <a:solidFill>
                  <a:srgbClr val="7030A0"/>
                </a:solidFill>
              </a:rPr>
              <a:t>we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cannot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know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the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physical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nature</a:t>
            </a:r>
            <a:r>
              <a:rPr lang="es-ES_tradnl" dirty="0" smtClean="0">
                <a:solidFill>
                  <a:srgbClr val="7030A0"/>
                </a:solidFill>
              </a:rPr>
              <a:t> of </a:t>
            </a:r>
            <a:r>
              <a:rPr lang="es-ES_tradnl" dirty="0" err="1" smtClean="0">
                <a:solidFill>
                  <a:srgbClr val="7030A0"/>
                </a:solidFill>
              </a:rPr>
              <a:t>the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singularity</a:t>
            </a:r>
            <a:r>
              <a:rPr lang="es-ES_tradnl" dirty="0" smtClean="0">
                <a:solidFill>
                  <a:srgbClr val="7030A0"/>
                </a:solidFill>
              </a:rPr>
              <a:t>.</a:t>
            </a:r>
            <a:r>
              <a:rPr lang="es-ES_tradnl" dirty="0" smtClean="0"/>
              <a:t>]</a:t>
            </a:r>
          </a:p>
          <a:p>
            <a:endParaRPr lang="es-ES_tradnl" dirty="0"/>
          </a:p>
        </p:txBody>
      </p:sp>
      <p:pic>
        <p:nvPicPr>
          <p:cNvPr id="1028" name="Picture 4" descr="http://www.worldofescher.com/gifs/penr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087" y="-376886"/>
            <a:ext cx="2895599" cy="30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iografiasyvidas.com/biografia/h/fotos/haw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11" y="1740317"/>
            <a:ext cx="2774489" cy="23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9715" y="382498"/>
            <a:ext cx="962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</a:rPr>
              <a:t>R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Penrose</a:t>
            </a:r>
            <a:r>
              <a:rPr lang="en-US" i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,”Gravitational</a:t>
            </a:r>
            <a:r>
              <a:rPr lang="en-US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collapse and space-time </a:t>
            </a:r>
            <a:r>
              <a:rPr lang="en-US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singularities”,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Phys Rev Lett </a:t>
            </a:r>
            <a:r>
              <a:rPr lang="en-US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(1965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) 57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</a:rPr>
              <a:t>S Hawking, GFR Ellis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“</a:t>
            </a:r>
            <a:r>
              <a:rPr lang="en-US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The 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Large Scale Structure of </a:t>
            </a:r>
            <a:r>
              <a:rPr lang="en-US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Space-Time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” (Cambridge U P, 1973)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en-US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RM Wald</a:t>
            </a:r>
            <a:r>
              <a:rPr lang="en-US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“General Relativity” 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(U Chicago P, 1984);    </a:t>
            </a:r>
            <a:r>
              <a:rPr lang="en-US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 </a:t>
            </a:r>
            <a:r>
              <a:rPr lang="en-US" b="0" i="0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Geroch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Ann Phys </a:t>
            </a:r>
            <a:r>
              <a:rPr lang="en-US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48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(1968)</a:t>
            </a:r>
            <a:r>
              <a:rPr lang="es-ES" dirty="0">
                <a:solidFill>
                  <a:srgbClr val="252525"/>
                </a:solidFill>
                <a:latin typeface="Arial" panose="020B0604020202020204" pitchFamily="34" charset="0"/>
              </a:rPr>
              <a:t> 526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http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://www.hawking.org.uk/the-beginning-of-time.html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4" y="0"/>
            <a:ext cx="10013576" cy="10008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4800" u="sng" noProof="1" smtClean="0">
                <a:solidFill>
                  <a:srgbClr val="C00000"/>
                </a:solidFill>
              </a:rPr>
              <a:t>Creation of the Universe</a:t>
            </a:r>
            <a:endParaRPr lang="es-ES" sz="4800" b="0" i="0" noProof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83341"/>
            <a:ext cx="12192000" cy="5674659"/>
          </a:xfrm>
        </p:spPr>
        <p:txBody>
          <a:bodyPr>
            <a:noAutofit/>
          </a:bodyPr>
          <a:lstStyle/>
          <a:p>
            <a:pPr marL="45720" indent="0">
              <a:buClr>
                <a:srgbClr val="3691AA">
                  <a:lumMod val="75000"/>
                </a:srgbClr>
              </a:buClr>
              <a:buNone/>
            </a:pP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</a:t>
            </a:r>
            <a:r>
              <a:rPr lang="es-E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s-E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es-E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nothing</a:t>
            </a: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!</a:t>
            </a:r>
          </a:p>
          <a:p>
            <a:pPr marL="594360" lvl="2" indent="0">
              <a:buClr>
                <a:srgbClr val="3691AA">
                  <a:lumMod val="75000"/>
                </a:srgbClr>
              </a:buClr>
              <a:buNone/>
            </a:pPr>
            <a:r>
              <a:rPr lang="es-E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</a:t>
            </a:r>
            <a:r>
              <a:rPr lang="es-ES" sz="40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What’s</a:t>
            </a:r>
            <a:r>
              <a:rPr lang="es-ES" sz="40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‘</a:t>
            </a:r>
            <a:r>
              <a:rPr lang="es-ES" sz="40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nothing</a:t>
            </a:r>
            <a:r>
              <a:rPr lang="es-ES" sz="40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 ??</a:t>
            </a:r>
          </a:p>
          <a:p>
            <a:pPr>
              <a:buClr>
                <a:srgbClr val="3691AA">
                  <a:lumMod val="75000"/>
                </a:srgbClr>
              </a:buClr>
            </a:pPr>
            <a:r>
              <a:rPr lang="es-E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fundamental </a:t>
            </a:r>
            <a:r>
              <a:rPr lang="es-E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classical</a:t>
            </a:r>
            <a:r>
              <a:rPr lang="es-E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physics</a:t>
            </a:r>
            <a:r>
              <a:rPr lang="es-E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GR:</a:t>
            </a:r>
          </a:p>
          <a:p>
            <a:pPr marL="45720" indent="0">
              <a:buClr>
                <a:srgbClr val="3691AA">
                  <a:lumMod val="75000"/>
                </a:srgbClr>
              </a:buClr>
              <a:buNone/>
            </a:pPr>
            <a:r>
              <a:rPr lang="es-E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sz="36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Sitter</a:t>
            </a:r>
            <a:r>
              <a:rPr lang="es-ES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sol. </a:t>
            </a:r>
            <a:r>
              <a:rPr lang="es-E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es-E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es-E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zero-energy</a:t>
            </a:r>
            <a:r>
              <a:rPr lang="es-E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sol. of </a:t>
            </a:r>
            <a:r>
              <a:rPr lang="es-E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Einstein’s</a:t>
            </a:r>
            <a:r>
              <a:rPr lang="es-E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Eqs</a:t>
            </a:r>
            <a:r>
              <a:rPr lang="es-ES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  <a:p>
            <a:pPr>
              <a:buClr>
                <a:srgbClr val="3691AA">
                  <a:lumMod val="75000"/>
                </a:srgbClr>
              </a:buClr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quantum physics:</a:t>
            </a:r>
          </a:p>
          <a:p>
            <a:pPr marL="320040" lvl="1" indent="0">
              <a:buClr>
                <a:srgbClr val="3691AA">
                  <a:lumMod val="75000"/>
                </a:srgbClr>
              </a:buClr>
              <a:buNone/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vacuum state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a quantum system</a:t>
            </a:r>
          </a:p>
          <a:p>
            <a:pPr lvl="8">
              <a:buClr>
                <a:srgbClr val="3691AA">
                  <a:lumMod val="75000"/>
                </a:srgbClr>
              </a:buClr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quantum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spacetime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Krauss-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Wilczek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‘15, nope!</a:t>
            </a:r>
          </a:p>
          <a:p>
            <a:pPr lvl="8">
              <a:buClr>
                <a:srgbClr val="3691AA">
                  <a:lumMod val="75000"/>
                </a:srgbClr>
              </a:buClr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a scalar </a:t>
            </a:r>
            <a:r>
              <a:rPr lang="en-US" sz="32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field Hamiltonian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(Higgs,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inflaton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6094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9" y="0"/>
            <a:ext cx="10075219" cy="81116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800" u="sng" noProof="1" smtClean="0">
                <a:solidFill>
                  <a:srgbClr val="C00000"/>
                </a:solidFill>
              </a:rPr>
              <a:t>On the BGV Theorem</a:t>
            </a:r>
            <a:endParaRPr lang="es-ES" sz="4800" b="0" i="0" u="sng" noProof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4534"/>
            <a:ext cx="12191999" cy="5877033"/>
          </a:xfrm>
        </p:spPr>
        <p:txBody>
          <a:bodyPr>
            <a:noAutofit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ca-ES" sz="36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Inflationary cosmological models </a:t>
            </a:r>
            <a:r>
              <a:rPr lang="ca-E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ca-ES" sz="36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generically eternal </a:t>
            </a:r>
            <a:r>
              <a:rPr lang="ca-E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[1981-83: Guth</a:t>
            </a:r>
            <a:r>
              <a:rPr lang="ca-ES" sz="3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Linde, </a:t>
            </a:r>
            <a:r>
              <a:rPr lang="ca-E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Albrecht, Steinhardt, Vilenkin]:</a:t>
            </a:r>
            <a:r>
              <a:rPr lang="ca-ES" sz="3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36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ca-ES" sz="36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3600" noProof="1">
                <a:solidFill>
                  <a:srgbClr val="4E85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</a:t>
            </a:r>
            <a:r>
              <a:rPr lang="ca-ES" sz="3600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 </a:t>
            </a:r>
            <a:r>
              <a:rPr lang="ca-ES" sz="36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ca-ES" sz="3600" noProof="1">
                <a:solidFill>
                  <a:srgbClr val="4E85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Universe</a:t>
            </a:r>
            <a:r>
              <a:rPr lang="ca-ES" sz="36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36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future time 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ca-E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it be possible to construct a Universe being </a:t>
            </a:r>
            <a:r>
              <a:rPr lang="ca-ES" sz="36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 towards the past</a:t>
            </a:r>
            <a:r>
              <a:rPr lang="ca-E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without ever ocurring an initial singularity?</a:t>
            </a:r>
            <a:endParaRPr lang="ca-ES" sz="3600" b="0" i="0" noProof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es-ES" sz="36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the Universe would </a:t>
            </a:r>
            <a:r>
              <a:rPr lang="es-ES" sz="36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always existed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ca-ES" sz="3600" b="0" i="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possibility was </a:t>
            </a:r>
            <a:r>
              <a:rPr lang="ca-ES" sz="3600" b="0" i="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discussed </a:t>
            </a:r>
            <a:r>
              <a:rPr lang="ca-ES" sz="3600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a-ES" sz="3600" b="0" i="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the 80’s, </a:t>
            </a:r>
            <a:r>
              <a:rPr lang="ca-ES" sz="3600" b="0" i="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 specific model starting from an exact dS solution </a:t>
            </a:r>
            <a:r>
              <a:rPr lang="ca-ES" sz="3600" b="0" i="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not be formulated</a:t>
            </a:r>
            <a:r>
              <a:rPr lang="ca-ES" sz="3600" b="0" i="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a-ES" sz="3600" b="0" i="1" noProof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could be proven is a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states that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inflationary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spacetimes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past geodesic-ally incomplete [1994: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Vilenkin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    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 initial singularity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2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assumption: </a:t>
            </a:r>
            <a:r>
              <a:rPr lang="en-US" sz="48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energy-momentum tensor obeys the </a:t>
            </a:r>
            <a:r>
              <a:rPr lang="en-U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energy condition </a:t>
            </a:r>
            <a:r>
              <a:rPr lang="en-US" sz="48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(WEC)</a:t>
            </a:r>
          </a:p>
          <a:p>
            <a:pPr>
              <a:spcBef>
                <a:spcPts val="42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But: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corrections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inflationary models seem to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violate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condition</a:t>
            </a:r>
          </a:p>
        </p:txBody>
      </p:sp>
    </p:spTree>
    <p:extLst>
      <p:ext uri="{BB962C8B-B14F-4D97-AF65-F5344CB8AC3E}">
        <p14:creationId xmlns:p14="http://schemas.microsoft.com/office/powerpoint/2010/main" val="195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happens when </a:t>
            </a:r>
            <a:r>
              <a:rPr lang="en-U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fluctuations </a:t>
            </a:r>
            <a:r>
              <a:rPr lang="en-US" sz="4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in an increase of the Hubble parameter:     </a:t>
            </a:r>
            <a:r>
              <a:rPr lang="en-US" sz="4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dH/dt </a:t>
            </a:r>
            <a:r>
              <a:rPr lang="en-US" sz="48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sz="4800" noProof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s-ES" sz="48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this point is </a:t>
            </a:r>
            <a:r>
              <a:rPr lang="es-E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sz="48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chaotic inflation to be eternal !</a:t>
            </a:r>
            <a:endParaRPr lang="en-US" sz="4800" noProof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</a:t>
            </a:r>
            <a:r>
              <a:rPr lang="en-U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WEC must be generically violated  </a:t>
            </a:r>
            <a:r>
              <a:rPr lang="en-US" sz="4800" noProof="1" smtClean="0">
                <a:solidFill>
                  <a:srgbClr val="4E85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those models !</a:t>
            </a:r>
            <a:endParaRPr lang="en-US" sz="4800" noProof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opens the door to a </a:t>
            </a:r>
            <a:r>
              <a:rPr lang="en-U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scape</a:t>
            </a:r>
            <a:r>
              <a:rPr lang="en-US" sz="48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BV theorem, and from the initial singularity</a:t>
            </a:r>
            <a:endParaRPr lang="ca-ES" sz="4800" b="0" i="0" noProof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0"/>
            <a:ext cx="12344400" cy="6858000"/>
          </a:xfrm>
        </p:spPr>
        <p:txBody>
          <a:bodyPr>
            <a:noAutofit/>
          </a:bodyPr>
          <a:lstStyle/>
          <a:p>
            <a:pPr marL="432000">
              <a:spcBef>
                <a:spcPts val="42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was the motivation for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Guth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Vilenkin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“Inflationary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Spacetimes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Incomplete 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Past </a:t>
            </a:r>
            <a:r>
              <a:rPr lang="en-US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Directions,”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PRL 90 (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2003) 151301</a:t>
            </a:r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>
              <a:spcBef>
                <a:spcPts val="42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title clearly indicates, they eventually recovered the </a:t>
            </a:r>
            <a:r>
              <a:rPr lang="en-US" sz="4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result</a:t>
            </a:r>
            <a:r>
              <a:rPr lang="en-US" sz="48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BV’94</a:t>
            </a:r>
          </a:p>
          <a:p>
            <a:pPr marL="432000">
              <a:spcBef>
                <a:spcPts val="42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few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ords, they proved that the situation is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case of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initial (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classical)  de Sitter space</a:t>
            </a:r>
          </a:p>
        </p:txBody>
      </p:sp>
    </p:spTree>
    <p:extLst>
      <p:ext uri="{BB962C8B-B14F-4D97-AF65-F5344CB8AC3E}">
        <p14:creationId xmlns:p14="http://schemas.microsoft.com/office/powerpoint/2010/main" val="35443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0"/>
            <a:ext cx="12344400" cy="6858000"/>
          </a:xfrm>
        </p:spPr>
        <p:txBody>
          <a:bodyPr>
            <a:noAutofit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reason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de Sitter inflation cannot be past eternal is that in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space exponential inflation is always preceded by an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 contraction, which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physics of inflation: it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thermalizes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Universe in the past infinity and prevents the appearance of inflation itself 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work, initial inflation is saved by imposing an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“almost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together with a minimal condition of 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“averaged expansion”:        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endParaRPr lang="en-US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proved that </a:t>
            </a:r>
            <a:r>
              <a:rPr lang="en-US" sz="40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of averaged expansion implies, </a:t>
            </a:r>
            <a:r>
              <a:rPr lang="en-US" sz="40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again, </a:t>
            </a:r>
            <a:r>
              <a:rPr lang="en-US" sz="40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incompleteness </a:t>
            </a:r>
          </a:p>
        </p:txBody>
      </p:sp>
    </p:spTree>
    <p:extLst>
      <p:ext uri="{BB962C8B-B14F-4D97-AF65-F5344CB8AC3E}">
        <p14:creationId xmlns:p14="http://schemas.microsoft.com/office/powerpoint/2010/main" val="2933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8280"/>
            <a:ext cx="12344400" cy="6709719"/>
          </a:xfrm>
        </p:spPr>
        <p:txBody>
          <a:bodyPr>
            <a:noAutofit/>
          </a:bodyPr>
          <a:lstStyle/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s-ES" sz="48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 can be extended to cosmologies with </a:t>
            </a:r>
            <a:r>
              <a:rPr lang="es-ES" sz="48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</a:t>
            </a:r>
            <a:r>
              <a:rPr lang="es-ES" sz="4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6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Also, in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cyclic models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[2002: Steinhardt-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Turok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m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 usual is that </a:t>
            </a:r>
            <a:r>
              <a:rPr lang="en-US" sz="4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fulfilled and, then the BGV theorem applies</a:t>
            </a:r>
          </a:p>
          <a:p>
            <a:pPr>
              <a:spcBef>
                <a:spcPts val="3600"/>
              </a:spcBef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8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consequence, also in these models one gets initial geodesic incompleteness !    </a:t>
            </a:r>
            <a:r>
              <a:rPr lang="en-US" sz="48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an origin</a:t>
            </a:r>
            <a:endParaRPr lang="en-US" sz="4800" noProof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-153361"/>
            <a:ext cx="10038149" cy="81116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800" u="sng" noProof="1" smtClean="0">
                <a:solidFill>
                  <a:srgbClr val="C00000"/>
                </a:solidFill>
              </a:rPr>
              <a:t>Some facts </a:t>
            </a:r>
            <a:r>
              <a:rPr lang="es-ES" sz="3100" i="1" u="sng" noProof="1" smtClean="0">
                <a:solidFill>
                  <a:srgbClr val="C00000"/>
                </a:solidFill>
              </a:rPr>
              <a:t>(a few rather surprising...)</a:t>
            </a:r>
            <a:endParaRPr lang="es-ES" sz="3100" b="0" i="1" u="sng" noProof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657801"/>
            <a:ext cx="10919010" cy="6200199"/>
          </a:xfrm>
        </p:spPr>
        <p:txBody>
          <a:bodyPr>
            <a:noAutofit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Riess, NP 2011, </a:t>
            </a: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Starmus (Tenerife), about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Hubble:</a:t>
            </a: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i="1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“Hubble obtained the distances and redshifts of distant nebulae…”   </a:t>
            </a: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i="1" noProof="1" smtClean="0">
                <a:solidFill>
                  <a:srgbClr val="4E85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noProof="1">
                <a:solidFill>
                  <a:srgbClr val="4E85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Hubble discovered that the Universe was expanding…”   </a:t>
            </a:r>
            <a:r>
              <a:rPr lang="en-US" sz="2400" i="1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mention </a:t>
            </a: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Vesto Slipher, an extraordinary astronomer</a:t>
            </a:r>
          </a:p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Brian Schmidt, </a:t>
            </a: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2011, </a:t>
            </a: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Starmus (Tenerife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&amp;                      Lisa Randall, Harvard U, in Barcelona, about Einstein:</a:t>
            </a: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i="1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“Einstein was the first to think about the possibility of a ‘dark energy’…”   </a:t>
            </a:r>
            <a:endParaRPr lang="en-US" sz="2400" i="1" noProof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mention </a:t>
            </a: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 Zwicky, another </a:t>
            </a: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</a:t>
            </a: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astronomer</a:t>
            </a: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 Zwicky </a:t>
            </a:r>
            <a:r>
              <a:rPr lang="en-US" sz="2400" i="1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discovered dark matter </a:t>
            </a: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1930s while studying how galaxies move within the Coma Cluster </a:t>
            </a:r>
          </a:p>
          <a:p>
            <a:pPr lvl="2">
              <a:buClr>
                <a:srgbClr val="3691AA">
                  <a:lumMod val="75000"/>
                </a:srgbClr>
              </a:buClr>
            </a:pP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400" i="1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postulate and use nebulae as </a:t>
            </a:r>
            <a:r>
              <a:rPr lang="en-US" sz="2400" i="1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lenses </a:t>
            </a:r>
            <a:r>
              <a:rPr lang="en-US" sz="24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1937)</a:t>
            </a:r>
            <a:endParaRPr lang="en-US" sz="2400" noProof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easily* brilliant astronomers get dismissed</a:t>
            </a:r>
          </a:p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easily* scientific myths arise                         </a:t>
            </a: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*in few decades  </a:t>
            </a:r>
          </a:p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en-US" sz="3200" noProof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en-US" sz="3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en-US" sz="3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560554" y="27700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ca-ES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 descr="STAR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95" y="10101"/>
            <a:ext cx="1905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920" y="1291575"/>
            <a:ext cx="2466975" cy="18478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879328" y="3229426"/>
            <a:ext cx="138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SHOES-</a:t>
            </a:r>
            <a:r>
              <a:rPr lang="ca-ES" dirty="0" err="1"/>
              <a:t>Supernovae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64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9" y="0"/>
            <a:ext cx="10075219" cy="66726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800" u="sng" noProof="1" smtClean="0">
                <a:solidFill>
                  <a:srgbClr val="C00000"/>
                </a:solidFill>
              </a:rPr>
              <a:t>Our recent work:</a:t>
            </a:r>
            <a:endParaRPr lang="es-ES" sz="4800" b="0" i="0" u="sng" noProof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7" y="976547"/>
            <a:ext cx="12152405" cy="6104238"/>
          </a:xfrm>
        </p:spPr>
        <p:txBody>
          <a:bodyPr>
            <a:noAutofit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INFLATIONARY </a:t>
            </a:r>
            <a:r>
              <a:rPr lang="en-U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UNIV. WITH A VISCOUS  </a:t>
            </a:r>
            <a:r>
              <a:rPr lang="en-US" sz="3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AVOIDING </a:t>
            </a:r>
            <a:r>
              <a:rPr lang="en-US" sz="36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SELF-REPRODUCTION, I Brevik, EE et al, 2016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000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Self-reproduction</a:t>
            </a:r>
            <a:r>
              <a:rPr lang="en-US" sz="40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 means </a:t>
            </a:r>
            <a:r>
              <a:rPr lang="en-US" sz="40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inflationary process has no way to 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finish; it </a:t>
            </a:r>
            <a:r>
              <a:rPr lang="en-US" sz="40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also seen 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40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major 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 </a:t>
            </a:r>
            <a:r>
              <a:rPr lang="en-US" sz="40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4000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US" sz="40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40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Recently, an inflationary scenario which avoids the self-reproduction problem 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40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proposed </a:t>
            </a:r>
            <a:r>
              <a:rPr lang="en-US" sz="40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in: </a:t>
            </a:r>
          </a:p>
          <a:p>
            <a:pPr marL="45720" indent="0">
              <a:buClr>
                <a:srgbClr val="3691AA">
                  <a:lumMod val="75000"/>
                </a:srgbClr>
              </a:buClr>
              <a:buNone/>
            </a:pPr>
            <a:r>
              <a:rPr lang="en-US" sz="40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4000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Mukhanov, Fortschritte der Physik </a:t>
            </a:r>
            <a:r>
              <a:rPr lang="de-DE" sz="40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 </a:t>
            </a:r>
            <a:r>
              <a:rPr lang="de-DE" sz="4000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(2014</a:t>
            </a:r>
            <a:r>
              <a:rPr lang="de-DE" sz="40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	arXiv:1409.2335</a:t>
            </a:r>
            <a:endParaRPr lang="en-US" sz="4000" noProof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5303" y="604684"/>
            <a:ext cx="116708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avoid self-reproduction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inflationary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 the thermodynamic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</a:t>
            </a:r>
            <a:r>
              <a:rPr lang="el-GR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of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(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bound 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the following requirements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 (to have graceful exit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2/3  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solve the initial condition problem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&lt; N &lt; 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(period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&lt; N &lt;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a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987" y="117988"/>
            <a:ext cx="12074013" cy="6577780"/>
          </a:xfrm>
        </p:spPr>
        <p:txBody>
          <a:bodyPr>
            <a:normAutofit fontScale="62500" lnSpcReduction="20000"/>
          </a:bodyPr>
          <a:lstStyle/>
          <a:p>
            <a:r>
              <a:rPr lang="en-US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iscous fluids </a:t>
            </a:r>
            <a:r>
              <a:rPr lang="en-US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considered </a:t>
            </a:r>
            <a:r>
              <a:rPr lang="en-US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particular </a:t>
            </a:r>
            <a:r>
              <a:rPr lang="en-US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of generalized </a:t>
            </a:r>
            <a:r>
              <a:rPr lang="en-US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fluids (with an inhomogeneous </a:t>
            </a:r>
            <a:r>
              <a:rPr lang="en-US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time dependent </a:t>
            </a:r>
            <a:r>
              <a:rPr lang="en-US" sz="7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7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7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Nojiri,Odintsov,Brevik</a:t>
            </a:r>
            <a:r>
              <a:rPr lang="en-US" sz="7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…]</a:t>
            </a:r>
          </a:p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cosmology may also be interpreted as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a-E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ca-E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ca-E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ca-E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the conditions for the existence of inflation, and those which at the same time prevent the occurrence of </a:t>
            </a:r>
            <a:r>
              <a:rPr lang="en-US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self-reproduction </a:t>
            </a:r>
          </a:p>
          <a:p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reproduce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an inhomogeneous </a:t>
            </a:r>
            <a:r>
              <a:rPr lang="en-US" sz="7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and formulate the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self-reproduction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316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0219" y="176982"/>
            <a:ext cx="11724967" cy="6681018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considered 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believe is the 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simplest possibility 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inflation 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self-reproduction</a:t>
            </a:r>
          </a:p>
          <a:p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consider </a:t>
            </a:r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paper a </a:t>
            </a:r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 with a bulk viscous cosmic </a:t>
            </a:r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flat </a:t>
            </a:r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FLRW </a:t>
            </a:r>
          </a:p>
          <a:p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first derive 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inflation, 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those which, </a:t>
            </a:r>
            <a:r>
              <a:rPr lang="en-US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</a:t>
            </a:r>
            <a:r>
              <a:rPr 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the occurrence of </a:t>
            </a:r>
            <a:r>
              <a:rPr lang="en-US" sz="4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self-reproduction </a:t>
            </a:r>
          </a:p>
          <a:p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 gives results which are in </a:t>
            </a:r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with </a:t>
            </a:r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data </a:t>
            </a:r>
            <a:r>
              <a:rPr lang="en-US" sz="4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PLANCK</a:t>
            </a:r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477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9515" y="1198606"/>
            <a:ext cx="6276408" cy="4114800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/>
              <a:t>Muitas</a:t>
            </a:r>
            <a:r>
              <a:rPr lang="es-ES" sz="5400" dirty="0"/>
              <a:t> </a:t>
            </a:r>
            <a:r>
              <a:rPr lang="es-ES" sz="5400" dirty="0" err="1"/>
              <a:t>Grazias</a:t>
            </a:r>
            <a:r>
              <a:rPr lang="es-ES" sz="5400" dirty="0"/>
              <a:t/>
            </a:r>
            <a:br>
              <a:rPr lang="es-ES" sz="5400" dirty="0"/>
            </a:br>
            <a:r>
              <a:rPr lang="es-ES" sz="5400" dirty="0" smtClean="0"/>
              <a:t/>
            </a:r>
            <a:br>
              <a:rPr lang="es-ES" sz="5400" dirty="0" smtClean="0"/>
            </a:br>
            <a:r>
              <a:rPr lang="es-ES" sz="5400" dirty="0"/>
              <a:t/>
            </a:r>
            <a:br>
              <a:rPr lang="es-ES" sz="5400" dirty="0"/>
            </a:br>
            <a:r>
              <a:rPr lang="es-ES" sz="5400" dirty="0" err="1"/>
              <a:t>Thank</a:t>
            </a:r>
            <a:r>
              <a:rPr lang="es-ES" sz="5400" dirty="0"/>
              <a:t> </a:t>
            </a:r>
            <a:r>
              <a:rPr lang="es-ES" sz="5400" dirty="0" err="1"/>
              <a:t>You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8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" y="111211"/>
            <a:ext cx="12193272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809"/>
            <a:ext cx="12192000" cy="67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85" y="-153361"/>
            <a:ext cx="9445025" cy="811162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800" u="sng" noProof="1" smtClean="0">
                <a:solidFill>
                  <a:srgbClr val="C00000"/>
                </a:solidFill>
              </a:rPr>
              <a:t>How did the “Big Bang” get its name</a:t>
            </a:r>
            <a:r>
              <a:rPr lang="es-ES" sz="4800" noProof="1" smtClean="0">
                <a:solidFill>
                  <a:srgbClr val="C00000"/>
                </a:solidFill>
              </a:rPr>
              <a:t> ?</a:t>
            </a:r>
            <a:r>
              <a:rPr lang="es-ES" sz="4800" u="sng" noProof="1" smtClean="0">
                <a:solidFill>
                  <a:srgbClr val="C00000"/>
                </a:solidFill>
              </a:rPr>
              <a:t> </a:t>
            </a:r>
            <a:endParaRPr lang="es-ES" sz="4800" b="0" i="0" u="sng" noProof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7250"/>
            <a:ext cx="12191999" cy="5877033"/>
          </a:xfrm>
        </p:spPr>
        <p:txBody>
          <a:bodyPr>
            <a:noAutofit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Fred Hoyle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(1915–2001) English </a:t>
            </a: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astronomer noted primarily for the theory of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 </a:t>
            </a: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 (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1946,54 groundbreaking papers)</a:t>
            </a:r>
            <a:endParaRPr lang="en-US" sz="3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ca-ES" sz="32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on Britain's </a:t>
            </a:r>
            <a:r>
              <a:rPr lang="ca-ES" sz="32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radar </a:t>
            </a:r>
            <a:r>
              <a:rPr lang="ca-ES" sz="32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with </a:t>
            </a:r>
            <a:r>
              <a:rPr lang="en-US" sz="32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Hermann </a:t>
            </a:r>
            <a:r>
              <a:rPr lang="en-US" sz="32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 and Thomas Gold</a:t>
            </a:r>
            <a:endParaRPr lang="ca-ES" sz="3200" noProof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ca-E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Fowler NP’83: </a:t>
            </a:r>
            <a:r>
              <a:rPr lang="ca-E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nucleosynthesis in stars was first established by Hoyle in </a:t>
            </a:r>
            <a:r>
              <a:rPr lang="en-U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1946”</a:t>
            </a:r>
            <a:endParaRPr lang="ca-ES" sz="3200" i="1" noProof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the idea universe </a:t>
            </a:r>
            <a:r>
              <a:rPr lang="en-US" sz="32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beginning to be </a:t>
            </a:r>
            <a:r>
              <a:rPr lang="en-US" sz="3200" i="1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</a:t>
            </a:r>
            <a:r>
              <a:rPr lang="en-US" sz="32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also </a:t>
            </a:r>
            <a:r>
              <a:rPr lang="en-US" sz="32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 for a creator, </a:t>
            </a:r>
            <a:r>
              <a:rPr lang="en-U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“…for </a:t>
            </a:r>
            <a:r>
              <a:rPr lang="en-US" sz="3200" i="1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an irrational process, and can't be described in scientific </a:t>
            </a:r>
            <a:r>
              <a:rPr lang="en-U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terms”; “…belief </a:t>
            </a:r>
            <a:r>
              <a:rPr lang="en-US" sz="3200" i="1" noProof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page of </a:t>
            </a:r>
            <a:r>
              <a:rPr lang="en-U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Genesis”</a:t>
            </a:r>
            <a:r>
              <a:rPr lang="ca-ES" sz="3200" b="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Hoyle-Gold-Bondi 1948 steady </a:t>
            </a:r>
            <a:r>
              <a:rPr lang="en-US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theory, </a:t>
            </a:r>
            <a:r>
              <a:rPr lang="en-US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“creation or C-field”</a:t>
            </a:r>
            <a:endParaRPr lang="en-US" sz="3200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en-US" sz="3200" noProof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BBC radio's Third Programme broadcast on 28 </a:t>
            </a:r>
            <a:r>
              <a:rPr lang="en-US" sz="3200" noProof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1949:                 </a:t>
            </a:r>
            <a:r>
              <a:rPr lang="en-US" sz="3200" i="1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 for this to happen you would need such a </a:t>
            </a:r>
            <a:r>
              <a:rPr lang="en-US" sz="3200" i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Bang!”</a:t>
            </a:r>
            <a:endParaRPr lang="ca-ES" sz="3200" b="0" i="1" noProof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32638" y="567860"/>
            <a:ext cx="735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http://www.bbc.co.uk/science/space/universe/scientists/fred_hoyle</a:t>
            </a:r>
          </a:p>
        </p:txBody>
      </p:sp>
    </p:spTree>
    <p:extLst>
      <p:ext uri="{BB962C8B-B14F-4D97-AF65-F5344CB8AC3E}">
        <p14:creationId xmlns:p14="http://schemas.microsoft.com/office/powerpoint/2010/main" val="37261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9178" y="250502"/>
            <a:ext cx="8419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dirty="0" err="1" smtClean="0"/>
              <a:t>Thus</a:t>
            </a:r>
            <a:r>
              <a:rPr lang="es-ES" sz="2400" dirty="0" smtClean="0"/>
              <a:t>:</a:t>
            </a:r>
            <a:r>
              <a:rPr lang="es-ES" sz="2000" dirty="0" smtClean="0"/>
              <a:t>         </a:t>
            </a:r>
          </a:p>
          <a:p>
            <a:pPr>
              <a:lnSpc>
                <a:spcPct val="90000"/>
              </a:lnSpc>
            </a:pPr>
            <a:endParaRPr lang="es-E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accent2"/>
                </a:solidFill>
              </a:rPr>
              <a:t>		   </a:t>
            </a:r>
            <a:r>
              <a:rPr lang="es-ES" sz="3600" dirty="0" smtClean="0">
                <a:solidFill>
                  <a:srgbClr val="C00000"/>
                </a:solidFill>
              </a:rPr>
              <a:t>Big </a:t>
            </a:r>
            <a:r>
              <a:rPr lang="es-ES" sz="3600" dirty="0" err="1" smtClean="0">
                <a:solidFill>
                  <a:srgbClr val="C00000"/>
                </a:solidFill>
              </a:rPr>
              <a:t>Bang</a:t>
            </a:r>
            <a:r>
              <a:rPr lang="es-ES" sz="3600" dirty="0" smtClean="0">
                <a:solidFill>
                  <a:srgbClr val="C00000"/>
                </a:solidFill>
              </a:rPr>
              <a:t>  =  </a:t>
            </a:r>
            <a:r>
              <a:rPr lang="es-ES" sz="3600" dirty="0" err="1" smtClean="0">
                <a:solidFill>
                  <a:srgbClr val="C00000"/>
                </a:solidFill>
              </a:rPr>
              <a:t>Impossible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smtClean="0">
                <a:solidFill>
                  <a:srgbClr val="C00000"/>
                </a:solidFill>
              </a:rPr>
              <a:t>blow!!</a:t>
            </a:r>
            <a:endParaRPr lang="es-ES_tradnl" sz="3600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49178" y="1591587"/>
            <a:ext cx="8118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" sz="2400" dirty="0" err="1" smtClean="0">
                <a:solidFill>
                  <a:prstClr val="black"/>
                </a:solidFill>
              </a:rPr>
              <a:t>But</a:t>
            </a:r>
            <a:r>
              <a:rPr lang="es-ES" sz="2400" dirty="0" smtClean="0">
                <a:solidFill>
                  <a:prstClr val="black"/>
                </a:solidFill>
              </a:rPr>
              <a:t> </a:t>
            </a:r>
            <a:r>
              <a:rPr lang="es-ES" sz="2400" dirty="0" err="1" smtClean="0">
                <a:solidFill>
                  <a:prstClr val="black"/>
                </a:solidFill>
              </a:rPr>
              <a:t>now</a:t>
            </a:r>
            <a:r>
              <a:rPr lang="es-ES" sz="2400" dirty="0" smtClean="0">
                <a:solidFill>
                  <a:prstClr val="black"/>
                </a:solidFill>
              </a:rPr>
              <a:t>:</a:t>
            </a:r>
            <a:r>
              <a:rPr lang="es-ES" sz="2000" dirty="0" smtClean="0">
                <a:solidFill>
                  <a:prstClr val="black"/>
                </a:solidFill>
              </a:rPr>
              <a:t>         </a:t>
            </a:r>
            <a:endParaRPr lang="es-ES" sz="2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</a:pPr>
            <a:endParaRPr lang="es-ES" sz="2000" dirty="0">
              <a:solidFill>
                <a:srgbClr val="3691AA"/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2000" dirty="0">
                <a:solidFill>
                  <a:srgbClr val="3691AA"/>
                </a:solidFill>
              </a:rPr>
              <a:t>		   </a:t>
            </a:r>
            <a:r>
              <a:rPr lang="es-ES" sz="3600" dirty="0">
                <a:solidFill>
                  <a:srgbClr val="C00000"/>
                </a:solidFill>
              </a:rPr>
              <a:t>Big </a:t>
            </a:r>
            <a:r>
              <a:rPr lang="es-ES" sz="3600" dirty="0" err="1">
                <a:solidFill>
                  <a:srgbClr val="C00000"/>
                </a:solidFill>
              </a:rPr>
              <a:t>Bang</a:t>
            </a:r>
            <a:r>
              <a:rPr lang="es-ES" sz="3600" dirty="0">
                <a:solidFill>
                  <a:srgbClr val="C00000"/>
                </a:solidFill>
              </a:rPr>
              <a:t>  </a:t>
            </a:r>
            <a:r>
              <a:rPr lang="es-ES" sz="3600" dirty="0" smtClean="0">
                <a:solidFill>
                  <a:srgbClr val="C00000"/>
                </a:solidFill>
              </a:rPr>
              <a:t>≈  </a:t>
            </a:r>
            <a:r>
              <a:rPr lang="es-ES" sz="3600" dirty="0" err="1" smtClean="0">
                <a:solidFill>
                  <a:srgbClr val="C00000"/>
                </a:solidFill>
              </a:rPr>
              <a:t>Inflation</a:t>
            </a:r>
            <a:r>
              <a:rPr lang="es-ES" sz="3600" dirty="0" smtClean="0">
                <a:solidFill>
                  <a:srgbClr val="C00000"/>
                </a:solidFill>
              </a:rPr>
              <a:t> !</a:t>
            </a:r>
            <a:endParaRPr lang="es-ES_tradnl" sz="3600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5834" y="3201614"/>
            <a:ext cx="11896165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es-E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E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underlying</a:t>
            </a:r>
            <a:r>
              <a:rPr lang="es-E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es-E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</a:t>
            </a:r>
            <a:r>
              <a:rPr lang="en-US" sz="28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 state theory, </a:t>
            </a:r>
            <a:r>
              <a:rPr lang="en-US" sz="28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C-field”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en-US" sz="28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C. Tolman, 1934: </a:t>
            </a:r>
            <a:r>
              <a:rPr lang="en-US" sz="2800" i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“Relativity</a:t>
            </a:r>
            <a:r>
              <a:rPr lang="en-US" sz="2800" i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Thermodynamics, and </a:t>
            </a:r>
            <a:r>
              <a:rPr lang="en-US" sz="2800" i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Cosmology” </a:t>
            </a:r>
            <a:r>
              <a:rPr 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how a closed universe could equal zero </a:t>
            </a:r>
            <a:r>
              <a:rPr 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energy: how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mass/energy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is positive and all gravitational energy is negative and </a:t>
            </a:r>
            <a:r>
              <a:rPr lang="en-US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they may cancel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each other out, leading to a </a:t>
            </a:r>
            <a:r>
              <a:rPr lang="en-US" sz="2800" noProof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 of zero energy</a:t>
            </a:r>
            <a:r>
              <a:rPr lang="es-E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Tolman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–Oppenheimer–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Volkoff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(TOV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GR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 spherically symmetric body of isotropic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static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</a:t>
            </a:r>
            <a:endParaRPr lang="es-ES_tradn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557" y="1223319"/>
            <a:ext cx="1112108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 err="1" smtClean="0"/>
              <a:t>But</a:t>
            </a:r>
            <a:r>
              <a:rPr lang="es-ES" sz="2800" dirty="0" smtClean="0"/>
              <a:t> </a:t>
            </a:r>
            <a:r>
              <a:rPr lang="es-ES" sz="2800" dirty="0" err="1" smtClean="0"/>
              <a:t>there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7030A0"/>
                </a:solidFill>
              </a:rPr>
              <a:t>another</a:t>
            </a:r>
            <a:r>
              <a:rPr lang="es-ES" sz="2800" dirty="0" smtClean="0"/>
              <a:t> </a:t>
            </a:r>
            <a:r>
              <a:rPr lang="es-ES" sz="2800" dirty="0" err="1" smtClean="0"/>
              <a:t>meaning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BB:        </a:t>
            </a:r>
          </a:p>
          <a:p>
            <a:pPr>
              <a:lnSpc>
                <a:spcPct val="90000"/>
              </a:lnSpc>
            </a:pPr>
            <a:endParaRPr lang="es-ES" sz="2000" dirty="0"/>
          </a:p>
          <a:p>
            <a:pPr>
              <a:lnSpc>
                <a:spcPct val="90000"/>
              </a:lnSpc>
            </a:pPr>
            <a:r>
              <a:rPr lang="es-ES" sz="2000" dirty="0" smtClean="0"/>
              <a:t> </a:t>
            </a:r>
          </a:p>
          <a:p>
            <a:pPr>
              <a:lnSpc>
                <a:spcPct val="9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endParaRPr lang="es-E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 smtClean="0">
                <a:solidFill>
                  <a:schemeClr val="accent2"/>
                </a:solidFill>
              </a:rPr>
              <a:t>		     </a:t>
            </a:r>
            <a:r>
              <a:rPr lang="es-ES" sz="5400" dirty="0" err="1" smtClean="0">
                <a:solidFill>
                  <a:srgbClr val="C00000"/>
                </a:solidFill>
              </a:rPr>
              <a:t>The</a:t>
            </a:r>
            <a:r>
              <a:rPr lang="es-ES" sz="5400" dirty="0" smtClean="0">
                <a:solidFill>
                  <a:srgbClr val="C00000"/>
                </a:solidFill>
              </a:rPr>
              <a:t> Big </a:t>
            </a:r>
            <a:r>
              <a:rPr lang="es-ES" sz="5400" dirty="0" err="1" smtClean="0">
                <a:solidFill>
                  <a:srgbClr val="C00000"/>
                </a:solidFill>
              </a:rPr>
              <a:t>Bang</a:t>
            </a:r>
            <a:r>
              <a:rPr lang="es-ES" sz="5400" dirty="0" smtClean="0">
                <a:solidFill>
                  <a:srgbClr val="C00000"/>
                </a:solidFill>
              </a:rPr>
              <a:t> </a:t>
            </a:r>
            <a:r>
              <a:rPr lang="es-ES" sz="5400" dirty="0" err="1" smtClean="0">
                <a:solidFill>
                  <a:srgbClr val="C00000"/>
                </a:solidFill>
              </a:rPr>
              <a:t>Singularity</a:t>
            </a:r>
            <a:r>
              <a:rPr lang="es-ES" sz="5400" dirty="0" smtClean="0">
                <a:solidFill>
                  <a:srgbClr val="C00000"/>
                </a:solidFill>
              </a:rPr>
              <a:t> !!</a:t>
            </a:r>
            <a:endParaRPr lang="es-ES_tradnl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1546</Words>
  <Application>Microsoft Office PowerPoint</Application>
  <PresentationFormat>Panorámica</PresentationFormat>
  <Paragraphs>122</Paragraphs>
  <Slides>24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Ocean 16x9</vt:lpstr>
      <vt:lpstr>The Universe had (probably) an origin:   on singularity theorems    &amp; quantum fluctuations</vt:lpstr>
      <vt:lpstr>Some facts (a few rather surprising...)</vt:lpstr>
      <vt:lpstr>Presentación de PowerPoint</vt:lpstr>
      <vt:lpstr>Presentación de PowerPoint</vt:lpstr>
      <vt:lpstr>Presentación de PowerPoint</vt:lpstr>
      <vt:lpstr>Presentación de PowerPoint</vt:lpstr>
      <vt:lpstr>How did the “Big Bang” get its name ? </vt:lpstr>
      <vt:lpstr>Presentación de PowerPoint</vt:lpstr>
      <vt:lpstr>Presentación de PowerPoint</vt:lpstr>
      <vt:lpstr>Presentación de PowerPoint</vt:lpstr>
      <vt:lpstr>Presentación de PowerPoint</vt:lpstr>
      <vt:lpstr>Creation of the Universe</vt:lpstr>
      <vt:lpstr>Presentación de PowerPoint</vt:lpstr>
      <vt:lpstr>On the BGV Theorem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Our recent work:</vt:lpstr>
      <vt:lpstr>Presentación de PowerPoint</vt:lpstr>
      <vt:lpstr>Presentación de PowerPoint</vt:lpstr>
      <vt:lpstr>Presentación de PowerPoint</vt:lpstr>
      <vt:lpstr>Muitas Grazias   Thank You  </vt:lpstr>
    </vt:vector>
  </TitlesOfParts>
  <Company>CSIC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constant cosmològica  i l’energia fosca:   del Big Bang al futur de l'Univers</dc:title>
  <dc:creator>Er Emilio</dc:creator>
  <cp:lastModifiedBy>Er Emilio</cp:lastModifiedBy>
  <cp:revision>252</cp:revision>
  <cp:lastPrinted>2016-05-09T13:03:31Z</cp:lastPrinted>
  <dcterms:created xsi:type="dcterms:W3CDTF">2016-04-21T09:29:07Z</dcterms:created>
  <dcterms:modified xsi:type="dcterms:W3CDTF">2016-09-13T09:11:46Z</dcterms:modified>
</cp:coreProperties>
</file>