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6" r:id="rId2"/>
    <p:sldId id="317" r:id="rId3"/>
    <p:sldId id="337" r:id="rId4"/>
    <p:sldId id="308" r:id="rId5"/>
    <p:sldId id="316" r:id="rId6"/>
    <p:sldId id="309" r:id="rId7"/>
    <p:sldId id="334" r:id="rId8"/>
    <p:sldId id="319" r:id="rId9"/>
    <p:sldId id="321" r:id="rId10"/>
    <p:sldId id="320" r:id="rId11"/>
    <p:sldId id="322" r:id="rId12"/>
    <p:sldId id="323" r:id="rId13"/>
    <p:sldId id="333" r:id="rId14"/>
    <p:sldId id="335" r:id="rId15"/>
    <p:sldId id="324" r:id="rId16"/>
    <p:sldId id="325" r:id="rId17"/>
    <p:sldId id="299" r:id="rId18"/>
    <p:sldId id="336" r:id="rId19"/>
    <p:sldId id="327" r:id="rId20"/>
    <p:sldId id="328" r:id="rId21"/>
    <p:sldId id="329" r:id="rId22"/>
    <p:sldId id="326" r:id="rId23"/>
    <p:sldId id="330" r:id="rId24"/>
    <p:sldId id="288" r:id="rId25"/>
    <p:sldId id="338" r:id="rId26"/>
    <p:sldId id="331" r:id="rId27"/>
    <p:sldId id="332" r:id="rId28"/>
    <p:sldId id="301" r:id="rId29"/>
    <p:sldId id="304" r:id="rId30"/>
    <p:sldId id="339" r:id="rId31"/>
    <p:sldId id="340" r:id="rId32"/>
    <p:sldId id="342" r:id="rId33"/>
    <p:sldId id="343" r:id="rId34"/>
    <p:sldId id="345" r:id="rId35"/>
    <p:sldId id="346" r:id="rId36"/>
    <p:sldId id="347" r:id="rId37"/>
    <p:sldId id="348" r:id="rId38"/>
    <p:sldId id="349" r:id="rId39"/>
    <p:sldId id="296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85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6155-8769-0843-A8A7-349A1F238B91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42E3-892A-404C-9255-0B36AFD5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70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897D-D782-8744-A4D6-F7464A02AE9D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6BDE7-BC1B-C643-A2C7-5F4D5D28C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8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4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4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1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0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6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5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0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6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8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9B28-1A8D-624E-A47C-A35A74131FBC}" type="datetimeFigureOut">
              <a:rPr lang="en-US" smtClean="0"/>
              <a:t>5/6/2017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495E1-35AA-8E4E-924E-326EE4C40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5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2.emf"/><Relationship Id="rId18" Type="http://schemas.openxmlformats.org/officeDocument/2006/relationships/image" Target="../media/image54.emf"/><Relationship Id="rId3" Type="http://schemas.openxmlformats.org/officeDocument/2006/relationships/image" Target="../media/image55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e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0.emf"/><Relationship Id="rId1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59.emf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2.png"/><Relationship Id="rId7" Type="http://schemas.openxmlformats.org/officeDocument/2006/relationships/image" Target="../media/image7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7" Type="http://schemas.openxmlformats.org/officeDocument/2006/relationships/image" Target="../media/image7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6.emf"/><Relationship Id="rId4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542640" y="322337"/>
            <a:ext cx="868279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Induced density correlations in a sonic black hole condensate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49" y="6062125"/>
            <a:ext cx="9023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Yi-Hsieh Wang, Ted Jacobson, Mark Edwards, and Charles W. Clark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arXiv:1705.01907 </a:t>
            </a:r>
          </a:p>
        </p:txBody>
      </p:sp>
    </p:spTree>
    <p:extLst>
      <p:ext uri="{BB962C8B-B14F-4D97-AF65-F5344CB8AC3E}">
        <p14:creationId xmlns:p14="http://schemas.microsoft.com/office/powerpoint/2010/main" val="33914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5675"/>
            <a:ext cx="9144000" cy="20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3869" y="115138"/>
            <a:ext cx="569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Physical Review Letters </a:t>
            </a:r>
            <a:r>
              <a:rPr lang="en-US" b="1" dirty="0"/>
              <a:t>46</a:t>
            </a:r>
            <a:r>
              <a:rPr lang="en-US" dirty="0"/>
              <a:t>, 1351 (1981)</a:t>
            </a:r>
            <a:r>
              <a:rPr lang="en-US" i="1" dirty="0"/>
              <a:t>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718" y="2593283"/>
            <a:ext cx="3597641" cy="359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2608274"/>
            <a:ext cx="3597641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122" y="3952875"/>
            <a:ext cx="3732551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175" y="6181725"/>
            <a:ext cx="392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“Analog gravity” in classical acoustics! </a:t>
            </a:r>
          </a:p>
        </p:txBody>
      </p:sp>
    </p:spTree>
    <p:extLst>
      <p:ext uri="{BB962C8B-B14F-4D97-AF65-F5344CB8AC3E}">
        <p14:creationId xmlns:p14="http://schemas.microsoft.com/office/powerpoint/2010/main" val="30475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5084" y="537032"/>
            <a:ext cx="7750629" cy="29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7753" y="71596"/>
            <a:ext cx="569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30 years later, an experiment in </a:t>
            </a:r>
            <a:r>
              <a:rPr lang="en-US" sz="2400" b="1" dirty="0"/>
              <a:t>water . . 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010" y="3493590"/>
            <a:ext cx="2725717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5964" y="3323770"/>
            <a:ext cx="2669309" cy="347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7511" y="3667762"/>
            <a:ext cx="3668978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4156" y="5543009"/>
            <a:ext cx="33556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734502" y="4860838"/>
            <a:ext cx="2374530" cy="0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H="1">
            <a:off x="3921767" y="6508209"/>
            <a:ext cx="2374530" cy="0"/>
          </a:xfrm>
          <a:prstGeom prst="straightConnector1">
            <a:avLst/>
          </a:prstGeom>
          <a:ln w="508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1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40" y="566130"/>
            <a:ext cx="5331252" cy="225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7753" y="71596"/>
            <a:ext cx="5696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. . . and just recently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040" y="2861746"/>
            <a:ext cx="6766560" cy="386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7580" y="1165730"/>
            <a:ext cx="2743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5772" y="4601856"/>
            <a:ext cx="247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Jeff </a:t>
            </a:r>
            <a:r>
              <a:rPr lang="en-US" sz="2400" dirty="0" err="1"/>
              <a:t>Steinhauer</a:t>
            </a:r>
            <a:endParaRPr lang="en-US" sz="2400" dirty="0"/>
          </a:p>
          <a:p>
            <a:pPr algn="ctr"/>
            <a:r>
              <a:rPr lang="en-US" sz="2400" dirty="0" err="1"/>
              <a:t>Technion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0040" y="5651292"/>
            <a:ext cx="6125732" cy="103544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2540" y="2458388"/>
            <a:ext cx="1401330" cy="3334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51" y="177800"/>
            <a:ext cx="48260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001" y="2844801"/>
            <a:ext cx="5200688" cy="3155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7900" y="482600"/>
            <a:ext cx="378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</a:rPr>
              <a:t>Stephen Hawking’s 75</a:t>
            </a:r>
            <a:r>
              <a:rPr lang="en-US" sz="3200" baseline="30000" dirty="0">
                <a:solidFill>
                  <a:srgbClr val="0000FF"/>
                </a:solidFill>
              </a:rPr>
              <a:t>th</a:t>
            </a:r>
            <a:r>
              <a:rPr lang="en-US" sz="3200" dirty="0">
                <a:solidFill>
                  <a:srgbClr val="0000FF"/>
                </a:solidFill>
              </a:rPr>
              <a:t> Birthday</a:t>
            </a:r>
          </a:p>
        </p:txBody>
      </p:sp>
    </p:spTree>
    <p:extLst>
      <p:ext uri="{BB962C8B-B14F-4D97-AF65-F5344CB8AC3E}">
        <p14:creationId xmlns:p14="http://schemas.microsoft.com/office/powerpoint/2010/main" val="296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15455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594360"/>
            <a:ext cx="76352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008340" y="2271260"/>
            <a:ext cx="14824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9979" y="4218232"/>
            <a:ext cx="3669791" cy="249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388" y="4298661"/>
            <a:ext cx="3724654" cy="227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916570" y="1899010"/>
            <a:ext cx="148240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-1081165" y="4060692"/>
            <a:ext cx="3357798" cy="4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37160"/>
            <a:ext cx="704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Why not make a black hole LASE?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8340" y="4434840"/>
            <a:ext cx="3907060" cy="86868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2255" y="1268418"/>
            <a:ext cx="4732021" cy="509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8885" y="2670498"/>
            <a:ext cx="4114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Use black hole and white hole event horizons to create resonant cavity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6055938" y="778977"/>
            <a:ext cx="6046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BH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9018" y="781477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</a:t>
            </a:r>
          </a:p>
        </p:txBody>
      </p:sp>
    </p:spTree>
    <p:extLst>
      <p:ext uri="{BB962C8B-B14F-4D97-AF65-F5344CB8AC3E}">
        <p14:creationId xmlns:p14="http://schemas.microsoft.com/office/powerpoint/2010/main" val="6520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46" y="4995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Black hole and white hole event horizons </a:t>
            </a:r>
            <a:br>
              <a:rPr lang="en-US" sz="2800" dirty="0"/>
            </a:br>
            <a:r>
              <a:rPr lang="en-US" sz="2800" dirty="0"/>
              <a:t>created in flowing fluids</a:t>
            </a:r>
          </a:p>
        </p:txBody>
      </p:sp>
      <p:pic>
        <p:nvPicPr>
          <p:cNvPr id="4" name="Content Placeholder 3" descr="aps_2015_fig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805550"/>
            <a:ext cx="3896845" cy="3559677"/>
          </a:xfrm>
        </p:spPr>
      </p:pic>
      <p:pic>
        <p:nvPicPr>
          <p:cNvPr id="5" name="Picture 4" descr="aps_2015_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23" y="1661315"/>
            <a:ext cx="3536273" cy="37039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2645961" y="1963578"/>
            <a:ext cx="52920" cy="28879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2049" y="1089962"/>
            <a:ext cx="146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Black-hole horizon (BH)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85835" y="2941709"/>
            <a:ext cx="25577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11548" y="3108855"/>
            <a:ext cx="146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White-hole horizon (WH)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25311" y="1597096"/>
            <a:ext cx="59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v&gt;c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85489" y="1605495"/>
            <a:ext cx="59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v&lt;c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2324522" y="3355794"/>
            <a:ext cx="352795" cy="370464"/>
          </a:xfrm>
          <a:prstGeom prst="ellipse">
            <a:avLst/>
          </a:prstGeom>
          <a:solidFill>
            <a:schemeClr val="tx1"/>
          </a:solidFill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77317" y="3358545"/>
            <a:ext cx="352795" cy="370464"/>
          </a:xfrm>
          <a:prstGeom prst="ellipse">
            <a:avLst/>
          </a:prstGeom>
          <a:noFill/>
          <a:ln w="28575" cmpd="sng"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23828" y="3881124"/>
            <a:ext cx="1464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Hawking radiation (HR)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1960" y="3881124"/>
            <a:ext cx="106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HR partner</a:t>
            </a:r>
          </a:p>
          <a:p>
            <a:r>
              <a:rPr lang="en-US" dirty="0"/>
              <a:t>(p)</a:t>
            </a:r>
          </a:p>
        </p:txBody>
      </p:sp>
      <p:sp>
        <p:nvSpPr>
          <p:cNvPr id="21" name="Oval 20"/>
          <p:cNvSpPr/>
          <p:nvPr/>
        </p:nvSpPr>
        <p:spPr>
          <a:xfrm>
            <a:off x="1409165" y="2584846"/>
            <a:ext cx="352795" cy="3704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1229" y="5904668"/>
            <a:ext cx="750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S. J. Robertson, ”The theory of Hawking radiation in laboratory analogues,” </a:t>
            </a:r>
          </a:p>
          <a:p>
            <a:r>
              <a:rPr lang="en-US" dirty="0"/>
              <a:t>Tutorial,  </a:t>
            </a:r>
            <a:r>
              <a:rPr lang="en-US" i="1" dirty="0"/>
              <a:t>J. Phys. B: At. Mol. Opt. Phys. </a:t>
            </a:r>
            <a:r>
              <a:rPr lang="en-US" b="1" dirty="0"/>
              <a:t>45</a:t>
            </a:r>
            <a:r>
              <a:rPr lang="en-US" dirty="0"/>
              <a:t>, 163001 (2012)</a:t>
            </a:r>
          </a:p>
        </p:txBody>
      </p:sp>
    </p:spTree>
    <p:extLst>
      <p:ext uri="{BB962C8B-B14F-4D97-AF65-F5344CB8AC3E}">
        <p14:creationId xmlns:p14="http://schemas.microsoft.com/office/powerpoint/2010/main" val="6576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773E-6 9.36052E-7 L 0.10107 -0.034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4" y="-1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504E-6 4.97683E-6 L -0.10107 0.032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4" y="16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4575E-7 -3.32715E-6 L 0.09778 -0.033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" y="-16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4140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4840" y="1117017"/>
            <a:ext cx="7955280" cy="40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6849" y="359764"/>
            <a:ext cx="7651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Experimental implementation of the analog black-hole laser</a:t>
            </a:r>
          </a:p>
        </p:txBody>
      </p:sp>
    </p:spTree>
    <p:extLst>
      <p:ext uri="{BB962C8B-B14F-4D97-AF65-F5344CB8AC3E}">
        <p14:creationId xmlns:p14="http://schemas.microsoft.com/office/powerpoint/2010/main" val="8497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26060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12" y="359762"/>
            <a:ext cx="344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Our analysis of the system</a:t>
            </a:r>
          </a:p>
          <a:p>
            <a:pPr algn="ctr"/>
            <a:r>
              <a:rPr lang="en-US" sz="2400" dirty="0"/>
              <a:t>(arXiv:1605.01027)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43707" y="1569720"/>
            <a:ext cx="5593080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5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12" y="359762"/>
            <a:ext cx="3449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Our analysis of the system</a:t>
            </a:r>
          </a:p>
          <a:p>
            <a:pPr algn="ctr"/>
            <a:r>
              <a:rPr lang="en-US" sz="2400" dirty="0"/>
              <a:t>(arXiv:1605.01027)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5297" y="1373598"/>
            <a:ext cx="5836920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4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" y="67767"/>
            <a:ext cx="9144001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Black-hole/white-hole pair made with a swept-step optical potential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7442" y="819147"/>
            <a:ext cx="4834878" cy="247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2492" y="3296927"/>
            <a:ext cx="4796854" cy="350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822" y="1169231"/>
            <a:ext cx="27132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Moving step swept through condensate. Black hole  event horizon is in the vicinity of the moving step edge.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9822" y="3869047"/>
            <a:ext cx="326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Windowed Fourier Transform used to subtract slowly-varying background condensate density.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822" y="5265634"/>
            <a:ext cx="3265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Black-hole cavity created by supersonic and subsonic flow structures.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034" y="634481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arXiv:1605.01027</a:t>
            </a:r>
          </a:p>
        </p:txBody>
      </p:sp>
    </p:spTree>
    <p:extLst>
      <p:ext uri="{BB962C8B-B14F-4D97-AF65-F5344CB8AC3E}">
        <p14:creationId xmlns:p14="http://schemas.microsoft.com/office/powerpoint/2010/main" val="17595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783" y="4354643"/>
            <a:ext cx="268501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" y="704541"/>
            <a:ext cx="9144000" cy="366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94633"/>
            <a:ext cx="90390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Buildup of a </a:t>
            </a:r>
            <a:r>
              <a:rPr lang="en-US" sz="2400" dirty="0" err="1"/>
              <a:t>Bolgoliubov</a:t>
            </a:r>
            <a:r>
              <a:rPr lang="en-US" sz="2400" dirty="0"/>
              <a:t>-Cerenkov </a:t>
            </a:r>
            <a:r>
              <a:rPr lang="en-US" sz="2400" i="1" dirty="0"/>
              <a:t>standing wave </a:t>
            </a:r>
            <a:r>
              <a:rPr lang="en-US" sz="2400" dirty="0"/>
              <a:t>between WH and BH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9054" y="604501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arXiv:1605.01027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659" y="6198433"/>
            <a:ext cx="8021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I. Carusotto et. </a:t>
            </a:r>
            <a:r>
              <a:rPr lang="en-US" dirty="0"/>
              <a:t>a</a:t>
            </a:r>
            <a:r>
              <a:rPr lang="hu-HU" dirty="0"/>
              <a:t>l. 2006 Bogoliubov-Cerenkov radiation  in a Bose-Einstein condensate flowing against an obstacle. </a:t>
            </a:r>
            <a:r>
              <a:rPr lang="hu-HU" i="1" dirty="0"/>
              <a:t>Phys. Rev. Lett. </a:t>
            </a:r>
            <a:r>
              <a:rPr lang="hu-HU" b="1" dirty="0"/>
              <a:t>97, </a:t>
            </a:r>
            <a:r>
              <a:rPr lang="hu-HU" dirty="0"/>
              <a:t>260403</a:t>
            </a:r>
          </a:p>
        </p:txBody>
      </p:sp>
      <p:sp>
        <p:nvSpPr>
          <p:cNvPr id="3" name="Rectangle 2"/>
          <p:cNvSpPr/>
          <p:nvPr/>
        </p:nvSpPr>
        <p:spPr>
          <a:xfrm>
            <a:off x="3528655" y="4668878"/>
            <a:ext cx="4851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mode growth is due to the buildup of the BCR mode. </a:t>
            </a:r>
            <a:r>
              <a:rPr lang="en-US" sz="2400" b="1" dirty="0"/>
              <a:t>The black-hole laser mechanism plays no role. </a:t>
            </a:r>
          </a:p>
        </p:txBody>
      </p:sp>
    </p:spTree>
    <p:extLst>
      <p:ext uri="{BB962C8B-B14F-4D97-AF65-F5344CB8AC3E}">
        <p14:creationId xmlns:p14="http://schemas.microsoft.com/office/powerpoint/2010/main" val="30814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44184"/>
            <a:ext cx="9144000" cy="423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194633"/>
            <a:ext cx="9039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p-mode does not return sufficiently </a:t>
            </a:r>
          </a:p>
          <a:p>
            <a:pPr algn="ctr"/>
            <a:r>
              <a:rPr lang="en-US" sz="2400" dirty="0"/>
              <a:t>quickly to support  laser action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349081" y="5885933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arXiv:1605.01027</a:t>
            </a:r>
          </a:p>
        </p:txBody>
      </p:sp>
    </p:spTree>
    <p:extLst>
      <p:ext uri="{BB962C8B-B14F-4D97-AF65-F5344CB8AC3E}">
        <p14:creationId xmlns:p14="http://schemas.microsoft.com/office/powerpoint/2010/main" val="30931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383132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44184"/>
            <a:ext cx="9144000" cy="423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194633"/>
            <a:ext cx="9039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Identification of experimental regimes with enhanced visibility of Hawking radiation</a:t>
            </a:r>
          </a:p>
        </p:txBody>
      </p:sp>
    </p:spTree>
    <p:extLst>
      <p:ext uri="{BB962C8B-B14F-4D97-AF65-F5344CB8AC3E}">
        <p14:creationId xmlns:p14="http://schemas.microsoft.com/office/powerpoint/2010/main" val="428297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9901" y="845446"/>
            <a:ext cx="2743200" cy="195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0" y="194633"/>
            <a:ext cx="9039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Identification of experimental regimes with enhanced visibility of Hawking radiation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6335" y="1371600"/>
            <a:ext cx="6276996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" y="288285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Parameters of </a:t>
            </a:r>
            <a:r>
              <a:rPr lang="en-US" dirty="0" err="1"/>
              <a:t>Steinhauer</a:t>
            </a:r>
            <a:r>
              <a:rPr lang="en-US" dirty="0"/>
              <a:t> 2014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019" y="41148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Enhanced regime identified by scaling laws: BEC is twice as long, step size is halved, step speed the same.</a:t>
            </a:r>
          </a:p>
        </p:txBody>
      </p:sp>
    </p:spTree>
    <p:extLst>
      <p:ext uri="{BB962C8B-B14F-4D97-AF65-F5344CB8AC3E}">
        <p14:creationId xmlns:p14="http://schemas.microsoft.com/office/powerpoint/2010/main" val="4243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Stimulated pair creation</a:t>
            </a:r>
          </a:p>
        </p:txBody>
      </p:sp>
      <p:pic>
        <p:nvPicPr>
          <p:cNvPr id="5" name="Picture 4" descr="FT_dispersion_012416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904"/>
          <a:stretch/>
        </p:blipFill>
        <p:spPr>
          <a:xfrm>
            <a:off x="4091648" y="2513593"/>
            <a:ext cx="4842109" cy="317353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99751" y="2505860"/>
            <a:ext cx="1217142" cy="27531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04324" y="2513593"/>
            <a:ext cx="0" cy="27454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47006" y="4229497"/>
            <a:ext cx="370435" cy="864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281246"/>
              </p:ext>
            </p:extLst>
          </p:nvPr>
        </p:nvGraphicFramePr>
        <p:xfrm>
          <a:off x="4375150" y="1641475"/>
          <a:ext cx="46799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2" name="Equation" r:id="rId4" imgW="1981200" imgH="266700" progId="Equation.3">
                  <p:embed/>
                </p:oleObj>
              </mc:Choice>
              <mc:Fallback>
                <p:oleObj name="Equation" r:id="rId4" imgW="1981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5150" y="1641475"/>
                        <a:ext cx="4679950" cy="630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1799959" y="3334703"/>
            <a:ext cx="735929" cy="1170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88396" y="1907234"/>
            <a:ext cx="85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16449" y="1865583"/>
            <a:ext cx="85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BH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31675" y="4070727"/>
            <a:ext cx="370435" cy="864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14583" y="3903135"/>
            <a:ext cx="370435" cy="864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99800" y="3603237"/>
            <a:ext cx="370435" cy="864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8426" y="3762006"/>
            <a:ext cx="370435" cy="864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4470" y="3455738"/>
            <a:ext cx="370435" cy="8644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893773" y="2541142"/>
            <a:ext cx="669604" cy="686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638887" y="2432748"/>
            <a:ext cx="535551" cy="819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285937"/>
              </p:ext>
            </p:extLst>
          </p:nvPr>
        </p:nvGraphicFramePr>
        <p:xfrm>
          <a:off x="1235170" y="3074543"/>
          <a:ext cx="7493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3" name="Equation" r:id="rId6" imgW="317500" imgH="215900" progId="Equation.3">
                  <p:embed/>
                </p:oleObj>
              </mc:Choice>
              <mc:Fallback>
                <p:oleObj name="Equation" r:id="rId6" imgW="31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5170" y="3074543"/>
                        <a:ext cx="74930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298007"/>
              </p:ext>
            </p:extLst>
          </p:nvPr>
        </p:nvGraphicFramePr>
        <p:xfrm>
          <a:off x="1549400" y="1892998"/>
          <a:ext cx="4794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4" name="Equation" r:id="rId8" imgW="203200" imgH="228600" progId="Equation.3">
                  <p:embed/>
                </p:oleObj>
              </mc:Choice>
              <mc:Fallback>
                <p:oleObj name="Equation" r:id="rId8" imgW="20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9400" y="1892998"/>
                        <a:ext cx="47942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140158"/>
              </p:ext>
            </p:extLst>
          </p:nvPr>
        </p:nvGraphicFramePr>
        <p:xfrm>
          <a:off x="3100388" y="1804098"/>
          <a:ext cx="6286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5" name="Equation" r:id="rId10" imgW="266700" imgH="228600" progId="Equation.3">
                  <p:embed/>
                </p:oleObj>
              </mc:Choice>
              <mc:Fallback>
                <p:oleObj name="Equation" r:id="rId10" imgW="266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00388" y="1804098"/>
                        <a:ext cx="628650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628539"/>
              </p:ext>
            </p:extLst>
          </p:nvPr>
        </p:nvGraphicFramePr>
        <p:xfrm>
          <a:off x="7629402" y="3899467"/>
          <a:ext cx="6604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6" name="Equation" r:id="rId12" imgW="279400" imgH="177800" progId="Equation.3">
                  <p:embed/>
                </p:oleObj>
              </mc:Choice>
              <mc:Fallback>
                <p:oleObj name="Equation" r:id="rId12" imgW="2794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29402" y="3899467"/>
                        <a:ext cx="660400" cy="420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29892" y="5442649"/>
            <a:ext cx="473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Relative velocity : </a:t>
            </a:r>
          </a:p>
          <a:p>
            <a:r>
              <a:rPr lang="en-US" sz="2400" dirty="0"/>
              <a:t>Pair creation frequency: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724752"/>
              </p:ext>
            </p:extLst>
          </p:nvPr>
        </p:nvGraphicFramePr>
        <p:xfrm>
          <a:off x="3719513" y="5830693"/>
          <a:ext cx="21653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7" name="Equation" r:id="rId14" imgW="914400" imgH="228600" progId="Equation.3">
                  <p:embed/>
                </p:oleObj>
              </mc:Choice>
              <mc:Fallback>
                <p:oleObj name="Equation" r:id="rId14" imgW="91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19513" y="5830693"/>
                        <a:ext cx="216535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 descr="bhbec_evolution_damop.eps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7" t="26408"/>
          <a:stretch/>
        </p:blipFill>
        <p:spPr>
          <a:xfrm>
            <a:off x="3729038" y="1658003"/>
            <a:ext cx="5326062" cy="4029119"/>
          </a:xfrm>
          <a:prstGeom prst="rect">
            <a:avLst/>
          </a:prstGeom>
        </p:spPr>
      </p:pic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158642"/>
              </p:ext>
            </p:extLst>
          </p:nvPr>
        </p:nvGraphicFramePr>
        <p:xfrm>
          <a:off x="2808288" y="5443538"/>
          <a:ext cx="213518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" name="Equation" r:id="rId17" imgW="901700" imgH="215900" progId="Equation.3">
                  <p:embed/>
                </p:oleObj>
              </mc:Choice>
              <mc:Fallback>
                <p:oleObj name="Equation" r:id="rId17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08288" y="5443538"/>
                        <a:ext cx="2135187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797366" y="3603237"/>
            <a:ext cx="1379635" cy="7169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601938" y="2925530"/>
            <a:ext cx="763197" cy="467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568943" y="2712624"/>
            <a:ext cx="1269891" cy="7730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9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Spectral analysis/ </a:t>
            </a:r>
            <a:r>
              <a:rPr lang="en-US" sz="3600" dirty="0" err="1"/>
              <a:t>Bogoliubov</a:t>
            </a:r>
            <a:r>
              <a:rPr lang="en-US" sz="3600" dirty="0"/>
              <a:t>-de </a:t>
            </a:r>
            <a:r>
              <a:rPr lang="en-US" sz="3600" dirty="0" err="1"/>
              <a:t>Gennes</a:t>
            </a:r>
            <a:r>
              <a:rPr lang="en-US" sz="3600" dirty="0"/>
              <a:t> (</a:t>
            </a:r>
            <a:r>
              <a:rPr lang="en-US" sz="3600" dirty="0" err="1"/>
              <a:t>BdG</a:t>
            </a:r>
            <a:r>
              <a:rPr lang="en-US" sz="3600" dirty="0"/>
              <a:t>) dispersion relation</a:t>
            </a:r>
          </a:p>
        </p:txBody>
      </p:sp>
      <p:pic>
        <p:nvPicPr>
          <p:cNvPr id="5" name="Picture 4" descr="FT_dispersion_040816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081"/>
          <a:stretch/>
        </p:blipFill>
        <p:spPr>
          <a:xfrm>
            <a:off x="5676688" y="1580833"/>
            <a:ext cx="3010112" cy="2618547"/>
          </a:xfrm>
          <a:prstGeom prst="rect">
            <a:avLst/>
          </a:prstGeom>
        </p:spPr>
      </p:pic>
      <p:pic>
        <p:nvPicPr>
          <p:cNvPr id="6" name="Picture 5" descr="FT_dispersion_040816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47"/>
          <a:stretch/>
        </p:blipFill>
        <p:spPr>
          <a:xfrm>
            <a:off x="3072822" y="4199380"/>
            <a:ext cx="5738027" cy="2400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581" y="4271593"/>
            <a:ext cx="3623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Windowed Fourier transform (WFT)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781724"/>
              </p:ext>
            </p:extLst>
          </p:nvPr>
        </p:nvGraphicFramePr>
        <p:xfrm>
          <a:off x="378810" y="3127204"/>
          <a:ext cx="4416025" cy="59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Equation" r:id="rId5" imgW="1981200" imgH="266700" progId="Equation.3">
                  <p:embed/>
                </p:oleObj>
              </mc:Choice>
              <mc:Fallback>
                <p:oleObj name="Equation" r:id="rId5" imgW="19812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810" y="3127204"/>
                        <a:ext cx="4416025" cy="59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46938"/>
              </p:ext>
            </p:extLst>
          </p:nvPr>
        </p:nvGraphicFramePr>
        <p:xfrm>
          <a:off x="352581" y="2026776"/>
          <a:ext cx="4679951" cy="66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Equation" r:id="rId7" imgW="2222500" imgH="317500" progId="Equation.3">
                  <p:embed/>
                </p:oleObj>
              </mc:Choice>
              <mc:Fallback>
                <p:oleObj name="Equation" r:id="rId7" imgW="22225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2581" y="2026776"/>
                        <a:ext cx="4679951" cy="667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1837" y="1529487"/>
            <a:ext cx="362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BdG</a:t>
            </a:r>
            <a:r>
              <a:rPr lang="en-US" sz="2400" dirty="0"/>
              <a:t> modes (HR, p, BCR):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547" y="2649859"/>
            <a:ext cx="362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BdG</a:t>
            </a:r>
            <a:r>
              <a:rPr lang="en-US" sz="2400" dirty="0"/>
              <a:t> dispersion relation:</a:t>
            </a:r>
          </a:p>
        </p:txBody>
      </p:sp>
      <p:sp>
        <p:nvSpPr>
          <p:cNvPr id="16" name="Oval 15"/>
          <p:cNvSpPr/>
          <p:nvPr/>
        </p:nvSpPr>
        <p:spPr>
          <a:xfrm>
            <a:off x="5676688" y="1580833"/>
            <a:ext cx="344900" cy="348940"/>
          </a:xfrm>
          <a:prstGeom prst="ellipse">
            <a:avLst/>
          </a:prstGeom>
          <a:solidFill>
            <a:srgbClr val="FFFFFF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05910" y="4199380"/>
            <a:ext cx="344900" cy="348940"/>
          </a:xfrm>
          <a:prstGeom prst="ellipse">
            <a:avLst/>
          </a:prstGeom>
          <a:solidFill>
            <a:srgbClr val="FFFFFF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48197" y="4183700"/>
            <a:ext cx="344900" cy="348940"/>
          </a:xfrm>
          <a:prstGeom prst="ellipse">
            <a:avLst/>
          </a:prstGeom>
          <a:solidFill>
            <a:srgbClr val="FFFFFF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24790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11503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Density-density correlations and </a:t>
            </a:r>
          </a:p>
          <a:p>
            <a:r>
              <a:rPr lang="en-US" sz="3600" dirty="0"/>
              <a:t>noise spectroscopy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40" y="6044007"/>
            <a:ext cx="5110878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219" y="6021147"/>
            <a:ext cx="2004109" cy="5029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76410" y="1370474"/>
            <a:ext cx="596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Experiments measure atomic density </a:t>
            </a:r>
            <a:r>
              <a:rPr lang="en-US" sz="2000" i="1" dirty="0"/>
              <a:t>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vs. position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4335"/>
            <a:ext cx="9144000" cy="27125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0163" y="4570646"/>
            <a:ext cx="8603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each time </a:t>
            </a:r>
            <a:r>
              <a:rPr lang="en-US" sz="2000" i="1" dirty="0"/>
              <a:t>t</a:t>
            </a:r>
            <a:r>
              <a:rPr lang="en-US" sz="2000" dirty="0"/>
              <a:t>, make </a:t>
            </a:r>
            <a:r>
              <a:rPr lang="en-US" sz="2000" i="1" dirty="0"/>
              <a:t>R</a:t>
            </a:r>
            <a:r>
              <a:rPr lang="en-US" sz="2000" dirty="0"/>
              <a:t> repetitions of the experiment with the same nominal initial conditions in order to build up signal. </a:t>
            </a:r>
            <a:r>
              <a:rPr lang="en-US" sz="2000" b="1" dirty="0"/>
              <a:t>Here, </a:t>
            </a:r>
            <a:r>
              <a:rPr lang="en-US" sz="2000" b="1" i="1" dirty="0"/>
              <a:t>R</a:t>
            </a:r>
            <a:r>
              <a:rPr lang="en-US" sz="2000" b="1" dirty="0"/>
              <a:t> = 80. </a:t>
            </a:r>
          </a:p>
          <a:p>
            <a:endParaRPr lang="en-US" sz="2000" dirty="0"/>
          </a:p>
          <a:p>
            <a:r>
              <a:rPr lang="en-US" sz="2000" dirty="0"/>
              <a:t>Then calculate the correlation function from the average over the </a:t>
            </a:r>
            <a:r>
              <a:rPr lang="en-US" sz="2000" i="1" dirty="0"/>
              <a:t>R</a:t>
            </a:r>
            <a:r>
              <a:rPr lang="en-US" sz="2000" dirty="0"/>
              <a:t> repetitions: </a:t>
            </a:r>
          </a:p>
        </p:txBody>
      </p:sp>
    </p:spTree>
    <p:extLst>
      <p:ext uri="{BB962C8B-B14F-4D97-AF65-F5344CB8AC3E}">
        <p14:creationId xmlns:p14="http://schemas.microsoft.com/office/powerpoint/2010/main" val="415309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Density-density correlations and </a:t>
            </a:r>
          </a:p>
          <a:p>
            <a:r>
              <a:rPr lang="en-US" sz="3600" dirty="0"/>
              <a:t>noise spectroscopy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40" y="6044007"/>
            <a:ext cx="5110878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219" y="6021147"/>
            <a:ext cx="2004109" cy="502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636" y="1814335"/>
            <a:ext cx="2632364" cy="2629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979846"/>
            <a:ext cx="5832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At first glance, it seems that the GP equation should yield </a:t>
            </a:r>
            <a:r>
              <a:rPr lang="en-US" sz="2400" b="1" i="1" dirty="0"/>
              <a:t>G</a:t>
            </a:r>
            <a:r>
              <a:rPr lang="en-US" sz="2400" b="1" baseline="30000" dirty="0"/>
              <a:t>(2)</a:t>
            </a:r>
            <a:r>
              <a:rPr lang="en-US" sz="2400" b="1" dirty="0"/>
              <a:t>(</a:t>
            </a:r>
            <a:r>
              <a:rPr lang="en-US" sz="2400" b="1" i="1" dirty="0" err="1"/>
              <a:t>x,x</a:t>
            </a:r>
            <a:r>
              <a:rPr lang="en-US" sz="2400" b="1" dirty="0"/>
              <a:t>’) = 0.</a:t>
            </a:r>
          </a:p>
          <a:p>
            <a:endParaRPr lang="en-US" sz="2000" dirty="0"/>
          </a:p>
          <a:p>
            <a:r>
              <a:rPr lang="en-US" sz="2000" dirty="0"/>
              <a:t>It is a deterministic equation,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66407"/>
            <a:ext cx="4546930" cy="750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701" y="4247346"/>
            <a:ext cx="2902857" cy="438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981" y="4805669"/>
            <a:ext cx="6742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that gives the same result for each of the </a:t>
            </a:r>
            <a:r>
              <a:rPr lang="en-US" i="1" dirty="0"/>
              <a:t>R</a:t>
            </a:r>
            <a:r>
              <a:rPr lang="en-US" dirty="0"/>
              <a:t> identical repetitions. Thus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654" y="5176104"/>
            <a:ext cx="3263550" cy="640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5289730"/>
            <a:ext cx="3918063" cy="457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16313" y="5518330"/>
            <a:ext cx="42797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8436" y="5998287"/>
            <a:ext cx="94857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6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Density-density correlations and </a:t>
            </a:r>
          </a:p>
          <a:p>
            <a:r>
              <a:rPr lang="en-US" sz="3600" dirty="0"/>
              <a:t>noise spectroscopy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40" y="6044007"/>
            <a:ext cx="5110878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219" y="6021147"/>
            <a:ext cx="2004109" cy="5029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1636" y="1814335"/>
            <a:ext cx="2632364" cy="262924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979846"/>
            <a:ext cx="5832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trike="sngStrike" dirty="0"/>
              <a:t>At first glance, it seems that the GP equation should yield </a:t>
            </a:r>
            <a:r>
              <a:rPr lang="en-US" sz="2400" b="1" i="1" dirty="0"/>
              <a:t>G</a:t>
            </a:r>
            <a:r>
              <a:rPr lang="en-US" sz="2400" b="1" baseline="30000" dirty="0"/>
              <a:t>(2)</a:t>
            </a:r>
            <a:r>
              <a:rPr lang="en-US" sz="2400" b="1" strike="sngStrike" dirty="0"/>
              <a:t>(</a:t>
            </a:r>
            <a:r>
              <a:rPr lang="en-US" sz="2400" b="1" i="1" strike="sngStrike" dirty="0" err="1"/>
              <a:t>x,x</a:t>
            </a:r>
            <a:r>
              <a:rPr lang="en-US" sz="2400" b="1" strike="sngStrike" dirty="0"/>
              <a:t>’) = 0</a:t>
            </a:r>
            <a:r>
              <a:rPr lang="en-US" sz="2400" b="1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The nonlinear term,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366407"/>
            <a:ext cx="4546930" cy="750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2701" y="4247346"/>
            <a:ext cx="2902857" cy="4381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0981" y="4805669"/>
            <a:ext cx="7885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is proportional to the number of atoms, </a:t>
            </a:r>
            <a:r>
              <a:rPr lang="en-US" i="1" dirty="0"/>
              <a:t>N , </a:t>
            </a:r>
            <a:r>
              <a:rPr lang="en-US" b="1" dirty="0">
                <a:solidFill>
                  <a:srgbClr val="FF0000"/>
                </a:solidFill>
              </a:rPr>
              <a:t>which varies randomly by repetition.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27153" y="5518330"/>
            <a:ext cx="427978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779" y="5244684"/>
            <a:ext cx="3379700" cy="502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389" y="5258687"/>
            <a:ext cx="3587968" cy="5486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090" y="5903699"/>
            <a:ext cx="58650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Density-density correlations and </a:t>
            </a:r>
          </a:p>
          <a:p>
            <a:r>
              <a:rPr lang="en-US" sz="3600" dirty="0"/>
              <a:t>noise spectroscopy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40" y="6044007"/>
            <a:ext cx="5110878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219" y="6021147"/>
            <a:ext cx="2004109" cy="5029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76410" y="1370474"/>
            <a:ext cx="596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Experiments measure atomic density </a:t>
            </a:r>
            <a:r>
              <a:rPr lang="en-US" sz="2000" i="1" dirty="0"/>
              <a:t>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vs. position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163" y="4570646"/>
            <a:ext cx="8603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each time </a:t>
            </a:r>
            <a:r>
              <a:rPr lang="en-US" sz="2000" i="1" dirty="0"/>
              <a:t>t</a:t>
            </a:r>
            <a:r>
              <a:rPr lang="en-US" sz="2000" dirty="0"/>
              <a:t>, make </a:t>
            </a:r>
            <a:r>
              <a:rPr lang="en-US" sz="2000" i="1" dirty="0"/>
              <a:t>R</a:t>
            </a:r>
            <a:r>
              <a:rPr lang="en-US" sz="2000" dirty="0"/>
              <a:t> repetitions of the experiment with random fluctuations of </a:t>
            </a:r>
            <a:r>
              <a:rPr lang="en-US" sz="2000" i="1" dirty="0"/>
              <a:t>N</a:t>
            </a:r>
            <a:r>
              <a:rPr lang="en-US" sz="2000" dirty="0"/>
              <a:t> between repetitions. Here, </a:t>
            </a:r>
            <a:r>
              <a:rPr lang="en-US" sz="2000" i="1" dirty="0"/>
              <a:t>R</a:t>
            </a:r>
            <a:r>
              <a:rPr lang="en-US" sz="2000" dirty="0"/>
              <a:t> = 80, </a:t>
            </a:r>
            <a:r>
              <a:rPr lang="el-GR" sz="2000" dirty="0"/>
              <a:t>Δ</a:t>
            </a:r>
            <a:r>
              <a:rPr lang="en-US" sz="2000" i="1" dirty="0"/>
              <a:t>N</a:t>
            </a:r>
            <a:r>
              <a:rPr lang="en-US" sz="2000" dirty="0"/>
              <a:t> = 5%, 10%, 15%, </a:t>
            </a:r>
            <a:r>
              <a:rPr lang="en-US" sz="2000" i="1" dirty="0"/>
              <a:t>t</a:t>
            </a:r>
            <a:r>
              <a:rPr lang="en-US" sz="2000" dirty="0"/>
              <a:t> = 120 </a:t>
            </a:r>
            <a:r>
              <a:rPr lang="en-US" sz="2000" dirty="0" err="1"/>
              <a:t>ms.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Then calculate the correlation function from the average over the </a:t>
            </a:r>
            <a:r>
              <a:rPr lang="en-US" sz="2000" i="1" dirty="0"/>
              <a:t>R</a:t>
            </a:r>
            <a:r>
              <a:rPr lang="en-US" sz="2000" dirty="0"/>
              <a:t> repetitions: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20506"/>
            <a:ext cx="9144000" cy="23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2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Density-density correlations and </a:t>
            </a:r>
          </a:p>
          <a:p>
            <a:r>
              <a:rPr lang="en-US" sz="3600" dirty="0"/>
              <a:t>noise spectroscopy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340" y="6044007"/>
            <a:ext cx="5110878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219" y="6021147"/>
            <a:ext cx="2004109" cy="5029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76410" y="1370474"/>
            <a:ext cx="596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Experiments measure atomic density </a:t>
            </a:r>
            <a:r>
              <a:rPr lang="en-US" sz="2000" i="1" dirty="0"/>
              <a:t>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vs. position </a:t>
            </a:r>
            <a:r>
              <a:rPr lang="en-US" sz="2000" i="1" dirty="0"/>
              <a:t>x</a:t>
            </a:r>
            <a:r>
              <a:rPr lang="en-US" sz="2000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163" y="4570646"/>
            <a:ext cx="8603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each time </a:t>
            </a:r>
            <a:r>
              <a:rPr lang="en-US" sz="2000" i="1" dirty="0"/>
              <a:t>t</a:t>
            </a:r>
            <a:r>
              <a:rPr lang="en-US" sz="2000" dirty="0"/>
              <a:t>, make </a:t>
            </a:r>
            <a:r>
              <a:rPr lang="en-US" sz="2000" i="1" dirty="0"/>
              <a:t>R</a:t>
            </a:r>
            <a:r>
              <a:rPr lang="en-US" sz="2000" dirty="0"/>
              <a:t> repetitions of the experiment with random </a:t>
            </a:r>
            <a:r>
              <a:rPr lang="en-US" sz="2000" i="1" dirty="0"/>
              <a:t>N</a:t>
            </a:r>
            <a:r>
              <a:rPr lang="en-US" sz="2000" dirty="0"/>
              <a:t> and quantum fluctuations (TWA). Here, </a:t>
            </a:r>
            <a:r>
              <a:rPr lang="en-US" sz="2000" i="1" dirty="0"/>
              <a:t>R</a:t>
            </a:r>
            <a:r>
              <a:rPr lang="en-US" sz="2000" dirty="0"/>
              <a:t> = 80, </a:t>
            </a:r>
            <a:r>
              <a:rPr lang="el-GR" sz="2000" dirty="0"/>
              <a:t>Δ</a:t>
            </a:r>
            <a:r>
              <a:rPr lang="en-US" sz="2000" i="1" dirty="0"/>
              <a:t>N</a:t>
            </a:r>
            <a:r>
              <a:rPr lang="en-US" sz="2000" dirty="0"/>
              <a:t> = 5%, 10%, 15%, </a:t>
            </a:r>
            <a:r>
              <a:rPr lang="en-US" sz="2000" i="1" dirty="0"/>
              <a:t>t</a:t>
            </a:r>
            <a:r>
              <a:rPr lang="en-US" sz="2000" dirty="0"/>
              <a:t> = 120 </a:t>
            </a:r>
            <a:r>
              <a:rPr lang="en-US" sz="2000" dirty="0" err="1"/>
              <a:t>ms.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Then calculate the correlation function from the average over the </a:t>
            </a:r>
            <a:r>
              <a:rPr lang="en-US" sz="2000" i="1" dirty="0"/>
              <a:t>R</a:t>
            </a:r>
            <a:r>
              <a:rPr lang="en-US" sz="2000" dirty="0"/>
              <a:t> repetitions: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36656"/>
            <a:ext cx="9144000" cy="23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Density-density correlations and </a:t>
            </a:r>
          </a:p>
          <a:p>
            <a:r>
              <a:rPr lang="en-US" sz="3600" dirty="0"/>
              <a:t>noise spectroscopy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76410" y="1370474"/>
            <a:ext cx="5423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2D </a:t>
            </a:r>
            <a:r>
              <a:rPr lang="en-US" sz="2000" dirty="0" err="1"/>
              <a:t>wavevector</a:t>
            </a:r>
            <a:r>
              <a:rPr lang="en-US" sz="2000" dirty="0"/>
              <a:t> spectra of the correlation function.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936656"/>
            <a:ext cx="9144000" cy="2329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35299"/>
            <a:ext cx="9144000" cy="232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Density vs.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1600"/>
            <a:ext cx="3422071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0279" y="1371600"/>
            <a:ext cx="4155541" cy="5486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2875" y="1133620"/>
            <a:ext cx="2735965" cy="54278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FF"/>
                </a:solidFill>
              </a:rPr>
              <a:t>GP</a:t>
            </a:r>
            <a:r>
              <a:rPr lang="en-US" sz="2800" dirty="0"/>
              <a:t> vs. experiment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90656" y="1146248"/>
            <a:ext cx="3830470" cy="5427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00FF"/>
                </a:solidFill>
              </a:rPr>
              <a:t>GP</a:t>
            </a:r>
            <a:r>
              <a:rPr lang="en-US" sz="2800" dirty="0"/>
              <a:t> vs. </a:t>
            </a:r>
            <a:r>
              <a:rPr lang="en-US" sz="2800" dirty="0">
                <a:solidFill>
                  <a:srgbClr val="FF0000"/>
                </a:solidFill>
              </a:rPr>
              <a:t>truncated Wigner</a:t>
            </a:r>
          </a:p>
        </p:txBody>
      </p:sp>
    </p:spTree>
    <p:extLst>
      <p:ext uri="{BB962C8B-B14F-4D97-AF65-F5344CB8AC3E}">
        <p14:creationId xmlns:p14="http://schemas.microsoft.com/office/powerpoint/2010/main" val="955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Experimental black-hole evaporation?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23895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198"/>
            <a:ext cx="8229600" cy="660271"/>
          </a:xfrm>
        </p:spPr>
        <p:txBody>
          <a:bodyPr>
            <a:normAutofit/>
          </a:bodyPr>
          <a:lstStyle/>
          <a:p>
            <a:r>
              <a:rPr lang="en-US" sz="36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641" y="910314"/>
            <a:ext cx="5468958" cy="5535456"/>
          </a:xfrm>
        </p:spPr>
        <p:txBody>
          <a:bodyPr>
            <a:noAutofit/>
          </a:bodyPr>
          <a:lstStyle/>
          <a:p>
            <a:r>
              <a:rPr lang="en-US" sz="2600" dirty="0"/>
              <a:t>The GP equation captures key features of the experiment, and the growth of the standing wave.</a:t>
            </a:r>
          </a:p>
          <a:p>
            <a:r>
              <a:rPr lang="en-US" sz="2600" dirty="0"/>
              <a:t>The standing wave is </a:t>
            </a:r>
            <a:r>
              <a:rPr lang="en-US" sz="2600" dirty="0" err="1"/>
              <a:t>Bogoliubov</a:t>
            </a:r>
            <a:r>
              <a:rPr lang="en-US" sz="2600" dirty="0"/>
              <a:t>-Cerenkov radiation (BCR), which is generated at the WH, and grows with increasing condensate density.</a:t>
            </a:r>
          </a:p>
          <a:p>
            <a:r>
              <a:rPr lang="en-US" sz="2600" dirty="0"/>
              <a:t>The Hawking radiation pair is stimulated by the BCR. The black-hole laser plays no role.</a:t>
            </a:r>
          </a:p>
          <a:p>
            <a:r>
              <a:rPr lang="en-US" sz="2600" dirty="0"/>
              <a:t>HR visibility can be enhanced in experimentally realizable regimes.  </a:t>
            </a:r>
          </a:p>
        </p:txBody>
      </p:sp>
      <p:pic>
        <p:nvPicPr>
          <p:cNvPr id="4" name="Picture 3" descr="exp_theory_density_0605_2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6" t="37807" r="3339" b="16913"/>
          <a:stretch/>
        </p:blipFill>
        <p:spPr>
          <a:xfrm>
            <a:off x="5941837" y="1223034"/>
            <a:ext cx="2614933" cy="1453802"/>
          </a:xfrm>
          <a:prstGeom prst="rect">
            <a:avLst/>
          </a:prstGeom>
        </p:spPr>
      </p:pic>
      <p:pic>
        <p:nvPicPr>
          <p:cNvPr id="5" name="Picture 4" descr="steinhauer_evolution_mode_031916.ep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238"/>
          <a:stretch/>
        </p:blipFill>
        <p:spPr>
          <a:xfrm>
            <a:off x="5941837" y="2896355"/>
            <a:ext cx="2163517" cy="1554849"/>
          </a:xfrm>
          <a:prstGeom prst="rect">
            <a:avLst/>
          </a:prstGeom>
        </p:spPr>
      </p:pic>
      <p:pic>
        <p:nvPicPr>
          <p:cNvPr id="6" name="Picture 5" descr="bhbec_evolution_damop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" r="81175"/>
          <a:stretch/>
        </p:blipFill>
        <p:spPr>
          <a:xfrm>
            <a:off x="5565565" y="4904945"/>
            <a:ext cx="1558588" cy="1821736"/>
          </a:xfrm>
          <a:prstGeom prst="rect">
            <a:avLst/>
          </a:prstGeom>
        </p:spPr>
      </p:pic>
      <p:pic>
        <p:nvPicPr>
          <p:cNvPr id="7" name="Picture 6" descr="bhbec_evolution_damop.ep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07" t="26408"/>
          <a:stretch/>
        </p:blipFill>
        <p:spPr>
          <a:xfrm>
            <a:off x="7101981" y="5020584"/>
            <a:ext cx="1932274" cy="162769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030762"/>
              </p:ext>
            </p:extLst>
          </p:nvPr>
        </p:nvGraphicFramePr>
        <p:xfrm>
          <a:off x="7934132" y="2896355"/>
          <a:ext cx="1100123" cy="564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2" name="Equation" r:id="rId6" imgW="495300" imgH="254000" progId="Equation.3">
                  <p:embed/>
                </p:oleObj>
              </mc:Choice>
              <mc:Fallback>
                <p:oleObj name="Equation" r:id="rId6" imgW="4953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4132" y="2896355"/>
                        <a:ext cx="1100123" cy="564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96922" y="6246099"/>
            <a:ext cx="44473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arXiv: 1605.01027</a:t>
            </a:r>
            <a:r>
              <a:rPr lang="en-US" dirty="0"/>
              <a:t> and 1705.01907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98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29" y="42863"/>
            <a:ext cx="3843819" cy="21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" y="2116995"/>
            <a:ext cx="2085467" cy="15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5570" y="3195802"/>
            <a:ext cx="4775836" cy="365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04780" y="43359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	.	.	.	.</a:t>
            </a:r>
          </a:p>
        </p:txBody>
      </p:sp>
      <p:pic>
        <p:nvPicPr>
          <p:cNvPr id="12299" name="Picture 11" descr="http://i.dailymail.co.uk/i/pix/2010/10/22/article-1322807-001DAD8100000258-821_468x5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7682" y="215886"/>
            <a:ext cx="2194560" cy="26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" y="3774627"/>
            <a:ext cx="1909546" cy="15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" y="5368212"/>
            <a:ext cx="1915930" cy="14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570" y="2931568"/>
            <a:ext cx="1888641" cy="16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9665" y="2690272"/>
            <a:ext cx="1921685" cy="25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9665" y="4723485"/>
            <a:ext cx="1968441" cy="1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51743" y="433596"/>
            <a:ext cx="1881987" cy="167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1008" y="2127586"/>
            <a:ext cx="1910400" cy="91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281" y="2195535"/>
            <a:ext cx="1915930" cy="4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37432" y="2768936"/>
            <a:ext cx="319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Jane and Stephen Hawking</a:t>
            </a:r>
          </a:p>
          <a:p>
            <a:pPr algn="ctr"/>
            <a:r>
              <a:rPr lang="en-US" sz="1200" b="1" dirty="0"/>
              <a:t>March 1974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8229472" y="1292275"/>
            <a:ext cx="1365528" cy="27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Daily Mail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48414" y="2028824"/>
            <a:ext cx="0" cy="13430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243651" y="3371850"/>
            <a:ext cx="21404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3735" y="2272674"/>
            <a:ext cx="1872253" cy="4972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29" y="42863"/>
            <a:ext cx="3843819" cy="21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" y="2116995"/>
            <a:ext cx="2085467" cy="156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5570" y="3195802"/>
            <a:ext cx="4775836" cy="365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004780" y="433596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	.	.	.	.</a:t>
            </a:r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" y="3774627"/>
            <a:ext cx="1909546" cy="157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735" y="5368212"/>
            <a:ext cx="1915930" cy="144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37570" y="2931568"/>
            <a:ext cx="1888641" cy="169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9665" y="2690272"/>
            <a:ext cx="1921685" cy="25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9665" y="4723485"/>
            <a:ext cx="1968441" cy="1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3281" y="2195535"/>
            <a:ext cx="1915930" cy="4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08710" y="215886"/>
            <a:ext cx="49352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Hawking Radiation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observable at the intersection of gravitation, thermodynamics and quantum field theory.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Hard to see: effective temperature  of black hole of mass </a:t>
            </a:r>
            <a:r>
              <a:rPr lang="en-US" sz="2400" i="1" dirty="0"/>
              <a:t>M</a:t>
            </a:r>
            <a:r>
              <a:rPr lang="en-US" sz="2400" dirty="0"/>
              <a:t> is</a:t>
            </a:r>
          </a:p>
          <a:p>
            <a:r>
              <a:rPr lang="en-US" sz="2400" dirty="0"/>
              <a:t>          </a:t>
            </a:r>
            <a:r>
              <a:rPr lang="en-US" sz="2400" i="1" dirty="0"/>
              <a:t>T</a:t>
            </a:r>
            <a:r>
              <a:rPr lang="en-US" sz="2400" dirty="0"/>
              <a:t>  </a:t>
            </a:r>
            <a:r>
              <a:rPr lang="en-US" sz="2400" dirty="0">
                <a:sym typeface="Symbol"/>
              </a:rPr>
              <a:t></a:t>
            </a:r>
            <a:r>
              <a:rPr lang="en-US" sz="2400" dirty="0"/>
              <a:t> 60 </a:t>
            </a:r>
            <a:r>
              <a:rPr lang="en-US" sz="2400" dirty="0" err="1"/>
              <a:t>nK</a:t>
            </a:r>
            <a:r>
              <a:rPr lang="en-US" sz="2400" dirty="0"/>
              <a:t>  (</a:t>
            </a:r>
            <a:r>
              <a:rPr lang="en-US" sz="2400" i="1" dirty="0" err="1"/>
              <a:t>M</a:t>
            </a:r>
            <a:r>
              <a:rPr lang="en-US" sz="2400" baseline="-25000" dirty="0" err="1"/>
              <a:t>Sun</a:t>
            </a:r>
            <a:r>
              <a:rPr lang="en-US" sz="2400" dirty="0"/>
              <a:t>/</a:t>
            </a:r>
            <a:r>
              <a:rPr lang="en-US" sz="2400" i="1" dirty="0"/>
              <a:t>M)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3735" y="2272674"/>
            <a:ext cx="1872253" cy="4972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</a:rPr>
              <a:t>Schematic of Hawking radiation from a black hole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4125" y="2278505"/>
            <a:ext cx="751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Hawking radiation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Analog gravity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The black hole laser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Enhancing Hawking radiation in BECs</a:t>
            </a:r>
          </a:p>
        </p:txBody>
      </p:sp>
      <p:pic>
        <p:nvPicPr>
          <p:cNvPr id="5" name="Picture 2" descr="http://motherboard-images.vice.com/content-images/contentimage/29456/145240181463838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14" y="193656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77" y="6663478"/>
            <a:ext cx="1319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vice.com</a:t>
            </a:r>
          </a:p>
        </p:txBody>
      </p:sp>
    </p:spTree>
    <p:extLst>
      <p:ext uri="{BB962C8B-B14F-4D97-AF65-F5344CB8AC3E}">
        <p14:creationId xmlns:p14="http://schemas.microsoft.com/office/powerpoint/2010/main" val="36060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807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7948" y="2104742"/>
            <a:ext cx="809605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explosions?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Experimental black-hole evaporation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Black hole lasers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Implementation in Bose-Einstein condensates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Enhancing Hawking radiation in BECs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Effect of induced density correlations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61210" y="530155"/>
            <a:ext cx="8682790" cy="1470025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Mechanisms of stimulated Hawking radiation in laboratory Bose-Einstein condensates</a:t>
            </a:r>
          </a:p>
        </p:txBody>
      </p:sp>
    </p:spTree>
    <p:extLst>
      <p:ext uri="{BB962C8B-B14F-4D97-AF65-F5344CB8AC3E}">
        <p14:creationId xmlns:p14="http://schemas.microsoft.com/office/powerpoint/2010/main" val="2278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5675"/>
            <a:ext cx="9144000" cy="20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3869" y="115138"/>
            <a:ext cx="569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Physical Review Letters </a:t>
            </a:r>
            <a:r>
              <a:rPr lang="en-US" b="1" dirty="0"/>
              <a:t>46</a:t>
            </a:r>
            <a:r>
              <a:rPr lang="en-US" dirty="0"/>
              <a:t>, 1351 (1981)</a:t>
            </a:r>
            <a:r>
              <a:rPr lang="en-US" i="1" dirty="0"/>
              <a:t>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718" y="2593283"/>
            <a:ext cx="3597641" cy="36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5475" y="3133725"/>
            <a:ext cx="742950" cy="152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2547461"/>
            <a:ext cx="40576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Good exercise for the students:</a:t>
            </a:r>
          </a:p>
          <a:p>
            <a:pPr>
              <a:spcAft>
                <a:spcPts val="1000"/>
              </a:spcAft>
            </a:pPr>
            <a:r>
              <a:rPr lang="en-US" dirty="0"/>
              <a:t>Using dimensional analysis, find the temperature </a:t>
            </a:r>
            <a:r>
              <a:rPr lang="en-US" i="1" dirty="0"/>
              <a:t>T</a:t>
            </a:r>
            <a:r>
              <a:rPr lang="en-US" dirty="0"/>
              <a:t> of Hawking radiation emitted by a black hole of mass </a:t>
            </a:r>
            <a:r>
              <a:rPr lang="en-US" i="1" dirty="0"/>
              <a:t>M</a:t>
            </a:r>
            <a:r>
              <a:rPr lang="en-US" dirty="0"/>
              <a:t>:</a:t>
            </a:r>
          </a:p>
          <a:p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i="1" dirty="0"/>
              <a:t>T = </a:t>
            </a:r>
            <a:r>
              <a:rPr lang="en-US" dirty="0"/>
              <a:t>[M] [L]</a:t>
            </a:r>
            <a:r>
              <a:rPr lang="en-US" baseline="30000" dirty="0"/>
              <a:t>2</a:t>
            </a:r>
            <a:r>
              <a:rPr lang="en-US" dirty="0"/>
              <a:t> [T]</a:t>
            </a:r>
            <a:r>
              <a:rPr lang="en-US" baseline="30000" dirty="0"/>
              <a:t>-2 </a:t>
            </a:r>
            <a:r>
              <a:rPr lang="en-US" dirty="0"/>
              <a:t>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l-GR" i="1" baseline="30000" dirty="0"/>
              <a:t>α</a:t>
            </a:r>
            <a:r>
              <a:rPr lang="en-US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c</a:t>
            </a:r>
            <a:r>
              <a:rPr lang="el-GR" i="1" baseline="30000" dirty="0"/>
              <a:t>β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l-GR" i="1" baseline="30000" dirty="0">
                <a:sym typeface="Symbol"/>
              </a:rPr>
              <a:t></a:t>
            </a:r>
            <a:r>
              <a:rPr lang="en-US" i="1" dirty="0"/>
              <a:t> M</a:t>
            </a:r>
            <a:r>
              <a:rPr lang="el-GR" i="1" baseline="30000" dirty="0">
                <a:sym typeface="Symbol"/>
              </a:rPr>
              <a:t>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139809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Thermodynamics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3631" y="5130284"/>
            <a:ext cx="21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Quantum mechanics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56464" y="4791075"/>
            <a:ext cx="176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Special relativity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93482" y="4450318"/>
            <a:ext cx="184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General relativity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05350" y="4250292"/>
            <a:ext cx="9525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72275" y="4262219"/>
            <a:ext cx="0" cy="51933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34150" y="4250292"/>
            <a:ext cx="9525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48500" y="4271744"/>
            <a:ext cx="0" cy="25014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05675"/>
            <a:ext cx="9144000" cy="20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3869" y="115138"/>
            <a:ext cx="569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Physical Review Letters </a:t>
            </a:r>
            <a:r>
              <a:rPr lang="en-US" b="1" dirty="0"/>
              <a:t>46</a:t>
            </a:r>
            <a:r>
              <a:rPr lang="en-US" dirty="0"/>
              <a:t>, 1351 (1981)</a:t>
            </a:r>
            <a:r>
              <a:rPr lang="en-US" i="1" dirty="0"/>
              <a:t>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718" y="2593283"/>
            <a:ext cx="3597641" cy="361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2547461"/>
            <a:ext cx="405765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Good exercise for the students:</a:t>
            </a:r>
          </a:p>
          <a:p>
            <a:pPr>
              <a:spcAft>
                <a:spcPts val="1000"/>
              </a:spcAft>
            </a:pPr>
            <a:r>
              <a:rPr lang="en-US" dirty="0"/>
              <a:t>Using dimensional analysis, find the temperature </a:t>
            </a:r>
            <a:r>
              <a:rPr lang="en-US" i="1" dirty="0"/>
              <a:t>T</a:t>
            </a:r>
            <a:r>
              <a:rPr lang="en-US" dirty="0"/>
              <a:t> of Hawking radiation emitted by a black hole of mass </a:t>
            </a:r>
            <a:r>
              <a:rPr lang="en-US" i="1" dirty="0"/>
              <a:t>M</a:t>
            </a:r>
            <a:r>
              <a:rPr lang="en-US" dirty="0"/>
              <a:t>:</a:t>
            </a:r>
          </a:p>
          <a:p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i="1" dirty="0"/>
              <a:t>T = </a:t>
            </a:r>
            <a:r>
              <a:rPr lang="en-US" dirty="0"/>
              <a:t>[M] [L]</a:t>
            </a:r>
            <a:r>
              <a:rPr lang="en-US" baseline="30000" dirty="0"/>
              <a:t>2</a:t>
            </a:r>
            <a:r>
              <a:rPr lang="en-US" dirty="0"/>
              <a:t> [T]</a:t>
            </a:r>
            <a:r>
              <a:rPr lang="en-US" baseline="30000" dirty="0"/>
              <a:t>-2 </a:t>
            </a:r>
            <a:r>
              <a:rPr lang="en-US" dirty="0"/>
              <a:t>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l-GR" i="1" baseline="30000" dirty="0"/>
              <a:t>α</a:t>
            </a:r>
            <a:r>
              <a:rPr lang="en-US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c</a:t>
            </a:r>
            <a:r>
              <a:rPr lang="el-GR" i="1" baseline="30000" dirty="0"/>
              <a:t>β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l-GR" i="1" baseline="30000" dirty="0">
                <a:sym typeface="Symbol"/>
              </a:rPr>
              <a:t></a:t>
            </a:r>
            <a:r>
              <a:rPr lang="en-US" i="1" dirty="0"/>
              <a:t> M</a:t>
            </a:r>
            <a:r>
              <a:rPr lang="el-GR" i="1" baseline="30000" dirty="0">
                <a:sym typeface="Symbol"/>
              </a:rPr>
              <a:t>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0" y="5139809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Thermodynamics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93631" y="5130284"/>
            <a:ext cx="21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Quantum mechanics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56464" y="4791075"/>
            <a:ext cx="1769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Special relativity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93482" y="4450318"/>
            <a:ext cx="1849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General relativity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05350" y="4250292"/>
            <a:ext cx="9525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72275" y="4262219"/>
            <a:ext cx="0" cy="51933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534150" y="4250292"/>
            <a:ext cx="9525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48500" y="4271744"/>
            <a:ext cx="0" cy="25014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83881" y="5671066"/>
            <a:ext cx="4264844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Dimensional analysis is underdetermined –solution requires physical insight:</a:t>
            </a:r>
          </a:p>
          <a:p>
            <a:r>
              <a:rPr lang="en-US" i="1" dirty="0"/>
              <a:t>k</a:t>
            </a:r>
            <a:r>
              <a:rPr lang="en-US" dirty="0"/>
              <a:t> </a:t>
            </a:r>
            <a:r>
              <a:rPr lang="en-US" i="1" dirty="0"/>
              <a:t>T = </a:t>
            </a:r>
            <a:r>
              <a:rPr lang="en-US" dirty="0"/>
              <a:t>[M] [L]</a:t>
            </a:r>
            <a:r>
              <a:rPr lang="en-US" baseline="30000" dirty="0"/>
              <a:t>2</a:t>
            </a:r>
            <a:r>
              <a:rPr lang="en-US" dirty="0"/>
              <a:t> [T]</a:t>
            </a:r>
            <a:r>
              <a:rPr lang="en-US" baseline="30000" dirty="0"/>
              <a:t>-2 </a:t>
            </a:r>
            <a:r>
              <a:rPr lang="en-US" dirty="0"/>
              <a:t>= </a:t>
            </a:r>
            <a:r>
              <a:rPr lang="en-US" i="1" dirty="0">
                <a:solidFill>
                  <a:srgbClr val="FF0000"/>
                </a:solidFill>
              </a:rPr>
              <a:t>h</a:t>
            </a:r>
            <a:r>
              <a:rPr lang="en-US" i="1" dirty="0"/>
              <a:t> </a:t>
            </a:r>
            <a:r>
              <a:rPr lang="en-US" i="1" dirty="0">
                <a:solidFill>
                  <a:srgbClr val="00B050"/>
                </a:solidFill>
              </a:rPr>
              <a:t>c</a:t>
            </a:r>
            <a:r>
              <a:rPr lang="en-US" i="1" baseline="30000" dirty="0"/>
              <a:t>3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i="1" dirty="0"/>
              <a:t>M</a:t>
            </a:r>
            <a:r>
              <a:rPr lang="en-US" dirty="0"/>
              <a:t>)</a:t>
            </a:r>
            <a:r>
              <a:rPr lang="en-US" baseline="30000" dirty="0">
                <a:sym typeface="Symbol"/>
              </a:rPr>
              <a:t>-1 </a:t>
            </a:r>
            <a:r>
              <a:rPr lang="en-US" dirty="0"/>
              <a:t>/8</a:t>
            </a:r>
            <a:r>
              <a:rPr lang="en-US" dirty="0">
                <a:sym typeface="Symbol"/>
              </a:rPr>
              <a:t>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30908</TotalTime>
  <Words>1276</Words>
  <Application>Microsoft Office PowerPoint</Application>
  <PresentationFormat>On-screen Show (4:3)</PresentationFormat>
  <Paragraphs>186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 hole and white hole event horizons  created in flowing fluids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Stimulated pair creation</vt:lpstr>
      <vt:lpstr>Spectral analysis/ Bogoliubov-de Gennes (BdG) dispersion 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Spinor Bose-Einstein Condensates of Positronium</dc:title>
  <dc:creator>Charle Clark</dc:creator>
  <cp:lastModifiedBy>Charles Clark</cp:lastModifiedBy>
  <cp:revision>312</cp:revision>
  <cp:lastPrinted>2014-03-11T06:53:41Z</cp:lastPrinted>
  <dcterms:created xsi:type="dcterms:W3CDTF">2014-03-06T01:32:52Z</dcterms:created>
  <dcterms:modified xsi:type="dcterms:W3CDTF">2017-05-06T15:41:40Z</dcterms:modified>
</cp:coreProperties>
</file>