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88" r:id="rId3"/>
    <p:sldId id="259" r:id="rId4"/>
    <p:sldId id="257" r:id="rId5"/>
    <p:sldId id="281" r:id="rId6"/>
    <p:sldId id="260" r:id="rId7"/>
    <p:sldId id="261" r:id="rId8"/>
    <p:sldId id="282" r:id="rId9"/>
    <p:sldId id="278" r:id="rId10"/>
    <p:sldId id="286" r:id="rId11"/>
    <p:sldId id="285" r:id="rId12"/>
    <p:sldId id="280" r:id="rId13"/>
    <p:sldId id="258" r:id="rId14"/>
    <p:sldId id="290" r:id="rId15"/>
    <p:sldId id="262" r:id="rId16"/>
    <p:sldId id="264" r:id="rId17"/>
    <p:sldId id="274" r:id="rId18"/>
    <p:sldId id="277" r:id="rId19"/>
    <p:sldId id="265" r:id="rId20"/>
    <p:sldId id="292" r:id="rId21"/>
    <p:sldId id="266" r:id="rId22"/>
    <p:sldId id="267" r:id="rId23"/>
    <p:sldId id="275" r:id="rId24"/>
    <p:sldId id="268" r:id="rId25"/>
    <p:sldId id="291" r:id="rId26"/>
    <p:sldId id="269" r:id="rId27"/>
    <p:sldId id="270" r:id="rId28"/>
    <p:sldId id="284" r:id="rId29"/>
    <p:sldId id="279" r:id="rId30"/>
    <p:sldId id="27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22" autoAdjust="0"/>
  </p:normalViewPr>
  <p:slideViewPr>
    <p:cSldViewPr snapToGrid="0" snapToObjects="1">
      <p:cViewPr>
        <p:scale>
          <a:sx n="130" d="100"/>
          <a:sy n="130" d="100"/>
        </p:scale>
        <p:origin x="-392" y="5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1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May 17,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1F9E-604E-4343-9F29-EF72E8231CAD}" type="datetime4">
              <a:rPr lang="en-US" smtClean="0"/>
              <a:pPr/>
              <a:t>May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8E1CE-37F8-4102-8DF9-852A0A51F293}" type="datetime4">
              <a:rPr lang="en-US" smtClean="0"/>
              <a:pPr/>
              <a:t>May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May 17,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2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3BA-01FC-4367-B6F3-ABB2645D55F1}" type="datetime4">
              <a:rPr lang="en-US" smtClean="0"/>
              <a:pPr/>
              <a:t>May 17, 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1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1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May 17,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3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7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3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7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DA29-3CBE-48EA-92AE-A996835462BA}" type="datetime4">
              <a:rPr lang="en-US" smtClean="0"/>
              <a:pPr/>
              <a:t>May 17,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C054-3869-4501-B163-1BBFDE8DCE04}" type="datetime4">
              <a:rPr lang="en-US" smtClean="0"/>
              <a:pPr/>
              <a:t>May 17,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D831-56C1-49CF-8EF7-8B9A98402BCD}" type="datetime4">
              <a:rPr lang="en-US" smtClean="0"/>
              <a:pPr/>
              <a:t>May 17,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May 17,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A923-9BEE-48CE-9F28-5B525F399BAD}" type="datetime4">
              <a:rPr lang="en-US" smtClean="0"/>
              <a:pPr/>
              <a:t>May 17,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9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1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May 17,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6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9" y="5885499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060892" cy="7007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1959" y="93426"/>
            <a:ext cx="7772400" cy="4571999"/>
          </a:xfrm>
        </p:spPr>
        <p:txBody>
          <a:bodyPr/>
          <a:lstStyle/>
          <a:p>
            <a:r>
              <a:rPr lang="en-US" sz="4400" dirty="0" smtClean="0">
                <a:solidFill>
                  <a:schemeClr val="bg1">
                    <a:lumMod val="85000"/>
                  </a:schemeClr>
                </a:solidFill>
              </a:rPr>
              <a:t>A Versatile SLM Enabled </a:t>
            </a:r>
            <a:r>
              <a:rPr lang="en-US" sz="4400" dirty="0" err="1" smtClean="0">
                <a:solidFill>
                  <a:schemeClr val="bg1">
                    <a:lumMod val="85000"/>
                  </a:schemeClr>
                </a:solidFill>
              </a:rPr>
              <a:t>Atomtronic</a:t>
            </a:r>
            <a:r>
              <a:rPr lang="en-US" sz="4400" dirty="0" smtClean="0">
                <a:solidFill>
                  <a:schemeClr val="bg1">
                    <a:lumMod val="85000"/>
                  </a:schemeClr>
                </a:solidFill>
              </a:rPr>
              <a:t> Device for Quantum Simulation in 2D </a:t>
            </a:r>
            <a:endParaRPr lang="en-US" sz="4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9614" y="4276837"/>
            <a:ext cx="8353972" cy="1038480"/>
          </a:xfrm>
        </p:spPr>
        <p:txBody>
          <a:bodyPr>
            <a:normAutofit fontScale="25000" lnSpcReduction="20000"/>
          </a:bodyPr>
          <a:lstStyle/>
          <a:p>
            <a:r>
              <a:rPr lang="en-US" sz="7200" u="sng" dirty="0" smtClean="0"/>
              <a:t>Thomas Haase</a:t>
            </a:r>
            <a:r>
              <a:rPr lang="en-US" sz="7200" dirty="0" smtClean="0"/>
              <a:t>, Donald White, Dylan Brown, </a:t>
            </a:r>
          </a:p>
          <a:p>
            <a:r>
              <a:rPr lang="en-US" sz="7200" dirty="0" smtClean="0"/>
              <a:t>Ivan Herrera and Maarten </a:t>
            </a:r>
            <a:r>
              <a:rPr lang="en-US" sz="7200" dirty="0" err="1" smtClean="0"/>
              <a:t>Hoogerland</a:t>
            </a:r>
            <a:endParaRPr lang="en-US" sz="7200" dirty="0" smtClean="0"/>
          </a:p>
          <a:p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7" name="Picture 6" descr="Marsd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38" y="5769972"/>
            <a:ext cx="1362064" cy="781670"/>
          </a:xfrm>
          <a:prstGeom prst="rect">
            <a:avLst/>
          </a:prstGeom>
        </p:spPr>
      </p:pic>
      <p:pic>
        <p:nvPicPr>
          <p:cNvPr id="8" name="Picture 7" descr="UoA Landscape_MasterBlue_CMYK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0" y="5605444"/>
            <a:ext cx="3166340" cy="1109454"/>
          </a:xfrm>
          <a:prstGeom prst="rect">
            <a:avLst/>
          </a:prstGeom>
        </p:spPr>
      </p:pic>
      <p:pic>
        <p:nvPicPr>
          <p:cNvPr id="9" name="Picture 8" descr="DWC_LOGO1-01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621" y="5631978"/>
            <a:ext cx="3849510" cy="12109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79002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eMarco_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14" y="4362824"/>
            <a:ext cx="6770357" cy="2090254"/>
          </a:xfrm>
          <a:prstGeom prst="rect">
            <a:avLst/>
          </a:prstGeom>
        </p:spPr>
      </p:pic>
      <p:pic>
        <p:nvPicPr>
          <p:cNvPr id="4" name="Picture 3" descr="Aspect_3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06" y="2236686"/>
            <a:ext cx="5697226" cy="20541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9"/>
            <a:ext cx="6575972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Anderson Localization in Matter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545" y="1583587"/>
            <a:ext cx="7620000" cy="653100"/>
          </a:xfrm>
        </p:spPr>
        <p:txBody>
          <a:bodyPr/>
          <a:lstStyle/>
          <a:p>
            <a:r>
              <a:rPr lang="en-US" dirty="0" smtClean="0"/>
              <a:t>3D expansion experiments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80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7-05-09 at 11.30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52" y="3708639"/>
            <a:ext cx="572229" cy="734422"/>
          </a:xfrm>
          <a:prstGeom prst="rect">
            <a:avLst/>
          </a:prstGeom>
        </p:spPr>
      </p:pic>
      <p:pic>
        <p:nvPicPr>
          <p:cNvPr id="6" name="Picture 5" descr="Screen Shot 2017-05-09 at 11.30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089" y="2649591"/>
            <a:ext cx="725336" cy="1011580"/>
          </a:xfrm>
          <a:prstGeom prst="rect">
            <a:avLst/>
          </a:prstGeom>
        </p:spPr>
      </p:pic>
      <p:pic>
        <p:nvPicPr>
          <p:cNvPr id="5" name="Picture 4" descr="Screen Shot 2017-05-09 at 11.30.2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37" y="3182470"/>
            <a:ext cx="725998" cy="944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9"/>
            <a:ext cx="6575972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Anderson Localization in Matter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259" y="2036481"/>
            <a:ext cx="7620000" cy="2519210"/>
          </a:xfrm>
        </p:spPr>
        <p:txBody>
          <a:bodyPr>
            <a:normAutofit/>
          </a:bodyPr>
          <a:lstStyle/>
          <a:p>
            <a:r>
              <a:rPr lang="en-US" dirty="0" smtClean="0"/>
              <a:t>Define 3 length scales:</a:t>
            </a:r>
          </a:p>
          <a:p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scattering mean-free path: </a:t>
            </a:r>
            <a:endParaRPr lang="en-US" dirty="0" smtClean="0">
              <a:latin typeface="Savoye LET Plain:1.0"/>
              <a:cs typeface="Savoye LET Plain:1.0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Boltzmann mean-free path: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Localization length: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57200" y="4708769"/>
            <a:ext cx="7026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Localization length &gt; scattering mean-free path.</a:t>
            </a:r>
            <a:endParaRPr lang="en-US" sz="2000" dirty="0"/>
          </a:p>
        </p:txBody>
      </p:sp>
      <p:pic>
        <p:nvPicPr>
          <p:cNvPr id="10" name="Picture 9" descr="Screen Shot 2017-05-10 at 10.19.5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03" y="5262312"/>
            <a:ext cx="2979811" cy="13771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6385" y="5680593"/>
            <a:ext cx="918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2D: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7263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Atomtronic</a:t>
            </a:r>
            <a:r>
              <a:rPr lang="en-US" dirty="0" smtClean="0"/>
              <a:t> RLC Circuit</a:t>
            </a:r>
            <a:endParaRPr lang="en-US" dirty="0"/>
          </a:p>
        </p:txBody>
      </p:sp>
      <p:pic>
        <p:nvPicPr>
          <p:cNvPr id="4" name="Picture 3" descr="Eck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58" y="1852706"/>
            <a:ext cx="7405939" cy="1313966"/>
          </a:xfrm>
          <a:prstGeom prst="rect">
            <a:avLst/>
          </a:prstGeom>
        </p:spPr>
      </p:pic>
      <p:pic>
        <p:nvPicPr>
          <p:cNvPr id="5" name="Picture 4" descr="Edwar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4" y="3211495"/>
            <a:ext cx="7120759" cy="1115948"/>
          </a:xfrm>
          <a:prstGeom prst="rect">
            <a:avLst/>
          </a:prstGeom>
        </p:spPr>
      </p:pic>
      <p:pic>
        <p:nvPicPr>
          <p:cNvPr id="6" name="Picture 5" descr="Esslinger_dissord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57" y="4616823"/>
            <a:ext cx="6428828" cy="1417913"/>
          </a:xfrm>
          <a:prstGeom prst="rect">
            <a:avLst/>
          </a:prstGeom>
        </p:spPr>
      </p:pic>
      <p:pic>
        <p:nvPicPr>
          <p:cNvPr id="7" name="Picture 6" descr="Screen Shot 2017-05-08 at 6.09.3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84" y="4388065"/>
            <a:ext cx="2128025" cy="232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98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7-05-09 at 8.52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034" y="4601889"/>
            <a:ext cx="1375891" cy="990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Atomtronic</a:t>
            </a:r>
            <a:r>
              <a:rPr lang="en-US" dirty="0" smtClean="0"/>
              <a:t> RLC circuit</a:t>
            </a:r>
            <a:endParaRPr lang="en-US" dirty="0"/>
          </a:p>
        </p:txBody>
      </p:sp>
      <p:pic>
        <p:nvPicPr>
          <p:cNvPr id="4" name="Content Placeholder 3" descr="dumbell_fillfactor_50_height_0_realiz_1.bmp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4" t="20426" r="48068" b="8884"/>
          <a:stretch/>
        </p:blipFill>
        <p:spPr>
          <a:xfrm rot="16200000">
            <a:off x="1346764" y="2925111"/>
            <a:ext cx="1396189" cy="3630764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867104" y="3245360"/>
            <a:ext cx="8759" cy="9062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358057" y="3245360"/>
            <a:ext cx="0" cy="9062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079298" y="3245360"/>
            <a:ext cx="8759" cy="11911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1738" y="2428366"/>
            <a:ext cx="1250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Reservoir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09987" y="2796570"/>
            <a:ext cx="115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Channel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5539" y="2264015"/>
            <a:ext cx="1305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Final Reservoir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44277" y="1623265"/>
            <a:ext cx="4134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Chemical potential drives motion from one reservoir to the other.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44276" y="2959795"/>
            <a:ext cx="162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Imbalance: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44277" y="3967694"/>
            <a:ext cx="4072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Capacitance: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4276" y="4916342"/>
            <a:ext cx="400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Resonant frequency:</a:t>
            </a:r>
            <a:endParaRPr lang="en-US" dirty="0"/>
          </a:p>
        </p:txBody>
      </p:sp>
      <p:pic>
        <p:nvPicPr>
          <p:cNvPr id="15" name="Picture 14" descr="Screen Shot 2017-05-09 at 8.51.5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26" y="2656349"/>
            <a:ext cx="1625845" cy="1038452"/>
          </a:xfrm>
          <a:prstGeom prst="rect">
            <a:avLst/>
          </a:prstGeom>
        </p:spPr>
      </p:pic>
      <p:pic>
        <p:nvPicPr>
          <p:cNvPr id="16" name="Picture 15" descr="Screen Shot 2017-05-09 at 8.52.0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161" y="3818284"/>
            <a:ext cx="1060295" cy="7869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00593" y="6219567"/>
            <a:ext cx="2977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A.Li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et al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PRA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94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023626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15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Atomtronic</a:t>
            </a:r>
            <a:r>
              <a:rPr lang="en-US" dirty="0" smtClean="0"/>
              <a:t> RLC circuit</a:t>
            </a:r>
            <a:endParaRPr lang="en-US" dirty="0"/>
          </a:p>
        </p:txBody>
      </p:sp>
      <p:pic>
        <p:nvPicPr>
          <p:cNvPr id="7" name="Picture 6" descr="Screen Shot 2017-05-09 at 8.22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90619"/>
            <a:ext cx="6034739" cy="1966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16900" y="3633997"/>
            <a:ext cx="3268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Exponential decay model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39424" y="5092062"/>
            <a:ext cx="560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Enables us to investigate Anderson localization using a </a:t>
            </a:r>
            <a:r>
              <a:rPr lang="en-US" sz="2000" dirty="0" smtClean="0">
                <a:solidFill>
                  <a:srgbClr val="4F81BD"/>
                </a:solidFill>
              </a:rPr>
              <a:t>transmission</a:t>
            </a:r>
            <a:r>
              <a:rPr lang="en-US" sz="2000" dirty="0" smtClean="0"/>
              <a:t> experiment.</a:t>
            </a:r>
            <a:endParaRPr lang="en-US" sz="2000" dirty="0"/>
          </a:p>
        </p:txBody>
      </p:sp>
      <p:pic>
        <p:nvPicPr>
          <p:cNvPr id="11" name="Picture 10" descr="Screen Shot 2017-05-09 at 8.52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23" y="3429000"/>
            <a:ext cx="1981200" cy="10414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511790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tic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6" b="16509"/>
          <a:stretch/>
        </p:blipFill>
        <p:spPr>
          <a:xfrm>
            <a:off x="1" y="0"/>
            <a:ext cx="903941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9"/>
            <a:ext cx="6459415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30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875551"/>
            <a:ext cx="6123549" cy="694012"/>
          </a:xfrm>
        </p:spPr>
        <p:txBody>
          <a:bodyPr>
            <a:normAutofit/>
          </a:bodyPr>
          <a:lstStyle/>
          <a:p>
            <a:r>
              <a:rPr lang="en-US" baseline="30000" dirty="0" smtClean="0"/>
              <a:t>87</a:t>
            </a:r>
            <a:r>
              <a:rPr lang="en-US" dirty="0" smtClean="0"/>
              <a:t>Rb Bose Einstein Condensate ~ 20,000 atoms</a:t>
            </a:r>
            <a:endParaRPr lang="en-US" baseline="30000" dirty="0"/>
          </a:p>
        </p:txBody>
      </p:sp>
      <p:pic>
        <p:nvPicPr>
          <p:cNvPr id="4" name="Picture 3" descr="Screen Shot 2017-05-08 at 2.44.1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4"/>
          <a:stretch/>
        </p:blipFill>
        <p:spPr>
          <a:xfrm>
            <a:off x="5150924" y="2569563"/>
            <a:ext cx="2326852" cy="2252668"/>
          </a:xfrm>
          <a:prstGeom prst="rect">
            <a:avLst/>
          </a:prstGeom>
        </p:spPr>
      </p:pic>
      <p:pic>
        <p:nvPicPr>
          <p:cNvPr id="5" name="Picture 4" descr="DipoleSet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2" y="2674471"/>
            <a:ext cx="4486523" cy="3333221"/>
          </a:xfrm>
          <a:prstGeom prst="rect">
            <a:avLst/>
          </a:prstGeom>
        </p:spPr>
      </p:pic>
      <p:pic>
        <p:nvPicPr>
          <p:cNvPr id="6" name="Picture 5" descr="BEC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0" t="22227" r="50696" b="33521"/>
          <a:stretch/>
        </p:blipFill>
        <p:spPr>
          <a:xfrm>
            <a:off x="6363879" y="4830571"/>
            <a:ext cx="1864991" cy="174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5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3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30" y="1345029"/>
            <a:ext cx="7771640" cy="5041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7974975" y="1114062"/>
            <a:ext cx="455448" cy="302464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 rot="10800000">
            <a:off x="777512" y="3362110"/>
            <a:ext cx="455448" cy="302464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09099" y="2285095"/>
            <a:ext cx="919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SLM </a:t>
            </a:r>
          </a:p>
          <a:p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63" y="4466211"/>
            <a:ext cx="1132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2D-Trap</a:t>
            </a:r>
          </a:p>
          <a:p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02254" y="6181525"/>
            <a:ext cx="2726437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ArXiv:1702.01860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245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d Trap</a:t>
            </a:r>
            <a:endParaRPr lang="en-US" dirty="0"/>
          </a:p>
        </p:txBody>
      </p:sp>
      <p:pic>
        <p:nvPicPr>
          <p:cNvPr id="4" name="Picture 3" descr="figure4-eps-converted-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3" r="58889" b="4483"/>
          <a:stretch/>
        </p:blipFill>
        <p:spPr>
          <a:xfrm>
            <a:off x="52379" y="2435412"/>
            <a:ext cx="2987989" cy="3952942"/>
          </a:xfrm>
          <a:prstGeom prst="rect">
            <a:avLst/>
          </a:prstGeom>
        </p:spPr>
      </p:pic>
      <p:pic>
        <p:nvPicPr>
          <p:cNvPr id="5" name="Picture 4" descr="figure4-eps-converted-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1"/>
          <a:stretch/>
        </p:blipFill>
        <p:spPr>
          <a:xfrm>
            <a:off x="3604137" y="2121651"/>
            <a:ext cx="3768927" cy="4073289"/>
          </a:xfrm>
          <a:prstGeom prst="rect">
            <a:avLst/>
          </a:prstGeom>
        </p:spPr>
      </p:pic>
      <p:sp>
        <p:nvSpPr>
          <p:cNvPr id="6" name="Right Bracket 5"/>
          <p:cNvSpPr/>
          <p:nvPr/>
        </p:nvSpPr>
        <p:spPr>
          <a:xfrm>
            <a:off x="2996573" y="3733450"/>
            <a:ext cx="45719" cy="233564"/>
          </a:xfrm>
          <a:prstGeom prst="righ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79054" y="3645595"/>
            <a:ext cx="726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 </a:t>
            </a:r>
            <a:r>
              <a:rPr lang="en-US" dirty="0" err="1" smtClean="0"/>
              <a:t>μm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75412" y="1752318"/>
            <a:ext cx="358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Stability Measurements.</a:t>
            </a: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 rot="10800000">
            <a:off x="7373057" y="2121650"/>
            <a:ext cx="284631" cy="274814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3862" y="1752318"/>
            <a:ext cx="2882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Stacked ‘pancake’ traps.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127822" y="5769016"/>
            <a:ext cx="24524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02995" y="5188025"/>
            <a:ext cx="1986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finale </a:t>
            </a:r>
            <a:r>
              <a:rPr lang="en-US" dirty="0"/>
              <a:t>of</a:t>
            </a:r>
          </a:p>
          <a:p>
            <a:r>
              <a:rPr lang="en-US" dirty="0"/>
              <a:t>Tchaikovsky's 1812 Overture played at 80 dB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14658" y="3159806"/>
            <a:ext cx="114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</a:t>
            </a:r>
          </a:p>
          <a:p>
            <a:r>
              <a:rPr lang="en-US" dirty="0" smtClean="0"/>
              <a:t>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126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trap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385736"/>
              </p:ext>
            </p:extLst>
          </p:nvPr>
        </p:nvGraphicFramePr>
        <p:xfrm>
          <a:off x="457200" y="2097382"/>
          <a:ext cx="8387976" cy="3461171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069887"/>
                <a:gridCol w="1316929"/>
                <a:gridCol w="2620283"/>
                <a:gridCol w="1380877"/>
              </a:tblGrid>
              <a:tr h="49445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Trap</a:t>
                      </a:r>
                      <a:endParaRPr lang="en-US" sz="2400" dirty="0"/>
                    </a:p>
                  </a:txBody>
                  <a:tcPr marT="60960" marB="6096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Beam</a:t>
                      </a:r>
                      <a:endParaRPr lang="en-US" sz="2400" dirty="0"/>
                    </a:p>
                  </a:txBody>
                  <a:tcPr marT="60960" marB="6096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Trap Frequency (</a:t>
                      </a:r>
                      <a:r>
                        <a:rPr lang="en-US" sz="2400" i="1" dirty="0" err="1" smtClean="0"/>
                        <a:t>ν</a:t>
                      </a:r>
                      <a:r>
                        <a:rPr lang="en-US" sz="2400" baseline="-25000" dirty="0" err="1" smtClean="0"/>
                        <a:t>x</a:t>
                      </a:r>
                      <a:r>
                        <a:rPr lang="en-US" sz="2400" baseline="0" dirty="0" smtClean="0"/>
                        <a:t>)</a:t>
                      </a:r>
                      <a:endParaRPr lang="en-US" sz="2400" dirty="0" smtClean="0"/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1 Hz</a:t>
                      </a:r>
                      <a:endParaRPr lang="en-US" sz="2400" dirty="0"/>
                    </a:p>
                  </a:txBody>
                  <a:tcPr marT="60960" marB="6096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Waist (</a:t>
                      </a:r>
                      <a:r>
                        <a:rPr lang="en-US" sz="2400" i="1" dirty="0" err="1" smtClean="0"/>
                        <a:t>w</a:t>
                      </a:r>
                      <a:r>
                        <a:rPr lang="en-US" sz="2400" baseline="-25000" dirty="0" err="1" smtClean="0"/>
                        <a:t>x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4 mm</a:t>
                      </a:r>
                      <a:endParaRPr lang="en-US" sz="2400" dirty="0"/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Trap Frequency (</a:t>
                      </a:r>
                      <a:r>
                        <a:rPr lang="en-US" sz="2400" i="1" dirty="0" err="1" smtClean="0"/>
                        <a:t>ν</a:t>
                      </a:r>
                      <a:r>
                        <a:rPr lang="en-US" sz="2400" baseline="-25000" dirty="0" err="1" smtClean="0"/>
                        <a:t>y</a:t>
                      </a:r>
                      <a:r>
                        <a:rPr lang="en-US" sz="2400" dirty="0" smtClean="0"/>
                        <a:t>)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1 Hz</a:t>
                      </a:r>
                      <a:endParaRPr lang="en-US" sz="2400" dirty="0"/>
                    </a:p>
                  </a:txBody>
                  <a:tcPr marT="60960" marB="6096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Beam Waist (</a:t>
                      </a:r>
                      <a:r>
                        <a:rPr lang="en-US" sz="2400" i="1" dirty="0" err="1" smtClean="0"/>
                        <a:t>w</a:t>
                      </a:r>
                      <a:r>
                        <a:rPr lang="en-US" sz="2400" baseline="-25000" dirty="0" err="1" smtClean="0"/>
                        <a:t>z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200 </a:t>
                      </a:r>
                      <a:r>
                        <a:rPr lang="en-US" sz="2400" dirty="0" err="1" smtClean="0"/>
                        <a:t>μm</a:t>
                      </a:r>
                      <a:endParaRPr lang="en-US" sz="2400" dirty="0"/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Trap Frequency (</a:t>
                      </a:r>
                      <a:r>
                        <a:rPr lang="en-US" sz="2400" i="1" dirty="0" err="1" smtClean="0"/>
                        <a:t>v</a:t>
                      </a:r>
                      <a:r>
                        <a:rPr lang="en-US" sz="2400" baseline="-25000" dirty="0" err="1" smtClean="0"/>
                        <a:t>z</a:t>
                      </a:r>
                      <a:r>
                        <a:rPr lang="en-US" sz="2400" dirty="0" smtClean="0"/>
                        <a:t>)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900 Hz</a:t>
                      </a:r>
                      <a:endParaRPr lang="en-US" sz="2400" dirty="0"/>
                    </a:p>
                  </a:txBody>
                  <a:tcPr marT="60960" marB="6096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Intersection Angle</a:t>
                      </a:r>
                      <a:endParaRPr lang="en-US" sz="2400" dirty="0"/>
                    </a:p>
                  </a:txBody>
                  <a:tcPr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6°</a:t>
                      </a:r>
                      <a:endParaRPr lang="en-US" sz="2400" dirty="0"/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Depth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2 </a:t>
                      </a:r>
                      <a:r>
                        <a:rPr lang="en-US" sz="2400" dirty="0" err="1" smtClean="0"/>
                        <a:t>μK</a:t>
                      </a:r>
                      <a:endParaRPr lang="en-US" sz="2400" dirty="0"/>
                    </a:p>
                  </a:txBody>
                  <a:tcPr marT="60960" marB="6096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Laser power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10 W</a:t>
                      </a:r>
                      <a:endParaRPr lang="en-US" sz="2400" dirty="0"/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Spacing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8 </a:t>
                      </a:r>
                      <a:r>
                        <a:rPr lang="en-US" sz="2400" dirty="0" err="1" smtClean="0"/>
                        <a:t>μm</a:t>
                      </a:r>
                      <a:endParaRPr lang="en-US" sz="2400" dirty="0"/>
                    </a:p>
                  </a:txBody>
                  <a:tcPr marT="60960" marB="6096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 marT="60960" marB="60960"/>
                </a:tc>
              </a:tr>
              <a:tr h="49445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Rayleigh Range</a:t>
                      </a:r>
                    </a:p>
                  </a:txBody>
                  <a:tcPr marT="60960" marB="609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1.6 mm</a:t>
                      </a:r>
                      <a:endParaRPr lang="en-US" sz="2400" dirty="0"/>
                    </a:p>
                  </a:txBody>
                  <a:tcPr marT="60960" marB="6096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60960" marB="6096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 marT="60960" marB="6096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5638" y="1524319"/>
            <a:ext cx="502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Summary of parameters: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349897" y="5897317"/>
            <a:ext cx="5523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Temperature of 2D degenerate gas: </a:t>
            </a:r>
            <a:r>
              <a:rPr lang="en-US" sz="2000" dirty="0" smtClean="0">
                <a:solidFill>
                  <a:srgbClr val="4F81BD"/>
                </a:solidFill>
              </a:rPr>
              <a:t>8±0.5 </a:t>
            </a:r>
            <a:r>
              <a:rPr lang="en-US" sz="2000" dirty="0" err="1" smtClean="0">
                <a:solidFill>
                  <a:srgbClr val="4F81BD"/>
                </a:solidFill>
              </a:rPr>
              <a:t>nK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Loading efficiency of 70±1%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408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7-05-08 at 9.49.5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7" t="14505" r="2821"/>
          <a:stretch/>
        </p:blipFill>
        <p:spPr>
          <a:xfrm>
            <a:off x="4387166" y="2770024"/>
            <a:ext cx="4618070" cy="38142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5932" y="910896"/>
            <a:ext cx="2014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Antipodes</a:t>
            </a:r>
            <a:endParaRPr lang="en-US" dirty="0"/>
          </a:p>
        </p:txBody>
      </p:sp>
      <p:pic>
        <p:nvPicPr>
          <p:cNvPr id="11" name="Picture 10" descr="Screen Shot 2017-05-08 at 9.52.0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13607" r="2728"/>
          <a:stretch/>
        </p:blipFill>
        <p:spPr>
          <a:xfrm>
            <a:off x="319713" y="201314"/>
            <a:ext cx="5470636" cy="378401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886295" y="1179495"/>
            <a:ext cx="3043294" cy="143724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428828" y="1403339"/>
            <a:ext cx="8758" cy="1990762"/>
          </a:xfrm>
          <a:prstGeom prst="straightConnector1">
            <a:avLst/>
          </a:prstGeom>
          <a:ln>
            <a:solidFill>
              <a:srgbClr val="F5C20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2023" y="6430208"/>
            <a:ext cx="3721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Google Earth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455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3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12" y="1345029"/>
            <a:ext cx="7771640" cy="5041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8004857" y="1039357"/>
            <a:ext cx="455448" cy="302464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 rot="10800000">
            <a:off x="822335" y="3362110"/>
            <a:ext cx="455448" cy="302464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64276" y="2195449"/>
            <a:ext cx="919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SLM </a:t>
            </a:r>
          </a:p>
          <a:p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63" y="4466211"/>
            <a:ext cx="1132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2D-Trap</a:t>
            </a:r>
          </a:p>
          <a:p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02254" y="6181525"/>
            <a:ext cx="2726437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ArXiv:1702.01860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125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SLM Setup</a:t>
            </a:r>
            <a:endParaRPr lang="en-US" dirty="0"/>
          </a:p>
        </p:txBody>
      </p:sp>
      <p:pic>
        <p:nvPicPr>
          <p:cNvPr id="4" name="Content Placeholder 3" descr="April-20-17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t="1142" r="29103" b="7553"/>
          <a:stretch/>
        </p:blipFill>
        <p:spPr>
          <a:xfrm>
            <a:off x="6248400" y="691720"/>
            <a:ext cx="2542920" cy="2734926"/>
          </a:xfrm>
        </p:spPr>
      </p:pic>
      <p:pic>
        <p:nvPicPr>
          <p:cNvPr id="5" name="Picture 4" descr="April-20-17_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5" t="3322" r="33320" b="8299"/>
          <a:stretch/>
        </p:blipFill>
        <p:spPr>
          <a:xfrm>
            <a:off x="4677822" y="3721044"/>
            <a:ext cx="2258332" cy="2494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754078"/>
            <a:ext cx="381878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Potential depth: 2.5 </a:t>
            </a:r>
            <a:r>
              <a:rPr lang="en-US" sz="2000" dirty="0" err="1" smtClean="0"/>
              <a:t>μK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/>
              <a:t>T</a:t>
            </a:r>
            <a:r>
              <a:rPr lang="en-US" sz="2000" dirty="0" smtClean="0"/>
              <a:t>otal magnification: 0.036x</a:t>
            </a:r>
          </a:p>
          <a:p>
            <a:endParaRPr lang="en-US" sz="2000" dirty="0" smtClean="0"/>
          </a:p>
          <a:p>
            <a:r>
              <a:rPr lang="en-US" sz="2000" dirty="0" smtClean="0"/>
              <a:t>Resolution ~1.2 </a:t>
            </a:r>
            <a:r>
              <a:rPr lang="en-US" sz="2000" dirty="0" err="1" smtClean="0"/>
              <a:t>μm</a:t>
            </a:r>
            <a:endParaRPr lang="en-US" sz="2000" dirty="0"/>
          </a:p>
          <a:p>
            <a:endParaRPr lang="en-US" dirty="0"/>
          </a:p>
        </p:txBody>
      </p:sp>
      <p:sp>
        <p:nvSpPr>
          <p:cNvPr id="7" name="Left Bracket 6"/>
          <p:cNvSpPr/>
          <p:nvPr/>
        </p:nvSpPr>
        <p:spPr>
          <a:xfrm>
            <a:off x="4396047" y="3411498"/>
            <a:ext cx="213142" cy="3055237"/>
          </a:xfrm>
          <a:prstGeom prst="leftBracke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92352" y="4417067"/>
            <a:ext cx="3183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Custom built mounting of the lens allows for control of the vertical positioning.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4855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Customizable Potentials</a:t>
            </a:r>
          </a:p>
        </p:txBody>
      </p:sp>
      <p:pic>
        <p:nvPicPr>
          <p:cNvPr id="4" name="Picture 3" descr="figure7-eps-converted-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4" t="5414" r="7776" b="10136"/>
          <a:stretch/>
        </p:blipFill>
        <p:spPr>
          <a:xfrm>
            <a:off x="3854313" y="4407647"/>
            <a:ext cx="5123272" cy="2046942"/>
          </a:xfrm>
          <a:prstGeom prst="rect">
            <a:avLst/>
          </a:prstGeom>
        </p:spPr>
      </p:pic>
      <p:pic>
        <p:nvPicPr>
          <p:cNvPr id="5" name="Picture 4" descr="figure9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88574"/>
            <a:ext cx="4320394" cy="21787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454673" y="3528920"/>
            <a:ext cx="399641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396047" y="2330824"/>
            <a:ext cx="1" cy="926352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79365" y="5352125"/>
            <a:ext cx="2036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Kiwi potential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250411" y="3528907"/>
            <a:ext cx="865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42 </a:t>
            </a:r>
            <a:r>
              <a:rPr lang="en-US" sz="2000" dirty="0" err="1"/>
              <a:t>μm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4369402" y="2451299"/>
            <a:ext cx="1181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84 </a:t>
            </a:r>
            <a:r>
              <a:rPr lang="en-US" sz="2000" dirty="0" err="1" smtClean="0"/>
              <a:t>μm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301900" y="1928469"/>
            <a:ext cx="30905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Atoms expand into the customizable potential.</a:t>
            </a:r>
          </a:p>
          <a:p>
            <a:endParaRPr lang="en-US" sz="2000" dirty="0"/>
          </a:p>
          <a:p>
            <a:r>
              <a:rPr lang="en-US" sz="2000" dirty="0" smtClean="0"/>
              <a:t>Require a defined path.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03736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Experimental Sequence</a:t>
            </a:r>
            <a:endParaRPr lang="en-US" dirty="0"/>
          </a:p>
        </p:txBody>
      </p:sp>
      <p:pic>
        <p:nvPicPr>
          <p:cNvPr id="4" name="Picture 3" descr="beams_and_ramp-eps-converted-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5" r="56635"/>
          <a:stretch/>
        </p:blipFill>
        <p:spPr>
          <a:xfrm>
            <a:off x="5057509" y="2121948"/>
            <a:ext cx="3539206" cy="37108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0351" y="5187869"/>
            <a:ext cx="2806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Spatial positioning of the beams.</a:t>
            </a:r>
            <a:endParaRPr lang="en-US" dirty="0"/>
          </a:p>
        </p:txBody>
      </p:sp>
      <p:pic>
        <p:nvPicPr>
          <p:cNvPr id="7" name="Picture 6" descr="beams_and_ramp-eps-converted-t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8" t="8176"/>
          <a:stretch/>
        </p:blipFill>
        <p:spPr>
          <a:xfrm>
            <a:off x="457200" y="2449894"/>
            <a:ext cx="3949214" cy="32426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9281" y="1947996"/>
            <a:ext cx="4351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Sequence after BEC ramp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724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31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9"/>
          <a:stretch/>
        </p:blipFill>
        <p:spPr>
          <a:xfrm>
            <a:off x="1" y="0"/>
            <a:ext cx="901411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RESULTS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63852" y="5995881"/>
            <a:ext cx="2650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Sandfly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Bay,</a:t>
            </a:r>
          </a:p>
          <a:p>
            <a:pPr algn="r"/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Otago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Peninsula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18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Dimensions</a:t>
            </a:r>
            <a:endParaRPr lang="en-US" dirty="0"/>
          </a:p>
        </p:txBody>
      </p:sp>
      <p:pic>
        <p:nvPicPr>
          <p:cNvPr id="4" name="Content Placeholder 3" descr="dumbell_fillfactor_50_height_0_realiz_1.bmp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4" t="20426" r="48068" b="8884"/>
          <a:stretch/>
        </p:blipFill>
        <p:spPr>
          <a:xfrm rot="16200000">
            <a:off x="3457386" y="2134113"/>
            <a:ext cx="1334064" cy="3630764"/>
          </a:xfrm>
        </p:spPr>
      </p:pic>
      <p:sp>
        <p:nvSpPr>
          <p:cNvPr id="12" name="Left Brace 11"/>
          <p:cNvSpPr/>
          <p:nvPr/>
        </p:nvSpPr>
        <p:spPr>
          <a:xfrm rot="16200000">
            <a:off x="4026738" y="3933022"/>
            <a:ext cx="408735" cy="1653189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85935" y="5364429"/>
            <a:ext cx="1900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Length varied from 20-200 </a:t>
            </a:r>
            <a:r>
              <a:rPr lang="en-US" dirty="0" err="1" smtClean="0"/>
              <a:t>μm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309036" y="3598737"/>
            <a:ext cx="0" cy="74857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14375" y="3598737"/>
            <a:ext cx="896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 </a:t>
            </a:r>
            <a:r>
              <a:rPr lang="en-US" dirty="0" err="1" smtClean="0"/>
              <a:t>μm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012371" y="3724588"/>
            <a:ext cx="0" cy="396475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61902" y="3706908"/>
            <a:ext cx="896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 </a:t>
            </a:r>
            <a:r>
              <a:rPr lang="en-US" dirty="0" err="1" smtClean="0"/>
              <a:t>μm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312522" y="1962965"/>
            <a:ext cx="4749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imension of the ‘dumbbell’ potential: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7603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RCL Circuit</a:t>
            </a:r>
            <a:endParaRPr lang="en-US" dirty="0"/>
          </a:p>
        </p:txBody>
      </p:sp>
      <p:pic>
        <p:nvPicPr>
          <p:cNvPr id="4" name="Picture 3" descr="figure8-eps-converted-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4381" r="5826"/>
          <a:stretch/>
        </p:blipFill>
        <p:spPr>
          <a:xfrm>
            <a:off x="457201" y="1778000"/>
            <a:ext cx="4806731" cy="4193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01765" y="2321033"/>
            <a:ext cx="34038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transport regimes: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Initial ballistic expansion.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Exponential decay coupled to an ‘oscillation’.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Channel length of 20 </a:t>
            </a:r>
            <a:r>
              <a:rPr lang="en-US" dirty="0" err="1" smtClean="0"/>
              <a:t>μm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dumbell_fillfactor_50_height_100_realiz_1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0" t="19753" r="47167" b="5492"/>
          <a:stretch/>
        </p:blipFill>
        <p:spPr>
          <a:xfrm rot="16200000">
            <a:off x="5744058" y="737012"/>
            <a:ext cx="1434354" cy="38450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Disorder</a:t>
            </a:r>
            <a:endParaRPr lang="en-US" dirty="0"/>
          </a:p>
        </p:txBody>
      </p:sp>
      <p:pic>
        <p:nvPicPr>
          <p:cNvPr id="4" name="Content Placeholder 3" descr="dumbell_fillfactor_50_height_0_realiz_1.bmp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4" t="20426" r="48068" b="8884"/>
          <a:stretch/>
        </p:blipFill>
        <p:spPr>
          <a:xfrm rot="16200000">
            <a:off x="1364005" y="2957293"/>
            <a:ext cx="1361708" cy="3630764"/>
          </a:xfrm>
        </p:spPr>
      </p:pic>
      <p:cxnSp>
        <p:nvCxnSpPr>
          <p:cNvPr id="9" name="Straight Arrow Connector 8"/>
          <p:cNvCxnSpPr/>
          <p:nvPr/>
        </p:nvCxnSpPr>
        <p:spPr>
          <a:xfrm>
            <a:off x="867104" y="2960412"/>
            <a:ext cx="8759" cy="11911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349298" y="2960412"/>
            <a:ext cx="8759" cy="11911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079298" y="3245360"/>
            <a:ext cx="8759" cy="11911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Left Brace 11"/>
          <p:cNvSpPr/>
          <p:nvPr/>
        </p:nvSpPr>
        <p:spPr>
          <a:xfrm rot="16200000">
            <a:off x="6282487" y="2418764"/>
            <a:ext cx="408735" cy="1653189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9256" y="2168315"/>
            <a:ext cx="1250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reservoir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01229" y="2817217"/>
            <a:ext cx="115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Channel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5539" y="2170886"/>
            <a:ext cx="1305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Final Reservoir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987527" y="4827341"/>
            <a:ext cx="4982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Scatterer</a:t>
            </a:r>
            <a:r>
              <a:rPr lang="en-US" dirty="0" smtClean="0"/>
              <a:t> size ~ Atomic de Broglie wavelength.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8552" y="3629261"/>
            <a:ext cx="318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Point </a:t>
            </a:r>
            <a:r>
              <a:rPr lang="en-US" dirty="0" err="1" smtClean="0"/>
              <a:t>scatterer</a:t>
            </a:r>
            <a:r>
              <a:rPr lang="en-US" dirty="0" smtClean="0"/>
              <a:t> disorder.</a:t>
            </a:r>
          </a:p>
          <a:p>
            <a:pPr algn="ctr"/>
            <a:r>
              <a:rPr lang="en-US" dirty="0" smtClean="0"/>
              <a:t>(1.4 </a:t>
            </a:r>
            <a:r>
              <a:rPr lang="en-US" dirty="0" err="1" smtClean="0"/>
              <a:t>μm</a:t>
            </a:r>
            <a:r>
              <a:rPr lang="en-US" dirty="0" smtClean="0"/>
              <a:t> x 1.4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485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Disorder</a:t>
            </a:r>
            <a:endParaRPr lang="en-US" dirty="0"/>
          </a:p>
        </p:txBody>
      </p:sp>
      <p:pic>
        <p:nvPicPr>
          <p:cNvPr id="6" name="Picture 5" descr="dumbell_fillfactor_50_height_100_realiz_1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0" t="19753" r="47167" b="5492"/>
          <a:stretch/>
        </p:blipFill>
        <p:spPr>
          <a:xfrm rot="16200000">
            <a:off x="5744058" y="737012"/>
            <a:ext cx="1434354" cy="3845034"/>
          </a:xfrm>
          <a:prstGeom prst="rect">
            <a:avLst/>
          </a:prstGeom>
        </p:spPr>
      </p:pic>
      <p:sp>
        <p:nvSpPr>
          <p:cNvPr id="12" name="Left Brace 11"/>
          <p:cNvSpPr/>
          <p:nvPr/>
        </p:nvSpPr>
        <p:spPr>
          <a:xfrm rot="16200000">
            <a:off x="6282487" y="2418764"/>
            <a:ext cx="408735" cy="1653189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5145"/>
            <a:ext cx="4368800" cy="2182939"/>
          </a:xfrm>
        </p:spPr>
        <p:txBody>
          <a:bodyPr>
            <a:normAutofit/>
          </a:bodyPr>
          <a:lstStyle/>
          <a:p>
            <a:r>
              <a:rPr lang="en-US" dirty="0" smtClean="0"/>
              <a:t>Different approach to using a speckle potential as done in previous studies. 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890495" y="5790944"/>
            <a:ext cx="4946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‘Amount’ of disorder is described by </a:t>
            </a:r>
            <a:r>
              <a:rPr lang="en-US" dirty="0" smtClean="0">
                <a:solidFill>
                  <a:srgbClr val="526DB0"/>
                </a:solidFill>
              </a:rPr>
              <a:t>fill factor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7" name="Picture 6" descr="deMar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458084"/>
            <a:ext cx="6787931" cy="11689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4000" y="4869793"/>
            <a:ext cx="431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Avoid percolation threshold issues.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78552" y="3629261"/>
            <a:ext cx="318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Point </a:t>
            </a:r>
            <a:r>
              <a:rPr lang="en-US" dirty="0" err="1" smtClean="0"/>
              <a:t>scatterer</a:t>
            </a:r>
            <a:r>
              <a:rPr lang="en-US" dirty="0" smtClean="0"/>
              <a:t> disorder.</a:t>
            </a:r>
          </a:p>
          <a:p>
            <a:pPr algn="ctr"/>
            <a:r>
              <a:rPr lang="en-US" dirty="0" smtClean="0"/>
              <a:t>(1.4 </a:t>
            </a:r>
            <a:r>
              <a:rPr lang="en-US" dirty="0" err="1" smtClean="0"/>
              <a:t>μm</a:t>
            </a:r>
            <a:r>
              <a:rPr lang="en-US" dirty="0" smtClean="0"/>
              <a:t> x 1.4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99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98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5636" y="1691261"/>
            <a:ext cx="5005144" cy="359486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149184" y="2972343"/>
            <a:ext cx="1820585" cy="1077623"/>
          </a:xfrm>
          <a:prstGeom prst="rightArrow">
            <a:avLst/>
          </a:prstGeom>
          <a:solidFill>
            <a:schemeClr val="tx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71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Overall: </a:t>
            </a:r>
          </a:p>
          <a:p>
            <a:r>
              <a:rPr lang="en-US" dirty="0" smtClean="0"/>
              <a:t>Create a </a:t>
            </a:r>
            <a:r>
              <a:rPr lang="en-US" dirty="0" smtClean="0">
                <a:solidFill>
                  <a:schemeClr val="accent3"/>
                </a:solidFill>
              </a:rPr>
              <a:t>versatile</a:t>
            </a:r>
            <a:r>
              <a:rPr lang="en-US" dirty="0" smtClean="0"/>
              <a:t> system that will enable a wide range of experiments with the goal of </a:t>
            </a:r>
            <a:r>
              <a:rPr lang="en-US" dirty="0" smtClean="0">
                <a:solidFill>
                  <a:schemeClr val="accent3"/>
                </a:solidFill>
              </a:rPr>
              <a:t>quantum simulation </a:t>
            </a:r>
            <a:r>
              <a:rPr lang="en-US" dirty="0" smtClean="0">
                <a:solidFill>
                  <a:srgbClr val="000000"/>
                </a:solidFill>
              </a:rPr>
              <a:t>of two dimensional systems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r>
              <a:rPr lang="en-US" dirty="0" smtClean="0"/>
              <a:t>Current project:</a:t>
            </a:r>
          </a:p>
          <a:p>
            <a:r>
              <a:rPr lang="en-US" dirty="0" smtClean="0"/>
              <a:t>Utilize an </a:t>
            </a:r>
            <a:r>
              <a:rPr lang="en-US" dirty="0" err="1" smtClean="0">
                <a:solidFill>
                  <a:schemeClr val="accent3"/>
                </a:solidFill>
              </a:rPr>
              <a:t>atomtronic</a:t>
            </a: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smtClean="0"/>
              <a:t>RLC circuit to study the effects of </a:t>
            </a:r>
            <a:r>
              <a:rPr lang="en-US" dirty="0" smtClean="0">
                <a:solidFill>
                  <a:srgbClr val="526DB0"/>
                </a:solidFill>
              </a:rPr>
              <a:t>Anderson localization </a:t>
            </a:r>
            <a:r>
              <a:rPr lang="en-US" dirty="0" smtClean="0"/>
              <a:t>in 2D.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38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220866"/>
            <a:ext cx="5257469" cy="43735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Presented our setup to conduct </a:t>
            </a:r>
            <a:r>
              <a:rPr lang="en-US" dirty="0" err="1" smtClean="0">
                <a:solidFill>
                  <a:srgbClr val="4F81BD"/>
                </a:solidFill>
              </a:rPr>
              <a:t>transmissive</a:t>
            </a:r>
            <a:r>
              <a:rPr lang="en-US" dirty="0" smtClean="0">
                <a:solidFill>
                  <a:srgbClr val="4F81BD"/>
                </a:solidFill>
              </a:rPr>
              <a:t> experiments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Presented initial results towards investigating resistance induced by the addition of disorder.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Evidence of </a:t>
            </a:r>
            <a:r>
              <a:rPr lang="en-US" dirty="0" smtClean="0">
                <a:solidFill>
                  <a:srgbClr val="4F81BD"/>
                </a:solidFill>
              </a:rPr>
              <a:t>increasing resistance</a:t>
            </a:r>
            <a:r>
              <a:rPr lang="en-US" dirty="0" smtClean="0"/>
              <a:t> linked to </a:t>
            </a:r>
            <a:r>
              <a:rPr lang="en-US" dirty="0" smtClean="0">
                <a:solidFill>
                  <a:srgbClr val="4F81BD"/>
                </a:solidFill>
              </a:rPr>
              <a:t>increasing disorder</a:t>
            </a:r>
            <a:r>
              <a:rPr lang="en-US" dirty="0" smtClean="0"/>
              <a:t> in an RLC model. </a:t>
            </a:r>
          </a:p>
        </p:txBody>
      </p:sp>
      <p:pic>
        <p:nvPicPr>
          <p:cNvPr id="4" name="Picture 3" descr="Marsd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548" y="4558001"/>
            <a:ext cx="1362064" cy="701284"/>
          </a:xfrm>
          <a:prstGeom prst="rect">
            <a:avLst/>
          </a:prstGeom>
        </p:spPr>
      </p:pic>
      <p:pic>
        <p:nvPicPr>
          <p:cNvPr id="5" name="Picture 4" descr="UoA Landscape_MasterBlue_CMYK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50" y="1605063"/>
            <a:ext cx="3166340" cy="995359"/>
          </a:xfrm>
          <a:prstGeom prst="rect">
            <a:avLst/>
          </a:prstGeom>
        </p:spPr>
      </p:pic>
      <p:pic>
        <p:nvPicPr>
          <p:cNvPr id="6" name="Picture 5" descr="DWC_LOGO1-01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r="5998"/>
          <a:stretch/>
        </p:blipFill>
        <p:spPr>
          <a:xfrm>
            <a:off x="5603850" y="3016486"/>
            <a:ext cx="3398057" cy="1086393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3017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241" y="2173016"/>
            <a:ext cx="3328276" cy="43735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Background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Experimental Setup</a:t>
            </a:r>
          </a:p>
          <a:p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Current Results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052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73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" r="24087"/>
          <a:stretch/>
        </p:blipFill>
        <p:spPr>
          <a:xfrm>
            <a:off x="0" y="0"/>
            <a:ext cx="89989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47325" y="6056725"/>
            <a:ext cx="155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89101"/>
                </a:solidFill>
              </a:rPr>
              <a:t>Queenstown</a:t>
            </a:r>
            <a:endParaRPr lang="en-US" dirty="0">
              <a:solidFill>
                <a:srgbClr val="B891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45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7-05-08 at 6.22.3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1"/>
          <a:stretch/>
        </p:blipFill>
        <p:spPr>
          <a:xfrm>
            <a:off x="4404927" y="2972356"/>
            <a:ext cx="2034719" cy="3743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9"/>
            <a:ext cx="6993878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Anderson Localization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2"/>
            <a:ext cx="7757635" cy="1006585"/>
          </a:xfrm>
        </p:spPr>
        <p:txBody>
          <a:bodyPr>
            <a:noAutofit/>
          </a:bodyPr>
          <a:lstStyle/>
          <a:p>
            <a:r>
              <a:rPr lang="en-US" dirty="0" smtClean="0"/>
              <a:t>Anderson localization – Absence of diffusion in a disordered medium.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Screen Shot 2017-05-08 at 6.22.3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27"/>
          <a:stretch/>
        </p:blipFill>
        <p:spPr>
          <a:xfrm>
            <a:off x="1165412" y="2972355"/>
            <a:ext cx="1963534" cy="3734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464" y="3817719"/>
            <a:ext cx="131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Disorder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8464" y="5221152"/>
            <a:ext cx="1114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Ordered Lattice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37090" y="4819689"/>
            <a:ext cx="127885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37090" y="4486116"/>
            <a:ext cx="134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Fourier Transform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24783" y="4215928"/>
            <a:ext cx="2602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Disorder broadens the spatial frequency spectrum.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52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t="12088" r="30767" b="16253"/>
          <a:stretch/>
        </p:blipFill>
        <p:spPr>
          <a:xfrm>
            <a:off x="4198471" y="1582484"/>
            <a:ext cx="4717719" cy="43211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Localization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5584273"/>
            <a:ext cx="5755767" cy="1039016"/>
          </a:xfrm>
        </p:spPr>
        <p:txBody>
          <a:bodyPr>
            <a:normAutofit/>
          </a:bodyPr>
          <a:lstStyle/>
          <a:p>
            <a:r>
              <a:rPr lang="en-US" dirty="0" smtClean="0"/>
              <a:t>Occurrence of </a:t>
            </a:r>
            <a:r>
              <a:rPr lang="en-US" dirty="0" smtClean="0">
                <a:solidFill>
                  <a:srgbClr val="526DB0"/>
                </a:solidFill>
              </a:rPr>
              <a:t>multiple</a:t>
            </a:r>
            <a:r>
              <a:rPr lang="en-US" dirty="0" smtClean="0"/>
              <a:t> scattering effects.</a:t>
            </a:r>
          </a:p>
          <a:p>
            <a:r>
              <a:rPr lang="en-US" dirty="0" smtClean="0"/>
              <a:t>Precursor to Anderson localization.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08275" y="3239753"/>
            <a:ext cx="284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Coherent backscattering.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1" y="2031635"/>
            <a:ext cx="4511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i</a:t>
            </a:r>
            <a:r>
              <a:rPr lang="en-US" dirty="0" smtClean="0"/>
              <a:t> = -</a:t>
            </a:r>
            <a:r>
              <a:rPr lang="en-US" dirty="0" err="1" smtClean="0"/>
              <a:t>k</a:t>
            </a:r>
            <a:r>
              <a:rPr lang="en-US" baseline="-25000" dirty="0" err="1" smtClean="0"/>
              <a:t>f</a:t>
            </a:r>
            <a:r>
              <a:rPr lang="en-US" baseline="-25000" dirty="0" smtClean="0"/>
              <a:t> </a:t>
            </a:r>
            <a:r>
              <a:rPr lang="en-US" dirty="0" smtClean="0"/>
              <a:t>then phase difference between both paths is zero. </a:t>
            </a:r>
          </a:p>
          <a:p>
            <a:r>
              <a:rPr lang="en-US" dirty="0" smtClean="0"/>
              <a:t>Quantum paths will constructively interfere when scattering in the reverse direction.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722499"/>
            <a:ext cx="4302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Quantum interference adds a correction from ‘looped’ paths.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05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9"/>
            <a:ext cx="5759433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Creating an Anderson insulator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1847368"/>
          </a:xfrm>
        </p:spPr>
        <p:txBody>
          <a:bodyPr/>
          <a:lstStyle/>
          <a:p>
            <a:r>
              <a:rPr lang="en-US" dirty="0" smtClean="0"/>
              <a:t>For a wave traveling in a highly disordered medium (strong scattering limit) -  the disorder completely suppresses the diffusive transport.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345113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 create an Anderson insulator we need to introduce </a:t>
            </a:r>
            <a:r>
              <a:rPr lang="en-US" sz="2000" dirty="0" smtClean="0">
                <a:solidFill>
                  <a:schemeClr val="accent3"/>
                </a:solidFill>
              </a:rPr>
              <a:t>disorder</a:t>
            </a:r>
            <a:r>
              <a:rPr lang="en-US" sz="2000" dirty="0" smtClean="0"/>
              <a:t> into the system. 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4726097"/>
            <a:ext cx="61109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Localized wave function decays as: </a:t>
            </a:r>
          </a:p>
          <a:p>
            <a:endParaRPr lang="en-US" dirty="0"/>
          </a:p>
        </p:txBody>
      </p:sp>
      <p:pic>
        <p:nvPicPr>
          <p:cNvPr id="6" name="Picture 5" descr="Screen Shot 2017-05-09 at 10.14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077" y="4617229"/>
            <a:ext cx="1830064" cy="70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9"/>
            <a:ext cx="6575972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Anderson Localization in Matter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545" y="1583587"/>
            <a:ext cx="7620000" cy="653100"/>
          </a:xfrm>
        </p:spPr>
        <p:txBody>
          <a:bodyPr/>
          <a:lstStyle/>
          <a:p>
            <a:r>
              <a:rPr lang="en-US" dirty="0" smtClean="0"/>
              <a:t>1D expansion experiments</a:t>
            </a:r>
            <a:endParaRPr lang="en-US" dirty="0"/>
          </a:p>
        </p:txBody>
      </p:sp>
      <p:pic>
        <p:nvPicPr>
          <p:cNvPr id="5" name="Picture 4" descr="Alain_Asp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04" y="2300944"/>
            <a:ext cx="4574733" cy="1704442"/>
          </a:xfrm>
          <a:prstGeom prst="rect">
            <a:avLst/>
          </a:prstGeom>
        </p:spPr>
      </p:pic>
      <p:pic>
        <p:nvPicPr>
          <p:cNvPr id="6" name="Picture 5" descr="Alain_Aspect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85" y="1449614"/>
            <a:ext cx="3852374" cy="2725058"/>
          </a:xfrm>
          <a:prstGeom prst="rect">
            <a:avLst/>
          </a:prstGeom>
        </p:spPr>
      </p:pic>
      <p:pic>
        <p:nvPicPr>
          <p:cNvPr id="7" name="Picture 6" descr="Massim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2" y="4467414"/>
            <a:ext cx="4796507" cy="1618817"/>
          </a:xfrm>
          <a:prstGeom prst="rect">
            <a:avLst/>
          </a:prstGeom>
        </p:spPr>
      </p:pic>
      <p:pic>
        <p:nvPicPr>
          <p:cNvPr id="8" name="Picture 7" descr="massimo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9" b="3453"/>
          <a:stretch/>
        </p:blipFill>
        <p:spPr>
          <a:xfrm>
            <a:off x="6547842" y="4884392"/>
            <a:ext cx="2396842" cy="1973608"/>
          </a:xfrm>
          <a:prstGeom prst="rect">
            <a:avLst/>
          </a:prstGeom>
        </p:spPr>
      </p:pic>
      <p:pic>
        <p:nvPicPr>
          <p:cNvPr id="9" name="Picture 8" descr="massimo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09"/>
          <a:stretch/>
        </p:blipFill>
        <p:spPr>
          <a:xfrm>
            <a:off x="4769843" y="4219493"/>
            <a:ext cx="2411501" cy="170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7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7734</TotalTime>
  <Words>663</Words>
  <Application>Microsoft Macintosh PowerPoint</Application>
  <PresentationFormat>On-screen Show (4:3)</PresentationFormat>
  <Paragraphs>163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Essential</vt:lpstr>
      <vt:lpstr>A Versatile SLM Enabled Atomtronic Device for Quantum Simulation in 2D </vt:lpstr>
      <vt:lpstr>PowerPoint Presentation</vt:lpstr>
      <vt:lpstr>Goals</vt:lpstr>
      <vt:lpstr>Contents</vt:lpstr>
      <vt:lpstr>Background</vt:lpstr>
      <vt:lpstr>Anderson Localization</vt:lpstr>
      <vt:lpstr>Weak Localization </vt:lpstr>
      <vt:lpstr>Creating an Anderson insulator</vt:lpstr>
      <vt:lpstr>Anderson Localization in Matter Waves</vt:lpstr>
      <vt:lpstr>Anderson Localization in Matter Waves</vt:lpstr>
      <vt:lpstr>Anderson Localization in Matter Waves</vt:lpstr>
      <vt:lpstr>Atomtronic RLC Circuit</vt:lpstr>
      <vt:lpstr>Atomtronic RLC circuit</vt:lpstr>
      <vt:lpstr>Atomtronic RLC circuit</vt:lpstr>
      <vt:lpstr>Experimental Setup</vt:lpstr>
      <vt:lpstr>THE BEC</vt:lpstr>
      <vt:lpstr>Overview</vt:lpstr>
      <vt:lpstr>2d Trap</vt:lpstr>
      <vt:lpstr>2D trap</vt:lpstr>
      <vt:lpstr>Overview</vt:lpstr>
      <vt:lpstr>SLM Setup</vt:lpstr>
      <vt:lpstr>Customizable Potentials</vt:lpstr>
      <vt:lpstr>Experimental Sequence</vt:lpstr>
      <vt:lpstr>Initial RESULTS</vt:lpstr>
      <vt:lpstr>Dimensions</vt:lpstr>
      <vt:lpstr>RCL Circuit</vt:lpstr>
      <vt:lpstr>Adding Disorder</vt:lpstr>
      <vt:lpstr>Adding Disorder</vt:lpstr>
      <vt:lpstr>PowerPoint Presentation</vt:lpstr>
      <vt:lpstr>Summary</vt:lpstr>
    </vt:vector>
  </TitlesOfParts>
  <Company>Thomas Haase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Versatile SLM Enabled Atomtronic Device for Quantum Simulation in 2D </dc:title>
  <dc:creator>Thomas Haase</dc:creator>
  <cp:lastModifiedBy>Thomas Haase</cp:lastModifiedBy>
  <cp:revision>187</cp:revision>
  <dcterms:created xsi:type="dcterms:W3CDTF">2017-05-07T04:20:59Z</dcterms:created>
  <dcterms:modified xsi:type="dcterms:W3CDTF">2017-05-19T17:18:17Z</dcterms:modified>
</cp:coreProperties>
</file>